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95" r:id="rId5"/>
    <p:sldId id="268" r:id="rId6"/>
    <p:sldId id="296" r:id="rId7"/>
    <p:sldId id="258" r:id="rId8"/>
    <p:sldId id="260" r:id="rId9"/>
    <p:sldId id="261" r:id="rId10"/>
    <p:sldId id="262" r:id="rId11"/>
    <p:sldId id="298" r:id="rId12"/>
    <p:sldId id="299" r:id="rId13"/>
    <p:sldId id="256" r:id="rId14"/>
    <p:sldId id="297" r:id="rId15"/>
    <p:sldId id="265" r:id="rId16"/>
    <p:sldId id="266" r:id="rId17"/>
    <p:sldId id="264" r:id="rId18"/>
    <p:sldId id="267" r:id="rId19"/>
    <p:sldId id="259" r:id="rId20"/>
    <p:sldId id="269" r:id="rId21"/>
    <p:sldId id="271" r:id="rId22"/>
    <p:sldId id="278" r:id="rId23"/>
    <p:sldId id="280" r:id="rId24"/>
    <p:sldId id="281" r:id="rId25"/>
    <p:sldId id="283" r:id="rId26"/>
    <p:sldId id="284" r:id="rId27"/>
    <p:sldId id="286" r:id="rId28"/>
    <p:sldId id="287" r:id="rId29"/>
    <p:sldId id="288" r:id="rId30"/>
    <p:sldId id="289" r:id="rId31"/>
    <p:sldId id="290" r:id="rId32"/>
    <p:sldId id="292" r:id="rId33"/>
    <p:sldId id="291" r:id="rId34"/>
    <p:sldId id="304" r:id="rId35"/>
    <p:sldId id="305" r:id="rId36"/>
    <p:sldId id="306" r:id="rId37"/>
    <p:sldId id="307" r:id="rId38"/>
    <p:sldId id="308" r:id="rId39"/>
    <p:sldId id="294" r:id="rId40"/>
    <p:sldId id="300" r:id="rId41"/>
    <p:sldId id="301" r:id="rId42"/>
    <p:sldId id="302" r:id="rId43"/>
    <p:sldId id="30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3573" autoAdjust="0"/>
  </p:normalViewPr>
  <p:slideViewPr>
    <p:cSldViewPr snapToGrid="0" snapToObjects="1">
      <p:cViewPr>
        <p:scale>
          <a:sx n="65" d="100"/>
          <a:sy n="65" d="100"/>
        </p:scale>
        <p:origin x="137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D12E1-AE59-8849-86E4-1029D346FD1A}" type="datetimeFigureOut">
              <a:rPr lang="en-US" smtClean="0"/>
              <a:t>9/2/2023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F72F0-C428-9845-B5C4-673092692943}" type="slidenum">
              <a:rPr lang="en-US" smtClean="0"/>
              <a:t>‹#›</a:t>
            </a:fld>
            <a:endParaRPr lang="en-US"/>
          </a:p>
        </p:txBody>
      </p:sp>
    </p:spTree>
    <p:extLst>
      <p:ext uri="{BB962C8B-B14F-4D97-AF65-F5344CB8AC3E}">
        <p14:creationId xmlns:p14="http://schemas.microsoft.com/office/powerpoint/2010/main" val="96126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AI systems gather a vast amount of data from various sources, such as nutrition databases, scientific research papers, food composition tables, user input, and historical eating habits</a:t>
            </a:r>
            <a:endParaRPr lang="en-US" dirty="0"/>
          </a:p>
        </p:txBody>
      </p:sp>
      <p:sp>
        <p:nvSpPr>
          <p:cNvPr id="4" name="Slide Number Placeholder 3"/>
          <p:cNvSpPr>
            <a:spLocks noGrp="1"/>
          </p:cNvSpPr>
          <p:nvPr>
            <p:ph type="sldNum" sz="quarter" idx="5"/>
          </p:nvPr>
        </p:nvSpPr>
        <p:spPr/>
        <p:txBody>
          <a:bodyPr/>
          <a:lstStyle/>
          <a:p>
            <a:fld id="{434F72F0-C428-9845-B5C4-673092692943}" type="slidenum">
              <a:rPr lang="en-US" smtClean="0"/>
              <a:t>5</a:t>
            </a:fld>
            <a:endParaRPr lang="en-US"/>
          </a:p>
        </p:txBody>
      </p:sp>
    </p:spTree>
    <p:extLst>
      <p:ext uri="{BB962C8B-B14F-4D97-AF65-F5344CB8AC3E}">
        <p14:creationId xmlns:p14="http://schemas.microsoft.com/office/powerpoint/2010/main" val="4748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F72F0-C428-9845-B5C4-673092692943}" type="slidenum">
              <a:rPr lang="en-US" smtClean="0"/>
              <a:t>38</a:t>
            </a:fld>
            <a:endParaRPr lang="en-US"/>
          </a:p>
        </p:txBody>
      </p:sp>
    </p:spTree>
    <p:extLst>
      <p:ext uri="{BB962C8B-B14F-4D97-AF65-F5344CB8AC3E}">
        <p14:creationId xmlns:p14="http://schemas.microsoft.com/office/powerpoint/2010/main" val="427819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From the 26 analyzed meal plans, the mean and SD of calorie content of the generated meal plans (1919.35 kcal (237.67)) was significantly lower than the input of 2000 kcal (p=0.09, 95%CI 1823.3, 2015). Overall, almost nutrients content of the meals plans met the recommendations of the DASH diet with the exception of saturated fat, trans fat deviated (p=0.08, 95%CI (-0.02, 0.25)) and (p=0.14, 95%CI (133.9, 210.1)) respectively. Moreover, ChatGPT’s meal plans are more closely aligned with TLC recommendations, with most nutrients average were at the recommendation range except for protein (p&lt;0.001, 95%CI (91.5, 105.5)). The generated diets were shown to be better aligned with TLC than DASH recommendations. They are likely to be valid for a general, healthy diet, but not for individuals with HTN yet, since there were macro and micronutrients that did not align with the recommendations -particularly DASH which is customized mainly for HTN patients.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F72F0-C428-9845-B5C4-673092692943}" type="slidenum">
              <a:rPr lang="en-US" smtClean="0"/>
              <a:t>39</a:t>
            </a:fld>
            <a:endParaRPr lang="en-US"/>
          </a:p>
        </p:txBody>
      </p:sp>
    </p:spTree>
    <p:extLst>
      <p:ext uri="{BB962C8B-B14F-4D97-AF65-F5344CB8AC3E}">
        <p14:creationId xmlns:p14="http://schemas.microsoft.com/office/powerpoint/2010/main" val="121942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sz="1200" dirty="0">
                <a:latin typeface="1898 Sans Regular"/>
                <a:cs typeface="1898 Sans Regular"/>
              </a:rPr>
              <a:t>Collected data is fed into machine learning algorithms, which analyze and process the information to identify patterns and correlations between different factors, such as food choices, nutritional values, and health outcomes.</a:t>
            </a:r>
          </a:p>
        </p:txBody>
      </p:sp>
      <p:sp>
        <p:nvSpPr>
          <p:cNvPr id="4" name="Slide Number Placeholder 3"/>
          <p:cNvSpPr>
            <a:spLocks noGrp="1"/>
          </p:cNvSpPr>
          <p:nvPr>
            <p:ph type="sldNum" sz="quarter" idx="5"/>
          </p:nvPr>
        </p:nvSpPr>
        <p:spPr/>
        <p:txBody>
          <a:bodyPr/>
          <a:lstStyle/>
          <a:p>
            <a:fld id="{434F72F0-C428-9845-B5C4-673092692943}" type="slidenum">
              <a:rPr lang="en-US" smtClean="0"/>
              <a:t>6</a:t>
            </a:fld>
            <a:endParaRPr lang="en-US"/>
          </a:p>
        </p:txBody>
      </p:sp>
    </p:spTree>
    <p:extLst>
      <p:ext uri="{BB962C8B-B14F-4D97-AF65-F5344CB8AC3E}">
        <p14:creationId xmlns:p14="http://schemas.microsoft.com/office/powerpoint/2010/main" val="420482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Söhne"/>
              </a:rPr>
              <a:t>Feedback Loop:</a:t>
            </a:r>
            <a:r>
              <a:rPr lang="en-US" b="0" i="0" dirty="0">
                <a:solidFill>
                  <a:srgbClr val="374151"/>
                </a:solidFill>
                <a:effectLst/>
                <a:latin typeface="Söhne"/>
              </a:rPr>
              <a:t> As users follow the AI-generated diet plans, the system may collect feedback on their progress, preferences, and any changes in health metrics. This feedback loop allows the AI to continuously refine and improve the recommendations for better outcomes</a:t>
            </a:r>
            <a:endParaRPr lang="en-US" dirty="0"/>
          </a:p>
        </p:txBody>
      </p:sp>
      <p:sp>
        <p:nvSpPr>
          <p:cNvPr id="4" name="Slide Number Placeholder 3"/>
          <p:cNvSpPr>
            <a:spLocks noGrp="1"/>
          </p:cNvSpPr>
          <p:nvPr>
            <p:ph type="sldNum" sz="quarter" idx="5"/>
          </p:nvPr>
        </p:nvSpPr>
        <p:spPr/>
        <p:txBody>
          <a:bodyPr/>
          <a:lstStyle/>
          <a:p>
            <a:fld id="{434F72F0-C428-9845-B5C4-673092692943}" type="slidenum">
              <a:rPr lang="en-US" smtClean="0"/>
              <a:t>7</a:t>
            </a:fld>
            <a:endParaRPr lang="en-US"/>
          </a:p>
        </p:txBody>
      </p:sp>
    </p:spTree>
    <p:extLst>
      <p:ext uri="{BB962C8B-B14F-4D97-AF65-F5344CB8AC3E}">
        <p14:creationId xmlns:p14="http://schemas.microsoft.com/office/powerpoint/2010/main" val="55976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ChatGPT, but also other future AI chatbots, are not search engines that search for relevant documents nor encyclopedias that compile knowledge. They react to the user’s prompts in a human-like way. AI chatbots can assist CNDPs, but cannot be used as a replacement for their expertise, judgment, and soft skills. CNDPs should be aware of this technology and promote our profession and our competencies over ChatGPT to the general public, communities, and patients/clients. In parallel, we should reinforce our profession to provide high-quality, accurate, and tailored nutrition counseling and care and show empathy, attentiveness, and ability to motivate communities and patients/clients. This can be achieved notably with high-performance training programs and continuing education.</a:t>
            </a:r>
          </a:p>
        </p:txBody>
      </p:sp>
      <p:sp>
        <p:nvSpPr>
          <p:cNvPr id="4" name="Slide Number Placeholder 3"/>
          <p:cNvSpPr>
            <a:spLocks noGrp="1"/>
          </p:cNvSpPr>
          <p:nvPr>
            <p:ph type="sldNum" sz="quarter" idx="5"/>
          </p:nvPr>
        </p:nvSpPr>
        <p:spPr/>
        <p:txBody>
          <a:bodyPr/>
          <a:lstStyle/>
          <a:p>
            <a:fld id="{D0BFB930-DE6B-4EAE-BE97-259977D48188}" type="slidenum">
              <a:rPr lang="en-US" smtClean="0"/>
              <a:t>10</a:t>
            </a:fld>
            <a:endParaRPr lang="en-US"/>
          </a:p>
        </p:txBody>
      </p:sp>
    </p:spTree>
    <p:extLst>
      <p:ext uri="{BB962C8B-B14F-4D97-AF65-F5344CB8AC3E}">
        <p14:creationId xmlns:p14="http://schemas.microsoft.com/office/powerpoint/2010/main" val="265093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ChatGPT is a generative language model tool launched by OpenAI on November 30, 2022, enabling the public to converse with a machine on a broad range of topics. In January 2023, ChatGPT reached over 100 million users, making it the fastest-growing consumer application to date. This interview with ChatGPT is part 2 of a larger interview with ChatGPT. It provides a snapshot of the current capabilities of ChatGPT and illustrates the vast potential for medical education, research, and practice but also hints at current problems and limitations. In this conversation with Gunther </a:t>
            </a:r>
            <a:r>
              <a:rPr lang="en-US" dirty="0" err="1"/>
              <a:t>Eysenbach</a:t>
            </a:r>
            <a:r>
              <a:rPr lang="en-US" dirty="0"/>
              <a:t>, the founder and publisher of JMIR Publications, ChatGPT generated some ideas on how to use chatbots in medical education. It also illustrated its capabilities to generate a virtual patient simulation and quizzes for medical students; critiqued a simulated doctor-patient communication and attempts to summarize a research article (which turned out to be fabricated); commented on methods to detect machine-generated text to ensure academic integrity; generated a curriculum for health professionals to learn about artificial intelligence (AI); and helped to draft a call for papers for a new theme issue to be launched in JMIR Medical Education on ChatGPT. The conversation also highlighted the importance of proper “prompting.” Although the language generator does make occasional mistakes, it admits these when challenged. The well-known disturbing tendency of large language models to hallucinate became evident when ChatGPT fabricated references. The interview provides a glimpse into the capabilities and limitations of ChatGPT and the future of AI-supported medical education. Due to the impact of this new technology on medical education, JMIR Medical Education is launching a call for papers for a new e-collection and theme issue. The initial draft of the call for papers was entirely machine generated by ChatGPT, but will be edited by the human guest editors of the theme issue.</a:t>
            </a:r>
          </a:p>
        </p:txBody>
      </p:sp>
      <p:sp>
        <p:nvSpPr>
          <p:cNvPr id="4" name="Slide Number Placeholder 3"/>
          <p:cNvSpPr>
            <a:spLocks noGrp="1"/>
          </p:cNvSpPr>
          <p:nvPr>
            <p:ph type="sldNum" sz="quarter" idx="5"/>
          </p:nvPr>
        </p:nvSpPr>
        <p:spPr/>
        <p:txBody>
          <a:bodyPr/>
          <a:lstStyle/>
          <a:p>
            <a:fld id="{D0BFB930-DE6B-4EAE-BE97-259977D48188}" type="slidenum">
              <a:rPr lang="en-US" smtClean="0"/>
              <a:t>11</a:t>
            </a:fld>
            <a:endParaRPr lang="en-US"/>
          </a:p>
        </p:txBody>
      </p:sp>
    </p:spTree>
    <p:extLst>
      <p:ext uri="{BB962C8B-B14F-4D97-AF65-F5344CB8AC3E}">
        <p14:creationId xmlns:p14="http://schemas.microsoft.com/office/powerpoint/2010/main" val="390497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F72F0-C428-9845-B5C4-673092692943}" type="slidenum">
              <a:rPr lang="en-US" smtClean="0"/>
              <a:t>13</a:t>
            </a:fld>
            <a:endParaRPr lang="en-US"/>
          </a:p>
        </p:txBody>
      </p:sp>
    </p:spTree>
    <p:extLst>
      <p:ext uri="{BB962C8B-B14F-4D97-AF65-F5344CB8AC3E}">
        <p14:creationId xmlns:p14="http://schemas.microsoft.com/office/powerpoint/2010/main" val="337039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F72F0-C428-9845-B5C4-673092692943}" type="slidenum">
              <a:rPr lang="en-US" smtClean="0"/>
              <a:t>14</a:t>
            </a:fld>
            <a:endParaRPr lang="en-US"/>
          </a:p>
        </p:txBody>
      </p:sp>
    </p:spTree>
    <p:extLst>
      <p:ext uri="{BB962C8B-B14F-4D97-AF65-F5344CB8AC3E}">
        <p14:creationId xmlns:p14="http://schemas.microsoft.com/office/powerpoint/2010/main" val="46372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F72F0-C428-9845-B5C4-673092692943}" type="slidenum">
              <a:rPr lang="en-US" smtClean="0"/>
              <a:t>15</a:t>
            </a:fld>
            <a:endParaRPr lang="en-US"/>
          </a:p>
        </p:txBody>
      </p:sp>
    </p:spTree>
    <p:extLst>
      <p:ext uri="{BB962C8B-B14F-4D97-AF65-F5344CB8AC3E}">
        <p14:creationId xmlns:p14="http://schemas.microsoft.com/office/powerpoint/2010/main" val="276870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will be added to the previous slide as an animation to appear when Dr. Hiba mentions the prompts, and disappear after. </a:t>
            </a:r>
          </a:p>
        </p:txBody>
      </p:sp>
      <p:sp>
        <p:nvSpPr>
          <p:cNvPr id="4" name="Slide Number Placeholder 3"/>
          <p:cNvSpPr>
            <a:spLocks noGrp="1"/>
          </p:cNvSpPr>
          <p:nvPr>
            <p:ph type="sldNum" sz="quarter" idx="5"/>
          </p:nvPr>
        </p:nvSpPr>
        <p:spPr/>
        <p:txBody>
          <a:bodyPr/>
          <a:lstStyle/>
          <a:p>
            <a:fld id="{434F72F0-C428-9845-B5C4-673092692943}" type="slidenum">
              <a:rPr lang="en-US" smtClean="0"/>
              <a:t>18</a:t>
            </a:fld>
            <a:endParaRPr lang="en-US"/>
          </a:p>
        </p:txBody>
      </p:sp>
    </p:spTree>
    <p:extLst>
      <p:ext uri="{BB962C8B-B14F-4D97-AF65-F5344CB8AC3E}">
        <p14:creationId xmlns:p14="http://schemas.microsoft.com/office/powerpoint/2010/main" val="427257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89CCA-23FB-F64A-B55F-5BCDDB542837}"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70592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9CCA-23FB-F64A-B55F-5BCDDB542837}"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280143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9CCA-23FB-F64A-B55F-5BCDDB542837}"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369751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89CCA-23FB-F64A-B55F-5BCDDB542837}"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55016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89CCA-23FB-F64A-B55F-5BCDDB542837}"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324545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89CCA-23FB-F64A-B55F-5BCDDB542837}" type="datetimeFigureOut">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343754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89CCA-23FB-F64A-B55F-5BCDDB542837}" type="datetimeFigureOut">
              <a:rPr lang="en-US" smtClean="0"/>
              <a:t>9/2/2023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31449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89CCA-23FB-F64A-B55F-5BCDDB542837}" type="datetimeFigureOut">
              <a:rPr lang="en-US" smtClean="0"/>
              <a:t>9/2/2023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368459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89CCA-23FB-F64A-B55F-5BCDDB542837}" type="datetimeFigureOut">
              <a:rPr lang="en-US" smtClean="0"/>
              <a:t>9/2/2023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99753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89CCA-23FB-F64A-B55F-5BCDDB542837}" type="datetimeFigureOut">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189000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89CCA-23FB-F64A-B55F-5BCDDB542837}" type="datetimeFigureOut">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90EAC-B57E-C34A-A2A4-BEBA5E5421E4}" type="slidenum">
              <a:rPr lang="en-US" smtClean="0"/>
              <a:t>‹#›</a:t>
            </a:fld>
            <a:endParaRPr lang="en-US"/>
          </a:p>
        </p:txBody>
      </p:sp>
    </p:spTree>
    <p:extLst>
      <p:ext uri="{BB962C8B-B14F-4D97-AF65-F5344CB8AC3E}">
        <p14:creationId xmlns:p14="http://schemas.microsoft.com/office/powerpoint/2010/main" val="45345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89CCA-23FB-F64A-B55F-5BCDDB542837}" type="datetimeFigureOut">
              <a:rPr lang="en-US" smtClean="0"/>
              <a:t>9/2/2023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90EAC-B57E-C34A-A2A4-BEBA5E5421E4}" type="slidenum">
              <a:rPr lang="en-US" smtClean="0"/>
              <a:t>‹#›</a:t>
            </a:fld>
            <a:endParaRPr lang="en-US"/>
          </a:p>
        </p:txBody>
      </p:sp>
    </p:spTree>
    <p:extLst>
      <p:ext uri="{BB962C8B-B14F-4D97-AF65-F5344CB8AC3E}">
        <p14:creationId xmlns:p14="http://schemas.microsoft.com/office/powerpoint/2010/main" val="158476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vigaweb.net/2023/05/come-accedere-chatgpt-senza-un-account.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p0adwFteIT4?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extLst>
              <a:ext uri="{837473B0-CC2E-450A-ABE3-18F120FF3D39}">
                <a1611:picAttrSrcUrl xmlns:a1611="http://schemas.microsoft.com/office/drawing/2016/11/main" xmlns="" r:id="rId3"/>
              </a:ext>
            </a:extLst>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27910"/>
            <a:ext cx="8229600" cy="1143000"/>
          </a:xfrm>
        </p:spPr>
        <p:txBody>
          <a:bodyPr>
            <a:normAutofit fontScale="90000"/>
          </a:bodyPr>
          <a:lstStyle/>
          <a:p>
            <a:r>
              <a:rPr lang="en-US" b="1" dirty="0">
                <a:solidFill>
                  <a:srgbClr val="CD4526"/>
                </a:solidFill>
                <a:latin typeface="1898 Sans Regular"/>
                <a:cs typeface="1898 Sans Regular"/>
              </a:rPr>
              <a:t>Artificial Intelligence Interference in Obesity Management</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6169676"/>
            <a:ext cx="4680236" cy="351448"/>
          </a:xfrm>
          <a:prstGeom prst="rect">
            <a:avLst/>
          </a:prstGeom>
        </p:spPr>
      </p:pic>
      <p:sp>
        <p:nvSpPr>
          <p:cNvPr id="9" name="TextBox 8">
            <a:extLst>
              <a:ext uri="{FF2B5EF4-FFF2-40B4-BE49-F238E27FC236}">
                <a16:creationId xmlns:a16="http://schemas.microsoft.com/office/drawing/2014/main" id="{A86EF73E-624F-A082-7551-02AB600ACE95}"/>
              </a:ext>
            </a:extLst>
          </p:cNvPr>
          <p:cNvSpPr txBox="1"/>
          <p:nvPr/>
        </p:nvSpPr>
        <p:spPr>
          <a:xfrm>
            <a:off x="1770185" y="2397948"/>
            <a:ext cx="6201102" cy="1785104"/>
          </a:xfrm>
          <a:prstGeom prst="rect">
            <a:avLst/>
          </a:prstGeom>
          <a:noFill/>
        </p:spPr>
        <p:txBody>
          <a:bodyPr wrap="square">
            <a:spAutoFit/>
          </a:bodyPr>
          <a:lstStyle/>
          <a:p>
            <a:pPr algn="l"/>
            <a:endParaRPr lang="en-US" sz="1400" b="1" dirty="0">
              <a:latin typeface="1898 Sans Regular"/>
              <a:cs typeface="1898 Sans Regular"/>
            </a:endParaRPr>
          </a:p>
          <a:p>
            <a:pPr lvl="1" algn="l">
              <a:spcBef>
                <a:spcPts val="0"/>
              </a:spcBef>
            </a:pPr>
            <a:r>
              <a:rPr lang="en-US" sz="2400" b="1" dirty="0">
                <a:latin typeface="1898 Sans Regular"/>
                <a:cs typeface="1898 Sans Regular"/>
              </a:rPr>
              <a:t>Prof. Hiba Ahmed Bawadi</a:t>
            </a:r>
          </a:p>
          <a:p>
            <a:pPr lvl="1" algn="l">
              <a:spcBef>
                <a:spcPts val="0"/>
              </a:spcBef>
            </a:pPr>
            <a:r>
              <a:rPr lang="en-US" sz="2400" b="1" dirty="0">
                <a:latin typeface="1898 Sans Regular"/>
                <a:cs typeface="1898 Sans Regular"/>
              </a:rPr>
              <a:t>Director of Clinical Education</a:t>
            </a:r>
          </a:p>
          <a:p>
            <a:pPr lvl="1" algn="l">
              <a:spcBef>
                <a:spcPts val="0"/>
              </a:spcBef>
            </a:pPr>
            <a:r>
              <a:rPr lang="en-US" sz="2400" b="1" dirty="0">
                <a:latin typeface="1898 Sans Regular"/>
                <a:cs typeface="1898 Sans Regular"/>
              </a:rPr>
              <a:t>Qatar University</a:t>
            </a:r>
          </a:p>
          <a:p>
            <a:pPr lvl="1" algn="l">
              <a:spcBef>
                <a:spcPts val="0"/>
              </a:spcBef>
            </a:pPr>
            <a:endParaRPr lang="en-US" sz="2400" b="1" dirty="0">
              <a:latin typeface="1898 Sans Regular"/>
              <a:cs typeface="1898 Sans Regular"/>
            </a:endParaRPr>
          </a:p>
        </p:txBody>
      </p:sp>
      <p:sp>
        <p:nvSpPr>
          <p:cNvPr id="13" name="TextBox 12">
            <a:extLst>
              <a:ext uri="{FF2B5EF4-FFF2-40B4-BE49-F238E27FC236}">
                <a16:creationId xmlns:a16="http://schemas.microsoft.com/office/drawing/2014/main" id="{D25BCE2B-FA2A-65E5-B461-F606C17B693B}"/>
              </a:ext>
            </a:extLst>
          </p:cNvPr>
          <p:cNvSpPr txBox="1"/>
          <p:nvPr/>
        </p:nvSpPr>
        <p:spPr>
          <a:xfrm>
            <a:off x="1907628" y="5412092"/>
            <a:ext cx="4572000" cy="369332"/>
          </a:xfrm>
          <a:prstGeom prst="rect">
            <a:avLst/>
          </a:prstGeom>
          <a:noFill/>
        </p:spPr>
        <p:txBody>
          <a:bodyPr wrap="square">
            <a:spAutoFit/>
          </a:bodyPr>
          <a:lstStyle/>
          <a:p>
            <a:pPr lvl="1" algn="l">
              <a:spcBef>
                <a:spcPts val="0"/>
              </a:spcBef>
            </a:pPr>
            <a:r>
              <a:rPr lang="en-US" dirty="0">
                <a:latin typeface="1898 Sans Regular"/>
                <a:cs typeface="1898 Sans Regular"/>
              </a:rPr>
              <a:t>September 2, 2023</a:t>
            </a:r>
          </a:p>
        </p:txBody>
      </p:sp>
    </p:spTree>
    <p:extLst>
      <p:ext uri="{BB962C8B-B14F-4D97-AF65-F5344CB8AC3E}">
        <p14:creationId xmlns:p14="http://schemas.microsoft.com/office/powerpoint/2010/main" val="416841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7B6DE-78C1-6656-D2B2-99BF02A0C301}"/>
              </a:ext>
            </a:extLst>
          </p:cNvPr>
          <p:cNvPicPr>
            <a:picLocks noChangeAspect="1"/>
          </p:cNvPicPr>
          <p:nvPr/>
        </p:nvPicPr>
        <p:blipFill rotWithShape="1">
          <a:blip r:embed="rId3"/>
          <a:srcRect l="11894" t="17913" r="9091"/>
          <a:stretch/>
        </p:blipFill>
        <p:spPr>
          <a:xfrm>
            <a:off x="1087582" y="1778577"/>
            <a:ext cx="7225146" cy="4222173"/>
          </a:xfrm>
          <a:prstGeom prst="rect">
            <a:avLst/>
          </a:prstGeom>
        </p:spPr>
      </p:pic>
      <p:pic>
        <p:nvPicPr>
          <p:cNvPr id="2" name="Picture 1" descr="WCM-Q_1Line_CoBrand_CMYK.png">
            <a:extLst>
              <a:ext uri="{FF2B5EF4-FFF2-40B4-BE49-F238E27FC236}">
                <a16:creationId xmlns:a16="http://schemas.microsoft.com/office/drawing/2014/main" id="{A4AE4926-E098-5A60-6260-FF27A2642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201966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124C7-38B5-09AF-8B90-A2C4BD7DD7F4}"/>
              </a:ext>
            </a:extLst>
          </p:cNvPr>
          <p:cNvPicPr>
            <a:picLocks noChangeAspect="1"/>
          </p:cNvPicPr>
          <p:nvPr/>
        </p:nvPicPr>
        <p:blipFill rotWithShape="1">
          <a:blip r:embed="rId3"/>
          <a:srcRect l="24397" t="21687" r="25090"/>
          <a:stretch/>
        </p:blipFill>
        <p:spPr>
          <a:xfrm>
            <a:off x="2131764" y="1096866"/>
            <a:ext cx="5163607" cy="4503146"/>
          </a:xfrm>
          <a:prstGeom prst="rect">
            <a:avLst/>
          </a:prstGeom>
        </p:spPr>
      </p:pic>
      <p:pic>
        <p:nvPicPr>
          <p:cNvPr id="2" name="Picture 1" descr="WCM-Q_1Line_CoBrand_CMYK.png">
            <a:extLst>
              <a:ext uri="{FF2B5EF4-FFF2-40B4-BE49-F238E27FC236}">
                <a16:creationId xmlns:a16="http://schemas.microsoft.com/office/drawing/2014/main" id="{D1EE2AA8-4E84-A62F-7823-F624BDE6C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188362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BEE0-9E78-8D24-D60A-81FAD3091AE1}"/>
              </a:ext>
            </a:extLst>
          </p:cNvPr>
          <p:cNvSpPr>
            <a:spLocks noGrp="1"/>
          </p:cNvSpPr>
          <p:nvPr>
            <p:ph type="title"/>
          </p:nvPr>
        </p:nvSpPr>
        <p:spPr/>
        <p:txBody>
          <a:bodyPr/>
          <a:lstStyle/>
          <a:p>
            <a:r>
              <a:rPr lang="en-US" b="1" dirty="0">
                <a:solidFill>
                  <a:srgbClr val="CD4526"/>
                </a:solidFill>
                <a:latin typeface="1898 Sans Regular"/>
              </a:rPr>
              <a:t>Nutrient validation study </a:t>
            </a:r>
          </a:p>
        </p:txBody>
      </p:sp>
      <p:sp>
        <p:nvSpPr>
          <p:cNvPr id="3" name="Content Placeholder 2">
            <a:extLst>
              <a:ext uri="{FF2B5EF4-FFF2-40B4-BE49-F238E27FC236}">
                <a16:creationId xmlns:a16="http://schemas.microsoft.com/office/drawing/2014/main" id="{8ACA68A3-1E54-38B2-8678-5D5F369990E6}"/>
              </a:ext>
            </a:extLst>
          </p:cNvPr>
          <p:cNvSpPr>
            <a:spLocks noGrp="1"/>
          </p:cNvSpPr>
          <p:nvPr>
            <p:ph idx="1"/>
          </p:nvPr>
        </p:nvSpPr>
        <p:spPr/>
        <p:txBody>
          <a:bodyPr/>
          <a:lstStyle/>
          <a:p>
            <a:r>
              <a:rPr lang="en-US" dirty="0"/>
              <a:t>Aim: To validate the diet plans generated by ChatGPT against WHO and DGA recommendations. </a:t>
            </a:r>
          </a:p>
        </p:txBody>
      </p:sp>
      <p:pic>
        <p:nvPicPr>
          <p:cNvPr id="4" name="Picture 3" descr="WCM-Q_1Line_CoBrand_CMYK.png">
            <a:extLst>
              <a:ext uri="{FF2B5EF4-FFF2-40B4-BE49-F238E27FC236}">
                <a16:creationId xmlns:a16="http://schemas.microsoft.com/office/drawing/2014/main" id="{8941F921-16E3-EA51-5135-F9CF55046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4900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BEE0-9E78-8D24-D60A-81FAD3091AE1}"/>
              </a:ext>
            </a:extLst>
          </p:cNvPr>
          <p:cNvSpPr>
            <a:spLocks noGrp="1"/>
          </p:cNvSpPr>
          <p:nvPr>
            <p:ph type="title"/>
          </p:nvPr>
        </p:nvSpPr>
        <p:spPr/>
        <p:txBody>
          <a:bodyPr>
            <a:normAutofit fontScale="90000"/>
          </a:bodyPr>
          <a:lstStyle/>
          <a:p>
            <a:r>
              <a:rPr lang="en-US" b="1" dirty="0">
                <a:solidFill>
                  <a:srgbClr val="CD4526"/>
                </a:solidFill>
                <a:latin typeface="1898 Sans Regular"/>
              </a:rPr>
              <a:t>Nutrient validation study </a:t>
            </a:r>
            <a:br>
              <a:rPr lang="en-US" b="1" dirty="0">
                <a:solidFill>
                  <a:srgbClr val="CD4526"/>
                </a:solidFill>
                <a:latin typeface="1898 Sans Regular"/>
              </a:rPr>
            </a:br>
            <a:r>
              <a:rPr lang="en-US" b="1" dirty="0">
                <a:solidFill>
                  <a:srgbClr val="CD4526"/>
                </a:solidFill>
                <a:latin typeface="1898 Sans Regular"/>
              </a:rPr>
              <a:t>Methods:</a:t>
            </a:r>
          </a:p>
        </p:txBody>
      </p:sp>
      <p:sp>
        <p:nvSpPr>
          <p:cNvPr id="3" name="Content Placeholder 2">
            <a:extLst>
              <a:ext uri="{FF2B5EF4-FFF2-40B4-BE49-F238E27FC236}">
                <a16:creationId xmlns:a16="http://schemas.microsoft.com/office/drawing/2014/main" id="{8ACA68A3-1E54-38B2-8678-5D5F369990E6}"/>
              </a:ext>
            </a:extLst>
          </p:cNvPr>
          <p:cNvSpPr>
            <a:spLocks noGrp="1"/>
          </p:cNvSpPr>
          <p:nvPr>
            <p:ph idx="1"/>
          </p:nvPr>
        </p:nvSpPr>
        <p:spPr/>
        <p:txBody>
          <a:bodyPr>
            <a:normAutofit fontScale="92500" lnSpcReduction="10000"/>
          </a:bodyPr>
          <a:lstStyle/>
          <a:p>
            <a:r>
              <a:rPr lang="en-US" dirty="0"/>
              <a:t>ChatGPT produced 20 different meal plans upon the users’ request</a:t>
            </a:r>
          </a:p>
          <a:p>
            <a:r>
              <a:rPr lang="en-US" dirty="0"/>
              <a:t>Different IP addresses, and computer devices ChatGPT </a:t>
            </a:r>
          </a:p>
          <a:p>
            <a:r>
              <a:rPr lang="en-US" dirty="0"/>
              <a:t>Fixed calorie amount (1500 kcal)</a:t>
            </a:r>
          </a:p>
          <a:p>
            <a:r>
              <a:rPr lang="en-US" dirty="0"/>
              <a:t>The question was asked in different ways: </a:t>
            </a:r>
          </a:p>
          <a:p>
            <a:pPr lvl="1">
              <a:buFont typeface="Courier New" panose="02070309020205020404" pitchFamily="49" charset="0"/>
              <a:buChar char="o"/>
            </a:pPr>
            <a:r>
              <a:rPr lang="en-US" dirty="0"/>
              <a:t>"Can you generate a meal plan that has 1500 kcal?", "Please provide me with six meal plans that are 1500 kcal in total.", "Can you plan a 1500 kcal diet for me?“</a:t>
            </a:r>
          </a:p>
          <a:p>
            <a:r>
              <a:rPr lang="en-US" dirty="0"/>
              <a:t>ESHA Food Processor software </a:t>
            </a:r>
          </a:p>
        </p:txBody>
      </p:sp>
      <p:pic>
        <p:nvPicPr>
          <p:cNvPr id="4" name="Picture 3" descr="WCM-Q_1Line_CoBrand_CMYK.png">
            <a:extLst>
              <a:ext uri="{FF2B5EF4-FFF2-40B4-BE49-F238E27FC236}">
                <a16:creationId xmlns:a16="http://schemas.microsoft.com/office/drawing/2014/main" id="{7526787F-9F41-4D77-1C4E-B938129E0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204186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Regular"/>
              </a:rPr>
              <a:t>Evaluation</a:t>
            </a:r>
          </a:p>
        </p:txBody>
      </p:sp>
      <p:pic>
        <p:nvPicPr>
          <p:cNvPr id="4" name="Picture 3" descr="WCM-Q_1Line_CoBrand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lvl="1" algn="l"/>
            <a:endParaRPr lang="en-US" sz="3500" dirty="0"/>
          </a:p>
          <a:p>
            <a:pPr algn="l"/>
            <a:r>
              <a:rPr lang="en-US" sz="3600" dirty="0" smtClean="0"/>
              <a:t>Evaluated </a:t>
            </a:r>
            <a:r>
              <a:rPr lang="en-US" sz="3600" dirty="0"/>
              <a:t>against the WHO and DGA guidelines </a:t>
            </a:r>
          </a:p>
          <a:p>
            <a:pPr marL="342900" indent="-342900" algn="l">
              <a:buFont typeface="Arial" panose="020B0604020202020204" pitchFamily="34" charset="0"/>
              <a:buChar char="•"/>
            </a:pPr>
            <a:endParaRPr lang="en-US" sz="2400" dirty="0">
              <a:latin typeface="1898 Sans Regular"/>
              <a:cs typeface="1898 Sans Regular"/>
            </a:endParaRPr>
          </a:p>
        </p:txBody>
      </p:sp>
    </p:spTree>
    <p:extLst>
      <p:ext uri="{BB962C8B-B14F-4D97-AF65-F5344CB8AC3E}">
        <p14:creationId xmlns:p14="http://schemas.microsoft.com/office/powerpoint/2010/main" val="330321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496300" cy="1143000"/>
          </a:xfrm>
        </p:spPr>
        <p:txBody>
          <a:bodyPr>
            <a:noAutofit/>
          </a:bodyPr>
          <a:lstStyle/>
          <a:p>
            <a:pPr algn="l"/>
            <a:r>
              <a:rPr lang="en-US" sz="2000" b="1" dirty="0">
                <a:solidFill>
                  <a:srgbClr val="CD4526"/>
                </a:solidFill>
                <a:latin typeface="1898 Sans Regular"/>
              </a:rPr>
              <a:t>Average daily nutrient contribution to total energy content of meals generated by ChatGPT (n = 20) compared with recommendations of DGA and WHO</a:t>
            </a:r>
          </a:p>
        </p:txBody>
      </p:sp>
      <p:pic>
        <p:nvPicPr>
          <p:cNvPr id="4" name="Picture 3" descr="WCM-Q_1Line_CoBrand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097EBBD7-BDE9-0740-5A1B-21CD76CA47CA}"/>
              </a:ext>
            </a:extLst>
          </p:cNvPr>
          <p:cNvGraphicFramePr>
            <a:graphicFrameLocks noGrp="1"/>
          </p:cNvGraphicFramePr>
          <p:nvPr>
            <p:ph idx="1"/>
            <p:extLst>
              <p:ext uri="{D42A27DB-BD31-4B8C-83A1-F6EECF244321}">
                <p14:modId xmlns:p14="http://schemas.microsoft.com/office/powerpoint/2010/main" val="1771584859"/>
              </p:ext>
            </p:extLst>
          </p:nvPr>
        </p:nvGraphicFramePr>
        <p:xfrm>
          <a:off x="190500" y="1417639"/>
          <a:ext cx="8496300" cy="4668372"/>
        </p:xfrm>
        <a:graphic>
          <a:graphicData uri="http://schemas.openxmlformats.org/drawingml/2006/table">
            <a:tbl>
              <a:tblPr firstRow="1" firstCol="1" bandRow="1">
                <a:tableStyleId>{5C22544A-7EE6-4342-B048-85BDC9FD1C3A}</a:tableStyleId>
              </a:tblPr>
              <a:tblGrid>
                <a:gridCol w="2104589">
                  <a:extLst>
                    <a:ext uri="{9D8B030D-6E8A-4147-A177-3AD203B41FA5}">
                      <a16:colId xmlns:a16="http://schemas.microsoft.com/office/drawing/2014/main" val="3372250081"/>
                    </a:ext>
                  </a:extLst>
                </a:gridCol>
                <a:gridCol w="2416379">
                  <a:extLst>
                    <a:ext uri="{9D8B030D-6E8A-4147-A177-3AD203B41FA5}">
                      <a16:colId xmlns:a16="http://schemas.microsoft.com/office/drawing/2014/main" val="3225811812"/>
                    </a:ext>
                  </a:extLst>
                </a:gridCol>
                <a:gridCol w="2572273">
                  <a:extLst>
                    <a:ext uri="{9D8B030D-6E8A-4147-A177-3AD203B41FA5}">
                      <a16:colId xmlns:a16="http://schemas.microsoft.com/office/drawing/2014/main" val="2823473417"/>
                    </a:ext>
                  </a:extLst>
                </a:gridCol>
                <a:gridCol w="1403059">
                  <a:extLst>
                    <a:ext uri="{9D8B030D-6E8A-4147-A177-3AD203B41FA5}">
                      <a16:colId xmlns:a16="http://schemas.microsoft.com/office/drawing/2014/main" val="2554437837"/>
                    </a:ext>
                  </a:extLst>
                </a:gridCol>
              </a:tblGrid>
              <a:tr h="865233">
                <a:tc>
                  <a:txBody>
                    <a:bodyPr/>
                    <a:lstStyle/>
                    <a:p>
                      <a:pPr marL="0" marR="0" algn="ctr">
                        <a:lnSpc>
                          <a:spcPts val="1300"/>
                        </a:lnSpc>
                        <a:spcBef>
                          <a:spcPts val="0"/>
                        </a:spcBef>
                        <a:spcAft>
                          <a:spcPts val="0"/>
                        </a:spcAft>
                      </a:pPr>
                      <a:r>
                        <a:rPr lang="en-US" sz="2000">
                          <a:effectLst/>
                        </a:rPr>
                        <a:t>Nutrient (unit)</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000">
                          <a:effectLst/>
                        </a:rPr>
                        <a:t>WHO recommended nutrient content</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000" dirty="0">
                          <a:effectLst/>
                        </a:rPr>
                        <a:t>DGA recommended nutrient content</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ChatGPT</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438911306"/>
                  </a:ext>
                </a:extLst>
              </a:tr>
              <a:tr h="422571">
                <a:tc>
                  <a:txBody>
                    <a:bodyPr/>
                    <a:lstStyle/>
                    <a:p>
                      <a:pPr marL="0" marR="0" algn="ctr">
                        <a:lnSpc>
                          <a:spcPts val="1300"/>
                        </a:lnSpc>
                        <a:spcBef>
                          <a:spcPts val="0"/>
                        </a:spcBef>
                        <a:spcAft>
                          <a:spcPts val="0"/>
                        </a:spcAft>
                      </a:pPr>
                      <a:r>
                        <a:rPr lang="en-US" sz="2000">
                          <a:effectLst/>
                        </a:rPr>
                        <a:t>Carbohydrates (%)</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55-75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45-65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43</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234233845"/>
                  </a:ext>
                </a:extLst>
              </a:tr>
              <a:tr h="422571">
                <a:tc>
                  <a:txBody>
                    <a:bodyPr/>
                    <a:lstStyle/>
                    <a:p>
                      <a:pPr marL="0" marR="0" algn="ctr">
                        <a:lnSpc>
                          <a:spcPts val="1300"/>
                        </a:lnSpc>
                        <a:spcBef>
                          <a:spcPts val="0"/>
                        </a:spcBef>
                        <a:spcAft>
                          <a:spcPts val="0"/>
                        </a:spcAft>
                      </a:pPr>
                      <a:r>
                        <a:rPr lang="en-US" sz="2000">
                          <a:effectLst/>
                        </a:rPr>
                        <a:t>Protein (%)</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10-15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10-30</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25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137285542"/>
                  </a:ext>
                </a:extLst>
              </a:tr>
              <a:tr h="422571">
                <a:tc>
                  <a:txBody>
                    <a:bodyPr/>
                    <a:lstStyle/>
                    <a:p>
                      <a:pPr marL="0" marR="0" algn="ctr">
                        <a:lnSpc>
                          <a:spcPts val="1300"/>
                        </a:lnSpc>
                        <a:spcBef>
                          <a:spcPts val="0"/>
                        </a:spcBef>
                        <a:spcAft>
                          <a:spcPts val="0"/>
                        </a:spcAft>
                      </a:pPr>
                      <a:r>
                        <a:rPr lang="en-US" sz="2000">
                          <a:effectLst/>
                        </a:rPr>
                        <a:t>Fat (%)</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dirty="0">
                          <a:effectLst/>
                        </a:rPr>
                        <a:t>15-30</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25-35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34</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682353881"/>
                  </a:ext>
                </a:extLst>
              </a:tr>
              <a:tr h="422571">
                <a:tc>
                  <a:txBody>
                    <a:bodyPr/>
                    <a:lstStyle/>
                    <a:p>
                      <a:pPr marL="0" marR="0" algn="ctr">
                        <a:lnSpc>
                          <a:spcPts val="1300"/>
                        </a:lnSpc>
                        <a:spcBef>
                          <a:spcPts val="0"/>
                        </a:spcBef>
                        <a:spcAft>
                          <a:spcPts val="0"/>
                        </a:spcAft>
                      </a:pPr>
                      <a:r>
                        <a:rPr lang="en-US" sz="2000">
                          <a:effectLst/>
                        </a:rPr>
                        <a:t>Saturated Fats (%)</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&lt;10</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&lt;10</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dirty="0">
                          <a:effectLst/>
                        </a:rPr>
                        <a:t>7</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38123139"/>
                  </a:ext>
                </a:extLst>
              </a:tr>
              <a:tr h="422571">
                <a:tc>
                  <a:txBody>
                    <a:bodyPr/>
                    <a:lstStyle/>
                    <a:p>
                      <a:pPr marL="0" marR="0" algn="ctr">
                        <a:lnSpc>
                          <a:spcPts val="1300"/>
                        </a:lnSpc>
                        <a:spcBef>
                          <a:spcPts val="0"/>
                        </a:spcBef>
                        <a:spcAft>
                          <a:spcPts val="0"/>
                        </a:spcAft>
                      </a:pPr>
                      <a:r>
                        <a:rPr lang="en-US" sz="2000">
                          <a:effectLst/>
                        </a:rPr>
                        <a:t>Trans fat (%)</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dirty="0">
                          <a:effectLst/>
                        </a:rPr>
                        <a:t>&lt;1</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0</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283945694"/>
                  </a:ext>
                </a:extLst>
              </a:tr>
              <a:tr h="422571">
                <a:tc>
                  <a:txBody>
                    <a:bodyPr/>
                    <a:lstStyle/>
                    <a:p>
                      <a:pPr marL="0" marR="0" algn="ctr">
                        <a:lnSpc>
                          <a:spcPts val="1300"/>
                        </a:lnSpc>
                        <a:spcBef>
                          <a:spcPts val="0"/>
                        </a:spcBef>
                        <a:spcAft>
                          <a:spcPts val="0"/>
                        </a:spcAft>
                      </a:pPr>
                      <a:r>
                        <a:rPr lang="en-US" sz="2000">
                          <a:effectLst/>
                        </a:rPr>
                        <a:t>Fiber (g)</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dirty="0">
                          <a:effectLst/>
                        </a:rPr>
                        <a:t>from food</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22-25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26</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483951310"/>
                  </a:ext>
                </a:extLst>
              </a:tr>
              <a:tr h="422571">
                <a:tc>
                  <a:txBody>
                    <a:bodyPr/>
                    <a:lstStyle/>
                    <a:p>
                      <a:pPr marL="0" marR="0" algn="ctr">
                        <a:lnSpc>
                          <a:spcPts val="1300"/>
                        </a:lnSpc>
                        <a:spcBef>
                          <a:spcPts val="0"/>
                        </a:spcBef>
                        <a:spcAft>
                          <a:spcPts val="0"/>
                        </a:spcAft>
                      </a:pPr>
                      <a:r>
                        <a:rPr lang="en-US" sz="2000">
                          <a:effectLst/>
                        </a:rPr>
                        <a:t>Cholesterol (mg)</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dirty="0">
                          <a:effectLst/>
                        </a:rPr>
                        <a:t>&lt;300</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280</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19228556"/>
                  </a:ext>
                </a:extLst>
              </a:tr>
              <a:tr h="422571">
                <a:tc>
                  <a:txBody>
                    <a:bodyPr/>
                    <a:lstStyle/>
                    <a:p>
                      <a:pPr marL="0" marR="0" algn="ctr">
                        <a:lnSpc>
                          <a:spcPts val="1300"/>
                        </a:lnSpc>
                        <a:spcBef>
                          <a:spcPts val="0"/>
                        </a:spcBef>
                        <a:spcAft>
                          <a:spcPts val="0"/>
                        </a:spcAft>
                      </a:pPr>
                      <a:r>
                        <a:rPr lang="en-US" sz="2000">
                          <a:effectLst/>
                        </a:rPr>
                        <a:t>Sodium (mg)</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dirty="0">
                          <a:effectLst/>
                        </a:rPr>
                        <a:t>&lt;2000</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≤1800</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1848</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513470059"/>
                  </a:ext>
                </a:extLst>
              </a:tr>
              <a:tr h="422571">
                <a:tc>
                  <a:txBody>
                    <a:bodyPr/>
                    <a:lstStyle/>
                    <a:p>
                      <a:pPr marL="0" marR="0" algn="ctr">
                        <a:lnSpc>
                          <a:spcPts val="1300"/>
                        </a:lnSpc>
                        <a:spcBef>
                          <a:spcPts val="0"/>
                        </a:spcBef>
                        <a:spcAft>
                          <a:spcPts val="0"/>
                        </a:spcAft>
                      </a:pPr>
                      <a:r>
                        <a:rPr lang="en-US" sz="2000">
                          <a:effectLst/>
                        </a:rPr>
                        <a:t>Iron (mg)</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a:effectLst/>
                        </a:rPr>
                        <a:t>8</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2000" dirty="0">
                          <a:effectLst/>
                        </a:rPr>
                        <a:t>9</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758366490"/>
                  </a:ext>
                </a:extLst>
              </a:tr>
            </a:tbl>
          </a:graphicData>
        </a:graphic>
      </p:graphicFrame>
    </p:spTree>
    <p:extLst>
      <p:ext uri="{BB962C8B-B14F-4D97-AF65-F5344CB8AC3E}">
        <p14:creationId xmlns:p14="http://schemas.microsoft.com/office/powerpoint/2010/main" val="363668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solidFill>
                  <a:srgbClr val="CD4526"/>
                </a:solidFill>
                <a:latin typeface="1898 Sans Regular"/>
              </a:rPr>
              <a:t>Food groups content generated by ChatGPT  (n = 20) compared with recommendations of Dietary Guidelines for Americans and World Health Organization.</a:t>
            </a: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2B06B6B-6ECA-B9BE-B335-BCD7ED5CA662}"/>
              </a:ext>
            </a:extLst>
          </p:cNvPr>
          <p:cNvGraphicFramePr>
            <a:graphicFrameLocks noGrp="1"/>
          </p:cNvGraphicFramePr>
          <p:nvPr>
            <p:ph idx="1"/>
            <p:extLst>
              <p:ext uri="{D42A27DB-BD31-4B8C-83A1-F6EECF244321}">
                <p14:modId xmlns:p14="http://schemas.microsoft.com/office/powerpoint/2010/main" val="1056207437"/>
              </p:ext>
            </p:extLst>
          </p:nvPr>
        </p:nvGraphicFramePr>
        <p:xfrm>
          <a:off x="457200" y="1648918"/>
          <a:ext cx="8229599" cy="4575025"/>
        </p:xfrm>
        <a:graphic>
          <a:graphicData uri="http://schemas.openxmlformats.org/drawingml/2006/table">
            <a:tbl>
              <a:tblPr firstRow="1" firstCol="1" bandRow="1">
                <a:tableStyleId>{5C22544A-7EE6-4342-B048-85BDC9FD1C3A}</a:tableStyleId>
              </a:tblPr>
              <a:tblGrid>
                <a:gridCol w="1906642">
                  <a:extLst>
                    <a:ext uri="{9D8B030D-6E8A-4147-A177-3AD203B41FA5}">
                      <a16:colId xmlns:a16="http://schemas.microsoft.com/office/drawing/2014/main" val="277668567"/>
                    </a:ext>
                  </a:extLst>
                </a:gridCol>
                <a:gridCol w="1684939">
                  <a:extLst>
                    <a:ext uri="{9D8B030D-6E8A-4147-A177-3AD203B41FA5}">
                      <a16:colId xmlns:a16="http://schemas.microsoft.com/office/drawing/2014/main" val="1990678996"/>
                    </a:ext>
                  </a:extLst>
                </a:gridCol>
                <a:gridCol w="1684939">
                  <a:extLst>
                    <a:ext uri="{9D8B030D-6E8A-4147-A177-3AD203B41FA5}">
                      <a16:colId xmlns:a16="http://schemas.microsoft.com/office/drawing/2014/main" val="674983891"/>
                    </a:ext>
                  </a:extLst>
                </a:gridCol>
                <a:gridCol w="2953079">
                  <a:extLst>
                    <a:ext uri="{9D8B030D-6E8A-4147-A177-3AD203B41FA5}">
                      <a16:colId xmlns:a16="http://schemas.microsoft.com/office/drawing/2014/main" val="3390082955"/>
                    </a:ext>
                  </a:extLst>
                </a:gridCol>
              </a:tblGrid>
              <a:tr h="621086">
                <a:tc rowSpan="2">
                  <a:txBody>
                    <a:bodyPr/>
                    <a:lstStyle/>
                    <a:p>
                      <a:pPr marL="0" marR="0" algn="ctr">
                        <a:lnSpc>
                          <a:spcPct val="100000"/>
                        </a:lnSpc>
                        <a:spcBef>
                          <a:spcPts val="0"/>
                        </a:spcBef>
                        <a:spcAft>
                          <a:spcPts val="0"/>
                        </a:spcAft>
                      </a:pPr>
                      <a:r>
                        <a:rPr lang="en-US" sz="2200" dirty="0">
                          <a:effectLst/>
                        </a:rPr>
                        <a:t>Food group</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gridSpan="2">
                  <a:txBody>
                    <a:bodyPr/>
                    <a:lstStyle/>
                    <a:p>
                      <a:pPr marL="0" marR="0" algn="ctr">
                        <a:lnSpc>
                          <a:spcPct val="100000"/>
                        </a:lnSpc>
                        <a:spcBef>
                          <a:spcPts val="0"/>
                        </a:spcBef>
                        <a:spcAft>
                          <a:spcPts val="0"/>
                        </a:spcAft>
                      </a:pPr>
                      <a:r>
                        <a:rPr lang="en-US" sz="2200">
                          <a:effectLst/>
                        </a:rPr>
                        <a:t>Recommended serving according to:</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hMerge="1">
                  <a:txBody>
                    <a:bodyPr/>
                    <a:lstStyle/>
                    <a:p>
                      <a:endParaRPr lang="en-US"/>
                    </a:p>
                  </a:txBody>
                  <a:tcPr/>
                </a:tc>
                <a:tc rowSpan="2">
                  <a:txBody>
                    <a:bodyPr/>
                    <a:lstStyle/>
                    <a:p>
                      <a:pPr marL="0" marR="0" algn="ctr">
                        <a:lnSpc>
                          <a:spcPct val="100000"/>
                        </a:lnSpc>
                        <a:spcBef>
                          <a:spcPts val="0"/>
                        </a:spcBef>
                        <a:spcAft>
                          <a:spcPts val="0"/>
                        </a:spcAft>
                      </a:pPr>
                      <a:r>
                        <a:rPr lang="en-US" sz="2200">
                          <a:effectLst/>
                        </a:rPr>
                        <a:t>Average number of servings provided by Chat GPT meal plans</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688831620"/>
                  </a:ext>
                </a:extLst>
              </a:tr>
              <a:tr h="650613">
                <a:tc vMerge="1">
                  <a:txBody>
                    <a:bodyPr/>
                    <a:lstStyle/>
                    <a:p>
                      <a:endParaRPr lang="en-US"/>
                    </a:p>
                  </a:txBody>
                  <a:tcPr/>
                </a:tc>
                <a:tc>
                  <a:txBody>
                    <a:bodyPr/>
                    <a:lstStyle/>
                    <a:p>
                      <a:pPr marL="0" marR="0" algn="ctr">
                        <a:lnSpc>
                          <a:spcPct val="100000"/>
                        </a:lnSpc>
                        <a:spcBef>
                          <a:spcPts val="0"/>
                        </a:spcBef>
                        <a:spcAft>
                          <a:spcPts val="0"/>
                        </a:spcAft>
                      </a:pPr>
                      <a:r>
                        <a:rPr lang="en-US" sz="2200">
                          <a:effectLst/>
                        </a:rPr>
                        <a:t>DGA</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dirty="0">
                          <a:effectLst/>
                        </a:rPr>
                        <a:t>WHO</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1121490275"/>
                  </a:ext>
                </a:extLst>
              </a:tr>
              <a:tr h="621086">
                <a:tc>
                  <a:txBody>
                    <a:bodyPr/>
                    <a:lstStyle/>
                    <a:p>
                      <a:pPr marL="0" marR="0" algn="ctr">
                        <a:lnSpc>
                          <a:spcPct val="100000"/>
                        </a:lnSpc>
                        <a:spcBef>
                          <a:spcPts val="0"/>
                        </a:spcBef>
                        <a:spcAft>
                          <a:spcPts val="0"/>
                        </a:spcAft>
                      </a:pPr>
                      <a:r>
                        <a:rPr lang="en-US" sz="2200">
                          <a:effectLst/>
                        </a:rPr>
                        <a:t>Grains and Cereals (oz)</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6</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2.2</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dirty="0">
                          <a:effectLst/>
                        </a:rPr>
                        <a:t>2.3 (±1.67)</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55405990"/>
                  </a:ext>
                </a:extLst>
              </a:tr>
              <a:tr h="621086">
                <a:tc>
                  <a:txBody>
                    <a:bodyPr/>
                    <a:lstStyle/>
                    <a:p>
                      <a:pPr marL="0" marR="0" algn="ctr">
                        <a:lnSpc>
                          <a:spcPct val="100000"/>
                        </a:lnSpc>
                        <a:spcBef>
                          <a:spcPts val="0"/>
                        </a:spcBef>
                        <a:spcAft>
                          <a:spcPts val="0"/>
                        </a:spcAft>
                      </a:pPr>
                      <a:r>
                        <a:rPr lang="en-US" sz="2200" dirty="0">
                          <a:effectLst/>
                        </a:rPr>
                        <a:t>Vegetables (cups)</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2.5</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2.5</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2.3 (±0.81)</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784462161"/>
                  </a:ext>
                </a:extLst>
              </a:tr>
              <a:tr h="621086">
                <a:tc>
                  <a:txBody>
                    <a:bodyPr/>
                    <a:lstStyle/>
                    <a:p>
                      <a:pPr marL="0" marR="0" algn="ctr">
                        <a:lnSpc>
                          <a:spcPct val="100000"/>
                        </a:lnSpc>
                        <a:spcBef>
                          <a:spcPts val="0"/>
                        </a:spcBef>
                        <a:spcAft>
                          <a:spcPts val="0"/>
                        </a:spcAft>
                      </a:pPr>
                      <a:r>
                        <a:rPr lang="en-US" sz="2200">
                          <a:effectLst/>
                        </a:rPr>
                        <a:t>Fruits (cups)</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2</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2</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1.9 (±0.71)</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39947428"/>
                  </a:ext>
                </a:extLst>
              </a:tr>
              <a:tr h="621086">
                <a:tc>
                  <a:txBody>
                    <a:bodyPr/>
                    <a:lstStyle/>
                    <a:p>
                      <a:pPr marL="0" marR="0" algn="ctr">
                        <a:lnSpc>
                          <a:spcPct val="100000"/>
                        </a:lnSpc>
                        <a:spcBef>
                          <a:spcPts val="0"/>
                        </a:spcBef>
                        <a:spcAft>
                          <a:spcPts val="0"/>
                        </a:spcAft>
                      </a:pPr>
                      <a:r>
                        <a:rPr lang="en-US" sz="2200" dirty="0">
                          <a:effectLst/>
                        </a:rPr>
                        <a:t>Milk and dairy (cups) </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3</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a:effectLst/>
                        </a:rPr>
                        <a:t>-</a:t>
                      </a:r>
                      <a:endParaRPr lang="en-US" sz="2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dirty="0">
                          <a:solidFill>
                            <a:srgbClr val="C00000"/>
                          </a:solidFill>
                          <a:effectLst/>
                        </a:rPr>
                        <a:t>0.7 (±0.52)</a:t>
                      </a:r>
                      <a:endParaRPr lang="en-US" sz="2200" dirty="0">
                        <a:solidFill>
                          <a:srgbClr val="C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66315422"/>
                  </a:ext>
                </a:extLst>
              </a:tr>
              <a:tr h="621086">
                <a:tc>
                  <a:txBody>
                    <a:bodyPr/>
                    <a:lstStyle/>
                    <a:p>
                      <a:pPr marL="0" marR="0" algn="ctr">
                        <a:lnSpc>
                          <a:spcPct val="100000"/>
                        </a:lnSpc>
                        <a:spcBef>
                          <a:spcPts val="0"/>
                        </a:spcBef>
                        <a:spcAft>
                          <a:spcPts val="0"/>
                        </a:spcAft>
                      </a:pPr>
                      <a:r>
                        <a:rPr lang="en-US" sz="2200" dirty="0">
                          <a:effectLst/>
                        </a:rPr>
                        <a:t>protein (</a:t>
                      </a:r>
                      <a:r>
                        <a:rPr lang="en-US" sz="2200" dirty="0" err="1">
                          <a:effectLst/>
                        </a:rPr>
                        <a:t>oz</a:t>
                      </a:r>
                      <a:r>
                        <a:rPr lang="en-US" sz="2200" dirty="0">
                          <a:effectLst/>
                        </a:rPr>
                        <a:t>)</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dirty="0">
                          <a:effectLst/>
                        </a:rPr>
                        <a:t>5.5</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dirty="0">
                          <a:effectLst/>
                        </a:rPr>
                        <a:t>5</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200" dirty="0">
                          <a:effectLst/>
                        </a:rPr>
                        <a:t>9.3 (±2.61)</a:t>
                      </a:r>
                      <a:endParaRPr lang="en-US" sz="2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18937615"/>
                  </a:ext>
                </a:extLst>
              </a:tr>
            </a:tbl>
          </a:graphicData>
        </a:graphic>
      </p:graphicFrame>
    </p:spTree>
    <p:extLst>
      <p:ext uri="{BB962C8B-B14F-4D97-AF65-F5344CB8AC3E}">
        <p14:creationId xmlns:p14="http://schemas.microsoft.com/office/powerpoint/2010/main" val="279250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4DFB-D4C4-03D8-FD07-78F52234F183}"/>
              </a:ext>
            </a:extLst>
          </p:cNvPr>
          <p:cNvSpPr>
            <a:spLocks noGrp="1"/>
          </p:cNvSpPr>
          <p:nvPr>
            <p:ph type="title"/>
          </p:nvPr>
        </p:nvSpPr>
        <p:spPr/>
        <p:txBody>
          <a:bodyPr>
            <a:normAutofit fontScale="90000"/>
          </a:bodyPr>
          <a:lstStyle/>
          <a:p>
            <a:r>
              <a:rPr lang="en-US" b="1" dirty="0">
                <a:solidFill>
                  <a:srgbClr val="CD4526"/>
                </a:solidFill>
                <a:latin typeface="1898 Sans Regular"/>
              </a:rPr>
              <a:t>Validating ChatGPT’s Diet Plans for Hypertensive patients</a:t>
            </a:r>
          </a:p>
        </p:txBody>
      </p:sp>
      <p:sp>
        <p:nvSpPr>
          <p:cNvPr id="3" name="Content Placeholder 2">
            <a:extLst>
              <a:ext uri="{FF2B5EF4-FFF2-40B4-BE49-F238E27FC236}">
                <a16:creationId xmlns:a16="http://schemas.microsoft.com/office/drawing/2014/main" id="{A1745EA3-1C21-5131-3A01-88B5CB6D84C4}"/>
              </a:ext>
            </a:extLst>
          </p:cNvPr>
          <p:cNvSpPr>
            <a:spLocks noGrp="1"/>
          </p:cNvSpPr>
          <p:nvPr>
            <p:ph idx="1"/>
          </p:nvPr>
        </p:nvSpPr>
        <p:spPr>
          <a:xfrm>
            <a:off x="457200" y="2815046"/>
            <a:ext cx="8229600" cy="1221377"/>
          </a:xfrm>
        </p:spPr>
        <p:txBody>
          <a:bodyPr/>
          <a:lstStyle/>
          <a:p>
            <a:pPr marL="0" indent="0">
              <a:buNone/>
            </a:pPr>
            <a:r>
              <a:rPr lang="en-US" dirty="0" smtClean="0"/>
              <a:t>AI generated diet plans against </a:t>
            </a:r>
            <a:r>
              <a:rPr lang="en-US" dirty="0" smtClean="0"/>
              <a:t>DASH and TLC</a:t>
            </a:r>
            <a:r>
              <a:rPr lang="en-US" dirty="0"/>
              <a:t> </a:t>
            </a:r>
            <a:r>
              <a:rPr lang="en-US" dirty="0" smtClean="0"/>
              <a:t>guidelines </a:t>
            </a:r>
            <a:endParaRPr lang="en-US" dirty="0"/>
          </a:p>
        </p:txBody>
      </p:sp>
      <p:pic>
        <p:nvPicPr>
          <p:cNvPr id="4" name="Picture 3" descr="WCM-Q_1Line_CoBrand_CMYK.png">
            <a:extLst>
              <a:ext uri="{FF2B5EF4-FFF2-40B4-BE49-F238E27FC236}">
                <a16:creationId xmlns:a16="http://schemas.microsoft.com/office/drawing/2014/main" id="{540726C7-E089-5D9B-8A36-AA917E0EB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35914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4DFB-D4C4-03D8-FD07-78F52234F183}"/>
              </a:ext>
            </a:extLst>
          </p:cNvPr>
          <p:cNvSpPr>
            <a:spLocks noGrp="1"/>
          </p:cNvSpPr>
          <p:nvPr>
            <p:ph type="title"/>
          </p:nvPr>
        </p:nvSpPr>
        <p:spPr/>
        <p:txBody>
          <a:bodyPr>
            <a:normAutofit fontScale="90000"/>
          </a:bodyPr>
          <a:lstStyle/>
          <a:p>
            <a:r>
              <a:rPr lang="en-US" b="1" dirty="0">
                <a:solidFill>
                  <a:srgbClr val="CD4526"/>
                </a:solidFill>
                <a:latin typeface="1898 Sans Regular"/>
              </a:rPr>
              <a:t>Validating ChatGPT’s Diet Plans for Hypertensive patients</a:t>
            </a:r>
          </a:p>
        </p:txBody>
      </p:sp>
      <p:graphicFrame>
        <p:nvGraphicFramePr>
          <p:cNvPr id="4" name="Content Placeholder 3">
            <a:extLst>
              <a:ext uri="{FF2B5EF4-FFF2-40B4-BE49-F238E27FC236}">
                <a16:creationId xmlns:a16="http://schemas.microsoft.com/office/drawing/2014/main" id="{D19212AE-BA39-E93F-3F0F-088A0AA23F66}"/>
              </a:ext>
            </a:extLst>
          </p:cNvPr>
          <p:cNvGraphicFramePr>
            <a:graphicFrameLocks noGrp="1"/>
          </p:cNvGraphicFramePr>
          <p:nvPr>
            <p:ph idx="1"/>
          </p:nvPr>
        </p:nvGraphicFramePr>
        <p:xfrm>
          <a:off x="1709737" y="2225199"/>
          <a:ext cx="5724525" cy="3428365"/>
        </p:xfrm>
        <a:graphic>
          <a:graphicData uri="http://schemas.openxmlformats.org/drawingml/2006/table">
            <a:tbl>
              <a:tblPr firstRow="1" firstCol="1" bandRow="1">
                <a:tableStyleId>{5C22544A-7EE6-4342-B048-85BDC9FD1C3A}</a:tableStyleId>
              </a:tblPr>
              <a:tblGrid>
                <a:gridCol w="228600">
                  <a:extLst>
                    <a:ext uri="{9D8B030D-6E8A-4147-A177-3AD203B41FA5}">
                      <a16:colId xmlns:a16="http://schemas.microsoft.com/office/drawing/2014/main" val="1962741241"/>
                    </a:ext>
                  </a:extLst>
                </a:gridCol>
                <a:gridCol w="3579495">
                  <a:extLst>
                    <a:ext uri="{9D8B030D-6E8A-4147-A177-3AD203B41FA5}">
                      <a16:colId xmlns:a16="http://schemas.microsoft.com/office/drawing/2014/main" val="2146719826"/>
                    </a:ext>
                  </a:extLst>
                </a:gridCol>
                <a:gridCol w="1916430">
                  <a:extLst>
                    <a:ext uri="{9D8B030D-6E8A-4147-A177-3AD203B41FA5}">
                      <a16:colId xmlns:a16="http://schemas.microsoft.com/office/drawing/2014/main" val="769806165"/>
                    </a:ext>
                  </a:extLst>
                </a:gridCol>
              </a:tblGrid>
              <a:tr h="0">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Prompts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Response summary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97253543"/>
                  </a:ext>
                </a:extLst>
              </a:tr>
              <a:tr h="0">
                <a:tc>
                  <a:txBody>
                    <a:bodyPr/>
                    <a:lstStyle/>
                    <a:p>
                      <a:pPr marL="0" marR="0">
                        <a:spcBef>
                          <a:spcPts val="0"/>
                        </a:spcBef>
                        <a:spcAft>
                          <a:spcPts val="0"/>
                        </a:spcAft>
                      </a:pPr>
                      <a:r>
                        <a:rPr lang="en-US" sz="1000">
                          <a:effectLst/>
                        </a:rPr>
                        <a:t>1</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I would like a diet plan that is not higher than 2000 cals , for someone with high blood pressure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tips and a summary of recommendations but not a diet plan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78410283"/>
                  </a:ext>
                </a:extLst>
              </a:tr>
              <a:tr h="227965">
                <a:tc>
                  <a:txBody>
                    <a:bodyPr/>
                    <a:lstStyle/>
                    <a:p>
                      <a:pPr marL="0" marR="0">
                        <a:spcBef>
                          <a:spcPts val="0"/>
                        </a:spcBef>
                        <a:spcAft>
                          <a:spcPts val="0"/>
                        </a:spcAft>
                      </a:pPr>
                      <a:r>
                        <a:rPr lang="en-US" sz="1000">
                          <a:effectLst/>
                        </a:rPr>
                        <a:t>2</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Give me a 2000 calories for high blood pressure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68841268"/>
                  </a:ext>
                </a:extLst>
              </a:tr>
              <a:tr h="0">
                <a:tc>
                  <a:txBody>
                    <a:bodyPr/>
                    <a:lstStyle/>
                    <a:p>
                      <a:pPr marL="0" marR="0">
                        <a:spcBef>
                          <a:spcPts val="0"/>
                        </a:spcBef>
                        <a:spcAft>
                          <a:spcPts val="0"/>
                        </a:spcAft>
                      </a:pPr>
                      <a:r>
                        <a:rPr lang="en-US" sz="1000">
                          <a:effectLst/>
                        </a:rPr>
                        <a:t>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Please provide me a 2000 calorie diet for hypertention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18124143"/>
                  </a:ext>
                </a:extLst>
              </a:tr>
              <a:tr h="0">
                <a:tc>
                  <a:txBody>
                    <a:bodyPr/>
                    <a:lstStyle/>
                    <a:p>
                      <a:pPr marL="0" marR="0">
                        <a:spcBef>
                          <a:spcPts val="0"/>
                        </a:spcBef>
                        <a:spcAft>
                          <a:spcPts val="0"/>
                        </a:spcAft>
                      </a:pPr>
                      <a:r>
                        <a:rPr lang="en-US" sz="1000">
                          <a:effectLst/>
                        </a:rPr>
                        <a:t>4</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Hello can you make a diet 2000 cal for people with high blood pressure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72742489"/>
                  </a:ext>
                </a:extLst>
              </a:tr>
              <a:tr h="0">
                <a:tc>
                  <a:txBody>
                    <a:bodyPr/>
                    <a:lstStyle/>
                    <a:p>
                      <a:pPr marL="0" marR="0">
                        <a:spcBef>
                          <a:spcPts val="0"/>
                        </a:spcBef>
                        <a:spcAft>
                          <a:spcPts val="0"/>
                        </a:spcAft>
                      </a:pPr>
                      <a:r>
                        <a:rPr lang="en-US" sz="1000">
                          <a:effectLst/>
                        </a:rPr>
                        <a:t>5</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Can you provide me with a diet plan for a person with a high blood pressure of 2000 calories per day?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24324622"/>
                  </a:ext>
                </a:extLst>
              </a:tr>
              <a:tr h="0">
                <a:tc>
                  <a:txBody>
                    <a:bodyPr/>
                    <a:lstStyle/>
                    <a:p>
                      <a:pPr marL="0" marR="0">
                        <a:spcBef>
                          <a:spcPts val="0"/>
                        </a:spcBef>
                        <a:spcAft>
                          <a:spcPts val="0"/>
                        </a:spcAft>
                      </a:pPr>
                      <a:r>
                        <a:rPr lang="en-US" sz="1000">
                          <a:effectLst/>
                        </a:rPr>
                        <a:t>6</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I need a diet suitable for high blood pressure and that has 2000 kcal</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69447397"/>
                  </a:ext>
                </a:extLst>
              </a:tr>
              <a:tr h="0">
                <a:tc>
                  <a:txBody>
                    <a:bodyPr/>
                    <a:lstStyle/>
                    <a:p>
                      <a:pPr marL="0" marR="0">
                        <a:spcBef>
                          <a:spcPts val="0"/>
                        </a:spcBef>
                        <a:spcAft>
                          <a:spcPts val="0"/>
                        </a:spcAft>
                      </a:pPr>
                      <a:r>
                        <a:rPr lang="en-US" sz="1000">
                          <a:effectLst/>
                        </a:rPr>
                        <a:t>7</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Hello can you make a diet 2000 cal for people with high blood pressure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92484379"/>
                  </a:ext>
                </a:extLst>
              </a:tr>
              <a:tr h="0">
                <a:tc>
                  <a:txBody>
                    <a:bodyPr/>
                    <a:lstStyle/>
                    <a:p>
                      <a:pPr marL="0" marR="0">
                        <a:spcBef>
                          <a:spcPts val="0"/>
                        </a:spcBef>
                        <a:spcAft>
                          <a:spcPts val="0"/>
                        </a:spcAft>
                      </a:pPr>
                      <a:r>
                        <a:rPr lang="en-US" sz="1000">
                          <a:effectLst/>
                        </a:rPr>
                        <a:t>8</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Write me a 2000 calorie diet plan for someone who has high blood pressure</a:t>
                      </a:r>
                      <a:endParaRPr lang="en-US" sz="1200">
                        <a:effectLst/>
                      </a:endParaRPr>
                    </a:p>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83522849"/>
                  </a:ext>
                </a:extLst>
              </a:tr>
              <a:tr h="0">
                <a:tc>
                  <a:txBody>
                    <a:bodyPr/>
                    <a:lstStyle/>
                    <a:p>
                      <a:pPr marL="0" marR="0">
                        <a:spcBef>
                          <a:spcPts val="0"/>
                        </a:spcBef>
                        <a:spcAft>
                          <a:spcPts val="0"/>
                        </a:spcAft>
                      </a:pPr>
                      <a:r>
                        <a:rPr lang="en-US" sz="1000">
                          <a:effectLst/>
                        </a:rPr>
                        <a:t>9</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Hi i want a healthy 2000 calorie diet plan for a female woman that has blood pressure.</a:t>
                      </a:r>
                      <a:endParaRPr lang="en-US" sz="1200">
                        <a:effectLst/>
                      </a:endParaRPr>
                    </a:p>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Offered a diet plan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72698534"/>
                  </a:ext>
                </a:extLst>
              </a:tr>
              <a:tr h="0">
                <a:tc>
                  <a:txBody>
                    <a:bodyPr/>
                    <a:lstStyle/>
                    <a:p>
                      <a:pPr marL="0" marR="0">
                        <a:spcBef>
                          <a:spcPts val="0"/>
                        </a:spcBef>
                        <a:spcAft>
                          <a:spcPts val="0"/>
                        </a:spcAft>
                      </a:pPr>
                      <a:r>
                        <a:rPr lang="en-US" sz="1000">
                          <a:effectLst/>
                        </a:rPr>
                        <a:t>10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rPr>
                        <a:t>I would like to have a diet plan for a hypertensive person who requires 2000kcal</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rPr>
                        <a:t>Offered a diet plan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6913"/>
                  </a:ext>
                </a:extLst>
              </a:tr>
            </a:tbl>
          </a:graphicData>
        </a:graphic>
      </p:graphicFrame>
      <p:pic>
        <p:nvPicPr>
          <p:cNvPr id="3" name="Picture 2" descr="WCM-Q_1Line_CoBrand_CMYK.png">
            <a:extLst>
              <a:ext uri="{FF2B5EF4-FFF2-40B4-BE49-F238E27FC236}">
                <a16:creationId xmlns:a16="http://schemas.microsoft.com/office/drawing/2014/main" id="{0AAC9822-8A31-F553-0E66-D6E14FF4A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7791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F0FA-70A0-1A25-0AA1-CD9122BC0970}"/>
              </a:ext>
            </a:extLst>
          </p:cNvPr>
          <p:cNvSpPr>
            <a:spLocks noGrp="1"/>
          </p:cNvSpPr>
          <p:nvPr>
            <p:ph type="title"/>
          </p:nvPr>
        </p:nvSpPr>
        <p:spPr/>
        <p:txBody>
          <a:bodyPr/>
          <a:lstStyle/>
          <a:p>
            <a:r>
              <a:rPr lang="en-US" b="1" dirty="0">
                <a:solidFill>
                  <a:srgbClr val="CD4526"/>
                </a:solidFill>
                <a:latin typeface="1898 Sans Regular"/>
              </a:rPr>
              <a:t>Results</a:t>
            </a:r>
            <a:r>
              <a:rPr lang="en-US" dirty="0"/>
              <a:t> </a:t>
            </a:r>
          </a:p>
        </p:txBody>
      </p:sp>
      <p:graphicFrame>
        <p:nvGraphicFramePr>
          <p:cNvPr id="4" name="Content Placeholder 3">
            <a:extLst>
              <a:ext uri="{FF2B5EF4-FFF2-40B4-BE49-F238E27FC236}">
                <a16:creationId xmlns:a16="http://schemas.microsoft.com/office/drawing/2014/main" id="{9B3A453D-2304-05C7-C14C-CC3CA12E5919}"/>
              </a:ext>
            </a:extLst>
          </p:cNvPr>
          <p:cNvGraphicFramePr>
            <a:graphicFrameLocks/>
          </p:cNvGraphicFramePr>
          <p:nvPr>
            <p:extLst>
              <p:ext uri="{D42A27DB-BD31-4B8C-83A1-F6EECF244321}">
                <p14:modId xmlns:p14="http://schemas.microsoft.com/office/powerpoint/2010/main" val="3373586066"/>
              </p:ext>
            </p:extLst>
          </p:nvPr>
        </p:nvGraphicFramePr>
        <p:xfrm>
          <a:off x="410766" y="1707831"/>
          <a:ext cx="8320089" cy="3935148"/>
        </p:xfrm>
        <a:graphic>
          <a:graphicData uri="http://schemas.openxmlformats.org/drawingml/2006/table">
            <a:tbl>
              <a:tblPr firstRow="1" firstCol="1" bandRow="1">
                <a:tableStyleId>{5C22544A-7EE6-4342-B048-85BDC9FD1C3A}</a:tableStyleId>
              </a:tblPr>
              <a:tblGrid>
                <a:gridCol w="2123994">
                  <a:extLst>
                    <a:ext uri="{9D8B030D-6E8A-4147-A177-3AD203B41FA5}">
                      <a16:colId xmlns:a16="http://schemas.microsoft.com/office/drawing/2014/main" val="197561421"/>
                    </a:ext>
                  </a:extLst>
                </a:gridCol>
                <a:gridCol w="1317343">
                  <a:extLst>
                    <a:ext uri="{9D8B030D-6E8A-4147-A177-3AD203B41FA5}">
                      <a16:colId xmlns:a16="http://schemas.microsoft.com/office/drawing/2014/main" val="1802773551"/>
                    </a:ext>
                  </a:extLst>
                </a:gridCol>
                <a:gridCol w="1686564">
                  <a:extLst>
                    <a:ext uri="{9D8B030D-6E8A-4147-A177-3AD203B41FA5}">
                      <a16:colId xmlns:a16="http://schemas.microsoft.com/office/drawing/2014/main" val="2382204978"/>
                    </a:ext>
                  </a:extLst>
                </a:gridCol>
                <a:gridCol w="3192188">
                  <a:extLst>
                    <a:ext uri="{9D8B030D-6E8A-4147-A177-3AD203B41FA5}">
                      <a16:colId xmlns:a16="http://schemas.microsoft.com/office/drawing/2014/main" val="2929390564"/>
                    </a:ext>
                  </a:extLst>
                </a:gridCol>
              </a:tblGrid>
              <a:tr h="533580">
                <a:tc rowSpan="2">
                  <a:txBody>
                    <a:bodyPr/>
                    <a:lstStyle/>
                    <a:p>
                      <a:pPr marL="0" marR="0" algn="ctr">
                        <a:lnSpc>
                          <a:spcPct val="100000"/>
                        </a:lnSpc>
                        <a:spcBef>
                          <a:spcPts val="0"/>
                        </a:spcBef>
                        <a:spcAft>
                          <a:spcPts val="0"/>
                        </a:spcAft>
                      </a:pPr>
                      <a:r>
                        <a:rPr lang="en-US" sz="1600" dirty="0">
                          <a:effectLst/>
                        </a:rPr>
                        <a:t>Nutrients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gridSpan="2">
                  <a:txBody>
                    <a:bodyPr/>
                    <a:lstStyle/>
                    <a:p>
                      <a:pPr marL="0" marR="0" algn="ctr">
                        <a:lnSpc>
                          <a:spcPct val="100000"/>
                        </a:lnSpc>
                        <a:spcBef>
                          <a:spcPts val="0"/>
                        </a:spcBef>
                        <a:spcAft>
                          <a:spcPts val="0"/>
                        </a:spcAft>
                      </a:pPr>
                      <a:r>
                        <a:rPr lang="en-US" sz="1600">
                          <a:effectLst/>
                        </a:rPr>
                        <a:t>Recommended Nutrient content according to:</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hMerge="1">
                  <a:txBody>
                    <a:bodyPr/>
                    <a:lstStyle/>
                    <a:p>
                      <a:endParaRPr lang="en-US"/>
                    </a:p>
                  </a:txBody>
                  <a:tcPr/>
                </a:tc>
                <a:tc rowSpan="2">
                  <a:txBody>
                    <a:bodyPr/>
                    <a:lstStyle/>
                    <a:p>
                      <a:pPr marL="0" marR="0" algn="ctr">
                        <a:lnSpc>
                          <a:spcPct val="100000"/>
                        </a:lnSpc>
                        <a:spcBef>
                          <a:spcPts val="0"/>
                        </a:spcBef>
                        <a:spcAft>
                          <a:spcPts val="0"/>
                        </a:spcAft>
                      </a:pPr>
                      <a:r>
                        <a:rPr lang="en-US" sz="1600" dirty="0">
                          <a:effectLst/>
                        </a:rPr>
                        <a:t>Average nutrient content provided by ChatGPT</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1101547737"/>
                  </a:ext>
                </a:extLst>
              </a:tr>
              <a:tr h="283464">
                <a:tc vMerge="1">
                  <a:txBody>
                    <a:bodyPr/>
                    <a:lstStyle/>
                    <a:p>
                      <a:endParaRPr lang="en-US"/>
                    </a:p>
                  </a:txBody>
                  <a:tcPr/>
                </a:tc>
                <a:tc>
                  <a:txBody>
                    <a:bodyPr/>
                    <a:lstStyle/>
                    <a:p>
                      <a:pPr marL="0" marR="0" algn="ctr">
                        <a:lnSpc>
                          <a:spcPct val="100000"/>
                        </a:lnSpc>
                        <a:spcBef>
                          <a:spcPts val="0"/>
                        </a:spcBef>
                        <a:spcAft>
                          <a:spcPts val="0"/>
                        </a:spcAft>
                      </a:pPr>
                      <a:r>
                        <a:rPr lang="en-US" sz="1600">
                          <a:effectLst/>
                        </a:rPr>
                        <a:t>DASH</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dirty="0">
                          <a:effectLst/>
                        </a:rPr>
                        <a:t>TLC</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vMerge="1">
                  <a:txBody>
                    <a:bodyPr/>
                    <a:lstStyle/>
                    <a:p>
                      <a:endParaRPr lang="en-US"/>
                    </a:p>
                  </a:txBody>
                  <a:tcPr/>
                </a:tc>
                <a:extLst>
                  <a:ext uri="{0D108BD9-81ED-4DB2-BD59-A6C34878D82A}">
                    <a16:rowId xmlns:a16="http://schemas.microsoft.com/office/drawing/2014/main" val="729348060"/>
                  </a:ext>
                </a:extLst>
              </a:tr>
              <a:tr h="283464">
                <a:tc>
                  <a:txBody>
                    <a:bodyPr/>
                    <a:lstStyle/>
                    <a:p>
                      <a:pPr marL="0" marR="0">
                        <a:lnSpc>
                          <a:spcPct val="100000"/>
                        </a:lnSpc>
                        <a:spcBef>
                          <a:spcPts val="0"/>
                        </a:spcBef>
                        <a:spcAft>
                          <a:spcPts val="0"/>
                        </a:spcAft>
                      </a:pPr>
                      <a:r>
                        <a:rPr lang="en-US" sz="1600">
                          <a:effectLst/>
                        </a:rPr>
                        <a:t>Calories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2000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2000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1919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2784062070"/>
                  </a:ext>
                </a:extLst>
              </a:tr>
              <a:tr h="283464">
                <a:tc>
                  <a:txBody>
                    <a:bodyPr/>
                    <a:lstStyle/>
                    <a:p>
                      <a:pPr marL="0" marR="0">
                        <a:lnSpc>
                          <a:spcPct val="100000"/>
                        </a:lnSpc>
                        <a:spcBef>
                          <a:spcPts val="0"/>
                        </a:spcBef>
                        <a:spcAft>
                          <a:spcPts val="0"/>
                        </a:spcAft>
                      </a:pPr>
                      <a:r>
                        <a:rPr lang="en-US" sz="1600">
                          <a:effectLst/>
                        </a:rPr>
                        <a:t>Protein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15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3508186863"/>
                  </a:ext>
                </a:extLst>
              </a:tr>
              <a:tr h="283464">
                <a:tc>
                  <a:txBody>
                    <a:bodyPr/>
                    <a:lstStyle/>
                    <a:p>
                      <a:pPr marL="0" marR="0">
                        <a:lnSpc>
                          <a:spcPct val="100000"/>
                        </a:lnSpc>
                        <a:spcBef>
                          <a:spcPts val="0"/>
                        </a:spcBef>
                        <a:spcAft>
                          <a:spcPts val="0"/>
                        </a:spcAft>
                      </a:pPr>
                      <a:r>
                        <a:rPr lang="en-US" sz="1600">
                          <a:effectLst/>
                        </a:rPr>
                        <a:t>Carbohydrates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55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50-60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49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3130064081"/>
                  </a:ext>
                </a:extLst>
              </a:tr>
              <a:tr h="283464">
                <a:tc>
                  <a:txBody>
                    <a:bodyPr/>
                    <a:lstStyle/>
                    <a:p>
                      <a:pPr marL="0" marR="0">
                        <a:lnSpc>
                          <a:spcPct val="100000"/>
                        </a:lnSpc>
                        <a:spcBef>
                          <a:spcPts val="0"/>
                        </a:spcBef>
                        <a:spcAft>
                          <a:spcPts val="0"/>
                        </a:spcAft>
                      </a:pPr>
                      <a:r>
                        <a:rPr lang="en-US" sz="1600">
                          <a:effectLst/>
                        </a:rPr>
                        <a:t>Dietary fiber (g)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30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20-30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25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3610643599"/>
                  </a:ext>
                </a:extLst>
              </a:tr>
              <a:tr h="283464">
                <a:tc>
                  <a:txBody>
                    <a:bodyPr/>
                    <a:lstStyle/>
                    <a:p>
                      <a:pPr marL="0" marR="0">
                        <a:lnSpc>
                          <a:spcPct val="100000"/>
                        </a:lnSpc>
                        <a:spcBef>
                          <a:spcPts val="0"/>
                        </a:spcBef>
                        <a:spcAft>
                          <a:spcPts val="0"/>
                        </a:spcAft>
                      </a:pPr>
                      <a:r>
                        <a:rPr lang="en-US" sz="1600">
                          <a:effectLst/>
                        </a:rPr>
                        <a:t>Added sugar (g)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11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767678842"/>
                  </a:ext>
                </a:extLst>
              </a:tr>
              <a:tr h="283464">
                <a:tc>
                  <a:txBody>
                    <a:bodyPr/>
                    <a:lstStyle/>
                    <a:p>
                      <a:pPr marL="0" marR="0">
                        <a:lnSpc>
                          <a:spcPct val="100000"/>
                        </a:lnSpc>
                        <a:spcBef>
                          <a:spcPts val="0"/>
                        </a:spcBef>
                        <a:spcAft>
                          <a:spcPts val="0"/>
                        </a:spcAft>
                      </a:pPr>
                      <a:r>
                        <a:rPr lang="en-US" sz="1600">
                          <a:effectLst/>
                        </a:rPr>
                        <a:t>Fat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27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25-35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31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1812145904"/>
                  </a:ext>
                </a:extLst>
              </a:tr>
              <a:tr h="283464">
                <a:tc>
                  <a:txBody>
                    <a:bodyPr/>
                    <a:lstStyle/>
                    <a:p>
                      <a:pPr marL="0" marR="0">
                        <a:lnSpc>
                          <a:spcPct val="100000"/>
                        </a:lnSpc>
                        <a:spcBef>
                          <a:spcPts val="0"/>
                        </a:spcBef>
                        <a:spcAft>
                          <a:spcPts val="0"/>
                        </a:spcAft>
                      </a:pPr>
                      <a:r>
                        <a:rPr lang="en-US" sz="1600">
                          <a:effectLst/>
                        </a:rPr>
                        <a:t>Saturated Fat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&lt;7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2301733027"/>
                  </a:ext>
                </a:extLst>
              </a:tr>
              <a:tr h="283464">
                <a:tc>
                  <a:txBody>
                    <a:bodyPr/>
                    <a:lstStyle/>
                    <a:p>
                      <a:pPr marL="0" marR="0">
                        <a:lnSpc>
                          <a:spcPct val="100000"/>
                        </a:lnSpc>
                        <a:spcBef>
                          <a:spcPts val="0"/>
                        </a:spcBef>
                        <a:spcAft>
                          <a:spcPts val="0"/>
                        </a:spcAft>
                      </a:pPr>
                      <a:r>
                        <a:rPr lang="en-US" sz="1600">
                          <a:effectLst/>
                        </a:rPr>
                        <a:t>MUFA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Up to 20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4012267900"/>
                  </a:ext>
                </a:extLst>
              </a:tr>
              <a:tr h="283464">
                <a:tc>
                  <a:txBody>
                    <a:bodyPr/>
                    <a:lstStyle/>
                    <a:p>
                      <a:pPr marL="0" marR="0">
                        <a:lnSpc>
                          <a:spcPct val="100000"/>
                        </a:lnSpc>
                        <a:spcBef>
                          <a:spcPts val="0"/>
                        </a:spcBef>
                        <a:spcAft>
                          <a:spcPts val="0"/>
                        </a:spcAft>
                      </a:pPr>
                      <a:r>
                        <a:rPr lang="en-US" sz="1600">
                          <a:effectLst/>
                        </a:rPr>
                        <a:t>PUFA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Up to 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981148553"/>
                  </a:ext>
                </a:extLst>
              </a:tr>
              <a:tr h="283464">
                <a:tc>
                  <a:txBody>
                    <a:bodyPr/>
                    <a:lstStyle/>
                    <a:p>
                      <a:pPr marL="0" marR="0">
                        <a:lnSpc>
                          <a:spcPct val="100000"/>
                        </a:lnSpc>
                        <a:spcBef>
                          <a:spcPts val="0"/>
                        </a:spcBef>
                        <a:spcAft>
                          <a:spcPts val="0"/>
                        </a:spcAft>
                      </a:pPr>
                      <a:r>
                        <a:rPr lang="en-US" sz="1600">
                          <a:effectLst/>
                        </a:rPr>
                        <a:t>Trans fat (g)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Minimum</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Minimum</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224553970"/>
                  </a:ext>
                </a:extLst>
              </a:tr>
              <a:tr h="283464">
                <a:tc>
                  <a:txBody>
                    <a:bodyPr/>
                    <a:lstStyle/>
                    <a:p>
                      <a:pPr marL="0" marR="0">
                        <a:lnSpc>
                          <a:spcPct val="100000"/>
                        </a:lnSpc>
                        <a:spcBef>
                          <a:spcPts val="0"/>
                        </a:spcBef>
                        <a:spcAft>
                          <a:spcPts val="0"/>
                        </a:spcAft>
                      </a:pPr>
                      <a:r>
                        <a:rPr lang="en-US" sz="1600">
                          <a:effectLst/>
                        </a:rPr>
                        <a:t>Cholesterol (mg)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&lt;200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a:effectLst/>
                        </a:rPr>
                        <a:t>150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dirty="0">
                          <a:effectLst/>
                        </a:rPr>
                        <a:t>172</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1946502888"/>
                  </a:ext>
                </a:extLst>
              </a:tr>
            </a:tbl>
          </a:graphicData>
        </a:graphic>
      </p:graphicFrame>
      <p:pic>
        <p:nvPicPr>
          <p:cNvPr id="5" name="Picture 4" descr="WCM-Q_1Line_CoBrand_CMYK.png">
            <a:extLst>
              <a:ext uri="{FF2B5EF4-FFF2-40B4-BE49-F238E27FC236}">
                <a16:creationId xmlns:a16="http://schemas.microsoft.com/office/drawing/2014/main" id="{4003CC97-926D-045E-2E1E-3E5D20941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290834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Regular"/>
                <a:cs typeface="1898 Sans Regular"/>
              </a:rPr>
              <a:t>Disclosure Statement</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lvl="1" algn="l">
              <a:spcBef>
                <a:spcPts val="0"/>
              </a:spcBef>
            </a:pPr>
            <a:endParaRPr lang="en-US" sz="2400" b="1" dirty="0">
              <a:latin typeface="1898 Sans Regular"/>
              <a:cs typeface="1898 Sans Regular"/>
            </a:endParaRPr>
          </a:p>
          <a:p>
            <a:pPr lvl="1" algn="l">
              <a:spcBef>
                <a:spcPts val="0"/>
              </a:spcBef>
            </a:pPr>
            <a:endParaRPr lang="en-US" b="1" dirty="0">
              <a:latin typeface="1898 Sans Regular"/>
              <a:cs typeface="1898 Sans Regular"/>
            </a:endParaRPr>
          </a:p>
          <a:p>
            <a:pPr marL="342900" indent="-342900" algn="l">
              <a:buFont typeface="Arial"/>
              <a:buChar char="•"/>
            </a:pPr>
            <a:r>
              <a:rPr lang="en-US" sz="2400" dirty="0">
                <a:latin typeface="1898 Sans Regular"/>
                <a:cs typeface="1898 Sans Regular"/>
              </a:rPr>
              <a:t>No relevant financial relationships to disclose</a:t>
            </a:r>
          </a:p>
          <a:p>
            <a:pPr marL="342900" lvl="0" indent="-342900" algn="l">
              <a:buFont typeface="Arial"/>
              <a:buChar char="•"/>
            </a:pPr>
            <a:r>
              <a:rPr lang="en-US" sz="2400" dirty="0">
                <a:latin typeface="1898 Sans Regular"/>
                <a:cs typeface="1898 Sans Regular"/>
              </a:rPr>
              <a:t>Will not be discussing unlabeled/unapproved use of drugs or products</a:t>
            </a:r>
          </a:p>
        </p:txBody>
      </p:sp>
    </p:spTree>
    <p:extLst>
      <p:ext uri="{BB962C8B-B14F-4D97-AF65-F5344CB8AC3E}">
        <p14:creationId xmlns:p14="http://schemas.microsoft.com/office/powerpoint/2010/main" val="228970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900D-DF8F-7172-A99D-7D105D151433}"/>
              </a:ext>
            </a:extLst>
          </p:cNvPr>
          <p:cNvSpPr>
            <a:spLocks noGrp="1"/>
          </p:cNvSpPr>
          <p:nvPr>
            <p:ph type="title"/>
          </p:nvPr>
        </p:nvSpPr>
        <p:spPr/>
        <p:txBody>
          <a:bodyPr/>
          <a:lstStyle/>
          <a:p>
            <a:r>
              <a:rPr lang="en-US" b="1" dirty="0">
                <a:solidFill>
                  <a:srgbClr val="CD4526"/>
                </a:solidFill>
                <a:latin typeface="1898 Sans Regular"/>
              </a:rPr>
              <a:t>Results</a:t>
            </a:r>
            <a:endParaRPr lang="en-US" dirty="0"/>
          </a:p>
        </p:txBody>
      </p:sp>
      <p:graphicFrame>
        <p:nvGraphicFramePr>
          <p:cNvPr id="4" name="Content Placeholder 3">
            <a:extLst>
              <a:ext uri="{FF2B5EF4-FFF2-40B4-BE49-F238E27FC236}">
                <a16:creationId xmlns:a16="http://schemas.microsoft.com/office/drawing/2014/main" id="{6BA9A41B-BDD9-2752-611E-4BFE4239A489}"/>
              </a:ext>
            </a:extLst>
          </p:cNvPr>
          <p:cNvGraphicFramePr>
            <a:graphicFrameLocks noGrp="1"/>
          </p:cNvGraphicFramePr>
          <p:nvPr>
            <p:ph idx="1"/>
            <p:extLst>
              <p:ext uri="{D42A27DB-BD31-4B8C-83A1-F6EECF244321}">
                <p14:modId xmlns:p14="http://schemas.microsoft.com/office/powerpoint/2010/main" val="3156529730"/>
              </p:ext>
            </p:extLst>
          </p:nvPr>
        </p:nvGraphicFramePr>
        <p:xfrm>
          <a:off x="587828" y="2456543"/>
          <a:ext cx="7656284" cy="2608944"/>
        </p:xfrm>
        <a:graphic>
          <a:graphicData uri="http://schemas.openxmlformats.org/drawingml/2006/table">
            <a:tbl>
              <a:tblPr firstRow="1" firstCol="1" bandRow="1">
                <a:tableStyleId>{5C22544A-7EE6-4342-B048-85BDC9FD1C3A}</a:tableStyleId>
              </a:tblPr>
              <a:tblGrid>
                <a:gridCol w="1908629">
                  <a:extLst>
                    <a:ext uri="{9D8B030D-6E8A-4147-A177-3AD203B41FA5}">
                      <a16:colId xmlns:a16="http://schemas.microsoft.com/office/drawing/2014/main" val="779726361"/>
                    </a:ext>
                  </a:extLst>
                </a:gridCol>
                <a:gridCol w="1843314">
                  <a:extLst>
                    <a:ext uri="{9D8B030D-6E8A-4147-A177-3AD203B41FA5}">
                      <a16:colId xmlns:a16="http://schemas.microsoft.com/office/drawing/2014/main" val="3945772324"/>
                    </a:ext>
                  </a:extLst>
                </a:gridCol>
                <a:gridCol w="2249715">
                  <a:extLst>
                    <a:ext uri="{9D8B030D-6E8A-4147-A177-3AD203B41FA5}">
                      <a16:colId xmlns:a16="http://schemas.microsoft.com/office/drawing/2014/main" val="556390602"/>
                    </a:ext>
                  </a:extLst>
                </a:gridCol>
                <a:gridCol w="1654626">
                  <a:extLst>
                    <a:ext uri="{9D8B030D-6E8A-4147-A177-3AD203B41FA5}">
                      <a16:colId xmlns:a16="http://schemas.microsoft.com/office/drawing/2014/main" val="3616973931"/>
                    </a:ext>
                  </a:extLst>
                </a:gridCol>
              </a:tblGrid>
              <a:tr h="869648">
                <a:tc>
                  <a:txBody>
                    <a:bodyPr/>
                    <a:lstStyle/>
                    <a:p>
                      <a:pPr marL="0" marR="0">
                        <a:lnSpc>
                          <a:spcPct val="200000"/>
                        </a:lnSpc>
                        <a:spcBef>
                          <a:spcPts val="0"/>
                        </a:spcBef>
                        <a:spcAft>
                          <a:spcPts val="0"/>
                        </a:spcAft>
                      </a:pPr>
                      <a:r>
                        <a:rPr lang="en-US" sz="1600">
                          <a:effectLst/>
                        </a:rPr>
                        <a:t>Calcium (mg)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a:effectLst/>
                        </a:rPr>
                        <a:t>1250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dirty="0">
                          <a:solidFill>
                            <a:srgbClr val="C00000"/>
                          </a:solidFill>
                          <a:effectLst/>
                        </a:rPr>
                        <a:t>957</a:t>
                      </a:r>
                      <a:endParaRPr lang="en-US" sz="16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extLst>
                  <a:ext uri="{0D108BD9-81ED-4DB2-BD59-A6C34878D82A}">
                    <a16:rowId xmlns:a16="http://schemas.microsoft.com/office/drawing/2014/main" val="334242450"/>
                  </a:ext>
                </a:extLst>
              </a:tr>
              <a:tr h="869648">
                <a:tc>
                  <a:txBody>
                    <a:bodyPr/>
                    <a:lstStyle/>
                    <a:p>
                      <a:pPr marL="0" marR="0">
                        <a:lnSpc>
                          <a:spcPct val="200000"/>
                        </a:lnSpc>
                        <a:spcBef>
                          <a:spcPts val="0"/>
                        </a:spcBef>
                        <a:spcAft>
                          <a:spcPts val="0"/>
                        </a:spcAft>
                      </a:pPr>
                      <a:r>
                        <a:rPr lang="en-US" sz="1600">
                          <a:effectLst/>
                        </a:rPr>
                        <a:t>Potassium (mg)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a:effectLst/>
                        </a:rPr>
                        <a:t>4700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dirty="0">
                          <a:solidFill>
                            <a:srgbClr val="C00000"/>
                          </a:solidFill>
                          <a:effectLst/>
                        </a:rPr>
                        <a:t>2887</a:t>
                      </a:r>
                      <a:endParaRPr lang="en-US" sz="16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extLst>
                  <a:ext uri="{0D108BD9-81ED-4DB2-BD59-A6C34878D82A}">
                    <a16:rowId xmlns:a16="http://schemas.microsoft.com/office/drawing/2014/main" val="3352022165"/>
                  </a:ext>
                </a:extLst>
              </a:tr>
              <a:tr h="869648">
                <a:tc>
                  <a:txBody>
                    <a:bodyPr/>
                    <a:lstStyle/>
                    <a:p>
                      <a:pPr marL="0" marR="0">
                        <a:lnSpc>
                          <a:spcPct val="200000"/>
                        </a:lnSpc>
                        <a:spcBef>
                          <a:spcPts val="0"/>
                        </a:spcBef>
                        <a:spcAft>
                          <a:spcPts val="0"/>
                        </a:spcAft>
                      </a:pPr>
                      <a:r>
                        <a:rPr lang="en-US" sz="1600">
                          <a:effectLst/>
                        </a:rPr>
                        <a:t>Sodium (mg)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a:effectLst/>
                        </a:rPr>
                        <a:t>2300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a:effectLst/>
                        </a:rPr>
                        <a:t>&lt;2300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tc>
                  <a:txBody>
                    <a:bodyPr/>
                    <a:lstStyle/>
                    <a:p>
                      <a:pPr marL="0" marR="0" algn="ctr">
                        <a:lnSpc>
                          <a:spcPct val="200000"/>
                        </a:lnSpc>
                        <a:spcBef>
                          <a:spcPts val="0"/>
                        </a:spcBef>
                        <a:spcAft>
                          <a:spcPts val="0"/>
                        </a:spcAft>
                      </a:pPr>
                      <a:r>
                        <a:rPr lang="en-US" sz="1600" dirty="0">
                          <a:effectLst/>
                        </a:rPr>
                        <a:t>2320</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33460" marR="133460" marT="0" marB="0"/>
                </a:tc>
                <a:extLst>
                  <a:ext uri="{0D108BD9-81ED-4DB2-BD59-A6C34878D82A}">
                    <a16:rowId xmlns:a16="http://schemas.microsoft.com/office/drawing/2014/main" val="759050060"/>
                  </a:ext>
                </a:extLst>
              </a:tr>
            </a:tbl>
          </a:graphicData>
        </a:graphic>
      </p:graphicFrame>
      <p:graphicFrame>
        <p:nvGraphicFramePr>
          <p:cNvPr id="5" name="Table 4">
            <a:extLst>
              <a:ext uri="{FF2B5EF4-FFF2-40B4-BE49-F238E27FC236}">
                <a16:creationId xmlns:a16="http://schemas.microsoft.com/office/drawing/2014/main" id="{DC647962-6BEB-4E4F-3F18-F0B31F9F0CE5}"/>
              </a:ext>
            </a:extLst>
          </p:cNvPr>
          <p:cNvGraphicFramePr>
            <a:graphicFrameLocks noGrp="1"/>
          </p:cNvGraphicFramePr>
          <p:nvPr>
            <p:extLst>
              <p:ext uri="{D42A27DB-BD31-4B8C-83A1-F6EECF244321}">
                <p14:modId xmlns:p14="http://schemas.microsoft.com/office/powerpoint/2010/main" val="4101298622"/>
              </p:ext>
            </p:extLst>
          </p:nvPr>
        </p:nvGraphicFramePr>
        <p:xfrm>
          <a:off x="587829" y="1600199"/>
          <a:ext cx="7656285" cy="856343"/>
        </p:xfrm>
        <a:graphic>
          <a:graphicData uri="http://schemas.openxmlformats.org/drawingml/2006/table">
            <a:tbl>
              <a:tblPr firstRow="1" firstCol="1" bandRow="1">
                <a:tableStyleId>{5C22544A-7EE6-4342-B048-85BDC9FD1C3A}</a:tableStyleId>
              </a:tblPr>
              <a:tblGrid>
                <a:gridCol w="1954535">
                  <a:extLst>
                    <a:ext uri="{9D8B030D-6E8A-4147-A177-3AD203B41FA5}">
                      <a16:colId xmlns:a16="http://schemas.microsoft.com/office/drawing/2014/main" val="3487629421"/>
                    </a:ext>
                  </a:extLst>
                </a:gridCol>
                <a:gridCol w="1797386">
                  <a:extLst>
                    <a:ext uri="{9D8B030D-6E8A-4147-A177-3AD203B41FA5}">
                      <a16:colId xmlns:a16="http://schemas.microsoft.com/office/drawing/2014/main" val="1601155431"/>
                    </a:ext>
                  </a:extLst>
                </a:gridCol>
                <a:gridCol w="2264278">
                  <a:extLst>
                    <a:ext uri="{9D8B030D-6E8A-4147-A177-3AD203B41FA5}">
                      <a16:colId xmlns:a16="http://schemas.microsoft.com/office/drawing/2014/main" val="365602573"/>
                    </a:ext>
                  </a:extLst>
                </a:gridCol>
                <a:gridCol w="1640086">
                  <a:extLst>
                    <a:ext uri="{9D8B030D-6E8A-4147-A177-3AD203B41FA5}">
                      <a16:colId xmlns:a16="http://schemas.microsoft.com/office/drawing/2014/main" val="110705549"/>
                    </a:ext>
                  </a:extLst>
                </a:gridCol>
              </a:tblGrid>
              <a:tr h="559245">
                <a:tc rowSpan="2">
                  <a:txBody>
                    <a:bodyPr/>
                    <a:lstStyle/>
                    <a:p>
                      <a:pPr marL="0" marR="0" algn="ctr">
                        <a:lnSpc>
                          <a:spcPct val="100000"/>
                        </a:lnSpc>
                        <a:spcBef>
                          <a:spcPts val="0"/>
                        </a:spcBef>
                        <a:spcAft>
                          <a:spcPts val="0"/>
                        </a:spcAft>
                      </a:pPr>
                      <a:r>
                        <a:rPr lang="en-US" sz="1600" dirty="0">
                          <a:effectLst/>
                        </a:rPr>
                        <a:t>Nutrients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gridSpan="2">
                  <a:txBody>
                    <a:bodyPr/>
                    <a:lstStyle/>
                    <a:p>
                      <a:pPr marL="0" marR="0" algn="ctr">
                        <a:lnSpc>
                          <a:spcPct val="100000"/>
                        </a:lnSpc>
                        <a:spcBef>
                          <a:spcPts val="0"/>
                        </a:spcBef>
                        <a:spcAft>
                          <a:spcPts val="0"/>
                        </a:spcAft>
                      </a:pPr>
                      <a:r>
                        <a:rPr lang="en-US" sz="1600">
                          <a:effectLst/>
                        </a:rPr>
                        <a:t>Recommended Nutrient content according to:</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hMerge="1">
                  <a:txBody>
                    <a:bodyPr/>
                    <a:lstStyle/>
                    <a:p>
                      <a:endParaRPr lang="en-US"/>
                    </a:p>
                  </a:txBody>
                  <a:tcPr/>
                </a:tc>
                <a:tc rowSpan="2">
                  <a:txBody>
                    <a:bodyPr/>
                    <a:lstStyle/>
                    <a:p>
                      <a:pPr marL="0" marR="0" algn="ctr">
                        <a:lnSpc>
                          <a:spcPct val="100000"/>
                        </a:lnSpc>
                        <a:spcBef>
                          <a:spcPts val="0"/>
                        </a:spcBef>
                        <a:spcAft>
                          <a:spcPts val="0"/>
                        </a:spcAft>
                      </a:pPr>
                      <a:r>
                        <a:rPr lang="en-US" sz="1600" dirty="0">
                          <a:effectLst/>
                        </a:rPr>
                        <a:t>Average nutrient content provided by ChatGPT</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extLst>
                  <a:ext uri="{0D108BD9-81ED-4DB2-BD59-A6C34878D82A}">
                    <a16:rowId xmlns:a16="http://schemas.microsoft.com/office/drawing/2014/main" val="2233772837"/>
                  </a:ext>
                </a:extLst>
              </a:tr>
              <a:tr h="297098">
                <a:tc vMerge="1">
                  <a:txBody>
                    <a:bodyPr/>
                    <a:lstStyle/>
                    <a:p>
                      <a:endParaRPr lang="en-US"/>
                    </a:p>
                  </a:txBody>
                  <a:tcPr/>
                </a:tc>
                <a:tc>
                  <a:txBody>
                    <a:bodyPr/>
                    <a:lstStyle/>
                    <a:p>
                      <a:pPr marL="0" marR="0" algn="ctr">
                        <a:lnSpc>
                          <a:spcPct val="100000"/>
                        </a:lnSpc>
                        <a:spcBef>
                          <a:spcPts val="0"/>
                        </a:spcBef>
                        <a:spcAft>
                          <a:spcPts val="0"/>
                        </a:spcAft>
                      </a:pPr>
                      <a:r>
                        <a:rPr lang="en-US" sz="1600">
                          <a:effectLst/>
                        </a:rPr>
                        <a:t>DASH</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a:txBody>
                    <a:bodyPr/>
                    <a:lstStyle/>
                    <a:p>
                      <a:pPr marL="0" marR="0" algn="ctr">
                        <a:lnSpc>
                          <a:spcPct val="100000"/>
                        </a:lnSpc>
                        <a:spcBef>
                          <a:spcPts val="0"/>
                        </a:spcBef>
                        <a:spcAft>
                          <a:spcPts val="0"/>
                        </a:spcAft>
                      </a:pPr>
                      <a:r>
                        <a:rPr lang="en-US" sz="1600" dirty="0">
                          <a:effectLst/>
                        </a:rPr>
                        <a:t>TLC</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138" marR="53138" marT="0" marB="0"/>
                </a:tc>
                <a:tc vMerge="1">
                  <a:txBody>
                    <a:bodyPr/>
                    <a:lstStyle/>
                    <a:p>
                      <a:endParaRPr lang="en-US"/>
                    </a:p>
                  </a:txBody>
                  <a:tcPr/>
                </a:tc>
                <a:extLst>
                  <a:ext uri="{0D108BD9-81ED-4DB2-BD59-A6C34878D82A}">
                    <a16:rowId xmlns:a16="http://schemas.microsoft.com/office/drawing/2014/main" val="1664882462"/>
                  </a:ext>
                </a:extLst>
              </a:tr>
            </a:tbl>
          </a:graphicData>
        </a:graphic>
      </p:graphicFrame>
      <p:pic>
        <p:nvPicPr>
          <p:cNvPr id="6" name="Picture 5" descr="WCM-Q_1Line_CoBrand_CMYK.png">
            <a:extLst>
              <a:ext uri="{FF2B5EF4-FFF2-40B4-BE49-F238E27FC236}">
                <a16:creationId xmlns:a16="http://schemas.microsoft.com/office/drawing/2014/main" id="{0AF315B7-FC68-5BAC-FFDB-AD9F1A242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406342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Validation of ChatGPT Diabetes-specific Meal Plans</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2400" dirty="0" smtClean="0">
                <a:latin typeface="1898 Sans Regular"/>
                <a:cs typeface="1898 Sans Regular"/>
              </a:rPr>
              <a:t>Compared </a:t>
            </a:r>
            <a:r>
              <a:rPr lang="en-US" sz="2400" dirty="0">
                <a:latin typeface="1898 Sans Regular"/>
                <a:cs typeface="1898 Sans Regular"/>
              </a:rPr>
              <a:t>against ADA recommendations </a:t>
            </a:r>
          </a:p>
        </p:txBody>
      </p:sp>
    </p:spTree>
    <p:extLst>
      <p:ext uri="{BB962C8B-B14F-4D97-AF65-F5344CB8AC3E}">
        <p14:creationId xmlns:p14="http://schemas.microsoft.com/office/powerpoint/2010/main" val="118129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Regular"/>
                <a:cs typeface="1898 Sans Regular"/>
              </a:rPr>
              <a:t>Results </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3">
            <a:extLst>
              <a:ext uri="{FF2B5EF4-FFF2-40B4-BE49-F238E27FC236}">
                <a16:creationId xmlns:a16="http://schemas.microsoft.com/office/drawing/2014/main" id="{6FBFB8C4-B381-0E25-2759-F2430B79D94F}"/>
              </a:ext>
            </a:extLst>
          </p:cNvPr>
          <p:cNvGraphicFramePr>
            <a:graphicFrameLocks noGrp="1"/>
          </p:cNvGraphicFramePr>
          <p:nvPr>
            <p:ph idx="1"/>
            <p:extLst>
              <p:ext uri="{D42A27DB-BD31-4B8C-83A1-F6EECF244321}">
                <p14:modId xmlns:p14="http://schemas.microsoft.com/office/powerpoint/2010/main" val="2671774829"/>
              </p:ext>
            </p:extLst>
          </p:nvPr>
        </p:nvGraphicFramePr>
        <p:xfrm>
          <a:off x="366711" y="2019390"/>
          <a:ext cx="8320089" cy="3564282"/>
        </p:xfrm>
        <a:graphic>
          <a:graphicData uri="http://schemas.openxmlformats.org/drawingml/2006/table">
            <a:tbl>
              <a:tblPr firstRow="1" firstCol="1" bandRow="1">
                <a:tableStyleId>{5C22544A-7EE6-4342-B048-85BDC9FD1C3A}</a:tableStyleId>
              </a:tblPr>
              <a:tblGrid>
                <a:gridCol w="2184845">
                  <a:extLst>
                    <a:ext uri="{9D8B030D-6E8A-4147-A177-3AD203B41FA5}">
                      <a16:colId xmlns:a16="http://schemas.microsoft.com/office/drawing/2014/main" val="323431998"/>
                    </a:ext>
                  </a:extLst>
                </a:gridCol>
                <a:gridCol w="1539362">
                  <a:extLst>
                    <a:ext uri="{9D8B030D-6E8A-4147-A177-3AD203B41FA5}">
                      <a16:colId xmlns:a16="http://schemas.microsoft.com/office/drawing/2014/main" val="2291562347"/>
                    </a:ext>
                  </a:extLst>
                </a:gridCol>
                <a:gridCol w="1600011">
                  <a:extLst>
                    <a:ext uri="{9D8B030D-6E8A-4147-A177-3AD203B41FA5}">
                      <a16:colId xmlns:a16="http://schemas.microsoft.com/office/drawing/2014/main" val="3845433478"/>
                    </a:ext>
                  </a:extLst>
                </a:gridCol>
                <a:gridCol w="1569145">
                  <a:extLst>
                    <a:ext uri="{9D8B030D-6E8A-4147-A177-3AD203B41FA5}">
                      <a16:colId xmlns:a16="http://schemas.microsoft.com/office/drawing/2014/main" val="1810411133"/>
                    </a:ext>
                  </a:extLst>
                </a:gridCol>
                <a:gridCol w="1426726">
                  <a:extLst>
                    <a:ext uri="{9D8B030D-6E8A-4147-A177-3AD203B41FA5}">
                      <a16:colId xmlns:a16="http://schemas.microsoft.com/office/drawing/2014/main" val="277118683"/>
                    </a:ext>
                  </a:extLst>
                </a:gridCol>
              </a:tblGrid>
              <a:tr h="333111">
                <a:tc>
                  <a:txBody>
                    <a:bodyPr/>
                    <a:lstStyle/>
                    <a:p>
                      <a:pPr marL="0" marR="0" algn="r">
                        <a:lnSpc>
                          <a:spcPct val="107000"/>
                        </a:lnSpc>
                        <a:spcBef>
                          <a:spcPts val="0"/>
                        </a:spcBef>
                        <a:spcAft>
                          <a:spcPts val="0"/>
                        </a:spcAft>
                      </a:pPr>
                      <a:r>
                        <a:rPr lang="en-US" sz="1800" kern="0">
                          <a:effectLst/>
                        </a:rPr>
                        <a:t>Meal Plan number</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nSpc>
                          <a:spcPct val="107000"/>
                        </a:lnSpc>
                        <a:spcBef>
                          <a:spcPts val="0"/>
                        </a:spcBef>
                        <a:spcAft>
                          <a:spcPts val="0"/>
                        </a:spcAft>
                      </a:pPr>
                      <a:r>
                        <a:rPr lang="en-US" sz="1800" kern="0">
                          <a:effectLst/>
                        </a:rPr>
                        <a:t>Calories</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nSpc>
                          <a:spcPct val="107000"/>
                        </a:lnSpc>
                        <a:spcBef>
                          <a:spcPts val="0"/>
                        </a:spcBef>
                        <a:spcAft>
                          <a:spcPts val="0"/>
                        </a:spcAft>
                      </a:pPr>
                      <a:r>
                        <a:rPr lang="en-US" sz="1800" kern="0">
                          <a:effectLst/>
                        </a:rPr>
                        <a:t>Protein (%)</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nSpc>
                          <a:spcPct val="107000"/>
                        </a:lnSpc>
                        <a:spcBef>
                          <a:spcPts val="0"/>
                        </a:spcBef>
                        <a:spcAft>
                          <a:spcPts val="0"/>
                        </a:spcAft>
                      </a:pPr>
                      <a:r>
                        <a:rPr lang="en-US" sz="1800" kern="0">
                          <a:effectLst/>
                        </a:rPr>
                        <a:t>CHO (%)</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nSpc>
                          <a:spcPct val="107000"/>
                        </a:lnSpc>
                        <a:spcBef>
                          <a:spcPts val="0"/>
                        </a:spcBef>
                        <a:spcAft>
                          <a:spcPts val="0"/>
                        </a:spcAft>
                      </a:pPr>
                      <a:r>
                        <a:rPr lang="en-US" sz="1800" kern="0">
                          <a:effectLst/>
                        </a:rPr>
                        <a:t>Fat (%)</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3175730674"/>
                  </a:ext>
                </a:extLst>
              </a:tr>
              <a:tr h="333111">
                <a:tc>
                  <a:txBody>
                    <a:bodyPr/>
                    <a:lstStyle/>
                    <a:p>
                      <a:pPr marL="0" marR="0" algn="ctr">
                        <a:lnSpc>
                          <a:spcPct val="107000"/>
                        </a:lnSpc>
                        <a:spcBef>
                          <a:spcPts val="0"/>
                        </a:spcBef>
                        <a:spcAft>
                          <a:spcPts val="0"/>
                        </a:spcAft>
                      </a:pPr>
                      <a:r>
                        <a:rPr lang="en-US" sz="1800" kern="0">
                          <a:effectLst/>
                        </a:rPr>
                        <a:t>1</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1802</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49</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30</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1035580180"/>
                  </a:ext>
                </a:extLst>
              </a:tr>
              <a:tr h="289806">
                <a:tc>
                  <a:txBody>
                    <a:bodyPr/>
                    <a:lstStyle/>
                    <a:p>
                      <a:pPr marL="0" marR="0" algn="ctr">
                        <a:lnSpc>
                          <a:spcPct val="107000"/>
                        </a:lnSpc>
                        <a:spcBef>
                          <a:spcPts val="0"/>
                        </a:spcBef>
                        <a:spcAft>
                          <a:spcPts val="0"/>
                        </a:spcAft>
                      </a:pPr>
                      <a:r>
                        <a:rPr lang="en-US" sz="1500" kern="0">
                          <a:effectLst/>
                        </a:rPr>
                        <a:t>2</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1661</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44</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3592916976"/>
                  </a:ext>
                </a:extLst>
              </a:tr>
              <a:tr h="289806">
                <a:tc>
                  <a:txBody>
                    <a:bodyPr/>
                    <a:lstStyle/>
                    <a:p>
                      <a:pPr marL="0" marR="0" algn="ctr">
                        <a:lnSpc>
                          <a:spcPct val="107000"/>
                        </a:lnSpc>
                        <a:spcBef>
                          <a:spcPts val="0"/>
                        </a:spcBef>
                        <a:spcAft>
                          <a:spcPts val="0"/>
                        </a:spcAft>
                      </a:pPr>
                      <a:r>
                        <a:rPr lang="en-US" sz="1500" kern="0">
                          <a:effectLst/>
                        </a:rPr>
                        <a:t>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1652</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3124328926"/>
                  </a:ext>
                </a:extLst>
              </a:tr>
              <a:tr h="289806">
                <a:tc>
                  <a:txBody>
                    <a:bodyPr/>
                    <a:lstStyle/>
                    <a:p>
                      <a:pPr marL="0" marR="0" algn="ctr">
                        <a:lnSpc>
                          <a:spcPct val="107000"/>
                        </a:lnSpc>
                        <a:spcBef>
                          <a:spcPts val="0"/>
                        </a:spcBef>
                        <a:spcAft>
                          <a:spcPts val="0"/>
                        </a:spcAft>
                      </a:pPr>
                      <a:r>
                        <a:rPr lang="en-US" sz="1500" kern="0">
                          <a:effectLst/>
                        </a:rPr>
                        <a:t>4</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2166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47</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1846409166"/>
                  </a:ext>
                </a:extLst>
              </a:tr>
              <a:tr h="289806">
                <a:tc>
                  <a:txBody>
                    <a:bodyPr/>
                    <a:lstStyle/>
                    <a:p>
                      <a:pPr marL="0" marR="0" algn="ctr">
                        <a:lnSpc>
                          <a:spcPct val="107000"/>
                        </a:lnSpc>
                        <a:spcBef>
                          <a:spcPts val="0"/>
                        </a:spcBef>
                        <a:spcAft>
                          <a:spcPts val="0"/>
                        </a:spcAft>
                      </a:pPr>
                      <a:r>
                        <a:rPr lang="en-US" sz="1500" kern="0">
                          <a:effectLst/>
                        </a:rPr>
                        <a:t>5</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1663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27</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795456719"/>
                  </a:ext>
                </a:extLst>
              </a:tr>
              <a:tr h="289806">
                <a:tc>
                  <a:txBody>
                    <a:bodyPr/>
                    <a:lstStyle/>
                    <a:p>
                      <a:pPr marL="0" marR="0" algn="ctr">
                        <a:lnSpc>
                          <a:spcPct val="107000"/>
                        </a:lnSpc>
                        <a:spcBef>
                          <a:spcPts val="0"/>
                        </a:spcBef>
                        <a:spcAft>
                          <a:spcPts val="0"/>
                        </a:spcAft>
                      </a:pPr>
                      <a:r>
                        <a:rPr lang="en-US" sz="1500" kern="0">
                          <a:effectLst/>
                        </a:rPr>
                        <a:t>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2056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20</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38</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47</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3643085328"/>
                  </a:ext>
                </a:extLst>
              </a:tr>
              <a:tr h="289806">
                <a:tc>
                  <a:txBody>
                    <a:bodyPr/>
                    <a:lstStyle/>
                    <a:p>
                      <a:pPr marL="0" marR="0" algn="ctr">
                        <a:lnSpc>
                          <a:spcPct val="107000"/>
                        </a:lnSpc>
                        <a:spcBef>
                          <a:spcPts val="0"/>
                        </a:spcBef>
                        <a:spcAft>
                          <a:spcPts val="0"/>
                        </a:spcAft>
                      </a:pPr>
                      <a:r>
                        <a:rPr lang="en-US" sz="1500" kern="0">
                          <a:effectLst/>
                        </a:rPr>
                        <a:t>7</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1934</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24</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40</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41</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75911410"/>
                  </a:ext>
                </a:extLst>
              </a:tr>
              <a:tr h="289806">
                <a:tc>
                  <a:txBody>
                    <a:bodyPr/>
                    <a:lstStyle/>
                    <a:p>
                      <a:pPr marL="0" marR="0" algn="ctr">
                        <a:lnSpc>
                          <a:spcPct val="107000"/>
                        </a:lnSpc>
                        <a:spcBef>
                          <a:spcPts val="0"/>
                        </a:spcBef>
                        <a:spcAft>
                          <a:spcPts val="0"/>
                        </a:spcAft>
                      </a:pPr>
                      <a:r>
                        <a:rPr lang="en-US" sz="1500" kern="0">
                          <a:effectLst/>
                        </a:rPr>
                        <a:t>8</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1882</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35</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3938557577"/>
                  </a:ext>
                </a:extLst>
              </a:tr>
              <a:tr h="289806">
                <a:tc>
                  <a:txBody>
                    <a:bodyPr/>
                    <a:lstStyle/>
                    <a:p>
                      <a:pPr marL="0" marR="0" algn="ctr">
                        <a:lnSpc>
                          <a:spcPct val="107000"/>
                        </a:lnSpc>
                        <a:spcBef>
                          <a:spcPts val="0"/>
                        </a:spcBef>
                        <a:spcAft>
                          <a:spcPts val="0"/>
                        </a:spcAft>
                      </a:pPr>
                      <a:r>
                        <a:rPr lang="en-US" sz="1500" kern="0">
                          <a:effectLst/>
                        </a:rPr>
                        <a:t>9</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1372</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30</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46</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28</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857045327"/>
                  </a:ext>
                </a:extLst>
              </a:tr>
              <a:tr h="289806">
                <a:tc>
                  <a:txBody>
                    <a:bodyPr/>
                    <a:lstStyle/>
                    <a:p>
                      <a:pPr marL="0" marR="0" algn="ctr">
                        <a:lnSpc>
                          <a:spcPct val="107000"/>
                        </a:lnSpc>
                        <a:spcBef>
                          <a:spcPts val="0"/>
                        </a:spcBef>
                        <a:spcAft>
                          <a:spcPts val="0"/>
                        </a:spcAft>
                      </a:pPr>
                      <a:r>
                        <a:rPr lang="en-US" sz="1500" kern="0">
                          <a:effectLst/>
                        </a:rPr>
                        <a:t>10</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1757</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18</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48</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38</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1986241250"/>
                  </a:ext>
                </a:extLst>
              </a:tr>
              <a:tr h="289806">
                <a:tc>
                  <a:txBody>
                    <a:bodyPr/>
                    <a:lstStyle/>
                    <a:p>
                      <a:pPr marL="0" marR="0" algn="ctr">
                        <a:lnSpc>
                          <a:spcPct val="107000"/>
                        </a:lnSpc>
                        <a:spcBef>
                          <a:spcPts val="0"/>
                        </a:spcBef>
                        <a:spcAft>
                          <a:spcPts val="0"/>
                        </a:spcAft>
                      </a:pPr>
                      <a:r>
                        <a:rPr lang="en-US" sz="1500" kern="0">
                          <a:effectLst/>
                        </a:rPr>
                        <a:t>Average</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1795</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24</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a:effectLst/>
                        </a:rPr>
                        <a:t>43</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tc>
                  <a:txBody>
                    <a:bodyPr/>
                    <a:lstStyle/>
                    <a:p>
                      <a:pPr marL="0" marR="0" algn="ctr">
                        <a:lnSpc>
                          <a:spcPct val="107000"/>
                        </a:lnSpc>
                        <a:spcBef>
                          <a:spcPts val="0"/>
                        </a:spcBef>
                        <a:spcAft>
                          <a:spcPts val="0"/>
                        </a:spcAft>
                      </a:pPr>
                      <a:r>
                        <a:rPr lang="en-US" sz="1500" kern="0" dirty="0">
                          <a:effectLst/>
                        </a:rPr>
                        <a:t>37</a:t>
                      </a:r>
                      <a:endParaRPr lang="en-US" sz="1500" kern="100" dirty="0">
                        <a:effectLst/>
                        <a:latin typeface="Calibri" panose="020F0502020204030204" pitchFamily="34" charset="0"/>
                        <a:ea typeface="Calibri" panose="020F0502020204030204" pitchFamily="34" charset="0"/>
                        <a:cs typeface="Arial" panose="020B0604020202020204" pitchFamily="34" charset="0"/>
                      </a:endParaRPr>
                    </a:p>
                  </a:txBody>
                  <a:tcPr marL="96038" marR="96038" marT="0" marB="0"/>
                </a:tc>
                <a:extLst>
                  <a:ext uri="{0D108BD9-81ED-4DB2-BD59-A6C34878D82A}">
                    <a16:rowId xmlns:a16="http://schemas.microsoft.com/office/drawing/2014/main" val="1292999568"/>
                  </a:ext>
                </a:extLst>
              </a:tr>
            </a:tbl>
          </a:graphicData>
        </a:graphic>
      </p:graphicFrame>
    </p:spTree>
    <p:extLst>
      <p:ext uri="{BB962C8B-B14F-4D97-AF65-F5344CB8AC3E}">
        <p14:creationId xmlns:p14="http://schemas.microsoft.com/office/powerpoint/2010/main" val="297159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Carbohydrates </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528284568"/>
              </p:ext>
            </p:extLst>
          </p:nvPr>
        </p:nvGraphicFramePr>
        <p:xfrm>
          <a:off x="457200" y="1753849"/>
          <a:ext cx="8521908" cy="3987834"/>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The RDA for carbohydrate (130 g/day) is an average minimum requirement. </a:t>
                      </a:r>
                      <a:endParaRPr lang="en-US" sz="2000" kern="100" dirty="0">
                        <a:effectLst/>
                      </a:endParaRPr>
                    </a:p>
                    <a:p>
                      <a:pPr marL="342900" marR="0" lvl="0" indent="-342900">
                        <a:lnSpc>
                          <a:spcPct val="107000"/>
                        </a:lnSpc>
                        <a:spcBef>
                          <a:spcPts val="0"/>
                        </a:spcBef>
                        <a:spcAft>
                          <a:spcPts val="0"/>
                        </a:spcAft>
                        <a:buFont typeface="Calibri" panose="020F0502020204030204" pitchFamily="34" charset="0"/>
                        <a:buChar char="-"/>
                      </a:pPr>
                      <a:r>
                        <a:rPr lang="en-US" sz="1600" kern="0" dirty="0">
                          <a:effectLst/>
                        </a:rPr>
                        <a:t>There are no evidence for restricting total carbohydrate to &lt;130 g/day.</a:t>
                      </a:r>
                      <a:endParaRPr lang="en-US" sz="2000" kern="100" dirty="0">
                        <a:effectLst/>
                      </a:endParaRPr>
                    </a:p>
                    <a:p>
                      <a:pPr marL="342900" marR="0" lvl="0" indent="-342900">
                        <a:lnSpc>
                          <a:spcPct val="107000"/>
                        </a:lnSpc>
                        <a:spcBef>
                          <a:spcPts val="0"/>
                        </a:spcBef>
                        <a:spcAft>
                          <a:spcPts val="0"/>
                        </a:spcAft>
                        <a:buFont typeface="Calibri" panose="020F0502020204030204" pitchFamily="34" charset="0"/>
                        <a:buChar char="-"/>
                      </a:pPr>
                      <a:r>
                        <a:rPr lang="en-US" sz="1600" kern="0" dirty="0">
                          <a:effectLst/>
                        </a:rPr>
                        <a:t>Should be based on individualized assessment of current eating patterns, preferences, and metabolic goals</a:t>
                      </a:r>
                      <a:endParaRPr lang="en-US" sz="2000"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457200" marR="0" lvl="1">
                        <a:lnSpc>
                          <a:spcPct val="150000"/>
                        </a:lnSpc>
                        <a:spcBef>
                          <a:spcPts val="0"/>
                        </a:spcBef>
                        <a:spcAft>
                          <a:spcPts val="0"/>
                        </a:spcAft>
                      </a:pPr>
                      <a:r>
                        <a:rPr lang="en-US" sz="1600" kern="100" dirty="0">
                          <a:effectLst/>
                        </a:rPr>
                        <a:t>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Average carbohydrate content 190g </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43% of average total calories from carbohydrates</a:t>
                      </a:r>
                      <a:endParaRPr lang="en-US" sz="2000" kern="100" dirty="0">
                        <a:effectLst/>
                      </a:endParaRPr>
                    </a:p>
                    <a:p>
                      <a:pPr marL="457200" marR="0" lvl="1">
                        <a:lnSpc>
                          <a:spcPct val="150000"/>
                        </a:lnSpc>
                        <a:spcBef>
                          <a:spcPts val="0"/>
                        </a:spcBef>
                        <a:spcAft>
                          <a:spcPts val="0"/>
                        </a:spcAft>
                      </a:pPr>
                      <a:r>
                        <a:rPr lang="en-US" sz="1600" kern="100" dirty="0">
                          <a:effectLst/>
                        </a:rPr>
                        <a:t>Not 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Does not ask any questions before generating the plan</a:t>
                      </a: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Only considers what is requested by the user from the first message and modifies the plan only if requested</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Individualized assessment and precision nutrition are not applied</a:t>
                      </a:r>
                      <a:endParaRPr lang="en-US" sz="2000" kern="1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3780490"/>
                  </a:ext>
                </a:extLst>
              </a:tr>
            </a:tbl>
          </a:graphicData>
        </a:graphic>
      </p:graphicFrame>
      <p:pic>
        <p:nvPicPr>
          <p:cNvPr id="7" name="Graphic 6" descr="Checkmark with solid fill">
            <a:extLst>
              <a:ext uri="{FF2B5EF4-FFF2-40B4-BE49-F238E27FC236}">
                <a16:creationId xmlns:a16="http://schemas.microsoft.com/office/drawing/2014/main" id="{46A3434D-28D1-8745-2C3C-E4B68761C7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47263" y="1955685"/>
            <a:ext cx="453453" cy="453453"/>
          </a:xfrm>
          <a:prstGeom prst="rect">
            <a:avLst/>
          </a:prstGeom>
        </p:spPr>
      </p:pic>
      <p:sp>
        <p:nvSpPr>
          <p:cNvPr id="6" name="TextBox 5"/>
          <p:cNvSpPr txBox="1"/>
          <p:nvPr/>
        </p:nvSpPr>
        <p:spPr>
          <a:xfrm>
            <a:off x="4245435" y="3148146"/>
            <a:ext cx="796834" cy="523220"/>
          </a:xfrm>
          <a:prstGeom prst="rect">
            <a:avLst/>
          </a:prstGeom>
          <a:noFill/>
        </p:spPr>
        <p:txBody>
          <a:bodyPr wrap="square" rtlCol="0">
            <a:spAutoFit/>
          </a:bodyPr>
          <a:lstStyle/>
          <a:p>
            <a:r>
              <a:rPr lang="en-US" sz="2800" b="1" dirty="0" smtClean="0">
                <a:solidFill>
                  <a:srgbClr val="FF0000"/>
                </a:solidFill>
              </a:rPr>
              <a:t>NA</a:t>
            </a:r>
            <a:endParaRPr lang="en-US" sz="2800" b="1" dirty="0">
              <a:solidFill>
                <a:srgbClr val="FF0000"/>
              </a:solidFill>
            </a:endParaRPr>
          </a:p>
        </p:txBody>
      </p:sp>
    </p:spTree>
    <p:extLst>
      <p:ext uri="{BB962C8B-B14F-4D97-AF65-F5344CB8AC3E}">
        <p14:creationId xmlns:p14="http://schemas.microsoft.com/office/powerpoint/2010/main" val="370078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Added Sugar</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2401704825"/>
              </p:ext>
            </p:extLst>
          </p:nvPr>
        </p:nvGraphicFramePr>
        <p:xfrm>
          <a:off x="457200" y="1753849"/>
          <a:ext cx="8521908" cy="3987834"/>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Minimize added sugars and refined grains.</a:t>
                      </a:r>
                    </a:p>
                  </a:txBody>
                  <a:tcPr marL="68580" marR="68580" marT="0" marB="0"/>
                </a:tc>
                <a:tc>
                  <a:txBody>
                    <a:bodyPr/>
                    <a:lstStyle/>
                    <a:p>
                      <a:pPr marL="457200" marR="0" lvl="1">
                        <a:lnSpc>
                          <a:spcPct val="150000"/>
                        </a:lnSpc>
                        <a:spcBef>
                          <a:spcPts val="0"/>
                        </a:spcBef>
                        <a:spcAft>
                          <a:spcPts val="0"/>
                        </a:spcAft>
                      </a:pPr>
                      <a:r>
                        <a:rPr lang="en-US" sz="1600" kern="100" dirty="0">
                          <a:effectLst/>
                        </a:rPr>
                        <a:t>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Generated meal plans contain on average 0.9g/day. This reflects that ChatGPT considers generating meal plans with minimal amounts of added sugars </a:t>
                      </a:r>
                    </a:p>
                  </a:txBody>
                  <a:tcPr marL="68580" marR="68580" marT="0" marB="0"/>
                </a:tc>
                <a:extLst>
                  <a:ext uri="{0D108BD9-81ED-4DB2-BD59-A6C34878D82A}">
                    <a16:rowId xmlns:a16="http://schemas.microsoft.com/office/drawing/2014/main" val="2693780490"/>
                  </a:ext>
                </a:extLst>
              </a:tr>
            </a:tbl>
          </a:graphicData>
        </a:graphic>
      </p:graphicFrame>
      <p:pic>
        <p:nvPicPr>
          <p:cNvPr id="7" name="Graphic 6" descr="Checkmark with solid fill">
            <a:extLst>
              <a:ext uri="{FF2B5EF4-FFF2-40B4-BE49-F238E27FC236}">
                <a16:creationId xmlns:a16="http://schemas.microsoft.com/office/drawing/2014/main" id="{46A3434D-28D1-8745-2C3C-E4B68761C7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47263" y="1955685"/>
            <a:ext cx="453453" cy="453453"/>
          </a:xfrm>
          <a:prstGeom prst="rect">
            <a:avLst/>
          </a:prstGeom>
        </p:spPr>
      </p:pic>
    </p:spTree>
    <p:extLst>
      <p:ext uri="{BB962C8B-B14F-4D97-AF65-F5344CB8AC3E}">
        <p14:creationId xmlns:p14="http://schemas.microsoft.com/office/powerpoint/2010/main" val="198103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Fiber</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1220997157"/>
              </p:ext>
            </p:extLst>
          </p:nvPr>
        </p:nvGraphicFramePr>
        <p:xfrm>
          <a:off x="457200" y="1753849"/>
          <a:ext cx="8521908" cy="3987834"/>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14 g/1,000 kcal</a:t>
                      </a:r>
                    </a:p>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Increasing fiber intake, preferably through food or through dietary supplement, may help in modestly lowering A1C</a:t>
                      </a:r>
                    </a:p>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Meeting the recommended fiber intake through foods that are naturally high in dietary fiber, as compared with supplementation, is encouraged for the additional benefits of coexisting micronutrients and phytochemicals</a:t>
                      </a:r>
                    </a:p>
                  </a:txBody>
                  <a:tcPr marL="68580" marR="68580" marT="0" marB="0"/>
                </a:tc>
                <a:tc>
                  <a:txBody>
                    <a:bodyPr/>
                    <a:lstStyle/>
                    <a:p>
                      <a:pPr marL="457200" marR="0" lvl="1">
                        <a:lnSpc>
                          <a:spcPct val="150000"/>
                        </a:lnSpc>
                        <a:spcBef>
                          <a:spcPts val="0"/>
                        </a:spcBef>
                        <a:spcAft>
                          <a:spcPts val="0"/>
                        </a:spcAft>
                      </a:pPr>
                      <a:r>
                        <a:rPr lang="en-US" sz="1600" kern="100" dirty="0">
                          <a:effectLst/>
                        </a:rPr>
                        <a:t>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Generated meal plans contain on average 35g dietary fibers/day</a:t>
                      </a: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Fiber intake is met through the inclusion of foods high in fiber and not supplements </a:t>
                      </a:r>
                    </a:p>
                  </a:txBody>
                  <a:tcPr marL="68580" marR="68580" marT="0" marB="0"/>
                </a:tc>
                <a:extLst>
                  <a:ext uri="{0D108BD9-81ED-4DB2-BD59-A6C34878D82A}">
                    <a16:rowId xmlns:a16="http://schemas.microsoft.com/office/drawing/2014/main" val="2693780490"/>
                  </a:ext>
                </a:extLst>
              </a:tr>
            </a:tbl>
          </a:graphicData>
        </a:graphic>
      </p:graphicFrame>
      <p:pic>
        <p:nvPicPr>
          <p:cNvPr id="7" name="Graphic 6" descr="Checkmark with solid fill">
            <a:extLst>
              <a:ext uri="{FF2B5EF4-FFF2-40B4-BE49-F238E27FC236}">
                <a16:creationId xmlns:a16="http://schemas.microsoft.com/office/drawing/2014/main" id="{46A3434D-28D1-8745-2C3C-E4B68761C7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47263" y="1955685"/>
            <a:ext cx="453453" cy="453453"/>
          </a:xfrm>
          <a:prstGeom prst="rect">
            <a:avLst/>
          </a:prstGeom>
        </p:spPr>
      </p:pic>
    </p:spTree>
    <p:extLst>
      <p:ext uri="{BB962C8B-B14F-4D97-AF65-F5344CB8AC3E}">
        <p14:creationId xmlns:p14="http://schemas.microsoft.com/office/powerpoint/2010/main" val="422019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FATS</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185568240"/>
              </p:ext>
            </p:extLst>
          </p:nvPr>
        </p:nvGraphicFramePr>
        <p:xfrm>
          <a:off x="457200" y="1753849"/>
          <a:ext cx="8521908" cy="4449636"/>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Counseling people on eating patterns that replace foods high in carbohydrate with foods lower in carbohydrate and higher in healthy fat may improve glycemia, triglycerides, HDL-C and LDL-C.</a:t>
                      </a:r>
                    </a:p>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AMDR for total fat is 20–35% of total calorie intake.</a:t>
                      </a:r>
                    </a:p>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Should be based on individualized assessment of current eating patterns, preferences, and metabolic goals.</a:t>
                      </a:r>
                    </a:p>
                  </a:txBody>
                  <a:tcPr marL="68580" marR="68580" marT="0" marB="0"/>
                </a:tc>
                <a:tc>
                  <a:txBody>
                    <a:bodyPr/>
                    <a:lstStyle/>
                    <a:p>
                      <a:pPr marL="457200" marR="0" lvl="1">
                        <a:lnSpc>
                          <a:spcPct val="150000"/>
                        </a:lnSpc>
                        <a:spcBef>
                          <a:spcPts val="0"/>
                        </a:spcBef>
                        <a:spcAft>
                          <a:spcPts val="0"/>
                        </a:spcAft>
                      </a:pPr>
                      <a:r>
                        <a:rPr lang="en-US" sz="1600" kern="100" dirty="0">
                          <a:effectLst/>
                        </a:rPr>
                        <a:t>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Average calories from fat are 37%, which is higher than the recommended amount by AMDR (25-25%) and could produce benefits as per the recommendation</a:t>
                      </a:r>
                    </a:p>
                    <a:p>
                      <a:pPr marL="457200" marR="0" lvl="1" indent="0" algn="l" defTabSz="457200" rtl="0" eaLnBrk="1" latinLnBrk="0" hangingPunct="1">
                        <a:lnSpc>
                          <a:spcPct val="150000"/>
                        </a:lnSpc>
                        <a:spcBef>
                          <a:spcPts val="0"/>
                        </a:spcBef>
                        <a:spcAft>
                          <a:spcPts val="0"/>
                        </a:spcAft>
                        <a:buFont typeface="Courier New" panose="02070309020205020404" pitchFamily="49" charset="0"/>
                        <a:buNone/>
                      </a:pPr>
                      <a:r>
                        <a:rPr lang="en-US" sz="1600" kern="100" dirty="0">
                          <a:solidFill>
                            <a:schemeClr val="tx1"/>
                          </a:solidFill>
                          <a:effectLst/>
                          <a:latin typeface="+mn-lt"/>
                          <a:ea typeface="+mn-ea"/>
                          <a:cs typeface="+mn-cs"/>
                        </a:rPr>
                        <a:t>Not Compliant with the recommendation:</a:t>
                      </a: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Does not ask any questions before generating the plan. It only considers what is requested by the user from the first message and modifies the plan only if requested</a:t>
                      </a: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Individualized assessment and precision nutrition are not applied</a:t>
                      </a: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Dos not counsel patients or ask for information to calculate and decide on their requirements</a:t>
                      </a:r>
                    </a:p>
                  </a:txBody>
                  <a:tcPr marL="68580" marR="68580" marT="0" marB="0"/>
                </a:tc>
                <a:extLst>
                  <a:ext uri="{0D108BD9-81ED-4DB2-BD59-A6C34878D82A}">
                    <a16:rowId xmlns:a16="http://schemas.microsoft.com/office/drawing/2014/main" val="2693780490"/>
                  </a:ext>
                </a:extLst>
              </a:tr>
            </a:tbl>
          </a:graphicData>
        </a:graphic>
      </p:graphicFrame>
      <p:pic>
        <p:nvPicPr>
          <p:cNvPr id="7" name="Graphic 6" descr="Checkmark with solid fill">
            <a:extLst>
              <a:ext uri="{FF2B5EF4-FFF2-40B4-BE49-F238E27FC236}">
                <a16:creationId xmlns:a16="http://schemas.microsoft.com/office/drawing/2014/main" id="{46A3434D-28D1-8745-2C3C-E4B68761C7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47263" y="1955685"/>
            <a:ext cx="453453" cy="453453"/>
          </a:xfrm>
          <a:prstGeom prst="rect">
            <a:avLst/>
          </a:prstGeom>
        </p:spPr>
      </p:pic>
      <p:sp>
        <p:nvSpPr>
          <p:cNvPr id="8" name="TextBox 7"/>
          <p:cNvSpPr txBox="1"/>
          <p:nvPr/>
        </p:nvSpPr>
        <p:spPr>
          <a:xfrm>
            <a:off x="4376065" y="3461658"/>
            <a:ext cx="796834" cy="523220"/>
          </a:xfrm>
          <a:prstGeom prst="rect">
            <a:avLst/>
          </a:prstGeom>
          <a:noFill/>
        </p:spPr>
        <p:txBody>
          <a:bodyPr wrap="square" rtlCol="0">
            <a:spAutoFit/>
          </a:bodyPr>
          <a:lstStyle/>
          <a:p>
            <a:r>
              <a:rPr lang="en-US" sz="2800" b="1" dirty="0" smtClean="0">
                <a:solidFill>
                  <a:srgbClr val="FF0000"/>
                </a:solidFill>
              </a:rPr>
              <a:t>NA</a:t>
            </a:r>
            <a:endParaRPr lang="en-US" sz="2800" b="1" dirty="0">
              <a:solidFill>
                <a:srgbClr val="FF0000"/>
              </a:solidFill>
            </a:endParaRPr>
          </a:p>
        </p:txBody>
      </p:sp>
    </p:spTree>
    <p:extLst>
      <p:ext uri="{BB962C8B-B14F-4D97-AF65-F5344CB8AC3E}">
        <p14:creationId xmlns:p14="http://schemas.microsoft.com/office/powerpoint/2010/main" val="255550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MUFA AND PUFA</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3418595624"/>
              </p:ext>
            </p:extLst>
          </p:nvPr>
        </p:nvGraphicFramePr>
        <p:xfrm>
          <a:off x="457200" y="1753849"/>
          <a:ext cx="8521908" cy="3987834"/>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Eating plans high in monounsaturated fat can lead to a significant reduction in fasting plasma glucose</a:t>
                      </a:r>
                    </a:p>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Replacing unsaturated fats with MUFA and specifically PUFA can lower incidence of CVD </a:t>
                      </a:r>
                    </a:p>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Two or more servings of fish per week (with the exception of commercially fried fish filets) provide n-3 polyunsaturated fatty acids and are recommended</a:t>
                      </a:r>
                    </a:p>
                  </a:txBody>
                  <a:tcPr marL="68580" marR="68580" marT="0" marB="0"/>
                </a:tc>
                <a:tc>
                  <a:txBody>
                    <a:bodyPr/>
                    <a:lstStyle/>
                    <a:p>
                      <a:pPr marL="457200" marR="0" lvl="1">
                        <a:lnSpc>
                          <a:spcPct val="150000"/>
                        </a:lnSpc>
                        <a:spcBef>
                          <a:spcPts val="0"/>
                        </a:spcBef>
                        <a:spcAft>
                          <a:spcPts val="0"/>
                        </a:spcAft>
                      </a:pPr>
                      <a:r>
                        <a:rPr lang="en-US" sz="1600" kern="100" dirty="0">
                          <a:effectLst/>
                        </a:rPr>
                        <a:t>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Includes on average 24g/ day and 19g/day of MUFA and PUFA respectively</a:t>
                      </a: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Includes seafood in almost all meal plans generated</a:t>
                      </a:r>
                    </a:p>
                  </a:txBody>
                  <a:tcPr marL="68580" marR="68580" marT="0" marB="0"/>
                </a:tc>
                <a:extLst>
                  <a:ext uri="{0D108BD9-81ED-4DB2-BD59-A6C34878D82A}">
                    <a16:rowId xmlns:a16="http://schemas.microsoft.com/office/drawing/2014/main" val="2693780490"/>
                  </a:ext>
                </a:extLst>
              </a:tr>
            </a:tbl>
          </a:graphicData>
        </a:graphic>
      </p:graphicFrame>
      <p:pic>
        <p:nvPicPr>
          <p:cNvPr id="7" name="Graphic 6" descr="Checkmark with solid fill">
            <a:extLst>
              <a:ext uri="{FF2B5EF4-FFF2-40B4-BE49-F238E27FC236}">
                <a16:creationId xmlns:a16="http://schemas.microsoft.com/office/drawing/2014/main" id="{46A3434D-28D1-8745-2C3C-E4B68761C7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47263" y="1955685"/>
            <a:ext cx="453453" cy="453453"/>
          </a:xfrm>
          <a:prstGeom prst="rect">
            <a:avLst/>
          </a:prstGeom>
        </p:spPr>
      </p:pic>
    </p:spTree>
    <p:extLst>
      <p:ext uri="{BB962C8B-B14F-4D97-AF65-F5344CB8AC3E}">
        <p14:creationId xmlns:p14="http://schemas.microsoft.com/office/powerpoint/2010/main" val="164276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SATURATED FATS</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558555655"/>
              </p:ext>
            </p:extLst>
          </p:nvPr>
        </p:nvGraphicFramePr>
        <p:xfrm>
          <a:off x="457200" y="1753849"/>
          <a:ext cx="8521908" cy="3987834"/>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&lt;7%</a:t>
                      </a:r>
                    </a:p>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Replacing saturated fats with MUFA and PUFA</a:t>
                      </a:r>
                    </a:p>
                  </a:txBody>
                  <a:tcPr marL="68580" marR="68580" marT="0" marB="0"/>
                </a:tc>
                <a:tc>
                  <a:txBody>
                    <a:bodyPr/>
                    <a:lstStyle/>
                    <a:p>
                      <a:pPr marL="457200" marR="0" lvl="1">
                        <a:lnSpc>
                          <a:spcPct val="150000"/>
                        </a:lnSpc>
                        <a:spcBef>
                          <a:spcPts val="0"/>
                        </a:spcBef>
                        <a:spcAft>
                          <a:spcPts val="0"/>
                        </a:spcAft>
                      </a:pPr>
                      <a:r>
                        <a:rPr lang="en-US" sz="1600" kern="100" dirty="0">
                          <a:effectLst/>
                        </a:rPr>
                        <a:t>Not 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Average saturated fat is 15g which contributes to 7.5% of total calories and exceeds the amount stated by the recommendation.</a:t>
                      </a:r>
                    </a:p>
                  </a:txBody>
                  <a:tcPr marL="68580" marR="68580" marT="0" marB="0"/>
                </a:tc>
                <a:extLst>
                  <a:ext uri="{0D108BD9-81ED-4DB2-BD59-A6C34878D82A}">
                    <a16:rowId xmlns:a16="http://schemas.microsoft.com/office/drawing/2014/main" val="2693780490"/>
                  </a:ext>
                </a:extLst>
              </a:tr>
            </a:tbl>
          </a:graphicData>
        </a:graphic>
      </p:graphicFrame>
      <p:pic>
        <p:nvPicPr>
          <p:cNvPr id="5" name="Graphic 4" descr="Close with solid fill">
            <a:extLst>
              <a:ext uri="{FF2B5EF4-FFF2-40B4-BE49-F238E27FC236}">
                <a16:creationId xmlns:a16="http://schemas.microsoft.com/office/drawing/2014/main" id="{E5EDBC85-93E0-0E29-1446-E1421EB2698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13537" y="2046159"/>
            <a:ext cx="457199" cy="457199"/>
          </a:xfrm>
          <a:prstGeom prst="rect">
            <a:avLst/>
          </a:prstGeom>
        </p:spPr>
      </p:pic>
    </p:spTree>
    <p:extLst>
      <p:ext uri="{BB962C8B-B14F-4D97-AF65-F5344CB8AC3E}">
        <p14:creationId xmlns:p14="http://schemas.microsoft.com/office/powerpoint/2010/main" val="16545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Cholesterol</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2655131249"/>
              </p:ext>
            </p:extLst>
          </p:nvPr>
        </p:nvGraphicFramePr>
        <p:xfrm>
          <a:off x="457200" y="1753849"/>
          <a:ext cx="8521908" cy="3987834"/>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&lt;200mg/day</a:t>
                      </a:r>
                    </a:p>
                  </a:txBody>
                  <a:tcPr marL="68580" marR="68580" marT="0" marB="0"/>
                </a:tc>
                <a:tc>
                  <a:txBody>
                    <a:bodyPr/>
                    <a:lstStyle/>
                    <a:p>
                      <a:pPr marL="457200" marR="0" lvl="1">
                        <a:lnSpc>
                          <a:spcPct val="150000"/>
                        </a:lnSpc>
                        <a:spcBef>
                          <a:spcPts val="0"/>
                        </a:spcBef>
                        <a:spcAft>
                          <a:spcPts val="0"/>
                        </a:spcAft>
                      </a:pPr>
                      <a:r>
                        <a:rPr lang="en-US" sz="1600" kern="100" dirty="0">
                          <a:effectLst/>
                        </a:rPr>
                        <a:t>Not 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Average Cholesterol content in generated meal plans is 361mg/day which exceeds the recommendation</a:t>
                      </a:r>
                    </a:p>
                  </a:txBody>
                  <a:tcPr marL="68580" marR="68580" marT="0" marB="0"/>
                </a:tc>
                <a:extLst>
                  <a:ext uri="{0D108BD9-81ED-4DB2-BD59-A6C34878D82A}">
                    <a16:rowId xmlns:a16="http://schemas.microsoft.com/office/drawing/2014/main" val="2693780490"/>
                  </a:ext>
                </a:extLst>
              </a:tr>
            </a:tbl>
          </a:graphicData>
        </a:graphic>
      </p:graphicFrame>
      <p:pic>
        <p:nvPicPr>
          <p:cNvPr id="5" name="Graphic 4" descr="Close with solid fill">
            <a:extLst>
              <a:ext uri="{FF2B5EF4-FFF2-40B4-BE49-F238E27FC236}">
                <a16:creationId xmlns:a16="http://schemas.microsoft.com/office/drawing/2014/main" id="{E5EDBC85-93E0-0E29-1446-E1421EB2698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13537" y="2046159"/>
            <a:ext cx="457199" cy="457199"/>
          </a:xfrm>
          <a:prstGeom prst="rect">
            <a:avLst/>
          </a:prstGeom>
        </p:spPr>
      </p:pic>
    </p:spTree>
    <p:extLst>
      <p:ext uri="{BB962C8B-B14F-4D97-AF65-F5344CB8AC3E}">
        <p14:creationId xmlns:p14="http://schemas.microsoft.com/office/powerpoint/2010/main" val="117390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6" title="How to create a Meal Planning using ChatGPT (Part 1/2) 🥗💡🔮">
            <a:hlinkClick r:id="" action="ppaction://media"/>
            <a:extLst>
              <a:ext uri="{FF2B5EF4-FFF2-40B4-BE49-F238E27FC236}">
                <a16:creationId xmlns:a16="http://schemas.microsoft.com/office/drawing/2014/main" id="{A5DE4FAB-F69B-7268-B819-13619D56C97A}"/>
              </a:ext>
            </a:extLst>
          </p:cNvPr>
          <p:cNvPicPr>
            <a:picLocks noRot="1" noChangeAspect="1"/>
          </p:cNvPicPr>
          <p:nvPr>
            <a:videoFile r:link="rId1"/>
          </p:nvPr>
        </p:nvPicPr>
        <p:blipFill>
          <a:blip r:embed="rId3"/>
          <a:stretch>
            <a:fillRect/>
          </a:stretch>
        </p:blipFill>
        <p:spPr>
          <a:xfrm>
            <a:off x="32874" y="1395685"/>
            <a:ext cx="9078251" cy="5129212"/>
          </a:xfrm>
          <a:prstGeom prst="rect">
            <a:avLst/>
          </a:prstGeom>
        </p:spPr>
      </p:pic>
      <p:sp>
        <p:nvSpPr>
          <p:cNvPr id="2" name="TextBox 1"/>
          <p:cNvSpPr txBox="1"/>
          <p:nvPr/>
        </p:nvSpPr>
        <p:spPr>
          <a:xfrm>
            <a:off x="862149" y="391886"/>
            <a:ext cx="7589520" cy="769441"/>
          </a:xfrm>
          <a:prstGeom prst="rect">
            <a:avLst/>
          </a:prstGeom>
          <a:noFill/>
        </p:spPr>
        <p:txBody>
          <a:bodyPr wrap="square" rtlCol="0">
            <a:spAutoFit/>
          </a:bodyPr>
          <a:lstStyle/>
          <a:p>
            <a:pPr algn="ctr"/>
            <a:r>
              <a:rPr lang="en-US" sz="4400" b="1" dirty="0">
                <a:solidFill>
                  <a:srgbClr val="CD4526"/>
                </a:solidFill>
                <a:latin typeface="1898 Sans Regular"/>
                <a:ea typeface="+mj-ea"/>
                <a:cs typeface="1898 Sans Regular"/>
              </a:rPr>
              <a:t>Viral promoting videos </a:t>
            </a:r>
            <a:endParaRPr lang="en-US" sz="4400" b="1" dirty="0">
              <a:solidFill>
                <a:srgbClr val="CD4526"/>
              </a:solidFill>
              <a:latin typeface="1898 Sans Regular"/>
              <a:ea typeface="+mj-ea"/>
              <a:cs typeface="1898 Sans Regular"/>
            </a:endParaRPr>
          </a:p>
        </p:txBody>
      </p:sp>
    </p:spTree>
    <p:extLst>
      <p:ext uri="{BB962C8B-B14F-4D97-AF65-F5344CB8AC3E}">
        <p14:creationId xmlns:p14="http://schemas.microsoft.com/office/powerpoint/2010/main" val="5596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ADA Guideline Compliance- TRANS FATS</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0" y="6244046"/>
            <a:ext cx="4962636" cy="372654"/>
          </a:xfrm>
          <a:prstGeom prst="rect">
            <a:avLst/>
          </a:prstGeom>
        </p:spPr>
      </p:pic>
      <p:graphicFrame>
        <p:nvGraphicFramePr>
          <p:cNvPr id="3" name="Content Placeholder 2">
            <a:extLst>
              <a:ext uri="{FF2B5EF4-FFF2-40B4-BE49-F238E27FC236}">
                <a16:creationId xmlns:a16="http://schemas.microsoft.com/office/drawing/2014/main" id="{7984EBE5-6C67-43A1-6DCF-6E6B491C58B5}"/>
              </a:ext>
            </a:extLst>
          </p:cNvPr>
          <p:cNvGraphicFramePr>
            <a:graphicFrameLocks noGrp="1"/>
          </p:cNvGraphicFramePr>
          <p:nvPr>
            <p:ph idx="1"/>
            <p:extLst>
              <p:ext uri="{D42A27DB-BD31-4B8C-83A1-F6EECF244321}">
                <p14:modId xmlns:p14="http://schemas.microsoft.com/office/powerpoint/2010/main" val="2257098665"/>
              </p:ext>
            </p:extLst>
          </p:nvPr>
        </p:nvGraphicFramePr>
        <p:xfrm>
          <a:off x="457200" y="1753849"/>
          <a:ext cx="8521908" cy="3987834"/>
        </p:xfrm>
        <a:graphic>
          <a:graphicData uri="http://schemas.openxmlformats.org/drawingml/2006/table">
            <a:tbl>
              <a:tblPr firstRow="1" firstCol="1" bandRow="1">
                <a:tableStyleId>{2D5ABB26-0587-4C30-8999-92F81FD0307C}</a:tableStyleId>
              </a:tblPr>
              <a:tblGrid>
                <a:gridCol w="3859967">
                  <a:extLst>
                    <a:ext uri="{9D8B030D-6E8A-4147-A177-3AD203B41FA5}">
                      <a16:colId xmlns:a16="http://schemas.microsoft.com/office/drawing/2014/main" val="2190147819"/>
                    </a:ext>
                  </a:extLst>
                </a:gridCol>
                <a:gridCol w="4661941">
                  <a:extLst>
                    <a:ext uri="{9D8B030D-6E8A-4147-A177-3AD203B41FA5}">
                      <a16:colId xmlns:a16="http://schemas.microsoft.com/office/drawing/2014/main" val="2498704761"/>
                    </a:ext>
                  </a:extLst>
                </a:gridCol>
              </a:tblGrid>
              <a:tr h="250735">
                <a:tc>
                  <a:txBody>
                    <a:bodyPr/>
                    <a:lstStyle/>
                    <a:p>
                      <a:pPr marL="0" marR="0" algn="ctr">
                        <a:lnSpc>
                          <a:spcPct val="107000"/>
                        </a:lnSpc>
                        <a:spcBef>
                          <a:spcPts val="0"/>
                        </a:spcBef>
                        <a:spcAft>
                          <a:spcPts val="0"/>
                        </a:spcAft>
                      </a:pPr>
                      <a:r>
                        <a:rPr lang="en-US" sz="2000" b="1" kern="100" dirty="0">
                          <a:effectLst/>
                        </a:rPr>
                        <a:t>Guideline</a:t>
                      </a:r>
                      <a:endParaRPr lang="en-US" sz="2000" b="1" kern="1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2000" b="1" kern="100" dirty="0">
                          <a:solidFill>
                            <a:schemeClr val="tx1"/>
                          </a:solidFill>
                          <a:effectLst/>
                          <a:latin typeface="+mn-lt"/>
                          <a:ea typeface="+mn-ea"/>
                          <a:cs typeface="+mn-cs"/>
                        </a:rPr>
                        <a:t>ChatGPT Meal Plans Compliance </a:t>
                      </a:r>
                    </a:p>
                  </a:txBody>
                  <a:tcPr marL="68580" marR="68580" marT="0" marB="0"/>
                </a:tc>
                <a:extLst>
                  <a:ext uri="{0D108BD9-81ED-4DB2-BD59-A6C34878D82A}">
                    <a16:rowId xmlns:a16="http://schemas.microsoft.com/office/drawing/2014/main" val="474026314"/>
                  </a:ext>
                </a:extLst>
              </a:tr>
              <a:tr h="3661698">
                <a:tc>
                  <a:txBody>
                    <a:bodyPr/>
                    <a:lstStyle/>
                    <a:p>
                      <a:pPr marL="342900" marR="0" lvl="0" indent="-342900" rtl="0">
                        <a:lnSpc>
                          <a:spcPct val="107000"/>
                        </a:lnSpc>
                        <a:spcBef>
                          <a:spcPts val="0"/>
                        </a:spcBef>
                        <a:spcAft>
                          <a:spcPts val="0"/>
                        </a:spcAft>
                        <a:buFont typeface="Calibri" panose="020F0502020204030204" pitchFamily="34" charset="0"/>
                        <a:buChar char="-"/>
                      </a:pPr>
                      <a:r>
                        <a:rPr lang="en-US" sz="1600" kern="0" dirty="0">
                          <a:effectLst/>
                        </a:rPr>
                        <a:t>Minimal </a:t>
                      </a:r>
                    </a:p>
                  </a:txBody>
                  <a:tcPr marL="68580" marR="68580" marT="0" marB="0"/>
                </a:tc>
                <a:tc>
                  <a:txBody>
                    <a:bodyPr/>
                    <a:lstStyle/>
                    <a:p>
                      <a:pPr marL="457200" marR="0" lvl="1">
                        <a:lnSpc>
                          <a:spcPct val="150000"/>
                        </a:lnSpc>
                        <a:spcBef>
                          <a:spcPts val="0"/>
                        </a:spcBef>
                        <a:spcAft>
                          <a:spcPts val="0"/>
                        </a:spcAft>
                      </a:pPr>
                      <a:r>
                        <a:rPr lang="en-US" sz="1600" kern="100" dirty="0">
                          <a:effectLst/>
                        </a:rPr>
                        <a:t>Compliant with the recommendation:</a:t>
                      </a:r>
                      <a:endParaRPr lang="en-US" sz="2000" kern="100" dirty="0">
                        <a:effectLst/>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rPr>
                        <a:t>Average trans-fat content in the generated meal plans is 0.03g/day</a:t>
                      </a:r>
                    </a:p>
                  </a:txBody>
                  <a:tcPr marL="68580" marR="68580" marT="0" marB="0"/>
                </a:tc>
                <a:extLst>
                  <a:ext uri="{0D108BD9-81ED-4DB2-BD59-A6C34878D82A}">
                    <a16:rowId xmlns:a16="http://schemas.microsoft.com/office/drawing/2014/main" val="2693780490"/>
                  </a:ext>
                </a:extLst>
              </a:tr>
            </a:tbl>
          </a:graphicData>
        </a:graphic>
      </p:graphicFrame>
      <p:pic>
        <p:nvPicPr>
          <p:cNvPr id="7" name="Graphic 6" descr="Checkmark with solid fill">
            <a:extLst>
              <a:ext uri="{FF2B5EF4-FFF2-40B4-BE49-F238E27FC236}">
                <a16:creationId xmlns:a16="http://schemas.microsoft.com/office/drawing/2014/main" id="{46A3434D-28D1-8745-2C3C-E4B68761C7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47263" y="1955685"/>
            <a:ext cx="453453" cy="453453"/>
          </a:xfrm>
          <a:prstGeom prst="rect">
            <a:avLst/>
          </a:prstGeom>
        </p:spPr>
      </p:pic>
    </p:spTree>
    <p:extLst>
      <p:ext uri="{BB962C8B-B14F-4D97-AF65-F5344CB8AC3E}">
        <p14:creationId xmlns:p14="http://schemas.microsoft.com/office/powerpoint/2010/main" val="93790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D4526"/>
                </a:solidFill>
                <a:latin typeface="1898 Sans Regular"/>
                <a:cs typeface="1898 Sans Regular"/>
              </a:rPr>
              <a:t>AI interference</a:t>
            </a:r>
            <a:br>
              <a:rPr lang="en-US" sz="4000" b="1" dirty="0">
                <a:solidFill>
                  <a:srgbClr val="CD4526"/>
                </a:solidFill>
                <a:latin typeface="1898 Sans Regular"/>
                <a:cs typeface="1898 Sans Regular"/>
              </a:rPr>
            </a:br>
            <a:r>
              <a:rPr lang="en-US" sz="4000" b="1" dirty="0">
                <a:solidFill>
                  <a:srgbClr val="CD4526"/>
                </a:solidFill>
                <a:latin typeface="1898 Sans Regular"/>
                <a:cs typeface="1898 Sans Regular"/>
              </a:rPr>
              <a:t>potential opportunities </a:t>
            </a:r>
            <a:endParaRPr lang="en-US" sz="4000" b="1" dirty="0">
              <a:solidFill>
                <a:srgbClr val="CD4526"/>
              </a:solidFill>
              <a:latin typeface="1898 Sans Regular"/>
              <a:cs typeface="1898 Sans Regular"/>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C00000"/>
                </a:solidFill>
              </a:rPr>
              <a:t>For Dietitians </a:t>
            </a:r>
          </a:p>
          <a:p>
            <a:r>
              <a:rPr lang="en-US" dirty="0" smtClean="0"/>
              <a:t>Obtainingaquick,24/7secondopinion(if used advisedly)</a:t>
            </a:r>
          </a:p>
          <a:p>
            <a:r>
              <a:rPr lang="en-US" dirty="0" smtClean="0"/>
              <a:t>Brainstorming ideas (</a:t>
            </a:r>
            <a:r>
              <a:rPr lang="en-US" dirty="0" err="1" smtClean="0"/>
              <a:t>eg</a:t>
            </a:r>
            <a:r>
              <a:rPr lang="en-US" dirty="0" smtClean="0"/>
              <a:t>, research hypotheses, test questions)</a:t>
            </a:r>
          </a:p>
          <a:p>
            <a:r>
              <a:rPr lang="en-US" dirty="0"/>
              <a:t> </a:t>
            </a:r>
            <a:r>
              <a:rPr lang="en-US" dirty="0" smtClean="0"/>
              <a:t> Summarizing texts quickly </a:t>
            </a:r>
          </a:p>
          <a:p>
            <a:r>
              <a:rPr lang="en-US" dirty="0" smtClean="0"/>
              <a:t>Drafting texts with adaptable tone and no spelling mistakes(</a:t>
            </a:r>
            <a:r>
              <a:rPr lang="en-US" dirty="0" err="1" smtClean="0"/>
              <a:t>eg</a:t>
            </a:r>
            <a:r>
              <a:rPr lang="en-US" dirty="0" smtClean="0"/>
              <a:t>, e-mail, clinical notes, health promoting </a:t>
            </a:r>
            <a:r>
              <a:rPr lang="en-US" dirty="0"/>
              <a:t>material</a:t>
            </a:r>
            <a:r>
              <a:rPr lang="en-US" dirty="0" smtClean="0"/>
              <a:t>, paper/grant abstracts)</a:t>
            </a:r>
          </a:p>
          <a:p>
            <a:r>
              <a:rPr lang="en-US" dirty="0" smtClean="0"/>
              <a:t> Increasing in-person time due to reduced administrative workload</a:t>
            </a:r>
          </a:p>
          <a:p>
            <a:r>
              <a:rPr lang="en-US" dirty="0" smtClean="0"/>
              <a:t> Getting public recognition and being referred to more patients/clients, when </a:t>
            </a:r>
            <a:r>
              <a:rPr lang="en-US" dirty="0" err="1" smtClean="0"/>
              <a:t>ChatGPT</a:t>
            </a:r>
            <a:r>
              <a:rPr lang="en-US" dirty="0" smtClean="0"/>
              <a:t> warns about consulting a CNDP</a:t>
            </a:r>
            <a:endParaRPr lang="en-US" dirty="0"/>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0" y="6244046"/>
            <a:ext cx="4962636" cy="372654"/>
          </a:xfrm>
          <a:prstGeom prst="rect">
            <a:avLst/>
          </a:prstGeom>
        </p:spPr>
      </p:pic>
    </p:spTree>
    <p:extLst>
      <p:ext uri="{BB962C8B-B14F-4D97-AF65-F5344CB8AC3E}">
        <p14:creationId xmlns:p14="http://schemas.microsoft.com/office/powerpoint/2010/main" val="425796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D4526"/>
                </a:solidFill>
                <a:latin typeface="1898 Sans Regular"/>
                <a:cs typeface="1898 Sans Regular"/>
              </a:rPr>
              <a:t>AI interference</a:t>
            </a:r>
            <a:br>
              <a:rPr lang="en-US" sz="4000" b="1" dirty="0">
                <a:solidFill>
                  <a:srgbClr val="CD4526"/>
                </a:solidFill>
                <a:latin typeface="1898 Sans Regular"/>
                <a:cs typeface="1898 Sans Regular"/>
              </a:rPr>
            </a:br>
            <a:r>
              <a:rPr lang="en-US" sz="4000" b="1" dirty="0">
                <a:solidFill>
                  <a:srgbClr val="CD4526"/>
                </a:solidFill>
                <a:latin typeface="1898 Sans Regular"/>
                <a:cs typeface="1898 Sans Regular"/>
              </a:rPr>
              <a:t>potential opportunities </a:t>
            </a:r>
            <a:endParaRPr lang="en-US" sz="4000" b="1" dirty="0">
              <a:solidFill>
                <a:srgbClr val="CD4526"/>
              </a:solidFill>
              <a:latin typeface="1898 Sans Regular"/>
              <a:cs typeface="1898 Sans Regular"/>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C00000"/>
                </a:solidFill>
              </a:rPr>
              <a:t>For patients/clients:</a:t>
            </a:r>
          </a:p>
          <a:p>
            <a:r>
              <a:rPr lang="en-US" dirty="0" smtClean="0"/>
              <a:t>Getting direct and interactive answers to questions about healthy eating, nutrition, dietetics, and diseases for free (for now)</a:t>
            </a:r>
          </a:p>
          <a:p>
            <a:r>
              <a:rPr lang="en-US" dirty="0" smtClean="0"/>
              <a:t> Gaining awareness of CNDPs as resources for nutrition and dietetics issues, when </a:t>
            </a:r>
            <a:r>
              <a:rPr lang="en-US" dirty="0" err="1" smtClean="0"/>
              <a:t>ChatGPT</a:t>
            </a:r>
            <a:r>
              <a:rPr lang="en-US" dirty="0" smtClean="0"/>
              <a:t> warns about consulting a CNDP</a:t>
            </a:r>
          </a:p>
          <a:p>
            <a:r>
              <a:rPr lang="en-US" dirty="0" smtClean="0"/>
              <a:t> Easing the pacification of menus, which could be tailored according to personal needs (if specified in the prompts</a:t>
            </a:r>
            <a:r>
              <a:rPr lang="en-US" dirty="0"/>
              <a:t>)</a:t>
            </a: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0" y="6244046"/>
            <a:ext cx="4962636" cy="372654"/>
          </a:xfrm>
          <a:prstGeom prst="rect">
            <a:avLst/>
          </a:prstGeom>
        </p:spPr>
      </p:pic>
    </p:spTree>
    <p:extLst>
      <p:ext uri="{BB962C8B-B14F-4D97-AF65-F5344CB8AC3E}">
        <p14:creationId xmlns:p14="http://schemas.microsoft.com/office/powerpoint/2010/main" val="3201226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D4526"/>
                </a:solidFill>
                <a:latin typeface="1898 Sans Regular"/>
                <a:cs typeface="1898 Sans Regular"/>
              </a:rPr>
              <a:t>AI interference</a:t>
            </a:r>
            <a:br>
              <a:rPr lang="en-US" sz="4000" b="1" dirty="0">
                <a:solidFill>
                  <a:srgbClr val="CD4526"/>
                </a:solidFill>
                <a:latin typeface="1898 Sans Regular"/>
                <a:cs typeface="1898 Sans Regular"/>
              </a:rPr>
            </a:br>
            <a:r>
              <a:rPr lang="en-US" sz="4000" b="1" dirty="0">
                <a:solidFill>
                  <a:srgbClr val="CD4526"/>
                </a:solidFill>
                <a:latin typeface="1898 Sans Regular"/>
                <a:cs typeface="1898 Sans Regular"/>
              </a:rPr>
              <a:t>potential </a:t>
            </a:r>
            <a:r>
              <a:rPr lang="en-US" sz="4000" b="1" dirty="0" smtClean="0">
                <a:solidFill>
                  <a:srgbClr val="CD4526"/>
                </a:solidFill>
                <a:latin typeface="1898 Sans Regular"/>
                <a:cs typeface="1898 Sans Regular"/>
              </a:rPr>
              <a:t>risks </a:t>
            </a:r>
            <a:endParaRPr lang="en-US" sz="4000" b="1" dirty="0">
              <a:solidFill>
                <a:srgbClr val="CD4526"/>
              </a:solidFill>
              <a:latin typeface="1898 Sans Regular"/>
              <a:cs typeface="1898 Sans Regular"/>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C00000"/>
                </a:solidFill>
              </a:rPr>
              <a:t>For everyone</a:t>
            </a:r>
            <a:r>
              <a:rPr lang="en-US" dirty="0"/>
              <a:t>: </a:t>
            </a:r>
            <a:endParaRPr lang="en-US" dirty="0" smtClean="0"/>
          </a:p>
          <a:p>
            <a:r>
              <a:rPr lang="en-US" dirty="0" smtClean="0"/>
              <a:t>Being unable to get relevant information if unable to correctly define issues, ask related questions, refine </a:t>
            </a:r>
            <a:r>
              <a:rPr lang="en-US" dirty="0"/>
              <a:t>prompts</a:t>
            </a:r>
            <a:r>
              <a:rPr lang="en-US" dirty="0" smtClean="0"/>
              <a:t>, and evaluate the accuracy of answers </a:t>
            </a:r>
          </a:p>
          <a:p>
            <a:r>
              <a:rPr lang="en-US" dirty="0" smtClean="0"/>
              <a:t>Relying on made-up, unsourced, and outdated information</a:t>
            </a:r>
          </a:p>
          <a:p>
            <a:r>
              <a:rPr lang="en-US" dirty="0" smtClean="0"/>
              <a:t> Relying on incomplete or inaccurate summaries despite sounding plausible</a:t>
            </a:r>
          </a:p>
          <a:p>
            <a:r>
              <a:rPr lang="en-US" dirty="0" smtClean="0"/>
              <a:t> Spreading marketed and  biased information. </a:t>
            </a:r>
          </a:p>
          <a:p>
            <a:r>
              <a:rPr lang="en-US" dirty="0" smtClean="0"/>
              <a:t>Drafting generic, repetitive, inaccurate, texts, especially if not proofread and edited</a:t>
            </a:r>
          </a:p>
          <a:p>
            <a:r>
              <a:rPr lang="en-US" dirty="0" smtClean="0"/>
              <a:t>Not respecting privacy and data protection</a:t>
            </a:r>
          </a:p>
          <a:p>
            <a:pPr marL="0" indent="0">
              <a:buNone/>
            </a:pPr>
            <a:endParaRPr lang="en-US" dirty="0"/>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0" y="6244046"/>
            <a:ext cx="4962636" cy="372654"/>
          </a:xfrm>
          <a:prstGeom prst="rect">
            <a:avLst/>
          </a:prstGeom>
        </p:spPr>
      </p:pic>
    </p:spTree>
    <p:extLst>
      <p:ext uri="{BB962C8B-B14F-4D97-AF65-F5344CB8AC3E}">
        <p14:creationId xmlns:p14="http://schemas.microsoft.com/office/powerpoint/2010/main" val="41143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D4526"/>
                </a:solidFill>
                <a:latin typeface="1898 Sans Regular"/>
                <a:cs typeface="1898 Sans Regular"/>
              </a:rPr>
              <a:t>AI interference</a:t>
            </a:r>
            <a:br>
              <a:rPr lang="en-US" sz="4000" b="1" dirty="0">
                <a:solidFill>
                  <a:srgbClr val="CD4526"/>
                </a:solidFill>
                <a:latin typeface="1898 Sans Regular"/>
                <a:cs typeface="1898 Sans Regular"/>
              </a:rPr>
            </a:br>
            <a:r>
              <a:rPr lang="en-US" sz="4000" b="1" dirty="0">
                <a:solidFill>
                  <a:srgbClr val="CD4526"/>
                </a:solidFill>
                <a:latin typeface="1898 Sans Regular"/>
                <a:cs typeface="1898 Sans Regular"/>
              </a:rPr>
              <a:t>potential </a:t>
            </a:r>
            <a:r>
              <a:rPr lang="en-US" sz="4000" b="1" dirty="0" smtClean="0">
                <a:solidFill>
                  <a:srgbClr val="CD4526"/>
                </a:solidFill>
                <a:latin typeface="1898 Sans Regular"/>
                <a:cs typeface="1898 Sans Regular"/>
              </a:rPr>
              <a:t>risks </a:t>
            </a:r>
            <a:endParaRPr lang="en-US" sz="4000" b="1" dirty="0">
              <a:solidFill>
                <a:srgbClr val="CD4526"/>
              </a:solidFill>
              <a:latin typeface="1898 Sans Regular"/>
              <a:cs typeface="1898 Sans Regular"/>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C00000"/>
                </a:solidFill>
              </a:rPr>
              <a:t>For Dietitians :</a:t>
            </a:r>
          </a:p>
          <a:p>
            <a:r>
              <a:rPr lang="en-US" dirty="0"/>
              <a:t>Depending on this technology, which may lead to a decrease in critical thinking and clinical </a:t>
            </a:r>
            <a:r>
              <a:rPr lang="en-US" dirty="0" smtClean="0"/>
              <a:t>judgment</a:t>
            </a:r>
            <a:r>
              <a:rPr lang="en-US" dirty="0"/>
              <a:t> </a:t>
            </a:r>
            <a:endParaRPr lang="en-US" dirty="0" smtClean="0"/>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0" y="6244046"/>
            <a:ext cx="4962636" cy="372654"/>
          </a:xfrm>
          <a:prstGeom prst="rect">
            <a:avLst/>
          </a:prstGeom>
        </p:spPr>
      </p:pic>
    </p:spTree>
    <p:extLst>
      <p:ext uri="{BB962C8B-B14F-4D97-AF65-F5344CB8AC3E}">
        <p14:creationId xmlns:p14="http://schemas.microsoft.com/office/powerpoint/2010/main" val="220240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CD4526"/>
                </a:solidFill>
                <a:latin typeface="1898 Sans Regular"/>
                <a:cs typeface="1898 Sans Regular"/>
              </a:rPr>
              <a:t>AI interference</a:t>
            </a:r>
            <a:br>
              <a:rPr lang="en-US" sz="4000" b="1" dirty="0">
                <a:solidFill>
                  <a:srgbClr val="CD4526"/>
                </a:solidFill>
                <a:latin typeface="1898 Sans Regular"/>
                <a:cs typeface="1898 Sans Regular"/>
              </a:rPr>
            </a:br>
            <a:r>
              <a:rPr lang="en-US" sz="4000" b="1" dirty="0">
                <a:solidFill>
                  <a:srgbClr val="CD4526"/>
                </a:solidFill>
                <a:latin typeface="1898 Sans Regular"/>
                <a:cs typeface="1898 Sans Regular"/>
              </a:rPr>
              <a:t>potential </a:t>
            </a:r>
            <a:r>
              <a:rPr lang="en-US" sz="4000" b="1" dirty="0" smtClean="0">
                <a:solidFill>
                  <a:srgbClr val="CD4526"/>
                </a:solidFill>
                <a:latin typeface="1898 Sans Regular"/>
                <a:cs typeface="1898 Sans Regular"/>
              </a:rPr>
              <a:t>risks </a:t>
            </a:r>
            <a:endParaRPr lang="en-US" sz="4000" b="1" dirty="0">
              <a:solidFill>
                <a:srgbClr val="CD4526"/>
              </a:solidFill>
              <a:latin typeface="1898 Sans Regular"/>
              <a:cs typeface="1898 Sans Regular"/>
            </a:endParaRPr>
          </a:p>
        </p:txBody>
      </p:sp>
      <p:sp>
        <p:nvSpPr>
          <p:cNvPr id="3" name="Content Placeholder 2"/>
          <p:cNvSpPr>
            <a:spLocks noGrp="1"/>
          </p:cNvSpPr>
          <p:nvPr>
            <p:ph idx="1"/>
          </p:nvPr>
        </p:nvSpPr>
        <p:spPr/>
        <p:txBody>
          <a:bodyPr>
            <a:normAutofit/>
          </a:bodyPr>
          <a:lstStyle/>
          <a:p>
            <a:pPr marL="0" indent="0">
              <a:buNone/>
            </a:pPr>
            <a:r>
              <a:rPr lang="en-US" dirty="0">
                <a:solidFill>
                  <a:srgbClr val="C00000"/>
                </a:solidFill>
              </a:rPr>
              <a:t>For patients/clients:</a:t>
            </a:r>
          </a:p>
          <a:p>
            <a:r>
              <a:rPr lang="en-US" dirty="0" smtClean="0"/>
              <a:t>Missing </a:t>
            </a:r>
            <a:r>
              <a:rPr lang="en-US" dirty="0"/>
              <a:t>opportunities for in-person contact and care because patients/clients rely only on artificial intelligence-generated advice</a:t>
            </a:r>
            <a:endParaRPr lang="en-US" dirty="0"/>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0" y="6244046"/>
            <a:ext cx="4962636" cy="372654"/>
          </a:xfrm>
          <a:prstGeom prst="rect">
            <a:avLst/>
          </a:prstGeom>
        </p:spPr>
      </p:pic>
    </p:spTree>
    <p:extLst>
      <p:ext uri="{BB962C8B-B14F-4D97-AF65-F5344CB8AC3E}">
        <p14:creationId xmlns:p14="http://schemas.microsoft.com/office/powerpoint/2010/main" val="1200083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Regular"/>
                <a:cs typeface="1898 Sans Regular"/>
              </a:rPr>
              <a:t>Conclusion</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7" name="Content Placeholder 6">
            <a:extLst>
              <a:ext uri="{FF2B5EF4-FFF2-40B4-BE49-F238E27FC236}">
                <a16:creationId xmlns:a16="http://schemas.microsoft.com/office/drawing/2014/main" id="{E6D9AEAF-55E1-E776-F87F-B93979917317}"/>
              </a:ext>
            </a:extLst>
          </p:cNvPr>
          <p:cNvSpPr>
            <a:spLocks noGrp="1"/>
          </p:cNvSpPr>
          <p:nvPr>
            <p:ph idx="1"/>
          </p:nvPr>
        </p:nvSpPr>
        <p:spPr/>
        <p:txBody>
          <a:bodyPr>
            <a:normAutofit/>
          </a:bodyPr>
          <a:lstStyle/>
          <a:p>
            <a:r>
              <a:rPr lang="en-US" dirty="0" smtClean="0"/>
              <a:t>AI chatbots can assist CNDPs, but cannot be used as a replacement for their expertise, judgment, and soft skills.</a:t>
            </a:r>
          </a:p>
          <a:p>
            <a:endParaRPr lang="en-US" dirty="0"/>
          </a:p>
          <a:p>
            <a:r>
              <a:rPr lang="en-US" dirty="0" smtClean="0"/>
              <a:t>High-quality, accurate, and tailored nutrition counseling and care  and show empathy, attentiveness, and  ability to motivate communities and </a:t>
            </a:r>
            <a:r>
              <a:rPr lang="en-US" dirty="0"/>
              <a:t>patients/clients.</a:t>
            </a:r>
            <a:endParaRPr lang="en-US" dirty="0"/>
          </a:p>
        </p:txBody>
      </p:sp>
    </p:spTree>
    <p:extLst>
      <p:ext uri="{BB962C8B-B14F-4D97-AF65-F5344CB8AC3E}">
        <p14:creationId xmlns:p14="http://schemas.microsoft.com/office/powerpoint/2010/main" val="333971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274"/>
            <a:ext cx="8229600" cy="1114360"/>
          </a:xfrm>
        </p:spPr>
        <p:txBody>
          <a:bodyPr>
            <a:normAutofit fontScale="90000"/>
          </a:bodyPr>
          <a:lstStyle/>
          <a:p>
            <a:r>
              <a:rPr lang="en-US" dirty="0" smtClean="0">
                <a:solidFill>
                  <a:srgbClr val="C00000"/>
                </a:solidFill>
              </a:rPr>
              <a:t>THANKS</a:t>
            </a:r>
            <a:br>
              <a:rPr lang="en-US" dirty="0" smtClean="0">
                <a:solidFill>
                  <a:srgbClr val="C00000"/>
                </a:solidFill>
              </a:rPr>
            </a:br>
            <a:endParaRPr lang="en-US" dirty="0">
              <a:solidFill>
                <a:srgbClr val="C00000"/>
              </a:solidFill>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1566607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4DFB-D4C4-03D8-FD07-78F52234F183}"/>
              </a:ext>
            </a:extLst>
          </p:cNvPr>
          <p:cNvSpPr>
            <a:spLocks noGrp="1"/>
          </p:cNvSpPr>
          <p:nvPr>
            <p:ph type="title"/>
          </p:nvPr>
        </p:nvSpPr>
        <p:spPr/>
        <p:txBody>
          <a:bodyPr>
            <a:normAutofit fontScale="90000"/>
          </a:bodyPr>
          <a:lstStyle/>
          <a:p>
            <a:r>
              <a:rPr lang="en-US" b="1" dirty="0">
                <a:solidFill>
                  <a:srgbClr val="CD4526"/>
                </a:solidFill>
                <a:latin typeface="1898 Sans Regular"/>
              </a:rPr>
              <a:t>Validating ChatGPT’s Diet Plans for Hypertensive patients</a:t>
            </a:r>
          </a:p>
        </p:txBody>
      </p:sp>
      <p:sp>
        <p:nvSpPr>
          <p:cNvPr id="5" name="Content Placeholder 4">
            <a:extLst>
              <a:ext uri="{FF2B5EF4-FFF2-40B4-BE49-F238E27FC236}">
                <a16:creationId xmlns:a16="http://schemas.microsoft.com/office/drawing/2014/main" id="{45CD027C-A5BE-76AA-CF7C-F7CD79CA1227}"/>
              </a:ext>
            </a:extLst>
          </p:cNvPr>
          <p:cNvSpPr>
            <a:spLocks noGrp="1"/>
          </p:cNvSpPr>
          <p:nvPr>
            <p:ph idx="1"/>
          </p:nvPr>
        </p:nvSpPr>
        <p:spPr/>
        <p:txBody>
          <a:bodyPr>
            <a:normAutofit fontScale="47500" lnSpcReduction="20000"/>
          </a:bodyPr>
          <a:lstStyle/>
          <a:p>
            <a:pPr marR="0">
              <a:lnSpc>
                <a:spcPct val="120000"/>
              </a:lnSpc>
              <a:spcAft>
                <a:spcPts val="0"/>
              </a:spcAft>
            </a:pPr>
            <a:r>
              <a:rPr lang="en-US" sz="5100" dirty="0"/>
              <a:t>Esha’s food processor nutrition analysis software (version 11.1.) </a:t>
            </a:r>
          </a:p>
          <a:p>
            <a:pPr>
              <a:lnSpc>
                <a:spcPct val="120000"/>
              </a:lnSpc>
            </a:pPr>
            <a:r>
              <a:rPr lang="en-US" sz="5100" dirty="0"/>
              <a:t>Criteria for evaluation of the diets </a:t>
            </a:r>
          </a:p>
          <a:p>
            <a:pPr lvl="1">
              <a:lnSpc>
                <a:spcPct val="120000"/>
              </a:lnSpc>
            </a:pPr>
            <a:r>
              <a:rPr lang="en-US" sz="5100" dirty="0"/>
              <a:t>Calories</a:t>
            </a:r>
          </a:p>
          <a:p>
            <a:pPr lvl="1">
              <a:lnSpc>
                <a:spcPct val="120000"/>
              </a:lnSpc>
            </a:pPr>
            <a:r>
              <a:rPr lang="en-US" sz="5100" dirty="0"/>
              <a:t>Proteins</a:t>
            </a:r>
          </a:p>
          <a:p>
            <a:pPr lvl="1">
              <a:lnSpc>
                <a:spcPct val="120000"/>
              </a:lnSpc>
            </a:pPr>
            <a:r>
              <a:rPr lang="en-US" sz="5100" dirty="0"/>
              <a:t>Carbohydrates</a:t>
            </a:r>
          </a:p>
          <a:p>
            <a:pPr lvl="1">
              <a:lnSpc>
                <a:spcPct val="120000"/>
              </a:lnSpc>
            </a:pPr>
            <a:r>
              <a:rPr lang="en-US" sz="5100" dirty="0"/>
              <a:t>fats (total, saturated and unsaturated), and cholesterol </a:t>
            </a:r>
          </a:p>
          <a:p>
            <a:pPr lvl="1">
              <a:lnSpc>
                <a:spcPct val="120000"/>
              </a:lnSpc>
            </a:pPr>
            <a:r>
              <a:rPr lang="en-US" sz="5100" dirty="0"/>
              <a:t>fibers, calcium, potassium and sodium </a:t>
            </a:r>
          </a:p>
          <a:p>
            <a:pPr marR="0">
              <a:lnSpc>
                <a:spcPct val="120000"/>
              </a:lnSpc>
              <a:spcAft>
                <a:spcPts val="0"/>
              </a:spcAft>
            </a:pPr>
            <a:r>
              <a:rPr lang="en-US" sz="5100" dirty="0"/>
              <a:t>Compared against the standard recommendations from DASH and TLC</a:t>
            </a:r>
          </a:p>
        </p:txBody>
      </p:sp>
      <p:pic>
        <p:nvPicPr>
          <p:cNvPr id="3" name="Picture 2" descr="WCM-Q_1Line_CoBrand_CMYK.png">
            <a:extLst>
              <a:ext uri="{FF2B5EF4-FFF2-40B4-BE49-F238E27FC236}">
                <a16:creationId xmlns:a16="http://schemas.microsoft.com/office/drawing/2014/main" id="{D1CC9D8E-7C8E-60B3-A9F4-EE65FAD62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3855752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4DFB-D4C4-03D8-FD07-78F52234F183}"/>
              </a:ext>
            </a:extLst>
          </p:cNvPr>
          <p:cNvSpPr>
            <a:spLocks noGrp="1"/>
          </p:cNvSpPr>
          <p:nvPr>
            <p:ph type="title"/>
          </p:nvPr>
        </p:nvSpPr>
        <p:spPr/>
        <p:txBody>
          <a:bodyPr>
            <a:normAutofit/>
          </a:bodyPr>
          <a:lstStyle/>
          <a:p>
            <a:r>
              <a:rPr lang="en-US" b="1" dirty="0">
                <a:solidFill>
                  <a:srgbClr val="CD4526"/>
                </a:solidFill>
                <a:latin typeface="1898 Sans Regular"/>
              </a:rPr>
              <a:t>Results </a:t>
            </a:r>
          </a:p>
        </p:txBody>
      </p:sp>
      <p:sp>
        <p:nvSpPr>
          <p:cNvPr id="5" name="Content Placeholder 4">
            <a:extLst>
              <a:ext uri="{FF2B5EF4-FFF2-40B4-BE49-F238E27FC236}">
                <a16:creationId xmlns:a16="http://schemas.microsoft.com/office/drawing/2014/main" id="{45CD027C-A5BE-76AA-CF7C-F7CD79CA1227}"/>
              </a:ext>
            </a:extLst>
          </p:cNvPr>
          <p:cNvSpPr>
            <a:spLocks noGrp="1"/>
          </p:cNvSpPr>
          <p:nvPr>
            <p:ph idx="1"/>
          </p:nvPr>
        </p:nvSpPr>
        <p:spPr/>
        <p:txBody>
          <a:bodyPr>
            <a:normAutofit fontScale="47500" lnSpcReduction="20000"/>
          </a:bodyPr>
          <a:lstStyle/>
          <a:p>
            <a:pPr marR="0">
              <a:lnSpc>
                <a:spcPct val="120000"/>
              </a:lnSpc>
              <a:spcAft>
                <a:spcPts val="0"/>
              </a:spcAft>
            </a:pPr>
            <a:r>
              <a:rPr lang="en-US" sz="5100" dirty="0"/>
              <a:t>Mean calorie content of the generated meal plans (1919.35 kcal (SD +/-237.67)) </a:t>
            </a:r>
          </a:p>
          <a:p>
            <a:pPr lvl="1">
              <a:lnSpc>
                <a:spcPct val="120000"/>
              </a:lnSpc>
            </a:pPr>
            <a:r>
              <a:rPr lang="en-US" sz="4700" dirty="0"/>
              <a:t>Lower than the input of 2000 kcal (p=0.09, 95%CI 1823.3, 2015)</a:t>
            </a:r>
          </a:p>
          <a:p>
            <a:pPr marR="0">
              <a:lnSpc>
                <a:spcPct val="120000"/>
              </a:lnSpc>
              <a:spcAft>
                <a:spcPts val="0"/>
              </a:spcAft>
            </a:pPr>
            <a:r>
              <a:rPr lang="en-US" sz="5100" dirty="0"/>
              <a:t>Nutrients content of the meals plans met the recommendations of the DASH diet with the exception of:</a:t>
            </a:r>
          </a:p>
          <a:p>
            <a:pPr lvl="1">
              <a:lnSpc>
                <a:spcPct val="120000"/>
              </a:lnSpc>
            </a:pPr>
            <a:r>
              <a:rPr lang="en-US" sz="4700" dirty="0"/>
              <a:t>Saturated fat (p=0.08, 95%CI (-0.02, 0.25)) </a:t>
            </a:r>
          </a:p>
          <a:p>
            <a:pPr lvl="1">
              <a:lnSpc>
                <a:spcPct val="120000"/>
              </a:lnSpc>
            </a:pPr>
            <a:r>
              <a:rPr lang="en-US" sz="4700" dirty="0"/>
              <a:t>Trans fat (p=0.14, 95%CI (133.9, 210.1)) </a:t>
            </a:r>
          </a:p>
          <a:p>
            <a:pPr marR="0">
              <a:lnSpc>
                <a:spcPct val="120000"/>
              </a:lnSpc>
              <a:spcAft>
                <a:spcPts val="0"/>
              </a:spcAft>
            </a:pPr>
            <a:r>
              <a:rPr lang="en-US" sz="5100" dirty="0"/>
              <a:t>ChatGPT’s meal plans are more closely aligned with TLC recommendations</a:t>
            </a:r>
          </a:p>
          <a:p>
            <a:pPr marR="0">
              <a:lnSpc>
                <a:spcPct val="120000"/>
              </a:lnSpc>
              <a:spcAft>
                <a:spcPts val="0"/>
              </a:spcAft>
            </a:pPr>
            <a:r>
              <a:rPr lang="en-US" sz="5100" dirty="0"/>
              <a:t>most nutrients average were at the recommendation range except for protein (p&lt;0.001, 95%CI (91.5, 105.5))</a:t>
            </a:r>
          </a:p>
        </p:txBody>
      </p:sp>
      <p:pic>
        <p:nvPicPr>
          <p:cNvPr id="3" name="Picture 2" descr="WCM-Q_1Line_CoBrand_CMYK.png">
            <a:extLst>
              <a:ext uri="{FF2B5EF4-FFF2-40B4-BE49-F238E27FC236}">
                <a16:creationId xmlns:a16="http://schemas.microsoft.com/office/drawing/2014/main" id="{5450C321-2299-5D20-8669-2B0681719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159358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D4526"/>
                </a:solidFill>
                <a:latin typeface="1898 Sans Regular"/>
                <a:cs typeface="1898 Sans Regular"/>
              </a:rPr>
              <a:t>AI Generated Meal Plans- </a:t>
            </a:r>
            <a:r>
              <a:rPr lang="en-US" b="1" dirty="0" err="1">
                <a:solidFill>
                  <a:srgbClr val="CD4526"/>
                </a:solidFill>
                <a:latin typeface="1898 Sans Regular"/>
                <a:cs typeface="1898 Sans Regular"/>
              </a:rPr>
              <a:t>ChatGPT</a:t>
            </a:r>
            <a:endParaRPr lang="en-US" dirty="0">
              <a:latin typeface="1898 Sans Regular"/>
              <a:cs typeface="1898 Sans Regular"/>
            </a:endParaRPr>
          </a:p>
        </p:txBody>
      </p:sp>
      <p:pic>
        <p:nvPicPr>
          <p:cNvPr id="4" name="Picture 3" descr="WCM-Q_1Line_CoBrand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en-US" sz="2400" dirty="0">
                <a:latin typeface="1898 Sans Regular"/>
                <a:cs typeface="1898 Sans Regular"/>
              </a:rPr>
              <a:t>AI-generated diet plans </a:t>
            </a:r>
          </a:p>
          <a:p>
            <a:pPr marL="800100" lvl="1" indent="-342900" algn="l">
              <a:buFont typeface="Arial" panose="020B0604020202020204" pitchFamily="34" charset="0"/>
              <a:buChar char="•"/>
            </a:pPr>
            <a:r>
              <a:rPr lang="en-US" sz="2400" dirty="0">
                <a:latin typeface="1898 Sans Regular"/>
                <a:cs typeface="1898 Sans Regular"/>
              </a:rPr>
              <a:t>Meal plans created using artificial intelligence algorithms and machine learning techniques</a:t>
            </a:r>
          </a:p>
          <a:p>
            <a:pPr marL="342900" indent="-342900" algn="l">
              <a:buFont typeface="Arial" panose="020B0604020202020204" pitchFamily="34" charset="0"/>
              <a:buChar char="•"/>
            </a:pPr>
            <a:r>
              <a:rPr lang="en-US" sz="2400" dirty="0">
                <a:latin typeface="1898 Sans Regular"/>
                <a:cs typeface="1898 Sans Regular"/>
              </a:rPr>
              <a:t>The process of generating AI-based diet plans includes</a:t>
            </a:r>
          </a:p>
          <a:p>
            <a:pPr marL="800100" lvl="1" indent="-342900" algn="l">
              <a:buFont typeface="Arial" panose="020B0604020202020204" pitchFamily="34" charset="0"/>
              <a:buChar char="•"/>
            </a:pPr>
            <a:r>
              <a:rPr lang="en-US" sz="2400" dirty="0">
                <a:latin typeface="1898 Sans Regular"/>
                <a:cs typeface="1898 Sans Regular"/>
              </a:rPr>
              <a:t>Data Collection</a:t>
            </a:r>
          </a:p>
          <a:p>
            <a:pPr marL="800100" lvl="1" indent="-342900" algn="l">
              <a:buFont typeface="Arial" panose="020B0604020202020204" pitchFamily="34" charset="0"/>
              <a:buChar char="•"/>
            </a:pPr>
            <a:r>
              <a:rPr lang="en-US" sz="2400" dirty="0">
                <a:latin typeface="1898 Sans Regular"/>
                <a:cs typeface="1898 Sans Regular"/>
              </a:rPr>
              <a:t>Machine Learning Algorithms</a:t>
            </a:r>
          </a:p>
          <a:p>
            <a:pPr marL="800100" lvl="1" indent="-342900" algn="l">
              <a:buFont typeface="Arial" panose="020B0604020202020204" pitchFamily="34" charset="0"/>
              <a:buChar char="•"/>
            </a:pPr>
            <a:r>
              <a:rPr lang="en-US" sz="2400" dirty="0">
                <a:latin typeface="1898 Sans Regular"/>
                <a:cs typeface="1898 Sans Regular"/>
              </a:rPr>
              <a:t>Feedback loop</a:t>
            </a:r>
          </a:p>
        </p:txBody>
      </p:sp>
    </p:spTree>
    <p:extLst>
      <p:ext uri="{BB962C8B-B14F-4D97-AF65-F5344CB8AC3E}">
        <p14:creationId xmlns:p14="http://schemas.microsoft.com/office/powerpoint/2010/main" val="451188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7366-04BF-817C-3D5F-0603D1126433}"/>
              </a:ext>
            </a:extLst>
          </p:cNvPr>
          <p:cNvSpPr>
            <a:spLocks noGrp="1"/>
          </p:cNvSpPr>
          <p:nvPr>
            <p:ph type="title"/>
          </p:nvPr>
        </p:nvSpPr>
        <p:spPr/>
        <p:txBody>
          <a:bodyPr/>
          <a:lstStyle/>
          <a:p>
            <a:r>
              <a:rPr lang="en-US" b="1" dirty="0">
                <a:solidFill>
                  <a:srgbClr val="CD4526"/>
                </a:solidFill>
                <a:latin typeface="1898 Sans Regular"/>
              </a:rPr>
              <a:t>Results </a:t>
            </a:r>
            <a:endParaRPr lang="en-US" dirty="0"/>
          </a:p>
        </p:txBody>
      </p:sp>
      <p:sp>
        <p:nvSpPr>
          <p:cNvPr id="3" name="Content Placeholder 2">
            <a:extLst>
              <a:ext uri="{FF2B5EF4-FFF2-40B4-BE49-F238E27FC236}">
                <a16:creationId xmlns:a16="http://schemas.microsoft.com/office/drawing/2014/main" id="{AA9D8274-995E-BDF9-DD01-C548E306C664}"/>
              </a:ext>
            </a:extLst>
          </p:cNvPr>
          <p:cNvSpPr>
            <a:spLocks noGrp="1"/>
          </p:cNvSpPr>
          <p:nvPr>
            <p:ph idx="1"/>
          </p:nvPr>
        </p:nvSpPr>
        <p:spPr/>
        <p:txBody>
          <a:bodyPr>
            <a:normAutofit/>
          </a:bodyPr>
          <a:lstStyle/>
          <a:p>
            <a:pPr marR="0">
              <a:lnSpc>
                <a:spcPct val="120000"/>
              </a:lnSpc>
              <a:spcAft>
                <a:spcPts val="0"/>
              </a:spcAft>
            </a:pPr>
            <a:r>
              <a:rPr lang="en-US" sz="2400" dirty="0"/>
              <a:t>The generated diets were shown to be better aligned with TLC than DASH recommendations </a:t>
            </a:r>
          </a:p>
          <a:p>
            <a:pPr marR="0">
              <a:lnSpc>
                <a:spcPct val="120000"/>
              </a:lnSpc>
              <a:spcAft>
                <a:spcPts val="0"/>
              </a:spcAft>
            </a:pPr>
            <a:r>
              <a:rPr lang="en-US" sz="2400" dirty="0"/>
              <a:t>They are likely to be valid for a general, healthy diet, but not for individuals with HTN</a:t>
            </a:r>
          </a:p>
          <a:p>
            <a:pPr lvl="1">
              <a:lnSpc>
                <a:spcPct val="120000"/>
              </a:lnSpc>
            </a:pPr>
            <a:r>
              <a:rPr lang="en-US" sz="2000" dirty="0"/>
              <a:t>macro and micronutrients that did not fully align with DASH recommendations</a:t>
            </a:r>
          </a:p>
        </p:txBody>
      </p:sp>
      <p:pic>
        <p:nvPicPr>
          <p:cNvPr id="4" name="Picture 3" descr="WCM-Q_1Line_CoBrand_CMYK.png">
            <a:extLst>
              <a:ext uri="{FF2B5EF4-FFF2-40B4-BE49-F238E27FC236}">
                <a16:creationId xmlns:a16="http://schemas.microsoft.com/office/drawing/2014/main" id="{06A9BE5D-44E1-0F05-97E0-6C560AD89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908544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Regular"/>
              </a:rPr>
              <a:t>Data</a:t>
            </a:r>
            <a:r>
              <a:rPr lang="en-US" dirty="0">
                <a:latin typeface="1898 Sans Regular"/>
                <a:cs typeface="1898 Sans Regular"/>
              </a:rPr>
              <a:t> </a:t>
            </a:r>
            <a:r>
              <a:rPr lang="en-US" b="1" dirty="0">
                <a:solidFill>
                  <a:srgbClr val="CD4526"/>
                </a:solidFill>
                <a:latin typeface="1898 Sans Regular"/>
              </a:rPr>
              <a:t>Collection</a:t>
            </a:r>
          </a:p>
        </p:txBody>
      </p:sp>
      <p:pic>
        <p:nvPicPr>
          <p:cNvPr id="4" name="Picture 3" descr="WCM-Q_1Line_CoBrand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en-US" sz="2400" dirty="0">
                <a:latin typeface="1898 Sans Regular"/>
                <a:cs typeface="1898 Sans Regular"/>
              </a:rPr>
              <a:t>AI systems gather a vast amount of data from various sources: </a:t>
            </a:r>
          </a:p>
          <a:p>
            <a:pPr marL="800100" lvl="1" indent="-342900" algn="l">
              <a:buFont typeface="Arial" panose="020B0604020202020204" pitchFamily="34" charset="0"/>
              <a:buChar char="•"/>
            </a:pPr>
            <a:r>
              <a:rPr lang="en-US" sz="2400" dirty="0">
                <a:latin typeface="1898 Sans Regular"/>
                <a:cs typeface="1898 Sans Regular"/>
              </a:rPr>
              <a:t>Nutrition databases</a:t>
            </a:r>
          </a:p>
          <a:p>
            <a:pPr marL="800100" lvl="1" indent="-342900" algn="l">
              <a:buFont typeface="Arial" panose="020B0604020202020204" pitchFamily="34" charset="0"/>
              <a:buChar char="•"/>
            </a:pPr>
            <a:r>
              <a:rPr lang="en-US" sz="2400" dirty="0">
                <a:latin typeface="1898 Sans Regular"/>
                <a:cs typeface="1898 Sans Regular"/>
              </a:rPr>
              <a:t>Scientific research papers</a:t>
            </a:r>
          </a:p>
          <a:p>
            <a:pPr marL="800100" lvl="1" indent="-342900" algn="l">
              <a:buFont typeface="Arial" panose="020B0604020202020204" pitchFamily="34" charset="0"/>
              <a:buChar char="•"/>
            </a:pPr>
            <a:r>
              <a:rPr lang="en-US" sz="2400" dirty="0">
                <a:latin typeface="1898 Sans Regular"/>
                <a:cs typeface="1898 Sans Regular"/>
              </a:rPr>
              <a:t>Food composition tables</a:t>
            </a:r>
          </a:p>
          <a:p>
            <a:pPr marL="800100" lvl="1" indent="-342900" algn="l">
              <a:buFont typeface="Arial" panose="020B0604020202020204" pitchFamily="34" charset="0"/>
              <a:buChar char="•"/>
            </a:pPr>
            <a:r>
              <a:rPr lang="en-US" sz="2400" dirty="0">
                <a:latin typeface="1898 Sans Regular"/>
                <a:cs typeface="1898 Sans Regular"/>
              </a:rPr>
              <a:t>User </a:t>
            </a:r>
            <a:r>
              <a:rPr lang="en-US" sz="2400" dirty="0" smtClean="0">
                <a:latin typeface="1898 Sans Regular"/>
                <a:cs typeface="1898 Sans Regular"/>
              </a:rPr>
              <a:t>inputs</a:t>
            </a:r>
            <a:endParaRPr lang="en-US" sz="2400" dirty="0">
              <a:latin typeface="1898 Sans Regular"/>
              <a:cs typeface="1898 Sans Regular"/>
            </a:endParaRPr>
          </a:p>
        </p:txBody>
      </p:sp>
    </p:spTree>
    <p:extLst>
      <p:ext uri="{BB962C8B-B14F-4D97-AF65-F5344CB8AC3E}">
        <p14:creationId xmlns:p14="http://schemas.microsoft.com/office/powerpoint/2010/main" val="92558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Regular"/>
              </a:rPr>
              <a:t>Machine Learning Algorithms</a:t>
            </a:r>
          </a:p>
        </p:txBody>
      </p:sp>
      <p:pic>
        <p:nvPicPr>
          <p:cNvPr id="4" name="Picture 3" descr="WCM-Q_1Line_CoBrand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en-US" sz="2400" dirty="0">
                <a:latin typeface="1898 Sans Regular"/>
                <a:cs typeface="1898 Sans Regular"/>
              </a:rPr>
              <a:t>Collected data is fed into machine learning algorithms</a:t>
            </a:r>
          </a:p>
          <a:p>
            <a:pPr marL="342900" indent="-342900" algn="l">
              <a:buFont typeface="Arial" panose="020B0604020202020204" pitchFamily="34" charset="0"/>
              <a:buChar char="•"/>
            </a:pPr>
            <a:r>
              <a:rPr lang="en-US" sz="2400" dirty="0">
                <a:latin typeface="1898 Sans Regular"/>
                <a:cs typeface="1898 Sans Regular"/>
              </a:rPr>
              <a:t>Analyze and process the information </a:t>
            </a:r>
          </a:p>
          <a:p>
            <a:pPr marL="342900" indent="-342900" algn="l">
              <a:buFont typeface="Arial" panose="020B0604020202020204" pitchFamily="34" charset="0"/>
              <a:buChar char="•"/>
            </a:pPr>
            <a:r>
              <a:rPr lang="en-US" sz="2400" dirty="0">
                <a:latin typeface="1898 Sans Regular"/>
                <a:cs typeface="1898 Sans Regular"/>
              </a:rPr>
              <a:t>Identify patterns and correlations between different factors</a:t>
            </a:r>
          </a:p>
          <a:p>
            <a:pPr marL="800100" lvl="1" indent="-342900" algn="l">
              <a:buFont typeface="Arial" panose="020B0604020202020204" pitchFamily="34" charset="0"/>
              <a:buChar char="•"/>
            </a:pPr>
            <a:r>
              <a:rPr lang="en-US" sz="2400" dirty="0">
                <a:latin typeface="1898 Sans Regular"/>
                <a:cs typeface="1898 Sans Regular"/>
              </a:rPr>
              <a:t>food choices, nutritional values, and health outcomes</a:t>
            </a:r>
          </a:p>
        </p:txBody>
      </p:sp>
    </p:spTree>
    <p:extLst>
      <p:ext uri="{BB962C8B-B14F-4D97-AF65-F5344CB8AC3E}">
        <p14:creationId xmlns:p14="http://schemas.microsoft.com/office/powerpoint/2010/main" val="101091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Regular"/>
              </a:rPr>
              <a:t>Feedback Loop</a:t>
            </a:r>
          </a:p>
        </p:txBody>
      </p:sp>
      <p:pic>
        <p:nvPicPr>
          <p:cNvPr id="4" name="Picture 3" descr="WCM-Q_1Line_CoBrand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en-US" sz="2400" dirty="0">
                <a:latin typeface="1898 Sans Regular"/>
                <a:cs typeface="1898 Sans Regular"/>
              </a:rPr>
              <a:t>As users receive the AI-generated diet plans</a:t>
            </a:r>
          </a:p>
          <a:p>
            <a:pPr marL="342900" indent="-342900" algn="l">
              <a:buFont typeface="Arial" panose="020B0604020202020204" pitchFamily="34" charset="0"/>
              <a:buChar char="•"/>
            </a:pPr>
            <a:r>
              <a:rPr lang="en-US" sz="2400" dirty="0">
                <a:latin typeface="1898 Sans Regular"/>
                <a:cs typeface="1898 Sans Regular"/>
              </a:rPr>
              <a:t>the system can still receive feedback on their preferences, and any changes the user might request</a:t>
            </a:r>
          </a:p>
          <a:p>
            <a:pPr marL="342900" indent="-342900" algn="l">
              <a:buFont typeface="Arial" panose="020B0604020202020204" pitchFamily="34" charset="0"/>
              <a:buChar char="•"/>
            </a:pPr>
            <a:r>
              <a:rPr lang="en-US" sz="2400" dirty="0">
                <a:latin typeface="1898 Sans Regular"/>
                <a:cs typeface="1898 Sans Regular"/>
              </a:rPr>
              <a:t>This feedback loop allows the AI to continuously refine and improve the recommendations for better outcomes</a:t>
            </a:r>
          </a:p>
        </p:txBody>
      </p:sp>
    </p:spTree>
    <p:extLst>
      <p:ext uri="{BB962C8B-B14F-4D97-AF65-F5344CB8AC3E}">
        <p14:creationId xmlns:p14="http://schemas.microsoft.com/office/powerpoint/2010/main" val="408958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C2D2-4783-D892-6964-C3DBDA9DE267}"/>
              </a:ext>
            </a:extLst>
          </p:cNvPr>
          <p:cNvSpPr>
            <a:spLocks noGrp="1"/>
          </p:cNvSpPr>
          <p:nvPr>
            <p:ph type="title"/>
          </p:nvPr>
        </p:nvSpPr>
        <p:spPr>
          <a:xfrm>
            <a:off x="457200" y="2839416"/>
            <a:ext cx="8229600" cy="1143000"/>
          </a:xfrm>
        </p:spPr>
        <p:txBody>
          <a:bodyPr>
            <a:normAutofit fontScale="90000"/>
          </a:bodyPr>
          <a:lstStyle/>
          <a:p>
            <a:r>
              <a:rPr lang="en-US" b="1" dirty="0">
                <a:solidFill>
                  <a:srgbClr val="CD4526"/>
                </a:solidFill>
                <a:latin typeface="1898 Sans Regular"/>
              </a:rPr>
              <a:t>The AI interference with public health is getting high </a:t>
            </a:r>
            <a:r>
              <a:rPr lang="en-US" b="1" dirty="0" smtClean="0">
                <a:solidFill>
                  <a:srgbClr val="CD4526"/>
                </a:solidFill>
                <a:latin typeface="1898 Sans Regular"/>
              </a:rPr>
              <a:t>Attention!</a:t>
            </a:r>
            <a:endParaRPr lang="en-US" b="1" dirty="0">
              <a:solidFill>
                <a:srgbClr val="CD4526"/>
              </a:solidFill>
              <a:latin typeface="1898 Sans Regular"/>
            </a:endParaRPr>
          </a:p>
        </p:txBody>
      </p:sp>
      <p:pic>
        <p:nvPicPr>
          <p:cNvPr id="4" name="Picture 3" descr="WCM-Q_1Line_CoBrand_CMYK.png">
            <a:extLst>
              <a:ext uri="{FF2B5EF4-FFF2-40B4-BE49-F238E27FC236}">
                <a16:creationId xmlns:a16="http://schemas.microsoft.com/office/drawing/2014/main" id="{7FA44D2B-856C-9A9F-4224-90659682E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Tree>
    <p:extLst>
      <p:ext uri="{BB962C8B-B14F-4D97-AF65-F5344CB8AC3E}">
        <p14:creationId xmlns:p14="http://schemas.microsoft.com/office/powerpoint/2010/main" val="40166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03442-E518-443E-5223-919BFCBAFAB2}"/>
              </a:ext>
            </a:extLst>
          </p:cNvPr>
          <p:cNvPicPr>
            <a:picLocks noChangeAspect="1"/>
          </p:cNvPicPr>
          <p:nvPr/>
        </p:nvPicPr>
        <p:blipFill rotWithShape="1">
          <a:blip r:embed="rId2"/>
          <a:srcRect l="10449" t="16779" r="8230"/>
          <a:stretch/>
        </p:blipFill>
        <p:spPr>
          <a:xfrm>
            <a:off x="854040" y="1366989"/>
            <a:ext cx="7435921" cy="4280471"/>
          </a:xfrm>
          <a:prstGeom prst="rect">
            <a:avLst/>
          </a:prstGeom>
        </p:spPr>
      </p:pic>
      <p:pic>
        <p:nvPicPr>
          <p:cNvPr id="2" name="Picture 1" descr="WCM-Q_1Line_CoBrand_CMYK.png">
            <a:extLst>
              <a:ext uri="{FF2B5EF4-FFF2-40B4-BE49-F238E27FC236}">
                <a16:creationId xmlns:a16="http://schemas.microsoft.com/office/drawing/2014/main" id="{1757A00C-0E6F-A0A2-057E-33A0361EC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6265252"/>
            <a:ext cx="4680236" cy="351448"/>
          </a:xfrm>
          <a:prstGeom prst="rect">
            <a:avLst/>
          </a:prstGeom>
        </p:spPr>
      </p:pic>
      <p:sp>
        <p:nvSpPr>
          <p:cNvPr id="3" name="Rectangle 2"/>
          <p:cNvSpPr/>
          <p:nvPr/>
        </p:nvSpPr>
        <p:spPr>
          <a:xfrm>
            <a:off x="3709852" y="5666159"/>
            <a:ext cx="4572000" cy="646331"/>
          </a:xfrm>
          <a:prstGeom prst="rect">
            <a:avLst/>
          </a:prstGeom>
        </p:spPr>
        <p:txBody>
          <a:bodyPr wrap="square">
            <a:spAutoFit/>
          </a:bodyPr>
          <a:lstStyle/>
          <a:p>
            <a:r>
              <a:rPr lang="en-US" dirty="0"/>
              <a:t>https://www.sciencedirect.com/science/article/pii/S2212267223013084</a:t>
            </a:r>
          </a:p>
        </p:txBody>
      </p:sp>
    </p:spTree>
    <p:extLst>
      <p:ext uri="{BB962C8B-B14F-4D97-AF65-F5344CB8AC3E}">
        <p14:creationId xmlns:p14="http://schemas.microsoft.com/office/powerpoint/2010/main" val="258959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94a7d9-5248-4daa-9f1a-a5801fdd435f">
      <UserInfo>
        <DisplayName>Ameena M. Abdul Rahim</DisplayName>
        <AccountId>120</AccountId>
        <AccountType/>
      </UserInfo>
    </SharedWithUsers>
    <_activity xmlns="d3a10c4e-058c-4ab3-8337-e6239b2eae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4588DBEA381E47B9393A728C45CCF6" ma:contentTypeVersion="16" ma:contentTypeDescription="Create a new document." ma:contentTypeScope="" ma:versionID="fe184e985ecebeece64a989003e3e272">
  <xsd:schema xmlns:xsd="http://www.w3.org/2001/XMLSchema" xmlns:xs="http://www.w3.org/2001/XMLSchema" xmlns:p="http://schemas.microsoft.com/office/2006/metadata/properties" xmlns:ns3="d3a10c4e-058c-4ab3-8337-e6239b2eae91" xmlns:ns4="c294a7d9-5248-4daa-9f1a-a5801fdd435f" targetNamespace="http://schemas.microsoft.com/office/2006/metadata/properties" ma:root="true" ma:fieldsID="610e3df56731c8f463c7dde72ba40640" ns3:_="" ns4:_="">
    <xsd:import namespace="d3a10c4e-058c-4ab3-8337-e6239b2eae91"/>
    <xsd:import namespace="c294a7d9-5248-4daa-9f1a-a5801fdd43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10c4e-058c-4ab3-8337-e6239b2eae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4a7d9-5248-4daa-9f1a-a5801fdd43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BA39B-5BA9-4AAC-868C-E7BB7C1169C5}">
  <ds:schemaRefs>
    <ds:schemaRef ds:uri="http://purl.org/dc/dcmitype/"/>
    <ds:schemaRef ds:uri="http://www.w3.org/XML/1998/namespace"/>
    <ds:schemaRef ds:uri="http://purl.org/dc/elements/1.1/"/>
    <ds:schemaRef ds:uri="http://schemas.microsoft.com/office/2006/documentManagement/types"/>
    <ds:schemaRef ds:uri="c294a7d9-5248-4daa-9f1a-a5801fdd435f"/>
    <ds:schemaRef ds:uri="http://purl.org/dc/terms/"/>
    <ds:schemaRef ds:uri="d3a10c4e-058c-4ab3-8337-e6239b2eae9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ABF54DD-6766-4F4D-97A5-BC0303A00A81}">
  <ds:schemaRefs>
    <ds:schemaRef ds:uri="http://schemas.microsoft.com/sharepoint/v3/contenttype/forms"/>
  </ds:schemaRefs>
</ds:datastoreItem>
</file>

<file path=customXml/itemProps3.xml><?xml version="1.0" encoding="utf-8"?>
<ds:datastoreItem xmlns:ds="http://schemas.openxmlformats.org/officeDocument/2006/customXml" ds:itemID="{4B91EDEB-81C2-4F34-829A-C4F92F74A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a10c4e-058c-4ab3-8337-e6239b2eae91"/>
    <ds:schemaRef ds:uri="c294a7d9-5248-4daa-9f1a-a5801fdd4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4525</TotalTime>
  <Words>2858</Words>
  <Application>Microsoft Office PowerPoint</Application>
  <PresentationFormat>On-screen Show (4:3)</PresentationFormat>
  <Paragraphs>425</Paragraphs>
  <Slides>40</Slides>
  <Notes>11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SimSun</vt:lpstr>
      <vt:lpstr>1898 Sans Regular</vt:lpstr>
      <vt:lpstr>Arial</vt:lpstr>
      <vt:lpstr>Calibri</vt:lpstr>
      <vt:lpstr>Courier New</vt:lpstr>
      <vt:lpstr>Palatino Linotype</vt:lpstr>
      <vt:lpstr>Söhne</vt:lpstr>
      <vt:lpstr>Times New Roman</vt:lpstr>
      <vt:lpstr>Office Theme</vt:lpstr>
      <vt:lpstr>Artificial Intelligence Interference in Obesity Management</vt:lpstr>
      <vt:lpstr>Disclosure Statement</vt:lpstr>
      <vt:lpstr>PowerPoint Presentation</vt:lpstr>
      <vt:lpstr>AI Generated Meal Plans- ChatGPT</vt:lpstr>
      <vt:lpstr>Data Collection</vt:lpstr>
      <vt:lpstr>Machine Learning Algorithms</vt:lpstr>
      <vt:lpstr>Feedback Loop</vt:lpstr>
      <vt:lpstr>The AI interference with public health is getting high Attention!</vt:lpstr>
      <vt:lpstr>PowerPoint Presentation</vt:lpstr>
      <vt:lpstr>PowerPoint Presentation</vt:lpstr>
      <vt:lpstr>PowerPoint Presentation</vt:lpstr>
      <vt:lpstr>Nutrient validation study </vt:lpstr>
      <vt:lpstr>Nutrient validation study  Methods:</vt:lpstr>
      <vt:lpstr>Evaluation</vt:lpstr>
      <vt:lpstr>Average daily nutrient contribution to total energy content of meals generated by ChatGPT (n = 20) compared with recommendations of DGA and WHO</vt:lpstr>
      <vt:lpstr>Food groups content generated by ChatGPT  (n = 20) compared with recommendations of Dietary Guidelines for Americans and World Health Organization.</vt:lpstr>
      <vt:lpstr>Validating ChatGPT’s Diet Plans for Hypertensive patients</vt:lpstr>
      <vt:lpstr>Validating ChatGPT’s Diet Plans for Hypertensive patients</vt:lpstr>
      <vt:lpstr>Results </vt:lpstr>
      <vt:lpstr>Results</vt:lpstr>
      <vt:lpstr>Validation of ChatGPT Diabetes-specific Meal Plans</vt:lpstr>
      <vt:lpstr>Results </vt:lpstr>
      <vt:lpstr>ADA Guideline Compliance- Carbohydrates </vt:lpstr>
      <vt:lpstr>ADA Guideline Compliance- Added Sugar</vt:lpstr>
      <vt:lpstr>ADA Guideline Compliance- Fiber</vt:lpstr>
      <vt:lpstr>ADA Guideline Compliance- FATS</vt:lpstr>
      <vt:lpstr>ADA Guideline Compliance- MUFA AND PUFA</vt:lpstr>
      <vt:lpstr>ADA Guideline Compliance- SATURATED FATS</vt:lpstr>
      <vt:lpstr>ADA Guideline Compliance- Cholesterol</vt:lpstr>
      <vt:lpstr>ADA Guideline Compliance- TRANS FATS</vt:lpstr>
      <vt:lpstr>AI interference potential opportunities </vt:lpstr>
      <vt:lpstr>AI interference potential opportunities </vt:lpstr>
      <vt:lpstr>AI interference potential risks </vt:lpstr>
      <vt:lpstr>AI interference potential risks </vt:lpstr>
      <vt:lpstr>AI interference potential risks </vt:lpstr>
      <vt:lpstr>Conclusion</vt:lpstr>
      <vt:lpstr>THANKS </vt:lpstr>
      <vt:lpstr>Validating ChatGPT’s Diet Plans for Hypertensive patients</vt:lpstr>
      <vt:lpstr>Results </vt:lpstr>
      <vt:lpstr>Results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Brown</dc:creator>
  <cp:lastModifiedBy>Hiba Ahmad Abed Bawadi</cp:lastModifiedBy>
  <cp:revision>34</cp:revision>
  <dcterms:created xsi:type="dcterms:W3CDTF">2017-10-29T12:14:08Z</dcterms:created>
  <dcterms:modified xsi:type="dcterms:W3CDTF">2023-09-02T09:59:14Z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0x010100C14588DBEA381E47B9393A728C45CCF6</vt:lpwstr>
  </property>
</Properties>
</file>