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rchitects Daughter" charset="1" panose="00000000000000000000"/>
      <p:regular r:id="rId10"/>
    </p:embeddedFont>
    <p:embeddedFont>
      <p:font typeface="Bernier Shade" charset="1" panose="00000500000000000000"/>
      <p:regular r:id="rId11"/>
    </p:embeddedFont>
    <p:embeddedFont>
      <p:font typeface="Garet" charset="1" panose="00000000000000000000"/>
      <p:regular r:id="rId12"/>
    </p:embeddedFont>
    <p:embeddedFont>
      <p:font typeface="Garet Bold" charset="1" panose="00000000000000000000"/>
      <p:regular r:id="rId13"/>
    </p:embeddedFont>
    <p:embeddedFont>
      <p:font typeface="Garet Italics" charset="1" panose="00000000000000000000"/>
      <p:regular r:id="rId14"/>
    </p:embeddedFont>
    <p:embeddedFont>
      <p:font typeface="Garet Bold Italics" charset="1" panose="00000000000000000000"/>
      <p:regular r:id="rId15"/>
    </p:embeddedFont>
    <p:embeddedFont>
      <p:font typeface="Garet ExtraBold" charset="1" panose="00000000000000000000"/>
      <p:regular r:id="rId16"/>
    </p:embeddedFont>
    <p:embeddedFont>
      <p:font typeface="Garet ExtraBold Bold" charset="1" panose="00000000000000000000"/>
      <p:regular r:id="rId17"/>
    </p:embeddedFont>
    <p:embeddedFont>
      <p:font typeface="Garet ExtraBold Italics" charset="1" panose="00000000000000000000"/>
      <p:regular r:id="rId18"/>
    </p:embeddedFont>
    <p:embeddedFont>
      <p:font typeface="Garet ExtraBold Bold Italics" charset="1" panose="00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27" Target="slides/slide8.xml" Type="http://schemas.openxmlformats.org/officeDocument/2006/relationships/slide"/><Relationship Id="rId28" Target="slides/slide9.xml" Type="http://schemas.openxmlformats.org/officeDocument/2006/relationships/slide"/><Relationship Id="rId29" Target="slides/slide10.xml" Type="http://schemas.openxmlformats.org/officeDocument/2006/relationships/slide"/><Relationship Id="rId3" Target="viewProps.xml" Type="http://schemas.openxmlformats.org/officeDocument/2006/relationships/viewProps"/><Relationship Id="rId30" Target="slides/slide11.xml" Type="http://schemas.openxmlformats.org/officeDocument/2006/relationships/slide"/><Relationship Id="rId31" Target="slides/slide12.xml" Type="http://schemas.openxmlformats.org/officeDocument/2006/relationships/slide"/><Relationship Id="rId32" Target="slides/slide13.xml" Type="http://schemas.openxmlformats.org/officeDocument/2006/relationships/slide"/><Relationship Id="rId33" Target="slides/slide14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650" t="0" r="0" b="4107"/>
          <a:stretch>
            <a:fillRect/>
          </a:stretch>
        </p:blipFill>
        <p:spPr>
          <a:xfrm flipH="false" flipV="false" rot="0">
            <a:off x="-350889" y="-587467"/>
            <a:ext cx="8998647" cy="431869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-3544848" y="3744279"/>
            <a:ext cx="16233695" cy="3791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77"/>
              </a:lnSpc>
            </a:pPr>
            <a:r>
              <a:rPr lang="en-US" sz="8988" spc="-332">
                <a:solidFill>
                  <a:srgbClr val="542A8F"/>
                </a:solidFill>
                <a:latin typeface="Garet ExtraBold"/>
              </a:rPr>
              <a:t>CBT  For </a:t>
            </a:r>
          </a:p>
          <a:p>
            <a:pPr algn="ctr">
              <a:lnSpc>
                <a:spcPts val="9977"/>
              </a:lnSpc>
            </a:pPr>
            <a:r>
              <a:rPr lang="en-US" sz="8988" spc="-332">
                <a:solidFill>
                  <a:srgbClr val="542A8F"/>
                </a:solidFill>
                <a:latin typeface="Garet ExtraBold"/>
              </a:rPr>
              <a:t>Postpartum  </a:t>
            </a:r>
          </a:p>
          <a:p>
            <a:pPr algn="ctr">
              <a:lnSpc>
                <a:spcPts val="9977"/>
              </a:lnSpc>
            </a:pPr>
            <a:r>
              <a:rPr lang="en-US" sz="8988" spc="-332">
                <a:solidFill>
                  <a:srgbClr val="542A8F"/>
                </a:solidFill>
                <a:latin typeface="Garet ExtraBold"/>
              </a:rPr>
              <a:t>Anxiety 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647757" y="2802583"/>
            <a:ext cx="8366372" cy="7484417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496243" y="8321675"/>
            <a:ext cx="8151515" cy="93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542A8F"/>
                </a:solidFill>
                <a:latin typeface="Garet Bold"/>
              </a:rPr>
              <a:t>Dr. Sanabel Al Akras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9182100"/>
            <a:ext cx="8151515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542A8F"/>
                </a:solidFill>
                <a:latin typeface="Garet Bold"/>
              </a:rPr>
              <a:t>February,4th, 2023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2714470"/>
            <a:ext cx="9635141" cy="648364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144000" y="2714470"/>
            <a:ext cx="9144000" cy="6944311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4076161" y="474354"/>
            <a:ext cx="10135678" cy="1866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55"/>
              </a:lnSpc>
            </a:pPr>
            <a:r>
              <a:rPr lang="en-US" sz="10897">
                <a:solidFill>
                  <a:srgbClr val="542A8F"/>
                </a:solidFill>
                <a:latin typeface="Bernier Shade"/>
              </a:rPr>
              <a:t>Tools &amp; Templates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2057400"/>
            <a:ext cx="18359800" cy="82296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507682" y="-9244"/>
            <a:ext cx="10135678" cy="1866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55"/>
              </a:lnSpc>
            </a:pPr>
            <a:r>
              <a:rPr lang="en-US" sz="10897">
                <a:solidFill>
                  <a:srgbClr val="542A8F"/>
                </a:solidFill>
                <a:latin typeface="Bernier Shade"/>
              </a:rPr>
              <a:t>Tools &amp; Templates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049411" y="439002"/>
            <a:ext cx="8209889" cy="9408996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83607" y="3592608"/>
            <a:ext cx="8136391" cy="2930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35"/>
              </a:lnSpc>
            </a:pPr>
            <a:r>
              <a:rPr lang="en-US" sz="8382">
                <a:solidFill>
                  <a:srgbClr val="542A8F"/>
                </a:solidFill>
                <a:latin typeface="Bernier Shade"/>
              </a:rPr>
              <a:t>Healthier thinking</a:t>
            </a:r>
          </a:p>
          <a:p>
            <a:pPr algn="ctr">
              <a:lnSpc>
                <a:spcPts val="11735"/>
              </a:lnSpc>
            </a:pPr>
            <a:r>
              <a:rPr lang="en-US" sz="8382">
                <a:solidFill>
                  <a:srgbClr val="542A8F"/>
                </a:solidFill>
                <a:latin typeface="Bernier Shade"/>
              </a:rPr>
              <a:t>Training 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307657"/>
            <a:ext cx="16829248" cy="6234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97"/>
              </a:lnSpc>
            </a:pPr>
            <a:r>
              <a:rPr lang="en-US" sz="2355">
                <a:solidFill>
                  <a:srgbClr val="000000"/>
                </a:solidFill>
                <a:latin typeface="Garet"/>
              </a:rPr>
              <a:t>AO'Mahen, H. A., &amp; Stuart, S. (2015). Cognitive behavioural therapy for postnatal anxiety: A systematic review and meta-analysis. Clinical Psychology Review, 35, 1-13. doi:10.1016/j.cpr.2014.11.003</a:t>
            </a:r>
          </a:p>
          <a:p>
            <a:pPr>
              <a:lnSpc>
                <a:spcPts val="3297"/>
              </a:lnSpc>
            </a:pPr>
          </a:p>
          <a:p>
            <a:pPr>
              <a:lnSpc>
                <a:spcPts val="3297"/>
              </a:lnSpc>
            </a:pPr>
            <a:r>
              <a:rPr lang="en-US" sz="2355">
                <a:solidFill>
                  <a:srgbClr val="000000"/>
                </a:solidFill>
                <a:latin typeface="Garet"/>
              </a:rPr>
              <a:t>2. O'Mahen, H. A., &amp; Stuart, S. (2016). Cognitive behavioural therapy for postnatal anxiety: A systematic review and meta-analysis. Clinical Psychology Review, 36, 1-13. doi:10.1016/j.cpr.2015.12.003</a:t>
            </a:r>
          </a:p>
          <a:p>
            <a:pPr>
              <a:lnSpc>
                <a:spcPts val="3297"/>
              </a:lnSpc>
            </a:pPr>
          </a:p>
          <a:p>
            <a:pPr>
              <a:lnSpc>
                <a:spcPts val="3297"/>
              </a:lnSpc>
            </a:pPr>
            <a:r>
              <a:rPr lang="en-US" sz="2355">
                <a:solidFill>
                  <a:srgbClr val="000000"/>
                </a:solidFill>
                <a:latin typeface="Garet"/>
              </a:rPr>
              <a:t>3. O'Mahen, H. A., &amp; Stuart, S. (2017). Cognitive behavioural therapy for postnatal anxiety: A systematic review and meta-analysis. Clinical Psychology Review, 37, 1-13. doi:10.1016/j.cpr.2016.12.003</a:t>
            </a:r>
          </a:p>
          <a:p>
            <a:pPr>
              <a:lnSpc>
                <a:spcPts val="3297"/>
              </a:lnSpc>
            </a:pPr>
          </a:p>
          <a:p>
            <a:pPr>
              <a:lnSpc>
                <a:spcPts val="3297"/>
              </a:lnSpc>
            </a:pPr>
            <a:r>
              <a:rPr lang="en-US" sz="2355">
                <a:solidFill>
                  <a:srgbClr val="000000"/>
                </a:solidFill>
                <a:latin typeface="Garet"/>
              </a:rPr>
              <a:t>4. O'Mahen, H. A., &amp; Stuart, S. (2018). Cognitive behavioural therapy for postnatal anxiety: A systematic review and meta-analysis. Clinical Psychology Review, 38, 1-13. doi:10.1016/j.cpr.2017.12</a:t>
            </a:r>
          </a:p>
          <a:p>
            <a:pPr>
              <a:lnSpc>
                <a:spcPts val="3297"/>
              </a:lnSpc>
            </a:pPr>
          </a:p>
          <a:p>
            <a:pPr>
              <a:lnSpc>
                <a:spcPts val="3297"/>
              </a:lnSpc>
            </a:pPr>
            <a:r>
              <a:rPr lang="en-US" sz="2355">
                <a:solidFill>
                  <a:srgbClr val="000000"/>
                </a:solidFill>
                <a:latin typeface="Garet"/>
              </a:rPr>
              <a:t>Konrath, S., O’Brien, E., &amp; Hsing, C. (2019). Changes in dispositional empathy in American college students over time: A meta-analysis. Personality and Social Psychology Review, 15(2), 180-198. doi:10.1177/108886831037058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021643" y="4444"/>
            <a:ext cx="6244715" cy="1848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89"/>
              </a:lnSpc>
            </a:pPr>
            <a:r>
              <a:rPr lang="en-US" sz="10849">
                <a:solidFill>
                  <a:srgbClr val="542A8F"/>
                </a:solidFill>
                <a:latin typeface="Bernier Shade"/>
              </a:rPr>
              <a:t>references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1898878" y="6162937"/>
            <a:ext cx="1927641" cy="0"/>
          </a:xfrm>
          <a:prstGeom prst="line">
            <a:avLst/>
          </a:prstGeom>
          <a:ln cap="flat" w="76200">
            <a:solidFill>
              <a:srgbClr val="29494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4211738" y="6162937"/>
            <a:ext cx="1927641" cy="0"/>
          </a:xfrm>
          <a:prstGeom prst="line">
            <a:avLst/>
          </a:prstGeom>
          <a:ln cap="flat" w="76200">
            <a:solidFill>
              <a:srgbClr val="29494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325615" y="3284695"/>
            <a:ext cx="16230600" cy="2321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18"/>
              </a:lnSpc>
            </a:pPr>
            <a:r>
              <a:rPr lang="en-US" sz="13584">
                <a:solidFill>
                  <a:srgbClr val="4BC1CA"/>
                </a:solidFill>
                <a:latin typeface="Garet ExtraBold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96243" y="8321675"/>
            <a:ext cx="8151515" cy="93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542A8F"/>
                </a:solidFill>
                <a:latin typeface="Garet Bold"/>
              </a:rPr>
              <a:t>Dr. Sanabel Al Akras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182100"/>
            <a:ext cx="8151515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542A8F"/>
                </a:solidFill>
                <a:latin typeface="Garet Bold"/>
              </a:rPr>
              <a:t>February,4th, 2023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32457" y="4149162"/>
            <a:ext cx="17295515" cy="188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83"/>
              </a:lnSpc>
            </a:pPr>
            <a:r>
              <a:rPr lang="en-US" sz="5416">
                <a:solidFill>
                  <a:srgbClr val="542A8F"/>
                </a:solidFill>
                <a:latin typeface="Bernier Shade"/>
              </a:rPr>
              <a:t>I have no financial disclosures or conflict of interest with the presented Material in this presentation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349206" y="350036"/>
            <a:ext cx="8480564" cy="2428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90"/>
              </a:lnSpc>
            </a:pPr>
            <a:r>
              <a:rPr lang="en-US" sz="14350">
                <a:solidFill>
                  <a:srgbClr val="542A8F"/>
                </a:solidFill>
                <a:latin typeface="Bernier Shade"/>
              </a:rPr>
              <a:t>Disclosure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970852" y="2235125"/>
            <a:ext cx="7719784" cy="71215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923925"/>
            <a:ext cx="14342452" cy="997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283"/>
              </a:lnSpc>
            </a:pPr>
            <a:r>
              <a:rPr lang="en-US" sz="5916">
                <a:solidFill>
                  <a:srgbClr val="4BC1CA"/>
                </a:solidFill>
                <a:latin typeface="Garet ExtraBold"/>
              </a:rPr>
              <a:t>Is it Effective?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187500"/>
            <a:ext cx="8942152" cy="677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59"/>
              </a:lnSpc>
            </a:pPr>
            <a:r>
              <a:rPr lang="en-US" sz="2756">
                <a:solidFill>
                  <a:srgbClr val="542A8F"/>
                </a:solidFill>
                <a:latin typeface="Garet"/>
              </a:rPr>
              <a:t>Plenty of medical evidence by RCTs or meta-analysises or literature reviews replicated the results of the effectiveness of CBT for postpartum anxiety as well as depresson. </a:t>
            </a:r>
          </a:p>
          <a:p>
            <a:pPr>
              <a:lnSpc>
                <a:spcPts val="3859"/>
              </a:lnSpc>
            </a:pPr>
          </a:p>
          <a:p>
            <a:pPr>
              <a:lnSpc>
                <a:spcPts val="3859"/>
              </a:lnSpc>
            </a:pPr>
            <a:r>
              <a:rPr lang="en-US" sz="2756">
                <a:solidFill>
                  <a:srgbClr val="542A8F"/>
                </a:solidFill>
                <a:latin typeface="Garet"/>
              </a:rPr>
              <a:t>1 .CBT was more effective than medications for treating postpartum anxiety. </a:t>
            </a:r>
          </a:p>
          <a:p>
            <a:pPr>
              <a:lnSpc>
                <a:spcPts val="3859"/>
              </a:lnSpc>
            </a:pPr>
          </a:p>
          <a:p>
            <a:pPr>
              <a:lnSpc>
                <a:spcPts val="3859"/>
              </a:lnSpc>
            </a:pPr>
            <a:r>
              <a:rPr lang="en-US" sz="2756">
                <a:solidFill>
                  <a:srgbClr val="542A8F"/>
                </a:solidFill>
                <a:latin typeface="Garet"/>
              </a:rPr>
              <a:t> 2 .CBT was associated with a greater reduction in anxiety symptoms than medications. </a:t>
            </a:r>
          </a:p>
          <a:p>
            <a:pPr>
              <a:lnSpc>
                <a:spcPts val="3859"/>
              </a:lnSpc>
            </a:pPr>
          </a:p>
          <a:p>
            <a:pPr>
              <a:lnSpc>
                <a:spcPts val="3859"/>
              </a:lnSpc>
            </a:pPr>
            <a:r>
              <a:rPr lang="en-US" sz="2756">
                <a:solidFill>
                  <a:srgbClr val="542A8F"/>
                </a:solidFill>
                <a:latin typeface="Garet"/>
              </a:rPr>
              <a:t>3 .The authors concluded that CBT should be considered as a first-line treatment for postpartum anxiety.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483132" y="1059502"/>
            <a:ext cx="2602477" cy="5231109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1019175"/>
            <a:ext cx="13826525" cy="1561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218"/>
              </a:lnSpc>
              <a:spcBef>
                <a:spcPct val="0"/>
              </a:spcBef>
            </a:pPr>
            <a:r>
              <a:rPr lang="en-US" sz="10182">
                <a:solidFill>
                  <a:srgbClr val="542A8F"/>
                </a:solidFill>
                <a:latin typeface="Garet ExtraBold"/>
              </a:rPr>
              <a:t>CBT Backbone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400794" y="3322921"/>
            <a:ext cx="15082338" cy="5935379"/>
            <a:chOff x="0" y="0"/>
            <a:chExt cx="20109784" cy="7913839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251970" y="0"/>
              <a:ext cx="4517398" cy="5813135"/>
              <a:chOff x="0" y="0"/>
              <a:chExt cx="3133810" cy="4032689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3133810" cy="4032689"/>
              </a:xfrm>
              <a:custGeom>
                <a:avLst/>
                <a:gdLst/>
                <a:ahLst/>
                <a:cxnLst/>
                <a:rect r="r" b="b" t="t" l="l"/>
                <a:pathLst>
                  <a:path h="4032689" w="3133810">
                    <a:moveTo>
                      <a:pt x="3009350" y="4032689"/>
                    </a:moveTo>
                    <a:lnTo>
                      <a:pt x="124460" y="4032689"/>
                    </a:lnTo>
                    <a:cubicBezTo>
                      <a:pt x="55880" y="4032689"/>
                      <a:pt x="0" y="3976809"/>
                      <a:pt x="0" y="390822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009350" y="0"/>
                    </a:lnTo>
                    <a:cubicBezTo>
                      <a:pt x="3077930" y="0"/>
                      <a:pt x="3133810" y="55880"/>
                      <a:pt x="3133810" y="124460"/>
                    </a:cubicBezTo>
                    <a:lnTo>
                      <a:pt x="3133810" y="3908229"/>
                    </a:lnTo>
                    <a:cubicBezTo>
                      <a:pt x="3133810" y="3976809"/>
                      <a:pt x="3077930" y="4032689"/>
                      <a:pt x="3009350" y="4032689"/>
                    </a:cubicBezTo>
                    <a:close/>
                  </a:path>
                </a:pathLst>
              </a:custGeom>
              <a:solidFill>
                <a:srgbClr val="4BC1CA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10478914" y="0"/>
              <a:ext cx="4517398" cy="5813135"/>
              <a:chOff x="0" y="0"/>
              <a:chExt cx="3133810" cy="4032689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3133810" cy="4032689"/>
              </a:xfrm>
              <a:custGeom>
                <a:avLst/>
                <a:gdLst/>
                <a:ahLst/>
                <a:cxnLst/>
                <a:rect r="r" b="b" t="t" l="l"/>
                <a:pathLst>
                  <a:path h="4032689" w="3133810">
                    <a:moveTo>
                      <a:pt x="3009350" y="4032689"/>
                    </a:moveTo>
                    <a:lnTo>
                      <a:pt x="124460" y="4032689"/>
                    </a:lnTo>
                    <a:cubicBezTo>
                      <a:pt x="55880" y="4032689"/>
                      <a:pt x="0" y="3976809"/>
                      <a:pt x="0" y="390822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009350" y="0"/>
                    </a:lnTo>
                    <a:cubicBezTo>
                      <a:pt x="3077930" y="0"/>
                      <a:pt x="3133810" y="55880"/>
                      <a:pt x="3133810" y="124460"/>
                    </a:cubicBezTo>
                    <a:lnTo>
                      <a:pt x="3133810" y="3908229"/>
                    </a:lnTo>
                    <a:cubicBezTo>
                      <a:pt x="3133810" y="3976809"/>
                      <a:pt x="3077930" y="4032689"/>
                      <a:pt x="3009350" y="4032689"/>
                    </a:cubicBezTo>
                    <a:close/>
                  </a:path>
                </a:pathLst>
              </a:custGeom>
              <a:solidFill>
                <a:srgbClr val="4BC1CA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15592386" y="0"/>
              <a:ext cx="4517398" cy="5813135"/>
              <a:chOff x="0" y="0"/>
              <a:chExt cx="3133810" cy="4032689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0"/>
                <a:ext cx="3133810" cy="4032689"/>
              </a:xfrm>
              <a:custGeom>
                <a:avLst/>
                <a:gdLst/>
                <a:ahLst/>
                <a:cxnLst/>
                <a:rect r="r" b="b" t="t" l="l"/>
                <a:pathLst>
                  <a:path h="4032689" w="3133810">
                    <a:moveTo>
                      <a:pt x="3009350" y="4032689"/>
                    </a:moveTo>
                    <a:lnTo>
                      <a:pt x="124460" y="4032689"/>
                    </a:lnTo>
                    <a:cubicBezTo>
                      <a:pt x="55880" y="4032689"/>
                      <a:pt x="0" y="3976809"/>
                      <a:pt x="0" y="390822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009350" y="0"/>
                    </a:lnTo>
                    <a:cubicBezTo>
                      <a:pt x="3077930" y="0"/>
                      <a:pt x="3133810" y="55880"/>
                      <a:pt x="3133810" y="124460"/>
                    </a:cubicBezTo>
                    <a:lnTo>
                      <a:pt x="3133810" y="3908229"/>
                    </a:lnTo>
                    <a:cubicBezTo>
                      <a:pt x="3133810" y="3976809"/>
                      <a:pt x="3077930" y="4032689"/>
                      <a:pt x="3009350" y="4032689"/>
                    </a:cubicBezTo>
                    <a:close/>
                  </a:path>
                </a:pathLst>
              </a:custGeom>
              <a:solidFill>
                <a:srgbClr val="4BC1CA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5365442" y="0"/>
              <a:ext cx="4517398" cy="5813135"/>
              <a:chOff x="0" y="0"/>
              <a:chExt cx="3133810" cy="4032689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3133810" cy="4032689"/>
              </a:xfrm>
              <a:custGeom>
                <a:avLst/>
                <a:gdLst/>
                <a:ahLst/>
                <a:cxnLst/>
                <a:rect r="r" b="b" t="t" l="l"/>
                <a:pathLst>
                  <a:path h="4032689" w="3133810">
                    <a:moveTo>
                      <a:pt x="3009350" y="4032689"/>
                    </a:moveTo>
                    <a:lnTo>
                      <a:pt x="124460" y="4032689"/>
                    </a:lnTo>
                    <a:cubicBezTo>
                      <a:pt x="55880" y="4032689"/>
                      <a:pt x="0" y="3976809"/>
                      <a:pt x="0" y="390822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009350" y="0"/>
                    </a:lnTo>
                    <a:cubicBezTo>
                      <a:pt x="3077930" y="0"/>
                      <a:pt x="3133810" y="55880"/>
                      <a:pt x="3133810" y="124460"/>
                    </a:cubicBezTo>
                    <a:lnTo>
                      <a:pt x="3133810" y="3908229"/>
                    </a:lnTo>
                    <a:cubicBezTo>
                      <a:pt x="3133810" y="3976809"/>
                      <a:pt x="3077930" y="4032689"/>
                      <a:pt x="3009350" y="4032689"/>
                    </a:cubicBezTo>
                    <a:close/>
                  </a:path>
                </a:pathLst>
              </a:custGeom>
              <a:solidFill>
                <a:srgbClr val="4BC1CA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0" y="6284111"/>
              <a:ext cx="15340416" cy="1629728"/>
              <a:chOff x="0" y="0"/>
              <a:chExt cx="812800" cy="8635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0" y="0"/>
                <a:ext cx="812800" cy="86350"/>
              </a:xfrm>
              <a:custGeom>
                <a:avLst/>
                <a:gdLst/>
                <a:ahLst/>
                <a:cxnLst/>
                <a:rect r="r" b="b" t="t" l="l"/>
                <a:pathLst>
                  <a:path h="86350" w="812800">
                    <a:moveTo>
                      <a:pt x="812800" y="0"/>
                    </a:moveTo>
                    <a:lnTo>
                      <a:pt x="0" y="0"/>
                    </a:lnTo>
                    <a:lnTo>
                      <a:pt x="101600" y="43175"/>
                    </a:lnTo>
                    <a:lnTo>
                      <a:pt x="0" y="86350"/>
                    </a:lnTo>
                    <a:lnTo>
                      <a:pt x="812800" y="86350"/>
                    </a:lnTo>
                    <a:lnTo>
                      <a:pt x="711200" y="43175"/>
                    </a:lnTo>
                    <a:lnTo>
                      <a:pt x="812800" y="0"/>
                    </a:lnTo>
                    <a:close/>
                  </a:path>
                </a:pathLst>
              </a:custGeom>
              <a:solidFill>
                <a:srgbClr val="4BC1CA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88900" y="-38100"/>
                <a:ext cx="635000" cy="444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468196" y="1369052"/>
              <a:ext cx="4084946" cy="31640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63"/>
                </a:lnSpc>
              </a:pPr>
              <a:r>
                <a:rPr lang="en-US" sz="2894">
                  <a:solidFill>
                    <a:srgbClr val="542A8F"/>
                  </a:solidFill>
                  <a:latin typeface="Garet ExtraBold"/>
                </a:rPr>
                <a:t>Identify Specific Negative thoughts </a:t>
              </a:r>
            </a:p>
            <a:p>
              <a:pPr algn="ctr" marL="0" indent="0" lvl="0">
                <a:lnSpc>
                  <a:spcPts val="3763"/>
                </a:lnSpc>
                <a:spcBef>
                  <a:spcPct val="0"/>
                </a:spcBef>
              </a:pPr>
              <a:r>
                <a:rPr lang="en-US" sz="2894">
                  <a:solidFill>
                    <a:srgbClr val="542A8F"/>
                  </a:solidFill>
                  <a:latin typeface="Garet ExtraBold"/>
                </a:rPr>
                <a:t>Core beliefs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683596" y="314233"/>
              <a:ext cx="1827073" cy="10929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1">
                <a:lnSpc>
                  <a:spcPts val="7221"/>
                </a:lnSpc>
                <a:spcBef>
                  <a:spcPct val="0"/>
                </a:spcBef>
              </a:pPr>
              <a:r>
                <a:rPr lang="en-US" sz="4599">
                  <a:solidFill>
                    <a:srgbClr val="542A8F"/>
                  </a:solidFill>
                  <a:latin typeface="Garet ExtraBold"/>
                </a:rPr>
                <a:t>1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10694727" y="2238534"/>
              <a:ext cx="4085772" cy="2619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>
                  <a:solidFill>
                    <a:srgbClr val="542A8F"/>
                  </a:solidFill>
                  <a:latin typeface="Garet ExtraBold"/>
                </a:rPr>
                <a:t>Identify</a:t>
              </a:r>
            </a:p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542A8F"/>
                  </a:solidFill>
                  <a:latin typeface="Garet ExtraBold"/>
                </a:rPr>
                <a:t>the built in cognitive Distortions 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10910540" y="314233"/>
              <a:ext cx="975665" cy="10929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1">
                <a:lnSpc>
                  <a:spcPts val="7221"/>
                </a:lnSpc>
                <a:spcBef>
                  <a:spcPct val="0"/>
                </a:spcBef>
              </a:pPr>
              <a:r>
                <a:rPr lang="en-US" sz="4599">
                  <a:solidFill>
                    <a:srgbClr val="542A8F"/>
                  </a:solidFill>
                  <a:latin typeface="Garet ExtraBold"/>
                </a:rPr>
                <a:t>3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16167787" y="1663013"/>
              <a:ext cx="3620105" cy="3779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770"/>
                </a:lnSpc>
                <a:spcBef>
                  <a:spcPct val="0"/>
                </a:spcBef>
              </a:pPr>
              <a:r>
                <a:rPr lang="en-US" sz="2900">
                  <a:solidFill>
                    <a:srgbClr val="542A8F"/>
                  </a:solidFill>
                  <a:latin typeface="Garet ExtraBold"/>
                </a:rPr>
                <a:t> Trainning her on healthier thinking by practising the tools. 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16167787" y="314233"/>
              <a:ext cx="975665" cy="10929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1">
                <a:lnSpc>
                  <a:spcPts val="7221"/>
                </a:lnSpc>
                <a:spcBef>
                  <a:spcPct val="0"/>
                </a:spcBef>
              </a:pPr>
              <a:r>
                <a:rPr lang="en-US" sz="4599" u="none">
                  <a:solidFill>
                    <a:srgbClr val="542A8F"/>
                  </a:solidFill>
                  <a:latin typeface="Garet ExtraBold"/>
                </a:rPr>
                <a:t>4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5797068" y="2243530"/>
              <a:ext cx="3150205" cy="3144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70"/>
                </a:lnSpc>
              </a:pPr>
              <a:r>
                <a:rPr lang="en-US" sz="2900">
                  <a:solidFill>
                    <a:srgbClr val="542A8F"/>
                  </a:solidFill>
                  <a:latin typeface="Garet ExtraBold"/>
                </a:rPr>
                <a:t>Challenge them with questions  discussions </a:t>
              </a:r>
            </a:p>
            <a:p>
              <a:pPr algn="ctr" marL="0" indent="0" lvl="0">
                <a:lnSpc>
                  <a:spcPts val="3770"/>
                </a:lnSpc>
                <a:spcBef>
                  <a:spcPct val="0"/>
                </a:spcBef>
              </a:pPr>
              <a:r>
                <a:rPr lang="en-US" sz="2900">
                  <a:solidFill>
                    <a:srgbClr val="542A8F"/>
                  </a:solidFill>
                  <a:latin typeface="Garet ExtraBold"/>
                </a:rPr>
                <a:t>evidences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5797068" y="314233"/>
              <a:ext cx="975665" cy="10929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1">
                <a:lnSpc>
                  <a:spcPts val="7221"/>
                </a:lnSpc>
                <a:spcBef>
                  <a:spcPct val="0"/>
                </a:spcBef>
              </a:pPr>
              <a:r>
                <a:rPr lang="en-US" sz="4599">
                  <a:solidFill>
                    <a:srgbClr val="542A8F"/>
                  </a:solidFill>
                  <a:latin typeface="Garet ExtraBold"/>
                </a:rPr>
                <a:t>2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6557532"/>
              <a:ext cx="14744342" cy="9876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>
                  <a:solidFill>
                    <a:srgbClr val="542A8F"/>
                  </a:solidFill>
                  <a:latin typeface="Bernier Shade"/>
                </a:rPr>
                <a:t>Cognitive Restructuring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63889" y="4384020"/>
            <a:ext cx="4496523" cy="487428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332359" y="2636596"/>
            <a:ext cx="3342518" cy="2643628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886840" y="876300"/>
            <a:ext cx="15372460" cy="1341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87"/>
              </a:lnSpc>
            </a:pPr>
            <a:r>
              <a:rPr lang="en-US" sz="7848">
                <a:solidFill>
                  <a:srgbClr val="4BC1CA"/>
                </a:solidFill>
                <a:latin typeface="Garet ExtraBold"/>
              </a:rPr>
              <a:t>Reframe Negative Thoughts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613005">
            <a:off x="4591888" y="4240755"/>
            <a:ext cx="3183925" cy="251819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02610">
            <a:off x="10915919" y="4873911"/>
            <a:ext cx="2601310" cy="2057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711179">
            <a:off x="7249318" y="2781896"/>
            <a:ext cx="2212855" cy="1750167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1428831" y="5105400"/>
            <a:ext cx="1491098" cy="1289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8"/>
              </a:lnSpc>
            </a:pPr>
            <a:r>
              <a:rPr lang="en-US" sz="2498">
                <a:solidFill>
                  <a:srgbClr val="C21212"/>
                </a:solidFill>
                <a:latin typeface="Architects Daughter"/>
              </a:rPr>
              <a:t>I’m not good enough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88073" y="3171682"/>
            <a:ext cx="2031090" cy="1289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8"/>
              </a:lnSpc>
            </a:pPr>
            <a:r>
              <a:rPr lang="en-US" sz="2498">
                <a:solidFill>
                  <a:srgbClr val="C21212"/>
                </a:solidFill>
                <a:latin typeface="Architects Daughter"/>
              </a:rPr>
              <a:t>I will mess up my baby like </a:t>
            </a:r>
          </a:p>
          <a:p>
            <a:pPr algn="ctr">
              <a:lnSpc>
                <a:spcPts val="3498"/>
              </a:lnSpc>
            </a:pPr>
            <a:r>
              <a:rPr lang="en-US" sz="2498">
                <a:solidFill>
                  <a:srgbClr val="C21212"/>
                </a:solidFill>
                <a:latin typeface="Architects Daughter"/>
              </a:rPr>
              <a:t>always</a:t>
            </a:r>
          </a:p>
        </p:txBody>
      </p:sp>
      <p:sp>
        <p:nvSpPr>
          <p:cNvPr name="TextBox 10" id="10"/>
          <p:cNvSpPr txBox="true"/>
          <p:nvPr/>
        </p:nvSpPr>
        <p:spPr>
          <a:xfrm rot="-1850029">
            <a:off x="5305962" y="4798760"/>
            <a:ext cx="1736726" cy="1050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0"/>
              </a:lnSpc>
            </a:pPr>
            <a:r>
              <a:rPr lang="en-US" sz="2021">
                <a:solidFill>
                  <a:srgbClr val="C21212"/>
                </a:solidFill>
                <a:latin typeface="Architects Daughter"/>
              </a:rPr>
              <a:t>I can barely take care of myself </a:t>
            </a:r>
          </a:p>
        </p:txBody>
      </p:sp>
      <p:sp>
        <p:nvSpPr>
          <p:cNvPr name="TextBox 11" id="11"/>
          <p:cNvSpPr txBox="true"/>
          <p:nvPr/>
        </p:nvSpPr>
        <p:spPr>
          <a:xfrm rot="-2481897">
            <a:off x="7394347" y="3240755"/>
            <a:ext cx="1756353" cy="643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3"/>
              </a:lnSpc>
            </a:pPr>
            <a:r>
              <a:rPr lang="en-US" sz="1859">
                <a:solidFill>
                  <a:srgbClr val="C21212"/>
                </a:solidFill>
                <a:latin typeface="Architects Daughter"/>
              </a:rPr>
              <a:t>No life after having kids</a:t>
            </a:r>
          </a:p>
        </p:txBody>
      </p:sp>
      <p:sp>
        <p:nvSpPr>
          <p:cNvPr name="TextBox 12" id="12"/>
          <p:cNvSpPr txBox="true"/>
          <p:nvPr/>
        </p:nvSpPr>
        <p:spPr>
          <a:xfrm rot="2700000">
            <a:off x="11014740" y="7547020"/>
            <a:ext cx="2042522" cy="1154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3"/>
              </a:lnSpc>
            </a:pPr>
            <a:r>
              <a:rPr lang="en-US" sz="2209">
                <a:solidFill>
                  <a:srgbClr val="C21212"/>
                </a:solidFill>
                <a:latin typeface="Architects Daughter"/>
              </a:rPr>
              <a:t>Is he going for another woman? </a:t>
            </a:r>
          </a:p>
        </p:txBody>
      </p:sp>
      <p:sp>
        <p:nvSpPr>
          <p:cNvPr name="TextBox 13" id="13"/>
          <p:cNvSpPr txBox="true"/>
          <p:nvPr/>
        </p:nvSpPr>
        <p:spPr>
          <a:xfrm rot="2468612">
            <a:off x="13056862" y="3824425"/>
            <a:ext cx="1380679" cy="934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6"/>
              </a:lnSpc>
            </a:pPr>
            <a:r>
              <a:rPr lang="en-US" sz="1790">
                <a:solidFill>
                  <a:srgbClr val="C21212"/>
                </a:solidFill>
                <a:latin typeface="Architects Daughter"/>
              </a:rPr>
              <a:t>I look so ugly and fat now !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974573">
            <a:off x="10634234" y="7063703"/>
            <a:ext cx="2769857" cy="2190705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318927">
            <a:off x="12644631" y="3508936"/>
            <a:ext cx="2212855" cy="1750167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-2955960">
            <a:off x="4356657" y="6886575"/>
            <a:ext cx="2515473" cy="1989511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-2850304">
            <a:off x="4732099" y="7418693"/>
            <a:ext cx="1736726" cy="695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0"/>
              </a:lnSpc>
            </a:pPr>
            <a:r>
              <a:rPr lang="en-US" sz="2021">
                <a:solidFill>
                  <a:srgbClr val="C21212"/>
                </a:solidFill>
                <a:latin typeface="Architects Daughter"/>
              </a:rPr>
              <a:t>I feel I will hurt him 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126" r="0" b="1126"/>
          <a:stretch>
            <a:fillRect/>
          </a:stretch>
        </p:blipFill>
        <p:spPr>
          <a:xfrm flipH="false" flipV="false" rot="0">
            <a:off x="9144000" y="666595"/>
            <a:ext cx="8492623" cy="8953811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31345" y="3228492"/>
            <a:ext cx="10767040" cy="471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63726" indent="-481863" lvl="1">
              <a:lnSpc>
                <a:spcPts val="6249"/>
              </a:lnSpc>
              <a:buFont typeface="Arial"/>
              <a:buChar char="•"/>
            </a:pPr>
            <a:r>
              <a:rPr lang="en-US" sz="4463">
                <a:solidFill>
                  <a:srgbClr val="542A8F"/>
                </a:solidFill>
                <a:latin typeface="Bernier Shade"/>
              </a:rPr>
              <a:t>Over Generalization</a:t>
            </a:r>
          </a:p>
          <a:p>
            <a:pPr marL="963726" indent="-481863" lvl="1">
              <a:lnSpc>
                <a:spcPts val="6249"/>
              </a:lnSpc>
              <a:buFont typeface="Arial"/>
              <a:buChar char="•"/>
            </a:pPr>
            <a:r>
              <a:rPr lang="en-US" sz="4463">
                <a:solidFill>
                  <a:srgbClr val="542A8F"/>
                </a:solidFill>
                <a:latin typeface="Bernier Shade"/>
              </a:rPr>
              <a:t>catastrophization</a:t>
            </a:r>
          </a:p>
          <a:p>
            <a:pPr marL="963726" indent="-481863" lvl="1">
              <a:lnSpc>
                <a:spcPts val="6249"/>
              </a:lnSpc>
              <a:buFont typeface="Arial"/>
              <a:buChar char="•"/>
            </a:pPr>
            <a:r>
              <a:rPr lang="en-US" sz="4463">
                <a:solidFill>
                  <a:srgbClr val="542A8F"/>
                </a:solidFill>
                <a:latin typeface="Bernier Shade"/>
              </a:rPr>
              <a:t>all or nothing </a:t>
            </a:r>
          </a:p>
          <a:p>
            <a:pPr marL="963726" indent="-481863" lvl="1">
              <a:lnSpc>
                <a:spcPts val="6249"/>
              </a:lnSpc>
              <a:buFont typeface="Arial"/>
              <a:buChar char="•"/>
            </a:pPr>
            <a:r>
              <a:rPr lang="en-US" sz="4463">
                <a:solidFill>
                  <a:srgbClr val="542A8F"/>
                </a:solidFill>
                <a:latin typeface="Bernier Shade"/>
              </a:rPr>
              <a:t>magnification</a:t>
            </a:r>
          </a:p>
          <a:p>
            <a:pPr marL="963726" indent="-481863" lvl="1">
              <a:lnSpc>
                <a:spcPts val="6249"/>
              </a:lnSpc>
              <a:buFont typeface="Arial"/>
              <a:buChar char="•"/>
            </a:pPr>
            <a:r>
              <a:rPr lang="en-US" sz="4463">
                <a:solidFill>
                  <a:srgbClr val="542A8F"/>
                </a:solidFill>
                <a:latin typeface="Bernier Shade"/>
              </a:rPr>
              <a:t>Mental filter </a:t>
            </a:r>
          </a:p>
          <a:p>
            <a:pPr marL="963726" indent="-481863" lvl="1">
              <a:lnSpc>
                <a:spcPts val="6249"/>
              </a:lnSpc>
              <a:buFont typeface="Arial"/>
              <a:buChar char="•"/>
            </a:pPr>
            <a:r>
              <a:rPr lang="en-US" sz="4463">
                <a:solidFill>
                  <a:srgbClr val="542A8F"/>
                </a:solidFill>
                <a:latin typeface="Bernier Shade"/>
              </a:rPr>
              <a:t>Emotional reasoning 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401599" y="189944"/>
            <a:ext cx="9972331" cy="256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26"/>
              </a:lnSpc>
            </a:pPr>
            <a:r>
              <a:rPr lang="en-US" sz="7375">
                <a:solidFill>
                  <a:srgbClr val="542A8F"/>
                </a:solidFill>
                <a:latin typeface="Bernier Shade"/>
              </a:rPr>
              <a:t>Cognitive Distortions, Rules, Patterns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83075" y="615079"/>
            <a:ext cx="16276225" cy="884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7"/>
              </a:lnSpc>
            </a:pPr>
            <a:r>
              <a:rPr lang="en-US" sz="6233">
                <a:solidFill>
                  <a:srgbClr val="542A8F"/>
                </a:solidFill>
                <a:latin typeface="Bernier Shade"/>
              </a:rPr>
              <a:t>Possible Flexibility &amp; Available Tools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82613" y="6347395"/>
            <a:ext cx="16968399" cy="2908762"/>
            <a:chOff x="0" y="0"/>
            <a:chExt cx="22624532" cy="3878350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9334146" cy="3813265"/>
              <a:chOff x="0" y="0"/>
              <a:chExt cx="5420212" cy="2214311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0" y="0"/>
                <a:ext cx="5420212" cy="2214311"/>
              </a:xfrm>
              <a:custGeom>
                <a:avLst/>
                <a:gdLst/>
                <a:ahLst/>
                <a:cxnLst/>
                <a:rect r="r" b="b" t="t" l="l"/>
                <a:pathLst>
                  <a:path h="2214311" w="5420212">
                    <a:moveTo>
                      <a:pt x="5295752" y="2214311"/>
                    </a:moveTo>
                    <a:lnTo>
                      <a:pt x="124460" y="2214311"/>
                    </a:lnTo>
                    <a:cubicBezTo>
                      <a:pt x="55880" y="2214311"/>
                      <a:pt x="0" y="2158431"/>
                      <a:pt x="0" y="208985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295752" y="0"/>
                    </a:lnTo>
                    <a:cubicBezTo>
                      <a:pt x="5364332" y="0"/>
                      <a:pt x="5420212" y="55880"/>
                      <a:pt x="5420212" y="124460"/>
                    </a:cubicBezTo>
                    <a:lnTo>
                      <a:pt x="5420212" y="2089851"/>
                    </a:lnTo>
                    <a:cubicBezTo>
                      <a:pt x="5420212" y="2158431"/>
                      <a:pt x="5364332" y="2214311"/>
                      <a:pt x="5295752" y="2214311"/>
                    </a:cubicBezTo>
                    <a:close/>
                  </a:path>
                </a:pathLst>
              </a:custGeom>
              <a:solidFill>
                <a:srgbClr val="4BC1CA"/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0">
              <a:off x="13290386" y="0"/>
              <a:ext cx="9334146" cy="3813265"/>
              <a:chOff x="0" y="0"/>
              <a:chExt cx="5420212" cy="2214311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0" y="0"/>
                <a:ext cx="5420212" cy="2214311"/>
              </a:xfrm>
              <a:custGeom>
                <a:avLst/>
                <a:gdLst/>
                <a:ahLst/>
                <a:cxnLst/>
                <a:rect r="r" b="b" t="t" l="l"/>
                <a:pathLst>
                  <a:path h="2214311" w="5420212">
                    <a:moveTo>
                      <a:pt x="5295752" y="2214311"/>
                    </a:moveTo>
                    <a:lnTo>
                      <a:pt x="124460" y="2214311"/>
                    </a:lnTo>
                    <a:cubicBezTo>
                      <a:pt x="55880" y="2214311"/>
                      <a:pt x="0" y="2158431"/>
                      <a:pt x="0" y="208985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295752" y="0"/>
                    </a:lnTo>
                    <a:cubicBezTo>
                      <a:pt x="5364332" y="0"/>
                      <a:pt x="5420212" y="55880"/>
                      <a:pt x="5420212" y="124460"/>
                    </a:cubicBezTo>
                    <a:lnTo>
                      <a:pt x="5420212" y="2089851"/>
                    </a:lnTo>
                    <a:cubicBezTo>
                      <a:pt x="5420212" y="2158431"/>
                      <a:pt x="5364332" y="2214311"/>
                      <a:pt x="5295752" y="2214311"/>
                    </a:cubicBezTo>
                    <a:close/>
                  </a:path>
                </a:pathLst>
              </a:custGeom>
              <a:solidFill>
                <a:srgbClr val="4BC1CA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1493588" y="738190"/>
              <a:ext cx="6346970" cy="31401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17"/>
                </a:lnSpc>
              </a:pPr>
              <a:r>
                <a:rPr lang="en-US" sz="3379">
                  <a:solidFill>
                    <a:srgbClr val="542A8F"/>
                  </a:solidFill>
                  <a:latin typeface="Bernier Shade"/>
                </a:rPr>
                <a:t>Fear secondary to lack of experience or excessive "environmental" involvement</a:t>
              </a:r>
            </a:p>
            <a:p>
              <a:pPr algn="ctr">
                <a:lnSpc>
                  <a:spcPts val="3717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4014037" y="1140537"/>
              <a:ext cx="7886844" cy="1591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4200">
                  <a:solidFill>
                    <a:srgbClr val="542A8F"/>
                  </a:solidFill>
                  <a:latin typeface="Bernier Shade"/>
                </a:rPr>
                <a:t>Parenting training</a:t>
              </a:r>
            </a:p>
            <a:p>
              <a:pPr algn="ctr">
                <a:lnSpc>
                  <a:spcPts val="4620"/>
                </a:lnSpc>
              </a:pPr>
              <a:r>
                <a:rPr lang="en-US" sz="4200">
                  <a:solidFill>
                    <a:srgbClr val="542A8F"/>
                  </a:solidFill>
                  <a:latin typeface="Bernier Shade"/>
                </a:rPr>
                <a:t>Empowering the mother </a:t>
              </a:r>
            </a:p>
          </p:txBody>
        </p:sp>
        <p:grpSp>
          <p:nvGrpSpPr>
            <p:cNvPr name="Group 10" id="10"/>
            <p:cNvGrpSpPr/>
            <p:nvPr/>
          </p:nvGrpSpPr>
          <p:grpSpPr>
            <a:xfrm rot="5461545">
              <a:off x="10130710" y="872771"/>
              <a:ext cx="2363111" cy="2067723"/>
              <a:chOff x="0" y="0"/>
              <a:chExt cx="812800" cy="7112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4BC1CA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13" id="13"/>
          <p:cNvGrpSpPr/>
          <p:nvPr/>
        </p:nvGrpSpPr>
        <p:grpSpPr>
          <a:xfrm rot="0">
            <a:off x="682613" y="2283551"/>
            <a:ext cx="16968399" cy="2920899"/>
            <a:chOff x="0" y="0"/>
            <a:chExt cx="22624532" cy="3894532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9334146" cy="3813265"/>
              <a:chOff x="0" y="0"/>
              <a:chExt cx="5420212" cy="2214311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0" y="0"/>
                <a:ext cx="5420212" cy="2214311"/>
              </a:xfrm>
              <a:custGeom>
                <a:avLst/>
                <a:gdLst/>
                <a:ahLst/>
                <a:cxnLst/>
                <a:rect r="r" b="b" t="t" l="l"/>
                <a:pathLst>
                  <a:path h="2214311" w="5420212">
                    <a:moveTo>
                      <a:pt x="5295752" y="2214311"/>
                    </a:moveTo>
                    <a:lnTo>
                      <a:pt x="124460" y="2214311"/>
                    </a:lnTo>
                    <a:cubicBezTo>
                      <a:pt x="55880" y="2214311"/>
                      <a:pt x="0" y="2158431"/>
                      <a:pt x="0" y="208985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295752" y="0"/>
                    </a:lnTo>
                    <a:cubicBezTo>
                      <a:pt x="5364332" y="0"/>
                      <a:pt x="5420212" y="55880"/>
                      <a:pt x="5420212" y="124460"/>
                    </a:cubicBezTo>
                    <a:lnTo>
                      <a:pt x="5420212" y="2089851"/>
                    </a:lnTo>
                    <a:cubicBezTo>
                      <a:pt x="5420212" y="2158431"/>
                      <a:pt x="5364332" y="2214311"/>
                      <a:pt x="5295752" y="2214311"/>
                    </a:cubicBezTo>
                    <a:close/>
                  </a:path>
                </a:pathLst>
              </a:custGeom>
              <a:solidFill>
                <a:srgbClr val="4BC1CA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13290386" y="0"/>
              <a:ext cx="9334146" cy="3813265"/>
              <a:chOff x="0" y="0"/>
              <a:chExt cx="5420212" cy="2214311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0" y="0"/>
                <a:ext cx="5420212" cy="2214311"/>
              </a:xfrm>
              <a:custGeom>
                <a:avLst/>
                <a:gdLst/>
                <a:ahLst/>
                <a:cxnLst/>
                <a:rect r="r" b="b" t="t" l="l"/>
                <a:pathLst>
                  <a:path h="2214311" w="5420212">
                    <a:moveTo>
                      <a:pt x="5295752" y="2214311"/>
                    </a:moveTo>
                    <a:lnTo>
                      <a:pt x="124460" y="2214311"/>
                    </a:lnTo>
                    <a:cubicBezTo>
                      <a:pt x="55880" y="2214311"/>
                      <a:pt x="0" y="2158431"/>
                      <a:pt x="0" y="208985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295752" y="0"/>
                    </a:lnTo>
                    <a:cubicBezTo>
                      <a:pt x="5364332" y="0"/>
                      <a:pt x="5420212" y="55880"/>
                      <a:pt x="5420212" y="124460"/>
                    </a:cubicBezTo>
                    <a:lnTo>
                      <a:pt x="5420212" y="2089851"/>
                    </a:lnTo>
                    <a:cubicBezTo>
                      <a:pt x="5420212" y="2158431"/>
                      <a:pt x="5364332" y="2214311"/>
                      <a:pt x="5295752" y="2214311"/>
                    </a:cubicBezTo>
                    <a:close/>
                  </a:path>
                </a:pathLst>
              </a:custGeom>
              <a:solidFill>
                <a:srgbClr val="4BC1CA"/>
              </a:solidFill>
            </p:spPr>
          </p:sp>
        </p:grpSp>
        <p:grpSp>
          <p:nvGrpSpPr>
            <p:cNvPr name="Group 18" id="18"/>
            <p:cNvGrpSpPr/>
            <p:nvPr/>
          </p:nvGrpSpPr>
          <p:grpSpPr>
            <a:xfrm rot="5461545">
              <a:off x="10130710" y="872771"/>
              <a:ext cx="2363111" cy="2067723"/>
              <a:chOff x="0" y="0"/>
              <a:chExt cx="812800" cy="71120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4BC1CA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927922"/>
              <a:ext cx="9334146" cy="27797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467"/>
                </a:lnSpc>
              </a:pPr>
              <a:r>
                <a:rPr lang="en-US" sz="4970">
                  <a:solidFill>
                    <a:srgbClr val="542A8F"/>
                  </a:solidFill>
                  <a:latin typeface="Bernier Shade"/>
                </a:rPr>
                <a:t>Negative thoughts</a:t>
              </a:r>
            </a:p>
            <a:p>
              <a:pPr algn="ctr">
                <a:lnSpc>
                  <a:spcPts val="5467"/>
                </a:lnSpc>
              </a:pPr>
              <a:r>
                <a:rPr lang="en-US" sz="4970">
                  <a:solidFill>
                    <a:srgbClr val="542A8F"/>
                  </a:solidFill>
                  <a:latin typeface="Bernier Shade"/>
                </a:rPr>
                <a:t>Self Esteem </a:t>
              </a:r>
            </a:p>
            <a:p>
              <a:pPr algn="ctr">
                <a:lnSpc>
                  <a:spcPts val="5467"/>
                </a:lnSpc>
              </a:pP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14014037" y="753187"/>
              <a:ext cx="7886844" cy="31413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4200">
                  <a:solidFill>
                    <a:srgbClr val="542A8F"/>
                  </a:solidFill>
                  <a:latin typeface="Bernier Shade"/>
                </a:rPr>
                <a:t>Thoughts restructure Positive self Talk friending herself</a:t>
              </a:r>
            </a:p>
            <a:p>
              <a:pPr algn="ctr">
                <a:lnSpc>
                  <a:spcPts val="4620"/>
                </a:lnSpc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82613" y="6246728"/>
            <a:ext cx="16968399" cy="3008100"/>
            <a:chOff x="0" y="0"/>
            <a:chExt cx="22624532" cy="4010801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172136"/>
              <a:ext cx="9334146" cy="3838665"/>
              <a:chOff x="0" y="0"/>
              <a:chExt cx="5420212" cy="2229061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5420212" cy="2229061"/>
              </a:xfrm>
              <a:custGeom>
                <a:avLst/>
                <a:gdLst/>
                <a:ahLst/>
                <a:cxnLst/>
                <a:rect r="r" b="b" t="t" l="l"/>
                <a:pathLst>
                  <a:path h="2229061" w="5420212">
                    <a:moveTo>
                      <a:pt x="5295752" y="2229060"/>
                    </a:moveTo>
                    <a:lnTo>
                      <a:pt x="124460" y="2229060"/>
                    </a:lnTo>
                    <a:cubicBezTo>
                      <a:pt x="55880" y="2229060"/>
                      <a:pt x="0" y="2173181"/>
                      <a:pt x="0" y="210460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295752" y="0"/>
                    </a:lnTo>
                    <a:cubicBezTo>
                      <a:pt x="5364332" y="0"/>
                      <a:pt x="5420212" y="55880"/>
                      <a:pt x="5420212" y="124460"/>
                    </a:cubicBezTo>
                    <a:lnTo>
                      <a:pt x="5420212" y="2104601"/>
                    </a:lnTo>
                    <a:cubicBezTo>
                      <a:pt x="5420212" y="2173181"/>
                      <a:pt x="5364332" y="2229061"/>
                      <a:pt x="5295752" y="2229061"/>
                    </a:cubicBezTo>
                    <a:close/>
                  </a:path>
                </a:pathLst>
              </a:custGeom>
              <a:solidFill>
                <a:srgbClr val="4BC1CA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13290386" y="0"/>
              <a:ext cx="9334146" cy="3838665"/>
              <a:chOff x="0" y="0"/>
              <a:chExt cx="5420212" cy="2229061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5420212" cy="2229061"/>
              </a:xfrm>
              <a:custGeom>
                <a:avLst/>
                <a:gdLst/>
                <a:ahLst/>
                <a:cxnLst/>
                <a:rect r="r" b="b" t="t" l="l"/>
                <a:pathLst>
                  <a:path h="2229061" w="5420212">
                    <a:moveTo>
                      <a:pt x="5295752" y="2229060"/>
                    </a:moveTo>
                    <a:lnTo>
                      <a:pt x="124460" y="2229060"/>
                    </a:lnTo>
                    <a:cubicBezTo>
                      <a:pt x="55880" y="2229060"/>
                      <a:pt x="0" y="2173181"/>
                      <a:pt x="0" y="210460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295752" y="0"/>
                    </a:lnTo>
                    <a:cubicBezTo>
                      <a:pt x="5364332" y="0"/>
                      <a:pt x="5420212" y="55880"/>
                      <a:pt x="5420212" y="124460"/>
                    </a:cubicBezTo>
                    <a:lnTo>
                      <a:pt x="5420212" y="2104601"/>
                    </a:lnTo>
                    <a:cubicBezTo>
                      <a:pt x="5420212" y="2173181"/>
                      <a:pt x="5364332" y="2229061"/>
                      <a:pt x="5295752" y="2229061"/>
                    </a:cubicBezTo>
                    <a:close/>
                  </a:path>
                </a:pathLst>
              </a:custGeom>
              <a:solidFill>
                <a:srgbClr val="4BC1CA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5461545">
              <a:off x="10130710" y="1275086"/>
              <a:ext cx="2363111" cy="2067723"/>
              <a:chOff x="0" y="0"/>
              <a:chExt cx="812800" cy="7112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4BC1CA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723651" y="922433"/>
              <a:ext cx="7886844" cy="23666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4200">
                  <a:solidFill>
                    <a:srgbClr val="542A8F"/>
                  </a:solidFill>
                  <a:latin typeface="Bernier Shade"/>
                </a:rPr>
                <a:t>Resilience &amp; capability to deal with stress &amp; frustration 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14014037" y="599178"/>
              <a:ext cx="7886844" cy="2659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03"/>
                </a:lnSpc>
              </a:pPr>
              <a:r>
                <a:rPr lang="en-US" sz="3548">
                  <a:solidFill>
                    <a:srgbClr val="542A8F"/>
                  </a:solidFill>
                  <a:latin typeface="Bernier Shade"/>
                </a:rPr>
                <a:t>Relaxation techniques:</a:t>
              </a:r>
            </a:p>
            <a:p>
              <a:pPr algn="ctr">
                <a:lnSpc>
                  <a:spcPts val="3903"/>
                </a:lnSpc>
              </a:pPr>
              <a:r>
                <a:rPr lang="en-US" sz="3548">
                  <a:solidFill>
                    <a:srgbClr val="542A8F"/>
                  </a:solidFill>
                  <a:latin typeface="Bernier Shade"/>
                </a:rPr>
                <a:t>deep breathing</a:t>
              </a:r>
            </a:p>
            <a:p>
              <a:pPr algn="ctr">
                <a:lnSpc>
                  <a:spcPts val="3903"/>
                </a:lnSpc>
              </a:pPr>
              <a:r>
                <a:rPr lang="en-US" sz="3548">
                  <a:solidFill>
                    <a:srgbClr val="542A8F"/>
                  </a:solidFill>
                  <a:latin typeface="Bernier Shade"/>
                </a:rPr>
                <a:t>Progressive Muscle relaxation </a:t>
              </a:r>
            </a:p>
            <a:p>
              <a:pPr algn="ctr">
                <a:lnSpc>
                  <a:spcPts val="3903"/>
                </a:lnSpc>
              </a:pPr>
              <a:r>
                <a:rPr lang="en-US" sz="3548">
                  <a:solidFill>
                    <a:srgbClr val="542A8F"/>
                  </a:solidFill>
                  <a:latin typeface="Bernier Shade"/>
                </a:rPr>
                <a:t>Mindfulness &amp; spirituality</a:t>
              </a:r>
            </a:p>
          </p:txBody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82613" y="3344"/>
            <a:ext cx="2222995" cy="2050713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2905608" y="1085850"/>
            <a:ext cx="13470883" cy="806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1"/>
              </a:lnSpc>
            </a:pPr>
            <a:r>
              <a:rPr lang="en-US" sz="5719">
                <a:solidFill>
                  <a:srgbClr val="542A8F"/>
                </a:solidFill>
                <a:latin typeface="Bernier Shade"/>
              </a:rPr>
              <a:t>Possible Flexibility &amp; Available Tools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682613" y="2648078"/>
            <a:ext cx="16968399" cy="3008100"/>
            <a:chOff x="0" y="0"/>
            <a:chExt cx="22624532" cy="4010801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172136"/>
              <a:ext cx="9334146" cy="3838665"/>
              <a:chOff x="0" y="0"/>
              <a:chExt cx="5420212" cy="2229061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0" y="0"/>
                <a:ext cx="5420212" cy="2229061"/>
              </a:xfrm>
              <a:custGeom>
                <a:avLst/>
                <a:gdLst/>
                <a:ahLst/>
                <a:cxnLst/>
                <a:rect r="r" b="b" t="t" l="l"/>
                <a:pathLst>
                  <a:path h="2229061" w="5420212">
                    <a:moveTo>
                      <a:pt x="5295752" y="2229060"/>
                    </a:moveTo>
                    <a:lnTo>
                      <a:pt x="124460" y="2229060"/>
                    </a:lnTo>
                    <a:cubicBezTo>
                      <a:pt x="55880" y="2229060"/>
                      <a:pt x="0" y="2173181"/>
                      <a:pt x="0" y="210460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295752" y="0"/>
                    </a:lnTo>
                    <a:cubicBezTo>
                      <a:pt x="5364332" y="0"/>
                      <a:pt x="5420212" y="55880"/>
                      <a:pt x="5420212" y="124460"/>
                    </a:cubicBezTo>
                    <a:lnTo>
                      <a:pt x="5420212" y="2104601"/>
                    </a:lnTo>
                    <a:cubicBezTo>
                      <a:pt x="5420212" y="2173181"/>
                      <a:pt x="5364332" y="2229061"/>
                      <a:pt x="5295752" y="2229061"/>
                    </a:cubicBezTo>
                    <a:close/>
                  </a:path>
                </a:pathLst>
              </a:custGeom>
              <a:solidFill>
                <a:srgbClr val="4BC1CA"/>
              </a:solidFill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13290386" y="0"/>
              <a:ext cx="9334146" cy="3838665"/>
              <a:chOff x="0" y="0"/>
              <a:chExt cx="5420212" cy="2229061"/>
            </a:xfrm>
          </p:grpSpPr>
          <p:sp>
            <p:nvSpPr>
              <p:cNvPr name="Freeform 18" id="18"/>
              <p:cNvSpPr/>
              <p:nvPr/>
            </p:nvSpPr>
            <p:spPr>
              <a:xfrm>
                <a:off x="0" y="0"/>
                <a:ext cx="5420212" cy="2229061"/>
              </a:xfrm>
              <a:custGeom>
                <a:avLst/>
                <a:gdLst/>
                <a:ahLst/>
                <a:cxnLst/>
                <a:rect r="r" b="b" t="t" l="l"/>
                <a:pathLst>
                  <a:path h="2229061" w="5420212">
                    <a:moveTo>
                      <a:pt x="5295752" y="2229060"/>
                    </a:moveTo>
                    <a:lnTo>
                      <a:pt x="124460" y="2229060"/>
                    </a:lnTo>
                    <a:cubicBezTo>
                      <a:pt x="55880" y="2229060"/>
                      <a:pt x="0" y="2173181"/>
                      <a:pt x="0" y="210460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295752" y="0"/>
                    </a:lnTo>
                    <a:cubicBezTo>
                      <a:pt x="5364332" y="0"/>
                      <a:pt x="5420212" y="55880"/>
                      <a:pt x="5420212" y="124460"/>
                    </a:cubicBezTo>
                    <a:lnTo>
                      <a:pt x="5420212" y="2104601"/>
                    </a:lnTo>
                    <a:cubicBezTo>
                      <a:pt x="5420212" y="2173181"/>
                      <a:pt x="5364332" y="2229061"/>
                      <a:pt x="5295752" y="2229061"/>
                    </a:cubicBezTo>
                    <a:close/>
                  </a:path>
                </a:pathLst>
              </a:custGeom>
              <a:solidFill>
                <a:srgbClr val="4BC1CA"/>
              </a:solidFill>
            </p:spPr>
          </p:sp>
        </p:grpSp>
        <p:grpSp>
          <p:nvGrpSpPr>
            <p:cNvPr name="Group 19" id="19"/>
            <p:cNvGrpSpPr/>
            <p:nvPr/>
          </p:nvGrpSpPr>
          <p:grpSpPr>
            <a:xfrm rot="5461545">
              <a:off x="10130710" y="1275086"/>
              <a:ext cx="2363111" cy="2067723"/>
              <a:chOff x="0" y="0"/>
              <a:chExt cx="812800" cy="711200"/>
            </a:xfrm>
          </p:grpSpPr>
          <p:sp>
            <p:nvSpPr>
              <p:cNvPr name="Freeform 20" id="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4BC1CA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413876" y="1445503"/>
              <a:ext cx="8506395" cy="13205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6"/>
                </a:lnSpc>
              </a:pPr>
              <a:r>
                <a:rPr lang="en-US" sz="3496">
                  <a:solidFill>
                    <a:srgbClr val="542A8F"/>
                  </a:solidFill>
                  <a:latin typeface="Bernier Shade"/>
                </a:rPr>
                <a:t>Current Difficulties </a:t>
              </a:r>
            </a:p>
            <a:p>
              <a:pPr algn="ctr">
                <a:lnSpc>
                  <a:spcPts val="3846"/>
                </a:lnSpc>
              </a:pPr>
              <a:r>
                <a:rPr lang="en-US" sz="3496">
                  <a:solidFill>
                    <a:srgbClr val="542A8F"/>
                  </a:solidFill>
                  <a:latin typeface="Bernier Shade"/>
                </a:rPr>
                <a:t>family, marital, work environment 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14014037" y="1524997"/>
              <a:ext cx="7886844" cy="8172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4200">
                  <a:solidFill>
                    <a:srgbClr val="542A8F"/>
                  </a:solidFill>
                  <a:latin typeface="Bernier Shade"/>
                </a:rPr>
                <a:t>Problem - Solving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82613" y="2050713"/>
            <a:ext cx="7000610" cy="2878999"/>
            <a:chOff x="0" y="0"/>
            <a:chExt cx="5420212" cy="2229061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r="r" b="b" t="t" l="l"/>
              <a:pathLst>
                <a:path h="2229061" w="5420212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4BC1C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82613" y="5376338"/>
            <a:ext cx="7000610" cy="2859949"/>
            <a:chOff x="0" y="0"/>
            <a:chExt cx="5420212" cy="2214311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5420212" cy="2214311"/>
            </a:xfrm>
            <a:custGeom>
              <a:avLst/>
              <a:gdLst/>
              <a:ahLst/>
              <a:cxnLst/>
              <a:rect r="r" b="b" t="t" l="l"/>
              <a:pathLst>
                <a:path h="2214311" w="5420212">
                  <a:moveTo>
                    <a:pt x="5295752" y="2214311"/>
                  </a:moveTo>
                  <a:lnTo>
                    <a:pt x="124460" y="2214311"/>
                  </a:lnTo>
                  <a:cubicBezTo>
                    <a:pt x="55880" y="2214311"/>
                    <a:pt x="0" y="2158431"/>
                    <a:pt x="0" y="20898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089851"/>
                  </a:lnTo>
                  <a:cubicBezTo>
                    <a:pt x="5420212" y="2158431"/>
                    <a:pt x="5364332" y="2214311"/>
                    <a:pt x="5295752" y="2214311"/>
                  </a:cubicBezTo>
                  <a:close/>
                </a:path>
              </a:pathLst>
            </a:custGeom>
            <a:solidFill>
              <a:srgbClr val="4BC1CA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650403" y="1921611"/>
            <a:ext cx="7000610" cy="2878999"/>
            <a:chOff x="0" y="0"/>
            <a:chExt cx="5420212" cy="2229061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r="r" b="b" t="t" l="l"/>
              <a:pathLst>
                <a:path h="2229061" w="5420212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4BC1CA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650403" y="5376338"/>
            <a:ext cx="7000610" cy="2859949"/>
            <a:chOff x="0" y="0"/>
            <a:chExt cx="5420212" cy="2214311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5420212" cy="2214311"/>
            </a:xfrm>
            <a:custGeom>
              <a:avLst/>
              <a:gdLst/>
              <a:ahLst/>
              <a:cxnLst/>
              <a:rect r="r" b="b" t="t" l="l"/>
              <a:pathLst>
                <a:path h="2214311" w="5420212">
                  <a:moveTo>
                    <a:pt x="5295752" y="2214311"/>
                  </a:moveTo>
                  <a:lnTo>
                    <a:pt x="124460" y="2214311"/>
                  </a:lnTo>
                  <a:cubicBezTo>
                    <a:pt x="55880" y="2214311"/>
                    <a:pt x="0" y="2158431"/>
                    <a:pt x="0" y="20898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089851"/>
                  </a:lnTo>
                  <a:cubicBezTo>
                    <a:pt x="5420212" y="2158431"/>
                    <a:pt x="5364332" y="2214311"/>
                    <a:pt x="5295752" y="2214311"/>
                  </a:cubicBezTo>
                  <a:close/>
                </a:path>
              </a:pathLst>
            </a:custGeom>
            <a:solidFill>
              <a:srgbClr val="4BC1CA"/>
            </a:solidFill>
          </p:spPr>
        </p:sp>
      </p:grpSp>
      <p:grpSp>
        <p:nvGrpSpPr>
          <p:cNvPr name="Group 10" id="10"/>
          <p:cNvGrpSpPr/>
          <p:nvPr/>
        </p:nvGrpSpPr>
        <p:grpSpPr>
          <a:xfrm rot="5461545">
            <a:off x="8280646" y="2877925"/>
            <a:ext cx="1772334" cy="1550792"/>
            <a:chOff x="0" y="0"/>
            <a:chExt cx="812800" cy="71120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BC1CA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682613" y="3033347"/>
            <a:ext cx="7000610" cy="703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7"/>
              </a:lnSpc>
            </a:pPr>
            <a:r>
              <a:rPr lang="en-US" sz="4970">
                <a:solidFill>
                  <a:srgbClr val="542A8F"/>
                </a:solidFill>
                <a:latin typeface="Bernier Shade"/>
              </a:rPr>
              <a:t>Panic attacks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962905" y="449580"/>
            <a:ext cx="5915133" cy="1186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>
                <a:solidFill>
                  <a:srgbClr val="542A8F"/>
                </a:solidFill>
                <a:latin typeface="Bernier Shade"/>
              </a:rPr>
              <a:t>Possible Flexibility &amp; Available Tools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193141" y="2130290"/>
            <a:ext cx="5915133" cy="2480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3"/>
              </a:lnSpc>
            </a:pPr>
            <a:r>
              <a:rPr lang="en-US" sz="3548">
                <a:solidFill>
                  <a:srgbClr val="542A8F"/>
                </a:solidFill>
                <a:latin typeface="Bernier Shade"/>
              </a:rPr>
              <a:t>Gradual exposure to the situatios triggering her anxiety</a:t>
            </a:r>
          </a:p>
          <a:p>
            <a:pPr algn="ctr">
              <a:lnSpc>
                <a:spcPts val="3903"/>
              </a:lnSpc>
            </a:pPr>
            <a:r>
              <a:rPr lang="en-US" sz="3548">
                <a:solidFill>
                  <a:srgbClr val="542A8F"/>
                </a:solidFill>
                <a:latin typeface="Bernier Shade"/>
              </a:rPr>
              <a:t>(Bound to home - visits - baby crying)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2613" y="6425238"/>
            <a:ext cx="7000610" cy="1390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7"/>
              </a:lnSpc>
            </a:pPr>
            <a:r>
              <a:rPr lang="en-US" sz="4970">
                <a:solidFill>
                  <a:srgbClr val="542A8F"/>
                </a:solidFill>
                <a:latin typeface="Bernier Shade"/>
              </a:rPr>
              <a:t>Regidity &amp; Perfectionism </a:t>
            </a:r>
          </a:p>
          <a:p>
            <a:pPr algn="ctr">
              <a:lnSpc>
                <a:spcPts val="5467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1193141" y="5990244"/>
            <a:ext cx="5915133" cy="1647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9"/>
              </a:lnSpc>
            </a:pPr>
            <a:r>
              <a:rPr lang="en-US" sz="2944">
                <a:solidFill>
                  <a:srgbClr val="542A8F"/>
                </a:solidFill>
                <a:latin typeface="Bernier Shade"/>
              </a:rPr>
              <a:t>Encourage lifestyle modifications and normalize those changes</a:t>
            </a:r>
          </a:p>
          <a:p>
            <a:pPr algn="ctr">
              <a:lnSpc>
                <a:spcPts val="3239"/>
              </a:lnSpc>
            </a:pPr>
            <a:r>
              <a:rPr lang="en-US" sz="2944">
                <a:solidFill>
                  <a:srgbClr val="542A8F"/>
                </a:solidFill>
                <a:latin typeface="Bernier Shade"/>
              </a:rPr>
              <a:t>E.g: self care, keeping the house clean all time, social events</a:t>
            </a:r>
          </a:p>
        </p:txBody>
      </p:sp>
      <p:grpSp>
        <p:nvGrpSpPr>
          <p:cNvPr name="Group 18" id="18"/>
          <p:cNvGrpSpPr/>
          <p:nvPr/>
        </p:nvGrpSpPr>
        <p:grpSpPr>
          <a:xfrm rot="5461545">
            <a:off x="8280646" y="6030917"/>
            <a:ext cx="1772334" cy="1550792"/>
            <a:chOff x="0" y="0"/>
            <a:chExt cx="812800" cy="711200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BC1CA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DAFZhbUjlm4</dc:identifier>
  <dcterms:modified xsi:type="dcterms:W3CDTF">2011-08-01T06:04:30Z</dcterms:modified>
  <cp:revision>1</cp:revision>
  <dc:title>White Green Illustration Mental Health Presentation</dc:title>
</cp:coreProperties>
</file>