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2"/>
  </p:normalViewPr>
  <p:slideViewPr>
    <p:cSldViewPr snapToGrid="0" snapToObjects="1">
      <p:cViewPr varScale="1">
        <p:scale>
          <a:sx n="81" d="100"/>
          <a:sy n="81" d="100"/>
        </p:scale>
        <p:origin x="31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353648-E0F9-2344-A21B-A96AFAE1731E}" type="datetimeFigureOut">
              <a:rPr lang="en-QA" smtClean="0"/>
              <a:t>8/5/20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01517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53648-E0F9-2344-A21B-A96AFAE1731E}" type="datetimeFigureOut">
              <a:rPr lang="en-QA" smtClean="0"/>
              <a:t>8/5/20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113367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53648-E0F9-2344-A21B-A96AFAE1731E}" type="datetimeFigureOut">
              <a:rPr lang="en-QA" smtClean="0"/>
              <a:t>8/5/20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10567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53648-E0F9-2344-A21B-A96AFAE1731E}" type="datetimeFigureOut">
              <a:rPr lang="en-QA" smtClean="0"/>
              <a:t>8/5/20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425418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353648-E0F9-2344-A21B-A96AFAE1731E}" type="datetimeFigureOut">
              <a:rPr lang="en-QA" smtClean="0"/>
              <a:t>8/5/20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331717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353648-E0F9-2344-A21B-A96AFAE1731E}" type="datetimeFigureOut">
              <a:rPr lang="en-QA" smtClean="0"/>
              <a:t>8/5/20</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50378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353648-E0F9-2344-A21B-A96AFAE1731E}" type="datetimeFigureOut">
              <a:rPr lang="en-QA" smtClean="0"/>
              <a:t>8/5/20</a:t>
            </a:fld>
            <a:endParaRPr lang="en-QA"/>
          </a:p>
        </p:txBody>
      </p:sp>
      <p:sp>
        <p:nvSpPr>
          <p:cNvPr id="8" name="Footer Placeholder 7"/>
          <p:cNvSpPr>
            <a:spLocks noGrp="1"/>
          </p:cNvSpPr>
          <p:nvPr>
            <p:ph type="ftr" sz="quarter" idx="11"/>
          </p:nvPr>
        </p:nvSpPr>
        <p:spPr/>
        <p:txBody>
          <a:bodyPr/>
          <a:lstStyle/>
          <a:p>
            <a:endParaRPr lang="en-QA"/>
          </a:p>
        </p:txBody>
      </p:sp>
      <p:sp>
        <p:nvSpPr>
          <p:cNvPr id="9" name="Slide Number Placeholder 8"/>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41833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353648-E0F9-2344-A21B-A96AFAE1731E}" type="datetimeFigureOut">
              <a:rPr lang="en-QA" smtClean="0"/>
              <a:t>8/5/20</a:t>
            </a:fld>
            <a:endParaRPr lang="en-QA"/>
          </a:p>
        </p:txBody>
      </p:sp>
      <p:sp>
        <p:nvSpPr>
          <p:cNvPr id="4" name="Footer Placeholder 3"/>
          <p:cNvSpPr>
            <a:spLocks noGrp="1"/>
          </p:cNvSpPr>
          <p:nvPr>
            <p:ph type="ftr" sz="quarter" idx="11"/>
          </p:nvPr>
        </p:nvSpPr>
        <p:spPr/>
        <p:txBody>
          <a:bodyPr/>
          <a:lstStyle/>
          <a:p>
            <a:endParaRPr lang="en-QA"/>
          </a:p>
        </p:txBody>
      </p:sp>
      <p:sp>
        <p:nvSpPr>
          <p:cNvPr id="5" name="Slide Number Placeholder 4"/>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99545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53648-E0F9-2344-A21B-A96AFAE1731E}" type="datetimeFigureOut">
              <a:rPr lang="en-QA" smtClean="0"/>
              <a:t>8/5/20</a:t>
            </a:fld>
            <a:endParaRPr lang="en-QA"/>
          </a:p>
        </p:txBody>
      </p:sp>
      <p:sp>
        <p:nvSpPr>
          <p:cNvPr id="3" name="Footer Placeholder 2"/>
          <p:cNvSpPr>
            <a:spLocks noGrp="1"/>
          </p:cNvSpPr>
          <p:nvPr>
            <p:ph type="ftr" sz="quarter" idx="11"/>
          </p:nvPr>
        </p:nvSpPr>
        <p:spPr/>
        <p:txBody>
          <a:bodyPr/>
          <a:lstStyle/>
          <a:p>
            <a:endParaRPr lang="en-QA"/>
          </a:p>
        </p:txBody>
      </p:sp>
      <p:sp>
        <p:nvSpPr>
          <p:cNvPr id="4" name="Slide Number Placeholder 3"/>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328100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353648-E0F9-2344-A21B-A96AFAE1731E}" type="datetimeFigureOut">
              <a:rPr lang="en-QA" smtClean="0"/>
              <a:t>8/5/20</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3926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353648-E0F9-2344-A21B-A96AFAE1731E}" type="datetimeFigureOut">
              <a:rPr lang="en-QA" smtClean="0"/>
              <a:t>8/5/20</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21511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0353648-E0F9-2344-A21B-A96AFAE1731E}" type="datetimeFigureOut">
              <a:rPr lang="en-QA" smtClean="0"/>
              <a:t>8/5/20</a:t>
            </a:fld>
            <a:endParaRPr lang="en-QA"/>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QA"/>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A79708E-9CBE-364B-9946-ED83135E3F4A}" type="slidenum">
              <a:rPr lang="en-QA" smtClean="0"/>
              <a:t>‹#›</a:t>
            </a:fld>
            <a:endParaRPr lang="en-QA"/>
          </a:p>
        </p:txBody>
      </p:sp>
    </p:spTree>
    <p:extLst>
      <p:ext uri="{BB962C8B-B14F-4D97-AF65-F5344CB8AC3E}">
        <p14:creationId xmlns:p14="http://schemas.microsoft.com/office/powerpoint/2010/main" val="3425909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miling for the camera&#10;&#10;Description automatically generated">
            <a:extLst>
              <a:ext uri="{FF2B5EF4-FFF2-40B4-BE49-F238E27FC236}">
                <a16:creationId xmlns:a16="http://schemas.microsoft.com/office/drawing/2014/main" id="{3C96C82A-E1BC-DE43-A0C7-AC74E70E7343}"/>
              </a:ext>
            </a:extLst>
          </p:cNvPr>
          <p:cNvPicPr>
            <a:picLocks noChangeAspect="1"/>
          </p:cNvPicPr>
          <p:nvPr/>
        </p:nvPicPr>
        <p:blipFill rotWithShape="1">
          <a:blip r:embed="rId2"/>
          <a:srcRect t="13895" b="19406"/>
          <a:stretch/>
        </p:blipFill>
        <p:spPr>
          <a:xfrm>
            <a:off x="431690" y="-13089"/>
            <a:ext cx="2584234" cy="2585545"/>
          </a:xfrm>
          <a:prstGeom prst="rect">
            <a:avLst/>
          </a:prstGeom>
        </p:spPr>
      </p:pic>
      <p:sp>
        <p:nvSpPr>
          <p:cNvPr id="5" name="Rectangle 4">
            <a:extLst>
              <a:ext uri="{FF2B5EF4-FFF2-40B4-BE49-F238E27FC236}">
                <a16:creationId xmlns:a16="http://schemas.microsoft.com/office/drawing/2014/main" id="{C07122E1-0DD9-D345-8225-7385BCCB22DF}"/>
              </a:ext>
            </a:extLst>
          </p:cNvPr>
          <p:cNvSpPr/>
          <p:nvPr/>
        </p:nvSpPr>
        <p:spPr>
          <a:xfrm>
            <a:off x="4670547" y="3171290"/>
            <a:ext cx="1838929" cy="157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6" name="Rectangle 5">
            <a:extLst>
              <a:ext uri="{FF2B5EF4-FFF2-40B4-BE49-F238E27FC236}">
                <a16:creationId xmlns:a16="http://schemas.microsoft.com/office/drawing/2014/main" id="{88219487-A78A-694D-AE73-5E34614D51C4}"/>
              </a:ext>
            </a:extLst>
          </p:cNvPr>
          <p:cNvSpPr/>
          <p:nvPr/>
        </p:nvSpPr>
        <p:spPr>
          <a:xfrm>
            <a:off x="348304" y="4953450"/>
            <a:ext cx="6161172" cy="4324261"/>
          </a:xfrm>
          <a:prstGeom prst="rect">
            <a:avLst/>
          </a:prstGeom>
          <a:solidFill>
            <a:schemeClr val="accent3">
              <a:lumMod val="20000"/>
              <a:lumOff val="80000"/>
            </a:schemeClr>
          </a:solidFill>
        </p:spPr>
        <p:txBody>
          <a:bodyPr wrap="square">
            <a:spAutoFit/>
          </a:bodyPr>
          <a:lstStyle/>
          <a:p>
            <a:r>
              <a:rPr lang="en-US" sz="1100" dirty="0">
                <a:latin typeface="Arial" panose="020B0604020202020204" pitchFamily="34" charset="0"/>
                <a:cs typeface="Arial" panose="020B0604020202020204" pitchFamily="34" charset="0"/>
              </a:rPr>
              <a:t>Dr. Sallie </a:t>
            </a:r>
            <a:r>
              <a:rPr lang="en-US" sz="1100" dirty="0" err="1">
                <a:latin typeface="Arial" panose="020B0604020202020204" pitchFamily="34" charset="0"/>
                <a:cs typeface="Arial" panose="020B0604020202020204" pitchFamily="34" charset="0"/>
              </a:rPr>
              <a:t>Permar</a:t>
            </a:r>
            <a:r>
              <a:rPr lang="en-US" sz="1100" dirty="0">
                <a:latin typeface="Arial" panose="020B0604020202020204" pitchFamily="34" charset="0"/>
                <a:cs typeface="Arial" panose="020B0604020202020204" pitchFamily="34" charset="0"/>
              </a:rPr>
              <a:t> is a physician-scientist focusing on the prevention and treatment of neonatal viral infections.  She leads a research laboratory investigating immune protection against vertical transmission of neonatal viral pathogens, namely HIV and cytomegalovirus (CMV), using human cohorts and nonhuman primate models. Dr. </a:t>
            </a:r>
            <a:r>
              <a:rPr lang="en-US" sz="1100" dirty="0" err="1">
                <a:latin typeface="Arial" panose="020B0604020202020204" pitchFamily="34" charset="0"/>
                <a:cs typeface="Arial" panose="020B0604020202020204" pitchFamily="34" charset="0"/>
              </a:rPr>
              <a:t>Permar</a:t>
            </a:r>
            <a:r>
              <a:rPr lang="en-US" sz="1100" dirty="0">
                <a:latin typeface="Arial" panose="020B0604020202020204" pitchFamily="34" charset="0"/>
                <a:cs typeface="Arial" panose="020B0604020202020204" pitchFamily="34" charset="0"/>
              </a:rPr>
              <a:t> has made important contributions to the development of vaccines for prevention of vertical HIV transmission, defining both innate and adaptive immune responses that are associated with protection against infant HIV acquisition. Moreover, Dr. </a:t>
            </a:r>
            <a:r>
              <a:rPr lang="en-US" sz="1100" dirty="0" err="1">
                <a:latin typeface="Arial" panose="020B0604020202020204" pitchFamily="34" charset="0"/>
                <a:cs typeface="Arial" panose="020B0604020202020204" pitchFamily="34" charset="0"/>
              </a:rPr>
              <a:t>Permar</a:t>
            </a:r>
            <a:r>
              <a:rPr lang="en-US" sz="1100" dirty="0">
                <a:latin typeface="Arial" panose="020B0604020202020204" pitchFamily="34" charset="0"/>
                <a:cs typeface="Arial" panose="020B0604020202020204" pitchFamily="34" charset="0"/>
              </a:rPr>
              <a:t> is leading the development of HIV vaccine strategies in preclinical maternal/infant nonhuman primate models and translation of this work for clinical vaccine trials in infants. Dr. </a:t>
            </a:r>
            <a:r>
              <a:rPr lang="en-US" sz="1100" dirty="0" err="1">
                <a:latin typeface="Arial" panose="020B0604020202020204" pitchFamily="34" charset="0"/>
                <a:cs typeface="Arial" panose="020B0604020202020204" pitchFamily="34" charset="0"/>
              </a:rPr>
              <a:t>Permar</a:t>
            </a:r>
            <a:r>
              <a:rPr lang="en-US" sz="1100" dirty="0">
                <a:latin typeface="Arial" panose="020B0604020202020204" pitchFamily="34" charset="0"/>
                <a:cs typeface="Arial" panose="020B0604020202020204" pitchFamily="34" charset="0"/>
              </a:rPr>
              <a:t> has also worked to understand the determinants of congenital and perinatal CMV transmission, developing the first nonhuman primate model of congenital CMV infection and designing human cohort studies that have been used to define the immune correlates of protection necessary to guide vaccine development.  </a:t>
            </a:r>
            <a:endParaRPr lang="en-QA"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a:t>
            </a:r>
            <a:endParaRPr lang="en-QA"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Dr. </a:t>
            </a:r>
            <a:r>
              <a:rPr lang="en-US" sz="1100" dirty="0" err="1">
                <a:latin typeface="Arial" panose="020B0604020202020204" pitchFamily="34" charset="0"/>
                <a:cs typeface="Arial" panose="020B0604020202020204" pitchFamily="34" charset="0"/>
              </a:rPr>
              <a:t>Permar</a:t>
            </a:r>
            <a:r>
              <a:rPr lang="en-US" sz="1100" dirty="0">
                <a:latin typeface="Arial" panose="020B0604020202020204" pitchFamily="34" charset="0"/>
                <a:cs typeface="Arial" panose="020B0604020202020204" pitchFamily="34" charset="0"/>
              </a:rPr>
              <a:t> has a PhD in Microbiology/Immunology from Johns Hopkins Bloomberg School of Public Health in Baltimore, an MD from Harvard Medical School and completed her clinical training in pediatric infectious diseases at Boston Children’s Hospital. She has received several prestigious awards for her work as an investigator, including the Presidential Early Career Award in Science and Engineering (PECASE) and the E. Mead Johnson Award from the Society of Pediatric Research; she has also been inducted into the American Society of Clinical Investigation (ASCI), is a Fellow of the American Academy of Microbiology (AAM) and  serves on the board of the National CMV Foundation. Dr. </a:t>
            </a:r>
            <a:r>
              <a:rPr lang="en-US" sz="1100" dirty="0" err="1">
                <a:latin typeface="Arial" panose="020B0604020202020204" pitchFamily="34" charset="0"/>
                <a:cs typeface="Arial" panose="020B0604020202020204" pitchFamily="34" charset="0"/>
              </a:rPr>
              <a:t>Permar</a:t>
            </a:r>
            <a:r>
              <a:rPr lang="en-US" sz="1100" dirty="0">
                <a:latin typeface="Arial" panose="020B0604020202020204" pitchFamily="34" charset="0"/>
                <a:cs typeface="Arial" panose="020B0604020202020204" pitchFamily="34" charset="0"/>
              </a:rPr>
              <a:t> is an institutional and national leader in physician-scientist training, serving as the Associate Dean of Physician-Scientist Development at Duke University Medical School, and she was selected by the Association of Medical School Pediatric Department Chairs (AMSPDC) as the next Director of the national Pediatric Scientist Development Program in 2019. </a:t>
            </a:r>
            <a:endParaRPr lang="en-QA" sz="11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1437510-6D98-D140-8100-CCAD13CC3737}"/>
              </a:ext>
            </a:extLst>
          </p:cNvPr>
          <p:cNvSpPr/>
          <p:nvPr/>
        </p:nvSpPr>
        <p:spPr>
          <a:xfrm>
            <a:off x="431690" y="2206176"/>
            <a:ext cx="5433864" cy="2293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latin typeface="Arial" panose="020B0604020202020204" pitchFamily="34" charset="0"/>
                <a:cs typeface="Arial" panose="020B0604020202020204" pitchFamily="34" charset="0"/>
              </a:rPr>
              <a:t>Sallie R. </a:t>
            </a:r>
            <a:r>
              <a:rPr lang="en-US" sz="2400" dirty="0" err="1">
                <a:latin typeface="Arial" panose="020B0604020202020204" pitchFamily="34" charset="0"/>
                <a:cs typeface="Arial" panose="020B0604020202020204" pitchFamily="34" charset="0"/>
              </a:rPr>
              <a:t>Permar</a:t>
            </a:r>
            <a:r>
              <a:rPr lang="en-US" sz="2400" dirty="0">
                <a:latin typeface="Arial" panose="020B0604020202020204" pitchFamily="34" charset="0"/>
                <a:cs typeface="Arial" panose="020B0604020202020204" pitchFamily="34" charset="0"/>
              </a:rPr>
              <a:t>, MD, PhD</a:t>
            </a:r>
          </a:p>
          <a:p>
            <a:endParaRPr lang="en-US" sz="2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Wilburt</a:t>
            </a:r>
            <a:r>
              <a:rPr lang="en-US" sz="1400" dirty="0">
                <a:latin typeface="Arial" panose="020B0604020202020204" pitchFamily="34" charset="0"/>
                <a:cs typeface="Arial" panose="020B0604020202020204" pitchFamily="34" charset="0"/>
              </a:rPr>
              <a:t> C. Davison Distinguished Professor of Pediatrics</a:t>
            </a:r>
          </a:p>
          <a:p>
            <a:r>
              <a:rPr lang="en-US" sz="1400" dirty="0">
                <a:latin typeface="Arial" panose="020B0604020202020204" pitchFamily="34" charset="0"/>
                <a:cs typeface="Arial" panose="020B0604020202020204" pitchFamily="34" charset="0"/>
              </a:rPr>
              <a:t>Professor in Pediatrics, Immunology, and Molecular Genetics and Microbiology</a:t>
            </a:r>
          </a:p>
          <a:p>
            <a:r>
              <a:rPr lang="en-US" sz="1400" dirty="0">
                <a:latin typeface="Arial" panose="020B0604020202020204" pitchFamily="34" charset="0"/>
                <a:cs typeface="Arial" panose="020B0604020202020204" pitchFamily="34" charset="0"/>
              </a:rPr>
              <a:t>Associate Dean, Office for Physician-Scientist Development</a:t>
            </a:r>
          </a:p>
          <a:p>
            <a:r>
              <a:rPr lang="en-US" sz="1400" dirty="0">
                <a:latin typeface="Arial" panose="020B0604020202020204" pitchFamily="34" charset="0"/>
                <a:cs typeface="Arial" panose="020B0604020202020204" pitchFamily="34" charset="0"/>
              </a:rPr>
              <a:t>Director, Children’s Discovery Institute</a:t>
            </a:r>
          </a:p>
          <a:p>
            <a:r>
              <a:rPr lang="en-US" sz="1400" dirty="0">
                <a:latin typeface="Arial" panose="020B0604020202020204" pitchFamily="34" charset="0"/>
                <a:cs typeface="Arial" panose="020B0604020202020204" pitchFamily="34" charset="0"/>
              </a:rPr>
              <a:t>Duke Human Vaccine Institute </a:t>
            </a:r>
          </a:p>
          <a:p>
            <a:r>
              <a:rPr lang="en-US" sz="1400" dirty="0">
                <a:latin typeface="Arial" panose="020B0604020202020204" pitchFamily="34" charset="0"/>
                <a:cs typeface="Arial" panose="020B0604020202020204" pitchFamily="34" charset="0"/>
              </a:rPr>
              <a:t>Duke University Medical Center</a:t>
            </a:r>
          </a:p>
        </p:txBody>
      </p:sp>
      <p:pic>
        <p:nvPicPr>
          <p:cNvPr id="9" name="Picture 8" descr="A picture containing drawing, food&#10;&#10;Description automatically generated">
            <a:extLst>
              <a:ext uri="{FF2B5EF4-FFF2-40B4-BE49-F238E27FC236}">
                <a16:creationId xmlns:a16="http://schemas.microsoft.com/office/drawing/2014/main" id="{91ED15CF-0F9C-F740-B8B2-177296055922}"/>
              </a:ext>
            </a:extLst>
          </p:cNvPr>
          <p:cNvPicPr>
            <a:picLocks noChangeAspect="1"/>
          </p:cNvPicPr>
          <p:nvPr/>
        </p:nvPicPr>
        <p:blipFill>
          <a:blip r:embed="rId3"/>
          <a:stretch>
            <a:fillRect/>
          </a:stretch>
        </p:blipFill>
        <p:spPr>
          <a:xfrm>
            <a:off x="431690" y="9485364"/>
            <a:ext cx="2997200" cy="308992"/>
          </a:xfrm>
          <a:prstGeom prst="rect">
            <a:avLst/>
          </a:prstGeom>
        </p:spPr>
      </p:pic>
    </p:spTree>
    <p:extLst>
      <p:ext uri="{BB962C8B-B14F-4D97-AF65-F5344CB8AC3E}">
        <p14:creationId xmlns:p14="http://schemas.microsoft.com/office/powerpoint/2010/main" val="643563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TotalTime>
  <Words>391</Words>
  <Application>Microsoft Macintosh PowerPoint</Application>
  <PresentationFormat>A4 Paper (210x297 mm)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Zara Lamri</dc:creator>
  <cp:lastModifiedBy>Zara Lamri</cp:lastModifiedBy>
  <cp:revision>20</cp:revision>
  <dcterms:created xsi:type="dcterms:W3CDTF">2020-04-21T06:33:23Z</dcterms:created>
  <dcterms:modified xsi:type="dcterms:W3CDTF">2020-08-05T06:16:58Z</dcterms:modified>
</cp:coreProperties>
</file>