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80" d="100"/>
          <a:sy n="80" d="100"/>
        </p:scale>
        <p:origin x="312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7/13/20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015177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7/13/20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113367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7/13/20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105676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7/13/20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4254185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353648-E0F9-2344-A21B-A96AFAE1731E}" type="datetimeFigureOut">
              <a:rPr lang="en-QA" smtClean="0"/>
              <a:t>7/13/20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3317178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353648-E0F9-2344-A21B-A96AFAE1731E}" type="datetimeFigureOut">
              <a:rPr lang="en-QA" smtClean="0"/>
              <a:t>7/13/20</a:t>
            </a:fld>
            <a:endParaRPr lang="en-QA"/>
          </a:p>
        </p:txBody>
      </p:sp>
      <p:sp>
        <p:nvSpPr>
          <p:cNvPr id="6" name="Footer Placeholder 5"/>
          <p:cNvSpPr>
            <a:spLocks noGrp="1"/>
          </p:cNvSpPr>
          <p:nvPr>
            <p:ph type="ftr" sz="quarter" idx="11"/>
          </p:nvPr>
        </p:nvSpPr>
        <p:spPr/>
        <p:txBody>
          <a:bodyPr/>
          <a:lstStyle/>
          <a:p>
            <a:endParaRPr lang="en-QA"/>
          </a:p>
        </p:txBody>
      </p:sp>
      <p:sp>
        <p:nvSpPr>
          <p:cNvPr id="7" name="Slide Number Placeholder 6"/>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503782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353648-E0F9-2344-A21B-A96AFAE1731E}" type="datetimeFigureOut">
              <a:rPr lang="en-QA" smtClean="0"/>
              <a:t>7/13/20</a:t>
            </a:fld>
            <a:endParaRPr lang="en-QA"/>
          </a:p>
        </p:txBody>
      </p:sp>
      <p:sp>
        <p:nvSpPr>
          <p:cNvPr id="8" name="Footer Placeholder 7"/>
          <p:cNvSpPr>
            <a:spLocks noGrp="1"/>
          </p:cNvSpPr>
          <p:nvPr>
            <p:ph type="ftr" sz="quarter" idx="11"/>
          </p:nvPr>
        </p:nvSpPr>
        <p:spPr/>
        <p:txBody>
          <a:bodyPr/>
          <a:lstStyle/>
          <a:p>
            <a:endParaRPr lang="en-QA"/>
          </a:p>
        </p:txBody>
      </p:sp>
      <p:sp>
        <p:nvSpPr>
          <p:cNvPr id="9" name="Slide Number Placeholder 8"/>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418333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353648-E0F9-2344-A21B-A96AFAE1731E}" type="datetimeFigureOut">
              <a:rPr lang="en-QA" smtClean="0"/>
              <a:t>7/13/20</a:t>
            </a:fld>
            <a:endParaRPr lang="en-QA"/>
          </a:p>
        </p:txBody>
      </p:sp>
      <p:sp>
        <p:nvSpPr>
          <p:cNvPr id="4" name="Footer Placeholder 3"/>
          <p:cNvSpPr>
            <a:spLocks noGrp="1"/>
          </p:cNvSpPr>
          <p:nvPr>
            <p:ph type="ftr" sz="quarter" idx="11"/>
          </p:nvPr>
        </p:nvSpPr>
        <p:spPr/>
        <p:txBody>
          <a:bodyPr/>
          <a:lstStyle/>
          <a:p>
            <a:endParaRPr lang="en-QA"/>
          </a:p>
        </p:txBody>
      </p:sp>
      <p:sp>
        <p:nvSpPr>
          <p:cNvPr id="5" name="Slide Number Placeholder 4"/>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995454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353648-E0F9-2344-A21B-A96AFAE1731E}" type="datetimeFigureOut">
              <a:rPr lang="en-QA" smtClean="0"/>
              <a:t>7/13/20</a:t>
            </a:fld>
            <a:endParaRPr lang="en-QA"/>
          </a:p>
        </p:txBody>
      </p:sp>
      <p:sp>
        <p:nvSpPr>
          <p:cNvPr id="3" name="Footer Placeholder 2"/>
          <p:cNvSpPr>
            <a:spLocks noGrp="1"/>
          </p:cNvSpPr>
          <p:nvPr>
            <p:ph type="ftr" sz="quarter" idx="11"/>
          </p:nvPr>
        </p:nvSpPr>
        <p:spPr/>
        <p:txBody>
          <a:bodyPr/>
          <a:lstStyle/>
          <a:p>
            <a:endParaRPr lang="en-QA"/>
          </a:p>
        </p:txBody>
      </p:sp>
      <p:sp>
        <p:nvSpPr>
          <p:cNvPr id="4" name="Slide Number Placeholder 3"/>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3281000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353648-E0F9-2344-A21B-A96AFAE1731E}" type="datetimeFigureOut">
              <a:rPr lang="en-QA" smtClean="0"/>
              <a:t>7/13/20</a:t>
            </a:fld>
            <a:endParaRPr lang="en-QA"/>
          </a:p>
        </p:txBody>
      </p:sp>
      <p:sp>
        <p:nvSpPr>
          <p:cNvPr id="6" name="Footer Placeholder 5"/>
          <p:cNvSpPr>
            <a:spLocks noGrp="1"/>
          </p:cNvSpPr>
          <p:nvPr>
            <p:ph type="ftr" sz="quarter" idx="11"/>
          </p:nvPr>
        </p:nvSpPr>
        <p:spPr/>
        <p:txBody>
          <a:bodyPr/>
          <a:lstStyle/>
          <a:p>
            <a:endParaRPr lang="en-QA"/>
          </a:p>
        </p:txBody>
      </p:sp>
      <p:sp>
        <p:nvSpPr>
          <p:cNvPr id="7" name="Slide Number Placeholder 6"/>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39262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353648-E0F9-2344-A21B-A96AFAE1731E}" type="datetimeFigureOut">
              <a:rPr lang="en-QA" smtClean="0"/>
              <a:t>7/13/20</a:t>
            </a:fld>
            <a:endParaRPr lang="en-QA"/>
          </a:p>
        </p:txBody>
      </p:sp>
      <p:sp>
        <p:nvSpPr>
          <p:cNvPr id="6" name="Footer Placeholder 5"/>
          <p:cNvSpPr>
            <a:spLocks noGrp="1"/>
          </p:cNvSpPr>
          <p:nvPr>
            <p:ph type="ftr" sz="quarter" idx="11"/>
          </p:nvPr>
        </p:nvSpPr>
        <p:spPr/>
        <p:txBody>
          <a:bodyPr/>
          <a:lstStyle/>
          <a:p>
            <a:endParaRPr lang="en-QA"/>
          </a:p>
        </p:txBody>
      </p:sp>
      <p:sp>
        <p:nvSpPr>
          <p:cNvPr id="7" name="Slide Number Placeholder 6"/>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215112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0353648-E0F9-2344-A21B-A96AFAE1731E}" type="datetimeFigureOut">
              <a:rPr lang="en-QA" smtClean="0"/>
              <a:t>7/13/20</a:t>
            </a:fld>
            <a:endParaRPr lang="en-QA"/>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QA"/>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A79708E-9CBE-364B-9946-ED83135E3F4A}" type="slidenum">
              <a:rPr lang="en-QA" smtClean="0"/>
              <a:t>‹#›</a:t>
            </a:fld>
            <a:endParaRPr lang="en-QA"/>
          </a:p>
        </p:txBody>
      </p:sp>
    </p:spTree>
    <p:extLst>
      <p:ext uri="{BB962C8B-B14F-4D97-AF65-F5344CB8AC3E}">
        <p14:creationId xmlns:p14="http://schemas.microsoft.com/office/powerpoint/2010/main" val="3425909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rson posing for the camera&#10;&#10;Description automatically generated">
            <a:extLst>
              <a:ext uri="{FF2B5EF4-FFF2-40B4-BE49-F238E27FC236}">
                <a16:creationId xmlns:a16="http://schemas.microsoft.com/office/drawing/2014/main" id="{3F8EA602-1BAC-0D4F-A7B6-F6D29B50D2F7}"/>
              </a:ext>
            </a:extLst>
          </p:cNvPr>
          <p:cNvPicPr>
            <a:picLocks noChangeAspect="1"/>
          </p:cNvPicPr>
          <p:nvPr/>
        </p:nvPicPr>
        <p:blipFill>
          <a:blip r:embed="rId2"/>
          <a:stretch>
            <a:fillRect/>
          </a:stretch>
        </p:blipFill>
        <p:spPr>
          <a:xfrm>
            <a:off x="431799" y="75317"/>
            <a:ext cx="1828800" cy="2438400"/>
          </a:xfrm>
          <a:prstGeom prst="rect">
            <a:avLst/>
          </a:prstGeom>
        </p:spPr>
      </p:pic>
      <p:sp>
        <p:nvSpPr>
          <p:cNvPr id="5" name="Rectangle 4">
            <a:extLst>
              <a:ext uri="{FF2B5EF4-FFF2-40B4-BE49-F238E27FC236}">
                <a16:creationId xmlns:a16="http://schemas.microsoft.com/office/drawing/2014/main" id="{C07122E1-0DD9-D345-8225-7385BCCB22DF}"/>
              </a:ext>
            </a:extLst>
          </p:cNvPr>
          <p:cNvSpPr/>
          <p:nvPr/>
        </p:nvSpPr>
        <p:spPr>
          <a:xfrm>
            <a:off x="4587271" y="3246031"/>
            <a:ext cx="1838929" cy="1574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QA" dirty="0"/>
          </a:p>
        </p:txBody>
      </p:sp>
      <p:sp>
        <p:nvSpPr>
          <p:cNvPr id="6" name="Rectangle 5">
            <a:extLst>
              <a:ext uri="{FF2B5EF4-FFF2-40B4-BE49-F238E27FC236}">
                <a16:creationId xmlns:a16="http://schemas.microsoft.com/office/drawing/2014/main" id="{88219487-A78A-694D-AE73-5E34614D51C4}"/>
              </a:ext>
            </a:extLst>
          </p:cNvPr>
          <p:cNvSpPr/>
          <p:nvPr/>
        </p:nvSpPr>
        <p:spPr>
          <a:xfrm>
            <a:off x="400050" y="5697448"/>
            <a:ext cx="6026150" cy="2492990"/>
          </a:xfrm>
          <a:prstGeom prst="rect">
            <a:avLst/>
          </a:prstGeom>
          <a:solidFill>
            <a:schemeClr val="accent3">
              <a:lumMod val="20000"/>
              <a:lumOff val="80000"/>
            </a:schemeClr>
          </a:solidFill>
        </p:spPr>
        <p:txBody>
          <a:bodyPr wrap="square">
            <a:spAutoFit/>
          </a:bodyPr>
          <a:lstStyle/>
          <a:p>
            <a:r>
              <a:rPr lang="en-US" sz="1400" dirty="0">
                <a:latin typeface="Arial" panose="020B0604020202020204" pitchFamily="34" charset="0"/>
                <a:cs typeface="Arial" panose="020B0604020202020204" pitchFamily="34" charset="0"/>
              </a:rPr>
              <a:t>Dr. Diamond is an Assistant Professor of Clinical Medicine in the Division of Geriatrics and Palliative Medicine at New York-Presbyterian Hospital/Weill Cornell Medical Center (NYPH/WCMC). She is involved the development of creative educational programs as the founding Director of the Liz Claiborne Center for Humanism in Medicine, and is an active clinician educator working with medical students, residents and fellows in palliative care, reflective practice and medical humanities.  She serves on the NYPH Ethics Committee and is a faculty advisor to the WCMC student humanities journal, </a:t>
            </a:r>
            <a:r>
              <a:rPr lang="en-US" sz="1400" i="1" dirty="0">
                <a:latin typeface="Arial" panose="020B0604020202020204" pitchFamily="34" charset="0"/>
                <a:cs typeface="Arial" panose="020B0604020202020204" pitchFamily="34" charset="0"/>
              </a:rPr>
              <a:t>Ascensus</a:t>
            </a:r>
            <a:r>
              <a:rPr lang="en-US" sz="1400" dirty="0">
                <a:latin typeface="Arial" panose="020B0604020202020204" pitchFamily="34" charset="0"/>
                <a:cs typeface="Arial" panose="020B0604020202020204" pitchFamily="34" charset="0"/>
              </a:rPr>
              <a:t>. In addition, she is committed to her work in global health, traveling annually to rural Uganda to provide and teach palliative medicine</a:t>
            </a:r>
            <a:r>
              <a:rPr lang="en-US" sz="1600" dirty="0"/>
              <a:t>.</a:t>
            </a:r>
            <a:endParaRPr lang="en-QA" sz="1600" dirty="0"/>
          </a:p>
        </p:txBody>
      </p:sp>
      <p:sp>
        <p:nvSpPr>
          <p:cNvPr id="7" name="Rectangle 6">
            <a:extLst>
              <a:ext uri="{FF2B5EF4-FFF2-40B4-BE49-F238E27FC236}">
                <a16:creationId xmlns:a16="http://schemas.microsoft.com/office/drawing/2014/main" id="{A1437510-6D98-D140-8100-CCAD13CC3737}"/>
              </a:ext>
            </a:extLst>
          </p:cNvPr>
          <p:cNvSpPr/>
          <p:nvPr/>
        </p:nvSpPr>
        <p:spPr>
          <a:xfrm>
            <a:off x="431799" y="2293037"/>
            <a:ext cx="5519821" cy="20664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3200" dirty="0">
                <a:latin typeface="Arial" panose="020B0604020202020204" pitchFamily="34" charset="0"/>
                <a:cs typeface="Arial" panose="020B0604020202020204" pitchFamily="34" charset="0"/>
              </a:rPr>
              <a:t>Randi R. Diamond, MD</a:t>
            </a:r>
            <a:endParaRPr lang="en-QA" sz="3200" dirty="0">
              <a:latin typeface="Arial" panose="020B0604020202020204" pitchFamily="34" charset="0"/>
              <a:cs typeface="Arial" panose="020B0604020202020204" pitchFamily="34" charset="0"/>
            </a:endParaRPr>
          </a:p>
          <a:p>
            <a:pPr fontAlgn="base"/>
            <a:endParaRPr lang="en-QA"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Assistant Professor of Clinical Medicine</a:t>
            </a:r>
            <a:endParaRPr lang="en-QA"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Division of Geriatrics and Palliative Medicine</a:t>
            </a:r>
            <a:endParaRPr lang="en-QA"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Director, Liz Claiborne Center for Humanism in Medicine</a:t>
            </a:r>
          </a:p>
          <a:p>
            <a:r>
              <a:rPr lang="en-US" sz="1600" dirty="0">
                <a:latin typeface="Arial" panose="020B0604020202020204" pitchFamily="34" charset="0"/>
                <a:cs typeface="Arial" panose="020B0604020202020204" pitchFamily="34" charset="0"/>
              </a:rPr>
              <a:t>Weill Cornell Medicine</a:t>
            </a:r>
            <a:endParaRPr lang="en-QA" sz="1600" dirty="0">
              <a:latin typeface="Arial" panose="020B0604020202020204" pitchFamily="34" charset="0"/>
              <a:cs typeface="Arial" panose="020B0604020202020204" pitchFamily="34" charset="0"/>
            </a:endParaRPr>
          </a:p>
          <a:p>
            <a:endParaRPr lang="en-QA" dirty="0"/>
          </a:p>
          <a:p>
            <a:pPr fontAlgn="t"/>
            <a:endParaRPr lang="en-US" sz="1600" b="1" dirty="0"/>
          </a:p>
        </p:txBody>
      </p:sp>
      <p:pic>
        <p:nvPicPr>
          <p:cNvPr id="9" name="Picture 8" descr="A picture containing drawing, food&#10;&#10;Description automatically generated">
            <a:extLst>
              <a:ext uri="{FF2B5EF4-FFF2-40B4-BE49-F238E27FC236}">
                <a16:creationId xmlns:a16="http://schemas.microsoft.com/office/drawing/2014/main" id="{91ED15CF-0F9C-F740-B8B2-177296055922}"/>
              </a:ext>
            </a:extLst>
          </p:cNvPr>
          <p:cNvPicPr>
            <a:picLocks noChangeAspect="1"/>
          </p:cNvPicPr>
          <p:nvPr/>
        </p:nvPicPr>
        <p:blipFill>
          <a:blip r:embed="rId3"/>
          <a:stretch>
            <a:fillRect/>
          </a:stretch>
        </p:blipFill>
        <p:spPr>
          <a:xfrm>
            <a:off x="431800" y="8888067"/>
            <a:ext cx="2997200" cy="371213"/>
          </a:xfrm>
          <a:prstGeom prst="rect">
            <a:avLst/>
          </a:prstGeom>
        </p:spPr>
      </p:pic>
    </p:spTree>
    <p:extLst>
      <p:ext uri="{BB962C8B-B14F-4D97-AF65-F5344CB8AC3E}">
        <p14:creationId xmlns:p14="http://schemas.microsoft.com/office/powerpoint/2010/main" val="643563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TotalTime>
  <Words>154</Words>
  <Application>Microsoft Macintosh PowerPoint</Application>
  <PresentationFormat>A4 Paper (210x297 mm)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Zara Lamri</dc:creator>
  <cp:lastModifiedBy>Zara Lamri</cp:lastModifiedBy>
  <cp:revision>20</cp:revision>
  <dcterms:created xsi:type="dcterms:W3CDTF">2020-04-21T06:33:23Z</dcterms:created>
  <dcterms:modified xsi:type="dcterms:W3CDTF">2020-07-13T06:40:20Z</dcterms:modified>
</cp:coreProperties>
</file>