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90" r:id="rId4"/>
    <p:sldId id="291" r:id="rId5"/>
    <p:sldId id="292" r:id="rId6"/>
    <p:sldId id="287" r:id="rId7"/>
    <p:sldId id="293" r:id="rId8"/>
    <p:sldId id="294" r:id="rId9"/>
    <p:sldId id="295" r:id="rId10"/>
    <p:sldId id="296" r:id="rId11"/>
    <p:sldId id="288" r:id="rId12"/>
    <p:sldId id="299" r:id="rId13"/>
    <p:sldId id="297" r:id="rId14"/>
    <p:sldId id="300" r:id="rId15"/>
    <p:sldId id="298" r:id="rId16"/>
    <p:sldId id="301" r:id="rId17"/>
    <p:sldId id="302" r:id="rId18"/>
    <p:sldId id="303" r:id="rId19"/>
    <p:sldId id="305" r:id="rId20"/>
    <p:sldId id="306" r:id="rId21"/>
    <p:sldId id="307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54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13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F9D42-C290-CF42-85DA-5CC90B4F702D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6D0A-E9A6-F841-99F2-7363DCF9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66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A3838-2F5A-0F43-9077-A0DB1ED4F51D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EF01C-DADF-124B-B28B-E13FF94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EF01C-DADF-124B-B28B-E13FF94F5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r>
              <a:rPr lang="en-US"/>
              <a:t>April 17, 2015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>
                <a:solidFill>
                  <a:schemeClr val="tx2"/>
                </a:solidFill>
              </a:rPr>
              <a:t>Roberts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r>
              <a:rPr lang="en-US"/>
              <a:t>April 17,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en-US"/>
              <a:t>Roberts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/>
              <a:t>Roberts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/>
              <a:t>Roberts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en-US"/>
              <a:t>Roberts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r>
              <a:rPr lang="en-US"/>
              <a:t>April 17, 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Roberts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038600"/>
            <a:ext cx="9067800" cy="1828800"/>
          </a:xfrm>
        </p:spPr>
        <p:txBody>
          <a:bodyPr>
            <a:noAutofit/>
          </a:bodyPr>
          <a:lstStyle/>
          <a:p>
            <a:pPr algn="r"/>
            <a:r>
              <a:rPr lang="en-US" sz="4800" i="1" dirty="0"/>
              <a:t>Biased </a:t>
            </a:r>
            <a:r>
              <a:rPr lang="en-US" sz="4800" i="1" dirty="0" err="1"/>
              <a:t>ChatBots</a:t>
            </a:r>
            <a:r>
              <a:rPr lang="en-US" sz="4800" i="1" dirty="0"/>
              <a:t> &amp;</a:t>
            </a:r>
            <a:br>
              <a:rPr lang="en-US" sz="4800" i="1" dirty="0"/>
            </a:br>
            <a:r>
              <a:rPr lang="en-US" sz="4800" i="1" dirty="0"/>
              <a:t> Health Disparity Populations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Jessica L. Roberts, University of Houston Law Center</a:t>
            </a:r>
          </a:p>
        </p:txBody>
      </p:sp>
      <p:pic>
        <p:nvPicPr>
          <p:cNvPr id="4" name="Picture 1" descr="law-health-law-and-policy-institute-tertiary-stack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5" y="355208"/>
            <a:ext cx="8307265" cy="101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1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 with low confidence">
            <a:extLst>
              <a:ext uri="{FF2B5EF4-FFF2-40B4-BE49-F238E27FC236}">
                <a16:creationId xmlns:a16="http://schemas.microsoft.com/office/drawing/2014/main" id="{A88D67BE-F645-4785-067A-BB77F8ACE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87664"/>
            <a:ext cx="7772400" cy="374944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 descr="A white background with black text&#10;&#10;Description automatically generated with low confidence">
            <a:extLst>
              <a:ext uri="{FF2B5EF4-FFF2-40B4-BE49-F238E27FC236}">
                <a16:creationId xmlns:a16="http://schemas.microsoft.com/office/drawing/2014/main" id="{ADB6BB28-885B-77BB-26D6-50BD37427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09" y="4353316"/>
            <a:ext cx="7137400" cy="22098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80125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0D5A-D7CC-9B7F-BBA8-84639904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Ways data can lead to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C267-E722-35DD-1594-0489B2F547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Inaccurate data</a:t>
            </a:r>
          </a:p>
          <a:p>
            <a:r>
              <a:rPr lang="en-US" dirty="0"/>
              <a:t>Incomplete data</a:t>
            </a:r>
          </a:p>
          <a:p>
            <a:r>
              <a:rPr lang="en-US" dirty="0"/>
              <a:t>Statistically accurate data that can create or perpetuate disparities.</a:t>
            </a:r>
          </a:p>
          <a:p>
            <a:pPr lvl="1"/>
            <a:r>
              <a:rPr lang="en-US" dirty="0"/>
              <a:t>Goal Misspecification</a:t>
            </a:r>
          </a:p>
          <a:p>
            <a:pPr lvl="1"/>
            <a:r>
              <a:rPr lang="en-US" dirty="0"/>
              <a:t>Disparate Impact</a:t>
            </a:r>
          </a:p>
        </p:txBody>
      </p:sp>
      <p:pic>
        <p:nvPicPr>
          <p:cNvPr id="5" name="Picture 4" descr="A white puzzle with a red piece missing&#10;&#10;Description automatically generated with low confidence">
            <a:extLst>
              <a:ext uri="{FF2B5EF4-FFF2-40B4-BE49-F238E27FC236}">
                <a16:creationId xmlns:a16="http://schemas.microsoft.com/office/drawing/2014/main" id="{3136881D-6A6E-26C6-49E1-D81CB7242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48" y="3586652"/>
            <a:ext cx="4667916" cy="30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B05A-F0C6-28B6-8452-409F2D89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Inaccurate data</a:t>
            </a:r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C141E7F6-515C-B78A-D345-51443941264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7" y="1721126"/>
            <a:ext cx="8153400" cy="4253947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6977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DBFA-39DA-3BC0-2A2A-13484BCE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Data</a:t>
            </a:r>
          </a:p>
        </p:txBody>
      </p:sp>
      <p:pic>
        <p:nvPicPr>
          <p:cNvPr id="5" name="Content Placeholder 4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0B2CA796-3164-7DC6-DA30-58AE1FF9DDB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3" y="1910190"/>
            <a:ext cx="8153400" cy="3875819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7252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BE6F-453F-A5B1-E9E7-AF181891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Accurate data (goal misspecification)</a:t>
            </a:r>
          </a:p>
        </p:txBody>
      </p:sp>
      <p:pic>
        <p:nvPicPr>
          <p:cNvPr id="7" name="Content Placeholder 6" descr="A white background with black text&#10;&#10;Description automatically generated with low confidence">
            <a:extLst>
              <a:ext uri="{FF2B5EF4-FFF2-40B4-BE49-F238E27FC236}">
                <a16:creationId xmlns:a16="http://schemas.microsoft.com/office/drawing/2014/main" id="{4E631D1C-F343-CF4F-12B4-A1663963F20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0" y="1803749"/>
            <a:ext cx="7924800" cy="2977889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2887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BE6F-453F-A5B1-E9E7-AF181891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Accurate data (disparate impact)</a:t>
            </a:r>
          </a:p>
        </p:txBody>
      </p:sp>
      <p:pic>
        <p:nvPicPr>
          <p:cNvPr id="5" name="Content Placeholder 4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1FABBF42-650A-E308-C8E7-5233802A685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6" y="1928823"/>
            <a:ext cx="8441872" cy="3657786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2175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53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484C-54A6-203C-47C6-B8EAA9A4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data on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700BD6-6D61-43AB-73B0-864A971F311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04547242"/>
              </p:ext>
            </p:extLst>
          </p:nvPr>
        </p:nvGraphicFramePr>
        <p:xfrm>
          <a:off x="500041" y="1600200"/>
          <a:ext cx="8153396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49">
                  <a:extLst>
                    <a:ext uri="{9D8B030D-6E8A-4147-A177-3AD203B41FA5}">
                      <a16:colId xmlns:a16="http://schemas.microsoft.com/office/drawing/2014/main" val="3800274951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54097708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2601486425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845211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Inaccurate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Incomplete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Disparate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35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Outputs replicate the bias in the inputs.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Outputs are less reliable for underrepresented populations.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Outputs accurately reflect the proxy but the proxy generates a socially undesirable result.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Outputs accurately reflect the desired variable but lead to a socially undesirable result.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20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E.g., under-diagnosis of cardiovascular disease in women.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E.g., polygenic risk scores.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E.g., amount spent on health care as a proxy for need.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E.g., double-booking for likely no-shows.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1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E.g., AI will under-diagnose cardiovascular disease in women at the same rates as the training data.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E.g., AI will not correctly predict genetic risk in non-European populations.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E.g., AI will not allocate additional care to people who need it but spend less (perhaps because they cannot afford health care).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E.g., AI will accurately double-book people who are more likely to no show but those people may face structural barriers.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81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5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16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B46DDF-1EE4-AE2E-1D5E-0779221A5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federal statutes forbid discrimination in health care in the United States on several bases, such as race, gender, disability, and age.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6FA95-F5D0-CFC3-CF60-23BA43D5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182880" bIns="182880" anchor="b" anchorCtr="0">
            <a:normAutofit fontScale="90000"/>
          </a:bodyPr>
          <a:lstStyle/>
          <a:p>
            <a:r>
              <a:rPr lang="en-US" dirty="0"/>
              <a:t>Does antidiscrimination law apply?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BF366B1-CCF5-6CAC-A355-69A013921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8" y="4744627"/>
            <a:ext cx="2210004" cy="19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D4526"/>
                </a:solidFill>
                <a:latin typeface="1898 Sans"/>
                <a:cs typeface="1898 Sans"/>
              </a:rPr>
              <a:t>Disclosure Statement</a:t>
            </a:r>
            <a:endParaRPr lang="en-US" dirty="0">
              <a:latin typeface="1898 Sans"/>
              <a:cs typeface="1898 Sans"/>
            </a:endParaRPr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400" b="1" dirty="0">
                <a:latin typeface="1898 Sans"/>
                <a:cs typeface="1898 Sans"/>
              </a:rPr>
              <a:t>Speaker:</a:t>
            </a:r>
          </a:p>
          <a:p>
            <a:pPr algn="l"/>
            <a:endParaRPr lang="en-US" sz="1400" b="1" dirty="0">
              <a:latin typeface="1898 Sans"/>
              <a:cs typeface="1898 Sans"/>
            </a:endParaRPr>
          </a:p>
          <a:p>
            <a:pPr lvl="1" algn="l">
              <a:spcBef>
                <a:spcPts val="0"/>
              </a:spcBef>
            </a:pPr>
            <a:r>
              <a:rPr lang="en-US" sz="2400" b="1" dirty="0">
                <a:latin typeface="1898 Sans"/>
                <a:cs typeface="1898 Sans"/>
              </a:rPr>
              <a:t>Prof. Jessica Roberts</a:t>
            </a:r>
          </a:p>
          <a:p>
            <a:pPr lvl="1" algn="l">
              <a:spcBef>
                <a:spcPts val="0"/>
              </a:spcBef>
            </a:pPr>
            <a:endParaRPr lang="en-US" b="1" dirty="0">
              <a:latin typeface="1898 Sans"/>
              <a:cs typeface="1898 Sans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latin typeface="1898 Sans"/>
                <a:cs typeface="1898 Sans"/>
              </a:rPr>
              <a:t>Has no relevant financial relationships to disclose.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2400" dirty="0">
                <a:latin typeface="1898 Sans"/>
                <a:cs typeface="1898 Sans"/>
              </a:rPr>
              <a:t>Will not be discussing unlabeled/unapproved use of drugs or products.</a:t>
            </a:r>
          </a:p>
        </p:txBody>
      </p:sp>
    </p:spTree>
    <p:extLst>
      <p:ext uri="{BB962C8B-B14F-4D97-AF65-F5344CB8AC3E}">
        <p14:creationId xmlns:p14="http://schemas.microsoft.com/office/powerpoint/2010/main" val="45118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C25B81D-C5A3-CE95-1E15-BD3A2BCD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9" y="98330"/>
            <a:ext cx="6966846" cy="67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4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C5D8-397B-BBC9-CA10-CF9E9FEB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D1BE-33BB-BE78-6F5B-39BFCA4725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Pass/amend a law—unlikely in U.S.</a:t>
            </a:r>
          </a:p>
          <a:p>
            <a:pPr lvl="1"/>
            <a:r>
              <a:rPr lang="en-US" dirty="0"/>
              <a:t>Disparate treatment</a:t>
            </a:r>
          </a:p>
          <a:p>
            <a:pPr lvl="1"/>
            <a:r>
              <a:rPr lang="en-US" dirty="0"/>
              <a:t>Disparate impact</a:t>
            </a:r>
          </a:p>
          <a:p>
            <a:r>
              <a:rPr lang="en-US" dirty="0"/>
              <a:t>Big data affirmative action</a:t>
            </a:r>
          </a:p>
          <a:p>
            <a:r>
              <a:rPr lang="en-US" dirty="0"/>
              <a:t>Funding and policy interventions to incentivize representative biomedical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70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667" y="1744133"/>
            <a:ext cx="6400800" cy="4419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en-US" sz="6600" dirty="0"/>
          </a:p>
          <a:p>
            <a:pPr marL="45720" indent="0">
              <a:buNone/>
            </a:pPr>
            <a:endParaRPr lang="en-US" sz="6600" dirty="0"/>
          </a:p>
          <a:p>
            <a:pPr marL="45720" indent="0">
              <a:buNone/>
            </a:pPr>
            <a:r>
              <a:rPr lang="en-US" sz="7100" dirty="0"/>
              <a:t>Thank you for your time! </a:t>
            </a:r>
          </a:p>
          <a:p>
            <a:pPr marL="45720" indent="0">
              <a:buNone/>
            </a:pPr>
            <a:endParaRPr lang="en-US" sz="3300" dirty="0"/>
          </a:p>
          <a:p>
            <a:pPr marL="45720" indent="0">
              <a:buNone/>
            </a:pPr>
            <a:r>
              <a:rPr lang="en-US" sz="3300" dirty="0"/>
              <a:t>Email: </a:t>
            </a:r>
            <a:r>
              <a:rPr lang="en-US" sz="3300" dirty="0">
                <a:solidFill>
                  <a:schemeClr val="accent1"/>
                </a:solidFill>
              </a:rPr>
              <a:t>jrobert6@central.uh.edu</a:t>
            </a:r>
          </a:p>
          <a:p>
            <a:pPr marL="45720" indent="0">
              <a:buNone/>
            </a:pPr>
            <a:r>
              <a:rPr lang="en-US" sz="3300" dirty="0"/>
              <a:t>Twitter: </a:t>
            </a:r>
            <a:r>
              <a:rPr lang="en-US" sz="3300" dirty="0">
                <a:solidFill>
                  <a:srgbClr val="990000"/>
                </a:solidFill>
              </a:rPr>
              <a:t>@</a:t>
            </a:r>
            <a:r>
              <a:rPr lang="en-US" sz="3300" dirty="0" err="1">
                <a:solidFill>
                  <a:srgbClr val="990000"/>
                </a:solidFill>
              </a:rPr>
              <a:t>jrobertsuhlc</a:t>
            </a:r>
            <a:endParaRPr lang="en-US" sz="3300" dirty="0">
              <a:solidFill>
                <a:srgbClr val="99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11998" y="1953989"/>
            <a:ext cx="1964266" cy="471774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Jessica L. Roberts</a:t>
            </a:r>
          </a:p>
          <a:p>
            <a:r>
              <a:rPr lang="en-US" dirty="0"/>
              <a:t>Leonard H. Childs Chair in Law</a:t>
            </a:r>
          </a:p>
          <a:p>
            <a:r>
              <a:rPr lang="en-US" dirty="0"/>
              <a:t>Director, Health Law &amp; Policy Institute</a:t>
            </a:r>
          </a:p>
          <a:p>
            <a:r>
              <a:rPr lang="en-US" dirty="0"/>
              <a:t>Professor of Medicine (by courtesy)</a:t>
            </a:r>
          </a:p>
          <a:p>
            <a:r>
              <a:rPr lang="en-US" dirty="0"/>
              <a:t>University of Houston</a:t>
            </a:r>
          </a:p>
          <a:p>
            <a:endParaRPr lang="en-US" dirty="0"/>
          </a:p>
        </p:txBody>
      </p:sp>
      <p:pic>
        <p:nvPicPr>
          <p:cNvPr id="5" name="Picture 1" descr="law-health-law-and-policy-institute-tertiary-stack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4" y="202044"/>
            <a:ext cx="8805333" cy="10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77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50DF0306-ADB6-B1DD-6996-8E7C18DAB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3" y="151269"/>
            <a:ext cx="7772400" cy="348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2B552107-9205-9BF6-E075-C68043146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78" y="1550788"/>
            <a:ext cx="6510949" cy="2650386"/>
          </a:xfrm>
          <a:prstGeom prst="rect">
            <a:avLst/>
          </a:prstGeom>
        </p:spPr>
      </p:pic>
      <p:pic>
        <p:nvPicPr>
          <p:cNvPr id="9" name="Picture 8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BB0BAB3C-F10C-7547-96CE-AC4EC5D52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9" y="3944856"/>
            <a:ext cx="5999967" cy="272471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76525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AFFFFF-0843-CC44-331E-76AC3565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health AI equitably</a:t>
            </a: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29B169A-8EB6-4E40-954A-9FF18A18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2" y="1879045"/>
            <a:ext cx="8060498" cy="45278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3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map, font&#10;&#10;Description automatically generated">
            <a:extLst>
              <a:ext uri="{FF2B5EF4-FFF2-40B4-BE49-F238E27FC236}">
                <a16:creationId xmlns:a16="http://schemas.microsoft.com/office/drawing/2014/main" id="{F5A3FA06-8053-5253-8C47-BA1C02CE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1" y="150312"/>
            <a:ext cx="8900928" cy="65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C87E-1155-B212-33FA-342150B1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9447-768E-AD5F-7E25-A6D146D25F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Identify what biased data is in healthcare.</a:t>
            </a:r>
            <a:endParaRPr lang="en-US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Examine how biased data is incorporated into chatbot development.</a:t>
            </a:r>
          </a:p>
          <a:p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Outline the risks in healthcare from data biases.</a:t>
            </a:r>
            <a:endParaRPr lang="en-US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Appraise the legal protections for data biases in health care and their shortcomings.</a:t>
            </a:r>
            <a:endParaRPr lang="en-US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1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bot with headphones waving&#10;&#10;Description automatically generated with low confidence">
            <a:extLst>
              <a:ext uri="{FF2B5EF4-FFF2-40B4-BE49-F238E27FC236}">
                <a16:creationId xmlns:a16="http://schemas.microsoft.com/office/drawing/2014/main" id="{4B5790A3-FB59-D034-D0CF-CA030DCA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25052"/>
            <a:ext cx="9131474" cy="6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6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15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823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24667</TotalTime>
  <Words>433</Words>
  <Application>Microsoft Macintosh PowerPoint</Application>
  <PresentationFormat>On-screen Show (4:3)</PresentationFormat>
  <Paragraphs>62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1898 Sans</vt:lpstr>
      <vt:lpstr>Arial</vt:lpstr>
      <vt:lpstr>Calibri</vt:lpstr>
      <vt:lpstr>Tw Cen MT</vt:lpstr>
      <vt:lpstr>Wingdings</vt:lpstr>
      <vt:lpstr>Wingdings 2</vt:lpstr>
      <vt:lpstr>Median</vt:lpstr>
      <vt:lpstr>Biased ChatBots &amp;  Health Disparity Populations</vt:lpstr>
      <vt:lpstr>Disclosure Statement</vt:lpstr>
      <vt:lpstr>PowerPoint Presentation</vt:lpstr>
      <vt:lpstr>Integrating health AI equitably</vt:lpstr>
      <vt:lpstr>PowerPoint Presentation</vt:lpstr>
      <vt:lpstr>Goals</vt:lpstr>
      <vt:lpstr>PowerPoint Presentation</vt:lpstr>
      <vt:lpstr>PowerPoint Presentation</vt:lpstr>
      <vt:lpstr>PowerPoint Presentation</vt:lpstr>
      <vt:lpstr>PowerPoint Presentation</vt:lpstr>
      <vt:lpstr>Ways data can lead to disparities</vt:lpstr>
      <vt:lpstr>Inaccurate data</vt:lpstr>
      <vt:lpstr>Incomplete Data</vt:lpstr>
      <vt:lpstr>Accurate data (goal misspecification)</vt:lpstr>
      <vt:lpstr>Accurate data (disparate impact)</vt:lpstr>
      <vt:lpstr>PowerPoint Presentation</vt:lpstr>
      <vt:lpstr>Effect of data on results</vt:lpstr>
      <vt:lpstr>PowerPoint Presentation</vt:lpstr>
      <vt:lpstr>Does antidiscrimination law apply?</vt:lpstr>
      <vt:lpstr>PowerPoint Presentation</vt:lpstr>
      <vt:lpstr>So what can we do?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ALTERNATIVE THEORY OF HOBBY LOBBY V. BURWELL</dc:title>
  <dc:creator>Jecca</dc:creator>
  <cp:lastModifiedBy>Roberts, Jessica</cp:lastModifiedBy>
  <cp:revision>388</cp:revision>
  <dcterms:created xsi:type="dcterms:W3CDTF">2015-03-22T16:20:44Z</dcterms:created>
  <dcterms:modified xsi:type="dcterms:W3CDTF">2023-06-12T14:28:48Z</dcterms:modified>
</cp:coreProperties>
</file>