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80" d="100"/>
          <a:sy n="80" d="100"/>
        </p:scale>
        <p:origin x="3128"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8/16/20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015177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8/16/20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113367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8/16/20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105676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353648-E0F9-2344-A21B-A96AFAE1731E}" type="datetimeFigureOut">
              <a:rPr lang="en-QA" smtClean="0"/>
              <a:t>8/16/20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4254185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353648-E0F9-2344-A21B-A96AFAE1731E}" type="datetimeFigureOut">
              <a:rPr lang="en-QA" smtClean="0"/>
              <a:t>8/16/20</a:t>
            </a:fld>
            <a:endParaRPr lang="en-QA"/>
          </a:p>
        </p:txBody>
      </p:sp>
      <p:sp>
        <p:nvSpPr>
          <p:cNvPr id="5" name="Footer Placeholder 4"/>
          <p:cNvSpPr>
            <a:spLocks noGrp="1"/>
          </p:cNvSpPr>
          <p:nvPr>
            <p:ph type="ftr" sz="quarter" idx="11"/>
          </p:nvPr>
        </p:nvSpPr>
        <p:spPr/>
        <p:txBody>
          <a:bodyPr/>
          <a:lstStyle/>
          <a:p>
            <a:endParaRPr lang="en-QA"/>
          </a:p>
        </p:txBody>
      </p:sp>
      <p:sp>
        <p:nvSpPr>
          <p:cNvPr id="6" name="Slide Number Placeholder 5"/>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3317178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353648-E0F9-2344-A21B-A96AFAE1731E}" type="datetimeFigureOut">
              <a:rPr lang="en-QA" smtClean="0"/>
              <a:t>8/16/20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50378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353648-E0F9-2344-A21B-A96AFAE1731E}" type="datetimeFigureOut">
              <a:rPr lang="en-QA" smtClean="0"/>
              <a:t>8/16/20</a:t>
            </a:fld>
            <a:endParaRPr lang="en-QA"/>
          </a:p>
        </p:txBody>
      </p:sp>
      <p:sp>
        <p:nvSpPr>
          <p:cNvPr id="8" name="Footer Placeholder 7"/>
          <p:cNvSpPr>
            <a:spLocks noGrp="1"/>
          </p:cNvSpPr>
          <p:nvPr>
            <p:ph type="ftr" sz="quarter" idx="11"/>
          </p:nvPr>
        </p:nvSpPr>
        <p:spPr/>
        <p:txBody>
          <a:bodyPr/>
          <a:lstStyle/>
          <a:p>
            <a:endParaRPr lang="en-QA"/>
          </a:p>
        </p:txBody>
      </p:sp>
      <p:sp>
        <p:nvSpPr>
          <p:cNvPr id="9" name="Slide Number Placeholder 8"/>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418333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353648-E0F9-2344-A21B-A96AFAE1731E}" type="datetimeFigureOut">
              <a:rPr lang="en-QA" smtClean="0"/>
              <a:t>8/16/20</a:t>
            </a:fld>
            <a:endParaRPr lang="en-QA"/>
          </a:p>
        </p:txBody>
      </p:sp>
      <p:sp>
        <p:nvSpPr>
          <p:cNvPr id="4" name="Footer Placeholder 3"/>
          <p:cNvSpPr>
            <a:spLocks noGrp="1"/>
          </p:cNvSpPr>
          <p:nvPr>
            <p:ph type="ftr" sz="quarter" idx="11"/>
          </p:nvPr>
        </p:nvSpPr>
        <p:spPr/>
        <p:txBody>
          <a:bodyPr/>
          <a:lstStyle/>
          <a:p>
            <a:endParaRPr lang="en-QA"/>
          </a:p>
        </p:txBody>
      </p:sp>
      <p:sp>
        <p:nvSpPr>
          <p:cNvPr id="5" name="Slide Number Placeholder 4"/>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995454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353648-E0F9-2344-A21B-A96AFAE1731E}" type="datetimeFigureOut">
              <a:rPr lang="en-QA" smtClean="0"/>
              <a:t>8/16/20</a:t>
            </a:fld>
            <a:endParaRPr lang="en-QA"/>
          </a:p>
        </p:txBody>
      </p:sp>
      <p:sp>
        <p:nvSpPr>
          <p:cNvPr id="3" name="Footer Placeholder 2"/>
          <p:cNvSpPr>
            <a:spLocks noGrp="1"/>
          </p:cNvSpPr>
          <p:nvPr>
            <p:ph type="ftr" sz="quarter" idx="11"/>
          </p:nvPr>
        </p:nvSpPr>
        <p:spPr/>
        <p:txBody>
          <a:bodyPr/>
          <a:lstStyle/>
          <a:p>
            <a:endParaRPr lang="en-QA"/>
          </a:p>
        </p:txBody>
      </p:sp>
      <p:sp>
        <p:nvSpPr>
          <p:cNvPr id="4" name="Slide Number Placeholder 3"/>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3281000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353648-E0F9-2344-A21B-A96AFAE1731E}" type="datetimeFigureOut">
              <a:rPr lang="en-QA" smtClean="0"/>
              <a:t>8/16/20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139262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353648-E0F9-2344-A21B-A96AFAE1731E}" type="datetimeFigureOut">
              <a:rPr lang="en-QA" smtClean="0"/>
              <a:t>8/16/20</a:t>
            </a:fld>
            <a:endParaRPr lang="en-QA"/>
          </a:p>
        </p:txBody>
      </p:sp>
      <p:sp>
        <p:nvSpPr>
          <p:cNvPr id="6" name="Footer Placeholder 5"/>
          <p:cNvSpPr>
            <a:spLocks noGrp="1"/>
          </p:cNvSpPr>
          <p:nvPr>
            <p:ph type="ftr" sz="quarter" idx="11"/>
          </p:nvPr>
        </p:nvSpPr>
        <p:spPr/>
        <p:txBody>
          <a:bodyPr/>
          <a:lstStyle/>
          <a:p>
            <a:endParaRPr lang="en-QA"/>
          </a:p>
        </p:txBody>
      </p:sp>
      <p:sp>
        <p:nvSpPr>
          <p:cNvPr id="7" name="Slide Number Placeholder 6"/>
          <p:cNvSpPr>
            <a:spLocks noGrp="1"/>
          </p:cNvSpPr>
          <p:nvPr>
            <p:ph type="sldNum" sz="quarter" idx="12"/>
          </p:nvPr>
        </p:nvSpPr>
        <p:spPr/>
        <p:txBody>
          <a:bodyPr/>
          <a:lstStyle/>
          <a:p>
            <a:fld id="{8A79708E-9CBE-364B-9946-ED83135E3F4A}" type="slidenum">
              <a:rPr lang="en-QA" smtClean="0"/>
              <a:t>‹#›</a:t>
            </a:fld>
            <a:endParaRPr lang="en-QA"/>
          </a:p>
        </p:txBody>
      </p:sp>
    </p:spTree>
    <p:extLst>
      <p:ext uri="{BB962C8B-B14F-4D97-AF65-F5344CB8AC3E}">
        <p14:creationId xmlns:p14="http://schemas.microsoft.com/office/powerpoint/2010/main" val="215112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353648-E0F9-2344-A21B-A96AFAE1731E}" type="datetimeFigureOut">
              <a:rPr lang="en-QA" smtClean="0"/>
              <a:t>8/16/20</a:t>
            </a:fld>
            <a:endParaRPr lang="en-QA"/>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QA"/>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A79708E-9CBE-364B-9946-ED83135E3F4A}" type="slidenum">
              <a:rPr lang="en-QA" smtClean="0"/>
              <a:t>‹#›</a:t>
            </a:fld>
            <a:endParaRPr lang="en-QA"/>
          </a:p>
        </p:txBody>
      </p:sp>
    </p:spTree>
    <p:extLst>
      <p:ext uri="{BB962C8B-B14F-4D97-AF65-F5344CB8AC3E}">
        <p14:creationId xmlns:p14="http://schemas.microsoft.com/office/powerpoint/2010/main" val="3425909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07122E1-0DD9-D345-8225-7385BCCB22DF}"/>
              </a:ext>
            </a:extLst>
          </p:cNvPr>
          <p:cNvSpPr/>
          <p:nvPr/>
        </p:nvSpPr>
        <p:spPr>
          <a:xfrm>
            <a:off x="4715275" y="3308684"/>
            <a:ext cx="1838929" cy="1574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QA"/>
          </a:p>
        </p:txBody>
      </p:sp>
      <p:sp>
        <p:nvSpPr>
          <p:cNvPr id="6" name="Rectangle 5">
            <a:extLst>
              <a:ext uri="{FF2B5EF4-FFF2-40B4-BE49-F238E27FC236}">
                <a16:creationId xmlns:a16="http://schemas.microsoft.com/office/drawing/2014/main" id="{88219487-A78A-694D-AE73-5E34614D51C4}"/>
              </a:ext>
            </a:extLst>
          </p:cNvPr>
          <p:cNvSpPr/>
          <p:nvPr/>
        </p:nvSpPr>
        <p:spPr>
          <a:xfrm>
            <a:off x="393032" y="5077327"/>
            <a:ext cx="6161172" cy="4401205"/>
          </a:xfrm>
          <a:prstGeom prst="rect">
            <a:avLst/>
          </a:prstGeom>
          <a:solidFill>
            <a:schemeClr val="accent3">
              <a:lumMod val="20000"/>
              <a:lumOff val="80000"/>
            </a:schemeClr>
          </a:solidFill>
        </p:spPr>
        <p:txBody>
          <a:bodyPr wrap="square">
            <a:spAutoFit/>
          </a:bodyPr>
          <a:lstStyle/>
          <a:p>
            <a:r>
              <a:rPr lang="en-QA" sz="1400" dirty="0">
                <a:latin typeface="Arial" panose="020B0604020202020204" pitchFamily="34" charset="0"/>
                <a:cs typeface="Arial" panose="020B0604020202020204" pitchFamily="34" charset="0"/>
              </a:rPr>
              <a:t>Dr. Gerardo Chiricolo serves as Vice Chief of Emergency Medicine and Chief of the Division of Clinical Ultrasound for NewYork</a:t>
            </a:r>
            <a:r>
              <a:rPr lang="en-GB" sz="1400" dirty="0">
                <a:latin typeface="Arial" panose="020B0604020202020204" pitchFamily="34" charset="0"/>
                <a:cs typeface="Arial" panose="020B0604020202020204" pitchFamily="34" charset="0"/>
              </a:rPr>
              <a:t>-</a:t>
            </a:r>
            <a:r>
              <a:rPr lang="en-QA" sz="1400" dirty="0">
                <a:latin typeface="Arial" panose="020B0604020202020204" pitchFamily="34" charset="0"/>
                <a:cs typeface="Arial" panose="020B0604020202020204" pitchFamily="34" charset="0"/>
              </a:rPr>
              <a:t>Presbyterian Brooklyn Methodist Hospital</a:t>
            </a:r>
            <a:r>
              <a:rPr lang="en-GB" sz="1400" dirty="0">
                <a:latin typeface="Arial" panose="020B0604020202020204" pitchFamily="34" charset="0"/>
                <a:cs typeface="Arial" panose="020B0604020202020204" pitchFamily="34" charset="0"/>
              </a:rPr>
              <a:t>, a position he has held </a:t>
            </a:r>
            <a:r>
              <a:rPr lang="en-QA" sz="1400" dirty="0">
                <a:latin typeface="Arial" panose="020B0604020202020204" pitchFamily="34" charset="0"/>
                <a:cs typeface="Arial" panose="020B0604020202020204" pitchFamily="34" charset="0"/>
              </a:rPr>
              <a:t>since 2014. Dr. Chiricolo directs </a:t>
            </a:r>
            <a:r>
              <a:rPr lang="en-GB" sz="1400" dirty="0">
                <a:latin typeface="Arial" panose="020B0604020202020204" pitchFamily="34" charset="0"/>
                <a:cs typeface="Arial" panose="020B0604020202020204" pitchFamily="34" charset="0"/>
              </a:rPr>
              <a:t>the operations of the Emergency Department, which receives more than 110,000 visits each year. He also oversees </a:t>
            </a:r>
            <a:r>
              <a:rPr lang="en-QA" sz="1400" dirty="0">
                <a:latin typeface="Arial" panose="020B0604020202020204" pitchFamily="34" charset="0"/>
                <a:cs typeface="Arial" panose="020B0604020202020204" pitchFamily="34" charset="0"/>
              </a:rPr>
              <a:t>faculty affairs</a:t>
            </a:r>
            <a:r>
              <a:rPr lang="en-GB" sz="1400" dirty="0">
                <a:latin typeface="Arial" panose="020B0604020202020204" pitchFamily="34" charset="0"/>
                <a:cs typeface="Arial" panose="020B0604020202020204" pitchFamily="34" charset="0"/>
              </a:rPr>
              <a:t>, with a special</a:t>
            </a:r>
            <a:r>
              <a:rPr lang="en-QA" sz="1400" dirty="0">
                <a:latin typeface="Arial" panose="020B0604020202020204" pitchFamily="34" charset="0"/>
                <a:cs typeface="Arial" panose="020B0604020202020204" pitchFamily="34" charset="0"/>
              </a:rPr>
              <a:t> a focus on faculty development and professional practice evaluations. Dr. Chiricolo completed his residency and emergency ultrasound fellowship at North Shore University Hospital</a:t>
            </a:r>
            <a:r>
              <a:rPr lang="en-GB" sz="1400" dirty="0">
                <a:latin typeface="Arial" panose="020B0604020202020204" pitchFamily="34" charset="0"/>
                <a:cs typeface="Arial" panose="020B0604020202020204" pitchFamily="34" charset="0"/>
              </a:rPr>
              <a:t> in Manhasset, New York</a:t>
            </a:r>
            <a:r>
              <a:rPr lang="en-QA" sz="1400" dirty="0">
                <a:latin typeface="Arial" panose="020B0604020202020204" pitchFamily="34" charset="0"/>
                <a:cs typeface="Arial" panose="020B0604020202020204" pitchFamily="34" charset="0"/>
              </a:rPr>
              <a:t>. While at the North Shore-LIJ health system, he advanced his career from Chief Resident to Associate Director of the Division of Emergency Ultrasound and ultimately to Division Director. In 2009, he was elected Chair of the Emergency Ultrasound section of the American College of Emergency Physicians. He was also the Chair of the Clinical Ultrasound Accreditation Program for the American College of Emergency Physicians Board of Governors from 2016-2018. Dr. Chiricolo is on several hospital committees</a:t>
            </a:r>
            <a:r>
              <a:rPr lang="en-GB" sz="1400" dirty="0">
                <a:latin typeface="Arial" panose="020B0604020202020204" pitchFamily="34" charset="0"/>
                <a:cs typeface="Arial" panose="020B0604020202020204" pitchFamily="34" charset="0"/>
              </a:rPr>
              <a:t>,</a:t>
            </a:r>
            <a:r>
              <a:rPr lang="en-QA" sz="1400" dirty="0">
                <a:latin typeface="Arial" panose="020B0604020202020204" pitchFamily="34" charset="0"/>
                <a:cs typeface="Arial" panose="020B0604020202020204" pitchFamily="34" charset="0"/>
              </a:rPr>
              <a:t> including the credentialing committee</a:t>
            </a:r>
            <a:r>
              <a:rPr lang="en-GB" sz="1400" dirty="0">
                <a:latin typeface="Arial" panose="020B0604020202020204" pitchFamily="34" charset="0"/>
                <a:cs typeface="Arial" panose="020B0604020202020204" pitchFamily="34" charset="0"/>
              </a:rPr>
              <a:t>,</a:t>
            </a:r>
            <a:r>
              <a:rPr lang="en-QA" sz="1400" dirty="0">
                <a:latin typeface="Arial" panose="020B0604020202020204" pitchFamily="34" charset="0"/>
                <a:cs typeface="Arial" panose="020B0604020202020204" pitchFamily="34" charset="0"/>
              </a:rPr>
              <a:t> and is the clinical lead in the hospital flow leadership council. He </a:t>
            </a:r>
            <a:r>
              <a:rPr lang="en-GB" sz="1400" dirty="0">
                <a:latin typeface="Arial" panose="020B0604020202020204" pitchFamily="34" charset="0"/>
                <a:cs typeface="Arial" panose="020B0604020202020204" pitchFamily="34" charset="0"/>
              </a:rPr>
              <a:t>also an invited lecturer at international healthcare conferences and events, most recently at the congress of the </a:t>
            </a:r>
            <a:r>
              <a:rPr lang="en-QA" sz="1400" dirty="0">
                <a:latin typeface="Arial" panose="020B0604020202020204" pitchFamily="34" charset="0"/>
                <a:cs typeface="Arial" panose="020B0604020202020204" pitchFamily="34" charset="0"/>
              </a:rPr>
              <a:t>European Society of Emergency Medicine</a:t>
            </a:r>
            <a:r>
              <a:rPr lang="en-GB" sz="1400" dirty="0">
                <a:latin typeface="Arial" panose="020B0604020202020204" pitchFamily="34" charset="0"/>
                <a:cs typeface="Arial" panose="020B0604020202020204" pitchFamily="34" charset="0"/>
              </a:rPr>
              <a:t>, held in Vienna, Austria. </a:t>
            </a:r>
            <a:r>
              <a:rPr lang="en-QA" sz="1400" dirty="0">
                <a:latin typeface="Arial" panose="020B0604020202020204" pitchFamily="34" charset="0"/>
                <a:cs typeface="Arial" panose="020B0604020202020204" pitchFamily="34" charset="0"/>
              </a:rPr>
              <a:t> </a:t>
            </a:r>
          </a:p>
        </p:txBody>
      </p:sp>
      <p:pic>
        <p:nvPicPr>
          <p:cNvPr id="9" name="Picture 8" descr="A picture containing drawing, food&#10;&#10;Description automatically generated">
            <a:extLst>
              <a:ext uri="{FF2B5EF4-FFF2-40B4-BE49-F238E27FC236}">
                <a16:creationId xmlns:a16="http://schemas.microsoft.com/office/drawing/2014/main" id="{91ED15CF-0F9C-F740-B8B2-177296055922}"/>
              </a:ext>
            </a:extLst>
          </p:cNvPr>
          <p:cNvPicPr>
            <a:picLocks noChangeAspect="1"/>
          </p:cNvPicPr>
          <p:nvPr/>
        </p:nvPicPr>
        <p:blipFill>
          <a:blip r:embed="rId2"/>
          <a:stretch>
            <a:fillRect/>
          </a:stretch>
        </p:blipFill>
        <p:spPr>
          <a:xfrm>
            <a:off x="393032" y="9572689"/>
            <a:ext cx="2997200" cy="308992"/>
          </a:xfrm>
          <a:prstGeom prst="rect">
            <a:avLst/>
          </a:prstGeom>
        </p:spPr>
      </p:pic>
      <p:pic>
        <p:nvPicPr>
          <p:cNvPr id="4" name="Picture 3" descr="A person looking at the camera&#10;&#10;Description automatically generated">
            <a:extLst>
              <a:ext uri="{FF2B5EF4-FFF2-40B4-BE49-F238E27FC236}">
                <a16:creationId xmlns:a16="http://schemas.microsoft.com/office/drawing/2014/main" id="{D62D02F6-58C3-884F-843E-6C8BB3611996}"/>
              </a:ext>
            </a:extLst>
          </p:cNvPr>
          <p:cNvPicPr>
            <a:picLocks noChangeAspect="1"/>
          </p:cNvPicPr>
          <p:nvPr/>
        </p:nvPicPr>
        <p:blipFill rotWithShape="1">
          <a:blip r:embed="rId3"/>
          <a:srcRect t="7698" b="14358"/>
          <a:stretch/>
        </p:blipFill>
        <p:spPr>
          <a:xfrm>
            <a:off x="431690" y="5271"/>
            <a:ext cx="2540000" cy="2969682"/>
          </a:xfrm>
          <a:prstGeom prst="rect">
            <a:avLst/>
          </a:prstGeom>
        </p:spPr>
      </p:pic>
      <p:sp>
        <p:nvSpPr>
          <p:cNvPr id="7" name="Rectangle 6">
            <a:extLst>
              <a:ext uri="{FF2B5EF4-FFF2-40B4-BE49-F238E27FC236}">
                <a16:creationId xmlns:a16="http://schemas.microsoft.com/office/drawing/2014/main" id="{A1437510-6D98-D140-8100-CCAD13CC3737}"/>
              </a:ext>
            </a:extLst>
          </p:cNvPr>
          <p:cNvSpPr/>
          <p:nvPr/>
        </p:nvSpPr>
        <p:spPr>
          <a:xfrm>
            <a:off x="431690" y="2695106"/>
            <a:ext cx="5653800" cy="190897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fontAlgn="base"/>
            <a:r>
              <a:rPr lang="en-US" sz="2400" dirty="0">
                <a:latin typeface="Arial" panose="020B0604020202020204" pitchFamily="34" charset="0"/>
                <a:cs typeface="Arial" panose="020B0604020202020204" pitchFamily="34" charset="0"/>
              </a:rPr>
              <a:t>Gerardo </a:t>
            </a:r>
            <a:r>
              <a:rPr lang="en-US" sz="2400" dirty="0" err="1">
                <a:latin typeface="Arial" panose="020B0604020202020204" pitchFamily="34" charset="0"/>
                <a:cs typeface="Arial" panose="020B0604020202020204" pitchFamily="34" charset="0"/>
              </a:rPr>
              <a:t>Chiricolo</a:t>
            </a:r>
            <a:r>
              <a:rPr lang="en-US" sz="2400" dirty="0">
                <a:latin typeface="Arial" panose="020B0604020202020204" pitchFamily="34" charset="0"/>
                <a:cs typeface="Arial" panose="020B0604020202020204" pitchFamily="34" charset="0"/>
              </a:rPr>
              <a:t>, MD</a:t>
            </a:r>
          </a:p>
          <a:p>
            <a:pPr fontAlgn="base"/>
            <a:endParaRPr lang="en-US" dirty="0">
              <a:latin typeface="Arial" panose="020B0604020202020204" pitchFamily="34" charset="0"/>
              <a:cs typeface="Arial" panose="020B0604020202020204" pitchFamily="34" charset="0"/>
            </a:endParaRPr>
          </a:p>
          <a:p>
            <a:pPr fontAlgn="base"/>
            <a:r>
              <a:rPr lang="en-US" sz="1600" dirty="0">
                <a:latin typeface="Arial" panose="020B0604020202020204" pitchFamily="34" charset="0"/>
                <a:cs typeface="Arial" panose="020B0604020202020204" pitchFamily="34" charset="0"/>
              </a:rPr>
              <a:t>Vice Chairman and Director, Division of Emergency Medicine Ultrasound</a:t>
            </a:r>
          </a:p>
          <a:p>
            <a:pPr fontAlgn="base"/>
            <a:r>
              <a:rPr lang="en-US" sz="1600" dirty="0">
                <a:latin typeface="Arial" panose="020B0604020202020204" pitchFamily="34" charset="0"/>
                <a:cs typeface="Arial" panose="020B0604020202020204" pitchFamily="34" charset="0"/>
              </a:rPr>
              <a:t>Department of Emergency Medicine</a:t>
            </a:r>
          </a:p>
          <a:p>
            <a:pPr fontAlgn="base"/>
            <a:r>
              <a:rPr lang="en-US" sz="1600" dirty="0">
                <a:latin typeface="Arial" panose="020B0604020202020204" pitchFamily="34" charset="0"/>
                <a:cs typeface="Arial" panose="020B0604020202020204" pitchFamily="34" charset="0"/>
              </a:rPr>
              <a:t>New-York Presbyterian/Brooklyn Methodist Hospital </a:t>
            </a:r>
            <a:br>
              <a:rPr lang="en-US" sz="1600" dirty="0">
                <a:latin typeface="Arial" panose="020B0604020202020204" pitchFamily="34" charset="0"/>
                <a:cs typeface="Arial" panose="020B0604020202020204" pitchFamily="34" charset="0"/>
              </a:rPr>
            </a:br>
            <a:endParaRPr lang="en-US" sz="16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018053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288</TotalTime>
  <Words>251</Words>
  <Application>Microsoft Macintosh PowerPoint</Application>
  <PresentationFormat>A4 Paper (210x297 mm)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Zara Lamri</dc:creator>
  <cp:lastModifiedBy>Zara Lamri</cp:lastModifiedBy>
  <cp:revision>30</cp:revision>
  <dcterms:created xsi:type="dcterms:W3CDTF">2020-04-21T06:33:23Z</dcterms:created>
  <dcterms:modified xsi:type="dcterms:W3CDTF">2020-08-16T05:22:31Z</dcterms:modified>
</cp:coreProperties>
</file>