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81" d="100"/>
          <a:sy n="81" d="100"/>
        </p:scale>
        <p:origin x="31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015177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1336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10567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53648-E0F9-2344-A21B-A96AFAE1731E}" type="datetimeFigureOut">
              <a:rPr lang="en-QA" smtClean="0"/>
              <a:t>8/5/20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4254185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53648-E0F9-2344-A21B-A96AFAE1731E}" type="datetimeFigureOut">
              <a:rPr lang="en-QA" smtClean="0"/>
              <a:t>8/5/20</a:t>
            </a:fld>
            <a:endParaRPr lang="en-QA"/>
          </a:p>
        </p:txBody>
      </p:sp>
      <p:sp>
        <p:nvSpPr>
          <p:cNvPr id="5" name="Footer Placeholder 4"/>
          <p:cNvSpPr>
            <a:spLocks noGrp="1"/>
          </p:cNvSpPr>
          <p:nvPr>
            <p:ph type="ftr" sz="quarter" idx="11"/>
          </p:nvPr>
        </p:nvSpPr>
        <p:spPr/>
        <p:txBody>
          <a:bodyPr/>
          <a:lstStyle/>
          <a:p>
            <a:endParaRPr lang="en-QA"/>
          </a:p>
        </p:txBody>
      </p:sp>
      <p:sp>
        <p:nvSpPr>
          <p:cNvPr id="6" name="Slide Number Placeholder 5"/>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317178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53648-E0F9-2344-A21B-A96AFAE1731E}" type="datetimeFigureOut">
              <a:rPr lang="en-QA" smtClean="0"/>
              <a:t>8/5/20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50378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53648-E0F9-2344-A21B-A96AFAE1731E}" type="datetimeFigureOut">
              <a:rPr lang="en-QA" smtClean="0"/>
              <a:t>8/5/20</a:t>
            </a:fld>
            <a:endParaRPr lang="en-QA"/>
          </a:p>
        </p:txBody>
      </p:sp>
      <p:sp>
        <p:nvSpPr>
          <p:cNvPr id="8" name="Footer Placeholder 7"/>
          <p:cNvSpPr>
            <a:spLocks noGrp="1"/>
          </p:cNvSpPr>
          <p:nvPr>
            <p:ph type="ftr" sz="quarter" idx="11"/>
          </p:nvPr>
        </p:nvSpPr>
        <p:spPr/>
        <p:txBody>
          <a:bodyPr/>
          <a:lstStyle/>
          <a:p>
            <a:endParaRPr lang="en-QA"/>
          </a:p>
        </p:txBody>
      </p:sp>
      <p:sp>
        <p:nvSpPr>
          <p:cNvPr id="9" name="Slide Number Placeholder 8"/>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4183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53648-E0F9-2344-A21B-A96AFAE1731E}" type="datetimeFigureOut">
              <a:rPr lang="en-QA" smtClean="0"/>
              <a:t>8/5/20</a:t>
            </a:fld>
            <a:endParaRPr lang="en-QA"/>
          </a:p>
        </p:txBody>
      </p:sp>
      <p:sp>
        <p:nvSpPr>
          <p:cNvPr id="4" name="Footer Placeholder 3"/>
          <p:cNvSpPr>
            <a:spLocks noGrp="1"/>
          </p:cNvSpPr>
          <p:nvPr>
            <p:ph type="ftr" sz="quarter" idx="11"/>
          </p:nvPr>
        </p:nvSpPr>
        <p:spPr/>
        <p:txBody>
          <a:bodyPr/>
          <a:lstStyle/>
          <a:p>
            <a:endParaRPr lang="en-QA"/>
          </a:p>
        </p:txBody>
      </p:sp>
      <p:sp>
        <p:nvSpPr>
          <p:cNvPr id="5" name="Slide Number Placeholder 4"/>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99545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53648-E0F9-2344-A21B-A96AFAE1731E}" type="datetimeFigureOut">
              <a:rPr lang="en-QA" smtClean="0"/>
              <a:t>8/5/20</a:t>
            </a:fld>
            <a:endParaRPr lang="en-QA"/>
          </a:p>
        </p:txBody>
      </p:sp>
      <p:sp>
        <p:nvSpPr>
          <p:cNvPr id="3" name="Footer Placeholder 2"/>
          <p:cNvSpPr>
            <a:spLocks noGrp="1"/>
          </p:cNvSpPr>
          <p:nvPr>
            <p:ph type="ftr" sz="quarter" idx="11"/>
          </p:nvPr>
        </p:nvSpPr>
        <p:spPr/>
        <p:txBody>
          <a:bodyPr/>
          <a:lstStyle/>
          <a:p>
            <a:endParaRPr lang="en-QA"/>
          </a:p>
        </p:txBody>
      </p:sp>
      <p:sp>
        <p:nvSpPr>
          <p:cNvPr id="4" name="Slide Number Placeholder 3"/>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3281000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8/5/20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13926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353648-E0F9-2344-A21B-A96AFAE1731E}" type="datetimeFigureOut">
              <a:rPr lang="en-QA" smtClean="0"/>
              <a:t>8/5/20</a:t>
            </a:fld>
            <a:endParaRPr lang="en-QA"/>
          </a:p>
        </p:txBody>
      </p:sp>
      <p:sp>
        <p:nvSpPr>
          <p:cNvPr id="6" name="Footer Placeholder 5"/>
          <p:cNvSpPr>
            <a:spLocks noGrp="1"/>
          </p:cNvSpPr>
          <p:nvPr>
            <p:ph type="ftr" sz="quarter" idx="11"/>
          </p:nvPr>
        </p:nvSpPr>
        <p:spPr/>
        <p:txBody>
          <a:bodyPr/>
          <a:lstStyle/>
          <a:p>
            <a:endParaRPr lang="en-QA"/>
          </a:p>
        </p:txBody>
      </p:sp>
      <p:sp>
        <p:nvSpPr>
          <p:cNvPr id="7" name="Slide Number Placeholder 6"/>
          <p:cNvSpPr>
            <a:spLocks noGrp="1"/>
          </p:cNvSpPr>
          <p:nvPr>
            <p:ph type="sldNum" sz="quarter" idx="12"/>
          </p:nvPr>
        </p:nvSpPr>
        <p:spPr/>
        <p:txBody>
          <a:bodyPr/>
          <a:lstStyle/>
          <a:p>
            <a:fld id="{8A79708E-9CBE-364B-9946-ED83135E3F4A}" type="slidenum">
              <a:rPr lang="en-QA" smtClean="0"/>
              <a:t>‹#›</a:t>
            </a:fld>
            <a:endParaRPr lang="en-QA"/>
          </a:p>
        </p:txBody>
      </p:sp>
    </p:spTree>
    <p:extLst>
      <p:ext uri="{BB962C8B-B14F-4D97-AF65-F5344CB8AC3E}">
        <p14:creationId xmlns:p14="http://schemas.microsoft.com/office/powerpoint/2010/main" val="2151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353648-E0F9-2344-A21B-A96AFAE1731E}" type="datetimeFigureOut">
              <a:rPr lang="en-QA" smtClean="0"/>
              <a:t>8/5/20</a:t>
            </a:fld>
            <a:endParaRPr lang="en-QA"/>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QA"/>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79708E-9CBE-364B-9946-ED83135E3F4A}" type="slidenum">
              <a:rPr lang="en-QA" smtClean="0"/>
              <a:t>‹#›</a:t>
            </a:fld>
            <a:endParaRPr lang="en-QA"/>
          </a:p>
        </p:txBody>
      </p:sp>
    </p:spTree>
    <p:extLst>
      <p:ext uri="{BB962C8B-B14F-4D97-AF65-F5344CB8AC3E}">
        <p14:creationId xmlns:p14="http://schemas.microsoft.com/office/powerpoint/2010/main" val="3425909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07122E1-0DD9-D345-8225-7385BCCB22DF}"/>
              </a:ext>
            </a:extLst>
          </p:cNvPr>
          <p:cNvSpPr/>
          <p:nvPr/>
        </p:nvSpPr>
        <p:spPr>
          <a:xfrm>
            <a:off x="4622030" y="2930706"/>
            <a:ext cx="1838929" cy="1574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dirty="0"/>
          </a:p>
        </p:txBody>
      </p:sp>
      <p:sp>
        <p:nvSpPr>
          <p:cNvPr id="6" name="Rectangle 5">
            <a:extLst>
              <a:ext uri="{FF2B5EF4-FFF2-40B4-BE49-F238E27FC236}">
                <a16:creationId xmlns:a16="http://schemas.microsoft.com/office/drawing/2014/main" id="{88219487-A78A-694D-AE73-5E34614D51C4}"/>
              </a:ext>
            </a:extLst>
          </p:cNvPr>
          <p:cNvSpPr/>
          <p:nvPr/>
        </p:nvSpPr>
        <p:spPr>
          <a:xfrm>
            <a:off x="431800" y="4853103"/>
            <a:ext cx="6026150" cy="4401205"/>
          </a:xfrm>
          <a:prstGeom prst="rect">
            <a:avLst/>
          </a:prstGeom>
          <a:solidFill>
            <a:schemeClr val="accent3">
              <a:lumMod val="20000"/>
              <a:lumOff val="80000"/>
            </a:schemeClr>
          </a:solidFill>
        </p:spPr>
        <p:txBody>
          <a:bodyPr wrap="square">
            <a:spAutoFit/>
          </a:bodyPr>
          <a:lstStyle/>
          <a:p>
            <a:pPr fontAlgn="base"/>
            <a:r>
              <a:rPr lang="en-QA" sz="1400" dirty="0"/>
              <a:t>Dr. Abdullatif Mohamed Al Khal is the Deputy Chief Medical Officer and Director of the Department of Medical Education at Hamad Medical Corporation (HMC) in Doha, Qatar. He also serves as a Senior Consultant in Infectious Diseases and is the Head of the Infectious Diseases Division, Manager of Qatar’s National Tuberculosis Program, and Director of Qatar’s Clinical AIDS Program.</a:t>
            </a:r>
          </a:p>
          <a:p>
            <a:pPr fontAlgn="base"/>
            <a:r>
              <a:rPr lang="en-QA" sz="1400" dirty="0"/>
              <a:t> </a:t>
            </a:r>
          </a:p>
          <a:p>
            <a:pPr fontAlgn="base"/>
            <a:r>
              <a:rPr lang="en-QA" sz="1400" dirty="0"/>
              <a:t>Dr. Al-Khal earned his MBBCh from the Royal College of Surgeons in Ireland, completed his residency and fellowship training in Connecticut (USA), and is American Board certified in both Internal Medicine and Infectious Diseases.</a:t>
            </a:r>
          </a:p>
          <a:p>
            <a:pPr fontAlgn="base"/>
            <a:r>
              <a:rPr lang="en-QA" sz="1400" dirty="0"/>
              <a:t> </a:t>
            </a:r>
          </a:p>
          <a:p>
            <a:pPr fontAlgn="base"/>
            <a:r>
              <a:rPr lang="en-QA" sz="1400" dirty="0"/>
              <a:t>In addition to his clinical roles, Dr. Al-Khal also serves in an advisory role to several public health programs under the umbrella of the Qatar Ministry of Public Health. He has held a faculty appointment as Associate Professor of Clinical Medicine at Weill Cornell Medicine - Qatar since 2007 and also holds the title of Clinical Professor of Medicine at Qatar University’s College of Medicine. He is also the </a:t>
            </a:r>
            <a:r>
              <a:rPr lang="en-GB" sz="1400" dirty="0"/>
              <a:t>c</a:t>
            </a:r>
            <a:r>
              <a:rPr lang="en-QA" sz="1400" dirty="0"/>
              <a:t>ollege’s founding Associate Dean for Clinical Affairs.</a:t>
            </a:r>
          </a:p>
          <a:p>
            <a:pPr fontAlgn="base"/>
            <a:r>
              <a:rPr lang="en-QA" sz="1400" dirty="0"/>
              <a:t> </a:t>
            </a:r>
          </a:p>
          <a:p>
            <a:pPr fontAlgn="base"/>
            <a:r>
              <a:rPr lang="en-QA" sz="1400" dirty="0"/>
              <a:t>Dr. Al-Khal remains active in research and publishes regularly</a:t>
            </a:r>
            <a:r>
              <a:rPr lang="en-GB" sz="1400" dirty="0"/>
              <a:t>,</a:t>
            </a:r>
            <a:r>
              <a:rPr lang="en-QA" sz="1400" dirty="0"/>
              <a:t> with his interests spanning the fields of internal medicine, infectious disease, pharmacology and medical education.</a:t>
            </a:r>
          </a:p>
        </p:txBody>
      </p:sp>
      <p:pic>
        <p:nvPicPr>
          <p:cNvPr id="9" name="Picture 8" descr="A picture containing drawing, food&#10;&#10;Description automatically generated">
            <a:extLst>
              <a:ext uri="{FF2B5EF4-FFF2-40B4-BE49-F238E27FC236}">
                <a16:creationId xmlns:a16="http://schemas.microsoft.com/office/drawing/2014/main" id="{91ED15CF-0F9C-F740-B8B2-177296055922}"/>
              </a:ext>
            </a:extLst>
          </p:cNvPr>
          <p:cNvPicPr>
            <a:picLocks noChangeAspect="1"/>
          </p:cNvPicPr>
          <p:nvPr/>
        </p:nvPicPr>
        <p:blipFill>
          <a:blip r:embed="rId2"/>
          <a:stretch>
            <a:fillRect/>
          </a:stretch>
        </p:blipFill>
        <p:spPr>
          <a:xfrm>
            <a:off x="431800" y="9437142"/>
            <a:ext cx="2997200" cy="371213"/>
          </a:xfrm>
          <a:prstGeom prst="rect">
            <a:avLst/>
          </a:prstGeom>
        </p:spPr>
      </p:pic>
      <p:sp>
        <p:nvSpPr>
          <p:cNvPr id="7" name="Rectangle 6">
            <a:extLst>
              <a:ext uri="{FF2B5EF4-FFF2-40B4-BE49-F238E27FC236}">
                <a16:creationId xmlns:a16="http://schemas.microsoft.com/office/drawing/2014/main" id="{A1437510-6D98-D140-8100-CCAD13CC3737}"/>
              </a:ext>
            </a:extLst>
          </p:cNvPr>
          <p:cNvSpPr/>
          <p:nvPr/>
        </p:nvSpPr>
        <p:spPr>
          <a:xfrm>
            <a:off x="397041" y="2293043"/>
            <a:ext cx="5519821" cy="1990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QA" sz="2800" dirty="0">
                <a:latin typeface="Arial" panose="020B0604020202020204" pitchFamily="34" charset="0"/>
                <a:cs typeface="Arial" panose="020B0604020202020204" pitchFamily="34" charset="0"/>
              </a:rPr>
              <a:t>Abdullatif Al-Khal, MD</a:t>
            </a:r>
          </a:p>
          <a:p>
            <a:endParaRPr lang="en-QA" dirty="0">
              <a:latin typeface="Arial" panose="020B0604020202020204" pitchFamily="34" charset="0"/>
              <a:cs typeface="Arial" panose="020B0604020202020204" pitchFamily="34" charset="0"/>
            </a:endParaRPr>
          </a:p>
          <a:p>
            <a:r>
              <a:rPr lang="en-QA" dirty="0">
                <a:latin typeface="Arial" panose="020B0604020202020204" pitchFamily="34" charset="0"/>
                <a:cs typeface="Arial" panose="020B0604020202020204" pitchFamily="34" charset="0"/>
              </a:rPr>
              <a:t>Deputy Chief Medical Officer</a:t>
            </a:r>
          </a:p>
          <a:p>
            <a:r>
              <a:rPr lang="en-QA" dirty="0">
                <a:latin typeface="Arial" panose="020B0604020202020204" pitchFamily="34" charset="0"/>
                <a:cs typeface="Arial" panose="020B0604020202020204" pitchFamily="34" charset="0"/>
              </a:rPr>
              <a:t>Director of the Department of Medical Education</a:t>
            </a:r>
          </a:p>
          <a:p>
            <a:r>
              <a:rPr lang="en-QA" dirty="0">
                <a:latin typeface="Arial" panose="020B0604020202020204" pitchFamily="34" charset="0"/>
                <a:cs typeface="Arial" panose="020B0604020202020204" pitchFamily="34" charset="0"/>
              </a:rPr>
              <a:t>Senior Consultant in Infectious Diseases</a:t>
            </a:r>
          </a:p>
          <a:p>
            <a:r>
              <a:rPr lang="en-QA" dirty="0">
                <a:latin typeface="Arial" panose="020B0604020202020204" pitchFamily="34" charset="0"/>
                <a:cs typeface="Arial" panose="020B0604020202020204" pitchFamily="34" charset="0"/>
              </a:rPr>
              <a:t>Hamad Medical Corporation</a:t>
            </a:r>
          </a:p>
          <a:p>
            <a:pPr fontAlgn="t"/>
            <a:endParaRPr lang="en-US" sz="1600" b="1" dirty="0"/>
          </a:p>
        </p:txBody>
      </p:sp>
      <p:pic>
        <p:nvPicPr>
          <p:cNvPr id="4" name="Picture 3" descr="A person wearing a hat&#10;&#10;Description automatically generated">
            <a:extLst>
              <a:ext uri="{FF2B5EF4-FFF2-40B4-BE49-F238E27FC236}">
                <a16:creationId xmlns:a16="http://schemas.microsoft.com/office/drawing/2014/main" id="{F75AB726-E511-B14D-9DF1-7D18B700FF35}"/>
              </a:ext>
            </a:extLst>
          </p:cNvPr>
          <p:cNvPicPr>
            <a:picLocks noChangeAspect="1"/>
          </p:cNvPicPr>
          <p:nvPr/>
        </p:nvPicPr>
        <p:blipFill rotWithShape="1">
          <a:blip r:embed="rId3"/>
          <a:srcRect l="14840" r="17306"/>
          <a:stretch/>
        </p:blipFill>
        <p:spPr>
          <a:xfrm>
            <a:off x="397041" y="0"/>
            <a:ext cx="2487863" cy="2296216"/>
          </a:xfrm>
          <a:prstGeom prst="rect">
            <a:avLst/>
          </a:prstGeom>
        </p:spPr>
      </p:pic>
    </p:spTree>
    <p:extLst>
      <p:ext uri="{BB962C8B-B14F-4D97-AF65-F5344CB8AC3E}">
        <p14:creationId xmlns:p14="http://schemas.microsoft.com/office/powerpoint/2010/main" val="64356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243</Words>
  <Application>Microsoft Macintosh PowerPoint</Application>
  <PresentationFormat>A4 Paper (210x297 mm)</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Zara Lamri</dc:creator>
  <cp:lastModifiedBy>Zara Lamri</cp:lastModifiedBy>
  <cp:revision>19</cp:revision>
  <dcterms:created xsi:type="dcterms:W3CDTF">2020-04-21T06:33:23Z</dcterms:created>
  <dcterms:modified xsi:type="dcterms:W3CDTF">2020-08-05T05:35:30Z</dcterms:modified>
</cp:coreProperties>
</file>