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 id="2147484159" r:id="rId2"/>
  </p:sldMasterIdLst>
  <p:notesMasterIdLst>
    <p:notesMasterId r:id="rId20"/>
  </p:notesMasterIdLst>
  <p:sldIdLst>
    <p:sldId id="265" r:id="rId3"/>
    <p:sldId id="258" r:id="rId4"/>
    <p:sldId id="645" r:id="rId5"/>
    <p:sldId id="646" r:id="rId6"/>
    <p:sldId id="640" r:id="rId7"/>
    <p:sldId id="641" r:id="rId8"/>
    <p:sldId id="647" r:id="rId9"/>
    <p:sldId id="653" r:id="rId10"/>
    <p:sldId id="649" r:id="rId11"/>
    <p:sldId id="639" r:id="rId12"/>
    <p:sldId id="642" r:id="rId13"/>
    <p:sldId id="643" r:id="rId14"/>
    <p:sldId id="650" r:id="rId15"/>
    <p:sldId id="652" r:id="rId16"/>
    <p:sldId id="648" r:id="rId17"/>
    <p:sldId id="651" r:id="rId18"/>
    <p:sldId id="63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sette Fakih" initials="CF" lastIdx="1" clrIdx="0">
    <p:extLst>
      <p:ext uri="{19B8F6BF-5375-455C-9EA6-DF929625EA0E}">
        <p15:presenceInfo xmlns:p15="http://schemas.microsoft.com/office/powerpoint/2012/main" userId="d331920dca1836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8626"/>
    <a:srgbClr val="4472C4"/>
    <a:srgbClr val="E2948A"/>
    <a:srgbClr val="F7E1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80539" autoAdjust="0"/>
  </p:normalViewPr>
  <p:slideViewPr>
    <p:cSldViewPr snapToGrid="0">
      <p:cViewPr>
        <p:scale>
          <a:sx n="71" d="100"/>
          <a:sy n="71" d="100"/>
        </p:scale>
        <p:origin x="1984"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50C9D-11C5-494E-84E8-6C6EB4194037}"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6B7D1D84-5A09-4A73-B5B7-020F89F9A7DB}">
      <dgm:prSet custT="1"/>
      <dgm:spPr/>
      <dgm:t>
        <a:bodyPr/>
        <a:lstStyle/>
        <a:p>
          <a:r>
            <a:rPr lang="en-US" sz="2200" dirty="0"/>
            <a:t>Evaluate the effectiveness of meal replacement as a strategy for weight management based on the analysis and comparison of the evidence and arguments presented</a:t>
          </a:r>
        </a:p>
      </dgm:t>
    </dgm:pt>
    <dgm:pt modelId="{9304F126-3809-4777-86A7-9186CF44155D}" type="parTrans" cxnId="{6B18A8E0-7996-4ECA-A741-FAC99AFF44B3}">
      <dgm:prSet/>
      <dgm:spPr/>
      <dgm:t>
        <a:bodyPr/>
        <a:lstStyle/>
        <a:p>
          <a:endParaRPr lang="en-US" sz="2200"/>
        </a:p>
      </dgm:t>
    </dgm:pt>
    <dgm:pt modelId="{E17D800C-1D35-4ABA-8023-68AEB8C05664}" type="sibTrans" cxnId="{6B18A8E0-7996-4ECA-A741-FAC99AFF44B3}">
      <dgm:prSet phldrT="1" phldr="0" custT="1"/>
      <dgm:spPr/>
      <dgm:t>
        <a:bodyPr/>
        <a:lstStyle/>
        <a:p>
          <a:r>
            <a:rPr lang="en-US" sz="2200"/>
            <a:t>1</a:t>
          </a:r>
        </a:p>
      </dgm:t>
    </dgm:pt>
    <dgm:pt modelId="{E812E5E1-70D7-4F83-ADE2-66C20902834D}">
      <dgm:prSet custT="1"/>
      <dgm:spPr/>
      <dgm:t>
        <a:bodyPr/>
        <a:lstStyle/>
        <a:p>
          <a:r>
            <a:rPr lang="en-US" sz="2200" dirty="0"/>
            <a:t>Identify potential candidates for meal replacement in weight management</a:t>
          </a:r>
        </a:p>
      </dgm:t>
    </dgm:pt>
    <dgm:pt modelId="{A53D9FBF-760B-4542-8AB1-C857A89BD4BE}" type="parTrans" cxnId="{107291BB-DD3E-4F84-A104-B6AC22F4EEF3}">
      <dgm:prSet/>
      <dgm:spPr/>
      <dgm:t>
        <a:bodyPr/>
        <a:lstStyle/>
        <a:p>
          <a:endParaRPr lang="en-US" sz="2200"/>
        </a:p>
      </dgm:t>
    </dgm:pt>
    <dgm:pt modelId="{618A37A6-BF7F-4AC6-A62F-044425C43D25}" type="sibTrans" cxnId="{107291BB-DD3E-4F84-A104-B6AC22F4EEF3}">
      <dgm:prSet phldrT="2" phldr="0" custT="1"/>
      <dgm:spPr/>
      <dgm:t>
        <a:bodyPr/>
        <a:lstStyle/>
        <a:p>
          <a:r>
            <a:rPr lang="en-US" sz="2200"/>
            <a:t>2</a:t>
          </a:r>
        </a:p>
      </dgm:t>
    </dgm:pt>
    <dgm:pt modelId="{6363BAE0-96E6-4FE8-A358-CF6003CC83E4}">
      <dgm:prSet custT="1"/>
      <dgm:spPr/>
      <dgm:t>
        <a:bodyPr/>
        <a:lstStyle/>
        <a:p>
          <a:r>
            <a:rPr lang="en-US" sz="2200" dirty="0"/>
            <a:t>Assess the potential benefits and limitations of using meal replacements for long-term weight management.</a:t>
          </a:r>
        </a:p>
      </dgm:t>
    </dgm:pt>
    <dgm:pt modelId="{15E6DD02-B236-4C75-8760-C441DFF1CAD6}" type="parTrans" cxnId="{F811E6CF-2D7D-4B63-B4BA-E8B5CAA0C7E1}">
      <dgm:prSet/>
      <dgm:spPr/>
      <dgm:t>
        <a:bodyPr/>
        <a:lstStyle/>
        <a:p>
          <a:endParaRPr lang="en-US" sz="2200"/>
        </a:p>
      </dgm:t>
    </dgm:pt>
    <dgm:pt modelId="{DB165F49-654F-4CFA-A779-0A438C12D35B}" type="sibTrans" cxnId="{F811E6CF-2D7D-4B63-B4BA-E8B5CAA0C7E1}">
      <dgm:prSet phldrT="3" phldr="0" custT="1"/>
      <dgm:spPr/>
      <dgm:t>
        <a:bodyPr/>
        <a:lstStyle/>
        <a:p>
          <a:r>
            <a:rPr lang="en-US" sz="2200"/>
            <a:t>3</a:t>
          </a:r>
        </a:p>
      </dgm:t>
    </dgm:pt>
    <dgm:pt modelId="{84C4EF13-856E-084B-A1BF-A336602F0519}" type="pres">
      <dgm:prSet presAssocID="{4CE50C9D-11C5-494E-84E8-6C6EB4194037}" presName="Name0" presStyleCnt="0">
        <dgm:presLayoutVars>
          <dgm:animLvl val="lvl"/>
          <dgm:resizeHandles val="exact"/>
        </dgm:presLayoutVars>
      </dgm:prSet>
      <dgm:spPr/>
    </dgm:pt>
    <dgm:pt modelId="{59B81A0F-819E-BB48-B63A-73D3D34C1D72}" type="pres">
      <dgm:prSet presAssocID="{6B7D1D84-5A09-4A73-B5B7-020F89F9A7DB}" presName="compositeNode" presStyleCnt="0">
        <dgm:presLayoutVars>
          <dgm:bulletEnabled val="1"/>
        </dgm:presLayoutVars>
      </dgm:prSet>
      <dgm:spPr/>
    </dgm:pt>
    <dgm:pt modelId="{1716DEF1-3D64-5940-BBB5-A485D55AB29A}" type="pres">
      <dgm:prSet presAssocID="{6B7D1D84-5A09-4A73-B5B7-020F89F9A7DB}" presName="bgRect" presStyleLbl="bgAccFollowNode1" presStyleIdx="0" presStyleCnt="3"/>
      <dgm:spPr/>
    </dgm:pt>
    <dgm:pt modelId="{CD5ED12E-A878-564E-9370-2312FD6287AD}" type="pres">
      <dgm:prSet presAssocID="{E17D800C-1D35-4ABA-8023-68AEB8C05664}" presName="sibTransNodeCircle" presStyleLbl="alignNode1" presStyleIdx="0" presStyleCnt="6">
        <dgm:presLayoutVars>
          <dgm:chMax val="0"/>
          <dgm:bulletEnabled/>
        </dgm:presLayoutVars>
      </dgm:prSet>
      <dgm:spPr/>
    </dgm:pt>
    <dgm:pt modelId="{0DEF8953-C9C0-0A41-BF3F-6C8B492431DD}" type="pres">
      <dgm:prSet presAssocID="{6B7D1D84-5A09-4A73-B5B7-020F89F9A7DB}" presName="bottomLine" presStyleLbl="alignNode1" presStyleIdx="1" presStyleCnt="6">
        <dgm:presLayoutVars/>
      </dgm:prSet>
      <dgm:spPr/>
    </dgm:pt>
    <dgm:pt modelId="{0BFDDC60-F110-A443-BD35-AD14C839123D}" type="pres">
      <dgm:prSet presAssocID="{6B7D1D84-5A09-4A73-B5B7-020F89F9A7DB}" presName="nodeText" presStyleLbl="bgAccFollowNode1" presStyleIdx="0" presStyleCnt="3">
        <dgm:presLayoutVars>
          <dgm:bulletEnabled val="1"/>
        </dgm:presLayoutVars>
      </dgm:prSet>
      <dgm:spPr/>
    </dgm:pt>
    <dgm:pt modelId="{F923CC57-0193-204B-9084-8302FB39DA48}" type="pres">
      <dgm:prSet presAssocID="{E17D800C-1D35-4ABA-8023-68AEB8C05664}" presName="sibTrans" presStyleCnt="0"/>
      <dgm:spPr/>
    </dgm:pt>
    <dgm:pt modelId="{563EBB3B-C41A-C14C-BFC4-D5756101DF08}" type="pres">
      <dgm:prSet presAssocID="{E812E5E1-70D7-4F83-ADE2-66C20902834D}" presName="compositeNode" presStyleCnt="0">
        <dgm:presLayoutVars>
          <dgm:bulletEnabled val="1"/>
        </dgm:presLayoutVars>
      </dgm:prSet>
      <dgm:spPr/>
    </dgm:pt>
    <dgm:pt modelId="{585F26BC-99E8-754B-A3CF-1C692DC066CA}" type="pres">
      <dgm:prSet presAssocID="{E812E5E1-70D7-4F83-ADE2-66C20902834D}" presName="bgRect" presStyleLbl="bgAccFollowNode1" presStyleIdx="1" presStyleCnt="3"/>
      <dgm:spPr/>
    </dgm:pt>
    <dgm:pt modelId="{AAC4BC8B-634C-9F48-B368-C678ECFA8EE9}" type="pres">
      <dgm:prSet presAssocID="{618A37A6-BF7F-4AC6-A62F-044425C43D25}" presName="sibTransNodeCircle" presStyleLbl="alignNode1" presStyleIdx="2" presStyleCnt="6">
        <dgm:presLayoutVars>
          <dgm:chMax val="0"/>
          <dgm:bulletEnabled/>
        </dgm:presLayoutVars>
      </dgm:prSet>
      <dgm:spPr/>
    </dgm:pt>
    <dgm:pt modelId="{AFC7A1D6-EEFF-8A49-8618-1E394A0F085E}" type="pres">
      <dgm:prSet presAssocID="{E812E5E1-70D7-4F83-ADE2-66C20902834D}" presName="bottomLine" presStyleLbl="alignNode1" presStyleIdx="3" presStyleCnt="6">
        <dgm:presLayoutVars/>
      </dgm:prSet>
      <dgm:spPr/>
    </dgm:pt>
    <dgm:pt modelId="{C0DDC83C-DC70-7245-AEB8-B25A4D66D9AB}" type="pres">
      <dgm:prSet presAssocID="{E812E5E1-70D7-4F83-ADE2-66C20902834D}" presName="nodeText" presStyleLbl="bgAccFollowNode1" presStyleIdx="1" presStyleCnt="3">
        <dgm:presLayoutVars>
          <dgm:bulletEnabled val="1"/>
        </dgm:presLayoutVars>
      </dgm:prSet>
      <dgm:spPr/>
    </dgm:pt>
    <dgm:pt modelId="{FE03B20F-3E58-1D4B-A690-24E7598A1991}" type="pres">
      <dgm:prSet presAssocID="{618A37A6-BF7F-4AC6-A62F-044425C43D25}" presName="sibTrans" presStyleCnt="0"/>
      <dgm:spPr/>
    </dgm:pt>
    <dgm:pt modelId="{3B5338D1-50D6-9243-B7D7-6382C76331E5}" type="pres">
      <dgm:prSet presAssocID="{6363BAE0-96E6-4FE8-A358-CF6003CC83E4}" presName="compositeNode" presStyleCnt="0">
        <dgm:presLayoutVars>
          <dgm:bulletEnabled val="1"/>
        </dgm:presLayoutVars>
      </dgm:prSet>
      <dgm:spPr/>
    </dgm:pt>
    <dgm:pt modelId="{FA9CFADC-DB76-324F-AE0B-A90D60C6B15D}" type="pres">
      <dgm:prSet presAssocID="{6363BAE0-96E6-4FE8-A358-CF6003CC83E4}" presName="bgRect" presStyleLbl="bgAccFollowNode1" presStyleIdx="2" presStyleCnt="3"/>
      <dgm:spPr/>
    </dgm:pt>
    <dgm:pt modelId="{F9DC4F3D-1FBC-2545-B319-4E16FF07DB4D}" type="pres">
      <dgm:prSet presAssocID="{DB165F49-654F-4CFA-A779-0A438C12D35B}" presName="sibTransNodeCircle" presStyleLbl="alignNode1" presStyleIdx="4" presStyleCnt="6">
        <dgm:presLayoutVars>
          <dgm:chMax val="0"/>
          <dgm:bulletEnabled/>
        </dgm:presLayoutVars>
      </dgm:prSet>
      <dgm:spPr/>
    </dgm:pt>
    <dgm:pt modelId="{6A73AC65-0A9B-1A44-9F13-9ACED43F3203}" type="pres">
      <dgm:prSet presAssocID="{6363BAE0-96E6-4FE8-A358-CF6003CC83E4}" presName="bottomLine" presStyleLbl="alignNode1" presStyleIdx="5" presStyleCnt="6">
        <dgm:presLayoutVars/>
      </dgm:prSet>
      <dgm:spPr/>
    </dgm:pt>
    <dgm:pt modelId="{33B3F1CE-A95D-0446-97D0-F87F46184CC1}" type="pres">
      <dgm:prSet presAssocID="{6363BAE0-96E6-4FE8-A358-CF6003CC83E4}" presName="nodeText" presStyleLbl="bgAccFollowNode1" presStyleIdx="2" presStyleCnt="3">
        <dgm:presLayoutVars>
          <dgm:bulletEnabled val="1"/>
        </dgm:presLayoutVars>
      </dgm:prSet>
      <dgm:spPr/>
    </dgm:pt>
  </dgm:ptLst>
  <dgm:cxnLst>
    <dgm:cxn modelId="{E1EA8B6A-08CB-E942-BC5C-BD1CD42FB02E}" type="presOf" srcId="{6363BAE0-96E6-4FE8-A358-CF6003CC83E4}" destId="{33B3F1CE-A95D-0446-97D0-F87F46184CC1}" srcOrd="1" destOrd="0" presId="urn:microsoft.com/office/officeart/2016/7/layout/BasicLinearProcessNumbered"/>
    <dgm:cxn modelId="{74566A7A-6C76-E14F-84F1-C787CC1C38AF}" type="presOf" srcId="{E812E5E1-70D7-4F83-ADE2-66C20902834D}" destId="{C0DDC83C-DC70-7245-AEB8-B25A4D66D9AB}" srcOrd="1" destOrd="0" presId="urn:microsoft.com/office/officeart/2016/7/layout/BasicLinearProcessNumbered"/>
    <dgm:cxn modelId="{A463C2A8-9EC7-8940-9B56-F378540AEED3}" type="presOf" srcId="{6363BAE0-96E6-4FE8-A358-CF6003CC83E4}" destId="{FA9CFADC-DB76-324F-AE0B-A90D60C6B15D}" srcOrd="0" destOrd="0" presId="urn:microsoft.com/office/officeart/2016/7/layout/BasicLinearProcessNumbered"/>
    <dgm:cxn modelId="{68A7BFB4-481B-5C47-817E-675ECACB1199}" type="presOf" srcId="{618A37A6-BF7F-4AC6-A62F-044425C43D25}" destId="{AAC4BC8B-634C-9F48-B368-C678ECFA8EE9}" srcOrd="0" destOrd="0" presId="urn:microsoft.com/office/officeart/2016/7/layout/BasicLinearProcessNumbered"/>
    <dgm:cxn modelId="{8D6E1BB5-968E-A44D-B467-727215999ECF}" type="presOf" srcId="{E17D800C-1D35-4ABA-8023-68AEB8C05664}" destId="{CD5ED12E-A878-564E-9370-2312FD6287AD}" srcOrd="0" destOrd="0" presId="urn:microsoft.com/office/officeart/2016/7/layout/BasicLinearProcessNumbered"/>
    <dgm:cxn modelId="{1156F9B5-F185-B64A-BBC3-C20896C9172E}" type="presOf" srcId="{6B7D1D84-5A09-4A73-B5B7-020F89F9A7DB}" destId="{1716DEF1-3D64-5940-BBB5-A485D55AB29A}" srcOrd="0" destOrd="0" presId="urn:microsoft.com/office/officeart/2016/7/layout/BasicLinearProcessNumbered"/>
    <dgm:cxn modelId="{107291BB-DD3E-4F84-A104-B6AC22F4EEF3}" srcId="{4CE50C9D-11C5-494E-84E8-6C6EB4194037}" destId="{E812E5E1-70D7-4F83-ADE2-66C20902834D}" srcOrd="1" destOrd="0" parTransId="{A53D9FBF-760B-4542-8AB1-C857A89BD4BE}" sibTransId="{618A37A6-BF7F-4AC6-A62F-044425C43D25}"/>
    <dgm:cxn modelId="{F811E6CF-2D7D-4B63-B4BA-E8B5CAA0C7E1}" srcId="{4CE50C9D-11C5-494E-84E8-6C6EB4194037}" destId="{6363BAE0-96E6-4FE8-A358-CF6003CC83E4}" srcOrd="2" destOrd="0" parTransId="{15E6DD02-B236-4C75-8760-C441DFF1CAD6}" sibTransId="{DB165F49-654F-4CFA-A779-0A438C12D35B}"/>
    <dgm:cxn modelId="{9AF0D6D3-519E-684D-80C7-09E4DAEDD859}" type="presOf" srcId="{E812E5E1-70D7-4F83-ADE2-66C20902834D}" destId="{585F26BC-99E8-754B-A3CF-1C692DC066CA}" srcOrd="0" destOrd="0" presId="urn:microsoft.com/office/officeart/2016/7/layout/BasicLinearProcessNumbered"/>
    <dgm:cxn modelId="{C8A156D7-F439-CE4E-9909-50CE28FFE6E7}" type="presOf" srcId="{DB165F49-654F-4CFA-A779-0A438C12D35B}" destId="{F9DC4F3D-1FBC-2545-B319-4E16FF07DB4D}" srcOrd="0" destOrd="0" presId="urn:microsoft.com/office/officeart/2016/7/layout/BasicLinearProcessNumbered"/>
    <dgm:cxn modelId="{6D7B7BD7-7641-5F43-9092-3E2BD7FA1802}" type="presOf" srcId="{6B7D1D84-5A09-4A73-B5B7-020F89F9A7DB}" destId="{0BFDDC60-F110-A443-BD35-AD14C839123D}" srcOrd="1" destOrd="0" presId="urn:microsoft.com/office/officeart/2016/7/layout/BasicLinearProcessNumbered"/>
    <dgm:cxn modelId="{6B18A8E0-7996-4ECA-A741-FAC99AFF44B3}" srcId="{4CE50C9D-11C5-494E-84E8-6C6EB4194037}" destId="{6B7D1D84-5A09-4A73-B5B7-020F89F9A7DB}" srcOrd="0" destOrd="0" parTransId="{9304F126-3809-4777-86A7-9186CF44155D}" sibTransId="{E17D800C-1D35-4ABA-8023-68AEB8C05664}"/>
    <dgm:cxn modelId="{B8F462F2-7FFD-0447-A966-12CEC30C6FEC}" type="presOf" srcId="{4CE50C9D-11C5-494E-84E8-6C6EB4194037}" destId="{84C4EF13-856E-084B-A1BF-A336602F0519}" srcOrd="0" destOrd="0" presId="urn:microsoft.com/office/officeart/2016/7/layout/BasicLinearProcessNumbered"/>
    <dgm:cxn modelId="{E9235527-A307-BD48-84B7-644EA3F18767}" type="presParOf" srcId="{84C4EF13-856E-084B-A1BF-A336602F0519}" destId="{59B81A0F-819E-BB48-B63A-73D3D34C1D72}" srcOrd="0" destOrd="0" presId="urn:microsoft.com/office/officeart/2016/7/layout/BasicLinearProcessNumbered"/>
    <dgm:cxn modelId="{56E21CCD-3C7D-DE49-82D9-806D4945167C}" type="presParOf" srcId="{59B81A0F-819E-BB48-B63A-73D3D34C1D72}" destId="{1716DEF1-3D64-5940-BBB5-A485D55AB29A}" srcOrd="0" destOrd="0" presId="urn:microsoft.com/office/officeart/2016/7/layout/BasicLinearProcessNumbered"/>
    <dgm:cxn modelId="{E2A1EFEC-93FB-2B42-8745-2CC0EFE3956A}" type="presParOf" srcId="{59B81A0F-819E-BB48-B63A-73D3D34C1D72}" destId="{CD5ED12E-A878-564E-9370-2312FD6287AD}" srcOrd="1" destOrd="0" presId="urn:microsoft.com/office/officeart/2016/7/layout/BasicLinearProcessNumbered"/>
    <dgm:cxn modelId="{8EF6AABC-0EBA-8E45-8727-C7D04704D8F9}" type="presParOf" srcId="{59B81A0F-819E-BB48-B63A-73D3D34C1D72}" destId="{0DEF8953-C9C0-0A41-BF3F-6C8B492431DD}" srcOrd="2" destOrd="0" presId="urn:microsoft.com/office/officeart/2016/7/layout/BasicLinearProcessNumbered"/>
    <dgm:cxn modelId="{15A2A1DE-D8AF-E040-AB8C-B6CA61D75F33}" type="presParOf" srcId="{59B81A0F-819E-BB48-B63A-73D3D34C1D72}" destId="{0BFDDC60-F110-A443-BD35-AD14C839123D}" srcOrd="3" destOrd="0" presId="urn:microsoft.com/office/officeart/2016/7/layout/BasicLinearProcessNumbered"/>
    <dgm:cxn modelId="{F725DA80-9320-224F-AA8C-6A6A401BCEF7}" type="presParOf" srcId="{84C4EF13-856E-084B-A1BF-A336602F0519}" destId="{F923CC57-0193-204B-9084-8302FB39DA48}" srcOrd="1" destOrd="0" presId="urn:microsoft.com/office/officeart/2016/7/layout/BasicLinearProcessNumbered"/>
    <dgm:cxn modelId="{46257BF1-FBA0-5A47-8667-621545CAE310}" type="presParOf" srcId="{84C4EF13-856E-084B-A1BF-A336602F0519}" destId="{563EBB3B-C41A-C14C-BFC4-D5756101DF08}" srcOrd="2" destOrd="0" presId="urn:microsoft.com/office/officeart/2016/7/layout/BasicLinearProcessNumbered"/>
    <dgm:cxn modelId="{5BC5A33F-90FE-4B4D-A01B-317C50D65CE0}" type="presParOf" srcId="{563EBB3B-C41A-C14C-BFC4-D5756101DF08}" destId="{585F26BC-99E8-754B-A3CF-1C692DC066CA}" srcOrd="0" destOrd="0" presId="urn:microsoft.com/office/officeart/2016/7/layout/BasicLinearProcessNumbered"/>
    <dgm:cxn modelId="{B4AA1016-C511-5045-B8DC-838B557175F8}" type="presParOf" srcId="{563EBB3B-C41A-C14C-BFC4-D5756101DF08}" destId="{AAC4BC8B-634C-9F48-B368-C678ECFA8EE9}" srcOrd="1" destOrd="0" presId="urn:microsoft.com/office/officeart/2016/7/layout/BasicLinearProcessNumbered"/>
    <dgm:cxn modelId="{D090B20F-B47B-9F46-8BB2-DE628A592E59}" type="presParOf" srcId="{563EBB3B-C41A-C14C-BFC4-D5756101DF08}" destId="{AFC7A1D6-EEFF-8A49-8618-1E394A0F085E}" srcOrd="2" destOrd="0" presId="urn:microsoft.com/office/officeart/2016/7/layout/BasicLinearProcessNumbered"/>
    <dgm:cxn modelId="{E77C3FF4-2104-DA41-A9AC-3D4AFB46E9A3}" type="presParOf" srcId="{563EBB3B-C41A-C14C-BFC4-D5756101DF08}" destId="{C0DDC83C-DC70-7245-AEB8-B25A4D66D9AB}" srcOrd="3" destOrd="0" presId="urn:microsoft.com/office/officeart/2016/7/layout/BasicLinearProcessNumbered"/>
    <dgm:cxn modelId="{DC06758C-1B8D-8340-A9BC-CA890073DF81}" type="presParOf" srcId="{84C4EF13-856E-084B-A1BF-A336602F0519}" destId="{FE03B20F-3E58-1D4B-A690-24E7598A1991}" srcOrd="3" destOrd="0" presId="urn:microsoft.com/office/officeart/2016/7/layout/BasicLinearProcessNumbered"/>
    <dgm:cxn modelId="{5843E5A4-E4C8-5146-87CC-C89CD09824B3}" type="presParOf" srcId="{84C4EF13-856E-084B-A1BF-A336602F0519}" destId="{3B5338D1-50D6-9243-B7D7-6382C76331E5}" srcOrd="4" destOrd="0" presId="urn:microsoft.com/office/officeart/2016/7/layout/BasicLinearProcessNumbered"/>
    <dgm:cxn modelId="{E347F190-7B2D-AE4F-8C29-0FE01A8D82AD}" type="presParOf" srcId="{3B5338D1-50D6-9243-B7D7-6382C76331E5}" destId="{FA9CFADC-DB76-324F-AE0B-A90D60C6B15D}" srcOrd="0" destOrd="0" presId="urn:microsoft.com/office/officeart/2016/7/layout/BasicLinearProcessNumbered"/>
    <dgm:cxn modelId="{549DBEBB-455C-0E42-84D9-7E72880B55A3}" type="presParOf" srcId="{3B5338D1-50D6-9243-B7D7-6382C76331E5}" destId="{F9DC4F3D-1FBC-2545-B319-4E16FF07DB4D}" srcOrd="1" destOrd="0" presId="urn:microsoft.com/office/officeart/2016/7/layout/BasicLinearProcessNumbered"/>
    <dgm:cxn modelId="{14BCAFAD-F440-2841-B0C1-EEAD23D9E5A4}" type="presParOf" srcId="{3B5338D1-50D6-9243-B7D7-6382C76331E5}" destId="{6A73AC65-0A9B-1A44-9F13-9ACED43F3203}" srcOrd="2" destOrd="0" presId="urn:microsoft.com/office/officeart/2016/7/layout/BasicLinearProcessNumbered"/>
    <dgm:cxn modelId="{8CCADD63-58C7-4B4F-B07B-EAA901389189}" type="presParOf" srcId="{3B5338D1-50D6-9243-B7D7-6382C76331E5}" destId="{33B3F1CE-A95D-0446-97D0-F87F46184CC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6DEF1-3D64-5940-BBB5-A485D55AB29A}">
      <dsp:nvSpPr>
        <dsp:cNvPr id="0" name=""/>
        <dsp:cNvSpPr/>
      </dsp:nvSpPr>
      <dsp:spPr>
        <a:xfrm>
          <a:off x="0" y="300282"/>
          <a:ext cx="3291092" cy="460752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586" tIns="330200" rIns="256586" bIns="330200" numCol="1" spcCol="1270" anchor="t" anchorCtr="0">
          <a:noAutofit/>
        </a:bodyPr>
        <a:lstStyle/>
        <a:p>
          <a:pPr marL="0" lvl="0" indent="0" algn="l" defTabSz="977900">
            <a:lnSpc>
              <a:spcPct val="90000"/>
            </a:lnSpc>
            <a:spcBef>
              <a:spcPct val="0"/>
            </a:spcBef>
            <a:spcAft>
              <a:spcPct val="35000"/>
            </a:spcAft>
            <a:buNone/>
          </a:pPr>
          <a:r>
            <a:rPr lang="en-US" sz="2200" kern="1200" dirty="0"/>
            <a:t>Evaluate the effectiveness of meal replacement as a strategy for weight management based on the analysis and comparison of the evidence and arguments presented</a:t>
          </a:r>
        </a:p>
      </dsp:txBody>
      <dsp:txXfrm>
        <a:off x="0" y="2051144"/>
        <a:ext cx="3291092" cy="2764517"/>
      </dsp:txXfrm>
    </dsp:sp>
    <dsp:sp modelId="{CD5ED12E-A878-564E-9370-2312FD6287AD}">
      <dsp:nvSpPr>
        <dsp:cNvPr id="0" name=""/>
        <dsp:cNvSpPr/>
      </dsp:nvSpPr>
      <dsp:spPr>
        <a:xfrm>
          <a:off x="954416" y="761035"/>
          <a:ext cx="1382258" cy="138225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766" tIns="12700" rIns="107766" bIns="12700" numCol="1" spcCol="1270" anchor="ctr" anchorCtr="0">
          <a:noAutofit/>
        </a:bodyPr>
        <a:lstStyle/>
        <a:p>
          <a:pPr marL="0" lvl="0" indent="0" algn="ctr" defTabSz="977900">
            <a:lnSpc>
              <a:spcPct val="90000"/>
            </a:lnSpc>
            <a:spcBef>
              <a:spcPct val="0"/>
            </a:spcBef>
            <a:spcAft>
              <a:spcPct val="35000"/>
            </a:spcAft>
            <a:buNone/>
          </a:pPr>
          <a:r>
            <a:rPr lang="en-US" sz="2200" kern="1200"/>
            <a:t>1</a:t>
          </a:r>
        </a:p>
      </dsp:txBody>
      <dsp:txXfrm>
        <a:off x="1156843" y="963462"/>
        <a:ext cx="977404" cy="977404"/>
      </dsp:txXfrm>
    </dsp:sp>
    <dsp:sp modelId="{0DEF8953-C9C0-0A41-BF3F-6C8B492431DD}">
      <dsp:nvSpPr>
        <dsp:cNvPr id="0" name=""/>
        <dsp:cNvSpPr/>
      </dsp:nvSpPr>
      <dsp:spPr>
        <a:xfrm>
          <a:off x="0" y="4907740"/>
          <a:ext cx="3291092" cy="72"/>
        </a:xfrm>
        <a:prstGeom prst="rect">
          <a:avLst/>
        </a:prstGeom>
        <a:solidFill>
          <a:schemeClr val="accent2">
            <a:hueOff val="-191998"/>
            <a:satOff val="-4155"/>
            <a:lumOff val="-588"/>
            <a:alphaOff val="0"/>
          </a:schemeClr>
        </a:solidFill>
        <a:ln w="12700" cap="flat" cmpd="sng" algn="ctr">
          <a:solidFill>
            <a:schemeClr val="accent2">
              <a:hueOff val="-191998"/>
              <a:satOff val="-4155"/>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5F26BC-99E8-754B-A3CF-1C692DC066CA}">
      <dsp:nvSpPr>
        <dsp:cNvPr id="0" name=""/>
        <dsp:cNvSpPr/>
      </dsp:nvSpPr>
      <dsp:spPr>
        <a:xfrm>
          <a:off x="3620201" y="300282"/>
          <a:ext cx="3291092" cy="4607529"/>
        </a:xfrm>
        <a:prstGeom prst="rect">
          <a:avLst/>
        </a:prstGeom>
        <a:solidFill>
          <a:schemeClr val="accent2">
            <a:tint val="40000"/>
            <a:alpha val="90000"/>
            <a:hueOff val="-382982"/>
            <a:satOff val="-9652"/>
            <a:lumOff val="-578"/>
            <a:alphaOff val="0"/>
          </a:schemeClr>
        </a:solidFill>
        <a:ln w="12700" cap="flat" cmpd="sng" algn="ctr">
          <a:solidFill>
            <a:schemeClr val="accent2">
              <a:tint val="40000"/>
              <a:alpha val="90000"/>
              <a:hueOff val="-382982"/>
              <a:satOff val="-9652"/>
              <a:lumOff val="-5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586" tIns="330200" rIns="256586" bIns="330200" numCol="1" spcCol="1270" anchor="t" anchorCtr="0">
          <a:noAutofit/>
        </a:bodyPr>
        <a:lstStyle/>
        <a:p>
          <a:pPr marL="0" lvl="0" indent="0" algn="l" defTabSz="977900">
            <a:lnSpc>
              <a:spcPct val="90000"/>
            </a:lnSpc>
            <a:spcBef>
              <a:spcPct val="0"/>
            </a:spcBef>
            <a:spcAft>
              <a:spcPct val="35000"/>
            </a:spcAft>
            <a:buNone/>
          </a:pPr>
          <a:r>
            <a:rPr lang="en-US" sz="2200" kern="1200" dirty="0"/>
            <a:t>Identify potential candidates for meal replacement in weight management</a:t>
          </a:r>
        </a:p>
      </dsp:txBody>
      <dsp:txXfrm>
        <a:off x="3620201" y="2051144"/>
        <a:ext cx="3291092" cy="2764517"/>
      </dsp:txXfrm>
    </dsp:sp>
    <dsp:sp modelId="{AAC4BC8B-634C-9F48-B368-C678ECFA8EE9}">
      <dsp:nvSpPr>
        <dsp:cNvPr id="0" name=""/>
        <dsp:cNvSpPr/>
      </dsp:nvSpPr>
      <dsp:spPr>
        <a:xfrm>
          <a:off x="4574618" y="761035"/>
          <a:ext cx="1382258" cy="1382258"/>
        </a:xfrm>
        <a:prstGeom prst="ellipse">
          <a:avLst/>
        </a:prstGeom>
        <a:solidFill>
          <a:schemeClr val="accent2">
            <a:hueOff val="-383996"/>
            <a:satOff val="-8310"/>
            <a:lumOff val="-1177"/>
            <a:alphaOff val="0"/>
          </a:schemeClr>
        </a:solidFill>
        <a:ln w="12700" cap="flat" cmpd="sng" algn="ctr">
          <a:solidFill>
            <a:schemeClr val="accent2">
              <a:hueOff val="-383996"/>
              <a:satOff val="-8310"/>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766" tIns="12700" rIns="107766" bIns="12700" numCol="1" spcCol="1270" anchor="ctr" anchorCtr="0">
          <a:noAutofit/>
        </a:bodyPr>
        <a:lstStyle/>
        <a:p>
          <a:pPr marL="0" lvl="0" indent="0" algn="ctr" defTabSz="977900">
            <a:lnSpc>
              <a:spcPct val="90000"/>
            </a:lnSpc>
            <a:spcBef>
              <a:spcPct val="0"/>
            </a:spcBef>
            <a:spcAft>
              <a:spcPct val="35000"/>
            </a:spcAft>
            <a:buNone/>
          </a:pPr>
          <a:r>
            <a:rPr lang="en-US" sz="2200" kern="1200"/>
            <a:t>2</a:t>
          </a:r>
        </a:p>
      </dsp:txBody>
      <dsp:txXfrm>
        <a:off x="4777045" y="963462"/>
        <a:ext cx="977404" cy="977404"/>
      </dsp:txXfrm>
    </dsp:sp>
    <dsp:sp modelId="{AFC7A1D6-EEFF-8A49-8618-1E394A0F085E}">
      <dsp:nvSpPr>
        <dsp:cNvPr id="0" name=""/>
        <dsp:cNvSpPr/>
      </dsp:nvSpPr>
      <dsp:spPr>
        <a:xfrm>
          <a:off x="3620201" y="4907740"/>
          <a:ext cx="3291092" cy="72"/>
        </a:xfrm>
        <a:prstGeom prst="rect">
          <a:avLst/>
        </a:prstGeom>
        <a:solidFill>
          <a:schemeClr val="accent2">
            <a:hueOff val="-575993"/>
            <a:satOff val="-12464"/>
            <a:lumOff val="-1765"/>
            <a:alphaOff val="0"/>
          </a:schemeClr>
        </a:solidFill>
        <a:ln w="12700" cap="flat" cmpd="sng" algn="ctr">
          <a:solidFill>
            <a:schemeClr val="accent2">
              <a:hueOff val="-575993"/>
              <a:satOff val="-12464"/>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CFADC-DB76-324F-AE0B-A90D60C6B15D}">
      <dsp:nvSpPr>
        <dsp:cNvPr id="0" name=""/>
        <dsp:cNvSpPr/>
      </dsp:nvSpPr>
      <dsp:spPr>
        <a:xfrm>
          <a:off x="7240402" y="300282"/>
          <a:ext cx="3291092" cy="4607529"/>
        </a:xfrm>
        <a:prstGeom prst="rect">
          <a:avLst/>
        </a:prstGeom>
        <a:solidFill>
          <a:schemeClr val="accent2">
            <a:tint val="40000"/>
            <a:alpha val="90000"/>
            <a:hueOff val="-765964"/>
            <a:satOff val="-19304"/>
            <a:lumOff val="-1156"/>
            <a:alphaOff val="0"/>
          </a:schemeClr>
        </a:solidFill>
        <a:ln w="12700" cap="flat" cmpd="sng" algn="ctr">
          <a:solidFill>
            <a:schemeClr val="accent2">
              <a:tint val="40000"/>
              <a:alpha val="90000"/>
              <a:hueOff val="-765964"/>
              <a:satOff val="-19304"/>
              <a:lumOff val="-11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586" tIns="330200" rIns="256586" bIns="330200" numCol="1" spcCol="1270" anchor="t" anchorCtr="0">
          <a:noAutofit/>
        </a:bodyPr>
        <a:lstStyle/>
        <a:p>
          <a:pPr marL="0" lvl="0" indent="0" algn="l" defTabSz="977900">
            <a:lnSpc>
              <a:spcPct val="90000"/>
            </a:lnSpc>
            <a:spcBef>
              <a:spcPct val="0"/>
            </a:spcBef>
            <a:spcAft>
              <a:spcPct val="35000"/>
            </a:spcAft>
            <a:buNone/>
          </a:pPr>
          <a:r>
            <a:rPr lang="en-US" sz="2200" kern="1200" dirty="0"/>
            <a:t>Assess the potential benefits and limitations of using meal replacements for long-term weight management.</a:t>
          </a:r>
        </a:p>
      </dsp:txBody>
      <dsp:txXfrm>
        <a:off x="7240402" y="2051144"/>
        <a:ext cx="3291092" cy="2764517"/>
      </dsp:txXfrm>
    </dsp:sp>
    <dsp:sp modelId="{F9DC4F3D-1FBC-2545-B319-4E16FF07DB4D}">
      <dsp:nvSpPr>
        <dsp:cNvPr id="0" name=""/>
        <dsp:cNvSpPr/>
      </dsp:nvSpPr>
      <dsp:spPr>
        <a:xfrm>
          <a:off x="8194819" y="761035"/>
          <a:ext cx="1382258" cy="1382258"/>
        </a:xfrm>
        <a:prstGeom prst="ellipse">
          <a:avLst/>
        </a:prstGeom>
        <a:solidFill>
          <a:schemeClr val="accent2">
            <a:hueOff val="-767991"/>
            <a:satOff val="-16619"/>
            <a:lumOff val="-2354"/>
            <a:alphaOff val="0"/>
          </a:schemeClr>
        </a:solidFill>
        <a:ln w="12700" cap="flat" cmpd="sng" algn="ctr">
          <a:solidFill>
            <a:schemeClr val="accent2">
              <a:hueOff val="-767991"/>
              <a:satOff val="-16619"/>
              <a:lumOff val="-23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766" tIns="12700" rIns="107766" bIns="12700" numCol="1" spcCol="1270" anchor="ctr" anchorCtr="0">
          <a:noAutofit/>
        </a:bodyPr>
        <a:lstStyle/>
        <a:p>
          <a:pPr marL="0" lvl="0" indent="0" algn="ctr" defTabSz="977900">
            <a:lnSpc>
              <a:spcPct val="90000"/>
            </a:lnSpc>
            <a:spcBef>
              <a:spcPct val="0"/>
            </a:spcBef>
            <a:spcAft>
              <a:spcPct val="35000"/>
            </a:spcAft>
            <a:buNone/>
          </a:pPr>
          <a:r>
            <a:rPr lang="en-US" sz="2200" kern="1200"/>
            <a:t>3</a:t>
          </a:r>
        </a:p>
      </dsp:txBody>
      <dsp:txXfrm>
        <a:off x="8397246" y="963462"/>
        <a:ext cx="977404" cy="977404"/>
      </dsp:txXfrm>
    </dsp:sp>
    <dsp:sp modelId="{6A73AC65-0A9B-1A44-9F13-9ACED43F3203}">
      <dsp:nvSpPr>
        <dsp:cNvPr id="0" name=""/>
        <dsp:cNvSpPr/>
      </dsp:nvSpPr>
      <dsp:spPr>
        <a:xfrm>
          <a:off x="7240402" y="4907740"/>
          <a:ext cx="3291092" cy="72"/>
        </a:xfrm>
        <a:prstGeom prst="rect">
          <a:avLst/>
        </a:prstGeom>
        <a:solidFill>
          <a:schemeClr val="accent2">
            <a:hueOff val="-959989"/>
            <a:satOff val="-20774"/>
            <a:lumOff val="-2942"/>
            <a:alphaOff val="0"/>
          </a:schemeClr>
        </a:solidFill>
        <a:ln w="12700" cap="flat" cmpd="sng" algn="ctr">
          <a:solidFill>
            <a:schemeClr val="accent2">
              <a:hueOff val="-959989"/>
              <a:satOff val="-20774"/>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40CD6-A13B-47D7-8633-E0C46C935C8D}" type="datetimeFigureOut">
              <a:rPr lang="en-US" smtClean="0"/>
              <a:t>8/30/23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8BFE0-02BF-4CEC-90D7-1E619A1F363D}" type="slidenum">
              <a:rPr lang="en-US" smtClean="0"/>
              <a:t>‹#›</a:t>
            </a:fld>
            <a:endParaRPr lang="en-US" dirty="0"/>
          </a:p>
        </p:txBody>
      </p:sp>
    </p:spTree>
    <p:extLst>
      <p:ext uri="{BB962C8B-B14F-4D97-AF65-F5344CB8AC3E}">
        <p14:creationId xmlns:p14="http://schemas.microsoft.com/office/powerpoint/2010/main" val="160642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bi.nlm.nih.gov/pmc/articles/PMC9889729/table/T5/"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ncbi.nlm.nih.gov/pmc/articles/PMC9889729/#B40" TargetMode="External"/><Relationship Id="rId4" Type="http://schemas.openxmlformats.org/officeDocument/2006/relationships/hyperlink" Target="https://www.ncbi.nlm.nih.gov/pmc/articles/PMC9889729/#B3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mj.com/content/374/bmj.n1840.full#T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ileyonlinelibrary.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The newest evidence for partial meal replacements further supports their role in MNT as elements with a positive impact on measures of BW, WC, and BP (Table </a:t>
            </a:r>
            <a:r>
              <a:rPr lang="en-US" b="0" i="0" u="none" strike="noStrike" dirty="0">
                <a:solidFill>
                  <a:srgbClr val="376FAA"/>
                </a:solidFill>
                <a:effectLst/>
                <a:latin typeface="Cambria" panose="02040503050406030204" pitchFamily="18" charset="0"/>
                <a:hlinkClick r:id="rId3"/>
              </a:rPr>
              <a:t>​(Table5).</a:t>
            </a:r>
            <a:r>
              <a:rPr lang="en-US" b="0" i="0" u="sng" dirty="0">
                <a:solidFill>
                  <a:srgbClr val="376FAA"/>
                </a:solidFill>
                <a:effectLst/>
                <a:latin typeface="Cambria" panose="02040503050406030204" pitchFamily="18" charset="0"/>
                <a:hlinkClick r:id="rId3"/>
              </a:rPr>
              <a:t>5</a:t>
            </a:r>
            <a:r>
              <a:rPr lang="en-US" b="0" i="0" dirty="0">
                <a:solidFill>
                  <a:srgbClr val="212121"/>
                </a:solidFill>
                <a:effectLst/>
                <a:latin typeface="Cambria" panose="02040503050406030204" pitchFamily="18" charset="0"/>
              </a:rPr>
              <a:t>). On the other hand, for IF the evidence highlights that although helpful, it does not provide significant advantages compared to CER. In more detail, the previous guidelines stated that “partial meal replacements (replacing one to two meals/day as part of a calorie-restricted intervention) could be used to reduce BW, WC, BP and improve </a:t>
            </a:r>
            <a:r>
              <a:rPr lang="en-US" b="0" i="0" dirty="0" err="1">
                <a:solidFill>
                  <a:srgbClr val="212121"/>
                </a:solidFill>
                <a:effectLst/>
                <a:latin typeface="Cambria" panose="02040503050406030204" pitchFamily="18" charset="0"/>
              </a:rPr>
              <a:t>glycaemic</a:t>
            </a:r>
            <a:r>
              <a:rPr lang="en-US" b="0" i="0" dirty="0">
                <a:solidFill>
                  <a:srgbClr val="212121"/>
                </a:solidFill>
                <a:effectLst/>
                <a:latin typeface="Cambria" panose="02040503050406030204" pitchFamily="18" charset="0"/>
              </a:rPr>
              <a:t> control,” but evidence was graded as level 1a, grade B. The addition of new evidence from literature reviews and meta-analyses indicates that meal replacements could be linked with modest to significant higher weight loss even at 1 year [</a:t>
            </a:r>
            <a:r>
              <a:rPr lang="en-US" b="0" i="0" u="sng" dirty="0">
                <a:solidFill>
                  <a:srgbClr val="376FAA"/>
                </a:solidFill>
                <a:effectLst/>
                <a:latin typeface="Cambria" panose="02040503050406030204" pitchFamily="18" charset="0"/>
                <a:hlinkClick r:id="rId4"/>
              </a:rPr>
              <a:t>38</a:t>
            </a:r>
            <a:r>
              <a:rPr lang="en-US" b="0" i="0" dirty="0">
                <a:solidFill>
                  <a:srgbClr val="212121"/>
                </a:solidFill>
                <a:effectLst/>
                <a:latin typeface="Cambria" panose="02040503050406030204" pitchFamily="18" charset="0"/>
              </a:rPr>
              <a:t>, </a:t>
            </a:r>
            <a:r>
              <a:rPr lang="en-US" b="0" i="0" u="sng" dirty="0">
                <a:solidFill>
                  <a:srgbClr val="376FAA"/>
                </a:solidFill>
                <a:effectLst/>
                <a:latin typeface="Cambria" panose="02040503050406030204" pitchFamily="18" charset="0"/>
                <a:hlinkClick r:id="rId5"/>
              </a:rPr>
              <a:t>40</a:t>
            </a:r>
            <a:r>
              <a:rPr lang="en-US" b="0" i="0" dirty="0">
                <a:solidFill>
                  <a:srgbClr val="212121"/>
                </a:solidFill>
                <a:effectLst/>
                <a:latin typeface="Cambria" panose="02040503050406030204" pitchFamily="18" charset="0"/>
              </a:rPr>
              <a:t>], may indicate a greater role of meal replacements in adult obesity.</a:t>
            </a:r>
            <a:endParaRPr lang="en-LB" dirty="0"/>
          </a:p>
        </p:txBody>
      </p:sp>
      <p:sp>
        <p:nvSpPr>
          <p:cNvPr id="4" name="Slide Number Placeholder 3"/>
          <p:cNvSpPr>
            <a:spLocks noGrp="1"/>
          </p:cNvSpPr>
          <p:nvPr>
            <p:ph type="sldNum" sz="quarter" idx="5"/>
          </p:nvPr>
        </p:nvSpPr>
        <p:spPr/>
        <p:txBody>
          <a:bodyPr/>
          <a:lstStyle/>
          <a:p>
            <a:fld id="{E168BFE0-02BF-4CEC-90D7-1E619A1F363D}" type="slidenum">
              <a:rPr lang="en-US" smtClean="0"/>
              <a:t>8</a:t>
            </a:fld>
            <a:endParaRPr lang="en-US" dirty="0"/>
          </a:p>
        </p:txBody>
      </p:sp>
    </p:spTree>
    <p:extLst>
      <p:ext uri="{BB962C8B-B14F-4D97-AF65-F5344CB8AC3E}">
        <p14:creationId xmlns:p14="http://schemas.microsoft.com/office/powerpoint/2010/main" val="369384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B" dirty="0"/>
          </a:p>
        </p:txBody>
      </p:sp>
      <p:sp>
        <p:nvSpPr>
          <p:cNvPr id="4" name="Slide Number Placeholder 3"/>
          <p:cNvSpPr>
            <a:spLocks noGrp="1"/>
          </p:cNvSpPr>
          <p:nvPr>
            <p:ph type="sldNum" sz="quarter" idx="5"/>
          </p:nvPr>
        </p:nvSpPr>
        <p:spPr/>
        <p:txBody>
          <a:bodyPr/>
          <a:lstStyle/>
          <a:p>
            <a:fld id="{E168BFE0-02BF-4CEC-90D7-1E619A1F363D}" type="slidenum">
              <a:rPr lang="en-US" smtClean="0"/>
              <a:t>9</a:t>
            </a:fld>
            <a:endParaRPr lang="en-US" dirty="0"/>
          </a:p>
        </p:txBody>
      </p:sp>
    </p:spTree>
    <p:extLst>
      <p:ext uri="{BB962C8B-B14F-4D97-AF65-F5344CB8AC3E}">
        <p14:creationId xmlns:p14="http://schemas.microsoft.com/office/powerpoint/2010/main" val="94046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Meal replacement by formula diet reduces weight more than a lifestyle intervention alone in patients with overweight or obesity and accompanied cardiovascular risk factors—the ACOORH trial</a:t>
            </a:r>
          </a:p>
          <a:p>
            <a:endParaRPr lang="en-US" dirty="0"/>
          </a:p>
          <a:p>
            <a:r>
              <a:rPr lang="en-US" dirty="0"/>
              <a:t>In this multicenter RCT 463 participants with overweight or obesity (BMI: 27–35 kg/m²; at least one additional comorbidity of the metabolic syndrome) were </a:t>
            </a:r>
            <a:r>
              <a:rPr lang="en-US" dirty="0" err="1"/>
              <a:t>randomised</a:t>
            </a:r>
            <a:r>
              <a:rPr lang="en-US" dirty="0"/>
              <a:t> (1:2) into either a control group with </a:t>
            </a:r>
            <a:r>
              <a:rPr lang="en-US" b="1" dirty="0"/>
              <a:t>lifestyle intervention only (CON</a:t>
            </a:r>
            <a:r>
              <a:rPr lang="en-US" dirty="0"/>
              <a:t>, n = 155) or a lifestyle intervention group including a</a:t>
            </a:r>
            <a:r>
              <a:rPr lang="en-US" b="1" dirty="0"/>
              <a:t> liquid meal replacement (INT</a:t>
            </a:r>
            <a:r>
              <a:rPr lang="en-US" dirty="0"/>
              <a:t>, n = 308). </a:t>
            </a:r>
          </a:p>
          <a:p>
            <a:endParaRPr lang="en-LB" dirty="0"/>
          </a:p>
          <a:p>
            <a:r>
              <a:rPr lang="en-US" dirty="0"/>
              <a:t>Conclusions A low-intensity lifestyle intervention combined with a liquid meal replacement is superior regarding weight reduction and improvement of cardiovascular risk factors than lifestyle intervention alone.</a:t>
            </a:r>
          </a:p>
          <a:p>
            <a:endParaRPr lang="en-US" dirty="0"/>
          </a:p>
          <a:p>
            <a:r>
              <a:rPr lang="en-US" dirty="0"/>
              <a:t>Figures: Weight reduction was accompanied with changes in </a:t>
            </a:r>
            <a:r>
              <a:rPr lang="en-US" b="1" dirty="0"/>
              <a:t>WC, FM</a:t>
            </a:r>
            <a:r>
              <a:rPr lang="en-US" dirty="0"/>
              <a:t>, FBG, SBP, DBP, total cholesterol, TG and LDL-C in both groups following the intervention, with a particularly pronounced effect within the first 12 weeks</a:t>
            </a:r>
          </a:p>
          <a:p>
            <a:endParaRPr lang="en-US" dirty="0"/>
          </a:p>
          <a:p>
            <a:endParaRPr lang="en-US" dirty="0"/>
          </a:p>
        </p:txBody>
      </p:sp>
      <p:sp>
        <p:nvSpPr>
          <p:cNvPr id="4" name="Slide Number Placeholder 3"/>
          <p:cNvSpPr>
            <a:spLocks noGrp="1"/>
          </p:cNvSpPr>
          <p:nvPr>
            <p:ph type="sldNum" sz="quarter" idx="5"/>
          </p:nvPr>
        </p:nvSpPr>
        <p:spPr/>
        <p:txBody>
          <a:bodyPr/>
          <a:lstStyle/>
          <a:p>
            <a:fld id="{E168BFE0-02BF-4CEC-90D7-1E619A1F363D}" type="slidenum">
              <a:rPr lang="en-US" smtClean="0"/>
              <a:t>10</a:t>
            </a:fld>
            <a:endParaRPr lang="en-US" dirty="0"/>
          </a:p>
        </p:txBody>
      </p:sp>
    </p:spTree>
    <p:extLst>
      <p:ext uri="{BB962C8B-B14F-4D97-AF65-F5344CB8AC3E}">
        <p14:creationId xmlns:p14="http://schemas.microsoft.com/office/powerpoint/2010/main" val="135806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t>
            </a:r>
            <a:r>
              <a:rPr lang="en-LB" b="1" dirty="0"/>
              <a:t>igh risk of bias for almost all studies included in the article </a:t>
            </a:r>
          </a:p>
          <a:p>
            <a:endParaRPr lang="en-LB" b="1" dirty="0"/>
          </a:p>
          <a:p>
            <a:r>
              <a:rPr lang="en-US" b="1" dirty="0"/>
              <a:t>R</a:t>
            </a:r>
            <a:r>
              <a:rPr lang="en-LB" b="1" dirty="0"/>
              <a:t>esults: </a:t>
            </a:r>
            <a:r>
              <a:rPr lang="en-US" dirty="0"/>
              <a:t>Twenty-two studies involving 24 interventions and 1,982 patients who were overweight or obese were included. The effect size in which MR-based LED was compared with food-based LED for weight loss was small, favoring MR (Hedges’ g ¼ 0.261; 95% CI 0.156 to 0.365; I 2 ¼ 21.9; 95% CI 0.0 to 53.6). Diets including 60% of total daily energy intake from MR had a medium effect size favoring MR with regard to weight loss among the groups (Hedges’ g ¼ 0.545; 95% CI 0.260 to 0.830; I 2 ¼ 42.7; 95% CI 0.0 to 80.8). </a:t>
            </a:r>
          </a:p>
          <a:p>
            <a:r>
              <a:rPr lang="en-US" b="1" dirty="0"/>
              <a:t>Conclusions</a:t>
            </a:r>
            <a:r>
              <a:rPr lang="en-US" dirty="0"/>
              <a:t> The effect of MR-based LED on weight loss was superior to the effect of food-based LED, and receiving 60% of total daily energy intake from MR had the greatest effect on weight loss.</a:t>
            </a:r>
          </a:p>
          <a:p>
            <a:endParaRPr lang="en-US" b="1" dirty="0"/>
          </a:p>
          <a:p>
            <a:r>
              <a:rPr lang="en-US" b="1" dirty="0"/>
              <a:t>1</a:t>
            </a:r>
            <a:r>
              <a:rPr lang="en-US" b="1" baseline="30000" dirty="0"/>
              <a:t>st</a:t>
            </a:r>
            <a:r>
              <a:rPr lang="en-US" b="1" dirty="0"/>
              <a:t> figure: </a:t>
            </a:r>
            <a:r>
              <a:rPr lang="en-US" dirty="0"/>
              <a:t>Effects of MR-Based LED Compared with Food-Based LED on Weight Loss According to Percentage of Total Daily Energy Intake from MR. Figure 4 depicts the Hedges’ g values and the forest plots for MR-based LED compared with food-based LED. To examine whether the overall effects of MR-based LED differed according to the percentage of total daily energy intake from MR, 3 subgroups (&lt; 30%, &gt; or equal 30% and &lt; 60%, and &gt; or equal 60%) were created according to caloric intake percentage. The meta-ANOVA test showed that in those receiving 60% calories from MR, the effect size was medium and had the greatest effect size on weight loss (Hedges’ g ¼ 0.545; 95% CI 0.260 to 0.830; I 2 ¼ 42.7; 95% CI 0.0 to 80.8); this was followed by the group receiving 30% and &lt;60% (Hedges’ g ¼ 0.232; 95% CI 0.114 to 0.350; I 2 ¼ 0). The group with &lt;30% calories from MR was not statistically different (Hedges’ g ¼ 0.055; 95% CI e0.206 to 0.316; I 2 ¼ 0); there was a significant difference between groups (Q ¼ 9.226; degrees of freedom ¼ 2; P ¼.010).</a:t>
            </a:r>
          </a:p>
          <a:p>
            <a:endParaRPr lang="en-US" dirty="0"/>
          </a:p>
          <a:p>
            <a:r>
              <a:rPr lang="en-US" b="1" dirty="0"/>
              <a:t>2nd figure: </a:t>
            </a:r>
            <a:r>
              <a:rPr lang="en-US" dirty="0"/>
              <a:t>depicts the results of the meta-regression on the percentage of total daily energy intake from MR (model 5).</a:t>
            </a:r>
          </a:p>
          <a:p>
            <a:r>
              <a:rPr lang="en-US" dirty="0"/>
              <a:t>Regression of Hedges’ g for meal replacement-based low-energy vs conventional low-energy diets according to the percentage of total daily energy intake from meal replacement (model 5).</a:t>
            </a:r>
          </a:p>
          <a:p>
            <a:r>
              <a:rPr lang="en-US" b="1" dirty="0"/>
              <a:t>Title of figure: </a:t>
            </a:r>
            <a:r>
              <a:rPr lang="en-US" dirty="0"/>
              <a:t>The percentage of total daily energy intake from meal replacement</a:t>
            </a:r>
            <a:endParaRPr lang="en-US" b="1" dirty="0"/>
          </a:p>
          <a:p>
            <a:endParaRPr lang="en-LB" b="1" dirty="0"/>
          </a:p>
        </p:txBody>
      </p:sp>
      <p:sp>
        <p:nvSpPr>
          <p:cNvPr id="4" name="Slide Number Placeholder 3"/>
          <p:cNvSpPr>
            <a:spLocks noGrp="1"/>
          </p:cNvSpPr>
          <p:nvPr>
            <p:ph type="sldNum" sz="quarter" idx="5"/>
          </p:nvPr>
        </p:nvSpPr>
        <p:spPr/>
        <p:txBody>
          <a:bodyPr/>
          <a:lstStyle/>
          <a:p>
            <a:fld id="{E168BFE0-02BF-4CEC-90D7-1E619A1F363D}" type="slidenum">
              <a:rPr lang="en-US" smtClean="0"/>
              <a:t>11</a:t>
            </a:fld>
            <a:endParaRPr lang="en-US" dirty="0"/>
          </a:p>
        </p:txBody>
      </p:sp>
    </p:spTree>
    <p:extLst>
      <p:ext uri="{BB962C8B-B14F-4D97-AF65-F5344CB8AC3E}">
        <p14:creationId xmlns:p14="http://schemas.microsoft.com/office/powerpoint/2010/main" val="65091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err="1">
                <a:solidFill>
                  <a:srgbClr val="333333"/>
                </a:solidFill>
                <a:effectLst/>
                <a:latin typeface="interfaceregular"/>
              </a:rPr>
              <a:t>Programmes</a:t>
            </a:r>
            <a:r>
              <a:rPr lang="en-US" b="1" i="0" dirty="0">
                <a:solidFill>
                  <a:srgbClr val="333333"/>
                </a:solidFill>
                <a:effectLst/>
                <a:latin typeface="interfaceregular"/>
              </a:rPr>
              <a:t> providing partial meal replacement products were associated with faster regain in weight; in our main model</a:t>
            </a:r>
            <a:r>
              <a:rPr lang="en-US" b="0" i="0" dirty="0">
                <a:solidFill>
                  <a:srgbClr val="333333"/>
                </a:solidFill>
                <a:effectLst/>
                <a:latin typeface="interfaceregular"/>
              </a:rPr>
              <a:t>, this finding was explained by weight loss achieved in the </a:t>
            </a:r>
            <a:r>
              <a:rPr lang="en-US" b="0" i="0" dirty="0" err="1">
                <a:solidFill>
                  <a:srgbClr val="333333"/>
                </a:solidFill>
                <a:effectLst/>
                <a:latin typeface="interfaceregular"/>
              </a:rPr>
              <a:t>programme</a:t>
            </a:r>
            <a:r>
              <a:rPr lang="en-US" b="0" i="0" dirty="0">
                <a:solidFill>
                  <a:srgbClr val="333333"/>
                </a:solidFill>
                <a:effectLst/>
                <a:latin typeface="interfaceregular"/>
              </a:rPr>
              <a:t>, but in sensitivity analyses where studies at high risk of bias were removed, partial meal replacements remained independently associated with greater regain in weight.</a:t>
            </a:r>
          </a:p>
          <a:p>
            <a:endParaRPr lang="en-US" b="0" i="0" dirty="0">
              <a:solidFill>
                <a:srgbClr val="333333"/>
              </a:solidFill>
              <a:effectLst/>
              <a:latin typeface="interface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interfaceregular"/>
              </a:rPr>
              <a:t>Figure: Rate of change in weight after end of </a:t>
            </a:r>
            <a:r>
              <a:rPr lang="en-US" b="0" i="0" dirty="0" err="1">
                <a:solidFill>
                  <a:srgbClr val="333333"/>
                </a:solidFill>
                <a:effectLst/>
                <a:latin typeface="interfaceregular"/>
              </a:rPr>
              <a:t>behavioural</a:t>
            </a:r>
            <a:r>
              <a:rPr lang="en-US" b="0" i="0" dirty="0">
                <a:solidFill>
                  <a:srgbClr val="333333"/>
                </a:solidFill>
                <a:effectLst/>
                <a:latin typeface="interfaceregular"/>
              </a:rPr>
              <a:t> weight management </a:t>
            </a:r>
            <a:r>
              <a:rPr lang="en-US" b="0" i="0" dirty="0" err="1">
                <a:solidFill>
                  <a:srgbClr val="333333"/>
                </a:solidFill>
                <a:effectLst/>
                <a:latin typeface="interfaceregular"/>
              </a:rPr>
              <a:t>programme</a:t>
            </a:r>
            <a:r>
              <a:rPr lang="en-US" b="0" i="0" dirty="0">
                <a:solidFill>
                  <a:srgbClr val="333333"/>
                </a:solidFill>
                <a:effectLst/>
                <a:latin typeface="interfaceregular"/>
              </a:rPr>
              <a:t>, by weight loss during the </a:t>
            </a:r>
            <a:r>
              <a:rPr lang="en-US" b="0" i="0" dirty="0" err="1">
                <a:solidFill>
                  <a:srgbClr val="333333"/>
                </a:solidFill>
                <a:effectLst/>
                <a:latin typeface="interfaceregular"/>
              </a:rPr>
              <a:t>programme</a:t>
            </a:r>
            <a:r>
              <a:rPr lang="en-US" b="0" i="0" dirty="0">
                <a:solidFill>
                  <a:srgbClr val="333333"/>
                </a:solidFill>
                <a:effectLst/>
                <a:latin typeface="interfaceregular"/>
              </a:rPr>
              <a:t>. Difference in weight at end of </a:t>
            </a:r>
            <a:r>
              <a:rPr lang="en-US" b="0" i="0" dirty="0" err="1">
                <a:solidFill>
                  <a:srgbClr val="333333"/>
                </a:solidFill>
                <a:effectLst/>
                <a:latin typeface="interfaceregular"/>
              </a:rPr>
              <a:t>programme</a:t>
            </a:r>
            <a:r>
              <a:rPr lang="en-US" b="0" i="0" dirty="0">
                <a:solidFill>
                  <a:srgbClr val="333333"/>
                </a:solidFill>
                <a:effectLst/>
                <a:latin typeface="interfaceregular"/>
              </a:rPr>
              <a:t> between intervention and control groups: A, up to −1.5 kg; B, −1.4 to −3 kg; C, −3.1 to −5 kg. Graphs are illustrative only and analyses are based on mixed models. Lines are based on changes within trials, and because the points mapped represent different trials, the lines will not necessarily be visually consistent with the mapped points. </a:t>
            </a:r>
            <a:r>
              <a:rPr lang="en-US" b="1" i="0" dirty="0">
                <a:solidFill>
                  <a:srgbClr val="333333"/>
                </a:solidFill>
                <a:effectLst/>
                <a:latin typeface="interfaceregular"/>
              </a:rPr>
              <a:t>In sensitivity analyses, removing studies at high risk of bias (</a:t>
            </a:r>
            <a:r>
              <a:rPr lang="en-US" b="1" i="0" dirty="0" err="1">
                <a:solidFill>
                  <a:srgbClr val="333333"/>
                </a:solidFill>
                <a:effectLst/>
                <a:latin typeface="interfaceregular"/>
              </a:rPr>
              <a:t>eTable</a:t>
            </a:r>
            <a:r>
              <a:rPr lang="en-US" b="1" i="0" dirty="0">
                <a:solidFill>
                  <a:srgbClr val="333333"/>
                </a:solidFill>
                <a:effectLst/>
                <a:latin typeface="interfaceregular"/>
              </a:rPr>
              <a:t> 6), univariate analyses were not substantially different with the exception that the association between partial meal replacements and regain in weight was stronger, with confidence intervals excluding the original estimate (0.15 kg/month (95% confidence interval 0.087 to 0.21) </a:t>
            </a:r>
            <a:r>
              <a:rPr lang="en-US" b="1" i="1" dirty="0">
                <a:solidFill>
                  <a:srgbClr val="333333"/>
                </a:solidFill>
                <a:effectLst/>
                <a:latin typeface="inherit"/>
              </a:rPr>
              <a:t>v</a:t>
            </a:r>
            <a:r>
              <a:rPr lang="en-US" b="1" i="0" dirty="0">
                <a:solidFill>
                  <a:srgbClr val="333333"/>
                </a:solidFill>
                <a:effectLst/>
                <a:latin typeface="interfaceregular"/>
              </a:rPr>
              <a:t> 0.035 kg/month). In a post hoc analysis, a similar pattern was found when only studies at low risk of bias were included; univariate analyses were significantly different only for partial meal replacements where the point estimate and confidence intervals were the same as in the sensitivity analysis including studies at low and unclear risk of bias</a:t>
            </a:r>
          </a:p>
          <a:p>
            <a:endParaRPr lang="en-US" b="0" i="0" dirty="0">
              <a:solidFill>
                <a:srgbClr val="333333"/>
              </a:solidFill>
              <a:effectLst/>
              <a:latin typeface="interfaceregular"/>
            </a:endParaRPr>
          </a:p>
          <a:p>
            <a:pPr algn="l" fontAlgn="base"/>
            <a:r>
              <a:rPr lang="en-US" b="0" i="0" dirty="0">
                <a:solidFill>
                  <a:srgbClr val="333333"/>
                </a:solidFill>
                <a:effectLst/>
                <a:latin typeface="interfaceregular"/>
              </a:rPr>
              <a:t>Table</a:t>
            </a:r>
            <a:r>
              <a:rPr lang="en-US" b="1" i="0" dirty="0">
                <a:solidFill>
                  <a:srgbClr val="333333"/>
                </a:solidFill>
                <a:effectLst/>
                <a:latin typeface="interfaceregular"/>
              </a:rPr>
              <a:t>: Adjusting for the extent and rate of weight loss during the </a:t>
            </a:r>
            <a:r>
              <a:rPr lang="en-US" b="1" i="0" dirty="0" err="1">
                <a:solidFill>
                  <a:srgbClr val="333333"/>
                </a:solidFill>
                <a:effectLst/>
                <a:latin typeface="interfaceregular"/>
              </a:rPr>
              <a:t>programme</a:t>
            </a:r>
            <a:r>
              <a:rPr lang="en-US" b="1" i="0" dirty="0">
                <a:solidFill>
                  <a:srgbClr val="333333"/>
                </a:solidFill>
                <a:effectLst/>
                <a:latin typeface="interfaceregular"/>
              </a:rPr>
              <a:t> markedly changed the estimates for meal replacement </a:t>
            </a:r>
            <a:r>
              <a:rPr lang="en-US" b="1" i="0" dirty="0" err="1">
                <a:solidFill>
                  <a:srgbClr val="333333"/>
                </a:solidFill>
                <a:effectLst/>
                <a:latin typeface="interfaceregular"/>
              </a:rPr>
              <a:t>programmes</a:t>
            </a:r>
            <a:r>
              <a:rPr lang="en-US" b="1" i="0" dirty="0">
                <a:solidFill>
                  <a:srgbClr val="333333"/>
                </a:solidFill>
                <a:effectLst/>
                <a:latin typeface="interfaceregular"/>
              </a:rPr>
              <a:t> </a:t>
            </a:r>
            <a:r>
              <a:rPr lang="en-US" b="0" i="0" dirty="0">
                <a:solidFill>
                  <a:srgbClr val="333333"/>
                </a:solidFill>
                <a:effectLst/>
                <a:latin typeface="interfaceregular"/>
              </a:rPr>
              <a:t>(</a:t>
            </a:r>
            <a:r>
              <a:rPr lang="en-US" b="1" i="0" u="none" strike="noStrike" dirty="0">
                <a:solidFill>
                  <a:srgbClr val="2A6EBB"/>
                </a:solidFill>
                <a:effectLst/>
                <a:latin typeface="inherit"/>
                <a:hlinkClick r:id="rId3"/>
              </a:rPr>
              <a:t>table 3</a:t>
            </a:r>
            <a:r>
              <a:rPr lang="en-US" b="0" i="0" dirty="0">
                <a:solidFill>
                  <a:srgbClr val="333333"/>
                </a:solidFill>
                <a:effectLst/>
                <a:latin typeface="interfaceregular"/>
              </a:rPr>
              <a:t>). After adjustment, the point estimates suggested that meal replacement </a:t>
            </a:r>
            <a:r>
              <a:rPr lang="en-US" b="0" i="0" dirty="0" err="1">
                <a:solidFill>
                  <a:srgbClr val="333333"/>
                </a:solidFill>
                <a:effectLst/>
                <a:latin typeface="interfaceregular"/>
              </a:rPr>
              <a:t>programmes</a:t>
            </a:r>
            <a:r>
              <a:rPr lang="en-US" b="0" i="0" dirty="0">
                <a:solidFill>
                  <a:srgbClr val="333333"/>
                </a:solidFill>
                <a:effectLst/>
                <a:latin typeface="interfaceregular"/>
              </a:rPr>
              <a:t> were associated with slower regain in weight but were close to the null and not significant.</a:t>
            </a:r>
          </a:p>
          <a:p>
            <a:pPr algn="l" fontAlgn="base"/>
            <a:r>
              <a:rPr lang="en-US" b="0" i="0" dirty="0" err="1">
                <a:solidFill>
                  <a:srgbClr val="333333"/>
                </a:solidFill>
                <a:effectLst/>
                <a:latin typeface="interfaceregular"/>
              </a:rPr>
              <a:t>Programmes</a:t>
            </a:r>
            <a:r>
              <a:rPr lang="en-US" b="0" i="0" dirty="0">
                <a:solidFill>
                  <a:srgbClr val="333333"/>
                </a:solidFill>
                <a:effectLst/>
                <a:latin typeface="interfaceregular"/>
              </a:rPr>
              <a:t> where the intensity of the interaction declined gradually over time were statistically significantly associated with slower regain in weight in the multivariable analysis (</a:t>
            </a:r>
            <a:r>
              <a:rPr lang="en-US" b="1" i="0" u="none" strike="noStrike" dirty="0">
                <a:solidFill>
                  <a:srgbClr val="2A6EBB"/>
                </a:solidFill>
                <a:effectLst/>
                <a:latin typeface="inherit"/>
                <a:hlinkClick r:id="rId3"/>
              </a:rPr>
              <a:t>table 3)</a:t>
            </a:r>
            <a:r>
              <a:rPr lang="en-US" b="0" i="0" dirty="0">
                <a:solidFill>
                  <a:srgbClr val="333333"/>
                </a:solidFill>
                <a:effectLst/>
                <a:latin typeface="interfaceregular"/>
              </a:rPr>
              <a:t>, which was not the case in the univariable analysis</a:t>
            </a:r>
          </a:p>
          <a:p>
            <a:endParaRPr lang="en-LB" dirty="0"/>
          </a:p>
        </p:txBody>
      </p:sp>
      <p:sp>
        <p:nvSpPr>
          <p:cNvPr id="4" name="Slide Number Placeholder 3"/>
          <p:cNvSpPr>
            <a:spLocks noGrp="1"/>
          </p:cNvSpPr>
          <p:nvPr>
            <p:ph type="sldNum" sz="quarter" idx="5"/>
          </p:nvPr>
        </p:nvSpPr>
        <p:spPr/>
        <p:txBody>
          <a:bodyPr/>
          <a:lstStyle/>
          <a:p>
            <a:fld id="{E168BFE0-02BF-4CEC-90D7-1E619A1F363D}" type="slidenum">
              <a:rPr lang="en-US" smtClean="0"/>
              <a:t>12</a:t>
            </a:fld>
            <a:endParaRPr lang="en-US" dirty="0"/>
          </a:p>
        </p:txBody>
      </p:sp>
    </p:spTree>
    <p:extLst>
      <p:ext uri="{BB962C8B-B14F-4D97-AF65-F5344CB8AC3E}">
        <p14:creationId xmlns:p14="http://schemas.microsoft.com/office/powerpoint/2010/main" val="225259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Representing relative BCM development in males and females from baseline (T0) to 36 months (T36) (mean ± SD). * * * p &lt; 0.001</a:t>
            </a:r>
          </a:p>
          <a:p>
            <a:endParaRPr lang="en-US" dirty="0"/>
          </a:p>
          <a:p>
            <a:r>
              <a:rPr lang="en-US" dirty="0"/>
              <a:t>The greatest mean reduction of absolute and relative weight (T0–T6: 10.5 ± 6.2 kg, p &lt; 0.001; 11.1 ± 5.9%, p &lt; 0.001), BMI, FM, and absolute BCM could be observed at T6</a:t>
            </a:r>
          </a:p>
          <a:p>
            <a:r>
              <a:rPr lang="en-US" dirty="0" err="1"/>
              <a:t>ll</a:t>
            </a:r>
            <a:r>
              <a:rPr lang="en-US" dirty="0"/>
              <a:t> evaluated parameters remained stable until T12. Out of the original sample (n = 1,237), those who attended the program at least 12 months (n = 1,167) showed a lower weight loss at T12 in comparison with participants attending at least 36 months (n = 70) (8.6 ± 7.5 kg vs. 10.5 ± 7.7 kg, p &lt; 0.05; 8.2 ± 7.8% vs.11.0 ± 7.0%, p = 0.01). At T12, 61% of all participants achieved a minimal weight loss of 5%, 36% of 10%, and 19% of more than 15% of their initial weight, which is comparable with the previously published data of the 12-month sample [17] . A slight weight and FM increase and a BCM decrease was seen at the subsequent 24- and 36-month follow-ups. Nevertheless, at T24 and T36, weight and FM were significantly lower and absolute BCM significantly higher compared to T0. At T36, relative BCM was not longer significantly higher compared to T0 ( fig. 1 ).</a:t>
            </a:r>
            <a:endParaRPr lang="en-LB" dirty="0"/>
          </a:p>
        </p:txBody>
      </p:sp>
      <p:sp>
        <p:nvSpPr>
          <p:cNvPr id="4" name="Slide Number Placeholder 3"/>
          <p:cNvSpPr>
            <a:spLocks noGrp="1"/>
          </p:cNvSpPr>
          <p:nvPr>
            <p:ph type="sldNum" sz="quarter" idx="5"/>
          </p:nvPr>
        </p:nvSpPr>
        <p:spPr/>
        <p:txBody>
          <a:bodyPr/>
          <a:lstStyle/>
          <a:p>
            <a:fld id="{E168BFE0-02BF-4CEC-90D7-1E619A1F363D}" type="slidenum">
              <a:rPr lang="en-US" smtClean="0"/>
              <a:t>13</a:t>
            </a:fld>
            <a:endParaRPr lang="en-US" dirty="0"/>
          </a:p>
        </p:txBody>
      </p:sp>
    </p:spTree>
    <p:extLst>
      <p:ext uri="{BB962C8B-B14F-4D97-AF65-F5344CB8AC3E}">
        <p14:creationId xmlns:p14="http://schemas.microsoft.com/office/powerpoint/2010/main" val="787242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D1E"/>
                </a:solidFill>
                <a:effectLst/>
                <a:latin typeface="Open Sans" panose="020B0606030504020204" pitchFamily="34" charset="0"/>
              </a:rPr>
              <a:t>Figure 1 (at 2 years): Forest plot of mean weight change (kg) from baseline at 2 years between interventions incorporating meal replacements (MR) and control interventions by comparison group [</a:t>
            </a:r>
            <a:r>
              <a:rPr lang="en-US" b="0" i="0" dirty="0" err="1">
                <a:solidFill>
                  <a:srgbClr val="1C1D1E"/>
                </a:solidFill>
                <a:effectLst/>
                <a:latin typeface="Open Sans" panose="020B0606030504020204" pitchFamily="34" charset="0"/>
              </a:rPr>
              <a:t>Colour</a:t>
            </a:r>
            <a:r>
              <a:rPr lang="en-US" b="0" i="0" dirty="0">
                <a:solidFill>
                  <a:srgbClr val="1C1D1E"/>
                </a:solidFill>
                <a:effectLst/>
                <a:latin typeface="Open Sans" panose="020B0606030504020204" pitchFamily="34" charset="0"/>
              </a:rPr>
              <a:t> figure can be viewed at </a:t>
            </a:r>
            <a:r>
              <a:rPr lang="en-US" b="0" i="0" u="none" strike="noStrike" dirty="0">
                <a:effectLst/>
                <a:latin typeface="Open Sans" panose="020B0606030504020204" pitchFamily="34" charset="0"/>
                <a:hlinkClick r:id="rId3"/>
              </a:rPr>
              <a:t>wileyonlinelibrary.com</a:t>
            </a:r>
            <a:r>
              <a:rPr lang="en-US" b="0" i="0" dirty="0">
                <a:solidFill>
                  <a:srgbClr val="1C1D1E"/>
                </a:solidFill>
                <a:effectLst/>
                <a:latin typeface="Open Sans" panose="020B0606030504020204" pitchFamily="34" charset="0"/>
              </a:rPr>
              <a:t>]</a:t>
            </a:r>
          </a:p>
          <a:p>
            <a:endParaRPr lang="en-US" b="0" i="0" dirty="0">
              <a:solidFill>
                <a:srgbClr val="1C1D1E"/>
              </a:solidFill>
              <a:effectLst/>
              <a:latin typeface="Open Sans" panose="020B0606030504020204" pitchFamily="34" charset="0"/>
            </a:endParaRPr>
          </a:p>
          <a:p>
            <a:r>
              <a:rPr lang="en-US" b="0" i="0" dirty="0">
                <a:solidFill>
                  <a:srgbClr val="1C1D1E"/>
                </a:solidFill>
                <a:effectLst/>
                <a:latin typeface="Open Sans" panose="020B0606030504020204" pitchFamily="34" charset="0"/>
              </a:rPr>
              <a:t>Figure 2 (at 4 years):Forest plot of mean weight change (kg) from baseline at 4 years between interventions incorporating meal replacements (MR) and control interventions by comparison group [</a:t>
            </a:r>
            <a:r>
              <a:rPr lang="en-US" b="0" i="0" dirty="0" err="1">
                <a:solidFill>
                  <a:srgbClr val="1C1D1E"/>
                </a:solidFill>
                <a:effectLst/>
                <a:latin typeface="Open Sans" panose="020B0606030504020204" pitchFamily="34" charset="0"/>
              </a:rPr>
              <a:t>Colour</a:t>
            </a:r>
            <a:r>
              <a:rPr lang="en-US" b="0" i="0" dirty="0">
                <a:solidFill>
                  <a:srgbClr val="1C1D1E"/>
                </a:solidFill>
                <a:effectLst/>
                <a:latin typeface="Open Sans" panose="020B0606030504020204" pitchFamily="34" charset="0"/>
              </a:rPr>
              <a:t> figure can be viewed at </a:t>
            </a:r>
            <a:r>
              <a:rPr lang="en-US" b="0" i="0" u="none" strike="noStrike" dirty="0">
                <a:effectLst/>
                <a:latin typeface="Open Sans" panose="020B0606030504020204" pitchFamily="34" charset="0"/>
                <a:hlinkClick r:id="rId3"/>
              </a:rPr>
              <a:t>wileyonlinelibrary.com</a:t>
            </a:r>
            <a:r>
              <a:rPr lang="en-US" b="0" i="0" dirty="0">
                <a:solidFill>
                  <a:srgbClr val="1C1D1E"/>
                </a:solidFill>
                <a:effectLst/>
                <a:latin typeface="Open Sans" panose="020B0606030504020204" pitchFamily="34" charset="0"/>
              </a:rPr>
              <a:t>]</a:t>
            </a:r>
          </a:p>
          <a:p>
            <a:endParaRPr lang="en-US" b="0" i="0" dirty="0">
              <a:solidFill>
                <a:srgbClr val="1C1D1E"/>
              </a:solidFill>
              <a:effectLst/>
              <a:latin typeface="Open Sans" panose="020B0606030504020204" pitchFamily="34" charset="0"/>
            </a:endParaRPr>
          </a:p>
          <a:p>
            <a:r>
              <a:rPr lang="en-US" b="0" i="0" dirty="0">
                <a:solidFill>
                  <a:srgbClr val="1C1D1E"/>
                </a:solidFill>
                <a:effectLst/>
                <a:latin typeface="Open Sans" panose="020B0606030504020204" pitchFamily="34" charset="0"/>
              </a:rPr>
              <a:t>Study conclusion: </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Programmes</a:t>
            </a:r>
            <a:r>
              <a:rPr lang="en-US" b="0" i="0" dirty="0">
                <a:solidFill>
                  <a:srgbClr val="000000"/>
                </a:solidFill>
                <a:effectLst/>
                <a:latin typeface="Open Sans" panose="020B0606030504020204" pitchFamily="34" charset="0"/>
              </a:rPr>
              <a:t> incorporating meal replacements led to greater weight loss at 1 year than comparator weight loss </a:t>
            </a:r>
            <a:r>
              <a:rPr lang="en-US" b="0" i="0" dirty="0" err="1">
                <a:solidFill>
                  <a:srgbClr val="000000"/>
                </a:solidFill>
                <a:effectLst/>
                <a:latin typeface="Open Sans" panose="020B0606030504020204" pitchFamily="34" charset="0"/>
              </a:rPr>
              <a:t>programmes</a:t>
            </a:r>
            <a:r>
              <a:rPr lang="en-US" b="0" i="0" dirty="0">
                <a:solidFill>
                  <a:srgbClr val="000000"/>
                </a:solidFill>
                <a:effectLst/>
                <a:latin typeface="Open Sans" panose="020B0606030504020204" pitchFamily="34" charset="0"/>
              </a:rPr>
              <a:t> and should be considered as a valid option for management of overweight and obesity in community and health care settings.</a:t>
            </a:r>
            <a:endParaRPr lang="en-US" b="0" i="0" dirty="0">
              <a:solidFill>
                <a:srgbClr val="1C1D1E"/>
              </a:solidFill>
              <a:effectLst/>
              <a:latin typeface="Open Sans" panose="020B0606030504020204" pitchFamily="34" charset="0"/>
            </a:endParaRPr>
          </a:p>
          <a:p>
            <a:endParaRPr lang="en-LB" dirty="0"/>
          </a:p>
        </p:txBody>
      </p:sp>
      <p:sp>
        <p:nvSpPr>
          <p:cNvPr id="4" name="Slide Number Placeholder 3"/>
          <p:cNvSpPr>
            <a:spLocks noGrp="1"/>
          </p:cNvSpPr>
          <p:nvPr>
            <p:ph type="sldNum" sz="quarter" idx="5"/>
          </p:nvPr>
        </p:nvSpPr>
        <p:spPr/>
        <p:txBody>
          <a:bodyPr/>
          <a:lstStyle/>
          <a:p>
            <a:fld id="{E168BFE0-02BF-4CEC-90D7-1E619A1F363D}" type="slidenum">
              <a:rPr lang="en-US" smtClean="0"/>
              <a:t>14</a:t>
            </a:fld>
            <a:endParaRPr lang="en-US" dirty="0"/>
          </a:p>
        </p:txBody>
      </p:sp>
    </p:spTree>
    <p:extLst>
      <p:ext uri="{BB962C8B-B14F-4D97-AF65-F5344CB8AC3E}">
        <p14:creationId xmlns:p14="http://schemas.microsoft.com/office/powerpoint/2010/main" val="4010335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B" dirty="0"/>
          </a:p>
        </p:txBody>
      </p:sp>
      <p:sp>
        <p:nvSpPr>
          <p:cNvPr id="4" name="Slide Number Placeholder 3"/>
          <p:cNvSpPr>
            <a:spLocks noGrp="1"/>
          </p:cNvSpPr>
          <p:nvPr>
            <p:ph type="sldNum" sz="quarter" idx="5"/>
          </p:nvPr>
        </p:nvSpPr>
        <p:spPr/>
        <p:txBody>
          <a:bodyPr/>
          <a:lstStyle/>
          <a:p>
            <a:fld id="{E168BFE0-02BF-4CEC-90D7-1E619A1F363D}" type="slidenum">
              <a:rPr lang="en-US" smtClean="0"/>
              <a:t>17</a:t>
            </a:fld>
            <a:endParaRPr lang="en-US" dirty="0"/>
          </a:p>
        </p:txBody>
      </p:sp>
    </p:spTree>
    <p:extLst>
      <p:ext uri="{BB962C8B-B14F-4D97-AF65-F5344CB8AC3E}">
        <p14:creationId xmlns:p14="http://schemas.microsoft.com/office/powerpoint/2010/main" val="360907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F928-8A6B-46FA-99D2-8751518822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2415FF-90F3-4652-8FB9-76805D39C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F53298-A897-4B67-948A-32AF20D00966}"/>
              </a:ext>
            </a:extLst>
          </p:cNvPr>
          <p:cNvSpPr>
            <a:spLocks noGrp="1"/>
          </p:cNvSpPr>
          <p:nvPr>
            <p:ph type="dt" sz="half" idx="10"/>
          </p:nvPr>
        </p:nvSpPr>
        <p:spPr/>
        <p:txBody>
          <a:bodyPr/>
          <a:lstStyle/>
          <a:p>
            <a:fld id="{403CB87E-4591-47A1-9046-CF63F17215EF}" type="datetime2">
              <a:rPr lang="en-US" smtClean="0"/>
              <a:t>Wednesday, August 30, 2023</a:t>
            </a:fld>
            <a:endParaRPr lang="en-US" dirty="0"/>
          </a:p>
        </p:txBody>
      </p:sp>
      <p:sp>
        <p:nvSpPr>
          <p:cNvPr id="5" name="Footer Placeholder 4">
            <a:extLst>
              <a:ext uri="{FF2B5EF4-FFF2-40B4-BE49-F238E27FC236}">
                <a16:creationId xmlns:a16="http://schemas.microsoft.com/office/drawing/2014/main" id="{307535F1-8799-4DD3-90F8-8CD22FB86CF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CE7316C6-2A0C-4D1E-971D-7607BB0664AC}"/>
              </a:ext>
            </a:extLst>
          </p:cNvPr>
          <p:cNvSpPr>
            <a:spLocks noGrp="1"/>
          </p:cNvSpPr>
          <p:nvPr>
            <p:ph type="sldNum" sz="quarter" idx="12"/>
          </p:nvPr>
        </p:nvSpPr>
        <p:spPr/>
        <p:txBody>
          <a:bodyPr/>
          <a:lstStyle/>
          <a:p>
            <a:fld id="{3A4F6043-7A67-491B-98BC-F933DED7226D}" type="slidenum">
              <a:rPr lang="en-US" smtClean="0"/>
              <a:t>‹#›</a:t>
            </a:fld>
            <a:endParaRPr lang="en-US" dirty="0"/>
          </a:p>
        </p:txBody>
      </p:sp>
    </p:spTree>
    <p:extLst>
      <p:ext uri="{BB962C8B-B14F-4D97-AF65-F5344CB8AC3E}">
        <p14:creationId xmlns:p14="http://schemas.microsoft.com/office/powerpoint/2010/main" val="424920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AE19-ECD1-4FFC-94FA-EF459E554D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3D4B1-0B73-49BF-97B1-E8E8890E7E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96E40-D68F-4608-AA51-E98C4D8B38DC}"/>
              </a:ext>
            </a:extLst>
          </p:cNvPr>
          <p:cNvSpPr>
            <a:spLocks noGrp="1"/>
          </p:cNvSpPr>
          <p:nvPr>
            <p:ph type="dt" sz="half" idx="10"/>
          </p:nvPr>
        </p:nvSpPr>
        <p:spPr/>
        <p:txBody>
          <a:bodyPr/>
          <a:lstStyle/>
          <a:p>
            <a:fld id="{2FA17F0E-8070-4DFE-A821-9A699EDBAD7E}" type="datetime2">
              <a:rPr lang="en-US" smtClean="0"/>
              <a:t>Wednesday, August 30, 2023</a:t>
            </a:fld>
            <a:endParaRPr lang="en-US" dirty="0"/>
          </a:p>
        </p:txBody>
      </p:sp>
      <p:sp>
        <p:nvSpPr>
          <p:cNvPr id="5" name="Footer Placeholder 4">
            <a:extLst>
              <a:ext uri="{FF2B5EF4-FFF2-40B4-BE49-F238E27FC236}">
                <a16:creationId xmlns:a16="http://schemas.microsoft.com/office/drawing/2014/main" id="{2D647E14-7D82-45B3-A3C8-42ABBCD28955}"/>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A6F76227-C544-438F-9828-3FF84D7995D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00299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BA8C8F-1957-42E1-8627-BBD8E3E3AD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FC59F9-135A-4C6C-8284-8AF7D1D1C4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1525F-2882-46C8-9C3B-86F2C90667CC}"/>
              </a:ext>
            </a:extLst>
          </p:cNvPr>
          <p:cNvSpPr>
            <a:spLocks noGrp="1"/>
          </p:cNvSpPr>
          <p:nvPr>
            <p:ph type="dt" sz="half" idx="10"/>
          </p:nvPr>
        </p:nvSpPr>
        <p:spPr/>
        <p:txBody>
          <a:bodyPr/>
          <a:lstStyle/>
          <a:p>
            <a:fld id="{D88D34AE-C7BF-46E5-A968-01C6641F6476}" type="datetime2">
              <a:rPr lang="en-US" smtClean="0"/>
              <a:t>Wednesday, August 30, 2023</a:t>
            </a:fld>
            <a:endParaRPr lang="en-US" dirty="0"/>
          </a:p>
        </p:txBody>
      </p:sp>
      <p:sp>
        <p:nvSpPr>
          <p:cNvPr id="5" name="Footer Placeholder 4">
            <a:extLst>
              <a:ext uri="{FF2B5EF4-FFF2-40B4-BE49-F238E27FC236}">
                <a16:creationId xmlns:a16="http://schemas.microsoft.com/office/drawing/2014/main" id="{9ABDD004-A540-4D8E-9F97-F692E7FCD0C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BE7E074-ACAE-423B-A60D-98CDF517F0E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56323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fld id="{403CB87E-4591-47A1-9046-CF63F17215EF}" type="datetime2">
              <a:rPr lang="en-US" smtClean="0"/>
              <a:t>Wednesday, August 30, 2023</a:t>
            </a:fld>
            <a:endParaRPr lang="en-US" dirty="0"/>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dirty="0"/>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a:t>
            </a:fld>
            <a:endParaRPr lang="en-US" dirty="0"/>
          </a:p>
        </p:txBody>
      </p:sp>
    </p:spTree>
    <p:extLst>
      <p:ext uri="{BB962C8B-B14F-4D97-AF65-F5344CB8AC3E}">
        <p14:creationId xmlns:p14="http://schemas.microsoft.com/office/powerpoint/2010/main" val="3568918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a:normAutofit/>
          </a:bodyPr>
          <a:lstStyle>
            <a:lvl1pPr>
              <a:lnSpc>
                <a:spcPct val="90000"/>
              </a:lnSpc>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543031" cy="4206383"/>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a:lstStyle>
            <a:lvl1pPr>
              <a:defRPr>
                <a:solidFill>
                  <a:schemeClr val="tx2"/>
                </a:solidFill>
              </a:defRPr>
            </a:lvl1pPr>
          </a:lstStyle>
          <a:p>
            <a:fld id="{F33DE70B-B772-416E-A790-995760B1742E}" type="datetime2">
              <a:rPr lang="en-US" smtClean="0"/>
              <a:t>Wednesday, August 30, 2023</a:t>
            </a:fld>
            <a:endParaRPr lang="en-US" dirty="0"/>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719070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fld id="{76760CDE-A6F1-4138-AF12-ED09E8E5FB6B}" type="datetime2">
              <a:rPr lang="en-US" smtClean="0"/>
              <a:t>Wednesday, August 30, 2023</a:t>
            </a:fld>
            <a:endParaRPr lang="en-US" dirty="0"/>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92382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a:lstStyle/>
          <a:p>
            <a:fld id="{DB15F8B1-DB7B-4D28-A97D-40FB2DD1EF78}" type="datetime2">
              <a:rPr lang="en-US" smtClean="0"/>
              <a:t>Wednesday, August 30, 2023</a:t>
            </a:fld>
            <a:endParaRPr lang="en-US" dirty="0"/>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023055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fld id="{14039161-23B8-4738-9069-73EBE8884FDD}" type="datetime2">
              <a:rPr lang="en-US" smtClean="0"/>
              <a:t>Wednesday, August 30, 2023</a:t>
            </a:fld>
            <a:endParaRPr lang="en-US" dirty="0"/>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019887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a:normAutofit/>
          </a:bodyPr>
          <a:lstStyle>
            <a:lvl1pPr>
              <a:defRPr sz="5200"/>
            </a:lvl1pPr>
          </a:lstStyle>
          <a:p>
            <a:r>
              <a:rPr lang="en-US" dirty="0"/>
              <a:t>Click to edit Master title style</a:t>
            </a:r>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a:lstStyle/>
          <a:p>
            <a:fld id="{FA994D44-7693-499F-AC6C-11696134FE3F}" type="datetime2">
              <a:rPr lang="en-US" smtClean="0"/>
              <a:t>Wednesday, August 30, 2023</a:t>
            </a:fld>
            <a:endParaRPr lang="en-US" dirty="0"/>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309877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fld id="{363AF2AE-472C-4EF3-ABB2-24BAA9AE3CF7}" type="datetime2">
              <a:rPr lang="en-US" smtClean="0"/>
              <a:t>Wednesday, August 30, 2023</a:t>
            </a:fld>
            <a:endParaRPr lang="en-US" dirty="0"/>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74384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anchor="b">
            <a:noAutofit/>
          </a:bodyPr>
          <a:lstStyle>
            <a:lvl1pPr>
              <a:defRPr sz="5200">
                <a:latin typeface="Dante (Headings)2"/>
              </a:defRPr>
            </a:lvl1pPr>
          </a:lstStyle>
          <a:p>
            <a:r>
              <a:rPr lang="en-US" dirty="0"/>
              <a:t>Click to edit Master title style</a:t>
            </a:r>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a:lstStyle/>
          <a:p>
            <a:fld id="{EAEA162C-A7C1-4263-9453-1BAFF8C39559}" type="datetime2">
              <a:rPr lang="en-US" smtClean="0"/>
              <a:t>Wednesday, August 30, 2023</a:t>
            </a:fld>
            <a:endParaRPr lang="en-US" dirty="0"/>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0278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9D899-88F9-40EA-A7CE-1A0A71903D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ACEFD-7877-49FB-8C6D-2A7B4B9B67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101B6-037D-4B79-A01E-2AF19CD3C46B}"/>
              </a:ext>
            </a:extLst>
          </p:cNvPr>
          <p:cNvSpPr>
            <a:spLocks noGrp="1"/>
          </p:cNvSpPr>
          <p:nvPr>
            <p:ph type="dt" sz="half" idx="10"/>
          </p:nvPr>
        </p:nvSpPr>
        <p:spPr/>
        <p:txBody>
          <a:bodyPr/>
          <a:lstStyle/>
          <a:p>
            <a:fld id="{F33DE70B-B772-416E-A790-995760B1742E}" type="datetime2">
              <a:rPr lang="en-US" smtClean="0"/>
              <a:t>Wednesday, August 30, 2023</a:t>
            </a:fld>
            <a:endParaRPr lang="en-US" dirty="0"/>
          </a:p>
        </p:txBody>
      </p:sp>
      <p:sp>
        <p:nvSpPr>
          <p:cNvPr id="5" name="Footer Placeholder 4">
            <a:extLst>
              <a:ext uri="{FF2B5EF4-FFF2-40B4-BE49-F238E27FC236}">
                <a16:creationId xmlns:a16="http://schemas.microsoft.com/office/drawing/2014/main" id="{3C17A2AE-DDAC-4DCA-B455-74801577616B}"/>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083F5F7-FCC9-450A-A8C5-10A8BE6273C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744731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anchor="b">
            <a:norm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a:lstStyle/>
          <a:p>
            <a:fld id="{64DF6793-3458-4587-8168-65F0C37A92D2}" type="datetime2">
              <a:rPr lang="en-US" smtClean="0"/>
              <a:t>Wednesday, August 30, 2023</a:t>
            </a:fld>
            <a:endParaRPr lang="en-US" dirty="0"/>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612091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B8191-8A0C-4077-9A2D-0255BF81A9D0}"/>
              </a:ext>
            </a:extLst>
          </p:cNvPr>
          <p:cNvSpPr>
            <a:spLocks noGrp="1"/>
          </p:cNvSpPr>
          <p:nvPr>
            <p:ph type="dt" sz="half" idx="10"/>
          </p:nvPr>
        </p:nvSpPr>
        <p:spPr/>
        <p:txBody>
          <a:bodyPr/>
          <a:lstStyle/>
          <a:p>
            <a:fld id="{2FA17F0E-8070-4DFE-A821-9A699EDBAD7E}" type="datetime2">
              <a:rPr lang="en-US" smtClean="0"/>
              <a:t>Wednesday, August 30, 2023</a:t>
            </a:fld>
            <a:endParaRPr lang="en-US" dirty="0"/>
          </a:p>
        </p:txBody>
      </p:sp>
      <p:sp>
        <p:nvSpPr>
          <p:cNvPr id="5" name="Footer Placeholder 4">
            <a:extLst>
              <a:ext uri="{FF2B5EF4-FFF2-40B4-BE49-F238E27FC236}">
                <a16:creationId xmlns:a16="http://schemas.microsoft.com/office/drawing/2014/main" id="{BF441B40-57AC-45F3-9AAC-DC2BEBB12184}"/>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B6D65F4-29FA-451A-878F-768E426A7ED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7763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141D6-1E1A-4A54-A9B4-57F86865FC03}"/>
              </a:ext>
            </a:extLst>
          </p:cNvPr>
          <p:cNvSpPr>
            <a:spLocks noGrp="1"/>
          </p:cNvSpPr>
          <p:nvPr>
            <p:ph type="dt" sz="half" idx="10"/>
          </p:nvPr>
        </p:nvSpPr>
        <p:spPr/>
        <p:txBody>
          <a:bodyPr/>
          <a:lstStyle/>
          <a:p>
            <a:fld id="{D88D34AE-C7BF-46E5-A968-01C6641F6476}" type="datetime2">
              <a:rPr lang="en-US" smtClean="0"/>
              <a:t>Wednesday, August 30, 2023</a:t>
            </a:fld>
            <a:endParaRPr lang="en-US" dirty="0"/>
          </a:p>
        </p:txBody>
      </p:sp>
      <p:sp>
        <p:nvSpPr>
          <p:cNvPr id="5" name="Footer Placeholder 4">
            <a:extLst>
              <a:ext uri="{FF2B5EF4-FFF2-40B4-BE49-F238E27FC236}">
                <a16:creationId xmlns:a16="http://schemas.microsoft.com/office/drawing/2014/main" id="{E57541D6-4702-4421-AEB2-D6CA3AADBA4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C3C9F43-CD60-4C38-94C9-0E6D3B7224FD}"/>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98351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9C47-51D5-43A4-AAA5-C95923A18C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432E73-9ECD-432A-AFF5-1605A9321D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973B6E-1B76-48B8-AB7B-4A305E71AE83}"/>
              </a:ext>
            </a:extLst>
          </p:cNvPr>
          <p:cNvSpPr>
            <a:spLocks noGrp="1"/>
          </p:cNvSpPr>
          <p:nvPr>
            <p:ph type="dt" sz="half" idx="10"/>
          </p:nvPr>
        </p:nvSpPr>
        <p:spPr/>
        <p:txBody>
          <a:bodyPr/>
          <a:lstStyle/>
          <a:p>
            <a:fld id="{76760CDE-A6F1-4138-AF12-ED09E8E5FB6B}" type="datetime2">
              <a:rPr lang="en-US" smtClean="0"/>
              <a:t>Wednesday, August 30, 2023</a:t>
            </a:fld>
            <a:endParaRPr lang="en-US" dirty="0"/>
          </a:p>
        </p:txBody>
      </p:sp>
      <p:sp>
        <p:nvSpPr>
          <p:cNvPr id="5" name="Footer Placeholder 4">
            <a:extLst>
              <a:ext uri="{FF2B5EF4-FFF2-40B4-BE49-F238E27FC236}">
                <a16:creationId xmlns:a16="http://schemas.microsoft.com/office/drawing/2014/main" id="{4725640C-D333-4291-A956-7BEFB2F95F2B}"/>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B8EFEAB9-F580-43D7-BF54-5DB445FD60D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03442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1CF4-D3D4-4C7C-8C20-7CFC6DF460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03DC85-D0CE-490C-A370-C3D6F260A5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31F40-95C5-4DA2-8BA6-B09ADFFDA5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CB909F-0D57-47D1-9C0E-7C15B36F99BF}"/>
              </a:ext>
            </a:extLst>
          </p:cNvPr>
          <p:cNvSpPr>
            <a:spLocks noGrp="1"/>
          </p:cNvSpPr>
          <p:nvPr>
            <p:ph type="dt" sz="half" idx="10"/>
          </p:nvPr>
        </p:nvSpPr>
        <p:spPr/>
        <p:txBody>
          <a:bodyPr/>
          <a:lstStyle/>
          <a:p>
            <a:fld id="{DB15F8B1-DB7B-4D28-A97D-40FB2DD1EF78}" type="datetime2">
              <a:rPr lang="en-US" smtClean="0"/>
              <a:t>Wednesday, August 30, 2023</a:t>
            </a:fld>
            <a:endParaRPr lang="en-US" dirty="0"/>
          </a:p>
        </p:txBody>
      </p:sp>
      <p:sp>
        <p:nvSpPr>
          <p:cNvPr id="6" name="Footer Placeholder 5">
            <a:extLst>
              <a:ext uri="{FF2B5EF4-FFF2-40B4-BE49-F238E27FC236}">
                <a16:creationId xmlns:a16="http://schemas.microsoft.com/office/drawing/2014/main" id="{062B42DD-FEDC-4558-AEF4-340E9EE6852F}"/>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95BDBA-AAA9-4384-B86F-9A70FDB0A12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54855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B8E0-7448-4998-BE0C-A79F4C313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518702-FBD9-435D-911A-BB3BB7473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51745-918E-46AD-B56C-B725CD7A90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CEEE41-D274-4803-B877-323BDF672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3E02D1-7FCA-4105-938D-715B57B03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F63CF-499B-499C-9F7F-727711FF26EA}"/>
              </a:ext>
            </a:extLst>
          </p:cNvPr>
          <p:cNvSpPr>
            <a:spLocks noGrp="1"/>
          </p:cNvSpPr>
          <p:nvPr>
            <p:ph type="dt" sz="half" idx="10"/>
          </p:nvPr>
        </p:nvSpPr>
        <p:spPr/>
        <p:txBody>
          <a:bodyPr/>
          <a:lstStyle/>
          <a:p>
            <a:fld id="{14039161-23B8-4738-9069-73EBE8884FDD}" type="datetime2">
              <a:rPr lang="en-US" smtClean="0"/>
              <a:t>Wednesday, August 30, 2023</a:t>
            </a:fld>
            <a:endParaRPr lang="en-US" dirty="0"/>
          </a:p>
        </p:txBody>
      </p:sp>
      <p:sp>
        <p:nvSpPr>
          <p:cNvPr id="8" name="Footer Placeholder 7">
            <a:extLst>
              <a:ext uri="{FF2B5EF4-FFF2-40B4-BE49-F238E27FC236}">
                <a16:creationId xmlns:a16="http://schemas.microsoft.com/office/drawing/2014/main" id="{6056F1EB-0E76-4DAF-8ED2-C72464D3829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C475B446-B831-4A3A-84AA-425A1B70D5AD}"/>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55751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635E-E548-4E67-BF52-6355868F13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E8A5AF-92B0-45C8-8F9C-E3D93CF00F0E}"/>
              </a:ext>
            </a:extLst>
          </p:cNvPr>
          <p:cNvSpPr>
            <a:spLocks noGrp="1"/>
          </p:cNvSpPr>
          <p:nvPr>
            <p:ph type="dt" sz="half" idx="10"/>
          </p:nvPr>
        </p:nvSpPr>
        <p:spPr/>
        <p:txBody>
          <a:bodyPr/>
          <a:lstStyle/>
          <a:p>
            <a:fld id="{FA994D44-7693-499F-AC6C-11696134FE3F}" type="datetime2">
              <a:rPr lang="en-US" smtClean="0"/>
              <a:t>Wednesday, August 30, 2023</a:t>
            </a:fld>
            <a:endParaRPr lang="en-US" dirty="0"/>
          </a:p>
        </p:txBody>
      </p:sp>
      <p:sp>
        <p:nvSpPr>
          <p:cNvPr id="4" name="Footer Placeholder 3">
            <a:extLst>
              <a:ext uri="{FF2B5EF4-FFF2-40B4-BE49-F238E27FC236}">
                <a16:creationId xmlns:a16="http://schemas.microsoft.com/office/drawing/2014/main" id="{06A2C534-95C7-43DC-9384-6874D87FB36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3CE08B34-573F-4C4C-9D5B-DA790CD12CC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84156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C670E6-40A3-4920-867D-3A21BDF334EE}"/>
              </a:ext>
            </a:extLst>
          </p:cNvPr>
          <p:cNvSpPr>
            <a:spLocks noGrp="1"/>
          </p:cNvSpPr>
          <p:nvPr>
            <p:ph type="dt" sz="half" idx="10"/>
          </p:nvPr>
        </p:nvSpPr>
        <p:spPr/>
        <p:txBody>
          <a:bodyPr/>
          <a:lstStyle/>
          <a:p>
            <a:fld id="{363AF2AE-472C-4EF3-ABB2-24BAA9AE3CF7}" type="datetime2">
              <a:rPr lang="en-US" smtClean="0"/>
              <a:t>Wednesday, August 30, 2023</a:t>
            </a:fld>
            <a:endParaRPr lang="en-US" dirty="0"/>
          </a:p>
        </p:txBody>
      </p:sp>
      <p:sp>
        <p:nvSpPr>
          <p:cNvPr id="3" name="Footer Placeholder 2">
            <a:extLst>
              <a:ext uri="{FF2B5EF4-FFF2-40B4-BE49-F238E27FC236}">
                <a16:creationId xmlns:a16="http://schemas.microsoft.com/office/drawing/2014/main" id="{9D5EA18F-A79B-4D48-939F-4078DC4526DA}"/>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8230BE5-7F7E-45EA-A86B-4FE3AE946FD4}"/>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06765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0C6AB-F30E-47F4-8E47-85AB0E04B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01FBFB-A4B3-45E6-B2F6-67EF216062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3627E0-A2E2-4E42-8F2D-6BE0D0E8C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196903-B4AB-4B36-B499-D1DB3181DBDC}"/>
              </a:ext>
            </a:extLst>
          </p:cNvPr>
          <p:cNvSpPr>
            <a:spLocks noGrp="1"/>
          </p:cNvSpPr>
          <p:nvPr>
            <p:ph type="dt" sz="half" idx="10"/>
          </p:nvPr>
        </p:nvSpPr>
        <p:spPr/>
        <p:txBody>
          <a:bodyPr/>
          <a:lstStyle/>
          <a:p>
            <a:fld id="{EAEA162C-A7C1-4263-9453-1BAFF8C39559}" type="datetime2">
              <a:rPr lang="en-US" smtClean="0"/>
              <a:t>Wednesday, August 30, 2023</a:t>
            </a:fld>
            <a:endParaRPr lang="en-US" dirty="0"/>
          </a:p>
        </p:txBody>
      </p:sp>
      <p:sp>
        <p:nvSpPr>
          <p:cNvPr id="6" name="Footer Placeholder 5">
            <a:extLst>
              <a:ext uri="{FF2B5EF4-FFF2-40B4-BE49-F238E27FC236}">
                <a16:creationId xmlns:a16="http://schemas.microsoft.com/office/drawing/2014/main" id="{97CC6B8C-B9E0-4BD8-82B4-AF0C089BD7A4}"/>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BE0A585-C972-4068-A55B-818EBF69A8C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411828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6D32-7726-4A34-829C-B1FF1A8CB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8176A8-BC78-4058-A46A-CE840ADE5F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4A79A9C-F53D-40ED-8E56-FAE9FBFA4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B7E457-4117-47FE-A876-0B9FD9ABDA75}"/>
              </a:ext>
            </a:extLst>
          </p:cNvPr>
          <p:cNvSpPr>
            <a:spLocks noGrp="1"/>
          </p:cNvSpPr>
          <p:nvPr>
            <p:ph type="dt" sz="half" idx="10"/>
          </p:nvPr>
        </p:nvSpPr>
        <p:spPr/>
        <p:txBody>
          <a:bodyPr/>
          <a:lstStyle/>
          <a:p>
            <a:fld id="{64DF6793-3458-4587-8168-65F0C37A92D2}" type="datetime2">
              <a:rPr lang="en-US" smtClean="0"/>
              <a:t>Wednesday, August 30, 2023</a:t>
            </a:fld>
            <a:endParaRPr lang="en-US" dirty="0"/>
          </a:p>
        </p:txBody>
      </p:sp>
      <p:sp>
        <p:nvSpPr>
          <p:cNvPr id="6" name="Footer Placeholder 5">
            <a:extLst>
              <a:ext uri="{FF2B5EF4-FFF2-40B4-BE49-F238E27FC236}">
                <a16:creationId xmlns:a16="http://schemas.microsoft.com/office/drawing/2014/main" id="{0FEF6C1B-E7C0-40CA-8C5D-29491C93E14F}"/>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0EB308-F4D1-4FC6-8AAE-AD899EA98DBE}"/>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22577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CA17B6-253F-4B74-BD62-446C826C5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9B0D51-5E92-4C77-B01C-56D34FEA5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66174-773F-45E7-9DBF-9640A75064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52ED3-3C46-4C9A-9738-67B2D875E7E2}" type="datetime2">
              <a:rPr lang="en-US" smtClean="0"/>
              <a:pPr/>
              <a:t>Wednesday, August 30, 2023</a:t>
            </a:fld>
            <a:endParaRPr lang="en-US" dirty="0"/>
          </a:p>
        </p:txBody>
      </p:sp>
      <p:sp>
        <p:nvSpPr>
          <p:cNvPr id="5" name="Footer Placeholder 4">
            <a:extLst>
              <a:ext uri="{FF2B5EF4-FFF2-40B4-BE49-F238E27FC236}">
                <a16:creationId xmlns:a16="http://schemas.microsoft.com/office/drawing/2014/main" id="{2249CD7F-0DC3-41BE-9E6B-5531D43065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Sample Footer Text</a:t>
            </a:r>
          </a:p>
        </p:txBody>
      </p:sp>
      <p:sp>
        <p:nvSpPr>
          <p:cNvPr id="6" name="Slide Number Placeholder 5">
            <a:extLst>
              <a:ext uri="{FF2B5EF4-FFF2-40B4-BE49-F238E27FC236}">
                <a16:creationId xmlns:a16="http://schemas.microsoft.com/office/drawing/2014/main" id="{4C8A9A2E-92BA-4755-88FC-2325C82A2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135130721"/>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fld id="{E8352ED3-3C46-4C9A-9738-67B2D875E7E2}" type="datetime2">
              <a:rPr lang="en-US" smtClean="0"/>
              <a:pPr/>
              <a:t>Wednesday, August 30, 2023</a:t>
            </a:fld>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7059114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4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ante"/>
              <a:ea typeface="+mn-ea"/>
              <a:cs typeface="+mn-cs"/>
            </a:endParaRPr>
          </a:p>
        </p:txBody>
      </p:sp>
      <p:sp>
        <p:nvSpPr>
          <p:cNvPr id="58" name="Rectangle 4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ante"/>
              <a:ea typeface="+mn-ea"/>
              <a:cs typeface="+mn-cs"/>
            </a:endParaRPr>
          </a:p>
        </p:txBody>
      </p:sp>
      <p:sp>
        <p:nvSpPr>
          <p:cNvPr id="59" name="Rectangle 48">
            <a:extLst>
              <a:ext uri="{FF2B5EF4-FFF2-40B4-BE49-F238E27FC236}">
                <a16:creationId xmlns:a16="http://schemas.microsoft.com/office/drawing/2014/main" id="{4D4D99EB-C4F3-4F0C-91F7-AB4DC2A08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ante"/>
              <a:ea typeface="+mn-ea"/>
              <a:cs typeface="+mn-cs"/>
            </a:endParaRPr>
          </a:p>
        </p:txBody>
      </p:sp>
      <p:sp>
        <p:nvSpPr>
          <p:cNvPr id="2" name="Title 1">
            <a:extLst>
              <a:ext uri="{FF2B5EF4-FFF2-40B4-BE49-F238E27FC236}">
                <a16:creationId xmlns:a16="http://schemas.microsoft.com/office/drawing/2014/main" id="{4894FC2C-68C3-4613-BE4D-704ECC7F77C6}"/>
              </a:ext>
            </a:extLst>
          </p:cNvPr>
          <p:cNvSpPr>
            <a:spLocks noGrp="1"/>
          </p:cNvSpPr>
          <p:nvPr>
            <p:ph type="ctrTitle"/>
          </p:nvPr>
        </p:nvSpPr>
        <p:spPr>
          <a:xfrm>
            <a:off x="422899" y="976313"/>
            <a:ext cx="5025401" cy="2967606"/>
          </a:xfrm>
        </p:spPr>
        <p:txBody>
          <a:bodyPr anchor="b">
            <a:normAutofit fontScale="90000"/>
          </a:bodyPr>
          <a:lstStyle/>
          <a:p>
            <a:pPr algn="l"/>
            <a:r>
              <a:rPr lang="en-US" sz="4400" dirty="0"/>
              <a:t>Dietary Interventions for the Management of Adults with Obesity: Meal Replacements as a Strategy for Weight Loss</a:t>
            </a:r>
          </a:p>
        </p:txBody>
      </p:sp>
      <p:sp>
        <p:nvSpPr>
          <p:cNvPr id="3" name="Subtitle 2">
            <a:extLst>
              <a:ext uri="{FF2B5EF4-FFF2-40B4-BE49-F238E27FC236}">
                <a16:creationId xmlns:a16="http://schemas.microsoft.com/office/drawing/2014/main" id="{513364E8-EFC3-4244-B859-8E6C721D7AD5}"/>
              </a:ext>
            </a:extLst>
          </p:cNvPr>
          <p:cNvSpPr>
            <a:spLocks noGrp="1"/>
          </p:cNvSpPr>
          <p:nvPr>
            <p:ph type="subTitle" idx="1"/>
          </p:nvPr>
        </p:nvSpPr>
        <p:spPr>
          <a:xfrm>
            <a:off x="344765" y="5602119"/>
            <a:ext cx="4299127" cy="807512"/>
          </a:xfrm>
        </p:spPr>
        <p:txBody>
          <a:bodyPr>
            <a:normAutofit/>
          </a:bodyPr>
          <a:lstStyle/>
          <a:p>
            <a:pPr algn="l">
              <a:spcAft>
                <a:spcPts val="600"/>
              </a:spcAft>
            </a:pPr>
            <a:r>
              <a:rPr lang="en-US" dirty="0"/>
              <a:t>Cosette Fakih El Khoury, PhD, LD</a:t>
            </a:r>
          </a:p>
        </p:txBody>
      </p:sp>
      <p:sp>
        <p:nvSpPr>
          <p:cNvPr id="60" name="Rectangle 50">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4091" y="698677"/>
            <a:ext cx="826383" cy="547913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Helvetica Neue Medium"/>
              <a:ea typeface="Helvetica Neue Medium"/>
              <a:cs typeface="Helvetica Neue Medium"/>
              <a:sym typeface="Helvetica Neue Medium"/>
            </a:endParaRPr>
          </a:p>
        </p:txBody>
      </p:sp>
      <p:pic>
        <p:nvPicPr>
          <p:cNvPr id="5" name="Picture 4" descr="A picture containing table, food, bird, plate&#10;&#10;Description automatically generated">
            <a:extLst>
              <a:ext uri="{FF2B5EF4-FFF2-40B4-BE49-F238E27FC236}">
                <a16:creationId xmlns:a16="http://schemas.microsoft.com/office/drawing/2014/main" id="{E0930187-5C3C-4713-AC58-F6D5EC2AD61E}"/>
              </a:ext>
            </a:extLst>
          </p:cNvPr>
          <p:cNvPicPr>
            <a:picLocks noChangeAspect="1"/>
          </p:cNvPicPr>
          <p:nvPr/>
        </p:nvPicPr>
        <p:blipFill rotWithShape="1">
          <a:blip r:embed="rId2">
            <a:extLst>
              <a:ext uri="{28A0092B-C50C-407E-A947-70E740481C1C}">
                <a14:useLocalDpi xmlns:a14="http://schemas.microsoft.com/office/drawing/2010/main" val="0"/>
              </a:ext>
            </a:extLst>
          </a:blip>
          <a:srcRect l="-1065" r="272"/>
          <a:stretch/>
        </p:blipFill>
        <p:spPr>
          <a:xfrm>
            <a:off x="4987132" y="1693247"/>
            <a:ext cx="6774155" cy="4469371"/>
          </a:xfrm>
          <a:prstGeom prst="rect">
            <a:avLst/>
          </a:prstGeom>
        </p:spPr>
      </p:pic>
      <p:cxnSp>
        <p:nvCxnSpPr>
          <p:cNvPr id="61" name="Straight Connector 52">
            <a:extLst>
              <a:ext uri="{FF2B5EF4-FFF2-40B4-BE49-F238E27FC236}">
                <a16:creationId xmlns:a16="http://schemas.microsoft.com/office/drawing/2014/main" id="{EC540AD5-A993-4DA3-B064-D004E2CC65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EFF633"/>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4">
            <a:extLst>
              <a:ext uri="{FF2B5EF4-FFF2-40B4-BE49-F238E27FC236}">
                <a16:creationId xmlns:a16="http://schemas.microsoft.com/office/drawing/2014/main" id="{8E6A9698-2C5E-4B0F-B3FA-0CE9BCA6E1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EFF633"/>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6C4B224-9DCB-45A1-A491-31A96476A749}"/>
              </a:ext>
            </a:extLst>
          </p:cNvPr>
          <p:cNvSpPr txBox="1"/>
          <p:nvPr/>
        </p:nvSpPr>
        <p:spPr>
          <a:xfrm>
            <a:off x="424069" y="3982902"/>
            <a:ext cx="4299127" cy="646331"/>
          </a:xfrm>
          <a:prstGeom prst="rect">
            <a:avLst/>
          </a:prstGeom>
          <a:noFill/>
        </p:spPr>
        <p:txBody>
          <a:bodyPr wrap="square">
            <a:spAutoFit/>
          </a:bodyPr>
          <a:lstStyle/>
          <a:p>
            <a:r>
              <a:rPr lang="en-GB" dirty="0">
                <a:solidFill>
                  <a:schemeClr val="tx2"/>
                </a:solidFill>
                <a:latin typeface="+mj-lt"/>
                <a:ea typeface="+mj-ea"/>
                <a:cs typeface="+mj-cs"/>
              </a:rPr>
              <a:t>A Chronic Disease that Requires Long-Term Management</a:t>
            </a:r>
            <a:endParaRPr lang="en-US" dirty="0">
              <a:solidFill>
                <a:schemeClr val="tx2"/>
              </a:solidFill>
              <a:latin typeface="+mj-lt"/>
              <a:ea typeface="+mj-ea"/>
              <a:cs typeface="+mj-cs"/>
            </a:endParaRPr>
          </a:p>
        </p:txBody>
      </p:sp>
    </p:spTree>
    <p:extLst>
      <p:ext uri="{BB962C8B-B14F-4D97-AF65-F5344CB8AC3E}">
        <p14:creationId xmlns:p14="http://schemas.microsoft.com/office/powerpoint/2010/main" val="1707266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graphs and diagrams&#10;&#10;Description automatically generated">
            <a:extLst>
              <a:ext uri="{FF2B5EF4-FFF2-40B4-BE49-F238E27FC236}">
                <a16:creationId xmlns:a16="http://schemas.microsoft.com/office/drawing/2014/main" id="{573B84AF-69F3-C405-507F-80D48F3545FC}"/>
              </a:ext>
            </a:extLst>
          </p:cNvPr>
          <p:cNvPicPr>
            <a:picLocks noChangeAspect="1"/>
          </p:cNvPicPr>
          <p:nvPr/>
        </p:nvPicPr>
        <p:blipFill rotWithShape="1">
          <a:blip r:embed="rId3">
            <a:extLst>
              <a:ext uri="{28A0092B-C50C-407E-A947-70E740481C1C}">
                <a14:useLocalDpi xmlns:a14="http://schemas.microsoft.com/office/drawing/2010/main" val="0"/>
              </a:ext>
            </a:extLst>
          </a:blip>
          <a:srcRect r="53380" b="51412"/>
          <a:stretch/>
        </p:blipFill>
        <p:spPr>
          <a:xfrm>
            <a:off x="1903372" y="3418959"/>
            <a:ext cx="4915976" cy="2391352"/>
          </a:xfrm>
          <a:prstGeom prst="rect">
            <a:avLst/>
          </a:prstGeom>
        </p:spPr>
      </p:pic>
      <p:pic>
        <p:nvPicPr>
          <p:cNvPr id="5" name="Picture 4" descr="A collage of graphs&#10;&#10;Description automatically generated">
            <a:extLst>
              <a:ext uri="{FF2B5EF4-FFF2-40B4-BE49-F238E27FC236}">
                <a16:creationId xmlns:a16="http://schemas.microsoft.com/office/drawing/2014/main" id="{EBDEAB3C-D6C8-9900-4437-914E51962CDC}"/>
              </a:ext>
            </a:extLst>
          </p:cNvPr>
          <p:cNvPicPr>
            <a:picLocks noChangeAspect="1"/>
          </p:cNvPicPr>
          <p:nvPr/>
        </p:nvPicPr>
        <p:blipFill rotWithShape="1">
          <a:blip r:embed="rId4">
            <a:extLst>
              <a:ext uri="{28A0092B-C50C-407E-A947-70E740481C1C}">
                <a14:useLocalDpi xmlns:a14="http://schemas.microsoft.com/office/drawing/2010/main" val="0"/>
              </a:ext>
            </a:extLst>
          </a:blip>
          <a:srcRect l="-90" t="31859" r="51454" b="-1280"/>
          <a:stretch/>
        </p:blipFill>
        <p:spPr>
          <a:xfrm>
            <a:off x="6914729" y="1271761"/>
            <a:ext cx="4497980" cy="4294397"/>
          </a:xfrm>
          <a:prstGeom prst="rect">
            <a:avLst/>
          </a:prstGeom>
        </p:spPr>
      </p:pic>
      <p:sp>
        <p:nvSpPr>
          <p:cNvPr id="7" name="TextBox 6">
            <a:extLst>
              <a:ext uri="{FF2B5EF4-FFF2-40B4-BE49-F238E27FC236}">
                <a16:creationId xmlns:a16="http://schemas.microsoft.com/office/drawing/2014/main" id="{8A4D18C5-46ED-D3A5-82C7-43C738BEC56D}"/>
              </a:ext>
            </a:extLst>
          </p:cNvPr>
          <p:cNvSpPr txBox="1"/>
          <p:nvPr/>
        </p:nvSpPr>
        <p:spPr>
          <a:xfrm>
            <a:off x="617331" y="1271761"/>
            <a:ext cx="6096000" cy="1938992"/>
          </a:xfrm>
          <a:prstGeom prst="rect">
            <a:avLst/>
          </a:prstGeom>
          <a:noFill/>
        </p:spPr>
        <p:txBody>
          <a:bodyPr wrap="square">
            <a:spAutoFit/>
          </a:bodyPr>
          <a:lstStyle/>
          <a:p>
            <a:r>
              <a:rPr lang="en-US" sz="2400" b="1"/>
              <a:t>The ACOORH trial</a:t>
            </a:r>
          </a:p>
          <a:p>
            <a:r>
              <a:rPr lang="en-US" sz="2400"/>
              <a:t>Meal replacement by formula diet reduces weight more than a lifestyle intervention alone in patients with overweight or obesity and accompanied cardiovascular risk factors</a:t>
            </a:r>
            <a:endParaRPr lang="en-LB" sz="2400" dirty="0"/>
          </a:p>
        </p:txBody>
      </p:sp>
      <p:sp>
        <p:nvSpPr>
          <p:cNvPr id="9" name="TextBox 8">
            <a:extLst>
              <a:ext uri="{FF2B5EF4-FFF2-40B4-BE49-F238E27FC236}">
                <a16:creationId xmlns:a16="http://schemas.microsoft.com/office/drawing/2014/main" id="{87D71952-064E-898B-BF3F-CE3C1EAA6809}"/>
              </a:ext>
            </a:extLst>
          </p:cNvPr>
          <p:cNvSpPr txBox="1"/>
          <p:nvPr/>
        </p:nvSpPr>
        <p:spPr>
          <a:xfrm>
            <a:off x="0" y="6211669"/>
            <a:ext cx="11502887" cy="646331"/>
          </a:xfrm>
          <a:prstGeom prst="rect">
            <a:avLst/>
          </a:prstGeom>
          <a:noFill/>
        </p:spPr>
        <p:txBody>
          <a:bodyPr wrap="square">
            <a:spAutoFit/>
          </a:bodyPr>
          <a:lstStyle/>
          <a:p>
            <a:r>
              <a:rPr lang="en-US" sz="1200" b="0" i="0">
                <a:solidFill>
                  <a:srgbClr val="222222"/>
                </a:solidFill>
                <a:effectLst/>
              </a:rPr>
              <a:t>Halle, M., Röhling, M., Banzer, W., Braumann, K. M., Kempf, K., McCarthy, D., ... &amp; ACOORH study group Martin Stephan 3 12 Tan Susanne 9 Koohkan Sadaf 13 Pinget Michel 14. (2021). Meal replacement by formula diet reduces weight more than a lifestyle intervention alone in patients with overweight or obesity and accompanied cardiovascular risk factors—the ACOORH trial. </a:t>
            </a:r>
            <a:r>
              <a:rPr lang="en-US" sz="1200" b="0" i="1">
                <a:solidFill>
                  <a:srgbClr val="222222"/>
                </a:solidFill>
                <a:effectLst/>
              </a:rPr>
              <a:t>European journal of clinical nutrition</a:t>
            </a:r>
            <a:r>
              <a:rPr lang="en-US" sz="1200" b="0" i="0">
                <a:solidFill>
                  <a:srgbClr val="222222"/>
                </a:solidFill>
                <a:effectLst/>
              </a:rPr>
              <a:t>, </a:t>
            </a:r>
            <a:r>
              <a:rPr lang="en-US" sz="1200" b="0" i="1">
                <a:solidFill>
                  <a:srgbClr val="222222"/>
                </a:solidFill>
                <a:effectLst/>
              </a:rPr>
              <a:t>75</a:t>
            </a:r>
            <a:r>
              <a:rPr lang="en-US" sz="1200" b="0" i="0">
                <a:solidFill>
                  <a:srgbClr val="222222"/>
                </a:solidFill>
                <a:effectLst/>
              </a:rPr>
              <a:t>(4), 661-669.</a:t>
            </a:r>
            <a:endParaRPr lang="en-LB" sz="1200" dirty="0"/>
          </a:p>
        </p:txBody>
      </p:sp>
      <p:sp>
        <p:nvSpPr>
          <p:cNvPr id="10" name="Title 1">
            <a:extLst>
              <a:ext uri="{FF2B5EF4-FFF2-40B4-BE49-F238E27FC236}">
                <a16:creationId xmlns:a16="http://schemas.microsoft.com/office/drawing/2014/main" id="{6D6A69D9-577D-6FEB-0433-30C8F9809D1E}"/>
              </a:ext>
            </a:extLst>
          </p:cNvPr>
          <p:cNvSpPr txBox="1">
            <a:spLocks/>
          </p:cNvSpPr>
          <p:nvPr/>
        </p:nvSpPr>
        <p:spPr>
          <a:xfrm>
            <a:off x="617331" y="384907"/>
            <a:ext cx="10543032" cy="1325563"/>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LB" dirty="0"/>
              <a:t>Efficacy of Meal Replacement</a:t>
            </a:r>
          </a:p>
        </p:txBody>
      </p:sp>
    </p:spTree>
    <p:extLst>
      <p:ext uri="{BB962C8B-B14F-4D97-AF65-F5344CB8AC3E}">
        <p14:creationId xmlns:p14="http://schemas.microsoft.com/office/powerpoint/2010/main" val="105696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5955B3A-C08D-43E6-ABEF-A4F616FB6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C719694A-8B4E-4127-9C08-9B8F39B6F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52D36E6B-D7EF-409B-B48D-1628C06EE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0C78152-5656-C84B-7AE9-56B6F521B85F}"/>
              </a:ext>
            </a:extLst>
          </p:cNvPr>
          <p:cNvSpPr>
            <a:spLocks noGrp="1"/>
          </p:cNvSpPr>
          <p:nvPr>
            <p:ph type="title"/>
          </p:nvPr>
        </p:nvSpPr>
        <p:spPr>
          <a:xfrm>
            <a:off x="422145" y="4279210"/>
            <a:ext cx="5278995" cy="2156581"/>
          </a:xfrm>
        </p:spPr>
        <p:txBody>
          <a:bodyPr vert="horz" lIns="91440" tIns="45720" rIns="91440" bIns="45720" rtlCol="0" anchor="t">
            <a:normAutofit/>
          </a:bodyPr>
          <a:lstStyle/>
          <a:p>
            <a:r>
              <a:rPr lang="en-US" sz="2300" dirty="0"/>
              <a:t>The Effect of Meal Replacement on Weight Loss According to Calorie-Restriction Type and Proportion of Energy Intake: A Systematic Review and Meta-Analysis of Randomized Controlled Trials</a:t>
            </a:r>
          </a:p>
        </p:txBody>
      </p:sp>
      <p:sp>
        <p:nvSpPr>
          <p:cNvPr id="21" name="Rectangle 20">
            <a:extLst>
              <a:ext uri="{FF2B5EF4-FFF2-40B4-BE49-F238E27FC236}">
                <a16:creationId xmlns:a16="http://schemas.microsoft.com/office/drawing/2014/main" id="{816D2053-BB10-4615-A38D-86EEC0D86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422144" cy="3599020"/>
          </a:xfrm>
          <a:prstGeom prst="rect">
            <a:avLst/>
          </a:prstGeom>
          <a:solidFill>
            <a:srgbClr val="422AF7">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6" name="Picture 5" descr="A graph with circles and lines&#10;&#10;Description automatically generated">
            <a:extLst>
              <a:ext uri="{FF2B5EF4-FFF2-40B4-BE49-F238E27FC236}">
                <a16:creationId xmlns:a16="http://schemas.microsoft.com/office/drawing/2014/main" id="{74D78FBD-AE3F-55C3-9777-CE179677D3DF}"/>
              </a:ext>
            </a:extLst>
          </p:cNvPr>
          <p:cNvPicPr>
            <a:picLocks noChangeAspect="1"/>
          </p:cNvPicPr>
          <p:nvPr/>
        </p:nvPicPr>
        <p:blipFill rotWithShape="1">
          <a:blip r:embed="rId3">
            <a:extLst>
              <a:ext uri="{28A0092B-C50C-407E-A947-70E740481C1C}">
                <a14:useLocalDpi xmlns:a14="http://schemas.microsoft.com/office/drawing/2010/main" val="0"/>
              </a:ext>
            </a:extLst>
          </a:blip>
          <a:srcRect l="3977" r="709" b="-1"/>
          <a:stretch/>
        </p:blipFill>
        <p:spPr>
          <a:xfrm>
            <a:off x="6656188" y="2836780"/>
            <a:ext cx="5532764" cy="3599011"/>
          </a:xfrm>
          <a:prstGeom prst="rect">
            <a:avLst/>
          </a:prstGeom>
        </p:spPr>
      </p:pic>
      <p:pic>
        <p:nvPicPr>
          <p:cNvPr id="4" name="Picture 3" descr="A screenshot of a report&#10;&#10;Description automatically generated">
            <a:extLst>
              <a:ext uri="{FF2B5EF4-FFF2-40B4-BE49-F238E27FC236}">
                <a16:creationId xmlns:a16="http://schemas.microsoft.com/office/drawing/2014/main" id="{D8EDEA42-BABD-8CA6-8FC8-F6A26C1554AF}"/>
              </a:ext>
            </a:extLst>
          </p:cNvPr>
          <p:cNvPicPr>
            <a:picLocks noChangeAspect="1"/>
          </p:cNvPicPr>
          <p:nvPr/>
        </p:nvPicPr>
        <p:blipFill rotWithShape="1">
          <a:blip r:embed="rId4">
            <a:extLst>
              <a:ext uri="{28A0092B-C50C-407E-A947-70E740481C1C}">
                <a14:useLocalDpi xmlns:a14="http://schemas.microsoft.com/office/drawing/2010/main" val="0"/>
              </a:ext>
            </a:extLst>
          </a:blip>
          <a:srcRect l="1458" t="-4" r="8251" b="7"/>
          <a:stretch/>
        </p:blipFill>
        <p:spPr>
          <a:xfrm>
            <a:off x="211072" y="211114"/>
            <a:ext cx="6467040" cy="3599010"/>
          </a:xfrm>
          <a:prstGeom prst="rect">
            <a:avLst/>
          </a:prstGeom>
        </p:spPr>
      </p:pic>
      <p:cxnSp>
        <p:nvCxnSpPr>
          <p:cNvPr id="23" name="Straight Connector 22">
            <a:extLst>
              <a:ext uri="{FF2B5EF4-FFF2-40B4-BE49-F238E27FC236}">
                <a16:creationId xmlns:a16="http://schemas.microsoft.com/office/drawing/2014/main" id="{CF2CC60F-C99A-48C5-856F-3C79856E9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422AF7"/>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A2ED1C-4B10-41E7-9BF6-7447B99B98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422AF7"/>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88A1F9D-1ED0-6B6C-EA84-7162240E4AC5}"/>
              </a:ext>
            </a:extLst>
          </p:cNvPr>
          <p:cNvSpPr txBox="1"/>
          <p:nvPr/>
        </p:nvSpPr>
        <p:spPr>
          <a:xfrm>
            <a:off x="160819" y="6341330"/>
            <a:ext cx="11174547" cy="461665"/>
          </a:xfrm>
          <a:prstGeom prst="rect">
            <a:avLst/>
          </a:prstGeom>
          <a:noFill/>
        </p:spPr>
        <p:txBody>
          <a:bodyPr wrap="square">
            <a:spAutoFit/>
          </a:bodyPr>
          <a:lstStyle/>
          <a:p>
            <a:r>
              <a:rPr lang="en-US" sz="1200" b="0" i="0" dirty="0">
                <a:solidFill>
                  <a:srgbClr val="222222"/>
                </a:solidFill>
                <a:effectLst/>
              </a:rPr>
              <a:t>Min, J., Kim, S. Y., Shin, I. S., Park, Y. B., &amp; Lim, Y. W. (2021). The effect of meal replacement on weight loss according to calorie-restriction type and proportion of energy intake: A systematic review and meta-analysis of randomized controlled trials. </a:t>
            </a:r>
            <a:r>
              <a:rPr lang="en-US" sz="1200" b="0" i="1" dirty="0">
                <a:solidFill>
                  <a:srgbClr val="222222"/>
                </a:solidFill>
                <a:effectLst/>
              </a:rPr>
              <a:t>Journal of the Academy of Nutrition and Dietetics</a:t>
            </a:r>
            <a:r>
              <a:rPr lang="en-US" sz="1200" b="0" i="0" dirty="0">
                <a:solidFill>
                  <a:srgbClr val="222222"/>
                </a:solidFill>
                <a:effectLst/>
              </a:rPr>
              <a:t>, </a:t>
            </a:r>
            <a:r>
              <a:rPr lang="en-US" sz="1200" b="0" i="1" dirty="0">
                <a:solidFill>
                  <a:srgbClr val="222222"/>
                </a:solidFill>
                <a:effectLst/>
              </a:rPr>
              <a:t>121</a:t>
            </a:r>
            <a:r>
              <a:rPr lang="en-US" sz="1200" b="0" i="0" dirty="0">
                <a:solidFill>
                  <a:srgbClr val="222222"/>
                </a:solidFill>
                <a:effectLst/>
              </a:rPr>
              <a:t>(8), 1551-1564.</a:t>
            </a:r>
            <a:endParaRPr lang="en-LB" sz="1200" dirty="0"/>
          </a:p>
        </p:txBody>
      </p:sp>
    </p:spTree>
    <p:extLst>
      <p:ext uri="{BB962C8B-B14F-4D97-AF65-F5344CB8AC3E}">
        <p14:creationId xmlns:p14="http://schemas.microsoft.com/office/powerpoint/2010/main" val="2167123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3BD43A64-097C-4BEC-97B1-07AA39415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19860852-849A-4C9D-B957-046993D43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A3073D95-508A-4E41-99B0-FF69451A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517D2-F1F5-A145-62B1-DD138AFB9258}"/>
              </a:ext>
            </a:extLst>
          </p:cNvPr>
          <p:cNvSpPr>
            <a:spLocks noGrp="1"/>
          </p:cNvSpPr>
          <p:nvPr>
            <p:ph type="title"/>
          </p:nvPr>
        </p:nvSpPr>
        <p:spPr>
          <a:xfrm>
            <a:off x="580895" y="1258961"/>
            <a:ext cx="5745380" cy="1032806"/>
          </a:xfrm>
        </p:spPr>
        <p:txBody>
          <a:bodyPr vert="horz" lIns="91440" tIns="45720" rIns="91440" bIns="45720" rtlCol="0" anchor="b">
            <a:normAutofit fontScale="90000"/>
          </a:bodyPr>
          <a:lstStyle/>
          <a:p>
            <a:r>
              <a:rPr lang="en-US" sz="2400" dirty="0"/>
              <a:t>I</a:t>
            </a:r>
            <a:r>
              <a:rPr lang="en-US" sz="2400" b="0" i="0" dirty="0">
                <a:effectLst/>
              </a:rPr>
              <a:t>nterventions involving partial meal replacements were associated with faster regain in weight but not after adjustment for weight loss</a:t>
            </a:r>
            <a:endParaRPr lang="en-US" sz="2400" dirty="0"/>
          </a:p>
        </p:txBody>
      </p:sp>
      <p:pic>
        <p:nvPicPr>
          <p:cNvPr id="4" name="Picture 3" descr="A diagram of different weight groups&#10;&#10;Description automatically generated with medium confidence">
            <a:extLst>
              <a:ext uri="{FF2B5EF4-FFF2-40B4-BE49-F238E27FC236}">
                <a16:creationId xmlns:a16="http://schemas.microsoft.com/office/drawing/2014/main" id="{8B931381-A6D9-A695-16C6-415083215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566" y="189860"/>
            <a:ext cx="4180156" cy="6661603"/>
          </a:xfrm>
          <a:prstGeom prst="rect">
            <a:avLst/>
          </a:prstGeom>
        </p:spPr>
      </p:pic>
      <p:pic>
        <p:nvPicPr>
          <p:cNvPr id="6" name="Picture 5" descr="A table with numbers and text&#10;&#10;Description automatically generated with medium confidence">
            <a:extLst>
              <a:ext uri="{FF2B5EF4-FFF2-40B4-BE49-F238E27FC236}">
                <a16:creationId xmlns:a16="http://schemas.microsoft.com/office/drawing/2014/main" id="{B885BC4B-52C0-D82E-7DFC-D313062916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66" y="2463889"/>
            <a:ext cx="5502334" cy="3466468"/>
          </a:xfrm>
          <a:prstGeom prst="rect">
            <a:avLst/>
          </a:prstGeom>
        </p:spPr>
      </p:pic>
      <p:cxnSp>
        <p:nvCxnSpPr>
          <p:cNvPr id="19" name="Straight Connector 18">
            <a:extLst>
              <a:ext uri="{FF2B5EF4-FFF2-40B4-BE49-F238E27FC236}">
                <a16:creationId xmlns:a16="http://schemas.microsoft.com/office/drawing/2014/main" id="{2115DA78-288A-4029-A09C-5EB8C05CC2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BE74AF"/>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90DDC90-6406-4FB1-9AB3-906EB2C40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04675" y="6172199"/>
            <a:ext cx="685799" cy="691409"/>
          </a:xfrm>
          <a:prstGeom prst="rect">
            <a:avLst/>
          </a:prstGeom>
          <a:solidFill>
            <a:srgbClr val="835E7C">
              <a:alpha val="25000"/>
            </a:srgbClr>
          </a:solidFill>
          <a:ln w="25400" cap="flat">
            <a:solidFill>
              <a:srgbClr val="835E7C">
                <a:alpha val="25000"/>
              </a:srgb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23" name="Straight Connector 22">
            <a:extLst>
              <a:ext uri="{FF2B5EF4-FFF2-40B4-BE49-F238E27FC236}">
                <a16:creationId xmlns:a16="http://schemas.microsoft.com/office/drawing/2014/main" id="{9EB5F3D3-5CB5-4DB0-BDD3-5A7CA6451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BE74AF"/>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C12B77E-1BFB-A82A-5E1A-8F97E23BA995}"/>
              </a:ext>
            </a:extLst>
          </p:cNvPr>
          <p:cNvSpPr txBox="1"/>
          <p:nvPr/>
        </p:nvSpPr>
        <p:spPr>
          <a:xfrm>
            <a:off x="26654" y="6201633"/>
            <a:ext cx="6985421" cy="646331"/>
          </a:xfrm>
          <a:prstGeom prst="rect">
            <a:avLst/>
          </a:prstGeom>
          <a:noFill/>
        </p:spPr>
        <p:txBody>
          <a:bodyPr wrap="square">
            <a:spAutoFit/>
          </a:bodyPr>
          <a:lstStyle/>
          <a:p>
            <a:r>
              <a:rPr lang="en-US" sz="1200" b="0" i="0" dirty="0">
                <a:solidFill>
                  <a:srgbClr val="222222"/>
                </a:solidFill>
                <a:effectLst/>
              </a:rPr>
              <a:t>Hartmann-Boyce, J., </a:t>
            </a:r>
            <a:r>
              <a:rPr lang="en-US" sz="1200" b="0" i="0" dirty="0" err="1">
                <a:solidFill>
                  <a:srgbClr val="222222"/>
                </a:solidFill>
                <a:effectLst/>
              </a:rPr>
              <a:t>Theodoulou</a:t>
            </a:r>
            <a:r>
              <a:rPr lang="en-US" sz="1200" b="0" i="0" dirty="0">
                <a:solidFill>
                  <a:srgbClr val="222222"/>
                </a:solidFill>
                <a:effectLst/>
              </a:rPr>
              <a:t>, A., </a:t>
            </a:r>
            <a:r>
              <a:rPr lang="en-US" sz="1200" b="0" i="0" dirty="0" err="1">
                <a:solidFill>
                  <a:srgbClr val="222222"/>
                </a:solidFill>
                <a:effectLst/>
              </a:rPr>
              <a:t>Oke</a:t>
            </a:r>
            <a:r>
              <a:rPr lang="en-US" sz="1200" b="0" i="0" dirty="0">
                <a:solidFill>
                  <a:srgbClr val="222222"/>
                </a:solidFill>
                <a:effectLst/>
              </a:rPr>
              <a:t>, J. L., Butler, A. R., Scarborough, P., </a:t>
            </a:r>
            <a:r>
              <a:rPr lang="en-US" sz="1200" b="0" i="0" dirty="0" err="1">
                <a:solidFill>
                  <a:srgbClr val="222222"/>
                </a:solidFill>
                <a:effectLst/>
              </a:rPr>
              <a:t>Bastounis</a:t>
            </a:r>
            <a:r>
              <a:rPr lang="en-US" sz="1200" b="0" i="0" dirty="0">
                <a:solidFill>
                  <a:srgbClr val="222222"/>
                </a:solidFill>
                <a:effectLst/>
              </a:rPr>
              <a:t>, A., ... &amp; Aveyard, P. (2021). Association between characteristics of </a:t>
            </a:r>
            <a:r>
              <a:rPr lang="en-US" sz="1200" b="0" i="0" dirty="0" err="1">
                <a:solidFill>
                  <a:srgbClr val="222222"/>
                </a:solidFill>
                <a:effectLst/>
              </a:rPr>
              <a:t>behavioural</a:t>
            </a:r>
            <a:r>
              <a:rPr lang="en-US" sz="1200" b="0" i="0" dirty="0">
                <a:solidFill>
                  <a:srgbClr val="222222"/>
                </a:solidFill>
                <a:effectLst/>
              </a:rPr>
              <a:t> weight loss </a:t>
            </a:r>
            <a:r>
              <a:rPr lang="en-US" sz="1200" b="0" i="0" dirty="0" err="1">
                <a:solidFill>
                  <a:srgbClr val="222222"/>
                </a:solidFill>
                <a:effectLst/>
              </a:rPr>
              <a:t>programmes</a:t>
            </a:r>
            <a:r>
              <a:rPr lang="en-US" sz="1200" b="0" i="0" dirty="0">
                <a:solidFill>
                  <a:srgbClr val="222222"/>
                </a:solidFill>
                <a:effectLst/>
              </a:rPr>
              <a:t> and weight change after </a:t>
            </a:r>
            <a:r>
              <a:rPr lang="en-US" sz="1200" b="0" i="0" dirty="0" err="1">
                <a:solidFill>
                  <a:srgbClr val="222222"/>
                </a:solidFill>
                <a:effectLst/>
              </a:rPr>
              <a:t>programme</a:t>
            </a:r>
            <a:r>
              <a:rPr lang="en-US" sz="1200" b="0" i="0" dirty="0">
                <a:solidFill>
                  <a:srgbClr val="222222"/>
                </a:solidFill>
                <a:effectLst/>
              </a:rPr>
              <a:t> end: systematic review and meta-analysis. </a:t>
            </a:r>
            <a:r>
              <a:rPr lang="en-US" sz="1200" b="0" i="1" dirty="0" err="1">
                <a:solidFill>
                  <a:srgbClr val="222222"/>
                </a:solidFill>
                <a:effectLst/>
              </a:rPr>
              <a:t>bmj</a:t>
            </a:r>
            <a:r>
              <a:rPr lang="en-US" sz="1200" b="0" i="0" dirty="0">
                <a:solidFill>
                  <a:srgbClr val="222222"/>
                </a:solidFill>
                <a:effectLst/>
              </a:rPr>
              <a:t>, </a:t>
            </a:r>
            <a:r>
              <a:rPr lang="en-US" sz="1200" b="0" i="1" dirty="0">
                <a:solidFill>
                  <a:srgbClr val="222222"/>
                </a:solidFill>
                <a:effectLst/>
              </a:rPr>
              <a:t>374</a:t>
            </a:r>
            <a:endParaRPr lang="en-LB" sz="1200" dirty="0"/>
          </a:p>
        </p:txBody>
      </p:sp>
      <p:sp>
        <p:nvSpPr>
          <p:cNvPr id="9" name="Title 1">
            <a:extLst>
              <a:ext uri="{FF2B5EF4-FFF2-40B4-BE49-F238E27FC236}">
                <a16:creationId xmlns:a16="http://schemas.microsoft.com/office/drawing/2014/main" id="{486B0A3D-8AD2-F148-EF78-C697A3B95874}"/>
              </a:ext>
            </a:extLst>
          </p:cNvPr>
          <p:cNvSpPr txBox="1">
            <a:spLocks/>
          </p:cNvSpPr>
          <p:nvPr/>
        </p:nvSpPr>
        <p:spPr>
          <a:xfrm>
            <a:off x="476576" y="-9"/>
            <a:ext cx="105430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200" kern="1200">
                <a:solidFill>
                  <a:schemeClr val="tx2"/>
                </a:solidFill>
                <a:latin typeface="+mj-lt"/>
                <a:ea typeface="+mj-ea"/>
                <a:cs typeface="+mj-cs"/>
              </a:defRPr>
            </a:lvl1pPr>
          </a:lstStyle>
          <a:p>
            <a:r>
              <a:rPr lang="en-LB" dirty="0"/>
              <a:t>Long Term Limitations</a:t>
            </a:r>
          </a:p>
        </p:txBody>
      </p:sp>
    </p:spTree>
    <p:extLst>
      <p:ext uri="{BB962C8B-B14F-4D97-AF65-F5344CB8AC3E}">
        <p14:creationId xmlns:p14="http://schemas.microsoft.com/office/powerpoint/2010/main" val="212159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4D4D99EB-C4F3-4F0C-91F7-AB4DC2A08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57C4155-062E-D4DA-0201-2AE82E80A00A}"/>
              </a:ext>
            </a:extLst>
          </p:cNvPr>
          <p:cNvSpPr txBox="1">
            <a:spLocks/>
          </p:cNvSpPr>
          <p:nvPr/>
        </p:nvSpPr>
        <p:spPr>
          <a:xfrm>
            <a:off x="422899" y="576263"/>
            <a:ext cx="4029821" cy="29676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200" kern="1200">
                <a:solidFill>
                  <a:schemeClr val="tx2"/>
                </a:solidFill>
                <a:latin typeface="+mj-lt"/>
                <a:ea typeface="+mj-ea"/>
                <a:cs typeface="+mj-cs"/>
              </a:defRPr>
            </a:lvl1pPr>
          </a:lstStyle>
          <a:p>
            <a:pPr>
              <a:spcAft>
                <a:spcPts val="600"/>
              </a:spcAft>
            </a:pPr>
            <a:r>
              <a:rPr lang="en-US" sz="4000" dirty="0"/>
              <a:t>Long Term Weight Loss Maintenance by Meal Replacements</a:t>
            </a:r>
          </a:p>
        </p:txBody>
      </p:sp>
      <p:sp>
        <p:nvSpPr>
          <p:cNvPr id="20" name="Rectangle 19">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4091" y="698677"/>
            <a:ext cx="826383" cy="547913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7" name="Picture 6" descr="A graph showing the number of different types of data&#10;&#10;Description automatically generated with medium confidence">
            <a:extLst>
              <a:ext uri="{FF2B5EF4-FFF2-40B4-BE49-F238E27FC236}">
                <a16:creationId xmlns:a16="http://schemas.microsoft.com/office/drawing/2014/main" id="{33703D76-A570-D3CC-EDA2-1FD1CAA51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132" y="1002403"/>
            <a:ext cx="6774155" cy="4860459"/>
          </a:xfrm>
          <a:prstGeom prst="rect">
            <a:avLst/>
          </a:prstGeom>
        </p:spPr>
      </p:pic>
      <p:cxnSp>
        <p:nvCxnSpPr>
          <p:cNvPr id="22" name="Straight Connector 21">
            <a:extLst>
              <a:ext uri="{FF2B5EF4-FFF2-40B4-BE49-F238E27FC236}">
                <a16:creationId xmlns:a16="http://schemas.microsoft.com/office/drawing/2014/main" id="{EC540AD5-A993-4DA3-B064-D004E2CC65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DF997B"/>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E6A9698-2C5E-4B0F-B3FA-0CE9BCA6E1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DF997B"/>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060076A-986C-5614-B877-A822F8286191}"/>
              </a:ext>
            </a:extLst>
          </p:cNvPr>
          <p:cNvSpPr txBox="1"/>
          <p:nvPr/>
        </p:nvSpPr>
        <p:spPr>
          <a:xfrm>
            <a:off x="3049" y="6301447"/>
            <a:ext cx="12188951" cy="461665"/>
          </a:xfrm>
          <a:prstGeom prst="rect">
            <a:avLst/>
          </a:prstGeom>
          <a:noFill/>
        </p:spPr>
        <p:txBody>
          <a:bodyPr wrap="square">
            <a:spAutoFit/>
          </a:bodyPr>
          <a:lstStyle/>
          <a:p>
            <a:r>
              <a:rPr lang="en-US" sz="1200" b="0" i="0" dirty="0" err="1">
                <a:solidFill>
                  <a:srgbClr val="222222"/>
                </a:solidFill>
                <a:effectLst/>
              </a:rPr>
              <a:t>Kruschitz</a:t>
            </a:r>
            <a:r>
              <a:rPr lang="en-US" sz="1200" b="0" i="0" dirty="0">
                <a:solidFill>
                  <a:srgbClr val="222222"/>
                </a:solidFill>
                <a:effectLst/>
              </a:rPr>
              <a:t>, R., </a:t>
            </a:r>
            <a:r>
              <a:rPr lang="en-US" sz="1200" b="0" i="0" dirty="0" err="1">
                <a:solidFill>
                  <a:srgbClr val="222222"/>
                </a:solidFill>
                <a:effectLst/>
              </a:rPr>
              <a:t>Wallner-Liebmann</a:t>
            </a:r>
            <a:r>
              <a:rPr lang="en-US" sz="1200" b="0" i="0" dirty="0">
                <a:solidFill>
                  <a:srgbClr val="222222"/>
                </a:solidFill>
                <a:effectLst/>
              </a:rPr>
              <a:t>, S., </a:t>
            </a:r>
            <a:r>
              <a:rPr lang="en-US" sz="1200" b="0" i="0" dirty="0" err="1">
                <a:solidFill>
                  <a:srgbClr val="222222"/>
                </a:solidFill>
                <a:effectLst/>
              </a:rPr>
              <a:t>Lothaller</a:t>
            </a:r>
            <a:r>
              <a:rPr lang="en-US" sz="1200" b="0" i="0" dirty="0">
                <a:solidFill>
                  <a:srgbClr val="222222"/>
                </a:solidFill>
                <a:effectLst/>
              </a:rPr>
              <a:t>, H., Luger, M., &amp; Ludvik, B. (2017). Long-term weight-loss maintenance by a meal replacement based weight management program in primary care. </a:t>
            </a:r>
            <a:r>
              <a:rPr lang="en-US" sz="1200" b="0" i="1" dirty="0">
                <a:solidFill>
                  <a:srgbClr val="222222"/>
                </a:solidFill>
                <a:effectLst/>
              </a:rPr>
              <a:t>Obesity Facts</a:t>
            </a:r>
            <a:r>
              <a:rPr lang="en-US" sz="1200" b="0" i="0" dirty="0">
                <a:solidFill>
                  <a:srgbClr val="222222"/>
                </a:solidFill>
                <a:effectLst/>
              </a:rPr>
              <a:t>, </a:t>
            </a:r>
            <a:r>
              <a:rPr lang="en-US" sz="1200" b="0" i="1" dirty="0">
                <a:solidFill>
                  <a:srgbClr val="222222"/>
                </a:solidFill>
                <a:effectLst/>
              </a:rPr>
              <a:t>10</a:t>
            </a:r>
            <a:r>
              <a:rPr lang="en-US" sz="1200" b="0" i="0" dirty="0">
                <a:solidFill>
                  <a:srgbClr val="222222"/>
                </a:solidFill>
                <a:effectLst/>
              </a:rPr>
              <a:t>(2), 76-84.</a:t>
            </a:r>
            <a:endParaRPr lang="en-LB" sz="1200" dirty="0"/>
          </a:p>
        </p:txBody>
      </p:sp>
    </p:spTree>
    <p:extLst>
      <p:ext uri="{BB962C8B-B14F-4D97-AF65-F5344CB8AC3E}">
        <p14:creationId xmlns:p14="http://schemas.microsoft.com/office/powerpoint/2010/main" val="208577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0">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2">
            <a:extLst>
              <a:ext uri="{FF2B5EF4-FFF2-40B4-BE49-F238E27FC236}">
                <a16:creationId xmlns:a16="http://schemas.microsoft.com/office/drawing/2014/main" id="{0952723C-788B-4B3F-9EC2-D4637017D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14">
            <a:extLst>
              <a:ext uri="{FF2B5EF4-FFF2-40B4-BE49-F238E27FC236}">
                <a16:creationId xmlns:a16="http://schemas.microsoft.com/office/drawing/2014/main" id="{A3F214BE-EC41-4F08-AEEC-6D3C5E3E2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16">
            <a:extLst>
              <a:ext uri="{FF2B5EF4-FFF2-40B4-BE49-F238E27FC236}">
                <a16:creationId xmlns:a16="http://schemas.microsoft.com/office/drawing/2014/main" id="{C025A843-E58B-43EA-9040-FE661088F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EB399-B29A-108F-955F-F7FB2BDE53D3}"/>
              </a:ext>
            </a:extLst>
          </p:cNvPr>
          <p:cNvSpPr>
            <a:spLocks noGrp="1"/>
          </p:cNvSpPr>
          <p:nvPr>
            <p:ph type="title"/>
          </p:nvPr>
        </p:nvSpPr>
        <p:spPr>
          <a:xfrm>
            <a:off x="424997" y="1978160"/>
            <a:ext cx="5191039" cy="2215880"/>
          </a:xfrm>
        </p:spPr>
        <p:txBody>
          <a:bodyPr vert="horz" lIns="91440" tIns="45720" rIns="91440" bIns="45720" rtlCol="0" anchor="b">
            <a:noAutofit/>
          </a:bodyPr>
          <a:lstStyle/>
          <a:p>
            <a:r>
              <a:rPr lang="en-US" sz="2800" dirty="0">
                <a:solidFill>
                  <a:srgbClr val="1C1D1E"/>
                </a:solidFill>
                <a:latin typeface="+mn-lt"/>
              </a:rPr>
              <a:t>M</a:t>
            </a:r>
            <a:r>
              <a:rPr lang="en-US" sz="2800" b="0" i="0" dirty="0">
                <a:solidFill>
                  <a:srgbClr val="1C1D1E"/>
                </a:solidFill>
                <a:effectLst/>
                <a:latin typeface="+mn-lt"/>
              </a:rPr>
              <a:t>ean weight change (kg) from baseline at 2 and 4 years between interventions incorporating meal replacements (MR) and control interventions</a:t>
            </a:r>
            <a:endParaRPr lang="en-US" sz="2800" dirty="0">
              <a:latin typeface="+mn-lt"/>
            </a:endParaRPr>
          </a:p>
        </p:txBody>
      </p:sp>
      <p:pic>
        <p:nvPicPr>
          <p:cNvPr id="4" name="Picture 3" descr="A screenshot of a computer&#10;&#10;Description automatically generated">
            <a:extLst>
              <a:ext uri="{FF2B5EF4-FFF2-40B4-BE49-F238E27FC236}">
                <a16:creationId xmlns:a16="http://schemas.microsoft.com/office/drawing/2014/main" id="{F8D15B0E-E4A1-606D-0E55-8B3348466B55}"/>
              </a:ext>
            </a:extLst>
          </p:cNvPr>
          <p:cNvPicPr>
            <a:picLocks noChangeAspect="1"/>
          </p:cNvPicPr>
          <p:nvPr/>
        </p:nvPicPr>
        <p:blipFill rotWithShape="1">
          <a:blip r:embed="rId3">
            <a:extLst>
              <a:ext uri="{28A0092B-C50C-407E-A947-70E740481C1C}">
                <a14:useLocalDpi xmlns:a14="http://schemas.microsoft.com/office/drawing/2010/main" val="0"/>
              </a:ext>
            </a:extLst>
          </a:blip>
          <a:srcRect t="1712" r="-3" b="13003"/>
          <a:stretch/>
        </p:blipFill>
        <p:spPr>
          <a:xfrm>
            <a:off x="5967793" y="175835"/>
            <a:ext cx="5528391" cy="3253165"/>
          </a:xfrm>
          <a:prstGeom prst="rect">
            <a:avLst/>
          </a:prstGeom>
        </p:spPr>
      </p:pic>
      <p:sp>
        <p:nvSpPr>
          <p:cNvPr id="31" name="Rectangle 18">
            <a:extLst>
              <a:ext uri="{FF2B5EF4-FFF2-40B4-BE49-F238E27FC236}">
                <a16:creationId xmlns:a16="http://schemas.microsoft.com/office/drawing/2014/main" id="{6AAF407F-8DE2-4D37-B0DE-6876C5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4128" y="3543827"/>
            <a:ext cx="826348" cy="2633982"/>
          </a:xfrm>
          <a:prstGeom prst="rect">
            <a:avLst/>
          </a:prstGeom>
          <a:solidFill>
            <a:srgbClr val="2CC52C">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6" name="Picture 5" descr="A screenshot of a report&#10;&#10;Description automatically generated">
            <a:extLst>
              <a:ext uri="{FF2B5EF4-FFF2-40B4-BE49-F238E27FC236}">
                <a16:creationId xmlns:a16="http://schemas.microsoft.com/office/drawing/2014/main" id="{5E1819B0-A16A-F9E8-2BEC-8ED7DE4C485D}"/>
              </a:ext>
            </a:extLst>
          </p:cNvPr>
          <p:cNvPicPr>
            <a:picLocks noChangeAspect="1"/>
          </p:cNvPicPr>
          <p:nvPr/>
        </p:nvPicPr>
        <p:blipFill rotWithShape="1">
          <a:blip r:embed="rId4">
            <a:extLst>
              <a:ext uri="{28A0092B-C50C-407E-A947-70E740481C1C}">
                <a14:useLocalDpi xmlns:a14="http://schemas.microsoft.com/office/drawing/2010/main" val="0"/>
              </a:ext>
            </a:extLst>
          </a:blip>
          <a:srcRect r="7791" b="-2"/>
          <a:stretch/>
        </p:blipFill>
        <p:spPr>
          <a:xfrm>
            <a:off x="5967793" y="3543871"/>
            <a:ext cx="5528391" cy="3117731"/>
          </a:xfrm>
          <a:prstGeom prst="rect">
            <a:avLst/>
          </a:prstGeom>
        </p:spPr>
      </p:pic>
      <p:cxnSp>
        <p:nvCxnSpPr>
          <p:cNvPr id="32" name="Straight Connector 20">
            <a:extLst>
              <a:ext uri="{FF2B5EF4-FFF2-40B4-BE49-F238E27FC236}">
                <a16:creationId xmlns:a16="http://schemas.microsoft.com/office/drawing/2014/main" id="{41C5FB35-9F55-44CB-B0A3-5CDB6FA7E2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2CC52C"/>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22">
            <a:extLst>
              <a:ext uri="{FF2B5EF4-FFF2-40B4-BE49-F238E27FC236}">
                <a16:creationId xmlns:a16="http://schemas.microsoft.com/office/drawing/2014/main" id="{74DF670D-8C8F-46C0-A432-F0FD198FE3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2CC52C"/>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005B16A-EE99-DA10-B8C4-C21F8B6E38DD}"/>
              </a:ext>
            </a:extLst>
          </p:cNvPr>
          <p:cNvSpPr txBox="1"/>
          <p:nvPr/>
        </p:nvSpPr>
        <p:spPr>
          <a:xfrm>
            <a:off x="0" y="6191934"/>
            <a:ext cx="6108700" cy="646331"/>
          </a:xfrm>
          <a:prstGeom prst="rect">
            <a:avLst/>
          </a:prstGeom>
          <a:noFill/>
        </p:spPr>
        <p:txBody>
          <a:bodyPr wrap="square">
            <a:spAutoFit/>
          </a:bodyPr>
          <a:lstStyle/>
          <a:p>
            <a:r>
              <a:rPr lang="en-US" sz="1200" b="0" i="0" dirty="0">
                <a:solidFill>
                  <a:srgbClr val="222222"/>
                </a:solidFill>
                <a:effectLst/>
              </a:rPr>
              <a:t>Astbury, N. M., </a:t>
            </a:r>
            <a:r>
              <a:rPr lang="en-US" sz="1200" b="0" i="0" dirty="0" err="1">
                <a:solidFill>
                  <a:srgbClr val="222222"/>
                </a:solidFill>
                <a:effectLst/>
              </a:rPr>
              <a:t>Piernas</a:t>
            </a:r>
            <a:r>
              <a:rPr lang="en-US" sz="1200" b="0" i="0" dirty="0">
                <a:solidFill>
                  <a:srgbClr val="222222"/>
                </a:solidFill>
                <a:effectLst/>
              </a:rPr>
              <a:t>, C., Hartmann‐Boyce, J., </a:t>
            </a:r>
            <a:r>
              <a:rPr lang="en-US" sz="1200" b="0" i="0" dirty="0" err="1">
                <a:solidFill>
                  <a:srgbClr val="222222"/>
                </a:solidFill>
                <a:effectLst/>
              </a:rPr>
              <a:t>Lapworth</a:t>
            </a:r>
            <a:r>
              <a:rPr lang="en-US" sz="1200" b="0" i="0" dirty="0">
                <a:solidFill>
                  <a:srgbClr val="222222"/>
                </a:solidFill>
                <a:effectLst/>
              </a:rPr>
              <a:t>, S., Aveyard, P., &amp; </a:t>
            </a:r>
            <a:r>
              <a:rPr lang="en-US" sz="1200" b="0" i="0" dirty="0" err="1">
                <a:solidFill>
                  <a:srgbClr val="222222"/>
                </a:solidFill>
                <a:effectLst/>
              </a:rPr>
              <a:t>Jebb</a:t>
            </a:r>
            <a:r>
              <a:rPr lang="en-US" sz="1200" b="0" i="0" dirty="0">
                <a:solidFill>
                  <a:srgbClr val="222222"/>
                </a:solidFill>
                <a:effectLst/>
              </a:rPr>
              <a:t>, S. A. (2019). A systematic review and meta‐analysis of the effectiveness of meal replacements for weight loss. </a:t>
            </a:r>
            <a:r>
              <a:rPr lang="en-US" sz="1200" b="0" i="1" dirty="0">
                <a:solidFill>
                  <a:srgbClr val="222222"/>
                </a:solidFill>
                <a:effectLst/>
              </a:rPr>
              <a:t>Obesity reviews</a:t>
            </a:r>
            <a:r>
              <a:rPr lang="en-US" sz="1200" b="0" i="0" dirty="0">
                <a:solidFill>
                  <a:srgbClr val="222222"/>
                </a:solidFill>
                <a:effectLst/>
              </a:rPr>
              <a:t>, </a:t>
            </a:r>
            <a:r>
              <a:rPr lang="en-US" sz="1200" b="0" i="1" dirty="0">
                <a:solidFill>
                  <a:srgbClr val="222222"/>
                </a:solidFill>
                <a:effectLst/>
              </a:rPr>
              <a:t>20</a:t>
            </a:r>
            <a:r>
              <a:rPr lang="en-US" sz="1200" b="0" i="0" dirty="0">
                <a:solidFill>
                  <a:srgbClr val="222222"/>
                </a:solidFill>
                <a:effectLst/>
              </a:rPr>
              <a:t>(4), 569-587.</a:t>
            </a:r>
            <a:endParaRPr lang="en-LB" sz="1200" dirty="0"/>
          </a:p>
        </p:txBody>
      </p:sp>
    </p:spTree>
    <p:extLst>
      <p:ext uri="{BB962C8B-B14F-4D97-AF65-F5344CB8AC3E}">
        <p14:creationId xmlns:p14="http://schemas.microsoft.com/office/powerpoint/2010/main" val="2219846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D3F1-DAD9-B20D-B496-5F306E1A031D}"/>
              </a:ext>
            </a:extLst>
          </p:cNvPr>
          <p:cNvSpPr>
            <a:spLocks noGrp="1"/>
          </p:cNvSpPr>
          <p:nvPr>
            <p:ph type="title"/>
          </p:nvPr>
        </p:nvSpPr>
        <p:spPr>
          <a:xfrm>
            <a:off x="649355" y="47227"/>
            <a:ext cx="10543032" cy="1325563"/>
          </a:xfrm>
        </p:spPr>
        <p:txBody>
          <a:bodyPr/>
          <a:lstStyle/>
          <a:p>
            <a:r>
              <a:rPr lang="en-LB" dirty="0"/>
              <a:t>Safety </a:t>
            </a:r>
          </a:p>
        </p:txBody>
      </p:sp>
      <p:sp>
        <p:nvSpPr>
          <p:cNvPr id="3" name="TextBox 2">
            <a:extLst>
              <a:ext uri="{FF2B5EF4-FFF2-40B4-BE49-F238E27FC236}">
                <a16:creationId xmlns:a16="http://schemas.microsoft.com/office/drawing/2014/main" id="{8EE6E102-05A3-9BAA-027F-06C84EC79D81}"/>
              </a:ext>
            </a:extLst>
          </p:cNvPr>
          <p:cNvSpPr txBox="1"/>
          <p:nvPr/>
        </p:nvSpPr>
        <p:spPr>
          <a:xfrm>
            <a:off x="649357" y="1372790"/>
            <a:ext cx="10543032" cy="156966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en-US" sz="2400" b="1" i="0" dirty="0">
                <a:solidFill>
                  <a:srgbClr val="555555"/>
                </a:solidFill>
                <a:effectLst/>
              </a:rPr>
              <a:t>Recommendation</a:t>
            </a:r>
          </a:p>
          <a:p>
            <a:r>
              <a:rPr lang="en-US" sz="2400" b="0" i="0" dirty="0">
                <a:solidFill>
                  <a:srgbClr val="555555"/>
                </a:solidFill>
                <a:effectLst/>
              </a:rPr>
              <a:t>“Qualified meal replacement combined with multivitamin and mineral supplements should be chosen to ensure adequate nutrition intake during weight loss (Level of evidence C, weak recommendation; 94.5% agreement).”</a:t>
            </a:r>
            <a:endParaRPr lang="en-LB" sz="2400" dirty="0"/>
          </a:p>
        </p:txBody>
      </p:sp>
      <p:sp>
        <p:nvSpPr>
          <p:cNvPr id="4" name="TextBox 3">
            <a:extLst>
              <a:ext uri="{FF2B5EF4-FFF2-40B4-BE49-F238E27FC236}">
                <a16:creationId xmlns:a16="http://schemas.microsoft.com/office/drawing/2014/main" id="{22FABF8D-2839-531F-692D-A37B7F223986}"/>
              </a:ext>
            </a:extLst>
          </p:cNvPr>
          <p:cNvSpPr txBox="1"/>
          <p:nvPr/>
        </p:nvSpPr>
        <p:spPr>
          <a:xfrm>
            <a:off x="649356" y="3391188"/>
            <a:ext cx="10543031" cy="120032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LB" sz="2400" b="1" dirty="0"/>
              <a:t>Short Term Application</a:t>
            </a:r>
          </a:p>
          <a:p>
            <a:r>
              <a:rPr lang="en-US" sz="2400" dirty="0">
                <a:solidFill>
                  <a:srgbClr val="555555"/>
                </a:solidFill>
              </a:rPr>
              <a:t>“M</a:t>
            </a:r>
            <a:r>
              <a:rPr lang="en-US" sz="2400" b="0" i="0" dirty="0">
                <a:solidFill>
                  <a:srgbClr val="555555"/>
                </a:solidFill>
                <a:effectLst/>
              </a:rPr>
              <a:t>eal replacement for weight loss is safe, with few serious adverse effects and favorable tolerability”</a:t>
            </a:r>
            <a:endParaRPr lang="en-LB" sz="2400" dirty="0"/>
          </a:p>
        </p:txBody>
      </p:sp>
      <p:sp>
        <p:nvSpPr>
          <p:cNvPr id="5" name="TextBox 4">
            <a:extLst>
              <a:ext uri="{FF2B5EF4-FFF2-40B4-BE49-F238E27FC236}">
                <a16:creationId xmlns:a16="http://schemas.microsoft.com/office/drawing/2014/main" id="{6884C759-17B2-8B42-3879-1BAE8D8425BC}"/>
              </a:ext>
            </a:extLst>
          </p:cNvPr>
          <p:cNvSpPr txBox="1"/>
          <p:nvPr/>
        </p:nvSpPr>
        <p:spPr>
          <a:xfrm>
            <a:off x="649357" y="5040255"/>
            <a:ext cx="10543032" cy="120032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LB" sz="2400" b="1" dirty="0"/>
              <a:t>Long Term Application</a:t>
            </a:r>
          </a:p>
          <a:p>
            <a:r>
              <a:rPr lang="en-US" sz="2400" dirty="0">
                <a:solidFill>
                  <a:srgbClr val="555555"/>
                </a:solidFill>
              </a:rPr>
              <a:t>S</a:t>
            </a:r>
            <a:r>
              <a:rPr lang="en-US" sz="2400" b="0" i="0" dirty="0">
                <a:solidFill>
                  <a:srgbClr val="555555"/>
                </a:solidFill>
                <a:effectLst/>
              </a:rPr>
              <a:t>afety needs further investigation (Level of evidence B, weak recommendation; 95.4% agreement).</a:t>
            </a:r>
            <a:endParaRPr lang="en-LB" sz="2400" dirty="0"/>
          </a:p>
        </p:txBody>
      </p:sp>
      <p:sp>
        <p:nvSpPr>
          <p:cNvPr id="7" name="TextBox 6">
            <a:extLst>
              <a:ext uri="{FF2B5EF4-FFF2-40B4-BE49-F238E27FC236}">
                <a16:creationId xmlns:a16="http://schemas.microsoft.com/office/drawing/2014/main" id="{2F1D03E2-46CA-6705-F714-2450BE4E6F20}"/>
              </a:ext>
            </a:extLst>
          </p:cNvPr>
          <p:cNvSpPr txBox="1"/>
          <p:nvPr/>
        </p:nvSpPr>
        <p:spPr>
          <a:xfrm>
            <a:off x="15602" y="6533774"/>
            <a:ext cx="11810538" cy="276999"/>
          </a:xfrm>
          <a:prstGeom prst="rect">
            <a:avLst/>
          </a:prstGeom>
          <a:noFill/>
        </p:spPr>
        <p:txBody>
          <a:bodyPr wrap="square">
            <a:spAutoFit/>
          </a:bodyPr>
          <a:lstStyle/>
          <a:p>
            <a:r>
              <a:rPr lang="en-US" sz="1200" b="0" i="0" dirty="0">
                <a:solidFill>
                  <a:srgbClr val="222222"/>
                </a:solidFill>
                <a:effectLst/>
                <a:latin typeface="Dante" panose="02020502050200020203" pitchFamily="18" charset="0"/>
              </a:rPr>
              <a:t>Chen, W. (2022). Guidelines for medical nutrition treatment of overweight/obesity in China (2021). </a:t>
            </a:r>
            <a:r>
              <a:rPr lang="en-US" sz="1200" b="0" i="1" dirty="0">
                <a:solidFill>
                  <a:srgbClr val="222222"/>
                </a:solidFill>
                <a:effectLst/>
                <a:latin typeface="Dante" panose="02020502050200020203" pitchFamily="18" charset="0"/>
              </a:rPr>
              <a:t>Asia Pacific Journal of Clinical Nutrition</a:t>
            </a:r>
            <a:r>
              <a:rPr lang="en-US" sz="1200" b="0" i="0" dirty="0">
                <a:solidFill>
                  <a:srgbClr val="222222"/>
                </a:solidFill>
                <a:effectLst/>
                <a:latin typeface="Dante" panose="02020502050200020203" pitchFamily="18" charset="0"/>
              </a:rPr>
              <a:t>, </a:t>
            </a:r>
            <a:r>
              <a:rPr lang="en-US" sz="1200" b="0" i="1" dirty="0">
                <a:solidFill>
                  <a:srgbClr val="222222"/>
                </a:solidFill>
                <a:effectLst/>
                <a:latin typeface="Dante" panose="02020502050200020203" pitchFamily="18" charset="0"/>
              </a:rPr>
              <a:t>31</a:t>
            </a:r>
            <a:r>
              <a:rPr lang="en-US" sz="1200" b="0" i="0" dirty="0">
                <a:solidFill>
                  <a:srgbClr val="222222"/>
                </a:solidFill>
                <a:effectLst/>
                <a:latin typeface="Dante" panose="02020502050200020203" pitchFamily="18" charset="0"/>
              </a:rPr>
              <a:t>(3), 450-482.</a:t>
            </a:r>
            <a:endParaRPr lang="en-LB" sz="1200" dirty="0">
              <a:latin typeface="Dante" panose="02020502050200020203" pitchFamily="18" charset="0"/>
            </a:endParaRPr>
          </a:p>
        </p:txBody>
      </p:sp>
    </p:spTree>
    <p:extLst>
      <p:ext uri="{BB962C8B-B14F-4D97-AF65-F5344CB8AC3E}">
        <p14:creationId xmlns:p14="http://schemas.microsoft.com/office/powerpoint/2010/main" val="18113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D3F1-DAD9-B20D-B496-5F306E1A031D}"/>
              </a:ext>
            </a:extLst>
          </p:cNvPr>
          <p:cNvSpPr>
            <a:spLocks noGrp="1"/>
          </p:cNvSpPr>
          <p:nvPr>
            <p:ph type="title"/>
          </p:nvPr>
        </p:nvSpPr>
        <p:spPr>
          <a:xfrm>
            <a:off x="649355" y="47227"/>
            <a:ext cx="10543032" cy="1325563"/>
          </a:xfrm>
        </p:spPr>
        <p:txBody>
          <a:bodyPr/>
          <a:lstStyle/>
          <a:p>
            <a:r>
              <a:rPr lang="en-LB" dirty="0"/>
              <a:t>Safety </a:t>
            </a:r>
          </a:p>
        </p:txBody>
      </p:sp>
      <p:sp>
        <p:nvSpPr>
          <p:cNvPr id="3" name="TextBox 2">
            <a:extLst>
              <a:ext uri="{FF2B5EF4-FFF2-40B4-BE49-F238E27FC236}">
                <a16:creationId xmlns:a16="http://schemas.microsoft.com/office/drawing/2014/main" id="{8EE6E102-05A3-9BAA-027F-06C84EC79D81}"/>
              </a:ext>
            </a:extLst>
          </p:cNvPr>
          <p:cNvSpPr txBox="1"/>
          <p:nvPr/>
        </p:nvSpPr>
        <p:spPr>
          <a:xfrm>
            <a:off x="649357" y="1372790"/>
            <a:ext cx="10543032" cy="83099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r>
              <a:rPr lang="en-US" sz="2400" b="0" i="0" dirty="0" err="1">
                <a:solidFill>
                  <a:srgbClr val="555555"/>
                </a:solidFill>
                <a:effectLst/>
              </a:rPr>
              <a:t>Flechtner</a:t>
            </a:r>
            <a:r>
              <a:rPr lang="en-US" sz="2400" b="0" i="0" dirty="0">
                <a:solidFill>
                  <a:srgbClr val="555555"/>
                </a:solidFill>
                <a:effectLst/>
              </a:rPr>
              <a:t>-Mors et al. 2000: </a:t>
            </a:r>
          </a:p>
          <a:p>
            <a:r>
              <a:rPr lang="en-US" sz="2400" b="0" i="0" dirty="0">
                <a:solidFill>
                  <a:srgbClr val="555555"/>
                </a:solidFill>
                <a:effectLst/>
              </a:rPr>
              <a:t>(4-year intervention): MR + vitamin and mineral supplementation: </a:t>
            </a:r>
            <a:r>
              <a:rPr lang="en-US" sz="2400" b="1" i="0" dirty="0">
                <a:solidFill>
                  <a:srgbClr val="555555"/>
                </a:solidFill>
                <a:effectLst/>
              </a:rPr>
              <a:t>safe and effective </a:t>
            </a:r>
          </a:p>
        </p:txBody>
      </p:sp>
      <p:sp>
        <p:nvSpPr>
          <p:cNvPr id="7" name="TextBox 6">
            <a:extLst>
              <a:ext uri="{FF2B5EF4-FFF2-40B4-BE49-F238E27FC236}">
                <a16:creationId xmlns:a16="http://schemas.microsoft.com/office/drawing/2014/main" id="{2F1D03E2-46CA-6705-F714-2450BE4E6F20}"/>
              </a:ext>
            </a:extLst>
          </p:cNvPr>
          <p:cNvSpPr txBox="1"/>
          <p:nvPr/>
        </p:nvSpPr>
        <p:spPr>
          <a:xfrm>
            <a:off x="15602" y="6533774"/>
            <a:ext cx="11810538" cy="276999"/>
          </a:xfrm>
          <a:prstGeom prst="rect">
            <a:avLst/>
          </a:prstGeom>
          <a:noFill/>
        </p:spPr>
        <p:txBody>
          <a:bodyPr wrap="square">
            <a:spAutoFit/>
          </a:bodyPr>
          <a:lstStyle/>
          <a:p>
            <a:r>
              <a:rPr lang="en-US" sz="1200" b="0" i="0" dirty="0">
                <a:solidFill>
                  <a:srgbClr val="222222"/>
                </a:solidFill>
                <a:effectLst/>
                <a:latin typeface="Dante" panose="02020502050200020203" pitchFamily="18" charset="0"/>
              </a:rPr>
              <a:t>Chen, W. (2022). Guidelines for medical nutrition treatment of overweight/obesity in China (2021). </a:t>
            </a:r>
            <a:r>
              <a:rPr lang="en-US" sz="1200" b="0" i="1" dirty="0">
                <a:solidFill>
                  <a:srgbClr val="222222"/>
                </a:solidFill>
                <a:effectLst/>
                <a:latin typeface="Dante" panose="02020502050200020203" pitchFamily="18" charset="0"/>
              </a:rPr>
              <a:t>Asia Pacific Journal of Clinical Nutrition</a:t>
            </a:r>
            <a:r>
              <a:rPr lang="en-US" sz="1200" b="0" i="0" dirty="0">
                <a:solidFill>
                  <a:srgbClr val="222222"/>
                </a:solidFill>
                <a:effectLst/>
                <a:latin typeface="Dante" panose="02020502050200020203" pitchFamily="18" charset="0"/>
              </a:rPr>
              <a:t>, </a:t>
            </a:r>
            <a:r>
              <a:rPr lang="en-US" sz="1200" b="0" i="1" dirty="0">
                <a:solidFill>
                  <a:srgbClr val="222222"/>
                </a:solidFill>
                <a:effectLst/>
                <a:latin typeface="Dante" panose="02020502050200020203" pitchFamily="18" charset="0"/>
              </a:rPr>
              <a:t>31</a:t>
            </a:r>
            <a:r>
              <a:rPr lang="en-US" sz="1200" b="0" i="0" dirty="0">
                <a:solidFill>
                  <a:srgbClr val="222222"/>
                </a:solidFill>
                <a:effectLst/>
                <a:latin typeface="Dante" panose="02020502050200020203" pitchFamily="18" charset="0"/>
              </a:rPr>
              <a:t>(3), 450-482.</a:t>
            </a:r>
            <a:endParaRPr lang="en-LB" sz="1200" dirty="0">
              <a:latin typeface="Dante" panose="02020502050200020203" pitchFamily="18" charset="0"/>
            </a:endParaRPr>
          </a:p>
        </p:txBody>
      </p:sp>
      <p:sp>
        <p:nvSpPr>
          <p:cNvPr id="6" name="TextBox 5">
            <a:extLst>
              <a:ext uri="{FF2B5EF4-FFF2-40B4-BE49-F238E27FC236}">
                <a16:creationId xmlns:a16="http://schemas.microsoft.com/office/drawing/2014/main" id="{3B615836-BB68-D136-7254-E03EDA9EBC56}"/>
              </a:ext>
            </a:extLst>
          </p:cNvPr>
          <p:cNvSpPr txBox="1"/>
          <p:nvPr/>
        </p:nvSpPr>
        <p:spPr>
          <a:xfrm>
            <a:off x="649355" y="2874407"/>
            <a:ext cx="10543032" cy="156966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en-US" sz="2400" b="0" i="0" dirty="0">
                <a:solidFill>
                  <a:srgbClr val="555555"/>
                </a:solidFill>
                <a:effectLst/>
              </a:rPr>
              <a:t>Coleman et al 2015: </a:t>
            </a:r>
          </a:p>
          <a:p>
            <a:r>
              <a:rPr lang="en-US" sz="2400" b="0" i="0" dirty="0">
                <a:solidFill>
                  <a:srgbClr val="555555"/>
                </a:solidFill>
                <a:effectLst/>
              </a:rPr>
              <a:t>(24 weeks intervention): </a:t>
            </a:r>
            <a:r>
              <a:rPr lang="en-US" sz="2400" b="1" i="0" dirty="0">
                <a:solidFill>
                  <a:srgbClr val="555555"/>
                </a:solidFill>
                <a:effectLst/>
              </a:rPr>
              <a:t>mild side effects </a:t>
            </a:r>
            <a:r>
              <a:rPr lang="en-US" sz="2400" b="0" i="0" dirty="0">
                <a:solidFill>
                  <a:srgbClr val="555555"/>
                </a:solidFill>
                <a:effectLst/>
              </a:rPr>
              <a:t>(gastrointestinal  disorders, hunger, </a:t>
            </a:r>
            <a:r>
              <a:rPr lang="en-US" sz="2400" b="0" i="0" dirty="0" err="1">
                <a:solidFill>
                  <a:srgbClr val="555555"/>
                </a:solidFill>
                <a:effectLst/>
              </a:rPr>
              <a:t>fatigure</a:t>
            </a:r>
            <a:r>
              <a:rPr lang="en-US" sz="2400" b="0" i="0" dirty="0">
                <a:solidFill>
                  <a:srgbClr val="555555"/>
                </a:solidFill>
                <a:effectLst/>
              </a:rPr>
              <a:t>, stress and anxiety) and </a:t>
            </a:r>
            <a:r>
              <a:rPr lang="en-US" sz="2400" b="1" i="0" dirty="0">
                <a:solidFill>
                  <a:srgbClr val="555555"/>
                </a:solidFill>
                <a:effectLst/>
              </a:rPr>
              <a:t>rarely any severe side effects </a:t>
            </a:r>
            <a:r>
              <a:rPr lang="en-US" sz="2400" b="0" i="0" dirty="0">
                <a:solidFill>
                  <a:srgbClr val="555555"/>
                </a:solidFill>
                <a:effectLst/>
              </a:rPr>
              <a:t>(stroke, heart attack, cholecystectomy, and hospitalization for coagulation, hemorrhoids, and hyperthermia)</a:t>
            </a:r>
          </a:p>
        </p:txBody>
      </p:sp>
      <p:sp>
        <p:nvSpPr>
          <p:cNvPr id="8" name="TextBox 7">
            <a:extLst>
              <a:ext uri="{FF2B5EF4-FFF2-40B4-BE49-F238E27FC236}">
                <a16:creationId xmlns:a16="http://schemas.microsoft.com/office/drawing/2014/main" id="{C1A57267-EC94-69D8-33EE-3B86A9C24403}"/>
              </a:ext>
            </a:extLst>
          </p:cNvPr>
          <p:cNvSpPr txBox="1"/>
          <p:nvPr/>
        </p:nvSpPr>
        <p:spPr>
          <a:xfrm>
            <a:off x="649355" y="5258088"/>
            <a:ext cx="10543032" cy="46166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en-US" sz="2400" b="0" i="0" dirty="0">
                <a:solidFill>
                  <a:srgbClr val="555555"/>
                </a:solidFill>
                <a:effectLst/>
              </a:rPr>
              <a:t>Astbury et al. (systematic review): limited adverse effects </a:t>
            </a:r>
            <a:endParaRPr lang="en-LB" sz="2400" dirty="0"/>
          </a:p>
        </p:txBody>
      </p:sp>
    </p:spTree>
    <p:extLst>
      <p:ext uri="{BB962C8B-B14F-4D97-AF65-F5344CB8AC3E}">
        <p14:creationId xmlns:p14="http://schemas.microsoft.com/office/powerpoint/2010/main" val="320758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Icon&#10;&#10;Description automatically generated">
            <a:extLst>
              <a:ext uri="{FF2B5EF4-FFF2-40B4-BE49-F238E27FC236}">
                <a16:creationId xmlns:a16="http://schemas.microsoft.com/office/drawing/2014/main" id="{484D2174-D962-46D0-AFBF-480A3C20EFA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 r="2" b="-797"/>
          <a:stretch/>
        </p:blipFill>
        <p:spPr>
          <a:xfrm>
            <a:off x="621675" y="1947469"/>
            <a:ext cx="6589537" cy="2959493"/>
          </a:xfrm>
          <a:prstGeom prst="rect">
            <a:avLst/>
          </a:prstGeom>
        </p:spPr>
      </p:pic>
      <p:sp>
        <p:nvSpPr>
          <p:cNvPr id="59" name="Right Triangle 5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6">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0B7E26-30D0-4540-91D3-EB101EE0ACAA}"/>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7200" kern="1200">
                <a:solidFill>
                  <a:schemeClr val="tx1"/>
                </a:solidFill>
                <a:latin typeface="+mj-lt"/>
                <a:ea typeface="+mj-ea"/>
                <a:cs typeface="+mj-cs"/>
              </a:rPr>
              <a:t>Thank You</a:t>
            </a:r>
          </a:p>
        </p:txBody>
      </p:sp>
    </p:spTree>
    <p:extLst>
      <p:ext uri="{BB962C8B-B14F-4D97-AF65-F5344CB8AC3E}">
        <p14:creationId xmlns:p14="http://schemas.microsoft.com/office/powerpoint/2010/main" val="272359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solidFill>
                  <a:srgbClr val="CD4526"/>
                </a:solidFill>
                <a:cs typeface="1898 Sans Regular"/>
              </a:rPr>
              <a:t>Disclosure Statement</a:t>
            </a:r>
            <a:endParaRPr lang="en-US" sz="5000" dirty="0">
              <a:cs typeface="1898 Sans Regular"/>
            </a:endParaRPr>
          </a:p>
        </p:txBody>
      </p:sp>
      <p:pic>
        <p:nvPicPr>
          <p:cNvPr id="4" name="Picture 3" descr="WCM-Q_1Line_CoBrand_CMY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5882" y="6317151"/>
            <a:ext cx="4680236" cy="351448"/>
          </a:xfrm>
          <a:prstGeom prst="rect">
            <a:avLst/>
          </a:prstGeom>
        </p:spPr>
      </p:pic>
      <p:sp>
        <p:nvSpPr>
          <p:cNvPr id="5" name="Content Placeholder 2"/>
          <p:cNvSpPr txBox="1">
            <a:spLocks noGrp="1"/>
          </p:cNvSpPr>
          <p:nvPr>
            <p:ph idx="1"/>
          </p:nvPr>
        </p:nvSpPr>
        <p:spPr bwMode="auto">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eaLnBrk="0" fontAlgn="base" hangingPunct="0">
              <a:spcBef>
                <a:spcPct val="20000"/>
              </a:spcBef>
              <a:spcAft>
                <a:spcPct val="0"/>
              </a:spcAft>
              <a:buNone/>
              <a:defRPr sz="2000">
                <a:solidFill>
                  <a:schemeClr val="tx1"/>
                </a:solidFill>
                <a:latin typeface="+mn-lt"/>
                <a:ea typeface="ＭＳ Ｐゴシック" charset="-128"/>
                <a:cs typeface="ＭＳ Ｐゴシック" charset="-128"/>
              </a:defRPr>
            </a:lvl1pPr>
            <a:lvl2pPr marL="457200" indent="0" algn="ctr" rtl="0" eaLnBrk="0" fontAlgn="base" hangingPunct="0">
              <a:spcBef>
                <a:spcPct val="20000"/>
              </a:spcBef>
              <a:spcAft>
                <a:spcPct val="0"/>
              </a:spcAft>
              <a:buNone/>
              <a:defRPr sz="2000">
                <a:solidFill>
                  <a:schemeClr val="tx1"/>
                </a:solidFill>
                <a:latin typeface="+mn-lt"/>
                <a:ea typeface="ＭＳ Ｐゴシック" charset="-128"/>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128"/>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en-US" sz="2800" b="1" dirty="0">
                <a:latin typeface="+mj-lt"/>
                <a:cs typeface="1898 Sans Regular"/>
              </a:rPr>
              <a:t>Speaker:</a:t>
            </a:r>
          </a:p>
          <a:p>
            <a:pPr algn="l"/>
            <a:endParaRPr lang="en-US" sz="2800" b="1" dirty="0">
              <a:latin typeface="+mj-lt"/>
              <a:cs typeface="1898 Sans Regular"/>
            </a:endParaRPr>
          </a:p>
          <a:p>
            <a:pPr lvl="1" algn="l">
              <a:spcBef>
                <a:spcPts val="0"/>
              </a:spcBef>
            </a:pPr>
            <a:r>
              <a:rPr lang="en-US" sz="2800" b="1" dirty="0">
                <a:latin typeface="+mj-lt"/>
                <a:cs typeface="1898 Sans Regular"/>
              </a:rPr>
              <a:t>Dr. Cosette Fakih El Khoury</a:t>
            </a:r>
          </a:p>
          <a:p>
            <a:pPr lvl="1" algn="l">
              <a:spcBef>
                <a:spcPts val="0"/>
              </a:spcBef>
            </a:pPr>
            <a:endParaRPr lang="en-US" sz="2800" b="1" dirty="0">
              <a:latin typeface="+mj-lt"/>
              <a:cs typeface="1898 Sans Regular"/>
            </a:endParaRPr>
          </a:p>
          <a:p>
            <a:pPr lvl="1" algn="l">
              <a:spcBef>
                <a:spcPts val="0"/>
              </a:spcBef>
            </a:pPr>
            <a:endParaRPr lang="en-US" sz="2800" b="1" dirty="0">
              <a:latin typeface="+mj-lt"/>
              <a:cs typeface="1898 Sans Regular"/>
            </a:endParaRPr>
          </a:p>
          <a:p>
            <a:pPr marL="342900" indent="-342900" algn="l">
              <a:buFont typeface="Arial"/>
              <a:buChar char="•"/>
            </a:pPr>
            <a:r>
              <a:rPr lang="en-US" sz="2800" dirty="0">
                <a:latin typeface="+mj-lt"/>
                <a:cs typeface="1898 Sans Regular"/>
              </a:rPr>
              <a:t>Has no relevant financial relationships to disclose</a:t>
            </a:r>
          </a:p>
          <a:p>
            <a:pPr marL="342900" indent="-342900" algn="l">
              <a:buFont typeface="Arial"/>
              <a:buChar char="•"/>
            </a:pPr>
            <a:r>
              <a:rPr lang="en-US" sz="2800" dirty="0">
                <a:latin typeface="+mj-lt"/>
                <a:cs typeface="1898 Sans Regular"/>
              </a:rPr>
              <a:t>Will not be discussing unlabeled/unapproved use of drugs or products</a:t>
            </a:r>
          </a:p>
        </p:txBody>
      </p:sp>
    </p:spTree>
    <p:extLst>
      <p:ext uri="{BB962C8B-B14F-4D97-AF65-F5344CB8AC3E}">
        <p14:creationId xmlns:p14="http://schemas.microsoft.com/office/powerpoint/2010/main" val="45118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D88411-503D-41A0-BB5E-1C5AC7035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ackground Gray Rectangle">
            <a:extLst>
              <a:ext uri="{FF2B5EF4-FFF2-40B4-BE49-F238E27FC236}">
                <a16:creationId xmlns:a16="http://schemas.microsoft.com/office/drawing/2014/main" id="{0448CEF0-D07B-484A-9005-35C372FF1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White Rectangle">
            <a:extLst>
              <a:ext uri="{FF2B5EF4-FFF2-40B4-BE49-F238E27FC236}">
                <a16:creationId xmlns:a16="http://schemas.microsoft.com/office/drawing/2014/main" id="{015CAE92-A031-4F85-8B52-4959DB81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29189-C05A-D88D-1DCC-1E33CB46A0A8}"/>
              </a:ext>
            </a:extLst>
          </p:cNvPr>
          <p:cNvSpPr>
            <a:spLocks noGrp="1"/>
          </p:cNvSpPr>
          <p:nvPr>
            <p:ph type="title"/>
          </p:nvPr>
        </p:nvSpPr>
        <p:spPr>
          <a:xfrm>
            <a:off x="420623" y="606564"/>
            <a:ext cx="10858705" cy="2110122"/>
          </a:xfrm>
        </p:spPr>
        <p:txBody>
          <a:bodyPr anchor="t">
            <a:normAutofit/>
          </a:bodyPr>
          <a:lstStyle/>
          <a:p>
            <a:r>
              <a:rPr lang="en-LB" dirty="0"/>
              <a:t>Learning Outcomes</a:t>
            </a:r>
          </a:p>
        </p:txBody>
      </p:sp>
      <p:cxnSp>
        <p:nvCxnSpPr>
          <p:cNvPr id="15" name="Vertical Connector">
            <a:extLst>
              <a:ext uri="{FF2B5EF4-FFF2-40B4-BE49-F238E27FC236}">
                <a16:creationId xmlns:a16="http://schemas.microsoft.com/office/drawing/2014/main" id="{89A06E1F-9CD9-4689-B2ED-766AD195AF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Horizontal Connector 2">
            <a:extLst>
              <a:ext uri="{FF2B5EF4-FFF2-40B4-BE49-F238E27FC236}">
                <a16:creationId xmlns:a16="http://schemas.microsoft.com/office/drawing/2014/main" id="{7DF25515-8844-4534-AA1D-955AED0A5F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427F3C4-C7CE-0FC1-2219-0591260D98FE}"/>
              </a:ext>
            </a:extLst>
          </p:cNvPr>
          <p:cNvGraphicFramePr>
            <a:graphicFrameLocks noGrp="1"/>
          </p:cNvGraphicFramePr>
          <p:nvPr>
            <p:ph idx="1"/>
            <p:extLst>
              <p:ext uri="{D42A27DB-BD31-4B8C-83A1-F6EECF244321}">
                <p14:modId xmlns:p14="http://schemas.microsoft.com/office/powerpoint/2010/main" val="3074097760"/>
              </p:ext>
            </p:extLst>
          </p:nvPr>
        </p:nvGraphicFramePr>
        <p:xfrm>
          <a:off x="912672" y="1510750"/>
          <a:ext cx="10531495" cy="5208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72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F4A068-C95D-486B-AB65-28A5F70AF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B30473F7-A24A-427B-B9CE-C1A94B6F2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3"/>
            <a:ext cx="1446277" cy="3599018"/>
          </a:xfrm>
          <a:prstGeom prst="rect">
            <a:avLst/>
          </a:prstGeom>
          <a:solidFill>
            <a:srgbClr val="C7A370">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2068A50E-2E17-40A4-8E3C-25CC6DF99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2CA74E-660C-F313-EFE2-79EBC35861A3}"/>
              </a:ext>
            </a:extLst>
          </p:cNvPr>
          <p:cNvSpPr>
            <a:spLocks noGrp="1"/>
          </p:cNvSpPr>
          <p:nvPr>
            <p:ph type="title"/>
          </p:nvPr>
        </p:nvSpPr>
        <p:spPr>
          <a:xfrm>
            <a:off x="422144" y="3873157"/>
            <a:ext cx="5294293" cy="2165331"/>
          </a:xfrm>
        </p:spPr>
        <p:txBody>
          <a:bodyPr anchor="t">
            <a:normAutofit/>
          </a:bodyPr>
          <a:lstStyle/>
          <a:p>
            <a:r>
              <a:rPr lang="en-LB" sz="4800">
                <a:solidFill>
                  <a:schemeClr val="tx1"/>
                </a:solidFill>
              </a:rPr>
              <a:t>Meal Replacements</a:t>
            </a:r>
          </a:p>
        </p:txBody>
      </p:sp>
      <p:pic>
        <p:nvPicPr>
          <p:cNvPr id="5" name="Picture 4" descr="A group of glasses of milk and a measuring cup of powder&#10;&#10;Description automatically generated">
            <a:extLst>
              <a:ext uri="{FF2B5EF4-FFF2-40B4-BE49-F238E27FC236}">
                <a16:creationId xmlns:a16="http://schemas.microsoft.com/office/drawing/2014/main" id="{531CE190-4C84-A187-F67E-4F0182E37A0F}"/>
              </a:ext>
            </a:extLst>
          </p:cNvPr>
          <p:cNvPicPr>
            <a:picLocks noChangeAspect="1"/>
          </p:cNvPicPr>
          <p:nvPr/>
        </p:nvPicPr>
        <p:blipFill rotWithShape="1">
          <a:blip r:embed="rId2">
            <a:extLst>
              <a:ext uri="{28A0092B-C50C-407E-A947-70E740481C1C}">
                <a14:useLocalDpi xmlns:a14="http://schemas.microsoft.com/office/drawing/2010/main" val="0"/>
              </a:ext>
            </a:extLst>
          </a:blip>
          <a:srcRect r="-2" b="6584"/>
          <a:stretch/>
        </p:blipFill>
        <p:spPr>
          <a:xfrm>
            <a:off x="2483221" y="233054"/>
            <a:ext cx="8934633" cy="3195946"/>
          </a:xfrm>
          <a:prstGeom prst="rect">
            <a:avLst/>
          </a:prstGeom>
        </p:spPr>
      </p:pic>
      <p:sp>
        <p:nvSpPr>
          <p:cNvPr id="3" name="Content Placeholder 2">
            <a:extLst>
              <a:ext uri="{FF2B5EF4-FFF2-40B4-BE49-F238E27FC236}">
                <a16:creationId xmlns:a16="http://schemas.microsoft.com/office/drawing/2014/main" id="{AA6D89F3-6972-70BD-14A5-8918FA59343A}"/>
              </a:ext>
            </a:extLst>
          </p:cNvPr>
          <p:cNvSpPr>
            <a:spLocks noGrp="1"/>
          </p:cNvSpPr>
          <p:nvPr>
            <p:ph idx="1"/>
          </p:nvPr>
        </p:nvSpPr>
        <p:spPr>
          <a:xfrm>
            <a:off x="6003984" y="3853131"/>
            <a:ext cx="5483706" cy="2185357"/>
          </a:xfrm>
        </p:spPr>
        <p:txBody>
          <a:bodyPr anchor="t">
            <a:normAutofit fontScale="92500" lnSpcReduction="20000"/>
          </a:bodyPr>
          <a:lstStyle/>
          <a:p>
            <a:r>
              <a:rPr lang="en-US" sz="2000" dirty="0">
                <a:solidFill>
                  <a:schemeClr val="tx1"/>
                </a:solidFill>
              </a:rPr>
              <a:t>Processed and preprepared L</a:t>
            </a:r>
            <a:r>
              <a:rPr lang="en-LB" sz="2000" dirty="0">
                <a:solidFill>
                  <a:schemeClr val="tx1"/>
                </a:solidFill>
              </a:rPr>
              <a:t>iquid or bar meal replacements</a:t>
            </a:r>
          </a:p>
          <a:p>
            <a:r>
              <a:rPr lang="en-US" sz="2000" dirty="0">
                <a:solidFill>
                  <a:schemeClr val="tx1"/>
                </a:solidFill>
              </a:rPr>
              <a:t>I</a:t>
            </a:r>
            <a:r>
              <a:rPr lang="en-LB" sz="2000" dirty="0">
                <a:solidFill>
                  <a:schemeClr val="tx1"/>
                </a:solidFill>
              </a:rPr>
              <a:t>ntented for use as a substitute of one or more meals or snacks during the day </a:t>
            </a:r>
          </a:p>
          <a:p>
            <a:r>
              <a:rPr lang="en-US" sz="2000" dirty="0">
                <a:solidFill>
                  <a:schemeClr val="tx1"/>
                </a:solidFill>
              </a:rPr>
              <a:t>C</a:t>
            </a:r>
            <a:r>
              <a:rPr lang="en-LB" sz="2000" dirty="0">
                <a:solidFill>
                  <a:schemeClr val="tx1"/>
                </a:solidFill>
              </a:rPr>
              <a:t>ontrolled calories and nutrients </a:t>
            </a:r>
          </a:p>
          <a:p>
            <a:r>
              <a:rPr lang="en-US" sz="2000" dirty="0">
                <a:solidFill>
                  <a:schemeClr val="tx1"/>
                </a:solidFill>
              </a:rPr>
              <a:t>Utilized partially as part of overweight and obesity management</a:t>
            </a:r>
          </a:p>
          <a:p>
            <a:pPr marL="0" indent="0">
              <a:buNone/>
            </a:pPr>
            <a:endParaRPr lang="en-LB" sz="2000" dirty="0">
              <a:solidFill>
                <a:schemeClr val="tx1"/>
              </a:solidFill>
            </a:endParaRPr>
          </a:p>
        </p:txBody>
      </p:sp>
      <p:cxnSp>
        <p:nvCxnSpPr>
          <p:cNvPr id="18" name="Straight Connector 17">
            <a:extLst>
              <a:ext uri="{FF2B5EF4-FFF2-40B4-BE49-F238E27FC236}">
                <a16:creationId xmlns:a16="http://schemas.microsoft.com/office/drawing/2014/main" id="{88E181E9-8FE4-417B-A80B-0A099C6BE7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C7A37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EB5B0D-CAAF-4A5A-8339-8CCEA2AEE2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C7A37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96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ectangle 4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Rectangle 49">
            <a:extLst>
              <a:ext uri="{FF2B5EF4-FFF2-40B4-BE49-F238E27FC236}">
                <a16:creationId xmlns:a16="http://schemas.microsoft.com/office/drawing/2014/main" id="{4D4D99EB-C4F3-4F0C-91F7-AB4DC2A08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20C173D-45E9-1B04-FD78-768DF56EC5C7}"/>
              </a:ext>
            </a:extLst>
          </p:cNvPr>
          <p:cNvSpPr>
            <a:spLocks noGrp="1"/>
          </p:cNvSpPr>
          <p:nvPr>
            <p:ph type="title"/>
          </p:nvPr>
        </p:nvSpPr>
        <p:spPr>
          <a:xfrm>
            <a:off x="422900" y="576263"/>
            <a:ext cx="3932532" cy="2967606"/>
          </a:xfrm>
        </p:spPr>
        <p:txBody>
          <a:bodyPr vert="horz" lIns="91440" tIns="45720" rIns="91440" bIns="45720" rtlCol="0" anchor="b">
            <a:normAutofit/>
          </a:bodyPr>
          <a:lstStyle/>
          <a:p>
            <a:r>
              <a:rPr lang="en-US" sz="4800"/>
              <a:t>Different Types of Meal Replacements</a:t>
            </a:r>
          </a:p>
        </p:txBody>
      </p:sp>
      <p:sp>
        <p:nvSpPr>
          <p:cNvPr id="52" name="Rectangle 51">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4091" y="698677"/>
            <a:ext cx="826383" cy="547913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4" descr="A table of food components&#10;&#10;Description automatically generated with medium confidence">
            <a:extLst>
              <a:ext uri="{FF2B5EF4-FFF2-40B4-BE49-F238E27FC236}">
                <a16:creationId xmlns:a16="http://schemas.microsoft.com/office/drawing/2014/main" id="{CA4FE355-BBE1-1C21-FBE5-D71C9E1728D3}"/>
              </a:ext>
            </a:extLst>
          </p:cNvPr>
          <p:cNvPicPr>
            <a:picLocks noChangeAspect="1"/>
          </p:cNvPicPr>
          <p:nvPr/>
        </p:nvPicPr>
        <p:blipFill rotWithShape="1">
          <a:blip r:embed="rId2">
            <a:extLst>
              <a:ext uri="{28A0092B-C50C-407E-A947-70E740481C1C}">
                <a14:useLocalDpi xmlns:a14="http://schemas.microsoft.com/office/drawing/2010/main" val="0"/>
              </a:ext>
            </a:extLst>
          </a:blip>
          <a:srcRect l="-391" r="2029" b="-2"/>
          <a:stretch/>
        </p:blipFill>
        <p:spPr>
          <a:xfrm>
            <a:off x="4776808" y="1355097"/>
            <a:ext cx="6970636" cy="4377543"/>
          </a:xfrm>
          <a:prstGeom prst="rect">
            <a:avLst/>
          </a:prstGeom>
        </p:spPr>
      </p:pic>
      <p:cxnSp>
        <p:nvCxnSpPr>
          <p:cNvPr id="54" name="Straight Connector 53">
            <a:extLst>
              <a:ext uri="{FF2B5EF4-FFF2-40B4-BE49-F238E27FC236}">
                <a16:creationId xmlns:a16="http://schemas.microsoft.com/office/drawing/2014/main" id="{EC540AD5-A993-4DA3-B064-D004E2CC65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77B8D0"/>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E6A9698-2C5E-4B0F-B3FA-0CE9BCA6E1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77B8D0"/>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C742FFE-1048-F3A2-FCD4-4ACA05234341}"/>
              </a:ext>
            </a:extLst>
          </p:cNvPr>
          <p:cNvSpPr txBox="1"/>
          <p:nvPr/>
        </p:nvSpPr>
        <p:spPr>
          <a:xfrm>
            <a:off x="318589" y="6289877"/>
            <a:ext cx="11174547" cy="461665"/>
          </a:xfrm>
          <a:prstGeom prst="rect">
            <a:avLst/>
          </a:prstGeom>
          <a:noFill/>
        </p:spPr>
        <p:txBody>
          <a:bodyPr wrap="square">
            <a:spAutoFit/>
          </a:bodyPr>
          <a:lstStyle/>
          <a:p>
            <a:r>
              <a:rPr lang="en-US" sz="1200" b="0" i="0" dirty="0">
                <a:solidFill>
                  <a:srgbClr val="222222"/>
                </a:solidFill>
                <a:effectLst/>
              </a:rPr>
              <a:t>Min, J., Kim, S. Y., Shin, I. S., Park, Y. B., &amp; Lim, Y. W. (2021). The effect of meal replacement on weight loss according to calorie-restriction type and proportion of energy intake: A systematic review and meta-analysis of randomized controlled trials. </a:t>
            </a:r>
            <a:r>
              <a:rPr lang="en-US" sz="1200" b="0" i="1" dirty="0">
                <a:solidFill>
                  <a:srgbClr val="222222"/>
                </a:solidFill>
                <a:effectLst/>
              </a:rPr>
              <a:t>Journal of the Academy of Nutrition and Dietetics</a:t>
            </a:r>
            <a:r>
              <a:rPr lang="en-US" sz="1200" b="0" i="0" dirty="0">
                <a:solidFill>
                  <a:srgbClr val="222222"/>
                </a:solidFill>
                <a:effectLst/>
              </a:rPr>
              <a:t>, </a:t>
            </a:r>
            <a:r>
              <a:rPr lang="en-US" sz="1200" b="0" i="1" dirty="0">
                <a:solidFill>
                  <a:srgbClr val="222222"/>
                </a:solidFill>
                <a:effectLst/>
              </a:rPr>
              <a:t>121</a:t>
            </a:r>
            <a:r>
              <a:rPr lang="en-US" sz="1200" b="0" i="0" dirty="0">
                <a:solidFill>
                  <a:srgbClr val="222222"/>
                </a:solidFill>
                <a:effectLst/>
              </a:rPr>
              <a:t>(8), 1551-1564.</a:t>
            </a:r>
            <a:endParaRPr lang="en-LB" sz="1200" dirty="0"/>
          </a:p>
        </p:txBody>
      </p:sp>
      <p:sp>
        <p:nvSpPr>
          <p:cNvPr id="8" name="Rectangle 7">
            <a:extLst>
              <a:ext uri="{FF2B5EF4-FFF2-40B4-BE49-F238E27FC236}">
                <a16:creationId xmlns:a16="http://schemas.microsoft.com/office/drawing/2014/main" id="{AF6C3E97-FB85-00A5-DEB8-F9C0D703C3F3}"/>
              </a:ext>
            </a:extLst>
          </p:cNvPr>
          <p:cNvSpPr/>
          <p:nvPr/>
        </p:nvSpPr>
        <p:spPr>
          <a:xfrm>
            <a:off x="7262191" y="901148"/>
            <a:ext cx="1457739" cy="522762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B"/>
          </a:p>
        </p:txBody>
      </p:sp>
    </p:spTree>
    <p:extLst>
      <p:ext uri="{BB962C8B-B14F-4D97-AF65-F5344CB8AC3E}">
        <p14:creationId xmlns:p14="http://schemas.microsoft.com/office/powerpoint/2010/main" val="358433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4D4D99EB-C4F3-4F0C-91F7-AB4DC2A08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06ED28-9710-2E9F-342F-80D1313682CE}"/>
              </a:ext>
            </a:extLst>
          </p:cNvPr>
          <p:cNvSpPr>
            <a:spLocks noGrp="1"/>
          </p:cNvSpPr>
          <p:nvPr>
            <p:ph type="title"/>
          </p:nvPr>
        </p:nvSpPr>
        <p:spPr>
          <a:xfrm>
            <a:off x="422900" y="576263"/>
            <a:ext cx="3932532" cy="2967606"/>
          </a:xfrm>
        </p:spPr>
        <p:txBody>
          <a:bodyPr vert="horz" lIns="91440" tIns="45720" rIns="91440" bIns="45720" rtlCol="0" anchor="b">
            <a:normAutofit/>
          </a:bodyPr>
          <a:lstStyle/>
          <a:p>
            <a:r>
              <a:rPr lang="en-US" sz="4800"/>
              <a:t>Different Types of Meal Replacements</a:t>
            </a:r>
          </a:p>
        </p:txBody>
      </p:sp>
      <p:sp>
        <p:nvSpPr>
          <p:cNvPr id="34" name="Rectangle 33">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4091" y="698677"/>
            <a:ext cx="826383" cy="547913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4" name="Picture 3" descr="A table with numbers and letters&#10;&#10;Description automatically generated with medium confidence">
            <a:extLst>
              <a:ext uri="{FF2B5EF4-FFF2-40B4-BE49-F238E27FC236}">
                <a16:creationId xmlns:a16="http://schemas.microsoft.com/office/drawing/2014/main" id="{36202C1B-87EF-6BA3-576B-52D7BFC6A1D1}"/>
              </a:ext>
            </a:extLst>
          </p:cNvPr>
          <p:cNvPicPr>
            <a:picLocks noChangeAspect="1"/>
          </p:cNvPicPr>
          <p:nvPr/>
        </p:nvPicPr>
        <p:blipFill rotWithShape="1">
          <a:blip r:embed="rId2">
            <a:extLst>
              <a:ext uri="{28A0092B-C50C-407E-A947-70E740481C1C}">
                <a14:useLocalDpi xmlns:a14="http://schemas.microsoft.com/office/drawing/2010/main" val="0"/>
              </a:ext>
            </a:extLst>
          </a:blip>
          <a:srcRect l="-2440" r="2963" b="2"/>
          <a:stretch/>
        </p:blipFill>
        <p:spPr>
          <a:xfrm>
            <a:off x="4925908" y="1520751"/>
            <a:ext cx="6851374" cy="4046235"/>
          </a:xfrm>
          <a:prstGeom prst="rect">
            <a:avLst/>
          </a:prstGeom>
        </p:spPr>
      </p:pic>
      <p:cxnSp>
        <p:nvCxnSpPr>
          <p:cNvPr id="36" name="Straight Connector 35">
            <a:extLst>
              <a:ext uri="{FF2B5EF4-FFF2-40B4-BE49-F238E27FC236}">
                <a16:creationId xmlns:a16="http://schemas.microsoft.com/office/drawing/2014/main" id="{EC540AD5-A993-4DA3-B064-D004E2CC65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7EBDD5"/>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E6A9698-2C5E-4B0F-B3FA-0CE9BCA6E1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7EBDD5"/>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60D051C-8B62-ADB3-A3F9-008D9C2C8B10}"/>
              </a:ext>
            </a:extLst>
          </p:cNvPr>
          <p:cNvSpPr txBox="1"/>
          <p:nvPr/>
        </p:nvSpPr>
        <p:spPr>
          <a:xfrm>
            <a:off x="318589" y="6289877"/>
            <a:ext cx="11174547" cy="461665"/>
          </a:xfrm>
          <a:prstGeom prst="rect">
            <a:avLst/>
          </a:prstGeom>
          <a:noFill/>
        </p:spPr>
        <p:txBody>
          <a:bodyPr wrap="square">
            <a:spAutoFit/>
          </a:bodyPr>
          <a:lstStyle/>
          <a:p>
            <a:r>
              <a:rPr lang="en-US" sz="1200" b="0" i="0" dirty="0">
                <a:solidFill>
                  <a:srgbClr val="222222"/>
                </a:solidFill>
                <a:effectLst/>
              </a:rPr>
              <a:t>Min, J., Kim, S. Y., Shin, I. S., Park, Y. B., &amp; Lim, Y. W. (2021). The effect of meal replacement on weight loss according to calorie-restriction type and proportion of energy intake: A systematic review and meta-analysis of randomized controlled trials. </a:t>
            </a:r>
            <a:r>
              <a:rPr lang="en-US" sz="1200" b="0" i="1" dirty="0">
                <a:solidFill>
                  <a:srgbClr val="222222"/>
                </a:solidFill>
                <a:effectLst/>
              </a:rPr>
              <a:t>Journal of the Academy of Nutrition and Dietetics</a:t>
            </a:r>
            <a:r>
              <a:rPr lang="en-US" sz="1200" b="0" i="0" dirty="0">
                <a:solidFill>
                  <a:srgbClr val="222222"/>
                </a:solidFill>
                <a:effectLst/>
              </a:rPr>
              <a:t>, </a:t>
            </a:r>
            <a:r>
              <a:rPr lang="en-US" sz="1200" b="0" i="1" dirty="0">
                <a:solidFill>
                  <a:srgbClr val="222222"/>
                </a:solidFill>
                <a:effectLst/>
              </a:rPr>
              <a:t>121</a:t>
            </a:r>
            <a:r>
              <a:rPr lang="en-US" sz="1200" b="0" i="0" dirty="0">
                <a:solidFill>
                  <a:srgbClr val="222222"/>
                </a:solidFill>
                <a:effectLst/>
              </a:rPr>
              <a:t>(8), 1551-1564.</a:t>
            </a:r>
            <a:endParaRPr lang="en-LB" sz="1200" dirty="0"/>
          </a:p>
        </p:txBody>
      </p:sp>
      <p:sp>
        <p:nvSpPr>
          <p:cNvPr id="6" name="Rectangle 5">
            <a:extLst>
              <a:ext uri="{FF2B5EF4-FFF2-40B4-BE49-F238E27FC236}">
                <a16:creationId xmlns:a16="http://schemas.microsoft.com/office/drawing/2014/main" id="{EF3E657B-B22E-BBEA-6E6B-291817DBDEA2}"/>
              </a:ext>
            </a:extLst>
          </p:cNvPr>
          <p:cNvSpPr/>
          <p:nvPr/>
        </p:nvSpPr>
        <p:spPr>
          <a:xfrm>
            <a:off x="7803016" y="930054"/>
            <a:ext cx="1128949" cy="522762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B"/>
          </a:p>
        </p:txBody>
      </p:sp>
    </p:spTree>
    <p:extLst>
      <p:ext uri="{BB962C8B-B14F-4D97-AF65-F5344CB8AC3E}">
        <p14:creationId xmlns:p14="http://schemas.microsoft.com/office/powerpoint/2010/main" val="40130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7BDE2-80CC-238C-78EE-8B4F0DF0E173}"/>
              </a:ext>
            </a:extLst>
          </p:cNvPr>
          <p:cNvSpPr>
            <a:spLocks noGrp="1"/>
          </p:cNvSpPr>
          <p:nvPr>
            <p:ph type="title"/>
          </p:nvPr>
        </p:nvSpPr>
        <p:spPr/>
        <p:txBody>
          <a:bodyPr>
            <a:normAutofit fontScale="90000"/>
          </a:bodyPr>
          <a:lstStyle/>
          <a:p>
            <a:r>
              <a:rPr lang="en-LB" dirty="0"/>
              <a:t>Meal Replacements- Evidence Analysis Library</a:t>
            </a:r>
          </a:p>
        </p:txBody>
      </p:sp>
      <p:sp>
        <p:nvSpPr>
          <p:cNvPr id="3" name="Content Placeholder 2">
            <a:extLst>
              <a:ext uri="{FF2B5EF4-FFF2-40B4-BE49-F238E27FC236}">
                <a16:creationId xmlns:a16="http://schemas.microsoft.com/office/drawing/2014/main" id="{009D565F-8B34-4C84-3314-2E8AB64333D7}"/>
              </a:ext>
            </a:extLst>
          </p:cNvPr>
          <p:cNvSpPr>
            <a:spLocks noGrp="1"/>
          </p:cNvSpPr>
          <p:nvPr>
            <p:ph idx="1"/>
          </p:nvPr>
        </p:nvSpPr>
        <p:spPr>
          <a:xfrm>
            <a:off x="824483" y="2262946"/>
            <a:ext cx="10543031" cy="3223453"/>
          </a:xfrm>
        </p:spPr>
        <p:style>
          <a:lnRef idx="2">
            <a:schemeClr val="accent5">
              <a:shade val="15000"/>
            </a:schemeClr>
          </a:lnRef>
          <a:fillRef idx="1">
            <a:schemeClr val="accent5"/>
          </a:fillRef>
          <a:effectRef idx="0">
            <a:schemeClr val="accent5"/>
          </a:effectRef>
          <a:fontRef idx="minor">
            <a:schemeClr val="lt1"/>
          </a:fontRef>
        </p:style>
        <p:txBody>
          <a:bodyPr>
            <a:normAutofit lnSpcReduction="10000"/>
          </a:bodyPr>
          <a:lstStyle/>
          <a:p>
            <a:r>
              <a:rPr lang="en-LB" dirty="0"/>
              <a:t>Recommendation</a:t>
            </a:r>
          </a:p>
          <a:p>
            <a:pPr marL="0" indent="0">
              <a:buNone/>
            </a:pPr>
            <a:endParaRPr lang="en-LB" dirty="0"/>
          </a:p>
          <a:p>
            <a:pPr marL="0" indent="0">
              <a:buNone/>
            </a:pPr>
            <a:r>
              <a:rPr lang="en-US" b="0" i="0" dirty="0">
                <a:solidFill>
                  <a:srgbClr val="424242"/>
                </a:solidFill>
                <a:effectLst/>
              </a:rPr>
              <a:t>For people who have difficulty with self selection and/or portion control, meal replacements (e.g., liquid meals, meal bars, calorie-controlled packaged meals) may be used as part of the diet component of a comprehensive weight management program. Substituting one or two daily meals or snacks with meal replacements is a successful weight loss and weight maintenance strategy. (Evidence: Grade 1-Strong and Conditional)</a:t>
            </a:r>
            <a:endParaRPr lang="en-LB" dirty="0"/>
          </a:p>
        </p:txBody>
      </p:sp>
      <p:sp>
        <p:nvSpPr>
          <p:cNvPr id="4" name="TextBox 3">
            <a:extLst>
              <a:ext uri="{FF2B5EF4-FFF2-40B4-BE49-F238E27FC236}">
                <a16:creationId xmlns:a16="http://schemas.microsoft.com/office/drawing/2014/main" id="{93E12550-9F4A-3EB5-B665-A41EE4BD8FD3}"/>
              </a:ext>
            </a:extLst>
          </p:cNvPr>
          <p:cNvSpPr txBox="1"/>
          <p:nvPr/>
        </p:nvSpPr>
        <p:spPr>
          <a:xfrm>
            <a:off x="1161801" y="6581001"/>
            <a:ext cx="9868396" cy="276999"/>
          </a:xfrm>
          <a:prstGeom prst="rect">
            <a:avLst/>
          </a:prstGeom>
          <a:noFill/>
        </p:spPr>
        <p:txBody>
          <a:bodyPr wrap="square" rtlCol="0">
            <a:spAutoFit/>
          </a:bodyPr>
          <a:lstStyle/>
          <a:p>
            <a:r>
              <a:rPr lang="en-LB" sz="1200" dirty="0">
                <a:latin typeface="Dante" panose="02020502050200020203" pitchFamily="18" charset="0"/>
              </a:rPr>
              <a:t>Evidence Analysis Library. Academy of Nutrition and Dietetics. Retrieved from </a:t>
            </a:r>
            <a:r>
              <a:rPr lang="en-US" sz="1200" dirty="0">
                <a:latin typeface="Dante" panose="02020502050200020203" pitchFamily="18" charset="0"/>
              </a:rPr>
              <a:t>https://</a:t>
            </a:r>
            <a:r>
              <a:rPr lang="en-US" sz="1200" dirty="0" err="1">
                <a:latin typeface="Dante" panose="02020502050200020203" pitchFamily="18" charset="0"/>
              </a:rPr>
              <a:t>www.andeal.org</a:t>
            </a:r>
            <a:r>
              <a:rPr lang="en-US" sz="1200" dirty="0">
                <a:latin typeface="Dante" panose="02020502050200020203" pitchFamily="18" charset="0"/>
              </a:rPr>
              <a:t>/</a:t>
            </a:r>
            <a:r>
              <a:rPr lang="en-US" sz="1200" dirty="0" err="1">
                <a:latin typeface="Dante" panose="02020502050200020203" pitchFamily="18" charset="0"/>
              </a:rPr>
              <a:t>template.cfm?template</a:t>
            </a:r>
            <a:r>
              <a:rPr lang="en-US" sz="1200" dirty="0">
                <a:latin typeface="Dante" panose="02020502050200020203" pitchFamily="18" charset="0"/>
              </a:rPr>
              <a:t>=</a:t>
            </a:r>
            <a:r>
              <a:rPr lang="en-US" sz="1200" dirty="0" err="1">
                <a:latin typeface="Dante" panose="02020502050200020203" pitchFamily="18" charset="0"/>
              </a:rPr>
              <a:t>guide_summary&amp;key</a:t>
            </a:r>
            <a:r>
              <a:rPr lang="en-US" sz="1200" dirty="0">
                <a:latin typeface="Dante" panose="02020502050200020203" pitchFamily="18" charset="0"/>
              </a:rPr>
              <a:t>=625</a:t>
            </a:r>
            <a:endParaRPr lang="en-LB" sz="1200" dirty="0">
              <a:latin typeface="Dante" panose="02020502050200020203" pitchFamily="18" charset="0"/>
            </a:endParaRPr>
          </a:p>
        </p:txBody>
      </p:sp>
    </p:spTree>
    <p:extLst>
      <p:ext uri="{BB962C8B-B14F-4D97-AF65-F5344CB8AC3E}">
        <p14:creationId xmlns:p14="http://schemas.microsoft.com/office/powerpoint/2010/main" val="402290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F831-D914-1893-5C7C-F36E1A0EAD51}"/>
              </a:ext>
            </a:extLst>
          </p:cNvPr>
          <p:cNvSpPr>
            <a:spLocks noGrp="1"/>
          </p:cNvSpPr>
          <p:nvPr>
            <p:ph type="title"/>
          </p:nvPr>
        </p:nvSpPr>
        <p:spPr>
          <a:xfrm>
            <a:off x="597662" y="695464"/>
            <a:ext cx="10996676" cy="1089794"/>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2800" b="0" i="0" dirty="0">
                <a:solidFill>
                  <a:srgbClr val="000000"/>
                </a:solidFill>
                <a:effectLst/>
                <a:latin typeface="+mn-lt"/>
              </a:rPr>
              <a:t>European Association for the Study of Obesity Position Statement on Medical Nutrition Therapy for the Management of Overweight and Obesity in Adults</a:t>
            </a:r>
            <a:br>
              <a:rPr lang="en-US" sz="2800" b="0" i="0" dirty="0">
                <a:solidFill>
                  <a:srgbClr val="000000"/>
                </a:solidFill>
                <a:effectLst/>
                <a:latin typeface="+mn-lt"/>
              </a:rPr>
            </a:br>
            <a:endParaRPr lang="en-LB" sz="2800" dirty="0">
              <a:latin typeface="+mn-lt"/>
            </a:endParaRPr>
          </a:p>
        </p:txBody>
      </p:sp>
      <p:pic>
        <p:nvPicPr>
          <p:cNvPr id="4" name="Picture 3" descr="A screenshot of a text&#10;&#10;Description automatically generated">
            <a:extLst>
              <a:ext uri="{FF2B5EF4-FFF2-40B4-BE49-F238E27FC236}">
                <a16:creationId xmlns:a16="http://schemas.microsoft.com/office/drawing/2014/main" id="{096832F3-4459-22CD-5D80-04286DBC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9368"/>
            <a:ext cx="12170618" cy="2115546"/>
          </a:xfrm>
          <a:prstGeom prst="rect">
            <a:avLst/>
          </a:prstGeom>
        </p:spPr>
      </p:pic>
      <p:sp>
        <p:nvSpPr>
          <p:cNvPr id="6" name="TextBox 5">
            <a:extLst>
              <a:ext uri="{FF2B5EF4-FFF2-40B4-BE49-F238E27FC236}">
                <a16:creationId xmlns:a16="http://schemas.microsoft.com/office/drawing/2014/main" id="{E2FB4320-F2C1-0ADF-CE0D-F7603538E6A2}"/>
              </a:ext>
            </a:extLst>
          </p:cNvPr>
          <p:cNvSpPr txBox="1"/>
          <p:nvPr/>
        </p:nvSpPr>
        <p:spPr>
          <a:xfrm>
            <a:off x="0" y="6396335"/>
            <a:ext cx="12202691" cy="461665"/>
          </a:xfrm>
          <a:prstGeom prst="rect">
            <a:avLst/>
          </a:prstGeom>
          <a:noFill/>
        </p:spPr>
        <p:txBody>
          <a:bodyPr wrap="square">
            <a:spAutoFit/>
          </a:bodyPr>
          <a:lstStyle/>
          <a:p>
            <a:r>
              <a:rPr lang="en-US" sz="1200" b="0" i="0">
                <a:solidFill>
                  <a:srgbClr val="222222"/>
                </a:solidFill>
                <a:effectLst/>
              </a:rPr>
              <a:t>Hassapidou, M., Vlassopoulos, A., Kalliostra, M., Govers, E., Mulrooney, H., Ells, L., ... &amp; Brown, T. (2023). European Association for the study of obesity position statement on medical nutrition therapy for the management of overweight and obesity in adults developed in collaboration with the European federation of the associations of dietitians. </a:t>
            </a:r>
            <a:r>
              <a:rPr lang="en-US" sz="1200" b="0" i="1">
                <a:solidFill>
                  <a:srgbClr val="222222"/>
                </a:solidFill>
                <a:effectLst/>
              </a:rPr>
              <a:t>Obesity Facts</a:t>
            </a:r>
            <a:r>
              <a:rPr lang="en-US" sz="1200" b="0" i="0">
                <a:solidFill>
                  <a:srgbClr val="222222"/>
                </a:solidFill>
                <a:effectLst/>
              </a:rPr>
              <a:t>, </a:t>
            </a:r>
            <a:r>
              <a:rPr lang="en-US" sz="1200" b="0" i="1">
                <a:solidFill>
                  <a:srgbClr val="222222"/>
                </a:solidFill>
                <a:effectLst/>
              </a:rPr>
              <a:t>16</a:t>
            </a:r>
            <a:r>
              <a:rPr lang="en-US" sz="1200" b="0" i="0">
                <a:solidFill>
                  <a:srgbClr val="222222"/>
                </a:solidFill>
                <a:effectLst/>
              </a:rPr>
              <a:t>(1), 11-28.</a:t>
            </a:r>
            <a:endParaRPr lang="en-LB" sz="1200" dirty="0"/>
          </a:p>
        </p:txBody>
      </p:sp>
    </p:spTree>
    <p:extLst>
      <p:ext uri="{BB962C8B-B14F-4D97-AF65-F5344CB8AC3E}">
        <p14:creationId xmlns:p14="http://schemas.microsoft.com/office/powerpoint/2010/main" val="291023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CEE1-8AC7-89F3-8D67-005A2933B18B}"/>
              </a:ext>
            </a:extLst>
          </p:cNvPr>
          <p:cNvSpPr>
            <a:spLocks noGrp="1"/>
          </p:cNvSpPr>
          <p:nvPr>
            <p:ph type="title"/>
          </p:nvPr>
        </p:nvSpPr>
        <p:spPr/>
        <p:txBody>
          <a:bodyPr/>
          <a:lstStyle/>
          <a:p>
            <a:r>
              <a:rPr lang="en-LB" dirty="0"/>
              <a:t>Main Candidates for Intervention</a:t>
            </a:r>
          </a:p>
        </p:txBody>
      </p:sp>
      <p:sp>
        <p:nvSpPr>
          <p:cNvPr id="4" name="TextBox 3">
            <a:extLst>
              <a:ext uri="{FF2B5EF4-FFF2-40B4-BE49-F238E27FC236}">
                <a16:creationId xmlns:a16="http://schemas.microsoft.com/office/drawing/2014/main" id="{64AB0787-46D1-9206-9F1F-F8EA4E552E08}"/>
              </a:ext>
            </a:extLst>
          </p:cNvPr>
          <p:cNvSpPr txBox="1"/>
          <p:nvPr/>
        </p:nvSpPr>
        <p:spPr>
          <a:xfrm>
            <a:off x="420624" y="2263868"/>
            <a:ext cx="1150467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0" i="0" dirty="0">
                <a:solidFill>
                  <a:srgbClr val="424242"/>
                </a:solidFill>
                <a:effectLst/>
              </a:rPr>
              <a:t>EAL: Recommendation applies to people who have difficulty with self selection and/or portion control.</a:t>
            </a:r>
            <a:endParaRPr lang="en-LB" sz="2400" dirty="0"/>
          </a:p>
        </p:txBody>
      </p:sp>
      <p:sp>
        <p:nvSpPr>
          <p:cNvPr id="13" name="TextBox 12">
            <a:extLst>
              <a:ext uri="{FF2B5EF4-FFF2-40B4-BE49-F238E27FC236}">
                <a16:creationId xmlns:a16="http://schemas.microsoft.com/office/drawing/2014/main" id="{56B943FE-2237-DA93-1076-D6F65F634C20}"/>
              </a:ext>
            </a:extLst>
          </p:cNvPr>
          <p:cNvSpPr txBox="1"/>
          <p:nvPr/>
        </p:nvSpPr>
        <p:spPr>
          <a:xfrm>
            <a:off x="420624" y="3429000"/>
            <a:ext cx="11504676"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0" i="0" dirty="0">
                <a:solidFill>
                  <a:srgbClr val="424242"/>
                </a:solidFill>
                <a:effectLst/>
              </a:rPr>
              <a:t>Evidence incorporated in the “</a:t>
            </a:r>
            <a:r>
              <a:rPr lang="en-US" sz="2400" b="0" i="0" dirty="0">
                <a:solidFill>
                  <a:srgbClr val="000000"/>
                </a:solidFill>
                <a:effectLst/>
              </a:rPr>
              <a:t>European Association for the Study of Obesity Position Statement on Medical Nutrition Therapy for the Management of Overweight and Obesity in Adults” includes:</a:t>
            </a:r>
          </a:p>
          <a:p>
            <a:pPr marL="342900" indent="-342900">
              <a:buFont typeface="Arial" panose="020B0604020202020204" pitchFamily="34" charset="0"/>
              <a:buChar char="•"/>
            </a:pPr>
            <a:r>
              <a:rPr lang="en-US" sz="2400" b="0" i="0" dirty="0">
                <a:solidFill>
                  <a:srgbClr val="212121"/>
                </a:solidFill>
                <a:effectLst/>
              </a:rPr>
              <a:t>Adults with BMI 27–35 kg/m</a:t>
            </a:r>
            <a:r>
              <a:rPr lang="en-US" sz="2400" b="0" i="0" baseline="30000" dirty="0">
                <a:solidFill>
                  <a:srgbClr val="212121"/>
                </a:solidFill>
                <a:effectLst/>
              </a:rPr>
              <a:t>2</a:t>
            </a:r>
            <a:r>
              <a:rPr lang="en-US" sz="2400" b="0" i="0" dirty="0">
                <a:solidFill>
                  <a:srgbClr val="212121"/>
                </a:solidFill>
                <a:effectLst/>
              </a:rPr>
              <a:t> and w/&gt; 1 component of metabolic syndrome</a:t>
            </a:r>
            <a:endParaRPr lang="en-LB" sz="2400" dirty="0"/>
          </a:p>
          <a:p>
            <a:pPr marL="342900" indent="-342900">
              <a:buFont typeface="Arial" panose="020B0604020202020204" pitchFamily="34" charset="0"/>
              <a:buChar char="•"/>
            </a:pPr>
            <a:r>
              <a:rPr lang="en-US" sz="2400" b="0" i="0" dirty="0">
                <a:solidFill>
                  <a:srgbClr val="212121"/>
                </a:solidFill>
                <a:effectLst/>
              </a:rPr>
              <a:t>Adults with T2DM (insulin) and obesity</a:t>
            </a:r>
            <a:endParaRPr lang="en-LB" sz="2400" dirty="0"/>
          </a:p>
          <a:p>
            <a:pPr marL="342900" indent="-342900">
              <a:buFont typeface="Arial" panose="020B0604020202020204" pitchFamily="34" charset="0"/>
              <a:buChar char="•"/>
            </a:pPr>
            <a:r>
              <a:rPr lang="en-US" sz="2400" b="0" i="0" dirty="0">
                <a:solidFill>
                  <a:srgbClr val="212121"/>
                </a:solidFill>
                <a:effectLst/>
              </a:rPr>
              <a:t>Women at 9–16 weeks gestation with </a:t>
            </a:r>
            <a:r>
              <a:rPr lang="en-US" sz="2400" b="0" i="0" dirty="0" err="1">
                <a:solidFill>
                  <a:srgbClr val="212121"/>
                </a:solidFill>
                <a:effectLst/>
              </a:rPr>
              <a:t>pregestation</a:t>
            </a:r>
            <a:r>
              <a:rPr lang="en-US" sz="2400" b="0" i="0" dirty="0">
                <a:solidFill>
                  <a:srgbClr val="212121"/>
                </a:solidFill>
                <a:effectLst/>
              </a:rPr>
              <a:t> BMI ≥25 kg/m</a:t>
            </a:r>
            <a:r>
              <a:rPr lang="en-US" sz="2400" b="0" i="0" baseline="30000" dirty="0">
                <a:solidFill>
                  <a:srgbClr val="212121"/>
                </a:solidFill>
                <a:effectLst/>
              </a:rPr>
              <a:t>2</a:t>
            </a:r>
            <a:endParaRPr lang="en-LB" sz="2400" dirty="0"/>
          </a:p>
          <a:p>
            <a:pPr marL="342900" indent="-342900">
              <a:buFont typeface="Arial" panose="020B0604020202020204" pitchFamily="34" charset="0"/>
              <a:buChar char="•"/>
            </a:pPr>
            <a:r>
              <a:rPr lang="en-US" sz="2400" b="0" i="0" dirty="0">
                <a:solidFill>
                  <a:srgbClr val="212121"/>
                </a:solidFill>
                <a:effectLst/>
              </a:rPr>
              <a:t>Adults with BMI &gt;24 kg/m</a:t>
            </a:r>
            <a:r>
              <a:rPr lang="en-US" sz="2400" b="0" i="0" baseline="30000" dirty="0">
                <a:solidFill>
                  <a:srgbClr val="212121"/>
                </a:solidFill>
                <a:effectLst/>
              </a:rPr>
              <a:t>2</a:t>
            </a:r>
            <a:endParaRPr lang="en-LB" sz="2400" dirty="0"/>
          </a:p>
        </p:txBody>
      </p:sp>
    </p:spTree>
    <p:extLst>
      <p:ext uri="{BB962C8B-B14F-4D97-AF65-F5344CB8AC3E}">
        <p14:creationId xmlns:p14="http://schemas.microsoft.com/office/powerpoint/2010/main" val="1519588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TotalTime>
  <Words>2852</Words>
  <Application>Microsoft Macintosh PowerPoint</Application>
  <PresentationFormat>Widescreen</PresentationFormat>
  <Paragraphs>111</Paragraphs>
  <Slides>17</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Arial</vt:lpstr>
      <vt:lpstr>Calibri</vt:lpstr>
      <vt:lpstr>Calibri Light</vt:lpstr>
      <vt:lpstr>Cambria</vt:lpstr>
      <vt:lpstr>Dante</vt:lpstr>
      <vt:lpstr>Dante (Headings)2</vt:lpstr>
      <vt:lpstr>Helvetica Neue Medium</vt:lpstr>
      <vt:lpstr>inherit</vt:lpstr>
      <vt:lpstr>interfaceregular</vt:lpstr>
      <vt:lpstr>Open Sans</vt:lpstr>
      <vt:lpstr>Wingdings 2</vt:lpstr>
      <vt:lpstr>Office Theme</vt:lpstr>
      <vt:lpstr>1_OffsetVTI</vt:lpstr>
      <vt:lpstr>Dietary Interventions for the Management of Adults with Obesity: Meal Replacements as a Strategy for Weight Loss</vt:lpstr>
      <vt:lpstr>Disclosure Statement</vt:lpstr>
      <vt:lpstr>Learning Outcomes</vt:lpstr>
      <vt:lpstr>Meal Replacements</vt:lpstr>
      <vt:lpstr>Different Types of Meal Replacements</vt:lpstr>
      <vt:lpstr>Different Types of Meal Replacements</vt:lpstr>
      <vt:lpstr>Meal Replacements- Evidence Analysis Library</vt:lpstr>
      <vt:lpstr>European Association for the Study of Obesity Position Statement on Medical Nutrition Therapy for the Management of Overweight and Obesity in Adults </vt:lpstr>
      <vt:lpstr>Main Candidates for Intervention</vt:lpstr>
      <vt:lpstr>PowerPoint Presentation</vt:lpstr>
      <vt:lpstr>The Effect of Meal Replacement on Weight Loss According to Calorie-Restriction Type and Proportion of Energy Intake: A Systematic Review and Meta-Analysis of Randomized Controlled Trials</vt:lpstr>
      <vt:lpstr>Interventions involving partial meal replacements were associated with faster regain in weight but not after adjustment for weight loss</vt:lpstr>
      <vt:lpstr>PowerPoint Presentation</vt:lpstr>
      <vt:lpstr>Mean weight change (kg) from baseline at 2 and 4 years between interventions incorporating meal replacements (MR) and control interventions</vt:lpstr>
      <vt:lpstr>Safety </vt:lpstr>
      <vt:lpstr>Safety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Dietary Interventions for the Management of Adults with Obesity</dc:title>
  <dc:creator>Omar Makki</dc:creator>
  <cp:lastModifiedBy>Dayana El Chaar</cp:lastModifiedBy>
  <cp:revision>33</cp:revision>
  <dcterms:created xsi:type="dcterms:W3CDTF">2020-12-02T06:53:22Z</dcterms:created>
  <dcterms:modified xsi:type="dcterms:W3CDTF">2023-08-30T19:07:07Z</dcterms:modified>
</cp:coreProperties>
</file>