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7"/>
  </p:notesMasterIdLst>
  <p:sldIdLst>
    <p:sldId id="256" r:id="rId2"/>
    <p:sldId id="328" r:id="rId3"/>
    <p:sldId id="297" r:id="rId4"/>
    <p:sldId id="295" r:id="rId5"/>
    <p:sldId id="296" r:id="rId6"/>
    <p:sldId id="257" r:id="rId7"/>
    <p:sldId id="301" r:id="rId8"/>
    <p:sldId id="258" r:id="rId9"/>
    <p:sldId id="259" r:id="rId10"/>
    <p:sldId id="260" r:id="rId11"/>
    <p:sldId id="261" r:id="rId12"/>
    <p:sldId id="262" r:id="rId13"/>
    <p:sldId id="280" r:id="rId14"/>
    <p:sldId id="263" r:id="rId15"/>
    <p:sldId id="264" r:id="rId16"/>
    <p:sldId id="299" r:id="rId17"/>
    <p:sldId id="266" r:id="rId18"/>
    <p:sldId id="268" r:id="rId19"/>
    <p:sldId id="269" r:id="rId20"/>
    <p:sldId id="298" r:id="rId21"/>
    <p:sldId id="270" r:id="rId22"/>
    <p:sldId id="271" r:id="rId23"/>
    <p:sldId id="272" r:id="rId24"/>
    <p:sldId id="273" r:id="rId25"/>
    <p:sldId id="32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27"/>
  </p:normalViewPr>
  <p:slideViewPr>
    <p:cSldViewPr snapToGrid="0">
      <p:cViewPr varScale="1">
        <p:scale>
          <a:sx n="108" d="100"/>
          <a:sy n="108" d="100"/>
        </p:scale>
        <p:origin x="6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B11C9-541D-E944-ACB0-1661996266A1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FE3F3-448B-9C4E-B01E-E47AFEBC9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4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0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6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1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0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6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3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5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0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8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24" r:id="rId6"/>
    <p:sldLayoutId id="2147483719" r:id="rId7"/>
    <p:sldLayoutId id="2147483720" r:id="rId8"/>
    <p:sldLayoutId id="2147483721" r:id="rId9"/>
    <p:sldLayoutId id="2147483723" r:id="rId10"/>
    <p:sldLayoutId id="2147483722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youtu.be/Z8A73pUr3aA?t=266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jronline.org/doi/full/10.2214/AJR.17.17850" TargetMode="Externa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B5B7232-85BB-4414-A179-E092BB02C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eb of dots connected">
            <a:extLst>
              <a:ext uri="{FF2B5EF4-FFF2-40B4-BE49-F238E27FC236}">
                <a16:creationId xmlns:a16="http://schemas.microsoft.com/office/drawing/2014/main" id="{84583495-C346-5B8E-B695-848F253D5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258"/>
            <a:ext cx="10177735" cy="5067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6FD2A-BCF8-57BE-2A20-21327070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914399"/>
            <a:ext cx="10934701" cy="3117553"/>
          </a:xfrm>
        </p:spPr>
        <p:txBody>
          <a:bodyPr anchor="t">
            <a:normAutofit/>
          </a:bodyPr>
          <a:lstStyle/>
          <a:p>
            <a:pPr algn="r"/>
            <a:r>
              <a:rPr lang="en-US" dirty="0"/>
              <a:t>The Uses and Risks of Generative 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FA562-A47E-2B28-69E6-1EC6BFD9C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5560042"/>
            <a:ext cx="8271879" cy="54234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Faisal Farooq, PhD</a:t>
            </a:r>
          </a:p>
        </p:txBody>
      </p:sp>
    </p:spTree>
    <p:extLst>
      <p:ext uri="{BB962C8B-B14F-4D97-AF65-F5344CB8AC3E}">
        <p14:creationId xmlns:p14="http://schemas.microsoft.com/office/powerpoint/2010/main" val="997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71EC2-0545-7832-A45D-1C896973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6650-75D0-CB33-3896-D0332D5FC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Protein and Drug Design</a:t>
            </a:r>
          </a:p>
          <a:p>
            <a:r>
              <a:rPr lang="en-US" dirty="0"/>
              <a:t>Biomedical NLP</a:t>
            </a:r>
          </a:p>
          <a:p>
            <a:r>
              <a:rPr lang="en-US" dirty="0"/>
              <a:t>Patient Digital Twins</a:t>
            </a:r>
          </a:p>
          <a:p>
            <a:r>
              <a:rPr lang="en-US" dirty="0"/>
              <a:t>EHR Documentation</a:t>
            </a:r>
          </a:p>
          <a:p>
            <a:r>
              <a:rPr lang="en-US" dirty="0"/>
              <a:t>Wellness Tech</a:t>
            </a:r>
          </a:p>
          <a:p>
            <a:r>
              <a:rPr lang="en-US" dirty="0"/>
              <a:t>Synthetic Patient Data</a:t>
            </a:r>
          </a:p>
          <a:p>
            <a:r>
              <a:rPr lang="en-US" dirty="0"/>
              <a:t>Radiology Image Enhancement</a:t>
            </a:r>
          </a:p>
        </p:txBody>
      </p:sp>
    </p:spTree>
    <p:extLst>
      <p:ext uri="{BB962C8B-B14F-4D97-AF65-F5344CB8AC3E}">
        <p14:creationId xmlns:p14="http://schemas.microsoft.com/office/powerpoint/2010/main" val="398169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72591-F4CF-C0C8-17C3-0D933FBD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0FFBE-5AF9-3F08-AB3F-3670165F2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AI can speed up the process by creating new drug molecules that have the potential to be developed into new drugs</a:t>
            </a:r>
          </a:p>
          <a:p>
            <a:r>
              <a:rPr lang="en-US" dirty="0"/>
              <a:t>The algorithm can learn from a large dataset of chemical structures and properties and generate new molecules similar to existing drugs.</a:t>
            </a:r>
          </a:p>
          <a:p>
            <a:r>
              <a:rPr lang="en-US" dirty="0"/>
              <a:t>Virtual compounds are generated by AI algorithms and tested in silico, which means in a computer simulation rather than a laboratory.</a:t>
            </a:r>
          </a:p>
          <a:p>
            <a:r>
              <a:rPr lang="en-US" dirty="0"/>
              <a:t>This decreases the time and cost involved in the discovery of new drugs.  </a:t>
            </a:r>
          </a:p>
        </p:txBody>
      </p:sp>
    </p:spTree>
    <p:extLst>
      <p:ext uri="{BB962C8B-B14F-4D97-AF65-F5344CB8AC3E}">
        <p14:creationId xmlns:p14="http://schemas.microsoft.com/office/powerpoint/2010/main" val="772366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79212-213A-9408-8E30-CEB5CD6B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decision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39A6-E0FE-9E28-0600-88C2B128F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BioGPT</a:t>
            </a:r>
            <a:r>
              <a:rPr lang="en-US" dirty="0"/>
              <a:t> beat all previous human tests for tasks on PubMed data</a:t>
            </a:r>
          </a:p>
          <a:p>
            <a:pPr lvl="1"/>
            <a:r>
              <a:rPr lang="en-US" dirty="0"/>
              <a:t>Answering clinical and research questions</a:t>
            </a:r>
          </a:p>
          <a:p>
            <a:pPr lvl="1"/>
            <a:r>
              <a:rPr lang="en-US" dirty="0"/>
              <a:t>Passing board exams</a:t>
            </a:r>
          </a:p>
          <a:p>
            <a:pPr lvl="1"/>
            <a:r>
              <a:rPr lang="en-US" dirty="0"/>
              <a:t>Identifying literature and clinical trials related to a particular case</a:t>
            </a:r>
          </a:p>
          <a:p>
            <a:r>
              <a:rPr lang="en-US" dirty="0"/>
              <a:t>Generative AI as physician’s co-pilot can be a watershed moment in healthcare</a:t>
            </a:r>
          </a:p>
        </p:txBody>
      </p:sp>
    </p:spTree>
    <p:extLst>
      <p:ext uri="{BB962C8B-B14F-4D97-AF65-F5344CB8AC3E}">
        <p14:creationId xmlns:p14="http://schemas.microsoft.com/office/powerpoint/2010/main" val="509926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7"/>
          <p:cNvSpPr txBox="1">
            <a:spLocks noGrp="1"/>
          </p:cNvSpPr>
          <p:nvPr>
            <p:ph type="title"/>
          </p:nvPr>
        </p:nvSpPr>
        <p:spPr>
          <a:xfrm>
            <a:off x="414867" y="-130937"/>
            <a:ext cx="10058400" cy="10723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/>
              <a:t>In Silico </a:t>
            </a:r>
            <a:endParaRPr/>
          </a:p>
        </p:txBody>
      </p:sp>
      <p:sp>
        <p:nvSpPr>
          <p:cNvPr id="362" name="Google Shape;362;p37"/>
          <p:cNvSpPr txBox="1"/>
          <p:nvPr/>
        </p:nvSpPr>
        <p:spPr>
          <a:xfrm>
            <a:off x="872067" y="789864"/>
            <a:ext cx="786113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91015" indent="-14817">
              <a:lnSpc>
                <a:spcPct val="90000"/>
              </a:lnSpc>
              <a:buClr>
                <a:schemeClr val="accent1"/>
              </a:buClr>
              <a:buSzPts val="900"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015" indent="-126997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1500"/>
              <a:buFont typeface="Noto Sans Symbols"/>
              <a:buChar char="❖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Twins – model outcomes without any intervention e.g. pacemakers in digital twin of heart. </a:t>
            </a:r>
            <a:endParaRPr sz="2400" dirty="0"/>
          </a:p>
          <a:p>
            <a:pPr marL="91015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15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015" indent="-126997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1500"/>
              <a:buFont typeface="Noto Sans Symbols"/>
              <a:buChar char="❖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 Discovery – model chemical composition to understand drug behavior without spending on wet lab experiments</a:t>
            </a:r>
            <a:endParaRPr sz="2400" dirty="0"/>
          </a:p>
          <a:p>
            <a:pPr marL="91015">
              <a:lnSpc>
                <a:spcPct val="90000"/>
              </a:lnSpc>
              <a:spcBef>
                <a:spcPts val="700"/>
              </a:spcBef>
              <a:buClr>
                <a:schemeClr val="accent1"/>
              </a:buClr>
              <a:buSzPts val="1500"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015" indent="-126997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ts val="1500"/>
              <a:buFont typeface="Noto Sans Symbols"/>
              <a:buChar char="❖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Patients – Model disease progression, comorbidities, interventions and outcomes without conducting RCTs and no human subject involvement</a:t>
            </a:r>
            <a:endParaRPr sz="2400" dirty="0"/>
          </a:p>
        </p:txBody>
      </p:sp>
      <p:pic>
        <p:nvPicPr>
          <p:cNvPr id="363" name="Google Shape;36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2709" y="4279022"/>
            <a:ext cx="7315200" cy="125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9115" y="1008061"/>
            <a:ext cx="3458795" cy="2420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077A2-F408-937E-4E52-4F1D2BAC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plans</a:t>
            </a:r>
          </a:p>
        </p:txBody>
      </p:sp>
      <p:sp>
        <p:nvSpPr>
          <p:cNvPr id="4" name="Google Shape;345;p35">
            <a:extLst>
              <a:ext uri="{FF2B5EF4-FFF2-40B4-BE49-F238E27FC236}">
                <a16:creationId xmlns:a16="http://schemas.microsoft.com/office/drawing/2014/main" id="{46BA16CF-4F14-793F-40F3-C1152C18A46E}"/>
              </a:ext>
            </a:extLst>
          </p:cNvPr>
          <p:cNvSpPr txBox="1"/>
          <p:nvPr/>
        </p:nvSpPr>
        <p:spPr>
          <a:xfrm>
            <a:off x="7346787" y="2400627"/>
            <a:ext cx="3429000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HAL - Hybrid Assistive Limb</a:t>
            </a:r>
            <a:endParaRPr/>
          </a:p>
        </p:txBody>
      </p:sp>
      <p:pic>
        <p:nvPicPr>
          <p:cNvPr id="5" name="Google Shape;346;p35">
            <a:extLst>
              <a:ext uri="{FF2B5EF4-FFF2-40B4-BE49-F238E27FC236}">
                <a16:creationId xmlns:a16="http://schemas.microsoft.com/office/drawing/2014/main" id="{B989BE47-F553-71C9-00E4-4AC86C1663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67387" y="3049915"/>
            <a:ext cx="4103687" cy="230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975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C5AD-2077-A5B6-D49B-1F20EE40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52B56-2815-66E9-12BB-D9DCE3A23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2095500"/>
            <a:ext cx="6526195" cy="3848100"/>
          </a:xfrm>
        </p:spPr>
        <p:txBody>
          <a:bodyPr/>
          <a:lstStyle/>
          <a:p>
            <a:r>
              <a:rPr lang="en-US" dirty="0"/>
              <a:t>Creating a patient summary from the entire clinical record</a:t>
            </a:r>
          </a:p>
          <a:p>
            <a:pPr lvl="1"/>
            <a:r>
              <a:rPr lang="en-US" dirty="0"/>
              <a:t>Saves clinician’s time pre-encounter</a:t>
            </a:r>
          </a:p>
          <a:p>
            <a:pPr lvl="1"/>
            <a:r>
              <a:rPr lang="en-US" dirty="0"/>
              <a:t>Facilitates continuity of care</a:t>
            </a:r>
          </a:p>
          <a:p>
            <a:r>
              <a:rPr lang="en-US" dirty="0"/>
              <a:t>Generating correct documentation from pervasive data</a:t>
            </a:r>
          </a:p>
          <a:p>
            <a:pPr lvl="1"/>
            <a:r>
              <a:rPr lang="en-US" dirty="0"/>
              <a:t>Multi-modal data captured during patient encounter generates documentation</a:t>
            </a:r>
          </a:p>
          <a:p>
            <a:r>
              <a:rPr lang="en-US" dirty="0"/>
              <a:t>Automatically generates billing information</a:t>
            </a:r>
          </a:p>
        </p:txBody>
      </p:sp>
      <p:pic>
        <p:nvPicPr>
          <p:cNvPr id="4" name="Picture 2" descr="Deep Medicine 1st edition 9781541644632 1541644638">
            <a:hlinkClick r:id="rId2"/>
            <a:extLst>
              <a:ext uri="{FF2B5EF4-FFF2-40B4-BE49-F238E27FC236}">
                <a16:creationId xmlns:a16="http://schemas.microsoft.com/office/drawing/2014/main" id="{30025246-C179-7F63-F510-CF3A98C4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009" y="108515"/>
            <a:ext cx="4283835" cy="66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43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>
            <a:spLocks noGrp="1"/>
          </p:cNvSpPr>
          <p:nvPr>
            <p:ph type="title"/>
          </p:nvPr>
        </p:nvSpPr>
        <p:spPr>
          <a:xfrm>
            <a:off x="397933" y="-129118"/>
            <a:ext cx="10058400" cy="14520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dirty="0"/>
              <a:t>Advanced imaging</a:t>
            </a:r>
            <a:endParaRPr dirty="0"/>
          </a:p>
        </p:txBody>
      </p:sp>
      <p:pic>
        <p:nvPicPr>
          <p:cNvPr id="294" name="Google Shape;294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34667" y="1646767"/>
            <a:ext cx="5350933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34" y="1646767"/>
            <a:ext cx="5645151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9"/>
          <p:cNvSpPr txBox="1"/>
          <p:nvPr/>
        </p:nvSpPr>
        <p:spPr>
          <a:xfrm>
            <a:off x="666752" y="5071534"/>
            <a:ext cx="10839449" cy="1189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reconstruction technique, currently not approved for clinical use, that can produce photorealistic 3D images from </a:t>
            </a:r>
            <a:endParaRPr sz="2400"/>
          </a:p>
          <a:p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traditional CT and MRI data.</a:t>
            </a:r>
            <a:b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More: </a:t>
            </a:r>
            <a:r>
              <a:rPr lang="en-US" sz="1733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https://www.ajronline.org/doi/full/10.2214/AJR.17.17850</a:t>
            </a: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C180-2B69-27BD-A69F-133C07E5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55BE-AB98-C960-2F19-81981374B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Privacy Risk</a:t>
            </a:r>
          </a:p>
          <a:p>
            <a:r>
              <a:rPr lang="en-US" dirty="0"/>
              <a:t>Lack of Trust</a:t>
            </a:r>
          </a:p>
          <a:p>
            <a:r>
              <a:rPr lang="en-US" dirty="0"/>
              <a:t>Safety</a:t>
            </a:r>
          </a:p>
          <a:p>
            <a:r>
              <a:rPr lang="en-US" dirty="0"/>
              <a:t>Low Interpretability</a:t>
            </a:r>
          </a:p>
          <a:p>
            <a:r>
              <a:rPr lang="en-US" dirty="0"/>
              <a:t>Problems with Reproducibility</a:t>
            </a:r>
          </a:p>
          <a:p>
            <a:r>
              <a:rPr lang="en-US" dirty="0"/>
              <a:t>Bias</a:t>
            </a:r>
          </a:p>
          <a:p>
            <a:r>
              <a:rPr lang="en-US" dirty="0"/>
              <a:t>Misuse and Over-reliance</a:t>
            </a:r>
          </a:p>
        </p:txBody>
      </p:sp>
    </p:spTree>
    <p:extLst>
      <p:ext uri="{BB962C8B-B14F-4D97-AF65-F5344CB8AC3E}">
        <p14:creationId xmlns:p14="http://schemas.microsoft.com/office/powerpoint/2010/main" val="412875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A746-E698-F5FD-BE06-7B00BE62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76E7-E6E6-B21C-9990-B8CD44DE9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using </a:t>
            </a:r>
            <a:r>
              <a:rPr lang="en-US" dirty="0" err="1"/>
              <a:t>chatGPT</a:t>
            </a:r>
            <a:r>
              <a:rPr lang="en-US" dirty="0"/>
              <a:t> – YOU may have trained it! </a:t>
            </a:r>
          </a:p>
          <a:p>
            <a:endParaRPr lang="en-US" dirty="0"/>
          </a:p>
          <a:p>
            <a:r>
              <a:rPr lang="en-US" dirty="0"/>
              <a:t>Adversarial attacks on producing training data</a:t>
            </a:r>
          </a:p>
          <a:p>
            <a:pPr lvl="1"/>
            <a:r>
              <a:rPr lang="en-US" dirty="0"/>
              <a:t>Imagine generative AI trained on patient data starts revealing it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1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F720-A15D-15F8-0835-2BDD4676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82E95-A4E4-A615-B460-DFA57AD45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AI suffers from hallucination</a:t>
            </a:r>
          </a:p>
          <a:p>
            <a:pPr lvl="1"/>
            <a:r>
              <a:rPr lang="en-US" dirty="0"/>
              <a:t>when it produces something with high confidence and looks correct, but is actually wrong</a:t>
            </a:r>
          </a:p>
          <a:p>
            <a:r>
              <a:rPr lang="en-US" dirty="0"/>
              <a:t>Deepfakes</a:t>
            </a:r>
          </a:p>
          <a:p>
            <a:pPr lvl="1"/>
            <a:r>
              <a:rPr lang="en-US" dirty="0"/>
              <a:t>Fake pictures, fake profiles, fake identities, fake resumes etc.</a:t>
            </a:r>
          </a:p>
          <a:p>
            <a:r>
              <a:rPr lang="en-US" dirty="0"/>
              <a:t>Fraud : Fake cases and documentation for ease of pre-approval and higher reimbursement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EC630-3EDB-B6B5-358A-3C8E0DC13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379" y="375977"/>
            <a:ext cx="7772400" cy="1690497"/>
          </a:xfrm>
          <a:prstGeom prst="rect">
            <a:avLst/>
          </a:prstGeom>
        </p:spPr>
      </p:pic>
      <p:pic>
        <p:nvPicPr>
          <p:cNvPr id="2050" name="Picture 2" descr="ChatGPT answers">
            <a:extLst>
              <a:ext uri="{FF2B5EF4-FFF2-40B4-BE49-F238E27FC236}">
                <a16:creationId xmlns:a16="http://schemas.microsoft.com/office/drawing/2014/main" id="{43907D52-053D-E33B-6C27-1DF62188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836" y="4230129"/>
            <a:ext cx="5054943" cy="252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D4526"/>
                </a:solidFill>
                <a:latin typeface="1898 Sans"/>
                <a:cs typeface="1898 Sans"/>
              </a:rPr>
              <a:t>Disclosure Statement</a:t>
            </a:r>
            <a:endParaRPr lang="en-US" dirty="0">
              <a:latin typeface="1898 Sans"/>
              <a:cs typeface="1898 Sans"/>
            </a:endParaRPr>
          </a:p>
        </p:txBody>
      </p:sp>
      <p:pic>
        <p:nvPicPr>
          <p:cNvPr id="4" name="Picture 3" descr="WCM-Q_1Line_CoBrand_CMY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6265252"/>
            <a:ext cx="4680236" cy="35144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400" b="1" dirty="0">
                <a:latin typeface="1898 Sans"/>
                <a:cs typeface="1898 Sans"/>
              </a:rPr>
              <a:t>Speaker:</a:t>
            </a:r>
          </a:p>
          <a:p>
            <a:pPr algn="l"/>
            <a:endParaRPr lang="en-US" sz="1400" b="1" dirty="0">
              <a:latin typeface="1898 Sans"/>
              <a:cs typeface="1898 Sans"/>
            </a:endParaRPr>
          </a:p>
          <a:p>
            <a:pPr lvl="1" algn="l">
              <a:spcBef>
                <a:spcPts val="0"/>
              </a:spcBef>
            </a:pPr>
            <a:r>
              <a:rPr lang="en-US" sz="2400" b="1" dirty="0">
                <a:latin typeface="1898 Sans"/>
                <a:cs typeface="1898 Sans"/>
              </a:rPr>
              <a:t>Dr. Faisal Farooq</a:t>
            </a:r>
          </a:p>
          <a:p>
            <a:pPr lvl="1" algn="l">
              <a:spcBef>
                <a:spcPts val="0"/>
              </a:spcBef>
            </a:pPr>
            <a:endParaRPr lang="en-US" b="1" dirty="0">
              <a:latin typeface="1898 Sans"/>
              <a:cs typeface="1898 Sans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>
                <a:latin typeface="1898 Sans"/>
                <a:cs typeface="1898 Sans"/>
              </a:rPr>
              <a:t>Has no relevant financial relationships to disclose.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>
                <a:latin typeface="1898 Sans"/>
                <a:cs typeface="1898 Sans"/>
              </a:rPr>
              <a:t>Will not be discussing unlabeled/unapproved use of drugs or products.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4B5D1-6CB9-3691-4E08-5EE8E2CFE293}"/>
              </a:ext>
            </a:extLst>
          </p:cNvPr>
          <p:cNvSpPr txBox="1"/>
          <p:nvPr/>
        </p:nvSpPr>
        <p:spPr>
          <a:xfrm>
            <a:off x="1508166" y="9381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QA" dirty="0"/>
          </a:p>
        </p:txBody>
      </p:sp>
    </p:spTree>
    <p:extLst>
      <p:ext uri="{BB962C8B-B14F-4D97-AF65-F5344CB8AC3E}">
        <p14:creationId xmlns:p14="http://schemas.microsoft.com/office/powerpoint/2010/main" val="451188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A746-E698-F5FD-BE06-7B00BE62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76E7-E6E6-B21C-9990-B8CD44DE9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Incorrect diagnoses</a:t>
            </a:r>
          </a:p>
          <a:p>
            <a:pPr lvl="1"/>
            <a:r>
              <a:rPr lang="en-US" dirty="0"/>
              <a:t>Providing incorrect diagnoses in clinical decision support systems</a:t>
            </a:r>
          </a:p>
          <a:p>
            <a:r>
              <a:rPr lang="en-US" dirty="0"/>
              <a:t>Missed information</a:t>
            </a:r>
          </a:p>
          <a:p>
            <a:pPr lvl="1"/>
            <a:r>
              <a:rPr lang="en-US" dirty="0"/>
              <a:t>Patient summaries missing salient information such as drug allergies</a:t>
            </a:r>
          </a:p>
          <a:p>
            <a:r>
              <a:rPr lang="en-US" dirty="0"/>
              <a:t>Incorrect Treatment  </a:t>
            </a:r>
          </a:p>
          <a:p>
            <a:pPr lvl="1"/>
            <a:r>
              <a:rPr lang="en-US" dirty="0"/>
              <a:t>a clinician in Africa using Gen AI to generate an outline for treatment options is actually focusing on outputs from a system trained in rich countries like USA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3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E980-4CAD-2BB6-B0C9-0473223E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E6323-9214-1CFC-4FC9-135B068F5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 are often not interpretable</a:t>
            </a:r>
          </a:p>
          <a:p>
            <a:endParaRPr lang="en-US" dirty="0"/>
          </a:p>
          <a:p>
            <a:r>
              <a:rPr lang="en-US" dirty="0"/>
              <a:t>Gen AI does not necessarily provide a rationale for producing a particular answer</a:t>
            </a:r>
          </a:p>
        </p:txBody>
      </p:sp>
    </p:spTree>
    <p:extLst>
      <p:ext uri="{BB962C8B-B14F-4D97-AF65-F5344CB8AC3E}">
        <p14:creationId xmlns:p14="http://schemas.microsoft.com/office/powerpoint/2010/main" val="3063736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6C63E-761A-1D81-F143-E537BBAC1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D880-DCA0-8985-0465-D80311FB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outputs to different questions</a:t>
            </a:r>
          </a:p>
          <a:p>
            <a:pPr lvl="1"/>
            <a:r>
              <a:rPr lang="en-US" dirty="0"/>
              <a:t>WHO says Covid is no longer a health emergency</a:t>
            </a:r>
          </a:p>
          <a:p>
            <a:pPr lvl="1"/>
            <a:r>
              <a:rPr lang="en-US" dirty="0"/>
              <a:t>Who says Covid is no longer a health emergency?</a:t>
            </a:r>
          </a:p>
          <a:p>
            <a:r>
              <a:rPr lang="en-US" dirty="0"/>
              <a:t>Different outputs for same questions</a:t>
            </a:r>
          </a:p>
          <a:p>
            <a:r>
              <a:rPr lang="en-US" dirty="0"/>
              <a:t>Minor variations lead to drastically different answers</a:t>
            </a:r>
          </a:p>
          <a:p>
            <a:pPr lvl="1"/>
            <a:r>
              <a:rPr lang="en-US" dirty="0"/>
              <a:t>Prompt Engineering: Crafting prompts to get the best answers from the AI</a:t>
            </a:r>
          </a:p>
          <a:p>
            <a:r>
              <a:rPr lang="en-US" dirty="0"/>
              <a:t>Clinical guidelines and practices change: how can AI adjust </a:t>
            </a:r>
          </a:p>
        </p:txBody>
      </p:sp>
    </p:spTree>
    <p:extLst>
      <p:ext uri="{BB962C8B-B14F-4D97-AF65-F5344CB8AC3E}">
        <p14:creationId xmlns:p14="http://schemas.microsoft.com/office/powerpoint/2010/main" val="1557041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3394-7533-80F2-6D63-C58B6ED3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570C-CEC9-7837-CEBC-DE38F2C47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Humans have biases – data has biases – Gen AI is just a reflection of that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F45CF-0CC2-0603-EF9D-D64E7FEF85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74" y="2606511"/>
            <a:ext cx="9596826" cy="41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43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EE241-236E-89E6-61A3-B2FF84BB6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Over-reliance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9ED8C-D520-A1A1-96DB-58C82FD13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advanced tools, humans lost scrappiness</a:t>
            </a:r>
          </a:p>
          <a:p>
            <a:pPr lvl="1"/>
            <a:r>
              <a:rPr lang="en-US" dirty="0"/>
              <a:t>In healthcare, art of diagnoses with limited resources is getting lost</a:t>
            </a:r>
          </a:p>
          <a:p>
            <a:r>
              <a:rPr lang="en-US" dirty="0"/>
              <a:t>Overly relying on Gen AI instead of bedside training</a:t>
            </a:r>
          </a:p>
          <a:p>
            <a:pPr lvl="1"/>
            <a:r>
              <a:rPr lang="en-US" dirty="0"/>
              <a:t>Generative AI for rare conditions?</a:t>
            </a:r>
          </a:p>
        </p:txBody>
      </p:sp>
    </p:spTree>
    <p:extLst>
      <p:ext uri="{BB962C8B-B14F-4D97-AF65-F5344CB8AC3E}">
        <p14:creationId xmlns:p14="http://schemas.microsoft.com/office/powerpoint/2010/main" val="21147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8;p43">
            <a:extLst>
              <a:ext uri="{FF2B5EF4-FFF2-40B4-BE49-F238E27FC236}">
                <a16:creationId xmlns:a16="http://schemas.microsoft.com/office/drawing/2014/main" id="{E67B66BE-9C44-FA49-80FD-DA211FA58075}"/>
              </a:ext>
            </a:extLst>
          </p:cNvPr>
          <p:cNvSpPr txBox="1"/>
          <p:nvPr/>
        </p:nvSpPr>
        <p:spPr>
          <a:xfrm>
            <a:off x="27518" y="82552"/>
            <a:ext cx="10517716" cy="66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Responsible AI Framework</a:t>
            </a:r>
            <a:endParaRPr sz="2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3324CD9-08B5-9243-8B64-54C2A1657C58}"/>
              </a:ext>
            </a:extLst>
          </p:cNvPr>
          <p:cNvSpPr txBox="1">
            <a:spLocks/>
          </p:cNvSpPr>
          <p:nvPr/>
        </p:nvSpPr>
        <p:spPr>
          <a:xfrm>
            <a:off x="755904" y="943525"/>
            <a:ext cx="10058400" cy="402378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67" i="1" dirty="0"/>
              <a:t>Fairness</a:t>
            </a:r>
          </a:p>
          <a:p>
            <a:pPr lvl="1">
              <a:buFont typeface="Wingdings" pitchFamily="2" charset="2"/>
              <a:buChar char="Ø"/>
            </a:pPr>
            <a:r>
              <a:rPr lang="en-US" sz="1867" dirty="0"/>
              <a:t>AI systems should treat all people fairly</a:t>
            </a:r>
          </a:p>
          <a:p>
            <a:pPr lvl="1">
              <a:buFont typeface="Wingdings" pitchFamily="2" charset="2"/>
              <a:buChar char="Ø"/>
            </a:pPr>
            <a:endParaRPr lang="en-US" sz="1867" dirty="0"/>
          </a:p>
          <a:p>
            <a:pPr>
              <a:buFont typeface="Wingdings" pitchFamily="2" charset="2"/>
              <a:buChar char="Ø"/>
            </a:pPr>
            <a:r>
              <a:rPr lang="en-US" sz="1867" i="1" dirty="0"/>
              <a:t>Inclusiveness</a:t>
            </a:r>
          </a:p>
          <a:p>
            <a:pPr lvl="1">
              <a:buFont typeface="Wingdings" pitchFamily="2" charset="2"/>
              <a:buChar char="Ø"/>
            </a:pPr>
            <a:r>
              <a:rPr lang="en-US" sz="1867" dirty="0"/>
              <a:t>AI systems should empower everyone and engage people</a:t>
            </a:r>
          </a:p>
          <a:p>
            <a:pPr>
              <a:buFont typeface="Wingdings" pitchFamily="2" charset="2"/>
              <a:buChar char="Ø"/>
            </a:pPr>
            <a:endParaRPr lang="en-US" sz="1867" dirty="0"/>
          </a:p>
          <a:p>
            <a:pPr>
              <a:buFont typeface="Wingdings" pitchFamily="2" charset="2"/>
              <a:buChar char="Ø"/>
            </a:pPr>
            <a:r>
              <a:rPr lang="en-US" sz="1867" i="1" dirty="0"/>
              <a:t>Reliability and Safety</a:t>
            </a:r>
            <a:r>
              <a:rPr lang="en-US" sz="1867" dirty="0"/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en-US" sz="1867" dirty="0"/>
              <a:t>AI systems should perform reliably and safely</a:t>
            </a:r>
          </a:p>
          <a:p>
            <a:pPr>
              <a:buFont typeface="Wingdings" pitchFamily="2" charset="2"/>
              <a:buChar char="Ø"/>
            </a:pPr>
            <a:endParaRPr lang="en-US" sz="1867" dirty="0"/>
          </a:p>
          <a:p>
            <a:pPr>
              <a:buFont typeface="Wingdings" pitchFamily="2" charset="2"/>
              <a:buChar char="Ø"/>
            </a:pPr>
            <a:r>
              <a:rPr lang="en-US" sz="1867" i="1" dirty="0"/>
              <a:t>Transparency</a:t>
            </a:r>
          </a:p>
          <a:p>
            <a:pPr lvl="1">
              <a:buFont typeface="Wingdings" pitchFamily="2" charset="2"/>
              <a:buChar char="Ø"/>
            </a:pPr>
            <a:r>
              <a:rPr lang="en-US" sz="1867" dirty="0"/>
              <a:t>AI systems should be understandable</a:t>
            </a:r>
          </a:p>
          <a:p>
            <a:pPr lvl="1">
              <a:buFont typeface="Wingdings" pitchFamily="2" charset="2"/>
              <a:buChar char="Ø"/>
            </a:pPr>
            <a:endParaRPr lang="en-US" sz="1867" dirty="0"/>
          </a:p>
          <a:p>
            <a:pPr>
              <a:buFont typeface="Wingdings" pitchFamily="2" charset="2"/>
              <a:buChar char="Ø"/>
            </a:pPr>
            <a:r>
              <a:rPr lang="en-US" sz="1867" i="1" dirty="0"/>
              <a:t>Privacy and Security</a:t>
            </a:r>
          </a:p>
          <a:p>
            <a:pPr lvl="1">
              <a:buFont typeface="Wingdings" pitchFamily="2" charset="2"/>
              <a:buChar char="Ø"/>
            </a:pPr>
            <a:r>
              <a:rPr lang="en-US" sz="1867" dirty="0"/>
              <a:t>AI systems should be secure and respect privacy</a:t>
            </a:r>
          </a:p>
          <a:p>
            <a:pPr lvl="1">
              <a:buFont typeface="Wingdings" pitchFamily="2" charset="2"/>
              <a:buChar char="Ø"/>
            </a:pPr>
            <a:endParaRPr lang="en-US" sz="1867" dirty="0"/>
          </a:p>
          <a:p>
            <a:pPr>
              <a:buFont typeface="Wingdings" pitchFamily="2" charset="2"/>
              <a:buChar char="Ø"/>
            </a:pPr>
            <a:r>
              <a:rPr lang="en-US" sz="1867" i="1" dirty="0"/>
              <a:t>Accountability</a:t>
            </a:r>
          </a:p>
          <a:p>
            <a:pPr lvl="1">
              <a:buFont typeface="Wingdings" pitchFamily="2" charset="2"/>
              <a:buChar char="Ø"/>
            </a:pPr>
            <a:r>
              <a:rPr lang="en-US" sz="1867" dirty="0"/>
              <a:t>People should be accountable for AI systems</a:t>
            </a:r>
          </a:p>
        </p:txBody>
      </p:sp>
    </p:spTree>
    <p:extLst>
      <p:ext uri="{BB962C8B-B14F-4D97-AF65-F5344CB8AC3E}">
        <p14:creationId xmlns:p14="http://schemas.microsoft.com/office/powerpoint/2010/main" val="154826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791632" y="-519794"/>
            <a:ext cx="10058400" cy="14520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/>
              <a:t>So What is this AI thing</a:t>
            </a:r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32239"/>
            <a:ext cx="5489971" cy="53948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7"/>
          <p:cNvGrpSpPr/>
          <p:nvPr/>
        </p:nvGrpSpPr>
        <p:grpSpPr>
          <a:xfrm>
            <a:off x="6171260" y="812621"/>
            <a:ext cx="5825064" cy="5416020"/>
            <a:chOff x="0" y="1984"/>
            <a:chExt cx="4368798" cy="4062015"/>
          </a:xfrm>
        </p:grpSpPr>
        <p:sp>
          <p:nvSpPr>
            <p:cNvPr id="141" name="Google Shape;141;p17"/>
            <p:cNvSpPr/>
            <p:nvPr/>
          </p:nvSpPr>
          <p:spPr>
            <a:xfrm rot="5400000">
              <a:off x="2446908" y="-741187"/>
              <a:ext cx="1047750" cy="279603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5D7C9">
                <a:alpha val="89803"/>
              </a:srgbClr>
            </a:solidFill>
            <a:ln w="15875" cap="flat" cmpd="sng">
              <a:solidFill>
                <a:srgbClr val="F5D7C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142;p17"/>
            <p:cNvSpPr txBox="1"/>
            <p:nvPr/>
          </p:nvSpPr>
          <p:spPr>
            <a:xfrm>
              <a:off x="1572768" y="184100"/>
              <a:ext cx="2744884" cy="945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228594" lvl="1" indent="-228594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Labeled data</a:t>
              </a:r>
              <a:endParaRPr sz="2400"/>
            </a:p>
            <a:p>
              <a:pPr marL="228594" lvl="1" indent="-228594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Direct feedback</a:t>
              </a:r>
              <a:endParaRPr sz="2400"/>
            </a:p>
            <a:p>
              <a:pPr marL="228594" lvl="1" indent="-228594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Predict outcome</a:t>
              </a:r>
              <a:endParaRPr sz="2400"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0" y="1984"/>
              <a:ext cx="1572767" cy="1309687"/>
            </a:xfrm>
            <a:prstGeom prst="roundRect">
              <a:avLst>
                <a:gd name="adj" fmla="val 16667"/>
              </a:avLst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44;p17"/>
            <p:cNvSpPr txBox="1"/>
            <p:nvPr/>
          </p:nvSpPr>
          <p:spPr>
            <a:xfrm>
              <a:off x="63934" y="65918"/>
              <a:ext cx="1444899" cy="1181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40633" rIns="81267" bIns="406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en-US" sz="213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Supervised Learning</a:t>
              </a:r>
              <a:endParaRPr sz="2400"/>
            </a:p>
          </p:txBody>
        </p:sp>
        <p:sp>
          <p:nvSpPr>
            <p:cNvPr id="145" name="Google Shape;145;p17"/>
            <p:cNvSpPr/>
            <p:nvPr/>
          </p:nvSpPr>
          <p:spPr>
            <a:xfrm rot="5400000">
              <a:off x="2446908" y="633984"/>
              <a:ext cx="1047750" cy="279603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5D7C9">
                <a:alpha val="89803"/>
              </a:srgbClr>
            </a:solidFill>
            <a:ln w="15875" cap="flat" cmpd="sng">
              <a:solidFill>
                <a:srgbClr val="F5D7C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17"/>
            <p:cNvSpPr txBox="1"/>
            <p:nvPr/>
          </p:nvSpPr>
          <p:spPr>
            <a:xfrm>
              <a:off x="1572768" y="1559272"/>
              <a:ext cx="2744884" cy="945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228594" lvl="1" indent="-228594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 label</a:t>
              </a:r>
              <a:endParaRPr sz="2400"/>
            </a:p>
            <a:p>
              <a:pPr marL="228594" lvl="1" indent="-228594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 feedback</a:t>
              </a:r>
              <a:endParaRPr sz="2400"/>
            </a:p>
            <a:p>
              <a:pPr marL="228594" lvl="1" indent="-228594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Find hidden structure</a:t>
              </a:r>
              <a:endParaRPr sz="2400"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0" y="1377156"/>
              <a:ext cx="1572767" cy="1309687"/>
            </a:xfrm>
            <a:prstGeom prst="roundRect">
              <a:avLst>
                <a:gd name="adj" fmla="val 16667"/>
              </a:avLst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17"/>
            <p:cNvSpPr txBox="1"/>
            <p:nvPr/>
          </p:nvSpPr>
          <p:spPr>
            <a:xfrm>
              <a:off x="63934" y="1441090"/>
              <a:ext cx="1444899" cy="1181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40633" rIns="81267" bIns="406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en-US" sz="213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Unsupervised Learning</a:t>
              </a:r>
              <a:endParaRPr sz="2400"/>
            </a:p>
          </p:txBody>
        </p:sp>
        <p:sp>
          <p:nvSpPr>
            <p:cNvPr id="149" name="Google Shape;149;p17"/>
            <p:cNvSpPr/>
            <p:nvPr/>
          </p:nvSpPr>
          <p:spPr>
            <a:xfrm rot="5400000">
              <a:off x="2446908" y="2009156"/>
              <a:ext cx="1047750" cy="2796031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5D7C9">
                <a:alpha val="89803"/>
              </a:srgbClr>
            </a:solidFill>
            <a:ln w="15875" cap="flat" cmpd="sng">
              <a:solidFill>
                <a:srgbClr val="F5D7C9">
                  <a:alpha val="89803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150;p17"/>
            <p:cNvSpPr txBox="1"/>
            <p:nvPr/>
          </p:nvSpPr>
          <p:spPr>
            <a:xfrm>
              <a:off x="1572768" y="2934444"/>
              <a:ext cx="2744884" cy="945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228594" lvl="1" indent="-228594">
                <a:lnSpc>
                  <a:spcPct val="90000"/>
                </a:lnSpc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Decision process</a:t>
              </a:r>
              <a:endParaRPr sz="2400"/>
            </a:p>
            <a:p>
              <a:pPr marL="228594" lvl="1" indent="-228594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Reward system</a:t>
              </a:r>
              <a:endParaRPr sz="2400"/>
            </a:p>
            <a:p>
              <a:pPr marL="228594" lvl="1" indent="-228594">
                <a:lnSpc>
                  <a:spcPct val="90000"/>
                </a:lnSpc>
                <a:spcBef>
                  <a:spcPts val="360"/>
                </a:spcBef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Learn series of actions</a:t>
              </a:r>
              <a:endParaRPr sz="2400"/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0" y="2754312"/>
              <a:ext cx="1572767" cy="1309687"/>
            </a:xfrm>
            <a:prstGeom prst="roundRect">
              <a:avLst>
                <a:gd name="adj" fmla="val 16667"/>
              </a:avLst>
            </a:prstGeom>
            <a:solidFill>
              <a:srgbClr val="E3831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2" name="Google Shape;152;p17"/>
            <p:cNvSpPr txBox="1"/>
            <p:nvPr/>
          </p:nvSpPr>
          <p:spPr>
            <a:xfrm>
              <a:off x="63934" y="2818246"/>
              <a:ext cx="1444899" cy="1181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267" tIns="40633" rIns="81267" bIns="40633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lt1"/>
                </a:buClr>
                <a:buSzPts val="1600"/>
              </a:pPr>
              <a:r>
                <a:rPr lang="en-US" sz="213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Reinforcement Learning</a:t>
              </a:r>
              <a:endParaRPr sz="2400"/>
            </a:p>
          </p:txBody>
        </p:sp>
      </p:grpSp>
      <p:cxnSp>
        <p:nvCxnSpPr>
          <p:cNvPr id="153" name="Google Shape;153;p17"/>
          <p:cNvCxnSpPr/>
          <p:nvPr/>
        </p:nvCxnSpPr>
        <p:spPr>
          <a:xfrm rot="10800000" flipH="1">
            <a:off x="4590815" y="2032000"/>
            <a:ext cx="1580445" cy="1866429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4" name="Google Shape;154;p17"/>
          <p:cNvCxnSpPr/>
          <p:nvPr/>
        </p:nvCxnSpPr>
        <p:spPr>
          <a:xfrm>
            <a:off x="4515556" y="4831644"/>
            <a:ext cx="1655705" cy="518819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5" name="Google Shape;155;p17"/>
          <p:cNvCxnSpPr/>
          <p:nvPr/>
        </p:nvCxnSpPr>
        <p:spPr>
          <a:xfrm rot="10800000" flipH="1">
            <a:off x="4590815" y="3464307"/>
            <a:ext cx="1618075" cy="840523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D915-F6DF-B542-B056-19C5D899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08" y="392267"/>
            <a:ext cx="10058400" cy="645804"/>
          </a:xfrm>
        </p:spPr>
        <p:txBody>
          <a:bodyPr>
            <a:normAutofit fontScale="90000"/>
          </a:bodyPr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15E295-CF70-8747-8C7B-9D2BE66C1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433" y="1845733"/>
            <a:ext cx="2667184" cy="402378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/>
              <a:t>Training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 marL="152396" indent="0">
              <a:buNone/>
            </a:pP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CCD833-6FE1-AB4B-9FA5-B7D4D7EDB16B}"/>
              </a:ext>
            </a:extLst>
          </p:cNvPr>
          <p:cNvGrpSpPr/>
          <p:nvPr/>
        </p:nvGrpSpPr>
        <p:grpSpPr>
          <a:xfrm>
            <a:off x="1428731" y="2468667"/>
            <a:ext cx="4304967" cy="2582980"/>
            <a:chOff x="725583" y="1912673"/>
            <a:chExt cx="3228725" cy="1937235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CAADEB5-929F-AE4B-8AB0-A2A9F4F99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583" y="1912673"/>
              <a:ext cx="3228725" cy="1937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5E55F8-B39A-394C-BD11-DD545B79B14F}"/>
                </a:ext>
              </a:extLst>
            </p:cNvPr>
            <p:cNvSpPr txBox="1"/>
            <p:nvPr/>
          </p:nvSpPr>
          <p:spPr>
            <a:xfrm>
              <a:off x="822325" y="2154803"/>
              <a:ext cx="53163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Dog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46E8B6-20ED-D24B-96F0-5F84AF72A550}"/>
                </a:ext>
              </a:extLst>
            </p:cNvPr>
            <p:cNvSpPr txBox="1"/>
            <p:nvPr/>
          </p:nvSpPr>
          <p:spPr>
            <a:xfrm>
              <a:off x="798472" y="3349836"/>
              <a:ext cx="47032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Cat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28C25B-5A8F-9543-B71F-28D00CCE4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7499" y="2669519"/>
              <a:ext cx="584877" cy="53126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317D28D-4DF5-5241-9A9C-1EF5B190410D}"/>
              </a:ext>
            </a:extLst>
          </p:cNvPr>
          <p:cNvSpPr/>
          <p:nvPr/>
        </p:nvSpPr>
        <p:spPr>
          <a:xfrm>
            <a:off x="2592237" y="2710576"/>
            <a:ext cx="2332383" cy="20991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chemeClr val="bg1"/>
                </a:solidFill>
              </a:ln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3E8A3C-3AD0-4B4F-AC94-602D561B0DF2}"/>
              </a:ext>
            </a:extLst>
          </p:cNvPr>
          <p:cNvGrpSpPr/>
          <p:nvPr/>
        </p:nvGrpSpPr>
        <p:grpSpPr>
          <a:xfrm>
            <a:off x="7447281" y="2468665"/>
            <a:ext cx="4304967" cy="2582980"/>
            <a:chOff x="5605668" y="1912673"/>
            <a:chExt cx="3228725" cy="19372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D7D05A8-5DD0-754A-9033-88AD00321FDE}"/>
                </a:ext>
              </a:extLst>
            </p:cNvPr>
            <p:cNvGrpSpPr/>
            <p:nvPr/>
          </p:nvGrpSpPr>
          <p:grpSpPr>
            <a:xfrm>
              <a:off x="5605668" y="1912673"/>
              <a:ext cx="3228725" cy="1937235"/>
              <a:chOff x="3689404" y="2254580"/>
              <a:chExt cx="3228725" cy="1937235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BCCBC41-35CA-294B-AE5D-4CE71B0635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9404" y="2254580"/>
                <a:ext cx="3228725" cy="1937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E6C00CD-1D72-9940-8479-CE719A72F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86146" y="3360121"/>
                <a:ext cx="493820" cy="44855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1EB3B8-DCC2-4D45-977F-07FF4B7E6DC4}"/>
                </a:ext>
              </a:extLst>
            </p:cNvPr>
            <p:cNvSpPr/>
            <p:nvPr/>
          </p:nvSpPr>
          <p:spPr>
            <a:xfrm>
              <a:off x="6476419" y="2093630"/>
              <a:ext cx="1657765" cy="1567533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5FE7569-4D1E-6E40-AC44-C02D116676F8}"/>
              </a:ext>
            </a:extLst>
          </p:cNvPr>
          <p:cNvSpPr txBox="1">
            <a:spLocks/>
          </p:cNvSpPr>
          <p:nvPr/>
        </p:nvSpPr>
        <p:spPr>
          <a:xfrm>
            <a:off x="7114841" y="1848531"/>
            <a:ext cx="2667184" cy="402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15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3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80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000" dirty="0"/>
              <a:t>Testing</a:t>
            </a:r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 marL="152396" indent="0">
              <a:buNone/>
            </a:pP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ECEED-B8C7-5546-9FB0-30280CBE04DE}"/>
              </a:ext>
            </a:extLst>
          </p:cNvPr>
          <p:cNvSpPr txBox="1"/>
          <p:nvPr/>
        </p:nvSpPr>
        <p:spPr>
          <a:xfrm>
            <a:off x="1525916" y="5195275"/>
            <a:ext cx="4818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 = Image, Label (Image, “dog”)</a:t>
            </a:r>
          </a:p>
          <a:p>
            <a:r>
              <a:rPr lang="en-US" sz="2400" dirty="0"/>
              <a:t>Output = Model (White Box)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0BF129-6F08-DE44-B40B-A8DDBD02E86B}"/>
              </a:ext>
            </a:extLst>
          </p:cNvPr>
          <p:cNvSpPr txBox="1"/>
          <p:nvPr/>
        </p:nvSpPr>
        <p:spPr>
          <a:xfrm>
            <a:off x="7605117" y="5236210"/>
            <a:ext cx="4592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 = Image, Model (White Box)</a:t>
            </a:r>
          </a:p>
          <a:p>
            <a:r>
              <a:rPr lang="en-US" sz="2400" dirty="0"/>
              <a:t>Output = Label (Dog)</a:t>
            </a:r>
          </a:p>
        </p:txBody>
      </p:sp>
    </p:spTree>
    <p:extLst>
      <p:ext uri="{BB962C8B-B14F-4D97-AF65-F5344CB8AC3E}">
        <p14:creationId xmlns:p14="http://schemas.microsoft.com/office/powerpoint/2010/main" val="40759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1C8E-99C4-6F4B-A2A4-267C8D56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1677200-1A6E-8E42-8AC8-95D3E49B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00"/>
          <a:stretch/>
        </p:blipFill>
        <p:spPr bwMode="auto">
          <a:xfrm>
            <a:off x="0" y="1889761"/>
            <a:ext cx="12192000" cy="456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B2C2C-A0EC-4249-A73A-F98DC81DBEE1}"/>
              </a:ext>
            </a:extLst>
          </p:cNvPr>
          <p:cNvSpPr txBox="1"/>
          <p:nvPr/>
        </p:nvSpPr>
        <p:spPr>
          <a:xfrm>
            <a:off x="1828801" y="4840225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5FEAB-C315-CA49-8795-3F7CF167A888}"/>
              </a:ext>
            </a:extLst>
          </p:cNvPr>
          <p:cNvSpPr txBox="1"/>
          <p:nvPr/>
        </p:nvSpPr>
        <p:spPr>
          <a:xfrm>
            <a:off x="8713217" y="1150965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425540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D9FC-653C-10BD-5D82-AEE6FA6F8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generative ai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7A01CE5-0608-B4CD-9D46-260AB00F8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2086"/>
              </p:ext>
            </p:extLst>
          </p:nvPr>
        </p:nvGraphicFramePr>
        <p:xfrm>
          <a:off x="728719" y="2222645"/>
          <a:ext cx="10843172" cy="4093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317">
                  <a:extLst>
                    <a:ext uri="{9D8B030D-6E8A-4147-A177-3AD203B41FA5}">
                      <a16:colId xmlns:a16="http://schemas.microsoft.com/office/drawing/2014/main" val="841508682"/>
                    </a:ext>
                  </a:extLst>
                </a:gridCol>
                <a:gridCol w="4611464">
                  <a:extLst>
                    <a:ext uri="{9D8B030D-6E8A-4147-A177-3AD203B41FA5}">
                      <a16:colId xmlns:a16="http://schemas.microsoft.com/office/drawing/2014/main" val="2559801749"/>
                    </a:ext>
                  </a:extLst>
                </a:gridCol>
                <a:gridCol w="3614391">
                  <a:extLst>
                    <a:ext uri="{9D8B030D-6E8A-4147-A177-3AD203B41FA5}">
                      <a16:colId xmlns:a16="http://schemas.microsoft.com/office/drawing/2014/main" val="150372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Discriminative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Generative 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917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Directly estimate P(</a:t>
                      </a:r>
                      <a:r>
                        <a:rPr lang="en-US" dirty="0" err="1"/>
                        <a:t>y|x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 P(</a:t>
                      </a:r>
                      <a:r>
                        <a:rPr lang="en-US" dirty="0" err="1"/>
                        <a:t>y,x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9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Learns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Decision Boundary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Distribution of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882166"/>
                  </a:ext>
                </a:extLst>
              </a:tr>
              <a:tr h="2340421">
                <a:tc>
                  <a:txBody>
                    <a:bodyPr/>
                    <a:lstStyle/>
                    <a:p>
                      <a:r>
                        <a:rPr lang="en-US" dirty="0"/>
                        <a:t>Illustration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078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Logistic Regression, SVM, Decision Trees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Bayesian Networks, GANs, Transformers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14653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55CDA2C-1AD4-57A8-0FD5-D19B7EB85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91" y="3429000"/>
            <a:ext cx="7315200" cy="2070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47EFD16-5F4F-C06C-273B-D8FDDD6D8940}"/>
              </a:ext>
            </a:extLst>
          </p:cNvPr>
          <p:cNvSpPr/>
          <p:nvPr/>
        </p:nvSpPr>
        <p:spPr>
          <a:xfrm>
            <a:off x="6400800" y="4464050"/>
            <a:ext cx="178676" cy="2235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176128-2B11-35F2-BDA9-EDDFF294F704}"/>
              </a:ext>
            </a:extLst>
          </p:cNvPr>
          <p:cNvSpPr/>
          <p:nvPr/>
        </p:nvSpPr>
        <p:spPr>
          <a:xfrm>
            <a:off x="10725807" y="4045591"/>
            <a:ext cx="178676" cy="2235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21D69D-8C85-EA34-ADF3-DD0407BC1835}"/>
              </a:ext>
            </a:extLst>
          </p:cNvPr>
          <p:cNvSpPr/>
          <p:nvPr/>
        </p:nvSpPr>
        <p:spPr>
          <a:xfrm>
            <a:off x="10294883" y="5110437"/>
            <a:ext cx="178676" cy="2235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39113-58AE-7100-4B17-EA4E57C09380}"/>
              </a:ext>
            </a:extLst>
          </p:cNvPr>
          <p:cNvSpPr/>
          <p:nvPr/>
        </p:nvSpPr>
        <p:spPr>
          <a:xfrm>
            <a:off x="10116207" y="4784709"/>
            <a:ext cx="178676" cy="2235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6729" y="1672167"/>
            <a:ext cx="2165351" cy="432646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1"/>
          <p:cNvSpPr/>
          <p:nvPr/>
        </p:nvSpPr>
        <p:spPr>
          <a:xfrm>
            <a:off x="4153003" y="978746"/>
            <a:ext cx="3660904" cy="523766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alpha val="52941"/>
            </a:schemeClr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1"/>
          <p:cNvSpPr txBox="1">
            <a:spLocks noGrp="1"/>
          </p:cNvSpPr>
          <p:nvPr>
            <p:ph type="title"/>
          </p:nvPr>
        </p:nvSpPr>
        <p:spPr>
          <a:xfrm>
            <a:off x="406400" y="-253059"/>
            <a:ext cx="10795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</a:pPr>
            <a:r>
              <a:rPr lang="en-US" dirty="0">
                <a:sym typeface="Calibri"/>
              </a:rPr>
              <a:t>What Changed? Why the buzz now?</a:t>
            </a:r>
            <a:endParaRPr dirty="0">
              <a:sym typeface="Calibri"/>
            </a:endParaRPr>
          </a:p>
        </p:txBody>
      </p:sp>
      <p:sp>
        <p:nvSpPr>
          <p:cNvPr id="225" name="Google Shape;225;p21"/>
          <p:cNvSpPr/>
          <p:nvPr/>
        </p:nvSpPr>
        <p:spPr>
          <a:xfrm>
            <a:off x="6786965" y="4157134"/>
            <a:ext cx="1811867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367" tIns="80367" rIns="80367" bIns="80367" anchor="ctr" anchorCtr="0">
            <a:noAutofit/>
          </a:bodyPr>
          <a:lstStyle/>
          <a:p>
            <a:r>
              <a:rPr lang="en-US" sz="1351" b="1">
                <a:solidFill>
                  <a:srgbClr val="8CC63F"/>
                </a:solidFill>
                <a:latin typeface="Calibri"/>
                <a:ea typeface="Calibri"/>
                <a:cs typeface="Calibri"/>
                <a:sym typeface="Calibri"/>
              </a:rPr>
              <a:t>6 Terabytes</a:t>
            </a:r>
            <a:endParaRPr sz="2400"/>
          </a:p>
          <a:p>
            <a: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Per lifetime</a:t>
            </a:r>
            <a:endParaRPr sz="2400"/>
          </a:p>
        </p:txBody>
      </p:sp>
      <p:sp>
        <p:nvSpPr>
          <p:cNvPr id="226" name="Google Shape;226;p21"/>
          <p:cNvSpPr/>
          <p:nvPr/>
        </p:nvSpPr>
        <p:spPr>
          <a:xfrm>
            <a:off x="3008264" y="2762251"/>
            <a:ext cx="2258483" cy="93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367" tIns="80367" rIns="80367" bIns="80367" anchor="ctr" anchorCtr="0">
            <a:noAutofit/>
          </a:bodyPr>
          <a:lstStyle/>
          <a:p>
            <a:pPr algn="r"/>
            <a:r>
              <a:rPr lang="en-US" sz="2249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r>
              <a:rPr lang="en-US" sz="1575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/>
          </a:p>
          <a:p>
            <a:pPr algn="r"/>
            <a: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Exogenous </a:t>
            </a:r>
            <a:b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Factors</a:t>
            </a:r>
            <a:endParaRPr sz="2400"/>
          </a:p>
        </p:txBody>
      </p:sp>
      <p:sp>
        <p:nvSpPr>
          <p:cNvPr id="227" name="Google Shape;227;p21"/>
          <p:cNvSpPr/>
          <p:nvPr/>
        </p:nvSpPr>
        <p:spPr>
          <a:xfrm>
            <a:off x="6786966" y="2601384"/>
            <a:ext cx="2131484" cy="71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367" tIns="80367" rIns="80367" bIns="80367" anchor="ctr" anchorCtr="0">
            <a:noAutofit/>
          </a:bodyPr>
          <a:lstStyle/>
          <a:p>
            <a:r>
              <a:rPr lang="en-US" sz="1351" b="1">
                <a:solidFill>
                  <a:srgbClr val="8CC63F"/>
                </a:solidFill>
                <a:latin typeface="Calibri"/>
                <a:ea typeface="Calibri"/>
                <a:cs typeface="Calibri"/>
                <a:sym typeface="Calibri"/>
              </a:rPr>
              <a:t>1100 Terabytes</a:t>
            </a:r>
            <a:endParaRPr sz="2400"/>
          </a:p>
          <a:p>
            <a: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Generated </a:t>
            </a:r>
            <a:b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per lifetime</a:t>
            </a:r>
            <a:endParaRPr sz="2400"/>
          </a:p>
        </p:txBody>
      </p:sp>
      <p:cxnSp>
        <p:nvCxnSpPr>
          <p:cNvPr id="228" name="Google Shape;228;p21"/>
          <p:cNvCxnSpPr/>
          <p:nvPr/>
        </p:nvCxnSpPr>
        <p:spPr>
          <a:xfrm>
            <a:off x="5168438" y="4083051"/>
            <a:ext cx="512233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med" len="med"/>
            <a:tailEnd type="none" w="med" len="med"/>
          </a:ln>
        </p:spPr>
      </p:cxnSp>
      <p:cxnSp>
        <p:nvCxnSpPr>
          <p:cNvPr id="229" name="Google Shape;229;p21"/>
          <p:cNvCxnSpPr/>
          <p:nvPr/>
        </p:nvCxnSpPr>
        <p:spPr>
          <a:xfrm>
            <a:off x="4865755" y="4864100"/>
            <a:ext cx="10287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400000"/>
            <a:headEnd type="none" w="med" len="med"/>
            <a:tailEnd type="none" w="med" len="med"/>
          </a:ln>
        </p:spPr>
      </p:cxnSp>
      <p:sp>
        <p:nvSpPr>
          <p:cNvPr id="230" name="Google Shape;230;p21"/>
          <p:cNvSpPr/>
          <p:nvPr/>
        </p:nvSpPr>
        <p:spPr>
          <a:xfrm>
            <a:off x="3143731" y="4157133"/>
            <a:ext cx="2123016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367" tIns="80367" rIns="80367" bIns="80367" anchor="ctr" anchorCtr="0">
            <a:noAutofit/>
          </a:bodyPr>
          <a:lstStyle/>
          <a:p>
            <a:pPr algn="r"/>
            <a:r>
              <a:rPr lang="en-US" sz="2249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r>
              <a:rPr lang="en-US" sz="1575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/>
          </a:p>
          <a:p>
            <a:pPr algn="r"/>
            <a: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Genomics Factors</a:t>
            </a:r>
            <a:endParaRPr sz="2400"/>
          </a:p>
        </p:txBody>
      </p:sp>
      <p:sp>
        <p:nvSpPr>
          <p:cNvPr id="231" name="Google Shape;231;p21"/>
          <p:cNvSpPr/>
          <p:nvPr/>
        </p:nvSpPr>
        <p:spPr>
          <a:xfrm>
            <a:off x="3372331" y="4648200"/>
            <a:ext cx="1894416" cy="74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367" tIns="80367" rIns="80367" bIns="80367" anchor="ctr" anchorCtr="0">
            <a:noAutofit/>
          </a:bodyPr>
          <a:lstStyle/>
          <a:p>
            <a:pPr algn="r"/>
            <a:r>
              <a:rPr lang="en-US" sz="2133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 sz="2133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r>
              <a:rPr lang="en-US" sz="1067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Clinical Factors</a:t>
            </a:r>
            <a:endParaRPr sz="2400"/>
          </a:p>
        </p:txBody>
      </p:sp>
      <p:sp>
        <p:nvSpPr>
          <p:cNvPr id="232" name="Google Shape;232;p21"/>
          <p:cNvSpPr/>
          <p:nvPr/>
        </p:nvSpPr>
        <p:spPr>
          <a:xfrm>
            <a:off x="6786965" y="4521200"/>
            <a:ext cx="2311400" cy="82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367" tIns="80367" rIns="80367" bIns="80367" anchor="ctr" anchorCtr="0">
            <a:noAutofit/>
          </a:bodyPr>
          <a:lstStyle/>
          <a:p>
            <a:r>
              <a:rPr lang="en-US" sz="1351" b="1">
                <a:solidFill>
                  <a:srgbClr val="8CC63F"/>
                </a:solidFill>
                <a:latin typeface="Calibri"/>
                <a:ea typeface="Calibri"/>
                <a:cs typeface="Calibri"/>
                <a:sym typeface="Calibri"/>
              </a:rPr>
              <a:t>0.4 Terabytes</a:t>
            </a:r>
            <a:endParaRPr sz="2400"/>
          </a:p>
          <a:p>
            <a:r>
              <a:rPr lang="en-US" sz="1124">
                <a:solidFill>
                  <a:srgbClr val="004266"/>
                </a:solidFill>
                <a:latin typeface="Calibri"/>
                <a:ea typeface="Calibri"/>
                <a:cs typeface="Calibri"/>
                <a:sym typeface="Calibri"/>
              </a:rPr>
              <a:t>Per lifetime</a:t>
            </a:r>
            <a:endParaRPr sz="2400"/>
          </a:p>
        </p:txBody>
      </p:sp>
      <p:sp>
        <p:nvSpPr>
          <p:cNvPr id="233" name="Google Shape;233;p21"/>
          <p:cNvSpPr txBox="1"/>
          <p:nvPr/>
        </p:nvSpPr>
        <p:spPr>
          <a:xfrm>
            <a:off x="4602451" y="1087145"/>
            <a:ext cx="9654116" cy="50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DATA EXPLOSION</a:t>
            </a:r>
            <a:endParaRPr sz="32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261884" y="1015589"/>
            <a:ext cx="296104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COMPUTATION</a:t>
            </a:r>
            <a:endParaRPr sz="2400" dirty="0"/>
          </a:p>
        </p:txBody>
      </p:sp>
      <p:sp>
        <p:nvSpPr>
          <p:cNvPr id="235" name="Google Shape;235;p21"/>
          <p:cNvSpPr txBox="1"/>
          <p:nvPr/>
        </p:nvSpPr>
        <p:spPr>
          <a:xfrm>
            <a:off x="9218780" y="1056337"/>
            <a:ext cx="249812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ALGORITHMS</a:t>
            </a:r>
            <a:endParaRPr sz="2400"/>
          </a:p>
        </p:txBody>
      </p:sp>
      <p:sp>
        <p:nvSpPr>
          <p:cNvPr id="237" name="Google Shape;237;p21"/>
          <p:cNvSpPr txBox="1"/>
          <p:nvPr/>
        </p:nvSpPr>
        <p:spPr>
          <a:xfrm>
            <a:off x="508453" y="4854245"/>
            <a:ext cx="1391835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73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1961</a:t>
            </a:r>
            <a:endParaRPr sz="2400"/>
          </a:p>
          <a:p>
            <a:r>
              <a:rPr lang="en-US" sz="173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$18.7 billion</a:t>
            </a:r>
            <a:endParaRPr sz="2400"/>
          </a:p>
        </p:txBody>
      </p:sp>
      <p:sp>
        <p:nvSpPr>
          <p:cNvPr id="238" name="Google Shape;238;p21"/>
          <p:cNvSpPr txBox="1"/>
          <p:nvPr/>
        </p:nvSpPr>
        <p:spPr>
          <a:xfrm>
            <a:off x="2346761" y="4854245"/>
            <a:ext cx="754908" cy="656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173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2400"/>
          </a:p>
          <a:p>
            <a:r>
              <a:rPr lang="en-US" sz="1733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$0.02</a:t>
            </a:r>
            <a:endParaRPr sz="2400"/>
          </a:p>
        </p:txBody>
      </p:sp>
      <p:pic>
        <p:nvPicPr>
          <p:cNvPr id="239" name="Google Shape;2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351" y="1920816"/>
            <a:ext cx="3234944" cy="234397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1"/>
          <p:cNvSpPr/>
          <p:nvPr/>
        </p:nvSpPr>
        <p:spPr>
          <a:xfrm>
            <a:off x="1667897" y="5007088"/>
            <a:ext cx="578681" cy="21072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1"/>
          <p:cNvSpPr/>
          <p:nvPr/>
        </p:nvSpPr>
        <p:spPr>
          <a:xfrm>
            <a:off x="8160423" y="810165"/>
            <a:ext cx="3660904" cy="523766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alpha val="52941"/>
            </a:schemeClr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33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Generative Adversarial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33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Variational Autoencoders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33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Autoregressive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33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33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Diffusion Models</a:t>
            </a:r>
          </a:p>
          <a:p>
            <a:pPr algn="ctr"/>
            <a:endParaRPr sz="1733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1"/>
          <p:cNvSpPr/>
          <p:nvPr/>
        </p:nvSpPr>
        <p:spPr>
          <a:xfrm>
            <a:off x="50236" y="999956"/>
            <a:ext cx="3660904" cy="523766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alpha val="52941"/>
            </a:schemeClr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723B-51DF-2EA3-1E8D-3A2680FC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5D953-1FD4-DC6A-7542-D8E654737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Text</a:t>
            </a:r>
            <a:r>
              <a:rPr lang="en-US" dirty="0"/>
              <a:t>: Generative AI systems trained on words or word tokens include GPT-3, </a:t>
            </a:r>
            <a:r>
              <a:rPr lang="en-US" dirty="0" err="1"/>
              <a:t>LaMDA</a:t>
            </a:r>
            <a:r>
              <a:rPr lang="en-US" dirty="0"/>
              <a:t>, </a:t>
            </a:r>
            <a:r>
              <a:rPr lang="en-US" dirty="0" err="1"/>
              <a:t>LLaMA</a:t>
            </a:r>
            <a:r>
              <a:rPr lang="en-US" dirty="0"/>
              <a:t>, BLOOM, GPT-4</a:t>
            </a:r>
          </a:p>
          <a:p>
            <a:pPr lvl="1"/>
            <a:r>
              <a:rPr lang="en-US" dirty="0"/>
              <a:t>Code: Trained on programming language text allowing them to generate source code for new computer programs like </a:t>
            </a:r>
            <a:r>
              <a:rPr lang="en-US" dirty="0" err="1"/>
              <a:t>OpenAI</a:t>
            </a:r>
            <a:r>
              <a:rPr lang="en-US" dirty="0"/>
              <a:t> Codex</a:t>
            </a:r>
          </a:p>
          <a:p>
            <a:pPr lvl="1"/>
            <a:r>
              <a:rPr lang="en-US" dirty="0"/>
              <a:t>Sequences: Generative AI trained on complex sequences like amino acid molecules include </a:t>
            </a:r>
            <a:r>
              <a:rPr lang="en-US" dirty="0" err="1"/>
              <a:t>AlphaFold</a:t>
            </a:r>
            <a:endParaRPr lang="en-US" dirty="0"/>
          </a:p>
          <a:p>
            <a:r>
              <a:rPr lang="en-US" b="1" dirty="0"/>
              <a:t>Images</a:t>
            </a:r>
            <a:r>
              <a:rPr lang="en-US" dirty="0"/>
              <a:t>: Generative AI systems trained on sets of images include Imagen, DALL-E, </a:t>
            </a:r>
            <a:r>
              <a:rPr lang="en-US" dirty="0" err="1"/>
              <a:t>Midjourney</a:t>
            </a:r>
            <a:r>
              <a:rPr lang="en-US" dirty="0"/>
              <a:t>, Stable Diffusion.</a:t>
            </a:r>
          </a:p>
          <a:p>
            <a:r>
              <a:rPr lang="en-US" b="1" dirty="0"/>
              <a:t>Audio: </a:t>
            </a:r>
            <a:r>
              <a:rPr lang="en-US" dirty="0"/>
              <a:t>Generative AI systems trained on sets of audio include </a:t>
            </a:r>
            <a:r>
              <a:rPr lang="en-US" dirty="0" err="1"/>
              <a:t>MusicLM</a:t>
            </a:r>
            <a:r>
              <a:rPr lang="en-US" dirty="0"/>
              <a:t>, COQUI, VALL-E</a:t>
            </a:r>
          </a:p>
          <a:p>
            <a:r>
              <a:rPr lang="en-US" b="1" dirty="0"/>
              <a:t>Video: </a:t>
            </a:r>
            <a:r>
              <a:rPr lang="en-US" dirty="0"/>
              <a:t>Generative AI systems trained on video Gen1, Gen2 and Make-a-vid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616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D5CB-9CD3-20AE-F8DA-5DE5CA86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D50F0-5E6F-259B-F366-3B1903714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Visual Generation</a:t>
            </a:r>
          </a:p>
          <a:p>
            <a:pPr lvl="1"/>
            <a:r>
              <a:rPr lang="en-US" dirty="0"/>
              <a:t>Image Generation and Enhancement</a:t>
            </a:r>
          </a:p>
          <a:p>
            <a:pPr lvl="1"/>
            <a:r>
              <a:rPr lang="en-US" dirty="0"/>
              <a:t>Video Creation and Editing</a:t>
            </a:r>
          </a:p>
          <a:p>
            <a:pPr lvl="1"/>
            <a:r>
              <a:rPr lang="en-US" dirty="0"/>
              <a:t>3D Shape Generation</a:t>
            </a:r>
          </a:p>
          <a:p>
            <a:r>
              <a:rPr lang="en-US" dirty="0"/>
              <a:t>Audio Generation</a:t>
            </a:r>
          </a:p>
          <a:p>
            <a:pPr lvl="1"/>
            <a:r>
              <a:rPr lang="en-US" dirty="0"/>
              <a:t>Creating music</a:t>
            </a:r>
          </a:p>
          <a:p>
            <a:pPr lvl="1"/>
            <a:r>
              <a:rPr lang="en-US" dirty="0"/>
              <a:t>Text to Speech</a:t>
            </a:r>
          </a:p>
          <a:p>
            <a:pPr lvl="1"/>
            <a:r>
              <a:rPr lang="en-US" dirty="0"/>
              <a:t>Speech to Speech	</a:t>
            </a:r>
          </a:p>
          <a:p>
            <a:r>
              <a:rPr lang="en-US" dirty="0"/>
              <a:t>Text Generation</a:t>
            </a:r>
          </a:p>
          <a:p>
            <a:pPr lvl="1"/>
            <a:r>
              <a:rPr lang="en-US" dirty="0"/>
              <a:t>Conversational Agents</a:t>
            </a:r>
          </a:p>
          <a:p>
            <a:pPr lvl="1"/>
            <a:r>
              <a:rPr lang="en-US" dirty="0"/>
              <a:t>Translation</a:t>
            </a:r>
          </a:p>
          <a:p>
            <a:pPr lvl="1"/>
            <a:r>
              <a:rPr lang="en-US" dirty="0"/>
              <a:t>Summarization</a:t>
            </a:r>
          </a:p>
          <a:p>
            <a:pPr lvl="1"/>
            <a:r>
              <a:rPr lang="en-US" dirty="0"/>
              <a:t>Document Generation</a:t>
            </a:r>
          </a:p>
        </p:txBody>
      </p:sp>
    </p:spTree>
    <p:extLst>
      <p:ext uri="{BB962C8B-B14F-4D97-AF65-F5344CB8AC3E}">
        <p14:creationId xmlns:p14="http://schemas.microsoft.com/office/powerpoint/2010/main" val="2869787689"/>
      </p:ext>
    </p:extLst>
  </p:cSld>
  <p:clrMapOvr>
    <a:masterClrMapping/>
  </p:clrMapOvr>
</p:sld>
</file>

<file path=ppt/theme/theme1.xml><?xml version="1.0" encoding="utf-8"?>
<a:theme xmlns:a="http://schemas.openxmlformats.org/drawingml/2006/main" name="Citation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5E8"/>
      </a:lt2>
      <a:accent1>
        <a:srgbClr val="D19651"/>
      </a:accent1>
      <a:accent2>
        <a:srgbClr val="A9A64F"/>
      </a:accent2>
      <a:accent3>
        <a:srgbClr val="90AB63"/>
      </a:accent3>
      <a:accent4>
        <a:srgbClr val="66B253"/>
      </a:accent4>
      <a:accent5>
        <a:srgbClr val="58B46B"/>
      </a:accent5>
      <a:accent6>
        <a:srgbClr val="53B28E"/>
      </a:accent6>
      <a:hlink>
        <a:srgbClr val="6283AA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2E9CB8"/>
      </a:accent2>
      <a:accent3>
        <a:srgbClr val="C80724"/>
      </a:accent3>
      <a:accent4>
        <a:srgbClr val="E97132"/>
      </a:accent4>
      <a:accent5>
        <a:srgbClr val="196B24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985</Words>
  <Application>Microsoft Macintosh PowerPoint</Application>
  <PresentationFormat>Widescreen</PresentationFormat>
  <Paragraphs>200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1898 Sans</vt:lpstr>
      <vt:lpstr>Aptos</vt:lpstr>
      <vt:lpstr>Arial</vt:lpstr>
      <vt:lpstr>Calibri</vt:lpstr>
      <vt:lpstr>Constantia</vt:lpstr>
      <vt:lpstr>Grandview</vt:lpstr>
      <vt:lpstr>Grandview Display</vt:lpstr>
      <vt:lpstr>Noto Sans Symbols</vt:lpstr>
      <vt:lpstr>Wingdings</vt:lpstr>
      <vt:lpstr>CitationVTI</vt:lpstr>
      <vt:lpstr>The Uses and Risks of Generative AI</vt:lpstr>
      <vt:lpstr>Disclosure Statement</vt:lpstr>
      <vt:lpstr>So What is this AI thing</vt:lpstr>
      <vt:lpstr>Supervised Learning</vt:lpstr>
      <vt:lpstr>Unsupervised Learning</vt:lpstr>
      <vt:lpstr>What is generative ai</vt:lpstr>
      <vt:lpstr>What Changed? Why the buzz now?</vt:lpstr>
      <vt:lpstr>Types of generative ai</vt:lpstr>
      <vt:lpstr>Applications </vt:lpstr>
      <vt:lpstr>Healthcare applications</vt:lpstr>
      <vt:lpstr>DRUG Discovery</vt:lpstr>
      <vt:lpstr>Clinical decision support</vt:lpstr>
      <vt:lpstr>In Silico </vt:lpstr>
      <vt:lpstr>Treatment plans</vt:lpstr>
      <vt:lpstr>Clinical documentation</vt:lpstr>
      <vt:lpstr>Advanced imaging</vt:lpstr>
      <vt:lpstr>risks</vt:lpstr>
      <vt:lpstr>Privacy</vt:lpstr>
      <vt:lpstr>trust</vt:lpstr>
      <vt:lpstr>safety</vt:lpstr>
      <vt:lpstr>interpretability</vt:lpstr>
      <vt:lpstr>reproducibility</vt:lpstr>
      <vt:lpstr>bias</vt:lpstr>
      <vt:lpstr>Over-reliance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Faisal Farooq</dc:creator>
  <cp:lastModifiedBy>Safia Rabia</cp:lastModifiedBy>
  <cp:revision>5</cp:revision>
  <dcterms:created xsi:type="dcterms:W3CDTF">2023-06-15T05:34:21Z</dcterms:created>
  <dcterms:modified xsi:type="dcterms:W3CDTF">2023-06-16T16:11:50Z</dcterms:modified>
</cp:coreProperties>
</file>