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463" r:id="rId5"/>
    <p:sldId id="351" r:id="rId6"/>
    <p:sldId id="308" r:id="rId7"/>
    <p:sldId id="309" r:id="rId8"/>
    <p:sldId id="310" r:id="rId9"/>
    <p:sldId id="261" r:id="rId10"/>
    <p:sldId id="464" r:id="rId11"/>
    <p:sldId id="388" r:id="rId12"/>
    <p:sldId id="391" r:id="rId13"/>
    <p:sldId id="389" r:id="rId14"/>
    <p:sldId id="392" r:id="rId15"/>
    <p:sldId id="362" r:id="rId16"/>
    <p:sldId id="467" r:id="rId17"/>
    <p:sldId id="468" r:id="rId18"/>
    <p:sldId id="470" r:id="rId19"/>
    <p:sldId id="469" r:id="rId20"/>
    <p:sldId id="360" r:id="rId21"/>
    <p:sldId id="361" r:id="rId22"/>
    <p:sldId id="393" r:id="rId23"/>
    <p:sldId id="267" r:id="rId24"/>
    <p:sldId id="409" r:id="rId25"/>
    <p:sldId id="459" r:id="rId26"/>
    <p:sldId id="312" r:id="rId27"/>
    <p:sldId id="465" r:id="rId28"/>
    <p:sldId id="1880" r:id="rId29"/>
    <p:sldId id="460" r:id="rId30"/>
    <p:sldId id="461" r:id="rId31"/>
    <p:sldId id="416" r:id="rId32"/>
    <p:sldId id="414" r:id="rId33"/>
    <p:sldId id="1876" r:id="rId34"/>
    <p:sldId id="1877" r:id="rId35"/>
    <p:sldId id="531" r:id="rId36"/>
    <p:sldId id="600" r:id="rId37"/>
    <p:sldId id="533" r:id="rId38"/>
    <p:sldId id="534" r:id="rId39"/>
    <p:sldId id="1875" r:id="rId40"/>
    <p:sldId id="688" r:id="rId41"/>
    <p:sldId id="474" r:id="rId42"/>
    <p:sldId id="1878" r:id="rId43"/>
    <p:sldId id="446" r:id="rId44"/>
    <p:sldId id="1879" r:id="rId45"/>
  </p:sldIdLst>
  <p:sldSz cx="12192000" cy="6858000"/>
  <p:notesSz cx="6858000" cy="9144000"/>
  <p:defaultTex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7"/>
  </p:normalViewPr>
  <p:slideViewPr>
    <p:cSldViewPr snapToGrid="0" snapToObjects="1">
      <p:cViewPr varScale="1">
        <p:scale>
          <a:sx n="90" d="100"/>
          <a:sy n="90" d="100"/>
        </p:scale>
        <p:origin x="23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Users/noor/Library/Containers/com.microsoft.Excel/Data/Downloads/Book3.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mn-lt"/>
              </a:defRPr>
            </a:pPr>
            <a:r>
              <a:rPr lang="en-US" dirty="0">
                <a:latin typeface="+mn-lt"/>
              </a:rPr>
              <a:t>Weight Chart During Study Enrollment  </a:t>
            </a:r>
          </a:p>
        </c:rich>
      </c:tx>
      <c:overlay val="0"/>
    </c:title>
    <c:autoTitleDeleted val="0"/>
    <c:plotArea>
      <c:layout/>
      <c:lineChart>
        <c:grouping val="standard"/>
        <c:varyColors val="0"/>
        <c:ser>
          <c:idx val="0"/>
          <c:order val="0"/>
          <c:tx>
            <c:strRef>
              <c:f>Sheet1!$B$2</c:f>
              <c:strCache>
                <c:ptCount val="1"/>
                <c:pt idx="0">
                  <c:v>Weight (Kg) </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Sheet1!$A$3:$A$11</c:f>
              <c:numCache>
                <c:formatCode>[$-409]d\-mmm\-yy;@</c:formatCode>
                <c:ptCount val="9"/>
                <c:pt idx="0">
                  <c:v>43039</c:v>
                </c:pt>
                <c:pt idx="1">
                  <c:v>43138</c:v>
                </c:pt>
                <c:pt idx="2">
                  <c:v>43229</c:v>
                </c:pt>
                <c:pt idx="3">
                  <c:v>43299</c:v>
                </c:pt>
                <c:pt idx="4">
                  <c:v>43755</c:v>
                </c:pt>
                <c:pt idx="5">
                  <c:v>43467</c:v>
                </c:pt>
                <c:pt idx="6">
                  <c:v>43551</c:v>
                </c:pt>
                <c:pt idx="7">
                  <c:v>43640</c:v>
                </c:pt>
                <c:pt idx="8">
                  <c:v>43724</c:v>
                </c:pt>
              </c:numCache>
            </c:numRef>
          </c:cat>
          <c:val>
            <c:numRef>
              <c:f>Sheet1!$B$3:$B$11</c:f>
              <c:numCache>
                <c:formatCode>0.0</c:formatCode>
                <c:ptCount val="9"/>
                <c:pt idx="0">
                  <c:v>137.30000000000001</c:v>
                </c:pt>
                <c:pt idx="1">
                  <c:v>111.8</c:v>
                </c:pt>
                <c:pt idx="2">
                  <c:v>98</c:v>
                </c:pt>
                <c:pt idx="3">
                  <c:v>90.2</c:v>
                </c:pt>
                <c:pt idx="4">
                  <c:v>84.2</c:v>
                </c:pt>
                <c:pt idx="5">
                  <c:v>81.3</c:v>
                </c:pt>
                <c:pt idx="6">
                  <c:v>83.1</c:v>
                </c:pt>
                <c:pt idx="7">
                  <c:v>77.599999999999994</c:v>
                </c:pt>
                <c:pt idx="8">
                  <c:v>74.7</c:v>
                </c:pt>
              </c:numCache>
            </c:numRef>
          </c:val>
          <c:smooth val="0"/>
          <c:extLst>
            <c:ext xmlns:c16="http://schemas.microsoft.com/office/drawing/2014/chart" uri="{C3380CC4-5D6E-409C-BE32-E72D297353CC}">
              <c16:uniqueId val="{00000000-E9B5-EE46-9C57-304D52323B7C}"/>
            </c:ext>
          </c:extLst>
        </c:ser>
        <c:dLbls>
          <c:showLegendKey val="0"/>
          <c:showVal val="1"/>
          <c:showCatName val="0"/>
          <c:showSerName val="0"/>
          <c:showPercent val="0"/>
          <c:showBubbleSize val="0"/>
        </c:dLbls>
        <c:marker val="1"/>
        <c:smooth val="0"/>
        <c:axId val="130370944"/>
        <c:axId val="130385792"/>
      </c:lineChart>
      <c:catAx>
        <c:axId val="130370944"/>
        <c:scaling>
          <c:orientation val="minMax"/>
        </c:scaling>
        <c:delete val="0"/>
        <c:axPos val="b"/>
        <c:title>
          <c:tx>
            <c:rich>
              <a:bodyPr/>
              <a:lstStyle/>
              <a:p>
                <a:pPr>
                  <a:defRPr/>
                </a:pPr>
                <a:r>
                  <a:rPr lang="en-US" dirty="0"/>
                  <a:t>Date </a:t>
                </a:r>
              </a:p>
            </c:rich>
          </c:tx>
          <c:layout>
            <c:manualLayout>
              <c:xMode val="edge"/>
              <c:yMode val="edge"/>
              <c:x val="0.46492842371590021"/>
              <c:y val="0.9383787108967836"/>
            </c:manualLayout>
          </c:layout>
          <c:overlay val="0"/>
        </c:title>
        <c:numFmt formatCode="[$-409]d\-mmm\-yy;@" sourceLinked="1"/>
        <c:majorTickMark val="none"/>
        <c:minorTickMark val="none"/>
        <c:tickLblPos val="nextTo"/>
        <c:crossAx val="130385792"/>
        <c:crosses val="autoZero"/>
        <c:auto val="0"/>
        <c:lblAlgn val="ctr"/>
        <c:lblOffset val="100"/>
        <c:noMultiLvlLbl val="0"/>
      </c:catAx>
      <c:valAx>
        <c:axId val="130385792"/>
        <c:scaling>
          <c:orientation val="minMax"/>
          <c:max val="140"/>
          <c:min val="70"/>
        </c:scaling>
        <c:delete val="0"/>
        <c:axPos val="l"/>
        <c:majorGridlines>
          <c:spPr>
            <a:ln>
              <a:solidFill>
                <a:schemeClr val="tx1">
                  <a:lumMod val="15000"/>
                  <a:lumOff val="85000"/>
                </a:schemeClr>
              </a:solidFill>
            </a:ln>
          </c:spPr>
        </c:majorGridlines>
        <c:title>
          <c:tx>
            <c:rich>
              <a:bodyPr/>
              <a:lstStyle/>
              <a:p>
                <a:pPr>
                  <a:defRPr/>
                </a:pPr>
                <a:r>
                  <a:rPr lang="en-US" dirty="0"/>
                  <a:t>Weight (Kg) </a:t>
                </a:r>
              </a:p>
            </c:rich>
          </c:tx>
          <c:layout>
            <c:manualLayout>
              <c:xMode val="edge"/>
              <c:yMode val="edge"/>
              <c:x val="1.5862225243598458E-2"/>
              <c:y val="0.3751855461460244"/>
            </c:manualLayout>
          </c:layout>
          <c:overlay val="0"/>
        </c:title>
        <c:numFmt formatCode="0.0" sourceLinked="1"/>
        <c:majorTickMark val="none"/>
        <c:minorTickMark val="none"/>
        <c:tickLblPos val="nextTo"/>
        <c:crossAx val="130370944"/>
        <c:crosses val="autoZero"/>
        <c:crossBetween val="between"/>
      </c:valAx>
    </c:plotArea>
    <c:plotVisOnly val="1"/>
    <c:dispBlanksAs val="gap"/>
    <c:showDLblsOverMax val="0"/>
  </c:chart>
  <c:txPr>
    <a:bodyPr/>
    <a:lstStyle/>
    <a:p>
      <a:pPr>
        <a:defRPr>
          <a:latin typeface="Helvetica Neue" panose="02000503000000020004" pitchFamily="2" charset="0"/>
          <a:ea typeface="Helvetica Neue" panose="02000503000000020004" pitchFamily="2" charset="0"/>
          <a:cs typeface="Helvetica Neue" panose="02000503000000020004" pitchFamily="2" charset="0"/>
        </a:defRPr>
      </a:pPr>
      <a:endParaRPr lang="en-Q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257519230213481E-2"/>
          <c:y val="0.11301564764123308"/>
          <c:w val="0.91074248076978648"/>
          <c:h val="0.69341015869906697"/>
        </c:manualLayout>
      </c:layout>
      <c:barChart>
        <c:barDir val="col"/>
        <c:grouping val="clustered"/>
        <c:varyColors val="0"/>
        <c:ser>
          <c:idx val="0"/>
          <c:order val="0"/>
          <c:tx>
            <c:strRef>
              <c:f>Sheet1!$B$1</c:f>
              <c:strCache>
                <c:ptCount val="1"/>
                <c:pt idx="0">
                  <c:v>Mean change from BL to Tx end (kg)</c:v>
                </c:pt>
              </c:strCache>
            </c:strRef>
          </c:tx>
          <c:spPr>
            <a:solidFill>
              <a:schemeClr val="accent2">
                <a:lumMod val="60000"/>
                <a:lumOff val="40000"/>
              </a:schemeClr>
            </a:solidFill>
          </c:spPr>
          <c:invertIfNegative val="0"/>
          <c:cat>
            <c:strRef>
              <c:f>Sheet1!$A$2:$A$15</c:f>
              <c:strCache>
                <c:ptCount val="14"/>
                <c:pt idx="0">
                  <c:v>Anderson et al.</c:v>
                </c:pt>
                <c:pt idx="1">
                  <c:v>Foster et al.</c:v>
                </c:pt>
                <c:pt idx="2">
                  <c:v>Graham et al.</c:v>
                </c:pt>
                <c:pt idx="3">
                  <c:v>Hensrud et al.</c:v>
                </c:pt>
                <c:pt idx="4">
                  <c:v>Jordan et al.</c:v>
                </c:pt>
                <c:pt idx="5">
                  <c:v>Kramer et al.</c:v>
                </c:pt>
                <c:pt idx="6">
                  <c:v>Lantz   et al.</c:v>
                </c:pt>
                <c:pt idx="7">
                  <c:v>Murphy et al.</c:v>
                </c:pt>
                <c:pt idx="8">
                  <c:v>Pekkarinen &amp; Mustajoki</c:v>
                </c:pt>
                <c:pt idx="9">
                  <c:v>Stalonas et al.</c:v>
                </c:pt>
                <c:pt idx="10">
                  <c:v>Stunkard and Penick</c:v>
                </c:pt>
                <c:pt idx="11">
                  <c:v>Wadden &amp; Frey</c:v>
                </c:pt>
                <c:pt idx="12">
                  <c:v>Wadden et al.</c:v>
                </c:pt>
                <c:pt idx="13">
                  <c:v>Walsh &amp; Flynn</c:v>
                </c:pt>
              </c:strCache>
            </c:strRef>
          </c:cat>
          <c:val>
            <c:numRef>
              <c:f>Sheet1!$B$2:$B$15</c:f>
              <c:numCache>
                <c:formatCode>0.0</c:formatCode>
                <c:ptCount val="14"/>
                <c:pt idx="0">
                  <c:v>-29.7</c:v>
                </c:pt>
                <c:pt idx="1">
                  <c:v>-21.1</c:v>
                </c:pt>
                <c:pt idx="2">
                  <c:v>-4.5</c:v>
                </c:pt>
                <c:pt idx="3">
                  <c:v>-12.5</c:v>
                </c:pt>
                <c:pt idx="4">
                  <c:v>-8.4</c:v>
                </c:pt>
                <c:pt idx="5">
                  <c:v>-11.9</c:v>
                </c:pt>
                <c:pt idx="6">
                  <c:v>-7</c:v>
                </c:pt>
                <c:pt idx="7">
                  <c:v>-7.7</c:v>
                </c:pt>
                <c:pt idx="8">
                  <c:v>-22.9</c:v>
                </c:pt>
                <c:pt idx="9">
                  <c:v>-4.7</c:v>
                </c:pt>
                <c:pt idx="10">
                  <c:v>-8.8000000000000007</c:v>
                </c:pt>
                <c:pt idx="11">
                  <c:v>-25.6</c:v>
                </c:pt>
                <c:pt idx="12">
                  <c:v>-14.6</c:v>
                </c:pt>
                <c:pt idx="13">
                  <c:v>-21.4</c:v>
                </c:pt>
              </c:numCache>
            </c:numRef>
          </c:val>
          <c:extLst>
            <c:ext xmlns:c16="http://schemas.microsoft.com/office/drawing/2014/chart" uri="{C3380CC4-5D6E-409C-BE32-E72D297353CC}">
              <c16:uniqueId val="{00000000-335E-439E-9F50-B7115777DC33}"/>
            </c:ext>
          </c:extLst>
        </c:ser>
        <c:ser>
          <c:idx val="1"/>
          <c:order val="1"/>
          <c:tx>
            <c:strRef>
              <c:f>Sheet1!$C$1</c:f>
              <c:strCache>
                <c:ptCount val="1"/>
                <c:pt idx="0">
                  <c:v>Mean change from BL to end of FU (kg)</c:v>
                </c:pt>
              </c:strCache>
            </c:strRef>
          </c:tx>
          <c:spPr>
            <a:solidFill>
              <a:schemeClr val="accent2">
                <a:lumMod val="75000"/>
              </a:schemeClr>
            </a:solidFill>
          </c:spPr>
          <c:invertIfNegative val="0"/>
          <c:cat>
            <c:strRef>
              <c:f>Sheet1!$A$2:$A$15</c:f>
              <c:strCache>
                <c:ptCount val="14"/>
                <c:pt idx="0">
                  <c:v>Anderson et al.</c:v>
                </c:pt>
                <c:pt idx="1">
                  <c:v>Foster et al.</c:v>
                </c:pt>
                <c:pt idx="2">
                  <c:v>Graham et al.</c:v>
                </c:pt>
                <c:pt idx="3">
                  <c:v>Hensrud et al.</c:v>
                </c:pt>
                <c:pt idx="4">
                  <c:v>Jordan et al.</c:v>
                </c:pt>
                <c:pt idx="5">
                  <c:v>Kramer et al.</c:v>
                </c:pt>
                <c:pt idx="6">
                  <c:v>Lantz   et al.</c:v>
                </c:pt>
                <c:pt idx="7">
                  <c:v>Murphy et al.</c:v>
                </c:pt>
                <c:pt idx="8">
                  <c:v>Pekkarinen &amp; Mustajoki</c:v>
                </c:pt>
                <c:pt idx="9">
                  <c:v>Stalonas et al.</c:v>
                </c:pt>
                <c:pt idx="10">
                  <c:v>Stunkard and Penick</c:v>
                </c:pt>
                <c:pt idx="11">
                  <c:v>Wadden &amp; Frey</c:v>
                </c:pt>
                <c:pt idx="12">
                  <c:v>Wadden et al.</c:v>
                </c:pt>
                <c:pt idx="13">
                  <c:v>Walsh &amp; Flynn</c:v>
                </c:pt>
              </c:strCache>
            </c:strRef>
          </c:cat>
          <c:val>
            <c:numRef>
              <c:f>Sheet1!$C$2:$C$15</c:f>
              <c:numCache>
                <c:formatCode>0.0</c:formatCode>
                <c:ptCount val="14"/>
                <c:pt idx="0">
                  <c:v>-5.2</c:v>
                </c:pt>
                <c:pt idx="1">
                  <c:v>3.6</c:v>
                </c:pt>
                <c:pt idx="2">
                  <c:v>-3.3</c:v>
                </c:pt>
                <c:pt idx="3">
                  <c:v>-1.6</c:v>
                </c:pt>
                <c:pt idx="4">
                  <c:v>-5.2</c:v>
                </c:pt>
                <c:pt idx="5">
                  <c:v>-3.1</c:v>
                </c:pt>
                <c:pt idx="6">
                  <c:v>-3.3</c:v>
                </c:pt>
                <c:pt idx="7">
                  <c:v>-0.5</c:v>
                </c:pt>
                <c:pt idx="8">
                  <c:v>-5.8</c:v>
                </c:pt>
                <c:pt idx="9">
                  <c:v>0.7</c:v>
                </c:pt>
                <c:pt idx="10">
                  <c:v>-5.4</c:v>
                </c:pt>
                <c:pt idx="11">
                  <c:v>-6.6</c:v>
                </c:pt>
                <c:pt idx="12">
                  <c:v>-0.6</c:v>
                </c:pt>
                <c:pt idx="13">
                  <c:v>-5.0999999999999996</c:v>
                </c:pt>
              </c:numCache>
            </c:numRef>
          </c:val>
          <c:extLst>
            <c:ext xmlns:c16="http://schemas.microsoft.com/office/drawing/2014/chart" uri="{C3380CC4-5D6E-409C-BE32-E72D297353CC}">
              <c16:uniqueId val="{00000001-335E-439E-9F50-B7115777DC33}"/>
            </c:ext>
          </c:extLst>
        </c:ser>
        <c:dLbls>
          <c:showLegendKey val="0"/>
          <c:showVal val="0"/>
          <c:showCatName val="0"/>
          <c:showSerName val="0"/>
          <c:showPercent val="0"/>
          <c:showBubbleSize val="0"/>
        </c:dLbls>
        <c:gapWidth val="20"/>
        <c:axId val="376291216"/>
        <c:axId val="376289256"/>
      </c:barChart>
      <c:catAx>
        <c:axId val="376291216"/>
        <c:scaling>
          <c:orientation val="minMax"/>
        </c:scaling>
        <c:delete val="0"/>
        <c:axPos val="b"/>
        <c:numFmt formatCode="General" sourceLinked="1"/>
        <c:majorTickMark val="out"/>
        <c:minorTickMark val="none"/>
        <c:tickLblPos val="none"/>
        <c:spPr>
          <a:ln w="19050">
            <a:solidFill>
              <a:schemeClr val="bg1"/>
            </a:solidFill>
          </a:ln>
        </c:spPr>
        <c:txPr>
          <a:bodyPr anchor="t" anchorCtr="1"/>
          <a:lstStyle/>
          <a:p>
            <a:pPr>
              <a:defRPr sz="699"/>
            </a:pPr>
            <a:endParaRPr lang="en-QA"/>
          </a:p>
        </c:txPr>
        <c:crossAx val="376289256"/>
        <c:crosses val="autoZero"/>
        <c:auto val="1"/>
        <c:lblAlgn val="ctr"/>
        <c:lblOffset val="100"/>
        <c:noMultiLvlLbl val="0"/>
      </c:catAx>
      <c:valAx>
        <c:axId val="376289256"/>
        <c:scaling>
          <c:orientation val="minMax"/>
          <c:max val="5"/>
          <c:min val="-30"/>
        </c:scaling>
        <c:delete val="0"/>
        <c:axPos val="l"/>
        <c:numFmt formatCode="0" sourceLinked="0"/>
        <c:majorTickMark val="out"/>
        <c:minorTickMark val="none"/>
        <c:tickLblPos val="nextTo"/>
        <c:spPr>
          <a:ln w="19050">
            <a:solidFill>
              <a:schemeClr val="bg1"/>
            </a:solidFill>
          </a:ln>
        </c:spPr>
        <c:txPr>
          <a:bodyPr/>
          <a:lstStyle/>
          <a:p>
            <a:pPr>
              <a:defRPr sz="1800">
                <a:solidFill>
                  <a:srgbClr val="FFC000"/>
                </a:solidFill>
                <a:latin typeface="Helvetica Neue" panose="02000503000000020004" pitchFamily="2" charset="0"/>
                <a:ea typeface="Helvetica Neue" panose="02000503000000020004" pitchFamily="2" charset="0"/>
                <a:cs typeface="Helvetica Neue" panose="02000503000000020004" pitchFamily="2" charset="0"/>
              </a:defRPr>
            </a:pPr>
            <a:endParaRPr lang="en-QA"/>
          </a:p>
        </c:txPr>
        <c:crossAx val="376291216"/>
        <c:crosses val="autoZero"/>
        <c:crossBetween val="between"/>
        <c:majorUnit val="5"/>
      </c:valAx>
      <c:spPr>
        <a:noFill/>
        <a:ln w="25376">
          <a:noFill/>
        </a:ln>
      </c:spPr>
    </c:plotArea>
    <c:plotVisOnly val="1"/>
    <c:dispBlanksAs val="gap"/>
    <c:showDLblsOverMax val="0"/>
  </c:chart>
  <c:txPr>
    <a:bodyPr/>
    <a:lstStyle/>
    <a:p>
      <a:pPr>
        <a:defRPr sz="1798"/>
      </a:pPr>
      <a:endParaRPr lang="en-QA"/>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9.xml.rels><?xml version="1.0" encoding="UTF-8" standalone="yes"?>
<Relationships xmlns="http://schemas.openxmlformats.org/package/2006/relationships"><Relationship Id="rId2" Type="http://schemas.openxmlformats.org/officeDocument/2006/relationships/hyperlink" Target="https://clinicaltrials.gov/ct2/show/NCT03225339" TargetMode="External"/><Relationship Id="rId1" Type="http://schemas.openxmlformats.org/officeDocument/2006/relationships/hyperlink" Target="http://www.isrctn.com/ISRCTN20754766"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9.xml.rels><?xml version="1.0" encoding="UTF-8" standalone="yes"?>
<Relationships xmlns="http://schemas.openxmlformats.org/package/2006/relationships"><Relationship Id="rId2" Type="http://schemas.openxmlformats.org/officeDocument/2006/relationships/hyperlink" Target="https://clinicaltrials.gov/ct2/show/NCT03225339" TargetMode="External"/><Relationship Id="rId1" Type="http://schemas.openxmlformats.org/officeDocument/2006/relationships/hyperlink" Target="http://www.isrctn.com/ISRCTN2075476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E51352-0365-43A3-AA12-0166669D86E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51C4C45-274A-483D-BC69-717B156A8FB0}">
      <dgm:prSet/>
      <dgm:spPr/>
      <dgm:t>
        <a:bodyPr/>
        <a:lstStyle/>
        <a:p>
          <a:pPr>
            <a:lnSpc>
              <a:spcPct val="100000"/>
            </a:lnSpc>
          </a:pPr>
          <a:r>
            <a:rPr lang="en-US" dirty="0"/>
            <a:t>Obesity stigma </a:t>
          </a:r>
        </a:p>
      </dgm:t>
    </dgm:pt>
    <dgm:pt modelId="{44BB8EAF-F8A4-4A5D-8332-8165E8B3A0AB}" type="parTrans" cxnId="{A6A7DDD5-6639-4FE2-B8BE-E00D36E303FB}">
      <dgm:prSet/>
      <dgm:spPr/>
      <dgm:t>
        <a:bodyPr/>
        <a:lstStyle/>
        <a:p>
          <a:endParaRPr lang="en-US"/>
        </a:p>
      </dgm:t>
    </dgm:pt>
    <dgm:pt modelId="{A308AEA5-000A-4190-8D3D-A96C0721C60A}" type="sibTrans" cxnId="{A6A7DDD5-6639-4FE2-B8BE-E00D36E303FB}">
      <dgm:prSet/>
      <dgm:spPr/>
      <dgm:t>
        <a:bodyPr/>
        <a:lstStyle/>
        <a:p>
          <a:endParaRPr lang="en-US"/>
        </a:p>
      </dgm:t>
    </dgm:pt>
    <dgm:pt modelId="{09988D97-257A-4338-9BC5-6DE37097BC7A}">
      <dgm:prSet/>
      <dgm:spPr/>
      <dgm:t>
        <a:bodyPr/>
        <a:lstStyle/>
        <a:p>
          <a:pPr>
            <a:lnSpc>
              <a:spcPct val="100000"/>
            </a:lnSpc>
          </a:pPr>
          <a:r>
            <a:rPr lang="en-US" dirty="0"/>
            <a:t>Definition of obesity </a:t>
          </a:r>
        </a:p>
      </dgm:t>
    </dgm:pt>
    <dgm:pt modelId="{9667C37D-81DF-4F71-8D0C-826F9451EAE7}" type="parTrans" cxnId="{3791FF1B-4329-4122-8E1A-C529FB4DC831}">
      <dgm:prSet/>
      <dgm:spPr/>
      <dgm:t>
        <a:bodyPr/>
        <a:lstStyle/>
        <a:p>
          <a:endParaRPr lang="en-US"/>
        </a:p>
      </dgm:t>
    </dgm:pt>
    <dgm:pt modelId="{A871C079-247A-41E3-8C13-AC2B666EFF1C}" type="sibTrans" cxnId="{3791FF1B-4329-4122-8E1A-C529FB4DC831}">
      <dgm:prSet/>
      <dgm:spPr/>
      <dgm:t>
        <a:bodyPr/>
        <a:lstStyle/>
        <a:p>
          <a:endParaRPr lang="en-US"/>
        </a:p>
      </dgm:t>
    </dgm:pt>
    <dgm:pt modelId="{E0F39EF3-CE6D-41B3-85CE-5D467323E5ED}">
      <dgm:prSet/>
      <dgm:spPr/>
      <dgm:t>
        <a:bodyPr/>
        <a:lstStyle/>
        <a:p>
          <a:pPr>
            <a:lnSpc>
              <a:spcPct val="100000"/>
            </a:lnSpc>
          </a:pPr>
          <a:r>
            <a:rPr lang="en-US" dirty="0"/>
            <a:t>Weight related complications </a:t>
          </a:r>
        </a:p>
      </dgm:t>
    </dgm:pt>
    <dgm:pt modelId="{1AF4D2E7-1192-4747-92B5-7233AE885CF2}" type="parTrans" cxnId="{478E67B9-CE3E-4E78-B849-93CD8DF06103}">
      <dgm:prSet/>
      <dgm:spPr/>
      <dgm:t>
        <a:bodyPr/>
        <a:lstStyle/>
        <a:p>
          <a:endParaRPr lang="en-US"/>
        </a:p>
      </dgm:t>
    </dgm:pt>
    <dgm:pt modelId="{60D2D965-5D14-420E-80ED-176381C79BE0}" type="sibTrans" cxnId="{478E67B9-CE3E-4E78-B849-93CD8DF06103}">
      <dgm:prSet/>
      <dgm:spPr/>
      <dgm:t>
        <a:bodyPr/>
        <a:lstStyle/>
        <a:p>
          <a:endParaRPr lang="en-US"/>
        </a:p>
      </dgm:t>
    </dgm:pt>
    <dgm:pt modelId="{44BB218C-35BD-4D07-9DB8-1AB5E04242EE}">
      <dgm:prSet/>
      <dgm:spPr/>
      <dgm:t>
        <a:bodyPr/>
        <a:lstStyle/>
        <a:p>
          <a:pPr>
            <a:lnSpc>
              <a:spcPct val="100000"/>
            </a:lnSpc>
          </a:pPr>
          <a:r>
            <a:rPr lang="en-US" dirty="0"/>
            <a:t>Pathophysiology </a:t>
          </a:r>
        </a:p>
      </dgm:t>
    </dgm:pt>
    <dgm:pt modelId="{3389E7E5-B284-4946-95C2-210154C8E2B5}" type="parTrans" cxnId="{955A1299-E9B8-4936-BBEF-269C9E34A18D}">
      <dgm:prSet/>
      <dgm:spPr/>
      <dgm:t>
        <a:bodyPr/>
        <a:lstStyle/>
        <a:p>
          <a:endParaRPr lang="en-US"/>
        </a:p>
      </dgm:t>
    </dgm:pt>
    <dgm:pt modelId="{CEAE0B1E-3A4B-4188-AFDC-5D3FDE39E3CF}" type="sibTrans" cxnId="{955A1299-E9B8-4936-BBEF-269C9E34A18D}">
      <dgm:prSet/>
      <dgm:spPr/>
      <dgm:t>
        <a:bodyPr/>
        <a:lstStyle/>
        <a:p>
          <a:endParaRPr lang="en-US"/>
        </a:p>
      </dgm:t>
    </dgm:pt>
    <dgm:pt modelId="{DD20826E-4809-4B1A-824D-114202AC2330}" type="pres">
      <dgm:prSet presAssocID="{59E51352-0365-43A3-AA12-0166669D86E3}" presName="root" presStyleCnt="0">
        <dgm:presLayoutVars>
          <dgm:dir/>
          <dgm:resizeHandles val="exact"/>
        </dgm:presLayoutVars>
      </dgm:prSet>
      <dgm:spPr/>
    </dgm:pt>
    <dgm:pt modelId="{59B77D64-6849-48E8-82D1-86AED45F25D4}" type="pres">
      <dgm:prSet presAssocID="{B51C4C45-274A-483D-BC69-717B156A8FB0}" presName="compNode" presStyleCnt="0"/>
      <dgm:spPr/>
    </dgm:pt>
    <dgm:pt modelId="{E0897BB0-B344-4E1A-A8EC-2E3B16301A5D}" type="pres">
      <dgm:prSet presAssocID="{B51C4C45-274A-483D-BC69-717B156A8FB0}" presName="bgRect" presStyleLbl="bgShp" presStyleIdx="0" presStyleCnt="4"/>
      <dgm:spPr/>
    </dgm:pt>
    <dgm:pt modelId="{19CF1878-9659-4D8D-95D3-B7E48565CFE9}" type="pres">
      <dgm:prSet presAssocID="{B51C4C45-274A-483D-BC69-717B156A8FB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rger and Drink"/>
        </a:ext>
      </dgm:extLst>
    </dgm:pt>
    <dgm:pt modelId="{62B3135B-41B8-4C53-8D70-7FC00A5A5FE6}" type="pres">
      <dgm:prSet presAssocID="{B51C4C45-274A-483D-BC69-717B156A8FB0}" presName="spaceRect" presStyleCnt="0"/>
      <dgm:spPr/>
    </dgm:pt>
    <dgm:pt modelId="{88004263-FCD6-4E16-BFED-F9A9AE6AEEC6}" type="pres">
      <dgm:prSet presAssocID="{B51C4C45-274A-483D-BC69-717B156A8FB0}" presName="parTx" presStyleLbl="revTx" presStyleIdx="0" presStyleCnt="4">
        <dgm:presLayoutVars>
          <dgm:chMax val="0"/>
          <dgm:chPref val="0"/>
        </dgm:presLayoutVars>
      </dgm:prSet>
      <dgm:spPr/>
    </dgm:pt>
    <dgm:pt modelId="{B15CC030-9196-4EF7-9A97-1AA858532FCF}" type="pres">
      <dgm:prSet presAssocID="{A308AEA5-000A-4190-8D3D-A96C0721C60A}" presName="sibTrans" presStyleCnt="0"/>
      <dgm:spPr/>
    </dgm:pt>
    <dgm:pt modelId="{2FCE3C45-BA1B-4F23-85DB-3CF6EDC3AEFD}" type="pres">
      <dgm:prSet presAssocID="{09988D97-257A-4338-9BC5-6DE37097BC7A}" presName="compNode" presStyleCnt="0"/>
      <dgm:spPr/>
    </dgm:pt>
    <dgm:pt modelId="{F44737C9-3FC8-4948-A0EF-F6E31FF9583A}" type="pres">
      <dgm:prSet presAssocID="{09988D97-257A-4338-9BC5-6DE37097BC7A}" presName="bgRect" presStyleLbl="bgShp" presStyleIdx="1" presStyleCnt="4"/>
      <dgm:spPr/>
    </dgm:pt>
    <dgm:pt modelId="{47781FB5-09F1-4770-8AC5-548BD458F0FB}" type="pres">
      <dgm:prSet presAssocID="{09988D97-257A-4338-9BC5-6DE37097BC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pple"/>
        </a:ext>
      </dgm:extLst>
    </dgm:pt>
    <dgm:pt modelId="{F1625D85-4227-41E7-92A7-4D19AE5FBDF5}" type="pres">
      <dgm:prSet presAssocID="{09988D97-257A-4338-9BC5-6DE37097BC7A}" presName="spaceRect" presStyleCnt="0"/>
      <dgm:spPr/>
    </dgm:pt>
    <dgm:pt modelId="{396A41A6-28BB-45BE-AEF6-CFFA767A3903}" type="pres">
      <dgm:prSet presAssocID="{09988D97-257A-4338-9BC5-6DE37097BC7A}" presName="parTx" presStyleLbl="revTx" presStyleIdx="1" presStyleCnt="4">
        <dgm:presLayoutVars>
          <dgm:chMax val="0"/>
          <dgm:chPref val="0"/>
        </dgm:presLayoutVars>
      </dgm:prSet>
      <dgm:spPr/>
    </dgm:pt>
    <dgm:pt modelId="{A84BB0BC-1E8F-40C3-866D-61D8275E9D6A}" type="pres">
      <dgm:prSet presAssocID="{A871C079-247A-41E3-8C13-AC2B666EFF1C}" presName="sibTrans" presStyleCnt="0"/>
      <dgm:spPr/>
    </dgm:pt>
    <dgm:pt modelId="{66CC3D40-0C9B-4F37-8FC1-DCFA7FC50F25}" type="pres">
      <dgm:prSet presAssocID="{E0F39EF3-CE6D-41B3-85CE-5D467323E5ED}" presName="compNode" presStyleCnt="0"/>
      <dgm:spPr/>
    </dgm:pt>
    <dgm:pt modelId="{99F1A6C7-EE0F-4988-8681-F25D035C1BA0}" type="pres">
      <dgm:prSet presAssocID="{E0F39EF3-CE6D-41B3-85CE-5D467323E5ED}" presName="bgRect" presStyleLbl="bgShp" presStyleIdx="2" presStyleCnt="4"/>
      <dgm:spPr/>
    </dgm:pt>
    <dgm:pt modelId="{12A208A3-1FD3-4DE1-AB25-4F91824C984A}" type="pres">
      <dgm:prSet presAssocID="{E0F39EF3-CE6D-41B3-85CE-5D467323E5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
        </a:ext>
      </dgm:extLst>
    </dgm:pt>
    <dgm:pt modelId="{E88482C0-CAD4-4FD5-AFDF-6F157E1B51E8}" type="pres">
      <dgm:prSet presAssocID="{E0F39EF3-CE6D-41B3-85CE-5D467323E5ED}" presName="spaceRect" presStyleCnt="0"/>
      <dgm:spPr/>
    </dgm:pt>
    <dgm:pt modelId="{C6970297-0B6D-4A10-916E-AE5F7CC94D72}" type="pres">
      <dgm:prSet presAssocID="{E0F39EF3-CE6D-41B3-85CE-5D467323E5ED}" presName="parTx" presStyleLbl="revTx" presStyleIdx="2" presStyleCnt="4">
        <dgm:presLayoutVars>
          <dgm:chMax val="0"/>
          <dgm:chPref val="0"/>
        </dgm:presLayoutVars>
      </dgm:prSet>
      <dgm:spPr/>
    </dgm:pt>
    <dgm:pt modelId="{5AA76BAF-128A-4ADF-93CD-E2BE0D47590F}" type="pres">
      <dgm:prSet presAssocID="{60D2D965-5D14-420E-80ED-176381C79BE0}" presName="sibTrans" presStyleCnt="0"/>
      <dgm:spPr/>
    </dgm:pt>
    <dgm:pt modelId="{E614FA96-6EA3-4F62-9D90-35228FD63050}" type="pres">
      <dgm:prSet presAssocID="{44BB218C-35BD-4D07-9DB8-1AB5E04242EE}" presName="compNode" presStyleCnt="0"/>
      <dgm:spPr/>
    </dgm:pt>
    <dgm:pt modelId="{596101C5-E5B6-42C7-B292-74BD1CF3AB84}" type="pres">
      <dgm:prSet presAssocID="{44BB218C-35BD-4D07-9DB8-1AB5E04242EE}" presName="bgRect" presStyleLbl="bgShp" presStyleIdx="3" presStyleCnt="4"/>
      <dgm:spPr/>
    </dgm:pt>
    <dgm:pt modelId="{F54F52B6-2E02-44EB-ADE7-C237694BA29C}" type="pres">
      <dgm:prSet presAssocID="{44BB218C-35BD-4D07-9DB8-1AB5E04242E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NA"/>
        </a:ext>
      </dgm:extLst>
    </dgm:pt>
    <dgm:pt modelId="{349744EA-E67A-48C6-97EA-12226D9EB4FE}" type="pres">
      <dgm:prSet presAssocID="{44BB218C-35BD-4D07-9DB8-1AB5E04242EE}" presName="spaceRect" presStyleCnt="0"/>
      <dgm:spPr/>
    </dgm:pt>
    <dgm:pt modelId="{3924EF08-2327-4B42-B607-6853C9C51CE3}" type="pres">
      <dgm:prSet presAssocID="{44BB218C-35BD-4D07-9DB8-1AB5E04242EE}" presName="parTx" presStyleLbl="revTx" presStyleIdx="3" presStyleCnt="4">
        <dgm:presLayoutVars>
          <dgm:chMax val="0"/>
          <dgm:chPref val="0"/>
        </dgm:presLayoutVars>
      </dgm:prSet>
      <dgm:spPr/>
    </dgm:pt>
  </dgm:ptLst>
  <dgm:cxnLst>
    <dgm:cxn modelId="{3791FF1B-4329-4122-8E1A-C529FB4DC831}" srcId="{59E51352-0365-43A3-AA12-0166669D86E3}" destId="{09988D97-257A-4338-9BC5-6DE37097BC7A}" srcOrd="1" destOrd="0" parTransId="{9667C37D-81DF-4F71-8D0C-826F9451EAE7}" sibTransId="{A871C079-247A-41E3-8C13-AC2B666EFF1C}"/>
    <dgm:cxn modelId="{68F0A38B-F9E2-430E-B955-8B4B64BDBFF2}" type="presOf" srcId="{B51C4C45-274A-483D-BC69-717B156A8FB0}" destId="{88004263-FCD6-4E16-BFED-F9A9AE6AEEC6}" srcOrd="0" destOrd="0" presId="urn:microsoft.com/office/officeart/2018/2/layout/IconVerticalSolidList"/>
    <dgm:cxn modelId="{955A1299-E9B8-4936-BBEF-269C9E34A18D}" srcId="{59E51352-0365-43A3-AA12-0166669D86E3}" destId="{44BB218C-35BD-4D07-9DB8-1AB5E04242EE}" srcOrd="3" destOrd="0" parTransId="{3389E7E5-B284-4946-95C2-210154C8E2B5}" sibTransId="{CEAE0B1E-3A4B-4188-AFDC-5D3FDE39E3CF}"/>
    <dgm:cxn modelId="{DA58F89D-9C3C-4948-89B1-FB1728862F73}" type="presOf" srcId="{E0F39EF3-CE6D-41B3-85CE-5D467323E5ED}" destId="{C6970297-0B6D-4A10-916E-AE5F7CC94D72}" srcOrd="0" destOrd="0" presId="urn:microsoft.com/office/officeart/2018/2/layout/IconVerticalSolidList"/>
    <dgm:cxn modelId="{478E67B9-CE3E-4E78-B849-93CD8DF06103}" srcId="{59E51352-0365-43A3-AA12-0166669D86E3}" destId="{E0F39EF3-CE6D-41B3-85CE-5D467323E5ED}" srcOrd="2" destOrd="0" parTransId="{1AF4D2E7-1192-4747-92B5-7233AE885CF2}" sibTransId="{60D2D965-5D14-420E-80ED-176381C79BE0}"/>
    <dgm:cxn modelId="{A6A7DDD5-6639-4FE2-B8BE-E00D36E303FB}" srcId="{59E51352-0365-43A3-AA12-0166669D86E3}" destId="{B51C4C45-274A-483D-BC69-717B156A8FB0}" srcOrd="0" destOrd="0" parTransId="{44BB8EAF-F8A4-4A5D-8332-8165E8B3A0AB}" sibTransId="{A308AEA5-000A-4190-8D3D-A96C0721C60A}"/>
    <dgm:cxn modelId="{4BEC5FD9-68BD-4AA1-ADCE-7ABBAD7E4B9C}" type="presOf" srcId="{59E51352-0365-43A3-AA12-0166669D86E3}" destId="{DD20826E-4809-4B1A-824D-114202AC2330}" srcOrd="0" destOrd="0" presId="urn:microsoft.com/office/officeart/2018/2/layout/IconVerticalSolidList"/>
    <dgm:cxn modelId="{3D6995EE-7D52-428B-B789-5FB2D3F2CEC6}" type="presOf" srcId="{09988D97-257A-4338-9BC5-6DE37097BC7A}" destId="{396A41A6-28BB-45BE-AEF6-CFFA767A3903}" srcOrd="0" destOrd="0" presId="urn:microsoft.com/office/officeart/2018/2/layout/IconVerticalSolidList"/>
    <dgm:cxn modelId="{BCD33AF5-A399-455E-A698-77F0E2D65F43}" type="presOf" srcId="{44BB218C-35BD-4D07-9DB8-1AB5E04242EE}" destId="{3924EF08-2327-4B42-B607-6853C9C51CE3}" srcOrd="0" destOrd="0" presId="urn:microsoft.com/office/officeart/2018/2/layout/IconVerticalSolidList"/>
    <dgm:cxn modelId="{8D17793D-F8A7-4B39-8722-04F69E93C968}" type="presParOf" srcId="{DD20826E-4809-4B1A-824D-114202AC2330}" destId="{59B77D64-6849-48E8-82D1-86AED45F25D4}" srcOrd="0" destOrd="0" presId="urn:microsoft.com/office/officeart/2018/2/layout/IconVerticalSolidList"/>
    <dgm:cxn modelId="{E3223115-1311-4FCD-9F7D-659A6F058942}" type="presParOf" srcId="{59B77D64-6849-48E8-82D1-86AED45F25D4}" destId="{E0897BB0-B344-4E1A-A8EC-2E3B16301A5D}" srcOrd="0" destOrd="0" presId="urn:microsoft.com/office/officeart/2018/2/layout/IconVerticalSolidList"/>
    <dgm:cxn modelId="{BFEE5B8F-C573-41AF-BDF8-932A437B3334}" type="presParOf" srcId="{59B77D64-6849-48E8-82D1-86AED45F25D4}" destId="{19CF1878-9659-4D8D-95D3-B7E48565CFE9}" srcOrd="1" destOrd="0" presId="urn:microsoft.com/office/officeart/2018/2/layout/IconVerticalSolidList"/>
    <dgm:cxn modelId="{A2BE3B96-AF76-45C3-BD65-58CD89987CE9}" type="presParOf" srcId="{59B77D64-6849-48E8-82D1-86AED45F25D4}" destId="{62B3135B-41B8-4C53-8D70-7FC00A5A5FE6}" srcOrd="2" destOrd="0" presId="urn:microsoft.com/office/officeart/2018/2/layout/IconVerticalSolidList"/>
    <dgm:cxn modelId="{8AE1F05A-DD82-46E5-ADF7-7F9C308F11B3}" type="presParOf" srcId="{59B77D64-6849-48E8-82D1-86AED45F25D4}" destId="{88004263-FCD6-4E16-BFED-F9A9AE6AEEC6}" srcOrd="3" destOrd="0" presId="urn:microsoft.com/office/officeart/2018/2/layout/IconVerticalSolidList"/>
    <dgm:cxn modelId="{AF079CB3-EB13-4901-886C-6A12DC0FEEC9}" type="presParOf" srcId="{DD20826E-4809-4B1A-824D-114202AC2330}" destId="{B15CC030-9196-4EF7-9A97-1AA858532FCF}" srcOrd="1" destOrd="0" presId="urn:microsoft.com/office/officeart/2018/2/layout/IconVerticalSolidList"/>
    <dgm:cxn modelId="{700933CD-39BC-4E47-9570-C35FBDC2DE39}" type="presParOf" srcId="{DD20826E-4809-4B1A-824D-114202AC2330}" destId="{2FCE3C45-BA1B-4F23-85DB-3CF6EDC3AEFD}" srcOrd="2" destOrd="0" presId="urn:microsoft.com/office/officeart/2018/2/layout/IconVerticalSolidList"/>
    <dgm:cxn modelId="{FF4107A1-24ED-4278-B5C4-466D8A77FDB5}" type="presParOf" srcId="{2FCE3C45-BA1B-4F23-85DB-3CF6EDC3AEFD}" destId="{F44737C9-3FC8-4948-A0EF-F6E31FF9583A}" srcOrd="0" destOrd="0" presId="urn:microsoft.com/office/officeart/2018/2/layout/IconVerticalSolidList"/>
    <dgm:cxn modelId="{AEF8D7C6-D483-4979-B650-4478654A1925}" type="presParOf" srcId="{2FCE3C45-BA1B-4F23-85DB-3CF6EDC3AEFD}" destId="{47781FB5-09F1-4770-8AC5-548BD458F0FB}" srcOrd="1" destOrd="0" presId="urn:microsoft.com/office/officeart/2018/2/layout/IconVerticalSolidList"/>
    <dgm:cxn modelId="{77CBDBE0-D579-4BB1-8194-C02C02706AFF}" type="presParOf" srcId="{2FCE3C45-BA1B-4F23-85DB-3CF6EDC3AEFD}" destId="{F1625D85-4227-41E7-92A7-4D19AE5FBDF5}" srcOrd="2" destOrd="0" presId="urn:microsoft.com/office/officeart/2018/2/layout/IconVerticalSolidList"/>
    <dgm:cxn modelId="{B9E96F19-E237-4747-836B-BDE29170AA02}" type="presParOf" srcId="{2FCE3C45-BA1B-4F23-85DB-3CF6EDC3AEFD}" destId="{396A41A6-28BB-45BE-AEF6-CFFA767A3903}" srcOrd="3" destOrd="0" presId="urn:microsoft.com/office/officeart/2018/2/layout/IconVerticalSolidList"/>
    <dgm:cxn modelId="{B35A2A47-33BF-48A3-8D0A-5A76F606535F}" type="presParOf" srcId="{DD20826E-4809-4B1A-824D-114202AC2330}" destId="{A84BB0BC-1E8F-40C3-866D-61D8275E9D6A}" srcOrd="3" destOrd="0" presId="urn:microsoft.com/office/officeart/2018/2/layout/IconVerticalSolidList"/>
    <dgm:cxn modelId="{D8DC7B95-7453-4949-9ECE-0B2CAF433CC5}" type="presParOf" srcId="{DD20826E-4809-4B1A-824D-114202AC2330}" destId="{66CC3D40-0C9B-4F37-8FC1-DCFA7FC50F25}" srcOrd="4" destOrd="0" presId="urn:microsoft.com/office/officeart/2018/2/layout/IconVerticalSolidList"/>
    <dgm:cxn modelId="{64BD10B3-F7F7-4CF2-9DC2-A91F4BCCDACB}" type="presParOf" srcId="{66CC3D40-0C9B-4F37-8FC1-DCFA7FC50F25}" destId="{99F1A6C7-EE0F-4988-8681-F25D035C1BA0}" srcOrd="0" destOrd="0" presId="urn:microsoft.com/office/officeart/2018/2/layout/IconVerticalSolidList"/>
    <dgm:cxn modelId="{BDF10D90-16D6-4464-A92D-754808430FB7}" type="presParOf" srcId="{66CC3D40-0C9B-4F37-8FC1-DCFA7FC50F25}" destId="{12A208A3-1FD3-4DE1-AB25-4F91824C984A}" srcOrd="1" destOrd="0" presId="urn:microsoft.com/office/officeart/2018/2/layout/IconVerticalSolidList"/>
    <dgm:cxn modelId="{9153185C-31FB-4BEF-8041-F9E101F4F8EC}" type="presParOf" srcId="{66CC3D40-0C9B-4F37-8FC1-DCFA7FC50F25}" destId="{E88482C0-CAD4-4FD5-AFDF-6F157E1B51E8}" srcOrd="2" destOrd="0" presId="urn:microsoft.com/office/officeart/2018/2/layout/IconVerticalSolidList"/>
    <dgm:cxn modelId="{0AC411AA-7A57-4F5F-B9CC-57EFE023FAE8}" type="presParOf" srcId="{66CC3D40-0C9B-4F37-8FC1-DCFA7FC50F25}" destId="{C6970297-0B6D-4A10-916E-AE5F7CC94D72}" srcOrd="3" destOrd="0" presId="urn:microsoft.com/office/officeart/2018/2/layout/IconVerticalSolidList"/>
    <dgm:cxn modelId="{827C4BD5-2BE9-488F-AAE1-16906FACF749}" type="presParOf" srcId="{DD20826E-4809-4B1A-824D-114202AC2330}" destId="{5AA76BAF-128A-4ADF-93CD-E2BE0D47590F}" srcOrd="5" destOrd="0" presId="urn:microsoft.com/office/officeart/2018/2/layout/IconVerticalSolidList"/>
    <dgm:cxn modelId="{523F58A1-EE36-45EC-907A-2DB7A79DB5E5}" type="presParOf" srcId="{DD20826E-4809-4B1A-824D-114202AC2330}" destId="{E614FA96-6EA3-4F62-9D90-35228FD63050}" srcOrd="6" destOrd="0" presId="urn:microsoft.com/office/officeart/2018/2/layout/IconVerticalSolidList"/>
    <dgm:cxn modelId="{15EB27F2-9F6C-4442-8F18-F77FBE15B396}" type="presParOf" srcId="{E614FA96-6EA3-4F62-9D90-35228FD63050}" destId="{596101C5-E5B6-42C7-B292-74BD1CF3AB84}" srcOrd="0" destOrd="0" presId="urn:microsoft.com/office/officeart/2018/2/layout/IconVerticalSolidList"/>
    <dgm:cxn modelId="{E9FB8011-F6AC-4151-8E6A-0FE50D904B0E}" type="presParOf" srcId="{E614FA96-6EA3-4F62-9D90-35228FD63050}" destId="{F54F52B6-2E02-44EB-ADE7-C237694BA29C}" srcOrd="1" destOrd="0" presId="urn:microsoft.com/office/officeart/2018/2/layout/IconVerticalSolidList"/>
    <dgm:cxn modelId="{57E36374-494A-4CC8-9792-F549DFB44F89}" type="presParOf" srcId="{E614FA96-6EA3-4F62-9D90-35228FD63050}" destId="{349744EA-E67A-48C6-97EA-12226D9EB4FE}" srcOrd="2" destOrd="0" presId="urn:microsoft.com/office/officeart/2018/2/layout/IconVerticalSolidList"/>
    <dgm:cxn modelId="{A3437681-8F6E-4CF9-A40A-38A9FF991702}" type="presParOf" srcId="{E614FA96-6EA3-4F62-9D90-35228FD63050}" destId="{3924EF08-2327-4B42-B607-6853C9C51C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CC1E33-D82E-8C4B-A7D6-4D5EC4AFA5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68B957-5B62-5445-BF14-F0AD27102063}">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Intervention: Diet and lifestyle support</a:t>
          </a:r>
        </a:p>
      </dgm:t>
    </dgm:pt>
    <dgm:pt modelId="{BAB905B8-2FD5-8F41-B19B-710C82B26232}" type="parTrans" cxnId="{8B161906-3172-554F-ACB9-EBFD376381BD}">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713CBE41-8AAF-F34F-BF6A-DB92C9522442}" type="sibTrans" cxnId="{8B161906-3172-554F-ACB9-EBFD376381BD}">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7ABE3C42-666C-C748-B35F-502682C505EF}">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Sitagliptin-metformin  stopped </a:t>
          </a:r>
        </a:p>
      </dgm:t>
    </dgm:pt>
    <dgm:pt modelId="{356475D3-57ED-1C40-A4C5-050ECA08F696}" type="parTrans" cxnId="{EAE6DB5E-D14F-CB4E-8947-685EBA0D8F8F}">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7767846-90E5-1546-8A51-2BF9DB3C311B}" type="sibTrans" cxnId="{EAE6DB5E-D14F-CB4E-8947-685EBA0D8F8F}">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C49596C0-0D19-C94D-9F0F-8619A01D677D}">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2 years </a:t>
          </a:r>
        </a:p>
      </dgm:t>
    </dgm:pt>
    <dgm:pt modelId="{16C72EFC-E584-DD40-9BA1-5ED8409BE818}" type="parTrans" cxnId="{7036DFC7-794D-8846-B0FD-1177E0757B0D}">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E5CE3744-21C6-2146-A7E9-FE8BB5C7FE38}" type="sibTrans" cxnId="{7036DFC7-794D-8846-B0FD-1177E0757B0D}">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2D40F43D-A8CE-A342-B9A0-15BEFA253841}">
      <dgm:prSet/>
      <dgm:spPr/>
      <dgm:t>
        <a:bodyPr/>
        <a:lstStyle/>
        <a:p>
          <a:r>
            <a:rPr lang="en-US" dirty="0">
              <a:latin typeface="+mn-lt"/>
              <a:ea typeface="Helvetica Neue" panose="02000503000000020004" pitchFamily="2" charset="0"/>
              <a:cs typeface="Helvetica Neue" panose="02000503000000020004" pitchFamily="2" charset="0"/>
            </a:rPr>
            <a:t>HbA1c 7.1% </a:t>
          </a:r>
          <a:r>
            <a:rPr lang="en-US" dirty="0">
              <a:latin typeface="+mn-lt"/>
              <a:ea typeface="Helvetica Neue" panose="02000503000000020004" pitchFamily="2" charset="0"/>
              <a:cs typeface="Helvetica Neue" panose="02000503000000020004" pitchFamily="2" charset="0"/>
              <a:sym typeface="Wingdings" pitchFamily="2" charset="2"/>
            </a:rPr>
            <a:t></a:t>
          </a:r>
          <a:r>
            <a:rPr lang="en-US" dirty="0">
              <a:latin typeface="+mn-lt"/>
              <a:ea typeface="Helvetica Neue" panose="02000503000000020004" pitchFamily="2" charset="0"/>
              <a:cs typeface="Helvetica Neue" panose="02000503000000020004" pitchFamily="2" charset="0"/>
            </a:rPr>
            <a:t> 5.0 % </a:t>
          </a:r>
        </a:p>
      </dgm:t>
    </dgm:pt>
    <dgm:pt modelId="{29F76C7E-A297-E641-B193-2FBD733E0AF5}" type="parTrans" cxnId="{EF656959-D97C-4D48-8AD9-49CCC712D166}">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7CC713DC-C28F-1446-AAB1-134B35B8D1EF}" type="sibTrans" cxnId="{EF656959-D97C-4D48-8AD9-49CCC712D166}">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F8CC3162-DD59-0845-8288-5A3555ABA718}" type="pres">
      <dgm:prSet presAssocID="{B7CC1E33-D82E-8C4B-A7D6-4D5EC4AFA58A}" presName="linear" presStyleCnt="0">
        <dgm:presLayoutVars>
          <dgm:animLvl val="lvl"/>
          <dgm:resizeHandles val="exact"/>
        </dgm:presLayoutVars>
      </dgm:prSet>
      <dgm:spPr/>
    </dgm:pt>
    <dgm:pt modelId="{8C3E4D89-EBE9-5F46-B9E1-C8CC7D69D684}" type="pres">
      <dgm:prSet presAssocID="{A368B957-5B62-5445-BF14-F0AD27102063}" presName="parentText" presStyleLbl="node1" presStyleIdx="0" presStyleCnt="4">
        <dgm:presLayoutVars>
          <dgm:chMax val="0"/>
          <dgm:bulletEnabled val="1"/>
        </dgm:presLayoutVars>
      </dgm:prSet>
      <dgm:spPr/>
    </dgm:pt>
    <dgm:pt modelId="{C6E4FE52-5A19-B942-919C-3A1EB8A4426E}" type="pres">
      <dgm:prSet presAssocID="{713CBE41-8AAF-F34F-BF6A-DB92C9522442}" presName="spacer" presStyleCnt="0"/>
      <dgm:spPr/>
    </dgm:pt>
    <dgm:pt modelId="{CDD92860-7698-3942-9079-45230652393B}" type="pres">
      <dgm:prSet presAssocID="{7ABE3C42-666C-C748-B35F-502682C505EF}" presName="parentText" presStyleLbl="node1" presStyleIdx="1" presStyleCnt="4">
        <dgm:presLayoutVars>
          <dgm:chMax val="0"/>
          <dgm:bulletEnabled val="1"/>
        </dgm:presLayoutVars>
      </dgm:prSet>
      <dgm:spPr/>
    </dgm:pt>
    <dgm:pt modelId="{AA090C5E-748E-0D46-9B6E-01E3EB3D7457}" type="pres">
      <dgm:prSet presAssocID="{87767846-90E5-1546-8A51-2BF9DB3C311B}" presName="spacer" presStyleCnt="0"/>
      <dgm:spPr/>
    </dgm:pt>
    <dgm:pt modelId="{44C18091-F098-8A49-8001-FEE28ADEC55E}" type="pres">
      <dgm:prSet presAssocID="{C49596C0-0D19-C94D-9F0F-8619A01D677D}" presName="parentText" presStyleLbl="node1" presStyleIdx="2" presStyleCnt="4">
        <dgm:presLayoutVars>
          <dgm:chMax val="0"/>
          <dgm:bulletEnabled val="1"/>
        </dgm:presLayoutVars>
      </dgm:prSet>
      <dgm:spPr/>
    </dgm:pt>
    <dgm:pt modelId="{E935A5E0-BF71-7B48-AF4F-217EA21B4E61}" type="pres">
      <dgm:prSet presAssocID="{E5CE3744-21C6-2146-A7E9-FE8BB5C7FE38}" presName="spacer" presStyleCnt="0"/>
      <dgm:spPr/>
    </dgm:pt>
    <dgm:pt modelId="{1330D8B0-423C-3843-ACAD-F90A8C8DE1A6}" type="pres">
      <dgm:prSet presAssocID="{2D40F43D-A8CE-A342-B9A0-15BEFA253841}" presName="parentText" presStyleLbl="node1" presStyleIdx="3" presStyleCnt="4">
        <dgm:presLayoutVars>
          <dgm:chMax val="0"/>
          <dgm:bulletEnabled val="1"/>
        </dgm:presLayoutVars>
      </dgm:prSet>
      <dgm:spPr/>
    </dgm:pt>
  </dgm:ptLst>
  <dgm:cxnLst>
    <dgm:cxn modelId="{8B161906-3172-554F-ACB9-EBFD376381BD}" srcId="{B7CC1E33-D82E-8C4B-A7D6-4D5EC4AFA58A}" destId="{A368B957-5B62-5445-BF14-F0AD27102063}" srcOrd="0" destOrd="0" parTransId="{BAB905B8-2FD5-8F41-B19B-710C82B26232}" sibTransId="{713CBE41-8AAF-F34F-BF6A-DB92C9522442}"/>
    <dgm:cxn modelId="{37256A54-60F5-C54B-83C0-AFE61E59CF46}" type="presOf" srcId="{C49596C0-0D19-C94D-9F0F-8619A01D677D}" destId="{44C18091-F098-8A49-8001-FEE28ADEC55E}" srcOrd="0" destOrd="0" presId="urn:microsoft.com/office/officeart/2005/8/layout/vList2"/>
    <dgm:cxn modelId="{EF656959-D97C-4D48-8AD9-49CCC712D166}" srcId="{B7CC1E33-D82E-8C4B-A7D6-4D5EC4AFA58A}" destId="{2D40F43D-A8CE-A342-B9A0-15BEFA253841}" srcOrd="3" destOrd="0" parTransId="{29F76C7E-A297-E641-B193-2FBD733E0AF5}" sibTransId="{7CC713DC-C28F-1446-AAB1-134B35B8D1EF}"/>
    <dgm:cxn modelId="{EAE6DB5E-D14F-CB4E-8947-685EBA0D8F8F}" srcId="{B7CC1E33-D82E-8C4B-A7D6-4D5EC4AFA58A}" destId="{7ABE3C42-666C-C748-B35F-502682C505EF}" srcOrd="1" destOrd="0" parTransId="{356475D3-57ED-1C40-A4C5-050ECA08F696}" sibTransId="{87767846-90E5-1546-8A51-2BF9DB3C311B}"/>
    <dgm:cxn modelId="{42B33BA8-160D-5747-B2F9-02692A46DFDA}" type="presOf" srcId="{B7CC1E33-D82E-8C4B-A7D6-4D5EC4AFA58A}" destId="{F8CC3162-DD59-0845-8288-5A3555ABA718}" srcOrd="0" destOrd="0" presId="urn:microsoft.com/office/officeart/2005/8/layout/vList2"/>
    <dgm:cxn modelId="{7E72AAAF-6A6D-C14B-A212-F5DCE9A7AF83}" type="presOf" srcId="{7ABE3C42-666C-C748-B35F-502682C505EF}" destId="{CDD92860-7698-3942-9079-45230652393B}" srcOrd="0" destOrd="0" presId="urn:microsoft.com/office/officeart/2005/8/layout/vList2"/>
    <dgm:cxn modelId="{7036DFC7-794D-8846-B0FD-1177E0757B0D}" srcId="{B7CC1E33-D82E-8C4B-A7D6-4D5EC4AFA58A}" destId="{C49596C0-0D19-C94D-9F0F-8619A01D677D}" srcOrd="2" destOrd="0" parTransId="{16C72EFC-E584-DD40-9BA1-5ED8409BE818}" sibTransId="{E5CE3744-21C6-2146-A7E9-FE8BB5C7FE38}"/>
    <dgm:cxn modelId="{9FF1C1FC-1AD9-F940-8EDE-44016A3B46D1}" type="presOf" srcId="{A368B957-5B62-5445-BF14-F0AD27102063}" destId="{8C3E4D89-EBE9-5F46-B9E1-C8CC7D69D684}" srcOrd="0" destOrd="0" presId="urn:microsoft.com/office/officeart/2005/8/layout/vList2"/>
    <dgm:cxn modelId="{69CC49FF-D996-F74A-9AFF-50F972CCDFE7}" type="presOf" srcId="{2D40F43D-A8CE-A342-B9A0-15BEFA253841}" destId="{1330D8B0-423C-3843-ACAD-F90A8C8DE1A6}" srcOrd="0" destOrd="0" presId="urn:microsoft.com/office/officeart/2005/8/layout/vList2"/>
    <dgm:cxn modelId="{06FAEF1A-8DC1-9641-BAAC-F1B3C35437F4}" type="presParOf" srcId="{F8CC3162-DD59-0845-8288-5A3555ABA718}" destId="{8C3E4D89-EBE9-5F46-B9E1-C8CC7D69D684}" srcOrd="0" destOrd="0" presId="urn:microsoft.com/office/officeart/2005/8/layout/vList2"/>
    <dgm:cxn modelId="{E717DDDB-05D8-4346-9263-35435E53490A}" type="presParOf" srcId="{F8CC3162-DD59-0845-8288-5A3555ABA718}" destId="{C6E4FE52-5A19-B942-919C-3A1EB8A4426E}" srcOrd="1" destOrd="0" presId="urn:microsoft.com/office/officeart/2005/8/layout/vList2"/>
    <dgm:cxn modelId="{F017788F-B1CF-1F42-9123-E1536C3E5333}" type="presParOf" srcId="{F8CC3162-DD59-0845-8288-5A3555ABA718}" destId="{CDD92860-7698-3942-9079-45230652393B}" srcOrd="2" destOrd="0" presId="urn:microsoft.com/office/officeart/2005/8/layout/vList2"/>
    <dgm:cxn modelId="{B20DE7AE-D260-A448-9839-1A7DDA3F370C}" type="presParOf" srcId="{F8CC3162-DD59-0845-8288-5A3555ABA718}" destId="{AA090C5E-748E-0D46-9B6E-01E3EB3D7457}" srcOrd="3" destOrd="0" presId="urn:microsoft.com/office/officeart/2005/8/layout/vList2"/>
    <dgm:cxn modelId="{AFB97F89-67BA-A345-835E-F7D25B7CAFFF}" type="presParOf" srcId="{F8CC3162-DD59-0845-8288-5A3555ABA718}" destId="{44C18091-F098-8A49-8001-FEE28ADEC55E}" srcOrd="4" destOrd="0" presId="urn:microsoft.com/office/officeart/2005/8/layout/vList2"/>
    <dgm:cxn modelId="{3F26C1E0-6353-0A47-BAFE-3C9F8D72025F}" type="presParOf" srcId="{F8CC3162-DD59-0845-8288-5A3555ABA718}" destId="{E935A5E0-BF71-7B48-AF4F-217EA21B4E61}" srcOrd="5" destOrd="0" presId="urn:microsoft.com/office/officeart/2005/8/layout/vList2"/>
    <dgm:cxn modelId="{63C18E04-E65A-6B47-A750-3B6467F533A7}" type="presParOf" srcId="{F8CC3162-DD59-0845-8288-5A3555ABA718}" destId="{1330D8B0-423C-3843-ACAD-F90A8C8DE1A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FDD410-0AFD-4A18-9A8D-D22C10E3282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B131D6D-6207-4D98-BB6A-D3081A09001E}">
      <dgm:prSet/>
      <dgm:spPr/>
      <dgm:t>
        <a:bodyPr/>
        <a:lstStyle/>
        <a:p>
          <a:pPr>
            <a:lnSpc>
              <a:spcPct val="100000"/>
            </a:lnSpc>
          </a:pPr>
          <a:r>
            <a:rPr lang="en-US" dirty="0">
              <a:latin typeface="+mn-lt"/>
              <a:ea typeface="Helvetica Neue" panose="02000503000000020004" pitchFamily="2" charset="0"/>
              <a:cs typeface="Helvetica Neue" panose="02000503000000020004" pitchFamily="2" charset="0"/>
            </a:rPr>
            <a:t>Obesity is a chronic disease </a:t>
          </a:r>
        </a:p>
      </dgm:t>
    </dgm:pt>
    <dgm:pt modelId="{DBEBB9BA-4D6C-4090-816E-441A49367BFC}" type="parTrans" cxnId="{0779EBCE-1171-4D72-A0EE-F634D6B4145D}">
      <dgm:prSet/>
      <dgm:spPr/>
      <dgm:t>
        <a:bodyPr/>
        <a:lstStyle/>
        <a:p>
          <a:endParaRPr lang="en-US">
            <a:latin typeface="+mn-lt"/>
            <a:ea typeface="Helvetica Neue" panose="02000503000000020004" pitchFamily="2" charset="0"/>
            <a:cs typeface="Helvetica Neue" panose="02000503000000020004" pitchFamily="2" charset="0"/>
          </a:endParaRPr>
        </a:p>
      </dgm:t>
    </dgm:pt>
    <dgm:pt modelId="{0790519E-F6A9-4047-B84A-3B524B11DB6C}" type="sibTrans" cxnId="{0779EBCE-1171-4D72-A0EE-F634D6B4145D}">
      <dgm:prSet/>
      <dgm:spPr/>
      <dgm:t>
        <a:bodyPr/>
        <a:lstStyle/>
        <a:p>
          <a:endParaRPr lang="en-US">
            <a:latin typeface="+mn-lt"/>
            <a:ea typeface="Helvetica Neue" panose="02000503000000020004" pitchFamily="2" charset="0"/>
            <a:cs typeface="Helvetica Neue" panose="02000503000000020004" pitchFamily="2" charset="0"/>
          </a:endParaRPr>
        </a:p>
      </dgm:t>
    </dgm:pt>
    <dgm:pt modelId="{3A3409EB-1644-4CA0-81CF-840669CA0701}">
      <dgm:prSet/>
      <dgm:spPr/>
      <dgm:t>
        <a:bodyPr/>
        <a:lstStyle/>
        <a:p>
          <a:pPr>
            <a:lnSpc>
              <a:spcPct val="100000"/>
            </a:lnSpc>
          </a:pPr>
          <a:r>
            <a:rPr lang="en-US" dirty="0">
              <a:latin typeface="+mn-lt"/>
              <a:ea typeface="Helvetica Neue" panose="02000503000000020004" pitchFamily="2" charset="0"/>
              <a:cs typeface="Helvetica Neue" panose="02000503000000020004" pitchFamily="2" charset="0"/>
            </a:rPr>
            <a:t>Obesity management is about improving health and well-being and not simply reducing numbers on the scale </a:t>
          </a:r>
        </a:p>
      </dgm:t>
    </dgm:pt>
    <dgm:pt modelId="{99F323E0-9886-4D8E-808E-B497E18252A0}" type="parTrans" cxnId="{6DA39C15-8430-46C8-841A-772B9DB35BA5}">
      <dgm:prSet/>
      <dgm:spPr/>
      <dgm:t>
        <a:bodyPr/>
        <a:lstStyle/>
        <a:p>
          <a:endParaRPr lang="en-US">
            <a:latin typeface="+mn-lt"/>
            <a:ea typeface="Helvetica Neue" panose="02000503000000020004" pitchFamily="2" charset="0"/>
            <a:cs typeface="Helvetica Neue" panose="02000503000000020004" pitchFamily="2" charset="0"/>
          </a:endParaRPr>
        </a:p>
      </dgm:t>
    </dgm:pt>
    <dgm:pt modelId="{31634FF7-CFEE-418C-B53E-0F6E8490B4DA}" type="sibTrans" cxnId="{6DA39C15-8430-46C8-841A-772B9DB35BA5}">
      <dgm:prSet/>
      <dgm:spPr/>
      <dgm:t>
        <a:bodyPr/>
        <a:lstStyle/>
        <a:p>
          <a:endParaRPr lang="en-US">
            <a:latin typeface="+mn-lt"/>
            <a:ea typeface="Helvetica Neue" panose="02000503000000020004" pitchFamily="2" charset="0"/>
            <a:cs typeface="Helvetica Neue" panose="02000503000000020004" pitchFamily="2" charset="0"/>
          </a:endParaRPr>
        </a:p>
      </dgm:t>
    </dgm:pt>
    <dgm:pt modelId="{EED7A6DD-BB53-4396-8D33-6FBF6D8942EF}">
      <dgm:prSet/>
      <dgm:spPr/>
      <dgm:t>
        <a:bodyPr/>
        <a:lstStyle/>
        <a:p>
          <a:pPr>
            <a:lnSpc>
              <a:spcPct val="100000"/>
            </a:lnSpc>
          </a:pPr>
          <a:r>
            <a:rPr lang="en-US" dirty="0">
              <a:latin typeface="+mn-lt"/>
              <a:ea typeface="Helvetica Neue" panose="02000503000000020004" pitchFamily="2" charset="0"/>
              <a:cs typeface="Helvetica Neue" panose="02000503000000020004" pitchFamily="2" charset="0"/>
            </a:rPr>
            <a:t>Early intervention means addressing root causes and removing roadblocks </a:t>
          </a:r>
        </a:p>
      </dgm:t>
    </dgm:pt>
    <dgm:pt modelId="{64419938-30C8-4A81-896A-9A4C6BAD20B5}" type="parTrans" cxnId="{1A7F8245-3F86-4542-9647-9CEC90DBDFAD}">
      <dgm:prSet/>
      <dgm:spPr/>
      <dgm:t>
        <a:bodyPr/>
        <a:lstStyle/>
        <a:p>
          <a:endParaRPr lang="en-US">
            <a:latin typeface="+mn-lt"/>
            <a:ea typeface="Helvetica Neue" panose="02000503000000020004" pitchFamily="2" charset="0"/>
            <a:cs typeface="Helvetica Neue" panose="02000503000000020004" pitchFamily="2" charset="0"/>
          </a:endParaRPr>
        </a:p>
      </dgm:t>
    </dgm:pt>
    <dgm:pt modelId="{2EBA7A1F-9C13-47BA-8808-C6DBDF913CAB}" type="sibTrans" cxnId="{1A7F8245-3F86-4542-9647-9CEC90DBDFAD}">
      <dgm:prSet/>
      <dgm:spPr/>
      <dgm:t>
        <a:bodyPr/>
        <a:lstStyle/>
        <a:p>
          <a:endParaRPr lang="en-US">
            <a:latin typeface="+mn-lt"/>
            <a:ea typeface="Helvetica Neue" panose="02000503000000020004" pitchFamily="2" charset="0"/>
            <a:cs typeface="Helvetica Neue" panose="02000503000000020004" pitchFamily="2" charset="0"/>
          </a:endParaRPr>
        </a:p>
      </dgm:t>
    </dgm:pt>
    <dgm:pt modelId="{AE1133FD-3664-410D-94F9-7981D2D48FC5}">
      <dgm:prSet/>
      <dgm:spPr/>
      <dgm:t>
        <a:bodyPr/>
        <a:lstStyle/>
        <a:p>
          <a:pPr>
            <a:lnSpc>
              <a:spcPct val="100000"/>
            </a:lnSpc>
          </a:pPr>
          <a:r>
            <a:rPr lang="en-US" dirty="0">
              <a:latin typeface="+mn-lt"/>
              <a:ea typeface="Helvetica Neue" panose="02000503000000020004" pitchFamily="2" charset="0"/>
              <a:cs typeface="Helvetica Neue" panose="02000503000000020004" pitchFamily="2" charset="0"/>
            </a:rPr>
            <a:t>Success is different for every individual </a:t>
          </a:r>
        </a:p>
      </dgm:t>
    </dgm:pt>
    <dgm:pt modelId="{57F11C2D-5BA3-4E71-A8AA-68EE82FAF330}" type="parTrans" cxnId="{C6FAAD63-9432-4CD3-B0A9-78E6E37E2FEA}">
      <dgm:prSet/>
      <dgm:spPr/>
      <dgm:t>
        <a:bodyPr/>
        <a:lstStyle/>
        <a:p>
          <a:endParaRPr lang="en-US">
            <a:latin typeface="+mn-lt"/>
            <a:ea typeface="Helvetica Neue" panose="02000503000000020004" pitchFamily="2" charset="0"/>
            <a:cs typeface="Helvetica Neue" panose="02000503000000020004" pitchFamily="2" charset="0"/>
          </a:endParaRPr>
        </a:p>
      </dgm:t>
    </dgm:pt>
    <dgm:pt modelId="{35B2C97B-37C7-41AF-8C9F-9745FFC3AA74}" type="sibTrans" cxnId="{C6FAAD63-9432-4CD3-B0A9-78E6E37E2FEA}">
      <dgm:prSet/>
      <dgm:spPr/>
      <dgm:t>
        <a:bodyPr/>
        <a:lstStyle/>
        <a:p>
          <a:endParaRPr lang="en-US">
            <a:latin typeface="+mn-lt"/>
            <a:ea typeface="Helvetica Neue" panose="02000503000000020004" pitchFamily="2" charset="0"/>
            <a:cs typeface="Helvetica Neue" panose="02000503000000020004" pitchFamily="2" charset="0"/>
          </a:endParaRPr>
        </a:p>
      </dgm:t>
    </dgm:pt>
    <dgm:pt modelId="{89F9CFB9-F6BD-4E42-80F0-F00371912D40}">
      <dgm:prSet/>
      <dgm:spPr/>
      <dgm:t>
        <a:bodyPr/>
        <a:lstStyle/>
        <a:p>
          <a:pPr>
            <a:lnSpc>
              <a:spcPct val="100000"/>
            </a:lnSpc>
          </a:pPr>
          <a:r>
            <a:rPr lang="en-US" dirty="0">
              <a:latin typeface="+mn-lt"/>
              <a:ea typeface="Helvetica Neue" panose="02000503000000020004" pitchFamily="2" charset="0"/>
              <a:cs typeface="Helvetica Neue" panose="02000503000000020004" pitchFamily="2" charset="0"/>
            </a:rPr>
            <a:t>A patient’s ‘best’ weight may never be an ideal weight</a:t>
          </a:r>
        </a:p>
      </dgm:t>
    </dgm:pt>
    <dgm:pt modelId="{DFC1CD7D-1A04-4F61-8B8D-94A17C164AA4}" type="parTrans" cxnId="{F05BEE3F-FCD6-4137-B096-7BE6F77E4C21}">
      <dgm:prSet/>
      <dgm:spPr/>
      <dgm:t>
        <a:bodyPr/>
        <a:lstStyle/>
        <a:p>
          <a:endParaRPr lang="en-US">
            <a:latin typeface="+mn-lt"/>
            <a:ea typeface="Helvetica Neue" panose="02000503000000020004" pitchFamily="2" charset="0"/>
            <a:cs typeface="Helvetica Neue" panose="02000503000000020004" pitchFamily="2" charset="0"/>
          </a:endParaRPr>
        </a:p>
      </dgm:t>
    </dgm:pt>
    <dgm:pt modelId="{54B0A2FB-97EC-4813-84A6-7D20A8CFCC5B}" type="sibTrans" cxnId="{F05BEE3F-FCD6-4137-B096-7BE6F77E4C21}">
      <dgm:prSet/>
      <dgm:spPr/>
      <dgm:t>
        <a:bodyPr/>
        <a:lstStyle/>
        <a:p>
          <a:endParaRPr lang="en-US">
            <a:latin typeface="+mn-lt"/>
            <a:ea typeface="Helvetica Neue" panose="02000503000000020004" pitchFamily="2" charset="0"/>
            <a:cs typeface="Helvetica Neue" panose="02000503000000020004" pitchFamily="2" charset="0"/>
          </a:endParaRPr>
        </a:p>
      </dgm:t>
    </dgm:pt>
    <dgm:pt modelId="{C6F4D6FE-166B-4B1F-80E2-ED7407B0BA9F}" type="pres">
      <dgm:prSet presAssocID="{4AFDD410-0AFD-4A18-9A8D-D22C10E3282D}" presName="root" presStyleCnt="0">
        <dgm:presLayoutVars>
          <dgm:dir/>
          <dgm:resizeHandles val="exact"/>
        </dgm:presLayoutVars>
      </dgm:prSet>
      <dgm:spPr/>
    </dgm:pt>
    <dgm:pt modelId="{857412D8-C621-4437-A429-7FDF8859E4CC}" type="pres">
      <dgm:prSet presAssocID="{AB131D6D-6207-4D98-BB6A-D3081A09001E}" presName="compNode" presStyleCnt="0"/>
      <dgm:spPr/>
    </dgm:pt>
    <dgm:pt modelId="{D9A80727-AE98-4829-81D5-38FD59727529}" type="pres">
      <dgm:prSet presAssocID="{AB131D6D-6207-4D98-BB6A-D3081A09001E}" presName="bgRect" presStyleLbl="bgShp" presStyleIdx="0" presStyleCnt="5"/>
      <dgm:spPr/>
    </dgm:pt>
    <dgm:pt modelId="{ACA79840-20A8-44FF-8AE8-16614B1DAD2B}" type="pres">
      <dgm:prSet presAssocID="{AB131D6D-6207-4D98-BB6A-D3081A09001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with Pulse"/>
        </a:ext>
      </dgm:extLst>
    </dgm:pt>
    <dgm:pt modelId="{4E940AC6-7E92-4D8E-84D3-B0107F621F69}" type="pres">
      <dgm:prSet presAssocID="{AB131D6D-6207-4D98-BB6A-D3081A09001E}" presName="spaceRect" presStyleCnt="0"/>
      <dgm:spPr/>
    </dgm:pt>
    <dgm:pt modelId="{D2BC3378-0A07-455B-8404-744421B3AF09}" type="pres">
      <dgm:prSet presAssocID="{AB131D6D-6207-4D98-BB6A-D3081A09001E}" presName="parTx" presStyleLbl="revTx" presStyleIdx="0" presStyleCnt="5">
        <dgm:presLayoutVars>
          <dgm:chMax val="0"/>
          <dgm:chPref val="0"/>
        </dgm:presLayoutVars>
      </dgm:prSet>
      <dgm:spPr/>
    </dgm:pt>
    <dgm:pt modelId="{7CBA80F6-AE5A-4B9C-9386-9E5C90F8924B}" type="pres">
      <dgm:prSet presAssocID="{0790519E-F6A9-4047-B84A-3B524B11DB6C}" presName="sibTrans" presStyleCnt="0"/>
      <dgm:spPr/>
    </dgm:pt>
    <dgm:pt modelId="{6563A26A-5A70-4792-A546-960F4474E2A0}" type="pres">
      <dgm:prSet presAssocID="{3A3409EB-1644-4CA0-81CF-840669CA0701}" presName="compNode" presStyleCnt="0"/>
      <dgm:spPr/>
    </dgm:pt>
    <dgm:pt modelId="{21BE821E-6A48-4D87-B5AB-B44A665184F0}" type="pres">
      <dgm:prSet presAssocID="{3A3409EB-1644-4CA0-81CF-840669CA0701}" presName="bgRect" presStyleLbl="bgShp" presStyleIdx="1" presStyleCnt="5"/>
      <dgm:spPr/>
    </dgm:pt>
    <dgm:pt modelId="{5D3FFFAA-B63E-473C-A4B3-82C455D90E8F}" type="pres">
      <dgm:prSet presAssocID="{3A3409EB-1644-4CA0-81CF-840669CA070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0C3966E9-FCC0-4086-A0AC-0FABABB49AFB}" type="pres">
      <dgm:prSet presAssocID="{3A3409EB-1644-4CA0-81CF-840669CA0701}" presName="spaceRect" presStyleCnt="0"/>
      <dgm:spPr/>
    </dgm:pt>
    <dgm:pt modelId="{DE58E569-6B64-4F8C-B997-F6B1BA700F32}" type="pres">
      <dgm:prSet presAssocID="{3A3409EB-1644-4CA0-81CF-840669CA0701}" presName="parTx" presStyleLbl="revTx" presStyleIdx="1" presStyleCnt="5">
        <dgm:presLayoutVars>
          <dgm:chMax val="0"/>
          <dgm:chPref val="0"/>
        </dgm:presLayoutVars>
      </dgm:prSet>
      <dgm:spPr/>
    </dgm:pt>
    <dgm:pt modelId="{E19D5633-DF44-4C64-B842-F43DC255E122}" type="pres">
      <dgm:prSet presAssocID="{31634FF7-CFEE-418C-B53E-0F6E8490B4DA}" presName="sibTrans" presStyleCnt="0"/>
      <dgm:spPr/>
    </dgm:pt>
    <dgm:pt modelId="{C20471C9-8011-4330-84ED-39E4B17BCD7C}" type="pres">
      <dgm:prSet presAssocID="{EED7A6DD-BB53-4396-8D33-6FBF6D8942EF}" presName="compNode" presStyleCnt="0"/>
      <dgm:spPr/>
    </dgm:pt>
    <dgm:pt modelId="{107A8EF4-4C8B-401F-A0E8-FBD84EB3992F}" type="pres">
      <dgm:prSet presAssocID="{EED7A6DD-BB53-4396-8D33-6FBF6D8942EF}" presName="bgRect" presStyleLbl="bgShp" presStyleIdx="2" presStyleCnt="5"/>
      <dgm:spPr/>
    </dgm:pt>
    <dgm:pt modelId="{2737EBB3-D9A6-47E2-ABD2-1C78DC84725E}" type="pres">
      <dgm:prSet presAssocID="{EED7A6DD-BB53-4396-8D33-6FBF6D8942E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EF9FB582-E23A-47C3-A020-A4563EC2D94F}" type="pres">
      <dgm:prSet presAssocID="{EED7A6DD-BB53-4396-8D33-6FBF6D8942EF}" presName="spaceRect" presStyleCnt="0"/>
      <dgm:spPr/>
    </dgm:pt>
    <dgm:pt modelId="{C823C351-3920-4173-9AA9-6DE89B060A92}" type="pres">
      <dgm:prSet presAssocID="{EED7A6DD-BB53-4396-8D33-6FBF6D8942EF}" presName="parTx" presStyleLbl="revTx" presStyleIdx="2" presStyleCnt="5">
        <dgm:presLayoutVars>
          <dgm:chMax val="0"/>
          <dgm:chPref val="0"/>
        </dgm:presLayoutVars>
      </dgm:prSet>
      <dgm:spPr/>
    </dgm:pt>
    <dgm:pt modelId="{1A728966-93EA-42F8-B491-FF8622929EDB}" type="pres">
      <dgm:prSet presAssocID="{2EBA7A1F-9C13-47BA-8808-C6DBDF913CAB}" presName="sibTrans" presStyleCnt="0"/>
      <dgm:spPr/>
    </dgm:pt>
    <dgm:pt modelId="{7D0BD672-190B-4770-A610-5476138C2BE2}" type="pres">
      <dgm:prSet presAssocID="{AE1133FD-3664-410D-94F9-7981D2D48FC5}" presName="compNode" presStyleCnt="0"/>
      <dgm:spPr/>
    </dgm:pt>
    <dgm:pt modelId="{2E54674A-ED03-423E-AC9B-906600129478}" type="pres">
      <dgm:prSet presAssocID="{AE1133FD-3664-410D-94F9-7981D2D48FC5}" presName="bgRect" presStyleLbl="bgShp" presStyleIdx="3" presStyleCnt="5"/>
      <dgm:spPr/>
    </dgm:pt>
    <dgm:pt modelId="{232778B2-70A2-4A37-8FDA-984006ACD89A}" type="pres">
      <dgm:prSet presAssocID="{AE1133FD-3664-410D-94F9-7981D2D48FC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Success"/>
        </a:ext>
      </dgm:extLst>
    </dgm:pt>
    <dgm:pt modelId="{314BB793-E196-43E7-8828-F8C5678E7B52}" type="pres">
      <dgm:prSet presAssocID="{AE1133FD-3664-410D-94F9-7981D2D48FC5}" presName="spaceRect" presStyleCnt="0"/>
      <dgm:spPr/>
    </dgm:pt>
    <dgm:pt modelId="{65676B08-367D-4B98-B2C0-29D544F9383B}" type="pres">
      <dgm:prSet presAssocID="{AE1133FD-3664-410D-94F9-7981D2D48FC5}" presName="parTx" presStyleLbl="revTx" presStyleIdx="3" presStyleCnt="5">
        <dgm:presLayoutVars>
          <dgm:chMax val="0"/>
          <dgm:chPref val="0"/>
        </dgm:presLayoutVars>
      </dgm:prSet>
      <dgm:spPr/>
    </dgm:pt>
    <dgm:pt modelId="{93D755A3-4365-4720-889F-30DDC41B6212}" type="pres">
      <dgm:prSet presAssocID="{35B2C97B-37C7-41AF-8C9F-9745FFC3AA74}" presName="sibTrans" presStyleCnt="0"/>
      <dgm:spPr/>
    </dgm:pt>
    <dgm:pt modelId="{098BC142-15C2-4D78-B1B5-D0B00AB5C316}" type="pres">
      <dgm:prSet presAssocID="{89F9CFB9-F6BD-4E42-80F0-F00371912D40}" presName="compNode" presStyleCnt="0"/>
      <dgm:spPr/>
    </dgm:pt>
    <dgm:pt modelId="{E11D3B9F-F480-4BC1-807D-90487C5165AA}" type="pres">
      <dgm:prSet presAssocID="{89F9CFB9-F6BD-4E42-80F0-F00371912D40}" presName="bgRect" presStyleLbl="bgShp" presStyleIdx="4" presStyleCnt="5"/>
      <dgm:spPr/>
    </dgm:pt>
    <dgm:pt modelId="{1763FFD8-9539-4808-A103-1AA8ABB717F9}" type="pres">
      <dgm:prSet presAssocID="{89F9CFB9-F6BD-4E42-80F0-F00371912D4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umbbell"/>
        </a:ext>
      </dgm:extLst>
    </dgm:pt>
    <dgm:pt modelId="{2E8C161E-574F-4F8B-B856-43E8C995CAA0}" type="pres">
      <dgm:prSet presAssocID="{89F9CFB9-F6BD-4E42-80F0-F00371912D40}" presName="spaceRect" presStyleCnt="0"/>
      <dgm:spPr/>
    </dgm:pt>
    <dgm:pt modelId="{BE114D99-7E1C-43F4-9367-60511161C9EF}" type="pres">
      <dgm:prSet presAssocID="{89F9CFB9-F6BD-4E42-80F0-F00371912D40}" presName="parTx" presStyleLbl="revTx" presStyleIdx="4" presStyleCnt="5">
        <dgm:presLayoutVars>
          <dgm:chMax val="0"/>
          <dgm:chPref val="0"/>
        </dgm:presLayoutVars>
      </dgm:prSet>
      <dgm:spPr/>
    </dgm:pt>
  </dgm:ptLst>
  <dgm:cxnLst>
    <dgm:cxn modelId="{6DA39C15-8430-46C8-841A-772B9DB35BA5}" srcId="{4AFDD410-0AFD-4A18-9A8D-D22C10E3282D}" destId="{3A3409EB-1644-4CA0-81CF-840669CA0701}" srcOrd="1" destOrd="0" parTransId="{99F323E0-9886-4D8E-808E-B497E18252A0}" sibTransId="{31634FF7-CFEE-418C-B53E-0F6E8490B4DA}"/>
    <dgm:cxn modelId="{7B1F452C-E928-4453-BF08-595E4C217B97}" type="presOf" srcId="{4AFDD410-0AFD-4A18-9A8D-D22C10E3282D}" destId="{C6F4D6FE-166B-4B1F-80E2-ED7407B0BA9F}" srcOrd="0" destOrd="0" presId="urn:microsoft.com/office/officeart/2018/2/layout/IconVerticalSolidList"/>
    <dgm:cxn modelId="{509F742E-828F-4670-989B-549023631618}" type="presOf" srcId="{AE1133FD-3664-410D-94F9-7981D2D48FC5}" destId="{65676B08-367D-4B98-B2C0-29D544F9383B}" srcOrd="0" destOrd="0" presId="urn:microsoft.com/office/officeart/2018/2/layout/IconVerticalSolidList"/>
    <dgm:cxn modelId="{F05BEE3F-FCD6-4137-B096-7BE6F77E4C21}" srcId="{4AFDD410-0AFD-4A18-9A8D-D22C10E3282D}" destId="{89F9CFB9-F6BD-4E42-80F0-F00371912D40}" srcOrd="4" destOrd="0" parTransId="{DFC1CD7D-1A04-4F61-8B8D-94A17C164AA4}" sibTransId="{54B0A2FB-97EC-4813-84A6-7D20A8CFCC5B}"/>
    <dgm:cxn modelId="{1A7F8245-3F86-4542-9647-9CEC90DBDFAD}" srcId="{4AFDD410-0AFD-4A18-9A8D-D22C10E3282D}" destId="{EED7A6DD-BB53-4396-8D33-6FBF6D8942EF}" srcOrd="2" destOrd="0" parTransId="{64419938-30C8-4A81-896A-9A4C6BAD20B5}" sibTransId="{2EBA7A1F-9C13-47BA-8808-C6DBDF913CAB}"/>
    <dgm:cxn modelId="{C6FAAD63-9432-4CD3-B0A9-78E6E37E2FEA}" srcId="{4AFDD410-0AFD-4A18-9A8D-D22C10E3282D}" destId="{AE1133FD-3664-410D-94F9-7981D2D48FC5}" srcOrd="3" destOrd="0" parTransId="{57F11C2D-5BA3-4E71-A8AA-68EE82FAF330}" sibTransId="{35B2C97B-37C7-41AF-8C9F-9745FFC3AA74}"/>
    <dgm:cxn modelId="{AE3FA0AE-3088-4F9B-B5AD-A25E4B6AE085}" type="presOf" srcId="{89F9CFB9-F6BD-4E42-80F0-F00371912D40}" destId="{BE114D99-7E1C-43F4-9367-60511161C9EF}" srcOrd="0" destOrd="0" presId="urn:microsoft.com/office/officeart/2018/2/layout/IconVerticalSolidList"/>
    <dgm:cxn modelId="{BEAACCBB-C74E-430C-813E-439C60BFF893}" type="presOf" srcId="{EED7A6DD-BB53-4396-8D33-6FBF6D8942EF}" destId="{C823C351-3920-4173-9AA9-6DE89B060A92}" srcOrd="0" destOrd="0" presId="urn:microsoft.com/office/officeart/2018/2/layout/IconVerticalSolidList"/>
    <dgm:cxn modelId="{0779EBCE-1171-4D72-A0EE-F634D6B4145D}" srcId="{4AFDD410-0AFD-4A18-9A8D-D22C10E3282D}" destId="{AB131D6D-6207-4D98-BB6A-D3081A09001E}" srcOrd="0" destOrd="0" parTransId="{DBEBB9BA-4D6C-4090-816E-441A49367BFC}" sibTransId="{0790519E-F6A9-4047-B84A-3B524B11DB6C}"/>
    <dgm:cxn modelId="{53C1CBD3-4E20-42E2-910E-992CACAD6773}" type="presOf" srcId="{3A3409EB-1644-4CA0-81CF-840669CA0701}" destId="{DE58E569-6B64-4F8C-B997-F6B1BA700F32}" srcOrd="0" destOrd="0" presId="urn:microsoft.com/office/officeart/2018/2/layout/IconVerticalSolidList"/>
    <dgm:cxn modelId="{2FAD3EF0-47CD-4BCC-97E8-CF9921CB3D67}" type="presOf" srcId="{AB131D6D-6207-4D98-BB6A-D3081A09001E}" destId="{D2BC3378-0A07-455B-8404-744421B3AF09}" srcOrd="0" destOrd="0" presId="urn:microsoft.com/office/officeart/2018/2/layout/IconVerticalSolidList"/>
    <dgm:cxn modelId="{07ADED0A-57BD-424E-885C-FE3BF4459C4E}" type="presParOf" srcId="{C6F4D6FE-166B-4B1F-80E2-ED7407B0BA9F}" destId="{857412D8-C621-4437-A429-7FDF8859E4CC}" srcOrd="0" destOrd="0" presId="urn:microsoft.com/office/officeart/2018/2/layout/IconVerticalSolidList"/>
    <dgm:cxn modelId="{5FBDA422-6731-46F3-8060-881E35D326E4}" type="presParOf" srcId="{857412D8-C621-4437-A429-7FDF8859E4CC}" destId="{D9A80727-AE98-4829-81D5-38FD59727529}" srcOrd="0" destOrd="0" presId="urn:microsoft.com/office/officeart/2018/2/layout/IconVerticalSolidList"/>
    <dgm:cxn modelId="{CFE612F2-06A5-4561-A699-82F74EA1B809}" type="presParOf" srcId="{857412D8-C621-4437-A429-7FDF8859E4CC}" destId="{ACA79840-20A8-44FF-8AE8-16614B1DAD2B}" srcOrd="1" destOrd="0" presId="urn:microsoft.com/office/officeart/2018/2/layout/IconVerticalSolidList"/>
    <dgm:cxn modelId="{D0994195-7391-4676-B155-4018739229EC}" type="presParOf" srcId="{857412D8-C621-4437-A429-7FDF8859E4CC}" destId="{4E940AC6-7E92-4D8E-84D3-B0107F621F69}" srcOrd="2" destOrd="0" presId="urn:microsoft.com/office/officeart/2018/2/layout/IconVerticalSolidList"/>
    <dgm:cxn modelId="{2090D888-BAB4-4EC9-AFAF-776B1BBC3FB7}" type="presParOf" srcId="{857412D8-C621-4437-A429-7FDF8859E4CC}" destId="{D2BC3378-0A07-455B-8404-744421B3AF09}" srcOrd="3" destOrd="0" presId="urn:microsoft.com/office/officeart/2018/2/layout/IconVerticalSolidList"/>
    <dgm:cxn modelId="{AC558177-A3CC-474C-AD88-7CF3AB223161}" type="presParOf" srcId="{C6F4D6FE-166B-4B1F-80E2-ED7407B0BA9F}" destId="{7CBA80F6-AE5A-4B9C-9386-9E5C90F8924B}" srcOrd="1" destOrd="0" presId="urn:microsoft.com/office/officeart/2018/2/layout/IconVerticalSolidList"/>
    <dgm:cxn modelId="{8C969E0B-3B52-4EE4-876F-D223C1939FC2}" type="presParOf" srcId="{C6F4D6FE-166B-4B1F-80E2-ED7407B0BA9F}" destId="{6563A26A-5A70-4792-A546-960F4474E2A0}" srcOrd="2" destOrd="0" presId="urn:microsoft.com/office/officeart/2018/2/layout/IconVerticalSolidList"/>
    <dgm:cxn modelId="{4788CA19-040C-48C9-A05A-E6A2C4EC81F0}" type="presParOf" srcId="{6563A26A-5A70-4792-A546-960F4474E2A0}" destId="{21BE821E-6A48-4D87-B5AB-B44A665184F0}" srcOrd="0" destOrd="0" presId="urn:microsoft.com/office/officeart/2018/2/layout/IconVerticalSolidList"/>
    <dgm:cxn modelId="{04D45276-3FBF-4226-8E29-1632113801BE}" type="presParOf" srcId="{6563A26A-5A70-4792-A546-960F4474E2A0}" destId="{5D3FFFAA-B63E-473C-A4B3-82C455D90E8F}" srcOrd="1" destOrd="0" presId="urn:microsoft.com/office/officeart/2018/2/layout/IconVerticalSolidList"/>
    <dgm:cxn modelId="{2078EEB9-8A9F-4D5C-B129-F5DDB77BB7D7}" type="presParOf" srcId="{6563A26A-5A70-4792-A546-960F4474E2A0}" destId="{0C3966E9-FCC0-4086-A0AC-0FABABB49AFB}" srcOrd="2" destOrd="0" presId="urn:microsoft.com/office/officeart/2018/2/layout/IconVerticalSolidList"/>
    <dgm:cxn modelId="{814D923F-FCCF-4D38-A64E-DEC884F989AD}" type="presParOf" srcId="{6563A26A-5A70-4792-A546-960F4474E2A0}" destId="{DE58E569-6B64-4F8C-B997-F6B1BA700F32}" srcOrd="3" destOrd="0" presId="urn:microsoft.com/office/officeart/2018/2/layout/IconVerticalSolidList"/>
    <dgm:cxn modelId="{4B1F30AA-514F-4CE6-857C-ADBB871C1766}" type="presParOf" srcId="{C6F4D6FE-166B-4B1F-80E2-ED7407B0BA9F}" destId="{E19D5633-DF44-4C64-B842-F43DC255E122}" srcOrd="3" destOrd="0" presId="urn:microsoft.com/office/officeart/2018/2/layout/IconVerticalSolidList"/>
    <dgm:cxn modelId="{7192CE41-1808-4000-B9B3-1F8CA8332D54}" type="presParOf" srcId="{C6F4D6FE-166B-4B1F-80E2-ED7407B0BA9F}" destId="{C20471C9-8011-4330-84ED-39E4B17BCD7C}" srcOrd="4" destOrd="0" presId="urn:microsoft.com/office/officeart/2018/2/layout/IconVerticalSolidList"/>
    <dgm:cxn modelId="{F831E2FE-91AD-44DB-B81C-ADC8D5CBE45D}" type="presParOf" srcId="{C20471C9-8011-4330-84ED-39E4B17BCD7C}" destId="{107A8EF4-4C8B-401F-A0E8-FBD84EB3992F}" srcOrd="0" destOrd="0" presId="urn:microsoft.com/office/officeart/2018/2/layout/IconVerticalSolidList"/>
    <dgm:cxn modelId="{F180B7A3-D2BB-44D2-AFA7-3254059B600A}" type="presParOf" srcId="{C20471C9-8011-4330-84ED-39E4B17BCD7C}" destId="{2737EBB3-D9A6-47E2-ABD2-1C78DC84725E}" srcOrd="1" destOrd="0" presId="urn:microsoft.com/office/officeart/2018/2/layout/IconVerticalSolidList"/>
    <dgm:cxn modelId="{37EAD9F8-D07A-409C-97ED-11D1CEE1EDBF}" type="presParOf" srcId="{C20471C9-8011-4330-84ED-39E4B17BCD7C}" destId="{EF9FB582-E23A-47C3-A020-A4563EC2D94F}" srcOrd="2" destOrd="0" presId="urn:microsoft.com/office/officeart/2018/2/layout/IconVerticalSolidList"/>
    <dgm:cxn modelId="{FDADAAE2-5CF9-4CE5-A30D-1ED5EAAD90BF}" type="presParOf" srcId="{C20471C9-8011-4330-84ED-39E4B17BCD7C}" destId="{C823C351-3920-4173-9AA9-6DE89B060A92}" srcOrd="3" destOrd="0" presId="urn:microsoft.com/office/officeart/2018/2/layout/IconVerticalSolidList"/>
    <dgm:cxn modelId="{C95067ED-5B2F-49F2-9EB5-6573AE435125}" type="presParOf" srcId="{C6F4D6FE-166B-4B1F-80E2-ED7407B0BA9F}" destId="{1A728966-93EA-42F8-B491-FF8622929EDB}" srcOrd="5" destOrd="0" presId="urn:microsoft.com/office/officeart/2018/2/layout/IconVerticalSolidList"/>
    <dgm:cxn modelId="{1409608A-9FC5-4A3A-83BE-AF28340E57A2}" type="presParOf" srcId="{C6F4D6FE-166B-4B1F-80E2-ED7407B0BA9F}" destId="{7D0BD672-190B-4770-A610-5476138C2BE2}" srcOrd="6" destOrd="0" presId="urn:microsoft.com/office/officeart/2018/2/layout/IconVerticalSolidList"/>
    <dgm:cxn modelId="{9706ADB4-E6E8-49E1-805B-900BBC804301}" type="presParOf" srcId="{7D0BD672-190B-4770-A610-5476138C2BE2}" destId="{2E54674A-ED03-423E-AC9B-906600129478}" srcOrd="0" destOrd="0" presId="urn:microsoft.com/office/officeart/2018/2/layout/IconVerticalSolidList"/>
    <dgm:cxn modelId="{61403E01-D59C-4D36-9C74-DFC7C5EA4327}" type="presParOf" srcId="{7D0BD672-190B-4770-A610-5476138C2BE2}" destId="{232778B2-70A2-4A37-8FDA-984006ACD89A}" srcOrd="1" destOrd="0" presId="urn:microsoft.com/office/officeart/2018/2/layout/IconVerticalSolidList"/>
    <dgm:cxn modelId="{9F9061DC-4E07-4C25-AC92-58C4C66FA421}" type="presParOf" srcId="{7D0BD672-190B-4770-A610-5476138C2BE2}" destId="{314BB793-E196-43E7-8828-F8C5678E7B52}" srcOrd="2" destOrd="0" presId="urn:microsoft.com/office/officeart/2018/2/layout/IconVerticalSolidList"/>
    <dgm:cxn modelId="{D7BB5485-8020-42EB-94A2-9FAA2C3A82AE}" type="presParOf" srcId="{7D0BD672-190B-4770-A610-5476138C2BE2}" destId="{65676B08-367D-4B98-B2C0-29D544F9383B}" srcOrd="3" destOrd="0" presId="urn:microsoft.com/office/officeart/2018/2/layout/IconVerticalSolidList"/>
    <dgm:cxn modelId="{6C2E99F1-CC9B-46FD-BD86-5529B4D7A8A3}" type="presParOf" srcId="{C6F4D6FE-166B-4B1F-80E2-ED7407B0BA9F}" destId="{93D755A3-4365-4720-889F-30DDC41B6212}" srcOrd="7" destOrd="0" presId="urn:microsoft.com/office/officeart/2018/2/layout/IconVerticalSolidList"/>
    <dgm:cxn modelId="{41E3B98E-F94B-478E-A30E-913E51FFCA2E}" type="presParOf" srcId="{C6F4D6FE-166B-4B1F-80E2-ED7407B0BA9F}" destId="{098BC142-15C2-4D78-B1B5-D0B00AB5C316}" srcOrd="8" destOrd="0" presId="urn:microsoft.com/office/officeart/2018/2/layout/IconVerticalSolidList"/>
    <dgm:cxn modelId="{1F5C94B2-099B-4BC0-BE78-D0F846D799F3}" type="presParOf" srcId="{098BC142-15C2-4D78-B1B5-D0B00AB5C316}" destId="{E11D3B9F-F480-4BC1-807D-90487C5165AA}" srcOrd="0" destOrd="0" presId="urn:microsoft.com/office/officeart/2018/2/layout/IconVerticalSolidList"/>
    <dgm:cxn modelId="{E0625A6E-98B2-4E62-B79F-30C0149B20EA}" type="presParOf" srcId="{098BC142-15C2-4D78-B1B5-D0B00AB5C316}" destId="{1763FFD8-9539-4808-A103-1AA8ABB717F9}" srcOrd="1" destOrd="0" presId="urn:microsoft.com/office/officeart/2018/2/layout/IconVerticalSolidList"/>
    <dgm:cxn modelId="{5CB8ACB2-CA13-4FC1-835B-DB3EF3A83EC0}" type="presParOf" srcId="{098BC142-15C2-4D78-B1B5-D0B00AB5C316}" destId="{2E8C161E-574F-4F8B-B856-43E8C995CAA0}" srcOrd="2" destOrd="0" presId="urn:microsoft.com/office/officeart/2018/2/layout/IconVerticalSolidList"/>
    <dgm:cxn modelId="{05C64FBC-A7CE-42CB-B692-0080ADC6A292}" type="presParOf" srcId="{098BC142-15C2-4D78-B1B5-D0B00AB5C316}" destId="{BE114D99-7E1C-43F4-9367-60511161C9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6D2F1D-2BED-4A3F-8C18-12C9580D89C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3170CB0-74AE-452C-A6B0-3078C3014660}">
      <dgm:prSet/>
      <dgm:spPr/>
      <dgm:t>
        <a:bodyPr/>
        <a:lstStyle/>
        <a:p>
          <a:r>
            <a:rPr lang="en-US" dirty="0"/>
            <a:t>Type 2 diabetes prevalence in Qatar is </a:t>
          </a:r>
          <a:r>
            <a:rPr lang="en-US" b="1" dirty="0">
              <a:solidFill>
                <a:srgbClr val="FF0000"/>
              </a:solidFill>
            </a:rPr>
            <a:t>double</a:t>
          </a:r>
          <a:r>
            <a:rPr lang="en-US" dirty="0"/>
            <a:t> the global prevalence</a:t>
          </a:r>
        </a:p>
      </dgm:t>
    </dgm:pt>
    <dgm:pt modelId="{EED13FB7-F3F2-4D3D-AB10-0C5997EC5D71}" type="parTrans" cxnId="{CC6EB8D1-0869-41E6-935A-12BD7AD4D1CB}">
      <dgm:prSet/>
      <dgm:spPr/>
      <dgm:t>
        <a:bodyPr/>
        <a:lstStyle/>
        <a:p>
          <a:endParaRPr lang="en-US"/>
        </a:p>
      </dgm:t>
    </dgm:pt>
    <dgm:pt modelId="{1BB3F77A-ADCC-457D-8F5F-41865A49094E}" type="sibTrans" cxnId="{CC6EB8D1-0869-41E6-935A-12BD7AD4D1CB}">
      <dgm:prSet/>
      <dgm:spPr/>
      <dgm:t>
        <a:bodyPr/>
        <a:lstStyle/>
        <a:p>
          <a:endParaRPr lang="en-US"/>
        </a:p>
      </dgm:t>
    </dgm:pt>
    <dgm:pt modelId="{49795CC6-BF4A-47AE-BD95-34628F4185B7}">
      <dgm:prSet/>
      <dgm:spPr/>
      <dgm:t>
        <a:bodyPr/>
        <a:lstStyle/>
        <a:p>
          <a:pPr algn="just"/>
          <a:r>
            <a:rPr lang="en-US" dirty="0"/>
            <a:t>The prevalence of type 2 diabetes among Qataris has been estimated to increase from 17% in 2012 to at least 24% by 2050: </a:t>
          </a:r>
          <a:r>
            <a:rPr lang="en-US" b="1" dirty="0">
              <a:solidFill>
                <a:srgbClr val="FF0000"/>
              </a:solidFill>
            </a:rPr>
            <a:t>1 in 5 with type 2 diabetes </a:t>
          </a:r>
        </a:p>
      </dgm:t>
    </dgm:pt>
    <dgm:pt modelId="{FD446E9A-AAE2-4F7A-A65E-1BB75788BF3F}" type="parTrans" cxnId="{BFBD1DF8-4B8D-4DA6-A6E4-B6B8C518BA1A}">
      <dgm:prSet/>
      <dgm:spPr/>
      <dgm:t>
        <a:bodyPr/>
        <a:lstStyle/>
        <a:p>
          <a:endParaRPr lang="en-US"/>
        </a:p>
      </dgm:t>
    </dgm:pt>
    <dgm:pt modelId="{DE7A3834-AB67-4704-A670-3DD063C82769}" type="sibTrans" cxnId="{BFBD1DF8-4B8D-4DA6-A6E4-B6B8C518BA1A}">
      <dgm:prSet/>
      <dgm:spPr/>
      <dgm:t>
        <a:bodyPr/>
        <a:lstStyle/>
        <a:p>
          <a:endParaRPr lang="en-US"/>
        </a:p>
      </dgm:t>
    </dgm:pt>
    <dgm:pt modelId="{664DC91B-7724-4737-B5F6-4E887A0AC341}">
      <dgm:prSet/>
      <dgm:spPr/>
      <dgm:t>
        <a:bodyPr/>
        <a:lstStyle/>
        <a:p>
          <a:pPr algn="just"/>
          <a:r>
            <a:rPr lang="en-US" dirty="0"/>
            <a:t>Obesity has been found to be the principal risk factor explaining nearly two-thirds of type 2 diabetes incidence</a:t>
          </a:r>
        </a:p>
      </dgm:t>
    </dgm:pt>
    <dgm:pt modelId="{FEDF773D-F702-4822-BA91-A0916B4E3572}" type="parTrans" cxnId="{6DBD94B8-AF3D-48C0-A0CD-59F5B78A5F47}">
      <dgm:prSet/>
      <dgm:spPr/>
      <dgm:t>
        <a:bodyPr/>
        <a:lstStyle/>
        <a:p>
          <a:endParaRPr lang="en-US"/>
        </a:p>
      </dgm:t>
    </dgm:pt>
    <dgm:pt modelId="{CAFC2CBD-9A71-48A0-A374-7505656269D0}" type="sibTrans" cxnId="{6DBD94B8-AF3D-48C0-A0CD-59F5B78A5F47}">
      <dgm:prSet/>
      <dgm:spPr/>
      <dgm:t>
        <a:bodyPr/>
        <a:lstStyle/>
        <a:p>
          <a:endParaRPr lang="en-US"/>
        </a:p>
      </dgm:t>
    </dgm:pt>
    <dgm:pt modelId="{CE766346-6B25-4277-B922-201E1F509FEF}">
      <dgm:prSet/>
      <dgm:spPr/>
      <dgm:t>
        <a:bodyPr/>
        <a:lstStyle/>
        <a:p>
          <a:r>
            <a:rPr lang="en-US" dirty="0"/>
            <a:t>32% of Qatar’s total health expenditure by 2050 will be spent on diabetes </a:t>
          </a:r>
        </a:p>
      </dgm:t>
    </dgm:pt>
    <dgm:pt modelId="{08C45DAF-2F4B-4596-801A-B25C00AA930F}" type="parTrans" cxnId="{57494921-3C8C-48B5-916F-14392CEE8950}">
      <dgm:prSet/>
      <dgm:spPr/>
      <dgm:t>
        <a:bodyPr/>
        <a:lstStyle/>
        <a:p>
          <a:endParaRPr lang="en-US"/>
        </a:p>
      </dgm:t>
    </dgm:pt>
    <dgm:pt modelId="{98E63B0B-6F1C-46EA-A3D7-D89D146DDFB2}" type="sibTrans" cxnId="{57494921-3C8C-48B5-916F-14392CEE8950}">
      <dgm:prSet/>
      <dgm:spPr/>
      <dgm:t>
        <a:bodyPr/>
        <a:lstStyle/>
        <a:p>
          <a:endParaRPr lang="en-US"/>
        </a:p>
      </dgm:t>
    </dgm:pt>
    <dgm:pt modelId="{E2E56AB3-5A84-B74C-B14E-0A071A8C4EC0}" type="pres">
      <dgm:prSet presAssocID="{5D6D2F1D-2BED-4A3F-8C18-12C9580D89CE}" presName="vert0" presStyleCnt="0">
        <dgm:presLayoutVars>
          <dgm:dir/>
          <dgm:animOne val="branch"/>
          <dgm:animLvl val="lvl"/>
        </dgm:presLayoutVars>
      </dgm:prSet>
      <dgm:spPr/>
    </dgm:pt>
    <dgm:pt modelId="{B144BFE3-EA2D-1440-9582-3F0945B1B25A}" type="pres">
      <dgm:prSet presAssocID="{73170CB0-74AE-452C-A6B0-3078C3014660}" presName="thickLine" presStyleLbl="alignNode1" presStyleIdx="0" presStyleCnt="4"/>
      <dgm:spPr/>
    </dgm:pt>
    <dgm:pt modelId="{C52DF715-A576-304E-857F-DC73ABE0D130}" type="pres">
      <dgm:prSet presAssocID="{73170CB0-74AE-452C-A6B0-3078C3014660}" presName="horz1" presStyleCnt="0"/>
      <dgm:spPr/>
    </dgm:pt>
    <dgm:pt modelId="{0C3ED5CB-6FAB-4A49-BEF0-CB256FBD85C8}" type="pres">
      <dgm:prSet presAssocID="{73170CB0-74AE-452C-A6B0-3078C3014660}" presName="tx1" presStyleLbl="revTx" presStyleIdx="0" presStyleCnt="4"/>
      <dgm:spPr/>
    </dgm:pt>
    <dgm:pt modelId="{ACF07870-8EB5-1548-9395-E150A37D4737}" type="pres">
      <dgm:prSet presAssocID="{73170CB0-74AE-452C-A6B0-3078C3014660}" presName="vert1" presStyleCnt="0"/>
      <dgm:spPr/>
    </dgm:pt>
    <dgm:pt modelId="{674FAAC2-C011-5A4A-9F98-9DBEA50EC4A1}" type="pres">
      <dgm:prSet presAssocID="{49795CC6-BF4A-47AE-BD95-34628F4185B7}" presName="thickLine" presStyleLbl="alignNode1" presStyleIdx="1" presStyleCnt="4"/>
      <dgm:spPr/>
    </dgm:pt>
    <dgm:pt modelId="{8A19E485-82F4-BC47-B583-CDFA7C2ED42B}" type="pres">
      <dgm:prSet presAssocID="{49795CC6-BF4A-47AE-BD95-34628F4185B7}" presName="horz1" presStyleCnt="0"/>
      <dgm:spPr/>
    </dgm:pt>
    <dgm:pt modelId="{4D282206-F21D-3943-802B-703C96319DE3}" type="pres">
      <dgm:prSet presAssocID="{49795CC6-BF4A-47AE-BD95-34628F4185B7}" presName="tx1" presStyleLbl="revTx" presStyleIdx="1" presStyleCnt="4"/>
      <dgm:spPr/>
    </dgm:pt>
    <dgm:pt modelId="{115DA555-8C03-CC48-A61A-39089D351018}" type="pres">
      <dgm:prSet presAssocID="{49795CC6-BF4A-47AE-BD95-34628F4185B7}" presName="vert1" presStyleCnt="0"/>
      <dgm:spPr/>
    </dgm:pt>
    <dgm:pt modelId="{1EFA8BFA-7FC9-7341-99F6-5CD70286A9F8}" type="pres">
      <dgm:prSet presAssocID="{664DC91B-7724-4737-B5F6-4E887A0AC341}" presName="thickLine" presStyleLbl="alignNode1" presStyleIdx="2" presStyleCnt="4"/>
      <dgm:spPr/>
    </dgm:pt>
    <dgm:pt modelId="{96095B9D-CC4D-DE4C-B7DD-040A18BBE2CF}" type="pres">
      <dgm:prSet presAssocID="{664DC91B-7724-4737-B5F6-4E887A0AC341}" presName="horz1" presStyleCnt="0"/>
      <dgm:spPr/>
    </dgm:pt>
    <dgm:pt modelId="{C6388A56-16E8-E042-9A5C-482F5F9E6220}" type="pres">
      <dgm:prSet presAssocID="{664DC91B-7724-4737-B5F6-4E887A0AC341}" presName="tx1" presStyleLbl="revTx" presStyleIdx="2" presStyleCnt="4"/>
      <dgm:spPr/>
    </dgm:pt>
    <dgm:pt modelId="{96B53575-4AA4-6A49-89D3-12F86D902217}" type="pres">
      <dgm:prSet presAssocID="{664DC91B-7724-4737-B5F6-4E887A0AC341}" presName="vert1" presStyleCnt="0"/>
      <dgm:spPr/>
    </dgm:pt>
    <dgm:pt modelId="{5D2E2F37-73B6-6744-A048-2096B842F30B}" type="pres">
      <dgm:prSet presAssocID="{CE766346-6B25-4277-B922-201E1F509FEF}" presName="thickLine" presStyleLbl="alignNode1" presStyleIdx="3" presStyleCnt="4"/>
      <dgm:spPr/>
    </dgm:pt>
    <dgm:pt modelId="{781DBE78-D8A7-6F4C-959C-11F3E434D9D3}" type="pres">
      <dgm:prSet presAssocID="{CE766346-6B25-4277-B922-201E1F509FEF}" presName="horz1" presStyleCnt="0"/>
      <dgm:spPr/>
    </dgm:pt>
    <dgm:pt modelId="{575563F0-F2D5-F844-8C0B-13DE2E84C572}" type="pres">
      <dgm:prSet presAssocID="{CE766346-6B25-4277-B922-201E1F509FEF}" presName="tx1" presStyleLbl="revTx" presStyleIdx="3" presStyleCnt="4"/>
      <dgm:spPr/>
    </dgm:pt>
    <dgm:pt modelId="{74F9784C-C37E-4C48-9281-0998220F9289}" type="pres">
      <dgm:prSet presAssocID="{CE766346-6B25-4277-B922-201E1F509FEF}" presName="vert1" presStyleCnt="0"/>
      <dgm:spPr/>
    </dgm:pt>
  </dgm:ptLst>
  <dgm:cxnLst>
    <dgm:cxn modelId="{57494921-3C8C-48B5-916F-14392CEE8950}" srcId="{5D6D2F1D-2BED-4A3F-8C18-12C9580D89CE}" destId="{CE766346-6B25-4277-B922-201E1F509FEF}" srcOrd="3" destOrd="0" parTransId="{08C45DAF-2F4B-4596-801A-B25C00AA930F}" sibTransId="{98E63B0B-6F1C-46EA-A3D7-D89D146DDFB2}"/>
    <dgm:cxn modelId="{DA3AE94B-8E7D-654A-81C4-B8FC2F5F9299}" type="presOf" srcId="{73170CB0-74AE-452C-A6B0-3078C3014660}" destId="{0C3ED5CB-6FAB-4A49-BEF0-CB256FBD85C8}" srcOrd="0" destOrd="0" presId="urn:microsoft.com/office/officeart/2008/layout/LinedList"/>
    <dgm:cxn modelId="{24BD17A8-9115-AD41-9E57-DD884C8EBEE8}" type="presOf" srcId="{49795CC6-BF4A-47AE-BD95-34628F4185B7}" destId="{4D282206-F21D-3943-802B-703C96319DE3}" srcOrd="0" destOrd="0" presId="urn:microsoft.com/office/officeart/2008/layout/LinedList"/>
    <dgm:cxn modelId="{6DBD94B8-AF3D-48C0-A0CD-59F5B78A5F47}" srcId="{5D6D2F1D-2BED-4A3F-8C18-12C9580D89CE}" destId="{664DC91B-7724-4737-B5F6-4E887A0AC341}" srcOrd="2" destOrd="0" parTransId="{FEDF773D-F702-4822-BA91-A0916B4E3572}" sibTransId="{CAFC2CBD-9A71-48A0-A374-7505656269D0}"/>
    <dgm:cxn modelId="{CC6EB8D1-0869-41E6-935A-12BD7AD4D1CB}" srcId="{5D6D2F1D-2BED-4A3F-8C18-12C9580D89CE}" destId="{73170CB0-74AE-452C-A6B0-3078C3014660}" srcOrd="0" destOrd="0" parTransId="{EED13FB7-F3F2-4D3D-AB10-0C5997EC5D71}" sibTransId="{1BB3F77A-ADCC-457D-8F5F-41865A49094E}"/>
    <dgm:cxn modelId="{B51D7ED4-3CA2-3849-B51C-A4C64BA840DF}" type="presOf" srcId="{664DC91B-7724-4737-B5F6-4E887A0AC341}" destId="{C6388A56-16E8-E042-9A5C-482F5F9E6220}" srcOrd="0" destOrd="0" presId="urn:microsoft.com/office/officeart/2008/layout/LinedList"/>
    <dgm:cxn modelId="{EEF675F0-6242-8C43-98EB-6E0843BEEF1C}" type="presOf" srcId="{5D6D2F1D-2BED-4A3F-8C18-12C9580D89CE}" destId="{E2E56AB3-5A84-B74C-B14E-0A071A8C4EC0}" srcOrd="0" destOrd="0" presId="urn:microsoft.com/office/officeart/2008/layout/LinedList"/>
    <dgm:cxn modelId="{C03883F0-0915-C544-A891-1D685618F26E}" type="presOf" srcId="{CE766346-6B25-4277-B922-201E1F509FEF}" destId="{575563F0-F2D5-F844-8C0B-13DE2E84C572}" srcOrd="0" destOrd="0" presId="urn:microsoft.com/office/officeart/2008/layout/LinedList"/>
    <dgm:cxn modelId="{BFBD1DF8-4B8D-4DA6-A6E4-B6B8C518BA1A}" srcId="{5D6D2F1D-2BED-4A3F-8C18-12C9580D89CE}" destId="{49795CC6-BF4A-47AE-BD95-34628F4185B7}" srcOrd="1" destOrd="0" parTransId="{FD446E9A-AAE2-4F7A-A65E-1BB75788BF3F}" sibTransId="{DE7A3834-AB67-4704-A670-3DD063C82769}"/>
    <dgm:cxn modelId="{CE1626C6-05D7-9A49-9D3F-D564F593C8EC}" type="presParOf" srcId="{E2E56AB3-5A84-B74C-B14E-0A071A8C4EC0}" destId="{B144BFE3-EA2D-1440-9582-3F0945B1B25A}" srcOrd="0" destOrd="0" presId="urn:microsoft.com/office/officeart/2008/layout/LinedList"/>
    <dgm:cxn modelId="{8A2AAC91-B075-3B43-A05B-20F47238B101}" type="presParOf" srcId="{E2E56AB3-5A84-B74C-B14E-0A071A8C4EC0}" destId="{C52DF715-A576-304E-857F-DC73ABE0D130}" srcOrd="1" destOrd="0" presId="urn:microsoft.com/office/officeart/2008/layout/LinedList"/>
    <dgm:cxn modelId="{24C1B082-C3F5-0E43-97BC-9ADE226FDC25}" type="presParOf" srcId="{C52DF715-A576-304E-857F-DC73ABE0D130}" destId="{0C3ED5CB-6FAB-4A49-BEF0-CB256FBD85C8}" srcOrd="0" destOrd="0" presId="urn:microsoft.com/office/officeart/2008/layout/LinedList"/>
    <dgm:cxn modelId="{0900D1E7-7C2C-AF4A-AE94-70CF83A912F6}" type="presParOf" srcId="{C52DF715-A576-304E-857F-DC73ABE0D130}" destId="{ACF07870-8EB5-1548-9395-E150A37D4737}" srcOrd="1" destOrd="0" presId="urn:microsoft.com/office/officeart/2008/layout/LinedList"/>
    <dgm:cxn modelId="{BDCE0CC7-4424-E04E-9097-AC248116A419}" type="presParOf" srcId="{E2E56AB3-5A84-B74C-B14E-0A071A8C4EC0}" destId="{674FAAC2-C011-5A4A-9F98-9DBEA50EC4A1}" srcOrd="2" destOrd="0" presId="urn:microsoft.com/office/officeart/2008/layout/LinedList"/>
    <dgm:cxn modelId="{E35D5327-D3DD-024A-A524-E110C34F6A6E}" type="presParOf" srcId="{E2E56AB3-5A84-B74C-B14E-0A071A8C4EC0}" destId="{8A19E485-82F4-BC47-B583-CDFA7C2ED42B}" srcOrd="3" destOrd="0" presId="urn:microsoft.com/office/officeart/2008/layout/LinedList"/>
    <dgm:cxn modelId="{6A368EE7-F181-2644-AA0C-EAE8EDEA0E71}" type="presParOf" srcId="{8A19E485-82F4-BC47-B583-CDFA7C2ED42B}" destId="{4D282206-F21D-3943-802B-703C96319DE3}" srcOrd="0" destOrd="0" presId="urn:microsoft.com/office/officeart/2008/layout/LinedList"/>
    <dgm:cxn modelId="{E262F87E-EAA2-0244-983F-18A9A8E63FD2}" type="presParOf" srcId="{8A19E485-82F4-BC47-B583-CDFA7C2ED42B}" destId="{115DA555-8C03-CC48-A61A-39089D351018}" srcOrd="1" destOrd="0" presId="urn:microsoft.com/office/officeart/2008/layout/LinedList"/>
    <dgm:cxn modelId="{3A59B214-D3D6-2846-9F4E-CAD626A6E299}" type="presParOf" srcId="{E2E56AB3-5A84-B74C-B14E-0A071A8C4EC0}" destId="{1EFA8BFA-7FC9-7341-99F6-5CD70286A9F8}" srcOrd="4" destOrd="0" presId="urn:microsoft.com/office/officeart/2008/layout/LinedList"/>
    <dgm:cxn modelId="{92CFA8D8-D07E-C446-8642-38FF334BBBFE}" type="presParOf" srcId="{E2E56AB3-5A84-B74C-B14E-0A071A8C4EC0}" destId="{96095B9D-CC4D-DE4C-B7DD-040A18BBE2CF}" srcOrd="5" destOrd="0" presId="urn:microsoft.com/office/officeart/2008/layout/LinedList"/>
    <dgm:cxn modelId="{E8B2E093-AAF0-A148-BBBF-084D9640859B}" type="presParOf" srcId="{96095B9D-CC4D-DE4C-B7DD-040A18BBE2CF}" destId="{C6388A56-16E8-E042-9A5C-482F5F9E6220}" srcOrd="0" destOrd="0" presId="urn:microsoft.com/office/officeart/2008/layout/LinedList"/>
    <dgm:cxn modelId="{6F2F9258-5D05-FC49-B6DE-7F971F899AFE}" type="presParOf" srcId="{96095B9D-CC4D-DE4C-B7DD-040A18BBE2CF}" destId="{96B53575-4AA4-6A49-89D3-12F86D902217}" srcOrd="1" destOrd="0" presId="urn:microsoft.com/office/officeart/2008/layout/LinedList"/>
    <dgm:cxn modelId="{BED14FF8-DF86-DC4B-896E-DF81CC03B2B7}" type="presParOf" srcId="{E2E56AB3-5A84-B74C-B14E-0A071A8C4EC0}" destId="{5D2E2F37-73B6-6744-A048-2096B842F30B}" srcOrd="6" destOrd="0" presId="urn:microsoft.com/office/officeart/2008/layout/LinedList"/>
    <dgm:cxn modelId="{AE44EFEE-8D04-7344-A7CE-91FE10B1EFCA}" type="presParOf" srcId="{E2E56AB3-5A84-B74C-B14E-0A071A8C4EC0}" destId="{781DBE78-D8A7-6F4C-959C-11F3E434D9D3}" srcOrd="7" destOrd="0" presId="urn:microsoft.com/office/officeart/2008/layout/LinedList"/>
    <dgm:cxn modelId="{45ED7A39-7C90-CA4D-92EC-45F896A506BA}" type="presParOf" srcId="{781DBE78-D8A7-6F4C-959C-11F3E434D9D3}" destId="{575563F0-F2D5-F844-8C0B-13DE2E84C572}" srcOrd="0" destOrd="0" presId="urn:microsoft.com/office/officeart/2008/layout/LinedList"/>
    <dgm:cxn modelId="{730E48A5-4CD5-1F47-83FE-D63F1E74A193}" type="presParOf" srcId="{781DBE78-D8A7-6F4C-959C-11F3E434D9D3}" destId="{74F9784C-C37E-4C48-9281-0998220F92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C728B0-FB3E-4AAF-B3A5-B48427E2764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7DC8AE6-D4D7-4508-8453-CE049E0E5B30}">
      <dgm:prSet/>
      <dgm:spPr/>
      <dgm:t>
        <a:bodyPr/>
        <a:lstStyle/>
        <a:p>
          <a:pPr algn="just"/>
          <a:r>
            <a:rPr lang="en-US" dirty="0"/>
            <a:t>The suggested BMI cutoff now used to define obesity (≥30 kg/m²) was developed from observational studies in Europe and the USA of exclusively White populations and based on the association between BMI and mortality</a:t>
          </a:r>
        </a:p>
      </dgm:t>
    </dgm:pt>
    <dgm:pt modelId="{18EF131B-4A6F-4495-93A4-B49172B2ED70}" type="parTrans" cxnId="{513EB127-6C2D-4531-87C8-38521AE016EF}">
      <dgm:prSet/>
      <dgm:spPr/>
      <dgm:t>
        <a:bodyPr/>
        <a:lstStyle/>
        <a:p>
          <a:endParaRPr lang="en-US"/>
        </a:p>
      </dgm:t>
    </dgm:pt>
    <dgm:pt modelId="{D39382FD-ADE9-45F1-B7D8-07259860EF36}" type="sibTrans" cxnId="{513EB127-6C2D-4531-87C8-38521AE016EF}">
      <dgm:prSet/>
      <dgm:spPr/>
      <dgm:t>
        <a:bodyPr/>
        <a:lstStyle/>
        <a:p>
          <a:endParaRPr lang="en-US"/>
        </a:p>
      </dgm:t>
    </dgm:pt>
    <dgm:pt modelId="{F6927ABC-0B6C-4835-8432-6BA460BD54AB}">
      <dgm:prSet/>
      <dgm:spPr/>
      <dgm:t>
        <a:bodyPr/>
        <a:lstStyle/>
        <a:p>
          <a:pPr algn="just"/>
          <a:r>
            <a:rPr lang="en-US" dirty="0"/>
            <a:t>Subsequently, there has been increasing evidence of a high prevalence of type 2 diabetes among Asian populations at a lower BMI than in White populations</a:t>
          </a:r>
        </a:p>
      </dgm:t>
    </dgm:pt>
    <dgm:pt modelId="{03328D2E-BE9A-42D4-9DE5-B4C75F7CDAC7}" type="parTrans" cxnId="{463331C0-3351-465F-AA67-45CB07612AB6}">
      <dgm:prSet/>
      <dgm:spPr/>
      <dgm:t>
        <a:bodyPr/>
        <a:lstStyle/>
        <a:p>
          <a:endParaRPr lang="en-US"/>
        </a:p>
      </dgm:t>
    </dgm:pt>
    <dgm:pt modelId="{99B43FE1-12B1-479A-B761-9FFCB4533FF4}" type="sibTrans" cxnId="{463331C0-3351-465F-AA67-45CB07612AB6}">
      <dgm:prSet/>
      <dgm:spPr/>
      <dgm:t>
        <a:bodyPr/>
        <a:lstStyle/>
        <a:p>
          <a:endParaRPr lang="en-US"/>
        </a:p>
      </dgm:t>
    </dgm:pt>
    <dgm:pt modelId="{49854CEE-B802-3C4D-92C6-F17EDFF269B1}" type="pres">
      <dgm:prSet presAssocID="{72C728B0-FB3E-4AAF-B3A5-B48427E2764A}" presName="vert0" presStyleCnt="0">
        <dgm:presLayoutVars>
          <dgm:dir/>
          <dgm:animOne val="branch"/>
          <dgm:animLvl val="lvl"/>
        </dgm:presLayoutVars>
      </dgm:prSet>
      <dgm:spPr/>
    </dgm:pt>
    <dgm:pt modelId="{2FE2226C-6104-3F42-91D9-F7F6D5FAD9F6}" type="pres">
      <dgm:prSet presAssocID="{57DC8AE6-D4D7-4508-8453-CE049E0E5B30}" presName="thickLine" presStyleLbl="alignNode1" presStyleIdx="0" presStyleCnt="2"/>
      <dgm:spPr/>
    </dgm:pt>
    <dgm:pt modelId="{9EA73FF7-BF5A-6342-B7F6-2F5326CE1D19}" type="pres">
      <dgm:prSet presAssocID="{57DC8AE6-D4D7-4508-8453-CE049E0E5B30}" presName="horz1" presStyleCnt="0"/>
      <dgm:spPr/>
    </dgm:pt>
    <dgm:pt modelId="{C7BD5C76-F408-B146-84EB-971485EC98B9}" type="pres">
      <dgm:prSet presAssocID="{57DC8AE6-D4D7-4508-8453-CE049E0E5B30}" presName="tx1" presStyleLbl="revTx" presStyleIdx="0" presStyleCnt="2"/>
      <dgm:spPr/>
    </dgm:pt>
    <dgm:pt modelId="{2A87692B-F9A0-F94A-BB17-4CDE7F7DE508}" type="pres">
      <dgm:prSet presAssocID="{57DC8AE6-D4D7-4508-8453-CE049E0E5B30}" presName="vert1" presStyleCnt="0"/>
      <dgm:spPr/>
    </dgm:pt>
    <dgm:pt modelId="{E838AD19-EA12-A848-8959-BC96FCF6B5C0}" type="pres">
      <dgm:prSet presAssocID="{F6927ABC-0B6C-4835-8432-6BA460BD54AB}" presName="thickLine" presStyleLbl="alignNode1" presStyleIdx="1" presStyleCnt="2"/>
      <dgm:spPr/>
    </dgm:pt>
    <dgm:pt modelId="{66C67106-5018-F048-9132-C1D6B74608E6}" type="pres">
      <dgm:prSet presAssocID="{F6927ABC-0B6C-4835-8432-6BA460BD54AB}" presName="horz1" presStyleCnt="0"/>
      <dgm:spPr/>
    </dgm:pt>
    <dgm:pt modelId="{F9D75B59-BBED-8341-9549-E936D99801F7}" type="pres">
      <dgm:prSet presAssocID="{F6927ABC-0B6C-4835-8432-6BA460BD54AB}" presName="tx1" presStyleLbl="revTx" presStyleIdx="1" presStyleCnt="2"/>
      <dgm:spPr/>
    </dgm:pt>
    <dgm:pt modelId="{9E58FDCA-54BF-5F41-8B28-6E1F766E0A05}" type="pres">
      <dgm:prSet presAssocID="{F6927ABC-0B6C-4835-8432-6BA460BD54AB}" presName="vert1" presStyleCnt="0"/>
      <dgm:spPr/>
    </dgm:pt>
  </dgm:ptLst>
  <dgm:cxnLst>
    <dgm:cxn modelId="{513EB127-6C2D-4531-87C8-38521AE016EF}" srcId="{72C728B0-FB3E-4AAF-B3A5-B48427E2764A}" destId="{57DC8AE6-D4D7-4508-8453-CE049E0E5B30}" srcOrd="0" destOrd="0" parTransId="{18EF131B-4A6F-4495-93A4-B49172B2ED70}" sibTransId="{D39382FD-ADE9-45F1-B7D8-07259860EF36}"/>
    <dgm:cxn modelId="{B86BA333-20D4-D54D-82C8-F0252C9591C9}" type="presOf" srcId="{F6927ABC-0B6C-4835-8432-6BA460BD54AB}" destId="{F9D75B59-BBED-8341-9549-E936D99801F7}" srcOrd="0" destOrd="0" presId="urn:microsoft.com/office/officeart/2008/layout/LinedList"/>
    <dgm:cxn modelId="{463331C0-3351-465F-AA67-45CB07612AB6}" srcId="{72C728B0-FB3E-4AAF-B3A5-B48427E2764A}" destId="{F6927ABC-0B6C-4835-8432-6BA460BD54AB}" srcOrd="1" destOrd="0" parTransId="{03328D2E-BE9A-42D4-9DE5-B4C75F7CDAC7}" sibTransId="{99B43FE1-12B1-479A-B761-9FFCB4533FF4}"/>
    <dgm:cxn modelId="{D4ACABCD-2929-3E43-AF04-28BC77F0EB95}" type="presOf" srcId="{57DC8AE6-D4D7-4508-8453-CE049E0E5B30}" destId="{C7BD5C76-F408-B146-84EB-971485EC98B9}" srcOrd="0" destOrd="0" presId="urn:microsoft.com/office/officeart/2008/layout/LinedList"/>
    <dgm:cxn modelId="{CF89C3FD-A9AB-8C4A-B72A-68328F5FB09D}" type="presOf" srcId="{72C728B0-FB3E-4AAF-B3A5-B48427E2764A}" destId="{49854CEE-B802-3C4D-92C6-F17EDFF269B1}" srcOrd="0" destOrd="0" presId="urn:microsoft.com/office/officeart/2008/layout/LinedList"/>
    <dgm:cxn modelId="{87538952-9A7C-CB4F-947A-BC22610711A8}" type="presParOf" srcId="{49854CEE-B802-3C4D-92C6-F17EDFF269B1}" destId="{2FE2226C-6104-3F42-91D9-F7F6D5FAD9F6}" srcOrd="0" destOrd="0" presId="urn:microsoft.com/office/officeart/2008/layout/LinedList"/>
    <dgm:cxn modelId="{1F389C73-FAB0-DC41-A77B-413F28CC8712}" type="presParOf" srcId="{49854CEE-B802-3C4D-92C6-F17EDFF269B1}" destId="{9EA73FF7-BF5A-6342-B7F6-2F5326CE1D19}" srcOrd="1" destOrd="0" presId="urn:microsoft.com/office/officeart/2008/layout/LinedList"/>
    <dgm:cxn modelId="{ED5ACB88-FF0A-B446-8877-0C57E0B0798F}" type="presParOf" srcId="{9EA73FF7-BF5A-6342-B7F6-2F5326CE1D19}" destId="{C7BD5C76-F408-B146-84EB-971485EC98B9}" srcOrd="0" destOrd="0" presId="urn:microsoft.com/office/officeart/2008/layout/LinedList"/>
    <dgm:cxn modelId="{4DB51F4D-70AD-D946-8979-9798C548C8DD}" type="presParOf" srcId="{9EA73FF7-BF5A-6342-B7F6-2F5326CE1D19}" destId="{2A87692B-F9A0-F94A-BB17-4CDE7F7DE508}" srcOrd="1" destOrd="0" presId="urn:microsoft.com/office/officeart/2008/layout/LinedList"/>
    <dgm:cxn modelId="{5C354775-41A7-A842-AE2F-76F904DDA73B}" type="presParOf" srcId="{49854CEE-B802-3C4D-92C6-F17EDFF269B1}" destId="{E838AD19-EA12-A848-8959-BC96FCF6B5C0}" srcOrd="2" destOrd="0" presId="urn:microsoft.com/office/officeart/2008/layout/LinedList"/>
    <dgm:cxn modelId="{251FA7B0-4807-F74E-A769-6F43896B7D9A}" type="presParOf" srcId="{49854CEE-B802-3C4D-92C6-F17EDFF269B1}" destId="{66C67106-5018-F048-9132-C1D6B74608E6}" srcOrd="3" destOrd="0" presId="urn:microsoft.com/office/officeart/2008/layout/LinedList"/>
    <dgm:cxn modelId="{ADA93217-DADC-0349-B989-45AA28314DDB}" type="presParOf" srcId="{66C67106-5018-F048-9132-C1D6B74608E6}" destId="{F9D75B59-BBED-8341-9549-E936D99801F7}" srcOrd="0" destOrd="0" presId="urn:microsoft.com/office/officeart/2008/layout/LinedList"/>
    <dgm:cxn modelId="{FA531932-4461-BC45-BDE6-B254B599AB31}" type="presParOf" srcId="{66C67106-5018-F048-9132-C1D6B74608E6}" destId="{9E58FDCA-54BF-5F41-8B28-6E1F766E0A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41BD1CA-1563-445A-A116-36F955A65F9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F846806-4E05-4292-A08B-6BE589475FD5}">
      <dgm:prSet custT="1"/>
      <dgm:spPr/>
      <dgm:t>
        <a:bodyPr/>
        <a:lstStyle/>
        <a:p>
          <a:pPr>
            <a:lnSpc>
              <a:spcPct val="100000"/>
            </a:lnSpc>
          </a:pPr>
          <a:r>
            <a:rPr lang="en-US" sz="2000" dirty="0"/>
            <a:t>Lower BMI cut-offs for other populations</a:t>
          </a:r>
        </a:p>
      </dgm:t>
    </dgm:pt>
    <dgm:pt modelId="{B77DED22-6C18-4B25-9ACA-B792F8B9D920}" type="parTrans" cxnId="{673758A6-3BD3-45E2-BD7E-4B2AAA9B8809}">
      <dgm:prSet/>
      <dgm:spPr/>
      <dgm:t>
        <a:bodyPr/>
        <a:lstStyle/>
        <a:p>
          <a:endParaRPr lang="en-US"/>
        </a:p>
      </dgm:t>
    </dgm:pt>
    <dgm:pt modelId="{615E591F-2D21-4E9F-B336-8AE4C8AC1F1D}" type="sibTrans" cxnId="{673758A6-3BD3-45E2-BD7E-4B2AAA9B8809}">
      <dgm:prSet/>
      <dgm:spPr/>
      <dgm:t>
        <a:bodyPr/>
        <a:lstStyle/>
        <a:p>
          <a:endParaRPr lang="en-US"/>
        </a:p>
      </dgm:t>
    </dgm:pt>
    <dgm:pt modelId="{0D6CFD6F-5147-47BE-AFA8-599409C5CD87}">
      <dgm:prSet/>
      <dgm:spPr/>
      <dgm:t>
        <a:bodyPr/>
        <a:lstStyle/>
        <a:p>
          <a:pPr>
            <a:lnSpc>
              <a:spcPct val="100000"/>
            </a:lnSpc>
          </a:pPr>
          <a:r>
            <a:rPr lang="en-US" dirty="0"/>
            <a:t>Around 1,500,000 people 18+ years of age registered with a GP practice in England 1990-2018. </a:t>
          </a:r>
        </a:p>
      </dgm:t>
    </dgm:pt>
    <dgm:pt modelId="{5287ADA5-9692-495E-A4B7-3A03926A60F8}" type="sibTrans" cxnId="{0DB6A9B2-7038-412E-BF48-CCC69D9CA881}">
      <dgm:prSet/>
      <dgm:spPr/>
      <dgm:t>
        <a:bodyPr/>
        <a:lstStyle/>
        <a:p>
          <a:endParaRPr lang="en-US"/>
        </a:p>
      </dgm:t>
    </dgm:pt>
    <dgm:pt modelId="{E2225C96-F4C4-414F-BD06-88B13CB404F5}" type="parTrans" cxnId="{0DB6A9B2-7038-412E-BF48-CCC69D9CA881}">
      <dgm:prSet/>
      <dgm:spPr/>
      <dgm:t>
        <a:bodyPr/>
        <a:lstStyle/>
        <a:p>
          <a:endParaRPr lang="en-US"/>
        </a:p>
      </dgm:t>
    </dgm:pt>
    <dgm:pt modelId="{A7FEDAC2-0F0A-43EF-BEB5-3F9C98A90E01}" type="pres">
      <dgm:prSet presAssocID="{041BD1CA-1563-445A-A116-36F955A65F97}" presName="root" presStyleCnt="0">
        <dgm:presLayoutVars>
          <dgm:dir/>
          <dgm:resizeHandles val="exact"/>
        </dgm:presLayoutVars>
      </dgm:prSet>
      <dgm:spPr/>
    </dgm:pt>
    <dgm:pt modelId="{286FB8EE-578B-49D4-840C-756CEC6B6F5D}" type="pres">
      <dgm:prSet presAssocID="{0D6CFD6F-5147-47BE-AFA8-599409C5CD87}" presName="compNode" presStyleCnt="0"/>
      <dgm:spPr/>
    </dgm:pt>
    <dgm:pt modelId="{A0A7EEED-D9EE-4C79-967C-31E6A139F2A7}" type="pres">
      <dgm:prSet presAssocID="{0D6CFD6F-5147-47BE-AFA8-599409C5CD87}" presName="iconRect" presStyleLbl="node1" presStyleIdx="0" presStyleCnt="2" custLinFactNeighborY="-938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9C69F4F1-25A4-46C2-BE28-99D7448486CE}" type="pres">
      <dgm:prSet presAssocID="{0D6CFD6F-5147-47BE-AFA8-599409C5CD87}" presName="spaceRect" presStyleCnt="0"/>
      <dgm:spPr/>
    </dgm:pt>
    <dgm:pt modelId="{DAB97531-B1E4-4B74-8B09-9336F98F865A}" type="pres">
      <dgm:prSet presAssocID="{0D6CFD6F-5147-47BE-AFA8-599409C5CD87}" presName="textRect" presStyleLbl="revTx" presStyleIdx="0" presStyleCnt="2" custScaleY="179679" custLinFactNeighborX="-250" custLinFactNeighborY="-64567">
        <dgm:presLayoutVars>
          <dgm:chMax val="1"/>
          <dgm:chPref val="1"/>
        </dgm:presLayoutVars>
      </dgm:prSet>
      <dgm:spPr/>
    </dgm:pt>
    <dgm:pt modelId="{76DEDCF3-18A4-4FD5-B7D1-FA671EABA0F5}" type="pres">
      <dgm:prSet presAssocID="{5287ADA5-9692-495E-A4B7-3A03926A60F8}" presName="sibTrans" presStyleCnt="0"/>
      <dgm:spPr/>
    </dgm:pt>
    <dgm:pt modelId="{E4CD2BD7-C019-4CEC-AFB7-D994271E389C}" type="pres">
      <dgm:prSet presAssocID="{BF846806-4E05-4292-A08B-6BE589475FD5}" presName="compNode" presStyleCnt="0"/>
      <dgm:spPr/>
    </dgm:pt>
    <dgm:pt modelId="{BB0637BA-155E-46BC-A462-AF9073217535}" type="pres">
      <dgm:prSet presAssocID="{BF846806-4E05-4292-A08B-6BE589475FD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wnward trend"/>
        </a:ext>
      </dgm:extLst>
    </dgm:pt>
    <dgm:pt modelId="{73A5CBE6-78C5-4C1A-90F2-1CA083C69816}" type="pres">
      <dgm:prSet presAssocID="{BF846806-4E05-4292-A08B-6BE589475FD5}" presName="spaceRect" presStyleCnt="0"/>
      <dgm:spPr/>
    </dgm:pt>
    <dgm:pt modelId="{3B1603F4-168D-451A-85DF-980C0547324B}" type="pres">
      <dgm:prSet presAssocID="{BF846806-4E05-4292-A08B-6BE589475FD5}" presName="textRect" presStyleLbl="revTx" presStyleIdx="1" presStyleCnt="2">
        <dgm:presLayoutVars>
          <dgm:chMax val="1"/>
          <dgm:chPref val="1"/>
        </dgm:presLayoutVars>
      </dgm:prSet>
      <dgm:spPr/>
    </dgm:pt>
  </dgm:ptLst>
  <dgm:cxnLst>
    <dgm:cxn modelId="{673758A6-3BD3-45E2-BD7E-4B2AAA9B8809}" srcId="{041BD1CA-1563-445A-A116-36F955A65F97}" destId="{BF846806-4E05-4292-A08B-6BE589475FD5}" srcOrd="1" destOrd="0" parTransId="{B77DED22-6C18-4B25-9ACA-B792F8B9D920}" sibTransId="{615E591F-2D21-4E9F-B336-8AE4C8AC1F1D}"/>
    <dgm:cxn modelId="{0DB6A9B2-7038-412E-BF48-CCC69D9CA881}" srcId="{041BD1CA-1563-445A-A116-36F955A65F97}" destId="{0D6CFD6F-5147-47BE-AFA8-599409C5CD87}" srcOrd="0" destOrd="0" parTransId="{E2225C96-F4C4-414F-BD06-88B13CB404F5}" sibTransId="{5287ADA5-9692-495E-A4B7-3A03926A60F8}"/>
    <dgm:cxn modelId="{F616E4CA-F72E-422E-97D5-735B45DCB75D}" type="presOf" srcId="{0D6CFD6F-5147-47BE-AFA8-599409C5CD87}" destId="{DAB97531-B1E4-4B74-8B09-9336F98F865A}" srcOrd="0" destOrd="0" presId="urn:microsoft.com/office/officeart/2018/2/layout/IconLabelList"/>
    <dgm:cxn modelId="{84B2F1E7-CCD9-418D-9085-F673D521A2E6}" type="presOf" srcId="{041BD1CA-1563-445A-A116-36F955A65F97}" destId="{A7FEDAC2-0F0A-43EF-BEB5-3F9C98A90E01}" srcOrd="0" destOrd="0" presId="urn:microsoft.com/office/officeart/2018/2/layout/IconLabelList"/>
    <dgm:cxn modelId="{ADB8E0F8-4829-4B14-840E-57199D405EA7}" type="presOf" srcId="{BF846806-4E05-4292-A08B-6BE589475FD5}" destId="{3B1603F4-168D-451A-85DF-980C0547324B}" srcOrd="0" destOrd="0" presId="urn:microsoft.com/office/officeart/2018/2/layout/IconLabelList"/>
    <dgm:cxn modelId="{7A1BFB60-DC62-4CED-B8DA-E6CCF11D1509}" type="presParOf" srcId="{A7FEDAC2-0F0A-43EF-BEB5-3F9C98A90E01}" destId="{286FB8EE-578B-49D4-840C-756CEC6B6F5D}" srcOrd="0" destOrd="0" presId="urn:microsoft.com/office/officeart/2018/2/layout/IconLabelList"/>
    <dgm:cxn modelId="{CEF6903D-7D56-42C8-9746-26D8ACDC1D0E}" type="presParOf" srcId="{286FB8EE-578B-49D4-840C-756CEC6B6F5D}" destId="{A0A7EEED-D9EE-4C79-967C-31E6A139F2A7}" srcOrd="0" destOrd="0" presId="urn:microsoft.com/office/officeart/2018/2/layout/IconLabelList"/>
    <dgm:cxn modelId="{048C62FE-33B9-4EE9-B011-5033FB981942}" type="presParOf" srcId="{286FB8EE-578B-49D4-840C-756CEC6B6F5D}" destId="{9C69F4F1-25A4-46C2-BE28-99D7448486CE}" srcOrd="1" destOrd="0" presId="urn:microsoft.com/office/officeart/2018/2/layout/IconLabelList"/>
    <dgm:cxn modelId="{1ECE9825-EE6A-4D53-AADC-E276D884232B}" type="presParOf" srcId="{286FB8EE-578B-49D4-840C-756CEC6B6F5D}" destId="{DAB97531-B1E4-4B74-8B09-9336F98F865A}" srcOrd="2" destOrd="0" presId="urn:microsoft.com/office/officeart/2018/2/layout/IconLabelList"/>
    <dgm:cxn modelId="{6DC6633A-2947-4959-8C42-10690F9DD91F}" type="presParOf" srcId="{A7FEDAC2-0F0A-43EF-BEB5-3F9C98A90E01}" destId="{76DEDCF3-18A4-4FD5-B7D1-FA671EABA0F5}" srcOrd="1" destOrd="0" presId="urn:microsoft.com/office/officeart/2018/2/layout/IconLabelList"/>
    <dgm:cxn modelId="{99075BBF-8D69-450F-B369-2A04D3D2F4B8}" type="presParOf" srcId="{A7FEDAC2-0F0A-43EF-BEB5-3F9C98A90E01}" destId="{E4CD2BD7-C019-4CEC-AFB7-D994271E389C}" srcOrd="2" destOrd="0" presId="urn:microsoft.com/office/officeart/2018/2/layout/IconLabelList"/>
    <dgm:cxn modelId="{CDCC7BA7-9063-407C-83A9-84FEB8A374D9}" type="presParOf" srcId="{E4CD2BD7-C019-4CEC-AFB7-D994271E389C}" destId="{BB0637BA-155E-46BC-A462-AF9073217535}" srcOrd="0" destOrd="0" presId="urn:microsoft.com/office/officeart/2018/2/layout/IconLabelList"/>
    <dgm:cxn modelId="{01110E0E-9A87-475E-928E-B0B9D17B3B1B}" type="presParOf" srcId="{E4CD2BD7-C019-4CEC-AFB7-D994271E389C}" destId="{73A5CBE6-78C5-4C1A-90F2-1CA083C69816}" srcOrd="1" destOrd="0" presId="urn:microsoft.com/office/officeart/2018/2/layout/IconLabelList"/>
    <dgm:cxn modelId="{8D44CE1C-0CAF-4906-9F86-D96EA8D44D6D}" type="presParOf" srcId="{E4CD2BD7-C019-4CEC-AFB7-D994271E389C}" destId="{3B1603F4-168D-451A-85DF-980C0547324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15E1641-7D31-C043-AA5F-D1B59A4A1C4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26B1D831-410B-7B4F-880C-45BE3D072061}">
      <dgm:prSet/>
      <dgm:spPr/>
      <dgm:t>
        <a:bodyPr/>
        <a:lstStyle/>
        <a:p>
          <a:r>
            <a:rPr lang="en-QA"/>
            <a:t>Genetic factors </a:t>
          </a:r>
        </a:p>
      </dgm:t>
    </dgm:pt>
    <dgm:pt modelId="{3D0FC560-3FEA-E642-B3FF-635C08D7AB00}" type="parTrans" cxnId="{92C13B55-D602-2F46-9B2C-04EB98B8AF2E}">
      <dgm:prSet/>
      <dgm:spPr/>
      <dgm:t>
        <a:bodyPr/>
        <a:lstStyle/>
        <a:p>
          <a:endParaRPr lang="en-US"/>
        </a:p>
      </dgm:t>
    </dgm:pt>
    <dgm:pt modelId="{D76A009F-CBFB-3049-9D90-33CCDBA3F605}" type="sibTrans" cxnId="{92C13B55-D602-2F46-9B2C-04EB98B8AF2E}">
      <dgm:prSet/>
      <dgm:spPr/>
      <dgm:t>
        <a:bodyPr/>
        <a:lstStyle/>
        <a:p>
          <a:endParaRPr lang="en-US"/>
        </a:p>
      </dgm:t>
    </dgm:pt>
    <dgm:pt modelId="{61F1A940-2205-CC40-9BD5-DE983B81FDCC}">
      <dgm:prSet/>
      <dgm:spPr/>
      <dgm:t>
        <a:bodyPr/>
        <a:lstStyle/>
        <a:p>
          <a:r>
            <a:rPr lang="en-QA"/>
            <a:t>Environment </a:t>
          </a:r>
        </a:p>
      </dgm:t>
    </dgm:pt>
    <dgm:pt modelId="{71627FB0-DBC4-C141-A2FF-B54673F8314B}" type="parTrans" cxnId="{1BB950CB-028B-B04F-94A2-025B42DCCA40}">
      <dgm:prSet/>
      <dgm:spPr/>
      <dgm:t>
        <a:bodyPr/>
        <a:lstStyle/>
        <a:p>
          <a:endParaRPr lang="en-US"/>
        </a:p>
      </dgm:t>
    </dgm:pt>
    <dgm:pt modelId="{A7CCBEAA-0FF2-C749-BAD1-B4E0A8D98CF0}" type="sibTrans" cxnId="{1BB950CB-028B-B04F-94A2-025B42DCCA40}">
      <dgm:prSet/>
      <dgm:spPr/>
      <dgm:t>
        <a:bodyPr/>
        <a:lstStyle/>
        <a:p>
          <a:endParaRPr lang="en-US"/>
        </a:p>
      </dgm:t>
    </dgm:pt>
    <dgm:pt modelId="{639024E2-EBF4-E24D-9696-91890CAB0266}">
      <dgm:prSet/>
      <dgm:spPr/>
      <dgm:t>
        <a:bodyPr/>
        <a:lstStyle/>
        <a:p>
          <a:r>
            <a:rPr lang="en-QA"/>
            <a:t>Energy- Balance Dysregulation </a:t>
          </a:r>
        </a:p>
      </dgm:t>
    </dgm:pt>
    <dgm:pt modelId="{311529E6-A6F4-344A-8884-A02699B0E728}" type="parTrans" cxnId="{CA2F0CE8-6103-8340-97C9-ACD6006D7B5D}">
      <dgm:prSet/>
      <dgm:spPr/>
      <dgm:t>
        <a:bodyPr/>
        <a:lstStyle/>
        <a:p>
          <a:endParaRPr lang="en-US"/>
        </a:p>
      </dgm:t>
    </dgm:pt>
    <dgm:pt modelId="{F9839C24-6AC9-4D48-9E9E-299186AA29B0}" type="sibTrans" cxnId="{CA2F0CE8-6103-8340-97C9-ACD6006D7B5D}">
      <dgm:prSet/>
      <dgm:spPr/>
      <dgm:t>
        <a:bodyPr/>
        <a:lstStyle/>
        <a:p>
          <a:endParaRPr lang="en-US"/>
        </a:p>
      </dgm:t>
    </dgm:pt>
    <dgm:pt modelId="{95F8061F-64DD-F14F-8699-A273DB7CE353}" type="pres">
      <dgm:prSet presAssocID="{315E1641-7D31-C043-AA5F-D1B59A4A1C42}" presName="compositeShape" presStyleCnt="0">
        <dgm:presLayoutVars>
          <dgm:chMax val="7"/>
          <dgm:dir/>
          <dgm:resizeHandles val="exact"/>
        </dgm:presLayoutVars>
      </dgm:prSet>
      <dgm:spPr/>
    </dgm:pt>
    <dgm:pt modelId="{27D7410D-273E-5E4B-BB52-CCEAD6C1A913}" type="pres">
      <dgm:prSet presAssocID="{26B1D831-410B-7B4F-880C-45BE3D072061}" presName="circ1" presStyleLbl="vennNode1" presStyleIdx="0" presStyleCnt="3"/>
      <dgm:spPr/>
    </dgm:pt>
    <dgm:pt modelId="{420A6DCD-6DB2-2643-A42B-8CEF6B29C595}" type="pres">
      <dgm:prSet presAssocID="{26B1D831-410B-7B4F-880C-45BE3D072061}" presName="circ1Tx" presStyleLbl="revTx" presStyleIdx="0" presStyleCnt="0">
        <dgm:presLayoutVars>
          <dgm:chMax val="0"/>
          <dgm:chPref val="0"/>
          <dgm:bulletEnabled val="1"/>
        </dgm:presLayoutVars>
      </dgm:prSet>
      <dgm:spPr/>
    </dgm:pt>
    <dgm:pt modelId="{DBB87619-558C-7448-9FC7-D246EEC55370}" type="pres">
      <dgm:prSet presAssocID="{61F1A940-2205-CC40-9BD5-DE983B81FDCC}" presName="circ2" presStyleLbl="vennNode1" presStyleIdx="1" presStyleCnt="3"/>
      <dgm:spPr/>
    </dgm:pt>
    <dgm:pt modelId="{F0D5F845-7379-B842-9424-B1200E46707F}" type="pres">
      <dgm:prSet presAssocID="{61F1A940-2205-CC40-9BD5-DE983B81FDCC}" presName="circ2Tx" presStyleLbl="revTx" presStyleIdx="0" presStyleCnt="0">
        <dgm:presLayoutVars>
          <dgm:chMax val="0"/>
          <dgm:chPref val="0"/>
          <dgm:bulletEnabled val="1"/>
        </dgm:presLayoutVars>
      </dgm:prSet>
      <dgm:spPr/>
    </dgm:pt>
    <dgm:pt modelId="{86891D4A-44A8-1242-AD5C-6DD5AC119D7C}" type="pres">
      <dgm:prSet presAssocID="{639024E2-EBF4-E24D-9696-91890CAB0266}" presName="circ3" presStyleLbl="vennNode1" presStyleIdx="2" presStyleCnt="3"/>
      <dgm:spPr/>
    </dgm:pt>
    <dgm:pt modelId="{C97BC159-3E97-DC44-8AA1-F16019A71969}" type="pres">
      <dgm:prSet presAssocID="{639024E2-EBF4-E24D-9696-91890CAB0266}" presName="circ3Tx" presStyleLbl="revTx" presStyleIdx="0" presStyleCnt="0">
        <dgm:presLayoutVars>
          <dgm:chMax val="0"/>
          <dgm:chPref val="0"/>
          <dgm:bulletEnabled val="1"/>
        </dgm:presLayoutVars>
      </dgm:prSet>
      <dgm:spPr/>
    </dgm:pt>
  </dgm:ptLst>
  <dgm:cxnLst>
    <dgm:cxn modelId="{7DA77205-C06B-914A-B0D7-B1F046B0B387}" type="presOf" srcId="{26B1D831-410B-7B4F-880C-45BE3D072061}" destId="{27D7410D-273E-5E4B-BB52-CCEAD6C1A913}" srcOrd="0" destOrd="0" presId="urn:microsoft.com/office/officeart/2005/8/layout/venn1"/>
    <dgm:cxn modelId="{E941AE05-B7D1-E54A-8563-A77EDB78C525}" type="presOf" srcId="{61F1A940-2205-CC40-9BD5-DE983B81FDCC}" destId="{F0D5F845-7379-B842-9424-B1200E46707F}" srcOrd="1" destOrd="0" presId="urn:microsoft.com/office/officeart/2005/8/layout/venn1"/>
    <dgm:cxn modelId="{1BD3E330-FEA8-0640-989A-DEF83B43D9AE}" type="presOf" srcId="{639024E2-EBF4-E24D-9696-91890CAB0266}" destId="{C97BC159-3E97-DC44-8AA1-F16019A71969}" srcOrd="1" destOrd="0" presId="urn:microsoft.com/office/officeart/2005/8/layout/venn1"/>
    <dgm:cxn modelId="{18053237-AA28-C947-AB5E-4D40F98D71C5}" type="presOf" srcId="{639024E2-EBF4-E24D-9696-91890CAB0266}" destId="{86891D4A-44A8-1242-AD5C-6DD5AC119D7C}" srcOrd="0" destOrd="0" presId="urn:microsoft.com/office/officeart/2005/8/layout/venn1"/>
    <dgm:cxn modelId="{92C13B55-D602-2F46-9B2C-04EB98B8AF2E}" srcId="{315E1641-7D31-C043-AA5F-D1B59A4A1C42}" destId="{26B1D831-410B-7B4F-880C-45BE3D072061}" srcOrd="0" destOrd="0" parTransId="{3D0FC560-3FEA-E642-B3FF-635C08D7AB00}" sibTransId="{D76A009F-CBFB-3049-9D90-33CCDBA3F605}"/>
    <dgm:cxn modelId="{12D2BE5F-DAB0-3A44-AC22-508EBE74D589}" type="presOf" srcId="{61F1A940-2205-CC40-9BD5-DE983B81FDCC}" destId="{DBB87619-558C-7448-9FC7-D246EEC55370}" srcOrd="0" destOrd="0" presId="urn:microsoft.com/office/officeart/2005/8/layout/venn1"/>
    <dgm:cxn modelId="{A57D457C-A237-454D-B1F3-D36568A00270}" type="presOf" srcId="{315E1641-7D31-C043-AA5F-D1B59A4A1C42}" destId="{95F8061F-64DD-F14F-8699-A273DB7CE353}" srcOrd="0" destOrd="0" presId="urn:microsoft.com/office/officeart/2005/8/layout/venn1"/>
    <dgm:cxn modelId="{2BA7F6A5-9381-0341-A1C1-5B047A2913F9}" type="presOf" srcId="{26B1D831-410B-7B4F-880C-45BE3D072061}" destId="{420A6DCD-6DB2-2643-A42B-8CEF6B29C595}" srcOrd="1" destOrd="0" presId="urn:microsoft.com/office/officeart/2005/8/layout/venn1"/>
    <dgm:cxn modelId="{1BB950CB-028B-B04F-94A2-025B42DCCA40}" srcId="{315E1641-7D31-C043-AA5F-D1B59A4A1C42}" destId="{61F1A940-2205-CC40-9BD5-DE983B81FDCC}" srcOrd="1" destOrd="0" parTransId="{71627FB0-DBC4-C141-A2FF-B54673F8314B}" sibTransId="{A7CCBEAA-0FF2-C749-BAD1-B4E0A8D98CF0}"/>
    <dgm:cxn modelId="{CA2F0CE8-6103-8340-97C9-ACD6006D7B5D}" srcId="{315E1641-7D31-C043-AA5F-D1B59A4A1C42}" destId="{639024E2-EBF4-E24D-9696-91890CAB0266}" srcOrd="2" destOrd="0" parTransId="{311529E6-A6F4-344A-8884-A02699B0E728}" sibTransId="{F9839C24-6AC9-4D48-9E9E-299186AA29B0}"/>
    <dgm:cxn modelId="{71F05BA6-757A-0743-9208-A0D96462940D}" type="presParOf" srcId="{95F8061F-64DD-F14F-8699-A273DB7CE353}" destId="{27D7410D-273E-5E4B-BB52-CCEAD6C1A913}" srcOrd="0" destOrd="0" presId="urn:microsoft.com/office/officeart/2005/8/layout/venn1"/>
    <dgm:cxn modelId="{76574400-4F1E-E447-A507-7C0580425A46}" type="presParOf" srcId="{95F8061F-64DD-F14F-8699-A273DB7CE353}" destId="{420A6DCD-6DB2-2643-A42B-8CEF6B29C595}" srcOrd="1" destOrd="0" presId="urn:microsoft.com/office/officeart/2005/8/layout/venn1"/>
    <dgm:cxn modelId="{F17860F6-92D3-E742-857D-3A3BAF043D58}" type="presParOf" srcId="{95F8061F-64DD-F14F-8699-A273DB7CE353}" destId="{DBB87619-558C-7448-9FC7-D246EEC55370}" srcOrd="2" destOrd="0" presId="urn:microsoft.com/office/officeart/2005/8/layout/venn1"/>
    <dgm:cxn modelId="{EE325E83-4455-6041-977F-0B34AFEC6A41}" type="presParOf" srcId="{95F8061F-64DD-F14F-8699-A273DB7CE353}" destId="{F0D5F845-7379-B842-9424-B1200E46707F}" srcOrd="3" destOrd="0" presId="urn:microsoft.com/office/officeart/2005/8/layout/venn1"/>
    <dgm:cxn modelId="{402B17F9-C138-6840-A456-D4E7FB7BCD04}" type="presParOf" srcId="{95F8061F-64DD-F14F-8699-A273DB7CE353}" destId="{86891D4A-44A8-1242-AD5C-6DD5AC119D7C}" srcOrd="4" destOrd="0" presId="urn:microsoft.com/office/officeart/2005/8/layout/venn1"/>
    <dgm:cxn modelId="{2F9D7954-C20B-544D-9E28-5D7BC6396CB9}" type="presParOf" srcId="{95F8061F-64DD-F14F-8699-A273DB7CE353}" destId="{C97BC159-3E97-DC44-8AA1-F16019A7196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2D780D-176F-463A-B766-C4F253083BF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47CDF1E-290B-4883-B5F5-F481E9C9A6FB}">
      <dgm:prSet/>
      <dgm:spPr/>
      <dgm:t>
        <a:bodyPr/>
        <a:lstStyle/>
        <a:p>
          <a:r>
            <a:rPr lang="en-US" dirty="0"/>
            <a:t>Obesity is a chronic, complex </a:t>
          </a:r>
          <a:r>
            <a:rPr lang="en-US" b="1" dirty="0">
              <a:solidFill>
                <a:srgbClr val="FF0000"/>
              </a:solidFill>
            </a:rPr>
            <a:t>disease</a:t>
          </a:r>
          <a:r>
            <a:rPr lang="en-US" dirty="0"/>
            <a:t> with significant impact on QoL</a:t>
          </a:r>
        </a:p>
      </dgm:t>
    </dgm:pt>
    <dgm:pt modelId="{55ACA6CA-5084-4809-84EB-9E6307919054}" type="parTrans" cxnId="{CF99288A-406E-4E5D-8298-B5C958D78CEA}">
      <dgm:prSet/>
      <dgm:spPr/>
      <dgm:t>
        <a:bodyPr/>
        <a:lstStyle/>
        <a:p>
          <a:endParaRPr lang="en-US"/>
        </a:p>
      </dgm:t>
    </dgm:pt>
    <dgm:pt modelId="{420C1B0F-FA90-4BEC-A5CB-9C830916546E}" type="sibTrans" cxnId="{CF99288A-406E-4E5D-8298-B5C958D78CEA}">
      <dgm:prSet/>
      <dgm:spPr/>
      <dgm:t>
        <a:bodyPr/>
        <a:lstStyle/>
        <a:p>
          <a:endParaRPr lang="en-US"/>
        </a:p>
      </dgm:t>
    </dgm:pt>
    <dgm:pt modelId="{49F00BE3-3CEB-4D35-AB75-C4B7046F5932}">
      <dgm:prSet/>
      <dgm:spPr/>
      <dgm:t>
        <a:bodyPr/>
        <a:lstStyle/>
        <a:p>
          <a:r>
            <a:rPr lang="en-US" dirty="0"/>
            <a:t>Obesity stigma: Watch your own biases; be non-judgmental </a:t>
          </a:r>
        </a:p>
      </dgm:t>
    </dgm:pt>
    <dgm:pt modelId="{44F8EBE2-0530-41CC-95A8-0458C0A2B589}" type="parTrans" cxnId="{236BF0CE-DE6B-4CA2-A550-87F712EA7E34}">
      <dgm:prSet/>
      <dgm:spPr/>
      <dgm:t>
        <a:bodyPr/>
        <a:lstStyle/>
        <a:p>
          <a:endParaRPr lang="en-US"/>
        </a:p>
      </dgm:t>
    </dgm:pt>
    <dgm:pt modelId="{B3A8DB8C-05F1-4BC4-BFB2-C61EB8216032}" type="sibTrans" cxnId="{236BF0CE-DE6B-4CA2-A550-87F712EA7E34}">
      <dgm:prSet/>
      <dgm:spPr/>
      <dgm:t>
        <a:bodyPr/>
        <a:lstStyle/>
        <a:p>
          <a:endParaRPr lang="en-US"/>
        </a:p>
      </dgm:t>
    </dgm:pt>
    <dgm:pt modelId="{44DD4C70-D60B-4575-A7E7-C2D3F6E614D0}">
      <dgm:prSet/>
      <dgm:spPr/>
      <dgm:t>
        <a:bodyPr/>
        <a:lstStyle/>
        <a:p>
          <a:r>
            <a:rPr lang="en-US" dirty="0"/>
            <a:t>Know your patient’s obesity stage and know when to refer </a:t>
          </a:r>
        </a:p>
      </dgm:t>
    </dgm:pt>
    <dgm:pt modelId="{A5DE45A6-0037-4F67-9A73-0CF714CD88F2}" type="parTrans" cxnId="{504F7FEB-52DB-46FE-B6A9-D26060C3AD90}">
      <dgm:prSet/>
      <dgm:spPr/>
      <dgm:t>
        <a:bodyPr/>
        <a:lstStyle/>
        <a:p>
          <a:endParaRPr lang="en-US"/>
        </a:p>
      </dgm:t>
    </dgm:pt>
    <dgm:pt modelId="{738FB9A0-8690-4E55-817A-A2AF5491565B}" type="sibTrans" cxnId="{504F7FEB-52DB-46FE-B6A9-D26060C3AD90}">
      <dgm:prSet/>
      <dgm:spPr/>
      <dgm:t>
        <a:bodyPr/>
        <a:lstStyle/>
        <a:p>
          <a:endParaRPr lang="en-US"/>
        </a:p>
      </dgm:t>
    </dgm:pt>
    <dgm:pt modelId="{66B3658F-FA61-4FBD-AA0F-B8944C52C246}">
      <dgm:prSet/>
      <dgm:spPr/>
      <dgm:t>
        <a:bodyPr/>
        <a:lstStyle/>
        <a:p>
          <a:r>
            <a:rPr lang="en-US" dirty="0"/>
            <a:t>Modest weight loss results in great health benefits </a:t>
          </a:r>
        </a:p>
      </dgm:t>
    </dgm:pt>
    <dgm:pt modelId="{BAEEAD3F-494F-4460-A31D-F15206907A9E}" type="parTrans" cxnId="{23648B7C-E3D4-41FE-92F3-B6321DF7741B}">
      <dgm:prSet/>
      <dgm:spPr/>
      <dgm:t>
        <a:bodyPr/>
        <a:lstStyle/>
        <a:p>
          <a:endParaRPr lang="en-US"/>
        </a:p>
      </dgm:t>
    </dgm:pt>
    <dgm:pt modelId="{297E53CB-084C-43FC-B115-89DE58450DB5}" type="sibTrans" cxnId="{23648B7C-E3D4-41FE-92F3-B6321DF7741B}">
      <dgm:prSet/>
      <dgm:spPr/>
      <dgm:t>
        <a:bodyPr/>
        <a:lstStyle/>
        <a:p>
          <a:endParaRPr lang="en-US"/>
        </a:p>
      </dgm:t>
    </dgm:pt>
    <dgm:pt modelId="{CF35C59F-98DA-492B-A833-D66B8C3F5FE7}">
      <dgm:prSet/>
      <dgm:spPr/>
      <dgm:t>
        <a:bodyPr/>
        <a:lstStyle/>
        <a:p>
          <a:r>
            <a:rPr lang="en-US" dirty="0"/>
            <a:t>Stopping therapy </a:t>
          </a:r>
          <a:r>
            <a:rPr lang="en-US" dirty="0">
              <a:sym typeface="Wingdings" panose="05000000000000000000" pitchFamily="2" charset="2"/>
            </a:rPr>
            <a:t></a:t>
          </a:r>
          <a:r>
            <a:rPr lang="en-US" dirty="0"/>
            <a:t> weight regain </a:t>
          </a:r>
          <a:r>
            <a:rPr lang="en-US" dirty="0">
              <a:sym typeface="Wingdings" panose="05000000000000000000" pitchFamily="2" charset="2"/>
            </a:rPr>
            <a:t></a:t>
          </a:r>
          <a:r>
            <a:rPr lang="en-US" dirty="0"/>
            <a:t> </a:t>
          </a:r>
          <a:r>
            <a:rPr lang="en-US" b="1" dirty="0">
              <a:solidFill>
                <a:srgbClr val="FF0000"/>
              </a:solidFill>
            </a:rPr>
            <a:t>obesity is a chronic </a:t>
          </a:r>
          <a:r>
            <a:rPr lang="en-GB" b="1" dirty="0">
              <a:solidFill>
                <a:srgbClr val="FF0000"/>
              </a:solidFill>
            </a:rPr>
            <a:t>persistent relapsing </a:t>
          </a:r>
          <a:r>
            <a:rPr lang="en-US" b="1" dirty="0">
              <a:solidFill>
                <a:srgbClr val="FF0000"/>
              </a:solidFill>
            </a:rPr>
            <a:t>disease </a:t>
          </a:r>
          <a:endParaRPr lang="en-US" dirty="0">
            <a:solidFill>
              <a:srgbClr val="FF0000"/>
            </a:solidFill>
          </a:endParaRPr>
        </a:p>
      </dgm:t>
    </dgm:pt>
    <dgm:pt modelId="{89B3D715-15A9-4B45-BDC1-603FE9863E7C}" type="parTrans" cxnId="{B994DFC9-877E-43A7-9D48-DB3BA6F3C191}">
      <dgm:prSet/>
      <dgm:spPr/>
      <dgm:t>
        <a:bodyPr/>
        <a:lstStyle/>
        <a:p>
          <a:endParaRPr lang="en-US"/>
        </a:p>
      </dgm:t>
    </dgm:pt>
    <dgm:pt modelId="{26F2F6EA-92E7-489E-9B53-F912BE45445E}" type="sibTrans" cxnId="{B994DFC9-877E-43A7-9D48-DB3BA6F3C191}">
      <dgm:prSet/>
      <dgm:spPr/>
      <dgm:t>
        <a:bodyPr/>
        <a:lstStyle/>
        <a:p>
          <a:endParaRPr lang="en-US"/>
        </a:p>
      </dgm:t>
    </dgm:pt>
    <dgm:pt modelId="{C370FC00-A16A-42F8-9463-55D019AD4DEF}">
      <dgm:prSet/>
      <dgm:spPr/>
      <dgm:t>
        <a:bodyPr/>
        <a:lstStyle/>
        <a:p>
          <a:r>
            <a:rPr lang="en-US" dirty="0"/>
            <a:t>To prevent type 2 diabetes we </a:t>
          </a:r>
          <a:r>
            <a:rPr lang="en-US" b="1" dirty="0">
              <a:solidFill>
                <a:srgbClr val="FF0000"/>
              </a:solidFill>
            </a:rPr>
            <a:t>MUST</a:t>
          </a:r>
          <a:r>
            <a:rPr lang="en-US" dirty="0"/>
            <a:t> prevent and treat obesity  </a:t>
          </a:r>
        </a:p>
      </dgm:t>
    </dgm:pt>
    <dgm:pt modelId="{8D6F8D9C-597A-4DF8-829C-B9B0D6366031}" type="parTrans" cxnId="{C1F94F8D-46DE-41F9-AA4E-589BF616A20E}">
      <dgm:prSet/>
      <dgm:spPr/>
      <dgm:t>
        <a:bodyPr/>
        <a:lstStyle/>
        <a:p>
          <a:endParaRPr lang="en-US"/>
        </a:p>
      </dgm:t>
    </dgm:pt>
    <dgm:pt modelId="{5584541A-D4EA-4631-A8BE-B6D9236066FC}" type="sibTrans" cxnId="{C1F94F8D-46DE-41F9-AA4E-589BF616A20E}">
      <dgm:prSet/>
      <dgm:spPr/>
      <dgm:t>
        <a:bodyPr/>
        <a:lstStyle/>
        <a:p>
          <a:endParaRPr lang="en-US"/>
        </a:p>
      </dgm:t>
    </dgm:pt>
    <dgm:pt modelId="{AAE00A03-C45B-A647-A844-960EE6721F7C}" type="pres">
      <dgm:prSet presAssocID="{A02D780D-176F-463A-B766-C4F253083BF2}" presName="vert0" presStyleCnt="0">
        <dgm:presLayoutVars>
          <dgm:dir/>
          <dgm:animOne val="branch"/>
          <dgm:animLvl val="lvl"/>
        </dgm:presLayoutVars>
      </dgm:prSet>
      <dgm:spPr/>
    </dgm:pt>
    <dgm:pt modelId="{6C114FEF-831A-A04D-83EC-A7E04ACF7D76}" type="pres">
      <dgm:prSet presAssocID="{547CDF1E-290B-4883-B5F5-F481E9C9A6FB}" presName="thickLine" presStyleLbl="alignNode1" presStyleIdx="0" presStyleCnt="6"/>
      <dgm:spPr/>
    </dgm:pt>
    <dgm:pt modelId="{643186F3-E5B6-6C47-95D4-77154A609A8C}" type="pres">
      <dgm:prSet presAssocID="{547CDF1E-290B-4883-B5F5-F481E9C9A6FB}" presName="horz1" presStyleCnt="0"/>
      <dgm:spPr/>
    </dgm:pt>
    <dgm:pt modelId="{15AEECE3-B388-C748-A9D7-40822C0598BC}" type="pres">
      <dgm:prSet presAssocID="{547CDF1E-290B-4883-B5F5-F481E9C9A6FB}" presName="tx1" presStyleLbl="revTx" presStyleIdx="0" presStyleCnt="6"/>
      <dgm:spPr/>
    </dgm:pt>
    <dgm:pt modelId="{F81D83B1-4CEB-4846-BA70-B92BC5C34614}" type="pres">
      <dgm:prSet presAssocID="{547CDF1E-290B-4883-B5F5-F481E9C9A6FB}" presName="vert1" presStyleCnt="0"/>
      <dgm:spPr/>
    </dgm:pt>
    <dgm:pt modelId="{30E5AF9C-FC5E-B740-88C8-35F548ED68C1}" type="pres">
      <dgm:prSet presAssocID="{49F00BE3-3CEB-4D35-AB75-C4B7046F5932}" presName="thickLine" presStyleLbl="alignNode1" presStyleIdx="1" presStyleCnt="6"/>
      <dgm:spPr/>
    </dgm:pt>
    <dgm:pt modelId="{9AB09C77-E3BB-A34E-8549-07A90C54AB24}" type="pres">
      <dgm:prSet presAssocID="{49F00BE3-3CEB-4D35-AB75-C4B7046F5932}" presName="horz1" presStyleCnt="0"/>
      <dgm:spPr/>
    </dgm:pt>
    <dgm:pt modelId="{F8384379-0360-134A-ABF1-DB520CAB57AC}" type="pres">
      <dgm:prSet presAssocID="{49F00BE3-3CEB-4D35-AB75-C4B7046F5932}" presName="tx1" presStyleLbl="revTx" presStyleIdx="1" presStyleCnt="6"/>
      <dgm:spPr/>
    </dgm:pt>
    <dgm:pt modelId="{1367B2F2-4879-7D49-97B8-F59FFFD7147D}" type="pres">
      <dgm:prSet presAssocID="{49F00BE3-3CEB-4D35-AB75-C4B7046F5932}" presName="vert1" presStyleCnt="0"/>
      <dgm:spPr/>
    </dgm:pt>
    <dgm:pt modelId="{CA559BC5-2B25-AC4B-9E05-B633E7C21A5D}" type="pres">
      <dgm:prSet presAssocID="{44DD4C70-D60B-4575-A7E7-C2D3F6E614D0}" presName="thickLine" presStyleLbl="alignNode1" presStyleIdx="2" presStyleCnt="6"/>
      <dgm:spPr/>
    </dgm:pt>
    <dgm:pt modelId="{A1BE0F18-52A8-F649-B96F-417D08900339}" type="pres">
      <dgm:prSet presAssocID="{44DD4C70-D60B-4575-A7E7-C2D3F6E614D0}" presName="horz1" presStyleCnt="0"/>
      <dgm:spPr/>
    </dgm:pt>
    <dgm:pt modelId="{E00E509B-ADB2-864C-AA25-8C65EDB6DD82}" type="pres">
      <dgm:prSet presAssocID="{44DD4C70-D60B-4575-A7E7-C2D3F6E614D0}" presName="tx1" presStyleLbl="revTx" presStyleIdx="2" presStyleCnt="6"/>
      <dgm:spPr/>
    </dgm:pt>
    <dgm:pt modelId="{EAB64CCD-4B5D-C94C-8403-1177F11551AF}" type="pres">
      <dgm:prSet presAssocID="{44DD4C70-D60B-4575-A7E7-C2D3F6E614D0}" presName="vert1" presStyleCnt="0"/>
      <dgm:spPr/>
    </dgm:pt>
    <dgm:pt modelId="{7E37AB80-14A3-0542-9BA1-FDB401ACDB5B}" type="pres">
      <dgm:prSet presAssocID="{66B3658F-FA61-4FBD-AA0F-B8944C52C246}" presName="thickLine" presStyleLbl="alignNode1" presStyleIdx="3" presStyleCnt="6"/>
      <dgm:spPr/>
    </dgm:pt>
    <dgm:pt modelId="{ECF02B43-0B36-AE4F-B0A7-826E2AEAD31E}" type="pres">
      <dgm:prSet presAssocID="{66B3658F-FA61-4FBD-AA0F-B8944C52C246}" presName="horz1" presStyleCnt="0"/>
      <dgm:spPr/>
    </dgm:pt>
    <dgm:pt modelId="{F5078029-3FCC-8742-B0EC-704BF74C6B86}" type="pres">
      <dgm:prSet presAssocID="{66B3658F-FA61-4FBD-AA0F-B8944C52C246}" presName="tx1" presStyleLbl="revTx" presStyleIdx="3" presStyleCnt="6"/>
      <dgm:spPr/>
    </dgm:pt>
    <dgm:pt modelId="{86006CCF-917B-CD42-8B58-D7777D671F6C}" type="pres">
      <dgm:prSet presAssocID="{66B3658F-FA61-4FBD-AA0F-B8944C52C246}" presName="vert1" presStyleCnt="0"/>
      <dgm:spPr/>
    </dgm:pt>
    <dgm:pt modelId="{63E0C29B-55D4-8A4C-954F-93EAA567F456}" type="pres">
      <dgm:prSet presAssocID="{CF35C59F-98DA-492B-A833-D66B8C3F5FE7}" presName="thickLine" presStyleLbl="alignNode1" presStyleIdx="4" presStyleCnt="6"/>
      <dgm:spPr/>
    </dgm:pt>
    <dgm:pt modelId="{0454D692-88BA-DA44-96EB-EF1EF034C3FD}" type="pres">
      <dgm:prSet presAssocID="{CF35C59F-98DA-492B-A833-D66B8C3F5FE7}" presName="horz1" presStyleCnt="0"/>
      <dgm:spPr/>
    </dgm:pt>
    <dgm:pt modelId="{98F08A75-8759-354B-9D12-BCAFDB7827DB}" type="pres">
      <dgm:prSet presAssocID="{CF35C59F-98DA-492B-A833-D66B8C3F5FE7}" presName="tx1" presStyleLbl="revTx" presStyleIdx="4" presStyleCnt="6"/>
      <dgm:spPr/>
    </dgm:pt>
    <dgm:pt modelId="{44759F18-52B1-E548-9E8E-08ECAA6C7229}" type="pres">
      <dgm:prSet presAssocID="{CF35C59F-98DA-492B-A833-D66B8C3F5FE7}" presName="vert1" presStyleCnt="0"/>
      <dgm:spPr/>
    </dgm:pt>
    <dgm:pt modelId="{1DB0DB01-044A-BE4C-8606-A61BCE2FFB85}" type="pres">
      <dgm:prSet presAssocID="{C370FC00-A16A-42F8-9463-55D019AD4DEF}" presName="thickLine" presStyleLbl="alignNode1" presStyleIdx="5" presStyleCnt="6"/>
      <dgm:spPr/>
    </dgm:pt>
    <dgm:pt modelId="{EA282BDC-C8DC-4A4F-B07D-D4987431C4A8}" type="pres">
      <dgm:prSet presAssocID="{C370FC00-A16A-42F8-9463-55D019AD4DEF}" presName="horz1" presStyleCnt="0"/>
      <dgm:spPr/>
    </dgm:pt>
    <dgm:pt modelId="{4EFDE053-6D73-8549-8325-BA87058663C5}" type="pres">
      <dgm:prSet presAssocID="{C370FC00-A16A-42F8-9463-55D019AD4DEF}" presName="tx1" presStyleLbl="revTx" presStyleIdx="5" presStyleCnt="6"/>
      <dgm:spPr/>
    </dgm:pt>
    <dgm:pt modelId="{5655D829-9147-A641-96E8-AE510C18A928}" type="pres">
      <dgm:prSet presAssocID="{C370FC00-A16A-42F8-9463-55D019AD4DEF}" presName="vert1" presStyleCnt="0"/>
      <dgm:spPr/>
    </dgm:pt>
  </dgm:ptLst>
  <dgm:cxnLst>
    <dgm:cxn modelId="{00F6E210-D803-2049-A3DE-8DF8C99ECFA7}" type="presOf" srcId="{49F00BE3-3CEB-4D35-AB75-C4B7046F5932}" destId="{F8384379-0360-134A-ABF1-DB520CAB57AC}" srcOrd="0" destOrd="0" presId="urn:microsoft.com/office/officeart/2008/layout/LinedList"/>
    <dgm:cxn modelId="{4488D928-0E66-244C-ADD6-5161AA0F65F6}" type="presOf" srcId="{CF35C59F-98DA-492B-A833-D66B8C3F5FE7}" destId="{98F08A75-8759-354B-9D12-BCAFDB7827DB}" srcOrd="0" destOrd="0" presId="urn:microsoft.com/office/officeart/2008/layout/LinedList"/>
    <dgm:cxn modelId="{E39FE355-DEEF-344B-9361-E73686AE73DA}" type="presOf" srcId="{547CDF1E-290B-4883-B5F5-F481E9C9A6FB}" destId="{15AEECE3-B388-C748-A9D7-40822C0598BC}" srcOrd="0" destOrd="0" presId="urn:microsoft.com/office/officeart/2008/layout/LinedList"/>
    <dgm:cxn modelId="{206A5F6D-9EA9-6040-B6CE-866167527997}" type="presOf" srcId="{C370FC00-A16A-42F8-9463-55D019AD4DEF}" destId="{4EFDE053-6D73-8549-8325-BA87058663C5}" srcOrd="0" destOrd="0" presId="urn:microsoft.com/office/officeart/2008/layout/LinedList"/>
    <dgm:cxn modelId="{BEEA8571-C407-A244-B575-E9AE90EEFF9D}" type="presOf" srcId="{A02D780D-176F-463A-B766-C4F253083BF2}" destId="{AAE00A03-C45B-A647-A844-960EE6721F7C}" srcOrd="0" destOrd="0" presId="urn:microsoft.com/office/officeart/2008/layout/LinedList"/>
    <dgm:cxn modelId="{C135C376-B3BB-C94A-809E-724993C29589}" type="presOf" srcId="{44DD4C70-D60B-4575-A7E7-C2D3F6E614D0}" destId="{E00E509B-ADB2-864C-AA25-8C65EDB6DD82}" srcOrd="0" destOrd="0" presId="urn:microsoft.com/office/officeart/2008/layout/LinedList"/>
    <dgm:cxn modelId="{23648B7C-E3D4-41FE-92F3-B6321DF7741B}" srcId="{A02D780D-176F-463A-B766-C4F253083BF2}" destId="{66B3658F-FA61-4FBD-AA0F-B8944C52C246}" srcOrd="3" destOrd="0" parTransId="{BAEEAD3F-494F-4460-A31D-F15206907A9E}" sibTransId="{297E53CB-084C-43FC-B115-89DE58450DB5}"/>
    <dgm:cxn modelId="{CF99288A-406E-4E5D-8298-B5C958D78CEA}" srcId="{A02D780D-176F-463A-B766-C4F253083BF2}" destId="{547CDF1E-290B-4883-B5F5-F481E9C9A6FB}" srcOrd="0" destOrd="0" parTransId="{55ACA6CA-5084-4809-84EB-9E6307919054}" sibTransId="{420C1B0F-FA90-4BEC-A5CB-9C830916546E}"/>
    <dgm:cxn modelId="{C1F94F8D-46DE-41F9-AA4E-589BF616A20E}" srcId="{A02D780D-176F-463A-B766-C4F253083BF2}" destId="{C370FC00-A16A-42F8-9463-55D019AD4DEF}" srcOrd="5" destOrd="0" parTransId="{8D6F8D9C-597A-4DF8-829C-B9B0D6366031}" sibTransId="{5584541A-D4EA-4631-A8BE-B6D9236066FC}"/>
    <dgm:cxn modelId="{8A9BDE8D-D9A3-7444-96DF-A813AD0412B4}" type="presOf" srcId="{66B3658F-FA61-4FBD-AA0F-B8944C52C246}" destId="{F5078029-3FCC-8742-B0EC-704BF74C6B86}" srcOrd="0" destOrd="0" presId="urn:microsoft.com/office/officeart/2008/layout/LinedList"/>
    <dgm:cxn modelId="{B994DFC9-877E-43A7-9D48-DB3BA6F3C191}" srcId="{A02D780D-176F-463A-B766-C4F253083BF2}" destId="{CF35C59F-98DA-492B-A833-D66B8C3F5FE7}" srcOrd="4" destOrd="0" parTransId="{89B3D715-15A9-4B45-BDC1-603FE9863E7C}" sibTransId="{26F2F6EA-92E7-489E-9B53-F912BE45445E}"/>
    <dgm:cxn modelId="{236BF0CE-DE6B-4CA2-A550-87F712EA7E34}" srcId="{A02D780D-176F-463A-B766-C4F253083BF2}" destId="{49F00BE3-3CEB-4D35-AB75-C4B7046F5932}" srcOrd="1" destOrd="0" parTransId="{44F8EBE2-0530-41CC-95A8-0458C0A2B589}" sibTransId="{B3A8DB8C-05F1-4BC4-BFB2-C61EB8216032}"/>
    <dgm:cxn modelId="{504F7FEB-52DB-46FE-B6A9-D26060C3AD90}" srcId="{A02D780D-176F-463A-B766-C4F253083BF2}" destId="{44DD4C70-D60B-4575-A7E7-C2D3F6E614D0}" srcOrd="2" destOrd="0" parTransId="{A5DE45A6-0037-4F67-9A73-0CF714CD88F2}" sibTransId="{738FB9A0-8690-4E55-817A-A2AF5491565B}"/>
    <dgm:cxn modelId="{8D4DC3B3-6E5F-2440-BF67-90A4C92539F0}" type="presParOf" srcId="{AAE00A03-C45B-A647-A844-960EE6721F7C}" destId="{6C114FEF-831A-A04D-83EC-A7E04ACF7D76}" srcOrd="0" destOrd="0" presId="urn:microsoft.com/office/officeart/2008/layout/LinedList"/>
    <dgm:cxn modelId="{2CFCC0C8-7CFC-EA4B-939F-572C3135129C}" type="presParOf" srcId="{AAE00A03-C45B-A647-A844-960EE6721F7C}" destId="{643186F3-E5B6-6C47-95D4-77154A609A8C}" srcOrd="1" destOrd="0" presId="urn:microsoft.com/office/officeart/2008/layout/LinedList"/>
    <dgm:cxn modelId="{252D6AC3-58A8-BD4D-AEEB-B56C77F291F8}" type="presParOf" srcId="{643186F3-E5B6-6C47-95D4-77154A609A8C}" destId="{15AEECE3-B388-C748-A9D7-40822C0598BC}" srcOrd="0" destOrd="0" presId="urn:microsoft.com/office/officeart/2008/layout/LinedList"/>
    <dgm:cxn modelId="{75889295-17FD-E54B-B210-206697B238A6}" type="presParOf" srcId="{643186F3-E5B6-6C47-95D4-77154A609A8C}" destId="{F81D83B1-4CEB-4846-BA70-B92BC5C34614}" srcOrd="1" destOrd="0" presId="urn:microsoft.com/office/officeart/2008/layout/LinedList"/>
    <dgm:cxn modelId="{CA3D9ACE-09ED-5542-B873-EE50ED69AC3A}" type="presParOf" srcId="{AAE00A03-C45B-A647-A844-960EE6721F7C}" destId="{30E5AF9C-FC5E-B740-88C8-35F548ED68C1}" srcOrd="2" destOrd="0" presId="urn:microsoft.com/office/officeart/2008/layout/LinedList"/>
    <dgm:cxn modelId="{071825DD-6EEB-0941-AC74-A15DC0D36014}" type="presParOf" srcId="{AAE00A03-C45B-A647-A844-960EE6721F7C}" destId="{9AB09C77-E3BB-A34E-8549-07A90C54AB24}" srcOrd="3" destOrd="0" presId="urn:microsoft.com/office/officeart/2008/layout/LinedList"/>
    <dgm:cxn modelId="{CC211C88-76D5-B64B-B801-E0384393363F}" type="presParOf" srcId="{9AB09C77-E3BB-A34E-8549-07A90C54AB24}" destId="{F8384379-0360-134A-ABF1-DB520CAB57AC}" srcOrd="0" destOrd="0" presId="urn:microsoft.com/office/officeart/2008/layout/LinedList"/>
    <dgm:cxn modelId="{06B835BC-580A-AC40-901D-AE033F246C06}" type="presParOf" srcId="{9AB09C77-E3BB-A34E-8549-07A90C54AB24}" destId="{1367B2F2-4879-7D49-97B8-F59FFFD7147D}" srcOrd="1" destOrd="0" presId="urn:microsoft.com/office/officeart/2008/layout/LinedList"/>
    <dgm:cxn modelId="{4E3C485E-B7F6-6F40-A92E-AFB4189AE45F}" type="presParOf" srcId="{AAE00A03-C45B-A647-A844-960EE6721F7C}" destId="{CA559BC5-2B25-AC4B-9E05-B633E7C21A5D}" srcOrd="4" destOrd="0" presId="urn:microsoft.com/office/officeart/2008/layout/LinedList"/>
    <dgm:cxn modelId="{7E00B776-4018-2042-BBDF-194DC4BC94E1}" type="presParOf" srcId="{AAE00A03-C45B-A647-A844-960EE6721F7C}" destId="{A1BE0F18-52A8-F649-B96F-417D08900339}" srcOrd="5" destOrd="0" presId="urn:microsoft.com/office/officeart/2008/layout/LinedList"/>
    <dgm:cxn modelId="{8624C6B1-D0BA-EB45-AC10-5A6B9EB6B774}" type="presParOf" srcId="{A1BE0F18-52A8-F649-B96F-417D08900339}" destId="{E00E509B-ADB2-864C-AA25-8C65EDB6DD82}" srcOrd="0" destOrd="0" presId="urn:microsoft.com/office/officeart/2008/layout/LinedList"/>
    <dgm:cxn modelId="{FB8D5460-E46E-E047-BF12-6F45ABEBCA30}" type="presParOf" srcId="{A1BE0F18-52A8-F649-B96F-417D08900339}" destId="{EAB64CCD-4B5D-C94C-8403-1177F11551AF}" srcOrd="1" destOrd="0" presId="urn:microsoft.com/office/officeart/2008/layout/LinedList"/>
    <dgm:cxn modelId="{D8F8116B-5196-4244-B220-8B6135A559BD}" type="presParOf" srcId="{AAE00A03-C45B-A647-A844-960EE6721F7C}" destId="{7E37AB80-14A3-0542-9BA1-FDB401ACDB5B}" srcOrd="6" destOrd="0" presId="urn:microsoft.com/office/officeart/2008/layout/LinedList"/>
    <dgm:cxn modelId="{E5F4A45B-A197-BD4D-A2C2-8DB0916CD9E3}" type="presParOf" srcId="{AAE00A03-C45B-A647-A844-960EE6721F7C}" destId="{ECF02B43-0B36-AE4F-B0A7-826E2AEAD31E}" srcOrd="7" destOrd="0" presId="urn:microsoft.com/office/officeart/2008/layout/LinedList"/>
    <dgm:cxn modelId="{3E3AABC8-3897-0945-A270-D9A99C07D8E3}" type="presParOf" srcId="{ECF02B43-0B36-AE4F-B0A7-826E2AEAD31E}" destId="{F5078029-3FCC-8742-B0EC-704BF74C6B86}" srcOrd="0" destOrd="0" presId="urn:microsoft.com/office/officeart/2008/layout/LinedList"/>
    <dgm:cxn modelId="{B3BD63CF-8CAC-EF45-86A9-B55D088C10DA}" type="presParOf" srcId="{ECF02B43-0B36-AE4F-B0A7-826E2AEAD31E}" destId="{86006CCF-917B-CD42-8B58-D7777D671F6C}" srcOrd="1" destOrd="0" presId="urn:microsoft.com/office/officeart/2008/layout/LinedList"/>
    <dgm:cxn modelId="{7CC0DA06-5E67-F247-8A5F-ECBE44A79EE7}" type="presParOf" srcId="{AAE00A03-C45B-A647-A844-960EE6721F7C}" destId="{63E0C29B-55D4-8A4C-954F-93EAA567F456}" srcOrd="8" destOrd="0" presId="urn:microsoft.com/office/officeart/2008/layout/LinedList"/>
    <dgm:cxn modelId="{1E841648-3898-FD47-BF0E-574453C0CE6B}" type="presParOf" srcId="{AAE00A03-C45B-A647-A844-960EE6721F7C}" destId="{0454D692-88BA-DA44-96EB-EF1EF034C3FD}" srcOrd="9" destOrd="0" presId="urn:microsoft.com/office/officeart/2008/layout/LinedList"/>
    <dgm:cxn modelId="{9374B077-ADA6-5647-8B76-5C4439025C83}" type="presParOf" srcId="{0454D692-88BA-DA44-96EB-EF1EF034C3FD}" destId="{98F08A75-8759-354B-9D12-BCAFDB7827DB}" srcOrd="0" destOrd="0" presId="urn:microsoft.com/office/officeart/2008/layout/LinedList"/>
    <dgm:cxn modelId="{AEF23E90-C43C-4246-88B9-F614AABC138F}" type="presParOf" srcId="{0454D692-88BA-DA44-96EB-EF1EF034C3FD}" destId="{44759F18-52B1-E548-9E8E-08ECAA6C7229}" srcOrd="1" destOrd="0" presId="urn:microsoft.com/office/officeart/2008/layout/LinedList"/>
    <dgm:cxn modelId="{2BEB94DF-8F1D-6446-92CD-392B87AF0F69}" type="presParOf" srcId="{AAE00A03-C45B-A647-A844-960EE6721F7C}" destId="{1DB0DB01-044A-BE4C-8606-A61BCE2FFB85}" srcOrd="10" destOrd="0" presId="urn:microsoft.com/office/officeart/2008/layout/LinedList"/>
    <dgm:cxn modelId="{8B11299B-FC18-BA48-8B48-5A1CEDA98785}" type="presParOf" srcId="{AAE00A03-C45B-A647-A844-960EE6721F7C}" destId="{EA282BDC-C8DC-4A4F-B07D-D4987431C4A8}" srcOrd="11" destOrd="0" presId="urn:microsoft.com/office/officeart/2008/layout/LinedList"/>
    <dgm:cxn modelId="{A20F1F40-0FB2-C04E-8ACB-22EF396C65D2}" type="presParOf" srcId="{EA282BDC-C8DC-4A4F-B07D-D4987431C4A8}" destId="{4EFDE053-6D73-8549-8325-BA87058663C5}" srcOrd="0" destOrd="0" presId="urn:microsoft.com/office/officeart/2008/layout/LinedList"/>
    <dgm:cxn modelId="{30ACFFBF-83E6-7741-A165-F5D02FD23351}" type="presParOf" srcId="{EA282BDC-C8DC-4A4F-B07D-D4987431C4A8}" destId="{5655D829-9147-A641-96E8-AE510C18A9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B6B4728-A452-4633-82AE-5F390E78F2F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D41419C-6CB2-42D4-8A82-89B53F5F5BC5}">
      <dgm:prSet custT="1"/>
      <dgm:spPr/>
      <dgm:t>
        <a:bodyPr/>
        <a:lstStyle/>
        <a:p>
          <a:r>
            <a:rPr lang="en-US" sz="3600" dirty="0"/>
            <a:t>Professor Shahrad Taheri </a:t>
          </a:r>
        </a:p>
      </dgm:t>
    </dgm:pt>
    <dgm:pt modelId="{1812C206-A330-405C-A942-63A911FDB6C2}" type="parTrans" cxnId="{409467FD-AE5A-4407-98CA-91D0AF1DCB25}">
      <dgm:prSet/>
      <dgm:spPr/>
      <dgm:t>
        <a:bodyPr/>
        <a:lstStyle/>
        <a:p>
          <a:endParaRPr lang="en-US" sz="3200"/>
        </a:p>
      </dgm:t>
    </dgm:pt>
    <dgm:pt modelId="{3151D7BC-3F1D-4F19-AB09-B038D957ED67}" type="sibTrans" cxnId="{409467FD-AE5A-4407-98CA-91D0AF1DCB25}">
      <dgm:prSet/>
      <dgm:spPr/>
      <dgm:t>
        <a:bodyPr/>
        <a:lstStyle/>
        <a:p>
          <a:endParaRPr lang="en-US"/>
        </a:p>
      </dgm:t>
    </dgm:pt>
    <dgm:pt modelId="{2EB5FEF6-3329-4F7B-848B-ED402ED13331}">
      <dgm:prSet custT="1"/>
      <dgm:spPr/>
      <dgm:t>
        <a:bodyPr/>
        <a:lstStyle/>
        <a:p>
          <a:r>
            <a:rPr lang="en-US" sz="3600" dirty="0"/>
            <a:t>DIADEM-1 Study Team and QNRF funding </a:t>
          </a:r>
        </a:p>
      </dgm:t>
    </dgm:pt>
    <dgm:pt modelId="{5996A1A9-D584-4C23-936E-356022C429E0}" type="parTrans" cxnId="{89DB9D91-AE77-4252-94BC-A047C7E3CDC7}">
      <dgm:prSet/>
      <dgm:spPr/>
      <dgm:t>
        <a:bodyPr/>
        <a:lstStyle/>
        <a:p>
          <a:endParaRPr lang="en-US" sz="3200"/>
        </a:p>
      </dgm:t>
    </dgm:pt>
    <dgm:pt modelId="{7FF47120-5367-47A6-A757-083337FC4BAC}" type="sibTrans" cxnId="{89DB9D91-AE77-4252-94BC-A047C7E3CDC7}">
      <dgm:prSet/>
      <dgm:spPr/>
      <dgm:t>
        <a:bodyPr/>
        <a:lstStyle/>
        <a:p>
          <a:endParaRPr lang="en-US"/>
        </a:p>
      </dgm:t>
    </dgm:pt>
    <dgm:pt modelId="{D228EEA0-9030-DB45-9BC8-D57D4EA4655A}" type="pres">
      <dgm:prSet presAssocID="{CB6B4728-A452-4633-82AE-5F390E78F2FC}" presName="hierChild1" presStyleCnt="0">
        <dgm:presLayoutVars>
          <dgm:chPref val="1"/>
          <dgm:dir/>
          <dgm:animOne val="branch"/>
          <dgm:animLvl val="lvl"/>
          <dgm:resizeHandles/>
        </dgm:presLayoutVars>
      </dgm:prSet>
      <dgm:spPr/>
    </dgm:pt>
    <dgm:pt modelId="{1FE8D4C4-AE0C-4540-9B90-D99A3977CC05}" type="pres">
      <dgm:prSet presAssocID="{2D41419C-6CB2-42D4-8A82-89B53F5F5BC5}" presName="hierRoot1" presStyleCnt="0"/>
      <dgm:spPr/>
    </dgm:pt>
    <dgm:pt modelId="{66094FA5-1422-A24A-9802-6C38474DEB42}" type="pres">
      <dgm:prSet presAssocID="{2D41419C-6CB2-42D4-8A82-89B53F5F5BC5}" presName="composite" presStyleCnt="0"/>
      <dgm:spPr/>
    </dgm:pt>
    <dgm:pt modelId="{7B2E27EB-1424-F547-BEE4-1238B598E369}" type="pres">
      <dgm:prSet presAssocID="{2D41419C-6CB2-42D4-8A82-89B53F5F5BC5}" presName="background" presStyleLbl="node0" presStyleIdx="0" presStyleCnt="2"/>
      <dgm:spPr/>
    </dgm:pt>
    <dgm:pt modelId="{98EFC9AF-650D-EC4E-B788-1B72DB32A6AB}" type="pres">
      <dgm:prSet presAssocID="{2D41419C-6CB2-42D4-8A82-89B53F5F5BC5}" presName="text" presStyleLbl="fgAcc0" presStyleIdx="0" presStyleCnt="2">
        <dgm:presLayoutVars>
          <dgm:chPref val="3"/>
        </dgm:presLayoutVars>
      </dgm:prSet>
      <dgm:spPr/>
    </dgm:pt>
    <dgm:pt modelId="{F51188F6-FBF4-D445-A7BE-B1BCCE62A471}" type="pres">
      <dgm:prSet presAssocID="{2D41419C-6CB2-42D4-8A82-89B53F5F5BC5}" presName="hierChild2" presStyleCnt="0"/>
      <dgm:spPr/>
    </dgm:pt>
    <dgm:pt modelId="{F96E1BB4-5EBB-EF45-9855-1B7CD36AE17F}" type="pres">
      <dgm:prSet presAssocID="{2EB5FEF6-3329-4F7B-848B-ED402ED13331}" presName="hierRoot1" presStyleCnt="0"/>
      <dgm:spPr/>
    </dgm:pt>
    <dgm:pt modelId="{AD8DA605-3FBB-244A-8993-08DBDF9D038E}" type="pres">
      <dgm:prSet presAssocID="{2EB5FEF6-3329-4F7B-848B-ED402ED13331}" presName="composite" presStyleCnt="0"/>
      <dgm:spPr/>
    </dgm:pt>
    <dgm:pt modelId="{B7616A38-6E6B-2541-96D9-25D8413DCB49}" type="pres">
      <dgm:prSet presAssocID="{2EB5FEF6-3329-4F7B-848B-ED402ED13331}" presName="background" presStyleLbl="node0" presStyleIdx="1" presStyleCnt="2"/>
      <dgm:spPr/>
    </dgm:pt>
    <dgm:pt modelId="{2123E385-2FE5-3245-87A0-98563756D4C7}" type="pres">
      <dgm:prSet presAssocID="{2EB5FEF6-3329-4F7B-848B-ED402ED13331}" presName="text" presStyleLbl="fgAcc0" presStyleIdx="1" presStyleCnt="2">
        <dgm:presLayoutVars>
          <dgm:chPref val="3"/>
        </dgm:presLayoutVars>
      </dgm:prSet>
      <dgm:spPr/>
    </dgm:pt>
    <dgm:pt modelId="{EEAC1719-A0B1-A84A-9C3A-B0C511A52EB9}" type="pres">
      <dgm:prSet presAssocID="{2EB5FEF6-3329-4F7B-848B-ED402ED13331}" presName="hierChild2" presStyleCnt="0"/>
      <dgm:spPr/>
    </dgm:pt>
  </dgm:ptLst>
  <dgm:cxnLst>
    <dgm:cxn modelId="{6E6C981C-0173-5640-8C32-74B982B88E63}" type="presOf" srcId="{2D41419C-6CB2-42D4-8A82-89B53F5F5BC5}" destId="{98EFC9AF-650D-EC4E-B788-1B72DB32A6AB}" srcOrd="0" destOrd="0" presId="urn:microsoft.com/office/officeart/2005/8/layout/hierarchy1"/>
    <dgm:cxn modelId="{ABCD8060-BB9C-9A49-B776-4187438623FC}" type="presOf" srcId="{2EB5FEF6-3329-4F7B-848B-ED402ED13331}" destId="{2123E385-2FE5-3245-87A0-98563756D4C7}" srcOrd="0" destOrd="0" presId="urn:microsoft.com/office/officeart/2005/8/layout/hierarchy1"/>
    <dgm:cxn modelId="{AA0A7C85-934F-284A-B600-02F8E0C8C221}" type="presOf" srcId="{CB6B4728-A452-4633-82AE-5F390E78F2FC}" destId="{D228EEA0-9030-DB45-9BC8-D57D4EA4655A}" srcOrd="0" destOrd="0" presId="urn:microsoft.com/office/officeart/2005/8/layout/hierarchy1"/>
    <dgm:cxn modelId="{89DB9D91-AE77-4252-94BC-A047C7E3CDC7}" srcId="{CB6B4728-A452-4633-82AE-5F390E78F2FC}" destId="{2EB5FEF6-3329-4F7B-848B-ED402ED13331}" srcOrd="1" destOrd="0" parTransId="{5996A1A9-D584-4C23-936E-356022C429E0}" sibTransId="{7FF47120-5367-47A6-A757-083337FC4BAC}"/>
    <dgm:cxn modelId="{409467FD-AE5A-4407-98CA-91D0AF1DCB25}" srcId="{CB6B4728-A452-4633-82AE-5F390E78F2FC}" destId="{2D41419C-6CB2-42D4-8A82-89B53F5F5BC5}" srcOrd="0" destOrd="0" parTransId="{1812C206-A330-405C-A942-63A911FDB6C2}" sibTransId="{3151D7BC-3F1D-4F19-AB09-B038D957ED67}"/>
    <dgm:cxn modelId="{07635244-AB75-4344-84E5-188E53C63BF5}" type="presParOf" srcId="{D228EEA0-9030-DB45-9BC8-D57D4EA4655A}" destId="{1FE8D4C4-AE0C-4540-9B90-D99A3977CC05}" srcOrd="0" destOrd="0" presId="urn:microsoft.com/office/officeart/2005/8/layout/hierarchy1"/>
    <dgm:cxn modelId="{02AF6BC1-56D7-8B49-A65D-72FFDE75DB65}" type="presParOf" srcId="{1FE8D4C4-AE0C-4540-9B90-D99A3977CC05}" destId="{66094FA5-1422-A24A-9802-6C38474DEB42}" srcOrd="0" destOrd="0" presId="urn:microsoft.com/office/officeart/2005/8/layout/hierarchy1"/>
    <dgm:cxn modelId="{C98F6826-6AE9-114B-B4B0-026941136A3E}" type="presParOf" srcId="{66094FA5-1422-A24A-9802-6C38474DEB42}" destId="{7B2E27EB-1424-F547-BEE4-1238B598E369}" srcOrd="0" destOrd="0" presId="urn:microsoft.com/office/officeart/2005/8/layout/hierarchy1"/>
    <dgm:cxn modelId="{E8710B62-BD71-EC42-909B-9252BABE0CF3}" type="presParOf" srcId="{66094FA5-1422-A24A-9802-6C38474DEB42}" destId="{98EFC9AF-650D-EC4E-B788-1B72DB32A6AB}" srcOrd="1" destOrd="0" presId="urn:microsoft.com/office/officeart/2005/8/layout/hierarchy1"/>
    <dgm:cxn modelId="{EB27616B-951F-874C-90AC-A26CE1C342ED}" type="presParOf" srcId="{1FE8D4C4-AE0C-4540-9B90-D99A3977CC05}" destId="{F51188F6-FBF4-D445-A7BE-B1BCCE62A471}" srcOrd="1" destOrd="0" presId="urn:microsoft.com/office/officeart/2005/8/layout/hierarchy1"/>
    <dgm:cxn modelId="{83FB472F-1596-FC49-96E4-19D2C47F3E68}" type="presParOf" srcId="{D228EEA0-9030-DB45-9BC8-D57D4EA4655A}" destId="{F96E1BB4-5EBB-EF45-9855-1B7CD36AE17F}" srcOrd="1" destOrd="0" presId="urn:microsoft.com/office/officeart/2005/8/layout/hierarchy1"/>
    <dgm:cxn modelId="{0CE75A14-AD2F-4441-B626-E72391C5A563}" type="presParOf" srcId="{F96E1BB4-5EBB-EF45-9855-1B7CD36AE17F}" destId="{AD8DA605-3FBB-244A-8993-08DBDF9D038E}" srcOrd="0" destOrd="0" presId="urn:microsoft.com/office/officeart/2005/8/layout/hierarchy1"/>
    <dgm:cxn modelId="{8DA0E782-B3A2-8849-BAE2-5632305E0584}" type="presParOf" srcId="{AD8DA605-3FBB-244A-8993-08DBDF9D038E}" destId="{B7616A38-6E6B-2541-96D9-25D8413DCB49}" srcOrd="0" destOrd="0" presId="urn:microsoft.com/office/officeart/2005/8/layout/hierarchy1"/>
    <dgm:cxn modelId="{9A1D6AEE-4ED5-4942-B3E1-12E3FA1CE1C7}" type="presParOf" srcId="{AD8DA605-3FBB-244A-8993-08DBDF9D038E}" destId="{2123E385-2FE5-3245-87A0-98563756D4C7}" srcOrd="1" destOrd="0" presId="urn:microsoft.com/office/officeart/2005/8/layout/hierarchy1"/>
    <dgm:cxn modelId="{4F429ED5-8D5B-C841-9A6C-3194593594CA}" type="presParOf" srcId="{F96E1BB4-5EBB-EF45-9855-1B7CD36AE17F}" destId="{EEAC1719-A0B1-A84A-9C3A-B0C511A52EB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1673F3-3651-2541-B608-F2A54D1CBC17}"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5219E45E-8228-1D47-8013-6D607FC44D46}">
      <dgm:prSet/>
      <dgm:spPr/>
      <dgm:t>
        <a:bodyPr/>
        <a:lstStyle/>
        <a:p>
          <a:pPr rtl="0"/>
          <a:r>
            <a:rPr lang="en-US" dirty="0">
              <a:latin typeface="+mn-lt"/>
              <a:ea typeface="Helvetica Neue" panose="02000503000000020004" pitchFamily="2" charset="0"/>
              <a:cs typeface="Helvetica Neue" panose="02000503000000020004" pitchFamily="2" charset="0"/>
            </a:rPr>
            <a:t>Negative attitudes toward individuals because of their excess body weight </a:t>
          </a:r>
        </a:p>
      </dgm:t>
    </dgm:pt>
    <dgm:pt modelId="{F341C9A5-688B-184F-9305-C17A38263D22}" type="parTrans" cxnId="{FD14CEEE-5FB9-2140-B980-58A0721B6D54}">
      <dgm:prSet/>
      <dgm:spPr/>
      <dgm:t>
        <a:bodyPr/>
        <a:lstStyle/>
        <a:p>
          <a:endParaRPr lang="en-US">
            <a:latin typeface="Arial"/>
            <a:cs typeface="Arial"/>
          </a:endParaRPr>
        </a:p>
      </dgm:t>
    </dgm:pt>
    <dgm:pt modelId="{F2F693BD-F66F-4D4D-9480-7426C1981955}" type="sibTrans" cxnId="{FD14CEEE-5FB9-2140-B980-58A0721B6D54}">
      <dgm:prSet/>
      <dgm:spPr/>
      <dgm:t>
        <a:bodyPr/>
        <a:lstStyle/>
        <a:p>
          <a:endParaRPr lang="en-US">
            <a:latin typeface="Arial"/>
            <a:cs typeface="Arial"/>
          </a:endParaRPr>
        </a:p>
      </dgm:t>
    </dgm:pt>
    <dgm:pt modelId="{67F06300-04A8-8942-8AB0-F8BFB382896B}">
      <dgm:prSet/>
      <dgm:spPr/>
      <dgm:t>
        <a:bodyPr/>
        <a:lstStyle/>
        <a:p>
          <a:pPr rtl="0"/>
          <a:r>
            <a:rPr lang="en-US" dirty="0">
              <a:latin typeface="+mn-lt"/>
              <a:ea typeface="Helvetica Neue" panose="02000503000000020004" pitchFamily="2" charset="0"/>
              <a:cs typeface="Helvetica Neue" panose="02000503000000020004" pitchFamily="2" charset="0"/>
            </a:rPr>
            <a:t>Stereotypes that persons with obesity are at fault for their weight, lazy, sloppy, lacking willpower &amp; discipline </a:t>
          </a:r>
        </a:p>
      </dgm:t>
    </dgm:pt>
    <dgm:pt modelId="{60C3F774-3AFE-3747-8BD5-76221748F3D5}" type="parTrans" cxnId="{19E8FE3E-72FA-8D49-8F92-2ADAF99DD113}">
      <dgm:prSet/>
      <dgm:spPr/>
      <dgm:t>
        <a:bodyPr/>
        <a:lstStyle/>
        <a:p>
          <a:endParaRPr lang="en-US">
            <a:latin typeface="Arial"/>
            <a:cs typeface="Arial"/>
          </a:endParaRPr>
        </a:p>
      </dgm:t>
    </dgm:pt>
    <dgm:pt modelId="{B7019A34-1D52-7144-B447-63BC85216033}" type="sibTrans" cxnId="{19E8FE3E-72FA-8D49-8F92-2ADAF99DD113}">
      <dgm:prSet/>
      <dgm:spPr/>
      <dgm:t>
        <a:bodyPr/>
        <a:lstStyle/>
        <a:p>
          <a:endParaRPr lang="en-US">
            <a:latin typeface="Arial"/>
            <a:cs typeface="Arial"/>
          </a:endParaRPr>
        </a:p>
      </dgm:t>
    </dgm:pt>
    <dgm:pt modelId="{2E9D374F-8839-F64E-A2F1-59608E7088A0}">
      <dgm:prSet/>
      <dgm:spPr/>
      <dgm:t>
        <a:bodyPr/>
        <a:lstStyle/>
        <a:p>
          <a:pPr rtl="0"/>
          <a:r>
            <a:rPr lang="en-US" dirty="0">
              <a:latin typeface="+mn-lt"/>
              <a:ea typeface="Helvetica Neue" panose="02000503000000020004" pitchFamily="2" charset="0"/>
              <a:cs typeface="Helvetica Neue" panose="02000503000000020004" pitchFamily="2" charset="0"/>
            </a:rPr>
            <a:t>Rarely challenged, socially acceptable-leads to bullying, prejudice and discrimination</a:t>
          </a:r>
        </a:p>
      </dgm:t>
    </dgm:pt>
    <dgm:pt modelId="{19CCFC99-00F0-B048-BEB2-70C9C1A213AB}" type="parTrans" cxnId="{80CC9091-E5E9-FA49-B4B2-63ED621FA4E5}">
      <dgm:prSet/>
      <dgm:spPr/>
      <dgm:t>
        <a:bodyPr/>
        <a:lstStyle/>
        <a:p>
          <a:endParaRPr lang="en-US">
            <a:latin typeface="Arial"/>
            <a:cs typeface="Arial"/>
          </a:endParaRPr>
        </a:p>
      </dgm:t>
    </dgm:pt>
    <dgm:pt modelId="{B0A5F5ED-E523-174A-816C-EF40286CD5C0}" type="sibTrans" cxnId="{80CC9091-E5E9-FA49-B4B2-63ED621FA4E5}">
      <dgm:prSet/>
      <dgm:spPr/>
      <dgm:t>
        <a:bodyPr/>
        <a:lstStyle/>
        <a:p>
          <a:endParaRPr lang="en-US">
            <a:latin typeface="Arial"/>
            <a:cs typeface="Arial"/>
          </a:endParaRPr>
        </a:p>
      </dgm:t>
    </dgm:pt>
    <dgm:pt modelId="{156AF3D4-10E6-684A-A165-D8E9F3C268F4}" type="pres">
      <dgm:prSet presAssocID="{161673F3-3651-2541-B608-F2A54D1CBC17}" presName="linear" presStyleCnt="0">
        <dgm:presLayoutVars>
          <dgm:animLvl val="lvl"/>
          <dgm:resizeHandles val="exact"/>
        </dgm:presLayoutVars>
      </dgm:prSet>
      <dgm:spPr/>
    </dgm:pt>
    <dgm:pt modelId="{9477A5A6-95CC-8A4C-BFB9-DEC0E9646A0F}" type="pres">
      <dgm:prSet presAssocID="{5219E45E-8228-1D47-8013-6D607FC44D46}" presName="parentText" presStyleLbl="node1" presStyleIdx="0" presStyleCnt="3">
        <dgm:presLayoutVars>
          <dgm:chMax val="0"/>
          <dgm:bulletEnabled val="1"/>
        </dgm:presLayoutVars>
      </dgm:prSet>
      <dgm:spPr/>
    </dgm:pt>
    <dgm:pt modelId="{0910E93E-4CEF-9045-95AA-2E05D62A9AD1}" type="pres">
      <dgm:prSet presAssocID="{F2F693BD-F66F-4D4D-9480-7426C1981955}" presName="spacer" presStyleCnt="0"/>
      <dgm:spPr/>
    </dgm:pt>
    <dgm:pt modelId="{3B33C6EE-E8F8-0D43-9568-793011B0CD56}" type="pres">
      <dgm:prSet presAssocID="{67F06300-04A8-8942-8AB0-F8BFB382896B}" presName="parentText" presStyleLbl="node1" presStyleIdx="1" presStyleCnt="3">
        <dgm:presLayoutVars>
          <dgm:chMax val="0"/>
          <dgm:bulletEnabled val="1"/>
        </dgm:presLayoutVars>
      </dgm:prSet>
      <dgm:spPr/>
    </dgm:pt>
    <dgm:pt modelId="{949A2BE2-F171-D845-8748-A991A4023BA9}" type="pres">
      <dgm:prSet presAssocID="{B7019A34-1D52-7144-B447-63BC85216033}" presName="spacer" presStyleCnt="0"/>
      <dgm:spPr/>
    </dgm:pt>
    <dgm:pt modelId="{B5BDB8D3-651C-F646-9A11-0957BDADF95D}" type="pres">
      <dgm:prSet presAssocID="{2E9D374F-8839-F64E-A2F1-59608E7088A0}" presName="parentText" presStyleLbl="node1" presStyleIdx="2" presStyleCnt="3">
        <dgm:presLayoutVars>
          <dgm:chMax val="0"/>
          <dgm:bulletEnabled val="1"/>
        </dgm:presLayoutVars>
      </dgm:prSet>
      <dgm:spPr/>
    </dgm:pt>
  </dgm:ptLst>
  <dgm:cxnLst>
    <dgm:cxn modelId="{23130235-5B81-AB4E-BABF-DB0DE6CE877F}" type="presOf" srcId="{5219E45E-8228-1D47-8013-6D607FC44D46}" destId="{9477A5A6-95CC-8A4C-BFB9-DEC0E9646A0F}" srcOrd="0" destOrd="0" presId="urn:microsoft.com/office/officeart/2005/8/layout/vList2"/>
    <dgm:cxn modelId="{19E8FE3E-72FA-8D49-8F92-2ADAF99DD113}" srcId="{161673F3-3651-2541-B608-F2A54D1CBC17}" destId="{67F06300-04A8-8942-8AB0-F8BFB382896B}" srcOrd="1" destOrd="0" parTransId="{60C3F774-3AFE-3747-8BD5-76221748F3D5}" sibTransId="{B7019A34-1D52-7144-B447-63BC85216033}"/>
    <dgm:cxn modelId="{80CC9091-E5E9-FA49-B4B2-63ED621FA4E5}" srcId="{161673F3-3651-2541-B608-F2A54D1CBC17}" destId="{2E9D374F-8839-F64E-A2F1-59608E7088A0}" srcOrd="2" destOrd="0" parTransId="{19CCFC99-00F0-B048-BEB2-70C9C1A213AB}" sibTransId="{B0A5F5ED-E523-174A-816C-EF40286CD5C0}"/>
    <dgm:cxn modelId="{D0A0A196-FA3D-2E43-BB38-F9E460C064BC}" type="presOf" srcId="{2E9D374F-8839-F64E-A2F1-59608E7088A0}" destId="{B5BDB8D3-651C-F646-9A11-0957BDADF95D}" srcOrd="0" destOrd="0" presId="urn:microsoft.com/office/officeart/2005/8/layout/vList2"/>
    <dgm:cxn modelId="{70AD60B2-44B9-5D4C-B6E4-99A96AC26AD1}" type="presOf" srcId="{161673F3-3651-2541-B608-F2A54D1CBC17}" destId="{156AF3D4-10E6-684A-A165-D8E9F3C268F4}" srcOrd="0" destOrd="0" presId="urn:microsoft.com/office/officeart/2005/8/layout/vList2"/>
    <dgm:cxn modelId="{DAC4E6CA-32E2-7C4E-9735-148EA290927F}" type="presOf" srcId="{67F06300-04A8-8942-8AB0-F8BFB382896B}" destId="{3B33C6EE-E8F8-0D43-9568-793011B0CD56}" srcOrd="0" destOrd="0" presId="urn:microsoft.com/office/officeart/2005/8/layout/vList2"/>
    <dgm:cxn modelId="{FD14CEEE-5FB9-2140-B980-58A0721B6D54}" srcId="{161673F3-3651-2541-B608-F2A54D1CBC17}" destId="{5219E45E-8228-1D47-8013-6D607FC44D46}" srcOrd="0" destOrd="0" parTransId="{F341C9A5-688B-184F-9305-C17A38263D22}" sibTransId="{F2F693BD-F66F-4D4D-9480-7426C1981955}"/>
    <dgm:cxn modelId="{D9086C6B-0E5B-B740-A372-90BD0832FC4F}" type="presParOf" srcId="{156AF3D4-10E6-684A-A165-D8E9F3C268F4}" destId="{9477A5A6-95CC-8A4C-BFB9-DEC0E9646A0F}" srcOrd="0" destOrd="0" presId="urn:microsoft.com/office/officeart/2005/8/layout/vList2"/>
    <dgm:cxn modelId="{5AE57DF3-00A2-4149-8216-E90DA51C10C4}" type="presParOf" srcId="{156AF3D4-10E6-684A-A165-D8E9F3C268F4}" destId="{0910E93E-4CEF-9045-95AA-2E05D62A9AD1}" srcOrd="1" destOrd="0" presId="urn:microsoft.com/office/officeart/2005/8/layout/vList2"/>
    <dgm:cxn modelId="{60BD67AC-0053-814F-8749-FF05E84AAF4D}" type="presParOf" srcId="{156AF3D4-10E6-684A-A165-D8E9F3C268F4}" destId="{3B33C6EE-E8F8-0D43-9568-793011B0CD56}" srcOrd="2" destOrd="0" presId="urn:microsoft.com/office/officeart/2005/8/layout/vList2"/>
    <dgm:cxn modelId="{5C71486A-3733-134F-B646-9D29422B44B2}" type="presParOf" srcId="{156AF3D4-10E6-684A-A165-D8E9F3C268F4}" destId="{949A2BE2-F171-D845-8748-A991A4023BA9}" srcOrd="3" destOrd="0" presId="urn:microsoft.com/office/officeart/2005/8/layout/vList2"/>
    <dgm:cxn modelId="{AAC596A7-3C9B-264E-9F12-6C479899C622}" type="presParOf" srcId="{156AF3D4-10E6-684A-A165-D8E9F3C268F4}" destId="{B5BDB8D3-651C-F646-9A11-0957BDADF95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41F2-04D7-2743-A679-0C312C1DD118}"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CF04DCD9-F554-6A45-BA7C-71599B2314CC}">
      <dgm:prSet/>
      <dgm:spPr/>
      <dgm:t>
        <a:bodyPr/>
        <a:lstStyle/>
        <a:p>
          <a:pPr rtl="0"/>
          <a:r>
            <a:rPr lang="en-US" dirty="0">
              <a:latin typeface="+mn-lt"/>
              <a:ea typeface="Helvetica Neue" panose="02000503000000020004" pitchFamily="2" charset="0"/>
              <a:cs typeface="Helvetica Neue" panose="02000503000000020004" pitchFamily="2" charset="0"/>
            </a:rPr>
            <a:t>Views that patients with obesity as... </a:t>
          </a:r>
        </a:p>
      </dgm:t>
    </dgm:pt>
    <dgm:pt modelId="{294DCB1D-F975-D74E-9464-2406A4B3BB8D}" type="parTrans" cxnId="{180200C1-A3ED-2C4B-B366-7486DA5E4469}">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12BB7C7-5205-3C44-B4AF-ACCA26C09AF1}" type="sibTrans" cxnId="{180200C1-A3ED-2C4B-B366-7486DA5E4469}">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3B6F1382-84F6-9444-B86A-2E4FDEDB34A0}">
      <dgm:prSet/>
      <dgm:spPr/>
      <dgm:t>
        <a:bodyPr/>
        <a:lstStyle/>
        <a:p>
          <a:pPr rtl="0"/>
          <a:r>
            <a:rPr lang="en-US" dirty="0">
              <a:latin typeface="+mn-lt"/>
              <a:ea typeface="Helvetica Neue" panose="02000503000000020004" pitchFamily="2" charset="0"/>
              <a:cs typeface="Helvetica Neue" panose="02000503000000020004" pitchFamily="2" charset="0"/>
            </a:rPr>
            <a:t>Less self-disciplined</a:t>
          </a:r>
        </a:p>
      </dgm:t>
    </dgm:pt>
    <dgm:pt modelId="{69A332D0-F6CC-2D47-A5A3-426C463A7329}" type="parTrans" cxnId="{C8CD7AD9-9CE4-3348-8F26-173B8EA75889}">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2B2C77AD-802F-B343-B615-95DEBB50F74D}" type="sibTrans" cxnId="{C8CD7AD9-9CE4-3348-8F26-173B8EA75889}">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45840549-FB7E-464C-A439-40FE7A278BB4}">
      <dgm:prSet/>
      <dgm:spPr/>
      <dgm:t>
        <a:bodyPr/>
        <a:lstStyle/>
        <a:p>
          <a:pPr rtl="0"/>
          <a:r>
            <a:rPr lang="en-US" dirty="0">
              <a:latin typeface="+mn-lt"/>
              <a:ea typeface="Helvetica Neue" panose="02000503000000020004" pitchFamily="2" charset="0"/>
              <a:cs typeface="Helvetica Neue" panose="02000503000000020004" pitchFamily="2" charset="0"/>
            </a:rPr>
            <a:t>Less compliant </a:t>
          </a:r>
        </a:p>
      </dgm:t>
    </dgm:pt>
    <dgm:pt modelId="{A38A94B2-FBF3-5340-AA20-5AEB2492E06C}" type="parTrans" cxnId="{94CCD027-D848-0C46-8275-02A319E2CFD5}">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1886557F-8D6F-D040-A83F-C21620160D3F}" type="sibTrans" cxnId="{94CCD027-D848-0C46-8275-02A319E2CFD5}">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C4759439-1F6B-CD44-B7A3-A17AD532018E}">
      <dgm:prSet/>
      <dgm:spPr/>
      <dgm:t>
        <a:bodyPr/>
        <a:lstStyle/>
        <a:p>
          <a:pPr rtl="0"/>
          <a:r>
            <a:rPr lang="en-US" dirty="0">
              <a:latin typeface="+mn-lt"/>
              <a:ea typeface="Helvetica Neue" panose="02000503000000020004" pitchFamily="2" charset="0"/>
              <a:cs typeface="Helvetica Neue" panose="02000503000000020004" pitchFamily="2" charset="0"/>
            </a:rPr>
            <a:t>More annoying </a:t>
          </a:r>
        </a:p>
      </dgm:t>
    </dgm:pt>
    <dgm:pt modelId="{68307611-E7E3-E34B-B85A-CEAEDCF64308}" type="parTrans" cxnId="{FC9AE0AC-B8A8-7545-9E53-84805FE97724}">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A40110C2-8D61-CE4E-8D97-AE6E91416B79}" type="sibTrans" cxnId="{FC9AE0AC-B8A8-7545-9E53-84805FE97724}">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CBBC22FB-A41D-6746-B152-95B21BBC6AD6}">
      <dgm:prSet/>
      <dgm:spPr/>
      <dgm:t>
        <a:bodyPr/>
        <a:lstStyle/>
        <a:p>
          <a:pPr rtl="0"/>
          <a:r>
            <a:rPr lang="en-US" dirty="0">
              <a:latin typeface="+mn-lt"/>
              <a:ea typeface="Helvetica Neue" panose="02000503000000020004" pitchFamily="2" charset="0"/>
              <a:cs typeface="Helvetica Neue" panose="02000503000000020004" pitchFamily="2" charset="0"/>
            </a:rPr>
            <a:t>As patient BMI increases, physicians report:</a:t>
          </a:r>
        </a:p>
      </dgm:t>
    </dgm:pt>
    <dgm:pt modelId="{56453ACC-5014-DA4D-9C8D-FC14FEB9D7F4}" type="parTrans" cxnId="{1D8766C7-8327-3A44-9D9A-46327416AC87}">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05DF31C-8564-DF45-8353-35154B1913BE}" type="sibTrans" cxnId="{1D8766C7-8327-3A44-9D9A-46327416AC87}">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E63CBA91-67B9-4C4E-9ABB-19228B4AA9E1}">
      <dgm:prSet/>
      <dgm:spPr/>
      <dgm:t>
        <a:bodyPr/>
        <a:lstStyle/>
        <a:p>
          <a:pPr rtl="0"/>
          <a:r>
            <a:rPr lang="en-US" dirty="0">
              <a:latin typeface="+mn-lt"/>
              <a:ea typeface="Helvetica Neue" panose="02000503000000020004" pitchFamily="2" charset="0"/>
              <a:cs typeface="Helvetica Neue" panose="02000503000000020004" pitchFamily="2" charset="0"/>
            </a:rPr>
            <a:t>Having less patience </a:t>
          </a:r>
        </a:p>
      </dgm:t>
    </dgm:pt>
    <dgm:pt modelId="{857A0D18-CA23-514A-9EA2-B4321760CB61}" type="parTrans" cxnId="{01C17499-B8AB-B748-8ACB-29CDE42D87B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094B3F8C-AAC4-E94C-9CEC-7F6744044C9A}" type="sibTrans" cxnId="{01C17499-B8AB-B748-8ACB-29CDE42D87B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5954111-5B16-F649-AFD7-66D574AE68B4}">
      <dgm:prSet/>
      <dgm:spPr/>
      <dgm:t>
        <a:bodyPr/>
        <a:lstStyle/>
        <a:p>
          <a:pPr rtl="0"/>
          <a:r>
            <a:rPr lang="en-US" dirty="0">
              <a:latin typeface="+mn-lt"/>
              <a:ea typeface="Helvetica Neue" panose="02000503000000020004" pitchFamily="2" charset="0"/>
              <a:cs typeface="Helvetica Neue" panose="02000503000000020004" pitchFamily="2" charset="0"/>
            </a:rPr>
            <a:t>Less desire to help the patient </a:t>
          </a:r>
        </a:p>
      </dgm:t>
    </dgm:pt>
    <dgm:pt modelId="{0058EF3F-2F99-7A44-B669-F63D634D941B}" type="parTrans" cxnId="{B73B9DF3-3D62-2E43-9BFE-986468C2B006}">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0AE3A76-4ACD-1F4F-97E5-FB83E6C768A0}" type="sibTrans" cxnId="{B73B9DF3-3D62-2E43-9BFE-986468C2B006}">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A89B8952-2DB0-5245-B6A9-389D13786A21}">
      <dgm:prSet/>
      <dgm:spPr/>
      <dgm:t>
        <a:bodyPr/>
        <a:lstStyle/>
        <a:p>
          <a:pPr rtl="0"/>
          <a:r>
            <a:rPr lang="en-US" dirty="0">
              <a:latin typeface="+mn-lt"/>
              <a:ea typeface="Helvetica Neue" panose="02000503000000020004" pitchFamily="2" charset="0"/>
              <a:cs typeface="Helvetica Neue" panose="02000503000000020004" pitchFamily="2" charset="0"/>
            </a:rPr>
            <a:t>Seeing these patients is a waste of their time </a:t>
          </a:r>
        </a:p>
      </dgm:t>
    </dgm:pt>
    <dgm:pt modelId="{A58A45D4-85D8-3E43-8E6A-DA8C4843E791}" type="parTrans" cxnId="{B144A637-1023-364F-ACC1-4B9B8DCAB5DA}">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C446BDE9-1528-DC4D-A0F5-ED25F1CDEF6F}" type="sibTrans" cxnId="{B144A637-1023-364F-ACC1-4B9B8DCAB5DA}">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F77AB07-5C57-6748-A9B1-50A0CBA27C10}">
      <dgm:prSet/>
      <dgm:spPr/>
      <dgm:t>
        <a:bodyPr/>
        <a:lstStyle/>
        <a:p>
          <a:pPr rtl="0"/>
          <a:r>
            <a:rPr lang="en-US" dirty="0">
              <a:latin typeface="+mn-lt"/>
              <a:ea typeface="Helvetica Neue" panose="02000503000000020004" pitchFamily="2" charset="0"/>
              <a:cs typeface="Helvetica Neue" panose="02000503000000020004" pitchFamily="2" charset="0"/>
            </a:rPr>
            <a:t>Having less respect for patients </a:t>
          </a:r>
        </a:p>
      </dgm:t>
    </dgm:pt>
    <dgm:pt modelId="{5465FC45-6CC6-6349-B8FC-20080715E5C0}" type="parTrans" cxnId="{ED1DAC26-A83D-F140-9984-68D6059133CC}">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94D47CB-36AE-2E4B-AA13-0D1B72CEB1FE}" type="sibTrans" cxnId="{ED1DAC26-A83D-F140-9984-68D6059133CC}">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4230DB75-538F-2E47-87D8-388DB91AA854}">
      <dgm:prSet/>
      <dgm:spPr/>
      <dgm:t>
        <a:bodyPr/>
        <a:lstStyle/>
        <a:p>
          <a:pPr rtl="0"/>
          <a:r>
            <a:rPr lang="en-US" dirty="0">
              <a:latin typeface="+mn-lt"/>
              <a:ea typeface="Helvetica Neue" panose="02000503000000020004" pitchFamily="2" charset="0"/>
              <a:cs typeface="Helvetica Neue" panose="02000503000000020004" pitchFamily="2" charset="0"/>
            </a:rPr>
            <a:t>Strong implicit bias and explicit bias:</a:t>
          </a:r>
        </a:p>
      </dgm:t>
    </dgm:pt>
    <dgm:pt modelId="{98720B3D-4B79-1445-B722-597C898B8CF8}" type="parTrans" cxnId="{44CB6DC6-BC01-0544-BDF2-26985B9BDD7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3E890548-B737-FE42-A010-5064D36656D2}" type="sibTrans" cxnId="{44CB6DC6-BC01-0544-BDF2-26985B9BDD7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7F0461FB-271E-DB46-AD65-0D067F0B84EC}">
      <dgm:prSet/>
      <dgm:spPr/>
      <dgm:t>
        <a:bodyPr/>
        <a:lstStyle/>
        <a:p>
          <a:pPr rtl="0"/>
          <a:r>
            <a:rPr lang="en-US" dirty="0">
              <a:latin typeface="+mn-lt"/>
              <a:ea typeface="Helvetica Neue" panose="02000503000000020004" pitchFamily="2" charset="0"/>
              <a:cs typeface="Helvetica Neue" panose="02000503000000020004" pitchFamily="2" charset="0"/>
            </a:rPr>
            <a:t>As prevalent as weight bias in the general public</a:t>
          </a:r>
        </a:p>
      </dgm:t>
    </dgm:pt>
    <dgm:pt modelId="{4D0E370E-46BD-4248-A6B7-55EDAFD4DB1A}" type="parTrans" cxnId="{D20EF026-DC50-A448-AF37-BBA46E65710F}">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BB64728E-2AEF-8249-9189-1843EAB54AD3}" type="sibTrans" cxnId="{D20EF026-DC50-A448-AF37-BBA46E65710F}">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323CDE2-7321-BB47-9583-9CE2AB209252}">
      <dgm:prSet/>
      <dgm:spPr/>
      <dgm:t>
        <a:bodyPr/>
        <a:lstStyle/>
        <a:p>
          <a:pPr rtl="0"/>
          <a:r>
            <a:rPr lang="en-US" dirty="0">
              <a:latin typeface="+mn-lt"/>
              <a:ea typeface="Helvetica Neue" panose="02000503000000020004" pitchFamily="2" charset="0"/>
              <a:cs typeface="Helvetica Neue" panose="02000503000000020004" pitchFamily="2" charset="0"/>
            </a:rPr>
            <a:t>(N= 2,284 MDs from a general population sample of 359,261)</a:t>
          </a:r>
        </a:p>
      </dgm:t>
    </dgm:pt>
    <dgm:pt modelId="{FC09919F-793F-F845-B2C1-DA4F9DFFA835}" type="parTrans" cxnId="{71EC00CF-8ED4-9049-BECE-8EC60434D4D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4536077B-5CE8-4943-9C63-A359A03D6F67}" type="sibTrans" cxnId="{71EC00CF-8ED4-9049-BECE-8EC60434D4D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BA536CC-3EDF-1A4E-8473-B26D25FEAD3E}" type="pres">
      <dgm:prSet presAssocID="{E6E441F2-04D7-2743-A679-0C312C1DD118}" presName="linear" presStyleCnt="0">
        <dgm:presLayoutVars>
          <dgm:animLvl val="lvl"/>
          <dgm:resizeHandles val="exact"/>
        </dgm:presLayoutVars>
      </dgm:prSet>
      <dgm:spPr/>
    </dgm:pt>
    <dgm:pt modelId="{E3C18EF0-9CE3-744F-9A8C-55CDA3ABA0D3}" type="pres">
      <dgm:prSet presAssocID="{CF04DCD9-F554-6A45-BA7C-71599B2314CC}" presName="parentText" presStyleLbl="node1" presStyleIdx="0" presStyleCnt="3">
        <dgm:presLayoutVars>
          <dgm:chMax val="0"/>
          <dgm:bulletEnabled val="1"/>
        </dgm:presLayoutVars>
      </dgm:prSet>
      <dgm:spPr/>
    </dgm:pt>
    <dgm:pt modelId="{4C9D36D9-786C-EB4A-9097-4135E03F42C0}" type="pres">
      <dgm:prSet presAssocID="{CF04DCD9-F554-6A45-BA7C-71599B2314CC}" presName="childText" presStyleLbl="revTx" presStyleIdx="0" presStyleCnt="3">
        <dgm:presLayoutVars>
          <dgm:bulletEnabled val="1"/>
        </dgm:presLayoutVars>
      </dgm:prSet>
      <dgm:spPr/>
    </dgm:pt>
    <dgm:pt modelId="{80B12C6B-4146-BD46-847F-0C399B73F86E}" type="pres">
      <dgm:prSet presAssocID="{CBBC22FB-A41D-6746-B152-95B21BBC6AD6}" presName="parentText" presStyleLbl="node1" presStyleIdx="1" presStyleCnt="3">
        <dgm:presLayoutVars>
          <dgm:chMax val="0"/>
          <dgm:bulletEnabled val="1"/>
        </dgm:presLayoutVars>
      </dgm:prSet>
      <dgm:spPr/>
    </dgm:pt>
    <dgm:pt modelId="{BB664094-EB0B-E14E-B165-E73F90735920}" type="pres">
      <dgm:prSet presAssocID="{CBBC22FB-A41D-6746-B152-95B21BBC6AD6}" presName="childText" presStyleLbl="revTx" presStyleIdx="1" presStyleCnt="3">
        <dgm:presLayoutVars>
          <dgm:bulletEnabled val="1"/>
        </dgm:presLayoutVars>
      </dgm:prSet>
      <dgm:spPr/>
    </dgm:pt>
    <dgm:pt modelId="{BFF8A4DC-7482-9E4E-B1E7-52C3780C40CE}" type="pres">
      <dgm:prSet presAssocID="{4230DB75-538F-2E47-87D8-388DB91AA854}" presName="parentText" presStyleLbl="node1" presStyleIdx="2" presStyleCnt="3">
        <dgm:presLayoutVars>
          <dgm:chMax val="0"/>
          <dgm:bulletEnabled val="1"/>
        </dgm:presLayoutVars>
      </dgm:prSet>
      <dgm:spPr/>
    </dgm:pt>
    <dgm:pt modelId="{0A708769-65D0-294F-B971-818D4EB1E7E0}" type="pres">
      <dgm:prSet presAssocID="{4230DB75-538F-2E47-87D8-388DB91AA854}" presName="childText" presStyleLbl="revTx" presStyleIdx="2" presStyleCnt="3">
        <dgm:presLayoutVars>
          <dgm:bulletEnabled val="1"/>
        </dgm:presLayoutVars>
      </dgm:prSet>
      <dgm:spPr/>
    </dgm:pt>
  </dgm:ptLst>
  <dgm:cxnLst>
    <dgm:cxn modelId="{BE398907-B7E8-874F-86BB-36D16B5E9961}" type="presOf" srcId="{CBBC22FB-A41D-6746-B152-95B21BBC6AD6}" destId="{80B12C6B-4146-BD46-847F-0C399B73F86E}" srcOrd="0" destOrd="0" presId="urn:microsoft.com/office/officeart/2005/8/layout/vList2"/>
    <dgm:cxn modelId="{ED1DAC26-A83D-F140-9984-68D6059133CC}" srcId="{CBBC22FB-A41D-6746-B152-95B21BBC6AD6}" destId="{8F77AB07-5C57-6748-A9B1-50A0CBA27C10}" srcOrd="3" destOrd="0" parTransId="{5465FC45-6CC6-6349-B8FC-20080715E5C0}" sibTransId="{894D47CB-36AE-2E4B-AA13-0D1B72CEB1FE}"/>
    <dgm:cxn modelId="{D20EF026-DC50-A448-AF37-BBA46E65710F}" srcId="{4230DB75-538F-2E47-87D8-388DB91AA854}" destId="{7F0461FB-271E-DB46-AD65-0D067F0B84EC}" srcOrd="0" destOrd="0" parTransId="{4D0E370E-46BD-4248-A6B7-55EDAFD4DB1A}" sibTransId="{BB64728E-2AEF-8249-9189-1843EAB54AD3}"/>
    <dgm:cxn modelId="{DFEF2527-EF28-A74B-8371-8CB8EE9C7934}" type="presOf" srcId="{C4759439-1F6B-CD44-B7A3-A17AD532018E}" destId="{4C9D36D9-786C-EB4A-9097-4135E03F42C0}" srcOrd="0" destOrd="2" presId="urn:microsoft.com/office/officeart/2005/8/layout/vList2"/>
    <dgm:cxn modelId="{94CCD027-D848-0C46-8275-02A319E2CFD5}" srcId="{CF04DCD9-F554-6A45-BA7C-71599B2314CC}" destId="{45840549-FB7E-464C-A439-40FE7A278BB4}" srcOrd="1" destOrd="0" parTransId="{A38A94B2-FBF3-5340-AA20-5AEB2492E06C}" sibTransId="{1886557F-8D6F-D040-A83F-C21620160D3F}"/>
    <dgm:cxn modelId="{C4C2A92D-6474-D043-96C9-B20D4E028A45}" type="presOf" srcId="{E6E441F2-04D7-2743-A679-0C312C1DD118}" destId="{8BA536CC-3EDF-1A4E-8473-B26D25FEAD3E}" srcOrd="0" destOrd="0" presId="urn:microsoft.com/office/officeart/2005/8/layout/vList2"/>
    <dgm:cxn modelId="{B144A637-1023-364F-ACC1-4B9B8DCAB5DA}" srcId="{CBBC22FB-A41D-6746-B152-95B21BBC6AD6}" destId="{A89B8952-2DB0-5245-B6A9-389D13786A21}" srcOrd="2" destOrd="0" parTransId="{A58A45D4-85D8-3E43-8E6A-DA8C4843E791}" sibTransId="{C446BDE9-1528-DC4D-A0F5-ED25F1CDEF6F}"/>
    <dgm:cxn modelId="{ECFDD93D-B430-AA49-BFDC-D68C1EAF4919}" type="presOf" srcId="{8F77AB07-5C57-6748-A9B1-50A0CBA27C10}" destId="{BB664094-EB0B-E14E-B165-E73F90735920}" srcOrd="0" destOrd="3" presId="urn:microsoft.com/office/officeart/2005/8/layout/vList2"/>
    <dgm:cxn modelId="{D4E63F4B-7441-9747-AB60-09AB0E5E73AA}" type="presOf" srcId="{8323CDE2-7321-BB47-9583-9CE2AB209252}" destId="{0A708769-65D0-294F-B971-818D4EB1E7E0}" srcOrd="0" destOrd="1" presId="urn:microsoft.com/office/officeart/2005/8/layout/vList2"/>
    <dgm:cxn modelId="{A5D0874E-D2F0-6B42-9EFD-0DA6B3C30B98}" type="presOf" srcId="{45840549-FB7E-464C-A439-40FE7A278BB4}" destId="{4C9D36D9-786C-EB4A-9097-4135E03F42C0}" srcOrd="0" destOrd="1" presId="urn:microsoft.com/office/officeart/2005/8/layout/vList2"/>
    <dgm:cxn modelId="{DBD1E17A-1258-3D4F-B22C-F1B15BC0BE73}" type="presOf" srcId="{3B6F1382-84F6-9444-B86A-2E4FDEDB34A0}" destId="{4C9D36D9-786C-EB4A-9097-4135E03F42C0}" srcOrd="0" destOrd="0" presId="urn:microsoft.com/office/officeart/2005/8/layout/vList2"/>
    <dgm:cxn modelId="{4259E18E-D304-9B40-8AA4-A2CFF4F77047}" type="presOf" srcId="{E63CBA91-67B9-4C4E-9ABB-19228B4AA9E1}" destId="{BB664094-EB0B-E14E-B165-E73F90735920}" srcOrd="0" destOrd="0" presId="urn:microsoft.com/office/officeart/2005/8/layout/vList2"/>
    <dgm:cxn modelId="{01C17499-B8AB-B748-8ACB-29CDE42D87BB}" srcId="{CBBC22FB-A41D-6746-B152-95B21BBC6AD6}" destId="{E63CBA91-67B9-4C4E-9ABB-19228B4AA9E1}" srcOrd="0" destOrd="0" parTransId="{857A0D18-CA23-514A-9EA2-B4321760CB61}" sibTransId="{094B3F8C-AAC4-E94C-9CEC-7F6744044C9A}"/>
    <dgm:cxn modelId="{FC9AE0AC-B8A8-7545-9E53-84805FE97724}" srcId="{CF04DCD9-F554-6A45-BA7C-71599B2314CC}" destId="{C4759439-1F6B-CD44-B7A3-A17AD532018E}" srcOrd="2" destOrd="0" parTransId="{68307611-E7E3-E34B-B85A-CEAEDCF64308}" sibTransId="{A40110C2-8D61-CE4E-8D97-AE6E91416B79}"/>
    <dgm:cxn modelId="{410064B0-6BEC-AE4D-ADB8-BFB9BB150376}" type="presOf" srcId="{85954111-5B16-F649-AFD7-66D574AE68B4}" destId="{BB664094-EB0B-E14E-B165-E73F90735920}" srcOrd="0" destOrd="1" presId="urn:microsoft.com/office/officeart/2005/8/layout/vList2"/>
    <dgm:cxn modelId="{180200C1-A3ED-2C4B-B366-7486DA5E4469}" srcId="{E6E441F2-04D7-2743-A679-0C312C1DD118}" destId="{CF04DCD9-F554-6A45-BA7C-71599B2314CC}" srcOrd="0" destOrd="0" parTransId="{294DCB1D-F975-D74E-9464-2406A4B3BB8D}" sibTransId="{812BB7C7-5205-3C44-B4AF-ACCA26C09AF1}"/>
    <dgm:cxn modelId="{7726CCC1-827E-4547-B27C-F3F229F4AA48}" type="presOf" srcId="{CF04DCD9-F554-6A45-BA7C-71599B2314CC}" destId="{E3C18EF0-9CE3-744F-9A8C-55CDA3ABA0D3}" srcOrd="0" destOrd="0" presId="urn:microsoft.com/office/officeart/2005/8/layout/vList2"/>
    <dgm:cxn modelId="{44CB6DC6-BC01-0544-BDF2-26985B9BDD7B}" srcId="{E6E441F2-04D7-2743-A679-0C312C1DD118}" destId="{4230DB75-538F-2E47-87D8-388DB91AA854}" srcOrd="2" destOrd="0" parTransId="{98720B3D-4B79-1445-B722-597C898B8CF8}" sibTransId="{3E890548-B737-FE42-A010-5064D36656D2}"/>
    <dgm:cxn modelId="{1D8766C7-8327-3A44-9D9A-46327416AC87}" srcId="{E6E441F2-04D7-2743-A679-0C312C1DD118}" destId="{CBBC22FB-A41D-6746-B152-95B21BBC6AD6}" srcOrd="1" destOrd="0" parTransId="{56453ACC-5014-DA4D-9C8D-FC14FEB9D7F4}" sibTransId="{805DF31C-8564-DF45-8353-35154B1913BE}"/>
    <dgm:cxn modelId="{71EC00CF-8ED4-9049-BECE-8EC60434D4DB}" srcId="{4230DB75-538F-2E47-87D8-388DB91AA854}" destId="{8323CDE2-7321-BB47-9583-9CE2AB209252}" srcOrd="1" destOrd="0" parTransId="{FC09919F-793F-F845-B2C1-DA4F9DFFA835}" sibTransId="{4536077B-5CE8-4943-9C63-A359A03D6F67}"/>
    <dgm:cxn modelId="{A2C72BD0-8EE3-DC43-9E98-DA5CD00E3D28}" type="presOf" srcId="{A89B8952-2DB0-5245-B6A9-389D13786A21}" destId="{BB664094-EB0B-E14E-B165-E73F90735920}" srcOrd="0" destOrd="2" presId="urn:microsoft.com/office/officeart/2005/8/layout/vList2"/>
    <dgm:cxn modelId="{C8CD7AD9-9CE4-3348-8F26-173B8EA75889}" srcId="{CF04DCD9-F554-6A45-BA7C-71599B2314CC}" destId="{3B6F1382-84F6-9444-B86A-2E4FDEDB34A0}" srcOrd="0" destOrd="0" parTransId="{69A332D0-F6CC-2D47-A5A3-426C463A7329}" sibTransId="{2B2C77AD-802F-B343-B615-95DEBB50F74D}"/>
    <dgm:cxn modelId="{82A9D2E0-54F8-A84C-8EA0-4325B3E5831C}" type="presOf" srcId="{4230DB75-538F-2E47-87D8-388DB91AA854}" destId="{BFF8A4DC-7482-9E4E-B1E7-52C3780C40CE}" srcOrd="0" destOrd="0" presId="urn:microsoft.com/office/officeart/2005/8/layout/vList2"/>
    <dgm:cxn modelId="{E4A2FAEC-02C6-2743-8D32-035831F5FAC2}" type="presOf" srcId="{7F0461FB-271E-DB46-AD65-0D067F0B84EC}" destId="{0A708769-65D0-294F-B971-818D4EB1E7E0}" srcOrd="0" destOrd="0" presId="urn:microsoft.com/office/officeart/2005/8/layout/vList2"/>
    <dgm:cxn modelId="{B73B9DF3-3D62-2E43-9BFE-986468C2B006}" srcId="{CBBC22FB-A41D-6746-B152-95B21BBC6AD6}" destId="{85954111-5B16-F649-AFD7-66D574AE68B4}" srcOrd="1" destOrd="0" parTransId="{0058EF3F-2F99-7A44-B669-F63D634D941B}" sibTransId="{80AE3A76-4ACD-1F4F-97E5-FB83E6C768A0}"/>
    <dgm:cxn modelId="{EBC388E8-9DAC-2845-B93C-2C48E4EE6D03}" type="presParOf" srcId="{8BA536CC-3EDF-1A4E-8473-B26D25FEAD3E}" destId="{E3C18EF0-9CE3-744F-9A8C-55CDA3ABA0D3}" srcOrd="0" destOrd="0" presId="urn:microsoft.com/office/officeart/2005/8/layout/vList2"/>
    <dgm:cxn modelId="{7C368B62-4ADE-5143-A3DF-C2D92B220D1D}" type="presParOf" srcId="{8BA536CC-3EDF-1A4E-8473-B26D25FEAD3E}" destId="{4C9D36D9-786C-EB4A-9097-4135E03F42C0}" srcOrd="1" destOrd="0" presId="urn:microsoft.com/office/officeart/2005/8/layout/vList2"/>
    <dgm:cxn modelId="{FE438BAD-F0A7-E64A-A6E1-9FBB4CA86C20}" type="presParOf" srcId="{8BA536CC-3EDF-1A4E-8473-B26D25FEAD3E}" destId="{80B12C6B-4146-BD46-847F-0C399B73F86E}" srcOrd="2" destOrd="0" presId="urn:microsoft.com/office/officeart/2005/8/layout/vList2"/>
    <dgm:cxn modelId="{895F4F74-E481-4C44-88F0-185764CEED71}" type="presParOf" srcId="{8BA536CC-3EDF-1A4E-8473-B26D25FEAD3E}" destId="{BB664094-EB0B-E14E-B165-E73F90735920}" srcOrd="3" destOrd="0" presId="urn:microsoft.com/office/officeart/2005/8/layout/vList2"/>
    <dgm:cxn modelId="{D55CF36E-F19A-744C-8F43-165071E66FD2}" type="presParOf" srcId="{8BA536CC-3EDF-1A4E-8473-B26D25FEAD3E}" destId="{BFF8A4DC-7482-9E4E-B1E7-52C3780C40CE}" srcOrd="4" destOrd="0" presId="urn:microsoft.com/office/officeart/2005/8/layout/vList2"/>
    <dgm:cxn modelId="{C66A102A-F651-674C-A1C0-2F07757B7FF5}" type="presParOf" srcId="{8BA536CC-3EDF-1A4E-8473-B26D25FEAD3E}" destId="{0A708769-65D0-294F-B971-818D4EB1E7E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A3A1D1-E3AC-B648-9D6D-D92B58842202}" type="doc">
      <dgm:prSet loTypeId="urn:microsoft.com/office/officeart/2005/8/layout/cycle2" loCatId="" qsTypeId="urn:microsoft.com/office/officeart/2005/8/quickstyle/simple2" qsCatId="simple" csTypeId="urn:microsoft.com/office/officeart/2005/8/colors/accent1_2" csCatId="accent1" phldr="1"/>
      <dgm:spPr/>
      <dgm:t>
        <a:bodyPr/>
        <a:lstStyle/>
        <a:p>
          <a:endParaRPr lang="en-US"/>
        </a:p>
      </dgm:t>
    </dgm:pt>
    <dgm:pt modelId="{7A5CBF59-EDF2-F54B-9C73-29603C50A1BC}">
      <dgm:prSet phldrT="[Tex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Obesity </a:t>
          </a:r>
        </a:p>
      </dgm:t>
    </dgm:pt>
    <dgm:pt modelId="{2F0BD15B-D63C-8C4E-A4DD-57B8A5174F92}" type="parTrans" cxnId="{0EDD4368-2B4C-3B4E-A274-7A3E5637BF1D}">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68075AC1-EF41-604F-9EF1-1FEC32E28A3E}" type="sibTrans" cxnId="{0EDD4368-2B4C-3B4E-A274-7A3E5637BF1D}">
      <dgm:prSet/>
      <dgm:spPr/>
      <dgm:t>
        <a:bodyP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dgm:t>
    </dgm:pt>
    <dgm:pt modelId="{CAA5E920-A971-2241-9DE7-BF540A65B75A}">
      <dgm:prSet phldrT="[Tex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Increased Medical Visits </a:t>
          </a:r>
        </a:p>
      </dgm:t>
    </dgm:pt>
    <dgm:pt modelId="{5320F6BD-C659-CF49-B057-8BA7391A2E18}" type="parTrans" cxnId="{FA5BC5EA-23FE-8343-9E24-961F95781278}">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189E630B-5CBE-9A4A-B0FD-0AA289E9438B}" type="sibTrans" cxnId="{FA5BC5EA-23FE-8343-9E24-961F95781278}">
      <dgm:prSet/>
      <dgm:spPr/>
      <dgm:t>
        <a:bodyP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dgm:t>
    </dgm:pt>
    <dgm:pt modelId="{969F3FAB-9E47-C845-9570-74A4392002DC}">
      <dgm:prSet phldrT="[Tex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Negative Feelings </a:t>
          </a:r>
        </a:p>
      </dgm:t>
    </dgm:pt>
    <dgm:pt modelId="{463B6873-01A9-ED4D-A83F-622DBAD2E529}" type="parTrans" cxnId="{B86BCCC0-2BDD-7341-9F09-327BE2EC2995}">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F6BFEE87-18AA-5644-A3E9-A8CE19EC92F2}" type="sibTrans" cxnId="{B86BCCC0-2BDD-7341-9F09-327BE2EC2995}">
      <dgm:prSet/>
      <dgm:spPr/>
      <dgm:t>
        <a:bodyPr/>
        <a:lstStyle/>
        <a:p>
          <a:pPr rtl="0"/>
          <a:endParaRPr lang="en-US" dirty="0">
            <a:latin typeface="+mn-lt"/>
            <a:ea typeface="Helvetica Neue" panose="02000503000000020004" pitchFamily="2" charset="0"/>
            <a:cs typeface="Helvetica Neue" panose="02000503000000020004" pitchFamily="2" charset="0"/>
          </a:endParaRPr>
        </a:p>
      </dgm:t>
    </dgm:pt>
    <dgm:pt modelId="{BDA7B875-485A-7640-959E-27D787307125}">
      <dgm:prSet phldrT="[Tex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Unhealthy Behaviors, Poor Self Care </a:t>
          </a:r>
        </a:p>
      </dgm:t>
    </dgm:pt>
    <dgm:pt modelId="{79C0069B-C037-F947-B644-EEC55BB325C8}" type="parTrans" cxnId="{1D357C32-7836-564E-A818-B6FC3B971FE7}">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F1FB4FE-A64C-C042-A6DE-B27D5F3650C8}" type="sibTrans" cxnId="{1D357C32-7836-564E-A818-B6FC3B971FE7}">
      <dgm:prSet/>
      <dgm:spPr/>
      <dgm:t>
        <a:bodyP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dgm:t>
    </dgm:pt>
    <dgm:pt modelId="{27C22A5F-F664-C544-86C6-4D30EBF874F6}" type="pres">
      <dgm:prSet presAssocID="{A0A3A1D1-E3AC-B648-9D6D-D92B58842202}" presName="cycle" presStyleCnt="0">
        <dgm:presLayoutVars>
          <dgm:dir/>
          <dgm:resizeHandles val="exact"/>
        </dgm:presLayoutVars>
      </dgm:prSet>
      <dgm:spPr/>
    </dgm:pt>
    <dgm:pt modelId="{DB55C846-C4A0-5B4E-94AF-8185B461DFD8}" type="pres">
      <dgm:prSet presAssocID="{7A5CBF59-EDF2-F54B-9C73-29603C50A1BC}" presName="node" presStyleLbl="node1" presStyleIdx="0" presStyleCnt="4">
        <dgm:presLayoutVars>
          <dgm:bulletEnabled val="1"/>
        </dgm:presLayoutVars>
      </dgm:prSet>
      <dgm:spPr/>
    </dgm:pt>
    <dgm:pt modelId="{3433BD30-5A36-5A46-A727-BFC4A85B1C6C}" type="pres">
      <dgm:prSet presAssocID="{68075AC1-EF41-604F-9EF1-1FEC32E28A3E}" presName="sibTrans" presStyleLbl="sibTrans2D1" presStyleIdx="0" presStyleCnt="4"/>
      <dgm:spPr/>
    </dgm:pt>
    <dgm:pt modelId="{EDC6EB89-96D6-CC40-B809-032139083FF1}" type="pres">
      <dgm:prSet presAssocID="{68075AC1-EF41-604F-9EF1-1FEC32E28A3E}" presName="connectorText" presStyleLbl="sibTrans2D1" presStyleIdx="0" presStyleCnt="4"/>
      <dgm:spPr/>
    </dgm:pt>
    <dgm:pt modelId="{8792D8FA-47B2-9E4D-BD70-3E625EC31557}" type="pres">
      <dgm:prSet presAssocID="{CAA5E920-A971-2241-9DE7-BF540A65B75A}" presName="node" presStyleLbl="node1" presStyleIdx="1" presStyleCnt="4">
        <dgm:presLayoutVars>
          <dgm:bulletEnabled val="1"/>
        </dgm:presLayoutVars>
      </dgm:prSet>
      <dgm:spPr/>
    </dgm:pt>
    <dgm:pt modelId="{98B0299D-C451-4C48-87D2-3C1401B8F1DB}" type="pres">
      <dgm:prSet presAssocID="{189E630B-5CBE-9A4A-B0FD-0AA289E9438B}" presName="sibTrans" presStyleLbl="sibTrans2D1" presStyleIdx="1" presStyleCnt="4"/>
      <dgm:spPr/>
    </dgm:pt>
    <dgm:pt modelId="{B2BE3056-F4F1-9B4A-A22A-4536B984C4E3}" type="pres">
      <dgm:prSet presAssocID="{189E630B-5CBE-9A4A-B0FD-0AA289E9438B}" presName="connectorText" presStyleLbl="sibTrans2D1" presStyleIdx="1" presStyleCnt="4"/>
      <dgm:spPr/>
    </dgm:pt>
    <dgm:pt modelId="{C0767FCB-7082-BB46-8FBD-55AA9F2C4182}" type="pres">
      <dgm:prSet presAssocID="{969F3FAB-9E47-C845-9570-74A4392002DC}" presName="node" presStyleLbl="node1" presStyleIdx="2" presStyleCnt="4">
        <dgm:presLayoutVars>
          <dgm:bulletEnabled val="1"/>
        </dgm:presLayoutVars>
      </dgm:prSet>
      <dgm:spPr/>
    </dgm:pt>
    <dgm:pt modelId="{C6857D35-AE6C-D14A-9C7E-A4AB0228C08B}" type="pres">
      <dgm:prSet presAssocID="{F6BFEE87-18AA-5644-A3E9-A8CE19EC92F2}" presName="sibTrans" presStyleLbl="sibTrans2D1" presStyleIdx="2" presStyleCnt="4"/>
      <dgm:spPr/>
    </dgm:pt>
    <dgm:pt modelId="{93C8B2B5-6C23-7845-A492-07C5CA4C9BBB}" type="pres">
      <dgm:prSet presAssocID="{F6BFEE87-18AA-5644-A3E9-A8CE19EC92F2}" presName="connectorText" presStyleLbl="sibTrans2D1" presStyleIdx="2" presStyleCnt="4"/>
      <dgm:spPr/>
    </dgm:pt>
    <dgm:pt modelId="{9DCF4323-1008-964A-8D8F-7D8E9DA87EF1}" type="pres">
      <dgm:prSet presAssocID="{BDA7B875-485A-7640-959E-27D787307125}" presName="node" presStyleLbl="node1" presStyleIdx="3" presStyleCnt="4">
        <dgm:presLayoutVars>
          <dgm:bulletEnabled val="1"/>
        </dgm:presLayoutVars>
      </dgm:prSet>
      <dgm:spPr/>
    </dgm:pt>
    <dgm:pt modelId="{20B77BA0-64B4-E64C-BA3F-7B61401F7269}" type="pres">
      <dgm:prSet presAssocID="{8F1FB4FE-A64C-C042-A6DE-B27D5F3650C8}" presName="sibTrans" presStyleLbl="sibTrans2D1" presStyleIdx="3" presStyleCnt="4"/>
      <dgm:spPr/>
    </dgm:pt>
    <dgm:pt modelId="{409A2315-ED44-FE42-8AE1-49F2BF25330E}" type="pres">
      <dgm:prSet presAssocID="{8F1FB4FE-A64C-C042-A6DE-B27D5F3650C8}" presName="connectorText" presStyleLbl="sibTrans2D1" presStyleIdx="3" presStyleCnt="4"/>
      <dgm:spPr/>
    </dgm:pt>
  </dgm:ptLst>
  <dgm:cxnLst>
    <dgm:cxn modelId="{1D357C32-7836-564E-A818-B6FC3B971FE7}" srcId="{A0A3A1D1-E3AC-B648-9D6D-D92B58842202}" destId="{BDA7B875-485A-7640-959E-27D787307125}" srcOrd="3" destOrd="0" parTransId="{79C0069B-C037-F947-B644-EEC55BB325C8}" sibTransId="{8F1FB4FE-A64C-C042-A6DE-B27D5F3650C8}"/>
    <dgm:cxn modelId="{7996B935-7143-7446-9746-799C409F021A}" type="presOf" srcId="{189E630B-5CBE-9A4A-B0FD-0AA289E9438B}" destId="{98B0299D-C451-4C48-87D2-3C1401B8F1DB}" srcOrd="0" destOrd="0" presId="urn:microsoft.com/office/officeart/2005/8/layout/cycle2"/>
    <dgm:cxn modelId="{57152536-4958-4341-95B2-FACF64AB5F41}" type="presOf" srcId="{8F1FB4FE-A64C-C042-A6DE-B27D5F3650C8}" destId="{20B77BA0-64B4-E64C-BA3F-7B61401F7269}" srcOrd="0" destOrd="0" presId="urn:microsoft.com/office/officeart/2005/8/layout/cycle2"/>
    <dgm:cxn modelId="{37F8503A-1BE3-D546-A52C-D69DD7E1A27D}" type="presOf" srcId="{189E630B-5CBE-9A4A-B0FD-0AA289E9438B}" destId="{B2BE3056-F4F1-9B4A-A22A-4536B984C4E3}" srcOrd="1" destOrd="0" presId="urn:microsoft.com/office/officeart/2005/8/layout/cycle2"/>
    <dgm:cxn modelId="{8A3F583E-6524-EF49-856F-4F7CF485CBB3}" type="presOf" srcId="{68075AC1-EF41-604F-9EF1-1FEC32E28A3E}" destId="{EDC6EB89-96D6-CC40-B809-032139083FF1}" srcOrd="1" destOrd="0" presId="urn:microsoft.com/office/officeart/2005/8/layout/cycle2"/>
    <dgm:cxn modelId="{2635B242-B82A-B14A-B262-681C4C715D8A}" type="presOf" srcId="{BDA7B875-485A-7640-959E-27D787307125}" destId="{9DCF4323-1008-964A-8D8F-7D8E9DA87EF1}" srcOrd="0" destOrd="0" presId="urn:microsoft.com/office/officeart/2005/8/layout/cycle2"/>
    <dgm:cxn modelId="{7A740643-61F4-3D46-91C6-DDE9C2487EF1}" type="presOf" srcId="{F6BFEE87-18AA-5644-A3E9-A8CE19EC92F2}" destId="{C6857D35-AE6C-D14A-9C7E-A4AB0228C08B}" srcOrd="0" destOrd="0" presId="urn:microsoft.com/office/officeart/2005/8/layout/cycle2"/>
    <dgm:cxn modelId="{80579B5C-B050-6E41-A8DC-3DC783984EB8}" type="presOf" srcId="{8F1FB4FE-A64C-C042-A6DE-B27D5F3650C8}" destId="{409A2315-ED44-FE42-8AE1-49F2BF25330E}" srcOrd="1" destOrd="0" presId="urn:microsoft.com/office/officeart/2005/8/layout/cycle2"/>
    <dgm:cxn modelId="{0EDD4368-2B4C-3B4E-A274-7A3E5637BF1D}" srcId="{A0A3A1D1-E3AC-B648-9D6D-D92B58842202}" destId="{7A5CBF59-EDF2-F54B-9C73-29603C50A1BC}" srcOrd="0" destOrd="0" parTransId="{2F0BD15B-D63C-8C4E-A4DD-57B8A5174F92}" sibTransId="{68075AC1-EF41-604F-9EF1-1FEC32E28A3E}"/>
    <dgm:cxn modelId="{08C4367D-AF81-AB4F-B66E-C3BA8D64487C}" type="presOf" srcId="{CAA5E920-A971-2241-9DE7-BF540A65B75A}" destId="{8792D8FA-47B2-9E4D-BD70-3E625EC31557}" srcOrd="0" destOrd="0" presId="urn:microsoft.com/office/officeart/2005/8/layout/cycle2"/>
    <dgm:cxn modelId="{A028BA8D-57C8-6942-95A2-97D03D46D32C}" type="presOf" srcId="{68075AC1-EF41-604F-9EF1-1FEC32E28A3E}" destId="{3433BD30-5A36-5A46-A727-BFC4A85B1C6C}" srcOrd="0" destOrd="0" presId="urn:microsoft.com/office/officeart/2005/8/layout/cycle2"/>
    <dgm:cxn modelId="{F37902B0-15F5-FC41-9E9D-78A47751F87C}" type="presOf" srcId="{969F3FAB-9E47-C845-9570-74A4392002DC}" destId="{C0767FCB-7082-BB46-8FBD-55AA9F2C4182}" srcOrd="0" destOrd="0" presId="urn:microsoft.com/office/officeart/2005/8/layout/cycle2"/>
    <dgm:cxn modelId="{B86BCCC0-2BDD-7341-9F09-327BE2EC2995}" srcId="{A0A3A1D1-E3AC-B648-9D6D-D92B58842202}" destId="{969F3FAB-9E47-C845-9570-74A4392002DC}" srcOrd="2" destOrd="0" parTransId="{463B6873-01A9-ED4D-A83F-622DBAD2E529}" sibTransId="{F6BFEE87-18AA-5644-A3E9-A8CE19EC92F2}"/>
    <dgm:cxn modelId="{FEF02CC2-08EF-EF4B-9B80-AFC4EA51CC73}" type="presOf" srcId="{A0A3A1D1-E3AC-B648-9D6D-D92B58842202}" destId="{27C22A5F-F664-C544-86C6-4D30EBF874F6}" srcOrd="0" destOrd="0" presId="urn:microsoft.com/office/officeart/2005/8/layout/cycle2"/>
    <dgm:cxn modelId="{A91111C7-822F-6340-A0BB-7AD63EA18157}" type="presOf" srcId="{F6BFEE87-18AA-5644-A3E9-A8CE19EC92F2}" destId="{93C8B2B5-6C23-7845-A492-07C5CA4C9BBB}" srcOrd="1" destOrd="0" presId="urn:microsoft.com/office/officeart/2005/8/layout/cycle2"/>
    <dgm:cxn modelId="{F162C8D9-C061-6D43-A060-9FF1A5EE3855}" type="presOf" srcId="{7A5CBF59-EDF2-F54B-9C73-29603C50A1BC}" destId="{DB55C846-C4A0-5B4E-94AF-8185B461DFD8}" srcOrd="0" destOrd="0" presId="urn:microsoft.com/office/officeart/2005/8/layout/cycle2"/>
    <dgm:cxn modelId="{FA5BC5EA-23FE-8343-9E24-961F95781278}" srcId="{A0A3A1D1-E3AC-B648-9D6D-D92B58842202}" destId="{CAA5E920-A971-2241-9DE7-BF540A65B75A}" srcOrd="1" destOrd="0" parTransId="{5320F6BD-C659-CF49-B057-8BA7391A2E18}" sibTransId="{189E630B-5CBE-9A4A-B0FD-0AA289E9438B}"/>
    <dgm:cxn modelId="{3A570E58-24AA-1C48-B2E5-4E7EAB8638E9}" type="presParOf" srcId="{27C22A5F-F664-C544-86C6-4D30EBF874F6}" destId="{DB55C846-C4A0-5B4E-94AF-8185B461DFD8}" srcOrd="0" destOrd="0" presId="urn:microsoft.com/office/officeart/2005/8/layout/cycle2"/>
    <dgm:cxn modelId="{51E00151-32DD-EE4B-9F41-42193E338085}" type="presParOf" srcId="{27C22A5F-F664-C544-86C6-4D30EBF874F6}" destId="{3433BD30-5A36-5A46-A727-BFC4A85B1C6C}" srcOrd="1" destOrd="0" presId="urn:microsoft.com/office/officeart/2005/8/layout/cycle2"/>
    <dgm:cxn modelId="{1202334B-513A-874B-B25E-81C7CB79056F}" type="presParOf" srcId="{3433BD30-5A36-5A46-A727-BFC4A85B1C6C}" destId="{EDC6EB89-96D6-CC40-B809-032139083FF1}" srcOrd="0" destOrd="0" presId="urn:microsoft.com/office/officeart/2005/8/layout/cycle2"/>
    <dgm:cxn modelId="{FAB4E351-4B93-F14D-B2F2-F45A6F50006B}" type="presParOf" srcId="{27C22A5F-F664-C544-86C6-4D30EBF874F6}" destId="{8792D8FA-47B2-9E4D-BD70-3E625EC31557}" srcOrd="2" destOrd="0" presId="urn:microsoft.com/office/officeart/2005/8/layout/cycle2"/>
    <dgm:cxn modelId="{21B3BCB3-59EB-0D4C-AFE3-911E4671D42C}" type="presParOf" srcId="{27C22A5F-F664-C544-86C6-4D30EBF874F6}" destId="{98B0299D-C451-4C48-87D2-3C1401B8F1DB}" srcOrd="3" destOrd="0" presId="urn:microsoft.com/office/officeart/2005/8/layout/cycle2"/>
    <dgm:cxn modelId="{1F0B7135-4490-D14D-8D30-955DF7FFC383}" type="presParOf" srcId="{98B0299D-C451-4C48-87D2-3C1401B8F1DB}" destId="{B2BE3056-F4F1-9B4A-A22A-4536B984C4E3}" srcOrd="0" destOrd="0" presId="urn:microsoft.com/office/officeart/2005/8/layout/cycle2"/>
    <dgm:cxn modelId="{B0273F3D-D125-0442-A432-0EF89832C087}" type="presParOf" srcId="{27C22A5F-F664-C544-86C6-4D30EBF874F6}" destId="{C0767FCB-7082-BB46-8FBD-55AA9F2C4182}" srcOrd="4" destOrd="0" presId="urn:microsoft.com/office/officeart/2005/8/layout/cycle2"/>
    <dgm:cxn modelId="{F82E5927-60CD-DB41-8B7B-4FB0A72B07FA}" type="presParOf" srcId="{27C22A5F-F664-C544-86C6-4D30EBF874F6}" destId="{C6857D35-AE6C-D14A-9C7E-A4AB0228C08B}" srcOrd="5" destOrd="0" presId="urn:microsoft.com/office/officeart/2005/8/layout/cycle2"/>
    <dgm:cxn modelId="{D339543A-F4EF-7A49-9F55-A142C8B3569E}" type="presParOf" srcId="{C6857D35-AE6C-D14A-9C7E-A4AB0228C08B}" destId="{93C8B2B5-6C23-7845-A492-07C5CA4C9BBB}" srcOrd="0" destOrd="0" presId="urn:microsoft.com/office/officeart/2005/8/layout/cycle2"/>
    <dgm:cxn modelId="{A63DD4CC-26F2-8A4E-BAD9-0459798982E0}" type="presParOf" srcId="{27C22A5F-F664-C544-86C6-4D30EBF874F6}" destId="{9DCF4323-1008-964A-8D8F-7D8E9DA87EF1}" srcOrd="6" destOrd="0" presId="urn:microsoft.com/office/officeart/2005/8/layout/cycle2"/>
    <dgm:cxn modelId="{AF5419E1-DB07-6A42-A638-561D27670CAE}" type="presParOf" srcId="{27C22A5F-F664-C544-86C6-4D30EBF874F6}" destId="{20B77BA0-64B4-E64C-BA3F-7B61401F7269}" srcOrd="7" destOrd="0" presId="urn:microsoft.com/office/officeart/2005/8/layout/cycle2"/>
    <dgm:cxn modelId="{FF71D8B8-FE5D-0842-93C8-FF70FFC16BB7}" type="presParOf" srcId="{20B77BA0-64B4-E64C-BA3F-7B61401F7269}" destId="{409A2315-ED44-FE42-8AE1-49F2BF25330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3EC773-E5D8-A64C-97A9-3591742A199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CBD074D-613B-AB42-BB20-8D149E1CE71D}">
      <dgm:prSet/>
      <dgm:spPr/>
      <dgm:t>
        <a:bodyPr/>
        <a:lstStyle/>
        <a:p>
          <a:pPr algn="just"/>
          <a:r>
            <a:rPr lang="en-US" dirty="0">
              <a:latin typeface="+mn-lt"/>
            </a:rPr>
            <a:t>Overweight and obesity are increasing challenges that lead to deleterious health, psychological and social consequences</a:t>
          </a:r>
        </a:p>
      </dgm:t>
    </dgm:pt>
    <dgm:pt modelId="{9D99BE66-D4BB-324B-B845-393DFBCA5643}" type="parTrans" cxnId="{849AF4E2-97CF-8040-B825-F6F002D03182}">
      <dgm:prSet/>
      <dgm:spPr/>
      <dgm:t>
        <a:bodyPr/>
        <a:lstStyle/>
        <a:p>
          <a:endParaRPr lang="en-US"/>
        </a:p>
      </dgm:t>
    </dgm:pt>
    <dgm:pt modelId="{F7A22291-50BB-0045-AD49-A1A184089EC1}" type="sibTrans" cxnId="{849AF4E2-97CF-8040-B825-F6F002D03182}">
      <dgm:prSet/>
      <dgm:spPr/>
      <dgm:t>
        <a:bodyPr/>
        <a:lstStyle/>
        <a:p>
          <a:endParaRPr lang="en-US"/>
        </a:p>
      </dgm:t>
    </dgm:pt>
    <dgm:pt modelId="{00DAA6CF-D2E5-014D-B308-5ACF069A33AB}">
      <dgm:prSet/>
      <dgm:spPr/>
      <dgm:t>
        <a:bodyPr/>
        <a:lstStyle/>
        <a:p>
          <a:pPr algn="just"/>
          <a:r>
            <a:rPr lang="en-US" dirty="0"/>
            <a:t>Obesity is a disease characterised by excessive adipose fat accumulation with multiple organ- specific complications </a:t>
          </a:r>
        </a:p>
      </dgm:t>
    </dgm:pt>
    <dgm:pt modelId="{6171523E-9F2D-3040-9D60-7F65D0A401BD}" type="parTrans" cxnId="{B86DEF64-F558-8A42-8CCC-6AD6EF83381C}">
      <dgm:prSet/>
      <dgm:spPr/>
      <dgm:t>
        <a:bodyPr/>
        <a:lstStyle/>
        <a:p>
          <a:endParaRPr lang="en-US"/>
        </a:p>
      </dgm:t>
    </dgm:pt>
    <dgm:pt modelId="{E47733E5-D91A-C443-B4C9-7E6709B78F7B}" type="sibTrans" cxnId="{B86DEF64-F558-8A42-8CCC-6AD6EF83381C}">
      <dgm:prSet/>
      <dgm:spPr/>
      <dgm:t>
        <a:bodyPr/>
        <a:lstStyle/>
        <a:p>
          <a:endParaRPr lang="en-US"/>
        </a:p>
      </dgm:t>
    </dgm:pt>
    <dgm:pt modelId="{21ED4BC4-0F29-B241-A152-B7A85D25A50F}">
      <dgm:prSet/>
      <dgm:spPr/>
      <dgm:t>
        <a:bodyPr/>
        <a:lstStyle/>
        <a:p>
          <a:pPr algn="just"/>
          <a:r>
            <a:rPr lang="en-US" dirty="0"/>
            <a:t>Excessive fat deposits occur within the subcutaneous adipose tissue </a:t>
          </a:r>
        </a:p>
      </dgm:t>
    </dgm:pt>
    <dgm:pt modelId="{D6C6AC79-6385-A747-85C0-7A73BD665616}" type="parTrans" cxnId="{C0C279F5-05D2-604D-97CD-53AD676A0C77}">
      <dgm:prSet/>
      <dgm:spPr/>
      <dgm:t>
        <a:bodyPr/>
        <a:lstStyle/>
        <a:p>
          <a:endParaRPr lang="en-US"/>
        </a:p>
      </dgm:t>
    </dgm:pt>
    <dgm:pt modelId="{F1B1B166-5A5E-AC4D-BF70-1F7883297CDF}" type="sibTrans" cxnId="{C0C279F5-05D2-604D-97CD-53AD676A0C77}">
      <dgm:prSet/>
      <dgm:spPr/>
      <dgm:t>
        <a:bodyPr/>
        <a:lstStyle/>
        <a:p>
          <a:endParaRPr lang="en-US"/>
        </a:p>
      </dgm:t>
    </dgm:pt>
    <dgm:pt modelId="{2EB6F8E6-4184-2B48-8949-AAD3213905A7}">
      <dgm:prSet/>
      <dgm:spPr/>
      <dgm:t>
        <a:bodyPr/>
        <a:lstStyle/>
        <a:p>
          <a:pPr algn="just"/>
          <a:r>
            <a:rPr lang="en-US" dirty="0"/>
            <a:t>Excessive fat accumulation around and within the viscera is associated with the greatest cardio- metabolic risk</a:t>
          </a:r>
        </a:p>
      </dgm:t>
    </dgm:pt>
    <dgm:pt modelId="{F8CB04FB-6983-1549-B03E-CC588F956997}" type="parTrans" cxnId="{7CDC7275-3A56-874D-A7D4-4C708EF13784}">
      <dgm:prSet/>
      <dgm:spPr/>
      <dgm:t>
        <a:bodyPr/>
        <a:lstStyle/>
        <a:p>
          <a:endParaRPr lang="en-US"/>
        </a:p>
      </dgm:t>
    </dgm:pt>
    <dgm:pt modelId="{37218CAD-7F89-5A42-B547-3A527B3A6DEC}" type="sibTrans" cxnId="{7CDC7275-3A56-874D-A7D4-4C708EF13784}">
      <dgm:prSet/>
      <dgm:spPr/>
      <dgm:t>
        <a:bodyPr/>
        <a:lstStyle/>
        <a:p>
          <a:endParaRPr lang="en-US"/>
        </a:p>
      </dgm:t>
    </dgm:pt>
    <dgm:pt modelId="{69B74122-EF62-2442-AC62-11B276D51E50}" type="pres">
      <dgm:prSet presAssocID="{F93EC773-E5D8-A64C-97A9-3591742A1999}" presName="vert0" presStyleCnt="0">
        <dgm:presLayoutVars>
          <dgm:dir/>
          <dgm:animOne val="branch"/>
          <dgm:animLvl val="lvl"/>
        </dgm:presLayoutVars>
      </dgm:prSet>
      <dgm:spPr/>
    </dgm:pt>
    <dgm:pt modelId="{7E5CF643-61C1-C54A-88F8-7C52C298D133}" type="pres">
      <dgm:prSet presAssocID="{6CBD074D-613B-AB42-BB20-8D149E1CE71D}" presName="thickLine" presStyleLbl="alignNode1" presStyleIdx="0" presStyleCnt="4"/>
      <dgm:spPr/>
    </dgm:pt>
    <dgm:pt modelId="{8256B16C-E91C-D844-89F4-469D36E6A2E7}" type="pres">
      <dgm:prSet presAssocID="{6CBD074D-613B-AB42-BB20-8D149E1CE71D}" presName="horz1" presStyleCnt="0"/>
      <dgm:spPr/>
    </dgm:pt>
    <dgm:pt modelId="{C6F021D1-27AE-7C49-AEBF-52052324BEE9}" type="pres">
      <dgm:prSet presAssocID="{6CBD074D-613B-AB42-BB20-8D149E1CE71D}" presName="tx1" presStyleLbl="revTx" presStyleIdx="0" presStyleCnt="4"/>
      <dgm:spPr/>
    </dgm:pt>
    <dgm:pt modelId="{F7D09DAB-14BB-BD4F-A005-D84930A33FFB}" type="pres">
      <dgm:prSet presAssocID="{6CBD074D-613B-AB42-BB20-8D149E1CE71D}" presName="vert1" presStyleCnt="0"/>
      <dgm:spPr/>
    </dgm:pt>
    <dgm:pt modelId="{DA3731C4-122C-3A44-A09E-F16611C4D661}" type="pres">
      <dgm:prSet presAssocID="{00DAA6CF-D2E5-014D-B308-5ACF069A33AB}" presName="thickLine" presStyleLbl="alignNode1" presStyleIdx="1" presStyleCnt="4"/>
      <dgm:spPr/>
    </dgm:pt>
    <dgm:pt modelId="{D9238828-208A-234B-BD52-AFEA7E084B97}" type="pres">
      <dgm:prSet presAssocID="{00DAA6CF-D2E5-014D-B308-5ACF069A33AB}" presName="horz1" presStyleCnt="0"/>
      <dgm:spPr/>
    </dgm:pt>
    <dgm:pt modelId="{837F1915-5C16-104E-B2CB-B5E16173D00B}" type="pres">
      <dgm:prSet presAssocID="{00DAA6CF-D2E5-014D-B308-5ACF069A33AB}" presName="tx1" presStyleLbl="revTx" presStyleIdx="1" presStyleCnt="4"/>
      <dgm:spPr/>
    </dgm:pt>
    <dgm:pt modelId="{38D3DCC6-D09D-9445-A0F7-31B637F35581}" type="pres">
      <dgm:prSet presAssocID="{00DAA6CF-D2E5-014D-B308-5ACF069A33AB}" presName="vert1" presStyleCnt="0"/>
      <dgm:spPr/>
    </dgm:pt>
    <dgm:pt modelId="{05BB98BA-9DEA-9C4D-84B6-D75DA5578A56}" type="pres">
      <dgm:prSet presAssocID="{21ED4BC4-0F29-B241-A152-B7A85D25A50F}" presName="thickLine" presStyleLbl="alignNode1" presStyleIdx="2" presStyleCnt="4"/>
      <dgm:spPr/>
    </dgm:pt>
    <dgm:pt modelId="{5882DD12-ACCA-104E-BA27-08F0293E106B}" type="pres">
      <dgm:prSet presAssocID="{21ED4BC4-0F29-B241-A152-B7A85D25A50F}" presName="horz1" presStyleCnt="0"/>
      <dgm:spPr/>
    </dgm:pt>
    <dgm:pt modelId="{2BFC6808-4AAE-564D-BF4F-9B78653F6D4B}" type="pres">
      <dgm:prSet presAssocID="{21ED4BC4-0F29-B241-A152-B7A85D25A50F}" presName="tx1" presStyleLbl="revTx" presStyleIdx="2" presStyleCnt="4"/>
      <dgm:spPr/>
    </dgm:pt>
    <dgm:pt modelId="{6B180D0F-8866-5B41-B2BA-1597AE232540}" type="pres">
      <dgm:prSet presAssocID="{21ED4BC4-0F29-B241-A152-B7A85D25A50F}" presName="vert1" presStyleCnt="0"/>
      <dgm:spPr/>
    </dgm:pt>
    <dgm:pt modelId="{9BDF3AEC-FFF6-614A-A269-C7FB577F8721}" type="pres">
      <dgm:prSet presAssocID="{2EB6F8E6-4184-2B48-8949-AAD3213905A7}" presName="thickLine" presStyleLbl="alignNode1" presStyleIdx="3" presStyleCnt="4"/>
      <dgm:spPr/>
    </dgm:pt>
    <dgm:pt modelId="{9EFB0828-F97F-844F-B2EC-55B9649E5939}" type="pres">
      <dgm:prSet presAssocID="{2EB6F8E6-4184-2B48-8949-AAD3213905A7}" presName="horz1" presStyleCnt="0"/>
      <dgm:spPr/>
    </dgm:pt>
    <dgm:pt modelId="{DB8310A1-D31F-EC4D-8943-6E0F61DFB562}" type="pres">
      <dgm:prSet presAssocID="{2EB6F8E6-4184-2B48-8949-AAD3213905A7}" presName="tx1" presStyleLbl="revTx" presStyleIdx="3" presStyleCnt="4"/>
      <dgm:spPr/>
    </dgm:pt>
    <dgm:pt modelId="{C64B415B-0EF5-7D46-90C3-7DE394002A49}" type="pres">
      <dgm:prSet presAssocID="{2EB6F8E6-4184-2B48-8949-AAD3213905A7}" presName="vert1" presStyleCnt="0"/>
      <dgm:spPr/>
    </dgm:pt>
  </dgm:ptLst>
  <dgm:cxnLst>
    <dgm:cxn modelId="{6A83F725-78AD-C24A-8213-F0BE4749A4B2}" type="presOf" srcId="{2EB6F8E6-4184-2B48-8949-AAD3213905A7}" destId="{DB8310A1-D31F-EC4D-8943-6E0F61DFB562}" srcOrd="0" destOrd="0" presId="urn:microsoft.com/office/officeart/2008/layout/LinedList"/>
    <dgm:cxn modelId="{B36E545E-A718-E64D-AC00-CE81977B08C4}" type="presOf" srcId="{21ED4BC4-0F29-B241-A152-B7A85D25A50F}" destId="{2BFC6808-4AAE-564D-BF4F-9B78653F6D4B}" srcOrd="0" destOrd="0" presId="urn:microsoft.com/office/officeart/2008/layout/LinedList"/>
    <dgm:cxn modelId="{5CEE2B5F-44E7-5549-AD5C-36DEB484C789}" type="presOf" srcId="{F93EC773-E5D8-A64C-97A9-3591742A1999}" destId="{69B74122-EF62-2442-AC62-11B276D51E50}" srcOrd="0" destOrd="0" presId="urn:microsoft.com/office/officeart/2008/layout/LinedList"/>
    <dgm:cxn modelId="{B86DEF64-F558-8A42-8CCC-6AD6EF83381C}" srcId="{F93EC773-E5D8-A64C-97A9-3591742A1999}" destId="{00DAA6CF-D2E5-014D-B308-5ACF069A33AB}" srcOrd="1" destOrd="0" parTransId="{6171523E-9F2D-3040-9D60-7F65D0A401BD}" sibTransId="{E47733E5-D91A-C443-B4C9-7E6709B78F7B}"/>
    <dgm:cxn modelId="{7CDC7275-3A56-874D-A7D4-4C708EF13784}" srcId="{F93EC773-E5D8-A64C-97A9-3591742A1999}" destId="{2EB6F8E6-4184-2B48-8949-AAD3213905A7}" srcOrd="3" destOrd="0" parTransId="{F8CB04FB-6983-1549-B03E-CC588F956997}" sibTransId="{37218CAD-7F89-5A42-B547-3A527B3A6DEC}"/>
    <dgm:cxn modelId="{FFD37D8A-79B6-6444-8FA4-EE1F86A07EB5}" type="presOf" srcId="{00DAA6CF-D2E5-014D-B308-5ACF069A33AB}" destId="{837F1915-5C16-104E-B2CB-B5E16173D00B}" srcOrd="0" destOrd="0" presId="urn:microsoft.com/office/officeart/2008/layout/LinedList"/>
    <dgm:cxn modelId="{F8252AB9-1876-F447-8442-06ADF7AF2AF1}" type="presOf" srcId="{6CBD074D-613B-AB42-BB20-8D149E1CE71D}" destId="{C6F021D1-27AE-7C49-AEBF-52052324BEE9}" srcOrd="0" destOrd="0" presId="urn:microsoft.com/office/officeart/2008/layout/LinedList"/>
    <dgm:cxn modelId="{849AF4E2-97CF-8040-B825-F6F002D03182}" srcId="{F93EC773-E5D8-A64C-97A9-3591742A1999}" destId="{6CBD074D-613B-AB42-BB20-8D149E1CE71D}" srcOrd="0" destOrd="0" parTransId="{9D99BE66-D4BB-324B-B845-393DFBCA5643}" sibTransId="{F7A22291-50BB-0045-AD49-A1A184089EC1}"/>
    <dgm:cxn modelId="{C0C279F5-05D2-604D-97CD-53AD676A0C77}" srcId="{F93EC773-E5D8-A64C-97A9-3591742A1999}" destId="{21ED4BC4-0F29-B241-A152-B7A85D25A50F}" srcOrd="2" destOrd="0" parTransId="{D6C6AC79-6385-A747-85C0-7A73BD665616}" sibTransId="{F1B1B166-5A5E-AC4D-BF70-1F7883297CDF}"/>
    <dgm:cxn modelId="{FCFA9521-BDC9-6742-96F6-DC8616646332}" type="presParOf" srcId="{69B74122-EF62-2442-AC62-11B276D51E50}" destId="{7E5CF643-61C1-C54A-88F8-7C52C298D133}" srcOrd="0" destOrd="0" presId="urn:microsoft.com/office/officeart/2008/layout/LinedList"/>
    <dgm:cxn modelId="{B31B5AC9-1A01-9C4A-A5A5-C72C6DB9C06F}" type="presParOf" srcId="{69B74122-EF62-2442-AC62-11B276D51E50}" destId="{8256B16C-E91C-D844-89F4-469D36E6A2E7}" srcOrd="1" destOrd="0" presId="urn:microsoft.com/office/officeart/2008/layout/LinedList"/>
    <dgm:cxn modelId="{4FBC7310-4373-9B49-A3BC-7C3B8F87C866}" type="presParOf" srcId="{8256B16C-E91C-D844-89F4-469D36E6A2E7}" destId="{C6F021D1-27AE-7C49-AEBF-52052324BEE9}" srcOrd="0" destOrd="0" presId="urn:microsoft.com/office/officeart/2008/layout/LinedList"/>
    <dgm:cxn modelId="{5E49DB9E-24A3-E849-B7CA-B2FD5A80F544}" type="presParOf" srcId="{8256B16C-E91C-D844-89F4-469D36E6A2E7}" destId="{F7D09DAB-14BB-BD4F-A005-D84930A33FFB}" srcOrd="1" destOrd="0" presId="urn:microsoft.com/office/officeart/2008/layout/LinedList"/>
    <dgm:cxn modelId="{8F42F81D-2ED5-3D4B-8F74-0B2712BDA2E8}" type="presParOf" srcId="{69B74122-EF62-2442-AC62-11B276D51E50}" destId="{DA3731C4-122C-3A44-A09E-F16611C4D661}" srcOrd="2" destOrd="0" presId="urn:microsoft.com/office/officeart/2008/layout/LinedList"/>
    <dgm:cxn modelId="{C942EE58-ABD8-184E-BD41-653B536E3EEB}" type="presParOf" srcId="{69B74122-EF62-2442-AC62-11B276D51E50}" destId="{D9238828-208A-234B-BD52-AFEA7E084B97}" srcOrd="3" destOrd="0" presId="urn:microsoft.com/office/officeart/2008/layout/LinedList"/>
    <dgm:cxn modelId="{84519528-C73A-1F48-A202-F3F1C9D9EC93}" type="presParOf" srcId="{D9238828-208A-234B-BD52-AFEA7E084B97}" destId="{837F1915-5C16-104E-B2CB-B5E16173D00B}" srcOrd="0" destOrd="0" presId="urn:microsoft.com/office/officeart/2008/layout/LinedList"/>
    <dgm:cxn modelId="{9FC1274D-9E96-214B-82A6-18C854BF8AD7}" type="presParOf" srcId="{D9238828-208A-234B-BD52-AFEA7E084B97}" destId="{38D3DCC6-D09D-9445-A0F7-31B637F35581}" srcOrd="1" destOrd="0" presId="urn:microsoft.com/office/officeart/2008/layout/LinedList"/>
    <dgm:cxn modelId="{0A122751-8A6C-344B-9D20-322C7A98525D}" type="presParOf" srcId="{69B74122-EF62-2442-AC62-11B276D51E50}" destId="{05BB98BA-9DEA-9C4D-84B6-D75DA5578A56}" srcOrd="4" destOrd="0" presId="urn:microsoft.com/office/officeart/2008/layout/LinedList"/>
    <dgm:cxn modelId="{6EF38A8D-BFC2-5540-9DC9-EF34DABFDAEF}" type="presParOf" srcId="{69B74122-EF62-2442-AC62-11B276D51E50}" destId="{5882DD12-ACCA-104E-BA27-08F0293E106B}" srcOrd="5" destOrd="0" presId="urn:microsoft.com/office/officeart/2008/layout/LinedList"/>
    <dgm:cxn modelId="{985AA001-CF55-F642-9291-74177CA9CDAC}" type="presParOf" srcId="{5882DD12-ACCA-104E-BA27-08F0293E106B}" destId="{2BFC6808-4AAE-564D-BF4F-9B78653F6D4B}" srcOrd="0" destOrd="0" presId="urn:microsoft.com/office/officeart/2008/layout/LinedList"/>
    <dgm:cxn modelId="{8847C8EF-AAB5-9047-8AB2-DBE5E0622328}" type="presParOf" srcId="{5882DD12-ACCA-104E-BA27-08F0293E106B}" destId="{6B180D0F-8866-5B41-B2BA-1597AE232540}" srcOrd="1" destOrd="0" presId="urn:microsoft.com/office/officeart/2008/layout/LinedList"/>
    <dgm:cxn modelId="{C1C797D6-CF51-6648-A232-38561977ADBE}" type="presParOf" srcId="{69B74122-EF62-2442-AC62-11B276D51E50}" destId="{9BDF3AEC-FFF6-614A-A269-C7FB577F8721}" srcOrd="6" destOrd="0" presId="urn:microsoft.com/office/officeart/2008/layout/LinedList"/>
    <dgm:cxn modelId="{593C5D6A-4C9B-F643-B483-9936F871BF32}" type="presParOf" srcId="{69B74122-EF62-2442-AC62-11B276D51E50}" destId="{9EFB0828-F97F-844F-B2EC-55B9649E5939}" srcOrd="7" destOrd="0" presId="urn:microsoft.com/office/officeart/2008/layout/LinedList"/>
    <dgm:cxn modelId="{6D9E191D-9FCC-8946-BA32-C6D745315EC1}" type="presParOf" srcId="{9EFB0828-F97F-844F-B2EC-55B9649E5939}" destId="{DB8310A1-D31F-EC4D-8943-6E0F61DFB562}" srcOrd="0" destOrd="0" presId="urn:microsoft.com/office/officeart/2008/layout/LinedList"/>
    <dgm:cxn modelId="{747406F3-DF93-D441-81F3-1A2A6EFE7F72}" type="presParOf" srcId="{9EFB0828-F97F-844F-B2EC-55B9649E5939}" destId="{C64B415B-0EF5-7D46-90C3-7DE394002A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D69EA-ED7B-9C45-A9CC-8C20A6EEDEF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50A4C8-75ED-0A4F-B70D-0C9CC7456526}">
      <dgm:prSet/>
      <dgm:spPr/>
      <dgm:t>
        <a:bodyPr/>
        <a:lstStyle/>
        <a:p>
          <a:r>
            <a:rPr lang="en-US" dirty="0"/>
            <a:t>Obesity is no longer considered a cosmetic issue that is caused by overeating and a lack of self-control</a:t>
          </a:r>
        </a:p>
      </dgm:t>
    </dgm:pt>
    <dgm:pt modelId="{710AA194-A59E-7F4B-AFC4-DCB69DD5F680}" type="parTrans" cxnId="{A26B2774-1DC7-B442-8CC5-016B09CC4CCF}">
      <dgm:prSet/>
      <dgm:spPr/>
      <dgm:t>
        <a:bodyPr/>
        <a:lstStyle/>
        <a:p>
          <a:endParaRPr lang="en-US"/>
        </a:p>
      </dgm:t>
    </dgm:pt>
    <dgm:pt modelId="{2803E234-F3E4-8447-BF9A-C877AEBA8B11}" type="sibTrans" cxnId="{A26B2774-1DC7-B442-8CC5-016B09CC4CCF}">
      <dgm:prSet/>
      <dgm:spPr/>
      <dgm:t>
        <a:bodyPr/>
        <a:lstStyle/>
        <a:p>
          <a:endParaRPr lang="en-US"/>
        </a:p>
      </dgm:t>
    </dgm:pt>
    <dgm:pt modelId="{09ECEA82-113B-DE47-92D8-6C62EA2EA9FF}">
      <dgm:prSet/>
      <dgm:spPr/>
      <dgm:t>
        <a:bodyPr/>
        <a:lstStyle/>
        <a:p>
          <a:pPr algn="just"/>
          <a:r>
            <a:rPr lang="en-US" dirty="0"/>
            <a:t>The World Health Organization (W.H.O.), along with National and International medical and scientific societies, now recognize obesity as a chronic progressive </a:t>
          </a:r>
          <a:r>
            <a:rPr lang="en-US" i="1" dirty="0">
              <a:solidFill>
                <a:srgbClr val="FF0000"/>
              </a:solidFill>
            </a:rPr>
            <a:t>disease </a:t>
          </a:r>
          <a:r>
            <a:rPr lang="en-US" dirty="0"/>
            <a:t>resulting from multiple environmental and genetic factors</a:t>
          </a:r>
        </a:p>
      </dgm:t>
    </dgm:pt>
    <dgm:pt modelId="{3100967A-5E55-634A-A473-B8931E3DEB51}" type="parTrans" cxnId="{F255E91E-A90C-4F43-9C79-089049E7A25C}">
      <dgm:prSet/>
      <dgm:spPr/>
      <dgm:t>
        <a:bodyPr/>
        <a:lstStyle/>
        <a:p>
          <a:endParaRPr lang="en-US"/>
        </a:p>
      </dgm:t>
    </dgm:pt>
    <dgm:pt modelId="{4FE89289-1473-C14A-923C-B98FBAFA30D7}" type="sibTrans" cxnId="{F255E91E-A90C-4F43-9C79-089049E7A25C}">
      <dgm:prSet/>
      <dgm:spPr/>
      <dgm:t>
        <a:bodyPr/>
        <a:lstStyle/>
        <a:p>
          <a:endParaRPr lang="en-US"/>
        </a:p>
      </dgm:t>
    </dgm:pt>
    <dgm:pt modelId="{0E344E01-364A-D642-8445-48BCD04E5AB7}">
      <dgm:prSet/>
      <dgm:spPr/>
      <dgm:t>
        <a:bodyPr/>
        <a:lstStyle/>
        <a:p>
          <a:pPr algn="just"/>
          <a:r>
            <a:rPr lang="en-US" dirty="0"/>
            <a:t>The </a:t>
          </a:r>
          <a:r>
            <a:rPr lang="en-US" i="1" dirty="0">
              <a:solidFill>
                <a:srgbClr val="FF0000"/>
              </a:solidFill>
            </a:rPr>
            <a:t>disease</a:t>
          </a:r>
          <a:r>
            <a:rPr lang="en-US" dirty="0"/>
            <a:t> of obesity is extremely costly not only in terms of economics, but also in terms of individual and societal health, longevity, and psychological well-being</a:t>
          </a:r>
        </a:p>
      </dgm:t>
    </dgm:pt>
    <dgm:pt modelId="{141CA11A-B21D-B948-B8B3-5C75AEA7EAA2}" type="parTrans" cxnId="{22AA33B3-DCD0-8F4C-876B-E97DB6B7D47E}">
      <dgm:prSet/>
      <dgm:spPr/>
      <dgm:t>
        <a:bodyPr/>
        <a:lstStyle/>
        <a:p>
          <a:endParaRPr lang="en-US"/>
        </a:p>
      </dgm:t>
    </dgm:pt>
    <dgm:pt modelId="{ABF50485-9E86-A849-8D2C-D18606687F9F}" type="sibTrans" cxnId="{22AA33B3-DCD0-8F4C-876B-E97DB6B7D47E}">
      <dgm:prSet/>
      <dgm:spPr/>
      <dgm:t>
        <a:bodyPr/>
        <a:lstStyle/>
        <a:p>
          <a:endParaRPr lang="en-US"/>
        </a:p>
      </dgm:t>
    </dgm:pt>
    <dgm:pt modelId="{C6E4474A-151E-0B4A-9FBA-3B7CB67271C9}">
      <dgm:prSet/>
      <dgm:spPr/>
      <dgm:t>
        <a:bodyPr/>
        <a:lstStyle/>
        <a:p>
          <a:r>
            <a:rPr lang="en-US" dirty="0"/>
            <a:t>Due to its progressive nature, obesity requires life-long treatment and control</a:t>
          </a:r>
        </a:p>
      </dgm:t>
    </dgm:pt>
    <dgm:pt modelId="{3537A907-7E7B-A541-B782-A8410DD4E1C1}" type="parTrans" cxnId="{55FC0900-C64F-C240-95F4-B17C76F7EFF0}">
      <dgm:prSet/>
      <dgm:spPr/>
      <dgm:t>
        <a:bodyPr/>
        <a:lstStyle/>
        <a:p>
          <a:endParaRPr lang="en-US"/>
        </a:p>
      </dgm:t>
    </dgm:pt>
    <dgm:pt modelId="{811DAABA-4113-5448-A032-C342803CA33B}" type="sibTrans" cxnId="{55FC0900-C64F-C240-95F4-B17C76F7EFF0}">
      <dgm:prSet/>
      <dgm:spPr/>
      <dgm:t>
        <a:bodyPr/>
        <a:lstStyle/>
        <a:p>
          <a:endParaRPr lang="en-US"/>
        </a:p>
      </dgm:t>
    </dgm:pt>
    <dgm:pt modelId="{1CAA7ADD-D11E-D646-A6EE-C6E8F02A711E}" type="pres">
      <dgm:prSet presAssocID="{537D69EA-ED7B-9C45-A9CC-8C20A6EEDEF1}" presName="vert0" presStyleCnt="0">
        <dgm:presLayoutVars>
          <dgm:dir/>
          <dgm:animOne val="branch"/>
          <dgm:animLvl val="lvl"/>
        </dgm:presLayoutVars>
      </dgm:prSet>
      <dgm:spPr/>
    </dgm:pt>
    <dgm:pt modelId="{69FF60E9-E27F-3A4C-B0A9-650EC15939BF}" type="pres">
      <dgm:prSet presAssocID="{F050A4C8-75ED-0A4F-B70D-0C9CC7456526}" presName="thickLine" presStyleLbl="alignNode1" presStyleIdx="0" presStyleCnt="4"/>
      <dgm:spPr/>
    </dgm:pt>
    <dgm:pt modelId="{E526672A-359D-D04D-AE9B-5302CD9CC733}" type="pres">
      <dgm:prSet presAssocID="{F050A4C8-75ED-0A4F-B70D-0C9CC7456526}" presName="horz1" presStyleCnt="0"/>
      <dgm:spPr/>
    </dgm:pt>
    <dgm:pt modelId="{5D73DAFD-885B-D84C-947B-AB79E88F5EDE}" type="pres">
      <dgm:prSet presAssocID="{F050A4C8-75ED-0A4F-B70D-0C9CC7456526}" presName="tx1" presStyleLbl="revTx" presStyleIdx="0" presStyleCnt="4"/>
      <dgm:spPr/>
    </dgm:pt>
    <dgm:pt modelId="{D7676BEC-13EE-9946-84F8-C9812F3B3653}" type="pres">
      <dgm:prSet presAssocID="{F050A4C8-75ED-0A4F-B70D-0C9CC7456526}" presName="vert1" presStyleCnt="0"/>
      <dgm:spPr/>
    </dgm:pt>
    <dgm:pt modelId="{7E05C79B-F8AE-DF41-A525-55F3099CDBE0}" type="pres">
      <dgm:prSet presAssocID="{09ECEA82-113B-DE47-92D8-6C62EA2EA9FF}" presName="thickLine" presStyleLbl="alignNode1" presStyleIdx="1" presStyleCnt="4"/>
      <dgm:spPr/>
    </dgm:pt>
    <dgm:pt modelId="{043979A9-5787-A548-A117-43E57CE7C985}" type="pres">
      <dgm:prSet presAssocID="{09ECEA82-113B-DE47-92D8-6C62EA2EA9FF}" presName="horz1" presStyleCnt="0"/>
      <dgm:spPr/>
    </dgm:pt>
    <dgm:pt modelId="{6C96618A-D6B3-8B4A-B2B0-7BD45520C4A8}" type="pres">
      <dgm:prSet presAssocID="{09ECEA82-113B-DE47-92D8-6C62EA2EA9FF}" presName="tx1" presStyleLbl="revTx" presStyleIdx="1" presStyleCnt="4"/>
      <dgm:spPr/>
    </dgm:pt>
    <dgm:pt modelId="{1A4E316A-564D-9046-A2EA-82D3C268D831}" type="pres">
      <dgm:prSet presAssocID="{09ECEA82-113B-DE47-92D8-6C62EA2EA9FF}" presName="vert1" presStyleCnt="0"/>
      <dgm:spPr/>
    </dgm:pt>
    <dgm:pt modelId="{50261BF6-A48E-3C44-8812-5384927071E6}" type="pres">
      <dgm:prSet presAssocID="{0E344E01-364A-D642-8445-48BCD04E5AB7}" presName="thickLine" presStyleLbl="alignNode1" presStyleIdx="2" presStyleCnt="4"/>
      <dgm:spPr/>
    </dgm:pt>
    <dgm:pt modelId="{62AE1F9B-3043-8E4A-8BBD-C7A63299A884}" type="pres">
      <dgm:prSet presAssocID="{0E344E01-364A-D642-8445-48BCD04E5AB7}" presName="horz1" presStyleCnt="0"/>
      <dgm:spPr/>
    </dgm:pt>
    <dgm:pt modelId="{E380E020-5BCA-6848-ABFC-346D08B8D7E7}" type="pres">
      <dgm:prSet presAssocID="{0E344E01-364A-D642-8445-48BCD04E5AB7}" presName="tx1" presStyleLbl="revTx" presStyleIdx="2" presStyleCnt="4"/>
      <dgm:spPr/>
    </dgm:pt>
    <dgm:pt modelId="{7E60231B-A145-6945-8F31-C1E2A086BE20}" type="pres">
      <dgm:prSet presAssocID="{0E344E01-364A-D642-8445-48BCD04E5AB7}" presName="vert1" presStyleCnt="0"/>
      <dgm:spPr/>
    </dgm:pt>
    <dgm:pt modelId="{9BF0E7C2-B92F-6E45-A96E-B97672AC234D}" type="pres">
      <dgm:prSet presAssocID="{C6E4474A-151E-0B4A-9FBA-3B7CB67271C9}" presName="thickLine" presStyleLbl="alignNode1" presStyleIdx="3" presStyleCnt="4"/>
      <dgm:spPr/>
    </dgm:pt>
    <dgm:pt modelId="{722CFEDF-DB0F-8844-800B-BD9B172E8DE0}" type="pres">
      <dgm:prSet presAssocID="{C6E4474A-151E-0B4A-9FBA-3B7CB67271C9}" presName="horz1" presStyleCnt="0"/>
      <dgm:spPr/>
    </dgm:pt>
    <dgm:pt modelId="{0E64BBF4-945B-5C4C-BA01-8A65BFDC22DE}" type="pres">
      <dgm:prSet presAssocID="{C6E4474A-151E-0B4A-9FBA-3B7CB67271C9}" presName="tx1" presStyleLbl="revTx" presStyleIdx="3" presStyleCnt="4"/>
      <dgm:spPr/>
    </dgm:pt>
    <dgm:pt modelId="{2DE49C7D-3744-094E-8340-DB5DE4644BAF}" type="pres">
      <dgm:prSet presAssocID="{C6E4474A-151E-0B4A-9FBA-3B7CB67271C9}" presName="vert1" presStyleCnt="0"/>
      <dgm:spPr/>
    </dgm:pt>
  </dgm:ptLst>
  <dgm:cxnLst>
    <dgm:cxn modelId="{55FC0900-C64F-C240-95F4-B17C76F7EFF0}" srcId="{537D69EA-ED7B-9C45-A9CC-8C20A6EEDEF1}" destId="{C6E4474A-151E-0B4A-9FBA-3B7CB67271C9}" srcOrd="3" destOrd="0" parTransId="{3537A907-7E7B-A541-B782-A8410DD4E1C1}" sibTransId="{811DAABA-4113-5448-A032-C342803CA33B}"/>
    <dgm:cxn modelId="{CB287A0D-E59E-2947-B869-B8EF96862521}" type="presOf" srcId="{C6E4474A-151E-0B4A-9FBA-3B7CB67271C9}" destId="{0E64BBF4-945B-5C4C-BA01-8A65BFDC22DE}" srcOrd="0" destOrd="0" presId="urn:microsoft.com/office/officeart/2008/layout/LinedList"/>
    <dgm:cxn modelId="{F255E91E-A90C-4F43-9C79-089049E7A25C}" srcId="{537D69EA-ED7B-9C45-A9CC-8C20A6EEDEF1}" destId="{09ECEA82-113B-DE47-92D8-6C62EA2EA9FF}" srcOrd="1" destOrd="0" parTransId="{3100967A-5E55-634A-A473-B8931E3DEB51}" sibTransId="{4FE89289-1473-C14A-923C-B98FBAFA30D7}"/>
    <dgm:cxn modelId="{F502B22D-2CBC-5A49-9DF6-B3834A3F14DB}" type="presOf" srcId="{0E344E01-364A-D642-8445-48BCD04E5AB7}" destId="{E380E020-5BCA-6848-ABFC-346D08B8D7E7}" srcOrd="0" destOrd="0" presId="urn:microsoft.com/office/officeart/2008/layout/LinedList"/>
    <dgm:cxn modelId="{A26B2774-1DC7-B442-8CC5-016B09CC4CCF}" srcId="{537D69EA-ED7B-9C45-A9CC-8C20A6EEDEF1}" destId="{F050A4C8-75ED-0A4F-B70D-0C9CC7456526}" srcOrd="0" destOrd="0" parTransId="{710AA194-A59E-7F4B-AFC4-DCB69DD5F680}" sibTransId="{2803E234-F3E4-8447-BF9A-C877AEBA8B11}"/>
    <dgm:cxn modelId="{22510B75-824D-E84C-9215-FA4D6BB63F43}" type="presOf" srcId="{537D69EA-ED7B-9C45-A9CC-8C20A6EEDEF1}" destId="{1CAA7ADD-D11E-D646-A6EE-C6E8F02A711E}" srcOrd="0" destOrd="0" presId="urn:microsoft.com/office/officeart/2008/layout/LinedList"/>
    <dgm:cxn modelId="{9D9B3E86-43B8-8949-8C38-630AB15D803F}" type="presOf" srcId="{F050A4C8-75ED-0A4F-B70D-0C9CC7456526}" destId="{5D73DAFD-885B-D84C-947B-AB79E88F5EDE}" srcOrd="0" destOrd="0" presId="urn:microsoft.com/office/officeart/2008/layout/LinedList"/>
    <dgm:cxn modelId="{5C89D787-DB59-BA4B-97A4-57F251FF3C74}" type="presOf" srcId="{09ECEA82-113B-DE47-92D8-6C62EA2EA9FF}" destId="{6C96618A-D6B3-8B4A-B2B0-7BD45520C4A8}" srcOrd="0" destOrd="0" presId="urn:microsoft.com/office/officeart/2008/layout/LinedList"/>
    <dgm:cxn modelId="{22AA33B3-DCD0-8F4C-876B-E97DB6B7D47E}" srcId="{537D69EA-ED7B-9C45-A9CC-8C20A6EEDEF1}" destId="{0E344E01-364A-D642-8445-48BCD04E5AB7}" srcOrd="2" destOrd="0" parTransId="{141CA11A-B21D-B948-B8B3-5C75AEA7EAA2}" sibTransId="{ABF50485-9E86-A849-8D2C-D18606687F9F}"/>
    <dgm:cxn modelId="{B29DAA47-AAED-9C44-88E5-AEA1F7C8CFB9}" type="presParOf" srcId="{1CAA7ADD-D11E-D646-A6EE-C6E8F02A711E}" destId="{69FF60E9-E27F-3A4C-B0A9-650EC15939BF}" srcOrd="0" destOrd="0" presId="urn:microsoft.com/office/officeart/2008/layout/LinedList"/>
    <dgm:cxn modelId="{80BE6033-AAD0-894F-9C47-CE2795A63306}" type="presParOf" srcId="{1CAA7ADD-D11E-D646-A6EE-C6E8F02A711E}" destId="{E526672A-359D-D04D-AE9B-5302CD9CC733}" srcOrd="1" destOrd="0" presId="urn:microsoft.com/office/officeart/2008/layout/LinedList"/>
    <dgm:cxn modelId="{E154C558-426B-1F4A-97C6-7C9F9E536DCE}" type="presParOf" srcId="{E526672A-359D-D04D-AE9B-5302CD9CC733}" destId="{5D73DAFD-885B-D84C-947B-AB79E88F5EDE}" srcOrd="0" destOrd="0" presId="urn:microsoft.com/office/officeart/2008/layout/LinedList"/>
    <dgm:cxn modelId="{FF3C77DD-5C71-0448-88CE-853746D002F8}" type="presParOf" srcId="{E526672A-359D-D04D-AE9B-5302CD9CC733}" destId="{D7676BEC-13EE-9946-84F8-C9812F3B3653}" srcOrd="1" destOrd="0" presId="urn:microsoft.com/office/officeart/2008/layout/LinedList"/>
    <dgm:cxn modelId="{8FB2FFF2-59A5-764B-8A11-AD8C568B455D}" type="presParOf" srcId="{1CAA7ADD-D11E-D646-A6EE-C6E8F02A711E}" destId="{7E05C79B-F8AE-DF41-A525-55F3099CDBE0}" srcOrd="2" destOrd="0" presId="urn:microsoft.com/office/officeart/2008/layout/LinedList"/>
    <dgm:cxn modelId="{C8190C71-3905-A84C-A83B-93E1499F8805}" type="presParOf" srcId="{1CAA7ADD-D11E-D646-A6EE-C6E8F02A711E}" destId="{043979A9-5787-A548-A117-43E57CE7C985}" srcOrd="3" destOrd="0" presId="urn:microsoft.com/office/officeart/2008/layout/LinedList"/>
    <dgm:cxn modelId="{6F68AEBB-D743-9643-9168-1B9E918EBF1B}" type="presParOf" srcId="{043979A9-5787-A548-A117-43E57CE7C985}" destId="{6C96618A-D6B3-8B4A-B2B0-7BD45520C4A8}" srcOrd="0" destOrd="0" presId="urn:microsoft.com/office/officeart/2008/layout/LinedList"/>
    <dgm:cxn modelId="{C2012984-4361-1C4C-965A-6267CEAF6E8D}" type="presParOf" srcId="{043979A9-5787-A548-A117-43E57CE7C985}" destId="{1A4E316A-564D-9046-A2EA-82D3C268D831}" srcOrd="1" destOrd="0" presId="urn:microsoft.com/office/officeart/2008/layout/LinedList"/>
    <dgm:cxn modelId="{E9595536-76C1-A144-954B-DE8847B2C522}" type="presParOf" srcId="{1CAA7ADD-D11E-D646-A6EE-C6E8F02A711E}" destId="{50261BF6-A48E-3C44-8812-5384927071E6}" srcOrd="4" destOrd="0" presId="urn:microsoft.com/office/officeart/2008/layout/LinedList"/>
    <dgm:cxn modelId="{9B107FED-49BE-4B49-A547-E3B63667005D}" type="presParOf" srcId="{1CAA7ADD-D11E-D646-A6EE-C6E8F02A711E}" destId="{62AE1F9B-3043-8E4A-8BBD-C7A63299A884}" srcOrd="5" destOrd="0" presId="urn:microsoft.com/office/officeart/2008/layout/LinedList"/>
    <dgm:cxn modelId="{9CFAD834-C323-7741-9FAA-D05B2703AC93}" type="presParOf" srcId="{62AE1F9B-3043-8E4A-8BBD-C7A63299A884}" destId="{E380E020-5BCA-6848-ABFC-346D08B8D7E7}" srcOrd="0" destOrd="0" presId="urn:microsoft.com/office/officeart/2008/layout/LinedList"/>
    <dgm:cxn modelId="{A97792E7-DE95-D244-A44F-683894DF3A73}" type="presParOf" srcId="{62AE1F9B-3043-8E4A-8BBD-C7A63299A884}" destId="{7E60231B-A145-6945-8F31-C1E2A086BE20}" srcOrd="1" destOrd="0" presId="urn:microsoft.com/office/officeart/2008/layout/LinedList"/>
    <dgm:cxn modelId="{B036A654-943C-2245-8639-083357E3D75C}" type="presParOf" srcId="{1CAA7ADD-D11E-D646-A6EE-C6E8F02A711E}" destId="{9BF0E7C2-B92F-6E45-A96E-B97672AC234D}" srcOrd="6" destOrd="0" presId="urn:microsoft.com/office/officeart/2008/layout/LinedList"/>
    <dgm:cxn modelId="{AA45CFA0-ED3E-B542-850D-EC37FEC0D021}" type="presParOf" srcId="{1CAA7ADD-D11E-D646-A6EE-C6E8F02A711E}" destId="{722CFEDF-DB0F-8844-800B-BD9B172E8DE0}" srcOrd="7" destOrd="0" presId="urn:microsoft.com/office/officeart/2008/layout/LinedList"/>
    <dgm:cxn modelId="{2E38FDE3-7F9F-624D-80BE-92389756E0CA}" type="presParOf" srcId="{722CFEDF-DB0F-8844-800B-BD9B172E8DE0}" destId="{0E64BBF4-945B-5C4C-BA01-8A65BFDC22DE}" srcOrd="0" destOrd="0" presId="urn:microsoft.com/office/officeart/2008/layout/LinedList"/>
    <dgm:cxn modelId="{3E7BE790-45E8-FC44-838F-2CD12322829B}" type="presParOf" srcId="{722CFEDF-DB0F-8844-800B-BD9B172E8DE0}" destId="{2DE49C7D-3744-094E-8340-DB5DE4644B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A9E4F0-0C0F-334F-99E3-A7FD0F1544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2BD19C-D16A-ED45-A4DD-DAF77FFF0D7F}">
      <dgm:prSet/>
      <dgm:spPr/>
      <dgm:t>
        <a:bodyPr/>
        <a:lstStyle/>
        <a:p>
          <a:pPr algn="just"/>
          <a:r>
            <a:rPr lang="en-US" dirty="0"/>
            <a:t>A chronic disease treatment model involving both lifestyle interventions and, when appropriate, additional medical therapies delivered by an interdisciplinary team including physicians, dietitians, exercise specialists, and behavior therapists offers the best chance for effective obesity treatment</a:t>
          </a:r>
        </a:p>
      </dgm:t>
    </dgm:pt>
    <dgm:pt modelId="{F1174DED-790C-0F4D-83AE-AEBCC7DFB5EB}" type="parTrans" cxnId="{5C9BEC1D-98E1-EB4B-8C4E-D5ABAC3BDB2F}">
      <dgm:prSet/>
      <dgm:spPr/>
      <dgm:t>
        <a:bodyPr/>
        <a:lstStyle/>
        <a:p>
          <a:endParaRPr lang="en-US"/>
        </a:p>
      </dgm:t>
    </dgm:pt>
    <dgm:pt modelId="{C989BED5-5646-FA47-8D3B-65A17951B283}" type="sibTrans" cxnId="{5C9BEC1D-98E1-EB4B-8C4E-D5ABAC3BDB2F}">
      <dgm:prSet/>
      <dgm:spPr/>
      <dgm:t>
        <a:bodyPr/>
        <a:lstStyle/>
        <a:p>
          <a:endParaRPr lang="en-US"/>
        </a:p>
      </dgm:t>
    </dgm:pt>
    <dgm:pt modelId="{60C0D60C-1466-F742-A64D-549B12917811}">
      <dgm:prSet/>
      <dgm:spPr/>
      <dgm:t>
        <a:bodyPr/>
        <a:lstStyle/>
        <a:p>
          <a:pPr algn="just"/>
          <a:r>
            <a:rPr lang="en-US" dirty="0"/>
            <a:t>Lifestyle factors such as proper nutrition, regular physical activity, and changes in eating behaviors should be coordinated by this team</a:t>
          </a:r>
        </a:p>
      </dgm:t>
    </dgm:pt>
    <dgm:pt modelId="{F14EF728-81B3-CC4F-8DAC-A1634DBB2789}" type="parTrans" cxnId="{30B64011-B1A3-B747-9E61-2722340D0209}">
      <dgm:prSet/>
      <dgm:spPr/>
      <dgm:t>
        <a:bodyPr/>
        <a:lstStyle/>
        <a:p>
          <a:endParaRPr lang="en-US"/>
        </a:p>
      </dgm:t>
    </dgm:pt>
    <dgm:pt modelId="{ABBC0610-E66B-9141-8A06-C5F95638980F}" type="sibTrans" cxnId="{30B64011-B1A3-B747-9E61-2722340D0209}">
      <dgm:prSet/>
      <dgm:spPr/>
      <dgm:t>
        <a:bodyPr/>
        <a:lstStyle/>
        <a:p>
          <a:endParaRPr lang="en-US"/>
        </a:p>
      </dgm:t>
    </dgm:pt>
    <dgm:pt modelId="{47518242-F681-084B-A61D-36F971B3B093}" type="pres">
      <dgm:prSet presAssocID="{99A9E4F0-0C0F-334F-99E3-A7FD0F154488}" presName="linear" presStyleCnt="0">
        <dgm:presLayoutVars>
          <dgm:animLvl val="lvl"/>
          <dgm:resizeHandles val="exact"/>
        </dgm:presLayoutVars>
      </dgm:prSet>
      <dgm:spPr/>
    </dgm:pt>
    <dgm:pt modelId="{A38864BC-EC55-5048-AEFE-0EEC32CC172F}" type="pres">
      <dgm:prSet presAssocID="{C62BD19C-D16A-ED45-A4DD-DAF77FFF0D7F}" presName="parentText" presStyleLbl="node1" presStyleIdx="0" presStyleCnt="2">
        <dgm:presLayoutVars>
          <dgm:chMax val="0"/>
          <dgm:bulletEnabled val="1"/>
        </dgm:presLayoutVars>
      </dgm:prSet>
      <dgm:spPr/>
    </dgm:pt>
    <dgm:pt modelId="{431F1BCB-4D46-4B4E-AE0D-D46A596BF434}" type="pres">
      <dgm:prSet presAssocID="{C989BED5-5646-FA47-8D3B-65A17951B283}" presName="spacer" presStyleCnt="0"/>
      <dgm:spPr/>
    </dgm:pt>
    <dgm:pt modelId="{A6D29379-C986-DE44-809E-2EFE708AACBF}" type="pres">
      <dgm:prSet presAssocID="{60C0D60C-1466-F742-A64D-549B12917811}" presName="parentText" presStyleLbl="node1" presStyleIdx="1" presStyleCnt="2">
        <dgm:presLayoutVars>
          <dgm:chMax val="0"/>
          <dgm:bulletEnabled val="1"/>
        </dgm:presLayoutVars>
      </dgm:prSet>
      <dgm:spPr/>
    </dgm:pt>
  </dgm:ptLst>
  <dgm:cxnLst>
    <dgm:cxn modelId="{45D7C30E-3EAB-DE45-B50F-493560CCA486}" type="presOf" srcId="{99A9E4F0-0C0F-334F-99E3-A7FD0F154488}" destId="{47518242-F681-084B-A61D-36F971B3B093}" srcOrd="0" destOrd="0" presId="urn:microsoft.com/office/officeart/2005/8/layout/vList2"/>
    <dgm:cxn modelId="{30B64011-B1A3-B747-9E61-2722340D0209}" srcId="{99A9E4F0-0C0F-334F-99E3-A7FD0F154488}" destId="{60C0D60C-1466-F742-A64D-549B12917811}" srcOrd="1" destOrd="0" parTransId="{F14EF728-81B3-CC4F-8DAC-A1634DBB2789}" sibTransId="{ABBC0610-E66B-9141-8A06-C5F95638980F}"/>
    <dgm:cxn modelId="{5C9BEC1D-98E1-EB4B-8C4E-D5ABAC3BDB2F}" srcId="{99A9E4F0-0C0F-334F-99E3-A7FD0F154488}" destId="{C62BD19C-D16A-ED45-A4DD-DAF77FFF0D7F}" srcOrd="0" destOrd="0" parTransId="{F1174DED-790C-0F4D-83AE-AEBCC7DFB5EB}" sibTransId="{C989BED5-5646-FA47-8D3B-65A17951B283}"/>
    <dgm:cxn modelId="{A32291D7-CFB9-AF46-9E15-9CA032D2BDE4}" type="presOf" srcId="{60C0D60C-1466-F742-A64D-549B12917811}" destId="{A6D29379-C986-DE44-809E-2EFE708AACBF}" srcOrd="0" destOrd="0" presId="urn:microsoft.com/office/officeart/2005/8/layout/vList2"/>
    <dgm:cxn modelId="{E66D3FE6-31A7-3E4B-8771-3F7EFFC9E2FA}" type="presOf" srcId="{C62BD19C-D16A-ED45-A4DD-DAF77FFF0D7F}" destId="{A38864BC-EC55-5048-AEFE-0EEC32CC172F}" srcOrd="0" destOrd="0" presId="urn:microsoft.com/office/officeart/2005/8/layout/vList2"/>
    <dgm:cxn modelId="{FE2E07AB-99E0-BF40-B591-264E62F601A1}" type="presParOf" srcId="{47518242-F681-084B-A61D-36F971B3B093}" destId="{A38864BC-EC55-5048-AEFE-0EEC32CC172F}" srcOrd="0" destOrd="0" presId="urn:microsoft.com/office/officeart/2005/8/layout/vList2"/>
    <dgm:cxn modelId="{C36712BD-11F0-7744-B342-CDEE47D8ECBA}" type="presParOf" srcId="{47518242-F681-084B-A61D-36F971B3B093}" destId="{431F1BCB-4D46-4B4E-AE0D-D46A596BF434}" srcOrd="1" destOrd="0" presId="urn:microsoft.com/office/officeart/2005/8/layout/vList2"/>
    <dgm:cxn modelId="{DF403D52-5A86-4943-AB1C-EA6A2065DCAD}" type="presParOf" srcId="{47518242-F681-084B-A61D-36F971B3B093}" destId="{A6D29379-C986-DE44-809E-2EFE708AACB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9EEF0B-49C2-B047-BC0B-0B14E1604D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AF7803-7268-AB40-9848-6D747DDAB5F4}">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35M</a:t>
          </a:r>
        </a:p>
      </dgm:t>
    </dgm:pt>
    <dgm:pt modelId="{021719CC-C6D5-1F4A-8F02-3868E0D0824F}" type="parTrans" cxnId="{D92C9951-E8F2-E048-A9F0-797E818510DD}">
      <dgm:prSet/>
      <dgm:spPr/>
      <dgm:t>
        <a:bodyPr/>
        <a:lstStyle/>
        <a:p>
          <a:endParaRPr lang="en-US">
            <a:latin typeface="+mn-lt"/>
            <a:ea typeface="Helvetica Neue" panose="02000503000000020004" pitchFamily="2" charset="0"/>
            <a:cs typeface="Helvetica Neue" panose="02000503000000020004" pitchFamily="2" charset="0"/>
          </a:endParaRPr>
        </a:p>
      </dgm:t>
    </dgm:pt>
    <dgm:pt modelId="{5A8C5393-9060-034A-90F9-01D0ECCF72DC}" type="sibTrans" cxnId="{D92C9951-E8F2-E048-A9F0-797E818510DD}">
      <dgm:prSet/>
      <dgm:spPr/>
      <dgm:t>
        <a:bodyPr/>
        <a:lstStyle/>
        <a:p>
          <a:endParaRPr lang="en-US">
            <a:latin typeface="+mn-lt"/>
            <a:ea typeface="Helvetica Neue" panose="02000503000000020004" pitchFamily="2" charset="0"/>
            <a:cs typeface="Helvetica Neue" panose="02000503000000020004" pitchFamily="2" charset="0"/>
          </a:endParaRPr>
        </a:p>
      </dgm:t>
    </dgm:pt>
    <dgm:pt modelId="{43067644-51F2-CD42-95E3-4C8081DCA5F8}">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rPr>
            <a:t>Type 2 diabetes </a:t>
          </a:r>
          <a:r>
            <a:rPr lang="en-US" dirty="0">
              <a:latin typeface="+mn-lt"/>
              <a:ea typeface="Helvetica Neue" panose="02000503000000020004" pitchFamily="2" charset="0"/>
              <a:cs typeface="Helvetica Neue" panose="02000503000000020004" pitchFamily="2" charset="0"/>
            </a:rPr>
            <a:t> 2 yrs </a:t>
          </a:r>
        </a:p>
      </dgm:t>
    </dgm:pt>
    <dgm:pt modelId="{4B63461E-01DF-3442-9B14-C434F15A7B20}" type="parTrans" cxnId="{78EB6387-5A8A-024B-A294-3F68B5082A99}">
      <dgm:prSet/>
      <dgm:spPr/>
      <dgm:t>
        <a:bodyPr/>
        <a:lstStyle/>
        <a:p>
          <a:endParaRPr lang="en-US">
            <a:latin typeface="+mn-lt"/>
            <a:ea typeface="Helvetica Neue" panose="02000503000000020004" pitchFamily="2" charset="0"/>
            <a:cs typeface="Helvetica Neue" panose="02000503000000020004" pitchFamily="2" charset="0"/>
          </a:endParaRPr>
        </a:p>
      </dgm:t>
    </dgm:pt>
    <dgm:pt modelId="{B03F1C7E-E5D9-FE48-859A-B59D392CF713}" type="sibTrans" cxnId="{78EB6387-5A8A-024B-A294-3F68B5082A99}">
      <dgm:prSet/>
      <dgm:spPr/>
      <dgm:t>
        <a:bodyPr/>
        <a:lstStyle/>
        <a:p>
          <a:endParaRPr lang="en-US">
            <a:latin typeface="+mn-lt"/>
            <a:ea typeface="Helvetica Neue" panose="02000503000000020004" pitchFamily="2" charset="0"/>
            <a:cs typeface="Helvetica Neue" panose="02000503000000020004" pitchFamily="2" charset="0"/>
          </a:endParaRPr>
        </a:p>
      </dgm:t>
    </dgm:pt>
    <dgm:pt modelId="{24F68768-8074-BF4D-B0AE-C43E3B11A3A0}">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Sitagliptin-Metformin 50/1000mg 2 tabs qpm </a:t>
          </a:r>
        </a:p>
      </dgm:t>
    </dgm:pt>
    <dgm:pt modelId="{04500AD4-D55F-604C-8E60-B65F61DA1BCF}" type="parTrans" cxnId="{809F4AE7-C04B-7440-9F2E-F96A894D7130}">
      <dgm:prSet/>
      <dgm:spPr/>
      <dgm:t>
        <a:bodyPr/>
        <a:lstStyle/>
        <a:p>
          <a:endParaRPr lang="en-US">
            <a:latin typeface="+mn-lt"/>
            <a:ea typeface="Helvetica Neue" panose="02000503000000020004" pitchFamily="2" charset="0"/>
            <a:cs typeface="Helvetica Neue" panose="02000503000000020004" pitchFamily="2" charset="0"/>
          </a:endParaRPr>
        </a:p>
      </dgm:t>
    </dgm:pt>
    <dgm:pt modelId="{ECC6CBE7-4EE2-384F-910D-E4514EE07C62}" type="sibTrans" cxnId="{809F4AE7-C04B-7440-9F2E-F96A894D7130}">
      <dgm:prSet/>
      <dgm:spPr/>
      <dgm:t>
        <a:bodyPr/>
        <a:lstStyle/>
        <a:p>
          <a:endParaRPr lang="en-US">
            <a:latin typeface="+mn-lt"/>
            <a:ea typeface="Helvetica Neue" panose="02000503000000020004" pitchFamily="2" charset="0"/>
            <a:cs typeface="Helvetica Neue" panose="02000503000000020004" pitchFamily="2" charset="0"/>
          </a:endParaRPr>
        </a:p>
      </dgm:t>
    </dgm:pt>
    <dgm:pt modelId="{830298F7-102F-914B-ABF0-3B78E723A374}">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Weight 137.3 kg </a:t>
          </a:r>
        </a:p>
      </dgm:t>
    </dgm:pt>
    <dgm:pt modelId="{E7057EBA-0044-C24D-BC63-40CBC5D317C5}" type="parTrans" cxnId="{558F7D98-8D30-2244-8EE9-03AA75F4134E}">
      <dgm:prSet/>
      <dgm:spPr/>
      <dgm:t>
        <a:bodyPr/>
        <a:lstStyle/>
        <a:p>
          <a:endParaRPr lang="en-US">
            <a:latin typeface="+mn-lt"/>
            <a:ea typeface="Helvetica Neue" panose="02000503000000020004" pitchFamily="2" charset="0"/>
            <a:cs typeface="Helvetica Neue" panose="02000503000000020004" pitchFamily="2" charset="0"/>
          </a:endParaRPr>
        </a:p>
      </dgm:t>
    </dgm:pt>
    <dgm:pt modelId="{CB770F01-043C-CB45-AA3B-4C0FCC28F085}" type="sibTrans" cxnId="{558F7D98-8D30-2244-8EE9-03AA75F4134E}">
      <dgm:prSet/>
      <dgm:spPr/>
      <dgm:t>
        <a:bodyPr/>
        <a:lstStyle/>
        <a:p>
          <a:endParaRPr lang="en-US">
            <a:latin typeface="+mn-lt"/>
            <a:ea typeface="Helvetica Neue" panose="02000503000000020004" pitchFamily="2" charset="0"/>
            <a:cs typeface="Helvetica Neue" panose="02000503000000020004" pitchFamily="2" charset="0"/>
          </a:endParaRPr>
        </a:p>
      </dgm:t>
    </dgm:pt>
    <dgm:pt modelId="{2E3FF77D-0F1E-614F-955C-238185A06E4E}">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BMI 44 kg/m</a:t>
          </a:r>
          <a:r>
            <a:rPr lang="en-US" baseline="30000" dirty="0">
              <a:latin typeface="+mn-lt"/>
              <a:ea typeface="Helvetica Neue" panose="02000503000000020004" pitchFamily="2" charset="0"/>
              <a:cs typeface="Helvetica Neue" panose="02000503000000020004" pitchFamily="2" charset="0"/>
            </a:rPr>
            <a:t>2</a:t>
          </a:r>
          <a:endParaRPr lang="en-US" dirty="0">
            <a:latin typeface="+mn-lt"/>
            <a:ea typeface="Helvetica Neue" panose="02000503000000020004" pitchFamily="2" charset="0"/>
            <a:cs typeface="Helvetica Neue" panose="02000503000000020004" pitchFamily="2" charset="0"/>
          </a:endParaRPr>
        </a:p>
      </dgm:t>
    </dgm:pt>
    <dgm:pt modelId="{A629DD98-AC64-284C-96F2-2590E8A6E319}" type="parTrans" cxnId="{44E411E1-D978-3B4E-894D-50D80D0BC01E}">
      <dgm:prSet/>
      <dgm:spPr/>
      <dgm:t>
        <a:bodyPr/>
        <a:lstStyle/>
        <a:p>
          <a:endParaRPr lang="en-US">
            <a:latin typeface="+mn-lt"/>
            <a:ea typeface="Helvetica Neue" panose="02000503000000020004" pitchFamily="2" charset="0"/>
            <a:cs typeface="Helvetica Neue" panose="02000503000000020004" pitchFamily="2" charset="0"/>
          </a:endParaRPr>
        </a:p>
      </dgm:t>
    </dgm:pt>
    <dgm:pt modelId="{EF10E464-EDD0-2449-B2EF-C1C1BBF587C1}" type="sibTrans" cxnId="{44E411E1-D978-3B4E-894D-50D80D0BC01E}">
      <dgm:prSet/>
      <dgm:spPr/>
      <dgm:t>
        <a:bodyPr/>
        <a:lstStyle/>
        <a:p>
          <a:endParaRPr lang="en-US">
            <a:latin typeface="+mn-lt"/>
            <a:ea typeface="Helvetica Neue" panose="02000503000000020004" pitchFamily="2" charset="0"/>
            <a:cs typeface="Helvetica Neue" panose="02000503000000020004" pitchFamily="2" charset="0"/>
          </a:endParaRPr>
        </a:p>
      </dgm:t>
    </dgm:pt>
    <dgm:pt modelId="{7C1E93A8-EFEA-4643-837F-3888F71C3C9E}">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HbA1c 7.1% </a:t>
          </a:r>
        </a:p>
      </dgm:t>
    </dgm:pt>
    <dgm:pt modelId="{BE2BFDDE-1BB1-E240-891A-200D6A7D835D}" type="parTrans" cxnId="{656BBBD7-CD27-B54C-9DEC-DF55CABF7482}">
      <dgm:prSet/>
      <dgm:spPr/>
      <dgm:t>
        <a:bodyPr/>
        <a:lstStyle/>
        <a:p>
          <a:endParaRPr lang="en-US">
            <a:latin typeface="+mn-lt"/>
            <a:ea typeface="Helvetica Neue" panose="02000503000000020004" pitchFamily="2" charset="0"/>
            <a:cs typeface="Helvetica Neue" panose="02000503000000020004" pitchFamily="2" charset="0"/>
          </a:endParaRPr>
        </a:p>
      </dgm:t>
    </dgm:pt>
    <dgm:pt modelId="{649A9708-8C3F-E941-93AA-441B505B8D84}" type="sibTrans" cxnId="{656BBBD7-CD27-B54C-9DEC-DF55CABF7482}">
      <dgm:prSet/>
      <dgm:spPr/>
      <dgm:t>
        <a:bodyPr/>
        <a:lstStyle/>
        <a:p>
          <a:endParaRPr lang="en-US">
            <a:latin typeface="+mn-lt"/>
            <a:ea typeface="Helvetica Neue" panose="02000503000000020004" pitchFamily="2" charset="0"/>
            <a:cs typeface="Helvetica Neue" panose="02000503000000020004" pitchFamily="2" charset="0"/>
          </a:endParaRPr>
        </a:p>
      </dgm:t>
    </dgm:pt>
    <dgm:pt modelId="{19819EE2-004E-AC40-B77C-B9F85586C983}">
      <dgm:prSet>
        <dgm:style>
          <a:lnRef idx="2">
            <a:schemeClr val="accent1"/>
          </a:lnRef>
          <a:fillRef idx="1">
            <a:schemeClr val="lt1"/>
          </a:fillRef>
          <a:effectRef idx="0">
            <a:schemeClr val="accent1"/>
          </a:effectRef>
          <a:fontRef idx="minor">
            <a:schemeClr val="dk1"/>
          </a:fontRef>
        </dgm:style>
      </dgm:prSet>
      <dgm:spPr/>
      <dgm:t>
        <a:bodyPr/>
        <a:lstStyle/>
        <a:p>
          <a:r>
            <a:rPr lang="en-US" dirty="0">
              <a:latin typeface="+mn-lt"/>
              <a:ea typeface="Helvetica Neue" panose="02000503000000020004" pitchFamily="2" charset="0"/>
              <a:cs typeface="Helvetica Neue" panose="02000503000000020004" pitchFamily="2" charset="0"/>
            </a:rPr>
            <a:t>Enrolled in a research study </a:t>
          </a:r>
        </a:p>
      </dgm:t>
    </dgm:pt>
    <dgm:pt modelId="{12D2331E-F005-044B-87BA-05EDF6B45B0F}" type="parTrans" cxnId="{63078616-D876-1C44-AE1F-DAE881228E6E}">
      <dgm:prSet/>
      <dgm:spPr/>
      <dgm:t>
        <a:bodyPr/>
        <a:lstStyle/>
        <a:p>
          <a:endParaRPr lang="en-US">
            <a:latin typeface="+mn-lt"/>
            <a:ea typeface="Helvetica Neue" panose="02000503000000020004" pitchFamily="2" charset="0"/>
            <a:cs typeface="Helvetica Neue" panose="02000503000000020004" pitchFamily="2" charset="0"/>
          </a:endParaRPr>
        </a:p>
      </dgm:t>
    </dgm:pt>
    <dgm:pt modelId="{988E04F0-025A-C24F-9943-98FC9742BE77}" type="sibTrans" cxnId="{63078616-D876-1C44-AE1F-DAE881228E6E}">
      <dgm:prSet/>
      <dgm:spPr/>
      <dgm:t>
        <a:bodyPr/>
        <a:lstStyle/>
        <a:p>
          <a:endParaRPr lang="en-US">
            <a:latin typeface="+mn-lt"/>
            <a:ea typeface="Helvetica Neue" panose="02000503000000020004" pitchFamily="2" charset="0"/>
            <a:cs typeface="Helvetica Neue" panose="02000503000000020004" pitchFamily="2" charset="0"/>
          </a:endParaRPr>
        </a:p>
      </dgm:t>
    </dgm:pt>
    <dgm:pt modelId="{418175CB-25B7-264D-BFD5-49FFAD15C88E}" type="pres">
      <dgm:prSet presAssocID="{8D9EEF0B-49C2-B047-BC0B-0B14E1604DB0}" presName="linear" presStyleCnt="0">
        <dgm:presLayoutVars>
          <dgm:animLvl val="lvl"/>
          <dgm:resizeHandles val="exact"/>
        </dgm:presLayoutVars>
      </dgm:prSet>
      <dgm:spPr/>
    </dgm:pt>
    <dgm:pt modelId="{D5402C71-4DE1-A741-AAC2-6D72C0B9FCD4}" type="pres">
      <dgm:prSet presAssocID="{9FAF7803-7268-AB40-9848-6D747DDAB5F4}" presName="parentText" presStyleLbl="node1" presStyleIdx="0" presStyleCnt="7">
        <dgm:presLayoutVars>
          <dgm:chMax val="0"/>
          <dgm:bulletEnabled val="1"/>
        </dgm:presLayoutVars>
      </dgm:prSet>
      <dgm:spPr/>
    </dgm:pt>
    <dgm:pt modelId="{46E44AD9-C041-734F-A216-7C56AEADC054}" type="pres">
      <dgm:prSet presAssocID="{5A8C5393-9060-034A-90F9-01D0ECCF72DC}" presName="spacer" presStyleCnt="0"/>
      <dgm:spPr/>
    </dgm:pt>
    <dgm:pt modelId="{04F34CD2-2D9A-974E-9D0C-5D7FA98D4D3B}" type="pres">
      <dgm:prSet presAssocID="{43067644-51F2-CD42-95E3-4C8081DCA5F8}" presName="parentText" presStyleLbl="node1" presStyleIdx="1" presStyleCnt="7">
        <dgm:presLayoutVars>
          <dgm:chMax val="0"/>
          <dgm:bulletEnabled val="1"/>
        </dgm:presLayoutVars>
      </dgm:prSet>
      <dgm:spPr/>
    </dgm:pt>
    <dgm:pt modelId="{8A8B14BC-D964-ED49-8DDB-28809A41E226}" type="pres">
      <dgm:prSet presAssocID="{B03F1C7E-E5D9-FE48-859A-B59D392CF713}" presName="spacer" presStyleCnt="0"/>
      <dgm:spPr/>
    </dgm:pt>
    <dgm:pt modelId="{E1C6B0E2-E3C2-5B4C-8087-F6F001056C2E}" type="pres">
      <dgm:prSet presAssocID="{24F68768-8074-BF4D-B0AE-C43E3B11A3A0}" presName="parentText" presStyleLbl="node1" presStyleIdx="2" presStyleCnt="7">
        <dgm:presLayoutVars>
          <dgm:chMax val="0"/>
          <dgm:bulletEnabled val="1"/>
        </dgm:presLayoutVars>
      </dgm:prSet>
      <dgm:spPr/>
    </dgm:pt>
    <dgm:pt modelId="{7C61E74E-D1BF-5D4C-B461-4D55694AA19B}" type="pres">
      <dgm:prSet presAssocID="{ECC6CBE7-4EE2-384F-910D-E4514EE07C62}" presName="spacer" presStyleCnt="0"/>
      <dgm:spPr/>
    </dgm:pt>
    <dgm:pt modelId="{3022FE1A-7AEF-0848-AC5D-2F466A22FE7A}" type="pres">
      <dgm:prSet presAssocID="{830298F7-102F-914B-ABF0-3B78E723A374}" presName="parentText" presStyleLbl="node1" presStyleIdx="3" presStyleCnt="7">
        <dgm:presLayoutVars>
          <dgm:chMax val="0"/>
          <dgm:bulletEnabled val="1"/>
        </dgm:presLayoutVars>
      </dgm:prSet>
      <dgm:spPr/>
    </dgm:pt>
    <dgm:pt modelId="{E3172540-6996-2D44-A810-BE8BCD646901}" type="pres">
      <dgm:prSet presAssocID="{CB770F01-043C-CB45-AA3B-4C0FCC28F085}" presName="spacer" presStyleCnt="0"/>
      <dgm:spPr/>
    </dgm:pt>
    <dgm:pt modelId="{0F3D5BFE-44BC-D24D-8C66-E1F3960CE583}" type="pres">
      <dgm:prSet presAssocID="{2E3FF77D-0F1E-614F-955C-238185A06E4E}" presName="parentText" presStyleLbl="node1" presStyleIdx="4" presStyleCnt="7">
        <dgm:presLayoutVars>
          <dgm:chMax val="0"/>
          <dgm:bulletEnabled val="1"/>
        </dgm:presLayoutVars>
      </dgm:prSet>
      <dgm:spPr/>
    </dgm:pt>
    <dgm:pt modelId="{5BD03C44-7156-4B4D-918E-9024312FC5F2}" type="pres">
      <dgm:prSet presAssocID="{EF10E464-EDD0-2449-B2EF-C1C1BBF587C1}" presName="spacer" presStyleCnt="0"/>
      <dgm:spPr/>
    </dgm:pt>
    <dgm:pt modelId="{CB60BCF6-7619-DF43-A003-DC041E9AD95E}" type="pres">
      <dgm:prSet presAssocID="{7C1E93A8-EFEA-4643-837F-3888F71C3C9E}" presName="parentText" presStyleLbl="node1" presStyleIdx="5" presStyleCnt="7">
        <dgm:presLayoutVars>
          <dgm:chMax val="0"/>
          <dgm:bulletEnabled val="1"/>
        </dgm:presLayoutVars>
      </dgm:prSet>
      <dgm:spPr/>
    </dgm:pt>
    <dgm:pt modelId="{57175051-C903-5B42-ABC1-4B15DBA2CD72}" type="pres">
      <dgm:prSet presAssocID="{649A9708-8C3F-E941-93AA-441B505B8D84}" presName="spacer" presStyleCnt="0"/>
      <dgm:spPr/>
    </dgm:pt>
    <dgm:pt modelId="{F268E1CA-CFDD-B34D-A211-29E10CEE1143}" type="pres">
      <dgm:prSet presAssocID="{19819EE2-004E-AC40-B77C-B9F85586C983}" presName="parentText" presStyleLbl="node1" presStyleIdx="6" presStyleCnt="7">
        <dgm:presLayoutVars>
          <dgm:chMax val="0"/>
          <dgm:bulletEnabled val="1"/>
        </dgm:presLayoutVars>
      </dgm:prSet>
      <dgm:spPr/>
    </dgm:pt>
  </dgm:ptLst>
  <dgm:cxnLst>
    <dgm:cxn modelId="{5828FD05-77A2-7646-8D05-83FE2C74BB21}" type="presOf" srcId="{43067644-51F2-CD42-95E3-4C8081DCA5F8}" destId="{04F34CD2-2D9A-974E-9D0C-5D7FA98D4D3B}" srcOrd="0" destOrd="0" presId="urn:microsoft.com/office/officeart/2005/8/layout/vList2"/>
    <dgm:cxn modelId="{420C5F13-4B9F-C046-8C31-62B7D3AD00FB}" type="presOf" srcId="{9FAF7803-7268-AB40-9848-6D747DDAB5F4}" destId="{D5402C71-4DE1-A741-AAC2-6D72C0B9FCD4}" srcOrd="0" destOrd="0" presId="urn:microsoft.com/office/officeart/2005/8/layout/vList2"/>
    <dgm:cxn modelId="{63078616-D876-1C44-AE1F-DAE881228E6E}" srcId="{8D9EEF0B-49C2-B047-BC0B-0B14E1604DB0}" destId="{19819EE2-004E-AC40-B77C-B9F85586C983}" srcOrd="6" destOrd="0" parTransId="{12D2331E-F005-044B-87BA-05EDF6B45B0F}" sibTransId="{988E04F0-025A-C24F-9943-98FC9742BE77}"/>
    <dgm:cxn modelId="{D92C9951-E8F2-E048-A9F0-797E818510DD}" srcId="{8D9EEF0B-49C2-B047-BC0B-0B14E1604DB0}" destId="{9FAF7803-7268-AB40-9848-6D747DDAB5F4}" srcOrd="0" destOrd="0" parTransId="{021719CC-C6D5-1F4A-8F02-3868E0D0824F}" sibTransId="{5A8C5393-9060-034A-90F9-01D0ECCF72DC}"/>
    <dgm:cxn modelId="{2A2C5172-0982-374F-B0CA-601388344042}" type="presOf" srcId="{7C1E93A8-EFEA-4643-837F-3888F71C3C9E}" destId="{CB60BCF6-7619-DF43-A003-DC041E9AD95E}" srcOrd="0" destOrd="0" presId="urn:microsoft.com/office/officeart/2005/8/layout/vList2"/>
    <dgm:cxn modelId="{75AFD875-A7E3-9641-8182-8BB0CFEE5482}" type="presOf" srcId="{2E3FF77D-0F1E-614F-955C-238185A06E4E}" destId="{0F3D5BFE-44BC-D24D-8C66-E1F3960CE583}" srcOrd="0" destOrd="0" presId="urn:microsoft.com/office/officeart/2005/8/layout/vList2"/>
    <dgm:cxn modelId="{55622287-6F25-B943-AE48-4BCB7C819E13}" type="presOf" srcId="{8D9EEF0B-49C2-B047-BC0B-0B14E1604DB0}" destId="{418175CB-25B7-264D-BFD5-49FFAD15C88E}" srcOrd="0" destOrd="0" presId="urn:microsoft.com/office/officeart/2005/8/layout/vList2"/>
    <dgm:cxn modelId="{78EB6387-5A8A-024B-A294-3F68B5082A99}" srcId="{8D9EEF0B-49C2-B047-BC0B-0B14E1604DB0}" destId="{43067644-51F2-CD42-95E3-4C8081DCA5F8}" srcOrd="1" destOrd="0" parTransId="{4B63461E-01DF-3442-9B14-C434F15A7B20}" sibTransId="{B03F1C7E-E5D9-FE48-859A-B59D392CF713}"/>
    <dgm:cxn modelId="{558F7D98-8D30-2244-8EE9-03AA75F4134E}" srcId="{8D9EEF0B-49C2-B047-BC0B-0B14E1604DB0}" destId="{830298F7-102F-914B-ABF0-3B78E723A374}" srcOrd="3" destOrd="0" parTransId="{E7057EBA-0044-C24D-BC63-40CBC5D317C5}" sibTransId="{CB770F01-043C-CB45-AA3B-4C0FCC28F085}"/>
    <dgm:cxn modelId="{E101D1A5-88B2-D34E-A754-E443FEBE91DB}" type="presOf" srcId="{24F68768-8074-BF4D-B0AE-C43E3B11A3A0}" destId="{E1C6B0E2-E3C2-5B4C-8087-F6F001056C2E}" srcOrd="0" destOrd="0" presId="urn:microsoft.com/office/officeart/2005/8/layout/vList2"/>
    <dgm:cxn modelId="{656BBBD7-CD27-B54C-9DEC-DF55CABF7482}" srcId="{8D9EEF0B-49C2-B047-BC0B-0B14E1604DB0}" destId="{7C1E93A8-EFEA-4643-837F-3888F71C3C9E}" srcOrd="5" destOrd="0" parTransId="{BE2BFDDE-1BB1-E240-891A-200D6A7D835D}" sibTransId="{649A9708-8C3F-E941-93AA-441B505B8D84}"/>
    <dgm:cxn modelId="{89C90EDF-0F10-614C-8795-A5BE555846AD}" type="presOf" srcId="{830298F7-102F-914B-ABF0-3B78E723A374}" destId="{3022FE1A-7AEF-0848-AC5D-2F466A22FE7A}" srcOrd="0" destOrd="0" presId="urn:microsoft.com/office/officeart/2005/8/layout/vList2"/>
    <dgm:cxn modelId="{44E411E1-D978-3B4E-894D-50D80D0BC01E}" srcId="{8D9EEF0B-49C2-B047-BC0B-0B14E1604DB0}" destId="{2E3FF77D-0F1E-614F-955C-238185A06E4E}" srcOrd="4" destOrd="0" parTransId="{A629DD98-AC64-284C-96F2-2590E8A6E319}" sibTransId="{EF10E464-EDD0-2449-B2EF-C1C1BBF587C1}"/>
    <dgm:cxn modelId="{809F4AE7-C04B-7440-9F2E-F96A894D7130}" srcId="{8D9EEF0B-49C2-B047-BC0B-0B14E1604DB0}" destId="{24F68768-8074-BF4D-B0AE-C43E3B11A3A0}" srcOrd="2" destOrd="0" parTransId="{04500AD4-D55F-604C-8E60-B65F61DA1BCF}" sibTransId="{ECC6CBE7-4EE2-384F-910D-E4514EE07C62}"/>
    <dgm:cxn modelId="{461E34F4-C0AA-7249-A6E7-73A7024F0CD6}" type="presOf" srcId="{19819EE2-004E-AC40-B77C-B9F85586C983}" destId="{F268E1CA-CFDD-B34D-A211-29E10CEE1143}" srcOrd="0" destOrd="0" presId="urn:microsoft.com/office/officeart/2005/8/layout/vList2"/>
    <dgm:cxn modelId="{77C090FB-49B3-E646-90A8-7B398C19446B}" type="presParOf" srcId="{418175CB-25B7-264D-BFD5-49FFAD15C88E}" destId="{D5402C71-4DE1-A741-AAC2-6D72C0B9FCD4}" srcOrd="0" destOrd="0" presId="urn:microsoft.com/office/officeart/2005/8/layout/vList2"/>
    <dgm:cxn modelId="{96599280-3966-6E46-92FB-1030BDBFB23D}" type="presParOf" srcId="{418175CB-25B7-264D-BFD5-49FFAD15C88E}" destId="{46E44AD9-C041-734F-A216-7C56AEADC054}" srcOrd="1" destOrd="0" presId="urn:microsoft.com/office/officeart/2005/8/layout/vList2"/>
    <dgm:cxn modelId="{905AF4F8-D682-D146-8DF2-2C0EE6C99B41}" type="presParOf" srcId="{418175CB-25B7-264D-BFD5-49FFAD15C88E}" destId="{04F34CD2-2D9A-974E-9D0C-5D7FA98D4D3B}" srcOrd="2" destOrd="0" presId="urn:microsoft.com/office/officeart/2005/8/layout/vList2"/>
    <dgm:cxn modelId="{8E37AD26-328A-044F-B8D3-8CD1571BBD8D}" type="presParOf" srcId="{418175CB-25B7-264D-BFD5-49FFAD15C88E}" destId="{8A8B14BC-D964-ED49-8DDB-28809A41E226}" srcOrd="3" destOrd="0" presId="urn:microsoft.com/office/officeart/2005/8/layout/vList2"/>
    <dgm:cxn modelId="{2AC55E44-903C-3D45-AE67-C26DC973EF0A}" type="presParOf" srcId="{418175CB-25B7-264D-BFD5-49FFAD15C88E}" destId="{E1C6B0E2-E3C2-5B4C-8087-F6F001056C2E}" srcOrd="4" destOrd="0" presId="urn:microsoft.com/office/officeart/2005/8/layout/vList2"/>
    <dgm:cxn modelId="{C7C866BF-5670-A341-B5AD-A5907408C0A6}" type="presParOf" srcId="{418175CB-25B7-264D-BFD5-49FFAD15C88E}" destId="{7C61E74E-D1BF-5D4C-B461-4D55694AA19B}" srcOrd="5" destOrd="0" presId="urn:microsoft.com/office/officeart/2005/8/layout/vList2"/>
    <dgm:cxn modelId="{E4459A41-7BB4-604B-A7AA-28C0ECD40E3C}" type="presParOf" srcId="{418175CB-25B7-264D-BFD5-49FFAD15C88E}" destId="{3022FE1A-7AEF-0848-AC5D-2F466A22FE7A}" srcOrd="6" destOrd="0" presId="urn:microsoft.com/office/officeart/2005/8/layout/vList2"/>
    <dgm:cxn modelId="{D22B13FF-A6CD-1A49-8E84-0A840D199498}" type="presParOf" srcId="{418175CB-25B7-264D-BFD5-49FFAD15C88E}" destId="{E3172540-6996-2D44-A810-BE8BCD646901}" srcOrd="7" destOrd="0" presId="urn:microsoft.com/office/officeart/2005/8/layout/vList2"/>
    <dgm:cxn modelId="{E1740C47-3058-8445-B309-79211AEC2761}" type="presParOf" srcId="{418175CB-25B7-264D-BFD5-49FFAD15C88E}" destId="{0F3D5BFE-44BC-D24D-8C66-E1F3960CE583}" srcOrd="8" destOrd="0" presId="urn:microsoft.com/office/officeart/2005/8/layout/vList2"/>
    <dgm:cxn modelId="{58375895-336B-1746-BD06-C5A4E1063CD4}" type="presParOf" srcId="{418175CB-25B7-264D-BFD5-49FFAD15C88E}" destId="{5BD03C44-7156-4B4D-918E-9024312FC5F2}" srcOrd="9" destOrd="0" presId="urn:microsoft.com/office/officeart/2005/8/layout/vList2"/>
    <dgm:cxn modelId="{972726F2-D80F-1A47-B697-6D7E706BED4D}" type="presParOf" srcId="{418175CB-25B7-264D-BFD5-49FFAD15C88E}" destId="{CB60BCF6-7619-DF43-A003-DC041E9AD95E}" srcOrd="10" destOrd="0" presId="urn:microsoft.com/office/officeart/2005/8/layout/vList2"/>
    <dgm:cxn modelId="{5D064E30-0FEB-374F-A050-4CF6A3FBEE99}" type="presParOf" srcId="{418175CB-25B7-264D-BFD5-49FFAD15C88E}" destId="{57175051-C903-5B42-ABC1-4B15DBA2CD72}" srcOrd="11" destOrd="0" presId="urn:microsoft.com/office/officeart/2005/8/layout/vList2"/>
    <dgm:cxn modelId="{F0639553-3AF6-B842-A4DC-976BD5F01093}" type="presParOf" srcId="{418175CB-25B7-264D-BFD5-49FFAD15C88E}" destId="{F268E1CA-CFDD-B34D-A211-29E10CEE114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49FB24-7C43-6D47-B52C-9DFDAC0A450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E8F6EE06-4DED-1D45-841C-6918DF038CAE}">
      <dgm:prSet>
        <dgm:style>
          <a:lnRef idx="2">
            <a:schemeClr val="accent1"/>
          </a:lnRef>
          <a:fillRef idx="1">
            <a:schemeClr val="lt1"/>
          </a:fillRef>
          <a:effectRef idx="0">
            <a:schemeClr val="accent1"/>
          </a:effectRef>
          <a:fontRef idx="minor">
            <a:schemeClr val="dk1"/>
          </a:fontRef>
        </dgm:style>
      </dgm:prSet>
      <dgm:spPr/>
      <dgm:t>
        <a:bodyPr/>
        <a:lstStyle/>
        <a:p>
          <a:r>
            <a:rPr lang="en-GB" dirty="0">
              <a:latin typeface="+mn-lt"/>
              <a:ea typeface="Helvetica Neue" panose="02000503000000020004" pitchFamily="2" charset="0"/>
              <a:cs typeface="Helvetica Neue" panose="02000503000000020004" pitchFamily="2" charset="0"/>
            </a:rPr>
            <a:t>Younger =&lt; 50 years old</a:t>
          </a:r>
          <a:endParaRPr lang="en-US" dirty="0">
            <a:latin typeface="+mn-lt"/>
            <a:ea typeface="Helvetica Neue" panose="02000503000000020004" pitchFamily="2" charset="0"/>
            <a:cs typeface="Helvetica Neue" panose="02000503000000020004" pitchFamily="2" charset="0"/>
          </a:endParaRPr>
        </a:p>
      </dgm:t>
    </dgm:pt>
    <dgm:pt modelId="{08E87DE4-96A2-7F4E-A781-AA01A2E33207}" type="parTrans" cxnId="{C3142E1E-56E4-D640-BFA5-E282BFE4DCD5}">
      <dgm:prSet/>
      <dgm:spPr/>
      <dgm:t>
        <a:bodyPr/>
        <a:lstStyle/>
        <a:p>
          <a:endParaRPr lang="en-US">
            <a:latin typeface="+mn-lt"/>
            <a:ea typeface="Helvetica Neue" panose="02000503000000020004" pitchFamily="2" charset="0"/>
            <a:cs typeface="Helvetica Neue" panose="02000503000000020004" pitchFamily="2" charset="0"/>
          </a:endParaRPr>
        </a:p>
      </dgm:t>
    </dgm:pt>
    <dgm:pt modelId="{F63B5847-35FD-BC47-82FE-059873B705D2}" type="sibTrans" cxnId="{C3142E1E-56E4-D640-BFA5-E282BFE4DCD5}">
      <dgm:prSet/>
      <dgm:spPr/>
      <dgm:t>
        <a:bodyPr/>
        <a:lstStyle/>
        <a:p>
          <a:endParaRPr lang="en-US">
            <a:latin typeface="+mn-lt"/>
            <a:ea typeface="Helvetica Neue" panose="02000503000000020004" pitchFamily="2" charset="0"/>
            <a:cs typeface="Helvetica Neue" panose="02000503000000020004" pitchFamily="2" charset="0"/>
          </a:endParaRPr>
        </a:p>
      </dgm:t>
    </dgm:pt>
    <dgm:pt modelId="{F8DDBC39-029B-1748-9B5F-C59B63629913}">
      <dgm:prSet>
        <dgm:style>
          <a:lnRef idx="2">
            <a:schemeClr val="accent1"/>
          </a:lnRef>
          <a:fillRef idx="1">
            <a:schemeClr val="lt1"/>
          </a:fillRef>
          <a:effectRef idx="0">
            <a:schemeClr val="accent1"/>
          </a:effectRef>
          <a:fontRef idx="minor">
            <a:schemeClr val="dk1"/>
          </a:fontRef>
        </dgm:style>
      </dgm:prSet>
      <dgm:spPr/>
      <dgm:t>
        <a:bodyPr/>
        <a:lstStyle/>
        <a:p>
          <a:r>
            <a:rPr lang="en-GB" dirty="0">
              <a:latin typeface="+mn-lt"/>
              <a:ea typeface="Helvetica Neue" panose="02000503000000020004" pitchFamily="2" charset="0"/>
              <a:cs typeface="Helvetica Neue" panose="02000503000000020004" pitchFamily="2" charset="0"/>
            </a:rPr>
            <a:t>Early type 2 diabetes mellitus</a:t>
          </a:r>
          <a:endParaRPr lang="en-US" dirty="0">
            <a:latin typeface="+mn-lt"/>
            <a:ea typeface="Helvetica Neue" panose="02000503000000020004" pitchFamily="2" charset="0"/>
            <a:cs typeface="Helvetica Neue" panose="02000503000000020004" pitchFamily="2" charset="0"/>
          </a:endParaRPr>
        </a:p>
      </dgm:t>
    </dgm:pt>
    <dgm:pt modelId="{4BB1FD83-CF8D-9040-9872-7EED0568370E}" type="parTrans" cxnId="{9944ADE9-E99D-104B-BC15-AF18DB7FF546}">
      <dgm:prSet/>
      <dgm:spPr/>
      <dgm:t>
        <a:bodyPr/>
        <a:lstStyle/>
        <a:p>
          <a:endParaRPr lang="en-US">
            <a:latin typeface="+mn-lt"/>
            <a:ea typeface="Helvetica Neue" panose="02000503000000020004" pitchFamily="2" charset="0"/>
            <a:cs typeface="Helvetica Neue" panose="02000503000000020004" pitchFamily="2" charset="0"/>
          </a:endParaRPr>
        </a:p>
      </dgm:t>
    </dgm:pt>
    <dgm:pt modelId="{F95B8378-0813-114E-B740-0CC05AC3CB96}" type="sibTrans" cxnId="{9944ADE9-E99D-104B-BC15-AF18DB7FF546}">
      <dgm:prSet/>
      <dgm:spPr/>
      <dgm:t>
        <a:bodyPr/>
        <a:lstStyle/>
        <a:p>
          <a:endParaRPr lang="en-US">
            <a:latin typeface="+mn-lt"/>
            <a:ea typeface="Helvetica Neue" panose="02000503000000020004" pitchFamily="2" charset="0"/>
            <a:cs typeface="Helvetica Neue" panose="02000503000000020004" pitchFamily="2" charset="0"/>
          </a:endParaRPr>
        </a:p>
      </dgm:t>
    </dgm:pt>
    <dgm:pt modelId="{1A762FF9-00A4-2140-B71F-2E7654018C32}">
      <dgm:prSet>
        <dgm:style>
          <a:lnRef idx="2">
            <a:schemeClr val="accent1"/>
          </a:lnRef>
          <a:fillRef idx="1">
            <a:schemeClr val="lt1"/>
          </a:fillRef>
          <a:effectRef idx="0">
            <a:schemeClr val="accent1"/>
          </a:effectRef>
          <a:fontRef idx="minor">
            <a:schemeClr val="dk1"/>
          </a:fontRef>
        </dgm:style>
      </dgm:prSet>
      <dgm:spPr/>
      <dgm:t>
        <a:bodyPr/>
        <a:lstStyle/>
        <a:p>
          <a:r>
            <a:rPr lang="en-GB" dirty="0">
              <a:latin typeface="+mn-lt"/>
              <a:ea typeface="Helvetica Neue" panose="02000503000000020004" pitchFamily="2" charset="0"/>
              <a:cs typeface="Helvetica Neue" panose="02000503000000020004" pitchFamily="2" charset="0"/>
            </a:rPr>
            <a:t>Intensive Lifestyle Intervention Vs Best Medical Care:</a:t>
          </a:r>
          <a:endParaRPr lang="en-US" dirty="0">
            <a:latin typeface="+mn-lt"/>
            <a:ea typeface="Helvetica Neue" panose="02000503000000020004" pitchFamily="2" charset="0"/>
            <a:cs typeface="Helvetica Neue" panose="02000503000000020004" pitchFamily="2" charset="0"/>
          </a:endParaRPr>
        </a:p>
      </dgm:t>
    </dgm:pt>
    <dgm:pt modelId="{9F0B580B-88E5-4344-B5EC-C0507F192BDB}" type="parTrans" cxnId="{24E9572B-8ADA-3B41-B8C7-25B266E0A251}">
      <dgm:prSet/>
      <dgm:spPr/>
      <dgm:t>
        <a:bodyPr/>
        <a:lstStyle/>
        <a:p>
          <a:endParaRPr lang="en-US">
            <a:latin typeface="+mn-lt"/>
            <a:ea typeface="Helvetica Neue" panose="02000503000000020004" pitchFamily="2" charset="0"/>
            <a:cs typeface="Helvetica Neue" panose="02000503000000020004" pitchFamily="2" charset="0"/>
          </a:endParaRPr>
        </a:p>
      </dgm:t>
    </dgm:pt>
    <dgm:pt modelId="{032B335E-90D3-A845-B69E-0080BD7E1BDB}" type="sibTrans" cxnId="{24E9572B-8ADA-3B41-B8C7-25B266E0A251}">
      <dgm:prSet/>
      <dgm:spPr/>
      <dgm:t>
        <a:bodyPr/>
        <a:lstStyle/>
        <a:p>
          <a:endParaRPr lang="en-US">
            <a:latin typeface="+mn-lt"/>
            <a:ea typeface="Helvetica Neue" panose="02000503000000020004" pitchFamily="2" charset="0"/>
            <a:cs typeface="Helvetica Neue" panose="02000503000000020004" pitchFamily="2" charset="0"/>
          </a:endParaRPr>
        </a:p>
      </dgm:t>
    </dgm:pt>
    <dgm:pt modelId="{C2CE993F-FB52-0949-9FCC-F7EA3A48CD83}">
      <dgm:prSet>
        <dgm:style>
          <a:lnRef idx="2">
            <a:schemeClr val="accent1"/>
          </a:lnRef>
          <a:fillRef idx="1">
            <a:schemeClr val="lt1"/>
          </a:fillRef>
          <a:effectRef idx="0">
            <a:schemeClr val="accent1"/>
          </a:effectRef>
          <a:fontRef idx="minor">
            <a:schemeClr val="dk1"/>
          </a:fontRef>
        </dgm:style>
      </dgm:prSet>
      <dgm:spPr/>
      <dgm:t>
        <a:bodyPr/>
        <a:lstStyle/>
        <a:p>
          <a:r>
            <a:rPr lang="en-GB" dirty="0">
              <a:latin typeface="+mn-lt"/>
              <a:ea typeface="Helvetica Neue" panose="02000503000000020004" pitchFamily="2" charset="0"/>
              <a:cs typeface="Helvetica Neue" panose="02000503000000020004" pitchFamily="2" charset="0"/>
            </a:rPr>
            <a:t>New philosophy</a:t>
          </a:r>
          <a:endParaRPr lang="en-US" dirty="0">
            <a:latin typeface="+mn-lt"/>
            <a:ea typeface="Helvetica Neue" panose="02000503000000020004" pitchFamily="2" charset="0"/>
            <a:cs typeface="Helvetica Neue" panose="02000503000000020004" pitchFamily="2" charset="0"/>
          </a:endParaRPr>
        </a:p>
      </dgm:t>
    </dgm:pt>
    <dgm:pt modelId="{58E12696-2285-F644-81ED-61E70DDCD901}" type="parTrans" cxnId="{3D447467-4698-7D4F-B4A6-2D495C37D7E7}">
      <dgm:prSet/>
      <dgm:spPr/>
      <dgm:t>
        <a:bodyPr/>
        <a:lstStyle/>
        <a:p>
          <a:endParaRPr lang="en-US">
            <a:latin typeface="+mn-lt"/>
            <a:ea typeface="Helvetica Neue" panose="02000503000000020004" pitchFamily="2" charset="0"/>
            <a:cs typeface="Helvetica Neue" panose="02000503000000020004" pitchFamily="2" charset="0"/>
          </a:endParaRPr>
        </a:p>
      </dgm:t>
    </dgm:pt>
    <dgm:pt modelId="{84A8E3E4-716E-C843-9D32-2BA6DA195C50}" type="sibTrans" cxnId="{3D447467-4698-7D4F-B4A6-2D495C37D7E7}">
      <dgm:prSet/>
      <dgm:spPr/>
      <dgm:t>
        <a:bodyPr/>
        <a:lstStyle/>
        <a:p>
          <a:endParaRPr lang="en-US">
            <a:latin typeface="+mn-lt"/>
            <a:ea typeface="Helvetica Neue" panose="02000503000000020004" pitchFamily="2" charset="0"/>
            <a:cs typeface="Helvetica Neue" panose="02000503000000020004" pitchFamily="2" charset="0"/>
          </a:endParaRPr>
        </a:p>
      </dgm:t>
    </dgm:pt>
    <dgm:pt modelId="{E0336FBC-4BA2-7545-B64C-AEBB84F7D83B}">
      <dgm:prSet>
        <dgm:style>
          <a:lnRef idx="2">
            <a:schemeClr val="accent1"/>
          </a:lnRef>
          <a:fillRef idx="1">
            <a:schemeClr val="lt1"/>
          </a:fillRef>
          <a:effectRef idx="0">
            <a:schemeClr val="accent1"/>
          </a:effectRef>
          <a:fontRef idx="minor">
            <a:schemeClr val="dk1"/>
          </a:fontRef>
        </dgm:style>
      </dgm:prSet>
      <dgm:spPr/>
      <dgm:t>
        <a:bodyPr/>
        <a:lstStyle/>
        <a:p>
          <a:r>
            <a:rPr lang="en-GB" dirty="0">
              <a:latin typeface="+mn-lt"/>
              <a:ea typeface="Helvetica Neue" panose="02000503000000020004" pitchFamily="2" charset="0"/>
              <a:cs typeface="Helvetica Neue" panose="02000503000000020004" pitchFamily="2" charset="0"/>
            </a:rPr>
            <a:t>Early weight loss</a:t>
          </a:r>
          <a:endParaRPr lang="en-US" dirty="0">
            <a:latin typeface="+mn-lt"/>
            <a:ea typeface="Helvetica Neue" panose="02000503000000020004" pitchFamily="2" charset="0"/>
            <a:cs typeface="Helvetica Neue" panose="02000503000000020004" pitchFamily="2" charset="0"/>
          </a:endParaRPr>
        </a:p>
      </dgm:t>
    </dgm:pt>
    <dgm:pt modelId="{5A475AB1-0026-4A4C-B472-0FAA5039CC59}" type="parTrans" cxnId="{DD7E1175-E673-E741-912F-E3F57E4DEFE0}">
      <dgm:prSet/>
      <dgm:spPr/>
      <dgm:t>
        <a:bodyPr/>
        <a:lstStyle/>
        <a:p>
          <a:endParaRPr lang="en-US">
            <a:latin typeface="+mn-lt"/>
            <a:ea typeface="Helvetica Neue" panose="02000503000000020004" pitchFamily="2" charset="0"/>
            <a:cs typeface="Helvetica Neue" panose="02000503000000020004" pitchFamily="2" charset="0"/>
          </a:endParaRPr>
        </a:p>
      </dgm:t>
    </dgm:pt>
    <dgm:pt modelId="{7BA7B2BA-1BC4-E24D-90E5-FEDD733F98A0}" type="sibTrans" cxnId="{DD7E1175-E673-E741-912F-E3F57E4DEFE0}">
      <dgm:prSet/>
      <dgm:spPr/>
      <dgm:t>
        <a:bodyPr/>
        <a:lstStyle/>
        <a:p>
          <a:endParaRPr lang="en-US">
            <a:latin typeface="+mn-lt"/>
            <a:ea typeface="Helvetica Neue" panose="02000503000000020004" pitchFamily="2" charset="0"/>
            <a:cs typeface="Helvetica Neue" panose="02000503000000020004" pitchFamily="2" charset="0"/>
          </a:endParaRPr>
        </a:p>
      </dgm:t>
    </dgm:pt>
    <dgm:pt modelId="{06D0A4CD-C49B-684F-BA1A-844F56B4B0E7}">
      <dgm:prSet>
        <dgm:style>
          <a:lnRef idx="2">
            <a:schemeClr val="accent1"/>
          </a:lnRef>
          <a:fillRef idx="1">
            <a:schemeClr val="lt1"/>
          </a:fillRef>
          <a:effectRef idx="0">
            <a:schemeClr val="accent1"/>
          </a:effectRef>
          <a:fontRef idx="minor">
            <a:schemeClr val="dk1"/>
          </a:fontRef>
        </dgm:style>
      </dgm:prSet>
      <dgm:spPr/>
      <dgm:t>
        <a:bodyPr/>
        <a:lstStyle/>
        <a:p>
          <a:r>
            <a:rPr lang="en-GB" dirty="0">
              <a:latin typeface="+mn-lt"/>
              <a:ea typeface="Helvetica Neue" panose="02000503000000020004" pitchFamily="2" charset="0"/>
              <a:cs typeface="Helvetica Neue" panose="02000503000000020004" pitchFamily="2" charset="0"/>
            </a:rPr>
            <a:t>Physical activity</a:t>
          </a:r>
          <a:endParaRPr lang="en-US" dirty="0">
            <a:latin typeface="+mn-lt"/>
            <a:ea typeface="Helvetica Neue" panose="02000503000000020004" pitchFamily="2" charset="0"/>
            <a:cs typeface="Helvetica Neue" panose="02000503000000020004" pitchFamily="2" charset="0"/>
          </a:endParaRPr>
        </a:p>
      </dgm:t>
    </dgm:pt>
    <dgm:pt modelId="{F8DD238D-ED55-4149-BD30-01F286B17015}" type="parTrans" cxnId="{E50610E7-52F9-3D4E-B8B4-3044D41BE784}">
      <dgm:prSet/>
      <dgm:spPr/>
      <dgm:t>
        <a:bodyPr/>
        <a:lstStyle/>
        <a:p>
          <a:endParaRPr lang="en-US">
            <a:latin typeface="+mn-lt"/>
            <a:ea typeface="Helvetica Neue" panose="02000503000000020004" pitchFamily="2" charset="0"/>
            <a:cs typeface="Helvetica Neue" panose="02000503000000020004" pitchFamily="2" charset="0"/>
          </a:endParaRPr>
        </a:p>
      </dgm:t>
    </dgm:pt>
    <dgm:pt modelId="{E1FA5179-EF63-8D43-92BA-E7C555E2A7E3}" type="sibTrans" cxnId="{E50610E7-52F9-3D4E-B8B4-3044D41BE784}">
      <dgm:prSet/>
      <dgm:spPr/>
      <dgm:t>
        <a:bodyPr/>
        <a:lstStyle/>
        <a:p>
          <a:endParaRPr lang="en-US">
            <a:latin typeface="+mn-lt"/>
            <a:ea typeface="Helvetica Neue" panose="02000503000000020004" pitchFamily="2" charset="0"/>
            <a:cs typeface="Helvetica Neue" panose="02000503000000020004" pitchFamily="2" charset="0"/>
          </a:endParaRPr>
        </a:p>
      </dgm:t>
    </dgm:pt>
    <dgm:pt modelId="{89243585-97CB-1549-BECB-B7664544C576}">
      <dgm:prSet>
        <dgm:style>
          <a:lnRef idx="2">
            <a:schemeClr val="accent1"/>
          </a:lnRef>
          <a:fillRef idx="1">
            <a:schemeClr val="lt1"/>
          </a:fillRef>
          <a:effectRef idx="0">
            <a:schemeClr val="accent1"/>
          </a:effectRef>
          <a:fontRef idx="minor">
            <a:schemeClr val="dk1"/>
          </a:fontRef>
        </dgm:style>
      </dgm:prSet>
      <dgm:spPr/>
      <dgm:t>
        <a:bodyPr/>
        <a:lstStyle/>
        <a:p>
          <a:r>
            <a:rPr lang="en-GB" b="1" dirty="0">
              <a:latin typeface="+mn-lt"/>
              <a:ea typeface="Helvetica Neue" panose="02000503000000020004" pitchFamily="2" charset="0"/>
              <a:cs typeface="Helvetica Neue" panose="02000503000000020004" pitchFamily="2" charset="0"/>
              <a:hlinkClick xmlns:r="http://schemas.openxmlformats.org/officeDocument/2006/relationships" r:id="rId1"/>
            </a:rPr>
            <a:t>http://www.isrctn.com/ISRCTN20754766</a:t>
          </a:r>
          <a:endParaRPr lang="en-US" dirty="0">
            <a:latin typeface="+mn-lt"/>
            <a:ea typeface="Helvetica Neue" panose="02000503000000020004" pitchFamily="2" charset="0"/>
            <a:cs typeface="Helvetica Neue" panose="02000503000000020004" pitchFamily="2" charset="0"/>
          </a:endParaRPr>
        </a:p>
      </dgm:t>
    </dgm:pt>
    <dgm:pt modelId="{F15EF437-4DEE-2242-9208-9D65937BCE18}" type="parTrans" cxnId="{EA58BF09-994C-BC4C-9D87-681FC5ABC93B}">
      <dgm:prSet/>
      <dgm:spPr/>
      <dgm:t>
        <a:bodyPr/>
        <a:lstStyle/>
        <a:p>
          <a:endParaRPr lang="en-US">
            <a:latin typeface="+mn-lt"/>
            <a:ea typeface="Helvetica Neue" panose="02000503000000020004" pitchFamily="2" charset="0"/>
            <a:cs typeface="Helvetica Neue" panose="02000503000000020004" pitchFamily="2" charset="0"/>
          </a:endParaRPr>
        </a:p>
      </dgm:t>
    </dgm:pt>
    <dgm:pt modelId="{F3B88A34-B91E-8443-AAE8-FBEBCCADE60F}" type="sibTrans" cxnId="{EA58BF09-994C-BC4C-9D87-681FC5ABC93B}">
      <dgm:prSet/>
      <dgm:spPr/>
      <dgm:t>
        <a:bodyPr/>
        <a:lstStyle/>
        <a:p>
          <a:endParaRPr lang="en-US">
            <a:latin typeface="+mn-lt"/>
            <a:ea typeface="Helvetica Neue" panose="02000503000000020004" pitchFamily="2" charset="0"/>
            <a:cs typeface="Helvetica Neue" panose="02000503000000020004" pitchFamily="2" charset="0"/>
          </a:endParaRPr>
        </a:p>
      </dgm:t>
    </dgm:pt>
    <dgm:pt modelId="{C30C6932-9FE0-2048-8DB8-BDAA95E2F371}">
      <dgm:prSet>
        <dgm:style>
          <a:lnRef idx="2">
            <a:schemeClr val="accent1"/>
          </a:lnRef>
          <a:fillRef idx="1">
            <a:schemeClr val="lt1"/>
          </a:fillRef>
          <a:effectRef idx="0">
            <a:schemeClr val="accent1"/>
          </a:effectRef>
          <a:fontRef idx="minor">
            <a:schemeClr val="dk1"/>
          </a:fontRef>
        </dgm:style>
      </dgm:prSet>
      <dgm:spPr/>
      <dgm:t>
        <a:bodyPr/>
        <a:lstStyle/>
        <a:p>
          <a:r>
            <a:rPr lang="en-GB" b="1" dirty="0">
              <a:latin typeface="+mn-lt"/>
              <a:ea typeface="Helvetica Neue" panose="02000503000000020004" pitchFamily="2" charset="0"/>
              <a:cs typeface="Helvetica Neue" panose="02000503000000020004" pitchFamily="2" charset="0"/>
              <a:hlinkClick xmlns:r="http://schemas.openxmlformats.org/officeDocument/2006/relationships" r:id="rId2"/>
            </a:rPr>
            <a:t>https://clinicaltrials.gov/ct2/show/NCT03225339</a:t>
          </a:r>
          <a:endParaRPr lang="en-US" dirty="0">
            <a:latin typeface="+mn-lt"/>
            <a:ea typeface="Helvetica Neue" panose="02000503000000020004" pitchFamily="2" charset="0"/>
            <a:cs typeface="Helvetica Neue" panose="02000503000000020004" pitchFamily="2" charset="0"/>
          </a:endParaRPr>
        </a:p>
      </dgm:t>
    </dgm:pt>
    <dgm:pt modelId="{B90F7358-6BDA-7D46-B690-3C77641AA5AF}" type="parTrans" cxnId="{3071A238-FE46-ED4F-88CD-B15216BA4A78}">
      <dgm:prSet/>
      <dgm:spPr/>
      <dgm:t>
        <a:bodyPr/>
        <a:lstStyle/>
        <a:p>
          <a:endParaRPr lang="en-US">
            <a:latin typeface="+mn-lt"/>
            <a:ea typeface="Helvetica Neue" panose="02000503000000020004" pitchFamily="2" charset="0"/>
            <a:cs typeface="Helvetica Neue" panose="02000503000000020004" pitchFamily="2" charset="0"/>
          </a:endParaRPr>
        </a:p>
      </dgm:t>
    </dgm:pt>
    <dgm:pt modelId="{3C83AA38-B8BF-4D4D-8630-D985EFABB057}" type="sibTrans" cxnId="{3071A238-FE46-ED4F-88CD-B15216BA4A78}">
      <dgm:prSet/>
      <dgm:spPr/>
      <dgm:t>
        <a:bodyPr/>
        <a:lstStyle/>
        <a:p>
          <a:endParaRPr lang="en-US">
            <a:latin typeface="+mn-lt"/>
            <a:ea typeface="Helvetica Neue" panose="02000503000000020004" pitchFamily="2" charset="0"/>
            <a:cs typeface="Helvetica Neue" panose="02000503000000020004" pitchFamily="2" charset="0"/>
          </a:endParaRPr>
        </a:p>
      </dgm:t>
    </dgm:pt>
    <dgm:pt modelId="{A444127B-D87F-5344-86E6-0E4D982F76CD}" type="pres">
      <dgm:prSet presAssocID="{7549FB24-7C43-6D47-B52C-9DFDAC0A4509}" presName="linear" presStyleCnt="0">
        <dgm:presLayoutVars>
          <dgm:animLvl val="lvl"/>
          <dgm:resizeHandles val="exact"/>
        </dgm:presLayoutVars>
      </dgm:prSet>
      <dgm:spPr/>
    </dgm:pt>
    <dgm:pt modelId="{A8227AF3-9C33-E246-A6DF-9A664CA9F7C1}" type="pres">
      <dgm:prSet presAssocID="{E8F6EE06-4DED-1D45-841C-6918DF038CAE}" presName="parentText" presStyleLbl="node1" presStyleIdx="0" presStyleCnt="8">
        <dgm:presLayoutVars>
          <dgm:chMax val="0"/>
          <dgm:bulletEnabled val="1"/>
        </dgm:presLayoutVars>
      </dgm:prSet>
      <dgm:spPr/>
    </dgm:pt>
    <dgm:pt modelId="{8336D090-09DB-2944-8D41-E4B593FA4006}" type="pres">
      <dgm:prSet presAssocID="{F63B5847-35FD-BC47-82FE-059873B705D2}" presName="spacer" presStyleCnt="0"/>
      <dgm:spPr/>
    </dgm:pt>
    <dgm:pt modelId="{26928F7B-82CD-DF4F-8C35-8C43FAD83BE4}" type="pres">
      <dgm:prSet presAssocID="{F8DDBC39-029B-1748-9B5F-C59B63629913}" presName="parentText" presStyleLbl="node1" presStyleIdx="1" presStyleCnt="8">
        <dgm:presLayoutVars>
          <dgm:chMax val="0"/>
          <dgm:bulletEnabled val="1"/>
        </dgm:presLayoutVars>
      </dgm:prSet>
      <dgm:spPr/>
    </dgm:pt>
    <dgm:pt modelId="{C872CE41-DE12-E944-A897-00FC9756CFAD}" type="pres">
      <dgm:prSet presAssocID="{F95B8378-0813-114E-B740-0CC05AC3CB96}" presName="spacer" presStyleCnt="0"/>
      <dgm:spPr/>
    </dgm:pt>
    <dgm:pt modelId="{18EFA01C-6100-6C47-9920-92F19487630D}" type="pres">
      <dgm:prSet presAssocID="{1A762FF9-00A4-2140-B71F-2E7654018C32}" presName="parentText" presStyleLbl="node1" presStyleIdx="2" presStyleCnt="8">
        <dgm:presLayoutVars>
          <dgm:chMax val="0"/>
          <dgm:bulletEnabled val="1"/>
        </dgm:presLayoutVars>
      </dgm:prSet>
      <dgm:spPr/>
    </dgm:pt>
    <dgm:pt modelId="{B828DC48-263D-0243-B889-654CD6BB76FD}" type="pres">
      <dgm:prSet presAssocID="{032B335E-90D3-A845-B69E-0080BD7E1BDB}" presName="spacer" presStyleCnt="0"/>
      <dgm:spPr/>
    </dgm:pt>
    <dgm:pt modelId="{7E6F4436-A386-D544-BC25-3D54DB1E0CAA}" type="pres">
      <dgm:prSet presAssocID="{C2CE993F-FB52-0949-9FCC-F7EA3A48CD83}" presName="parentText" presStyleLbl="node1" presStyleIdx="3" presStyleCnt="8">
        <dgm:presLayoutVars>
          <dgm:chMax val="0"/>
          <dgm:bulletEnabled val="1"/>
        </dgm:presLayoutVars>
      </dgm:prSet>
      <dgm:spPr/>
    </dgm:pt>
    <dgm:pt modelId="{B6F57920-7312-B748-A31C-928704D4E791}" type="pres">
      <dgm:prSet presAssocID="{84A8E3E4-716E-C843-9D32-2BA6DA195C50}" presName="spacer" presStyleCnt="0"/>
      <dgm:spPr/>
    </dgm:pt>
    <dgm:pt modelId="{8AE56CE0-D33A-0A45-A122-DCB75F93A6BF}" type="pres">
      <dgm:prSet presAssocID="{E0336FBC-4BA2-7545-B64C-AEBB84F7D83B}" presName="parentText" presStyleLbl="node1" presStyleIdx="4" presStyleCnt="8">
        <dgm:presLayoutVars>
          <dgm:chMax val="0"/>
          <dgm:bulletEnabled val="1"/>
        </dgm:presLayoutVars>
      </dgm:prSet>
      <dgm:spPr/>
    </dgm:pt>
    <dgm:pt modelId="{9A06EFB8-31DC-7D46-9397-0531298510BC}" type="pres">
      <dgm:prSet presAssocID="{7BA7B2BA-1BC4-E24D-90E5-FEDD733F98A0}" presName="spacer" presStyleCnt="0"/>
      <dgm:spPr/>
    </dgm:pt>
    <dgm:pt modelId="{5BE2210D-3F2A-9046-88C2-DEF3B81CD23A}" type="pres">
      <dgm:prSet presAssocID="{06D0A4CD-C49B-684F-BA1A-844F56B4B0E7}" presName="parentText" presStyleLbl="node1" presStyleIdx="5" presStyleCnt="8">
        <dgm:presLayoutVars>
          <dgm:chMax val="0"/>
          <dgm:bulletEnabled val="1"/>
        </dgm:presLayoutVars>
      </dgm:prSet>
      <dgm:spPr/>
    </dgm:pt>
    <dgm:pt modelId="{0E6A4B04-58C5-7D41-8CCF-33446DDABED3}" type="pres">
      <dgm:prSet presAssocID="{E1FA5179-EF63-8D43-92BA-E7C555E2A7E3}" presName="spacer" presStyleCnt="0"/>
      <dgm:spPr/>
    </dgm:pt>
    <dgm:pt modelId="{FC2A317B-B3B7-DA4C-9CFF-2C74401B8D6E}" type="pres">
      <dgm:prSet presAssocID="{89243585-97CB-1549-BECB-B7664544C576}" presName="parentText" presStyleLbl="node1" presStyleIdx="6" presStyleCnt="8">
        <dgm:presLayoutVars>
          <dgm:chMax val="0"/>
          <dgm:bulletEnabled val="1"/>
        </dgm:presLayoutVars>
      </dgm:prSet>
      <dgm:spPr/>
    </dgm:pt>
    <dgm:pt modelId="{35882883-64DE-8148-BCEC-E11AAD17A209}" type="pres">
      <dgm:prSet presAssocID="{F3B88A34-B91E-8443-AAE8-FBEBCCADE60F}" presName="spacer" presStyleCnt="0"/>
      <dgm:spPr/>
    </dgm:pt>
    <dgm:pt modelId="{985C9960-D1A9-AB4C-A5F4-3EE785471412}" type="pres">
      <dgm:prSet presAssocID="{C30C6932-9FE0-2048-8DB8-BDAA95E2F371}" presName="parentText" presStyleLbl="node1" presStyleIdx="7" presStyleCnt="8">
        <dgm:presLayoutVars>
          <dgm:chMax val="0"/>
          <dgm:bulletEnabled val="1"/>
        </dgm:presLayoutVars>
      </dgm:prSet>
      <dgm:spPr/>
    </dgm:pt>
  </dgm:ptLst>
  <dgm:cxnLst>
    <dgm:cxn modelId="{EA58BF09-994C-BC4C-9D87-681FC5ABC93B}" srcId="{7549FB24-7C43-6D47-B52C-9DFDAC0A4509}" destId="{89243585-97CB-1549-BECB-B7664544C576}" srcOrd="6" destOrd="0" parTransId="{F15EF437-4DEE-2242-9208-9D65937BCE18}" sibTransId="{F3B88A34-B91E-8443-AAE8-FBEBCCADE60F}"/>
    <dgm:cxn modelId="{25FB300F-B32B-1240-B1D7-AC21782894A0}" type="presOf" srcId="{1A762FF9-00A4-2140-B71F-2E7654018C32}" destId="{18EFA01C-6100-6C47-9920-92F19487630D}" srcOrd="0" destOrd="0" presId="urn:microsoft.com/office/officeart/2005/8/layout/vList2"/>
    <dgm:cxn modelId="{FB184911-8ED7-304A-9614-6F9283D14183}" type="presOf" srcId="{06D0A4CD-C49B-684F-BA1A-844F56B4B0E7}" destId="{5BE2210D-3F2A-9046-88C2-DEF3B81CD23A}" srcOrd="0" destOrd="0" presId="urn:microsoft.com/office/officeart/2005/8/layout/vList2"/>
    <dgm:cxn modelId="{C3142E1E-56E4-D640-BFA5-E282BFE4DCD5}" srcId="{7549FB24-7C43-6D47-B52C-9DFDAC0A4509}" destId="{E8F6EE06-4DED-1D45-841C-6918DF038CAE}" srcOrd="0" destOrd="0" parTransId="{08E87DE4-96A2-7F4E-A781-AA01A2E33207}" sibTransId="{F63B5847-35FD-BC47-82FE-059873B705D2}"/>
    <dgm:cxn modelId="{24E9572B-8ADA-3B41-B8C7-25B266E0A251}" srcId="{7549FB24-7C43-6D47-B52C-9DFDAC0A4509}" destId="{1A762FF9-00A4-2140-B71F-2E7654018C32}" srcOrd="2" destOrd="0" parTransId="{9F0B580B-88E5-4344-B5EC-C0507F192BDB}" sibTransId="{032B335E-90D3-A845-B69E-0080BD7E1BDB}"/>
    <dgm:cxn modelId="{31AA012D-1604-214C-9EE6-582F10CF618D}" type="presOf" srcId="{C2CE993F-FB52-0949-9FCC-F7EA3A48CD83}" destId="{7E6F4436-A386-D544-BC25-3D54DB1E0CAA}" srcOrd="0" destOrd="0" presId="urn:microsoft.com/office/officeart/2005/8/layout/vList2"/>
    <dgm:cxn modelId="{3071A238-FE46-ED4F-88CD-B15216BA4A78}" srcId="{7549FB24-7C43-6D47-B52C-9DFDAC0A4509}" destId="{C30C6932-9FE0-2048-8DB8-BDAA95E2F371}" srcOrd="7" destOrd="0" parTransId="{B90F7358-6BDA-7D46-B690-3C77641AA5AF}" sibTransId="{3C83AA38-B8BF-4D4D-8630-D985EFABB057}"/>
    <dgm:cxn modelId="{5032E254-7307-6842-8ECD-056BF6392FC0}" type="presOf" srcId="{7549FB24-7C43-6D47-B52C-9DFDAC0A4509}" destId="{A444127B-D87F-5344-86E6-0E4D982F76CD}" srcOrd="0" destOrd="0" presId="urn:microsoft.com/office/officeart/2005/8/layout/vList2"/>
    <dgm:cxn modelId="{B4B6DF66-05DB-BA47-AC9D-01F453649C6A}" type="presOf" srcId="{C30C6932-9FE0-2048-8DB8-BDAA95E2F371}" destId="{985C9960-D1A9-AB4C-A5F4-3EE785471412}" srcOrd="0" destOrd="0" presId="urn:microsoft.com/office/officeart/2005/8/layout/vList2"/>
    <dgm:cxn modelId="{3D447467-4698-7D4F-B4A6-2D495C37D7E7}" srcId="{7549FB24-7C43-6D47-B52C-9DFDAC0A4509}" destId="{C2CE993F-FB52-0949-9FCC-F7EA3A48CD83}" srcOrd="3" destOrd="0" parTransId="{58E12696-2285-F644-81ED-61E70DDCD901}" sibTransId="{84A8E3E4-716E-C843-9D32-2BA6DA195C50}"/>
    <dgm:cxn modelId="{DD7E1175-E673-E741-912F-E3F57E4DEFE0}" srcId="{7549FB24-7C43-6D47-B52C-9DFDAC0A4509}" destId="{E0336FBC-4BA2-7545-B64C-AEBB84F7D83B}" srcOrd="4" destOrd="0" parTransId="{5A475AB1-0026-4A4C-B472-0FAA5039CC59}" sibTransId="{7BA7B2BA-1BC4-E24D-90E5-FEDD733F98A0}"/>
    <dgm:cxn modelId="{CFB7059F-C8B9-AB4C-8D37-4C8BF209A33C}" type="presOf" srcId="{E0336FBC-4BA2-7545-B64C-AEBB84F7D83B}" destId="{8AE56CE0-D33A-0A45-A122-DCB75F93A6BF}" srcOrd="0" destOrd="0" presId="urn:microsoft.com/office/officeart/2005/8/layout/vList2"/>
    <dgm:cxn modelId="{111384CE-B459-FE45-B353-921380516A3B}" type="presOf" srcId="{E8F6EE06-4DED-1D45-841C-6918DF038CAE}" destId="{A8227AF3-9C33-E246-A6DF-9A664CA9F7C1}" srcOrd="0" destOrd="0" presId="urn:microsoft.com/office/officeart/2005/8/layout/vList2"/>
    <dgm:cxn modelId="{F338A9DB-89B3-5D4A-BA64-7F6904C551B6}" type="presOf" srcId="{89243585-97CB-1549-BECB-B7664544C576}" destId="{FC2A317B-B3B7-DA4C-9CFF-2C74401B8D6E}" srcOrd="0" destOrd="0" presId="urn:microsoft.com/office/officeart/2005/8/layout/vList2"/>
    <dgm:cxn modelId="{E50610E7-52F9-3D4E-B8B4-3044D41BE784}" srcId="{7549FB24-7C43-6D47-B52C-9DFDAC0A4509}" destId="{06D0A4CD-C49B-684F-BA1A-844F56B4B0E7}" srcOrd="5" destOrd="0" parTransId="{F8DD238D-ED55-4149-BD30-01F286B17015}" sibTransId="{E1FA5179-EF63-8D43-92BA-E7C555E2A7E3}"/>
    <dgm:cxn modelId="{9944ADE9-E99D-104B-BC15-AF18DB7FF546}" srcId="{7549FB24-7C43-6D47-B52C-9DFDAC0A4509}" destId="{F8DDBC39-029B-1748-9B5F-C59B63629913}" srcOrd="1" destOrd="0" parTransId="{4BB1FD83-CF8D-9040-9872-7EED0568370E}" sibTransId="{F95B8378-0813-114E-B740-0CC05AC3CB96}"/>
    <dgm:cxn modelId="{034CCBF9-5D7C-7746-9E10-4E096AC6DDC9}" type="presOf" srcId="{F8DDBC39-029B-1748-9B5F-C59B63629913}" destId="{26928F7B-82CD-DF4F-8C35-8C43FAD83BE4}" srcOrd="0" destOrd="0" presId="urn:microsoft.com/office/officeart/2005/8/layout/vList2"/>
    <dgm:cxn modelId="{DCA63BAE-8800-BE43-9445-4F926092D3E5}" type="presParOf" srcId="{A444127B-D87F-5344-86E6-0E4D982F76CD}" destId="{A8227AF3-9C33-E246-A6DF-9A664CA9F7C1}" srcOrd="0" destOrd="0" presId="urn:microsoft.com/office/officeart/2005/8/layout/vList2"/>
    <dgm:cxn modelId="{F9126C8D-BB4A-BF49-9166-33CB1B835B3D}" type="presParOf" srcId="{A444127B-D87F-5344-86E6-0E4D982F76CD}" destId="{8336D090-09DB-2944-8D41-E4B593FA4006}" srcOrd="1" destOrd="0" presId="urn:microsoft.com/office/officeart/2005/8/layout/vList2"/>
    <dgm:cxn modelId="{A3DAD36D-BB11-C34E-9309-6CFDB18777A8}" type="presParOf" srcId="{A444127B-D87F-5344-86E6-0E4D982F76CD}" destId="{26928F7B-82CD-DF4F-8C35-8C43FAD83BE4}" srcOrd="2" destOrd="0" presId="urn:microsoft.com/office/officeart/2005/8/layout/vList2"/>
    <dgm:cxn modelId="{71179027-CCCA-F440-AF94-BAC738EAAAFC}" type="presParOf" srcId="{A444127B-D87F-5344-86E6-0E4D982F76CD}" destId="{C872CE41-DE12-E944-A897-00FC9756CFAD}" srcOrd="3" destOrd="0" presId="urn:microsoft.com/office/officeart/2005/8/layout/vList2"/>
    <dgm:cxn modelId="{4418CD58-D1D1-0D47-AF86-6FBDE0435D59}" type="presParOf" srcId="{A444127B-D87F-5344-86E6-0E4D982F76CD}" destId="{18EFA01C-6100-6C47-9920-92F19487630D}" srcOrd="4" destOrd="0" presId="urn:microsoft.com/office/officeart/2005/8/layout/vList2"/>
    <dgm:cxn modelId="{876D2E09-6C43-354E-A86C-14067EE7E154}" type="presParOf" srcId="{A444127B-D87F-5344-86E6-0E4D982F76CD}" destId="{B828DC48-263D-0243-B889-654CD6BB76FD}" srcOrd="5" destOrd="0" presId="urn:microsoft.com/office/officeart/2005/8/layout/vList2"/>
    <dgm:cxn modelId="{48B2AC8A-A1FE-BF49-823A-87AA40FFC26A}" type="presParOf" srcId="{A444127B-D87F-5344-86E6-0E4D982F76CD}" destId="{7E6F4436-A386-D544-BC25-3D54DB1E0CAA}" srcOrd="6" destOrd="0" presId="urn:microsoft.com/office/officeart/2005/8/layout/vList2"/>
    <dgm:cxn modelId="{0E35BE5A-2E0C-2B4C-9E83-A8464901D4A2}" type="presParOf" srcId="{A444127B-D87F-5344-86E6-0E4D982F76CD}" destId="{B6F57920-7312-B748-A31C-928704D4E791}" srcOrd="7" destOrd="0" presId="urn:microsoft.com/office/officeart/2005/8/layout/vList2"/>
    <dgm:cxn modelId="{BD948469-ACF3-CF45-A9A6-237C06139CD6}" type="presParOf" srcId="{A444127B-D87F-5344-86E6-0E4D982F76CD}" destId="{8AE56CE0-D33A-0A45-A122-DCB75F93A6BF}" srcOrd="8" destOrd="0" presId="urn:microsoft.com/office/officeart/2005/8/layout/vList2"/>
    <dgm:cxn modelId="{D24F3400-50C8-DC48-8C96-BE8CF7DD0273}" type="presParOf" srcId="{A444127B-D87F-5344-86E6-0E4D982F76CD}" destId="{9A06EFB8-31DC-7D46-9397-0531298510BC}" srcOrd="9" destOrd="0" presId="urn:microsoft.com/office/officeart/2005/8/layout/vList2"/>
    <dgm:cxn modelId="{25BE2D32-C0B2-FA47-B78F-BA04F1915444}" type="presParOf" srcId="{A444127B-D87F-5344-86E6-0E4D982F76CD}" destId="{5BE2210D-3F2A-9046-88C2-DEF3B81CD23A}" srcOrd="10" destOrd="0" presId="urn:microsoft.com/office/officeart/2005/8/layout/vList2"/>
    <dgm:cxn modelId="{FD95D834-98CB-8A45-9D31-0E4C7879F147}" type="presParOf" srcId="{A444127B-D87F-5344-86E6-0E4D982F76CD}" destId="{0E6A4B04-58C5-7D41-8CCF-33446DDABED3}" srcOrd="11" destOrd="0" presId="urn:microsoft.com/office/officeart/2005/8/layout/vList2"/>
    <dgm:cxn modelId="{0D45D152-4797-0D4E-8B5D-1D1C806213E2}" type="presParOf" srcId="{A444127B-D87F-5344-86E6-0E4D982F76CD}" destId="{FC2A317B-B3B7-DA4C-9CFF-2C74401B8D6E}" srcOrd="12" destOrd="0" presId="urn:microsoft.com/office/officeart/2005/8/layout/vList2"/>
    <dgm:cxn modelId="{6BBA9FFF-277A-3D47-8FEC-56D1941AD0C1}" type="presParOf" srcId="{A444127B-D87F-5344-86E6-0E4D982F76CD}" destId="{35882883-64DE-8148-BCEC-E11AAD17A209}" srcOrd="13" destOrd="0" presId="urn:microsoft.com/office/officeart/2005/8/layout/vList2"/>
    <dgm:cxn modelId="{92BC7102-9176-6B48-95D4-63E68012116B}" type="presParOf" srcId="{A444127B-D87F-5344-86E6-0E4D982F76CD}" destId="{985C9960-D1A9-AB4C-A5F4-3EE785471412}"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97BB0-B344-4E1A-A8EC-2E3B16301A5D}">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F1878-9659-4D8D-95D3-B7E48565CFE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04263-FCD6-4E16-BFED-F9A9AE6AEEC6}">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Obesity stigma </a:t>
          </a:r>
        </a:p>
      </dsp:txBody>
      <dsp:txXfrm>
        <a:off x="1057183" y="1805"/>
        <a:ext cx="9458416" cy="915310"/>
      </dsp:txXfrm>
    </dsp:sp>
    <dsp:sp modelId="{F44737C9-3FC8-4948-A0EF-F6E31FF9583A}">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81FB5-09F1-4770-8AC5-548BD458F0F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A41A6-28BB-45BE-AEF6-CFFA767A3903}">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Definition of obesity </a:t>
          </a:r>
        </a:p>
      </dsp:txBody>
      <dsp:txXfrm>
        <a:off x="1057183" y="1145944"/>
        <a:ext cx="9458416" cy="915310"/>
      </dsp:txXfrm>
    </dsp:sp>
    <dsp:sp modelId="{99F1A6C7-EE0F-4988-8681-F25D035C1BA0}">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208A3-1FD3-4DE1-AB25-4F91824C984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70297-0B6D-4A10-916E-AE5F7CC94D72}">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Weight related complications </a:t>
          </a:r>
        </a:p>
      </dsp:txBody>
      <dsp:txXfrm>
        <a:off x="1057183" y="2290082"/>
        <a:ext cx="9458416" cy="915310"/>
      </dsp:txXfrm>
    </dsp:sp>
    <dsp:sp modelId="{596101C5-E5B6-42C7-B292-74BD1CF3AB84}">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F52B6-2E02-44EB-ADE7-C237694BA29C}">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24EF08-2327-4B42-B607-6853C9C51CE3}">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Pathophysiology </a:t>
          </a:r>
        </a:p>
      </dsp:txBody>
      <dsp:txXfrm>
        <a:off x="1057183" y="3434221"/>
        <a:ext cx="9458416" cy="915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D89-EBE9-5F46-B9E1-C8CC7D69D684}">
      <dsp:nvSpPr>
        <dsp:cNvPr id="0" name=""/>
        <dsp:cNvSpPr/>
      </dsp:nvSpPr>
      <dsp:spPr>
        <a:xfrm>
          <a:off x="0" y="78669"/>
          <a:ext cx="5181600" cy="9945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n-lt"/>
              <a:ea typeface="Helvetica Neue" panose="02000503000000020004" pitchFamily="2" charset="0"/>
              <a:cs typeface="Helvetica Neue" panose="02000503000000020004" pitchFamily="2" charset="0"/>
            </a:rPr>
            <a:t>Intervention: Diet and lifestyle support</a:t>
          </a:r>
        </a:p>
      </dsp:txBody>
      <dsp:txXfrm>
        <a:off x="48547" y="127216"/>
        <a:ext cx="5084506" cy="897406"/>
      </dsp:txXfrm>
    </dsp:sp>
    <dsp:sp modelId="{CDD92860-7698-3942-9079-45230652393B}">
      <dsp:nvSpPr>
        <dsp:cNvPr id="0" name=""/>
        <dsp:cNvSpPr/>
      </dsp:nvSpPr>
      <dsp:spPr>
        <a:xfrm>
          <a:off x="0" y="1145169"/>
          <a:ext cx="5181600" cy="9945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n-lt"/>
              <a:ea typeface="Helvetica Neue" panose="02000503000000020004" pitchFamily="2" charset="0"/>
              <a:cs typeface="Helvetica Neue" panose="02000503000000020004" pitchFamily="2" charset="0"/>
            </a:rPr>
            <a:t>Sitagliptin-metformin  stopped </a:t>
          </a:r>
        </a:p>
      </dsp:txBody>
      <dsp:txXfrm>
        <a:off x="48547" y="1193716"/>
        <a:ext cx="5084506" cy="897406"/>
      </dsp:txXfrm>
    </dsp:sp>
    <dsp:sp modelId="{44C18091-F098-8A49-8001-FEE28ADEC55E}">
      <dsp:nvSpPr>
        <dsp:cNvPr id="0" name=""/>
        <dsp:cNvSpPr/>
      </dsp:nvSpPr>
      <dsp:spPr>
        <a:xfrm>
          <a:off x="0" y="2211669"/>
          <a:ext cx="5181600" cy="9945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n-lt"/>
              <a:ea typeface="Helvetica Neue" panose="02000503000000020004" pitchFamily="2" charset="0"/>
              <a:cs typeface="Helvetica Neue" panose="02000503000000020004" pitchFamily="2" charset="0"/>
            </a:rPr>
            <a:t>2 years </a:t>
          </a:r>
        </a:p>
      </dsp:txBody>
      <dsp:txXfrm>
        <a:off x="48547" y="2260216"/>
        <a:ext cx="5084506" cy="897406"/>
      </dsp:txXfrm>
    </dsp:sp>
    <dsp:sp modelId="{1330D8B0-423C-3843-ACAD-F90A8C8DE1A6}">
      <dsp:nvSpPr>
        <dsp:cNvPr id="0" name=""/>
        <dsp:cNvSpPr/>
      </dsp:nvSpPr>
      <dsp:spPr>
        <a:xfrm>
          <a:off x="0" y="3278169"/>
          <a:ext cx="5181600" cy="994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n-lt"/>
              <a:ea typeface="Helvetica Neue" panose="02000503000000020004" pitchFamily="2" charset="0"/>
              <a:cs typeface="Helvetica Neue" panose="02000503000000020004" pitchFamily="2" charset="0"/>
            </a:rPr>
            <a:t>HbA1c 7.1% </a:t>
          </a:r>
          <a:r>
            <a:rPr lang="en-US" sz="2500" kern="1200" dirty="0">
              <a:latin typeface="+mn-lt"/>
              <a:ea typeface="Helvetica Neue" panose="02000503000000020004" pitchFamily="2" charset="0"/>
              <a:cs typeface="Helvetica Neue" panose="02000503000000020004" pitchFamily="2" charset="0"/>
              <a:sym typeface="Wingdings" pitchFamily="2" charset="2"/>
            </a:rPr>
            <a:t></a:t>
          </a:r>
          <a:r>
            <a:rPr lang="en-US" sz="2500" kern="1200" dirty="0">
              <a:latin typeface="+mn-lt"/>
              <a:ea typeface="Helvetica Neue" panose="02000503000000020004" pitchFamily="2" charset="0"/>
              <a:cs typeface="Helvetica Neue" panose="02000503000000020004" pitchFamily="2" charset="0"/>
            </a:rPr>
            <a:t> 5.0 % </a:t>
          </a:r>
        </a:p>
      </dsp:txBody>
      <dsp:txXfrm>
        <a:off x="48547" y="3326716"/>
        <a:ext cx="5084506" cy="8974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80727-AE98-4829-81D5-38FD59727529}">
      <dsp:nvSpPr>
        <dsp:cNvPr id="0" name=""/>
        <dsp:cNvSpPr/>
      </dsp:nvSpPr>
      <dsp:spPr>
        <a:xfrm>
          <a:off x="0" y="3399"/>
          <a:ext cx="105156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A79840-20A8-44FF-8AE8-16614B1DAD2B}">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BC3378-0A07-455B-8404-744421B3AF09}">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mn-lt"/>
              <a:ea typeface="Helvetica Neue" panose="02000503000000020004" pitchFamily="2" charset="0"/>
              <a:cs typeface="Helvetica Neue" panose="02000503000000020004" pitchFamily="2" charset="0"/>
            </a:rPr>
            <a:t>Obesity is a chronic disease </a:t>
          </a:r>
        </a:p>
      </dsp:txBody>
      <dsp:txXfrm>
        <a:off x="836323" y="3399"/>
        <a:ext cx="9679276" cy="724089"/>
      </dsp:txXfrm>
    </dsp:sp>
    <dsp:sp modelId="{21BE821E-6A48-4D87-B5AB-B44A665184F0}">
      <dsp:nvSpPr>
        <dsp:cNvPr id="0" name=""/>
        <dsp:cNvSpPr/>
      </dsp:nvSpPr>
      <dsp:spPr>
        <a:xfrm>
          <a:off x="0" y="908511"/>
          <a:ext cx="105156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3FFFAA-B63E-473C-A4B3-82C455D90E8F}">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58E569-6B64-4F8C-B997-F6B1BA700F32}">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mn-lt"/>
              <a:ea typeface="Helvetica Neue" panose="02000503000000020004" pitchFamily="2" charset="0"/>
              <a:cs typeface="Helvetica Neue" panose="02000503000000020004" pitchFamily="2" charset="0"/>
            </a:rPr>
            <a:t>Obesity management is about improving health and well-being and not simply reducing numbers on the scale </a:t>
          </a:r>
        </a:p>
      </dsp:txBody>
      <dsp:txXfrm>
        <a:off x="836323" y="908511"/>
        <a:ext cx="9679276" cy="724089"/>
      </dsp:txXfrm>
    </dsp:sp>
    <dsp:sp modelId="{107A8EF4-4C8B-401F-A0E8-FBD84EB3992F}">
      <dsp:nvSpPr>
        <dsp:cNvPr id="0" name=""/>
        <dsp:cNvSpPr/>
      </dsp:nvSpPr>
      <dsp:spPr>
        <a:xfrm>
          <a:off x="0" y="1813624"/>
          <a:ext cx="105156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37EBB3-D9A6-47E2-ABD2-1C78DC84725E}">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23C351-3920-4173-9AA9-6DE89B060A92}">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mn-lt"/>
              <a:ea typeface="Helvetica Neue" panose="02000503000000020004" pitchFamily="2" charset="0"/>
              <a:cs typeface="Helvetica Neue" panose="02000503000000020004" pitchFamily="2" charset="0"/>
            </a:rPr>
            <a:t>Early intervention means addressing root causes and removing roadblocks </a:t>
          </a:r>
        </a:p>
      </dsp:txBody>
      <dsp:txXfrm>
        <a:off x="836323" y="1813624"/>
        <a:ext cx="9679276" cy="724089"/>
      </dsp:txXfrm>
    </dsp:sp>
    <dsp:sp modelId="{2E54674A-ED03-423E-AC9B-906600129478}">
      <dsp:nvSpPr>
        <dsp:cNvPr id="0" name=""/>
        <dsp:cNvSpPr/>
      </dsp:nvSpPr>
      <dsp:spPr>
        <a:xfrm>
          <a:off x="0" y="2718736"/>
          <a:ext cx="105156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778B2-70A2-4A37-8FDA-984006ACD89A}">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676B08-367D-4B98-B2C0-29D544F9383B}">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mn-lt"/>
              <a:ea typeface="Helvetica Neue" panose="02000503000000020004" pitchFamily="2" charset="0"/>
              <a:cs typeface="Helvetica Neue" panose="02000503000000020004" pitchFamily="2" charset="0"/>
            </a:rPr>
            <a:t>Success is different for every individual </a:t>
          </a:r>
        </a:p>
      </dsp:txBody>
      <dsp:txXfrm>
        <a:off x="836323" y="2718736"/>
        <a:ext cx="9679276" cy="724089"/>
      </dsp:txXfrm>
    </dsp:sp>
    <dsp:sp modelId="{E11D3B9F-F480-4BC1-807D-90487C5165AA}">
      <dsp:nvSpPr>
        <dsp:cNvPr id="0" name=""/>
        <dsp:cNvSpPr/>
      </dsp:nvSpPr>
      <dsp:spPr>
        <a:xfrm>
          <a:off x="0" y="3623848"/>
          <a:ext cx="105156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3FFD8-9539-4808-A103-1AA8ABB717F9}">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14D99-7E1C-43F4-9367-60511161C9EF}">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mn-lt"/>
              <a:ea typeface="Helvetica Neue" panose="02000503000000020004" pitchFamily="2" charset="0"/>
              <a:cs typeface="Helvetica Neue" panose="02000503000000020004" pitchFamily="2" charset="0"/>
            </a:rPr>
            <a:t>A patient’s ‘best’ weight may never be an ideal weight</a:t>
          </a:r>
        </a:p>
      </dsp:txBody>
      <dsp:txXfrm>
        <a:off x="836323" y="3623848"/>
        <a:ext cx="9679276" cy="7240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4BFE3-EA2D-1440-9582-3F0945B1B25A}">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ED5CB-6FAB-4A49-BEF0-CB256FBD85C8}">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Type 2 diabetes prevalence in Qatar is </a:t>
          </a:r>
          <a:r>
            <a:rPr lang="en-US" sz="2500" b="1" kern="1200" dirty="0">
              <a:solidFill>
                <a:srgbClr val="FF0000"/>
              </a:solidFill>
            </a:rPr>
            <a:t>double</a:t>
          </a:r>
          <a:r>
            <a:rPr lang="en-US" sz="2500" kern="1200" dirty="0"/>
            <a:t> the global prevalence</a:t>
          </a:r>
        </a:p>
      </dsp:txBody>
      <dsp:txXfrm>
        <a:off x="0" y="0"/>
        <a:ext cx="10515600" cy="1087834"/>
      </dsp:txXfrm>
    </dsp:sp>
    <dsp:sp modelId="{674FAAC2-C011-5A4A-9F98-9DBEA50EC4A1}">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282206-F21D-3943-802B-703C96319DE3}">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just" defTabSz="1111250">
            <a:lnSpc>
              <a:spcPct val="90000"/>
            </a:lnSpc>
            <a:spcBef>
              <a:spcPct val="0"/>
            </a:spcBef>
            <a:spcAft>
              <a:spcPct val="35000"/>
            </a:spcAft>
            <a:buNone/>
          </a:pPr>
          <a:r>
            <a:rPr lang="en-US" sz="2500" kern="1200" dirty="0"/>
            <a:t>The prevalence of type 2 diabetes among Qataris has been estimated to increase from 17% in 2012 to at least 24% by 2050: </a:t>
          </a:r>
          <a:r>
            <a:rPr lang="en-US" sz="2500" b="1" kern="1200" dirty="0">
              <a:solidFill>
                <a:srgbClr val="FF0000"/>
              </a:solidFill>
            </a:rPr>
            <a:t>1 in 5 with type 2 diabetes </a:t>
          </a:r>
        </a:p>
      </dsp:txBody>
      <dsp:txXfrm>
        <a:off x="0" y="1087834"/>
        <a:ext cx="10515600" cy="1087834"/>
      </dsp:txXfrm>
    </dsp:sp>
    <dsp:sp modelId="{1EFA8BFA-7FC9-7341-99F6-5CD70286A9F8}">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88A56-16E8-E042-9A5C-482F5F9E6220}">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just" defTabSz="1111250">
            <a:lnSpc>
              <a:spcPct val="90000"/>
            </a:lnSpc>
            <a:spcBef>
              <a:spcPct val="0"/>
            </a:spcBef>
            <a:spcAft>
              <a:spcPct val="35000"/>
            </a:spcAft>
            <a:buNone/>
          </a:pPr>
          <a:r>
            <a:rPr lang="en-US" sz="2500" kern="1200" dirty="0"/>
            <a:t>Obesity has been found to be the principal risk factor explaining nearly two-thirds of type 2 diabetes incidence</a:t>
          </a:r>
        </a:p>
      </dsp:txBody>
      <dsp:txXfrm>
        <a:off x="0" y="2175669"/>
        <a:ext cx="10515600" cy="1087834"/>
      </dsp:txXfrm>
    </dsp:sp>
    <dsp:sp modelId="{5D2E2F37-73B6-6744-A048-2096B842F30B}">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563F0-F2D5-F844-8C0B-13DE2E84C572}">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32% of Qatar’s total health expenditure by 2050 will be spent on diabetes </a:t>
          </a:r>
        </a:p>
      </dsp:txBody>
      <dsp:txXfrm>
        <a:off x="0" y="3263503"/>
        <a:ext cx="10515600" cy="10878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2226C-6104-3F42-91D9-F7F6D5FAD9F6}">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D5C76-F408-B146-84EB-971485EC98B9}">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en-US" sz="3400" kern="1200" dirty="0"/>
            <a:t>The suggested BMI cutoff now used to define obesity (≥30 kg/m²) was developed from observational studies in Europe and the USA of exclusively White populations and based on the association between BMI and mortality</a:t>
          </a:r>
        </a:p>
      </dsp:txBody>
      <dsp:txXfrm>
        <a:off x="0" y="0"/>
        <a:ext cx="10515600" cy="2175669"/>
      </dsp:txXfrm>
    </dsp:sp>
    <dsp:sp modelId="{E838AD19-EA12-A848-8959-BC96FCF6B5C0}">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75B59-BBED-8341-9549-E936D99801F7}">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en-US" sz="3400" kern="1200" dirty="0"/>
            <a:t>Subsequently, there has been increasing evidence of a high prevalence of type 2 diabetes among Asian populations at a lower BMI than in White populations</a:t>
          </a:r>
        </a:p>
      </dsp:txBody>
      <dsp:txXfrm>
        <a:off x="0" y="2175669"/>
        <a:ext cx="10515600" cy="21756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7EEED-D9EE-4C79-967C-31E6A139F2A7}">
      <dsp:nvSpPr>
        <dsp:cNvPr id="0" name=""/>
        <dsp:cNvSpPr/>
      </dsp:nvSpPr>
      <dsp:spPr>
        <a:xfrm>
          <a:off x="1006188" y="0"/>
          <a:ext cx="1377000" cy="1377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97531-B1E4-4B74-8B09-9336F98F865A}">
      <dsp:nvSpPr>
        <dsp:cNvPr id="0" name=""/>
        <dsp:cNvSpPr/>
      </dsp:nvSpPr>
      <dsp:spPr>
        <a:xfrm>
          <a:off x="157037" y="1111311"/>
          <a:ext cx="3060000" cy="1293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Around 1,500,000 people 18+ years of age registered with a GP practice in England 1990-2018. </a:t>
          </a:r>
        </a:p>
      </dsp:txBody>
      <dsp:txXfrm>
        <a:off x="157037" y="1111311"/>
        <a:ext cx="3060000" cy="1293688"/>
      </dsp:txXfrm>
    </dsp:sp>
    <dsp:sp modelId="{BB0637BA-155E-46BC-A462-AF9073217535}">
      <dsp:nvSpPr>
        <dsp:cNvPr id="0" name=""/>
        <dsp:cNvSpPr/>
      </dsp:nvSpPr>
      <dsp:spPr>
        <a:xfrm>
          <a:off x="1006188" y="3634882"/>
          <a:ext cx="1377000" cy="1377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603F4-168D-451A-85DF-980C0547324B}">
      <dsp:nvSpPr>
        <dsp:cNvPr id="0" name=""/>
        <dsp:cNvSpPr/>
      </dsp:nvSpPr>
      <dsp:spPr>
        <a:xfrm>
          <a:off x="164687" y="5384957"/>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Lower BMI cut-offs for other populations</a:t>
          </a:r>
        </a:p>
      </dsp:txBody>
      <dsp:txXfrm>
        <a:off x="164687" y="5384957"/>
        <a:ext cx="3060000" cy="72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7410D-273E-5E4B-BB52-CCEAD6C1A913}">
      <dsp:nvSpPr>
        <dsp:cNvPr id="0" name=""/>
        <dsp:cNvSpPr/>
      </dsp:nvSpPr>
      <dsp:spPr>
        <a:xfrm>
          <a:off x="4123037" y="68018"/>
          <a:ext cx="3264888" cy="3264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QA" sz="2700" kern="1200"/>
            <a:t>Genetic factors </a:t>
          </a:r>
        </a:p>
      </dsp:txBody>
      <dsp:txXfrm>
        <a:off x="4558356" y="639374"/>
        <a:ext cx="2394251" cy="1469199"/>
      </dsp:txXfrm>
    </dsp:sp>
    <dsp:sp modelId="{DBB87619-558C-7448-9FC7-D246EEC55370}">
      <dsp:nvSpPr>
        <dsp:cNvPr id="0" name=""/>
        <dsp:cNvSpPr/>
      </dsp:nvSpPr>
      <dsp:spPr>
        <a:xfrm>
          <a:off x="5301118" y="2108573"/>
          <a:ext cx="3264888" cy="3264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QA" sz="2700" kern="1200"/>
            <a:t>Environment </a:t>
          </a:r>
        </a:p>
      </dsp:txBody>
      <dsp:txXfrm>
        <a:off x="6299630" y="2952003"/>
        <a:ext cx="1958933" cy="1795688"/>
      </dsp:txXfrm>
    </dsp:sp>
    <dsp:sp modelId="{86891D4A-44A8-1242-AD5C-6DD5AC119D7C}">
      <dsp:nvSpPr>
        <dsp:cNvPr id="0" name=""/>
        <dsp:cNvSpPr/>
      </dsp:nvSpPr>
      <dsp:spPr>
        <a:xfrm>
          <a:off x="2944957" y="2108573"/>
          <a:ext cx="3264888" cy="3264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QA" sz="2700" kern="1200"/>
            <a:t>Energy- Balance Dysregulation </a:t>
          </a:r>
        </a:p>
      </dsp:txBody>
      <dsp:txXfrm>
        <a:off x="3252400" y="2952003"/>
        <a:ext cx="1958933" cy="17956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14FEF-831A-A04D-83EC-A7E04ACF7D76}">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EECE3-B388-C748-A9D7-40822C0598BC}">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Obesity is a chronic, complex </a:t>
          </a:r>
          <a:r>
            <a:rPr lang="en-US" sz="2300" b="1" kern="1200" dirty="0">
              <a:solidFill>
                <a:srgbClr val="FF0000"/>
              </a:solidFill>
            </a:rPr>
            <a:t>disease</a:t>
          </a:r>
          <a:r>
            <a:rPr lang="en-US" sz="2300" kern="1200" dirty="0"/>
            <a:t> with significant impact on QoL</a:t>
          </a:r>
        </a:p>
      </dsp:txBody>
      <dsp:txXfrm>
        <a:off x="0" y="2124"/>
        <a:ext cx="10515600" cy="724514"/>
      </dsp:txXfrm>
    </dsp:sp>
    <dsp:sp modelId="{30E5AF9C-FC5E-B740-88C8-35F548ED68C1}">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84379-0360-134A-ABF1-DB520CAB57AC}">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Obesity stigma: Watch your own biases; be non-judgmental </a:t>
          </a:r>
        </a:p>
      </dsp:txBody>
      <dsp:txXfrm>
        <a:off x="0" y="726639"/>
        <a:ext cx="10515600" cy="724514"/>
      </dsp:txXfrm>
    </dsp:sp>
    <dsp:sp modelId="{CA559BC5-2B25-AC4B-9E05-B633E7C21A5D}">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E509B-ADB2-864C-AA25-8C65EDB6DD82}">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Know your patient’s obesity stage and know when to refer </a:t>
          </a:r>
        </a:p>
      </dsp:txBody>
      <dsp:txXfrm>
        <a:off x="0" y="1451154"/>
        <a:ext cx="10515600" cy="724514"/>
      </dsp:txXfrm>
    </dsp:sp>
    <dsp:sp modelId="{7E37AB80-14A3-0542-9BA1-FDB401ACDB5B}">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78029-3FCC-8742-B0EC-704BF74C6B86}">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Modest weight loss results in great health benefits </a:t>
          </a:r>
        </a:p>
      </dsp:txBody>
      <dsp:txXfrm>
        <a:off x="0" y="2175669"/>
        <a:ext cx="10515600" cy="724514"/>
      </dsp:txXfrm>
    </dsp:sp>
    <dsp:sp modelId="{63E0C29B-55D4-8A4C-954F-93EAA567F456}">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08A75-8759-354B-9D12-BCAFDB7827DB}">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Stopping therapy </a:t>
          </a:r>
          <a:r>
            <a:rPr lang="en-US" sz="2300" kern="1200" dirty="0">
              <a:sym typeface="Wingdings" panose="05000000000000000000" pitchFamily="2" charset="2"/>
            </a:rPr>
            <a:t></a:t>
          </a:r>
          <a:r>
            <a:rPr lang="en-US" sz="2300" kern="1200" dirty="0"/>
            <a:t> weight regain </a:t>
          </a:r>
          <a:r>
            <a:rPr lang="en-US" sz="2300" kern="1200" dirty="0">
              <a:sym typeface="Wingdings" panose="05000000000000000000" pitchFamily="2" charset="2"/>
            </a:rPr>
            <a:t></a:t>
          </a:r>
          <a:r>
            <a:rPr lang="en-US" sz="2300" kern="1200" dirty="0"/>
            <a:t> </a:t>
          </a:r>
          <a:r>
            <a:rPr lang="en-US" sz="2300" b="1" kern="1200" dirty="0">
              <a:solidFill>
                <a:srgbClr val="FF0000"/>
              </a:solidFill>
            </a:rPr>
            <a:t>obesity is a chronic </a:t>
          </a:r>
          <a:r>
            <a:rPr lang="en-GB" sz="2300" b="1" kern="1200" dirty="0">
              <a:solidFill>
                <a:srgbClr val="FF0000"/>
              </a:solidFill>
            </a:rPr>
            <a:t>persistent relapsing </a:t>
          </a:r>
          <a:r>
            <a:rPr lang="en-US" sz="2300" b="1" kern="1200" dirty="0">
              <a:solidFill>
                <a:srgbClr val="FF0000"/>
              </a:solidFill>
            </a:rPr>
            <a:t>disease </a:t>
          </a:r>
          <a:endParaRPr lang="en-US" sz="2300" kern="1200" dirty="0">
            <a:solidFill>
              <a:srgbClr val="FF0000"/>
            </a:solidFill>
          </a:endParaRPr>
        </a:p>
      </dsp:txBody>
      <dsp:txXfrm>
        <a:off x="0" y="2900183"/>
        <a:ext cx="10515600" cy="724514"/>
      </dsp:txXfrm>
    </dsp:sp>
    <dsp:sp modelId="{1DB0DB01-044A-BE4C-8606-A61BCE2FFB85}">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FDE053-6D73-8549-8325-BA87058663C5}">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To prevent type 2 diabetes we </a:t>
          </a:r>
          <a:r>
            <a:rPr lang="en-US" sz="2300" b="1" kern="1200" dirty="0">
              <a:solidFill>
                <a:srgbClr val="FF0000"/>
              </a:solidFill>
            </a:rPr>
            <a:t>MUST</a:t>
          </a:r>
          <a:r>
            <a:rPr lang="en-US" sz="2300" kern="1200" dirty="0"/>
            <a:t> prevent and treat obesity  </a:t>
          </a:r>
        </a:p>
      </dsp:txBody>
      <dsp:txXfrm>
        <a:off x="0" y="3624698"/>
        <a:ext cx="10515600" cy="72451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E27EB-1424-F547-BEE4-1238B598E369}">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FC9AF-650D-EC4E-B788-1B72DB32A6AB}">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Professor Shahrad Taheri </a:t>
          </a:r>
        </a:p>
      </dsp:txBody>
      <dsp:txXfrm>
        <a:off x="608661" y="692298"/>
        <a:ext cx="4508047" cy="2799040"/>
      </dsp:txXfrm>
    </dsp:sp>
    <dsp:sp modelId="{B7616A38-6E6B-2541-96D9-25D8413DCB49}">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3E385-2FE5-3245-87A0-98563756D4C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DIADEM-1 Study Team and QNRF funding </a:t>
          </a:r>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7A5A6-95CC-8A4C-BFB9-DEC0E9646A0F}">
      <dsp:nvSpPr>
        <dsp:cNvPr id="0" name=""/>
        <dsp:cNvSpPr/>
      </dsp:nvSpPr>
      <dsp:spPr>
        <a:xfrm>
          <a:off x="0" y="391387"/>
          <a:ext cx="10691811" cy="1432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latin typeface="+mn-lt"/>
              <a:ea typeface="Helvetica Neue" panose="02000503000000020004" pitchFamily="2" charset="0"/>
              <a:cs typeface="Helvetica Neue" panose="02000503000000020004" pitchFamily="2" charset="0"/>
            </a:rPr>
            <a:t>Negative attitudes toward individuals because of their excess body weight </a:t>
          </a:r>
        </a:p>
      </dsp:txBody>
      <dsp:txXfrm>
        <a:off x="69908" y="461295"/>
        <a:ext cx="10551995" cy="1292264"/>
      </dsp:txXfrm>
    </dsp:sp>
    <dsp:sp modelId="{3B33C6EE-E8F8-0D43-9568-793011B0CD56}">
      <dsp:nvSpPr>
        <dsp:cNvPr id="0" name=""/>
        <dsp:cNvSpPr/>
      </dsp:nvSpPr>
      <dsp:spPr>
        <a:xfrm>
          <a:off x="0" y="1927147"/>
          <a:ext cx="10691811" cy="1432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latin typeface="+mn-lt"/>
              <a:ea typeface="Helvetica Neue" panose="02000503000000020004" pitchFamily="2" charset="0"/>
              <a:cs typeface="Helvetica Neue" panose="02000503000000020004" pitchFamily="2" charset="0"/>
            </a:rPr>
            <a:t>Stereotypes that persons with obesity are at fault for their weight, lazy, sloppy, lacking willpower &amp; discipline </a:t>
          </a:r>
        </a:p>
      </dsp:txBody>
      <dsp:txXfrm>
        <a:off x="69908" y="1997055"/>
        <a:ext cx="10551995" cy="1292264"/>
      </dsp:txXfrm>
    </dsp:sp>
    <dsp:sp modelId="{B5BDB8D3-651C-F646-9A11-0957BDADF95D}">
      <dsp:nvSpPr>
        <dsp:cNvPr id="0" name=""/>
        <dsp:cNvSpPr/>
      </dsp:nvSpPr>
      <dsp:spPr>
        <a:xfrm>
          <a:off x="0" y="3462907"/>
          <a:ext cx="10691811" cy="1432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latin typeface="+mn-lt"/>
              <a:ea typeface="Helvetica Neue" panose="02000503000000020004" pitchFamily="2" charset="0"/>
              <a:cs typeface="Helvetica Neue" panose="02000503000000020004" pitchFamily="2" charset="0"/>
            </a:rPr>
            <a:t>Rarely challenged, socially acceptable-leads to bullying, prejudice and discrimination</a:t>
          </a:r>
        </a:p>
      </dsp:txBody>
      <dsp:txXfrm>
        <a:off x="69908" y="3532815"/>
        <a:ext cx="10551995" cy="1292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18EF0-9CE3-744F-9A8C-55CDA3ABA0D3}">
      <dsp:nvSpPr>
        <dsp:cNvPr id="0" name=""/>
        <dsp:cNvSpPr/>
      </dsp:nvSpPr>
      <dsp:spPr>
        <a:xfrm>
          <a:off x="0" y="16225"/>
          <a:ext cx="967838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mn-lt"/>
              <a:ea typeface="Helvetica Neue" panose="02000503000000020004" pitchFamily="2" charset="0"/>
              <a:cs typeface="Helvetica Neue" panose="02000503000000020004" pitchFamily="2" charset="0"/>
            </a:rPr>
            <a:t>Views that patients with obesity as... </a:t>
          </a:r>
        </a:p>
      </dsp:txBody>
      <dsp:txXfrm>
        <a:off x="30442" y="46667"/>
        <a:ext cx="9617505" cy="562726"/>
      </dsp:txXfrm>
    </dsp:sp>
    <dsp:sp modelId="{4C9D36D9-786C-EB4A-9097-4135E03F42C0}">
      <dsp:nvSpPr>
        <dsp:cNvPr id="0" name=""/>
        <dsp:cNvSpPr/>
      </dsp:nvSpPr>
      <dsp:spPr>
        <a:xfrm>
          <a:off x="0" y="639835"/>
          <a:ext cx="9678389"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8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Less self-disciplined</a:t>
          </a:r>
        </a:p>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Less compliant </a:t>
          </a:r>
        </a:p>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More annoying </a:t>
          </a:r>
        </a:p>
      </dsp:txBody>
      <dsp:txXfrm>
        <a:off x="0" y="639835"/>
        <a:ext cx="9678389" cy="1049490"/>
      </dsp:txXfrm>
    </dsp:sp>
    <dsp:sp modelId="{80B12C6B-4146-BD46-847F-0C399B73F86E}">
      <dsp:nvSpPr>
        <dsp:cNvPr id="0" name=""/>
        <dsp:cNvSpPr/>
      </dsp:nvSpPr>
      <dsp:spPr>
        <a:xfrm>
          <a:off x="0" y="1689325"/>
          <a:ext cx="967838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mn-lt"/>
              <a:ea typeface="Helvetica Neue" panose="02000503000000020004" pitchFamily="2" charset="0"/>
              <a:cs typeface="Helvetica Neue" panose="02000503000000020004" pitchFamily="2" charset="0"/>
            </a:rPr>
            <a:t>As patient BMI increases, physicians report:</a:t>
          </a:r>
        </a:p>
      </dsp:txBody>
      <dsp:txXfrm>
        <a:off x="30442" y="1719767"/>
        <a:ext cx="9617505" cy="562726"/>
      </dsp:txXfrm>
    </dsp:sp>
    <dsp:sp modelId="{BB664094-EB0B-E14E-B165-E73F90735920}">
      <dsp:nvSpPr>
        <dsp:cNvPr id="0" name=""/>
        <dsp:cNvSpPr/>
      </dsp:nvSpPr>
      <dsp:spPr>
        <a:xfrm>
          <a:off x="0" y="2312935"/>
          <a:ext cx="9678389"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8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Having less patience </a:t>
          </a:r>
        </a:p>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Less desire to help the patient </a:t>
          </a:r>
        </a:p>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Seeing these patients is a waste of their time </a:t>
          </a:r>
        </a:p>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Having less respect for patients </a:t>
          </a:r>
        </a:p>
      </dsp:txBody>
      <dsp:txXfrm>
        <a:off x="0" y="2312935"/>
        <a:ext cx="9678389" cy="1372410"/>
      </dsp:txXfrm>
    </dsp:sp>
    <dsp:sp modelId="{BFF8A4DC-7482-9E4E-B1E7-52C3780C40CE}">
      <dsp:nvSpPr>
        <dsp:cNvPr id="0" name=""/>
        <dsp:cNvSpPr/>
      </dsp:nvSpPr>
      <dsp:spPr>
        <a:xfrm>
          <a:off x="0" y="3685346"/>
          <a:ext cx="967838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mn-lt"/>
              <a:ea typeface="Helvetica Neue" panose="02000503000000020004" pitchFamily="2" charset="0"/>
              <a:cs typeface="Helvetica Neue" panose="02000503000000020004" pitchFamily="2" charset="0"/>
            </a:rPr>
            <a:t>Strong implicit bias and explicit bias:</a:t>
          </a:r>
        </a:p>
      </dsp:txBody>
      <dsp:txXfrm>
        <a:off x="30442" y="3715788"/>
        <a:ext cx="9617505" cy="562726"/>
      </dsp:txXfrm>
    </dsp:sp>
    <dsp:sp modelId="{0A708769-65D0-294F-B971-818D4EB1E7E0}">
      <dsp:nvSpPr>
        <dsp:cNvPr id="0" name=""/>
        <dsp:cNvSpPr/>
      </dsp:nvSpPr>
      <dsp:spPr>
        <a:xfrm>
          <a:off x="0" y="4308956"/>
          <a:ext cx="9678389"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8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As prevalent as weight bias in the general public</a:t>
          </a:r>
        </a:p>
        <a:p>
          <a:pPr marL="228600" lvl="1" indent="-228600" algn="l" defTabSz="889000" rtl="0">
            <a:lnSpc>
              <a:spcPct val="90000"/>
            </a:lnSpc>
            <a:spcBef>
              <a:spcPct val="0"/>
            </a:spcBef>
            <a:spcAft>
              <a:spcPct val="20000"/>
            </a:spcAft>
            <a:buChar char="•"/>
          </a:pPr>
          <a:r>
            <a:rPr lang="en-US" sz="2000" kern="1200" dirty="0">
              <a:latin typeface="+mn-lt"/>
              <a:ea typeface="Helvetica Neue" panose="02000503000000020004" pitchFamily="2" charset="0"/>
              <a:cs typeface="Helvetica Neue" panose="02000503000000020004" pitchFamily="2" charset="0"/>
            </a:rPr>
            <a:t>(N= 2,284 MDs from a general population sample of 359,261)</a:t>
          </a:r>
        </a:p>
      </dsp:txBody>
      <dsp:txXfrm>
        <a:off x="0" y="4308956"/>
        <a:ext cx="9678389" cy="6862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5C846-C4A0-5B4E-94AF-8185B461DFD8}">
      <dsp:nvSpPr>
        <dsp:cNvPr id="0" name=""/>
        <dsp:cNvSpPr/>
      </dsp:nvSpPr>
      <dsp:spPr>
        <a:xfrm>
          <a:off x="3470551" y="947"/>
          <a:ext cx="1710984" cy="171098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Helvetica Neue" panose="02000503000000020004" pitchFamily="2" charset="0"/>
              <a:ea typeface="Helvetica Neue" panose="02000503000000020004" pitchFamily="2" charset="0"/>
              <a:cs typeface="Helvetica Neue" panose="02000503000000020004" pitchFamily="2" charset="0"/>
            </a:rPr>
            <a:t>Obesity </a:t>
          </a:r>
        </a:p>
      </dsp:txBody>
      <dsp:txXfrm>
        <a:off x="3721119" y="251515"/>
        <a:ext cx="1209848" cy="1209848"/>
      </dsp:txXfrm>
    </dsp:sp>
    <dsp:sp modelId="{3433BD30-5A36-5A46-A727-BFC4A85B1C6C}">
      <dsp:nvSpPr>
        <dsp:cNvPr id="0" name=""/>
        <dsp:cNvSpPr/>
      </dsp:nvSpPr>
      <dsp:spPr>
        <a:xfrm rot="2700000">
          <a:off x="4997816" y="1466754"/>
          <a:ext cx="454539" cy="577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5017786" y="1534034"/>
        <a:ext cx="318177" cy="346475"/>
      </dsp:txXfrm>
    </dsp:sp>
    <dsp:sp modelId="{8792D8FA-47B2-9E4D-BD70-3E625EC31557}">
      <dsp:nvSpPr>
        <dsp:cNvPr id="0" name=""/>
        <dsp:cNvSpPr/>
      </dsp:nvSpPr>
      <dsp:spPr>
        <a:xfrm>
          <a:off x="5286830" y="1817226"/>
          <a:ext cx="1710984" cy="171098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Helvetica Neue" panose="02000503000000020004" pitchFamily="2" charset="0"/>
              <a:ea typeface="Helvetica Neue" panose="02000503000000020004" pitchFamily="2" charset="0"/>
              <a:cs typeface="Helvetica Neue" panose="02000503000000020004" pitchFamily="2" charset="0"/>
            </a:rPr>
            <a:t>Increased Medical Visits </a:t>
          </a:r>
        </a:p>
      </dsp:txBody>
      <dsp:txXfrm>
        <a:off x="5537398" y="2067794"/>
        <a:ext cx="1209848" cy="1209848"/>
      </dsp:txXfrm>
    </dsp:sp>
    <dsp:sp modelId="{98B0299D-C451-4C48-87D2-3C1401B8F1DB}">
      <dsp:nvSpPr>
        <dsp:cNvPr id="0" name=""/>
        <dsp:cNvSpPr/>
      </dsp:nvSpPr>
      <dsp:spPr>
        <a:xfrm rot="8100000">
          <a:off x="5016009" y="3283032"/>
          <a:ext cx="454539" cy="577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5132401" y="3350312"/>
        <a:ext cx="318177" cy="346475"/>
      </dsp:txXfrm>
    </dsp:sp>
    <dsp:sp modelId="{C0767FCB-7082-BB46-8FBD-55AA9F2C4182}">
      <dsp:nvSpPr>
        <dsp:cNvPr id="0" name=""/>
        <dsp:cNvSpPr/>
      </dsp:nvSpPr>
      <dsp:spPr>
        <a:xfrm>
          <a:off x="3470551" y="3633505"/>
          <a:ext cx="1710984" cy="171098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Helvetica Neue" panose="02000503000000020004" pitchFamily="2" charset="0"/>
              <a:ea typeface="Helvetica Neue" panose="02000503000000020004" pitchFamily="2" charset="0"/>
              <a:cs typeface="Helvetica Neue" panose="02000503000000020004" pitchFamily="2" charset="0"/>
            </a:rPr>
            <a:t>Negative Feelings </a:t>
          </a:r>
        </a:p>
      </dsp:txBody>
      <dsp:txXfrm>
        <a:off x="3721119" y="3884073"/>
        <a:ext cx="1209848" cy="1209848"/>
      </dsp:txXfrm>
    </dsp:sp>
    <dsp:sp modelId="{C6857D35-AE6C-D14A-9C7E-A4AB0228C08B}">
      <dsp:nvSpPr>
        <dsp:cNvPr id="0" name=""/>
        <dsp:cNvSpPr/>
      </dsp:nvSpPr>
      <dsp:spPr>
        <a:xfrm rot="13500000">
          <a:off x="3199730" y="3301225"/>
          <a:ext cx="454539" cy="577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endParaRPr lang="en-US" sz="1500" kern="1200" dirty="0">
            <a:latin typeface="+mn-lt"/>
            <a:ea typeface="Helvetica Neue" panose="02000503000000020004" pitchFamily="2" charset="0"/>
            <a:cs typeface="Helvetica Neue" panose="02000503000000020004" pitchFamily="2" charset="0"/>
          </a:endParaRPr>
        </a:p>
      </dsp:txBody>
      <dsp:txXfrm rot="10800000">
        <a:off x="3316122" y="3464927"/>
        <a:ext cx="318177" cy="346475"/>
      </dsp:txXfrm>
    </dsp:sp>
    <dsp:sp modelId="{9DCF4323-1008-964A-8D8F-7D8E9DA87EF1}">
      <dsp:nvSpPr>
        <dsp:cNvPr id="0" name=""/>
        <dsp:cNvSpPr/>
      </dsp:nvSpPr>
      <dsp:spPr>
        <a:xfrm>
          <a:off x="1654272" y="1817226"/>
          <a:ext cx="1710984" cy="171098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Helvetica Neue" panose="02000503000000020004" pitchFamily="2" charset="0"/>
              <a:ea typeface="Helvetica Neue" panose="02000503000000020004" pitchFamily="2" charset="0"/>
              <a:cs typeface="Helvetica Neue" panose="02000503000000020004" pitchFamily="2" charset="0"/>
            </a:rPr>
            <a:t>Unhealthy Behaviors, Poor Self Care </a:t>
          </a:r>
        </a:p>
      </dsp:txBody>
      <dsp:txXfrm>
        <a:off x="1904840" y="2067794"/>
        <a:ext cx="1209848" cy="1209848"/>
      </dsp:txXfrm>
    </dsp:sp>
    <dsp:sp modelId="{20B77BA0-64B4-E64C-BA3F-7B61401F7269}">
      <dsp:nvSpPr>
        <dsp:cNvPr id="0" name=""/>
        <dsp:cNvSpPr/>
      </dsp:nvSpPr>
      <dsp:spPr>
        <a:xfrm rot="18900000">
          <a:off x="3181537" y="1484947"/>
          <a:ext cx="454539" cy="577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3201507" y="1648649"/>
        <a:ext cx="318177" cy="346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CF643-61C1-C54A-88F8-7C52C298D13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021D1-27AE-7C49-AEBF-52052324BEE9}">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just" defTabSz="1333500">
            <a:lnSpc>
              <a:spcPct val="90000"/>
            </a:lnSpc>
            <a:spcBef>
              <a:spcPct val="0"/>
            </a:spcBef>
            <a:spcAft>
              <a:spcPct val="35000"/>
            </a:spcAft>
            <a:buNone/>
          </a:pPr>
          <a:r>
            <a:rPr lang="en-US" sz="3000" kern="1200" dirty="0">
              <a:latin typeface="+mn-lt"/>
            </a:rPr>
            <a:t>Overweight and obesity are increasing challenges that lead to deleterious health, psychological and social consequences</a:t>
          </a:r>
        </a:p>
      </dsp:txBody>
      <dsp:txXfrm>
        <a:off x="0" y="0"/>
        <a:ext cx="10515600" cy="1087834"/>
      </dsp:txXfrm>
    </dsp:sp>
    <dsp:sp modelId="{DA3731C4-122C-3A44-A09E-F16611C4D661}">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F1915-5C16-104E-B2CB-B5E16173D00B}">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just" defTabSz="1333500">
            <a:lnSpc>
              <a:spcPct val="90000"/>
            </a:lnSpc>
            <a:spcBef>
              <a:spcPct val="0"/>
            </a:spcBef>
            <a:spcAft>
              <a:spcPct val="35000"/>
            </a:spcAft>
            <a:buNone/>
          </a:pPr>
          <a:r>
            <a:rPr lang="en-US" sz="3000" kern="1200" dirty="0"/>
            <a:t>Obesity is a disease characterised by excessive adipose fat accumulation with multiple organ- specific complications </a:t>
          </a:r>
        </a:p>
      </dsp:txBody>
      <dsp:txXfrm>
        <a:off x="0" y="1087834"/>
        <a:ext cx="10515600" cy="1087834"/>
      </dsp:txXfrm>
    </dsp:sp>
    <dsp:sp modelId="{05BB98BA-9DEA-9C4D-84B6-D75DA5578A56}">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C6808-4AAE-564D-BF4F-9B78653F6D4B}">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just" defTabSz="1333500">
            <a:lnSpc>
              <a:spcPct val="90000"/>
            </a:lnSpc>
            <a:spcBef>
              <a:spcPct val="0"/>
            </a:spcBef>
            <a:spcAft>
              <a:spcPct val="35000"/>
            </a:spcAft>
            <a:buNone/>
          </a:pPr>
          <a:r>
            <a:rPr lang="en-US" sz="3000" kern="1200" dirty="0"/>
            <a:t>Excessive fat deposits occur within the subcutaneous adipose tissue </a:t>
          </a:r>
        </a:p>
      </dsp:txBody>
      <dsp:txXfrm>
        <a:off x="0" y="2175669"/>
        <a:ext cx="10515600" cy="1087834"/>
      </dsp:txXfrm>
    </dsp:sp>
    <dsp:sp modelId="{9BDF3AEC-FFF6-614A-A269-C7FB577F8721}">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310A1-D31F-EC4D-8943-6E0F61DFB562}">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just" defTabSz="1333500">
            <a:lnSpc>
              <a:spcPct val="90000"/>
            </a:lnSpc>
            <a:spcBef>
              <a:spcPct val="0"/>
            </a:spcBef>
            <a:spcAft>
              <a:spcPct val="35000"/>
            </a:spcAft>
            <a:buNone/>
          </a:pPr>
          <a:r>
            <a:rPr lang="en-US" sz="3000" kern="1200" dirty="0"/>
            <a:t>Excessive fat accumulation around and within the viscera is associated with the greatest cardio- metabolic risk</a:t>
          </a:r>
        </a:p>
      </dsp:txBody>
      <dsp:txXfrm>
        <a:off x="0" y="3263503"/>
        <a:ext cx="10515600" cy="10878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F60E9-E27F-3A4C-B0A9-650EC15939BF}">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3DAFD-885B-D84C-947B-AB79E88F5EDE}">
      <dsp:nvSpPr>
        <dsp:cNvPr id="0" name=""/>
        <dsp:cNvSpPr/>
      </dsp:nvSpPr>
      <dsp:spPr>
        <a:xfrm>
          <a:off x="0" y="0"/>
          <a:ext cx="10515600" cy="116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Obesity is no longer considered a cosmetic issue that is caused by overeating and a lack of self-control</a:t>
          </a:r>
        </a:p>
      </dsp:txBody>
      <dsp:txXfrm>
        <a:off x="0" y="0"/>
        <a:ext cx="10515600" cy="1166812"/>
      </dsp:txXfrm>
    </dsp:sp>
    <dsp:sp modelId="{7E05C79B-F8AE-DF41-A525-55F3099CDBE0}">
      <dsp:nvSpPr>
        <dsp:cNvPr id="0" name=""/>
        <dsp:cNvSpPr/>
      </dsp:nvSpPr>
      <dsp:spPr>
        <a:xfrm>
          <a:off x="0" y="116681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96618A-D6B3-8B4A-B2B0-7BD45520C4A8}">
      <dsp:nvSpPr>
        <dsp:cNvPr id="0" name=""/>
        <dsp:cNvSpPr/>
      </dsp:nvSpPr>
      <dsp:spPr>
        <a:xfrm>
          <a:off x="0" y="1166812"/>
          <a:ext cx="10515600" cy="116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just" defTabSz="1022350">
            <a:lnSpc>
              <a:spcPct val="90000"/>
            </a:lnSpc>
            <a:spcBef>
              <a:spcPct val="0"/>
            </a:spcBef>
            <a:spcAft>
              <a:spcPct val="35000"/>
            </a:spcAft>
            <a:buNone/>
          </a:pPr>
          <a:r>
            <a:rPr lang="en-US" sz="2300" kern="1200" dirty="0"/>
            <a:t>The World Health Organization (W.H.O.), along with National and International medical and scientific societies, now recognize obesity as a chronic progressive </a:t>
          </a:r>
          <a:r>
            <a:rPr lang="en-US" sz="2300" i="1" kern="1200" dirty="0">
              <a:solidFill>
                <a:srgbClr val="FF0000"/>
              </a:solidFill>
            </a:rPr>
            <a:t>disease </a:t>
          </a:r>
          <a:r>
            <a:rPr lang="en-US" sz="2300" kern="1200" dirty="0"/>
            <a:t>resulting from multiple environmental and genetic factors</a:t>
          </a:r>
        </a:p>
      </dsp:txBody>
      <dsp:txXfrm>
        <a:off x="0" y="1166812"/>
        <a:ext cx="10515600" cy="1166812"/>
      </dsp:txXfrm>
    </dsp:sp>
    <dsp:sp modelId="{50261BF6-A48E-3C44-8812-5384927071E6}">
      <dsp:nvSpPr>
        <dsp:cNvPr id="0" name=""/>
        <dsp:cNvSpPr/>
      </dsp:nvSpPr>
      <dsp:spPr>
        <a:xfrm>
          <a:off x="0" y="23336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0E020-5BCA-6848-ABFC-346D08B8D7E7}">
      <dsp:nvSpPr>
        <dsp:cNvPr id="0" name=""/>
        <dsp:cNvSpPr/>
      </dsp:nvSpPr>
      <dsp:spPr>
        <a:xfrm>
          <a:off x="0" y="2333624"/>
          <a:ext cx="10515600" cy="116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just" defTabSz="1022350">
            <a:lnSpc>
              <a:spcPct val="90000"/>
            </a:lnSpc>
            <a:spcBef>
              <a:spcPct val="0"/>
            </a:spcBef>
            <a:spcAft>
              <a:spcPct val="35000"/>
            </a:spcAft>
            <a:buNone/>
          </a:pPr>
          <a:r>
            <a:rPr lang="en-US" sz="2300" kern="1200" dirty="0"/>
            <a:t>The </a:t>
          </a:r>
          <a:r>
            <a:rPr lang="en-US" sz="2300" i="1" kern="1200" dirty="0">
              <a:solidFill>
                <a:srgbClr val="FF0000"/>
              </a:solidFill>
            </a:rPr>
            <a:t>disease</a:t>
          </a:r>
          <a:r>
            <a:rPr lang="en-US" sz="2300" kern="1200" dirty="0"/>
            <a:t> of obesity is extremely costly not only in terms of economics, but also in terms of individual and societal health, longevity, and psychological well-being</a:t>
          </a:r>
        </a:p>
      </dsp:txBody>
      <dsp:txXfrm>
        <a:off x="0" y="2333624"/>
        <a:ext cx="10515600" cy="1166812"/>
      </dsp:txXfrm>
    </dsp:sp>
    <dsp:sp modelId="{9BF0E7C2-B92F-6E45-A96E-B97672AC234D}">
      <dsp:nvSpPr>
        <dsp:cNvPr id="0" name=""/>
        <dsp:cNvSpPr/>
      </dsp:nvSpPr>
      <dsp:spPr>
        <a:xfrm>
          <a:off x="0" y="350043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4BBF4-945B-5C4C-BA01-8A65BFDC22DE}">
      <dsp:nvSpPr>
        <dsp:cNvPr id="0" name=""/>
        <dsp:cNvSpPr/>
      </dsp:nvSpPr>
      <dsp:spPr>
        <a:xfrm>
          <a:off x="0" y="3500437"/>
          <a:ext cx="10515600" cy="116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Due to its progressive nature, obesity requires life-long treatment and control</a:t>
          </a:r>
        </a:p>
      </dsp:txBody>
      <dsp:txXfrm>
        <a:off x="0" y="3500437"/>
        <a:ext cx="10515600" cy="11668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864BC-EC55-5048-AEFE-0EEC32CC172F}">
      <dsp:nvSpPr>
        <dsp:cNvPr id="0" name=""/>
        <dsp:cNvSpPr/>
      </dsp:nvSpPr>
      <dsp:spPr>
        <a:xfrm>
          <a:off x="0" y="355419"/>
          <a:ext cx="10515600"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n-US" sz="2500" kern="1200" dirty="0"/>
            <a:t>A chronic disease treatment model involving both lifestyle interventions and, when appropriate, additional medical therapies delivered by an interdisciplinary team including physicians, dietitians, exercise specialists, and behavior therapists offers the best chance for effective obesity treatment</a:t>
          </a:r>
        </a:p>
      </dsp:txBody>
      <dsp:txXfrm>
        <a:off x="87100" y="442519"/>
        <a:ext cx="10341400" cy="1610050"/>
      </dsp:txXfrm>
    </dsp:sp>
    <dsp:sp modelId="{A6D29379-C986-DE44-809E-2EFE708AACBF}">
      <dsp:nvSpPr>
        <dsp:cNvPr id="0" name=""/>
        <dsp:cNvSpPr/>
      </dsp:nvSpPr>
      <dsp:spPr>
        <a:xfrm>
          <a:off x="0" y="2211669"/>
          <a:ext cx="10515600"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n-US" sz="2500" kern="1200" dirty="0"/>
            <a:t>Lifestyle factors such as proper nutrition, regular physical activity, and changes in eating behaviors should be coordinated by this team</a:t>
          </a:r>
        </a:p>
      </dsp:txBody>
      <dsp:txXfrm>
        <a:off x="87100" y="2298769"/>
        <a:ext cx="10341400" cy="1610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02C71-4DE1-A741-AAC2-6D72C0B9FCD4}">
      <dsp:nvSpPr>
        <dsp:cNvPr id="0" name=""/>
        <dsp:cNvSpPr/>
      </dsp:nvSpPr>
      <dsp:spPr>
        <a:xfrm>
          <a:off x="0" y="46156"/>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ea typeface="Helvetica Neue" panose="02000503000000020004" pitchFamily="2" charset="0"/>
              <a:cs typeface="Helvetica Neue" panose="02000503000000020004" pitchFamily="2" charset="0"/>
            </a:rPr>
            <a:t>35M</a:t>
          </a:r>
        </a:p>
      </dsp:txBody>
      <dsp:txXfrm>
        <a:off x="26930" y="73086"/>
        <a:ext cx="10461740" cy="497795"/>
      </dsp:txXfrm>
    </dsp:sp>
    <dsp:sp modelId="{04F34CD2-2D9A-974E-9D0C-5D7FA98D4D3B}">
      <dsp:nvSpPr>
        <dsp:cNvPr id="0" name=""/>
        <dsp:cNvSpPr/>
      </dsp:nvSpPr>
      <dsp:spPr>
        <a:xfrm>
          <a:off x="0" y="664051"/>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rPr>
            <a:t>Type 2 diabetes </a:t>
          </a:r>
          <a:r>
            <a:rPr lang="en-US" sz="2300" kern="1200" dirty="0">
              <a:latin typeface="+mn-lt"/>
              <a:ea typeface="Helvetica Neue" panose="02000503000000020004" pitchFamily="2" charset="0"/>
              <a:cs typeface="Helvetica Neue" panose="02000503000000020004" pitchFamily="2" charset="0"/>
            </a:rPr>
            <a:t> 2 yrs </a:t>
          </a:r>
        </a:p>
      </dsp:txBody>
      <dsp:txXfrm>
        <a:off x="26930" y="690981"/>
        <a:ext cx="10461740" cy="497795"/>
      </dsp:txXfrm>
    </dsp:sp>
    <dsp:sp modelId="{E1C6B0E2-E3C2-5B4C-8087-F6F001056C2E}">
      <dsp:nvSpPr>
        <dsp:cNvPr id="0" name=""/>
        <dsp:cNvSpPr/>
      </dsp:nvSpPr>
      <dsp:spPr>
        <a:xfrm>
          <a:off x="0" y="1281946"/>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ea typeface="Helvetica Neue" panose="02000503000000020004" pitchFamily="2" charset="0"/>
              <a:cs typeface="Helvetica Neue" panose="02000503000000020004" pitchFamily="2" charset="0"/>
            </a:rPr>
            <a:t>Sitagliptin-Metformin 50/1000mg 2 tabs qpm </a:t>
          </a:r>
        </a:p>
      </dsp:txBody>
      <dsp:txXfrm>
        <a:off x="26930" y="1308876"/>
        <a:ext cx="10461740" cy="497795"/>
      </dsp:txXfrm>
    </dsp:sp>
    <dsp:sp modelId="{3022FE1A-7AEF-0848-AC5D-2F466A22FE7A}">
      <dsp:nvSpPr>
        <dsp:cNvPr id="0" name=""/>
        <dsp:cNvSpPr/>
      </dsp:nvSpPr>
      <dsp:spPr>
        <a:xfrm>
          <a:off x="0" y="1899841"/>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ea typeface="Helvetica Neue" panose="02000503000000020004" pitchFamily="2" charset="0"/>
              <a:cs typeface="Helvetica Neue" panose="02000503000000020004" pitchFamily="2" charset="0"/>
            </a:rPr>
            <a:t>Weight 137.3 kg </a:t>
          </a:r>
        </a:p>
      </dsp:txBody>
      <dsp:txXfrm>
        <a:off x="26930" y="1926771"/>
        <a:ext cx="10461740" cy="497795"/>
      </dsp:txXfrm>
    </dsp:sp>
    <dsp:sp modelId="{0F3D5BFE-44BC-D24D-8C66-E1F3960CE583}">
      <dsp:nvSpPr>
        <dsp:cNvPr id="0" name=""/>
        <dsp:cNvSpPr/>
      </dsp:nvSpPr>
      <dsp:spPr>
        <a:xfrm>
          <a:off x="0" y="2517736"/>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ea typeface="Helvetica Neue" panose="02000503000000020004" pitchFamily="2" charset="0"/>
              <a:cs typeface="Helvetica Neue" panose="02000503000000020004" pitchFamily="2" charset="0"/>
            </a:rPr>
            <a:t>BMI 44 kg/m</a:t>
          </a:r>
          <a:r>
            <a:rPr lang="en-US" sz="2300" kern="1200" baseline="30000" dirty="0">
              <a:latin typeface="+mn-lt"/>
              <a:ea typeface="Helvetica Neue" panose="02000503000000020004" pitchFamily="2" charset="0"/>
              <a:cs typeface="Helvetica Neue" panose="02000503000000020004" pitchFamily="2" charset="0"/>
            </a:rPr>
            <a:t>2</a:t>
          </a:r>
          <a:endParaRPr lang="en-US" sz="2300" kern="1200" dirty="0">
            <a:latin typeface="+mn-lt"/>
            <a:ea typeface="Helvetica Neue" panose="02000503000000020004" pitchFamily="2" charset="0"/>
            <a:cs typeface="Helvetica Neue" panose="02000503000000020004" pitchFamily="2" charset="0"/>
          </a:endParaRPr>
        </a:p>
      </dsp:txBody>
      <dsp:txXfrm>
        <a:off x="26930" y="2544666"/>
        <a:ext cx="10461740" cy="497795"/>
      </dsp:txXfrm>
    </dsp:sp>
    <dsp:sp modelId="{CB60BCF6-7619-DF43-A003-DC041E9AD95E}">
      <dsp:nvSpPr>
        <dsp:cNvPr id="0" name=""/>
        <dsp:cNvSpPr/>
      </dsp:nvSpPr>
      <dsp:spPr>
        <a:xfrm>
          <a:off x="0" y="3135631"/>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ea typeface="Helvetica Neue" panose="02000503000000020004" pitchFamily="2" charset="0"/>
              <a:cs typeface="Helvetica Neue" panose="02000503000000020004" pitchFamily="2" charset="0"/>
            </a:rPr>
            <a:t>HbA1c 7.1% </a:t>
          </a:r>
        </a:p>
      </dsp:txBody>
      <dsp:txXfrm>
        <a:off x="26930" y="3162561"/>
        <a:ext cx="10461740" cy="497795"/>
      </dsp:txXfrm>
    </dsp:sp>
    <dsp:sp modelId="{F268E1CA-CFDD-B34D-A211-29E10CEE1143}">
      <dsp:nvSpPr>
        <dsp:cNvPr id="0" name=""/>
        <dsp:cNvSpPr/>
      </dsp:nvSpPr>
      <dsp:spPr>
        <a:xfrm>
          <a:off x="0" y="3753526"/>
          <a:ext cx="10515600" cy="551655"/>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n-lt"/>
              <a:ea typeface="Helvetica Neue" panose="02000503000000020004" pitchFamily="2" charset="0"/>
              <a:cs typeface="Helvetica Neue" panose="02000503000000020004" pitchFamily="2" charset="0"/>
            </a:rPr>
            <a:t>Enrolled in a research study </a:t>
          </a:r>
        </a:p>
      </dsp:txBody>
      <dsp:txXfrm>
        <a:off x="26930" y="3780456"/>
        <a:ext cx="10461740" cy="4977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27AF3-9C33-E246-A6DF-9A664CA9F7C1}">
      <dsp:nvSpPr>
        <dsp:cNvPr id="0" name=""/>
        <dsp:cNvSpPr/>
      </dsp:nvSpPr>
      <dsp:spPr>
        <a:xfrm>
          <a:off x="0" y="55268"/>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ea typeface="Helvetica Neue" panose="02000503000000020004" pitchFamily="2" charset="0"/>
              <a:cs typeface="Helvetica Neue" panose="02000503000000020004" pitchFamily="2" charset="0"/>
            </a:rPr>
            <a:t>Younger =&lt; 50 years old</a:t>
          </a:r>
          <a:endParaRPr lang="en-US" sz="2000" kern="1200" dirty="0">
            <a:latin typeface="+mn-lt"/>
            <a:ea typeface="Helvetica Neue" panose="02000503000000020004" pitchFamily="2" charset="0"/>
            <a:cs typeface="Helvetica Neue" panose="02000503000000020004" pitchFamily="2" charset="0"/>
          </a:endParaRPr>
        </a:p>
      </dsp:txBody>
      <dsp:txXfrm>
        <a:off x="23417" y="78685"/>
        <a:ext cx="10468766" cy="432866"/>
      </dsp:txXfrm>
    </dsp:sp>
    <dsp:sp modelId="{26928F7B-82CD-DF4F-8C35-8C43FAD83BE4}">
      <dsp:nvSpPr>
        <dsp:cNvPr id="0" name=""/>
        <dsp:cNvSpPr/>
      </dsp:nvSpPr>
      <dsp:spPr>
        <a:xfrm>
          <a:off x="0" y="5925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ea typeface="Helvetica Neue" panose="02000503000000020004" pitchFamily="2" charset="0"/>
              <a:cs typeface="Helvetica Neue" panose="02000503000000020004" pitchFamily="2" charset="0"/>
            </a:rPr>
            <a:t>Early type 2 diabetes mellitus</a:t>
          </a:r>
          <a:endParaRPr lang="en-US" sz="2000" kern="1200" dirty="0">
            <a:latin typeface="+mn-lt"/>
            <a:ea typeface="Helvetica Neue" panose="02000503000000020004" pitchFamily="2" charset="0"/>
            <a:cs typeface="Helvetica Neue" panose="02000503000000020004" pitchFamily="2" charset="0"/>
          </a:endParaRPr>
        </a:p>
      </dsp:txBody>
      <dsp:txXfrm>
        <a:off x="23417" y="615986"/>
        <a:ext cx="10468766" cy="432866"/>
      </dsp:txXfrm>
    </dsp:sp>
    <dsp:sp modelId="{18EFA01C-6100-6C47-9920-92F19487630D}">
      <dsp:nvSpPr>
        <dsp:cNvPr id="0" name=""/>
        <dsp:cNvSpPr/>
      </dsp:nvSpPr>
      <dsp:spPr>
        <a:xfrm>
          <a:off x="0" y="11298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ea typeface="Helvetica Neue" panose="02000503000000020004" pitchFamily="2" charset="0"/>
              <a:cs typeface="Helvetica Neue" panose="02000503000000020004" pitchFamily="2" charset="0"/>
            </a:rPr>
            <a:t>Intensive Lifestyle Intervention Vs Best Medical Care:</a:t>
          </a:r>
          <a:endParaRPr lang="en-US" sz="2000" kern="1200" dirty="0">
            <a:latin typeface="+mn-lt"/>
            <a:ea typeface="Helvetica Neue" panose="02000503000000020004" pitchFamily="2" charset="0"/>
            <a:cs typeface="Helvetica Neue" panose="02000503000000020004" pitchFamily="2" charset="0"/>
          </a:endParaRPr>
        </a:p>
      </dsp:txBody>
      <dsp:txXfrm>
        <a:off x="23417" y="1153286"/>
        <a:ext cx="10468766" cy="432866"/>
      </dsp:txXfrm>
    </dsp:sp>
    <dsp:sp modelId="{7E6F4436-A386-D544-BC25-3D54DB1E0CAA}">
      <dsp:nvSpPr>
        <dsp:cNvPr id="0" name=""/>
        <dsp:cNvSpPr/>
      </dsp:nvSpPr>
      <dsp:spPr>
        <a:xfrm>
          <a:off x="0" y="16671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ea typeface="Helvetica Neue" panose="02000503000000020004" pitchFamily="2" charset="0"/>
              <a:cs typeface="Helvetica Neue" panose="02000503000000020004" pitchFamily="2" charset="0"/>
            </a:rPr>
            <a:t>New philosophy</a:t>
          </a:r>
          <a:endParaRPr lang="en-US" sz="2000" kern="1200" dirty="0">
            <a:latin typeface="+mn-lt"/>
            <a:ea typeface="Helvetica Neue" panose="02000503000000020004" pitchFamily="2" charset="0"/>
            <a:cs typeface="Helvetica Neue" panose="02000503000000020004" pitchFamily="2" charset="0"/>
          </a:endParaRPr>
        </a:p>
      </dsp:txBody>
      <dsp:txXfrm>
        <a:off x="23417" y="1690586"/>
        <a:ext cx="10468766" cy="432866"/>
      </dsp:txXfrm>
    </dsp:sp>
    <dsp:sp modelId="{8AE56CE0-D33A-0A45-A122-DCB75F93A6BF}">
      <dsp:nvSpPr>
        <dsp:cNvPr id="0" name=""/>
        <dsp:cNvSpPr/>
      </dsp:nvSpPr>
      <dsp:spPr>
        <a:xfrm>
          <a:off x="0" y="22044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ea typeface="Helvetica Neue" panose="02000503000000020004" pitchFamily="2" charset="0"/>
              <a:cs typeface="Helvetica Neue" panose="02000503000000020004" pitchFamily="2" charset="0"/>
            </a:rPr>
            <a:t>Early weight loss</a:t>
          </a:r>
          <a:endParaRPr lang="en-US" sz="2000" kern="1200" dirty="0">
            <a:latin typeface="+mn-lt"/>
            <a:ea typeface="Helvetica Neue" panose="02000503000000020004" pitchFamily="2" charset="0"/>
            <a:cs typeface="Helvetica Neue" panose="02000503000000020004" pitchFamily="2" charset="0"/>
          </a:endParaRPr>
        </a:p>
      </dsp:txBody>
      <dsp:txXfrm>
        <a:off x="23417" y="2227886"/>
        <a:ext cx="10468766" cy="432866"/>
      </dsp:txXfrm>
    </dsp:sp>
    <dsp:sp modelId="{5BE2210D-3F2A-9046-88C2-DEF3B81CD23A}">
      <dsp:nvSpPr>
        <dsp:cNvPr id="0" name=""/>
        <dsp:cNvSpPr/>
      </dsp:nvSpPr>
      <dsp:spPr>
        <a:xfrm>
          <a:off x="0" y="27417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ea typeface="Helvetica Neue" panose="02000503000000020004" pitchFamily="2" charset="0"/>
              <a:cs typeface="Helvetica Neue" panose="02000503000000020004" pitchFamily="2" charset="0"/>
            </a:rPr>
            <a:t>Physical activity</a:t>
          </a:r>
          <a:endParaRPr lang="en-US" sz="2000" kern="1200" dirty="0">
            <a:latin typeface="+mn-lt"/>
            <a:ea typeface="Helvetica Neue" panose="02000503000000020004" pitchFamily="2" charset="0"/>
            <a:cs typeface="Helvetica Neue" panose="02000503000000020004" pitchFamily="2" charset="0"/>
          </a:endParaRPr>
        </a:p>
      </dsp:txBody>
      <dsp:txXfrm>
        <a:off x="23417" y="2765186"/>
        <a:ext cx="10468766" cy="432866"/>
      </dsp:txXfrm>
    </dsp:sp>
    <dsp:sp modelId="{FC2A317B-B3B7-DA4C-9CFF-2C74401B8D6E}">
      <dsp:nvSpPr>
        <dsp:cNvPr id="0" name=""/>
        <dsp:cNvSpPr/>
      </dsp:nvSpPr>
      <dsp:spPr>
        <a:xfrm>
          <a:off x="0" y="32790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mn-lt"/>
              <a:ea typeface="Helvetica Neue" panose="02000503000000020004" pitchFamily="2" charset="0"/>
              <a:cs typeface="Helvetica Neue" panose="02000503000000020004" pitchFamily="2" charset="0"/>
              <a:hlinkClick xmlns:r="http://schemas.openxmlformats.org/officeDocument/2006/relationships" r:id="rId1"/>
            </a:rPr>
            <a:t>http://www.isrctn.com/ISRCTN20754766</a:t>
          </a:r>
          <a:endParaRPr lang="en-US" sz="2000" kern="1200" dirty="0">
            <a:latin typeface="+mn-lt"/>
            <a:ea typeface="Helvetica Neue" panose="02000503000000020004" pitchFamily="2" charset="0"/>
            <a:cs typeface="Helvetica Neue" panose="02000503000000020004" pitchFamily="2" charset="0"/>
          </a:endParaRPr>
        </a:p>
      </dsp:txBody>
      <dsp:txXfrm>
        <a:off x="23417" y="3302486"/>
        <a:ext cx="10468766" cy="432866"/>
      </dsp:txXfrm>
    </dsp:sp>
    <dsp:sp modelId="{985C9960-D1A9-AB4C-A5F4-3EE785471412}">
      <dsp:nvSpPr>
        <dsp:cNvPr id="0" name=""/>
        <dsp:cNvSpPr/>
      </dsp:nvSpPr>
      <dsp:spPr>
        <a:xfrm>
          <a:off x="0" y="3816369"/>
          <a:ext cx="10515600" cy="4797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mn-lt"/>
              <a:ea typeface="Helvetica Neue" panose="02000503000000020004" pitchFamily="2" charset="0"/>
              <a:cs typeface="Helvetica Neue" panose="02000503000000020004" pitchFamily="2" charset="0"/>
              <a:hlinkClick xmlns:r="http://schemas.openxmlformats.org/officeDocument/2006/relationships" r:id="rId2"/>
            </a:rPr>
            <a:t>https://clinicaltrials.gov/ct2/show/NCT03225339</a:t>
          </a:r>
          <a:endParaRPr lang="en-US" sz="2000" kern="1200" dirty="0">
            <a:latin typeface="+mn-lt"/>
            <a:ea typeface="Helvetica Neue" panose="02000503000000020004" pitchFamily="2" charset="0"/>
            <a:cs typeface="Helvetica Neue" panose="02000503000000020004" pitchFamily="2" charset="0"/>
          </a:endParaRPr>
        </a:p>
      </dsp:txBody>
      <dsp:txXfrm>
        <a:off x="23417" y="3839786"/>
        <a:ext cx="10468766" cy="4328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Q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52CA6-9B08-724F-AC7F-AB0F8A67E7C6}" type="datetimeFigureOut">
              <a:rPr lang="en-QA" smtClean="0"/>
              <a:t>8/30/23</a:t>
            </a:fld>
            <a:endParaRPr lang="en-Q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Q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Q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165AD-1A5A-844D-8C49-0F84421D824A}" type="slidenum">
              <a:rPr lang="en-QA" smtClean="0"/>
              <a:t>‹#›</a:t>
            </a:fld>
            <a:endParaRPr lang="en-QA"/>
          </a:p>
        </p:txBody>
      </p:sp>
    </p:spTree>
    <p:extLst>
      <p:ext uri="{BB962C8B-B14F-4D97-AF65-F5344CB8AC3E}">
        <p14:creationId xmlns:p14="http://schemas.microsoft.com/office/powerpoint/2010/main" val="34305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Weight stigma associated with increases in likelihood of becoming </a:t>
            </a:r>
            <a:r>
              <a:rPr lang="en-US" u="sng" dirty="0"/>
              <a:t>and</a:t>
            </a:r>
            <a:r>
              <a:rPr lang="en-US" dirty="0"/>
              <a:t> remaining obese</a:t>
            </a:r>
          </a:p>
          <a:p>
            <a:pPr lvl="1"/>
            <a:r>
              <a:rPr lang="en-US" dirty="0"/>
              <a:t>Regardless of age, baseline BMI, race/ethnicity, and socioeconomic factors  </a:t>
            </a:r>
          </a:p>
          <a:p>
            <a:endParaRPr lang="en-US" dirty="0"/>
          </a:p>
        </p:txBody>
      </p:sp>
      <p:sp>
        <p:nvSpPr>
          <p:cNvPr id="4" name="Slide Number Placeholder 3"/>
          <p:cNvSpPr>
            <a:spLocks noGrp="1"/>
          </p:cNvSpPr>
          <p:nvPr>
            <p:ph type="sldNum" sz="quarter" idx="10"/>
          </p:nvPr>
        </p:nvSpPr>
        <p:spPr/>
        <p:txBody>
          <a:bodyPr/>
          <a:lstStyle/>
          <a:p>
            <a:fld id="{A9BDFD76-B4BB-5A45-850C-C659055E0BC4}" type="slidenum">
              <a:rPr lang="en-US" smtClean="0"/>
              <a:t>8</a:t>
            </a:fld>
            <a:endParaRPr lang="en-US" dirty="0"/>
          </a:p>
        </p:txBody>
      </p:sp>
    </p:spTree>
    <p:extLst>
      <p:ext uri="{BB962C8B-B14F-4D97-AF65-F5344CB8AC3E}">
        <p14:creationId xmlns:p14="http://schemas.microsoft.com/office/powerpoint/2010/main" val="1670770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5B0A8-CF8D-6245-BC0A-20EED38E60CE}" type="slidenum">
              <a:rPr lang="en-US" smtClean="0"/>
              <a:t>22</a:t>
            </a:fld>
            <a:endParaRPr lang="en-US" dirty="0"/>
          </a:p>
        </p:txBody>
      </p:sp>
    </p:spTree>
    <p:extLst>
      <p:ext uri="{BB962C8B-B14F-4D97-AF65-F5344CB8AC3E}">
        <p14:creationId xmlns:p14="http://schemas.microsoft.com/office/powerpoint/2010/main" val="211708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24</a:t>
            </a:fld>
            <a:endParaRPr lang="en-QA"/>
          </a:p>
        </p:txBody>
      </p:sp>
    </p:spTree>
    <p:extLst>
      <p:ext uri="{BB962C8B-B14F-4D97-AF65-F5344CB8AC3E}">
        <p14:creationId xmlns:p14="http://schemas.microsoft.com/office/powerpoint/2010/main" val="316788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Epidemiologic impact of reducing the prevalence of obesity among Qataris 15–64 years of age. The figure shows the a projection of type 2 diabetes mellitus (T2DM) p</a:t>
            </a:r>
          </a:p>
          <a:p>
            <a:endParaRPr lang="en-US" dirty="0"/>
          </a:p>
          <a:p>
            <a:r>
              <a:rPr lang="en-US" dirty="0"/>
              <a:t>A population-level mathematical model was adapted and expanded. The model was stratified by sex, age group, risk factor status, T2DM status, and intervention status, and parameterized by nationally representative data. prevalence,</a:t>
            </a:r>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25</a:t>
            </a:fld>
            <a:endParaRPr lang="en-QA"/>
          </a:p>
        </p:txBody>
      </p:sp>
    </p:spTree>
    <p:extLst>
      <p:ext uri="{BB962C8B-B14F-4D97-AF65-F5344CB8AC3E}">
        <p14:creationId xmlns:p14="http://schemas.microsoft.com/office/powerpoint/2010/main" val="808595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B8AFD-BD42-0944-AA18-5AECBD279CD0}" type="slidenum">
              <a:rPr lang="en-US" smtClean="0"/>
              <a:t>26</a:t>
            </a:fld>
            <a:endParaRPr lang="en-US" dirty="0"/>
          </a:p>
        </p:txBody>
      </p:sp>
    </p:spTree>
    <p:extLst>
      <p:ext uri="{BB962C8B-B14F-4D97-AF65-F5344CB8AC3E}">
        <p14:creationId xmlns:p14="http://schemas.microsoft.com/office/powerpoint/2010/main" val="1074977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GB" dirty="0"/>
              <a:t>Whilst we have seen that obesity is associated with a wide range of comorbidities and negatively impacts quality of life, weight loss of 5–10% is associated with significant clinical benefits including:</a:t>
            </a:r>
          </a:p>
          <a:p>
            <a:pPr marL="524123" lvl="1" indent="-174708">
              <a:buFont typeface="Arial" panose="020B0604020202020204" pitchFamily="34" charset="0"/>
              <a:buChar char="•"/>
            </a:pPr>
            <a:r>
              <a:rPr lang="en-GB" dirty="0"/>
              <a:t>A reduction in risk of type 2 diabetes</a:t>
            </a:r>
          </a:p>
          <a:p>
            <a:pPr marL="524123" lvl="1" indent="-174708">
              <a:buFont typeface="Arial" panose="020B0604020202020204" pitchFamily="34" charset="0"/>
              <a:buChar char="•"/>
            </a:pPr>
            <a:r>
              <a:rPr lang="en-GB" dirty="0"/>
              <a:t>A reduction in cardiovascular mortality</a:t>
            </a:r>
          </a:p>
          <a:p>
            <a:pPr marL="524123" lvl="1" indent="-174708">
              <a:buFont typeface="Arial" panose="020B0604020202020204" pitchFamily="34" charset="0"/>
              <a:buChar char="•"/>
            </a:pPr>
            <a:r>
              <a:rPr lang="en-GB" dirty="0"/>
              <a:t>Improvements in cardiovascular risk factors such as blood lipid profile and blood pressure</a:t>
            </a:r>
          </a:p>
          <a:p>
            <a:pPr marL="524123" lvl="1" indent="-174708">
              <a:buFont typeface="Arial" panose="020B0604020202020204" pitchFamily="34" charset="0"/>
              <a:buChar char="•"/>
            </a:pPr>
            <a:r>
              <a:rPr lang="en-GB" dirty="0"/>
              <a:t>Decreased severity of obstructive sleep apnoea</a:t>
            </a:r>
          </a:p>
          <a:p>
            <a:pPr marL="524123" lvl="1" indent="-174708">
              <a:buFont typeface="Arial" panose="020B0604020202020204" pitchFamily="34" charset="0"/>
              <a:buChar char="•"/>
            </a:pPr>
            <a:r>
              <a:rPr lang="en-GB" dirty="0"/>
              <a:t>Improvements in health-related quality of life</a:t>
            </a:r>
          </a:p>
        </p:txBody>
      </p:sp>
      <p:sp>
        <p:nvSpPr>
          <p:cNvPr id="5" name="Slide Number Placeholder 4"/>
          <p:cNvSpPr>
            <a:spLocks noGrp="1"/>
          </p:cNvSpPr>
          <p:nvPr>
            <p:ph type="sldNum" sz="quarter" idx="10"/>
          </p:nvPr>
        </p:nvSpPr>
        <p:spPr>
          <a:xfrm>
            <a:off x="5171125" y="7184444"/>
            <a:ext cx="3957425" cy="379730"/>
          </a:xfrm>
          <a:prstGeom prst="rect">
            <a:avLst/>
          </a:prstGeom>
        </p:spPr>
        <p:txBody>
          <a:bodyPr/>
          <a:lstStyle/>
          <a:p>
            <a:fld id="{B4BAD52E-1D6A-43F7-88AC-109F45434CBB}" type="slidenum">
              <a:rPr lang="en-GB" smtClean="0">
                <a:solidFill>
                  <a:srgbClr val="001965"/>
                </a:solidFill>
              </a:rPr>
              <a:pPr/>
              <a:t>27</a:t>
            </a:fld>
            <a:endParaRPr lang="en-GB" dirty="0">
              <a:solidFill>
                <a:srgbClr val="001965"/>
              </a:solidFill>
            </a:endParaRPr>
          </a:p>
        </p:txBody>
      </p:sp>
    </p:spTree>
    <p:extLst>
      <p:ext uri="{BB962C8B-B14F-4D97-AF65-F5344CB8AC3E}">
        <p14:creationId xmlns:p14="http://schemas.microsoft.com/office/powerpoint/2010/main" val="4154627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29</a:t>
            </a:fld>
            <a:endParaRPr lang="en-QA"/>
          </a:p>
        </p:txBody>
      </p:sp>
    </p:spTree>
    <p:extLst>
      <p:ext uri="{BB962C8B-B14F-4D97-AF65-F5344CB8AC3E}">
        <p14:creationId xmlns:p14="http://schemas.microsoft.com/office/powerpoint/2010/main" val="243217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importance of identifying BMI cutoffs for obesity at which adverse outcomes, such as type 2 diabetes, are more likely to occur and producing clinically relevant guidelines for patient care, WHO made recommendations with no or sparse data on the association of BMI with type 2 diabetes and without data on Black, south Asian, and Arab populations.</a:t>
            </a:r>
            <a:endParaRPr lang="en-QA"/>
          </a:p>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31</a:t>
            </a:fld>
            <a:endParaRPr lang="en-QA"/>
          </a:p>
        </p:txBody>
      </p:sp>
    </p:spTree>
    <p:extLst>
      <p:ext uri="{BB962C8B-B14F-4D97-AF65-F5344CB8AC3E}">
        <p14:creationId xmlns:p14="http://schemas.microsoft.com/office/powerpoint/2010/main" val="244047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1472819 people aged 18 years or older registered with a general practitioner practice in England at any point between 1990 and 2018</a:t>
            </a:r>
          </a:p>
          <a:p>
            <a:r>
              <a:rPr lang="en-US" dirty="0"/>
              <a:t>For an equivalent age-adjusted and sex-adjusted incidence of type 2 diabetes at a BMI of 30·0 kg/m² in White populations, we found lower BMI cutoffs for south Asian (23·9 kg/m²), Black (28·1 kg/m²), Chinese (26·9 kg/m²), and </a:t>
            </a:r>
            <a:r>
              <a:rPr lang="en-US" b="1" dirty="0"/>
              <a:t>Arab (26·6 kg/m²) populations</a:t>
            </a:r>
            <a:endParaRPr lang="en-QA" b="1"/>
          </a:p>
          <a:p>
            <a:endParaRPr lang="en-QA"/>
          </a:p>
          <a:p>
            <a:endParaRPr lang="en-QA"/>
          </a:p>
          <a:p>
            <a:endParaRPr lang="en-QA"/>
          </a:p>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32</a:t>
            </a:fld>
            <a:endParaRPr lang="en-QA"/>
          </a:p>
        </p:txBody>
      </p:sp>
    </p:spTree>
    <p:extLst>
      <p:ext uri="{BB962C8B-B14F-4D97-AF65-F5344CB8AC3E}">
        <p14:creationId xmlns:p14="http://schemas.microsoft.com/office/powerpoint/2010/main" val="2970234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051165AD-1A5A-844D-8C49-0F84421D824A}" type="slidenum">
              <a:rPr lang="en-QA" smtClean="0"/>
              <a:t>34</a:t>
            </a:fld>
            <a:endParaRPr lang="en-QA"/>
          </a:p>
        </p:txBody>
      </p:sp>
    </p:spTree>
    <p:extLst>
      <p:ext uri="{BB962C8B-B14F-4D97-AF65-F5344CB8AC3E}">
        <p14:creationId xmlns:p14="http://schemas.microsoft.com/office/powerpoint/2010/main" val="157269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051165AD-1A5A-844D-8C49-0F84421D824A}" type="slidenum">
              <a:rPr lang="en-QA" smtClean="0"/>
              <a:t>35</a:t>
            </a:fld>
            <a:endParaRPr lang="en-QA"/>
          </a:p>
        </p:txBody>
      </p:sp>
    </p:spTree>
    <p:extLst>
      <p:ext uri="{BB962C8B-B14F-4D97-AF65-F5344CB8AC3E}">
        <p14:creationId xmlns:p14="http://schemas.microsoft.com/office/powerpoint/2010/main" val="28838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Society for metabolic and bariatric surgery</a:t>
            </a:r>
          </a:p>
        </p:txBody>
      </p:sp>
      <p:sp>
        <p:nvSpPr>
          <p:cNvPr id="4" name="Slide Number Placeholder 3"/>
          <p:cNvSpPr>
            <a:spLocks noGrp="1"/>
          </p:cNvSpPr>
          <p:nvPr>
            <p:ph type="sldNum" sz="quarter" idx="5"/>
          </p:nvPr>
        </p:nvSpPr>
        <p:spPr/>
        <p:txBody>
          <a:bodyPr/>
          <a:lstStyle/>
          <a:p>
            <a:fld id="{95938F27-6096-BE49-94D6-63B184592C89}" type="slidenum">
              <a:rPr lang="en-US" smtClean="0"/>
              <a:t>12</a:t>
            </a:fld>
            <a:endParaRPr lang="en-US" dirty="0"/>
          </a:p>
        </p:txBody>
      </p:sp>
    </p:spTree>
    <p:extLst>
      <p:ext uri="{BB962C8B-B14F-4D97-AF65-F5344CB8AC3E}">
        <p14:creationId xmlns:p14="http://schemas.microsoft.com/office/powerpoint/2010/main" val="1136201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58BC185-F742-E948-8992-1AAE469D18F4}" type="slidenum">
              <a:rPr lang="en-US" smtClean="0"/>
              <a:pPr>
                <a:defRPr/>
              </a:pPr>
              <a:t>39</a:t>
            </a:fld>
            <a:endParaRPr lang="en-US" dirty="0"/>
          </a:p>
        </p:txBody>
      </p:sp>
    </p:spTree>
    <p:extLst>
      <p:ext uri="{BB962C8B-B14F-4D97-AF65-F5344CB8AC3E}">
        <p14:creationId xmlns:p14="http://schemas.microsoft.com/office/powerpoint/2010/main" val="3112654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a:latin typeface="Verdana" panose="020B0604030504040204" pitchFamily="34" charset="0"/>
                <a:ea typeface="Verdana" panose="020B0604030504040204" pitchFamily="34" charset="0"/>
                <a:cs typeface="Verdana" panose="020B060403050404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ea typeface="Apis" panose="020B0504010101010104" pitchFamily="34" charset="0"/>
                <a:cs typeface="Apis" panose="020B0504010101010104" pitchFamily="34" charset="0"/>
              </a:rPr>
              <a:t>Follow-up range 4–7 years.</a:t>
            </a:r>
          </a:p>
          <a:p>
            <a:endParaRPr lang="en-GB" b="1"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r>
              <a:rPr lang="en-GB" dirty="0">
                <a:latin typeface="Verdana" panose="020B0604030504040204" pitchFamily="34" charset="0"/>
                <a:ea typeface="Verdana" panose="020B0604030504040204" pitchFamily="34" charset="0"/>
                <a:cs typeface="Verdana" panose="020B0604030504040204" pitchFamily="34" charset="0"/>
              </a:rPr>
              <a:t>Key points</a:t>
            </a:r>
            <a:endParaRPr lang="en-CA" b="0" i="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CA"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This</a:t>
            </a:r>
            <a:r>
              <a:rPr lang="en-CA" b="0" i="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graph shows the findings of a review of l</a:t>
            </a:r>
            <a:r>
              <a:rPr lang="en-CA"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ong-term outcomes of calorie-restricting diets that assessed whether dieting is an effective treatment for obesity</a:t>
            </a:r>
          </a:p>
          <a:p>
            <a:pPr marL="171450" indent="-171450">
              <a:buFont typeface="Arial" panose="020B0604020202020204" pitchFamily="34" charset="0"/>
              <a:buChar char="•"/>
            </a:pPr>
            <a:r>
              <a:rPr lang="en-CA"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Analysis</a:t>
            </a:r>
            <a:r>
              <a:rPr lang="en-CA" b="0" i="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of </a:t>
            </a:r>
            <a:r>
              <a:rPr lang="en-CA"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14 long-term studies showed that people with obesity regained weight after weight loss achieved by dieting</a:t>
            </a:r>
          </a:p>
          <a:p>
            <a:pPr marL="171450" indent="-171450">
              <a:buFont typeface="Arial" panose="020B0604020202020204" pitchFamily="34" charset="0"/>
              <a:buChar char="•"/>
            </a:pPr>
            <a:endParaRPr lang="en-CA"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GB" baseline="30000" dirty="0">
              <a:latin typeface="Verdana" panose="020B0604030504040204" pitchFamily="34" charset="0"/>
              <a:ea typeface="Verdana" panose="020B0604030504040204" pitchFamily="34" charset="0"/>
              <a:cs typeface="Verdana" panose="020B0604030504040204" pitchFamily="34" charset="0"/>
            </a:endParaRPr>
          </a:p>
          <a:p>
            <a:r>
              <a:rPr lang="en-GB" dirty="0">
                <a:latin typeface="Verdana" panose="020B0604030504040204" pitchFamily="34" charset="0"/>
                <a:ea typeface="Verdana" panose="020B0604030504040204" pitchFamily="34" charset="0"/>
                <a:cs typeface="Verdana" panose="020B0604030504040204" pitchFamily="34" charset="0"/>
              </a:rPr>
              <a:t>Additional points</a:t>
            </a:r>
          </a:p>
          <a:p>
            <a:pPr marL="171450" indent="-171450">
              <a:buFont typeface="Arial" panose="020B0604020202020204" pitchFamily="34" charset="0"/>
              <a:buChar char="•"/>
            </a:pPr>
            <a:r>
              <a:rPr lang="en-CA"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Study participants’ weight and diet statuses were assessed at baseline; then their weight was measured at follow-ups for up to 7 years after the diet ended</a:t>
            </a:r>
          </a:p>
          <a:p>
            <a:pPr marL="171450" marR="0" indent="-171450" algn="l" defTabSz="6857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Verdana" panose="020B0604030504040204" pitchFamily="34" charset="0"/>
                <a:ea typeface="Verdana" panose="020B0604030504040204" pitchFamily="34" charset="0"/>
                <a:cs typeface="Verdana" panose="020B0604030504040204" pitchFamily="34" charset="0"/>
              </a:rPr>
              <a:t>One-third to two-thirds of dieters regained more weight than they lost on their diets</a:t>
            </a:r>
            <a:r>
              <a:rPr lang="en-US" baseline="30000" dirty="0">
                <a:latin typeface="Verdana" panose="020B0604030504040204" pitchFamily="34" charset="0"/>
                <a:ea typeface="Verdana" panose="020B0604030504040204" pitchFamily="34" charset="0"/>
                <a:cs typeface="Verdana" panose="020B0604030504040204" pitchFamily="34" charset="0"/>
              </a:rPr>
              <a:t>1</a:t>
            </a:r>
            <a:endParaRPr lang="en-US"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0" marR="0" indent="0" algn="l" defTabSz="685715" rtl="0" eaLnBrk="1" fontAlgn="auto" latinLnBrk="0" hangingPunct="1">
              <a:lnSpc>
                <a:spcPct val="100000"/>
              </a:lnSpc>
              <a:spcBef>
                <a:spcPts val="0"/>
              </a:spcBef>
              <a:spcAft>
                <a:spcPts val="0"/>
              </a:spcAft>
              <a:buClrTx/>
              <a:buSzTx/>
              <a:buFontTx/>
              <a:buNone/>
              <a:tabLst/>
              <a:defRPr/>
            </a:pPr>
            <a:endParaRPr lang="en-US" sz="800" u="none" dirty="0">
              <a:latin typeface="Verdana" panose="020B0604030504040204" pitchFamily="34" charset="0"/>
              <a:ea typeface="Verdana" panose="020B0604030504040204" pitchFamily="34" charset="0"/>
              <a:cs typeface="Verdana" panose="020B0604030504040204" pitchFamily="34" charset="0"/>
            </a:endParaRPr>
          </a:p>
          <a:p>
            <a:pPr marL="228600" marR="0" indent="-228600" algn="l" defTabSz="685715" rtl="0" eaLnBrk="1" fontAlgn="auto" latinLnBrk="0" hangingPunct="1">
              <a:lnSpc>
                <a:spcPct val="100000"/>
              </a:lnSpc>
              <a:spcBef>
                <a:spcPts val="0"/>
              </a:spcBef>
              <a:spcAft>
                <a:spcPts val="0"/>
              </a:spcAft>
              <a:buClrTx/>
              <a:buSzTx/>
              <a:buFont typeface="+mj-lt"/>
              <a:buAutoNum type="arabicPeriod"/>
              <a:tabLst/>
              <a:defRPr/>
            </a:pPr>
            <a:r>
              <a:rPr lang="en-US" sz="800" u="none" dirty="0">
                <a:latin typeface="Verdana" panose="020B0604030504040204" pitchFamily="34" charset="0"/>
                <a:ea typeface="Verdana" panose="020B0604030504040204" pitchFamily="34" charset="0"/>
                <a:cs typeface="Verdana" panose="020B0604030504040204" pitchFamily="34" charset="0"/>
              </a:rPr>
              <a:t>Mann T </a:t>
            </a:r>
            <a:r>
              <a:rPr lang="en-US" sz="800" i="0" u="none" dirty="0">
                <a:latin typeface="Verdana" panose="020B0604030504040204" pitchFamily="34" charset="0"/>
                <a:ea typeface="Verdana" panose="020B0604030504040204" pitchFamily="34" charset="0"/>
                <a:cs typeface="Verdana" panose="020B0604030504040204" pitchFamily="34" charset="0"/>
              </a:rPr>
              <a:t>et al.</a:t>
            </a:r>
            <a:r>
              <a:rPr lang="en-US" sz="800" i="1" u="none" dirty="0">
                <a:latin typeface="Verdana" panose="020B0604030504040204" pitchFamily="34" charset="0"/>
                <a:ea typeface="Verdana" panose="020B0604030504040204" pitchFamily="34" charset="0"/>
                <a:cs typeface="Verdana" panose="020B0604030504040204" pitchFamily="34" charset="0"/>
              </a:rPr>
              <a:t> Am Psychol</a:t>
            </a:r>
            <a:r>
              <a:rPr lang="en-US" sz="800" u="none" dirty="0">
                <a:latin typeface="Verdana" panose="020B0604030504040204" pitchFamily="34" charset="0"/>
                <a:ea typeface="Verdana" panose="020B0604030504040204" pitchFamily="34" charset="0"/>
                <a:cs typeface="Verdana" panose="020B0604030504040204" pitchFamily="34" charset="0"/>
              </a:rPr>
              <a:t>. 2007;62:220-33.</a:t>
            </a:r>
          </a:p>
          <a:p>
            <a:endParaRPr lang="en-US" u="none" dirty="0"/>
          </a:p>
          <a:p>
            <a:endParaRPr lang="en-US" dirty="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cs typeface="Arial" pitchFamily="34" charset="0"/>
              </a:defRPr>
            </a:lvl1pPr>
            <a:lvl2pPr marL="748374" indent="-287836">
              <a:defRPr>
                <a:solidFill>
                  <a:schemeClr val="tx1"/>
                </a:solidFill>
                <a:latin typeface="Verdana" pitchFamily="34" charset="0"/>
                <a:cs typeface="Arial" pitchFamily="34" charset="0"/>
              </a:defRPr>
            </a:lvl2pPr>
            <a:lvl3pPr marL="1151344" indent="-230269">
              <a:defRPr>
                <a:solidFill>
                  <a:schemeClr val="tx1"/>
                </a:solidFill>
                <a:latin typeface="Verdana" pitchFamily="34" charset="0"/>
                <a:cs typeface="Arial" pitchFamily="34" charset="0"/>
              </a:defRPr>
            </a:lvl3pPr>
            <a:lvl4pPr marL="1611881" indent="-230269">
              <a:defRPr>
                <a:solidFill>
                  <a:schemeClr val="tx1"/>
                </a:solidFill>
                <a:latin typeface="Verdana" pitchFamily="34" charset="0"/>
                <a:cs typeface="Arial" pitchFamily="34" charset="0"/>
              </a:defRPr>
            </a:lvl4pPr>
            <a:lvl5pPr marL="2072419" indent="-230269">
              <a:defRPr>
                <a:solidFill>
                  <a:schemeClr val="tx1"/>
                </a:solidFill>
                <a:latin typeface="Verdana" pitchFamily="34" charset="0"/>
                <a:cs typeface="Arial" pitchFamily="34" charset="0"/>
              </a:defRPr>
            </a:lvl5pPr>
            <a:lvl6pPr marL="2532957" indent="-230269" eaLnBrk="0" fontAlgn="base" hangingPunct="0">
              <a:spcBef>
                <a:spcPct val="0"/>
              </a:spcBef>
              <a:spcAft>
                <a:spcPct val="0"/>
              </a:spcAft>
              <a:defRPr>
                <a:solidFill>
                  <a:schemeClr val="tx1"/>
                </a:solidFill>
                <a:latin typeface="Verdana" pitchFamily="34" charset="0"/>
                <a:cs typeface="Arial" pitchFamily="34" charset="0"/>
              </a:defRPr>
            </a:lvl6pPr>
            <a:lvl7pPr marL="2993494" indent="-230269" eaLnBrk="0" fontAlgn="base" hangingPunct="0">
              <a:spcBef>
                <a:spcPct val="0"/>
              </a:spcBef>
              <a:spcAft>
                <a:spcPct val="0"/>
              </a:spcAft>
              <a:defRPr>
                <a:solidFill>
                  <a:schemeClr val="tx1"/>
                </a:solidFill>
                <a:latin typeface="Verdana" pitchFamily="34" charset="0"/>
                <a:cs typeface="Arial" pitchFamily="34" charset="0"/>
              </a:defRPr>
            </a:lvl7pPr>
            <a:lvl8pPr marL="3454032" indent="-230269" eaLnBrk="0" fontAlgn="base" hangingPunct="0">
              <a:spcBef>
                <a:spcPct val="0"/>
              </a:spcBef>
              <a:spcAft>
                <a:spcPct val="0"/>
              </a:spcAft>
              <a:defRPr>
                <a:solidFill>
                  <a:schemeClr val="tx1"/>
                </a:solidFill>
                <a:latin typeface="Verdana" pitchFamily="34" charset="0"/>
                <a:cs typeface="Arial" pitchFamily="34" charset="0"/>
              </a:defRPr>
            </a:lvl8pPr>
            <a:lvl9pPr marL="3914569" indent="-230269"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01C69F-0B92-4AF3-85CA-DD721CF680A6}" type="slidenum">
              <a:rPr kumimoji="0" lang="en-US" sz="1000" b="0" i="0" u="none" strike="noStrike" kern="1200" cap="none" spc="0" normalizeH="0" baseline="0" noProof="0" smtClean="0">
                <a:ln>
                  <a:noFill/>
                </a:ln>
                <a:solidFill>
                  <a:srgbClr val="001965"/>
                </a:solidFill>
                <a:effectLst/>
                <a:uLnTx/>
                <a:uFillTx/>
                <a:latin typeface="Verdana"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001965"/>
              </a:solidFill>
              <a:effectLst/>
              <a:uLnTx/>
              <a:uFillTx/>
              <a:latin typeface="Verdana" pitchFamily="34" charset="0"/>
              <a:ea typeface="+mn-ea"/>
              <a:cs typeface="Arial" pitchFamily="34" charset="0"/>
            </a:endParaRPr>
          </a:p>
        </p:txBody>
      </p:sp>
    </p:spTree>
    <p:extLst>
      <p:ext uri="{BB962C8B-B14F-4D97-AF65-F5344CB8AC3E}">
        <p14:creationId xmlns:p14="http://schemas.microsoft.com/office/powerpoint/2010/main" val="1099926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41</a:t>
            </a:fld>
            <a:endParaRPr lang="en-QA"/>
          </a:p>
        </p:txBody>
      </p:sp>
    </p:spTree>
    <p:extLst>
      <p:ext uri="{BB962C8B-B14F-4D97-AF65-F5344CB8AC3E}">
        <p14:creationId xmlns:p14="http://schemas.microsoft.com/office/powerpoint/2010/main" val="307367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43</a:t>
            </a:fld>
            <a:endParaRPr lang="en-QA"/>
          </a:p>
        </p:txBody>
      </p:sp>
    </p:spTree>
    <p:extLst>
      <p:ext uri="{BB962C8B-B14F-4D97-AF65-F5344CB8AC3E}">
        <p14:creationId xmlns:p14="http://schemas.microsoft.com/office/powerpoint/2010/main" val="163805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Obesity is a chronic disease with a multifactorial etiology including genetics, environment, metabolism, lifestyle, and behavioral components. </a:t>
            </a:r>
          </a:p>
          <a:p>
            <a:endParaRPr lang="en-US" dirty="0"/>
          </a:p>
        </p:txBody>
      </p:sp>
      <p:sp>
        <p:nvSpPr>
          <p:cNvPr id="4" name="Slide Number Placeholder 3"/>
          <p:cNvSpPr>
            <a:spLocks noGrp="1"/>
          </p:cNvSpPr>
          <p:nvPr>
            <p:ph type="sldNum" sz="quarter" idx="5"/>
          </p:nvPr>
        </p:nvSpPr>
        <p:spPr/>
        <p:txBody>
          <a:bodyPr/>
          <a:lstStyle/>
          <a:p>
            <a:fld id="{95938F27-6096-BE49-94D6-63B184592C89}" type="slidenum">
              <a:rPr lang="en-US" smtClean="0"/>
              <a:t>13</a:t>
            </a:fld>
            <a:endParaRPr lang="en-US" dirty="0"/>
          </a:p>
        </p:txBody>
      </p:sp>
    </p:spTree>
    <p:extLst>
      <p:ext uri="{BB962C8B-B14F-4D97-AF65-F5344CB8AC3E}">
        <p14:creationId xmlns:p14="http://schemas.microsoft.com/office/powerpoint/2010/main" val="420386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5B0A8-CF8D-6245-BC0A-20EED38E60CE}" type="slidenum">
              <a:rPr lang="en-US" smtClean="0"/>
              <a:t>14</a:t>
            </a:fld>
            <a:endParaRPr lang="en-US" dirty="0"/>
          </a:p>
        </p:txBody>
      </p:sp>
    </p:spTree>
    <p:extLst>
      <p:ext uri="{BB962C8B-B14F-4D97-AF65-F5344CB8AC3E}">
        <p14:creationId xmlns:p14="http://schemas.microsoft.com/office/powerpoint/2010/main" val="203521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5B0A8-CF8D-6245-BC0A-20EED38E60CE}" type="slidenum">
              <a:rPr lang="en-US" smtClean="0"/>
              <a:t>15</a:t>
            </a:fld>
            <a:endParaRPr lang="en-US" dirty="0"/>
          </a:p>
        </p:txBody>
      </p:sp>
    </p:spTree>
    <p:extLst>
      <p:ext uri="{BB962C8B-B14F-4D97-AF65-F5344CB8AC3E}">
        <p14:creationId xmlns:p14="http://schemas.microsoft.com/office/powerpoint/2010/main" val="309110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16</a:t>
            </a:fld>
            <a:endParaRPr lang="en-QA"/>
          </a:p>
        </p:txBody>
      </p:sp>
    </p:spTree>
    <p:extLst>
      <p:ext uri="{BB962C8B-B14F-4D97-AF65-F5344CB8AC3E}">
        <p14:creationId xmlns:p14="http://schemas.microsoft.com/office/powerpoint/2010/main" val="367776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17</a:t>
            </a:fld>
            <a:endParaRPr lang="en-QA"/>
          </a:p>
        </p:txBody>
      </p:sp>
    </p:spTree>
    <p:extLst>
      <p:ext uri="{BB962C8B-B14F-4D97-AF65-F5344CB8AC3E}">
        <p14:creationId xmlns:p14="http://schemas.microsoft.com/office/powerpoint/2010/main" val="126567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18</a:t>
            </a:fld>
            <a:endParaRPr lang="en-QA"/>
          </a:p>
        </p:txBody>
      </p:sp>
    </p:spTree>
    <p:extLst>
      <p:ext uri="{BB962C8B-B14F-4D97-AF65-F5344CB8AC3E}">
        <p14:creationId xmlns:p14="http://schemas.microsoft.com/office/powerpoint/2010/main" val="171744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a:p>
        </p:txBody>
      </p:sp>
      <p:sp>
        <p:nvSpPr>
          <p:cNvPr id="4" name="Slide Number Placeholder 3"/>
          <p:cNvSpPr>
            <a:spLocks noGrp="1"/>
          </p:cNvSpPr>
          <p:nvPr>
            <p:ph type="sldNum" sz="quarter" idx="5"/>
          </p:nvPr>
        </p:nvSpPr>
        <p:spPr/>
        <p:txBody>
          <a:bodyPr/>
          <a:lstStyle/>
          <a:p>
            <a:fld id="{3A1F7563-2B67-034B-A24F-357FAD85BBAD}" type="slidenum">
              <a:rPr lang="en-QA" smtClean="0"/>
              <a:t>19</a:t>
            </a:fld>
            <a:endParaRPr lang="en-QA"/>
          </a:p>
        </p:txBody>
      </p:sp>
    </p:spTree>
    <p:extLst>
      <p:ext uri="{BB962C8B-B14F-4D97-AF65-F5344CB8AC3E}">
        <p14:creationId xmlns:p14="http://schemas.microsoft.com/office/powerpoint/2010/main" val="11799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243-DFCD-7E4E-B154-E12E5E641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QA"/>
          </a:p>
        </p:txBody>
      </p:sp>
      <p:sp>
        <p:nvSpPr>
          <p:cNvPr id="3" name="Subtitle 2">
            <a:extLst>
              <a:ext uri="{FF2B5EF4-FFF2-40B4-BE49-F238E27FC236}">
                <a16:creationId xmlns:a16="http://schemas.microsoft.com/office/drawing/2014/main" id="{9D919717-EEB0-504B-89D4-BEC6D4F0D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QA"/>
          </a:p>
        </p:txBody>
      </p:sp>
      <p:sp>
        <p:nvSpPr>
          <p:cNvPr id="4" name="Date Placeholder 3">
            <a:extLst>
              <a:ext uri="{FF2B5EF4-FFF2-40B4-BE49-F238E27FC236}">
                <a16:creationId xmlns:a16="http://schemas.microsoft.com/office/drawing/2014/main" id="{BB84043D-EAA3-AD4B-A503-2E39A946645B}"/>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5" name="Footer Placeholder 4">
            <a:extLst>
              <a:ext uri="{FF2B5EF4-FFF2-40B4-BE49-F238E27FC236}">
                <a16:creationId xmlns:a16="http://schemas.microsoft.com/office/drawing/2014/main" id="{1CA9A2A3-A779-8A4B-8CBD-E68C495EB467}"/>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B15E2B6F-1959-1E4A-90DD-705475275276}"/>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376804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741E-C094-6145-BC22-BD55CA4F65A6}"/>
              </a:ext>
            </a:extLst>
          </p:cNvPr>
          <p:cNvSpPr>
            <a:spLocks noGrp="1"/>
          </p:cNvSpPr>
          <p:nvPr>
            <p:ph type="title"/>
          </p:nvPr>
        </p:nvSpPr>
        <p:spPr/>
        <p:txBody>
          <a:bodyPr/>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2E97A73D-8C0D-0C42-80B9-0D14CDA835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8B0D9507-4E97-E846-ACE2-D86C0F63AC97}"/>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5" name="Footer Placeholder 4">
            <a:extLst>
              <a:ext uri="{FF2B5EF4-FFF2-40B4-BE49-F238E27FC236}">
                <a16:creationId xmlns:a16="http://schemas.microsoft.com/office/drawing/2014/main" id="{F86C5915-9232-684A-886B-D0408C22B331}"/>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5E3F7985-B4A1-3A43-ABBC-0896EDF78064}"/>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134504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53EE76-8B26-0742-8B96-DFE6761458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881732BA-64E1-8049-8FFB-DAFE78DCFC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37C580A8-40C1-4E48-88AA-7257AFE87664}"/>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5" name="Footer Placeholder 4">
            <a:extLst>
              <a:ext uri="{FF2B5EF4-FFF2-40B4-BE49-F238E27FC236}">
                <a16:creationId xmlns:a16="http://schemas.microsoft.com/office/drawing/2014/main" id="{FE7B6DFD-CAED-DB43-9FBA-202B6C249A46}"/>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D81F082B-8EB3-7D4B-B869-22CF7FC59735}"/>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3264219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lnSpc>
                <a:spcPct val="100000"/>
              </a:lnSpc>
              <a:spcBef>
                <a:spcPts val="0"/>
              </a:spcBef>
              <a:buNone/>
              <a:defRPr sz="600" i="1">
                <a:solidFill>
                  <a:schemeClr val="accent6"/>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CF2F06BE-E3FF-BC46-A0DA-6FB6C1FC7E4C}" type="datetime3">
              <a:rPr lang="en-CA" smtClean="0"/>
              <a:t>30 August 2023</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Obesity Gastroenterology Forum: Clinical Spotlight on Gastrointestinal Complications of Obesity</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408650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B1F8-A30C-134E-9018-E4AA1B1FCF20}"/>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16BEEF14-BA58-0D48-8D26-D352795B3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39DD05C4-1565-DB4F-9B97-4D9BBDA95D7E}"/>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5" name="Footer Placeholder 4">
            <a:extLst>
              <a:ext uri="{FF2B5EF4-FFF2-40B4-BE49-F238E27FC236}">
                <a16:creationId xmlns:a16="http://schemas.microsoft.com/office/drawing/2014/main" id="{9C063029-0A98-2441-83BB-93ED27FC2599}"/>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1657C679-0C69-CE40-9537-C612D30A45F1}"/>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302602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A6F0-0E85-E84B-AAF5-2344024219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QA"/>
          </a:p>
        </p:txBody>
      </p:sp>
      <p:sp>
        <p:nvSpPr>
          <p:cNvPr id="3" name="Text Placeholder 2">
            <a:extLst>
              <a:ext uri="{FF2B5EF4-FFF2-40B4-BE49-F238E27FC236}">
                <a16:creationId xmlns:a16="http://schemas.microsoft.com/office/drawing/2014/main" id="{84D4D100-CB97-7541-A1E1-73DF4D0B7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3AAC53-2940-C74E-8998-02AFD63708C3}"/>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5" name="Footer Placeholder 4">
            <a:extLst>
              <a:ext uri="{FF2B5EF4-FFF2-40B4-BE49-F238E27FC236}">
                <a16:creationId xmlns:a16="http://schemas.microsoft.com/office/drawing/2014/main" id="{F6FED144-7F02-D740-9674-356681401A92}"/>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B241E2AA-F756-2144-A1C1-6E37C27D0A95}"/>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46890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A144-9403-BB4B-8A3E-9B85530ACAAD}"/>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DA719E29-9F92-1948-A841-E8CDE0A049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Content Placeholder 3">
            <a:extLst>
              <a:ext uri="{FF2B5EF4-FFF2-40B4-BE49-F238E27FC236}">
                <a16:creationId xmlns:a16="http://schemas.microsoft.com/office/drawing/2014/main" id="{EAEB5B5B-4347-5040-85E2-53EAA5E4A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Date Placeholder 4">
            <a:extLst>
              <a:ext uri="{FF2B5EF4-FFF2-40B4-BE49-F238E27FC236}">
                <a16:creationId xmlns:a16="http://schemas.microsoft.com/office/drawing/2014/main" id="{32543D52-D57D-9E4C-9438-9CEC9134A66F}"/>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6" name="Footer Placeholder 5">
            <a:extLst>
              <a:ext uri="{FF2B5EF4-FFF2-40B4-BE49-F238E27FC236}">
                <a16:creationId xmlns:a16="http://schemas.microsoft.com/office/drawing/2014/main" id="{48E81BAF-6EAF-CE4D-9438-B37D493B66EA}"/>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D6BF4C86-12E3-4B43-85FE-4B86EA7049C3}"/>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118994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4B49-C4D2-0843-9F8B-90BFE41A4117}"/>
              </a:ext>
            </a:extLst>
          </p:cNvPr>
          <p:cNvSpPr>
            <a:spLocks noGrp="1"/>
          </p:cNvSpPr>
          <p:nvPr>
            <p:ph type="title"/>
          </p:nvPr>
        </p:nvSpPr>
        <p:spPr>
          <a:xfrm>
            <a:off x="839788" y="365125"/>
            <a:ext cx="10515600" cy="1325563"/>
          </a:xfrm>
        </p:spPr>
        <p:txBody>
          <a:bodyPr/>
          <a:lstStyle/>
          <a:p>
            <a:r>
              <a:rPr lang="en-US"/>
              <a:t>Click to edit Master title style</a:t>
            </a:r>
            <a:endParaRPr lang="en-QA"/>
          </a:p>
        </p:txBody>
      </p:sp>
      <p:sp>
        <p:nvSpPr>
          <p:cNvPr id="3" name="Text Placeholder 2">
            <a:extLst>
              <a:ext uri="{FF2B5EF4-FFF2-40B4-BE49-F238E27FC236}">
                <a16:creationId xmlns:a16="http://schemas.microsoft.com/office/drawing/2014/main" id="{B93C134D-A226-1345-9DE9-EF9CE978C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FFED40-5F3B-0C49-8B85-F78804EA1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Text Placeholder 4">
            <a:extLst>
              <a:ext uri="{FF2B5EF4-FFF2-40B4-BE49-F238E27FC236}">
                <a16:creationId xmlns:a16="http://schemas.microsoft.com/office/drawing/2014/main" id="{53A87A94-AA8A-864F-B8F0-9FB9C81DE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217181-83CA-5241-BD7E-D4C502F73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7" name="Date Placeholder 6">
            <a:extLst>
              <a:ext uri="{FF2B5EF4-FFF2-40B4-BE49-F238E27FC236}">
                <a16:creationId xmlns:a16="http://schemas.microsoft.com/office/drawing/2014/main" id="{7DB06C8C-E7DC-0841-8534-A06DA13061F4}"/>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8" name="Footer Placeholder 7">
            <a:extLst>
              <a:ext uri="{FF2B5EF4-FFF2-40B4-BE49-F238E27FC236}">
                <a16:creationId xmlns:a16="http://schemas.microsoft.com/office/drawing/2014/main" id="{A03B1678-63E6-B946-BF3F-2C2D65041467}"/>
              </a:ext>
            </a:extLst>
          </p:cNvPr>
          <p:cNvSpPr>
            <a:spLocks noGrp="1"/>
          </p:cNvSpPr>
          <p:nvPr>
            <p:ph type="ftr" sz="quarter" idx="11"/>
          </p:nvPr>
        </p:nvSpPr>
        <p:spPr/>
        <p:txBody>
          <a:bodyPr/>
          <a:lstStyle/>
          <a:p>
            <a:endParaRPr lang="en-QA"/>
          </a:p>
        </p:txBody>
      </p:sp>
      <p:sp>
        <p:nvSpPr>
          <p:cNvPr id="9" name="Slide Number Placeholder 8">
            <a:extLst>
              <a:ext uri="{FF2B5EF4-FFF2-40B4-BE49-F238E27FC236}">
                <a16:creationId xmlns:a16="http://schemas.microsoft.com/office/drawing/2014/main" id="{C1F98F5F-1DE4-404D-9DA0-843467D75A0A}"/>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128835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38D5-AE6E-E54A-A05B-DD493E03AA61}"/>
              </a:ext>
            </a:extLst>
          </p:cNvPr>
          <p:cNvSpPr>
            <a:spLocks noGrp="1"/>
          </p:cNvSpPr>
          <p:nvPr>
            <p:ph type="title"/>
          </p:nvPr>
        </p:nvSpPr>
        <p:spPr/>
        <p:txBody>
          <a:bodyPr/>
          <a:lstStyle/>
          <a:p>
            <a:r>
              <a:rPr lang="en-US"/>
              <a:t>Click to edit Master title style</a:t>
            </a:r>
            <a:endParaRPr lang="en-QA"/>
          </a:p>
        </p:txBody>
      </p:sp>
      <p:sp>
        <p:nvSpPr>
          <p:cNvPr id="3" name="Date Placeholder 2">
            <a:extLst>
              <a:ext uri="{FF2B5EF4-FFF2-40B4-BE49-F238E27FC236}">
                <a16:creationId xmlns:a16="http://schemas.microsoft.com/office/drawing/2014/main" id="{52023D4D-8F14-D745-BF96-CD2BADE4FD23}"/>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4" name="Footer Placeholder 3">
            <a:extLst>
              <a:ext uri="{FF2B5EF4-FFF2-40B4-BE49-F238E27FC236}">
                <a16:creationId xmlns:a16="http://schemas.microsoft.com/office/drawing/2014/main" id="{345AC81B-B4F5-A64F-886C-C57073938565}"/>
              </a:ext>
            </a:extLst>
          </p:cNvPr>
          <p:cNvSpPr>
            <a:spLocks noGrp="1"/>
          </p:cNvSpPr>
          <p:nvPr>
            <p:ph type="ftr" sz="quarter" idx="11"/>
          </p:nvPr>
        </p:nvSpPr>
        <p:spPr/>
        <p:txBody>
          <a:bodyPr/>
          <a:lstStyle/>
          <a:p>
            <a:endParaRPr lang="en-QA"/>
          </a:p>
        </p:txBody>
      </p:sp>
      <p:sp>
        <p:nvSpPr>
          <p:cNvPr id="5" name="Slide Number Placeholder 4">
            <a:extLst>
              <a:ext uri="{FF2B5EF4-FFF2-40B4-BE49-F238E27FC236}">
                <a16:creationId xmlns:a16="http://schemas.microsoft.com/office/drawing/2014/main" id="{9D3DF08C-599E-6349-A073-2C7C54850974}"/>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1163473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AC013-C353-1248-8AFE-60B035AFD215}"/>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3" name="Footer Placeholder 2">
            <a:extLst>
              <a:ext uri="{FF2B5EF4-FFF2-40B4-BE49-F238E27FC236}">
                <a16:creationId xmlns:a16="http://schemas.microsoft.com/office/drawing/2014/main" id="{845B5A0A-2A7A-8C43-9E3E-91B1175A8EEB}"/>
              </a:ext>
            </a:extLst>
          </p:cNvPr>
          <p:cNvSpPr>
            <a:spLocks noGrp="1"/>
          </p:cNvSpPr>
          <p:nvPr>
            <p:ph type="ftr" sz="quarter" idx="11"/>
          </p:nvPr>
        </p:nvSpPr>
        <p:spPr/>
        <p:txBody>
          <a:bodyPr/>
          <a:lstStyle/>
          <a:p>
            <a:endParaRPr lang="en-QA"/>
          </a:p>
        </p:txBody>
      </p:sp>
      <p:sp>
        <p:nvSpPr>
          <p:cNvPr id="4" name="Slide Number Placeholder 3">
            <a:extLst>
              <a:ext uri="{FF2B5EF4-FFF2-40B4-BE49-F238E27FC236}">
                <a16:creationId xmlns:a16="http://schemas.microsoft.com/office/drawing/2014/main" id="{11C03290-5A76-8040-B070-1EF526D36847}"/>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172330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924C-BA42-AD45-A8E2-53746004C2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Content Placeholder 2">
            <a:extLst>
              <a:ext uri="{FF2B5EF4-FFF2-40B4-BE49-F238E27FC236}">
                <a16:creationId xmlns:a16="http://schemas.microsoft.com/office/drawing/2014/main" id="{3BF47B7D-266A-2C48-A39D-C91F422E59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Text Placeholder 3">
            <a:extLst>
              <a:ext uri="{FF2B5EF4-FFF2-40B4-BE49-F238E27FC236}">
                <a16:creationId xmlns:a16="http://schemas.microsoft.com/office/drawing/2014/main" id="{FB2591C4-F6BE-4043-B135-D4A6E8688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076F5-74B7-AF4B-8C79-11801E6ACE61}"/>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6" name="Footer Placeholder 5">
            <a:extLst>
              <a:ext uri="{FF2B5EF4-FFF2-40B4-BE49-F238E27FC236}">
                <a16:creationId xmlns:a16="http://schemas.microsoft.com/office/drawing/2014/main" id="{CC02EA87-0A1E-ED46-ABED-9A1736A7E37C}"/>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60257B50-44C7-AE44-8EFB-0634F8EB885C}"/>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322205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F8B2-C335-EE42-8BAA-5A9AC5D97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Picture Placeholder 2">
            <a:extLst>
              <a:ext uri="{FF2B5EF4-FFF2-40B4-BE49-F238E27FC236}">
                <a16:creationId xmlns:a16="http://schemas.microsoft.com/office/drawing/2014/main" id="{98D02C6A-C384-BC40-BA14-FCAD859A7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QA"/>
          </a:p>
        </p:txBody>
      </p:sp>
      <p:sp>
        <p:nvSpPr>
          <p:cNvPr id="4" name="Text Placeholder 3">
            <a:extLst>
              <a:ext uri="{FF2B5EF4-FFF2-40B4-BE49-F238E27FC236}">
                <a16:creationId xmlns:a16="http://schemas.microsoft.com/office/drawing/2014/main" id="{049CFA38-4101-4849-B98C-FD8AD5A15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D1314C-EDD9-2844-9B91-4628B09207EE}"/>
              </a:ext>
            </a:extLst>
          </p:cNvPr>
          <p:cNvSpPr>
            <a:spLocks noGrp="1"/>
          </p:cNvSpPr>
          <p:nvPr>
            <p:ph type="dt" sz="half" idx="10"/>
          </p:nvPr>
        </p:nvSpPr>
        <p:spPr/>
        <p:txBody>
          <a:bodyPr/>
          <a:lstStyle/>
          <a:p>
            <a:fld id="{B23C470F-E732-5B4E-8A82-15FE3DFF50B0}" type="datetimeFigureOut">
              <a:rPr lang="en-QA" smtClean="0"/>
              <a:t>8/30/23</a:t>
            </a:fld>
            <a:endParaRPr lang="en-QA"/>
          </a:p>
        </p:txBody>
      </p:sp>
      <p:sp>
        <p:nvSpPr>
          <p:cNvPr id="6" name="Footer Placeholder 5">
            <a:extLst>
              <a:ext uri="{FF2B5EF4-FFF2-40B4-BE49-F238E27FC236}">
                <a16:creationId xmlns:a16="http://schemas.microsoft.com/office/drawing/2014/main" id="{702E6EBB-08DB-E14B-BB2A-FA2A796962A1}"/>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32A6A9A6-D9CC-2C42-A77D-555236B65F29}"/>
              </a:ext>
            </a:extLst>
          </p:cNvPr>
          <p:cNvSpPr>
            <a:spLocks noGrp="1"/>
          </p:cNvSpPr>
          <p:nvPr>
            <p:ph type="sldNum" sz="quarter" idx="12"/>
          </p:nvPr>
        </p:nvSpPr>
        <p:spPr/>
        <p:txBody>
          <a:bodyPr/>
          <a:lstStyle/>
          <a:p>
            <a:fld id="{27147470-7D86-E74B-8BE6-0F46A6801FCA}" type="slidenum">
              <a:rPr lang="en-QA" smtClean="0"/>
              <a:t>‹#›</a:t>
            </a:fld>
            <a:endParaRPr lang="en-QA"/>
          </a:p>
        </p:txBody>
      </p:sp>
    </p:spTree>
    <p:extLst>
      <p:ext uri="{BB962C8B-B14F-4D97-AF65-F5344CB8AC3E}">
        <p14:creationId xmlns:p14="http://schemas.microsoft.com/office/powerpoint/2010/main" val="118867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D34F3-78C7-644A-94BC-B1506F0A3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QA"/>
          </a:p>
        </p:txBody>
      </p:sp>
      <p:sp>
        <p:nvSpPr>
          <p:cNvPr id="3" name="Text Placeholder 2">
            <a:extLst>
              <a:ext uri="{FF2B5EF4-FFF2-40B4-BE49-F238E27FC236}">
                <a16:creationId xmlns:a16="http://schemas.microsoft.com/office/drawing/2014/main" id="{E674540E-D4BA-4F42-8519-3337E66AD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73271F61-96C5-3149-AE52-5261C59B5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C470F-E732-5B4E-8A82-15FE3DFF50B0}" type="datetimeFigureOut">
              <a:rPr lang="en-QA" smtClean="0"/>
              <a:t>8/30/23</a:t>
            </a:fld>
            <a:endParaRPr lang="en-QA"/>
          </a:p>
        </p:txBody>
      </p:sp>
      <p:sp>
        <p:nvSpPr>
          <p:cNvPr id="5" name="Footer Placeholder 4">
            <a:extLst>
              <a:ext uri="{FF2B5EF4-FFF2-40B4-BE49-F238E27FC236}">
                <a16:creationId xmlns:a16="http://schemas.microsoft.com/office/drawing/2014/main" id="{378D8239-D553-EA4E-90F2-C63F21AB4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QA"/>
          </a:p>
        </p:txBody>
      </p:sp>
      <p:sp>
        <p:nvSpPr>
          <p:cNvPr id="6" name="Slide Number Placeholder 5">
            <a:extLst>
              <a:ext uri="{FF2B5EF4-FFF2-40B4-BE49-F238E27FC236}">
                <a16:creationId xmlns:a16="http://schemas.microsoft.com/office/drawing/2014/main" id="{2BAF698D-1B68-F441-A401-E0FAFDB6A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47470-7D86-E74B-8BE6-0F46A6801FCA}" type="slidenum">
              <a:rPr lang="en-QA" smtClean="0"/>
              <a:t>‹#›</a:t>
            </a:fld>
            <a:endParaRPr lang="en-QA"/>
          </a:p>
        </p:txBody>
      </p:sp>
    </p:spTree>
    <p:extLst>
      <p:ext uri="{BB962C8B-B14F-4D97-AF65-F5344CB8AC3E}">
        <p14:creationId xmlns:p14="http://schemas.microsoft.com/office/powerpoint/2010/main" val="814705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cdc.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uK7M7GwC3j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8719636-9529-B74E-827B-48D08CC19F5E}"/>
              </a:ext>
            </a:extLst>
          </p:cNvPr>
          <p:cNvSpPr>
            <a:spLocks noGrp="1"/>
          </p:cNvSpPr>
          <p:nvPr>
            <p:ph type="ctrTitle"/>
          </p:nvPr>
        </p:nvSpPr>
        <p:spPr>
          <a:xfrm>
            <a:off x="1314824" y="735106"/>
            <a:ext cx="10053763" cy="2928470"/>
          </a:xfrm>
        </p:spPr>
        <p:txBody>
          <a:bodyPr anchor="b">
            <a:normAutofit/>
          </a:bodyPr>
          <a:lstStyle/>
          <a:p>
            <a:pPr algn="l"/>
            <a:r>
              <a:rPr lang="en-QA" b="1">
                <a:solidFill>
                  <a:srgbClr val="FFFFFF"/>
                </a:solidFill>
              </a:rPr>
              <a:t>Obesity as a Chronic Disease </a:t>
            </a:r>
          </a:p>
        </p:txBody>
      </p:sp>
      <p:sp>
        <p:nvSpPr>
          <p:cNvPr id="3" name="Subtitle 2">
            <a:extLst>
              <a:ext uri="{FF2B5EF4-FFF2-40B4-BE49-F238E27FC236}">
                <a16:creationId xmlns:a16="http://schemas.microsoft.com/office/drawing/2014/main" id="{81C032C7-794D-1B44-991B-76981AF591D5}"/>
              </a:ext>
            </a:extLst>
          </p:cNvPr>
          <p:cNvSpPr>
            <a:spLocks noGrp="1"/>
          </p:cNvSpPr>
          <p:nvPr>
            <p:ph type="subTitle" idx="1"/>
          </p:nvPr>
        </p:nvSpPr>
        <p:spPr>
          <a:xfrm>
            <a:off x="1350682" y="4870824"/>
            <a:ext cx="10005951" cy="1458258"/>
          </a:xfrm>
        </p:spPr>
        <p:txBody>
          <a:bodyPr anchor="ctr">
            <a:normAutofit/>
          </a:bodyPr>
          <a:lstStyle/>
          <a:p>
            <a:pPr algn="l"/>
            <a:r>
              <a:rPr lang="en-QA"/>
              <a:t>Noor Nabeel M. Suleiman, MD, MRCP </a:t>
            </a:r>
          </a:p>
          <a:p>
            <a:pPr algn="l"/>
            <a:r>
              <a:rPr lang="en-QA"/>
              <a:t>Assistant Professor of Medicine- Weill Cornell Medicine-Qatar </a:t>
            </a:r>
          </a:p>
          <a:p>
            <a:pPr algn="l"/>
            <a:endParaRPr lang="en-QA"/>
          </a:p>
        </p:txBody>
      </p:sp>
    </p:spTree>
    <p:extLst>
      <p:ext uri="{BB962C8B-B14F-4D97-AF65-F5344CB8AC3E}">
        <p14:creationId xmlns:p14="http://schemas.microsoft.com/office/powerpoint/2010/main" val="3213912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2378-9B55-1A40-9006-32F376E576F1}"/>
              </a:ext>
            </a:extLst>
          </p:cNvPr>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Definition of chronic disease - CDC </a:t>
            </a:r>
          </a:p>
        </p:txBody>
      </p:sp>
      <p:sp>
        <p:nvSpPr>
          <p:cNvPr id="3" name="Content Placeholder 2">
            <a:extLst>
              <a:ext uri="{FF2B5EF4-FFF2-40B4-BE49-F238E27FC236}">
                <a16:creationId xmlns:a16="http://schemas.microsoft.com/office/drawing/2014/main" id="{F534626E-D431-BB4D-8592-ECF30A6F1EAE}"/>
              </a:ext>
            </a:extLst>
          </p:cNvPr>
          <p:cNvSpPr>
            <a:spLocks noGrp="1"/>
          </p:cNvSpPr>
          <p:nvPr>
            <p:ph idx="1"/>
          </p:nvPr>
        </p:nvSpPr>
        <p:spPr/>
        <p:txBody>
          <a:bodyPr/>
          <a:lstStyle/>
          <a:p>
            <a:pPr>
              <a:lnSpc>
                <a:spcPct val="150000"/>
              </a:lnSpc>
            </a:pPr>
            <a:r>
              <a:rPr lang="en-US" dirty="0">
                <a:ea typeface="Helvetica Neue" panose="02000503000000020004" pitchFamily="2" charset="0"/>
                <a:cs typeface="Helvetica Neue" panose="02000503000000020004" pitchFamily="2" charset="0"/>
              </a:rPr>
              <a:t>Conditions that last 1 year or more and </a:t>
            </a:r>
          </a:p>
          <a:p>
            <a:pPr>
              <a:lnSpc>
                <a:spcPct val="150000"/>
              </a:lnSpc>
            </a:pPr>
            <a:r>
              <a:rPr lang="en-US" dirty="0">
                <a:ea typeface="Helvetica Neue" panose="02000503000000020004" pitchFamily="2" charset="0"/>
                <a:cs typeface="Helvetica Neue" panose="02000503000000020004" pitchFamily="2" charset="0"/>
              </a:rPr>
              <a:t>Require ongoing medical attention </a:t>
            </a:r>
          </a:p>
          <a:p>
            <a:pPr>
              <a:lnSpc>
                <a:spcPct val="150000"/>
              </a:lnSpc>
            </a:pPr>
            <a:r>
              <a:rPr lang="en-US" dirty="0">
                <a:ea typeface="Helvetica Neue" panose="02000503000000020004" pitchFamily="2" charset="0"/>
                <a:cs typeface="Helvetica Neue" panose="02000503000000020004" pitchFamily="2" charset="0"/>
              </a:rPr>
              <a:t>Or limit activities of daily living or both</a:t>
            </a:r>
          </a:p>
          <a:p>
            <a:pPr>
              <a:lnSpc>
                <a:spcPct val="150000"/>
              </a:lnSpc>
            </a:pPr>
            <a:endParaRPr lang="en-US" dirty="0">
              <a:ea typeface="Helvetica Neue" panose="02000503000000020004" pitchFamily="2" charset="0"/>
              <a:cs typeface="Helvetica Neue" panose="02000503000000020004" pitchFamily="2" charset="0"/>
            </a:endParaRPr>
          </a:p>
          <a:p>
            <a:pPr marL="0" indent="0">
              <a:lnSpc>
                <a:spcPct val="150000"/>
              </a:lnSpc>
              <a:buNone/>
            </a:pPr>
            <a:r>
              <a:rPr lang="en-US" dirty="0">
                <a:ea typeface="Helvetica Neue" panose="02000503000000020004" pitchFamily="2" charset="0"/>
                <a:cs typeface="Helvetica Neue" panose="02000503000000020004" pitchFamily="2" charset="0"/>
                <a:hlinkClick r:id="rId2"/>
              </a:rPr>
              <a:t>www.cdc.gov</a:t>
            </a:r>
            <a:endParaRPr lang="en-US">
              <a:ea typeface="Helvetica Neue" panose="02000503000000020004" pitchFamily="2" charset="0"/>
              <a:cs typeface="Helvetica Neue" panose="02000503000000020004" pitchFamily="2" charset="0"/>
            </a:endParaRPr>
          </a:p>
          <a:p>
            <a:pPr marL="0" indent="0">
              <a:buNone/>
            </a:pPr>
            <a:endParaRPr lang="en-US" dirty="0"/>
          </a:p>
        </p:txBody>
      </p:sp>
    </p:spTree>
    <p:extLst>
      <p:ext uri="{BB962C8B-B14F-4D97-AF65-F5344CB8AC3E}">
        <p14:creationId xmlns:p14="http://schemas.microsoft.com/office/powerpoint/2010/main" val="116768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9657-E82A-5E44-8895-DD9CA0A19C47}"/>
              </a:ext>
            </a:extLst>
          </p:cNvPr>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Obesity</a:t>
            </a:r>
          </a:p>
        </p:txBody>
      </p:sp>
      <p:graphicFrame>
        <p:nvGraphicFramePr>
          <p:cNvPr id="5" name="Content Placeholder 4">
            <a:extLst>
              <a:ext uri="{FF2B5EF4-FFF2-40B4-BE49-F238E27FC236}">
                <a16:creationId xmlns:a16="http://schemas.microsoft.com/office/drawing/2014/main" id="{405C9EFB-A535-6C48-B8F4-174307E59F2B}"/>
              </a:ext>
            </a:extLst>
          </p:cNvPr>
          <p:cNvGraphicFramePr>
            <a:graphicFrameLocks noGrp="1"/>
          </p:cNvGraphicFramePr>
          <p:nvPr>
            <p:ph idx="1"/>
            <p:extLst>
              <p:ext uri="{D42A27DB-BD31-4B8C-83A1-F6EECF244321}">
                <p14:modId xmlns:p14="http://schemas.microsoft.com/office/powerpoint/2010/main" val="35741914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C8E1B72-A9F6-2E4A-A9AE-80948FBBB0E1}"/>
              </a:ext>
            </a:extLst>
          </p:cNvPr>
          <p:cNvSpPr txBox="1"/>
          <p:nvPr/>
        </p:nvSpPr>
        <p:spPr>
          <a:xfrm>
            <a:off x="0" y="6535739"/>
            <a:ext cx="8514960" cy="307777"/>
          </a:xfrm>
          <a:prstGeom prst="rect">
            <a:avLst/>
          </a:prstGeom>
          <a:noFill/>
        </p:spPr>
        <p:txBody>
          <a:bodyPr wrap="non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Ministry of Public Health Qatar. National Clinical Guideline: The Management of Obesity in Adults (2019).</a:t>
            </a:r>
          </a:p>
        </p:txBody>
      </p:sp>
    </p:spTree>
    <p:extLst>
      <p:ext uri="{BB962C8B-B14F-4D97-AF65-F5344CB8AC3E}">
        <p14:creationId xmlns:p14="http://schemas.microsoft.com/office/powerpoint/2010/main" val="3944197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9912-987C-2149-BF3A-7D08E7447D2C}"/>
              </a:ext>
            </a:extLst>
          </p:cNvPr>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From the ASMBS</a:t>
            </a:r>
          </a:p>
        </p:txBody>
      </p:sp>
      <p:graphicFrame>
        <p:nvGraphicFramePr>
          <p:cNvPr id="4" name="Content Placeholder 3">
            <a:extLst>
              <a:ext uri="{FF2B5EF4-FFF2-40B4-BE49-F238E27FC236}">
                <a16:creationId xmlns:a16="http://schemas.microsoft.com/office/drawing/2014/main" id="{35F61451-035A-B24E-8F67-68E4F56440B2}"/>
              </a:ext>
            </a:extLst>
          </p:cNvPr>
          <p:cNvGraphicFramePr>
            <a:graphicFrameLocks noGrp="1"/>
          </p:cNvGraphicFramePr>
          <p:nvPr>
            <p:ph idx="1"/>
            <p:extLst>
              <p:ext uri="{D42A27DB-BD31-4B8C-83A1-F6EECF244321}">
                <p14:modId xmlns:p14="http://schemas.microsoft.com/office/powerpoint/2010/main" val="4082682082"/>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9949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07EC-9B96-CB4F-AB16-463F761AE9AB}"/>
              </a:ext>
            </a:extLst>
          </p:cNvPr>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Implications </a:t>
            </a:r>
          </a:p>
        </p:txBody>
      </p:sp>
      <p:graphicFrame>
        <p:nvGraphicFramePr>
          <p:cNvPr id="4" name="Content Placeholder 3">
            <a:extLst>
              <a:ext uri="{FF2B5EF4-FFF2-40B4-BE49-F238E27FC236}">
                <a16:creationId xmlns:a16="http://schemas.microsoft.com/office/drawing/2014/main" id="{BB4A72FF-E7DD-D54C-AE31-B16051CA16DD}"/>
              </a:ext>
            </a:extLst>
          </p:cNvPr>
          <p:cNvGraphicFramePr>
            <a:graphicFrameLocks noGrp="1"/>
          </p:cNvGraphicFramePr>
          <p:nvPr>
            <p:ph idx="1"/>
            <p:extLst>
              <p:ext uri="{D42A27DB-BD31-4B8C-83A1-F6EECF244321}">
                <p14:modId xmlns:p14="http://schemas.microsoft.com/office/powerpoint/2010/main" val="41828893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00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597DD-F3E6-1649-B514-CF156656E48F}"/>
              </a:ext>
            </a:extLst>
          </p:cNvPr>
          <p:cNvSpPr>
            <a:spLocks noGrp="1"/>
          </p:cNvSpPr>
          <p:nvPr>
            <p:ph type="title"/>
          </p:nvPr>
        </p:nvSpPr>
        <p:spPr/>
        <p:txBody>
          <a:bodyPr/>
          <a:lstStyle/>
          <a:p>
            <a:r>
              <a:rPr lang="en-US" b="1" dirty="0">
                <a:ea typeface="Helvetica Neue" panose="02000503000000020004" pitchFamily="2" charset="0"/>
                <a:cs typeface="Helvetica Neue" panose="02000503000000020004" pitchFamily="2" charset="0"/>
              </a:rPr>
              <a:t>Mr. M N </a:t>
            </a:r>
          </a:p>
        </p:txBody>
      </p:sp>
      <p:graphicFrame>
        <p:nvGraphicFramePr>
          <p:cNvPr id="9" name="Content Placeholder 8">
            <a:extLst>
              <a:ext uri="{FF2B5EF4-FFF2-40B4-BE49-F238E27FC236}">
                <a16:creationId xmlns:a16="http://schemas.microsoft.com/office/drawing/2014/main" id="{14D55420-11DE-9841-BA9E-4AA6768E0CB3}"/>
              </a:ext>
            </a:extLst>
          </p:cNvPr>
          <p:cNvGraphicFramePr>
            <a:graphicFrameLocks noGrp="1"/>
          </p:cNvGraphicFramePr>
          <p:nvPr>
            <p:ph idx="1"/>
            <p:extLst>
              <p:ext uri="{D42A27DB-BD31-4B8C-83A1-F6EECF244321}">
                <p14:modId xmlns:p14="http://schemas.microsoft.com/office/powerpoint/2010/main" val="21378636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70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658C-5AB7-CF45-BE36-1009FC840C46}"/>
              </a:ext>
            </a:extLst>
          </p:cNvPr>
          <p:cNvSpPr>
            <a:spLocks noGrp="1"/>
          </p:cNvSpPr>
          <p:nvPr>
            <p:ph type="title"/>
          </p:nvPr>
        </p:nvSpPr>
        <p:spPr/>
        <p:txBody>
          <a:bodyPr>
            <a:normAutofit fontScale="90000"/>
          </a:bodyPr>
          <a:lstStyle/>
          <a:p>
            <a:pPr algn="ctr"/>
            <a:r>
              <a:rPr lang="en-GB" b="1" dirty="0">
                <a:ea typeface="Helvetica Neue" panose="02000503000000020004" pitchFamily="2" charset="0"/>
                <a:cs typeface="Helvetica Neue" panose="02000503000000020004" pitchFamily="2" charset="0"/>
              </a:rPr>
              <a:t>DIADEM-1</a:t>
            </a:r>
            <a:br>
              <a:rPr lang="en-GB" b="1" dirty="0">
                <a:ea typeface="Helvetica Neue" panose="02000503000000020004" pitchFamily="2" charset="0"/>
                <a:cs typeface="Helvetica Neue" panose="02000503000000020004" pitchFamily="2" charset="0"/>
              </a:rPr>
            </a:br>
            <a:r>
              <a:rPr lang="en-GB" b="1" dirty="0">
                <a:ea typeface="Helvetica Neue" panose="02000503000000020004" pitchFamily="2" charset="0"/>
                <a:cs typeface="Helvetica Neue" panose="02000503000000020004" pitchFamily="2" charset="0"/>
              </a:rPr>
              <a:t>Diabetes Intervention Accentuating Diet and Enhancing Metabolism</a:t>
            </a:r>
            <a:endParaRPr lang="en-US" b="1" dirty="0">
              <a:ea typeface="Helvetica Neue" panose="02000503000000020004" pitchFamily="2" charset="0"/>
              <a:cs typeface="Helvetica Neue" panose="02000503000000020004" pitchFamily="2" charset="0"/>
            </a:endParaRPr>
          </a:p>
        </p:txBody>
      </p:sp>
      <p:graphicFrame>
        <p:nvGraphicFramePr>
          <p:cNvPr id="4" name="Content Placeholder 3">
            <a:extLst>
              <a:ext uri="{FF2B5EF4-FFF2-40B4-BE49-F238E27FC236}">
                <a16:creationId xmlns:a16="http://schemas.microsoft.com/office/drawing/2014/main" id="{2486BFCB-2EFB-5D4B-B1D4-CC2A075A588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3941D61E-9EEC-9C4B-93E5-AE7809C072CD}"/>
              </a:ext>
            </a:extLst>
          </p:cNvPr>
          <p:cNvSpPr/>
          <p:nvPr/>
        </p:nvSpPr>
        <p:spPr>
          <a:xfrm>
            <a:off x="838200" y="6169709"/>
            <a:ext cx="10515600" cy="461665"/>
          </a:xfrm>
          <a:prstGeom prst="rect">
            <a:avLst/>
          </a:prstGeom>
        </p:spPr>
        <p:txBody>
          <a:bodyPr wrap="square">
            <a:spAutoFit/>
          </a:bodyPr>
          <a:lstStyle/>
          <a:p>
            <a:r>
              <a:rPr lang="en-GB" sz="1200" b="1" dirty="0">
                <a:solidFill>
                  <a:schemeClr val="tx2">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Taheri S, Zaghloul H, Chagoury O, et al. Effect of intensive lifestyle intervention on bodyweight and glycaemia in early type 2 diabetes (DIADEM-I): an open-label, parallel-group, randomised controlled trial. The lancet Diabetes &amp; endocrinology 2020;8:477–89.</a:t>
            </a:r>
          </a:p>
        </p:txBody>
      </p:sp>
    </p:spTree>
    <p:extLst>
      <p:ext uri="{BB962C8B-B14F-4D97-AF65-F5344CB8AC3E}">
        <p14:creationId xmlns:p14="http://schemas.microsoft.com/office/powerpoint/2010/main" val="94275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D231E-9E72-E946-B532-3167D5111BEE}"/>
              </a:ext>
            </a:extLst>
          </p:cNvPr>
          <p:cNvPicPr>
            <a:picLocks noChangeAspect="1"/>
          </p:cNvPicPr>
          <p:nvPr/>
        </p:nvPicPr>
        <p:blipFill>
          <a:blip r:embed="rId3"/>
          <a:stretch>
            <a:fillRect/>
          </a:stretch>
        </p:blipFill>
        <p:spPr>
          <a:xfrm>
            <a:off x="6001785" y="2760775"/>
            <a:ext cx="6015644" cy="3862316"/>
          </a:xfrm>
          <a:prstGeom prst="rect">
            <a:avLst/>
          </a:prstGeom>
        </p:spPr>
      </p:pic>
      <p:pic>
        <p:nvPicPr>
          <p:cNvPr id="8" name="Picture 7">
            <a:extLst>
              <a:ext uri="{FF2B5EF4-FFF2-40B4-BE49-F238E27FC236}">
                <a16:creationId xmlns:a16="http://schemas.microsoft.com/office/drawing/2014/main" id="{A2AACBC3-0917-9048-A429-103C5EFACCC1}"/>
              </a:ext>
            </a:extLst>
          </p:cNvPr>
          <p:cNvPicPr>
            <a:picLocks noChangeAspect="1"/>
          </p:cNvPicPr>
          <p:nvPr/>
        </p:nvPicPr>
        <p:blipFill>
          <a:blip r:embed="rId4"/>
          <a:stretch>
            <a:fillRect/>
          </a:stretch>
        </p:blipFill>
        <p:spPr>
          <a:xfrm>
            <a:off x="325581" y="365125"/>
            <a:ext cx="5559829" cy="3962530"/>
          </a:xfrm>
          <a:prstGeom prst="rect">
            <a:avLst/>
          </a:prstGeom>
        </p:spPr>
      </p:pic>
      <p:sp>
        <p:nvSpPr>
          <p:cNvPr id="9" name="TextBox 8">
            <a:extLst>
              <a:ext uri="{FF2B5EF4-FFF2-40B4-BE49-F238E27FC236}">
                <a16:creationId xmlns:a16="http://schemas.microsoft.com/office/drawing/2014/main" id="{5A6853B2-F277-074E-BE9C-62E837180B4F}"/>
              </a:ext>
            </a:extLst>
          </p:cNvPr>
          <p:cNvSpPr txBox="1"/>
          <p:nvPr/>
        </p:nvSpPr>
        <p:spPr>
          <a:xfrm>
            <a:off x="0" y="6492875"/>
            <a:ext cx="5814349" cy="646331"/>
          </a:xfrm>
          <a:prstGeom prst="rect">
            <a:avLst/>
          </a:prstGeom>
          <a:noFill/>
        </p:spPr>
        <p:txBody>
          <a:bodyPr wrap="none" rtlCol="0">
            <a:spAutoFit/>
          </a:bodyPr>
          <a:lstStyle/>
          <a:p>
            <a:r>
              <a:rPr lang="en-QA"/>
              <a:t>Taheri S. et al </a:t>
            </a:r>
            <a:r>
              <a:rPr lang="en-US" sz="1800" dirty="0">
                <a:effectLst/>
              </a:rPr>
              <a:t>Lancet Diabetes Endocrinol 2020; 8: 477–489 </a:t>
            </a:r>
            <a:endParaRPr lang="en-US" dirty="0"/>
          </a:p>
          <a:p>
            <a:endParaRPr lang="en-QA"/>
          </a:p>
        </p:txBody>
      </p:sp>
    </p:spTree>
    <p:extLst>
      <p:ext uri="{BB962C8B-B14F-4D97-AF65-F5344CB8AC3E}">
        <p14:creationId xmlns:p14="http://schemas.microsoft.com/office/powerpoint/2010/main" val="396837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CCDBD6-0FDA-8841-9841-18E61544805F}"/>
              </a:ext>
            </a:extLst>
          </p:cNvPr>
          <p:cNvSpPr txBox="1"/>
          <p:nvPr/>
        </p:nvSpPr>
        <p:spPr>
          <a:xfrm>
            <a:off x="0" y="6492875"/>
            <a:ext cx="5814349" cy="646331"/>
          </a:xfrm>
          <a:prstGeom prst="rect">
            <a:avLst/>
          </a:prstGeom>
          <a:noFill/>
        </p:spPr>
        <p:txBody>
          <a:bodyPr wrap="none" rtlCol="0">
            <a:spAutoFit/>
          </a:bodyPr>
          <a:lstStyle/>
          <a:p>
            <a:r>
              <a:rPr lang="en-QA"/>
              <a:t>Taheri S. et al </a:t>
            </a:r>
            <a:r>
              <a:rPr lang="en-US" sz="1800" dirty="0">
                <a:effectLst/>
              </a:rPr>
              <a:t>Lancet Diabetes Endocrinol 2020; 8: 477–489 </a:t>
            </a:r>
            <a:endParaRPr lang="en-US" dirty="0"/>
          </a:p>
          <a:p>
            <a:endParaRPr lang="en-QA"/>
          </a:p>
        </p:txBody>
      </p:sp>
      <p:pic>
        <p:nvPicPr>
          <p:cNvPr id="5" name="Picture 4">
            <a:extLst>
              <a:ext uri="{FF2B5EF4-FFF2-40B4-BE49-F238E27FC236}">
                <a16:creationId xmlns:a16="http://schemas.microsoft.com/office/drawing/2014/main" id="{C13BBFCF-F8FD-714B-948B-002BA7964DF1}"/>
              </a:ext>
            </a:extLst>
          </p:cNvPr>
          <p:cNvPicPr>
            <a:picLocks noChangeAspect="1"/>
          </p:cNvPicPr>
          <p:nvPr/>
        </p:nvPicPr>
        <p:blipFill>
          <a:blip r:embed="rId3"/>
          <a:stretch>
            <a:fillRect/>
          </a:stretch>
        </p:blipFill>
        <p:spPr>
          <a:xfrm>
            <a:off x="1762297" y="365125"/>
            <a:ext cx="9139695" cy="6127750"/>
          </a:xfrm>
          <a:prstGeom prst="rect">
            <a:avLst/>
          </a:prstGeom>
        </p:spPr>
      </p:pic>
    </p:spTree>
    <p:extLst>
      <p:ext uri="{BB962C8B-B14F-4D97-AF65-F5344CB8AC3E}">
        <p14:creationId xmlns:p14="http://schemas.microsoft.com/office/powerpoint/2010/main" val="3742768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07FF14-A56F-D048-953F-CC7F95712C3F}"/>
              </a:ext>
            </a:extLst>
          </p:cNvPr>
          <p:cNvSpPr txBox="1"/>
          <p:nvPr/>
        </p:nvSpPr>
        <p:spPr>
          <a:xfrm>
            <a:off x="0" y="6492875"/>
            <a:ext cx="5814349" cy="646331"/>
          </a:xfrm>
          <a:prstGeom prst="rect">
            <a:avLst/>
          </a:prstGeom>
          <a:noFill/>
        </p:spPr>
        <p:txBody>
          <a:bodyPr wrap="none" rtlCol="0">
            <a:spAutoFit/>
          </a:bodyPr>
          <a:lstStyle/>
          <a:p>
            <a:r>
              <a:rPr lang="en-QA"/>
              <a:t>Taheri S. et al </a:t>
            </a:r>
            <a:r>
              <a:rPr lang="en-US" sz="1800" dirty="0">
                <a:effectLst/>
              </a:rPr>
              <a:t>Lancet Diabetes Endocrinol 2020; 8: 477–489 </a:t>
            </a:r>
            <a:endParaRPr lang="en-US" dirty="0"/>
          </a:p>
          <a:p>
            <a:endParaRPr lang="en-QA"/>
          </a:p>
        </p:txBody>
      </p:sp>
      <p:pic>
        <p:nvPicPr>
          <p:cNvPr id="5" name="Picture 4">
            <a:extLst>
              <a:ext uri="{FF2B5EF4-FFF2-40B4-BE49-F238E27FC236}">
                <a16:creationId xmlns:a16="http://schemas.microsoft.com/office/drawing/2014/main" id="{99665997-AE7B-C34F-8AD2-3A7D926FFB7B}"/>
              </a:ext>
            </a:extLst>
          </p:cNvPr>
          <p:cNvPicPr>
            <a:picLocks noChangeAspect="1"/>
          </p:cNvPicPr>
          <p:nvPr/>
        </p:nvPicPr>
        <p:blipFill>
          <a:blip r:embed="rId3"/>
          <a:stretch>
            <a:fillRect/>
          </a:stretch>
        </p:blipFill>
        <p:spPr>
          <a:xfrm>
            <a:off x="926739" y="365125"/>
            <a:ext cx="9775220" cy="6127750"/>
          </a:xfrm>
          <a:prstGeom prst="rect">
            <a:avLst/>
          </a:prstGeom>
        </p:spPr>
      </p:pic>
    </p:spTree>
    <p:extLst>
      <p:ext uri="{BB962C8B-B14F-4D97-AF65-F5344CB8AC3E}">
        <p14:creationId xmlns:p14="http://schemas.microsoft.com/office/powerpoint/2010/main" val="94546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5E5D-53AB-524B-8413-6EEEF12C0126}"/>
              </a:ext>
            </a:extLst>
          </p:cNvPr>
          <p:cNvPicPr>
            <a:picLocks noChangeAspect="1"/>
          </p:cNvPicPr>
          <p:nvPr/>
        </p:nvPicPr>
        <p:blipFill>
          <a:blip r:embed="rId3"/>
          <a:stretch>
            <a:fillRect/>
          </a:stretch>
        </p:blipFill>
        <p:spPr>
          <a:xfrm>
            <a:off x="996602" y="232754"/>
            <a:ext cx="9895397" cy="6443085"/>
          </a:xfrm>
          <a:prstGeom prst="rect">
            <a:avLst/>
          </a:prstGeom>
        </p:spPr>
      </p:pic>
    </p:spTree>
    <p:extLst>
      <p:ext uri="{BB962C8B-B14F-4D97-AF65-F5344CB8AC3E}">
        <p14:creationId xmlns:p14="http://schemas.microsoft.com/office/powerpoint/2010/main" val="3891303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BE09EFD-1CE8-924A-B141-F1186CCDF44F}"/>
              </a:ext>
            </a:extLst>
          </p:cNvPr>
          <p:cNvSpPr>
            <a:spLocks noGrp="1"/>
          </p:cNvSpPr>
          <p:nvPr>
            <p:ph type="title"/>
          </p:nvPr>
        </p:nvSpPr>
        <p:spPr>
          <a:xfrm>
            <a:off x="466722" y="586855"/>
            <a:ext cx="3201366" cy="3387497"/>
          </a:xfrm>
        </p:spPr>
        <p:txBody>
          <a:bodyPr anchor="b">
            <a:normAutofit/>
          </a:bodyPr>
          <a:lstStyle/>
          <a:p>
            <a:pPr algn="r"/>
            <a:r>
              <a:rPr lang="en-QA" sz="4000" b="1">
                <a:solidFill>
                  <a:srgbClr val="FFFFFF"/>
                </a:solidFill>
              </a:rPr>
              <a:t>Disclosure Statement  </a:t>
            </a:r>
          </a:p>
        </p:txBody>
      </p:sp>
      <p:sp>
        <p:nvSpPr>
          <p:cNvPr id="5" name="Content Placeholder 4">
            <a:extLst>
              <a:ext uri="{FF2B5EF4-FFF2-40B4-BE49-F238E27FC236}">
                <a16:creationId xmlns:a16="http://schemas.microsoft.com/office/drawing/2014/main" id="{F2A50B31-D7A0-764D-9934-C5A107338BFF}"/>
              </a:ext>
            </a:extLst>
          </p:cNvPr>
          <p:cNvSpPr>
            <a:spLocks noGrp="1"/>
          </p:cNvSpPr>
          <p:nvPr>
            <p:ph idx="1"/>
          </p:nvPr>
        </p:nvSpPr>
        <p:spPr>
          <a:xfrm>
            <a:off x="4810259" y="649480"/>
            <a:ext cx="6555347" cy="5546047"/>
          </a:xfrm>
        </p:spPr>
        <p:txBody>
          <a:bodyPr anchor="ctr">
            <a:normAutofit/>
          </a:bodyPr>
          <a:lstStyle/>
          <a:p>
            <a:pPr marL="0" indent="0">
              <a:buNone/>
            </a:pPr>
            <a:r>
              <a:rPr lang="en-QA" sz="2000"/>
              <a:t>Dr Noor Suleiman </a:t>
            </a:r>
          </a:p>
          <a:p>
            <a:pPr marL="0" indent="0">
              <a:buNone/>
            </a:pPr>
            <a:endParaRPr lang="en-QA" sz="2000"/>
          </a:p>
          <a:p>
            <a:r>
              <a:rPr lang="en-QA" sz="2000"/>
              <a:t>Has no relevant financial relationships to disclose </a:t>
            </a:r>
          </a:p>
          <a:p>
            <a:r>
              <a:rPr lang="en-QA" sz="2000"/>
              <a:t>Will not be discussing unlabeled/unapproved use of drugs or products </a:t>
            </a:r>
          </a:p>
        </p:txBody>
      </p:sp>
    </p:spTree>
    <p:extLst>
      <p:ext uri="{BB962C8B-B14F-4D97-AF65-F5344CB8AC3E}">
        <p14:creationId xmlns:p14="http://schemas.microsoft.com/office/powerpoint/2010/main" val="235243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63E28-0ED3-8548-A2D5-8322F589D97A}"/>
              </a:ext>
            </a:extLst>
          </p:cNvPr>
          <p:cNvPicPr>
            <a:picLocks noChangeAspect="1"/>
          </p:cNvPicPr>
          <p:nvPr/>
        </p:nvPicPr>
        <p:blipFill rotWithShape="1">
          <a:blip r:embed="rId2"/>
          <a:srcRect b="50698"/>
          <a:stretch/>
        </p:blipFill>
        <p:spPr>
          <a:xfrm>
            <a:off x="1524000" y="2855"/>
            <a:ext cx="9144000" cy="3378298"/>
          </a:xfrm>
          <a:prstGeom prst="rect">
            <a:avLst/>
          </a:prstGeom>
        </p:spPr>
      </p:pic>
      <p:pic>
        <p:nvPicPr>
          <p:cNvPr id="7" name="Picture 6">
            <a:extLst>
              <a:ext uri="{FF2B5EF4-FFF2-40B4-BE49-F238E27FC236}">
                <a16:creationId xmlns:a16="http://schemas.microsoft.com/office/drawing/2014/main" id="{991AF430-17DD-4244-902F-C046D08F214F}"/>
              </a:ext>
            </a:extLst>
          </p:cNvPr>
          <p:cNvPicPr>
            <a:picLocks noChangeAspect="1"/>
          </p:cNvPicPr>
          <p:nvPr/>
        </p:nvPicPr>
        <p:blipFill rotWithShape="1">
          <a:blip r:embed="rId2"/>
          <a:srcRect t="49302"/>
          <a:stretch/>
        </p:blipFill>
        <p:spPr>
          <a:xfrm>
            <a:off x="1524000" y="3381153"/>
            <a:ext cx="9144000" cy="3473992"/>
          </a:xfrm>
          <a:prstGeom prst="rect">
            <a:avLst/>
          </a:prstGeom>
        </p:spPr>
      </p:pic>
    </p:spTree>
    <p:extLst>
      <p:ext uri="{BB962C8B-B14F-4D97-AF65-F5344CB8AC3E}">
        <p14:creationId xmlns:p14="http://schemas.microsoft.com/office/powerpoint/2010/main" val="247095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8BB18-89E5-A248-9B4A-9533B5AABA69}"/>
              </a:ext>
            </a:extLst>
          </p:cNvPr>
          <p:cNvPicPr>
            <a:picLocks noChangeAspect="1"/>
          </p:cNvPicPr>
          <p:nvPr/>
        </p:nvPicPr>
        <p:blipFill>
          <a:blip r:embed="rId2"/>
          <a:stretch>
            <a:fillRect/>
          </a:stretch>
        </p:blipFill>
        <p:spPr>
          <a:xfrm>
            <a:off x="1809972" y="164178"/>
            <a:ext cx="8641461" cy="6693823"/>
          </a:xfrm>
          <a:prstGeom prst="rect">
            <a:avLst/>
          </a:prstGeom>
        </p:spPr>
      </p:pic>
    </p:spTree>
    <p:extLst>
      <p:ext uri="{BB962C8B-B14F-4D97-AF65-F5344CB8AC3E}">
        <p14:creationId xmlns:p14="http://schemas.microsoft.com/office/powerpoint/2010/main" val="340200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ABA3-16F7-644C-8C46-4AD57EF49168}"/>
              </a:ext>
            </a:extLst>
          </p:cNvPr>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Progress – 2 years </a:t>
            </a:r>
          </a:p>
        </p:txBody>
      </p:sp>
      <p:graphicFrame>
        <p:nvGraphicFramePr>
          <p:cNvPr id="6" name="Content Placeholder 5">
            <a:extLst>
              <a:ext uri="{FF2B5EF4-FFF2-40B4-BE49-F238E27FC236}">
                <a16:creationId xmlns:a16="http://schemas.microsoft.com/office/drawing/2014/main" id="{7DFCB8C1-488A-9941-9358-FE328AA99EE2}"/>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00000000-0008-0000-0000-000002000000}"/>
              </a:ext>
            </a:extLst>
          </p:cNvPr>
          <p:cNvGraphicFramePr>
            <a:graphicFrameLocks noGrp="1"/>
          </p:cNvGraphicFramePr>
          <p:nvPr>
            <p:ph sz="half" idx="2"/>
          </p:nvPr>
        </p:nvGraphicFramePr>
        <p:xfrm>
          <a:off x="6643688" y="1690687"/>
          <a:ext cx="4710112" cy="435133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6746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62C1-BB0D-C04D-9E75-00B9823846FF}"/>
              </a:ext>
            </a:extLst>
          </p:cNvPr>
          <p:cNvSpPr>
            <a:spLocks noGrp="1"/>
          </p:cNvSpPr>
          <p:nvPr>
            <p:ph type="title"/>
          </p:nvPr>
        </p:nvSpPr>
        <p:spPr>
          <a:xfrm>
            <a:off x="838200" y="365125"/>
            <a:ext cx="10515600" cy="1325563"/>
          </a:xfrm>
        </p:spPr>
        <p:txBody>
          <a:bodyPr>
            <a:normAutofit/>
          </a:bodyPr>
          <a:lstStyle/>
          <a:p>
            <a:pPr algn="ctr"/>
            <a:r>
              <a:rPr lang="en-US" b="1" dirty="0">
                <a:ea typeface="Helvetica Neue" panose="02000503000000020004" pitchFamily="2" charset="0"/>
                <a:cs typeface="Helvetica Neue" panose="02000503000000020004" pitchFamily="2" charset="0"/>
              </a:rPr>
              <a:t>Key Principles </a:t>
            </a:r>
          </a:p>
        </p:txBody>
      </p:sp>
      <p:graphicFrame>
        <p:nvGraphicFramePr>
          <p:cNvPr id="5" name="Content Placeholder 2">
            <a:extLst>
              <a:ext uri="{FF2B5EF4-FFF2-40B4-BE49-F238E27FC236}">
                <a16:creationId xmlns:a16="http://schemas.microsoft.com/office/drawing/2014/main" id="{7FEC119A-95D5-408D-8885-F17ABF306279}"/>
              </a:ext>
            </a:extLst>
          </p:cNvPr>
          <p:cNvGraphicFramePr>
            <a:graphicFrameLocks noGrp="1"/>
          </p:cNvGraphicFramePr>
          <p:nvPr>
            <p:ph idx="1"/>
            <p:extLst>
              <p:ext uri="{D42A27DB-BD31-4B8C-83A1-F6EECF244321}">
                <p14:modId xmlns:p14="http://schemas.microsoft.com/office/powerpoint/2010/main" val="9538401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6507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249B-D219-EF42-8B30-88F852A5FA5F}"/>
              </a:ext>
            </a:extLst>
          </p:cNvPr>
          <p:cNvSpPr>
            <a:spLocks noGrp="1"/>
          </p:cNvSpPr>
          <p:nvPr>
            <p:ph type="title"/>
          </p:nvPr>
        </p:nvSpPr>
        <p:spPr/>
        <p:txBody>
          <a:bodyPr/>
          <a:lstStyle/>
          <a:p>
            <a:pPr algn="ctr"/>
            <a:r>
              <a:rPr lang="en-QA" b="1"/>
              <a:t>Diabetes and Obesity </a:t>
            </a:r>
            <a:r>
              <a:rPr lang="en-GB" b="1" dirty="0"/>
              <a:t>Are</a:t>
            </a:r>
            <a:br>
              <a:rPr lang="en-GB" b="1" dirty="0"/>
            </a:br>
            <a:r>
              <a:rPr lang="en-GB" b="1" dirty="0"/>
              <a:t>Major Health Challenges</a:t>
            </a:r>
            <a:r>
              <a:rPr lang="en-QA" b="1"/>
              <a:t> in Qatar</a:t>
            </a:r>
            <a:r>
              <a:rPr lang="en-GB" b="1" dirty="0"/>
              <a:t> </a:t>
            </a:r>
            <a:endParaRPr lang="en-QA" b="1"/>
          </a:p>
        </p:txBody>
      </p:sp>
      <p:graphicFrame>
        <p:nvGraphicFramePr>
          <p:cNvPr id="8" name="Content Placeholder 2">
            <a:extLst>
              <a:ext uri="{FF2B5EF4-FFF2-40B4-BE49-F238E27FC236}">
                <a16:creationId xmlns:a16="http://schemas.microsoft.com/office/drawing/2014/main" id="{E47378F8-071F-7782-80A4-3065CE6ADEB9}"/>
              </a:ext>
            </a:extLst>
          </p:cNvPr>
          <p:cNvGraphicFramePr>
            <a:graphicFrameLocks noGrp="1"/>
          </p:cNvGraphicFramePr>
          <p:nvPr>
            <p:ph idx="1"/>
            <p:extLst>
              <p:ext uri="{D42A27DB-BD31-4B8C-83A1-F6EECF244321}">
                <p14:modId xmlns:p14="http://schemas.microsoft.com/office/powerpoint/2010/main" val="19508323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BEA833D-8C38-0942-9A2A-87D422CCFEB4}"/>
              </a:ext>
            </a:extLst>
          </p:cNvPr>
          <p:cNvSpPr txBox="1"/>
          <p:nvPr/>
        </p:nvSpPr>
        <p:spPr>
          <a:xfrm>
            <a:off x="0" y="6545820"/>
            <a:ext cx="3531480" cy="307777"/>
          </a:xfrm>
          <a:prstGeom prst="rect">
            <a:avLst/>
          </a:prstGeom>
          <a:noFill/>
        </p:spPr>
        <p:txBody>
          <a:bodyPr wrap="none" rtlCol="0">
            <a:spAutoFit/>
          </a:bodyPr>
          <a:lstStyle/>
          <a:p>
            <a:r>
              <a:rPr lang="en-QA" sz="1400"/>
              <a:t>Adopted from MOPH NDS Meeting May 2023 </a:t>
            </a:r>
          </a:p>
        </p:txBody>
      </p:sp>
      <p:sp>
        <p:nvSpPr>
          <p:cNvPr id="6" name="TextBox 5">
            <a:extLst>
              <a:ext uri="{FF2B5EF4-FFF2-40B4-BE49-F238E27FC236}">
                <a16:creationId xmlns:a16="http://schemas.microsoft.com/office/drawing/2014/main" id="{DCF37071-B5A7-7E4E-85B4-94D1C120BE87}"/>
              </a:ext>
            </a:extLst>
          </p:cNvPr>
          <p:cNvSpPr txBox="1"/>
          <p:nvPr/>
        </p:nvSpPr>
        <p:spPr>
          <a:xfrm>
            <a:off x="0" y="6280556"/>
            <a:ext cx="4122090" cy="307777"/>
          </a:xfrm>
          <a:prstGeom prst="rect">
            <a:avLst/>
          </a:prstGeom>
          <a:noFill/>
        </p:spPr>
        <p:txBody>
          <a:bodyPr wrap="none" rtlCol="0">
            <a:spAutoFit/>
          </a:bodyPr>
          <a:lstStyle/>
          <a:p>
            <a:r>
              <a:rPr lang="en-US" sz="1400" dirty="0"/>
              <a:t>Awad SF et al. Population Health Metrics (2019) 17:20</a:t>
            </a:r>
            <a:endParaRPr lang="en-QA" sz="1400" dirty="0"/>
          </a:p>
        </p:txBody>
      </p:sp>
    </p:spTree>
    <p:extLst>
      <p:ext uri="{BB962C8B-B14F-4D97-AF65-F5344CB8AC3E}">
        <p14:creationId xmlns:p14="http://schemas.microsoft.com/office/powerpoint/2010/main" val="2618510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DB4D4-4B56-CF42-88C7-E146B57A9807}"/>
              </a:ext>
            </a:extLst>
          </p:cNvPr>
          <p:cNvPicPr>
            <a:picLocks noChangeAspect="1"/>
          </p:cNvPicPr>
          <p:nvPr/>
        </p:nvPicPr>
        <p:blipFill rotWithShape="1">
          <a:blip r:embed="rId3"/>
          <a:srcRect t="2204"/>
          <a:stretch/>
        </p:blipFill>
        <p:spPr>
          <a:xfrm>
            <a:off x="549100" y="681037"/>
            <a:ext cx="11489997" cy="5162810"/>
          </a:xfrm>
          <a:prstGeom prst="rect">
            <a:avLst/>
          </a:prstGeom>
        </p:spPr>
      </p:pic>
      <p:sp>
        <p:nvSpPr>
          <p:cNvPr id="5" name="TextBox 4">
            <a:extLst>
              <a:ext uri="{FF2B5EF4-FFF2-40B4-BE49-F238E27FC236}">
                <a16:creationId xmlns:a16="http://schemas.microsoft.com/office/drawing/2014/main" id="{A7DF0D14-B05F-A040-A015-CC499E5236B2}"/>
              </a:ext>
            </a:extLst>
          </p:cNvPr>
          <p:cNvSpPr txBox="1"/>
          <p:nvPr/>
        </p:nvSpPr>
        <p:spPr>
          <a:xfrm>
            <a:off x="0" y="6545820"/>
            <a:ext cx="4122090" cy="307777"/>
          </a:xfrm>
          <a:prstGeom prst="rect">
            <a:avLst/>
          </a:prstGeom>
          <a:noFill/>
        </p:spPr>
        <p:txBody>
          <a:bodyPr wrap="none" rtlCol="0">
            <a:spAutoFit/>
          </a:bodyPr>
          <a:lstStyle/>
          <a:p>
            <a:r>
              <a:rPr lang="en-US" sz="1400" dirty="0"/>
              <a:t>Awad SF et al. Population Health Metrics (2019) 17:20</a:t>
            </a:r>
            <a:endParaRPr lang="en-QA" sz="1400" dirty="0"/>
          </a:p>
        </p:txBody>
      </p:sp>
    </p:spTree>
    <p:extLst>
      <p:ext uri="{BB962C8B-B14F-4D97-AF65-F5344CB8AC3E}">
        <p14:creationId xmlns:p14="http://schemas.microsoft.com/office/powerpoint/2010/main" val="1989069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62" y="184943"/>
            <a:ext cx="10515600" cy="1325563"/>
          </a:xfrm>
        </p:spPr>
        <p:txBody>
          <a:bodyPr/>
          <a:lstStyle/>
          <a:p>
            <a:pPr algn="ctr"/>
            <a:r>
              <a:rPr lang="en-US" b="1" dirty="0"/>
              <a:t>Weight and its Effects</a:t>
            </a:r>
          </a:p>
        </p:txBody>
      </p:sp>
      <p:pic>
        <p:nvPicPr>
          <p:cNvPr id="7" name="Content Placeholder 6" descr="medical complication.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919638" y="1275739"/>
            <a:ext cx="7261060" cy="5412561"/>
          </a:xfrm>
        </p:spPr>
      </p:pic>
      <p:sp>
        <p:nvSpPr>
          <p:cNvPr id="6" name="Slide Number Placeholder 5">
            <a:extLst>
              <a:ext uri="{FF2B5EF4-FFF2-40B4-BE49-F238E27FC236}">
                <a16:creationId xmlns:a16="http://schemas.microsoft.com/office/drawing/2014/main" id="{23B42968-BF69-084C-9503-EA86E07ACC73}"/>
              </a:ext>
            </a:extLst>
          </p:cNvPr>
          <p:cNvSpPr>
            <a:spLocks noGrp="1"/>
          </p:cNvSpPr>
          <p:nvPr>
            <p:ph type="sldNum" sz="quarter" idx="12"/>
          </p:nvPr>
        </p:nvSpPr>
        <p:spPr/>
        <p:txBody>
          <a:bodyPr/>
          <a:lstStyle/>
          <a:p>
            <a:fld id="{457E6AB3-7AA7-7B49-B009-7EA28CB86B3C}" type="slidenum">
              <a:rPr lang="en-US" smtClean="0"/>
              <a:t>26</a:t>
            </a:fld>
            <a:endParaRPr lang="en-US" dirty="0"/>
          </a:p>
        </p:txBody>
      </p:sp>
      <p:sp>
        <p:nvSpPr>
          <p:cNvPr id="5" name="Content Placeholder 4"/>
          <p:cNvSpPr>
            <a:spLocks noGrp="1"/>
          </p:cNvSpPr>
          <p:nvPr>
            <p:ph sz="half" idx="4294967295"/>
          </p:nvPr>
        </p:nvSpPr>
        <p:spPr>
          <a:xfrm>
            <a:off x="8691563" y="2638425"/>
            <a:ext cx="3500437" cy="3371850"/>
          </a:xfrm>
        </p:spPr>
        <p:txBody>
          <a:bodyPr>
            <a:normAutofit lnSpcReduction="10000"/>
          </a:bodyPr>
          <a:lstStyle/>
          <a:p>
            <a:pPr marL="0" indent="0">
              <a:lnSpc>
                <a:spcPct val="150000"/>
              </a:lnSpc>
              <a:buNone/>
            </a:pPr>
            <a:r>
              <a:rPr lang="en-US" sz="2000" dirty="0">
                <a:solidFill>
                  <a:schemeClr val="tx1"/>
                </a:solidFill>
              </a:rPr>
              <a:t>… And </a:t>
            </a:r>
          </a:p>
          <a:p>
            <a:pPr>
              <a:lnSpc>
                <a:spcPct val="150000"/>
              </a:lnSpc>
            </a:pPr>
            <a:r>
              <a:rPr lang="en-US" sz="2000" dirty="0">
                <a:solidFill>
                  <a:schemeClr val="tx1"/>
                </a:solidFill>
              </a:rPr>
              <a:t>Depression</a:t>
            </a:r>
          </a:p>
          <a:p>
            <a:pPr>
              <a:lnSpc>
                <a:spcPct val="150000"/>
              </a:lnSpc>
            </a:pPr>
            <a:r>
              <a:rPr lang="en-US" sz="2000" dirty="0">
                <a:solidFill>
                  <a:schemeClr val="tx1"/>
                </a:solidFill>
              </a:rPr>
              <a:t>Anxiety</a:t>
            </a:r>
          </a:p>
          <a:p>
            <a:pPr>
              <a:lnSpc>
                <a:spcPct val="150000"/>
              </a:lnSpc>
            </a:pPr>
            <a:r>
              <a:rPr lang="en-US" sz="2000" dirty="0">
                <a:solidFill>
                  <a:schemeClr val="tx1"/>
                </a:solidFill>
              </a:rPr>
              <a:t>Low self-esteem</a:t>
            </a:r>
          </a:p>
          <a:p>
            <a:pPr>
              <a:lnSpc>
                <a:spcPct val="150000"/>
              </a:lnSpc>
            </a:pPr>
            <a:r>
              <a:rPr lang="en-US" sz="2000" dirty="0">
                <a:solidFill>
                  <a:schemeClr val="tx1"/>
                </a:solidFill>
              </a:rPr>
              <a:t>Poor mobility </a:t>
            </a:r>
          </a:p>
          <a:p>
            <a:pPr>
              <a:lnSpc>
                <a:spcPct val="150000"/>
              </a:lnSpc>
            </a:pPr>
            <a:r>
              <a:rPr lang="en-US" sz="2000" dirty="0">
                <a:solidFill>
                  <a:schemeClr val="tx1"/>
                </a:solidFill>
              </a:rPr>
              <a:t>Less agility</a:t>
            </a:r>
          </a:p>
          <a:p>
            <a:pPr marL="0" indent="0">
              <a:buNone/>
            </a:pPr>
            <a:endParaRPr lang="en-US" dirty="0">
              <a:solidFill>
                <a:schemeClr val="tx1"/>
              </a:solidFill>
            </a:endParaRPr>
          </a:p>
        </p:txBody>
      </p:sp>
      <p:sp>
        <p:nvSpPr>
          <p:cNvPr id="9" name="Footer Placeholder 4">
            <a:extLst>
              <a:ext uri="{FF2B5EF4-FFF2-40B4-BE49-F238E27FC236}">
                <a16:creationId xmlns:a16="http://schemas.microsoft.com/office/drawing/2014/main" id="{B8EF6B08-0827-C643-888B-8AD95A8B47C4}"/>
              </a:ext>
            </a:extLst>
          </p:cNvPr>
          <p:cNvSpPr txBox="1">
            <a:spLocks/>
          </p:cNvSpPr>
          <p:nvPr/>
        </p:nvSpPr>
        <p:spPr>
          <a:xfrm>
            <a:off x="-528162" y="649287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2">
                    <a:lumMod val="50000"/>
                  </a:schemeClr>
                </a:solidFill>
                <a:latin typeface="+mj-lt"/>
              </a:rPr>
              <a:t>Visit 1:ST-TAQADOM</a:t>
            </a:r>
            <a:r>
              <a:rPr lang="en-US" baseline="30000" dirty="0">
                <a:solidFill>
                  <a:schemeClr val="bg2">
                    <a:lumMod val="50000"/>
                  </a:schemeClr>
                </a:solidFill>
                <a:latin typeface="+mj-lt"/>
              </a:rPr>
              <a:t>TM</a:t>
            </a:r>
          </a:p>
        </p:txBody>
      </p:sp>
    </p:spTree>
    <p:extLst>
      <p:ext uri="{BB962C8B-B14F-4D97-AF65-F5344CB8AC3E}">
        <p14:creationId xmlns:p14="http://schemas.microsoft.com/office/powerpoint/2010/main" val="4016962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7252" y="6117797"/>
            <a:ext cx="11251285" cy="740203"/>
          </a:xfrm>
          <a:prstGeom prst="rect">
            <a:avLst/>
          </a:prstGeom>
          <a:noFill/>
        </p:spPr>
        <p:txBody>
          <a:bodyPr wrap="none" lIns="90170" tIns="46482" rIns="90170" bIns="46482" rtlCol="0" anchor="b">
            <a:spAutoFit/>
          </a:bodyPr>
          <a:lstStyle/>
          <a:p>
            <a:r>
              <a:rPr lang="en-US" sz="1400" dirty="0">
                <a:solidFill>
                  <a:srgbClr val="82786F"/>
                </a:solidFill>
              </a:rPr>
              <a:t>1. Knowler </a:t>
            </a:r>
            <a:r>
              <a:rPr lang="en-US" sz="1400" i="1" dirty="0">
                <a:solidFill>
                  <a:srgbClr val="82786F"/>
                </a:solidFill>
              </a:rPr>
              <a:t>et al</a:t>
            </a:r>
            <a:r>
              <a:rPr lang="en-US" sz="1400" dirty="0">
                <a:solidFill>
                  <a:srgbClr val="82786F"/>
                </a:solidFill>
              </a:rPr>
              <a:t>. </a:t>
            </a:r>
            <a:r>
              <a:rPr lang="en-US" sz="1400" i="1" dirty="0">
                <a:solidFill>
                  <a:srgbClr val="82786F"/>
                </a:solidFill>
              </a:rPr>
              <a:t>N Engl J Med</a:t>
            </a:r>
            <a:r>
              <a:rPr lang="en-US" sz="1400" dirty="0">
                <a:solidFill>
                  <a:srgbClr val="82786F"/>
                </a:solidFill>
              </a:rPr>
              <a:t> 2002;346:393–403; 2. Li </a:t>
            </a:r>
            <a:r>
              <a:rPr lang="en-US" sz="1400" i="1" dirty="0">
                <a:solidFill>
                  <a:srgbClr val="82786F"/>
                </a:solidFill>
              </a:rPr>
              <a:t>et al</a:t>
            </a:r>
            <a:r>
              <a:rPr lang="en-US" sz="1400" dirty="0">
                <a:solidFill>
                  <a:srgbClr val="82786F"/>
                </a:solidFill>
              </a:rPr>
              <a:t>. </a:t>
            </a:r>
            <a:r>
              <a:rPr lang="en-US" sz="1400" i="1" dirty="0">
                <a:solidFill>
                  <a:srgbClr val="82786F"/>
                </a:solidFill>
              </a:rPr>
              <a:t>Lancet Diabetes Endocrinol</a:t>
            </a:r>
            <a:r>
              <a:rPr lang="en-US" sz="1400" dirty="0">
                <a:solidFill>
                  <a:srgbClr val="82786F"/>
                </a:solidFill>
              </a:rPr>
              <a:t> 2014;2:474–80; 3. Datillo </a:t>
            </a:r>
            <a:r>
              <a:rPr lang="en-US" sz="1400" i="1" dirty="0">
                <a:solidFill>
                  <a:srgbClr val="82786F"/>
                </a:solidFill>
              </a:rPr>
              <a:t>et al</a:t>
            </a:r>
            <a:r>
              <a:rPr lang="en-US" sz="1400" dirty="0">
                <a:solidFill>
                  <a:srgbClr val="82786F"/>
                </a:solidFill>
              </a:rPr>
              <a:t>. </a:t>
            </a:r>
            <a:r>
              <a:rPr lang="en-US" sz="1400" i="1" dirty="0">
                <a:solidFill>
                  <a:srgbClr val="82786F"/>
                </a:solidFill>
              </a:rPr>
              <a:t>Am J Clin Nutr</a:t>
            </a:r>
            <a:r>
              <a:rPr lang="en-US" sz="1400" dirty="0">
                <a:solidFill>
                  <a:srgbClr val="82786F"/>
                </a:solidFill>
              </a:rPr>
              <a:t> 1992;56:320–8; </a:t>
            </a:r>
            <a:br>
              <a:rPr lang="en-US" sz="1400" dirty="0">
                <a:solidFill>
                  <a:srgbClr val="82786F"/>
                </a:solidFill>
              </a:rPr>
            </a:br>
            <a:r>
              <a:rPr lang="en-US" sz="1400" dirty="0">
                <a:solidFill>
                  <a:srgbClr val="82786F"/>
                </a:solidFill>
              </a:rPr>
              <a:t>4. Wing </a:t>
            </a:r>
            <a:r>
              <a:rPr lang="en-US" sz="1400" i="1" dirty="0">
                <a:solidFill>
                  <a:srgbClr val="82786F"/>
                </a:solidFill>
              </a:rPr>
              <a:t>et al</a:t>
            </a:r>
            <a:r>
              <a:rPr lang="en-US" sz="1400" dirty="0">
                <a:solidFill>
                  <a:srgbClr val="82786F"/>
                </a:solidFill>
              </a:rPr>
              <a:t>. </a:t>
            </a:r>
            <a:r>
              <a:rPr lang="en-US" sz="1400" i="1" dirty="0">
                <a:solidFill>
                  <a:srgbClr val="82786F"/>
                </a:solidFill>
              </a:rPr>
              <a:t>Diabetes Care</a:t>
            </a:r>
            <a:r>
              <a:rPr lang="en-US" sz="1400" dirty="0">
                <a:solidFill>
                  <a:srgbClr val="82786F"/>
                </a:solidFill>
              </a:rPr>
              <a:t> 2011;34:1481–6; 5. Foster </a:t>
            </a:r>
            <a:r>
              <a:rPr lang="en-US" sz="1400" i="1" dirty="0">
                <a:solidFill>
                  <a:srgbClr val="82786F"/>
                </a:solidFill>
              </a:rPr>
              <a:t>et al</a:t>
            </a:r>
            <a:r>
              <a:rPr lang="en-US" sz="1400" dirty="0">
                <a:solidFill>
                  <a:srgbClr val="82786F"/>
                </a:solidFill>
              </a:rPr>
              <a:t>. </a:t>
            </a:r>
            <a:r>
              <a:rPr lang="en-US" sz="1400" i="1" dirty="0">
                <a:solidFill>
                  <a:srgbClr val="82786F"/>
                </a:solidFill>
              </a:rPr>
              <a:t>Arch Intern Med</a:t>
            </a:r>
            <a:r>
              <a:rPr lang="en-US" sz="1400" dirty="0">
                <a:solidFill>
                  <a:srgbClr val="82786F"/>
                </a:solidFill>
              </a:rPr>
              <a:t> 2009;169:1619–26; 6. Kuna </a:t>
            </a:r>
            <a:r>
              <a:rPr lang="en-US" sz="1400" i="1" dirty="0">
                <a:solidFill>
                  <a:srgbClr val="82786F"/>
                </a:solidFill>
              </a:rPr>
              <a:t>et al</a:t>
            </a:r>
            <a:r>
              <a:rPr lang="en-US" sz="1400" dirty="0">
                <a:solidFill>
                  <a:srgbClr val="82786F"/>
                </a:solidFill>
              </a:rPr>
              <a:t>. </a:t>
            </a:r>
            <a:r>
              <a:rPr lang="en-US" sz="1400" i="1" dirty="0">
                <a:solidFill>
                  <a:srgbClr val="82786F"/>
                </a:solidFill>
              </a:rPr>
              <a:t>Sleep </a:t>
            </a:r>
            <a:r>
              <a:rPr lang="en-US" sz="1400" dirty="0">
                <a:solidFill>
                  <a:srgbClr val="82786F"/>
                </a:solidFill>
              </a:rPr>
              <a:t>2013;36:641–9; 7. Warkentin </a:t>
            </a:r>
            <a:r>
              <a:rPr lang="en-US" sz="1400" i="1" dirty="0">
                <a:solidFill>
                  <a:srgbClr val="82786F"/>
                </a:solidFill>
              </a:rPr>
              <a:t>et al</a:t>
            </a:r>
            <a:r>
              <a:rPr lang="en-US" sz="1400" dirty="0">
                <a:solidFill>
                  <a:srgbClr val="82786F"/>
                </a:solidFill>
              </a:rPr>
              <a:t>. </a:t>
            </a:r>
            <a:br>
              <a:rPr lang="en-US" sz="1400" dirty="0">
                <a:solidFill>
                  <a:srgbClr val="82786F"/>
                </a:solidFill>
              </a:rPr>
            </a:br>
            <a:r>
              <a:rPr lang="en-US" sz="1400" i="1" dirty="0">
                <a:solidFill>
                  <a:srgbClr val="82786F"/>
                </a:solidFill>
              </a:rPr>
              <a:t>Obes Rev</a:t>
            </a:r>
            <a:r>
              <a:rPr lang="en-US" sz="1400" dirty="0">
                <a:solidFill>
                  <a:srgbClr val="82786F"/>
                </a:solidFill>
              </a:rPr>
              <a:t> 2014;15:169–82; 8. Wright </a:t>
            </a:r>
            <a:r>
              <a:rPr lang="en-US" sz="1400" i="1" dirty="0">
                <a:solidFill>
                  <a:srgbClr val="82786F"/>
                </a:solidFill>
              </a:rPr>
              <a:t>et al</a:t>
            </a:r>
            <a:r>
              <a:rPr lang="en-US" sz="1400" dirty="0">
                <a:solidFill>
                  <a:srgbClr val="82786F"/>
                </a:solidFill>
              </a:rPr>
              <a:t>. </a:t>
            </a:r>
            <a:r>
              <a:rPr lang="en-US" sz="1400" i="1" dirty="0">
                <a:solidFill>
                  <a:srgbClr val="82786F"/>
                </a:solidFill>
              </a:rPr>
              <a:t>J Health Psychol</a:t>
            </a:r>
            <a:r>
              <a:rPr lang="en-US" sz="1400" dirty="0">
                <a:solidFill>
                  <a:srgbClr val="82786F"/>
                </a:solidFill>
              </a:rPr>
              <a:t> 2013;18:574–86</a:t>
            </a:r>
          </a:p>
        </p:txBody>
      </p:sp>
      <p:sp>
        <p:nvSpPr>
          <p:cNvPr id="3" name="Down Arrow 2"/>
          <p:cNvSpPr/>
          <p:nvPr/>
        </p:nvSpPr>
        <p:spPr bwMode="auto">
          <a:xfrm>
            <a:off x="3122863" y="2625061"/>
            <a:ext cx="540544" cy="541337"/>
          </a:xfrm>
          <a:prstGeom prst="down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400" dirty="0">
              <a:solidFill>
                <a:srgbClr val="FFFFFF"/>
              </a:solidFill>
            </a:endParaRPr>
          </a:p>
        </p:txBody>
      </p:sp>
      <p:sp>
        <p:nvSpPr>
          <p:cNvPr id="4" name="TextBox 10"/>
          <p:cNvSpPr txBox="1">
            <a:spLocks noChangeArrowheads="1"/>
          </p:cNvSpPr>
          <p:nvPr/>
        </p:nvSpPr>
        <p:spPr bwMode="auto">
          <a:xfrm>
            <a:off x="3968354" y="3344898"/>
            <a:ext cx="998934"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100" dirty="0">
                <a:solidFill>
                  <a:srgbClr val="001965"/>
                </a:solidFill>
                <a:latin typeface="+mn-lt"/>
              </a:rPr>
              <a:t>Reduction in CV mortality</a:t>
            </a:r>
            <a:r>
              <a:rPr lang="en-US" sz="1100" baseline="30000" dirty="0">
                <a:solidFill>
                  <a:srgbClr val="001965"/>
                </a:solidFill>
                <a:latin typeface="+mn-lt"/>
              </a:rPr>
              <a:t>2</a:t>
            </a:r>
          </a:p>
        </p:txBody>
      </p:sp>
      <p:sp>
        <p:nvSpPr>
          <p:cNvPr id="5" name="Down Arrow 4"/>
          <p:cNvSpPr/>
          <p:nvPr/>
        </p:nvSpPr>
        <p:spPr bwMode="auto">
          <a:xfrm>
            <a:off x="4201569" y="2615536"/>
            <a:ext cx="540544" cy="541337"/>
          </a:xfrm>
          <a:prstGeom prst="down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400" dirty="0">
              <a:solidFill>
                <a:srgbClr val="FFFFFF"/>
              </a:solidFill>
            </a:endParaRPr>
          </a:p>
        </p:txBody>
      </p:sp>
      <p:pic>
        <p:nvPicPr>
          <p:cNvPr id="7" name="Picture 2" descr="\\agency\Kazaam\Clients A-Z\GHG\NNA\NNA-OBE\NNA-OBE-F03385\art\D15773_5to10_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136" y="4406842"/>
            <a:ext cx="872224" cy="449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1"/>
          <p:cNvSpPr txBox="1">
            <a:spLocks noChangeArrowheads="1"/>
          </p:cNvSpPr>
          <p:nvPr/>
        </p:nvSpPr>
        <p:spPr bwMode="auto">
          <a:xfrm>
            <a:off x="5003007" y="3343308"/>
            <a:ext cx="1090769"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100" dirty="0">
                <a:solidFill>
                  <a:srgbClr val="001965"/>
                </a:solidFill>
                <a:latin typeface="+mn-lt"/>
              </a:rPr>
              <a:t>Improvements in blood lipid profile</a:t>
            </a:r>
            <a:r>
              <a:rPr lang="en-US" sz="1100" baseline="30000" dirty="0">
                <a:solidFill>
                  <a:srgbClr val="001965"/>
                </a:solidFill>
                <a:latin typeface="+mn-lt"/>
              </a:rPr>
              <a:t>3</a:t>
            </a:r>
          </a:p>
        </p:txBody>
      </p:sp>
      <p:pic>
        <p:nvPicPr>
          <p:cNvPr id="9" name="Picture 2" descr="\\agency\Kazaam\Clients A-Z\GHG\NNA\NNA-OBE\NNA-OBE-F03385\art\D15773_5to10_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912" y="4283424"/>
            <a:ext cx="884189" cy="696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11"/>
          <p:cNvSpPr txBox="1">
            <a:spLocks noChangeArrowheads="1"/>
          </p:cNvSpPr>
          <p:nvPr/>
        </p:nvSpPr>
        <p:spPr bwMode="auto">
          <a:xfrm>
            <a:off x="6093776" y="3364904"/>
            <a:ext cx="1110923"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100" dirty="0">
                <a:solidFill>
                  <a:srgbClr val="001965"/>
                </a:solidFill>
                <a:latin typeface="+mn-lt"/>
              </a:rPr>
              <a:t>Improvements in blood pressure</a:t>
            </a:r>
            <a:r>
              <a:rPr lang="en-US" sz="1100" baseline="30000" dirty="0">
                <a:solidFill>
                  <a:srgbClr val="001965"/>
                </a:solidFill>
                <a:latin typeface="+mn-lt"/>
              </a:rPr>
              <a:t>4</a:t>
            </a:r>
          </a:p>
        </p:txBody>
      </p:sp>
      <p:sp>
        <p:nvSpPr>
          <p:cNvPr id="11" name="Down Arrow 10"/>
          <p:cNvSpPr/>
          <p:nvPr/>
        </p:nvSpPr>
        <p:spPr bwMode="auto">
          <a:xfrm>
            <a:off x="5283555" y="2624525"/>
            <a:ext cx="540544" cy="541337"/>
          </a:xfrm>
          <a:prstGeom prst="down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400" dirty="0">
              <a:solidFill>
                <a:srgbClr val="FFFFFF"/>
              </a:solidFill>
            </a:endParaRPr>
          </a:p>
        </p:txBody>
      </p:sp>
      <p:sp>
        <p:nvSpPr>
          <p:cNvPr id="13" name="Rounded Rectangle 12"/>
          <p:cNvSpPr/>
          <p:nvPr/>
        </p:nvSpPr>
        <p:spPr>
          <a:xfrm>
            <a:off x="3281549" y="2190574"/>
            <a:ext cx="5636234" cy="352853"/>
          </a:xfrm>
          <a:prstGeom prst="roundRect">
            <a:avLst/>
          </a:prstGeom>
          <a:solidFill>
            <a:schemeClr val="accent2"/>
          </a:solidFill>
          <a:ln w="38100">
            <a:solidFill>
              <a:schemeClr val="tx2"/>
            </a:solidFill>
          </a:ln>
          <a:effectLst/>
          <a:scene3d>
            <a:camera prst="orthographicFront">
              <a:rot lat="0" lon="0" rev="0"/>
            </a:camera>
            <a:lightRig rig="contrasting" dir="t">
              <a:rot lat="0" lon="0" rev="7800000"/>
            </a:lightRig>
          </a:scene3d>
          <a:sp3d/>
        </p:spPr>
        <p:txBody>
          <a:bodyPr wrap="square" lIns="72000" tIns="36000" rIns="72000" bIns="36000" anchor="ctr">
            <a:spAutoFit/>
          </a:bodyPr>
          <a:lstStyle/>
          <a:p>
            <a:pPr indent="-357179" algn="ctr">
              <a:buClr>
                <a:srgbClr val="0000CC"/>
              </a:buClr>
              <a:buSzPct val="150000"/>
              <a:defRPr/>
            </a:pPr>
            <a:r>
              <a:rPr lang="en-US" sz="1600" dirty="0">
                <a:solidFill>
                  <a:srgbClr val="FFFFFF"/>
                </a:solidFill>
              </a:rPr>
              <a:t>Benefits of 5–10% weight loss</a:t>
            </a:r>
          </a:p>
        </p:txBody>
      </p:sp>
      <p:sp>
        <p:nvSpPr>
          <p:cNvPr id="14" name="Down Arrow 13"/>
          <p:cNvSpPr/>
          <p:nvPr/>
        </p:nvSpPr>
        <p:spPr bwMode="auto">
          <a:xfrm>
            <a:off x="6368246" y="2622550"/>
            <a:ext cx="540544" cy="541337"/>
          </a:xfrm>
          <a:prstGeom prst="down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400" dirty="0">
              <a:solidFill>
                <a:srgbClr val="FFFFFF"/>
              </a:solidFill>
            </a:endParaRPr>
          </a:p>
        </p:txBody>
      </p:sp>
      <p:sp>
        <p:nvSpPr>
          <p:cNvPr id="15" name="TextBox 10"/>
          <p:cNvSpPr txBox="1">
            <a:spLocks noChangeArrowheads="1"/>
          </p:cNvSpPr>
          <p:nvPr/>
        </p:nvSpPr>
        <p:spPr bwMode="auto">
          <a:xfrm>
            <a:off x="2906318" y="3340134"/>
            <a:ext cx="998934"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100" dirty="0">
                <a:solidFill>
                  <a:srgbClr val="001965"/>
                </a:solidFill>
                <a:latin typeface="+mn-lt"/>
              </a:rPr>
              <a:t>Reduction in risk of type 2 diabetes</a:t>
            </a:r>
            <a:r>
              <a:rPr lang="en-US" sz="1100" baseline="30000" dirty="0">
                <a:solidFill>
                  <a:srgbClr val="001965"/>
                </a:solidFill>
                <a:latin typeface="+mn-lt"/>
              </a:rPr>
              <a:t>1</a:t>
            </a:r>
          </a:p>
        </p:txBody>
      </p:sp>
      <p:sp>
        <p:nvSpPr>
          <p:cNvPr id="16" name="Down Arrow 15"/>
          <p:cNvSpPr/>
          <p:nvPr/>
        </p:nvSpPr>
        <p:spPr bwMode="auto">
          <a:xfrm>
            <a:off x="7447370" y="2625061"/>
            <a:ext cx="540544" cy="541337"/>
          </a:xfrm>
          <a:prstGeom prst="down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400" dirty="0">
              <a:solidFill>
                <a:srgbClr val="FFFFFF"/>
              </a:solidFill>
            </a:endParaRPr>
          </a:p>
        </p:txBody>
      </p:sp>
      <p:sp>
        <p:nvSpPr>
          <p:cNvPr id="17" name="Down Arrow 16"/>
          <p:cNvSpPr/>
          <p:nvPr/>
        </p:nvSpPr>
        <p:spPr bwMode="auto">
          <a:xfrm>
            <a:off x="8514666" y="2622804"/>
            <a:ext cx="540544" cy="541337"/>
          </a:xfrm>
          <a:prstGeom prst="down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400" dirty="0">
              <a:solidFill>
                <a:srgbClr val="FFFFFF"/>
              </a:solidFill>
            </a:endParaRPr>
          </a:p>
        </p:txBody>
      </p:sp>
      <p:sp>
        <p:nvSpPr>
          <p:cNvPr id="18" name="TextBox 11"/>
          <p:cNvSpPr txBox="1">
            <a:spLocks noChangeArrowheads="1"/>
          </p:cNvSpPr>
          <p:nvPr/>
        </p:nvSpPr>
        <p:spPr bwMode="auto">
          <a:xfrm>
            <a:off x="7232687" y="3353029"/>
            <a:ext cx="1090769" cy="93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100" dirty="0">
                <a:solidFill>
                  <a:srgbClr val="001965"/>
                </a:solidFill>
                <a:latin typeface="+mn-lt"/>
              </a:rPr>
              <a:t>Improvements in severity of obstructive sleep apnoea</a:t>
            </a:r>
            <a:r>
              <a:rPr lang="en-US" sz="1100" baseline="30000" dirty="0">
                <a:solidFill>
                  <a:srgbClr val="001965"/>
                </a:solidFill>
                <a:latin typeface="+mn-lt"/>
              </a:rPr>
              <a:t>5,6</a:t>
            </a:r>
          </a:p>
        </p:txBody>
      </p:sp>
      <p:pic>
        <p:nvPicPr>
          <p:cNvPr id="2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40664" y="4299406"/>
            <a:ext cx="890525" cy="817779"/>
          </a:xfrm>
          <a:prstGeom prst="roundRect">
            <a:avLst>
              <a:gd name="adj" fmla="val 8594"/>
            </a:avLst>
          </a:prstGeom>
          <a:solidFill>
            <a:srgbClr val="FFFFFF">
              <a:shade val="85000"/>
            </a:srgbClr>
          </a:solidFill>
          <a:ln w="9525">
            <a:noFill/>
            <a:miter lim="800000"/>
            <a:headEnd/>
            <a:tailEnd/>
          </a:ln>
          <a:effectLst/>
        </p:spPr>
      </p:pic>
      <p:sp>
        <p:nvSpPr>
          <p:cNvPr id="24" name="TextBox 11"/>
          <p:cNvSpPr txBox="1">
            <a:spLocks noChangeArrowheads="1"/>
          </p:cNvSpPr>
          <p:nvPr/>
        </p:nvSpPr>
        <p:spPr bwMode="auto">
          <a:xfrm>
            <a:off x="8261151" y="3364903"/>
            <a:ext cx="106991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100" dirty="0">
                <a:solidFill>
                  <a:srgbClr val="001965"/>
                </a:solidFill>
                <a:latin typeface="+mn-lt"/>
              </a:rPr>
              <a:t>Improvements in health-related quality of life</a:t>
            </a:r>
            <a:r>
              <a:rPr lang="en-US" sz="1100" baseline="30000" dirty="0">
                <a:solidFill>
                  <a:srgbClr val="001965"/>
                </a:solidFill>
                <a:latin typeface="+mn-lt"/>
              </a:rPr>
              <a:t>7,8</a:t>
            </a:r>
          </a:p>
        </p:txBody>
      </p:sp>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046375" y="3909552"/>
            <a:ext cx="948901" cy="1267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2" name="Picture 2" descr="http://economy.blogs.ie.edu/files/2011/05/Dibujo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0630" y="4237871"/>
            <a:ext cx="808083" cy="926711"/>
          </a:xfrm>
          <a:prstGeom prst="rect">
            <a:avLst/>
          </a:prstGeom>
          <a:noFill/>
          <a:extLst>
            <a:ext uri="{909E8E84-426E-40dd-AFC4-6F175D3DCCD1}">
              <a14:hiddenFill xmlns="" xmlns:a14="http://schemas.microsoft.com/office/drawing/2010/main">
                <a:solidFill>
                  <a:srgbClr val="FFFFFF"/>
                </a:solidFill>
              </a14:hiddenFill>
            </a:ext>
          </a:extLst>
        </p:spPr>
      </p:pic>
      <p:pic>
        <p:nvPicPr>
          <p:cNvPr id="40964" name="Picture 4" descr="http://www.nutriyachay.com/blog/wp-content/uploads/2012/12/GLUCOMETRO-150x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2863" y="4090871"/>
            <a:ext cx="678508" cy="904677"/>
          </a:xfrm>
          <a:prstGeom prst="roundRect">
            <a:avLst/>
          </a:prstGeom>
          <a:noFill/>
          <a:extLst>
            <a:ext uri="{909E8E84-426E-40dd-AFC4-6F175D3DCCD1}">
              <a14:hiddenFill xmlns="" xmlns:a14="http://schemas.microsoft.com/office/drawing/2010/main">
                <a:solidFill>
                  <a:srgbClr val="FFFFFF"/>
                </a:solidFill>
              </a14:hiddenFill>
            </a:ext>
          </a:extLst>
        </p:spPr>
      </p:pic>
      <p:sp>
        <p:nvSpPr>
          <p:cNvPr id="19" name="Title 18">
            <a:extLst>
              <a:ext uri="{FF2B5EF4-FFF2-40B4-BE49-F238E27FC236}">
                <a16:creationId xmlns:a16="http://schemas.microsoft.com/office/drawing/2014/main" id="{8B6EBF2D-453E-7841-8F19-579F04851AEC}"/>
              </a:ext>
            </a:extLst>
          </p:cNvPr>
          <p:cNvSpPr>
            <a:spLocks noGrp="1"/>
          </p:cNvSpPr>
          <p:nvPr>
            <p:ph type="title"/>
          </p:nvPr>
        </p:nvSpPr>
        <p:spPr/>
        <p:txBody>
          <a:bodyPr/>
          <a:lstStyle/>
          <a:p>
            <a:r>
              <a:rPr lang="en-US" b="1" dirty="0"/>
              <a:t>Weight loss may improve obesity related comorbidities</a:t>
            </a:r>
          </a:p>
        </p:txBody>
      </p:sp>
    </p:spTree>
    <p:extLst>
      <p:ext uri="{BB962C8B-B14F-4D97-AF65-F5344CB8AC3E}">
        <p14:creationId xmlns:p14="http://schemas.microsoft.com/office/powerpoint/2010/main" val="1067078173"/>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spd="slow" advTm="202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F6D3-B210-734A-B283-D9D38EFFA4CC}"/>
              </a:ext>
            </a:extLst>
          </p:cNvPr>
          <p:cNvSpPr>
            <a:spLocks noGrp="1"/>
          </p:cNvSpPr>
          <p:nvPr>
            <p:ph type="title"/>
          </p:nvPr>
        </p:nvSpPr>
        <p:spPr/>
        <p:txBody>
          <a:bodyPr>
            <a:normAutofit/>
          </a:bodyPr>
          <a:lstStyle/>
          <a:p>
            <a:r>
              <a:rPr lang="en-US" sz="2400" b="1" strike="noStrike" spc="-1" dirty="0">
                <a:solidFill>
                  <a:srgbClr val="000000"/>
                </a:solidFill>
              </a:rPr>
              <a:t>Weight change and risk of obesity‐related complications: A retrospective population‐based cohort study of a UK primary care database</a:t>
            </a:r>
            <a:br>
              <a:rPr lang="en-US" sz="2400" b="1" strike="noStrike" spc="-1" dirty="0">
                <a:solidFill>
                  <a:srgbClr val="000000"/>
                </a:solidFill>
              </a:rPr>
            </a:br>
            <a:endParaRPr lang="en-QA" sz="2400" b="1"/>
          </a:p>
        </p:txBody>
      </p:sp>
      <p:pic>
        <p:nvPicPr>
          <p:cNvPr id="5" name="Main graphic">
            <a:extLst>
              <a:ext uri="{FF2B5EF4-FFF2-40B4-BE49-F238E27FC236}">
                <a16:creationId xmlns:a16="http://schemas.microsoft.com/office/drawing/2014/main" id="{A66018BF-2E1E-C94E-8A67-8D299FDF53F8}"/>
              </a:ext>
            </a:extLst>
          </p:cNvPr>
          <p:cNvPicPr/>
          <p:nvPr/>
        </p:nvPicPr>
        <p:blipFill>
          <a:blip r:embed="rId2"/>
          <a:stretch/>
        </p:blipFill>
        <p:spPr>
          <a:xfrm>
            <a:off x="3413520" y="1276470"/>
            <a:ext cx="5364960" cy="5438655"/>
          </a:xfrm>
          <a:prstGeom prst="rect">
            <a:avLst/>
          </a:prstGeom>
          <a:ln>
            <a:noFill/>
          </a:ln>
        </p:spPr>
      </p:pic>
      <p:sp>
        <p:nvSpPr>
          <p:cNvPr id="6" name="TextBox 5">
            <a:extLst>
              <a:ext uri="{FF2B5EF4-FFF2-40B4-BE49-F238E27FC236}">
                <a16:creationId xmlns:a16="http://schemas.microsoft.com/office/drawing/2014/main" id="{01A4DB6E-CF7D-F348-AA24-EAD23A796B6D}"/>
              </a:ext>
            </a:extLst>
          </p:cNvPr>
          <p:cNvSpPr txBox="1"/>
          <p:nvPr/>
        </p:nvSpPr>
        <p:spPr>
          <a:xfrm>
            <a:off x="0" y="5257562"/>
            <a:ext cx="1866182" cy="1600438"/>
          </a:xfrm>
          <a:prstGeom prst="rect">
            <a:avLst/>
          </a:prstGeom>
          <a:noFill/>
        </p:spPr>
        <p:txBody>
          <a:bodyPr wrap="square" rtlCol="0">
            <a:spAutoFit/>
          </a:bodyPr>
          <a:lstStyle/>
          <a:p>
            <a:r>
              <a:rPr lang="en-QA" sz="1400"/>
              <a:t>Khunti KF et al. </a:t>
            </a:r>
            <a:r>
              <a:rPr lang="en-US" sz="1400" strike="noStrike" spc="-1" dirty="0">
                <a:latin typeface="Arial"/>
              </a:rPr>
              <a:t>Diabetes Obesity Metabolism, Volume: 25, Issue: 9, Pages: 2669-2679, First published: 07 June 2023</a:t>
            </a:r>
            <a:endParaRPr lang="en-QA" sz="1400"/>
          </a:p>
        </p:txBody>
      </p:sp>
    </p:spTree>
    <p:extLst>
      <p:ext uri="{BB962C8B-B14F-4D97-AF65-F5344CB8AC3E}">
        <p14:creationId xmlns:p14="http://schemas.microsoft.com/office/powerpoint/2010/main" val="263081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3B12-4877-0E48-99A7-DE9D43243D9D}"/>
              </a:ext>
            </a:extLst>
          </p:cNvPr>
          <p:cNvSpPr>
            <a:spLocks noGrp="1"/>
          </p:cNvSpPr>
          <p:nvPr>
            <p:ph type="title"/>
          </p:nvPr>
        </p:nvSpPr>
        <p:spPr/>
        <p:txBody>
          <a:bodyPr/>
          <a:lstStyle/>
          <a:p>
            <a:pPr algn="ctr"/>
            <a:r>
              <a:rPr lang="en-US" dirty="0">
                <a:ea typeface="Helvetica Neue" panose="02000503000000020004" pitchFamily="2" charset="0"/>
                <a:cs typeface="Helvetica Neue" panose="02000503000000020004" pitchFamily="2" charset="0"/>
              </a:rPr>
              <a:t>Current Obesity Staging </a:t>
            </a:r>
          </a:p>
        </p:txBody>
      </p:sp>
      <p:sp>
        <p:nvSpPr>
          <p:cNvPr id="3" name="Content Placeholder 2">
            <a:extLst>
              <a:ext uri="{FF2B5EF4-FFF2-40B4-BE49-F238E27FC236}">
                <a16:creationId xmlns:a16="http://schemas.microsoft.com/office/drawing/2014/main" id="{3CC55602-914A-DA48-B9CA-6644C0AC31E5}"/>
              </a:ext>
            </a:extLst>
          </p:cNvPr>
          <p:cNvSpPr>
            <a:spLocks noGrp="1"/>
          </p:cNvSpPr>
          <p:nvPr>
            <p:ph idx="1"/>
          </p:nvPr>
        </p:nvSpPr>
        <p:spPr/>
        <p:txBody>
          <a:bodyPr>
            <a:normAutofit/>
          </a:bodyPr>
          <a:lstStyle/>
          <a:p>
            <a:r>
              <a:rPr lang="en-US" dirty="0">
                <a:ea typeface="Helvetica Neue" panose="02000503000000020004" pitchFamily="2" charset="0"/>
                <a:cs typeface="Helvetica Neue" panose="02000503000000020004" pitchFamily="2" charset="0"/>
              </a:rPr>
              <a:t>Obesity Class (I-III) is based on BMI and is a measure of how BIG the patient is </a:t>
            </a:r>
          </a:p>
          <a:p>
            <a:pPr lvl="1"/>
            <a:r>
              <a:rPr lang="en-US" sz="2800" dirty="0">
                <a:ea typeface="Helvetica Neue" panose="02000503000000020004" pitchFamily="2" charset="0"/>
                <a:cs typeface="Helvetica Neue" panose="02000503000000020004" pitchFamily="2" charset="0"/>
              </a:rPr>
              <a:t>Not necessarily how sick your patient is </a:t>
            </a:r>
          </a:p>
          <a:p>
            <a:pPr lvl="1"/>
            <a:r>
              <a:rPr lang="en-US" sz="2800" dirty="0">
                <a:ea typeface="Helvetica Neue" panose="02000503000000020004" pitchFamily="2" charset="0"/>
                <a:cs typeface="Helvetica Neue" panose="02000503000000020004" pitchFamily="2" charset="0"/>
              </a:rPr>
              <a:t>Useful for population studies; limitations when applied to individuals  </a:t>
            </a:r>
          </a:p>
          <a:p>
            <a:endParaRPr lang="en-US" dirty="0"/>
          </a:p>
        </p:txBody>
      </p:sp>
      <p:graphicFrame>
        <p:nvGraphicFramePr>
          <p:cNvPr id="4" name="Table 3">
            <a:extLst>
              <a:ext uri="{FF2B5EF4-FFF2-40B4-BE49-F238E27FC236}">
                <a16:creationId xmlns:a16="http://schemas.microsoft.com/office/drawing/2014/main" id="{7046489C-CB6E-594A-8A29-0CE994ECA86B}"/>
              </a:ext>
            </a:extLst>
          </p:cNvPr>
          <p:cNvGraphicFramePr>
            <a:graphicFrameLocks noGrp="1"/>
          </p:cNvGraphicFramePr>
          <p:nvPr/>
        </p:nvGraphicFramePr>
        <p:xfrm>
          <a:off x="3048000" y="3977283"/>
          <a:ext cx="6096000" cy="25958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Weight Status </a:t>
                      </a: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BMI</a:t>
                      </a:r>
                      <a:r>
                        <a:rPr lang="en-US" baseline="0" dirty="0">
                          <a:latin typeface="Helvetica Neue" panose="02000503000000020004" pitchFamily="2" charset="0"/>
                          <a:ea typeface="Helvetica Neue" panose="02000503000000020004" pitchFamily="2" charset="0"/>
                          <a:cs typeface="Helvetica Neue" panose="02000503000000020004" pitchFamily="2" charset="0"/>
                        </a:rPr>
                        <a:t> kg/m</a:t>
                      </a:r>
                      <a:r>
                        <a:rPr lang="en-US" baseline="30000" dirty="0">
                          <a:latin typeface="Helvetica Neue" panose="02000503000000020004" pitchFamily="2" charset="0"/>
                          <a:ea typeface="Helvetica Neue" panose="02000503000000020004" pitchFamily="2" charset="0"/>
                          <a:cs typeface="Helvetica Neue" panose="02000503000000020004" pitchFamily="2" charset="0"/>
                        </a:rPr>
                        <a:t>2</a:t>
                      </a:r>
                    </a:p>
                  </a:txBody>
                  <a:tcPr/>
                </a:tc>
                <a:extLst>
                  <a:ext uri="{0D108BD9-81ED-4DB2-BD59-A6C34878D82A}">
                    <a16:rowId xmlns:a16="http://schemas.microsoft.com/office/drawing/2014/main" val="10000"/>
                  </a:ext>
                </a:extLst>
              </a:tr>
              <a:tr h="370840">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Underweight </a:t>
                      </a: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 &lt; 18.5</a:t>
                      </a:r>
                    </a:p>
                  </a:txBody>
                  <a:tcPr/>
                </a:tc>
                <a:extLst>
                  <a:ext uri="{0D108BD9-81ED-4DB2-BD59-A6C34878D82A}">
                    <a16:rowId xmlns:a16="http://schemas.microsoft.com/office/drawing/2014/main" val="10001"/>
                  </a:ext>
                </a:extLst>
              </a:tr>
              <a:tr h="370840">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Normal range</a:t>
                      </a:r>
                      <a:r>
                        <a:rPr lang="en-US" baseline="0" dirty="0">
                          <a:latin typeface="Helvetica Neue" panose="02000503000000020004" pitchFamily="2" charset="0"/>
                          <a:ea typeface="Helvetica Neue" panose="02000503000000020004" pitchFamily="2" charset="0"/>
                          <a:cs typeface="Helvetica Neue" panose="02000503000000020004" pitchFamily="2" charset="0"/>
                        </a:rPr>
                        <a:t>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18.5-24.9</a:t>
                      </a:r>
                    </a:p>
                  </a:txBody>
                  <a:tcPr/>
                </a:tc>
                <a:extLst>
                  <a:ext uri="{0D108BD9-81ED-4DB2-BD59-A6C34878D82A}">
                    <a16:rowId xmlns:a16="http://schemas.microsoft.com/office/drawing/2014/main" val="10002"/>
                  </a:ext>
                </a:extLst>
              </a:tr>
              <a:tr h="370840">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Overweight</a:t>
                      </a:r>
                      <a:r>
                        <a:rPr lang="en-US" baseline="0" dirty="0">
                          <a:latin typeface="Helvetica Neue" panose="02000503000000020004" pitchFamily="2" charset="0"/>
                          <a:ea typeface="Helvetica Neue" panose="02000503000000020004" pitchFamily="2" charset="0"/>
                          <a:cs typeface="Helvetica Neue" panose="02000503000000020004" pitchFamily="2" charset="0"/>
                        </a:rPr>
                        <a:t>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25.0-29.9</a:t>
                      </a:r>
                    </a:p>
                  </a:txBody>
                  <a:tcPr/>
                </a:tc>
                <a:extLst>
                  <a:ext uri="{0D108BD9-81ED-4DB2-BD59-A6C34878D82A}">
                    <a16:rowId xmlns:a16="http://schemas.microsoft.com/office/drawing/2014/main" val="10003"/>
                  </a:ext>
                </a:extLst>
              </a:tr>
              <a:tr h="370840">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Obese class I</a:t>
                      </a: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30.0-34.9</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vetica Neue" panose="02000503000000020004" pitchFamily="2" charset="0"/>
                          <a:ea typeface="Helvetica Neue" panose="02000503000000020004" pitchFamily="2" charset="0"/>
                          <a:cs typeface="Helvetica Neue" panose="02000503000000020004" pitchFamily="2" charset="0"/>
                        </a:rPr>
                        <a:t>Obese class II</a:t>
                      </a: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35.0-39.9</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vetica Neue" panose="02000503000000020004" pitchFamily="2" charset="0"/>
                          <a:ea typeface="Helvetica Neue" panose="02000503000000020004" pitchFamily="2" charset="0"/>
                          <a:cs typeface="Helvetica Neue" panose="02000503000000020004" pitchFamily="2" charset="0"/>
                        </a:rPr>
                        <a:t>Obese class III</a:t>
                      </a:r>
                    </a:p>
                  </a:txBody>
                  <a:tcPr/>
                </a:tc>
                <a:tc>
                  <a: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a:t>
                      </a:r>
                      <a:r>
                        <a:rPr lang="en-US" baseline="0" dirty="0">
                          <a:latin typeface="Helvetica Neue" panose="02000503000000020004" pitchFamily="2" charset="0"/>
                          <a:ea typeface="Helvetica Neue" panose="02000503000000020004" pitchFamily="2" charset="0"/>
                          <a:cs typeface="Helvetica Neue" panose="02000503000000020004" pitchFamily="2" charset="0"/>
                        </a:rPr>
                        <a:t> 40</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6410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479F-1DA1-214D-B8DF-DB2A1CC4A822}"/>
              </a:ext>
            </a:extLst>
          </p:cNvPr>
          <p:cNvSpPr>
            <a:spLocks noGrp="1"/>
          </p:cNvSpPr>
          <p:nvPr>
            <p:ph type="title"/>
          </p:nvPr>
        </p:nvSpPr>
        <p:spPr/>
        <p:txBody>
          <a:bodyPr/>
          <a:lstStyle/>
          <a:p>
            <a:r>
              <a:rPr lang="en-QA" b="1"/>
              <a:t>Presentation Outline</a:t>
            </a:r>
          </a:p>
        </p:txBody>
      </p:sp>
      <p:graphicFrame>
        <p:nvGraphicFramePr>
          <p:cNvPr id="5" name="Content Placeholder 2">
            <a:extLst>
              <a:ext uri="{FF2B5EF4-FFF2-40B4-BE49-F238E27FC236}">
                <a16:creationId xmlns:a16="http://schemas.microsoft.com/office/drawing/2014/main" id="{790F3304-A440-FBE6-877A-C366F8EE9F1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718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a:extLst>
              <a:ext uri="{FF2B5EF4-FFF2-40B4-BE49-F238E27FC236}">
                <a16:creationId xmlns:a16="http://schemas.microsoft.com/office/drawing/2014/main" id="{31C40F50-E6FB-084F-BAC8-40D4F50AE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468" y="-12894"/>
            <a:ext cx="9169064" cy="687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901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5207-C0CE-7942-B0C1-68185E91B54B}"/>
              </a:ext>
            </a:extLst>
          </p:cNvPr>
          <p:cNvSpPr>
            <a:spLocks noGrp="1"/>
          </p:cNvSpPr>
          <p:nvPr>
            <p:ph type="title"/>
          </p:nvPr>
        </p:nvSpPr>
        <p:spPr/>
        <p:txBody>
          <a:bodyPr/>
          <a:lstStyle/>
          <a:p>
            <a:pPr algn="ctr"/>
            <a:r>
              <a:rPr lang="en-QA" dirty="0"/>
              <a:t>BMI is not good enough for disease classification</a:t>
            </a:r>
          </a:p>
        </p:txBody>
      </p:sp>
      <p:graphicFrame>
        <p:nvGraphicFramePr>
          <p:cNvPr id="6" name="Content Placeholder 2">
            <a:extLst>
              <a:ext uri="{FF2B5EF4-FFF2-40B4-BE49-F238E27FC236}">
                <a16:creationId xmlns:a16="http://schemas.microsoft.com/office/drawing/2014/main" id="{694C2DFE-0F22-BE8E-AC02-D35E73EDB4C1}"/>
              </a:ext>
            </a:extLst>
          </p:cNvPr>
          <p:cNvGraphicFramePr>
            <a:graphicFrameLocks noGrp="1"/>
          </p:cNvGraphicFramePr>
          <p:nvPr>
            <p:ph idx="1"/>
            <p:extLst>
              <p:ext uri="{D42A27DB-BD31-4B8C-83A1-F6EECF244321}">
                <p14:modId xmlns:p14="http://schemas.microsoft.com/office/powerpoint/2010/main" val="41649743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C955185-0027-1248-9982-34E9B78B6120}"/>
              </a:ext>
            </a:extLst>
          </p:cNvPr>
          <p:cNvSpPr txBox="1"/>
          <p:nvPr/>
        </p:nvSpPr>
        <p:spPr>
          <a:xfrm>
            <a:off x="0" y="6570860"/>
            <a:ext cx="4169731" cy="307777"/>
          </a:xfrm>
          <a:prstGeom prst="rect">
            <a:avLst/>
          </a:prstGeom>
          <a:noFill/>
        </p:spPr>
        <p:txBody>
          <a:bodyPr wrap="none" rtlCol="0">
            <a:spAutoFit/>
          </a:bodyPr>
          <a:lstStyle/>
          <a:p>
            <a:r>
              <a:rPr lang="en-QA" sz="1400"/>
              <a:t>Gill P et al. Lancet Diabetes Endocrinol 2021; 9: 419-26</a:t>
            </a:r>
          </a:p>
        </p:txBody>
      </p:sp>
    </p:spTree>
    <p:extLst>
      <p:ext uri="{BB962C8B-B14F-4D97-AF65-F5344CB8AC3E}">
        <p14:creationId xmlns:p14="http://schemas.microsoft.com/office/powerpoint/2010/main" val="102518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7">
            <a:extLst>
              <a:ext uri="{FF2B5EF4-FFF2-40B4-BE49-F238E27FC236}">
                <a16:creationId xmlns:a16="http://schemas.microsoft.com/office/drawing/2014/main" id="{6A87B4F4-85FB-2591-AE4F-2AD6DC378AD9}"/>
              </a:ext>
            </a:extLst>
          </p:cNvPr>
          <p:cNvGraphicFramePr>
            <a:graphicFrameLocks noGrp="1"/>
          </p:cNvGraphicFramePr>
          <p:nvPr>
            <p:ph sz="half" idx="2"/>
          </p:nvPr>
        </p:nvGraphicFramePr>
        <p:xfrm>
          <a:off x="630936" y="0"/>
          <a:ext cx="3389376" cy="621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1C2397E-0112-C542-85E4-7BE147A43C38}"/>
              </a:ext>
            </a:extLst>
          </p:cNvPr>
          <p:cNvSpPr txBox="1"/>
          <p:nvPr/>
        </p:nvSpPr>
        <p:spPr>
          <a:xfrm>
            <a:off x="0" y="6596710"/>
            <a:ext cx="4169731" cy="307777"/>
          </a:xfrm>
          <a:prstGeom prst="rect">
            <a:avLst/>
          </a:prstGeom>
          <a:noFill/>
        </p:spPr>
        <p:txBody>
          <a:bodyPr wrap="none" rtlCol="0">
            <a:spAutoFit/>
          </a:bodyPr>
          <a:lstStyle/>
          <a:p>
            <a:pPr defTabSz="557784">
              <a:spcAft>
                <a:spcPts val="600"/>
              </a:spcAft>
            </a:pPr>
            <a:r>
              <a:rPr lang="en-QA" sz="1400" kern="1200">
                <a:solidFill>
                  <a:schemeClr val="tx1"/>
                </a:solidFill>
                <a:latin typeface="+mn-lt"/>
                <a:ea typeface="+mn-ea"/>
                <a:cs typeface="+mn-cs"/>
              </a:rPr>
              <a:t>Gill P et al. Lancet Diabetes Endocrinol 2021; 9: 419-26</a:t>
            </a:r>
            <a:endParaRPr lang="en-QA" sz="1400"/>
          </a:p>
        </p:txBody>
      </p:sp>
      <p:pic>
        <p:nvPicPr>
          <p:cNvPr id="12" name="Content Placeholder 4" descr="A picture containing text, screenshot, parallel, line&#10;&#10;Description automatically generated">
            <a:extLst>
              <a:ext uri="{FF2B5EF4-FFF2-40B4-BE49-F238E27FC236}">
                <a16:creationId xmlns:a16="http://schemas.microsoft.com/office/drawing/2014/main" id="{724312CE-DF3D-DA4C-A886-3ACF141D0B00}"/>
              </a:ext>
            </a:extLst>
          </p:cNvPr>
          <p:cNvPicPr>
            <a:picLocks noGrp="1" noChangeAspect="1"/>
          </p:cNvPicPr>
          <p:nvPr>
            <p:ph sz="half" idx="1"/>
          </p:nvPr>
        </p:nvPicPr>
        <p:blipFill>
          <a:blip r:embed="rId8"/>
          <a:stretch>
            <a:fillRect/>
          </a:stretch>
        </p:blipFill>
        <p:spPr>
          <a:xfrm>
            <a:off x="4095325" y="88174"/>
            <a:ext cx="7620393" cy="6769826"/>
          </a:xfrm>
        </p:spPr>
      </p:pic>
      <p:sp>
        <p:nvSpPr>
          <p:cNvPr id="9" name="TextBox 8">
            <a:extLst>
              <a:ext uri="{FF2B5EF4-FFF2-40B4-BE49-F238E27FC236}">
                <a16:creationId xmlns:a16="http://schemas.microsoft.com/office/drawing/2014/main" id="{01D79AA6-CB75-A942-BCEB-F476984E3CAC}"/>
              </a:ext>
            </a:extLst>
          </p:cNvPr>
          <p:cNvSpPr txBox="1"/>
          <p:nvPr/>
        </p:nvSpPr>
        <p:spPr>
          <a:xfrm>
            <a:off x="7788725" y="1433651"/>
            <a:ext cx="266253" cy="1943100"/>
          </a:xfrm>
          <a:prstGeom prst="rect">
            <a:avLst/>
          </a:prstGeom>
          <a:noFill/>
          <a:ln w="44450" cmpd="sng">
            <a:solidFill>
              <a:srgbClr val="C00000"/>
            </a:solidFill>
          </a:ln>
        </p:spPr>
        <p:txBody>
          <a:bodyPr wrap="square" rtlCol="0">
            <a:spAutoFit/>
          </a:bodyPr>
          <a:lstStyle/>
          <a:p>
            <a:endParaRPr lang="en-QA"/>
          </a:p>
        </p:txBody>
      </p:sp>
    </p:spTree>
    <p:extLst>
      <p:ext uri="{BB962C8B-B14F-4D97-AF65-F5344CB8AC3E}">
        <p14:creationId xmlns:p14="http://schemas.microsoft.com/office/powerpoint/2010/main" val="2948608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A9E6-4B98-094F-BCB9-55F6F642F966}"/>
              </a:ext>
            </a:extLst>
          </p:cNvPr>
          <p:cNvSpPr>
            <a:spLocks noGrp="1"/>
          </p:cNvSpPr>
          <p:nvPr>
            <p:ph type="title"/>
          </p:nvPr>
        </p:nvSpPr>
        <p:spPr/>
        <p:txBody>
          <a:bodyPr/>
          <a:lstStyle/>
          <a:p>
            <a:r>
              <a:rPr lang="en-QA" b="1"/>
              <a:t>Causes of Obesity </a:t>
            </a:r>
          </a:p>
        </p:txBody>
      </p:sp>
      <p:graphicFrame>
        <p:nvGraphicFramePr>
          <p:cNvPr id="7" name="Content Placeholder 6">
            <a:extLst>
              <a:ext uri="{FF2B5EF4-FFF2-40B4-BE49-F238E27FC236}">
                <a16:creationId xmlns:a16="http://schemas.microsoft.com/office/drawing/2014/main" id="{349317AD-E66A-EF44-B07D-E764C7D16289}"/>
              </a:ext>
            </a:extLst>
          </p:cNvPr>
          <p:cNvGraphicFramePr>
            <a:graphicFrameLocks noGrp="1"/>
          </p:cNvGraphicFramePr>
          <p:nvPr>
            <p:ph idx="1"/>
            <p:extLst>
              <p:ext uri="{D42A27DB-BD31-4B8C-83A1-F6EECF244321}">
                <p14:modId xmlns:p14="http://schemas.microsoft.com/office/powerpoint/2010/main" val="1747953668"/>
              </p:ext>
            </p:extLst>
          </p:nvPr>
        </p:nvGraphicFramePr>
        <p:xfrm>
          <a:off x="419099" y="1171575"/>
          <a:ext cx="11510964" cy="5441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F8261B3-25DE-FB41-B905-CCEDFD5F00BD}"/>
              </a:ext>
            </a:extLst>
          </p:cNvPr>
          <p:cNvSpPr txBox="1"/>
          <p:nvPr/>
        </p:nvSpPr>
        <p:spPr>
          <a:xfrm>
            <a:off x="0" y="6396335"/>
            <a:ext cx="2467627" cy="523220"/>
          </a:xfrm>
          <a:prstGeom prst="rect">
            <a:avLst/>
          </a:prstGeom>
          <a:noFill/>
        </p:spPr>
        <p:txBody>
          <a:bodyPr wrap="square" rtlCol="0">
            <a:spAutoFit/>
          </a:bodyPr>
          <a:lstStyle/>
          <a:p>
            <a:r>
              <a:rPr lang="en-QA" sz="1400" dirty="0"/>
              <a:t>Heymsfield SB, Wadden TA. </a:t>
            </a:r>
            <a:r>
              <a:rPr lang="en-US" sz="1400" dirty="0"/>
              <a:t>N Engl J Med 2017;376:254-66.</a:t>
            </a:r>
            <a:endParaRPr lang="en-QA" sz="1400" dirty="0"/>
          </a:p>
        </p:txBody>
      </p:sp>
    </p:spTree>
    <p:extLst>
      <p:ext uri="{BB962C8B-B14F-4D97-AF65-F5344CB8AC3E}">
        <p14:creationId xmlns:p14="http://schemas.microsoft.com/office/powerpoint/2010/main" val="426630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E1E5D9-0C4D-AC47-98F0-8BAA4B511F56}"/>
              </a:ext>
            </a:extLst>
          </p:cNvPr>
          <p:cNvSpPr>
            <a:spLocks noGrp="1"/>
          </p:cNvSpPr>
          <p:nvPr>
            <p:ph sz="half" idx="2"/>
          </p:nvPr>
        </p:nvSpPr>
        <p:spPr/>
        <p:txBody>
          <a:bodyPr/>
          <a:lstStyle/>
          <a:p>
            <a:endParaRPr lang="en-QA"/>
          </a:p>
        </p:txBody>
      </p:sp>
      <p:pic>
        <p:nvPicPr>
          <p:cNvPr id="5" name="Picture 4">
            <a:extLst>
              <a:ext uri="{FF2B5EF4-FFF2-40B4-BE49-F238E27FC236}">
                <a16:creationId xmlns:a16="http://schemas.microsoft.com/office/drawing/2014/main" id="{C8075AC5-03B0-D549-BFC6-3D7B71CFB024}"/>
              </a:ext>
            </a:extLst>
          </p:cNvPr>
          <p:cNvPicPr>
            <a:picLocks noChangeAspect="1"/>
          </p:cNvPicPr>
          <p:nvPr/>
        </p:nvPicPr>
        <p:blipFill>
          <a:blip r:embed="rId3"/>
          <a:stretch>
            <a:fillRect/>
          </a:stretch>
        </p:blipFill>
        <p:spPr>
          <a:xfrm>
            <a:off x="3025993" y="0"/>
            <a:ext cx="6140014" cy="6858000"/>
          </a:xfrm>
          <a:prstGeom prst="rect">
            <a:avLst/>
          </a:prstGeom>
        </p:spPr>
      </p:pic>
      <p:sp>
        <p:nvSpPr>
          <p:cNvPr id="6" name="TextBox 5">
            <a:extLst>
              <a:ext uri="{FF2B5EF4-FFF2-40B4-BE49-F238E27FC236}">
                <a16:creationId xmlns:a16="http://schemas.microsoft.com/office/drawing/2014/main" id="{1523D3F5-742D-BD48-8DAC-36EF95D21CDF}"/>
              </a:ext>
            </a:extLst>
          </p:cNvPr>
          <p:cNvSpPr txBox="1"/>
          <p:nvPr/>
        </p:nvSpPr>
        <p:spPr>
          <a:xfrm>
            <a:off x="0" y="6396335"/>
            <a:ext cx="2467627" cy="523220"/>
          </a:xfrm>
          <a:prstGeom prst="rect">
            <a:avLst/>
          </a:prstGeom>
          <a:noFill/>
        </p:spPr>
        <p:txBody>
          <a:bodyPr wrap="square" rtlCol="0">
            <a:spAutoFit/>
          </a:bodyPr>
          <a:lstStyle/>
          <a:p>
            <a:r>
              <a:rPr lang="en-QA" sz="1400" dirty="0"/>
              <a:t>Heymsfield SB, Wadden TA. </a:t>
            </a:r>
            <a:r>
              <a:rPr lang="en-US" sz="1400" dirty="0"/>
              <a:t>N Engl J Med 2017;376:254-66.</a:t>
            </a:r>
            <a:endParaRPr lang="en-QA" sz="1400" dirty="0"/>
          </a:p>
        </p:txBody>
      </p:sp>
    </p:spTree>
    <p:extLst>
      <p:ext uri="{BB962C8B-B14F-4D97-AF65-F5344CB8AC3E}">
        <p14:creationId xmlns:p14="http://schemas.microsoft.com/office/powerpoint/2010/main" val="157897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974" y="212725"/>
            <a:ext cx="11952051" cy="5944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04485F5-6C22-5E4C-88F4-0E87A0445BF9}"/>
              </a:ext>
            </a:extLst>
          </p:cNvPr>
          <p:cNvSpPr txBox="1"/>
          <p:nvPr/>
        </p:nvSpPr>
        <p:spPr>
          <a:xfrm>
            <a:off x="0" y="6550223"/>
            <a:ext cx="4073744" cy="307777"/>
          </a:xfrm>
          <a:prstGeom prst="rect">
            <a:avLst/>
          </a:prstGeom>
          <a:noFill/>
        </p:spPr>
        <p:txBody>
          <a:bodyPr wrap="none" rtlCol="0">
            <a:spAutoFit/>
          </a:bodyPr>
          <a:lstStyle/>
          <a:p>
            <a:r>
              <a:rPr lang="en-QA" sz="1400"/>
              <a:t>Sumithrin P. et al. N Engl J Med 2011; 365: 1597-604. </a:t>
            </a:r>
          </a:p>
        </p:txBody>
      </p:sp>
    </p:spTree>
    <p:extLst>
      <p:ext uri="{BB962C8B-B14F-4D97-AF65-F5344CB8AC3E}">
        <p14:creationId xmlns:p14="http://schemas.microsoft.com/office/powerpoint/2010/main" val="2786206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42" y="573437"/>
            <a:ext cx="12180857" cy="5235632"/>
          </a:xfrm>
          <a:prstGeom prst="rect">
            <a:avLst/>
          </a:prstGeom>
        </p:spPr>
      </p:pic>
      <p:sp>
        <p:nvSpPr>
          <p:cNvPr id="3" name="TextBox 2">
            <a:extLst>
              <a:ext uri="{FF2B5EF4-FFF2-40B4-BE49-F238E27FC236}">
                <a16:creationId xmlns:a16="http://schemas.microsoft.com/office/drawing/2014/main" id="{34BCAF6E-CA33-D648-B260-6C30EB2A7543}"/>
              </a:ext>
            </a:extLst>
          </p:cNvPr>
          <p:cNvSpPr txBox="1"/>
          <p:nvPr/>
        </p:nvSpPr>
        <p:spPr>
          <a:xfrm>
            <a:off x="0" y="6550223"/>
            <a:ext cx="4073744" cy="307777"/>
          </a:xfrm>
          <a:prstGeom prst="rect">
            <a:avLst/>
          </a:prstGeom>
          <a:noFill/>
        </p:spPr>
        <p:txBody>
          <a:bodyPr wrap="none" rtlCol="0">
            <a:spAutoFit/>
          </a:bodyPr>
          <a:lstStyle/>
          <a:p>
            <a:r>
              <a:rPr lang="en-QA" sz="1400"/>
              <a:t>Sumithrin P. et al. N Engl J Med 2011; 365: 1597-604. </a:t>
            </a:r>
          </a:p>
        </p:txBody>
      </p:sp>
    </p:spTree>
    <p:extLst>
      <p:ext uri="{BB962C8B-B14F-4D97-AF65-F5344CB8AC3E}">
        <p14:creationId xmlns:p14="http://schemas.microsoft.com/office/powerpoint/2010/main" val="3624627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393700"/>
            <a:ext cx="68834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321050"/>
            <a:ext cx="66929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6438" y="6276975"/>
            <a:ext cx="49657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1289CB13-AF6E-1744-8CE3-D98663A55590}"/>
              </a:ext>
            </a:extLst>
          </p:cNvPr>
          <p:cNvSpPr txBox="1"/>
          <p:nvPr/>
        </p:nvSpPr>
        <p:spPr>
          <a:xfrm>
            <a:off x="0" y="6550223"/>
            <a:ext cx="4073744" cy="307777"/>
          </a:xfrm>
          <a:prstGeom prst="rect">
            <a:avLst/>
          </a:prstGeom>
          <a:noFill/>
        </p:spPr>
        <p:txBody>
          <a:bodyPr wrap="none" rtlCol="0">
            <a:spAutoFit/>
          </a:bodyPr>
          <a:lstStyle/>
          <a:p>
            <a:r>
              <a:rPr lang="en-QA" sz="1400"/>
              <a:t>Sumithrin P. et al. N Engl J Med 2011; 365: 1597-604. </a:t>
            </a:r>
          </a:p>
        </p:txBody>
      </p:sp>
    </p:spTree>
    <p:extLst>
      <p:ext uri="{BB962C8B-B14F-4D97-AF65-F5344CB8AC3E}">
        <p14:creationId xmlns:p14="http://schemas.microsoft.com/office/powerpoint/2010/main" val="31209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9026" y="87314"/>
            <a:ext cx="7572375" cy="675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3C2B0917-9D83-F74E-A839-AA937204C8A2}"/>
              </a:ext>
            </a:extLst>
          </p:cNvPr>
          <p:cNvSpPr txBox="1"/>
          <p:nvPr/>
        </p:nvSpPr>
        <p:spPr>
          <a:xfrm>
            <a:off x="0" y="6550223"/>
            <a:ext cx="4073744" cy="307777"/>
          </a:xfrm>
          <a:prstGeom prst="rect">
            <a:avLst/>
          </a:prstGeom>
          <a:noFill/>
        </p:spPr>
        <p:txBody>
          <a:bodyPr wrap="none" rtlCol="0">
            <a:spAutoFit/>
          </a:bodyPr>
          <a:lstStyle/>
          <a:p>
            <a:r>
              <a:rPr lang="en-QA" sz="1400"/>
              <a:t>Sumithrin P. et al. N Engl J Med 2011; 365: 1597-604. </a:t>
            </a:r>
          </a:p>
        </p:txBody>
      </p:sp>
    </p:spTree>
    <p:extLst>
      <p:ext uri="{BB962C8B-B14F-4D97-AF65-F5344CB8AC3E}">
        <p14:creationId xmlns:p14="http://schemas.microsoft.com/office/powerpoint/2010/main" val="2601599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A4D068-7403-8940-B2A1-136EDE2F6BF0}"/>
              </a:ext>
            </a:extLst>
          </p:cNvPr>
          <p:cNvSpPr>
            <a:spLocks noGrp="1"/>
          </p:cNvSpPr>
          <p:nvPr>
            <p:ph type="title"/>
          </p:nvPr>
        </p:nvSpPr>
        <p:spPr/>
        <p:txBody>
          <a:bodyPr/>
          <a:lstStyle/>
          <a:p>
            <a:pPr algn="ctr"/>
            <a:r>
              <a:rPr lang="en-US" sz="3600" b="1" dirty="0">
                <a:ea typeface="Helvetica Neue" panose="02000503000000020004" pitchFamily="2" charset="0"/>
                <a:cs typeface="Helvetica Neue" panose="02000503000000020004" pitchFamily="2" charset="0"/>
              </a:rPr>
              <a:t>Biology of Weight</a:t>
            </a:r>
          </a:p>
        </p:txBody>
      </p:sp>
      <p:sp>
        <p:nvSpPr>
          <p:cNvPr id="5" name="Rectangle 4">
            <a:extLst>
              <a:ext uri="{FF2B5EF4-FFF2-40B4-BE49-F238E27FC236}">
                <a16:creationId xmlns:a16="http://schemas.microsoft.com/office/drawing/2014/main" id="{64A88AE0-838E-824B-AF86-BC826FD195BC}"/>
              </a:ext>
            </a:extLst>
          </p:cNvPr>
          <p:cNvSpPr/>
          <p:nvPr/>
        </p:nvSpPr>
        <p:spPr>
          <a:xfrm>
            <a:off x="807156" y="1742086"/>
            <a:ext cx="2368446" cy="11692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venir Book" panose="02000503020000020003" pitchFamily="2" charset="0"/>
                <a:ea typeface="Helvetica Neue" panose="02000503000000020004" pitchFamily="2" charset="0"/>
                <a:cs typeface="Helvetica Neue" panose="02000503000000020004" pitchFamily="2" charset="0"/>
              </a:rPr>
              <a:t>Weight Loss</a:t>
            </a:r>
          </a:p>
        </p:txBody>
      </p:sp>
      <p:sp>
        <p:nvSpPr>
          <p:cNvPr id="6" name="Rectangle 5">
            <a:extLst>
              <a:ext uri="{FF2B5EF4-FFF2-40B4-BE49-F238E27FC236}">
                <a16:creationId xmlns:a16="http://schemas.microsoft.com/office/drawing/2014/main" id="{61D678F7-CB32-C241-A774-8330F735D151}"/>
              </a:ext>
            </a:extLst>
          </p:cNvPr>
          <p:cNvSpPr/>
          <p:nvPr/>
        </p:nvSpPr>
        <p:spPr>
          <a:xfrm>
            <a:off x="4378102" y="1760829"/>
            <a:ext cx="2863121" cy="11692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venir Book" panose="02000503020000020003" pitchFamily="2" charset="0"/>
                <a:ea typeface="Helvetica Neue" panose="02000503000000020004" pitchFamily="2" charset="0"/>
                <a:cs typeface="Helvetica Neue" panose="02000503000000020004" pitchFamily="2" charset="0"/>
              </a:rPr>
              <a:t>Energy Loss Sensed</a:t>
            </a:r>
          </a:p>
        </p:txBody>
      </p:sp>
      <p:sp>
        <p:nvSpPr>
          <p:cNvPr id="7" name="Rectangle 6">
            <a:extLst>
              <a:ext uri="{FF2B5EF4-FFF2-40B4-BE49-F238E27FC236}">
                <a16:creationId xmlns:a16="http://schemas.microsoft.com/office/drawing/2014/main" id="{9ACE7F59-71E7-FB4F-AF9D-3973A81485D7}"/>
              </a:ext>
            </a:extLst>
          </p:cNvPr>
          <p:cNvSpPr/>
          <p:nvPr/>
        </p:nvSpPr>
        <p:spPr>
          <a:xfrm>
            <a:off x="8664271" y="1760829"/>
            <a:ext cx="2741952" cy="11692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venir Book" panose="02000503020000020003" pitchFamily="2" charset="0"/>
                <a:ea typeface="Helvetica Neue" panose="02000503000000020004" pitchFamily="2" charset="0"/>
                <a:cs typeface="Helvetica Neue" panose="02000503000000020004" pitchFamily="2" charset="0"/>
              </a:rPr>
              <a:t>Metabolism Reduced</a:t>
            </a:r>
          </a:p>
        </p:txBody>
      </p:sp>
      <p:sp>
        <p:nvSpPr>
          <p:cNvPr id="8" name="Left Arrow 7">
            <a:extLst>
              <a:ext uri="{FF2B5EF4-FFF2-40B4-BE49-F238E27FC236}">
                <a16:creationId xmlns:a16="http://schemas.microsoft.com/office/drawing/2014/main" id="{0304ACFE-C9F3-8B43-B8DE-FE2C0F931966}"/>
              </a:ext>
            </a:extLst>
          </p:cNvPr>
          <p:cNvSpPr/>
          <p:nvPr/>
        </p:nvSpPr>
        <p:spPr>
          <a:xfrm rot="10800000">
            <a:off x="3310515" y="2008007"/>
            <a:ext cx="1067587" cy="674875"/>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Book" panose="02000503020000020003" pitchFamily="2" charset="0"/>
              <a:ea typeface="Helvetica Neue" panose="02000503000000020004" pitchFamily="2" charset="0"/>
              <a:cs typeface="Helvetica Neue" panose="02000503000000020004" pitchFamily="2" charset="0"/>
            </a:endParaRPr>
          </a:p>
        </p:txBody>
      </p:sp>
      <p:sp>
        <p:nvSpPr>
          <p:cNvPr id="9" name="Left Arrow 8">
            <a:extLst>
              <a:ext uri="{FF2B5EF4-FFF2-40B4-BE49-F238E27FC236}">
                <a16:creationId xmlns:a16="http://schemas.microsoft.com/office/drawing/2014/main" id="{F5BFF722-2140-F841-84AB-4AE9C2032928}"/>
              </a:ext>
            </a:extLst>
          </p:cNvPr>
          <p:cNvSpPr/>
          <p:nvPr/>
        </p:nvSpPr>
        <p:spPr>
          <a:xfrm rot="10800000">
            <a:off x="7461772" y="1989266"/>
            <a:ext cx="1067587" cy="674875"/>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Book" panose="02000503020000020003" pitchFamily="2" charset="0"/>
              <a:ea typeface="Helvetica Neue" panose="02000503000000020004" pitchFamily="2" charset="0"/>
              <a:cs typeface="Helvetica Neue" panose="02000503000000020004" pitchFamily="2" charset="0"/>
            </a:endParaRPr>
          </a:p>
        </p:txBody>
      </p:sp>
      <p:sp>
        <p:nvSpPr>
          <p:cNvPr id="12" name="Left Arrow 11">
            <a:extLst>
              <a:ext uri="{FF2B5EF4-FFF2-40B4-BE49-F238E27FC236}">
                <a16:creationId xmlns:a16="http://schemas.microsoft.com/office/drawing/2014/main" id="{5B78CE9B-D91B-F344-BE3E-0A1E63528443}"/>
              </a:ext>
            </a:extLst>
          </p:cNvPr>
          <p:cNvSpPr/>
          <p:nvPr/>
        </p:nvSpPr>
        <p:spPr>
          <a:xfrm rot="16200000">
            <a:off x="5275868" y="3317541"/>
            <a:ext cx="1067587" cy="674875"/>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Book" panose="02000503020000020003" pitchFamily="2" charset="0"/>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1BAC6694-7BB3-5E42-9202-1C9831AB7FA8}"/>
              </a:ext>
            </a:extLst>
          </p:cNvPr>
          <p:cNvSpPr/>
          <p:nvPr/>
        </p:nvSpPr>
        <p:spPr>
          <a:xfrm>
            <a:off x="4216564" y="4375682"/>
            <a:ext cx="3341557" cy="11692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venir Book" panose="02000503020000020003" pitchFamily="2" charset="0"/>
                <a:ea typeface="Helvetica Neue" panose="02000503000000020004" pitchFamily="2" charset="0"/>
                <a:cs typeface="Helvetica Neue" panose="02000503000000020004" pitchFamily="2" charset="0"/>
              </a:rPr>
              <a:t>Hunger and Appetite increase</a:t>
            </a:r>
          </a:p>
        </p:txBody>
      </p:sp>
      <p:sp>
        <p:nvSpPr>
          <p:cNvPr id="14" name="Left Arrow 13">
            <a:extLst>
              <a:ext uri="{FF2B5EF4-FFF2-40B4-BE49-F238E27FC236}">
                <a16:creationId xmlns:a16="http://schemas.microsoft.com/office/drawing/2014/main" id="{8DB7F18E-B869-6A49-B7CC-4DECBABBC0D6}"/>
              </a:ext>
            </a:extLst>
          </p:cNvPr>
          <p:cNvSpPr/>
          <p:nvPr/>
        </p:nvSpPr>
        <p:spPr>
          <a:xfrm rot="10800000">
            <a:off x="7736753" y="4706076"/>
            <a:ext cx="1067587" cy="674875"/>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Book" panose="02000503020000020003" pitchFamily="2" charset="0"/>
              <a:ea typeface="Helvetica Neue" panose="02000503000000020004" pitchFamily="2" charset="0"/>
              <a:cs typeface="Helvetica Neue" panose="02000503000000020004" pitchFamily="2" charset="0"/>
            </a:endParaRPr>
          </a:p>
        </p:txBody>
      </p:sp>
      <p:sp>
        <p:nvSpPr>
          <p:cNvPr id="15" name="Left Arrow 14">
            <a:extLst>
              <a:ext uri="{FF2B5EF4-FFF2-40B4-BE49-F238E27FC236}">
                <a16:creationId xmlns:a16="http://schemas.microsoft.com/office/drawing/2014/main" id="{B147F28D-16EB-6D44-85A2-8FAE1156530C}"/>
              </a:ext>
            </a:extLst>
          </p:cNvPr>
          <p:cNvSpPr/>
          <p:nvPr/>
        </p:nvSpPr>
        <p:spPr>
          <a:xfrm rot="16200000">
            <a:off x="9501453" y="3320745"/>
            <a:ext cx="1067587" cy="674875"/>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Book" panose="02000503020000020003" pitchFamily="2" charset="0"/>
              <a:ea typeface="Helvetica Neue" panose="02000503000000020004" pitchFamily="2" charset="0"/>
              <a:cs typeface="Helvetica Neue" panose="02000503000000020004" pitchFamily="2" charset="0"/>
            </a:endParaRPr>
          </a:p>
        </p:txBody>
      </p:sp>
      <p:sp>
        <p:nvSpPr>
          <p:cNvPr id="16" name="Rectangle 15">
            <a:extLst>
              <a:ext uri="{FF2B5EF4-FFF2-40B4-BE49-F238E27FC236}">
                <a16:creationId xmlns:a16="http://schemas.microsoft.com/office/drawing/2014/main" id="{E9A054EC-8D8D-2A4F-924B-1F876191780B}"/>
              </a:ext>
            </a:extLst>
          </p:cNvPr>
          <p:cNvSpPr/>
          <p:nvPr/>
        </p:nvSpPr>
        <p:spPr>
          <a:xfrm>
            <a:off x="9001708" y="4375681"/>
            <a:ext cx="2741952" cy="11692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venir Book" panose="02000503020000020003" pitchFamily="2" charset="0"/>
                <a:ea typeface="Helvetica Neue" panose="02000503000000020004" pitchFamily="2" charset="0"/>
                <a:cs typeface="Helvetica Neue" panose="02000503000000020004" pitchFamily="2" charset="0"/>
              </a:rPr>
              <a:t>Weight Regain</a:t>
            </a:r>
          </a:p>
        </p:txBody>
      </p:sp>
      <p:cxnSp>
        <p:nvCxnSpPr>
          <p:cNvPr id="3" name="Straight Connector 2">
            <a:extLst>
              <a:ext uri="{FF2B5EF4-FFF2-40B4-BE49-F238E27FC236}">
                <a16:creationId xmlns:a16="http://schemas.microsoft.com/office/drawing/2014/main" id="{C3933016-400C-BD46-8293-F9B6250249E3}"/>
              </a:ext>
            </a:extLst>
          </p:cNvPr>
          <p:cNvCxnSpPr>
            <a:cxnSpLocks/>
          </p:cNvCxnSpPr>
          <p:nvPr/>
        </p:nvCxnSpPr>
        <p:spPr>
          <a:xfrm>
            <a:off x="4900491" y="3570890"/>
            <a:ext cx="1778833" cy="0"/>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C22C49-0D8B-244D-8940-1B557E752E77}"/>
              </a:ext>
            </a:extLst>
          </p:cNvPr>
          <p:cNvCxnSpPr>
            <a:cxnSpLocks/>
          </p:cNvCxnSpPr>
          <p:nvPr/>
        </p:nvCxnSpPr>
        <p:spPr>
          <a:xfrm flipV="1">
            <a:off x="8155855" y="4504507"/>
            <a:ext cx="0" cy="1040407"/>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42B592C-DC47-1E4B-83CE-E9FBD6DBE8F6}"/>
              </a:ext>
            </a:extLst>
          </p:cNvPr>
          <p:cNvSpPr txBox="1"/>
          <p:nvPr/>
        </p:nvSpPr>
        <p:spPr>
          <a:xfrm>
            <a:off x="3096531" y="3280789"/>
            <a:ext cx="1731564" cy="830997"/>
          </a:xfrm>
          <a:prstGeom prst="rect">
            <a:avLst/>
          </a:prstGeom>
          <a:noFill/>
        </p:spPr>
        <p:txBody>
          <a:bodyPr wrap="none" rtlCol="0">
            <a:spAutoFit/>
          </a:bodyPr>
          <a:lstStyle/>
          <a:p>
            <a:r>
              <a:rPr lang="en-US" sz="2400" dirty="0">
                <a:latin typeface="Avenir Book" panose="02000503020000020003" pitchFamily="2" charset="0"/>
                <a:ea typeface="Helvetica Neue" panose="02000503000000020004" pitchFamily="2" charset="0"/>
                <a:cs typeface="Helvetica Neue" panose="02000503000000020004" pitchFamily="2" charset="0"/>
              </a:rPr>
              <a:t>Medication</a:t>
            </a:r>
          </a:p>
          <a:p>
            <a:r>
              <a:rPr lang="en-US" sz="24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Behaviour</a:t>
            </a:r>
          </a:p>
        </p:txBody>
      </p:sp>
      <p:sp>
        <p:nvSpPr>
          <p:cNvPr id="22" name="TextBox 21">
            <a:extLst>
              <a:ext uri="{FF2B5EF4-FFF2-40B4-BE49-F238E27FC236}">
                <a16:creationId xmlns:a16="http://schemas.microsoft.com/office/drawing/2014/main" id="{0CC52BF8-0139-0844-9B31-8D405F648D8B}"/>
              </a:ext>
            </a:extLst>
          </p:cNvPr>
          <p:cNvSpPr txBox="1"/>
          <p:nvPr/>
        </p:nvSpPr>
        <p:spPr>
          <a:xfrm>
            <a:off x="7299691" y="5674137"/>
            <a:ext cx="1731564" cy="830997"/>
          </a:xfrm>
          <a:prstGeom prst="rect">
            <a:avLst/>
          </a:prstGeom>
          <a:noFill/>
        </p:spPr>
        <p:txBody>
          <a:bodyPr wrap="none" rtlCol="0">
            <a:spAutoFit/>
          </a:bodyPr>
          <a:lstStyle/>
          <a:p>
            <a:r>
              <a:rPr lang="en-US" sz="2400" dirty="0">
                <a:latin typeface="Avenir Book" panose="02000503020000020003" pitchFamily="2" charset="0"/>
                <a:ea typeface="Helvetica Neue" panose="02000503000000020004" pitchFamily="2" charset="0"/>
                <a:cs typeface="Helvetica Neue" panose="02000503000000020004" pitchFamily="2" charset="0"/>
              </a:rPr>
              <a:t>Medication</a:t>
            </a:r>
          </a:p>
          <a:p>
            <a:r>
              <a:rPr lang="en-US" sz="24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Behaviour</a:t>
            </a:r>
          </a:p>
        </p:txBody>
      </p:sp>
      <p:sp>
        <p:nvSpPr>
          <p:cNvPr id="10" name="TextBox 9">
            <a:extLst>
              <a:ext uri="{FF2B5EF4-FFF2-40B4-BE49-F238E27FC236}">
                <a16:creationId xmlns:a16="http://schemas.microsoft.com/office/drawing/2014/main" id="{0D6B150C-1E3C-20E2-C6CE-025265E8AEF9}"/>
              </a:ext>
            </a:extLst>
          </p:cNvPr>
          <p:cNvSpPr txBox="1"/>
          <p:nvPr/>
        </p:nvSpPr>
        <p:spPr>
          <a:xfrm>
            <a:off x="125104" y="5881993"/>
            <a:ext cx="6100996" cy="707886"/>
          </a:xfrm>
          <a:prstGeom prst="rect">
            <a:avLst/>
          </a:prstGeom>
          <a:noFill/>
        </p:spPr>
        <p:txBody>
          <a:bodyPr wrap="square">
            <a:spAutoFit/>
          </a:bodyPr>
          <a:lstStyle/>
          <a:p>
            <a:pPr algn="ctr"/>
            <a:r>
              <a:rPr lang="en-GB" sz="2000" dirty="0">
                <a:latin typeface="Avenir Book" panose="02000503020000020003" pitchFamily="2" charset="0"/>
              </a:rPr>
              <a:t>O</a:t>
            </a:r>
            <a:r>
              <a:rPr lang="en-GB" sz="2000" dirty="0">
                <a:effectLst/>
                <a:latin typeface="Avenir Book" panose="02000503020000020003" pitchFamily="2" charset="0"/>
              </a:rPr>
              <a:t>nly 1–3% of people eligible for anti-obesity medications receive treatment </a:t>
            </a:r>
          </a:p>
        </p:txBody>
      </p:sp>
    </p:spTree>
    <p:extLst>
      <p:ext uri="{BB962C8B-B14F-4D97-AF65-F5344CB8AC3E}">
        <p14:creationId xmlns:p14="http://schemas.microsoft.com/office/powerpoint/2010/main" val="7041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animBg="1"/>
      <p:bldP spid="15" grpId="0" animBg="1"/>
      <p:bldP spid="16" grpId="0" animBg="1"/>
      <p:bldP spid="21" grpId="0"/>
      <p:bldP spid="22"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EF70-CF17-C64E-A9F6-3C31A1FDE31F}"/>
              </a:ext>
            </a:extLst>
          </p:cNvPr>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Let’s start with a video </a:t>
            </a:r>
          </a:p>
        </p:txBody>
      </p:sp>
      <p:sp>
        <p:nvSpPr>
          <p:cNvPr id="3" name="Content Placeholder 2">
            <a:extLst>
              <a:ext uri="{FF2B5EF4-FFF2-40B4-BE49-F238E27FC236}">
                <a16:creationId xmlns:a16="http://schemas.microsoft.com/office/drawing/2014/main" id="{CA7E7BFB-ED68-F84A-8FE8-AA8F285E1F18}"/>
              </a:ext>
            </a:extLst>
          </p:cNvPr>
          <p:cNvSpPr>
            <a:spLocks noGrp="1"/>
          </p:cNvSpPr>
          <p:nvPr>
            <p:ph idx="1"/>
          </p:nvPr>
        </p:nvSpPr>
        <p:spPr/>
        <p:txBody>
          <a:bodyPr/>
          <a:lstStyle/>
          <a:p>
            <a:r>
              <a:rPr lang="en-US" dirty="0">
                <a:ea typeface="Helvetica Neue" panose="02000503000000020004" pitchFamily="2" charset="0"/>
                <a:cs typeface="Helvetica Neue" panose="02000503000000020004" pitchFamily="2" charset="0"/>
                <a:hlinkClick r:id="rId2"/>
              </a:rPr>
              <a:t>https://youtu.be/uK7M7GwC3jA</a:t>
            </a:r>
            <a:endParaRPr lang="en-US" dirty="0">
              <a:ea typeface="Helvetica Neue" panose="02000503000000020004" pitchFamily="2" charset="0"/>
              <a:cs typeface="Helvetica Neue" panose="02000503000000020004" pitchFamily="2" charset="0"/>
            </a:endParaRPr>
          </a:p>
          <a:p>
            <a:pPr marL="0" indent="0">
              <a:buNone/>
            </a:pPr>
            <a:endParaRPr lang="en-US" dirty="0"/>
          </a:p>
        </p:txBody>
      </p:sp>
    </p:spTree>
    <p:extLst>
      <p:ext uri="{BB962C8B-B14F-4D97-AF65-F5344CB8AC3E}">
        <p14:creationId xmlns:p14="http://schemas.microsoft.com/office/powerpoint/2010/main" val="1648627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2"/>
          <p:cNvSpPr>
            <a:spLocks noGrp="1"/>
          </p:cNvSpPr>
          <p:nvPr>
            <p:ph type="title"/>
          </p:nvPr>
        </p:nvSpPr>
        <p:spPr>
          <a:xfrm>
            <a:off x="838199" y="365125"/>
            <a:ext cx="10896599" cy="1325563"/>
          </a:xfrm>
        </p:spPr>
        <p:txBody>
          <a:bodyPr/>
          <a:lstStyle/>
          <a:p>
            <a:pPr algn="ctr"/>
            <a:r>
              <a:rPr lang="en-US" dirty="0">
                <a:latin typeface="+mn-lt"/>
                <a:ea typeface="Apis" panose="020B0504010101010104" pitchFamily="34" charset="0"/>
                <a:cs typeface="Apis" panose="020B0504010101010104" pitchFamily="34" charset="0"/>
              </a:rPr>
              <a:t>Maintenance of weight loss is challenging</a:t>
            </a:r>
          </a:p>
        </p:txBody>
      </p:sp>
      <p:graphicFrame>
        <p:nvGraphicFramePr>
          <p:cNvPr id="2" name="Content Placeholder 8"/>
          <p:cNvGraphicFramePr>
            <a:graphicFrameLocks noGrp="1"/>
          </p:cNvGraphicFramePr>
          <p:nvPr>
            <p:ph idx="1"/>
            <p:extLst>
              <p:ext uri="{D42A27DB-BD31-4B8C-83A1-F6EECF244321}">
                <p14:modId xmlns:p14="http://schemas.microsoft.com/office/powerpoint/2010/main" val="3838410323"/>
              </p:ext>
            </p:extLst>
          </p:nvPr>
        </p:nvGraphicFramePr>
        <p:xfrm>
          <a:off x="647700" y="1944688"/>
          <a:ext cx="10896600"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C2B88150-D41E-5C48-8C03-9653D256F575}"/>
              </a:ext>
            </a:extLst>
          </p:cNvPr>
          <p:cNvSpPr>
            <a:spLocks noGrp="1"/>
          </p:cNvSpPr>
          <p:nvPr>
            <p:ph type="body" sz="quarter" idx="13"/>
          </p:nvPr>
        </p:nvSpPr>
        <p:spPr>
          <a:xfrm>
            <a:off x="152912" y="5935644"/>
            <a:ext cx="10896001" cy="855831"/>
          </a:xfrm>
        </p:spPr>
        <p:txBody>
          <a:bodyPr>
            <a:noAutofit/>
          </a:bodyPr>
          <a:lstStyle/>
          <a:p>
            <a:pPr lvl="0">
              <a:spcAft>
                <a:spcPts val="0"/>
              </a:spcAft>
              <a:defRPr/>
            </a:pPr>
            <a:br>
              <a:rPr lang="en-US" sz="1400" i="0" dirty="0">
                <a:solidFill>
                  <a:schemeClr val="tx1"/>
                </a:solidFill>
                <a:ea typeface="Apis" panose="020B0504010101010104" pitchFamily="34" charset="0"/>
                <a:cs typeface="Apis" panose="020B0504010101010104" pitchFamily="34" charset="0"/>
              </a:rPr>
            </a:br>
            <a:br>
              <a:rPr lang="en-US" sz="1400" i="0" dirty="0">
                <a:solidFill>
                  <a:schemeClr val="tx1"/>
                </a:solidFill>
                <a:ea typeface="Apis" panose="020B0504010101010104" pitchFamily="34" charset="0"/>
                <a:cs typeface="Apis" panose="020B0504010101010104" pitchFamily="34" charset="0"/>
              </a:rPr>
            </a:br>
            <a:r>
              <a:rPr lang="en-US" sz="1400" i="0" dirty="0">
                <a:solidFill>
                  <a:schemeClr val="tx1"/>
                </a:solidFill>
              </a:rPr>
              <a:t>Mann T et al. Am Psychol 2007;62:220–33.</a:t>
            </a:r>
          </a:p>
        </p:txBody>
      </p:sp>
      <p:sp>
        <p:nvSpPr>
          <p:cNvPr id="55301" name="TextBox 9"/>
          <p:cNvSpPr txBox="1">
            <a:spLocks noChangeArrowheads="1"/>
          </p:cNvSpPr>
          <p:nvPr/>
        </p:nvSpPr>
        <p:spPr bwMode="auto">
          <a:xfrm rot="-5400000">
            <a:off x="-617487" y="3497695"/>
            <a:ext cx="2586408"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Weight change (kg)</a:t>
            </a:r>
          </a:p>
        </p:txBody>
      </p:sp>
      <p:grpSp>
        <p:nvGrpSpPr>
          <p:cNvPr id="4" name="Group 3"/>
          <p:cNvGrpSpPr/>
          <p:nvPr/>
        </p:nvGrpSpPr>
        <p:grpSpPr>
          <a:xfrm>
            <a:off x="8093559" y="5627867"/>
            <a:ext cx="5268939" cy="307777"/>
            <a:chOff x="7244371" y="1677059"/>
            <a:chExt cx="4795229" cy="307779"/>
          </a:xfrm>
        </p:grpSpPr>
        <p:sp>
          <p:nvSpPr>
            <p:cNvPr id="11" name="Rectangle 10"/>
            <p:cNvSpPr/>
            <p:nvPr/>
          </p:nvSpPr>
          <p:spPr bwMode="auto">
            <a:xfrm>
              <a:off x="7244371" y="1727148"/>
              <a:ext cx="192615" cy="192617"/>
            </a:xfrm>
            <a:prstGeom prst="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321" name="TextBox 12"/>
            <p:cNvSpPr txBox="1">
              <a:spLocks noChangeArrowheads="1"/>
            </p:cNvSpPr>
            <p:nvPr/>
          </p:nvSpPr>
          <p:spPr bwMode="auto">
            <a:xfrm>
              <a:off x="7427725" y="1677059"/>
              <a:ext cx="4611875"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lvetica Neue" panose="02000503000000020004" pitchFamily="2" charset="0"/>
                  <a:ea typeface="Helvetica Neue" panose="02000503000000020004" pitchFamily="2" charset="0"/>
                  <a:cs typeface="Helvetica Neue" panose="02000503000000020004" pitchFamily="2" charset="0"/>
                </a:rPr>
                <a:t>Mean change from baseline to end of diet (kg)</a:t>
              </a:r>
            </a:p>
          </p:txBody>
        </p:sp>
      </p:grpSp>
      <p:grpSp>
        <p:nvGrpSpPr>
          <p:cNvPr id="3" name="Group 2"/>
          <p:cNvGrpSpPr/>
          <p:nvPr/>
        </p:nvGrpSpPr>
        <p:grpSpPr>
          <a:xfrm>
            <a:off x="8093561" y="5910965"/>
            <a:ext cx="5268937" cy="307777"/>
            <a:chOff x="7244371" y="1960157"/>
            <a:chExt cx="4795229" cy="307779"/>
          </a:xfrm>
        </p:grpSpPr>
        <p:sp>
          <p:nvSpPr>
            <p:cNvPr id="12" name="Rectangle 11"/>
            <p:cNvSpPr/>
            <p:nvPr/>
          </p:nvSpPr>
          <p:spPr bwMode="auto">
            <a:xfrm>
              <a:off x="7244371" y="2011393"/>
              <a:ext cx="190500" cy="192617"/>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tx1"/>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55322" name="TextBox 13"/>
            <p:cNvSpPr txBox="1">
              <a:spLocks noChangeArrowheads="1"/>
            </p:cNvSpPr>
            <p:nvPr/>
          </p:nvSpPr>
          <p:spPr bwMode="auto">
            <a:xfrm>
              <a:off x="7414337" y="1960157"/>
              <a:ext cx="4625263"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lvetica Neue" panose="02000503000000020004" pitchFamily="2" charset="0"/>
                  <a:ea typeface="Helvetica Neue" panose="02000503000000020004" pitchFamily="2" charset="0"/>
                  <a:cs typeface="Helvetica Neue" panose="02000503000000020004" pitchFamily="2" charset="0"/>
                </a:rPr>
                <a:t>Mean change from baseline to follow-up (kg)</a:t>
              </a:r>
            </a:p>
          </p:txBody>
        </p:sp>
      </p:grpSp>
      <p:grpSp>
        <p:nvGrpSpPr>
          <p:cNvPr id="27" name="Group 30"/>
          <p:cNvGrpSpPr>
            <a:grpSpLocks/>
          </p:cNvGrpSpPr>
          <p:nvPr/>
        </p:nvGrpSpPr>
        <p:grpSpPr bwMode="auto">
          <a:xfrm>
            <a:off x="1648851" y="2014798"/>
            <a:ext cx="10045686" cy="338556"/>
            <a:chOff x="1069221" y="1300681"/>
            <a:chExt cx="7533658" cy="254081"/>
          </a:xfrm>
        </p:grpSpPr>
        <p:sp>
          <p:nvSpPr>
            <p:cNvPr id="29" name="TextBox 16"/>
            <p:cNvSpPr txBox="1">
              <a:spLocks noChangeArrowheads="1"/>
            </p:cNvSpPr>
            <p:nvPr/>
          </p:nvSpPr>
          <p:spPr bwMode="auto">
            <a:xfrm>
              <a:off x="1069221" y="1300682"/>
              <a:ext cx="483266"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Anderson </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0" name="TextBox 17"/>
            <p:cNvSpPr txBox="1">
              <a:spLocks noChangeArrowheads="1"/>
            </p:cNvSpPr>
            <p:nvPr/>
          </p:nvSpPr>
          <p:spPr bwMode="auto">
            <a:xfrm>
              <a:off x="1699051" y="1300682"/>
              <a:ext cx="300539"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Foster</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1" name="TextBox 18"/>
            <p:cNvSpPr txBox="1">
              <a:spLocks noChangeArrowheads="1"/>
            </p:cNvSpPr>
            <p:nvPr/>
          </p:nvSpPr>
          <p:spPr bwMode="auto">
            <a:xfrm>
              <a:off x="2192011" y="1300681"/>
              <a:ext cx="406329"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Graham </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2" name="TextBox 19"/>
            <p:cNvSpPr txBox="1">
              <a:spLocks noChangeArrowheads="1"/>
            </p:cNvSpPr>
            <p:nvPr/>
          </p:nvSpPr>
          <p:spPr bwMode="auto">
            <a:xfrm>
              <a:off x="2750523" y="1300681"/>
              <a:ext cx="401520"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Hensrud</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3" name="TextBox 20"/>
            <p:cNvSpPr txBox="1">
              <a:spLocks noChangeArrowheads="1"/>
            </p:cNvSpPr>
            <p:nvPr/>
          </p:nvSpPr>
          <p:spPr bwMode="auto">
            <a:xfrm>
              <a:off x="3330343" y="1300681"/>
              <a:ext cx="329391"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Jordan</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4" name="TextBox 21"/>
            <p:cNvSpPr txBox="1">
              <a:spLocks noChangeArrowheads="1"/>
            </p:cNvSpPr>
            <p:nvPr/>
          </p:nvSpPr>
          <p:spPr bwMode="auto">
            <a:xfrm>
              <a:off x="3861120" y="1300681"/>
              <a:ext cx="343817"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Kramer</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5" name="TextBox 22"/>
            <p:cNvSpPr txBox="1">
              <a:spLocks noChangeArrowheads="1"/>
            </p:cNvSpPr>
            <p:nvPr/>
          </p:nvSpPr>
          <p:spPr bwMode="auto">
            <a:xfrm>
              <a:off x="4470076" y="1300681"/>
              <a:ext cx="246442" cy="25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Lantz</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6" name="TextBox 23"/>
            <p:cNvSpPr txBox="1">
              <a:spLocks noChangeArrowheads="1"/>
            </p:cNvSpPr>
            <p:nvPr/>
          </p:nvSpPr>
          <p:spPr bwMode="auto">
            <a:xfrm>
              <a:off x="4918273" y="1300681"/>
              <a:ext cx="360647"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Murphy</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7" name="TextBox 24"/>
            <p:cNvSpPr txBox="1">
              <a:spLocks noChangeArrowheads="1"/>
            </p:cNvSpPr>
            <p:nvPr/>
          </p:nvSpPr>
          <p:spPr bwMode="auto">
            <a:xfrm>
              <a:off x="5998434" y="1300681"/>
              <a:ext cx="395509" cy="25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Stalonas</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8" name="TextBox 25"/>
            <p:cNvSpPr txBox="1">
              <a:spLocks noChangeArrowheads="1"/>
            </p:cNvSpPr>
            <p:nvPr/>
          </p:nvSpPr>
          <p:spPr bwMode="auto">
            <a:xfrm>
              <a:off x="7657070" y="1300681"/>
              <a:ext cx="402722" cy="25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Wadden</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et al.</a:t>
              </a:r>
            </a:p>
          </p:txBody>
        </p:sp>
        <p:sp>
          <p:nvSpPr>
            <p:cNvPr id="39" name="TextBox 26"/>
            <p:cNvSpPr txBox="1">
              <a:spLocks noChangeArrowheads="1"/>
            </p:cNvSpPr>
            <p:nvPr/>
          </p:nvSpPr>
          <p:spPr bwMode="auto">
            <a:xfrm>
              <a:off x="8218189" y="1300681"/>
              <a:ext cx="384690"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Walsh &amp;</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Flynn</a:t>
              </a:r>
            </a:p>
          </p:txBody>
        </p:sp>
        <p:sp>
          <p:nvSpPr>
            <p:cNvPr id="40" name="TextBox 27"/>
            <p:cNvSpPr txBox="1">
              <a:spLocks noChangeArrowheads="1"/>
            </p:cNvSpPr>
            <p:nvPr/>
          </p:nvSpPr>
          <p:spPr bwMode="auto">
            <a:xfrm>
              <a:off x="7104329" y="1300681"/>
              <a:ext cx="431575" cy="25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Wadden </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&amp; Frey</a:t>
              </a:r>
            </a:p>
          </p:txBody>
        </p:sp>
        <p:sp>
          <p:nvSpPr>
            <p:cNvPr id="41" name="TextBox 28"/>
            <p:cNvSpPr txBox="1">
              <a:spLocks noChangeArrowheads="1"/>
            </p:cNvSpPr>
            <p:nvPr/>
          </p:nvSpPr>
          <p:spPr bwMode="auto">
            <a:xfrm>
              <a:off x="5350641" y="1300681"/>
              <a:ext cx="554193"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Pekkarinen </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&amp; Mustajoki</a:t>
              </a:r>
            </a:p>
          </p:txBody>
        </p:sp>
        <p:sp>
          <p:nvSpPr>
            <p:cNvPr id="42" name="TextBox 29"/>
            <p:cNvSpPr txBox="1">
              <a:spLocks noChangeArrowheads="1"/>
            </p:cNvSpPr>
            <p:nvPr/>
          </p:nvSpPr>
          <p:spPr bwMode="auto">
            <a:xfrm>
              <a:off x="6541243" y="1300681"/>
              <a:ext cx="458022" cy="2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Stunkard </a:t>
              </a:r>
              <a:b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br>
              <a:r>
                <a:rPr kumimoji="0" lang="en-US" sz="1100" b="0" i="0" u="none" strike="noStrike" kern="1200" cap="none" spc="0" normalizeH="0" baseline="0" noProof="0" dirty="0">
                  <a:ln>
                    <a:noFill/>
                  </a:ln>
                  <a:effectLst/>
                  <a:uLnTx/>
                  <a:uFillTx/>
                  <a:latin typeface="Avenir Book" panose="02000503020000020003" pitchFamily="2" charset="0"/>
                  <a:ea typeface="Helvetica Neue" panose="02000503000000020004" pitchFamily="2" charset="0"/>
                  <a:cs typeface="Helvetica Neue" panose="02000503000000020004" pitchFamily="2" charset="0"/>
                </a:rPr>
                <a:t>&amp; Penik</a:t>
              </a:r>
            </a:p>
          </p:txBody>
        </p:sp>
      </p:grpSp>
    </p:spTree>
    <p:extLst>
      <p:ext uri="{BB962C8B-B14F-4D97-AF65-F5344CB8AC3E}">
        <p14:creationId xmlns:p14="http://schemas.microsoft.com/office/powerpoint/2010/main" val="423229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up)">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chart seriesIdx="0" categoryIdx="0" bldStep="ptInSeries"/>
                                            </p:graphicEl>
                                          </p:spTgt>
                                        </p:tgtEl>
                                        <p:attrNameLst>
                                          <p:attrName>style.visibility</p:attrName>
                                        </p:attrNameLst>
                                      </p:cBhvr>
                                      <p:to>
                                        <p:strVal val="visible"/>
                                      </p:to>
                                    </p:set>
                                    <p:animEffect transition="in" filter="wipe(up)">
                                      <p:cBhvr>
                                        <p:cTn id="12" dur="500"/>
                                        <p:tgtEl>
                                          <p:spTgt spid="2">
                                            <p:graphicEl>
                                              <a:chart seriesIdx="0" categoryIdx="0" bldStep="ptInSeries"/>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chart seriesIdx="0" categoryIdx="1" bldStep="ptInSeries"/>
                                            </p:graphicEl>
                                          </p:spTgt>
                                        </p:tgtEl>
                                        <p:attrNameLst>
                                          <p:attrName>style.visibility</p:attrName>
                                        </p:attrNameLst>
                                      </p:cBhvr>
                                      <p:to>
                                        <p:strVal val="visible"/>
                                      </p:to>
                                    </p:set>
                                    <p:animEffect transition="in" filter="wipe(up)">
                                      <p:cBhvr>
                                        <p:cTn id="15" dur="500"/>
                                        <p:tgtEl>
                                          <p:spTgt spid="2">
                                            <p:graphicEl>
                                              <a:chart seriesIdx="0" categoryIdx="1" bldStep="ptInSeries"/>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
                                            <p:graphicEl>
                                              <a:chart seriesIdx="0" categoryIdx="2" bldStep="ptInSeries"/>
                                            </p:graphicEl>
                                          </p:spTgt>
                                        </p:tgtEl>
                                        <p:attrNameLst>
                                          <p:attrName>style.visibility</p:attrName>
                                        </p:attrNameLst>
                                      </p:cBhvr>
                                      <p:to>
                                        <p:strVal val="visible"/>
                                      </p:to>
                                    </p:set>
                                    <p:animEffect transition="in" filter="wipe(up)">
                                      <p:cBhvr>
                                        <p:cTn id="18" dur="500"/>
                                        <p:tgtEl>
                                          <p:spTgt spid="2">
                                            <p:graphicEl>
                                              <a:chart seriesIdx="0" categoryIdx="2" bldStep="ptInSeries"/>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
                                            <p:graphicEl>
                                              <a:chart seriesIdx="0" categoryIdx="3" bldStep="ptInSeries"/>
                                            </p:graphicEl>
                                          </p:spTgt>
                                        </p:tgtEl>
                                        <p:attrNameLst>
                                          <p:attrName>style.visibility</p:attrName>
                                        </p:attrNameLst>
                                      </p:cBhvr>
                                      <p:to>
                                        <p:strVal val="visible"/>
                                      </p:to>
                                    </p:set>
                                    <p:animEffect transition="in" filter="wipe(up)">
                                      <p:cBhvr>
                                        <p:cTn id="21" dur="500"/>
                                        <p:tgtEl>
                                          <p:spTgt spid="2">
                                            <p:graphicEl>
                                              <a:chart seriesIdx="0" categoryIdx="3" bldStep="ptInSeries"/>
                                            </p:graphic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
                                            <p:graphicEl>
                                              <a:chart seriesIdx="0" categoryIdx="4" bldStep="ptInSeries"/>
                                            </p:graphicEl>
                                          </p:spTgt>
                                        </p:tgtEl>
                                        <p:attrNameLst>
                                          <p:attrName>style.visibility</p:attrName>
                                        </p:attrNameLst>
                                      </p:cBhvr>
                                      <p:to>
                                        <p:strVal val="visible"/>
                                      </p:to>
                                    </p:set>
                                    <p:animEffect transition="in" filter="wipe(up)">
                                      <p:cBhvr>
                                        <p:cTn id="24" dur="500"/>
                                        <p:tgtEl>
                                          <p:spTgt spid="2">
                                            <p:graphicEl>
                                              <a:chart seriesIdx="0" categoryIdx="4" bldStep="ptInSeries"/>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
                                            <p:graphicEl>
                                              <a:chart seriesIdx="0" categoryIdx="5" bldStep="ptInSeries"/>
                                            </p:graphicEl>
                                          </p:spTgt>
                                        </p:tgtEl>
                                        <p:attrNameLst>
                                          <p:attrName>style.visibility</p:attrName>
                                        </p:attrNameLst>
                                      </p:cBhvr>
                                      <p:to>
                                        <p:strVal val="visible"/>
                                      </p:to>
                                    </p:set>
                                    <p:animEffect transition="in" filter="wipe(up)">
                                      <p:cBhvr>
                                        <p:cTn id="27" dur="500"/>
                                        <p:tgtEl>
                                          <p:spTgt spid="2">
                                            <p:graphicEl>
                                              <a:chart seriesIdx="0" categoryIdx="5" bldStep="ptInSeries"/>
                                            </p:graphic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
                                            <p:graphicEl>
                                              <a:chart seriesIdx="0" categoryIdx="6" bldStep="ptInSeries"/>
                                            </p:graphicEl>
                                          </p:spTgt>
                                        </p:tgtEl>
                                        <p:attrNameLst>
                                          <p:attrName>style.visibility</p:attrName>
                                        </p:attrNameLst>
                                      </p:cBhvr>
                                      <p:to>
                                        <p:strVal val="visible"/>
                                      </p:to>
                                    </p:set>
                                    <p:animEffect transition="in" filter="wipe(up)">
                                      <p:cBhvr>
                                        <p:cTn id="30" dur="500"/>
                                        <p:tgtEl>
                                          <p:spTgt spid="2">
                                            <p:graphicEl>
                                              <a:chart seriesIdx="0" categoryIdx="6" bldStep="ptInSeries"/>
                                            </p:graphic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
                                            <p:graphicEl>
                                              <a:chart seriesIdx="0" categoryIdx="7" bldStep="ptInSeries"/>
                                            </p:graphicEl>
                                          </p:spTgt>
                                        </p:tgtEl>
                                        <p:attrNameLst>
                                          <p:attrName>style.visibility</p:attrName>
                                        </p:attrNameLst>
                                      </p:cBhvr>
                                      <p:to>
                                        <p:strVal val="visible"/>
                                      </p:to>
                                    </p:set>
                                    <p:animEffect transition="in" filter="wipe(up)">
                                      <p:cBhvr>
                                        <p:cTn id="33" dur="500"/>
                                        <p:tgtEl>
                                          <p:spTgt spid="2">
                                            <p:graphicEl>
                                              <a:chart seriesIdx="0" categoryIdx="7" bldStep="ptInSeries"/>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
                                            <p:graphicEl>
                                              <a:chart seriesIdx="0" categoryIdx="8" bldStep="ptInSeries"/>
                                            </p:graphicEl>
                                          </p:spTgt>
                                        </p:tgtEl>
                                        <p:attrNameLst>
                                          <p:attrName>style.visibility</p:attrName>
                                        </p:attrNameLst>
                                      </p:cBhvr>
                                      <p:to>
                                        <p:strVal val="visible"/>
                                      </p:to>
                                    </p:set>
                                    <p:animEffect transition="in" filter="wipe(up)">
                                      <p:cBhvr>
                                        <p:cTn id="36" dur="500"/>
                                        <p:tgtEl>
                                          <p:spTgt spid="2">
                                            <p:graphicEl>
                                              <a:chart seriesIdx="0" categoryIdx="8" bldStep="ptInSeries"/>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graphicEl>
                                              <a:chart seriesIdx="0" categoryIdx="9" bldStep="ptInSeries"/>
                                            </p:graphicEl>
                                          </p:spTgt>
                                        </p:tgtEl>
                                        <p:attrNameLst>
                                          <p:attrName>style.visibility</p:attrName>
                                        </p:attrNameLst>
                                      </p:cBhvr>
                                      <p:to>
                                        <p:strVal val="visible"/>
                                      </p:to>
                                    </p:set>
                                    <p:animEffect transition="in" filter="wipe(up)">
                                      <p:cBhvr>
                                        <p:cTn id="39" dur="500"/>
                                        <p:tgtEl>
                                          <p:spTgt spid="2">
                                            <p:graphicEl>
                                              <a:chart seriesIdx="0" categoryIdx="9" bldStep="ptInSeries"/>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chart seriesIdx="0" categoryIdx="10" bldStep="ptInSeries"/>
                                            </p:graphicEl>
                                          </p:spTgt>
                                        </p:tgtEl>
                                        <p:attrNameLst>
                                          <p:attrName>style.visibility</p:attrName>
                                        </p:attrNameLst>
                                      </p:cBhvr>
                                      <p:to>
                                        <p:strVal val="visible"/>
                                      </p:to>
                                    </p:set>
                                    <p:animEffect transition="in" filter="wipe(up)">
                                      <p:cBhvr>
                                        <p:cTn id="42" dur="500"/>
                                        <p:tgtEl>
                                          <p:spTgt spid="2">
                                            <p:graphicEl>
                                              <a:chart seriesIdx="0" categoryIdx="10" bldStep="ptInSeries"/>
                                            </p:graphic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
                                            <p:graphicEl>
                                              <a:chart seriesIdx="0" categoryIdx="11" bldStep="ptInSeries"/>
                                            </p:graphicEl>
                                          </p:spTgt>
                                        </p:tgtEl>
                                        <p:attrNameLst>
                                          <p:attrName>style.visibility</p:attrName>
                                        </p:attrNameLst>
                                      </p:cBhvr>
                                      <p:to>
                                        <p:strVal val="visible"/>
                                      </p:to>
                                    </p:set>
                                    <p:animEffect transition="in" filter="wipe(up)">
                                      <p:cBhvr>
                                        <p:cTn id="45" dur="500"/>
                                        <p:tgtEl>
                                          <p:spTgt spid="2">
                                            <p:graphicEl>
                                              <a:chart seriesIdx="0" categoryIdx="11" bldStep="ptInSeries"/>
                                            </p:graphicEl>
                                          </p:spTgt>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
                                            <p:graphicEl>
                                              <a:chart seriesIdx="0" categoryIdx="12" bldStep="ptInSeries"/>
                                            </p:graphicEl>
                                          </p:spTgt>
                                        </p:tgtEl>
                                        <p:attrNameLst>
                                          <p:attrName>style.visibility</p:attrName>
                                        </p:attrNameLst>
                                      </p:cBhvr>
                                      <p:to>
                                        <p:strVal val="visible"/>
                                      </p:to>
                                    </p:set>
                                    <p:animEffect transition="in" filter="wipe(up)">
                                      <p:cBhvr>
                                        <p:cTn id="48" dur="500"/>
                                        <p:tgtEl>
                                          <p:spTgt spid="2">
                                            <p:graphicEl>
                                              <a:chart seriesIdx="0" categoryIdx="12" bldStep="ptInSeries"/>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graphicEl>
                                              <a:chart seriesIdx="0" categoryIdx="13" bldStep="ptInSeries"/>
                                            </p:graphicEl>
                                          </p:spTgt>
                                        </p:tgtEl>
                                        <p:attrNameLst>
                                          <p:attrName>style.visibility</p:attrName>
                                        </p:attrNameLst>
                                      </p:cBhvr>
                                      <p:to>
                                        <p:strVal val="visible"/>
                                      </p:to>
                                    </p:set>
                                    <p:animEffect transition="in" filter="wipe(up)">
                                      <p:cBhvr>
                                        <p:cTn id="51" dur="500"/>
                                        <p:tgtEl>
                                          <p:spTgt spid="2">
                                            <p:graphicEl>
                                              <a:chart seriesIdx="0" categoryIdx="13" bldStep="ptInSeries"/>
                                            </p:graphic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
                                            <p:graphicEl>
                                              <a:chart seriesIdx="1" categoryIdx="0" bldStep="ptInSeries"/>
                                            </p:graphicEl>
                                          </p:spTgt>
                                        </p:tgtEl>
                                        <p:attrNameLst>
                                          <p:attrName>style.visibility</p:attrName>
                                        </p:attrNameLst>
                                      </p:cBhvr>
                                      <p:to>
                                        <p:strVal val="visible"/>
                                      </p:to>
                                    </p:set>
                                    <p:animEffect transition="in" filter="wipe(up)">
                                      <p:cBhvr>
                                        <p:cTn id="59" dur="500"/>
                                        <p:tgtEl>
                                          <p:spTgt spid="2">
                                            <p:graphicEl>
                                              <a:chart seriesIdx="1" categoryIdx="0" bldStep="ptInSeries"/>
                                            </p:graphic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
                                            <p:graphicEl>
                                              <a:chart seriesIdx="1" categoryIdx="1" bldStep="ptInSeries"/>
                                            </p:graphicEl>
                                          </p:spTgt>
                                        </p:tgtEl>
                                        <p:attrNameLst>
                                          <p:attrName>style.visibility</p:attrName>
                                        </p:attrNameLst>
                                      </p:cBhvr>
                                      <p:to>
                                        <p:strVal val="visible"/>
                                      </p:to>
                                    </p:set>
                                    <p:animEffect transition="in" filter="wipe(down)">
                                      <p:cBhvr>
                                        <p:cTn id="62" dur="500"/>
                                        <p:tgtEl>
                                          <p:spTgt spid="2">
                                            <p:graphicEl>
                                              <a:chart seriesIdx="1" categoryIdx="1" bldStep="ptInSeries"/>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
                                            <p:graphicEl>
                                              <a:chart seriesIdx="1" categoryIdx="2" bldStep="ptInSeries"/>
                                            </p:graphicEl>
                                          </p:spTgt>
                                        </p:tgtEl>
                                        <p:attrNameLst>
                                          <p:attrName>style.visibility</p:attrName>
                                        </p:attrNameLst>
                                      </p:cBhvr>
                                      <p:to>
                                        <p:strVal val="visible"/>
                                      </p:to>
                                    </p:set>
                                    <p:animEffect transition="in" filter="wipe(up)">
                                      <p:cBhvr>
                                        <p:cTn id="65" dur="500"/>
                                        <p:tgtEl>
                                          <p:spTgt spid="2">
                                            <p:graphicEl>
                                              <a:chart seriesIdx="1" categoryIdx="2" bldStep="ptInSeries"/>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
                                            <p:graphicEl>
                                              <a:chart seriesIdx="1" categoryIdx="3" bldStep="ptInSeries"/>
                                            </p:graphicEl>
                                          </p:spTgt>
                                        </p:tgtEl>
                                        <p:attrNameLst>
                                          <p:attrName>style.visibility</p:attrName>
                                        </p:attrNameLst>
                                      </p:cBhvr>
                                      <p:to>
                                        <p:strVal val="visible"/>
                                      </p:to>
                                    </p:set>
                                    <p:animEffect transition="in" filter="wipe(up)">
                                      <p:cBhvr>
                                        <p:cTn id="68" dur="500"/>
                                        <p:tgtEl>
                                          <p:spTgt spid="2">
                                            <p:graphicEl>
                                              <a:chart seriesIdx="1" categoryIdx="3" bldStep="ptInSeries"/>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
                                            <p:graphicEl>
                                              <a:chart seriesIdx="1" categoryIdx="4" bldStep="ptInSeries"/>
                                            </p:graphicEl>
                                          </p:spTgt>
                                        </p:tgtEl>
                                        <p:attrNameLst>
                                          <p:attrName>style.visibility</p:attrName>
                                        </p:attrNameLst>
                                      </p:cBhvr>
                                      <p:to>
                                        <p:strVal val="visible"/>
                                      </p:to>
                                    </p:set>
                                    <p:animEffect transition="in" filter="wipe(up)">
                                      <p:cBhvr>
                                        <p:cTn id="71" dur="500"/>
                                        <p:tgtEl>
                                          <p:spTgt spid="2">
                                            <p:graphicEl>
                                              <a:chart seriesIdx="1" categoryIdx="4" bldStep="ptInSeries"/>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chart seriesIdx="1" categoryIdx="5" bldStep="ptInSeries"/>
                                            </p:graphicEl>
                                          </p:spTgt>
                                        </p:tgtEl>
                                        <p:attrNameLst>
                                          <p:attrName>style.visibility</p:attrName>
                                        </p:attrNameLst>
                                      </p:cBhvr>
                                      <p:to>
                                        <p:strVal val="visible"/>
                                      </p:to>
                                    </p:set>
                                    <p:animEffect transition="in" filter="wipe(up)">
                                      <p:cBhvr>
                                        <p:cTn id="74" dur="500"/>
                                        <p:tgtEl>
                                          <p:spTgt spid="2">
                                            <p:graphicEl>
                                              <a:chart seriesIdx="1" categoryIdx="5" bldStep="ptInSeries"/>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
                                            <p:graphicEl>
                                              <a:chart seriesIdx="1" categoryIdx="6" bldStep="ptInSeries"/>
                                            </p:graphicEl>
                                          </p:spTgt>
                                        </p:tgtEl>
                                        <p:attrNameLst>
                                          <p:attrName>style.visibility</p:attrName>
                                        </p:attrNameLst>
                                      </p:cBhvr>
                                      <p:to>
                                        <p:strVal val="visible"/>
                                      </p:to>
                                    </p:set>
                                    <p:animEffect transition="in" filter="wipe(up)">
                                      <p:cBhvr>
                                        <p:cTn id="77" dur="500"/>
                                        <p:tgtEl>
                                          <p:spTgt spid="2">
                                            <p:graphicEl>
                                              <a:chart seriesIdx="1" categoryIdx="6" bldStep="ptInSeries"/>
                                            </p:graphicEl>
                                          </p:spTgt>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
                                            <p:graphicEl>
                                              <a:chart seriesIdx="1" categoryIdx="7" bldStep="ptInSeries"/>
                                            </p:graphicEl>
                                          </p:spTgt>
                                        </p:tgtEl>
                                        <p:attrNameLst>
                                          <p:attrName>style.visibility</p:attrName>
                                        </p:attrNameLst>
                                      </p:cBhvr>
                                      <p:to>
                                        <p:strVal val="visible"/>
                                      </p:to>
                                    </p:set>
                                    <p:animEffect transition="in" filter="wipe(up)">
                                      <p:cBhvr>
                                        <p:cTn id="80" dur="500"/>
                                        <p:tgtEl>
                                          <p:spTgt spid="2">
                                            <p:graphicEl>
                                              <a:chart seriesIdx="1" categoryIdx="7" bldStep="ptInSeries"/>
                                            </p:graphicEl>
                                          </p:spTgt>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
                                            <p:graphicEl>
                                              <a:chart seriesIdx="1" categoryIdx="8" bldStep="ptInSeries"/>
                                            </p:graphicEl>
                                          </p:spTgt>
                                        </p:tgtEl>
                                        <p:attrNameLst>
                                          <p:attrName>style.visibility</p:attrName>
                                        </p:attrNameLst>
                                      </p:cBhvr>
                                      <p:to>
                                        <p:strVal val="visible"/>
                                      </p:to>
                                    </p:set>
                                    <p:animEffect transition="in" filter="wipe(up)">
                                      <p:cBhvr>
                                        <p:cTn id="83" dur="500"/>
                                        <p:tgtEl>
                                          <p:spTgt spid="2">
                                            <p:graphicEl>
                                              <a:chart seriesIdx="1" categoryIdx="8" bldStep="ptInSeries"/>
                                            </p:graphicEl>
                                          </p:spTgt>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
                                            <p:graphicEl>
                                              <a:chart seriesIdx="1" categoryIdx="9" bldStep="ptInSeries"/>
                                            </p:graphicEl>
                                          </p:spTgt>
                                        </p:tgtEl>
                                        <p:attrNameLst>
                                          <p:attrName>style.visibility</p:attrName>
                                        </p:attrNameLst>
                                      </p:cBhvr>
                                      <p:to>
                                        <p:strVal val="visible"/>
                                      </p:to>
                                    </p:set>
                                    <p:animEffect transition="in" filter="wipe(down)">
                                      <p:cBhvr>
                                        <p:cTn id="86" dur="500"/>
                                        <p:tgtEl>
                                          <p:spTgt spid="2">
                                            <p:graphicEl>
                                              <a:chart seriesIdx="1" categoryIdx="9" bldStep="ptInSeries"/>
                                            </p:graphicEl>
                                          </p:spTgt>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2">
                                            <p:graphicEl>
                                              <a:chart seriesIdx="1" categoryIdx="10" bldStep="ptInSeries"/>
                                            </p:graphicEl>
                                          </p:spTgt>
                                        </p:tgtEl>
                                        <p:attrNameLst>
                                          <p:attrName>style.visibility</p:attrName>
                                        </p:attrNameLst>
                                      </p:cBhvr>
                                      <p:to>
                                        <p:strVal val="visible"/>
                                      </p:to>
                                    </p:set>
                                    <p:animEffect transition="in" filter="wipe(up)">
                                      <p:cBhvr>
                                        <p:cTn id="89" dur="500"/>
                                        <p:tgtEl>
                                          <p:spTgt spid="2">
                                            <p:graphicEl>
                                              <a:chart seriesIdx="1" categoryIdx="10" bldStep="ptInSeries"/>
                                            </p:graphicEl>
                                          </p:spTgt>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2">
                                            <p:graphicEl>
                                              <a:chart seriesIdx="1" categoryIdx="11" bldStep="ptInSeries"/>
                                            </p:graphicEl>
                                          </p:spTgt>
                                        </p:tgtEl>
                                        <p:attrNameLst>
                                          <p:attrName>style.visibility</p:attrName>
                                        </p:attrNameLst>
                                      </p:cBhvr>
                                      <p:to>
                                        <p:strVal val="visible"/>
                                      </p:to>
                                    </p:set>
                                    <p:animEffect transition="in" filter="wipe(up)">
                                      <p:cBhvr>
                                        <p:cTn id="92" dur="500"/>
                                        <p:tgtEl>
                                          <p:spTgt spid="2">
                                            <p:graphicEl>
                                              <a:chart seriesIdx="1" categoryIdx="11" bldStep="ptInSeries"/>
                                            </p:graphicEl>
                                          </p:spTgt>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2">
                                            <p:graphicEl>
                                              <a:chart seriesIdx="1" categoryIdx="12" bldStep="ptInSeries"/>
                                            </p:graphicEl>
                                          </p:spTgt>
                                        </p:tgtEl>
                                        <p:attrNameLst>
                                          <p:attrName>style.visibility</p:attrName>
                                        </p:attrNameLst>
                                      </p:cBhvr>
                                      <p:to>
                                        <p:strVal val="visible"/>
                                      </p:to>
                                    </p:set>
                                    <p:animEffect transition="in" filter="wipe(up)">
                                      <p:cBhvr>
                                        <p:cTn id="95" dur="500"/>
                                        <p:tgtEl>
                                          <p:spTgt spid="2">
                                            <p:graphicEl>
                                              <a:chart seriesIdx="1" categoryIdx="12" bldStep="ptInSeries"/>
                                            </p:graphicEl>
                                          </p:spTgt>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2">
                                            <p:graphicEl>
                                              <a:chart seriesIdx="1" categoryIdx="13" bldStep="ptInSeries"/>
                                            </p:graphicEl>
                                          </p:spTgt>
                                        </p:tgtEl>
                                        <p:attrNameLst>
                                          <p:attrName>style.visibility</p:attrName>
                                        </p:attrNameLst>
                                      </p:cBhvr>
                                      <p:to>
                                        <p:strVal val="visible"/>
                                      </p:to>
                                    </p:set>
                                    <p:animEffect transition="in" filter="wipe(up)">
                                      <p:cBhvr>
                                        <p:cTn id="98" dur="500"/>
                                        <p:tgtEl>
                                          <p:spTgt spid="2">
                                            <p:graphicEl>
                                              <a:chart seriesIdx="1" categoryIdx="13" bldStep="ptInSeries"/>
                                            </p:graphic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fade">
                                      <p:cBhvr>
                                        <p:cTn id="10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El"/>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B8B6-9E0C-B94D-812F-CF243E06DC5C}"/>
              </a:ext>
            </a:extLst>
          </p:cNvPr>
          <p:cNvSpPr>
            <a:spLocks noGrp="1"/>
          </p:cNvSpPr>
          <p:nvPr>
            <p:ph type="title"/>
          </p:nvPr>
        </p:nvSpPr>
        <p:spPr/>
        <p:txBody>
          <a:bodyPr/>
          <a:lstStyle/>
          <a:p>
            <a:r>
              <a:rPr lang="en-QA"/>
              <a:t>What happens when we stop therapy?</a:t>
            </a:r>
          </a:p>
        </p:txBody>
      </p:sp>
      <p:pic>
        <p:nvPicPr>
          <p:cNvPr id="4" name="Picture 3">
            <a:extLst>
              <a:ext uri="{FF2B5EF4-FFF2-40B4-BE49-F238E27FC236}">
                <a16:creationId xmlns:a16="http://schemas.microsoft.com/office/drawing/2014/main" id="{6314B41C-D40A-3F41-85D3-2C4CD7652C18}"/>
              </a:ext>
            </a:extLst>
          </p:cNvPr>
          <p:cNvPicPr>
            <a:picLocks noChangeAspect="1"/>
          </p:cNvPicPr>
          <p:nvPr/>
        </p:nvPicPr>
        <p:blipFill>
          <a:blip r:embed="rId3"/>
          <a:stretch>
            <a:fillRect/>
          </a:stretch>
        </p:blipFill>
        <p:spPr>
          <a:xfrm>
            <a:off x="2739134" y="1497253"/>
            <a:ext cx="6713732" cy="5008081"/>
          </a:xfrm>
          <a:prstGeom prst="rect">
            <a:avLst/>
          </a:prstGeom>
        </p:spPr>
      </p:pic>
      <p:sp>
        <p:nvSpPr>
          <p:cNvPr id="5" name="TextBox 4">
            <a:extLst>
              <a:ext uri="{FF2B5EF4-FFF2-40B4-BE49-F238E27FC236}">
                <a16:creationId xmlns:a16="http://schemas.microsoft.com/office/drawing/2014/main" id="{0DCC42B2-66D8-0E4D-BB76-6033B40D65AA}"/>
              </a:ext>
            </a:extLst>
          </p:cNvPr>
          <p:cNvSpPr txBox="1"/>
          <p:nvPr/>
        </p:nvSpPr>
        <p:spPr>
          <a:xfrm>
            <a:off x="0" y="6532800"/>
            <a:ext cx="4662880" cy="307777"/>
          </a:xfrm>
          <a:prstGeom prst="rect">
            <a:avLst/>
          </a:prstGeom>
          <a:noFill/>
        </p:spPr>
        <p:txBody>
          <a:bodyPr wrap="none" rtlCol="0">
            <a:spAutoFit/>
          </a:bodyPr>
          <a:lstStyle/>
          <a:p>
            <a:r>
              <a:rPr lang="en-US" sz="1400" dirty="0"/>
              <a:t>Wilding JPH et al. Diabetes Obes Metab. 2022;24:1553–1564.</a:t>
            </a:r>
            <a:endParaRPr lang="en-QA" sz="1400" dirty="0"/>
          </a:p>
        </p:txBody>
      </p:sp>
    </p:spTree>
    <p:extLst>
      <p:ext uri="{BB962C8B-B14F-4D97-AF65-F5344CB8AC3E}">
        <p14:creationId xmlns:p14="http://schemas.microsoft.com/office/powerpoint/2010/main" val="2145087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C1FD5-0B28-EA4E-92F1-234B05B5DDDD}"/>
              </a:ext>
            </a:extLst>
          </p:cNvPr>
          <p:cNvSpPr>
            <a:spLocks noGrp="1"/>
          </p:cNvSpPr>
          <p:nvPr>
            <p:ph type="title"/>
          </p:nvPr>
        </p:nvSpPr>
        <p:spPr/>
        <p:txBody>
          <a:bodyPr/>
          <a:lstStyle/>
          <a:p>
            <a:r>
              <a:rPr lang="en-QA"/>
              <a:t>Take-Home Messages </a:t>
            </a:r>
          </a:p>
        </p:txBody>
      </p:sp>
      <p:graphicFrame>
        <p:nvGraphicFramePr>
          <p:cNvPr id="8" name="Content Placeholder 3">
            <a:extLst>
              <a:ext uri="{FF2B5EF4-FFF2-40B4-BE49-F238E27FC236}">
                <a16:creationId xmlns:a16="http://schemas.microsoft.com/office/drawing/2014/main" id="{3D67CA10-ABD8-C3DE-D81E-39C3E612B4C0}"/>
              </a:ext>
            </a:extLst>
          </p:cNvPr>
          <p:cNvGraphicFramePr>
            <a:graphicFrameLocks noGrp="1"/>
          </p:cNvGraphicFramePr>
          <p:nvPr>
            <p:ph idx="1"/>
            <p:extLst>
              <p:ext uri="{D42A27DB-BD31-4B8C-83A1-F6EECF244321}">
                <p14:modId xmlns:p14="http://schemas.microsoft.com/office/powerpoint/2010/main" val="22094422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378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085183-0D67-1C4E-AFE9-D335AFBB54C5}"/>
              </a:ext>
            </a:extLst>
          </p:cNvPr>
          <p:cNvSpPr>
            <a:spLocks noGrp="1"/>
          </p:cNvSpPr>
          <p:nvPr>
            <p:ph type="title"/>
          </p:nvPr>
        </p:nvSpPr>
        <p:spPr>
          <a:xfrm>
            <a:off x="1383564" y="348865"/>
            <a:ext cx="9718111" cy="1576446"/>
          </a:xfrm>
        </p:spPr>
        <p:txBody>
          <a:bodyPr anchor="ctr">
            <a:normAutofit/>
          </a:bodyPr>
          <a:lstStyle/>
          <a:p>
            <a:r>
              <a:rPr lang="en-QA" sz="4800" b="1">
                <a:solidFill>
                  <a:srgbClr val="FFFFFF"/>
                </a:solidFill>
              </a:rPr>
              <a:t>Acknowledgements</a:t>
            </a:r>
          </a:p>
        </p:txBody>
      </p:sp>
      <p:graphicFrame>
        <p:nvGraphicFramePr>
          <p:cNvPr id="5" name="Content Placeholder 2">
            <a:extLst>
              <a:ext uri="{FF2B5EF4-FFF2-40B4-BE49-F238E27FC236}">
                <a16:creationId xmlns:a16="http://schemas.microsoft.com/office/drawing/2014/main" id="{A419984C-1264-4A2A-3074-096F1F8A8C36}"/>
              </a:ext>
            </a:extLst>
          </p:cNvPr>
          <p:cNvGraphicFramePr>
            <a:graphicFrameLocks noGrp="1"/>
          </p:cNvGraphicFramePr>
          <p:nvPr>
            <p:ph idx="1"/>
            <p:extLst>
              <p:ext uri="{D42A27DB-BD31-4B8C-83A1-F6EECF244321}">
                <p14:modId xmlns:p14="http://schemas.microsoft.com/office/powerpoint/2010/main" val="126991726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9252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6CC1715B-3051-564A-9C6A-057D358D8D0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b="1" kern="1200" dirty="0">
                <a:solidFill>
                  <a:srgbClr val="FFFFFF"/>
                </a:solidFill>
                <a:latin typeface="+mj-lt"/>
                <a:ea typeface="+mj-ea"/>
                <a:cs typeface="+mj-cs"/>
              </a:rPr>
              <a:t>Thank You </a:t>
            </a:r>
          </a:p>
        </p:txBody>
      </p:sp>
    </p:spTree>
    <p:extLst>
      <p:ext uri="{BB962C8B-B14F-4D97-AF65-F5344CB8AC3E}">
        <p14:creationId xmlns:p14="http://schemas.microsoft.com/office/powerpoint/2010/main" val="1086910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Helvetica Neue" panose="02000503000000020004" pitchFamily="2" charset="0"/>
                <a:cs typeface="Helvetica Neue" panose="02000503000000020004" pitchFamily="2" charset="0"/>
              </a:rPr>
              <a:t>Case </a:t>
            </a:r>
          </a:p>
        </p:txBody>
      </p:sp>
      <p:sp>
        <p:nvSpPr>
          <p:cNvPr id="3" name="Text Placeholder 2">
            <a:extLst>
              <a:ext uri="{FF2B5EF4-FFF2-40B4-BE49-F238E27FC236}">
                <a16:creationId xmlns:a16="http://schemas.microsoft.com/office/drawing/2014/main" id="{C6200222-70A7-5A41-8B08-9283060A918C}"/>
              </a:ext>
            </a:extLst>
          </p:cNvPr>
          <p:cNvSpPr>
            <a:spLocks noGrp="1"/>
          </p:cNvSpPr>
          <p:nvPr>
            <p:ph type="body" idx="1"/>
          </p:nvPr>
        </p:nvSpPr>
        <p:spPr/>
        <p:txBody>
          <a:bodyPr>
            <a:normAutofit/>
          </a:bodyPr>
          <a:lstStyle/>
          <a:p>
            <a:r>
              <a:rPr lang="en-US" dirty="0">
                <a:cs typeface="Arial"/>
              </a:rPr>
              <a:t>What is your immediate reaction/response ?</a:t>
            </a:r>
          </a:p>
        </p:txBody>
      </p:sp>
      <p:sp>
        <p:nvSpPr>
          <p:cNvPr id="4" name="Content Placeholder 3"/>
          <p:cNvSpPr>
            <a:spLocks noGrp="1"/>
          </p:cNvSpPr>
          <p:nvPr>
            <p:ph sz="half" idx="2"/>
          </p:nvPr>
        </p:nvSpPr>
        <p:spPr/>
        <p:txBody>
          <a:bodyPr>
            <a:normAutofit fontScale="92500" lnSpcReduction="10000"/>
          </a:bodyPr>
          <a:lstStyle/>
          <a:p>
            <a:r>
              <a:rPr lang="en-US" dirty="0">
                <a:ea typeface="Helvetica Neue" panose="02000503000000020004" pitchFamily="2" charset="0"/>
                <a:cs typeface="Helvetica Neue" panose="02000503000000020004" pitchFamily="2" charset="0"/>
              </a:rPr>
              <a:t>Height: 153.6cm</a:t>
            </a:r>
          </a:p>
          <a:p>
            <a:r>
              <a:rPr lang="en-US" b="1" dirty="0">
                <a:ea typeface="Helvetica Neue" panose="02000503000000020004" pitchFamily="2" charset="0"/>
                <a:cs typeface="Helvetica Neue" panose="02000503000000020004" pitchFamily="2" charset="0"/>
              </a:rPr>
              <a:t>Weight: 121.5kg</a:t>
            </a:r>
          </a:p>
          <a:p>
            <a:r>
              <a:rPr lang="en-US" b="1" dirty="0">
                <a:ea typeface="Helvetica Neue" panose="02000503000000020004" pitchFamily="2" charset="0"/>
                <a:cs typeface="Helvetica Neue" panose="02000503000000020004" pitchFamily="2" charset="0"/>
              </a:rPr>
              <a:t>Fat%: 53.0%</a:t>
            </a:r>
          </a:p>
          <a:p>
            <a:r>
              <a:rPr lang="en-US" dirty="0">
                <a:ea typeface="Helvetica Neue" panose="02000503000000020004" pitchFamily="2" charset="0"/>
                <a:cs typeface="Helvetica Neue" panose="02000503000000020004" pitchFamily="2" charset="0"/>
              </a:rPr>
              <a:t>Fat Mass: 64.4kg</a:t>
            </a:r>
          </a:p>
          <a:p>
            <a:r>
              <a:rPr lang="en-US" dirty="0">
                <a:ea typeface="Helvetica Neue" panose="02000503000000020004" pitchFamily="2" charset="0"/>
                <a:cs typeface="Helvetica Neue" panose="02000503000000020004" pitchFamily="2" charset="0"/>
              </a:rPr>
              <a:t>Muscle Mass: 54.2kg</a:t>
            </a:r>
          </a:p>
          <a:p>
            <a:r>
              <a:rPr lang="en-US" dirty="0">
                <a:ea typeface="Helvetica Neue" panose="02000503000000020004" pitchFamily="2" charset="0"/>
                <a:cs typeface="Helvetica Neue" panose="02000503000000020004" pitchFamily="2" charset="0"/>
              </a:rPr>
              <a:t>TBW: 43.5kg</a:t>
            </a:r>
          </a:p>
          <a:p>
            <a:r>
              <a:rPr lang="en-US" dirty="0">
                <a:ea typeface="Helvetica Neue" panose="02000503000000020004" pitchFamily="2" charset="0"/>
                <a:cs typeface="Helvetica Neue" panose="02000503000000020004" pitchFamily="2" charset="0"/>
              </a:rPr>
              <a:t>TBW%: 35.8 %</a:t>
            </a:r>
          </a:p>
          <a:p>
            <a:r>
              <a:rPr lang="en-US" b="1" dirty="0">
                <a:ea typeface="Helvetica Neue" panose="02000503000000020004" pitchFamily="2" charset="0"/>
                <a:cs typeface="Helvetica Neue" panose="02000503000000020004" pitchFamily="2" charset="0"/>
              </a:rPr>
              <a:t>BMI: 51.5 kg/m</a:t>
            </a:r>
            <a:r>
              <a:rPr lang="en-US" b="1" baseline="30000" dirty="0">
                <a:ea typeface="Helvetica Neue" panose="02000503000000020004" pitchFamily="2" charset="0"/>
                <a:cs typeface="Helvetica Neue" panose="02000503000000020004" pitchFamily="2" charset="0"/>
              </a:rPr>
              <a:t>2</a:t>
            </a:r>
          </a:p>
          <a:p>
            <a:endParaRPr lang="en-US" dirty="0">
              <a:cs typeface="Arial"/>
            </a:endParaRPr>
          </a:p>
        </p:txBody>
      </p:sp>
      <p:pic>
        <p:nvPicPr>
          <p:cNvPr id="5" name="Picture 4">
            <a:extLst>
              <a:ext uri="{FF2B5EF4-FFF2-40B4-BE49-F238E27FC236}">
                <a16:creationId xmlns:a16="http://schemas.microsoft.com/office/drawing/2014/main" id="{3CB4A65A-818D-7F46-B6E0-39A990A642CF}"/>
              </a:ext>
            </a:extLst>
          </p:cNvPr>
          <p:cNvPicPr>
            <a:picLocks noChangeAspect="1"/>
          </p:cNvPicPr>
          <p:nvPr/>
        </p:nvPicPr>
        <p:blipFill>
          <a:blip r:embed="rId3"/>
          <a:stretch>
            <a:fillRect/>
          </a:stretch>
        </p:blipFill>
        <p:spPr>
          <a:xfrm>
            <a:off x="5443538" y="365125"/>
            <a:ext cx="6132004" cy="6032500"/>
          </a:xfrm>
          <a:prstGeom prst="rect">
            <a:avLst/>
          </a:prstGeom>
        </p:spPr>
      </p:pic>
    </p:spTree>
    <p:custDataLst>
      <p:tags r:id="rId1"/>
    </p:custDataLst>
    <p:extLst>
      <p:ext uri="{BB962C8B-B14F-4D97-AF65-F5344CB8AC3E}">
        <p14:creationId xmlns:p14="http://schemas.microsoft.com/office/powerpoint/2010/main" val="79723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a typeface="Helvetica Neue" panose="02000503000000020004" pitchFamily="2" charset="0"/>
                <a:cs typeface="Helvetica Neue" panose="02000503000000020004" pitchFamily="2" charset="0"/>
              </a:rPr>
              <a:t>Weight Stigma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74891535"/>
              </p:ext>
            </p:extLst>
          </p:nvPr>
        </p:nvGraphicFramePr>
        <p:xfrm>
          <a:off x="838201" y="1357313"/>
          <a:ext cx="10691812" cy="5286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53986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792"/>
            <a:ext cx="10515600" cy="1325563"/>
          </a:xfrm>
        </p:spPr>
        <p:txBody>
          <a:bodyPr/>
          <a:lstStyle/>
          <a:p>
            <a:pPr algn="ctr"/>
            <a:r>
              <a:rPr lang="en-US" b="1" dirty="0">
                <a:ea typeface="Helvetica Neue" panose="02000503000000020004" pitchFamily="2" charset="0"/>
                <a:cs typeface="Helvetica Neue" panose="02000503000000020004" pitchFamily="2" charset="0"/>
              </a:rPr>
              <a:t>Physicians </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889502268"/>
              </p:ext>
            </p:extLst>
          </p:nvPr>
        </p:nvGraphicFramePr>
        <p:xfrm>
          <a:off x="1341911" y="1187531"/>
          <a:ext cx="9678389" cy="501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a:extLst>
              <a:ext uri="{FF2B5EF4-FFF2-40B4-BE49-F238E27FC236}">
                <a16:creationId xmlns:a16="http://schemas.microsoft.com/office/drawing/2014/main" id="{51CA0592-FF16-4D73-89F3-83F88F5F9458}"/>
              </a:ext>
            </a:extLst>
          </p:cNvPr>
          <p:cNvSpPr>
            <a:spLocks noChangeArrowheads="1"/>
          </p:cNvSpPr>
          <p:nvPr/>
        </p:nvSpPr>
        <p:spPr bwMode="auto">
          <a:xfrm>
            <a:off x="0" y="6492875"/>
            <a:ext cx="6557963" cy="305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78" tIns="44445" rIns="90478" bIns="44445">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1400" dirty="0">
                <a:latin typeface="+mn-lt"/>
                <a:ea typeface="Helvetica Neue" panose="02000503000000020004" pitchFamily="2" charset="0"/>
                <a:cs typeface="Helvetica Neue" panose="02000503000000020004" pitchFamily="2" charset="0"/>
              </a:rPr>
              <a:t>Ferrante et al., 2009; Hebl &amp; Xu, 2001; Huizinga et al., 2009; Sabin et al, 2012</a:t>
            </a:r>
          </a:p>
        </p:txBody>
      </p:sp>
    </p:spTree>
    <p:custDataLst>
      <p:tags r:id="rId1"/>
    </p:custDataLst>
    <p:extLst>
      <p:ext uri="{BB962C8B-B14F-4D97-AF65-F5344CB8AC3E}">
        <p14:creationId xmlns:p14="http://schemas.microsoft.com/office/powerpoint/2010/main" val="374515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355"/>
            <a:ext cx="10515600" cy="1325563"/>
          </a:xfrm>
        </p:spPr>
        <p:txBody>
          <a:bodyPr>
            <a:normAutofit/>
          </a:bodyPr>
          <a:lstStyle/>
          <a:p>
            <a:pPr algn="ctr"/>
            <a:r>
              <a:rPr lang="en-US" b="1" dirty="0">
                <a:ea typeface="Helvetica Neue" panose="02000503000000020004" pitchFamily="2" charset="0"/>
                <a:cs typeface="Helvetica Neue" panose="02000503000000020004" pitchFamily="2" charset="0"/>
              </a:rPr>
              <a:t>Cycle of Stigma and Obesity</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554950673"/>
              </p:ext>
            </p:extLst>
          </p:nvPr>
        </p:nvGraphicFramePr>
        <p:xfrm>
          <a:off x="1789146" y="1297979"/>
          <a:ext cx="8652087" cy="5345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6993247" y="2247039"/>
            <a:ext cx="1772062"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Health Consequences </a:t>
            </a:r>
          </a:p>
        </p:txBody>
      </p:sp>
      <p:sp>
        <p:nvSpPr>
          <p:cNvPr id="6" name="TextBox 5"/>
          <p:cNvSpPr txBox="1"/>
          <p:nvPr/>
        </p:nvSpPr>
        <p:spPr>
          <a:xfrm>
            <a:off x="3504503" y="4922239"/>
            <a:ext cx="1590868"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Avoidance of Health care </a:t>
            </a:r>
          </a:p>
        </p:txBody>
      </p:sp>
      <p:sp>
        <p:nvSpPr>
          <p:cNvPr id="7" name="TextBox 6"/>
          <p:cNvSpPr txBox="1"/>
          <p:nvPr/>
        </p:nvSpPr>
        <p:spPr>
          <a:xfrm>
            <a:off x="7258392" y="5064054"/>
            <a:ext cx="1590868" cy="646331"/>
          </a:xfrm>
          <a:prstGeom prst="rect">
            <a:avLst/>
          </a:prstGeom>
          <a:noFill/>
        </p:spPr>
        <p:txBody>
          <a:bodyPr wrap="square" rtlCol="0">
            <a:spAutoFit/>
          </a:bodyPr>
          <a:lstStyle/>
          <a:p>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Stigma in Health care </a:t>
            </a:r>
          </a:p>
        </p:txBody>
      </p:sp>
    </p:spTree>
    <p:custDataLst>
      <p:tags r:id="rId1"/>
    </p:custDataLst>
    <p:extLst>
      <p:ext uri="{BB962C8B-B14F-4D97-AF65-F5344CB8AC3E}">
        <p14:creationId xmlns:p14="http://schemas.microsoft.com/office/powerpoint/2010/main" val="237794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1CF4FF94-0DCA-674B-B5B2-3BA90FEEFE74}"/>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Do you believe obesity is a chronic disease?</a:t>
            </a:r>
          </a:p>
        </p:txBody>
      </p:sp>
    </p:spTree>
    <p:extLst>
      <p:ext uri="{BB962C8B-B14F-4D97-AF65-F5344CB8AC3E}">
        <p14:creationId xmlns:p14="http://schemas.microsoft.com/office/powerpoint/2010/main" val="3092951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1|0"/>
</p:tagLst>
</file>

<file path=ppt/tags/tag2.xml><?xml version="1.0" encoding="utf-8"?>
<p:tagLst xmlns:a="http://schemas.openxmlformats.org/drawingml/2006/main" xmlns:r="http://schemas.openxmlformats.org/officeDocument/2006/relationships" xmlns:p="http://schemas.openxmlformats.org/presentationml/2006/main">
  <p:tag name="TIMING" val="|0|0|0"/>
</p:tagLst>
</file>

<file path=ppt/tags/tag3.xml><?xml version="1.0" encoding="utf-8"?>
<p:tagLst xmlns:a="http://schemas.openxmlformats.org/drawingml/2006/main" xmlns:r="http://schemas.openxmlformats.org/officeDocument/2006/relationships" xmlns:p="http://schemas.openxmlformats.org/presentationml/2006/main">
  <p:tag name="TIMING" val="|0|0|0|0|0|0.3"/>
</p:tagLst>
</file>

<file path=ppt/tags/tag4.xml><?xml version="1.0" encoding="utf-8"?>
<p:tagLst xmlns:a="http://schemas.openxmlformats.org/drawingml/2006/main" xmlns:r="http://schemas.openxmlformats.org/officeDocument/2006/relationships" xmlns:p="http://schemas.openxmlformats.org/presentationml/2006/main">
  <p:tag name="TIMING" val="|0|0.1|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4381</TotalTime>
  <Words>2114</Words>
  <Application>Microsoft Macintosh PowerPoint</Application>
  <PresentationFormat>Widescreen</PresentationFormat>
  <Paragraphs>269</Paragraphs>
  <Slides>44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Apis</vt:lpstr>
      <vt:lpstr>Arial</vt:lpstr>
      <vt:lpstr>Avenir Book</vt:lpstr>
      <vt:lpstr>Calibri</vt:lpstr>
      <vt:lpstr>Calibri Light</vt:lpstr>
      <vt:lpstr>Helvetica Neue</vt:lpstr>
      <vt:lpstr>Verdana</vt:lpstr>
      <vt:lpstr>Wingdings</vt:lpstr>
      <vt:lpstr>Office Theme</vt:lpstr>
      <vt:lpstr>Obesity as a Chronic Disease </vt:lpstr>
      <vt:lpstr>Disclosure Statement  </vt:lpstr>
      <vt:lpstr>Presentation Outline</vt:lpstr>
      <vt:lpstr>Let’s start with a video </vt:lpstr>
      <vt:lpstr>Case </vt:lpstr>
      <vt:lpstr>Weight Stigma </vt:lpstr>
      <vt:lpstr>Physicians </vt:lpstr>
      <vt:lpstr>Cycle of Stigma and Obesity</vt:lpstr>
      <vt:lpstr>Do you believe obesity is a chronic disease?</vt:lpstr>
      <vt:lpstr>Definition of chronic disease - CDC </vt:lpstr>
      <vt:lpstr>Obesity</vt:lpstr>
      <vt:lpstr>From the ASMBS</vt:lpstr>
      <vt:lpstr>Implications </vt:lpstr>
      <vt:lpstr>Mr. M N </vt:lpstr>
      <vt:lpstr>DIADEM-1 Diabetes Intervention Accentuating Diet and Enhancing Metabolism</vt:lpstr>
      <vt:lpstr>PowerPoint Presentation</vt:lpstr>
      <vt:lpstr>PowerPoint Presentation</vt:lpstr>
      <vt:lpstr>PowerPoint Presentation</vt:lpstr>
      <vt:lpstr>PowerPoint Presentation</vt:lpstr>
      <vt:lpstr>PowerPoint Presentation</vt:lpstr>
      <vt:lpstr>PowerPoint Presentation</vt:lpstr>
      <vt:lpstr>Progress – 2 years </vt:lpstr>
      <vt:lpstr>Key Principles </vt:lpstr>
      <vt:lpstr>Diabetes and Obesity Are Major Health Challenges in Qatar </vt:lpstr>
      <vt:lpstr>PowerPoint Presentation</vt:lpstr>
      <vt:lpstr>Weight and its Effects</vt:lpstr>
      <vt:lpstr>Weight loss may improve obesity related comorbidities</vt:lpstr>
      <vt:lpstr>Weight change and risk of obesity‐related complications: A retrospective population‐based cohort study of a UK primary care database </vt:lpstr>
      <vt:lpstr>Current Obesity Staging </vt:lpstr>
      <vt:lpstr>PowerPoint Presentation</vt:lpstr>
      <vt:lpstr>BMI is not good enough for disease classification</vt:lpstr>
      <vt:lpstr>PowerPoint Presentation</vt:lpstr>
      <vt:lpstr>Causes of Obesity </vt:lpstr>
      <vt:lpstr>PowerPoint Presentation</vt:lpstr>
      <vt:lpstr>PowerPoint Presentation</vt:lpstr>
      <vt:lpstr>PowerPoint Presentation</vt:lpstr>
      <vt:lpstr>PowerPoint Presentation</vt:lpstr>
      <vt:lpstr>PowerPoint Presentation</vt:lpstr>
      <vt:lpstr>Biology of Weight</vt:lpstr>
      <vt:lpstr>Maintenance of weight loss is challenging</vt:lpstr>
      <vt:lpstr>What happens when we stop therapy?</vt:lpstr>
      <vt:lpstr>Take-Home Messages </vt:lpstr>
      <vt:lpstr>Acknowledgements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 as a Chronic Disease </dc:title>
  <dc:creator>Noor Suleiman</dc:creator>
  <cp:lastModifiedBy>Noor Suleiman</cp:lastModifiedBy>
  <cp:revision>5</cp:revision>
  <dcterms:created xsi:type="dcterms:W3CDTF">2023-08-27T03:37:34Z</dcterms:created>
  <dcterms:modified xsi:type="dcterms:W3CDTF">2023-08-30T19:57:04Z</dcterms:modified>
</cp:coreProperties>
</file>