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80" d="100"/>
          <a:sy n="80" d="100"/>
        </p:scale>
        <p:origin x="3128"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9/29/20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01517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9/29/20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13367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9/29/20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05676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9/29/20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4254185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353648-E0F9-2344-A21B-A96AFAE1731E}" type="datetimeFigureOut">
              <a:rPr lang="en-QA" smtClean="0"/>
              <a:t>9/29/20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317178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353648-E0F9-2344-A21B-A96AFAE1731E}" type="datetimeFigureOut">
              <a:rPr lang="en-QA" smtClean="0"/>
              <a:t>9/29/20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50378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53648-E0F9-2344-A21B-A96AFAE1731E}" type="datetimeFigureOut">
              <a:rPr lang="en-QA" smtClean="0"/>
              <a:t>9/29/20</a:t>
            </a:fld>
            <a:endParaRPr lang="en-QA"/>
          </a:p>
        </p:txBody>
      </p:sp>
      <p:sp>
        <p:nvSpPr>
          <p:cNvPr id="8" name="Footer Placeholder 7"/>
          <p:cNvSpPr>
            <a:spLocks noGrp="1"/>
          </p:cNvSpPr>
          <p:nvPr>
            <p:ph type="ftr" sz="quarter" idx="11"/>
          </p:nvPr>
        </p:nvSpPr>
        <p:spPr/>
        <p:txBody>
          <a:bodyPr/>
          <a:lstStyle/>
          <a:p>
            <a:endParaRPr lang="en-QA"/>
          </a:p>
        </p:txBody>
      </p:sp>
      <p:sp>
        <p:nvSpPr>
          <p:cNvPr id="9" name="Slide Number Placeholder 8"/>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41833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353648-E0F9-2344-A21B-A96AFAE1731E}" type="datetimeFigureOut">
              <a:rPr lang="en-QA" smtClean="0"/>
              <a:t>9/29/20</a:t>
            </a:fld>
            <a:endParaRPr lang="en-QA"/>
          </a:p>
        </p:txBody>
      </p:sp>
      <p:sp>
        <p:nvSpPr>
          <p:cNvPr id="4" name="Footer Placeholder 3"/>
          <p:cNvSpPr>
            <a:spLocks noGrp="1"/>
          </p:cNvSpPr>
          <p:nvPr>
            <p:ph type="ftr" sz="quarter" idx="11"/>
          </p:nvPr>
        </p:nvSpPr>
        <p:spPr/>
        <p:txBody>
          <a:bodyPr/>
          <a:lstStyle/>
          <a:p>
            <a:endParaRPr lang="en-QA"/>
          </a:p>
        </p:txBody>
      </p:sp>
      <p:sp>
        <p:nvSpPr>
          <p:cNvPr id="5" name="Slide Number Placeholder 4"/>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995454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53648-E0F9-2344-A21B-A96AFAE1731E}" type="datetimeFigureOut">
              <a:rPr lang="en-QA" smtClean="0"/>
              <a:t>9/29/20</a:t>
            </a:fld>
            <a:endParaRPr lang="en-QA"/>
          </a:p>
        </p:txBody>
      </p:sp>
      <p:sp>
        <p:nvSpPr>
          <p:cNvPr id="3" name="Footer Placeholder 2"/>
          <p:cNvSpPr>
            <a:spLocks noGrp="1"/>
          </p:cNvSpPr>
          <p:nvPr>
            <p:ph type="ftr" sz="quarter" idx="11"/>
          </p:nvPr>
        </p:nvSpPr>
        <p:spPr/>
        <p:txBody>
          <a:bodyPr/>
          <a:lstStyle/>
          <a:p>
            <a:endParaRPr lang="en-QA"/>
          </a:p>
        </p:txBody>
      </p:sp>
      <p:sp>
        <p:nvSpPr>
          <p:cNvPr id="4" name="Slide Number Placeholder 3"/>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28100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9/29/20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39262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9/29/20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215112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353648-E0F9-2344-A21B-A96AFAE1731E}" type="datetimeFigureOut">
              <a:rPr lang="en-QA" smtClean="0"/>
              <a:t>9/29/20</a:t>
            </a:fld>
            <a:endParaRPr lang="en-Q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Q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A79708E-9CBE-364B-9946-ED83135E3F4A}" type="slidenum">
              <a:rPr lang="en-QA" smtClean="0"/>
              <a:t>‹#›</a:t>
            </a:fld>
            <a:endParaRPr lang="en-QA"/>
          </a:p>
        </p:txBody>
      </p:sp>
    </p:spTree>
    <p:extLst>
      <p:ext uri="{BB962C8B-B14F-4D97-AF65-F5344CB8AC3E}">
        <p14:creationId xmlns:p14="http://schemas.microsoft.com/office/powerpoint/2010/main" val="3425909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07122E1-0DD9-D345-8225-7385BCCB22DF}"/>
              </a:ext>
            </a:extLst>
          </p:cNvPr>
          <p:cNvSpPr/>
          <p:nvPr/>
        </p:nvSpPr>
        <p:spPr>
          <a:xfrm>
            <a:off x="4708483" y="3378200"/>
            <a:ext cx="1838929" cy="13381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QA"/>
          </a:p>
        </p:txBody>
      </p:sp>
      <p:sp>
        <p:nvSpPr>
          <p:cNvPr id="6" name="Rectangle 5">
            <a:extLst>
              <a:ext uri="{FF2B5EF4-FFF2-40B4-BE49-F238E27FC236}">
                <a16:creationId xmlns:a16="http://schemas.microsoft.com/office/drawing/2014/main" id="{88219487-A78A-694D-AE73-5E34614D51C4}"/>
              </a:ext>
            </a:extLst>
          </p:cNvPr>
          <p:cNvSpPr/>
          <p:nvPr/>
        </p:nvSpPr>
        <p:spPr>
          <a:xfrm>
            <a:off x="386240" y="4849826"/>
            <a:ext cx="6161172" cy="4401205"/>
          </a:xfrm>
          <a:prstGeom prst="rect">
            <a:avLst/>
          </a:prstGeom>
          <a:solidFill>
            <a:schemeClr val="accent3">
              <a:lumMod val="20000"/>
              <a:lumOff val="80000"/>
            </a:schemeClr>
          </a:solidFill>
        </p:spPr>
        <p:txBody>
          <a:bodyPr wrap="square">
            <a:spAutoFit/>
          </a:bodyPr>
          <a:lstStyle/>
          <a:p>
            <a:r>
              <a:rPr lang="en-US" sz="1400" dirty="0">
                <a:latin typeface="Arial" panose="020B0604020202020204" pitchFamily="34" charset="0"/>
                <a:cs typeface="Arial" panose="020B0604020202020204" pitchFamily="34" charset="0"/>
              </a:rPr>
              <a:t>Dr. Karima </a:t>
            </a:r>
            <a:r>
              <a:rPr lang="en-US" sz="1400" dirty="0" err="1">
                <a:latin typeface="Arial" panose="020B0604020202020204" pitchFamily="34" charset="0"/>
                <a:cs typeface="Arial" panose="020B0604020202020204" pitchFamily="34" charset="0"/>
              </a:rPr>
              <a:t>Becetti</a:t>
            </a:r>
            <a:r>
              <a:rPr lang="en-US" sz="1400" dirty="0">
                <a:latin typeface="Arial" panose="020B0604020202020204" pitchFamily="34" charset="0"/>
                <a:cs typeface="Arial" panose="020B0604020202020204" pitchFamily="34" charset="0"/>
              </a:rPr>
              <a:t> is a rheumatology consultant at Hamad Medical Corporation and Assistant Professor of Clinical Medicine at Weill Cornell Medicine-Qatar (WCM-Q). </a:t>
            </a:r>
            <a:endParaRPr lang="en-QA"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a:t>
            </a:r>
            <a:endParaRPr lang="en-QA"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Dr. </a:t>
            </a:r>
            <a:r>
              <a:rPr lang="en-US" sz="1400" dirty="0" err="1">
                <a:latin typeface="Arial" panose="020B0604020202020204" pitchFamily="34" charset="0"/>
                <a:cs typeface="Arial" panose="020B0604020202020204" pitchFamily="34" charset="0"/>
              </a:rPr>
              <a:t>Becetti</a:t>
            </a:r>
            <a:r>
              <a:rPr lang="en-US" sz="1400" dirty="0">
                <a:latin typeface="Arial" panose="020B0604020202020204" pitchFamily="34" charset="0"/>
                <a:cs typeface="Arial" panose="020B0604020202020204" pitchFamily="34" charset="0"/>
              </a:rPr>
              <a:t> graduated from Weill Cornell Medicine–Qatar with academic distinction in 2011. Following graduation, Dr. </a:t>
            </a:r>
            <a:r>
              <a:rPr lang="en-US" sz="1400" dirty="0" err="1">
                <a:latin typeface="Arial" panose="020B0604020202020204" pitchFamily="34" charset="0"/>
                <a:cs typeface="Arial" panose="020B0604020202020204" pitchFamily="34" charset="0"/>
              </a:rPr>
              <a:t>Becetti</a:t>
            </a:r>
            <a:r>
              <a:rPr lang="en-US" sz="1400" dirty="0">
                <a:latin typeface="Arial" panose="020B0604020202020204" pitchFamily="34" charset="0"/>
                <a:cs typeface="Arial" panose="020B0604020202020204" pitchFamily="34" charset="0"/>
              </a:rPr>
              <a:t> pursued residency training in internal medicine at Vanderbilt University Medical Center in Nashville, Tennessee and a rheumatology fellowship at the Hospital for Special Surgery in New York. She is American Board certified in internal medicine and rheumatology. </a:t>
            </a:r>
            <a:endParaRPr lang="en-QA"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a:t>
            </a:r>
            <a:endParaRPr lang="en-QA"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Dr. </a:t>
            </a:r>
            <a:r>
              <a:rPr lang="en-US" sz="1400" dirty="0" err="1">
                <a:latin typeface="Arial" panose="020B0604020202020204" pitchFamily="34" charset="0"/>
                <a:cs typeface="Arial" panose="020B0604020202020204" pitchFamily="34" charset="0"/>
              </a:rPr>
              <a:t>Becetti</a:t>
            </a:r>
            <a:r>
              <a:rPr lang="en-US" sz="1400" dirty="0">
                <a:latin typeface="Arial" panose="020B0604020202020204" pitchFamily="34" charset="0"/>
                <a:cs typeface="Arial" panose="020B0604020202020204" pitchFamily="34" charset="0"/>
              </a:rPr>
              <a:t> has been involved in many research studies and has multiple peer-review publications and presentations at international conferences. She completed a Master of Science degree in epidemiology and health services research at the Weill Cornell Graduate School of Medical Sciences in New York. She received the 2013 Rheumatology Research Foundation Medical and Pediatric Resident Research Award for her work on cardiovascular disease in rheumatoid arthritis. Dr. </a:t>
            </a:r>
            <a:r>
              <a:rPr lang="en-US" sz="1400" dirty="0" err="1">
                <a:latin typeface="Arial" panose="020B0604020202020204" pitchFamily="34" charset="0"/>
                <a:cs typeface="Arial" panose="020B0604020202020204" pitchFamily="34" charset="0"/>
              </a:rPr>
              <a:t>Becetti</a:t>
            </a:r>
            <a:r>
              <a:rPr lang="en-US" sz="1400" dirty="0">
                <a:latin typeface="Arial" panose="020B0604020202020204" pitchFamily="34" charset="0"/>
                <a:cs typeface="Arial" panose="020B0604020202020204" pitchFamily="34" charset="0"/>
              </a:rPr>
              <a:t> was also the recipient of the 2019 Department of Medicine Grand Rounds Award at Hamad Medical Corporation. </a:t>
            </a:r>
            <a:endParaRPr lang="en-QA" sz="14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A1437510-6D98-D140-8100-CCAD13CC3737}"/>
              </a:ext>
            </a:extLst>
          </p:cNvPr>
          <p:cNvSpPr/>
          <p:nvPr/>
        </p:nvSpPr>
        <p:spPr>
          <a:xfrm>
            <a:off x="431690" y="2552050"/>
            <a:ext cx="5653800" cy="19061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800" dirty="0">
                <a:latin typeface="Arial" panose="020B0604020202020204" pitchFamily="34" charset="0"/>
                <a:cs typeface="Arial" panose="020B0604020202020204" pitchFamily="34" charset="0"/>
              </a:rPr>
              <a:t>Karima </a:t>
            </a:r>
            <a:r>
              <a:rPr lang="en-US" sz="2800" dirty="0" err="1">
                <a:latin typeface="Arial" panose="020B0604020202020204" pitchFamily="34" charset="0"/>
                <a:cs typeface="Arial" panose="020B0604020202020204" pitchFamily="34" charset="0"/>
              </a:rPr>
              <a:t>Becetti</a:t>
            </a:r>
            <a:r>
              <a:rPr lang="en-US" sz="2800" dirty="0">
                <a:latin typeface="Arial" panose="020B0604020202020204" pitchFamily="34" charset="0"/>
                <a:cs typeface="Arial" panose="020B0604020202020204" pitchFamily="34" charset="0"/>
              </a:rPr>
              <a:t>, MD, MS</a:t>
            </a:r>
          </a:p>
          <a:p>
            <a:endParaRPr lang="en-QA" dirty="0">
              <a:latin typeface="Arial" panose="020B0604020202020204" pitchFamily="34" charset="0"/>
              <a:cs typeface="Arial" panose="020B0604020202020204" pitchFamily="34" charset="0"/>
            </a:endParaRPr>
          </a:p>
          <a:p>
            <a:pPr>
              <a:lnSpc>
                <a:spcPts val="2080"/>
              </a:lnSpc>
            </a:pPr>
            <a:r>
              <a:rPr lang="en-US" dirty="0">
                <a:latin typeface="Arial" panose="020B0604020202020204" pitchFamily="34" charset="0"/>
                <a:cs typeface="Arial" panose="020B0604020202020204" pitchFamily="34" charset="0"/>
              </a:rPr>
              <a:t>Rheumatology Consultant</a:t>
            </a:r>
          </a:p>
          <a:p>
            <a:pPr>
              <a:lnSpc>
                <a:spcPts val="2080"/>
              </a:lnSpc>
            </a:pPr>
            <a:r>
              <a:rPr lang="en-US" dirty="0">
                <a:latin typeface="Arial" panose="020B0604020202020204" pitchFamily="34" charset="0"/>
                <a:cs typeface="Arial" panose="020B0604020202020204" pitchFamily="34" charset="0"/>
              </a:rPr>
              <a:t>Hamad Medical Corporation</a:t>
            </a:r>
            <a:endParaRPr lang="en-QA" dirty="0">
              <a:latin typeface="Arial" panose="020B0604020202020204" pitchFamily="34" charset="0"/>
              <a:cs typeface="Arial" panose="020B0604020202020204" pitchFamily="34" charset="0"/>
            </a:endParaRPr>
          </a:p>
          <a:p>
            <a:pPr>
              <a:lnSpc>
                <a:spcPts val="2080"/>
              </a:lnSpc>
            </a:pPr>
            <a:r>
              <a:rPr lang="en-US" dirty="0">
                <a:latin typeface="Arial" panose="020B0604020202020204" pitchFamily="34" charset="0"/>
                <a:cs typeface="Arial" panose="020B0604020202020204" pitchFamily="34" charset="0"/>
              </a:rPr>
              <a:t>Assistant Professor in Medicine                                          Weill Cornell Medicine-Qatar</a:t>
            </a:r>
            <a:r>
              <a:rPr lang="en-QA" sz="2400" dirty="0">
                <a:latin typeface="Arial" panose="020B0604020202020204" pitchFamily="34" charset="0"/>
                <a:cs typeface="Arial" panose="020B0604020202020204" pitchFamily="34" charset="0"/>
              </a:rPr>
              <a:t> </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pic>
        <p:nvPicPr>
          <p:cNvPr id="9" name="Picture 8" descr="A picture containing drawing, food&#10;&#10;Description automatically generated">
            <a:extLst>
              <a:ext uri="{FF2B5EF4-FFF2-40B4-BE49-F238E27FC236}">
                <a16:creationId xmlns:a16="http://schemas.microsoft.com/office/drawing/2014/main" id="{91ED15CF-0F9C-F740-B8B2-177296055922}"/>
              </a:ext>
            </a:extLst>
          </p:cNvPr>
          <p:cNvPicPr>
            <a:picLocks noChangeAspect="1"/>
          </p:cNvPicPr>
          <p:nvPr/>
        </p:nvPicPr>
        <p:blipFill>
          <a:blip r:embed="rId2"/>
          <a:stretch>
            <a:fillRect/>
          </a:stretch>
        </p:blipFill>
        <p:spPr>
          <a:xfrm>
            <a:off x="431690" y="9404265"/>
            <a:ext cx="2997200" cy="308992"/>
          </a:xfrm>
          <a:prstGeom prst="rect">
            <a:avLst/>
          </a:prstGeom>
        </p:spPr>
      </p:pic>
      <p:sp>
        <p:nvSpPr>
          <p:cNvPr id="2" name="Rectangle 2">
            <a:extLst>
              <a:ext uri="{FF2B5EF4-FFF2-40B4-BE49-F238E27FC236}">
                <a16:creationId xmlns:a16="http://schemas.microsoft.com/office/drawing/2014/main" id="{296B4EA7-700E-D748-B2AD-79D663A6BB93}"/>
              </a:ext>
            </a:extLst>
          </p:cNvPr>
          <p:cNvSpPr>
            <a:spLocks noChangeArrowheads="1"/>
          </p:cNvSpPr>
          <p:nvPr/>
        </p:nvSpPr>
        <p:spPr bwMode="auto">
          <a:xfrm rot="5400000">
            <a:off x="-5511910" y="1898001"/>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QA"/>
          </a:p>
        </p:txBody>
      </p:sp>
      <p:sp>
        <p:nvSpPr>
          <p:cNvPr id="3" name="Rectangle 2">
            <a:extLst>
              <a:ext uri="{FF2B5EF4-FFF2-40B4-BE49-F238E27FC236}">
                <a16:creationId xmlns:a16="http://schemas.microsoft.com/office/drawing/2014/main" id="{06B16B15-D29A-B64F-B2FD-8E61B8A8AD2D}"/>
              </a:ext>
            </a:extLst>
          </p:cNvPr>
          <p:cNvSpPr>
            <a:spLocks noChangeArrowheads="1"/>
          </p:cNvSpPr>
          <p:nvPr/>
        </p:nvSpPr>
        <p:spPr bwMode="auto">
          <a:xfrm>
            <a:off x="-5632131" y="1219344"/>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QA"/>
          </a:p>
        </p:txBody>
      </p:sp>
      <p:pic>
        <p:nvPicPr>
          <p:cNvPr id="10" name="Picture 9" descr="A person wearing glasses and smiling at the camera&#10;&#10;Description automatically generated">
            <a:extLst>
              <a:ext uri="{FF2B5EF4-FFF2-40B4-BE49-F238E27FC236}">
                <a16:creationId xmlns:a16="http://schemas.microsoft.com/office/drawing/2014/main" id="{82137168-2964-C843-912E-FEADF185D24B}"/>
              </a:ext>
            </a:extLst>
          </p:cNvPr>
          <p:cNvPicPr>
            <a:picLocks noChangeAspect="1"/>
          </p:cNvPicPr>
          <p:nvPr/>
        </p:nvPicPr>
        <p:blipFill>
          <a:blip r:embed="rId3"/>
          <a:stretch>
            <a:fillRect/>
          </a:stretch>
        </p:blipFill>
        <p:spPr>
          <a:xfrm>
            <a:off x="447732" y="0"/>
            <a:ext cx="2455880" cy="2544647"/>
          </a:xfrm>
          <a:prstGeom prst="rect">
            <a:avLst/>
          </a:prstGeom>
        </p:spPr>
      </p:pic>
    </p:spTree>
    <p:extLst>
      <p:ext uri="{BB962C8B-B14F-4D97-AF65-F5344CB8AC3E}">
        <p14:creationId xmlns:p14="http://schemas.microsoft.com/office/powerpoint/2010/main" val="37853060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300</TotalTime>
  <Words>199</Words>
  <Application>Microsoft Macintosh PowerPoint</Application>
  <PresentationFormat>A4 Paper (210x297 mm)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Zara Lamri</dc:creator>
  <cp:lastModifiedBy>Zara Lamri</cp:lastModifiedBy>
  <cp:revision>35</cp:revision>
  <dcterms:created xsi:type="dcterms:W3CDTF">2020-04-21T06:33:23Z</dcterms:created>
  <dcterms:modified xsi:type="dcterms:W3CDTF">2020-09-29T08:22:31Z</dcterms:modified>
</cp:coreProperties>
</file>