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2"/>
  </p:normalViewPr>
  <p:slideViewPr>
    <p:cSldViewPr snapToGrid="0" snapToObjects="1">
      <p:cViewPr varScale="1">
        <p:scale>
          <a:sx n="80" d="100"/>
          <a:sy n="80" d="100"/>
        </p:scale>
        <p:origin x="31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01517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133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056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42541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53648-E0F9-2344-A21B-A96AFAE1731E}" type="datetimeFigureOut">
              <a:rPr lang="en-QA" smtClean="0"/>
              <a:t>8/16/20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3171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53648-E0F9-2344-A21B-A96AFAE1731E}" type="datetimeFigureOut">
              <a:rPr lang="en-QA" smtClean="0"/>
              <a:t>8/16/20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5037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53648-E0F9-2344-A21B-A96AFAE1731E}" type="datetimeFigureOut">
              <a:rPr lang="en-QA" smtClean="0"/>
              <a:t>8/16/20</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4183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53648-E0F9-2344-A21B-A96AFAE1731E}" type="datetimeFigureOut">
              <a:rPr lang="en-QA" smtClean="0"/>
              <a:t>8/16/20</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99545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53648-E0F9-2344-A21B-A96AFAE1731E}" type="datetimeFigureOut">
              <a:rPr lang="en-QA" smtClean="0"/>
              <a:t>8/16/20</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2810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8/16/20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3926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8/16/20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21511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353648-E0F9-2344-A21B-A96AFAE1731E}" type="datetimeFigureOut">
              <a:rPr lang="en-QA" smtClean="0"/>
              <a:t>8/16/20</a:t>
            </a:fld>
            <a:endParaRPr lang="en-Q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79708E-9CBE-364B-9946-ED83135E3F4A}" type="slidenum">
              <a:rPr lang="en-QA" smtClean="0"/>
              <a:t>‹#›</a:t>
            </a:fld>
            <a:endParaRPr lang="en-QA"/>
          </a:p>
        </p:txBody>
      </p:sp>
    </p:spTree>
    <p:extLst>
      <p:ext uri="{BB962C8B-B14F-4D97-AF65-F5344CB8AC3E}">
        <p14:creationId xmlns:p14="http://schemas.microsoft.com/office/powerpoint/2010/main" val="342590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posing for the camera&#10;&#10;Description automatically generated">
            <a:extLst>
              <a:ext uri="{FF2B5EF4-FFF2-40B4-BE49-F238E27FC236}">
                <a16:creationId xmlns:a16="http://schemas.microsoft.com/office/drawing/2014/main" id="{596D1D3F-766D-514A-9A9D-008075CE18C6}"/>
              </a:ext>
            </a:extLst>
          </p:cNvPr>
          <p:cNvPicPr/>
          <p:nvPr/>
        </p:nvPicPr>
        <p:blipFill rotWithShape="1">
          <a:blip r:embed="rId2"/>
          <a:srcRect l="7037" t="4726" r="4302" b="9574"/>
          <a:stretch/>
        </p:blipFill>
        <p:spPr>
          <a:xfrm>
            <a:off x="431690" y="19317"/>
            <a:ext cx="2506718" cy="2711175"/>
          </a:xfrm>
          <a:prstGeom prst="rect">
            <a:avLst/>
          </a:prstGeom>
        </p:spPr>
      </p:pic>
      <p:sp>
        <p:nvSpPr>
          <p:cNvPr id="5" name="Rectangle 4">
            <a:extLst>
              <a:ext uri="{FF2B5EF4-FFF2-40B4-BE49-F238E27FC236}">
                <a16:creationId xmlns:a16="http://schemas.microsoft.com/office/drawing/2014/main" id="{C07122E1-0DD9-D345-8225-7385BCCB22DF}"/>
              </a:ext>
            </a:extLst>
          </p:cNvPr>
          <p:cNvSpPr/>
          <p:nvPr/>
        </p:nvSpPr>
        <p:spPr>
          <a:xfrm>
            <a:off x="4753933" y="3291569"/>
            <a:ext cx="1838929" cy="157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6" name="Rectangle 5">
            <a:extLst>
              <a:ext uri="{FF2B5EF4-FFF2-40B4-BE49-F238E27FC236}">
                <a16:creationId xmlns:a16="http://schemas.microsoft.com/office/drawing/2014/main" id="{88219487-A78A-694D-AE73-5E34614D51C4}"/>
              </a:ext>
            </a:extLst>
          </p:cNvPr>
          <p:cNvSpPr/>
          <p:nvPr/>
        </p:nvSpPr>
        <p:spPr>
          <a:xfrm>
            <a:off x="431690" y="4953000"/>
            <a:ext cx="6161172" cy="4401205"/>
          </a:xfrm>
          <a:prstGeom prst="rect">
            <a:avLst/>
          </a:prstGeom>
          <a:solidFill>
            <a:schemeClr val="accent3">
              <a:lumMod val="20000"/>
              <a:lumOff val="80000"/>
            </a:schemeClr>
          </a:solidFill>
        </p:spPr>
        <p:txBody>
          <a:bodyPr wrap="square">
            <a:spAutoFit/>
          </a:bodyPr>
          <a:lstStyle/>
          <a:p>
            <a:r>
              <a:rPr lang="en-GB" sz="1400" dirty="0" err="1">
                <a:latin typeface="Arial" panose="020B0604020202020204" pitchFamily="34" charset="0"/>
                <a:cs typeface="Arial" panose="020B0604020202020204" pitchFamily="34" charset="0"/>
              </a:rPr>
              <a:t>Dr.</a:t>
            </a:r>
            <a:r>
              <a:rPr lang="en-GB" sz="1400" dirty="0">
                <a:latin typeface="Arial" panose="020B0604020202020204" pitchFamily="34" charset="0"/>
                <a:cs typeface="Arial" panose="020B0604020202020204" pitchFamily="34" charset="0"/>
              </a:rPr>
              <a:t> Brenna Farmer has been Site Director of the Emergency Department (ED) of </a:t>
            </a:r>
            <a:r>
              <a:rPr lang="en-GB" sz="1400" dirty="0" err="1">
                <a:latin typeface="Arial" panose="020B0604020202020204" pitchFamily="34" charset="0"/>
                <a:cs typeface="Arial" panose="020B0604020202020204" pitchFamily="34" charset="0"/>
              </a:rPr>
              <a:t>NewYork</a:t>
            </a:r>
            <a:r>
              <a:rPr lang="en-GB" sz="1400" dirty="0">
                <a:latin typeface="Arial" panose="020B0604020202020204" pitchFamily="34" charset="0"/>
                <a:cs typeface="Arial" panose="020B0604020202020204" pitchFamily="34" charset="0"/>
              </a:rPr>
              <a:t>-Presbyterian/Lower Manhattan Hospital since January 1, 2019. She is an Associate Professor of Clinical Emergency Medicine at Weill Cornell Medicine in the Department of Emergency Medicine and serves as Director of Patient Safety for the department. In her role at Lower Manhattan Hospital, she oversees the day-to-day operations of the ED, ensuring high-quality care and patient safety. </a:t>
            </a:r>
            <a:r>
              <a:rPr lang="en-GB" sz="1400" dirty="0" err="1">
                <a:latin typeface="Arial" panose="020B0604020202020204" pitchFamily="34" charset="0"/>
                <a:cs typeface="Arial" panose="020B0604020202020204" pitchFamily="34" charset="0"/>
              </a:rPr>
              <a:t>Dr.</a:t>
            </a:r>
            <a:r>
              <a:rPr lang="en-GB" sz="1400" dirty="0">
                <a:latin typeface="Arial" panose="020B0604020202020204" pitchFamily="34" charset="0"/>
                <a:cs typeface="Arial" panose="020B0604020202020204" pitchFamily="34" charset="0"/>
              </a:rPr>
              <a:t> Farmer previously served as an Assistant Residency Program Director for </a:t>
            </a:r>
            <a:r>
              <a:rPr lang="en-GB" sz="1400" dirty="0" err="1">
                <a:latin typeface="Arial" panose="020B0604020202020204" pitchFamily="34" charset="0"/>
                <a:cs typeface="Arial" panose="020B0604020202020204" pitchFamily="34" charset="0"/>
              </a:rPr>
              <a:t>NewYork</a:t>
            </a:r>
            <a:r>
              <a:rPr lang="en-GB" sz="1400" dirty="0">
                <a:latin typeface="Arial" panose="020B0604020202020204" pitchFamily="34" charset="0"/>
                <a:cs typeface="Arial" panose="020B0604020202020204" pitchFamily="34" charset="0"/>
              </a:rPr>
              <a:t>-Presbyterian Hospital’s Emergency Medicine Residency Program. </a:t>
            </a:r>
            <a:endParaRPr lang="en-QA"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 </a:t>
            </a:r>
            <a:endParaRPr lang="en-QA"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Dr.</a:t>
            </a:r>
            <a:r>
              <a:rPr lang="en-GB" sz="1400" dirty="0">
                <a:latin typeface="Arial" panose="020B0604020202020204" pitchFamily="34" charset="0"/>
                <a:cs typeface="Arial" panose="020B0604020202020204" pitchFamily="34" charset="0"/>
              </a:rPr>
              <a:t> Farmer earned her medical degree from East Carolina University at Brody School of Medicine. She completed her emergency medicine residency at Vanderbilt University Medical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and her medical toxicology fellowship at New York University/Bellevue Hospital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and the New York City Poison Control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She has been an attending physician in the ED at Weill Cornell Medical </a:t>
            </a:r>
            <a:r>
              <a:rPr lang="en-GB" sz="1400" dirty="0" err="1">
                <a:latin typeface="Arial" panose="020B0604020202020204" pitchFamily="34" charset="0"/>
                <a:cs typeface="Arial" panose="020B0604020202020204" pitchFamily="34" charset="0"/>
              </a:rPr>
              <a:t>Center</a:t>
            </a:r>
            <a:r>
              <a:rPr lang="en-GB" sz="1400" dirty="0">
                <a:latin typeface="Arial" panose="020B0604020202020204" pitchFamily="34" charset="0"/>
                <a:cs typeface="Arial" panose="020B0604020202020204" pitchFamily="34" charset="0"/>
              </a:rPr>
              <a:t> since 2009. She completed her MBA and Master of Science in Healthcare Leadership at Cornell University in May 2019. Her academic focuses include acute care of the toxicology patient and improving patient and medication safety in the ED.</a:t>
            </a:r>
            <a:endParaRPr lang="en-QA"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437510-6D98-D140-8100-CCAD13CC3737}"/>
              </a:ext>
            </a:extLst>
          </p:cNvPr>
          <p:cNvSpPr/>
          <p:nvPr/>
        </p:nvSpPr>
        <p:spPr>
          <a:xfrm>
            <a:off x="431690" y="2394396"/>
            <a:ext cx="5653800" cy="22302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latin typeface="Arial" panose="020B0604020202020204" pitchFamily="34" charset="0"/>
                <a:cs typeface="Arial" panose="020B0604020202020204" pitchFamily="34" charset="0"/>
              </a:rPr>
              <a:t>Brenna M. Farmer, MD, MBA, MS </a:t>
            </a:r>
            <a:endParaRPr lang="en-QA"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FACEP, FAAEM, FACMT</a:t>
            </a:r>
            <a:endParaRPr lang="en-QA" sz="240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 </a:t>
            </a:r>
            <a:endParaRPr lang="en-QA"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Associate Professor of Clinical Emergency Medicine</a:t>
            </a:r>
            <a:endParaRPr lang="en-QA"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Site Director, NYP/Lower Manhattan Hospital Emergency Department</a:t>
            </a:r>
            <a:endParaRPr lang="en-QA"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Director of Patient Safety, Weill-Cornell Emergency Medicine</a:t>
            </a:r>
            <a:endParaRPr lang="en-QA" sz="1600" dirty="0">
              <a:latin typeface="Arial" panose="020B0604020202020204" pitchFamily="34" charset="0"/>
              <a:cs typeface="Arial" panose="020B0604020202020204" pitchFamily="34" charset="0"/>
            </a:endParaRPr>
          </a:p>
          <a:p>
            <a:pPr fontAlgn="base"/>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9" name="Picture 8" descr="A picture containing drawing, food&#10;&#10;Description automatically generated">
            <a:extLst>
              <a:ext uri="{FF2B5EF4-FFF2-40B4-BE49-F238E27FC236}">
                <a16:creationId xmlns:a16="http://schemas.microsoft.com/office/drawing/2014/main" id="{91ED15CF-0F9C-F740-B8B2-177296055922}"/>
              </a:ext>
            </a:extLst>
          </p:cNvPr>
          <p:cNvPicPr>
            <a:picLocks noChangeAspect="1"/>
          </p:cNvPicPr>
          <p:nvPr/>
        </p:nvPicPr>
        <p:blipFill>
          <a:blip r:embed="rId3"/>
          <a:stretch>
            <a:fillRect/>
          </a:stretch>
        </p:blipFill>
        <p:spPr>
          <a:xfrm>
            <a:off x="431690" y="9467329"/>
            <a:ext cx="2997200" cy="308992"/>
          </a:xfrm>
          <a:prstGeom prst="rect">
            <a:avLst/>
          </a:prstGeom>
        </p:spPr>
      </p:pic>
    </p:spTree>
    <p:extLst>
      <p:ext uri="{BB962C8B-B14F-4D97-AF65-F5344CB8AC3E}">
        <p14:creationId xmlns:p14="http://schemas.microsoft.com/office/powerpoint/2010/main" val="64356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TotalTime>
  <Words>247</Words>
  <Application>Microsoft Macintosh PowerPoint</Application>
  <PresentationFormat>A4 Paper (210x297 mm)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Lamri</dc:creator>
  <cp:lastModifiedBy>Zara Lamri</cp:lastModifiedBy>
  <cp:revision>31</cp:revision>
  <dcterms:created xsi:type="dcterms:W3CDTF">2020-04-21T06:33:23Z</dcterms:created>
  <dcterms:modified xsi:type="dcterms:W3CDTF">2020-08-16T05:22:46Z</dcterms:modified>
</cp:coreProperties>
</file>