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99" r:id="rId2"/>
    <p:sldId id="258" r:id="rId3"/>
    <p:sldId id="438" r:id="rId4"/>
    <p:sldId id="439" r:id="rId5"/>
    <p:sldId id="430" r:id="rId6"/>
    <p:sldId id="433" r:id="rId7"/>
    <p:sldId id="434" r:id="rId8"/>
    <p:sldId id="435" r:id="rId9"/>
    <p:sldId id="440" r:id="rId10"/>
    <p:sldId id="478" r:id="rId11"/>
    <p:sldId id="437" r:id="rId12"/>
    <p:sldId id="442" r:id="rId13"/>
    <p:sldId id="441" r:id="rId14"/>
    <p:sldId id="450" r:id="rId15"/>
    <p:sldId id="480" r:id="rId16"/>
    <p:sldId id="449" r:id="rId17"/>
    <p:sldId id="444" r:id="rId18"/>
    <p:sldId id="445" r:id="rId19"/>
    <p:sldId id="446" r:id="rId20"/>
    <p:sldId id="447" r:id="rId21"/>
    <p:sldId id="448" r:id="rId22"/>
    <p:sldId id="452" r:id="rId23"/>
    <p:sldId id="454" r:id="rId24"/>
    <p:sldId id="479" r:id="rId25"/>
    <p:sldId id="455" r:id="rId26"/>
    <p:sldId id="458" r:id="rId27"/>
    <p:sldId id="461" r:id="rId28"/>
    <p:sldId id="462" r:id="rId29"/>
    <p:sldId id="457" r:id="rId30"/>
    <p:sldId id="463" r:id="rId31"/>
    <p:sldId id="453" r:id="rId32"/>
    <p:sldId id="482" r:id="rId33"/>
    <p:sldId id="488" r:id="rId34"/>
    <p:sldId id="489" r:id="rId35"/>
    <p:sldId id="379" r:id="rId36"/>
    <p:sldId id="487" r:id="rId37"/>
    <p:sldId id="475" r:id="rId38"/>
    <p:sldId id="477" r:id="rId39"/>
    <p:sldId id="491" r:id="rId40"/>
    <p:sldId id="376" r:id="rId41"/>
    <p:sldId id="483" r:id="rId42"/>
    <p:sldId id="474" r:id="rId43"/>
    <p:sldId id="484" r:id="rId44"/>
    <p:sldId id="485" r:id="rId45"/>
    <p:sldId id="464" r:id="rId46"/>
    <p:sldId id="465" r:id="rId47"/>
    <p:sldId id="470" r:id="rId48"/>
    <p:sldId id="472" r:id="rId49"/>
    <p:sldId id="466" r:id="rId50"/>
    <p:sldId id="467" r:id="rId51"/>
    <p:sldId id="468" r:id="rId52"/>
    <p:sldId id="469" r:id="rId53"/>
    <p:sldId id="481" r:id="rId54"/>
    <p:sldId id="49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a Kaddoura" initials="RK" lastIdx="1" clrIdx="0">
    <p:extLst>
      <p:ext uri="{19B8F6BF-5375-455C-9EA6-DF929625EA0E}">
        <p15:presenceInfo xmlns:p15="http://schemas.microsoft.com/office/powerpoint/2012/main" userId="7448c38f6e6d86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1B"/>
    <a:srgbClr val="CC3300"/>
    <a:srgbClr val="CC0000"/>
    <a:srgbClr val="DFE422"/>
    <a:srgbClr val="CC3333"/>
    <a:srgbClr val="831524"/>
    <a:srgbClr val="993333"/>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88764" autoAdjust="0"/>
  </p:normalViewPr>
  <p:slideViewPr>
    <p:cSldViewPr snapToGrid="0" snapToObjects="1">
      <p:cViewPr varScale="1">
        <p:scale>
          <a:sx n="102" d="100"/>
          <a:sy n="102" d="100"/>
        </p:scale>
        <p:origin x="14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52FFA-18C4-404C-94D0-B826D672BC58}" type="datetimeFigureOut">
              <a:rPr lang="en-US" smtClean="0"/>
              <a:t>9/12/2021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D7FB56-EE55-3846-9FA4-0B51257AEEDC}" type="slidenum">
              <a:rPr lang="en-US" smtClean="0"/>
              <a:t>‹#›</a:t>
            </a:fld>
            <a:endParaRPr lang="en-US"/>
          </a:p>
        </p:txBody>
      </p:sp>
    </p:spTree>
    <p:extLst>
      <p:ext uri="{BB962C8B-B14F-4D97-AF65-F5344CB8AC3E}">
        <p14:creationId xmlns:p14="http://schemas.microsoft.com/office/powerpoint/2010/main" val="36516497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1:11:46.729"/>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0T21:20:06.105"/>
    </inkml:context>
    <inkml:brush xml:id="br0">
      <inkml:brushProperty name="width" value="0.1" units="cm"/>
      <inkml:brushProperty name="height" value="0.6" units="cm"/>
      <inkml:brushProperty name="color" value="#F6630D"/>
      <inkml:brushProperty name="inkEffects" value="pencil"/>
    </inkml:brush>
  </inkml:definitions>
  <inkml:trace contextRef="#ctx0" brushRef="#br0">158 1 3320,'0'0'0,"-2"5"0,-4 11 0,0 2 48,0-1-48,-2 5 48,-4 11-48,-1-1 304,2-6-304,0 3 304,-3 7-304,2-4 400,3-6-400,-1 1 408,0 5-408,2-3 96,2-5-96,2 0 96,0 3-96,1-2 24,1-5-24,3-1 32,4 3-32,3-2 0,-1-5 0,3-1 0,6-1 0,12 3-3336,-1 0 1592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0T21:20:20.415"/>
    </inkml:context>
    <inkml:brush xml:id="br0">
      <inkml:brushProperty name="width" value="0.1" units="cm"/>
      <inkml:brushProperty name="height" value="0.6" units="cm"/>
      <inkml:brushProperty name="color" value="#F6630D"/>
      <inkml:brushProperty name="inkEffects" value="pencil"/>
    </inkml:brush>
  </inkml:definitions>
  <inkml:trace contextRef="#ctx0" brushRef="#br0">16 0 2784,'0'0'0,"-1"3"0,-2 3 0,-3 8-1608,0 1 432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0T21:20:26.899"/>
    </inkml:context>
    <inkml:brush xml:id="br0">
      <inkml:brushProperty name="width" value="0.1" units="cm"/>
      <inkml:brushProperty name="height" value="0.6" units="cm"/>
      <inkml:brushProperty name="color" value="#F6630D"/>
      <inkml:brushProperty name="inkEffects" value="pencil"/>
    </inkml:brush>
  </inkml:definitions>
  <inkml:trace contextRef="#ctx0" brushRef="#br0">1 16 4040,'0'0'0,"3"-1"0,7-2 0,10-3-2552,2 0 1064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0T21:25:08.726"/>
    </inkml:context>
    <inkml:brush xml:id="br0">
      <inkml:brushProperty name="width" value="0.1" units="cm"/>
      <inkml:brushProperty name="height" value="0.1" units="cm"/>
      <inkml:brushProperty name="color" value="#F6630D"/>
    </inkml:brush>
  </inkml:definitions>
  <inkml:trace contextRef="#ctx0" brushRef="#br0">0 1 2968,'5'6'6419,"8"2"-4231,19 6-1607,-27-12 368,8 4-704,0 1 0,0 1 1,-1 0-1,0 0 0,0 1 0,-1 1 0,0 0 1,-1 0-1,0 1 0,-1 0 0,9 14 1,-6-3-227,8 7 10,82 71 402,-28-10-271,-60-75-127,-10-10-16,1 1 1,-1-1-1,0 1 0,0 0 0,6 11 0,13 35-73,18 54 115,-35-94-46,1 0-1,0 0 1,0-1-1,1 0 1,17 17 0,-1 1-32,21 31 1,-29-37 78,-2 0 1,0 1-1,-2 1 1,13 36-1,3-5-156,38 31 118,-36-52-20,-11-11-2,35 61 266,-22-29-178,-27-48-132,-4-7-5,17 18-12,-8-9 90,0 0 0,1-1-1,0 0 1,20 12-1,-2 2-13,-24-18-38,0-1 1,1 0-1,-1 0 0,1 0 1,0 0-1,0-1 0,11 5 0,42 12 47,-32-10 91,-15-5 63,1-1 0,-1 0-1,1-1 1,0 0 0,15 1 0,-13-3-319,1 0 0,0-1 1,-1 0-1,19-4 0,-29 3 153,5 0-50,0 0-1,0 1 1,0 0 0,0 0 0,0 1 0,0 0 0,16 5-1,-19-4 65,0 0-1,1-1 0,-1 1 1,1-2-1,-1 1 0,1-1 1,-1 0-1,9-1 0,-14 1-205,11 0 12,-12 0 170,0-1-1,1 1 0,-1 0 0,0 0 0,1 0 1,-1 0-1,0 0 0,0 0 0,1 0 0,-1 0 1,0 0-1,1 1 0,-1-1 0,0 0 0,0 1 1,0-1-1,1 1 0,-1-1 0,1 2 0,-1-2 6,3 2 1,-2-2 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0T21:25:13.566"/>
    </inkml:context>
    <inkml:brush xml:id="br0">
      <inkml:brushProperty name="width" value="0.1" units="cm"/>
      <inkml:brushProperty name="height" value="0.1" units="cm"/>
      <inkml:brushProperty name="color" value="#F6630D"/>
    </inkml:brush>
  </inkml:definitions>
  <inkml:trace contextRef="#ctx0" brushRef="#br0">0 1 2520,'0'0'601,"23"12"1971,117 46 1145,-135-56-3591,21 8-7,7 2 396,0 2 0,60 35 0,-28-3 195,-21-15-601,-36-25-85,0 1 0,1-1-1,15 8 1,21 11-42,-33-17 59,1 0 1,0-1 0,17 6 0,53 27-88,-70-32 25,0 1 0,-1 0 0,0 1 0,15 16 0,2 2 690,-24-25-624,-1 1 1,1 0-1,-1 0 1,0 0-1,0 1 1,-1-1-1,7 10 1,18 34-598,13 25 375,-36-64 249,2-1 1,-1 0 0,1 0 0,0-1 0,1 0 0,13 11-1,3 2 76,-13-7-179,0 0 0,17 27 0,-10-11 137,-15-25-103,3 6 55,0 1 1,0 0-1,-1 0 1,0 1-1,5 18 1,3 4 101,1-2 1,1 0 0,2-1 0,32 45 0,-34-50-107,0 0 1,-2 1 0,17 52-1,-2-8-139,-18-49 121,-7-14-27,1 1 0,0-1-1,0 0 1,10 13 0,52 57-34,-32-33 149,-15-21-274,-1 1 0,28 52 0,-40-65 241,2 0 0,0 0-1,0 0 1,1-1 0,0 0-1,17 14 1,-25-24-60,18 18-6,0 0 0,24 35 1,-40-50-16,0 1 1,0-1 0,1 1-1,0-1 1,0 0 0,0-1-1,0 1 1,1-1 0,0 1-1,-1-1 1,1-1 0,0 1-1,0-1 1,7 2 0,-1 1-31,-6-2-15,0 0 0,1-1 1,-1 0-1,1 0 0,7 1 1,-11-3-66,-1 0 0,8 2 515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A28D2-B21B-604B-B064-A901AC8A48C3}" type="datetimeFigureOut">
              <a:rPr lang="en-US" smtClean="0"/>
              <a:pPr/>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41E35-0771-054D-8D09-82C1BB34DA87}" type="slidenum">
              <a:rPr lang="en-US" smtClean="0"/>
              <a:pPr/>
              <a:t>‹#›</a:t>
            </a:fld>
            <a:endParaRPr lang="en-US"/>
          </a:p>
        </p:txBody>
      </p:sp>
    </p:spTree>
    <p:extLst>
      <p:ext uri="{BB962C8B-B14F-4D97-AF65-F5344CB8AC3E}">
        <p14:creationId xmlns:p14="http://schemas.microsoft.com/office/powerpoint/2010/main" val="3119902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rugadadrugs.org/pref_avoi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penanesthesia.org/myocyte-repolarization-ionic-flo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itaca.edu.es/cardiac-action-potential.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rugadadrugs.org/emergenci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300">
                <a:solidFill>
                  <a:schemeClr val="tx1"/>
                </a:solidFill>
                <a:latin typeface="Arial" charset="0"/>
                <a:ea typeface="ＭＳ Ｐゴシック" charset="0"/>
                <a:cs typeface="ＭＳ Ｐゴシック" charset="0"/>
              </a:defRPr>
            </a:lvl1pPr>
            <a:lvl2pPr marL="489530" indent="-188281" eaLnBrk="0" hangingPunct="0">
              <a:defRPr sz="3300">
                <a:solidFill>
                  <a:schemeClr val="tx1"/>
                </a:solidFill>
                <a:latin typeface="Arial" charset="0"/>
                <a:ea typeface="ＭＳ Ｐゴシック" charset="0"/>
              </a:defRPr>
            </a:lvl2pPr>
            <a:lvl3pPr marL="753123" indent="-150625" eaLnBrk="0" hangingPunct="0">
              <a:defRPr sz="3300">
                <a:solidFill>
                  <a:schemeClr val="tx1"/>
                </a:solidFill>
                <a:latin typeface="Arial" charset="0"/>
                <a:ea typeface="ＭＳ Ｐゴシック" charset="0"/>
              </a:defRPr>
            </a:lvl3pPr>
            <a:lvl4pPr marL="1054372" indent="-150625" eaLnBrk="0" hangingPunct="0">
              <a:defRPr sz="3300">
                <a:solidFill>
                  <a:schemeClr val="tx1"/>
                </a:solidFill>
                <a:latin typeface="Arial" charset="0"/>
                <a:ea typeface="ＭＳ Ｐゴシック" charset="0"/>
              </a:defRPr>
            </a:lvl4pPr>
            <a:lvl5pPr marL="1355621" indent="-150625" eaLnBrk="0" hangingPunct="0">
              <a:defRPr sz="3300">
                <a:solidFill>
                  <a:schemeClr val="tx1"/>
                </a:solidFill>
                <a:latin typeface="Arial" charset="0"/>
                <a:ea typeface="ＭＳ Ｐゴシック" charset="0"/>
              </a:defRPr>
            </a:lvl5pPr>
            <a:lvl6pPr marL="1656870" indent="-150625" eaLnBrk="0" fontAlgn="base" hangingPunct="0">
              <a:spcBef>
                <a:spcPct val="0"/>
              </a:spcBef>
              <a:spcAft>
                <a:spcPct val="0"/>
              </a:spcAft>
              <a:defRPr sz="3300">
                <a:solidFill>
                  <a:schemeClr val="tx1"/>
                </a:solidFill>
                <a:latin typeface="Arial" charset="0"/>
                <a:ea typeface="ＭＳ Ｐゴシック" charset="0"/>
              </a:defRPr>
            </a:lvl6pPr>
            <a:lvl7pPr marL="1958119" indent="-150625" eaLnBrk="0" fontAlgn="base" hangingPunct="0">
              <a:spcBef>
                <a:spcPct val="0"/>
              </a:spcBef>
              <a:spcAft>
                <a:spcPct val="0"/>
              </a:spcAft>
              <a:defRPr sz="3300">
                <a:solidFill>
                  <a:schemeClr val="tx1"/>
                </a:solidFill>
                <a:latin typeface="Arial" charset="0"/>
                <a:ea typeface="ＭＳ Ｐゴシック" charset="0"/>
              </a:defRPr>
            </a:lvl7pPr>
            <a:lvl8pPr marL="2259368" indent="-150625" eaLnBrk="0" fontAlgn="base" hangingPunct="0">
              <a:spcBef>
                <a:spcPct val="0"/>
              </a:spcBef>
              <a:spcAft>
                <a:spcPct val="0"/>
              </a:spcAft>
              <a:defRPr sz="3300">
                <a:solidFill>
                  <a:schemeClr val="tx1"/>
                </a:solidFill>
                <a:latin typeface="Arial" charset="0"/>
                <a:ea typeface="ＭＳ Ｐゴシック" charset="0"/>
              </a:defRPr>
            </a:lvl8pPr>
            <a:lvl9pPr marL="2560617" indent="-150625" eaLnBrk="0" fontAlgn="base" hangingPunct="0">
              <a:spcBef>
                <a:spcPct val="0"/>
              </a:spcBef>
              <a:spcAft>
                <a:spcPct val="0"/>
              </a:spcAft>
              <a:defRPr sz="3300">
                <a:solidFill>
                  <a:schemeClr val="tx1"/>
                </a:solidFill>
                <a:latin typeface="Arial" charset="0"/>
                <a:ea typeface="ＭＳ Ｐゴシック" charset="0"/>
              </a:defRPr>
            </a:lvl9pPr>
          </a:lstStyle>
          <a:p>
            <a:pPr eaLnBrk="1" hangingPunct="1"/>
            <a:fld id="{48FB4AA0-B558-B046-BDAD-D5D56774EA1F}" type="slidenum">
              <a:rPr lang="en-US" sz="1200">
                <a:cs typeface="Arial" charset="0"/>
              </a:rPr>
              <a:pPr eaLnBrk="1" hangingPunct="1"/>
              <a:t>1</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dirty="0">
                <a:latin typeface="Roboto" panose="02000000000000000000" pitchFamily="2" charset="0"/>
              </a:rPr>
              <a:t>Usually occur during resting or sleeping, suggesting an association with bradycardia or vagal events. </a:t>
            </a:r>
          </a:p>
          <a:p>
            <a:pPr marL="0" indent="0">
              <a:buNone/>
            </a:pPr>
            <a:r>
              <a:rPr lang="en-GB" sz="1200" dirty="0">
                <a:latin typeface="Roboto" panose="02000000000000000000" pitchFamily="2" charset="0"/>
              </a:rPr>
              <a:t>Febrile episodes have also been frequently associated with symptoms. </a:t>
            </a:r>
          </a:p>
          <a:p>
            <a:pPr marL="0" indent="0">
              <a:buNone/>
            </a:pPr>
            <a:r>
              <a:rPr lang="en-GB" sz="1200" dirty="0">
                <a:latin typeface="Roboto" panose="02000000000000000000" pitchFamily="2" charset="0"/>
              </a:rPr>
              <a:t>Typically first occur during adulthood, with a mean age of SCD presentation of 41 ± 15 years. </a:t>
            </a:r>
          </a:p>
          <a:p>
            <a:pPr marL="0" indent="0">
              <a:buNone/>
            </a:pPr>
            <a:r>
              <a:rPr lang="en-GB" sz="1200" dirty="0">
                <a:latin typeface="Roboto" panose="02000000000000000000" pitchFamily="2" charset="0"/>
              </a:rPr>
              <a:t>Hormonal influences (age and sex difference):</a:t>
            </a:r>
          </a:p>
          <a:p>
            <a:r>
              <a:rPr lang="en-GB" sz="1200" dirty="0">
                <a:latin typeface="Roboto" panose="02000000000000000000" pitchFamily="2" charset="0"/>
              </a:rPr>
              <a:t>After castration in men with prostate cancer.</a:t>
            </a:r>
          </a:p>
          <a:p>
            <a:r>
              <a:rPr lang="en-GB" sz="1200" dirty="0">
                <a:latin typeface="Roboto" panose="02000000000000000000" pitchFamily="2" charset="0"/>
              </a:rPr>
              <a:t>higher concentration of testosterone has been noted in men with BrS.</a:t>
            </a:r>
          </a:p>
          <a:p>
            <a:r>
              <a:rPr lang="en-GB" sz="1200" dirty="0">
                <a:latin typeface="Roboto" panose="02000000000000000000" pitchFamily="2" charset="0"/>
              </a:rPr>
              <a:t>No male predominance in children younger than age 16 years.</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13</a:t>
            </a:fld>
            <a:endParaRPr lang="en-US" dirty="0"/>
          </a:p>
        </p:txBody>
      </p:sp>
    </p:spTree>
    <p:extLst>
      <p:ext uri="{BB962C8B-B14F-4D97-AF65-F5344CB8AC3E}">
        <p14:creationId xmlns:p14="http://schemas.microsoft.com/office/powerpoint/2010/main" val="2861703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Fig. 3. Mechanism of ST-T abnormality in Brugada syndrome. Note that a marked accentuation of the action potential notch and prolongation of repolarization in the right ventricular epicardial (Epi), but not endocardial (Endo), cells results in T-wave inversion in the surface electrocardiogram lead V1 (Modified from Ref. [20]).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Kengo</a:t>
            </a:r>
            <a:r>
              <a:rPr lang="en-US" dirty="0"/>
              <a:t> F. </a:t>
            </a:r>
            <a:r>
              <a:rPr lang="en-US" dirty="0" err="1"/>
              <a:t>Kusano</a:t>
            </a:r>
            <a:r>
              <a:rPr lang="en-US" dirty="0"/>
              <a:t>. Brugada syndrome: Recent understanding of pathophysiological mechanism and treatment. Journal of Arrhythmia 2013; 29(2):77-82.</a:t>
            </a:r>
          </a:p>
          <a:p>
            <a:endParaRPr lang="en-GB" dirty="0"/>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14</a:t>
            </a:fld>
            <a:endParaRPr lang="en-US" dirty="0"/>
          </a:p>
        </p:txBody>
      </p:sp>
    </p:spTree>
    <p:extLst>
      <p:ext uri="{BB962C8B-B14F-4D97-AF65-F5344CB8AC3E}">
        <p14:creationId xmlns:p14="http://schemas.microsoft.com/office/powerpoint/2010/main" val="1917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Fig. 3. Mechanism of ST-T abnormality in Brugada syndrome. Note that a marked accentuation of the action potential notch and prolongation of repolarization in the right ventricular epicardial (Epi), but not endocardial (Endo), cells results in T-wave inversion in the surface electrocardiogram lead V1 (Modified from Ref. [20]).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Kengo</a:t>
            </a:r>
            <a:r>
              <a:rPr lang="en-US" dirty="0"/>
              <a:t> F. </a:t>
            </a:r>
            <a:r>
              <a:rPr lang="en-US" dirty="0" err="1"/>
              <a:t>Kusano</a:t>
            </a:r>
            <a:r>
              <a:rPr lang="en-US" dirty="0"/>
              <a:t>. Brugada syndrome: Recent understanding of pathophysiological mechanism and treatment. Journal of Arrhythmia 2013; 29(2):77-82.</a:t>
            </a:r>
          </a:p>
          <a:p>
            <a:endParaRPr lang="en-GB" dirty="0"/>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15</a:t>
            </a:fld>
            <a:endParaRPr lang="en-US" dirty="0"/>
          </a:p>
        </p:txBody>
      </p:sp>
    </p:spTree>
    <p:extLst>
      <p:ext uri="{BB962C8B-B14F-4D97-AF65-F5344CB8AC3E}">
        <p14:creationId xmlns:p14="http://schemas.microsoft.com/office/powerpoint/2010/main" val="279333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GB" b="1" i="0" dirty="0">
                <a:effectLst/>
                <a:latin typeface="Roboto" panose="02000000000000000000" pitchFamily="2" charset="0"/>
              </a:rPr>
              <a:t>Type 1 (“coved type”)</a:t>
            </a:r>
            <a:r>
              <a:rPr lang="en-GB" b="0" i="0" dirty="0">
                <a:effectLst/>
                <a:latin typeface="Roboto" panose="02000000000000000000" pitchFamily="2" charset="0"/>
              </a:rPr>
              <a:t> : </a:t>
            </a:r>
          </a:p>
          <a:p>
            <a:pPr algn="just"/>
            <a:r>
              <a:rPr lang="en-GB" b="0" i="0" dirty="0">
                <a:effectLst/>
                <a:latin typeface="Roboto" panose="02000000000000000000" pitchFamily="2" charset="0"/>
              </a:rPr>
              <a:t>This alteration is the only diagnostic pattern for BrS. It is characterized by an ST-segment elevation ≥2 mm in ≥1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to V</a:t>
            </a:r>
            <a:r>
              <a:rPr lang="en-GB" b="0" i="0" baseline="-25000" dirty="0">
                <a:effectLst/>
                <a:latin typeface="Roboto" panose="02000000000000000000" pitchFamily="2" charset="0"/>
              </a:rPr>
              <a:t>3</a:t>
            </a:r>
            <a:r>
              <a:rPr lang="en-GB" b="0" i="0" dirty="0">
                <a:effectLst/>
                <a:latin typeface="Roboto" panose="02000000000000000000" pitchFamily="2" charset="0"/>
              </a:rPr>
              <a:t>), following an rʹ-wave and a concave or straight ST segment. The descending ST segment crosses the isoelectric line and is followed by a negative and symmetric T-wave.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16</a:t>
            </a:fld>
            <a:endParaRPr lang="en-US" dirty="0"/>
          </a:p>
        </p:txBody>
      </p:sp>
    </p:spTree>
    <p:extLst>
      <p:ext uri="{BB962C8B-B14F-4D97-AF65-F5344CB8AC3E}">
        <p14:creationId xmlns:p14="http://schemas.microsoft.com/office/powerpoint/2010/main" val="218778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GB" b="1" i="0" dirty="0">
                <a:effectLst/>
                <a:latin typeface="Roboto" panose="02000000000000000000" pitchFamily="2" charset="0"/>
              </a:rPr>
              <a:t>Type 2 (“saddle-back type”):</a:t>
            </a:r>
            <a:r>
              <a:rPr lang="en-GB" b="0" i="0" dirty="0">
                <a:effectLst/>
                <a:latin typeface="Roboto" panose="02000000000000000000" pitchFamily="2" charset="0"/>
              </a:rPr>
              <a:t> </a:t>
            </a:r>
          </a:p>
          <a:p>
            <a:pPr algn="just"/>
            <a:r>
              <a:rPr lang="en-GB" b="0" i="0" dirty="0">
                <a:effectLst/>
                <a:latin typeface="Roboto" panose="02000000000000000000" pitchFamily="2" charset="0"/>
              </a:rPr>
              <a:t>Only  suggestive of BrS. </a:t>
            </a:r>
          </a:p>
          <a:p>
            <a:pPr algn="just"/>
            <a:r>
              <a:rPr lang="en-GB" b="0" i="0" dirty="0">
                <a:effectLst/>
                <a:latin typeface="Roboto" panose="02000000000000000000" pitchFamily="2" charset="0"/>
              </a:rPr>
              <a:t>It is characterized by an ST-segment elevation ≥0.5 mm (generally ≥2 mm in V</a:t>
            </a:r>
            <a:r>
              <a:rPr lang="en-GB" b="0" i="0" baseline="-25000" dirty="0">
                <a:effectLst/>
                <a:latin typeface="Roboto" panose="02000000000000000000" pitchFamily="2" charset="0"/>
              </a:rPr>
              <a:t>2</a:t>
            </a:r>
            <a:r>
              <a:rPr lang="en-GB" b="0" i="0" dirty="0">
                <a:effectLst/>
                <a:latin typeface="Roboto" panose="02000000000000000000" pitchFamily="2" charset="0"/>
              </a:rPr>
              <a:t>) in ≥1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to V</a:t>
            </a:r>
            <a:r>
              <a:rPr lang="en-GB" b="0" i="0" baseline="-25000" dirty="0">
                <a:effectLst/>
                <a:latin typeface="Roboto" panose="02000000000000000000" pitchFamily="2" charset="0"/>
              </a:rPr>
              <a:t>3</a:t>
            </a:r>
            <a:r>
              <a:rPr lang="en-GB" b="0" i="0" dirty="0">
                <a:effectLst/>
                <a:latin typeface="Roboto" panose="02000000000000000000" pitchFamily="2" charset="0"/>
              </a:rPr>
              <a:t>), followed by a convex ST. </a:t>
            </a:r>
          </a:p>
          <a:p>
            <a:pPr algn="just"/>
            <a:r>
              <a:rPr lang="en-GB" b="0" i="0" dirty="0">
                <a:effectLst/>
                <a:latin typeface="Roboto" panose="02000000000000000000" pitchFamily="2" charset="0"/>
              </a:rPr>
              <a:t>The rʹ-wave may or may not overlap the J point, but it has a slow downward slope. </a:t>
            </a:r>
          </a:p>
          <a:p>
            <a:pPr algn="just"/>
            <a:r>
              <a:rPr lang="en-GB" b="0" i="0" dirty="0">
                <a:effectLst/>
                <a:latin typeface="Roboto" panose="02000000000000000000" pitchFamily="2" charset="0"/>
              </a:rPr>
              <a:t>The ST segment is followed by a positive T-wave in V</a:t>
            </a:r>
            <a:r>
              <a:rPr lang="en-GB" b="0" i="0" baseline="-25000" dirty="0">
                <a:effectLst/>
                <a:latin typeface="Roboto" panose="02000000000000000000" pitchFamily="2" charset="0"/>
              </a:rPr>
              <a:t>2</a:t>
            </a:r>
            <a:r>
              <a:rPr lang="en-GB" b="0" i="0" dirty="0">
                <a:effectLst/>
                <a:latin typeface="Roboto" panose="02000000000000000000" pitchFamily="2" charset="0"/>
              </a:rPr>
              <a:t> and is of variable morphology in V</a:t>
            </a:r>
            <a:r>
              <a:rPr lang="en-GB" b="0" i="0" baseline="-25000" dirty="0">
                <a:effectLst/>
                <a:latin typeface="Roboto" panose="02000000000000000000" pitchFamily="2" charset="0"/>
              </a:rPr>
              <a:t>1</a:t>
            </a:r>
            <a:r>
              <a:rPr lang="en-GB" b="0" i="0" dirty="0">
                <a:effectLst/>
                <a:latin typeface="Roboto" panose="02000000000000000000" pitchFamily="2" charset="0"/>
              </a:rPr>
              <a:t>. </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17</a:t>
            </a:fld>
            <a:endParaRPr lang="en-US" dirty="0"/>
          </a:p>
        </p:txBody>
      </p:sp>
    </p:spTree>
    <p:extLst>
      <p:ext uri="{BB962C8B-B14F-4D97-AF65-F5344CB8AC3E}">
        <p14:creationId xmlns:p14="http://schemas.microsoft.com/office/powerpoint/2010/main" val="183195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GB" b="1" i="0" dirty="0">
                <a:effectLst/>
                <a:latin typeface="Roboto" panose="02000000000000000000" pitchFamily="2" charset="0"/>
              </a:rPr>
              <a:t>Type 2 (“saddle-back type”):</a:t>
            </a:r>
            <a:r>
              <a:rPr lang="en-GB" b="0" i="0" dirty="0">
                <a:effectLst/>
                <a:latin typeface="Roboto" panose="02000000000000000000" pitchFamily="2" charset="0"/>
              </a:rPr>
              <a:t> </a:t>
            </a:r>
          </a:p>
          <a:p>
            <a:pPr algn="just"/>
            <a:r>
              <a:rPr lang="en-GB" b="0" i="0" dirty="0">
                <a:effectLst/>
                <a:latin typeface="Roboto" panose="02000000000000000000" pitchFamily="2" charset="0"/>
              </a:rPr>
              <a:t>Only  suggestive of BrS. </a:t>
            </a:r>
          </a:p>
          <a:p>
            <a:pPr algn="just"/>
            <a:r>
              <a:rPr lang="en-GB" b="0" i="0" dirty="0">
                <a:effectLst/>
                <a:latin typeface="Roboto" panose="02000000000000000000" pitchFamily="2" charset="0"/>
              </a:rPr>
              <a:t>It is characterized by an ST-segment elevation ≥0.5 mm (generally ≥2 mm in V</a:t>
            </a:r>
            <a:r>
              <a:rPr lang="en-GB" b="0" i="0" baseline="-25000" dirty="0">
                <a:effectLst/>
                <a:latin typeface="Roboto" panose="02000000000000000000" pitchFamily="2" charset="0"/>
              </a:rPr>
              <a:t>2</a:t>
            </a:r>
            <a:r>
              <a:rPr lang="en-GB" b="0" i="0" dirty="0">
                <a:effectLst/>
                <a:latin typeface="Roboto" panose="02000000000000000000" pitchFamily="2" charset="0"/>
              </a:rPr>
              <a:t>) in ≥1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to V</a:t>
            </a:r>
            <a:r>
              <a:rPr lang="en-GB" b="0" i="0" baseline="-25000" dirty="0">
                <a:effectLst/>
                <a:latin typeface="Roboto" panose="02000000000000000000" pitchFamily="2" charset="0"/>
              </a:rPr>
              <a:t>3</a:t>
            </a:r>
            <a:r>
              <a:rPr lang="en-GB" b="0" i="0" dirty="0">
                <a:effectLst/>
                <a:latin typeface="Roboto" panose="02000000000000000000" pitchFamily="2" charset="0"/>
              </a:rPr>
              <a:t>), followed by a convex ST. </a:t>
            </a:r>
          </a:p>
          <a:p>
            <a:pPr algn="just"/>
            <a:r>
              <a:rPr lang="en-GB" b="0" i="0" dirty="0">
                <a:effectLst/>
                <a:latin typeface="Roboto" panose="02000000000000000000" pitchFamily="2" charset="0"/>
              </a:rPr>
              <a:t>The rʹ-wave may or may not overlap the J point, but it has a slow downward slope. </a:t>
            </a:r>
          </a:p>
          <a:p>
            <a:pPr algn="just"/>
            <a:r>
              <a:rPr lang="en-GB" b="0" i="0" dirty="0">
                <a:effectLst/>
                <a:latin typeface="Roboto" panose="02000000000000000000" pitchFamily="2" charset="0"/>
              </a:rPr>
              <a:t>The ST segment is followed by a positive T-wave in V</a:t>
            </a:r>
            <a:r>
              <a:rPr lang="en-GB" b="0" i="0" baseline="-25000" dirty="0">
                <a:effectLst/>
                <a:latin typeface="Roboto" panose="02000000000000000000" pitchFamily="2" charset="0"/>
              </a:rPr>
              <a:t>2</a:t>
            </a:r>
            <a:r>
              <a:rPr lang="en-GB" b="0" i="0" dirty="0">
                <a:effectLst/>
                <a:latin typeface="Roboto" panose="02000000000000000000" pitchFamily="2" charset="0"/>
              </a:rPr>
              <a:t> and is of variable morphology in V</a:t>
            </a:r>
            <a:r>
              <a:rPr lang="en-GB" b="0" i="0" baseline="-25000" dirty="0">
                <a:effectLst/>
                <a:latin typeface="Roboto" panose="02000000000000000000" pitchFamily="2" charset="0"/>
              </a:rPr>
              <a:t>1</a:t>
            </a:r>
            <a:r>
              <a:rPr lang="en-GB" b="0" i="0" dirty="0">
                <a:effectLst/>
                <a:latin typeface="Roboto" panose="02000000000000000000" pitchFamily="2" charset="0"/>
              </a:rPr>
              <a:t>. </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18</a:t>
            </a:fld>
            <a:endParaRPr lang="en-US" dirty="0"/>
          </a:p>
        </p:txBody>
      </p:sp>
    </p:spTree>
    <p:extLst>
      <p:ext uri="{BB962C8B-B14F-4D97-AF65-F5344CB8AC3E}">
        <p14:creationId xmlns:p14="http://schemas.microsoft.com/office/powerpoint/2010/main" val="243364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l-GR" b="0" i="0" dirty="0">
                <a:effectLst/>
                <a:latin typeface="Roboto" panose="02000000000000000000" pitchFamily="2" charset="0"/>
              </a:rPr>
              <a:t>○ </a:t>
            </a:r>
            <a:r>
              <a:rPr lang="el-GR" b="0" i="1" dirty="0">
                <a:effectLst/>
                <a:latin typeface="Roboto" panose="02000000000000000000" pitchFamily="2" charset="0"/>
              </a:rPr>
              <a:t>β </a:t>
            </a:r>
            <a:r>
              <a:rPr lang="en-GB" b="0" i="1" dirty="0">
                <a:effectLst/>
                <a:latin typeface="Roboto" panose="02000000000000000000" pitchFamily="2" charset="0"/>
              </a:rPr>
              <a:t>angle</a:t>
            </a:r>
            <a:r>
              <a:rPr lang="en-GB" b="0" i="0" dirty="0">
                <a:effectLst/>
                <a:latin typeface="Roboto" panose="02000000000000000000" pitchFamily="2" charset="0"/>
              </a:rPr>
              <a:t>: A cut-off value ≥58° provided the best predictive values for conversion to a type 1 BrS pattern (73% PPV and 87% NPV).</a:t>
            </a:r>
          </a:p>
          <a:p>
            <a:pPr algn="just"/>
            <a:r>
              <a:rPr lang="en-GB" b="0" i="0" dirty="0">
                <a:effectLst/>
                <a:latin typeface="Roboto" panose="02000000000000000000" pitchFamily="2" charset="0"/>
              </a:rPr>
              <a:t>○ </a:t>
            </a:r>
            <a:r>
              <a:rPr lang="en-GB" b="0" i="1" dirty="0">
                <a:effectLst/>
                <a:latin typeface="Roboto" panose="02000000000000000000" pitchFamily="2" charset="0"/>
              </a:rPr>
              <a:t>Length of the base triangle of the rʹ-wave 5 mm below the maximum rise point</a:t>
            </a:r>
            <a:r>
              <a:rPr lang="en-GB" b="0" i="0" dirty="0">
                <a:effectLst/>
                <a:latin typeface="Roboto" panose="02000000000000000000" pitchFamily="2" charset="0"/>
              </a:rPr>
              <a:t>: A cut-off value of 4 mm (≥4 mm in patients with BrS) demonstrated 96% specificity and 85% sensitivity (PPV 95% and NPV 88%).</a:t>
            </a:r>
          </a:p>
          <a:p>
            <a:pPr algn="just"/>
            <a:r>
              <a:rPr lang="en-GB" b="0" i="0" dirty="0">
                <a:effectLst/>
                <a:latin typeface="Roboto" panose="02000000000000000000" pitchFamily="2" charset="0"/>
              </a:rPr>
              <a:t>○ </a:t>
            </a:r>
            <a:r>
              <a:rPr lang="en-GB" b="0" i="1" dirty="0">
                <a:effectLst/>
                <a:latin typeface="Roboto" panose="02000000000000000000" pitchFamily="2" charset="0"/>
              </a:rPr>
              <a:t>Other criteria:</a:t>
            </a:r>
            <a:r>
              <a:rPr lang="en-GB" b="0" i="0" dirty="0">
                <a:effectLst/>
                <a:latin typeface="Roboto" panose="02000000000000000000" pitchFamily="2" charset="0"/>
              </a:rPr>
              <a:t> The triangle base duration at the isoelectric line (&gt;1.5 mm in patients with BrS) and the relationship between the triangle base at the isoelectric line and its height (&gt;1.3 in BrS patients) may be distinguishing ECG patterns in BrS.</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19</a:t>
            </a:fld>
            <a:endParaRPr lang="en-US" dirty="0"/>
          </a:p>
        </p:txBody>
      </p:sp>
    </p:spTree>
    <p:extLst>
      <p:ext uri="{BB962C8B-B14F-4D97-AF65-F5344CB8AC3E}">
        <p14:creationId xmlns:p14="http://schemas.microsoft.com/office/powerpoint/2010/main" val="56429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l-GR" b="0" i="0" dirty="0">
                <a:effectLst/>
                <a:latin typeface="Roboto" panose="02000000000000000000" pitchFamily="2" charset="0"/>
              </a:rPr>
              <a:t>○ </a:t>
            </a:r>
            <a:r>
              <a:rPr lang="el-GR" b="0" i="1" dirty="0">
                <a:effectLst/>
                <a:latin typeface="Roboto" panose="02000000000000000000" pitchFamily="2" charset="0"/>
              </a:rPr>
              <a:t>β </a:t>
            </a:r>
            <a:r>
              <a:rPr lang="en-GB" b="0" i="1" dirty="0">
                <a:effectLst/>
                <a:latin typeface="Roboto" panose="02000000000000000000" pitchFamily="2" charset="0"/>
              </a:rPr>
              <a:t>angle</a:t>
            </a:r>
            <a:r>
              <a:rPr lang="en-GB" b="0" i="0" dirty="0">
                <a:effectLst/>
                <a:latin typeface="Roboto" panose="02000000000000000000" pitchFamily="2" charset="0"/>
              </a:rPr>
              <a:t>: A cut-off value ≥58° provided the best predictive values for conversion to a type 1 BrS pattern (73% PPV and 87% NPV).</a:t>
            </a:r>
          </a:p>
          <a:p>
            <a:pPr algn="just"/>
            <a:r>
              <a:rPr lang="en-GB" b="0" i="0" dirty="0">
                <a:effectLst/>
                <a:latin typeface="Roboto" panose="02000000000000000000" pitchFamily="2" charset="0"/>
              </a:rPr>
              <a:t>○ </a:t>
            </a:r>
            <a:r>
              <a:rPr lang="en-GB" b="0" i="1" dirty="0">
                <a:effectLst/>
                <a:latin typeface="Roboto" panose="02000000000000000000" pitchFamily="2" charset="0"/>
              </a:rPr>
              <a:t>Length of the base triangle of the rʹ-wave 5 mm below the maximum rise point</a:t>
            </a:r>
            <a:r>
              <a:rPr lang="en-GB" b="0" i="0" dirty="0">
                <a:effectLst/>
                <a:latin typeface="Roboto" panose="02000000000000000000" pitchFamily="2" charset="0"/>
              </a:rPr>
              <a:t>: A cut-off value of 4 mm (≥4 mm in patients with BrS) demonstrated 96% specificity and 85% sensitivity (PPV 95% and NPV 88%).</a:t>
            </a:r>
          </a:p>
          <a:p>
            <a:pPr algn="just"/>
            <a:r>
              <a:rPr lang="en-GB" b="0" i="0" dirty="0">
                <a:effectLst/>
                <a:latin typeface="Roboto" panose="02000000000000000000" pitchFamily="2" charset="0"/>
              </a:rPr>
              <a:t>○ </a:t>
            </a:r>
            <a:r>
              <a:rPr lang="en-GB" b="0" i="1" dirty="0">
                <a:effectLst/>
                <a:latin typeface="Roboto" panose="02000000000000000000" pitchFamily="2" charset="0"/>
              </a:rPr>
              <a:t>Other criteria:</a:t>
            </a:r>
            <a:r>
              <a:rPr lang="en-GB" b="0" i="0" dirty="0">
                <a:effectLst/>
                <a:latin typeface="Roboto" panose="02000000000000000000" pitchFamily="2" charset="0"/>
              </a:rPr>
              <a:t> The triangle base duration at the isoelectric line (&gt;1.5 mm in patients with BrS) and the relationship between the triangle base at the isoelectric line and its height (&gt;1.3 in BrS patients) may be distinguishing ECG patterns in BrS.</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20</a:t>
            </a:fld>
            <a:endParaRPr lang="en-US" dirty="0"/>
          </a:p>
        </p:txBody>
      </p:sp>
    </p:spTree>
    <p:extLst>
      <p:ext uri="{BB962C8B-B14F-4D97-AF65-F5344CB8AC3E}">
        <p14:creationId xmlns:p14="http://schemas.microsoft.com/office/powerpoint/2010/main" val="107440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l-GR" b="0" i="0" dirty="0">
                <a:effectLst/>
                <a:latin typeface="Roboto" panose="02000000000000000000" pitchFamily="2" charset="0"/>
              </a:rPr>
              <a:t>○ </a:t>
            </a:r>
            <a:r>
              <a:rPr lang="el-GR" b="0" i="1" dirty="0">
                <a:effectLst/>
                <a:latin typeface="Roboto" panose="02000000000000000000" pitchFamily="2" charset="0"/>
              </a:rPr>
              <a:t>β </a:t>
            </a:r>
            <a:r>
              <a:rPr lang="en-GB" b="0" i="1" dirty="0">
                <a:effectLst/>
                <a:latin typeface="Roboto" panose="02000000000000000000" pitchFamily="2" charset="0"/>
              </a:rPr>
              <a:t>angle</a:t>
            </a:r>
            <a:r>
              <a:rPr lang="en-GB" b="0" i="0" dirty="0">
                <a:effectLst/>
                <a:latin typeface="Roboto" panose="02000000000000000000" pitchFamily="2" charset="0"/>
              </a:rPr>
              <a:t>: A cut-off value ≥58° provided the best predictive values for conversion to a type 1 BrS pattern (73% PPV and 87% NPV).</a:t>
            </a:r>
          </a:p>
          <a:p>
            <a:pPr algn="just"/>
            <a:r>
              <a:rPr lang="en-GB" b="0" i="0" dirty="0">
                <a:effectLst/>
                <a:latin typeface="Roboto" panose="02000000000000000000" pitchFamily="2" charset="0"/>
              </a:rPr>
              <a:t>○ </a:t>
            </a:r>
            <a:r>
              <a:rPr lang="en-GB" b="0" i="1" dirty="0">
                <a:effectLst/>
                <a:latin typeface="Roboto" panose="02000000000000000000" pitchFamily="2" charset="0"/>
              </a:rPr>
              <a:t>Length of the base triangle of the rʹ-wave 5 mm below the maximum rise point</a:t>
            </a:r>
            <a:r>
              <a:rPr lang="en-GB" b="0" i="0" dirty="0">
                <a:effectLst/>
                <a:latin typeface="Roboto" panose="02000000000000000000" pitchFamily="2" charset="0"/>
              </a:rPr>
              <a:t>: A cut-off value of 4 mm (≥4 mm in patients with BrS) demonstrated 96% specificity and 85% sensitivity (PPV 95% and NPV 88%).</a:t>
            </a:r>
          </a:p>
          <a:p>
            <a:pPr algn="just"/>
            <a:r>
              <a:rPr lang="en-GB" b="0" i="0" dirty="0">
                <a:effectLst/>
                <a:latin typeface="Roboto" panose="02000000000000000000" pitchFamily="2" charset="0"/>
              </a:rPr>
              <a:t>○ </a:t>
            </a:r>
            <a:r>
              <a:rPr lang="en-GB" b="0" i="1" dirty="0">
                <a:effectLst/>
                <a:latin typeface="Roboto" panose="02000000000000000000" pitchFamily="2" charset="0"/>
              </a:rPr>
              <a:t>Other criteria:</a:t>
            </a:r>
            <a:r>
              <a:rPr lang="en-GB" b="0" i="0" dirty="0">
                <a:effectLst/>
                <a:latin typeface="Roboto" panose="02000000000000000000" pitchFamily="2" charset="0"/>
              </a:rPr>
              <a:t> The triangle base duration at the isoelectric line (&gt;1.5 mm in patients with BrS) and the relationship between the triangle base at the isoelectric line and its height (&gt;1.3 in BrS patients) may be distinguishing ECG patterns in BrS.</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21</a:t>
            </a:fld>
            <a:endParaRPr lang="en-US" dirty="0"/>
          </a:p>
        </p:txBody>
      </p:sp>
    </p:spTree>
    <p:extLst>
      <p:ext uri="{BB962C8B-B14F-4D97-AF65-F5344CB8AC3E}">
        <p14:creationId xmlns:p14="http://schemas.microsoft.com/office/powerpoint/2010/main" val="2972851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GB" sz="1200" b="0" i="0" dirty="0">
                <a:effectLst/>
                <a:latin typeface="Roboto" panose="02000000000000000000" pitchFamily="2" charset="0"/>
              </a:rPr>
              <a:t>Brugada Type1 phenocopier: </a:t>
            </a:r>
          </a:p>
          <a:p>
            <a:pPr algn="just"/>
            <a:r>
              <a:rPr lang="en-GB" sz="1200" b="0" i="0" dirty="0">
                <a:effectLst/>
                <a:latin typeface="Roboto" panose="02000000000000000000" pitchFamily="2" charset="0"/>
              </a:rPr>
              <a:t>RV ischemia, </a:t>
            </a:r>
          </a:p>
          <a:p>
            <a:pPr algn="just"/>
            <a:r>
              <a:rPr lang="en-GB" sz="1200" b="0" i="0" dirty="0">
                <a:effectLst/>
                <a:latin typeface="Roboto" panose="02000000000000000000" pitchFamily="2" charset="0"/>
              </a:rPr>
              <a:t>Acute pulmonary embolism</a:t>
            </a:r>
            <a:r>
              <a:rPr lang="en-GB" sz="1200" dirty="0">
                <a:latin typeface="Roboto" panose="02000000000000000000" pitchFamily="2" charset="0"/>
              </a:rPr>
              <a:t>.</a:t>
            </a:r>
          </a:p>
          <a:p>
            <a:pPr algn="just"/>
            <a:r>
              <a:rPr lang="en-GB" sz="1200" b="0" i="0" dirty="0">
                <a:effectLst/>
                <a:latin typeface="Roboto" panose="02000000000000000000" pitchFamily="2" charset="0"/>
              </a:rPr>
              <a:t>Mechanical compression of the RV outflow tract. </a:t>
            </a:r>
          </a:p>
          <a:p>
            <a:pPr algn="just"/>
            <a:r>
              <a:rPr lang="en-GB" sz="1200" dirty="0">
                <a:latin typeface="Roboto" panose="02000000000000000000" pitchFamily="2" charset="0"/>
              </a:rPr>
              <a:t>Acute ischemia or occlusion of the left anterior descendent artery</a:t>
            </a:r>
          </a:p>
          <a:p>
            <a:pPr algn="just"/>
            <a:r>
              <a:rPr lang="en-GB" sz="1200" b="0" i="0" dirty="0">
                <a:effectLst/>
                <a:latin typeface="Roboto" panose="02000000000000000000" pitchFamily="2" charset="0"/>
              </a:rPr>
              <a:t>Pectus excavatum</a:t>
            </a:r>
          </a:p>
          <a:p>
            <a:pPr algn="just"/>
            <a:r>
              <a:rPr lang="en-GB" sz="1200" dirty="0">
                <a:latin typeface="Roboto" panose="02000000000000000000" pitchFamily="2" charset="0"/>
              </a:rPr>
              <a:t>Atypical RBBB</a:t>
            </a:r>
          </a:p>
          <a:p>
            <a:pPr algn="just"/>
            <a:r>
              <a:rPr lang="en-GB" sz="1200" b="0" i="0" dirty="0" err="1">
                <a:effectLst/>
                <a:latin typeface="Roboto" panose="02000000000000000000" pitchFamily="2" charset="0"/>
              </a:rPr>
              <a:t>Arrhytmogemic</a:t>
            </a:r>
            <a:r>
              <a:rPr lang="en-GB" sz="1200" b="0" i="0" dirty="0">
                <a:effectLst/>
                <a:latin typeface="Roboto" panose="02000000000000000000" pitchFamily="2" charset="0"/>
              </a:rPr>
              <a:t> cardiomyopathy </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22</a:t>
            </a:fld>
            <a:endParaRPr lang="en-US" dirty="0"/>
          </a:p>
        </p:txBody>
      </p:sp>
    </p:spTree>
    <p:extLst>
      <p:ext uri="{BB962C8B-B14F-4D97-AF65-F5344CB8AC3E}">
        <p14:creationId xmlns:p14="http://schemas.microsoft.com/office/powerpoint/2010/main" val="209608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3</a:t>
            </a:fld>
            <a:endParaRPr lang="en-US" dirty="0"/>
          </a:p>
        </p:txBody>
      </p:sp>
    </p:spTree>
    <p:extLst>
      <p:ext uri="{BB962C8B-B14F-4D97-AF65-F5344CB8AC3E}">
        <p14:creationId xmlns:p14="http://schemas.microsoft.com/office/powerpoint/2010/main" val="118417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23</a:t>
            </a:fld>
            <a:endParaRPr lang="en-US" dirty="0"/>
          </a:p>
        </p:txBody>
      </p:sp>
    </p:spTree>
    <p:extLst>
      <p:ext uri="{BB962C8B-B14F-4D97-AF65-F5344CB8AC3E}">
        <p14:creationId xmlns:p14="http://schemas.microsoft.com/office/powerpoint/2010/main" val="127998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dirty="0"/>
              <a:t>Gene mutations in BrS Approximately 20% of BrS patients have been shown to have sodium channel gene mutations (BrS 1, 5, 7, and 11) and about 10% of patients have been shown to have L-type calcium channel gene mutations (BrS 3, 4, and 9) (Table 1). In rare cases (o1%), mutations of glycerol-3-phosphate dehydrogenase-like peptide (GPD1-L: BrS 2), transient outward potassium current (BrS 6 and 10), and ATP-sensitive potassium channel (BrS 8 and 12) have been reported. Genotype–phenotype correlations have been reported in BrS. For example, patients with an SCN5A mutation had longer and progressive conduction delays (PQ, QRS, and HV intervals) [16,17], frequent occurrence of fragmented QRS complex (f-QRS: defined as an abnormal fragmentation within the QRS complex as Z4 spikes in 1 or Z8 spikes in all of the V1, V2, and V3 leads) [6], and ventricular arrhythmias of extra-RVOT origin [18]. Patients with calcium channel gene mutations have a short QT interval [19].</a:t>
            </a:r>
            <a:endParaRPr lang="en-US"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n-US" b="1" dirty="0" err="1"/>
              <a:t>Kengo</a:t>
            </a:r>
            <a:r>
              <a:rPr lang="en-US" b="1" dirty="0"/>
              <a:t> F. </a:t>
            </a:r>
            <a:r>
              <a:rPr lang="en-US" b="1" dirty="0" err="1"/>
              <a:t>Kusano</a:t>
            </a:r>
            <a:r>
              <a:rPr lang="en-US" b="1" dirty="0"/>
              <a:t>. Brugada syndrome: Recent understanding of pathophysiological mechanism and treatment. Journal of Arrhythmia 2013; 29(2):77-82.</a:t>
            </a:r>
          </a:p>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24</a:t>
            </a:fld>
            <a:endParaRPr lang="en-US" dirty="0"/>
          </a:p>
        </p:txBody>
      </p:sp>
    </p:spTree>
    <p:extLst>
      <p:ext uri="{BB962C8B-B14F-4D97-AF65-F5344CB8AC3E}">
        <p14:creationId xmlns:p14="http://schemas.microsoft.com/office/powerpoint/2010/main" val="309171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a:latin typeface="Roboto" panose="02000000000000000000" pitchFamily="2" charset="0"/>
              </a:rPr>
              <a:t>Before </a:t>
            </a:r>
            <a:r>
              <a:rPr lang="en-GB" b="0" i="0" dirty="0">
                <a:effectLst/>
                <a:latin typeface="Roboto" panose="02000000000000000000" pitchFamily="2" charset="0"/>
              </a:rPr>
              <a:t>2013:</a:t>
            </a:r>
          </a:p>
          <a:p>
            <a:r>
              <a:rPr lang="en-GB" b="0" i="0" dirty="0">
                <a:effectLst/>
                <a:latin typeface="Roboto" panose="02000000000000000000" pitchFamily="2" charset="0"/>
              </a:rPr>
              <a:t>The presence of a type 1 ECG pattern and </a:t>
            </a:r>
          </a:p>
          <a:p>
            <a:r>
              <a:rPr lang="en-GB" b="0" i="0" dirty="0">
                <a:effectLst/>
                <a:latin typeface="Roboto" panose="02000000000000000000" pitchFamily="2" charset="0"/>
              </a:rPr>
              <a:t>Clinical manifestations such as resuscitated SCD, documented PVT, history of non vasovagal syncope, and/or family history of noncoronary SCD age &lt;45 years. </a:t>
            </a:r>
          </a:p>
          <a:p>
            <a:pPr marL="0" indent="0">
              <a:buNone/>
            </a:pPr>
            <a:endParaRPr lang="en-GB" b="0" i="0" dirty="0">
              <a:effectLst/>
              <a:latin typeface="Roboto" panose="02000000000000000000" pitchFamily="2" charset="0"/>
            </a:endParaRPr>
          </a:p>
          <a:p>
            <a:pPr marL="0" indent="0">
              <a:buNone/>
            </a:pPr>
            <a:r>
              <a:rPr lang="en-GB" b="0" i="0" dirty="0">
                <a:effectLst/>
                <a:latin typeface="Roboto" panose="02000000000000000000" pitchFamily="2" charset="0"/>
              </a:rPr>
              <a:t>the 2013 expert consensus statement:</a:t>
            </a:r>
          </a:p>
          <a:p>
            <a:r>
              <a:rPr lang="en-GB" b="0" i="0" dirty="0">
                <a:effectLst/>
                <a:latin typeface="Roboto" panose="02000000000000000000" pitchFamily="2" charset="0"/>
              </a:rPr>
              <a:t>Type 1 ST elevation is observed either spontaneously or after intravenous administration of a sodium channel blocker in at least one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and V</a:t>
            </a:r>
            <a:r>
              <a:rPr lang="en-GB" b="0" i="0" baseline="-25000" dirty="0">
                <a:effectLst/>
                <a:latin typeface="Roboto" panose="02000000000000000000" pitchFamily="2" charset="0"/>
              </a:rPr>
              <a:t>2</a:t>
            </a:r>
            <a:r>
              <a:rPr lang="en-GB" b="0" i="0" dirty="0">
                <a:effectLst/>
                <a:latin typeface="Roboto" panose="02000000000000000000" pitchFamily="2" charset="0"/>
              </a:rPr>
              <a:t>), placed in a standard or superior position (up to the 2nd intercostal space),” without requiring any further evidence of malignant arrhythmias.</a:t>
            </a:r>
            <a:endParaRPr lang="en-US" dirty="0"/>
          </a:p>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25</a:t>
            </a:fld>
            <a:endParaRPr lang="en-US" dirty="0"/>
          </a:p>
        </p:txBody>
      </p:sp>
    </p:spTree>
    <p:extLst>
      <p:ext uri="{BB962C8B-B14F-4D97-AF65-F5344CB8AC3E}">
        <p14:creationId xmlns:p14="http://schemas.microsoft.com/office/powerpoint/2010/main" val="397814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a:latin typeface="Roboto" panose="02000000000000000000" pitchFamily="2" charset="0"/>
              </a:rPr>
              <a:t>Before </a:t>
            </a:r>
            <a:r>
              <a:rPr lang="en-GB" b="0" i="0" dirty="0">
                <a:effectLst/>
                <a:latin typeface="Roboto" panose="02000000000000000000" pitchFamily="2" charset="0"/>
              </a:rPr>
              <a:t>2013:</a:t>
            </a:r>
          </a:p>
          <a:p>
            <a:r>
              <a:rPr lang="en-GB" b="0" i="0" dirty="0">
                <a:effectLst/>
                <a:latin typeface="Roboto" panose="02000000000000000000" pitchFamily="2" charset="0"/>
              </a:rPr>
              <a:t>The presence of a type 1 ECG pattern and </a:t>
            </a:r>
          </a:p>
          <a:p>
            <a:r>
              <a:rPr lang="en-GB" b="0" i="0" dirty="0">
                <a:effectLst/>
                <a:latin typeface="Roboto" panose="02000000000000000000" pitchFamily="2" charset="0"/>
              </a:rPr>
              <a:t>Clinical manifestations such as resuscitated SCD, documented PVT, history of non vasovagal syncope, and/or family history of noncoronary SCD age &lt;45 years. </a:t>
            </a:r>
          </a:p>
          <a:p>
            <a:pPr marL="0" indent="0">
              <a:buNone/>
            </a:pPr>
            <a:endParaRPr lang="en-GB" b="0" i="0" dirty="0">
              <a:effectLst/>
              <a:latin typeface="Roboto" panose="02000000000000000000" pitchFamily="2" charset="0"/>
            </a:endParaRPr>
          </a:p>
          <a:p>
            <a:pPr marL="0" indent="0">
              <a:buNone/>
            </a:pPr>
            <a:r>
              <a:rPr lang="en-GB" b="0" i="0" dirty="0">
                <a:effectLst/>
                <a:latin typeface="Roboto" panose="02000000000000000000" pitchFamily="2" charset="0"/>
              </a:rPr>
              <a:t>the 2013 expert consensus statement:</a:t>
            </a:r>
          </a:p>
          <a:p>
            <a:r>
              <a:rPr lang="en-GB" b="0" i="0" dirty="0">
                <a:effectLst/>
                <a:latin typeface="Roboto" panose="02000000000000000000" pitchFamily="2" charset="0"/>
              </a:rPr>
              <a:t>Type 1 ST elevation is observed either spontaneously or after intravenous administration of a sodium channel blocker in at least one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and V</a:t>
            </a:r>
            <a:r>
              <a:rPr lang="en-GB" b="0" i="0" baseline="-25000" dirty="0">
                <a:effectLst/>
                <a:latin typeface="Roboto" panose="02000000000000000000" pitchFamily="2" charset="0"/>
              </a:rPr>
              <a:t>2</a:t>
            </a:r>
            <a:r>
              <a:rPr lang="en-GB" b="0" i="0" dirty="0">
                <a:effectLst/>
                <a:latin typeface="Roboto" panose="02000000000000000000" pitchFamily="2" charset="0"/>
              </a:rPr>
              <a:t>), placed in a standard or superior position (up to the 2nd intercostal space),” without requiring any further evidence of malignant arrhythmias.</a:t>
            </a:r>
            <a:endParaRPr lang="en-US" dirty="0"/>
          </a:p>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26</a:t>
            </a:fld>
            <a:endParaRPr lang="en-US" dirty="0"/>
          </a:p>
        </p:txBody>
      </p:sp>
    </p:spTree>
    <p:extLst>
      <p:ext uri="{BB962C8B-B14F-4D97-AF65-F5344CB8AC3E}">
        <p14:creationId xmlns:p14="http://schemas.microsoft.com/office/powerpoint/2010/main" val="1504307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b="0" i="0" dirty="0">
                <a:effectLst/>
                <a:latin typeface="Roboto" panose="02000000000000000000" pitchFamily="2" charset="0"/>
              </a:rPr>
              <a:t>Syncope is an indisputable risk factor:</a:t>
            </a:r>
          </a:p>
          <a:p>
            <a:r>
              <a:rPr lang="en-GB" sz="1200" b="0" i="0" dirty="0">
                <a:effectLst/>
                <a:latin typeface="Roboto" panose="02000000000000000000" pitchFamily="2" charset="0"/>
              </a:rPr>
              <a:t>17%  62% of BrS patients will have a new arrhythmic event 48 to 84 months.</a:t>
            </a:r>
          </a:p>
          <a:p>
            <a:r>
              <a:rPr lang="en-GB" sz="1200" b="0" i="0" dirty="0">
                <a:effectLst/>
                <a:latin typeface="Roboto" panose="02000000000000000000" pitchFamily="2" charset="0"/>
              </a:rPr>
              <a:t>syncope + spontaneous type 1 ECG pattern = (6% to 19% arrhythmic event within 24 to 39 months of follow-up.</a:t>
            </a:r>
          </a:p>
          <a:p>
            <a:r>
              <a:rPr lang="en-GB" sz="1200" dirty="0">
                <a:latin typeface="Roboto" panose="02000000000000000000" pitchFamily="2" charset="0"/>
              </a:rPr>
              <a:t>Need to exclude vasovagal/neurogenic syncope.</a:t>
            </a:r>
            <a:endParaRPr lang="en-GB" sz="1200" b="0" i="0" dirty="0">
              <a:effectLst/>
              <a:latin typeface="Roboto" panose="02000000000000000000" pitchFamily="2" charset="0"/>
            </a:endParaRPr>
          </a:p>
          <a:p>
            <a:pPr marL="0" indent="0">
              <a:buNone/>
            </a:pPr>
            <a:r>
              <a:rPr lang="en-GB" sz="1200" b="0" i="0" dirty="0">
                <a:effectLst/>
                <a:latin typeface="Roboto" panose="02000000000000000000" pitchFamily="2" charset="0"/>
              </a:rPr>
              <a:t>Asymptomatic patients</a:t>
            </a:r>
            <a:r>
              <a:rPr lang="en-GB" sz="1200" dirty="0">
                <a:latin typeface="Roboto" panose="02000000000000000000" pitchFamily="2" charset="0"/>
              </a:rPr>
              <a:t>:</a:t>
            </a:r>
          </a:p>
          <a:p>
            <a:r>
              <a:rPr lang="en-GB" sz="1200" b="0" i="0" dirty="0">
                <a:effectLst/>
                <a:latin typeface="Roboto" panose="02000000000000000000" pitchFamily="2" charset="0"/>
              </a:rPr>
              <a:t>The arrhythmic events (0.5% to 1.2% annual incidence), l2% malignant ventricular arrhythmia rate at 10-year follow-up in a population with a mean age of 40 years. </a:t>
            </a:r>
          </a:p>
          <a:p>
            <a:r>
              <a:rPr lang="en-GB" sz="1200" b="0" i="0" dirty="0">
                <a:effectLst/>
                <a:latin typeface="Roboto" panose="02000000000000000000" pitchFamily="2" charset="0"/>
              </a:rPr>
              <a:t>Fever-induced type 1 ECG, intermediate risk for sudden death</a:t>
            </a:r>
            <a:r>
              <a:rPr lang="en-GB" sz="1200" dirty="0">
                <a:latin typeface="Roboto" panose="02000000000000000000" pitchFamily="2" charset="0"/>
              </a:rPr>
              <a:t>.</a:t>
            </a:r>
            <a:endParaRPr lang="en-GB" sz="1200" b="0" i="0" dirty="0">
              <a:effectLst/>
              <a:latin typeface="Roboto" panose="02000000000000000000" pitchFamily="2" charset="0"/>
            </a:endParaRPr>
          </a:p>
          <a:p>
            <a:r>
              <a:rPr lang="en-GB" sz="1200" dirty="0">
                <a:latin typeface="Roboto" panose="02000000000000000000" pitchFamily="2" charset="0"/>
              </a:rPr>
              <a:t>Inducibility of arrhythmia.</a:t>
            </a:r>
          </a:p>
          <a:p>
            <a:r>
              <a:rPr lang="en-GB" sz="1200" dirty="0">
                <a:latin typeface="Roboto" panose="02000000000000000000" pitchFamily="2" charset="0"/>
              </a:rPr>
              <a:t>Ventricular  refractory period &lt;200 ms.</a:t>
            </a:r>
          </a:p>
          <a:p>
            <a:r>
              <a:rPr lang="en-GB" sz="1200" dirty="0">
                <a:latin typeface="Roboto" panose="02000000000000000000" pitchFamily="2" charset="0"/>
              </a:rPr>
              <a:t>Family history.</a:t>
            </a:r>
          </a:p>
          <a:p>
            <a:r>
              <a:rPr lang="en-GB" sz="1200" dirty="0">
                <a:latin typeface="Roboto" panose="02000000000000000000" pitchFamily="2" charset="0"/>
              </a:rPr>
              <a:t>Genetic testing.</a:t>
            </a:r>
          </a:p>
          <a:p>
            <a:r>
              <a:rPr lang="en-GB" sz="1200" dirty="0">
                <a:latin typeface="Roboto" panose="02000000000000000000" pitchFamily="2" charset="0"/>
              </a:rPr>
              <a:t>Polymorphism.</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27</a:t>
            </a:fld>
            <a:endParaRPr lang="en-US" dirty="0"/>
          </a:p>
        </p:txBody>
      </p:sp>
    </p:spTree>
    <p:extLst>
      <p:ext uri="{BB962C8B-B14F-4D97-AF65-F5344CB8AC3E}">
        <p14:creationId xmlns:p14="http://schemas.microsoft.com/office/powerpoint/2010/main" val="3587908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b="0" i="0" dirty="0">
                <a:effectLst/>
                <a:latin typeface="Roboto" panose="02000000000000000000" pitchFamily="2" charset="0"/>
              </a:rPr>
              <a:t>Syncope is an indisputable risk factor:</a:t>
            </a:r>
          </a:p>
          <a:p>
            <a:r>
              <a:rPr lang="en-GB" sz="1200" b="0" i="0" dirty="0">
                <a:effectLst/>
                <a:latin typeface="Roboto" panose="02000000000000000000" pitchFamily="2" charset="0"/>
              </a:rPr>
              <a:t>17%  62% of BrS patients will have a new arrhythmic event 48 to 84 months.</a:t>
            </a:r>
          </a:p>
          <a:p>
            <a:r>
              <a:rPr lang="en-GB" sz="1200" b="0" i="0" dirty="0">
                <a:effectLst/>
                <a:latin typeface="Roboto" panose="02000000000000000000" pitchFamily="2" charset="0"/>
              </a:rPr>
              <a:t>syncope + spontaneous type 1 ECG pattern = (6% to 19% arrhythmic event within 24 to 39 months of follow-up.</a:t>
            </a:r>
          </a:p>
          <a:p>
            <a:r>
              <a:rPr lang="en-GB" sz="1200" dirty="0">
                <a:latin typeface="Roboto" panose="02000000000000000000" pitchFamily="2" charset="0"/>
              </a:rPr>
              <a:t>Need to exclude vasovagal/neurogenic syncope.</a:t>
            </a:r>
            <a:endParaRPr lang="en-GB" sz="1200" b="0" i="0" dirty="0">
              <a:effectLst/>
              <a:latin typeface="Roboto" panose="02000000000000000000" pitchFamily="2" charset="0"/>
            </a:endParaRPr>
          </a:p>
          <a:p>
            <a:pPr marL="0" indent="0">
              <a:buNone/>
            </a:pPr>
            <a:r>
              <a:rPr lang="en-GB" sz="1200" b="1" i="0" dirty="0">
                <a:effectLst/>
                <a:latin typeface="Roboto" panose="02000000000000000000" pitchFamily="2" charset="0"/>
              </a:rPr>
              <a:t>Asymptomatic patients</a:t>
            </a:r>
            <a:r>
              <a:rPr lang="en-GB" sz="1200" dirty="0">
                <a:latin typeface="Roboto" panose="02000000000000000000" pitchFamily="2" charset="0"/>
              </a:rPr>
              <a:t>:</a:t>
            </a:r>
          </a:p>
          <a:p>
            <a:r>
              <a:rPr lang="en-GB" sz="1200" b="0" i="0" dirty="0">
                <a:effectLst/>
                <a:latin typeface="Roboto" panose="02000000000000000000" pitchFamily="2" charset="0"/>
              </a:rPr>
              <a:t>The arrhythmic events (0.5% to 1.2% annual incidence), l2% malignant ventricular arrhythmia rate at 10-year follow-up in a population with a mean age of 40 years. </a:t>
            </a:r>
          </a:p>
          <a:p>
            <a:r>
              <a:rPr lang="en-GB" sz="1200" b="0" i="0" dirty="0">
                <a:effectLst/>
                <a:latin typeface="Roboto" panose="02000000000000000000" pitchFamily="2" charset="0"/>
              </a:rPr>
              <a:t>Fever-induced type 1 ECG, intermediate risk for sudden death</a:t>
            </a:r>
            <a:r>
              <a:rPr lang="en-GB" sz="1200" dirty="0">
                <a:latin typeface="Roboto" panose="02000000000000000000" pitchFamily="2" charset="0"/>
              </a:rPr>
              <a:t>.</a:t>
            </a:r>
            <a:endParaRPr lang="en-GB" sz="1200" b="0" i="0" dirty="0">
              <a:effectLst/>
              <a:latin typeface="Roboto" panose="02000000000000000000" pitchFamily="2" charset="0"/>
            </a:endParaRPr>
          </a:p>
          <a:p>
            <a:r>
              <a:rPr lang="en-GB" sz="1200" dirty="0">
                <a:latin typeface="Roboto" panose="02000000000000000000" pitchFamily="2" charset="0"/>
              </a:rPr>
              <a:t>Inducibility of arrhythmia.</a:t>
            </a:r>
          </a:p>
          <a:p>
            <a:r>
              <a:rPr lang="en-GB" sz="1200" dirty="0">
                <a:latin typeface="Roboto" panose="02000000000000000000" pitchFamily="2" charset="0"/>
              </a:rPr>
              <a:t>Ventricular  refractory period &lt;200 ms.</a:t>
            </a:r>
          </a:p>
          <a:p>
            <a:r>
              <a:rPr lang="en-GB" sz="1200" dirty="0">
                <a:latin typeface="Roboto" panose="02000000000000000000" pitchFamily="2" charset="0"/>
              </a:rPr>
              <a:t>Family history.</a:t>
            </a:r>
          </a:p>
          <a:p>
            <a:r>
              <a:rPr lang="en-GB" sz="1200" dirty="0">
                <a:latin typeface="Roboto" panose="02000000000000000000" pitchFamily="2" charset="0"/>
              </a:rPr>
              <a:t>Genetic testing.</a:t>
            </a:r>
          </a:p>
          <a:p>
            <a:r>
              <a:rPr lang="en-GB" sz="1200" dirty="0">
                <a:latin typeface="Roboto" panose="02000000000000000000" pitchFamily="2" charset="0"/>
              </a:rPr>
              <a:t>Polymorphism.</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28</a:t>
            </a:fld>
            <a:endParaRPr lang="en-US" dirty="0"/>
          </a:p>
        </p:txBody>
      </p:sp>
    </p:spTree>
    <p:extLst>
      <p:ext uri="{BB962C8B-B14F-4D97-AF65-F5344CB8AC3E}">
        <p14:creationId xmlns:p14="http://schemas.microsoft.com/office/powerpoint/2010/main" val="360233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b="0" i="0" dirty="0">
                <a:effectLst/>
                <a:latin typeface="Roboto" panose="02000000000000000000" pitchFamily="2" charset="0"/>
              </a:rPr>
              <a:t>Syncope is an indisputable risk factor:</a:t>
            </a:r>
          </a:p>
          <a:p>
            <a:r>
              <a:rPr lang="en-GB" sz="1200" b="0" i="0" dirty="0">
                <a:effectLst/>
                <a:latin typeface="Roboto" panose="02000000000000000000" pitchFamily="2" charset="0"/>
              </a:rPr>
              <a:t>17%  62% of BrS patients will have a new arrhythmic event 48 to 84 months.</a:t>
            </a:r>
          </a:p>
          <a:p>
            <a:r>
              <a:rPr lang="en-GB" sz="1200" b="0" i="0" dirty="0">
                <a:effectLst/>
                <a:latin typeface="Roboto" panose="02000000000000000000" pitchFamily="2" charset="0"/>
              </a:rPr>
              <a:t>syncope + spontaneous type 1 ECG pattern = (6% to 19% arrhythmic event within 24 to 39 months of follow-up.</a:t>
            </a:r>
          </a:p>
          <a:p>
            <a:r>
              <a:rPr lang="en-GB" sz="1200" dirty="0">
                <a:latin typeface="Roboto" panose="02000000000000000000" pitchFamily="2" charset="0"/>
              </a:rPr>
              <a:t>Need to exclude vasovagal/neurogenic syncope.</a:t>
            </a:r>
            <a:endParaRPr lang="en-GB" sz="1200" b="0" i="0" dirty="0">
              <a:effectLst/>
              <a:latin typeface="Roboto" panose="02000000000000000000" pitchFamily="2" charset="0"/>
            </a:endParaRPr>
          </a:p>
          <a:p>
            <a:pPr marL="0" indent="0">
              <a:buNone/>
            </a:pPr>
            <a:r>
              <a:rPr lang="en-GB" sz="1200" b="1" i="0" dirty="0">
                <a:effectLst/>
                <a:latin typeface="Roboto" panose="02000000000000000000" pitchFamily="2" charset="0"/>
              </a:rPr>
              <a:t>Asymptomatic patients</a:t>
            </a:r>
            <a:r>
              <a:rPr lang="en-GB" sz="1200" dirty="0">
                <a:latin typeface="Roboto" panose="02000000000000000000" pitchFamily="2" charset="0"/>
              </a:rPr>
              <a:t>:</a:t>
            </a:r>
          </a:p>
          <a:p>
            <a:r>
              <a:rPr lang="en-GB" sz="1200" b="0" i="0" dirty="0">
                <a:effectLst/>
                <a:latin typeface="Roboto" panose="02000000000000000000" pitchFamily="2" charset="0"/>
              </a:rPr>
              <a:t>The arrhythmic events (0.5% to 1.2% annual incidence), l2% malignant ventricular arrhythmia rate at 10-year follow-up in a population with a mean age of 40 years. </a:t>
            </a:r>
          </a:p>
          <a:p>
            <a:r>
              <a:rPr lang="en-GB" sz="1200" b="0" i="0" dirty="0">
                <a:effectLst/>
                <a:latin typeface="Roboto" panose="02000000000000000000" pitchFamily="2" charset="0"/>
              </a:rPr>
              <a:t>Fever-induced type 1 ECG, intermediate risk for sudden death</a:t>
            </a:r>
            <a:r>
              <a:rPr lang="en-GB" sz="1200" dirty="0">
                <a:latin typeface="Roboto" panose="02000000000000000000" pitchFamily="2" charset="0"/>
              </a:rPr>
              <a:t>.</a:t>
            </a:r>
            <a:endParaRPr lang="en-GB" sz="1200" b="0" i="0" dirty="0">
              <a:effectLst/>
              <a:latin typeface="Roboto" panose="02000000000000000000" pitchFamily="2" charset="0"/>
            </a:endParaRPr>
          </a:p>
          <a:p>
            <a:r>
              <a:rPr lang="en-GB" sz="1200" dirty="0">
                <a:latin typeface="Roboto" panose="02000000000000000000" pitchFamily="2" charset="0"/>
              </a:rPr>
              <a:t>Inducibility of arrhythmia.</a:t>
            </a:r>
          </a:p>
          <a:p>
            <a:r>
              <a:rPr lang="en-GB" sz="1200" dirty="0">
                <a:latin typeface="Roboto" panose="02000000000000000000" pitchFamily="2" charset="0"/>
              </a:rPr>
              <a:t>Ventricular  refractory period &lt;200 ms.</a:t>
            </a:r>
          </a:p>
          <a:p>
            <a:r>
              <a:rPr lang="en-GB" sz="1200" dirty="0">
                <a:latin typeface="Roboto" panose="02000000000000000000" pitchFamily="2" charset="0"/>
              </a:rPr>
              <a:t>Family history.</a:t>
            </a:r>
          </a:p>
          <a:p>
            <a:r>
              <a:rPr lang="en-GB" sz="1200" dirty="0">
                <a:latin typeface="Roboto" panose="02000000000000000000" pitchFamily="2" charset="0"/>
              </a:rPr>
              <a:t>Genetic testing.</a:t>
            </a:r>
          </a:p>
          <a:p>
            <a:r>
              <a:rPr lang="en-GB" sz="1200" dirty="0">
                <a:latin typeface="Roboto" panose="02000000000000000000" pitchFamily="2" charset="0"/>
              </a:rPr>
              <a:t>Polymorphism.</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29</a:t>
            </a:fld>
            <a:endParaRPr lang="en-US" dirty="0"/>
          </a:p>
        </p:txBody>
      </p:sp>
    </p:spTree>
    <p:extLst>
      <p:ext uri="{BB962C8B-B14F-4D97-AF65-F5344CB8AC3E}">
        <p14:creationId xmlns:p14="http://schemas.microsoft.com/office/powerpoint/2010/main" val="11356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30</a:t>
            </a:fld>
            <a:endParaRPr lang="en-US" dirty="0"/>
          </a:p>
        </p:txBody>
      </p:sp>
    </p:spTree>
    <p:extLst>
      <p:ext uri="{BB962C8B-B14F-4D97-AF65-F5344CB8AC3E}">
        <p14:creationId xmlns:p14="http://schemas.microsoft.com/office/powerpoint/2010/main" val="391280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31</a:t>
            </a:fld>
            <a:endParaRPr lang="en-US" dirty="0"/>
          </a:p>
        </p:txBody>
      </p:sp>
    </p:spTree>
    <p:extLst>
      <p:ext uri="{BB962C8B-B14F-4D97-AF65-F5344CB8AC3E}">
        <p14:creationId xmlns:p14="http://schemas.microsoft.com/office/powerpoint/2010/main" val="3409183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41412"/>
                </a:solidFill>
                <a:effectLst/>
                <a:latin typeface="Source Sans Pro" panose="020B0503030403020204" pitchFamily="34" charset="0"/>
              </a:rPr>
              <a:t>Please note that there are no randomized clinical studies in Brugada syndrome patients, therefore the level of evidence is mostly C (only consensus opinion of experts, case studies, or standard-of-care) and for some B (non-randomized studies). </a:t>
            </a:r>
            <a:r>
              <a:rPr lang="en-GB" dirty="0">
                <a:hlinkClick r:id="rId3"/>
              </a:rPr>
              <a:t>Drugs preferably avoided by Brugada syndrome patients | BrugadaDrugs.org</a:t>
            </a: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32</a:t>
            </a:fld>
            <a:endParaRPr lang="en-US"/>
          </a:p>
        </p:txBody>
      </p:sp>
    </p:spTree>
    <p:extLst>
      <p:ext uri="{BB962C8B-B14F-4D97-AF65-F5344CB8AC3E}">
        <p14:creationId xmlns:p14="http://schemas.microsoft.com/office/powerpoint/2010/main" val="7044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a:t>
            </a:fld>
            <a:endParaRPr lang="en-US" dirty="0"/>
          </a:p>
        </p:txBody>
      </p:sp>
    </p:spTree>
    <p:extLst>
      <p:ext uri="{BB962C8B-B14F-4D97-AF65-F5344CB8AC3E}">
        <p14:creationId xmlns:p14="http://schemas.microsoft.com/office/powerpoint/2010/main" val="3971068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quick refresher slide (to what Dr Ammar has explained_</a:t>
            </a:r>
          </a:p>
          <a:p>
            <a:r>
              <a:rPr lang="en-GB" dirty="0">
                <a:hlinkClick r:id="rId3"/>
              </a:rPr>
              <a:t>Myocyte repolarization: Ionic flow (openanesthesia.org)</a:t>
            </a:r>
            <a:endParaRPr lang="en-US" dirty="0"/>
          </a:p>
          <a:p>
            <a:r>
              <a:rPr lang="en-US" dirty="0"/>
              <a:t>Rapid sodium</a:t>
            </a:r>
          </a:p>
          <a:p>
            <a:r>
              <a:rPr lang="en-US" dirty="0"/>
              <a:t>Transient outward (Calcium-independent)</a:t>
            </a: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33</a:t>
            </a:fld>
            <a:endParaRPr lang="en-US"/>
          </a:p>
        </p:txBody>
      </p:sp>
    </p:spTree>
    <p:extLst>
      <p:ext uri="{BB962C8B-B14F-4D97-AF65-F5344CB8AC3E}">
        <p14:creationId xmlns:p14="http://schemas.microsoft.com/office/powerpoint/2010/main" val="2469363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quick refresher slide (to what Dr Ammar has explained_</a:t>
            </a:r>
          </a:p>
          <a:p>
            <a:r>
              <a:rPr lang="en-GB" dirty="0">
                <a:hlinkClick r:id="rId3"/>
              </a:rPr>
              <a:t>Proyecto ITACA</a:t>
            </a: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34</a:t>
            </a:fld>
            <a:endParaRPr lang="en-US"/>
          </a:p>
        </p:txBody>
      </p:sp>
    </p:spTree>
    <p:extLst>
      <p:ext uri="{BB962C8B-B14F-4D97-AF65-F5344CB8AC3E}">
        <p14:creationId xmlns:p14="http://schemas.microsoft.com/office/powerpoint/2010/main" val="202405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solidFill>
                  <a:srgbClr val="FF0000"/>
                </a:solidFill>
                <a:effectLst/>
                <a:latin typeface="Arial" panose="020B0604020202020204" pitchFamily="34" charset="0"/>
                <a:ea typeface="Times New Roman" panose="02020603050405020304" pitchFamily="18" charset="0"/>
              </a:rPr>
              <a:t>Luckily, this is the easiest part in BrS but maybe the most dangerous if we prescribe the wrong medication for BrS patients!</a:t>
            </a:r>
          </a:p>
          <a:p>
            <a:r>
              <a:rPr lang="en-GB" sz="1200" dirty="0">
                <a:solidFill>
                  <a:srgbClr val="FF0000"/>
                </a:solidFill>
                <a:effectLst/>
                <a:latin typeface="Arial" panose="020B0604020202020204" pitchFamily="34" charset="0"/>
                <a:ea typeface="Times New Roman" panose="02020603050405020304" pitchFamily="18" charset="0"/>
              </a:rPr>
              <a:t>Let me take you back to the gene mutation slide that was explained by Dr Ammar. As you see ………. </a:t>
            </a:r>
          </a:p>
          <a:p>
            <a:r>
              <a:rPr lang="en-GB" sz="1200" dirty="0">
                <a:solidFill>
                  <a:srgbClr val="FF0000"/>
                </a:solidFill>
                <a:effectLst/>
                <a:latin typeface="Arial" panose="020B0604020202020204" pitchFamily="34" charset="0"/>
                <a:ea typeface="Times New Roman" panose="02020603050405020304" pitchFamily="18" charset="0"/>
              </a:rPr>
              <a:t>We have very limited medications to use but without a very good evidence. Yet on the other side, many should be avoided and as much are preferably to be avoided!</a:t>
            </a:r>
          </a:p>
          <a:p>
            <a:r>
              <a:rPr lang="en-GB" sz="1200" dirty="0">
                <a:solidFill>
                  <a:srgbClr val="FF0000"/>
                </a:solidFill>
                <a:effectLst/>
                <a:latin typeface="Arial" panose="020B0604020202020204" pitchFamily="34" charset="0"/>
                <a:ea typeface="Times New Roman" panose="02020603050405020304" pitchFamily="18" charset="0"/>
              </a:rPr>
              <a:t>To avoid </a:t>
            </a:r>
            <a:r>
              <a:rPr lang="en-GB" sz="1200" dirty="0">
                <a:solidFill>
                  <a:srgbClr val="FF0000"/>
                </a:solidFill>
                <a:effectLst/>
                <a:latin typeface="Arial" panose="020B0604020202020204" pitchFamily="34" charset="0"/>
                <a:ea typeface="Times New Roman" panose="02020603050405020304" pitchFamily="18" charset="0"/>
                <a:sym typeface="Wingdings" panose="05000000000000000000" pitchFamily="2" charset="2"/>
              </a:rPr>
              <a:t> induce Brugada and some are used to diagnose</a:t>
            </a:r>
          </a:p>
          <a:p>
            <a:r>
              <a:rPr lang="en-GB" sz="1200" dirty="0">
                <a:solidFill>
                  <a:srgbClr val="FF0000"/>
                </a:solidFill>
                <a:effectLst/>
                <a:latin typeface="Arial" panose="020B0604020202020204" pitchFamily="34" charset="0"/>
                <a:ea typeface="Times New Roman" panose="02020603050405020304" pitchFamily="18" charset="0"/>
                <a:sym typeface="Wingdings" panose="05000000000000000000" pitchFamily="2" charset="2"/>
              </a:rPr>
              <a:t>Let’s see how the patients are classified</a:t>
            </a:r>
            <a:endParaRPr lang="en-GB" sz="1200" dirty="0">
              <a:solidFill>
                <a:srgbClr val="FF0000"/>
              </a:solidFill>
              <a:effectLst/>
              <a:latin typeface="Arial" panose="020B0604020202020204" pitchFamily="34" charset="0"/>
              <a:ea typeface="Times New Roman" panose="02020603050405020304" pitchFamily="18" charset="0"/>
            </a:endParaRPr>
          </a:p>
          <a:p>
            <a:endParaRPr lang="en-GB" sz="1200" dirty="0">
              <a:solidFill>
                <a:srgbClr val="FF0000"/>
              </a:solidFill>
              <a:effectLst/>
              <a:latin typeface="Arial" panose="020B0604020202020204" pitchFamily="34" charset="0"/>
              <a:ea typeface="Times New Roman" panose="02020603050405020304" pitchFamily="18" charset="0"/>
            </a:endParaRPr>
          </a:p>
          <a:p>
            <a:r>
              <a:rPr lang="en-GB" sz="1200" dirty="0">
                <a:solidFill>
                  <a:srgbClr val="FF0000"/>
                </a:solidFill>
                <a:effectLst/>
                <a:latin typeface="Arial" panose="020B0604020202020204" pitchFamily="34" charset="0"/>
                <a:ea typeface="Times New Roman" panose="02020603050405020304" pitchFamily="18" charset="0"/>
              </a:rPr>
              <a:t>K-channel opener e.g., nicorandil</a:t>
            </a:r>
          </a:p>
          <a:p>
            <a:endParaRPr lang="en-GB" sz="1200" dirty="0">
              <a:solidFill>
                <a:srgbClr val="FF0000"/>
              </a:solidFill>
              <a:effectLst/>
              <a:latin typeface="Arial" panose="020B0604020202020204" pitchFamily="34" charset="0"/>
              <a:ea typeface="Times New Roman" panose="02020603050405020304" pitchFamily="18" charset="0"/>
            </a:endParaRPr>
          </a:p>
          <a:p>
            <a:r>
              <a:rPr lang="en-GB" sz="1200" dirty="0">
                <a:solidFill>
                  <a:srgbClr val="FF0000"/>
                </a:solidFill>
                <a:effectLst/>
                <a:latin typeface="Arial" panose="020B0604020202020204" pitchFamily="34" charset="0"/>
                <a:ea typeface="Times New Roman" panose="02020603050405020304" pitchFamily="18" charset="0"/>
              </a:rPr>
              <a:t>Theoretically, drugs that counteract the ionic current imbalance in Brugada syndrome could be used to treat it</a:t>
            </a:r>
            <a:r>
              <a:rPr lang="en-GB" sz="1200" dirty="0">
                <a:solidFill>
                  <a:srgbClr val="2A2A2A"/>
                </a:solidFill>
                <a:effectLst/>
                <a:latin typeface="Arial" panose="020B0604020202020204" pitchFamily="34" charset="0"/>
                <a:ea typeface="Times New Roman" panose="02020603050405020304" pitchFamily="18" charset="0"/>
              </a:rPr>
              <a:t>. </a:t>
            </a:r>
          </a:p>
          <a:p>
            <a:r>
              <a:rPr lang="en-GB" sz="1200" dirty="0">
                <a:solidFill>
                  <a:srgbClr val="2A2A2A"/>
                </a:solidFill>
                <a:effectLst/>
                <a:latin typeface="Arial" panose="020B0604020202020204" pitchFamily="34" charset="0"/>
                <a:ea typeface="Times New Roman" panose="02020603050405020304" pitchFamily="18" charset="0"/>
              </a:rPr>
              <a:t>For example, quinidine, which </a:t>
            </a:r>
            <a:r>
              <a:rPr lang="en-GB" sz="1200" dirty="0">
                <a:solidFill>
                  <a:srgbClr val="FF0000"/>
                </a:solidFill>
                <a:effectLst/>
                <a:latin typeface="Arial" panose="020B0604020202020204" pitchFamily="34" charset="0"/>
                <a:ea typeface="Times New Roman" panose="02020603050405020304" pitchFamily="18" charset="0"/>
              </a:rPr>
              <a:t>blocks the calcium-independent transient outward potassium current (Ito),</a:t>
            </a:r>
            <a:r>
              <a:rPr lang="en-GB" sz="1200" dirty="0">
                <a:solidFill>
                  <a:srgbClr val="2A2A2A"/>
                </a:solidFill>
                <a:effectLst/>
                <a:latin typeface="Arial" panose="020B0604020202020204" pitchFamily="34" charset="0"/>
                <a:ea typeface="Times New Roman" panose="02020603050405020304" pitchFamily="18" charset="0"/>
              </a:rPr>
              <a:t> has been shown to normalize the ECG pattern in patients with Brugada syndrome.</a:t>
            </a:r>
            <a:endParaRPr lang="en-GB" sz="1200" baseline="300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35</a:t>
            </a:fld>
            <a:endParaRPr lang="en-US"/>
          </a:p>
        </p:txBody>
      </p:sp>
    </p:spTree>
    <p:extLst>
      <p:ext uri="{BB962C8B-B14F-4D97-AF65-F5344CB8AC3E}">
        <p14:creationId xmlns:p14="http://schemas.microsoft.com/office/powerpoint/2010/main" val="281542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41412"/>
                </a:solidFill>
                <a:effectLst/>
                <a:latin typeface="Source Sans Pro" panose="020B0503030403020204" pitchFamily="34" charset="0"/>
              </a:rPr>
              <a:t>Recommendation class: Class I: convincing evidence/opinion; Class IIa: evidence/opinion less clear; Class IIb: conflicting evidence/opinion; Class III: very little evidence.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2A2A2A"/>
                </a:solidFill>
                <a:effectLst/>
                <a:latin typeface="Arial" panose="020B0604020202020204" pitchFamily="34" charset="0"/>
                <a:ea typeface="Times New Roman" panose="02020603050405020304" pitchFamily="18" charset="0"/>
              </a:rPr>
              <a:t>However, quinidine also blocks sodium (Na) currents, which could have contrary effects.</a:t>
            </a:r>
            <a:endParaRPr lang="en-US" sz="2800" dirty="0">
              <a:solidFill>
                <a:srgbClr val="831524"/>
              </a:solidFill>
            </a:endParaRPr>
          </a:p>
          <a:p>
            <a:pPr marL="0" marR="0">
              <a:spcBef>
                <a:spcPts val="0"/>
              </a:spcBef>
              <a:spcAft>
                <a:spcPts val="0"/>
              </a:spcAft>
            </a:pPr>
            <a:r>
              <a:rPr lang="en-GB" sz="1200" dirty="0" err="1">
                <a:solidFill>
                  <a:srgbClr val="2A2A2A"/>
                </a:solidFill>
                <a:effectLst/>
                <a:highlight>
                  <a:srgbClr val="FFFF00"/>
                </a:highlight>
                <a:latin typeface="Arial" panose="020B0604020202020204" pitchFamily="34" charset="0"/>
                <a:ea typeface="Times New Roman" panose="02020603050405020304" pitchFamily="18" charset="0"/>
              </a:rPr>
              <a:t>Tedisamil</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 a potent Ito blocker without strong Na channel effects, may be more effective than quinidine.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Isoproterenol, which boosts the L-type calcium current, can also counteract the ionic current imbalance.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Thus far, no drug therapy for Brugada syndrome is recommended because clinical trials have failed to convincingly prove effectiveness.</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28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49</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50</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dirty="0">
                <a:solidFill>
                  <a:srgbClr val="2A2A2A"/>
                </a:solidFill>
                <a:effectLst/>
                <a:latin typeface="Arial" panose="020B0604020202020204" pitchFamily="34" charset="0"/>
                <a:ea typeface="Times New Roman" panose="02020603050405020304" pitchFamily="18" charset="0"/>
              </a:rPr>
              <a:t>However, drugs such as isoproterenol can be used to treat VT storm. Quinidine can be used for patients who have recurrent appropriate ICD therapy.</a:t>
            </a:r>
            <a:endParaRPr lang="en-GB" sz="1200" dirty="0">
              <a:effectLst/>
              <a:latin typeface="Times New Roman" panose="02020603050405020304" pitchFamily="18" charset="0"/>
              <a:ea typeface="Times New Roman" panose="02020603050405020304" pitchFamily="18" charset="0"/>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A2A2A"/>
                </a:solidFill>
                <a:effectLst/>
                <a:latin typeface="Arial" panose="020B0604020202020204" pitchFamily="34" charset="0"/>
                <a:ea typeface="Calibri" panose="020F0502020204030204" pitchFamily="34" charset="0"/>
              </a:rPr>
              <a:t>A number of medications can unmask the Brugada pattern on ECG and potentially exacerbate the clinical manifestations of Brugada syndrome. </a:t>
            </a:r>
          </a:p>
          <a:p>
            <a:r>
              <a:rPr lang="en-GB" dirty="0"/>
              <a:t>class IA and IC antiarrhythmic drugs, which possess potent use-dependent sodium channel blocking activity [3]. </a:t>
            </a:r>
          </a:p>
          <a:p>
            <a:r>
              <a:rPr lang="en-GB" dirty="0"/>
              <a:t>These drugs induce or exaggerate the appearance of a coved-type ST with J point elevation (type 1 BrS ECG) and can convert type 2 to type 3 ST segment elevations to type 1 (coved-type) elevations. </a:t>
            </a:r>
          </a:p>
          <a:p>
            <a:r>
              <a:rPr lang="en-GB" dirty="0"/>
              <a:t>Pilsicainide (Japan), procainamide (USA), ajmaline (Europe), and flecainide (Europe) have all demonstrated good efficacy in unmasking BrS and have become valuable tools for the diagnosis of BrS [4,5].</a:t>
            </a:r>
          </a:p>
          <a:p>
            <a:r>
              <a:rPr lang="en-GB" dirty="0"/>
              <a:t>Minoura Y, Kobayashi Y, </a:t>
            </a:r>
            <a:r>
              <a:rPr lang="en-GB" dirty="0" err="1"/>
              <a:t>Antzelevitch</a:t>
            </a:r>
            <a:r>
              <a:rPr lang="en-GB" dirty="0"/>
              <a:t> C. Drug-induced Brugada syndrome. Journal of Arrhythmia, 2013; 29(2):88-95.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36</a:t>
            </a:fld>
            <a:endParaRPr lang="en-US"/>
          </a:p>
        </p:txBody>
      </p:sp>
    </p:spTree>
    <p:extLst>
      <p:ext uri="{BB962C8B-B14F-4D97-AF65-F5344CB8AC3E}">
        <p14:creationId xmlns:p14="http://schemas.microsoft.com/office/powerpoint/2010/main" val="3492185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lgn="just">
              <a:buNone/>
            </a:pPr>
            <a:r>
              <a:rPr lang="en-GB" dirty="0"/>
              <a:t>2017 GLs: Except in specific circumstances, sodium channel blockers (Vaughn-Williams class I agents) have a limited role in the prevention of VT/SCD; this is based on a lack of survival benefit and increased mortality observed during chronic therapy in patients with ischemic heart disease (see Section 10.7). Specific circumstances where sodium channel blockers have been used to treat VT/ SCA include: intravenous lidocaine for patients with refractory VT/cardiac arrest (especially witnessed)S5.1.5.2-3; oral mexiletine for congenital long QT syndromeS5.1.5.2-4; quinidine for patients with Brugada syndrome; and flecainide for patients with catecholaminergic polymorphic ventricular tachycardia.S5.1.5.2-5 These medications could also be used in ICD patients with drug- and ablation-refractory VT.</a:t>
            </a:r>
          </a:p>
          <a:p>
            <a:pPr marL="0" indent="0" algn="just">
              <a:buNone/>
            </a:pPr>
            <a:endParaRPr lang="en-GB" dirty="0"/>
          </a:p>
          <a:p>
            <a:pPr marL="0" indent="0" algn="just">
              <a:buNone/>
            </a:pPr>
            <a:r>
              <a:rPr lang="en-GB" dirty="0"/>
              <a:t>2017 GLs (page#e332): </a:t>
            </a:r>
          </a:p>
          <a:p>
            <a:pPr marL="0" indent="0" algn="just">
              <a:buNone/>
            </a:pPr>
            <a:r>
              <a:rPr lang="en-GB" dirty="0"/>
              <a:t>3. Ablation of abnormal areas of epicardial late activation in the RV can suppress recurrent VA as shown in a small  number of patients.S7.9.1.3-8,S7.9.1.3-9,S7.9.1.3-11,S7.9.1.3-27 In these reports, the spontaneous type 1 Brugada pattern on ECG may be eliminated in &gt;75% of patients, and recurrences of VT/VF are markedly reduced.S7.9.1.3-9–S7.9.1.3-11 Experience and follow-up after ablation are limited, and an ICD for patients who have had syncope or SCA is recommended. A series of patients with Brugada syndrome treated with quinidine had no deaths during a mean follow-up of over 9 years, although adverse effects of quinidine were reported in 38% of patients, these authors felt that quinidine could be used as an alternative to the ICD in selected patients.S7.9.1.3-7 4. Observational studies show that quinidine can suppress VF storm in patients with Brugada syndrome, and a low risk of arrhythmia was observed in a long-term observational study.7.9.1.3-7 No patient treated with quinidine experienced SCD. Adverse effects of quinidine occur in up to 37% of patients. Catheter ablation targeting the epicardial right ventricular areas of abnormality has also been shown to reduce recurrent VF episodes and normalize the ECG.7.9.1.3-9–7.9.1.3-1</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37</a:t>
            </a:fld>
            <a:endParaRPr lang="en-US" dirty="0"/>
          </a:p>
        </p:txBody>
      </p:sp>
    </p:spTree>
    <p:extLst>
      <p:ext uri="{BB962C8B-B14F-4D97-AF65-F5344CB8AC3E}">
        <p14:creationId xmlns:p14="http://schemas.microsoft.com/office/powerpoint/2010/main" val="3230179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41412"/>
                </a:solidFill>
                <a:effectLst/>
                <a:latin typeface="Source Sans Pro" panose="020B0503030403020204" pitchFamily="34" charset="0"/>
              </a:rPr>
              <a:t>Recommendation class: Class I: convincing evidence/opinion; Class IIa: evidence/opinion less clear; Class IIb: conflicting evidence/opinion; Class III: very little evidence.</a:t>
            </a:r>
            <a:endParaRPr lang="en-GB" sz="12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2A2A2A"/>
                </a:solidFill>
                <a:effectLst/>
                <a:latin typeface="Arial" panose="020B0604020202020204" pitchFamily="34" charset="0"/>
                <a:ea typeface="Times New Roman" panose="02020603050405020304" pitchFamily="18" charset="0"/>
              </a:rPr>
              <a:t>However, quinidine also blocks sodium (Na) currents, which could have contrary effects.</a:t>
            </a:r>
            <a:endParaRPr lang="en-US" sz="2800" dirty="0">
              <a:solidFill>
                <a:srgbClr val="831524"/>
              </a:solidFill>
            </a:endParaRPr>
          </a:p>
          <a:p>
            <a:pPr marL="0" marR="0">
              <a:spcBef>
                <a:spcPts val="0"/>
              </a:spcBef>
              <a:spcAft>
                <a:spcPts val="0"/>
              </a:spcAft>
            </a:pPr>
            <a:r>
              <a:rPr lang="en-GB" sz="1200" dirty="0" err="1">
                <a:solidFill>
                  <a:srgbClr val="2A2A2A"/>
                </a:solidFill>
                <a:effectLst/>
                <a:highlight>
                  <a:srgbClr val="FFFF00"/>
                </a:highlight>
                <a:latin typeface="Arial" panose="020B0604020202020204" pitchFamily="34" charset="0"/>
                <a:ea typeface="Times New Roman" panose="02020603050405020304" pitchFamily="18" charset="0"/>
              </a:rPr>
              <a:t>Tedisamil</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 a potent Ito blocker without strong Na channel effects, may be more effective than quinidine.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Isoproterenol, which boosts the L-type calcium current, can also counteract the ionic current imbalance.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Thus far, no drug therapy for Brugada syndrome is recommended because clinical trials have failed to convincingly prove effectiveness.</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28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49</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50</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dirty="0">
                <a:solidFill>
                  <a:srgbClr val="2A2A2A"/>
                </a:solidFill>
                <a:effectLst/>
                <a:latin typeface="Arial" panose="020B0604020202020204" pitchFamily="34" charset="0"/>
                <a:ea typeface="Times New Roman" panose="02020603050405020304" pitchFamily="18" charset="0"/>
              </a:rPr>
              <a:t>However, drugs such as isoproterenol can be used to treat VT storm. Quinidine can be used for patients who have recurrent appropriate ICD therapy.</a:t>
            </a:r>
            <a:endParaRPr lang="en-GB" sz="1200" dirty="0">
              <a:effectLst/>
              <a:latin typeface="Times New Roman" panose="02020603050405020304" pitchFamily="18" charset="0"/>
              <a:ea typeface="Times New Roman" panose="02020603050405020304" pitchFamily="18" charset="0"/>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A2A2A"/>
                </a:solidFill>
                <a:effectLst/>
                <a:latin typeface="Arial" panose="020B0604020202020204" pitchFamily="34" charset="0"/>
                <a:ea typeface="Calibri" panose="020F0502020204030204" pitchFamily="34" charset="0"/>
              </a:rPr>
              <a:t>A number of medications can unmask the Brugada pattern on ECG and potentially exacerbate the clinical manifestations of Brugada syndrome. </a:t>
            </a:r>
          </a:p>
          <a:p>
            <a:r>
              <a:rPr lang="en-GB" dirty="0"/>
              <a:t>class IA and IC antiarrhythmic drugs, which possess potent use-dependent sodium channel blocking activity [3]. </a:t>
            </a:r>
          </a:p>
          <a:p>
            <a:r>
              <a:rPr lang="en-GB" dirty="0"/>
              <a:t>These drugs induce or exaggerate the appearance of a coved-type ST with J point elevation (type 1 BrS ECG) and can convert type 2 to type 3 ST segment elevations to type 1 (coved-type) elevations. </a:t>
            </a:r>
          </a:p>
          <a:p>
            <a:r>
              <a:rPr lang="en-GB" dirty="0"/>
              <a:t>Pilsicainide (Japan), procainamide (USA), ajmaline (Europe), and flecainide (Europe) have all demonstrated good efficacy in unmasking BrS and have become valuable tools for the diagnosis of BrS [4,5].</a:t>
            </a:r>
          </a:p>
          <a:p>
            <a:r>
              <a:rPr lang="en-GB" dirty="0"/>
              <a:t>Minoura Y, Kobayashi Y, </a:t>
            </a:r>
            <a:r>
              <a:rPr lang="en-GB" dirty="0" err="1"/>
              <a:t>Antzelevitch</a:t>
            </a:r>
            <a:r>
              <a:rPr lang="en-GB" dirty="0"/>
              <a:t> C. Drug-induced Brugada syndrome. Journal of Arrhythmia, 2013; 29(2):88-95.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38</a:t>
            </a:fld>
            <a:endParaRPr lang="en-US"/>
          </a:p>
        </p:txBody>
      </p:sp>
    </p:spTree>
    <p:extLst>
      <p:ext uri="{BB962C8B-B14F-4D97-AF65-F5344CB8AC3E}">
        <p14:creationId xmlns:p14="http://schemas.microsoft.com/office/powerpoint/2010/main" val="339913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41412"/>
                </a:solidFill>
                <a:effectLst/>
                <a:latin typeface="Source Sans Pro" panose="020B0503030403020204" pitchFamily="34" charset="0"/>
              </a:rPr>
              <a:t>Recommendation class: Class I: convincing evidence/opinion; Class IIa: evidence/opinion less clear; Class IIb: conflicting evidence/opinion; Class III: very little evidence.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dirty="0">
              <a:solidFill>
                <a:srgbClr val="141412"/>
              </a:solidFill>
              <a:effectLst/>
              <a:latin typeface="Source Sans Pro" panose="020B0503030403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41412"/>
                </a:solidFill>
                <a:effectLst/>
                <a:latin typeface="Source Sans Pro" panose="020B0503030403020204" pitchFamily="34" charset="0"/>
              </a:rPr>
              <a:t>Use of propranolol, or rather betablockers in general, can be suitable when anti-bradycardia therapy is ensured by a pacemaker or implantable cardioverter defibrillator. Moreover, especially in the situation of a use-dependant conduction disease phenotype (see also </a:t>
            </a:r>
            <a:r>
              <a:rPr lang="en-GB" b="0" i="0" u="none" strike="noStrike" dirty="0">
                <a:solidFill>
                  <a:srgbClr val="CA3C08"/>
                </a:solidFill>
                <a:effectLst/>
                <a:latin typeface="Source Sans Pro" panose="020B0503030403020204" pitchFamily="34" charset="0"/>
                <a:hlinkClick r:id="rId3"/>
              </a:rPr>
              <a:t>Emergencies</a:t>
            </a:r>
            <a:r>
              <a:rPr lang="en-GB" b="0" i="0" dirty="0">
                <a:solidFill>
                  <a:srgbClr val="141412"/>
                </a:solidFill>
                <a:effectLst/>
                <a:latin typeface="Source Sans Pro" panose="020B0503030403020204" pitchFamily="34" charset="0"/>
              </a:rPr>
              <a:t>) betablockers are even first choice therapy to lower heart rate and decrease arrhythmic risk.</a:t>
            </a:r>
            <a:endParaRPr lang="en-GB" sz="12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2A2A2A"/>
              </a:solidFill>
              <a:effectLst/>
              <a:latin typeface="Arial" panose="020B0604020202020204" pitchFamily="34"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2A2A2A"/>
                </a:solidFill>
                <a:effectLst/>
                <a:latin typeface="Arial" panose="020B0604020202020204" pitchFamily="34" charset="0"/>
                <a:ea typeface="Times New Roman" panose="02020603050405020304" pitchFamily="18" charset="0"/>
              </a:rPr>
              <a:t>However, quinidine also blocks sodium (Na) currents, which could have contrary effects.</a:t>
            </a:r>
            <a:endParaRPr lang="en-US" sz="2800" dirty="0">
              <a:solidFill>
                <a:srgbClr val="831524"/>
              </a:solidFill>
            </a:endParaRPr>
          </a:p>
          <a:p>
            <a:pPr marL="0" marR="0">
              <a:spcBef>
                <a:spcPts val="0"/>
              </a:spcBef>
              <a:spcAft>
                <a:spcPts val="0"/>
              </a:spcAft>
            </a:pPr>
            <a:r>
              <a:rPr lang="en-GB" sz="1200" dirty="0" err="1">
                <a:solidFill>
                  <a:srgbClr val="2A2A2A"/>
                </a:solidFill>
                <a:effectLst/>
                <a:highlight>
                  <a:srgbClr val="FFFF00"/>
                </a:highlight>
                <a:latin typeface="Arial" panose="020B0604020202020204" pitchFamily="34" charset="0"/>
                <a:ea typeface="Times New Roman" panose="02020603050405020304" pitchFamily="18" charset="0"/>
              </a:rPr>
              <a:t>Tedisamil</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 a potent Ito blocker without strong Na channel effects, may be more effective than quinidine.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Isoproterenol, which boosts the L-type calcium current, can also counteract the ionic current imbalance.</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 [</a:t>
            </a:r>
            <a:r>
              <a:rPr lang="en-GB" sz="1200" u="sng" baseline="30000" dirty="0">
                <a:solidFill>
                  <a:srgbClr val="007CB0"/>
                </a:solidFill>
                <a:effectLst/>
                <a:highlight>
                  <a:srgbClr val="FFFF00"/>
                </a:highlight>
                <a:latin typeface="Arial" panose="020B0604020202020204" pitchFamily="34" charset="0"/>
                <a:ea typeface="Times New Roman" panose="02020603050405020304" pitchFamily="18" charset="0"/>
              </a:rPr>
              <a:t>47</a:t>
            </a:r>
            <a:r>
              <a:rPr lang="en-GB" sz="1200" baseline="30000" dirty="0">
                <a:solidFill>
                  <a:srgbClr val="2A2A2A"/>
                </a:solidFill>
                <a:effectLst/>
                <a:highlight>
                  <a:srgbClr val="FFFF00"/>
                </a:highlight>
                <a:latin typeface="Arial" panose="020B060402020202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solidFill>
                  <a:srgbClr val="2A2A2A"/>
                </a:solidFill>
                <a:effectLst/>
                <a:highlight>
                  <a:srgbClr val="FFFF00"/>
                </a:highlight>
                <a:latin typeface="Arial" panose="020B0604020202020204" pitchFamily="34" charset="0"/>
                <a:ea typeface="Times New Roman" panose="02020603050405020304" pitchFamily="18" charset="0"/>
              </a:rPr>
              <a:t>Thus far, no drug therapy for Brugada syndrome is recommended because clinical trials have failed to convincingly prove effectiveness.</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28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48</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49</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u="sng" baseline="30000" dirty="0">
                <a:solidFill>
                  <a:srgbClr val="007CB0"/>
                </a:solidFill>
                <a:effectLst/>
                <a:latin typeface="Arial" panose="020B0604020202020204" pitchFamily="34" charset="0"/>
                <a:ea typeface="Times New Roman" panose="02020603050405020304" pitchFamily="18" charset="0"/>
              </a:rPr>
              <a:t>50</a:t>
            </a:r>
            <a:r>
              <a:rPr lang="en-GB" sz="1200" baseline="30000" dirty="0">
                <a:solidFill>
                  <a:srgbClr val="2A2A2A"/>
                </a:solidFill>
                <a:effectLst/>
                <a:latin typeface="Arial" panose="020B0604020202020204" pitchFamily="34" charset="0"/>
                <a:ea typeface="Times New Roman" panose="02020603050405020304" pitchFamily="18" charset="0"/>
              </a:rPr>
              <a:t>] </a:t>
            </a:r>
            <a:r>
              <a:rPr lang="en-GB" sz="1200" dirty="0">
                <a:solidFill>
                  <a:srgbClr val="2A2A2A"/>
                </a:solidFill>
                <a:effectLst/>
                <a:latin typeface="Arial" panose="020B0604020202020204" pitchFamily="34" charset="0"/>
                <a:ea typeface="Times New Roman" panose="02020603050405020304" pitchFamily="18" charset="0"/>
              </a:rPr>
              <a:t>However, drugs such as isoproterenol can be used to treat VT storm. Quinidine can be used for patients who have recurrent appropriate ICD therapy.</a:t>
            </a:r>
            <a:endParaRPr lang="en-GB" sz="1200" dirty="0">
              <a:effectLst/>
              <a:latin typeface="Times New Roman" panose="02020603050405020304" pitchFamily="18" charset="0"/>
              <a:ea typeface="Times New Roman" panose="02020603050405020304" pitchFamily="18" charset="0"/>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rgbClr val="2A2A2A"/>
                </a:solidFill>
                <a:effectLst/>
                <a:latin typeface="Arial" panose="020B0604020202020204" pitchFamily="34" charset="0"/>
                <a:ea typeface="Calibri" panose="020F0502020204030204" pitchFamily="34" charset="0"/>
              </a:rPr>
              <a:t>A number of medications can unmask the Brugada pattern on ECG and potentially exacerbate the clinical manifestations of Brugada syndrome. </a:t>
            </a:r>
          </a:p>
          <a:p>
            <a:r>
              <a:rPr lang="en-GB" dirty="0"/>
              <a:t>class IA and IC antiarrhythmic drugs, which possess potent use-dependent sodium channel blocking activity [3]. </a:t>
            </a:r>
          </a:p>
          <a:p>
            <a:r>
              <a:rPr lang="en-GB" dirty="0"/>
              <a:t>These drugs induce or exaggerate the appearance of a coved-type ST with J point elevation (type 1 BrS ECG) and can convert type 2 to type 3 ST segment elevations to type 1 (coved-type) elevations. </a:t>
            </a:r>
          </a:p>
          <a:p>
            <a:r>
              <a:rPr lang="en-GB" dirty="0"/>
              <a:t>Pilsicainide (Japan), procainamide (USA), ajmaline (Europe), and flecainide (Europe) have all demonstrated good efficacy in unmasking BrS and have become valuable tools for the diagnosis of BrS [4,5].</a:t>
            </a:r>
          </a:p>
          <a:p>
            <a:r>
              <a:rPr lang="en-GB" dirty="0"/>
              <a:t>Minoura Y, Kobayashi Y, </a:t>
            </a:r>
            <a:r>
              <a:rPr lang="en-GB" dirty="0" err="1"/>
              <a:t>Antzelevitch</a:t>
            </a:r>
            <a:r>
              <a:rPr lang="en-GB" dirty="0"/>
              <a:t> C. Drug-induced Brugada syndrome. Journal of Arrhythmia, 2013; 29(2):88-95.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4B41E35-0771-054D-8D09-82C1BB34DA87}" type="slidenum">
              <a:rPr lang="en-US" smtClean="0"/>
              <a:pPr/>
              <a:t>39</a:t>
            </a:fld>
            <a:endParaRPr lang="en-US"/>
          </a:p>
        </p:txBody>
      </p:sp>
    </p:spTree>
    <p:extLst>
      <p:ext uri="{BB962C8B-B14F-4D97-AF65-F5344CB8AC3E}">
        <p14:creationId xmlns:p14="http://schemas.microsoft.com/office/powerpoint/2010/main" val="25936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Dr Ammar to wrap up management and discuss the clinical cases</a:t>
            </a:r>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40</a:t>
            </a:fld>
            <a:endParaRPr lang="en-US" dirty="0"/>
          </a:p>
        </p:txBody>
      </p:sp>
    </p:spTree>
    <p:extLst>
      <p:ext uri="{BB962C8B-B14F-4D97-AF65-F5344CB8AC3E}">
        <p14:creationId xmlns:p14="http://schemas.microsoft.com/office/powerpoint/2010/main" val="3792702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dirty="0">
                <a:effectLst/>
                <a:latin typeface="Roboto" panose="02000000000000000000" pitchFamily="2" charset="0"/>
              </a:rPr>
              <a:t>BrS is a rare genetic entity characterized by a typical ECG leading to VF and SCD. </a:t>
            </a:r>
          </a:p>
          <a:p>
            <a:r>
              <a:rPr lang="en-GB" b="0" i="0" dirty="0">
                <a:effectLst/>
                <a:latin typeface="Roboto" panose="02000000000000000000" pitchFamily="2" charset="0"/>
              </a:rPr>
              <a:t>Despite recent advances, pathophysiological mechanisms responsible for incomplete penetrance and variable expression remain to be elucidated. </a:t>
            </a:r>
          </a:p>
          <a:p>
            <a:r>
              <a:rPr lang="en-GB" b="0" i="0" dirty="0">
                <a:effectLst/>
                <a:latin typeface="Roboto" panose="02000000000000000000" pitchFamily="2" charset="0"/>
              </a:rPr>
              <a:t>The only gene convincingly implicated is </a:t>
            </a:r>
            <a:r>
              <a:rPr lang="en-GB" b="0" i="1" dirty="0">
                <a:effectLst/>
                <a:latin typeface="Roboto" panose="02000000000000000000" pitchFamily="2" charset="0"/>
              </a:rPr>
              <a:t>SCN5A</a:t>
            </a:r>
            <a:r>
              <a:rPr lang="en-GB" b="0" i="0" dirty="0">
                <a:effectLst/>
                <a:latin typeface="Roboto" panose="02000000000000000000" pitchFamily="2" charset="0"/>
              </a:rPr>
              <a:t>. </a:t>
            </a:r>
          </a:p>
          <a:p>
            <a:r>
              <a:rPr lang="en-GB" b="0" i="0" dirty="0">
                <a:effectLst/>
                <a:latin typeface="Roboto" panose="02000000000000000000" pitchFamily="2" charset="0"/>
              </a:rPr>
              <a:t>Recent reclassification of pathogenic variants associated with BrS will change the percentage of patients identified with a clear pathological gene. </a:t>
            </a:r>
          </a:p>
          <a:p>
            <a:r>
              <a:rPr lang="en-GB" b="0" i="0" dirty="0">
                <a:effectLst/>
                <a:latin typeface="Roboto" panose="02000000000000000000" pitchFamily="2" charset="0"/>
              </a:rPr>
              <a:t>The distinctive BrS or BrS-like ECG may be due to a variety of distinctly different underlying mechanisms. </a:t>
            </a:r>
          </a:p>
          <a:p>
            <a:r>
              <a:rPr lang="en-GB" b="0" i="0" dirty="0">
                <a:effectLst/>
                <a:latin typeface="Roboto" panose="02000000000000000000" pitchFamily="2" charset="0"/>
              </a:rPr>
              <a:t>These variables, the asymptomatic and symptomatic presentations, the unmasking of BrS only in the setting of specific triggers all lead to the present uncertainty and difficulty in forming the correct clinical diagnosis, risk stratification, and management. </a:t>
            </a:r>
          </a:p>
          <a:p>
            <a:r>
              <a:rPr lang="en-GB" b="0" i="0" dirty="0">
                <a:effectLst/>
                <a:latin typeface="Roboto" panose="02000000000000000000" pitchFamily="2" charset="0"/>
              </a:rPr>
              <a:t>Currently, the ICD is the most accepted therapy to protect patients at risk. </a:t>
            </a:r>
          </a:p>
          <a:p>
            <a:r>
              <a:rPr lang="en-GB" dirty="0">
                <a:latin typeface="Roboto" panose="02000000000000000000" pitchFamily="2" charset="0"/>
              </a:rPr>
              <a:t>E</a:t>
            </a:r>
            <a:r>
              <a:rPr lang="en-GB" b="0" i="0" dirty="0">
                <a:effectLst/>
                <a:latin typeface="Roboto" panose="02000000000000000000" pitchFamily="2" charset="0"/>
              </a:rPr>
              <a:t>picardial ablation in selected patients has been used as a new therapy. </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45</a:t>
            </a:fld>
            <a:endParaRPr lang="en-US" dirty="0"/>
          </a:p>
        </p:txBody>
      </p:sp>
    </p:spTree>
    <p:extLst>
      <p:ext uri="{BB962C8B-B14F-4D97-AF65-F5344CB8AC3E}">
        <p14:creationId xmlns:p14="http://schemas.microsoft.com/office/powerpoint/2010/main" val="811857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dirty="0">
                <a:effectLst/>
                <a:latin typeface="Roboto" panose="02000000000000000000" pitchFamily="2" charset="0"/>
              </a:rPr>
              <a:t>BrS is a rare genetic entity characterized by a typical ECG leading to VF and SCD. </a:t>
            </a:r>
          </a:p>
          <a:p>
            <a:r>
              <a:rPr lang="en-GB" b="0" i="0" dirty="0">
                <a:effectLst/>
                <a:latin typeface="Roboto" panose="02000000000000000000" pitchFamily="2" charset="0"/>
              </a:rPr>
              <a:t>Despite recent advances, pathophysiological mechanisms responsible for incomplete penetrance and variable expression remain to be elucidated. </a:t>
            </a:r>
          </a:p>
          <a:p>
            <a:r>
              <a:rPr lang="en-GB" b="0" i="0" dirty="0">
                <a:effectLst/>
                <a:latin typeface="Roboto" panose="02000000000000000000" pitchFamily="2" charset="0"/>
              </a:rPr>
              <a:t>The only gene convincingly implicated is </a:t>
            </a:r>
            <a:r>
              <a:rPr lang="en-GB" b="0" i="1" dirty="0">
                <a:effectLst/>
                <a:latin typeface="Roboto" panose="02000000000000000000" pitchFamily="2" charset="0"/>
              </a:rPr>
              <a:t>SCN5A</a:t>
            </a:r>
            <a:r>
              <a:rPr lang="en-GB" b="0" i="0" dirty="0">
                <a:effectLst/>
                <a:latin typeface="Roboto" panose="02000000000000000000" pitchFamily="2" charset="0"/>
              </a:rPr>
              <a:t>. </a:t>
            </a:r>
          </a:p>
          <a:p>
            <a:r>
              <a:rPr lang="en-GB" b="0" i="0" dirty="0">
                <a:effectLst/>
                <a:latin typeface="Roboto" panose="02000000000000000000" pitchFamily="2" charset="0"/>
              </a:rPr>
              <a:t>Recent reclassification of pathogenic variants associated with BrS will change the percentage of patients identified with a clear pathological gene. </a:t>
            </a:r>
          </a:p>
          <a:p>
            <a:r>
              <a:rPr lang="en-GB" b="0" i="0" dirty="0">
                <a:effectLst/>
                <a:latin typeface="Roboto" panose="02000000000000000000" pitchFamily="2" charset="0"/>
              </a:rPr>
              <a:t>The distinctive BrS or BrS-like ECG may be due to a variety of distinctly different underlying mechanisms. </a:t>
            </a:r>
          </a:p>
          <a:p>
            <a:r>
              <a:rPr lang="en-GB" b="0" i="0" dirty="0">
                <a:effectLst/>
                <a:latin typeface="Roboto" panose="02000000000000000000" pitchFamily="2" charset="0"/>
              </a:rPr>
              <a:t>These variables, the asymptomatic and symptomatic presentations, the unmasking of BrS only in the setting of specific triggers all lead to the present uncertainty and difficulty in forming the correct clinical diagnosis, risk stratification, and management. </a:t>
            </a:r>
          </a:p>
          <a:p>
            <a:r>
              <a:rPr lang="en-GB" b="0" i="0" dirty="0">
                <a:effectLst/>
                <a:latin typeface="Roboto" panose="02000000000000000000" pitchFamily="2" charset="0"/>
              </a:rPr>
              <a:t>Currently, the ICD is the most accepted therapy to protect patients at risk. </a:t>
            </a:r>
          </a:p>
          <a:p>
            <a:r>
              <a:rPr lang="en-GB" dirty="0">
                <a:latin typeface="Roboto" panose="02000000000000000000" pitchFamily="2" charset="0"/>
              </a:rPr>
              <a:t>E</a:t>
            </a:r>
            <a:r>
              <a:rPr lang="en-GB" b="0" i="0" dirty="0">
                <a:effectLst/>
                <a:latin typeface="Roboto" panose="02000000000000000000" pitchFamily="2" charset="0"/>
              </a:rPr>
              <a:t>picardial ablation in selected patients has been used as a new therapy. </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46</a:t>
            </a:fld>
            <a:endParaRPr lang="en-US" dirty="0"/>
          </a:p>
        </p:txBody>
      </p:sp>
    </p:spTree>
    <p:extLst>
      <p:ext uri="{BB962C8B-B14F-4D97-AF65-F5344CB8AC3E}">
        <p14:creationId xmlns:p14="http://schemas.microsoft.com/office/powerpoint/2010/main" val="245367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US" sz="1200" dirty="0"/>
              <a:t>A 37 year old Nepalese gentleman  </a:t>
            </a:r>
          </a:p>
          <a:p>
            <a:pPr marL="0" indent="0" algn="just">
              <a:buNone/>
            </a:pPr>
            <a:r>
              <a:rPr lang="en-US" sz="1200" dirty="0"/>
              <a:t>His room mate noticed him while sleeping producing abnormal sound and unable to wake him up which took few minutes</a:t>
            </a:r>
          </a:p>
          <a:p>
            <a:pPr marL="0" indent="0" algn="just">
              <a:buNone/>
            </a:pPr>
            <a:r>
              <a:rPr lang="en-US" sz="1200" dirty="0"/>
              <a:t>By the rime EMS arrived, he was fully conscious oriented with out any complain.</a:t>
            </a:r>
          </a:p>
          <a:p>
            <a:pPr marL="0" indent="0" algn="just">
              <a:buNone/>
            </a:pPr>
            <a:r>
              <a:rPr lang="en-US" sz="1200" dirty="0"/>
              <a:t>A&amp;E assessment fully conscious oriented, not in distress and not dyspneic, Vital signs with in normal</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5</a:t>
            </a:fld>
            <a:endParaRPr lang="en-US" dirty="0"/>
          </a:p>
        </p:txBody>
      </p:sp>
    </p:spTree>
    <p:extLst>
      <p:ext uri="{BB962C8B-B14F-4D97-AF65-F5344CB8AC3E}">
        <p14:creationId xmlns:p14="http://schemas.microsoft.com/office/powerpoint/2010/main" val="726703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GB" b="1" i="0" dirty="0">
                <a:effectLst/>
                <a:latin typeface="Roboto" panose="02000000000000000000" pitchFamily="2" charset="0"/>
              </a:rPr>
              <a:t>Type 1 (“coved type”)</a:t>
            </a:r>
            <a:r>
              <a:rPr lang="en-GB" b="0" i="0" dirty="0">
                <a:effectLst/>
                <a:latin typeface="Roboto" panose="02000000000000000000" pitchFamily="2" charset="0"/>
              </a:rPr>
              <a:t> : </a:t>
            </a:r>
          </a:p>
          <a:p>
            <a:pPr algn="just"/>
            <a:r>
              <a:rPr lang="en-GB" b="0" i="0" dirty="0">
                <a:effectLst/>
                <a:latin typeface="Roboto" panose="02000000000000000000" pitchFamily="2" charset="0"/>
              </a:rPr>
              <a:t>This alteration is the only diagnostic pattern for BrS. It is characterized by an ST-segment elevation ≥2 mm in ≥1 right precordial lead (V</a:t>
            </a:r>
            <a:r>
              <a:rPr lang="en-GB" b="0" i="0" baseline="-25000" dirty="0">
                <a:effectLst/>
                <a:latin typeface="Roboto" panose="02000000000000000000" pitchFamily="2" charset="0"/>
              </a:rPr>
              <a:t>1</a:t>
            </a:r>
            <a:r>
              <a:rPr lang="en-GB" b="0" i="0" dirty="0">
                <a:effectLst/>
                <a:latin typeface="Roboto" panose="02000000000000000000" pitchFamily="2" charset="0"/>
              </a:rPr>
              <a:t> to V</a:t>
            </a:r>
            <a:r>
              <a:rPr lang="en-GB" b="0" i="0" baseline="-25000" dirty="0">
                <a:effectLst/>
                <a:latin typeface="Roboto" panose="02000000000000000000" pitchFamily="2" charset="0"/>
              </a:rPr>
              <a:t>3</a:t>
            </a:r>
            <a:r>
              <a:rPr lang="en-GB" b="0" i="0" dirty="0">
                <a:effectLst/>
                <a:latin typeface="Roboto" panose="02000000000000000000" pitchFamily="2" charset="0"/>
              </a:rPr>
              <a:t>), following an rʹ-wave and a concave or straight ST segment. The descending ST segment crosses the isoelectric line and is followed by a negative and symmetric T-wave.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48</a:t>
            </a:fld>
            <a:endParaRPr lang="en-US" dirty="0"/>
          </a:p>
        </p:txBody>
      </p:sp>
    </p:spTree>
    <p:extLst>
      <p:ext uri="{BB962C8B-B14F-4D97-AF65-F5344CB8AC3E}">
        <p14:creationId xmlns:p14="http://schemas.microsoft.com/office/powerpoint/2010/main" val="1420783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None/>
            </a:pPr>
            <a:r>
              <a:rPr lang="en-US" sz="1200" dirty="0"/>
              <a:t>A 37 year old Nepalese gentleman  </a:t>
            </a:r>
          </a:p>
          <a:p>
            <a:pPr marL="0" indent="0" algn="just">
              <a:buNone/>
            </a:pPr>
            <a:r>
              <a:rPr lang="en-US" sz="1200" dirty="0"/>
              <a:t>His room mate noticed him while sleeping producing abnormal sound and unable to wake him up which took few minutes</a:t>
            </a:r>
          </a:p>
          <a:p>
            <a:pPr marL="0" indent="0" algn="just">
              <a:buNone/>
            </a:pPr>
            <a:r>
              <a:rPr lang="en-US" sz="1200" dirty="0"/>
              <a:t>By the rime EMS arrived, he was fully conscious oriented with out any complain.</a:t>
            </a:r>
          </a:p>
          <a:p>
            <a:pPr marL="0" indent="0" algn="just">
              <a:buNone/>
            </a:pPr>
            <a:r>
              <a:rPr lang="en-US" sz="1200" dirty="0"/>
              <a:t>A&amp;E assessment fully conscious oriented, not in distress and not dyspneic, Vital signs with in normal</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49</a:t>
            </a:fld>
            <a:endParaRPr lang="en-US" dirty="0"/>
          </a:p>
        </p:txBody>
      </p:sp>
    </p:spTree>
    <p:extLst>
      <p:ext uri="{BB962C8B-B14F-4D97-AF65-F5344CB8AC3E}">
        <p14:creationId xmlns:p14="http://schemas.microsoft.com/office/powerpoint/2010/main" val="2071792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34 year old Nepalese gentleman</a:t>
            </a:r>
          </a:p>
          <a:p>
            <a:pPr marL="0" indent="0">
              <a:buNone/>
            </a:pPr>
            <a:r>
              <a:rPr lang="en-US" dirty="0"/>
              <a:t>laborer in construction company, no previous medical history</a:t>
            </a:r>
          </a:p>
          <a:p>
            <a:pPr marL="0" indent="0">
              <a:buNone/>
            </a:pPr>
            <a:r>
              <a:rPr lang="en-US" dirty="0"/>
              <a:t>Presented to A&amp;E with a complain of transient LOC</a:t>
            </a:r>
          </a:p>
          <a:p>
            <a:pPr marL="0" indent="0">
              <a:buNone/>
            </a:pPr>
            <a:r>
              <a:rPr lang="en-US" dirty="0"/>
              <a:t>While in A&amp;E, he collapsed and found to be in cardiac arrest </a:t>
            </a:r>
          </a:p>
          <a:p>
            <a:pPr marL="0" indent="0">
              <a:buNone/>
            </a:pPr>
            <a:r>
              <a:rPr lang="en-US" dirty="0"/>
              <a:t>CPR initiated and his initial rhythm showed VF</a:t>
            </a:r>
          </a:p>
          <a:p>
            <a:pPr marL="0" indent="0">
              <a:buNone/>
            </a:pPr>
            <a:r>
              <a:rPr lang="en-US" dirty="0"/>
              <a:t>Resuscitated</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51</a:t>
            </a:fld>
            <a:endParaRPr lang="en-US" dirty="0"/>
          </a:p>
        </p:txBody>
      </p:sp>
    </p:spTree>
    <p:extLst>
      <p:ext uri="{BB962C8B-B14F-4D97-AF65-F5344CB8AC3E}">
        <p14:creationId xmlns:p14="http://schemas.microsoft.com/office/powerpoint/2010/main" val="3632874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34 year old Nepalese gentleman</a:t>
            </a:r>
          </a:p>
          <a:p>
            <a:pPr marL="0" indent="0">
              <a:buNone/>
            </a:pPr>
            <a:r>
              <a:rPr lang="en-US" dirty="0"/>
              <a:t>laborer in construction company, no previous medical history</a:t>
            </a:r>
          </a:p>
          <a:p>
            <a:pPr marL="0" indent="0">
              <a:buNone/>
            </a:pPr>
            <a:r>
              <a:rPr lang="en-US" dirty="0"/>
              <a:t>Presented to A&amp;E with a complain of transient LOC</a:t>
            </a:r>
          </a:p>
          <a:p>
            <a:pPr marL="0" indent="0">
              <a:buNone/>
            </a:pPr>
            <a:r>
              <a:rPr lang="en-US" dirty="0"/>
              <a:t>While in A&amp;E, he collapsed and found to be in cardiac arrest </a:t>
            </a:r>
          </a:p>
          <a:p>
            <a:pPr marL="0" indent="0">
              <a:buNone/>
            </a:pPr>
            <a:r>
              <a:rPr lang="en-US" dirty="0"/>
              <a:t>CPR initiated and his initial rhythm showed VF</a:t>
            </a:r>
          </a:p>
          <a:p>
            <a:pPr marL="0" indent="0">
              <a:buNone/>
            </a:pPr>
            <a:r>
              <a:rPr lang="en-US" dirty="0"/>
              <a:t>Resuscitated</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53</a:t>
            </a:fld>
            <a:endParaRPr lang="en-US" dirty="0"/>
          </a:p>
        </p:txBody>
      </p:sp>
    </p:spTree>
    <p:extLst>
      <p:ext uri="{BB962C8B-B14F-4D97-AF65-F5344CB8AC3E}">
        <p14:creationId xmlns:p14="http://schemas.microsoft.com/office/powerpoint/2010/main" val="375187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34 year old Nepalese gentleman</a:t>
            </a:r>
          </a:p>
          <a:p>
            <a:pPr marL="0" indent="0">
              <a:buNone/>
            </a:pPr>
            <a:r>
              <a:rPr lang="en-US" dirty="0"/>
              <a:t>laborer in construction company, no previous medical history</a:t>
            </a:r>
          </a:p>
          <a:p>
            <a:pPr marL="0" indent="0">
              <a:buNone/>
            </a:pPr>
            <a:r>
              <a:rPr lang="en-US" dirty="0"/>
              <a:t>Presented to A&amp;E with a complain of transient LOC</a:t>
            </a:r>
          </a:p>
          <a:p>
            <a:pPr marL="0" indent="0">
              <a:buNone/>
            </a:pPr>
            <a:r>
              <a:rPr lang="en-US" dirty="0"/>
              <a:t>While in A&amp;E, he collapsed and found to be in cardiac arrest </a:t>
            </a:r>
          </a:p>
          <a:p>
            <a:pPr marL="0" indent="0">
              <a:buNone/>
            </a:pPr>
            <a:r>
              <a:rPr lang="en-US" dirty="0"/>
              <a:t>CPR initiated and his initial rhythm showed VF</a:t>
            </a:r>
          </a:p>
          <a:p>
            <a:pPr marL="0" indent="0">
              <a:buNone/>
            </a:pPr>
            <a:r>
              <a:rPr lang="en-US" dirty="0"/>
              <a:t>Resuscitated</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7</a:t>
            </a:fld>
            <a:endParaRPr lang="en-US" dirty="0"/>
          </a:p>
        </p:txBody>
      </p:sp>
    </p:spTree>
    <p:extLst>
      <p:ext uri="{BB962C8B-B14F-4D97-AF65-F5344CB8AC3E}">
        <p14:creationId xmlns:p14="http://schemas.microsoft.com/office/powerpoint/2010/main" val="292204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fontAlgn="base"/>
            <a:r>
              <a:rPr lang="en-GB" dirty="0"/>
              <a:t>VF usually occurs spontaneously at night, and the prevalence of BrS has been reported to be much higher in East/Southeast Asia [3,4]. ‘‘</a:t>
            </a:r>
            <a:r>
              <a:rPr lang="en-GB" dirty="0" err="1"/>
              <a:t>Pokkuri</a:t>
            </a:r>
            <a:r>
              <a:rPr lang="en-GB" dirty="0"/>
              <a:t> Death Syndrome’’ in Japan, ‘‘Lai Tai’’ in Thailand, ‘‘</a:t>
            </a:r>
            <a:r>
              <a:rPr lang="en-GB" dirty="0" err="1"/>
              <a:t>Bangungut</a:t>
            </a:r>
            <a:r>
              <a:rPr lang="en-GB" dirty="0"/>
              <a:t>’’ in the Philippines, ‘‘Dream Disease’’ in Hawaii, and ‘‘Sudden Unexplained Nocturnal Death Syndrome (SUNDS)’’ among south Asian immigrants in the United States of America (USA) are now thought to be the same disease as BrS.</a:t>
            </a:r>
          </a:p>
          <a:p>
            <a:pPr algn="l" fontAlgn="base"/>
            <a:r>
              <a:rPr lang="en-US" dirty="0" err="1"/>
              <a:t>Kengo</a:t>
            </a:r>
            <a:r>
              <a:rPr lang="en-US" dirty="0"/>
              <a:t> F. </a:t>
            </a:r>
            <a:r>
              <a:rPr lang="en-US" dirty="0" err="1"/>
              <a:t>Kusano</a:t>
            </a:r>
            <a:r>
              <a:rPr lang="en-US" dirty="0"/>
              <a:t>. Brugada syndrome: Recent understanding of pathophysiological mechanism and treatment. Journal of Arrhythmia 2013; 29(2):77-82.</a:t>
            </a:r>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9</a:t>
            </a:fld>
            <a:endParaRPr lang="en-US" dirty="0"/>
          </a:p>
        </p:txBody>
      </p:sp>
    </p:spTree>
    <p:extLst>
      <p:ext uri="{BB962C8B-B14F-4D97-AF65-F5344CB8AC3E}">
        <p14:creationId xmlns:p14="http://schemas.microsoft.com/office/powerpoint/2010/main" val="191967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fontAlgn="base"/>
            <a:r>
              <a:rPr lang="en-GB" dirty="0"/>
              <a:t>Brugada syndrome (BS) is an inherited disease characterized by a coved-type ST-segment elevation in the right precordial leads and increased risk of sudden cardiac death (SCD), in the absence of structural abnormalities. The cornerstone of BS diagnosis and definition, is its characteristic ECG pattern that can be present spontaneously or unmasked by drugs (</a:t>
            </a:r>
            <a:r>
              <a:rPr lang="en-GB" b="1" i="0" dirty="0">
                <a:solidFill>
                  <a:srgbClr val="2A2A2A"/>
                </a:solidFill>
                <a:effectLst/>
                <a:latin typeface="Merriweather"/>
              </a:rPr>
              <a:t>The definition of the Brugada syndrome </a:t>
            </a:r>
            <a:r>
              <a:rPr lang="en-GB" b="0" i="0" u="none" strike="noStrike" dirty="0">
                <a:solidFill>
                  <a:srgbClr val="006FB7"/>
                </a:solidFill>
                <a:effectLst/>
                <a:latin typeface="Source Sans Pro" panose="020B0503030403020204" pitchFamily="34" charset="0"/>
              </a:rPr>
              <a:t>Juan </a:t>
            </a:r>
            <a:r>
              <a:rPr lang="en-GB" b="0" i="0" u="none" strike="noStrike" dirty="0" err="1">
                <a:solidFill>
                  <a:srgbClr val="006FB7"/>
                </a:solidFill>
                <a:effectLst/>
                <a:latin typeface="Source Sans Pro" panose="020B0503030403020204" pitchFamily="34" charset="0"/>
              </a:rPr>
              <a:t>Sieira</a:t>
            </a:r>
            <a:r>
              <a:rPr lang="en-GB" b="0" i="0" dirty="0">
                <a:solidFill>
                  <a:srgbClr val="2A2A2A"/>
                </a:solidFill>
                <a:effectLst/>
                <a:latin typeface="Source Sans Pro" panose="020B0503030403020204" pitchFamily="34" charset="0"/>
              </a:rPr>
              <a:t>, </a:t>
            </a:r>
            <a:r>
              <a:rPr lang="en-GB" b="0" i="0" u="none" strike="noStrike" dirty="0">
                <a:solidFill>
                  <a:srgbClr val="006FB7"/>
                </a:solidFill>
                <a:effectLst/>
                <a:latin typeface="Source Sans Pro" panose="020B0503030403020204" pitchFamily="34" charset="0"/>
              </a:rPr>
              <a:t>Pedro Brugada </a:t>
            </a:r>
            <a:r>
              <a:rPr lang="en-GB" b="0" i="1" dirty="0">
                <a:solidFill>
                  <a:srgbClr val="2A2A2A"/>
                </a:solidFill>
                <a:effectLst/>
                <a:latin typeface="inherit"/>
              </a:rPr>
              <a:t>European Heart Journal</a:t>
            </a:r>
            <a:r>
              <a:rPr lang="en-GB" b="0" i="0" dirty="0">
                <a:solidFill>
                  <a:srgbClr val="2A2A2A"/>
                </a:solidFill>
                <a:effectLst/>
                <a:latin typeface="Source Sans Pro" panose="020B0503030403020204" pitchFamily="34" charset="0"/>
              </a:rPr>
              <a:t>, Volume 38, Issue 40, 21 October 2017, Pages 3029–3034,</a:t>
            </a:r>
            <a:r>
              <a:rPr lang="en-GB" dirty="0"/>
              <a:t>)</a:t>
            </a:r>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10</a:t>
            </a:fld>
            <a:endParaRPr lang="en-US" dirty="0"/>
          </a:p>
        </p:txBody>
      </p:sp>
    </p:spTree>
    <p:extLst>
      <p:ext uri="{BB962C8B-B14F-4D97-AF65-F5344CB8AC3E}">
        <p14:creationId xmlns:p14="http://schemas.microsoft.com/office/powerpoint/2010/main" val="377264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dirty="0">
                <a:effectLst/>
                <a:latin typeface="Roboto" panose="02000000000000000000" pitchFamily="2" charset="0"/>
              </a:rPr>
              <a:t>It is difficult to estimate (asymptomatic, dynamic)</a:t>
            </a:r>
          </a:p>
          <a:p>
            <a:r>
              <a:rPr lang="en-GB" b="0" i="0" dirty="0">
                <a:effectLst/>
                <a:latin typeface="Roboto" panose="02000000000000000000" pitchFamily="2" charset="0"/>
              </a:rPr>
              <a:t>The prevalence 1/5,000 - 1/2,000. </a:t>
            </a:r>
          </a:p>
          <a:p>
            <a:r>
              <a:rPr lang="en-GB" dirty="0">
                <a:latin typeface="Roboto" panose="02000000000000000000" pitchFamily="2" charset="0"/>
              </a:rPr>
              <a:t>T</a:t>
            </a:r>
            <a:r>
              <a:rPr lang="en-GB" b="0" i="0" dirty="0">
                <a:effectLst/>
                <a:latin typeface="Roboto" panose="02000000000000000000" pitchFamily="2" charset="0"/>
              </a:rPr>
              <a:t>he incidence of BrS pattern on ECG 0.12% - 0.8%.</a:t>
            </a:r>
          </a:p>
          <a:p>
            <a:r>
              <a:rPr lang="en-GB" b="0" i="0" dirty="0">
                <a:effectLst/>
                <a:latin typeface="Roboto" panose="02000000000000000000" pitchFamily="2" charset="0"/>
              </a:rPr>
              <a:t>4% to 12% of all sudden deaths.</a:t>
            </a:r>
          </a:p>
          <a:p>
            <a:r>
              <a:rPr lang="en-GB" dirty="0">
                <a:latin typeface="Roboto" panose="02000000000000000000" pitchFamily="2" charset="0"/>
              </a:rPr>
              <a:t>U</a:t>
            </a:r>
            <a:r>
              <a:rPr lang="en-GB" b="0" i="0" dirty="0">
                <a:effectLst/>
                <a:latin typeface="Roboto" panose="02000000000000000000" pitchFamily="2" charset="0"/>
              </a:rPr>
              <a:t>p to 20% of sudden deaths in patients with structurally normal hearts.</a:t>
            </a:r>
          </a:p>
          <a:p>
            <a:r>
              <a:rPr lang="en-GB" b="0" i="0" dirty="0">
                <a:effectLst/>
                <a:latin typeface="Roboto" panose="02000000000000000000" pitchFamily="2" charset="0"/>
              </a:rPr>
              <a:t>8 - 10 X more prevalent in men than women.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11</a:t>
            </a:fld>
            <a:endParaRPr lang="en-US" dirty="0"/>
          </a:p>
        </p:txBody>
      </p:sp>
    </p:spTree>
    <p:extLst>
      <p:ext uri="{BB962C8B-B14F-4D97-AF65-F5344CB8AC3E}">
        <p14:creationId xmlns:p14="http://schemas.microsoft.com/office/powerpoint/2010/main" val="377334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dirty="0">
                <a:latin typeface="Roboto" panose="02000000000000000000" pitchFamily="2" charset="0"/>
              </a:rPr>
              <a:t>syncope, seizures, and nocturnal agonal breathing. </a:t>
            </a:r>
          </a:p>
          <a:p>
            <a:pPr marL="0" indent="0">
              <a:buNone/>
            </a:pPr>
            <a:r>
              <a:rPr lang="en-GB" sz="1200" dirty="0">
                <a:latin typeface="Roboto" panose="02000000000000000000" pitchFamily="2" charset="0"/>
              </a:rPr>
              <a:t>SCD. </a:t>
            </a:r>
          </a:p>
          <a:p>
            <a:pPr marL="0" indent="0">
              <a:buNone/>
            </a:pPr>
            <a:r>
              <a:rPr lang="en-GB" sz="1200" dirty="0">
                <a:latin typeface="Roboto" panose="02000000000000000000" pitchFamily="2" charset="0"/>
              </a:rPr>
              <a:t>Syncope or SCD ranges from 17% to 42% (overestimated).</a:t>
            </a:r>
          </a:p>
          <a:p>
            <a:pPr marL="0" indent="0">
              <a:buNone/>
            </a:pPr>
            <a:r>
              <a:rPr lang="en-GB" sz="1200" dirty="0">
                <a:latin typeface="Roboto" panose="02000000000000000000" pitchFamily="2" charset="0"/>
              </a:rPr>
              <a:t>Recent accounts report, SCD (4.6%) and recurrent arrhythmia during follow-up (5%).</a:t>
            </a:r>
          </a:p>
          <a:p>
            <a:pPr marL="0" indent="0">
              <a:buNone/>
            </a:pPr>
            <a:r>
              <a:rPr lang="en-GB" sz="1200" dirty="0">
                <a:latin typeface="Roboto" panose="02000000000000000000" pitchFamily="2" charset="0"/>
              </a:rPr>
              <a:t>Usually occur during resting or sleeping, suggesting an association with bradycardia or vagal events. </a:t>
            </a:r>
          </a:p>
          <a:p>
            <a:pPr marL="0" indent="0">
              <a:buNone/>
            </a:pPr>
            <a:r>
              <a:rPr lang="en-GB" sz="1200" dirty="0">
                <a:latin typeface="Roboto" panose="02000000000000000000" pitchFamily="2" charset="0"/>
              </a:rPr>
              <a:t>Febrile episodes have also been frequently associated with symptoms. </a:t>
            </a:r>
          </a:p>
          <a:p>
            <a:pPr marL="0" indent="0">
              <a:buNone/>
            </a:pPr>
            <a:r>
              <a:rPr lang="en-GB" sz="1200" dirty="0">
                <a:latin typeface="Roboto" panose="02000000000000000000" pitchFamily="2" charset="0"/>
              </a:rPr>
              <a:t>Typically first occur during adulthood, with a mean age of SCD presentation of 41 ± 15 years. </a:t>
            </a:r>
          </a:p>
          <a:p>
            <a:pPr marL="0" indent="0">
              <a:buNone/>
            </a:pPr>
            <a:r>
              <a:rPr lang="en-GB" sz="1200" dirty="0">
                <a:latin typeface="Roboto" panose="02000000000000000000" pitchFamily="2" charset="0"/>
              </a:rPr>
              <a:t>Hormonal influences (age and sex difference):</a:t>
            </a:r>
          </a:p>
          <a:p>
            <a:r>
              <a:rPr lang="en-GB" sz="1200" dirty="0">
                <a:latin typeface="Roboto" panose="02000000000000000000" pitchFamily="2" charset="0"/>
              </a:rPr>
              <a:t>After castration in men with prostate cancer.</a:t>
            </a:r>
          </a:p>
          <a:p>
            <a:r>
              <a:rPr lang="en-GB" sz="1200" dirty="0">
                <a:latin typeface="Roboto" panose="02000000000000000000" pitchFamily="2" charset="0"/>
              </a:rPr>
              <a:t>higher concentration of testosterone has been noted in men with BrS.</a:t>
            </a:r>
          </a:p>
          <a:p>
            <a:r>
              <a:rPr lang="en-GB" sz="1200" dirty="0">
                <a:latin typeface="Roboto" panose="02000000000000000000" pitchFamily="2" charset="0"/>
              </a:rPr>
              <a:t>No male predominance in children younger than age 16 years.</a:t>
            </a:r>
          </a:p>
          <a:p>
            <a:endParaRPr lang="en-US" dirty="0"/>
          </a:p>
        </p:txBody>
      </p:sp>
      <p:sp>
        <p:nvSpPr>
          <p:cNvPr id="4" name="Slide Number Placeholder 3"/>
          <p:cNvSpPr>
            <a:spLocks noGrp="1"/>
          </p:cNvSpPr>
          <p:nvPr>
            <p:ph type="sldNum" sz="quarter" idx="10"/>
          </p:nvPr>
        </p:nvSpPr>
        <p:spPr/>
        <p:txBody>
          <a:bodyPr/>
          <a:lstStyle/>
          <a:p>
            <a:pPr>
              <a:defRPr/>
            </a:pPr>
            <a:fld id="{7C6348CA-DF89-FB4F-80AD-6F21196D0E7F}" type="slidenum">
              <a:rPr lang="en-US" smtClean="0"/>
              <a:pPr>
                <a:defRPr/>
              </a:pPr>
              <a:t>12</a:t>
            </a:fld>
            <a:endParaRPr lang="en-US" dirty="0"/>
          </a:p>
        </p:txBody>
      </p:sp>
    </p:spTree>
    <p:extLst>
      <p:ext uri="{BB962C8B-B14F-4D97-AF65-F5344CB8AC3E}">
        <p14:creationId xmlns:p14="http://schemas.microsoft.com/office/powerpoint/2010/main" val="30091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503884-FB05-294C-BBF2-B1F7C94DD2A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03884-FB05-294C-BBF2-B1F7C94DD2A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03884-FB05-294C-BBF2-B1F7C94DD2A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 Slide01_Color Option">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CF4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87722"/>
              </a:solidFill>
            </a:endParaRPr>
          </a:p>
        </p:txBody>
      </p:sp>
      <p:sp>
        <p:nvSpPr>
          <p:cNvPr id="11" name="Title 1"/>
          <p:cNvSpPr>
            <a:spLocks noGrp="1"/>
          </p:cNvSpPr>
          <p:nvPr>
            <p:ph type="ctrTitle" hasCustomPrompt="1"/>
          </p:nvPr>
        </p:nvSpPr>
        <p:spPr>
          <a:xfrm>
            <a:off x="95259" y="2863629"/>
            <a:ext cx="8351856" cy="989914"/>
          </a:xfrm>
        </p:spPr>
        <p:txBody>
          <a:bodyPr lIns="0" bIns="0">
            <a:noAutofit/>
          </a:bodyPr>
          <a:lstStyle>
            <a:lvl1pPr algn="l">
              <a:lnSpc>
                <a:spcPct val="90000"/>
              </a:lnSpc>
              <a:defRPr sz="6600" b="1" baseline="0">
                <a:solidFill>
                  <a:srgbClr val="A20815"/>
                </a:solidFill>
                <a:latin typeface="Arial"/>
                <a:cs typeface="Arial"/>
              </a:defRPr>
            </a:lvl1pPr>
          </a:lstStyle>
          <a:p>
            <a:r>
              <a:rPr lang="en-US" dirty="0"/>
              <a:t>Section Divider Title</a:t>
            </a:r>
            <a:br>
              <a:rPr lang="en-US" dirty="0"/>
            </a:br>
            <a:endParaRPr lang="en-US" dirty="0"/>
          </a:p>
        </p:txBody>
      </p:sp>
      <p:sp>
        <p:nvSpPr>
          <p:cNvPr id="12" name="Subtitle 2"/>
          <p:cNvSpPr>
            <a:spLocks noGrp="1"/>
          </p:cNvSpPr>
          <p:nvPr>
            <p:ph type="subTitle" idx="1" hasCustomPrompt="1"/>
          </p:nvPr>
        </p:nvSpPr>
        <p:spPr>
          <a:xfrm>
            <a:off x="95259" y="3922962"/>
            <a:ext cx="6400800" cy="882865"/>
          </a:xfrm>
        </p:spPr>
        <p:txBody>
          <a:bodyPr lIns="0" tIns="0" rIns="0" bIns="0">
            <a:normAutofit/>
          </a:bodyPr>
          <a:lstStyle>
            <a:lvl1pPr marL="0" indent="0" algn="l">
              <a:buNone/>
              <a:defRPr sz="2400">
                <a:solidFill>
                  <a:srgbClr val="A2081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spTree>
    <p:extLst>
      <p:ext uri="{BB962C8B-B14F-4D97-AF65-F5344CB8AC3E}">
        <p14:creationId xmlns:p14="http://schemas.microsoft.com/office/powerpoint/2010/main" val="189895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eak Slide02_Color Option">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C6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hasCustomPrompt="1"/>
          </p:nvPr>
        </p:nvSpPr>
        <p:spPr>
          <a:xfrm>
            <a:off x="95259" y="2863629"/>
            <a:ext cx="8351856" cy="989914"/>
          </a:xfrm>
        </p:spPr>
        <p:txBody>
          <a:bodyPr lIns="0" bIns="0">
            <a:noAutofit/>
          </a:bodyPr>
          <a:lstStyle>
            <a:lvl1pPr algn="l">
              <a:lnSpc>
                <a:spcPct val="90000"/>
              </a:lnSpc>
              <a:defRPr sz="6600" b="1" baseline="0">
                <a:solidFill>
                  <a:srgbClr val="CF4520"/>
                </a:solidFill>
                <a:latin typeface="Arial"/>
                <a:cs typeface="Arial"/>
              </a:defRPr>
            </a:lvl1pPr>
          </a:lstStyle>
          <a:p>
            <a:r>
              <a:rPr lang="en-US" dirty="0"/>
              <a:t>Section Divider Title</a:t>
            </a:r>
            <a:br>
              <a:rPr lang="en-US" dirty="0"/>
            </a:br>
            <a:endParaRPr lang="en-US" dirty="0"/>
          </a:p>
        </p:txBody>
      </p:sp>
      <p:sp>
        <p:nvSpPr>
          <p:cNvPr id="11" name="Subtitle 2"/>
          <p:cNvSpPr>
            <a:spLocks noGrp="1"/>
          </p:cNvSpPr>
          <p:nvPr>
            <p:ph type="subTitle" idx="1" hasCustomPrompt="1"/>
          </p:nvPr>
        </p:nvSpPr>
        <p:spPr>
          <a:xfrm>
            <a:off x="95259" y="3922962"/>
            <a:ext cx="6400800" cy="882865"/>
          </a:xfrm>
        </p:spPr>
        <p:txBody>
          <a:bodyPr lIns="0" tIns="0" rIns="0" bIns="0">
            <a:normAutofit/>
          </a:bodyPr>
          <a:lstStyle>
            <a:lvl1pPr marL="0" indent="0" algn="l">
              <a:buNone/>
              <a:defRPr sz="2400">
                <a:solidFill>
                  <a:srgbClr val="CF452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spTree>
    <p:extLst>
      <p:ext uri="{BB962C8B-B14F-4D97-AF65-F5344CB8AC3E}">
        <p14:creationId xmlns:p14="http://schemas.microsoft.com/office/powerpoint/2010/main" val="424802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03884-FB05-294C-BBF2-B1F7C94DD2A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03884-FB05-294C-BBF2-B1F7C94DD2A9}"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03884-FB05-294C-BBF2-B1F7C94DD2A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03884-FB05-294C-BBF2-B1F7C94DD2A9}"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03884-FB05-294C-BBF2-B1F7C94DD2A9}"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03884-FB05-294C-BBF2-B1F7C94DD2A9}"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03884-FB05-294C-BBF2-B1F7C94DD2A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03884-FB05-294C-BBF2-B1F7C94DD2A9}"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0669-890C-9F42-B209-CFFEC5BF2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3884-FB05-294C-BBF2-B1F7C94DD2A9}" type="datetimeFigureOut">
              <a:rPr lang="en-US" smtClean="0"/>
              <a:pPr/>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0669-890C-9F42-B209-CFFEC5BF2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68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image" Target="../media/image9.png"/><Relationship Id="rId2" Type="http://schemas.openxmlformats.org/officeDocument/2006/relationships/notesSlide" Target="../notesSlides/notesSlide11.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customXml" Target="../ink/ink3.xml"/><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openanesthesia.org/myocyte-repolarization-ionic-flow/" TargetMode="Externa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itaca.edu.es/cardiac-action-potential.htm"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f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fi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brugadadrugs.org/pref_avoid/"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29027"/>
            <a:ext cx="9144000" cy="5028973"/>
          </a:xfrm>
          <a:prstGeom prst="rect">
            <a:avLst/>
          </a:prstGeom>
          <a:solidFill>
            <a:srgbClr val="CD4526"/>
          </a:solidFill>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a:defRPr/>
            </a:pPr>
            <a:endParaRPr lang="en-US" sz="3400" b="1" spc="300" dirty="0">
              <a:ln w="11430" cmpd="sng">
                <a:solidFill>
                  <a:srgbClr val="860908">
                    <a:tint val="10000"/>
                  </a:srgbClr>
                </a:solidFill>
                <a:prstDash val="solid"/>
                <a:miter lim="800000"/>
              </a:ln>
              <a:gradFill>
                <a:gsLst>
                  <a:gs pos="10000">
                    <a:srgbClr val="860908">
                      <a:tint val="83000"/>
                      <a:shade val="100000"/>
                      <a:satMod val="200000"/>
                    </a:srgbClr>
                  </a:gs>
                  <a:gs pos="75000">
                    <a:srgbClr val="860908">
                      <a:tint val="100000"/>
                      <a:shade val="50000"/>
                      <a:satMod val="150000"/>
                    </a:srgbClr>
                  </a:gs>
                </a:gsLst>
                <a:lin ang="5400000"/>
              </a:gradFill>
              <a:effectLst>
                <a:glow rad="45500">
                  <a:srgbClr val="860908">
                    <a:satMod val="220000"/>
                    <a:alpha val="35000"/>
                  </a:srgbClr>
                </a:glow>
              </a:effectLst>
              <a:latin typeface="Verdana"/>
              <a:cs typeface="Verdana"/>
            </a:endParaRPr>
          </a:p>
        </p:txBody>
      </p:sp>
      <p:sp>
        <p:nvSpPr>
          <p:cNvPr id="43010" name="Rectangle 9"/>
          <p:cNvSpPr>
            <a:spLocks noChangeArrowheads="1"/>
          </p:cNvSpPr>
          <p:nvPr/>
        </p:nvSpPr>
        <p:spPr bwMode="auto">
          <a:xfrm>
            <a:off x="221850" y="3022047"/>
            <a:ext cx="7388318" cy="2416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5" rIns="91429" bIns="45715">
            <a:spAutoFit/>
          </a:bodyPr>
          <a:lstStyle/>
          <a:p>
            <a:r>
              <a:rPr lang="en-US" sz="5400" b="1" dirty="0">
                <a:solidFill>
                  <a:schemeClr val="bg1"/>
                </a:solidFill>
                <a:effectLst>
                  <a:outerShdw blurRad="38100" dist="38100" dir="2700000" algn="tl">
                    <a:srgbClr val="000000">
                      <a:alpha val="43137"/>
                    </a:srgbClr>
                  </a:outerShdw>
                </a:effectLst>
                <a:latin typeface="+mj-lt"/>
                <a:cs typeface="Cambria" charset="0"/>
              </a:rPr>
              <a:t>Brugada Syndrome (BrS)</a:t>
            </a:r>
          </a:p>
          <a:p>
            <a:endParaRPr lang="en-US" sz="2400" dirty="0">
              <a:solidFill>
                <a:schemeClr val="bg1"/>
              </a:solidFill>
              <a:latin typeface="+mj-lt"/>
              <a:cs typeface="Cambria" charset="0"/>
            </a:endParaRPr>
          </a:p>
          <a:p>
            <a:r>
              <a:rPr lang="en-US" sz="2400" dirty="0">
                <a:solidFill>
                  <a:schemeClr val="bg1"/>
                </a:solidFill>
                <a:effectLst>
                  <a:outerShdw blurRad="38100" dist="38100" dir="2700000" algn="tl">
                    <a:srgbClr val="000000">
                      <a:alpha val="43137"/>
                    </a:srgbClr>
                  </a:outerShdw>
                </a:effectLst>
                <a:latin typeface="+mj-lt"/>
                <a:cs typeface="Cambria" charset="0"/>
              </a:rPr>
              <a:t>Amar Salam</a:t>
            </a:r>
          </a:p>
          <a:p>
            <a:r>
              <a:rPr lang="en-US" sz="2400" dirty="0">
                <a:solidFill>
                  <a:schemeClr val="bg1"/>
                </a:solidFill>
                <a:effectLst>
                  <a:outerShdw blurRad="38100" dist="38100" dir="2700000" algn="tl">
                    <a:srgbClr val="000000">
                      <a:alpha val="43137"/>
                    </a:srgbClr>
                  </a:outerShdw>
                </a:effectLst>
                <a:latin typeface="+mj-lt"/>
                <a:cs typeface="Cambria" charset="0"/>
              </a:rPr>
              <a:t>Rasha Kaddoura</a:t>
            </a:r>
            <a:endParaRPr lang="en-US" sz="900" dirty="0">
              <a:solidFill>
                <a:srgbClr val="FFFFFF"/>
              </a:solidFill>
              <a:effectLst>
                <a:outerShdw blurRad="38100" dist="38100" dir="2700000" algn="tl">
                  <a:srgbClr val="000000">
                    <a:alpha val="43137"/>
                  </a:srgbClr>
                </a:outerShdw>
              </a:effectLst>
              <a:latin typeface="+mj-lt"/>
              <a:cs typeface="Cambria" charset="0"/>
            </a:endParaRPr>
          </a:p>
          <a:p>
            <a:endParaRPr lang="en-US" sz="900" dirty="0">
              <a:solidFill>
                <a:srgbClr val="FFFFFF"/>
              </a:solidFill>
              <a:latin typeface="+mj-lt"/>
              <a:cs typeface="Cambria" charset="0"/>
            </a:endParaRPr>
          </a:p>
          <a:p>
            <a:r>
              <a:rPr lang="en-US" sz="1600" dirty="0">
                <a:solidFill>
                  <a:srgbClr val="FFFFFF"/>
                </a:solidFill>
                <a:latin typeface="+mj-lt"/>
                <a:cs typeface="Cambria" charset="0"/>
              </a:rPr>
              <a:t>September 12, 2021</a:t>
            </a:r>
            <a:endParaRPr lang="en-US" sz="1600" dirty="0">
              <a:solidFill>
                <a:schemeClr val="bg1"/>
              </a:solidFill>
              <a:latin typeface="+mj-lt"/>
              <a:cs typeface="Cambria" charset="0"/>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1850" y="149502"/>
            <a:ext cx="2800749" cy="1389502"/>
          </a:xfrm>
          <a:prstGeom prst="rect">
            <a:avLst/>
          </a:prstGeom>
        </p:spPr>
      </p:pic>
    </p:spTree>
    <p:extLst>
      <p:ext uri="{BB962C8B-B14F-4D97-AF65-F5344CB8AC3E}">
        <p14:creationId xmlns:p14="http://schemas.microsoft.com/office/powerpoint/2010/main" val="106594613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0984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Definition</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3000" dirty="0"/>
              <a:t>Inherited disease </a:t>
            </a:r>
          </a:p>
          <a:p>
            <a:r>
              <a:rPr lang="en-GB" sz="3000" dirty="0"/>
              <a:t>Characterized by a coved-type STE in right precordial leads and increased risk of SCD</a:t>
            </a:r>
          </a:p>
          <a:p>
            <a:r>
              <a:rPr lang="en-GB" sz="3000" dirty="0"/>
              <a:t>Absence of structural abnormalities</a:t>
            </a:r>
          </a:p>
          <a:p>
            <a:r>
              <a:rPr lang="en-GB" sz="3000" dirty="0"/>
              <a:t>ECG pattern can be spontaneous or unmasked by drugs (sodium-channel blockers)</a:t>
            </a:r>
          </a:p>
        </p:txBody>
      </p:sp>
      <p:sp>
        <p:nvSpPr>
          <p:cNvPr id="5" name="TextBox 4">
            <a:extLst>
              <a:ext uri="{FF2B5EF4-FFF2-40B4-BE49-F238E27FC236}">
                <a16:creationId xmlns:a16="http://schemas.microsoft.com/office/drawing/2014/main" id="{E796CB55-AB65-45DC-9452-18F210BF52FF}"/>
              </a:ext>
            </a:extLst>
          </p:cNvPr>
          <p:cNvSpPr txBox="1"/>
          <p:nvPr/>
        </p:nvSpPr>
        <p:spPr>
          <a:xfrm>
            <a:off x="3323303" y="6581000"/>
            <a:ext cx="5456903" cy="276999"/>
          </a:xfrm>
          <a:prstGeom prst="rect">
            <a:avLst/>
          </a:prstGeom>
          <a:noFill/>
        </p:spPr>
        <p:txBody>
          <a:bodyPr wrap="square" rtlCol="0">
            <a:spAutoFit/>
          </a:bodyPr>
          <a:lstStyle/>
          <a:p>
            <a:r>
              <a:rPr lang="en-US" sz="1200" dirty="0"/>
              <a:t>ECG, electrocardiograph; SCD, sudden cardiac death; STE, ST-segment elevation</a:t>
            </a:r>
            <a:endParaRPr lang="en-GB" sz="1200" dirty="0"/>
          </a:p>
        </p:txBody>
      </p:sp>
    </p:spTree>
    <p:extLst>
      <p:ext uri="{BB962C8B-B14F-4D97-AF65-F5344CB8AC3E}">
        <p14:creationId xmlns:p14="http://schemas.microsoft.com/office/powerpoint/2010/main" val="70618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1493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Disease Burden</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r>
              <a:rPr lang="en-GB" sz="3000" b="0" i="0" dirty="0">
                <a:effectLst/>
              </a:rPr>
              <a:t>Difficult to estimate (asymptomatic, dynamic)</a:t>
            </a:r>
          </a:p>
          <a:p>
            <a:pPr lvl="1"/>
            <a:r>
              <a:rPr lang="en-GB" sz="2600" b="0" i="0" dirty="0">
                <a:effectLst/>
              </a:rPr>
              <a:t>Prevalence 1/5,000 - 1/2,000</a:t>
            </a:r>
          </a:p>
          <a:p>
            <a:pPr lvl="1"/>
            <a:r>
              <a:rPr lang="en-GB" sz="2600" dirty="0"/>
              <a:t>Men &gt; women (8 – 10 times)</a:t>
            </a:r>
            <a:endParaRPr lang="en-GB" sz="2600" b="0" i="0" dirty="0">
              <a:effectLst/>
            </a:endParaRPr>
          </a:p>
          <a:p>
            <a:pPr lvl="1"/>
            <a:r>
              <a:rPr lang="en-GB" sz="2600" b="0" i="0" dirty="0">
                <a:effectLst/>
              </a:rPr>
              <a:t>Incidence of BrS pattern (ECG) 0.12% - 0.8%</a:t>
            </a:r>
          </a:p>
          <a:p>
            <a:r>
              <a:rPr lang="en-GB" sz="3000" b="0" i="0" dirty="0">
                <a:effectLst/>
              </a:rPr>
              <a:t>4% - 12% of all sudden deaths</a:t>
            </a:r>
          </a:p>
          <a:p>
            <a:r>
              <a:rPr lang="en-GB" sz="3000" dirty="0"/>
              <a:t>U</a:t>
            </a:r>
            <a:r>
              <a:rPr lang="en-GB" sz="3000" b="0" i="0" dirty="0">
                <a:effectLst/>
              </a:rPr>
              <a:t>p to 20% of sudden deaths in patients with structurally normal hearts</a:t>
            </a:r>
          </a:p>
          <a:p>
            <a:r>
              <a:rPr lang="en-GB" sz="3000" dirty="0"/>
              <a:t>Prevalence is much higher in East/Southeast Asia</a:t>
            </a:r>
            <a:endParaRPr lang="en-GB" sz="3000" b="0" i="0" dirty="0">
              <a:effectLst/>
              <a:highlight>
                <a:srgbClr val="FFFF00"/>
              </a:highlight>
            </a:endParaRPr>
          </a:p>
        </p:txBody>
      </p:sp>
      <p:sp>
        <p:nvSpPr>
          <p:cNvPr id="5" name="TextBox 4">
            <a:extLst>
              <a:ext uri="{FF2B5EF4-FFF2-40B4-BE49-F238E27FC236}">
                <a16:creationId xmlns:a16="http://schemas.microsoft.com/office/drawing/2014/main" id="{E796CB55-AB65-45DC-9452-18F210BF52FF}"/>
              </a:ext>
            </a:extLst>
          </p:cNvPr>
          <p:cNvSpPr txBox="1"/>
          <p:nvPr/>
        </p:nvSpPr>
        <p:spPr>
          <a:xfrm>
            <a:off x="3323303" y="6581000"/>
            <a:ext cx="5456903" cy="276999"/>
          </a:xfrm>
          <a:prstGeom prst="rect">
            <a:avLst/>
          </a:prstGeom>
          <a:noFill/>
        </p:spPr>
        <p:txBody>
          <a:bodyPr wrap="square" rtlCol="0">
            <a:spAutoFit/>
          </a:bodyPr>
          <a:lstStyle/>
          <a:p>
            <a:r>
              <a:rPr lang="en-US" sz="1200" dirty="0"/>
              <a:t> </a:t>
            </a:r>
            <a:endParaRPr lang="en-GB" sz="1200" dirty="0"/>
          </a:p>
        </p:txBody>
      </p:sp>
    </p:spTree>
    <p:extLst>
      <p:ext uri="{BB962C8B-B14F-4D97-AF65-F5344CB8AC3E}">
        <p14:creationId xmlns:p14="http://schemas.microsoft.com/office/powerpoint/2010/main" val="211669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41022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Clinical Presentation</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3000" dirty="0"/>
              <a:t>Syncope, seizures, and nocturnal agonal breathing </a:t>
            </a:r>
          </a:p>
          <a:p>
            <a:r>
              <a:rPr lang="en-GB" sz="3000" dirty="0"/>
              <a:t>SCD</a:t>
            </a:r>
          </a:p>
          <a:p>
            <a:r>
              <a:rPr lang="en-GB" sz="3000" dirty="0"/>
              <a:t>Febrile episodes are frequent with symptoms</a:t>
            </a:r>
          </a:p>
          <a:p>
            <a:r>
              <a:rPr lang="en-GB" sz="3000" dirty="0"/>
              <a:t>Syncope or SCD ranges from 17% to 42% (overestimated)</a:t>
            </a:r>
          </a:p>
          <a:p>
            <a:pPr lvl="1"/>
            <a:r>
              <a:rPr lang="en-GB" sz="2600" dirty="0"/>
              <a:t>Recent report: SCD (4.6%) and recurrent arrhythmia (5%)</a:t>
            </a:r>
          </a:p>
        </p:txBody>
      </p:sp>
      <p:sp>
        <p:nvSpPr>
          <p:cNvPr id="6" name="TextBox 5">
            <a:extLst>
              <a:ext uri="{FF2B5EF4-FFF2-40B4-BE49-F238E27FC236}">
                <a16:creationId xmlns:a16="http://schemas.microsoft.com/office/drawing/2014/main" id="{AD8C2461-8152-4AF8-BA81-5E7665D405DA}"/>
              </a:ext>
            </a:extLst>
          </p:cNvPr>
          <p:cNvSpPr txBox="1"/>
          <p:nvPr/>
        </p:nvSpPr>
        <p:spPr>
          <a:xfrm>
            <a:off x="3323303" y="6581000"/>
            <a:ext cx="5456903" cy="276999"/>
          </a:xfrm>
          <a:prstGeom prst="rect">
            <a:avLst/>
          </a:prstGeom>
          <a:noFill/>
        </p:spPr>
        <p:txBody>
          <a:bodyPr wrap="square" rtlCol="0">
            <a:spAutoFit/>
          </a:bodyPr>
          <a:lstStyle/>
          <a:p>
            <a:r>
              <a:rPr lang="en-US" sz="1200" dirty="0"/>
              <a:t>SCD, sudden cardiac death</a:t>
            </a:r>
            <a:endParaRPr lang="en-GB" sz="1200" dirty="0"/>
          </a:p>
        </p:txBody>
      </p:sp>
    </p:spTree>
    <p:extLst>
      <p:ext uri="{BB962C8B-B14F-4D97-AF65-F5344CB8AC3E}">
        <p14:creationId xmlns:p14="http://schemas.microsoft.com/office/powerpoint/2010/main" val="224149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41022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Clinical Presentation</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3000" dirty="0"/>
              <a:t>Occur during resting or sleeping</a:t>
            </a:r>
          </a:p>
          <a:p>
            <a:pPr lvl="1"/>
            <a:r>
              <a:rPr lang="en-GB" sz="2600" dirty="0"/>
              <a:t>Association with bradycardia or vagal events</a:t>
            </a:r>
          </a:p>
          <a:p>
            <a:r>
              <a:rPr lang="en-GB" sz="3000" dirty="0"/>
              <a:t>First occurrence during adulthood</a:t>
            </a:r>
          </a:p>
          <a:p>
            <a:r>
              <a:rPr lang="en-GB" sz="3000" dirty="0"/>
              <a:t>Mean age of SCD presentation of 41 ± 15 years</a:t>
            </a:r>
          </a:p>
          <a:p>
            <a:r>
              <a:rPr lang="en-GB" sz="3000" dirty="0"/>
              <a:t>Hormonal influences (age and sex difference)</a:t>
            </a:r>
          </a:p>
          <a:p>
            <a:pPr lvl="1"/>
            <a:r>
              <a:rPr lang="en-GB" sz="2600" dirty="0"/>
              <a:t>After castration in men with prostate cancer</a:t>
            </a:r>
          </a:p>
          <a:p>
            <a:pPr lvl="1"/>
            <a:r>
              <a:rPr lang="en-GB" sz="2600" dirty="0"/>
              <a:t>higher concentration of testosterone in men</a:t>
            </a:r>
          </a:p>
          <a:p>
            <a:pPr lvl="1"/>
            <a:r>
              <a:rPr lang="en-GB" sz="2600" dirty="0"/>
              <a:t>No male predominance in children &lt; 16 years  </a:t>
            </a:r>
          </a:p>
        </p:txBody>
      </p:sp>
      <p:sp>
        <p:nvSpPr>
          <p:cNvPr id="6" name="TextBox 5">
            <a:extLst>
              <a:ext uri="{FF2B5EF4-FFF2-40B4-BE49-F238E27FC236}">
                <a16:creationId xmlns:a16="http://schemas.microsoft.com/office/drawing/2014/main" id="{F05CAE62-6764-40DC-B41B-61CAC895C319}"/>
              </a:ext>
            </a:extLst>
          </p:cNvPr>
          <p:cNvSpPr txBox="1"/>
          <p:nvPr/>
        </p:nvSpPr>
        <p:spPr>
          <a:xfrm>
            <a:off x="3323303" y="6581000"/>
            <a:ext cx="5456903" cy="276999"/>
          </a:xfrm>
          <a:prstGeom prst="rect">
            <a:avLst/>
          </a:prstGeom>
          <a:noFill/>
        </p:spPr>
        <p:txBody>
          <a:bodyPr wrap="square" rtlCol="0">
            <a:spAutoFit/>
          </a:bodyPr>
          <a:lstStyle/>
          <a:p>
            <a:r>
              <a:rPr lang="en-US" sz="1200" dirty="0"/>
              <a:t>SCD, sudden cardiac death</a:t>
            </a:r>
            <a:endParaRPr lang="en-GB" sz="1200" dirty="0"/>
          </a:p>
        </p:txBody>
      </p:sp>
    </p:spTree>
    <p:extLst>
      <p:ext uri="{BB962C8B-B14F-4D97-AF65-F5344CB8AC3E}">
        <p14:creationId xmlns:p14="http://schemas.microsoft.com/office/powerpoint/2010/main" val="289809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4445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Pathophysiology</a:t>
            </a:r>
            <a:r>
              <a:rPr lang="en-US" sz="3200" b="1" dirty="0">
                <a:solidFill>
                  <a:srgbClr val="CC3300"/>
                </a:solidFill>
                <a:latin typeface="+mj-lt"/>
                <a:cs typeface="Cambria"/>
              </a:rPr>
              <a:t>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pPr marL="0" indent="0">
              <a:buNone/>
            </a:pPr>
            <a:r>
              <a:rPr lang="en-GB" sz="2600" b="1" dirty="0">
                <a:solidFill>
                  <a:srgbClr val="CC3300"/>
                </a:solidFill>
              </a:rPr>
              <a:t>ST-T abnormality in right precordial leads </a:t>
            </a:r>
          </a:p>
          <a:p>
            <a:r>
              <a:rPr lang="en-GB" sz="2600" dirty="0"/>
              <a:t>Outward shift of ionic currents during early repolarization (transmural voltage gradient)</a:t>
            </a:r>
          </a:p>
          <a:p>
            <a:pPr lvl="1"/>
            <a:r>
              <a:rPr lang="en-GB" sz="2200" dirty="0"/>
              <a:t>Marked accentuation of  action potential notch  </a:t>
            </a:r>
          </a:p>
          <a:p>
            <a:pPr lvl="1"/>
            <a:r>
              <a:rPr lang="en-GB" sz="2200" dirty="0"/>
              <a:t>Prolongation of repolarization in RV epicardial (spike-and-dome), but not endocardial, cells in the RVOT</a:t>
            </a:r>
          </a:p>
        </p:txBody>
      </p:sp>
      <p:pic>
        <p:nvPicPr>
          <p:cNvPr id="6" name="Picture 2" descr="Brugada syndrome: Recent understanding of pathophysiological mechanism and  treatment - ScienceDirect">
            <a:extLst>
              <a:ext uri="{FF2B5EF4-FFF2-40B4-BE49-F238E27FC236}">
                <a16:creationId xmlns:a16="http://schemas.microsoft.com/office/drawing/2014/main" id="{883D4394-AB45-4D8F-8D0B-F8920916A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822" y="4069910"/>
            <a:ext cx="6093424" cy="25110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79478F-255F-49E1-BA04-7FA2E15FCEE1}"/>
              </a:ext>
            </a:extLst>
          </p:cNvPr>
          <p:cNvSpPr txBox="1"/>
          <p:nvPr/>
        </p:nvSpPr>
        <p:spPr>
          <a:xfrm>
            <a:off x="3323303" y="6581000"/>
            <a:ext cx="5456903" cy="276999"/>
          </a:xfrm>
          <a:prstGeom prst="rect">
            <a:avLst/>
          </a:prstGeom>
          <a:noFill/>
        </p:spPr>
        <p:txBody>
          <a:bodyPr wrap="square" rtlCol="0">
            <a:spAutoFit/>
          </a:bodyPr>
          <a:lstStyle/>
          <a:p>
            <a:r>
              <a:rPr lang="en-US" sz="1200" dirty="0"/>
              <a:t>RV, right ventricular; RVOT, right ventricular outflow tract</a:t>
            </a:r>
            <a:endParaRPr lang="en-GB" sz="1200" dirty="0"/>
          </a:p>
        </p:txBody>
      </p:sp>
      <p:sp>
        <p:nvSpPr>
          <p:cNvPr id="2" name="Oval 1">
            <a:extLst>
              <a:ext uri="{FF2B5EF4-FFF2-40B4-BE49-F238E27FC236}">
                <a16:creationId xmlns:a16="http://schemas.microsoft.com/office/drawing/2014/main" id="{474D6347-5355-426C-9E45-5230DB76C556}"/>
              </a:ext>
            </a:extLst>
          </p:cNvPr>
          <p:cNvSpPr/>
          <p:nvPr/>
        </p:nvSpPr>
        <p:spPr>
          <a:xfrm>
            <a:off x="4204187" y="4634213"/>
            <a:ext cx="412955" cy="6784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234D0EA-A204-44CB-88C8-5B4361504786}"/>
              </a:ext>
            </a:extLst>
          </p:cNvPr>
          <p:cNvSpPr/>
          <p:nvPr/>
        </p:nvSpPr>
        <p:spPr>
          <a:xfrm>
            <a:off x="6863813" y="4634213"/>
            <a:ext cx="412955" cy="6784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E25900B-8BC1-4A60-8C8D-72EDE7591BC0}"/>
              </a:ext>
            </a:extLst>
          </p:cNvPr>
          <p:cNvSpPr/>
          <p:nvPr/>
        </p:nvSpPr>
        <p:spPr>
          <a:xfrm>
            <a:off x="5397910" y="5312639"/>
            <a:ext cx="619432" cy="1639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0" name="Ink 9">
                <a:extLst>
                  <a:ext uri="{FF2B5EF4-FFF2-40B4-BE49-F238E27FC236}">
                    <a16:creationId xmlns:a16="http://schemas.microsoft.com/office/drawing/2014/main" id="{C70A2CF9-9480-424E-830D-39AC7B7CD5D9}"/>
                  </a:ext>
                </a:extLst>
              </p14:cNvPr>
              <p14:cNvContentPartPr/>
              <p14:nvPr/>
            </p14:nvContentPartPr>
            <p14:xfrm>
              <a:off x="5210810" y="5073124"/>
              <a:ext cx="360" cy="360"/>
            </p14:xfrm>
          </p:contentPart>
        </mc:Choice>
        <mc:Fallback xmlns="">
          <p:pic>
            <p:nvPicPr>
              <p:cNvPr id="10" name="Ink 9">
                <a:extLst>
                  <a:ext uri="{FF2B5EF4-FFF2-40B4-BE49-F238E27FC236}">
                    <a16:creationId xmlns:a16="http://schemas.microsoft.com/office/drawing/2014/main" id="{C70A2CF9-9480-424E-830D-39AC7B7CD5D9}"/>
                  </a:ext>
                </a:extLst>
              </p:cNvPr>
              <p:cNvPicPr/>
              <p:nvPr/>
            </p:nvPicPr>
            <p:blipFill>
              <a:blip r:embed="rId6"/>
              <a:stretch>
                <a:fillRect/>
              </a:stretch>
            </p:blipFill>
            <p:spPr>
              <a:xfrm>
                <a:off x="5193170" y="4965124"/>
                <a:ext cx="36000" cy="216000"/>
              </a:xfrm>
              <a:prstGeom prst="rect">
                <a:avLst/>
              </a:prstGeom>
            </p:spPr>
          </p:pic>
        </mc:Fallback>
      </mc:AlternateContent>
      <p:grpSp>
        <p:nvGrpSpPr>
          <p:cNvPr id="27" name="Group 26">
            <a:extLst>
              <a:ext uri="{FF2B5EF4-FFF2-40B4-BE49-F238E27FC236}">
                <a16:creationId xmlns:a16="http://schemas.microsoft.com/office/drawing/2014/main" id="{F23CA44A-4ED9-412E-AA1B-FB792114C545}"/>
              </a:ext>
            </a:extLst>
          </p:cNvPr>
          <p:cNvGrpSpPr/>
          <p:nvPr/>
        </p:nvGrpSpPr>
        <p:grpSpPr>
          <a:xfrm>
            <a:off x="1374290" y="5256004"/>
            <a:ext cx="320400" cy="395640"/>
            <a:chOff x="1374290" y="5256004"/>
            <a:chExt cx="320400" cy="39564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3" name="Ink 12">
                  <a:extLst>
                    <a:ext uri="{FF2B5EF4-FFF2-40B4-BE49-F238E27FC236}">
                      <a16:creationId xmlns:a16="http://schemas.microsoft.com/office/drawing/2014/main" id="{FAAEBC39-673C-4985-9251-F6337ECBD7EE}"/>
                    </a:ext>
                  </a:extLst>
                </p14:cNvPr>
                <p14:cNvContentPartPr/>
                <p14:nvPr/>
              </p14:nvContentPartPr>
              <p14:xfrm>
                <a:off x="1374290" y="5256004"/>
                <a:ext cx="56880" cy="228960"/>
              </p14:xfrm>
            </p:contentPart>
          </mc:Choice>
          <mc:Fallback xmlns="">
            <p:pic>
              <p:nvPicPr>
                <p:cNvPr id="13" name="Ink 12">
                  <a:extLst>
                    <a:ext uri="{FF2B5EF4-FFF2-40B4-BE49-F238E27FC236}">
                      <a16:creationId xmlns:a16="http://schemas.microsoft.com/office/drawing/2014/main" id="{FAAEBC39-673C-4985-9251-F6337ECBD7EE}"/>
                    </a:ext>
                  </a:extLst>
                </p:cNvPr>
                <p:cNvPicPr/>
                <p:nvPr/>
              </p:nvPicPr>
              <p:blipFill>
                <a:blip r:embed="rId8"/>
                <a:stretch>
                  <a:fillRect/>
                </a:stretch>
              </p:blipFill>
              <p:spPr>
                <a:xfrm>
                  <a:off x="1356650" y="5148364"/>
                  <a:ext cx="92520" cy="444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0" name="Ink 19">
                  <a:extLst>
                    <a:ext uri="{FF2B5EF4-FFF2-40B4-BE49-F238E27FC236}">
                      <a16:creationId xmlns:a16="http://schemas.microsoft.com/office/drawing/2014/main" id="{FF3E2BA5-2DFF-475C-AB6A-1F8F1141A948}"/>
                    </a:ext>
                  </a:extLst>
                </p14:cNvPr>
                <p14:cNvContentPartPr/>
                <p14:nvPr/>
              </p14:nvContentPartPr>
              <p14:xfrm>
                <a:off x="1688930" y="5577124"/>
                <a:ext cx="5760" cy="13680"/>
              </p14:xfrm>
            </p:contentPart>
          </mc:Choice>
          <mc:Fallback xmlns="">
            <p:pic>
              <p:nvPicPr>
                <p:cNvPr id="20" name="Ink 19">
                  <a:extLst>
                    <a:ext uri="{FF2B5EF4-FFF2-40B4-BE49-F238E27FC236}">
                      <a16:creationId xmlns:a16="http://schemas.microsoft.com/office/drawing/2014/main" id="{FF3E2BA5-2DFF-475C-AB6A-1F8F1141A948}"/>
                    </a:ext>
                  </a:extLst>
                </p:cNvPr>
                <p:cNvPicPr/>
                <p:nvPr/>
              </p:nvPicPr>
              <p:blipFill>
                <a:blip r:embed="rId10"/>
                <a:stretch>
                  <a:fillRect/>
                </a:stretch>
              </p:blipFill>
              <p:spPr>
                <a:xfrm>
                  <a:off x="1670930" y="5469124"/>
                  <a:ext cx="41400"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5" name="Ink 24">
                  <a:extLst>
                    <a:ext uri="{FF2B5EF4-FFF2-40B4-BE49-F238E27FC236}">
                      <a16:creationId xmlns:a16="http://schemas.microsoft.com/office/drawing/2014/main" id="{4BE42E49-6458-4E40-9A36-C01319D510DD}"/>
                    </a:ext>
                  </a:extLst>
                </p14:cNvPr>
                <p14:cNvContentPartPr/>
                <p14:nvPr/>
              </p14:nvContentPartPr>
              <p14:xfrm>
                <a:off x="1606850" y="5645884"/>
                <a:ext cx="20160" cy="5760"/>
              </p14:xfrm>
            </p:contentPart>
          </mc:Choice>
          <mc:Fallback xmlns="">
            <p:pic>
              <p:nvPicPr>
                <p:cNvPr id="25" name="Ink 24">
                  <a:extLst>
                    <a:ext uri="{FF2B5EF4-FFF2-40B4-BE49-F238E27FC236}">
                      <a16:creationId xmlns:a16="http://schemas.microsoft.com/office/drawing/2014/main" id="{4BE42E49-6458-4E40-9A36-C01319D510DD}"/>
                    </a:ext>
                  </a:extLst>
                </p:cNvPr>
                <p:cNvPicPr/>
                <p:nvPr/>
              </p:nvPicPr>
              <p:blipFill>
                <a:blip r:embed="rId12"/>
                <a:stretch>
                  <a:fillRect/>
                </a:stretch>
              </p:blipFill>
              <p:spPr>
                <a:xfrm>
                  <a:off x="1589210" y="5537884"/>
                  <a:ext cx="55800" cy="22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50564D53-2810-4539-BDF8-C5BCE46B4B41}"/>
                  </a:ext>
                </a:extLst>
              </p14:cNvPr>
              <p14:cNvContentPartPr/>
              <p14:nvPr/>
            </p14:nvContentPartPr>
            <p14:xfrm>
              <a:off x="5115207" y="5013589"/>
              <a:ext cx="588240" cy="540720"/>
            </p14:xfrm>
          </p:contentPart>
        </mc:Choice>
        <mc:Fallback xmlns="">
          <p:pic>
            <p:nvPicPr>
              <p:cNvPr id="48" name="Ink 47">
                <a:extLst>
                  <a:ext uri="{FF2B5EF4-FFF2-40B4-BE49-F238E27FC236}">
                    <a16:creationId xmlns:a16="http://schemas.microsoft.com/office/drawing/2014/main" id="{50564D53-2810-4539-BDF8-C5BCE46B4B41}"/>
                  </a:ext>
                </a:extLst>
              </p:cNvPr>
              <p:cNvPicPr/>
              <p:nvPr/>
            </p:nvPicPr>
            <p:blipFill>
              <a:blip r:embed="rId14"/>
              <a:stretch>
                <a:fillRect/>
              </a:stretch>
            </p:blipFill>
            <p:spPr>
              <a:xfrm>
                <a:off x="5097207" y="4995949"/>
                <a:ext cx="62388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5A631F8E-89DA-4ECB-A3C4-4D21CA17E79B}"/>
                  </a:ext>
                </a:extLst>
              </p14:cNvPr>
              <p14:cNvContentPartPr/>
              <p14:nvPr/>
            </p14:nvContentPartPr>
            <p14:xfrm>
              <a:off x="7882167" y="4753669"/>
              <a:ext cx="660960" cy="689040"/>
            </p14:xfrm>
          </p:contentPart>
        </mc:Choice>
        <mc:Fallback xmlns="">
          <p:pic>
            <p:nvPicPr>
              <p:cNvPr id="49" name="Ink 48">
                <a:extLst>
                  <a:ext uri="{FF2B5EF4-FFF2-40B4-BE49-F238E27FC236}">
                    <a16:creationId xmlns:a16="http://schemas.microsoft.com/office/drawing/2014/main" id="{5A631F8E-89DA-4ECB-A3C4-4D21CA17E79B}"/>
                  </a:ext>
                </a:extLst>
              </p:cNvPr>
              <p:cNvPicPr/>
              <p:nvPr/>
            </p:nvPicPr>
            <p:blipFill>
              <a:blip r:embed="rId16"/>
              <a:stretch>
                <a:fillRect/>
              </a:stretch>
            </p:blipFill>
            <p:spPr>
              <a:xfrm>
                <a:off x="7864167" y="4736029"/>
                <a:ext cx="696600" cy="724680"/>
              </a:xfrm>
              <a:prstGeom prst="rect">
                <a:avLst/>
              </a:prstGeom>
            </p:spPr>
          </p:pic>
        </mc:Fallback>
      </mc:AlternateContent>
      <p:sp>
        <p:nvSpPr>
          <p:cNvPr id="50" name="Rectangle 49">
            <a:extLst>
              <a:ext uri="{FF2B5EF4-FFF2-40B4-BE49-F238E27FC236}">
                <a16:creationId xmlns:a16="http://schemas.microsoft.com/office/drawing/2014/main" id="{044D32CA-060F-4F18-AEB6-FC2C875B6964}"/>
              </a:ext>
            </a:extLst>
          </p:cNvPr>
          <p:cNvSpPr/>
          <p:nvPr/>
        </p:nvSpPr>
        <p:spPr>
          <a:xfrm>
            <a:off x="5397910" y="4753669"/>
            <a:ext cx="858344" cy="38559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0F420DE-BE02-4F8C-A7CD-B5F803BE95C7}"/>
              </a:ext>
            </a:extLst>
          </p:cNvPr>
          <p:cNvSpPr/>
          <p:nvPr/>
        </p:nvSpPr>
        <p:spPr>
          <a:xfrm>
            <a:off x="8285079" y="5294584"/>
            <a:ext cx="619432" cy="16392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1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blinds(horizontal)">
                                      <p:cBhvr>
                                        <p:cTn id="9" dur="2000"/>
                                        <p:tgtEl>
                                          <p:spTgt spid="48"/>
                                        </p:tgtEl>
                                      </p:cBhvr>
                                    </p:animEffect>
                                  </p:childTnLst>
                                </p:cTn>
                              </p:par>
                              <p:par>
                                <p:cTn id="10" presetID="3" presetClass="entr" presetSubtype="1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2000"/>
                                        <p:tgtEl>
                                          <p:spTgt spid="4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edge">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4445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Pathophysiology</a:t>
            </a:r>
            <a:r>
              <a:rPr lang="en-US" sz="3200" b="1" dirty="0">
                <a:solidFill>
                  <a:srgbClr val="CC3300"/>
                </a:solidFill>
                <a:latin typeface="+mj-lt"/>
                <a:cs typeface="Cambria"/>
              </a:rPr>
              <a:t>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pPr marL="0" indent="0">
              <a:buNone/>
            </a:pPr>
            <a:r>
              <a:rPr lang="en-GB" sz="2600" b="1" dirty="0">
                <a:solidFill>
                  <a:srgbClr val="CC3300"/>
                </a:solidFill>
              </a:rPr>
              <a:t>ST-T abnormality in right precordial leads </a:t>
            </a:r>
          </a:p>
          <a:p>
            <a:r>
              <a:rPr lang="en-GB" sz="2600" dirty="0"/>
              <a:t>Increased transient outward current (</a:t>
            </a:r>
            <a:r>
              <a:rPr lang="en-GB" sz="2600" i="1" dirty="0"/>
              <a:t>Ito</a:t>
            </a:r>
            <a:r>
              <a:rPr lang="en-GB" sz="2600" dirty="0"/>
              <a:t>)</a:t>
            </a:r>
          </a:p>
          <a:p>
            <a:r>
              <a:rPr lang="en-GB" sz="2600" dirty="0"/>
              <a:t>STE (J wave) and T wave inversion </a:t>
            </a:r>
            <a:endParaRPr lang="en-GB" sz="2600" b="0" i="0" dirty="0">
              <a:effectLst/>
            </a:endParaRPr>
          </a:p>
        </p:txBody>
      </p:sp>
      <p:sp>
        <p:nvSpPr>
          <p:cNvPr id="5" name="TextBox 4">
            <a:extLst>
              <a:ext uri="{FF2B5EF4-FFF2-40B4-BE49-F238E27FC236}">
                <a16:creationId xmlns:a16="http://schemas.microsoft.com/office/drawing/2014/main" id="{E796CB55-AB65-45DC-9452-18F210BF52FF}"/>
              </a:ext>
            </a:extLst>
          </p:cNvPr>
          <p:cNvSpPr txBox="1"/>
          <p:nvPr/>
        </p:nvSpPr>
        <p:spPr>
          <a:xfrm>
            <a:off x="3323303" y="6581000"/>
            <a:ext cx="5456903" cy="276999"/>
          </a:xfrm>
          <a:prstGeom prst="rect">
            <a:avLst/>
          </a:prstGeom>
          <a:noFill/>
        </p:spPr>
        <p:txBody>
          <a:bodyPr wrap="square" rtlCol="0">
            <a:spAutoFit/>
          </a:bodyPr>
          <a:lstStyle/>
          <a:p>
            <a:r>
              <a:rPr lang="en-US" sz="1200" dirty="0"/>
              <a:t> </a:t>
            </a:r>
            <a:endParaRPr lang="en-GB" sz="1200" dirty="0"/>
          </a:p>
        </p:txBody>
      </p:sp>
      <p:pic>
        <p:nvPicPr>
          <p:cNvPr id="9" name="Picture 2" descr="Brugada syndrome: Recent understanding of pathophysiological mechanism and  treatment - ScienceDirect">
            <a:extLst>
              <a:ext uri="{FF2B5EF4-FFF2-40B4-BE49-F238E27FC236}">
                <a16:creationId xmlns:a16="http://schemas.microsoft.com/office/drawing/2014/main" id="{64FD15D5-95F2-4B86-8316-42D2C826F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822" y="4002255"/>
            <a:ext cx="6093424" cy="25110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BDD30D-BD2C-4FAA-A77F-0941AFAA4B31}"/>
              </a:ext>
            </a:extLst>
          </p:cNvPr>
          <p:cNvSpPr txBox="1"/>
          <p:nvPr/>
        </p:nvSpPr>
        <p:spPr>
          <a:xfrm>
            <a:off x="3323303" y="6513345"/>
            <a:ext cx="5456903" cy="276999"/>
          </a:xfrm>
          <a:prstGeom prst="rect">
            <a:avLst/>
          </a:prstGeom>
          <a:noFill/>
        </p:spPr>
        <p:txBody>
          <a:bodyPr wrap="square" rtlCol="0">
            <a:spAutoFit/>
          </a:bodyPr>
          <a:lstStyle/>
          <a:p>
            <a:r>
              <a:rPr lang="en-US" sz="1200" dirty="0"/>
              <a:t>RV, right ventricular; RVOT, right ventricular outflow tract</a:t>
            </a:r>
            <a:endParaRPr lang="en-GB" sz="1200" dirty="0"/>
          </a:p>
        </p:txBody>
      </p:sp>
      <p:sp>
        <p:nvSpPr>
          <p:cNvPr id="2" name="Rectangle 1">
            <a:extLst>
              <a:ext uri="{FF2B5EF4-FFF2-40B4-BE49-F238E27FC236}">
                <a16:creationId xmlns:a16="http://schemas.microsoft.com/office/drawing/2014/main" id="{AC27E6C3-95C0-4D3E-ABA6-ED577FEF3967}"/>
              </a:ext>
            </a:extLst>
          </p:cNvPr>
          <p:cNvSpPr/>
          <p:nvPr/>
        </p:nvSpPr>
        <p:spPr>
          <a:xfrm>
            <a:off x="7120467" y="4182533"/>
            <a:ext cx="381000" cy="27093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503F18BF-3ED1-4CD8-B818-ABBAD785557F}"/>
              </a:ext>
            </a:extLst>
          </p:cNvPr>
          <p:cNvSpPr/>
          <p:nvPr/>
        </p:nvSpPr>
        <p:spPr>
          <a:xfrm>
            <a:off x="7052733" y="5145625"/>
            <a:ext cx="448734" cy="93601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B86DE4F-8A2E-4D0F-BCA4-45007622DF7C}"/>
              </a:ext>
            </a:extLst>
          </p:cNvPr>
          <p:cNvSpPr/>
          <p:nvPr/>
        </p:nvSpPr>
        <p:spPr>
          <a:xfrm>
            <a:off x="7785508" y="5788853"/>
            <a:ext cx="969841" cy="472855"/>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3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2827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Type 1 BrS - ECG</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b="0" i="0" dirty="0">
                <a:effectLst/>
              </a:rPr>
              <a:t>STE ≥2 mm in ≥1 right precordial lead (V</a:t>
            </a:r>
            <a:r>
              <a:rPr lang="en-GB" sz="3000" b="0" i="0" baseline="-25000" dirty="0">
                <a:effectLst/>
              </a:rPr>
              <a:t>1</a:t>
            </a:r>
            <a:r>
              <a:rPr lang="en-GB" sz="3000" b="0" i="0" dirty="0">
                <a:effectLst/>
              </a:rPr>
              <a:t> to V</a:t>
            </a:r>
            <a:r>
              <a:rPr lang="en-GB" sz="3000" b="0" i="0" baseline="-25000" dirty="0">
                <a:effectLst/>
              </a:rPr>
              <a:t>3</a:t>
            </a:r>
            <a:r>
              <a:rPr lang="en-GB" sz="3000" b="0" i="0" dirty="0">
                <a:effectLst/>
              </a:rPr>
              <a:t>), following an rʹ-wave and a concave or straight ST segment </a:t>
            </a:r>
            <a:endParaRPr lang="en-GB" sz="3000" dirty="0"/>
          </a:p>
          <a:p>
            <a:r>
              <a:rPr lang="en-GB" sz="3000" b="0" i="0" dirty="0">
                <a:effectLst/>
              </a:rPr>
              <a:t>Descending ST segment crosses isoelectric line and followed by negative and symmetric T-wave</a:t>
            </a:r>
            <a:endParaRPr lang="en-US" sz="3000" dirty="0"/>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pic>
        <p:nvPicPr>
          <p:cNvPr id="7" name="Picture 6">
            <a:extLst>
              <a:ext uri="{FF2B5EF4-FFF2-40B4-BE49-F238E27FC236}">
                <a16:creationId xmlns:a16="http://schemas.microsoft.com/office/drawing/2014/main" id="{68A40CE5-6FD5-4B6E-8344-919B1A6E8C70}"/>
              </a:ext>
            </a:extLst>
          </p:cNvPr>
          <p:cNvPicPr>
            <a:picLocks noChangeAspect="1"/>
          </p:cNvPicPr>
          <p:nvPr/>
        </p:nvPicPr>
        <p:blipFill rotWithShape="1">
          <a:blip r:embed="rId4"/>
          <a:srcRect l="2532" b="2907"/>
          <a:stretch/>
        </p:blipFill>
        <p:spPr>
          <a:xfrm>
            <a:off x="5334000" y="1600200"/>
            <a:ext cx="3352800" cy="452596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08DAFD0-14FC-4472-96FE-E8D01C898FB4}"/>
              </a:ext>
            </a:extLst>
          </p:cNvPr>
          <p:cNvSpPr/>
          <p:nvPr/>
        </p:nvSpPr>
        <p:spPr>
          <a:xfrm>
            <a:off x="5812971" y="1600200"/>
            <a:ext cx="2231572" cy="63681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STE, ST-segment elevation</a:t>
            </a:r>
            <a:endParaRPr lang="en-GB" sz="1200" dirty="0"/>
          </a:p>
        </p:txBody>
      </p:sp>
      <p:cxnSp>
        <p:nvCxnSpPr>
          <p:cNvPr id="11" name="Straight Arrow Connector 10">
            <a:extLst>
              <a:ext uri="{FF2B5EF4-FFF2-40B4-BE49-F238E27FC236}">
                <a16:creationId xmlns:a16="http://schemas.microsoft.com/office/drawing/2014/main" id="{812B6CED-BC35-4AA1-A958-C14DB0F70B2C}"/>
              </a:ext>
            </a:extLst>
          </p:cNvPr>
          <p:cNvCxnSpPr>
            <a:cxnSpLocks/>
          </p:cNvCxnSpPr>
          <p:nvPr/>
        </p:nvCxnSpPr>
        <p:spPr>
          <a:xfrm flipV="1">
            <a:off x="6346371" y="2971802"/>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76DA1EF-D08F-4B3B-A371-603CB4B6897E}"/>
              </a:ext>
            </a:extLst>
          </p:cNvPr>
          <p:cNvCxnSpPr>
            <a:cxnSpLocks/>
          </p:cNvCxnSpPr>
          <p:nvPr/>
        </p:nvCxnSpPr>
        <p:spPr>
          <a:xfrm flipV="1">
            <a:off x="6346371" y="4620987"/>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73B9C86-4822-4069-8443-29176097C8AF}"/>
              </a:ext>
            </a:extLst>
          </p:cNvPr>
          <p:cNvSpPr/>
          <p:nvPr/>
        </p:nvSpPr>
        <p:spPr>
          <a:xfrm>
            <a:off x="6531444" y="2759530"/>
            <a:ext cx="522499" cy="9906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E9274B7-698C-4D3F-80A8-493D6734D4AE}"/>
              </a:ext>
            </a:extLst>
          </p:cNvPr>
          <p:cNvSpPr/>
          <p:nvPr/>
        </p:nvSpPr>
        <p:spPr>
          <a:xfrm>
            <a:off x="6531429" y="4620987"/>
            <a:ext cx="522499" cy="9906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2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edg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2827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Type 2 BrS - ECG</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dirty="0"/>
              <a:t>Suggestive of BrS</a:t>
            </a:r>
          </a:p>
          <a:p>
            <a:r>
              <a:rPr lang="en-GB" sz="3000" dirty="0"/>
              <a:t>STE ≥0.5 mm in ≥1 right precordial lead (V</a:t>
            </a:r>
            <a:r>
              <a:rPr lang="en-GB" sz="3000" baseline="-25000" dirty="0"/>
              <a:t>1</a:t>
            </a:r>
            <a:r>
              <a:rPr lang="en-GB" sz="3000" dirty="0"/>
              <a:t> to V</a:t>
            </a:r>
            <a:r>
              <a:rPr lang="en-GB" sz="3000" baseline="-25000" dirty="0"/>
              <a:t>3</a:t>
            </a:r>
            <a:r>
              <a:rPr lang="en-GB" sz="3000" dirty="0"/>
              <a:t>), followed by a convex ST </a:t>
            </a:r>
          </a:p>
          <a:p>
            <a:r>
              <a:rPr lang="en-GB" sz="3000" dirty="0"/>
              <a:t>rʹ-wave may or may not overlap the J point, but it has a slow downward slope </a:t>
            </a:r>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STE, ST-segment elevation</a:t>
            </a:r>
            <a:endParaRPr lang="en-GB" sz="1200" dirty="0"/>
          </a:p>
        </p:txBody>
      </p:sp>
      <p:pic>
        <p:nvPicPr>
          <p:cNvPr id="14" name="Picture 13">
            <a:extLst>
              <a:ext uri="{FF2B5EF4-FFF2-40B4-BE49-F238E27FC236}">
                <a16:creationId xmlns:a16="http://schemas.microsoft.com/office/drawing/2014/main" id="{2595B28D-8822-46E3-A6A9-D5C885C3DB28}"/>
              </a:ext>
            </a:extLst>
          </p:cNvPr>
          <p:cNvPicPr>
            <a:picLocks noChangeAspect="1"/>
          </p:cNvPicPr>
          <p:nvPr/>
        </p:nvPicPr>
        <p:blipFill rotWithShape="1">
          <a:blip r:embed="rId4"/>
          <a:srcRect t="2124"/>
          <a:stretch/>
        </p:blipFill>
        <p:spPr>
          <a:xfrm>
            <a:off x="5351410" y="1687286"/>
            <a:ext cx="3317979" cy="4013787"/>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882A0BE8-DA22-4FCC-9548-539902F3BA09}"/>
              </a:ext>
            </a:extLst>
          </p:cNvPr>
          <p:cNvSpPr/>
          <p:nvPr/>
        </p:nvSpPr>
        <p:spPr>
          <a:xfrm>
            <a:off x="5698671" y="1687285"/>
            <a:ext cx="2400300" cy="5112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80E2879B-E1F4-41A3-A6E8-C418DDE88203}"/>
              </a:ext>
            </a:extLst>
          </p:cNvPr>
          <p:cNvCxnSpPr>
            <a:cxnSpLocks/>
          </p:cNvCxnSpPr>
          <p:nvPr/>
        </p:nvCxnSpPr>
        <p:spPr>
          <a:xfrm flipV="1">
            <a:off x="7560112" y="3145972"/>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337C6A7-5F40-407B-9FC2-D66C6339554E}"/>
              </a:ext>
            </a:extLst>
          </p:cNvPr>
          <p:cNvSpPr/>
          <p:nvPr/>
        </p:nvSpPr>
        <p:spPr>
          <a:xfrm>
            <a:off x="5698671" y="2324102"/>
            <a:ext cx="522499" cy="65858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1B633AF1-1BFB-4CB9-BFF9-CB4A4C904367}"/>
              </a:ext>
            </a:extLst>
          </p:cNvPr>
          <p:cNvCxnSpPr>
            <a:cxnSpLocks/>
          </p:cNvCxnSpPr>
          <p:nvPr/>
        </p:nvCxnSpPr>
        <p:spPr>
          <a:xfrm flipH="1">
            <a:off x="8055428" y="2653394"/>
            <a:ext cx="435461" cy="360748"/>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4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2000"/>
                                        <p:tgtEl>
                                          <p:spTgt spid="1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20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28275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Type 2 BrS - ECG</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dirty="0"/>
              <a:t>STE ≥2 mm in V</a:t>
            </a:r>
            <a:r>
              <a:rPr lang="en-GB" sz="3000" baseline="-25000" dirty="0"/>
              <a:t>2</a:t>
            </a:r>
            <a:r>
              <a:rPr lang="en-GB" sz="3000" dirty="0"/>
              <a:t> </a:t>
            </a:r>
          </a:p>
          <a:p>
            <a:r>
              <a:rPr lang="en-GB" sz="3000" dirty="0"/>
              <a:t>ST segment is followed by a positive T-wave in V</a:t>
            </a:r>
            <a:r>
              <a:rPr lang="en-GB" sz="3000" baseline="-25000" dirty="0"/>
              <a:t>2</a:t>
            </a:r>
            <a:r>
              <a:rPr lang="en-GB" sz="3000" dirty="0"/>
              <a:t> and is of variable morphology in V</a:t>
            </a:r>
            <a:r>
              <a:rPr lang="en-GB" sz="3000" baseline="-25000" dirty="0"/>
              <a:t>1</a:t>
            </a:r>
            <a:endParaRPr lang="en-GB" sz="3000" dirty="0"/>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STE, ST-segment elevation</a:t>
            </a:r>
            <a:endParaRPr lang="en-GB" sz="1200" dirty="0"/>
          </a:p>
        </p:txBody>
      </p:sp>
      <p:pic>
        <p:nvPicPr>
          <p:cNvPr id="14" name="Picture 13">
            <a:extLst>
              <a:ext uri="{FF2B5EF4-FFF2-40B4-BE49-F238E27FC236}">
                <a16:creationId xmlns:a16="http://schemas.microsoft.com/office/drawing/2014/main" id="{2595B28D-8822-46E3-A6A9-D5C885C3DB28}"/>
              </a:ext>
            </a:extLst>
          </p:cNvPr>
          <p:cNvPicPr>
            <a:picLocks noChangeAspect="1"/>
          </p:cNvPicPr>
          <p:nvPr/>
        </p:nvPicPr>
        <p:blipFill rotWithShape="1">
          <a:blip r:embed="rId4"/>
          <a:srcRect t="2124"/>
          <a:stretch/>
        </p:blipFill>
        <p:spPr>
          <a:xfrm>
            <a:off x="5351410" y="1687286"/>
            <a:ext cx="3317979" cy="4013787"/>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882A0BE8-DA22-4FCC-9548-539902F3BA09}"/>
              </a:ext>
            </a:extLst>
          </p:cNvPr>
          <p:cNvSpPr/>
          <p:nvPr/>
        </p:nvSpPr>
        <p:spPr>
          <a:xfrm>
            <a:off x="5698671" y="1687286"/>
            <a:ext cx="2400300" cy="56605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74327E9-6723-4086-ADD3-F062E77D9B46}"/>
              </a:ext>
            </a:extLst>
          </p:cNvPr>
          <p:cNvCxnSpPr>
            <a:cxnSpLocks/>
          </p:cNvCxnSpPr>
          <p:nvPr/>
        </p:nvCxnSpPr>
        <p:spPr>
          <a:xfrm flipV="1">
            <a:off x="7554653" y="4718956"/>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1390ECA7-E1F7-4BF0-A69E-79957587828F}"/>
              </a:ext>
            </a:extLst>
          </p:cNvPr>
          <p:cNvSpPr/>
          <p:nvPr/>
        </p:nvSpPr>
        <p:spPr>
          <a:xfrm>
            <a:off x="5714952" y="3863181"/>
            <a:ext cx="522499" cy="658584"/>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786BDCE5-D478-4E06-A4E7-C21EE42AA1A9}"/>
              </a:ext>
            </a:extLst>
          </p:cNvPr>
          <p:cNvCxnSpPr>
            <a:cxnSpLocks/>
          </p:cNvCxnSpPr>
          <p:nvPr/>
        </p:nvCxnSpPr>
        <p:spPr>
          <a:xfrm flipH="1">
            <a:off x="7902979" y="4161017"/>
            <a:ext cx="435461" cy="360748"/>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6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edg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3" presetClass="entr" presetSubtype="1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5824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l-GR" sz="3600" b="1" dirty="0">
                <a:solidFill>
                  <a:srgbClr val="CC3300"/>
                </a:solidFill>
                <a:effectLst>
                  <a:outerShdw blurRad="38100" dist="38100" dir="2700000" algn="tl">
                    <a:srgbClr val="000000">
                      <a:alpha val="43137"/>
                    </a:srgbClr>
                  </a:outerShdw>
                </a:effectLst>
                <a:latin typeface="+mn-lt"/>
              </a:rPr>
              <a:t>β</a:t>
            </a:r>
            <a:r>
              <a:rPr lang="en-US" sz="3600" b="1" dirty="0">
                <a:solidFill>
                  <a:srgbClr val="CC3300"/>
                </a:solidFill>
                <a:effectLst>
                  <a:outerShdw blurRad="38100" dist="38100" dir="2700000" algn="tl">
                    <a:srgbClr val="000000">
                      <a:alpha val="43137"/>
                    </a:srgbClr>
                  </a:outerShdw>
                </a:effectLst>
                <a:latin typeface="+mn-lt"/>
              </a:rPr>
              <a:t> </a:t>
            </a:r>
            <a:r>
              <a:rPr lang="en-GB" sz="3600" b="1" dirty="0">
                <a:solidFill>
                  <a:srgbClr val="CC3300"/>
                </a:solidFill>
                <a:effectLst>
                  <a:outerShdw blurRad="38100" dist="38100" dir="2700000" algn="tl">
                    <a:srgbClr val="000000">
                      <a:alpha val="43137"/>
                    </a:srgbClr>
                  </a:outerShdw>
                </a:effectLst>
                <a:latin typeface="+mn-lt"/>
              </a:rPr>
              <a:t>angle</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dirty="0"/>
              <a:t>Cut-off value ≥58° </a:t>
            </a:r>
          </a:p>
          <a:p>
            <a:r>
              <a:rPr lang="en-GB" sz="3000" dirty="0"/>
              <a:t>Best predictive values for conversion to a type 1 BrS pattern </a:t>
            </a:r>
          </a:p>
          <a:p>
            <a:r>
              <a:rPr lang="en-GB" sz="3000" dirty="0"/>
              <a:t>73% PPV and 87% NPV</a:t>
            </a:r>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NPV, negative predictive value; PPV, positive predictive value</a:t>
            </a:r>
            <a:endParaRPr lang="en-GB" sz="1200" dirty="0"/>
          </a:p>
        </p:txBody>
      </p:sp>
      <p:pic>
        <p:nvPicPr>
          <p:cNvPr id="20" name="Picture 19">
            <a:extLst>
              <a:ext uri="{FF2B5EF4-FFF2-40B4-BE49-F238E27FC236}">
                <a16:creationId xmlns:a16="http://schemas.microsoft.com/office/drawing/2014/main" id="{442A368D-1043-4499-A269-F6876FCA096A}"/>
              </a:ext>
            </a:extLst>
          </p:cNvPr>
          <p:cNvPicPr>
            <a:picLocks noChangeAspect="1"/>
          </p:cNvPicPr>
          <p:nvPr/>
        </p:nvPicPr>
        <p:blipFill rotWithShape="1">
          <a:blip r:embed="rId4"/>
          <a:srcRect b="50000"/>
          <a:stretch/>
        </p:blipFill>
        <p:spPr>
          <a:xfrm>
            <a:off x="5130171" y="1855753"/>
            <a:ext cx="3650035" cy="2737527"/>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C71888AD-225D-4F4F-B400-5EB25B155E25}"/>
              </a:ext>
            </a:extLst>
          </p:cNvPr>
          <p:cNvSpPr/>
          <p:nvPr/>
        </p:nvSpPr>
        <p:spPr>
          <a:xfrm>
            <a:off x="5720409" y="1855753"/>
            <a:ext cx="2400300" cy="3374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Arc 1">
            <a:extLst>
              <a:ext uri="{FF2B5EF4-FFF2-40B4-BE49-F238E27FC236}">
                <a16:creationId xmlns:a16="http://schemas.microsoft.com/office/drawing/2014/main" id="{D74C29D1-C0DE-4944-AE19-532625FF9003}"/>
              </a:ext>
            </a:extLst>
          </p:cNvPr>
          <p:cNvSpPr/>
          <p:nvPr/>
        </p:nvSpPr>
        <p:spPr>
          <a:xfrm rot="7479133">
            <a:off x="6267941" y="2301316"/>
            <a:ext cx="722913" cy="693463"/>
          </a:xfrm>
          <a:prstGeom prst="arc">
            <a:avLst/>
          </a:prstGeom>
          <a:ln w="38100"/>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014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D4526"/>
                </a:solidFill>
                <a:effectLst>
                  <a:outerShdw blurRad="38100" dist="38100" dir="2700000" algn="tl">
                    <a:srgbClr val="000000">
                      <a:alpha val="43137"/>
                    </a:srgbClr>
                  </a:outerShdw>
                </a:effectLst>
                <a:cs typeface="1898 Sans"/>
              </a:rPr>
              <a:t>Disclosure Statement</a:t>
            </a:r>
            <a:endParaRPr lang="en-US" sz="3600" dirty="0">
              <a:effectLst>
                <a:outerShdw blurRad="38100" dist="38100" dir="2700000" algn="tl">
                  <a:srgbClr val="000000">
                    <a:alpha val="43137"/>
                  </a:srgbClr>
                </a:outerShdw>
              </a:effectLst>
              <a:cs typeface="1898 Sans"/>
            </a:endParaRPr>
          </a:p>
        </p:txBody>
      </p:sp>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3000" b="1" dirty="0">
                <a:cs typeface="1898 Sans"/>
              </a:rPr>
              <a:t>Speakers</a:t>
            </a:r>
          </a:p>
          <a:p>
            <a:pPr lvl="1" algn="l">
              <a:spcBef>
                <a:spcPts val="0"/>
              </a:spcBef>
            </a:pPr>
            <a:r>
              <a:rPr lang="en-US" sz="3000" b="1" dirty="0">
                <a:solidFill>
                  <a:srgbClr val="CC3300"/>
                </a:solidFill>
                <a:cs typeface="1898 Sans"/>
              </a:rPr>
              <a:t>Dr. Amar Salam</a:t>
            </a:r>
          </a:p>
          <a:p>
            <a:pPr lvl="1" algn="l">
              <a:spcBef>
                <a:spcPts val="0"/>
              </a:spcBef>
            </a:pPr>
            <a:r>
              <a:rPr lang="en-US" sz="3000" b="1" dirty="0">
                <a:solidFill>
                  <a:srgbClr val="CC3300"/>
                </a:solidFill>
                <a:cs typeface="1898 Sans"/>
              </a:rPr>
              <a:t>Dr. Rasha Kaddoura</a:t>
            </a:r>
          </a:p>
          <a:p>
            <a:pPr algn="l">
              <a:spcBef>
                <a:spcPts val="0"/>
              </a:spcBef>
            </a:pPr>
            <a:endParaRPr lang="en-US" sz="3000" b="1" dirty="0">
              <a:cs typeface="1898 Sans"/>
            </a:endParaRPr>
          </a:p>
          <a:p>
            <a:pPr marL="342900" indent="-342900" algn="l">
              <a:buFont typeface="Arial"/>
              <a:buChar char="•"/>
            </a:pPr>
            <a:r>
              <a:rPr lang="en-US" sz="3000" dirty="0">
                <a:cs typeface="1898 Sans"/>
              </a:rPr>
              <a:t>Have no relevant financial relationships to disclose</a:t>
            </a:r>
          </a:p>
          <a:p>
            <a:pPr marL="342900" lvl="0" indent="-342900" algn="l">
              <a:buFont typeface="Arial"/>
              <a:buChar char="•"/>
            </a:pPr>
            <a:r>
              <a:rPr lang="en-US" sz="3000" dirty="0">
                <a:cs typeface="1898 Sans"/>
              </a:rPr>
              <a:t>Will not be discussing unlabeled/unapproved use of drugs or products</a:t>
            </a:r>
          </a:p>
        </p:txBody>
      </p:sp>
      <p:pic>
        <p:nvPicPr>
          <p:cNvPr id="6" name="Picture 5">
            <a:extLst>
              <a:ext uri="{FF2B5EF4-FFF2-40B4-BE49-F238E27FC236}">
                <a16:creationId xmlns:a16="http://schemas.microsoft.com/office/drawing/2014/main" id="{67285762-9D65-D84B-81CA-847F03C8E62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Tree>
    <p:extLst>
      <p:ext uri="{BB962C8B-B14F-4D97-AF65-F5344CB8AC3E}">
        <p14:creationId xmlns:p14="http://schemas.microsoft.com/office/powerpoint/2010/main" val="385729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3189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Base of Triangle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dirty="0"/>
              <a:t>Length of base triangle of the rʹ-wave 5 mm below the maximum rise point</a:t>
            </a:r>
          </a:p>
          <a:p>
            <a:r>
              <a:rPr lang="en-GB" sz="3000" dirty="0"/>
              <a:t>Cut-off value of 4 mm (≥4 mm in BrS) has:</a:t>
            </a:r>
          </a:p>
          <a:p>
            <a:pPr lvl="1"/>
            <a:r>
              <a:rPr lang="en-GB" sz="2600" dirty="0"/>
              <a:t>Specificity 96% </a:t>
            </a:r>
          </a:p>
          <a:p>
            <a:pPr lvl="1"/>
            <a:r>
              <a:rPr lang="en-GB" sz="2600" dirty="0"/>
              <a:t>Sensitivity 85% </a:t>
            </a:r>
          </a:p>
          <a:p>
            <a:pPr lvl="1"/>
            <a:r>
              <a:rPr lang="en-GB" sz="2600" dirty="0"/>
              <a:t>PPV 95% and NPV 88%</a:t>
            </a:r>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pic>
        <p:nvPicPr>
          <p:cNvPr id="10" name="Picture 9">
            <a:extLst>
              <a:ext uri="{FF2B5EF4-FFF2-40B4-BE49-F238E27FC236}">
                <a16:creationId xmlns:a16="http://schemas.microsoft.com/office/drawing/2014/main" id="{078F9364-BB1F-4B94-A761-CABFDB5B203F}"/>
              </a:ext>
            </a:extLst>
          </p:cNvPr>
          <p:cNvPicPr>
            <a:picLocks noChangeAspect="1"/>
          </p:cNvPicPr>
          <p:nvPr/>
        </p:nvPicPr>
        <p:blipFill rotWithShape="1">
          <a:blip r:embed="rId4"/>
          <a:srcRect t="47033"/>
          <a:stretch/>
        </p:blipFill>
        <p:spPr>
          <a:xfrm>
            <a:off x="5130171" y="2193210"/>
            <a:ext cx="3556629" cy="282575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54547A2-B794-44B1-9CE0-C4C46D3A47D1}"/>
              </a:ext>
            </a:extLst>
          </p:cNvPr>
          <p:cNvSpPr/>
          <p:nvPr/>
        </p:nvSpPr>
        <p:spPr>
          <a:xfrm>
            <a:off x="5430243" y="2193210"/>
            <a:ext cx="2852057" cy="4060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92EC5F8-4037-4E6C-9AA3-C86848309282}"/>
              </a:ext>
            </a:extLst>
          </p:cNvPr>
          <p:cNvSpPr txBox="1"/>
          <p:nvPr/>
        </p:nvSpPr>
        <p:spPr>
          <a:xfrm>
            <a:off x="3323303" y="6581000"/>
            <a:ext cx="5456903" cy="276999"/>
          </a:xfrm>
          <a:prstGeom prst="rect">
            <a:avLst/>
          </a:prstGeom>
          <a:noFill/>
        </p:spPr>
        <p:txBody>
          <a:bodyPr wrap="square" rtlCol="0">
            <a:spAutoFit/>
          </a:bodyPr>
          <a:lstStyle/>
          <a:p>
            <a:r>
              <a:rPr lang="en-US" sz="1200" dirty="0"/>
              <a:t>NPV, negative predictive value; PPV, positive predictive value</a:t>
            </a:r>
            <a:endParaRPr lang="en-GB" sz="1200" dirty="0"/>
          </a:p>
        </p:txBody>
      </p:sp>
      <p:cxnSp>
        <p:nvCxnSpPr>
          <p:cNvPr id="3" name="Straight Arrow Connector 2">
            <a:extLst>
              <a:ext uri="{FF2B5EF4-FFF2-40B4-BE49-F238E27FC236}">
                <a16:creationId xmlns:a16="http://schemas.microsoft.com/office/drawing/2014/main" id="{6C06A70C-B8BA-4712-AF13-1D862CADCFE5}"/>
              </a:ext>
            </a:extLst>
          </p:cNvPr>
          <p:cNvCxnSpPr/>
          <p:nvPr/>
        </p:nvCxnSpPr>
        <p:spPr>
          <a:xfrm>
            <a:off x="6536267" y="4258733"/>
            <a:ext cx="1176866" cy="0"/>
          </a:xfrm>
          <a:prstGeom prst="straightConnector1">
            <a:avLst/>
          </a:prstGeom>
          <a:ln w="76200">
            <a:headEnd type="triangle"/>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678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8191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Other Criteria</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dirty="0"/>
              <a:t>Triangle base duration at the isoelectric line (&gt;1.5 mm in BrS)</a:t>
            </a:r>
          </a:p>
          <a:p>
            <a:r>
              <a:rPr lang="en-GB" sz="3000" dirty="0"/>
              <a:t>Relationship between  triangle base at isoelectric line and its height (&gt;1.3 in BrS) may be distinguishing ECG patterns in BrS</a:t>
            </a:r>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STE, ST-segment elevation</a:t>
            </a:r>
            <a:endParaRPr lang="en-GB" sz="1200" dirty="0"/>
          </a:p>
        </p:txBody>
      </p:sp>
      <p:pic>
        <p:nvPicPr>
          <p:cNvPr id="20" name="Picture 19">
            <a:extLst>
              <a:ext uri="{FF2B5EF4-FFF2-40B4-BE49-F238E27FC236}">
                <a16:creationId xmlns:a16="http://schemas.microsoft.com/office/drawing/2014/main" id="{442A368D-1043-4499-A269-F6876FCA096A}"/>
              </a:ext>
            </a:extLst>
          </p:cNvPr>
          <p:cNvPicPr>
            <a:picLocks noChangeAspect="1"/>
          </p:cNvPicPr>
          <p:nvPr/>
        </p:nvPicPr>
        <p:blipFill>
          <a:blip r:embed="rId4"/>
          <a:stretch>
            <a:fillRect/>
          </a:stretch>
        </p:blipFill>
        <p:spPr>
          <a:xfrm>
            <a:off x="5351410" y="1044180"/>
            <a:ext cx="3179759" cy="4769639"/>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C71888AD-225D-4F4F-B400-5EB25B155E25}"/>
              </a:ext>
            </a:extLst>
          </p:cNvPr>
          <p:cNvSpPr/>
          <p:nvPr/>
        </p:nvSpPr>
        <p:spPr>
          <a:xfrm>
            <a:off x="5720409" y="1044931"/>
            <a:ext cx="2400300" cy="3374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FFF907B-9EE4-46C6-B598-98AFDFA99324}"/>
              </a:ext>
            </a:extLst>
          </p:cNvPr>
          <p:cNvSpPr/>
          <p:nvPr/>
        </p:nvSpPr>
        <p:spPr>
          <a:xfrm>
            <a:off x="5627914" y="3320306"/>
            <a:ext cx="2582635" cy="3374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1E9A1CE-D3AC-4A86-A62E-CE5EBD63931E}"/>
              </a:ext>
            </a:extLst>
          </p:cNvPr>
          <p:cNvCxnSpPr>
            <a:cxnSpLocks/>
          </p:cNvCxnSpPr>
          <p:nvPr/>
        </p:nvCxnSpPr>
        <p:spPr>
          <a:xfrm>
            <a:off x="6575350" y="5130800"/>
            <a:ext cx="1098702" cy="0"/>
          </a:xfrm>
          <a:prstGeom prst="straightConnector1">
            <a:avLst/>
          </a:prstGeom>
          <a:ln w="76200">
            <a:headEnd type="triangle"/>
            <a:tailEnd type="triangle"/>
          </a:ln>
        </p:spPr>
        <p:style>
          <a:lnRef idx="2">
            <a:schemeClr val="accent6"/>
          </a:lnRef>
          <a:fillRef idx="0">
            <a:schemeClr val="accent6"/>
          </a:fillRef>
          <a:effectRef idx="1">
            <a:schemeClr val="accent6"/>
          </a:effectRef>
          <a:fontRef idx="minor">
            <a:schemeClr val="tx1"/>
          </a:fontRef>
        </p:style>
      </p:cxnSp>
      <p:sp>
        <p:nvSpPr>
          <p:cNvPr id="11" name="Arc 10">
            <a:extLst>
              <a:ext uri="{FF2B5EF4-FFF2-40B4-BE49-F238E27FC236}">
                <a16:creationId xmlns:a16="http://schemas.microsoft.com/office/drawing/2014/main" id="{3FAED31B-97F4-459C-B01B-882E0178697C}"/>
              </a:ext>
            </a:extLst>
          </p:cNvPr>
          <p:cNvSpPr/>
          <p:nvPr/>
        </p:nvSpPr>
        <p:spPr>
          <a:xfrm rot="7479133">
            <a:off x="6272494" y="1312335"/>
            <a:ext cx="722913" cy="693463"/>
          </a:xfrm>
          <a:prstGeom prst="arc">
            <a:avLst/>
          </a:prstGeom>
          <a:ln w="38100"/>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3522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439735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Differential Diagnosis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lgn="just">
              <a:buNone/>
            </a:pPr>
            <a:r>
              <a:rPr lang="en-GB" sz="3000" b="1" i="0" dirty="0">
                <a:solidFill>
                  <a:srgbClr val="CC3300"/>
                </a:solidFill>
                <a:effectLst/>
              </a:rPr>
              <a:t>Brugada Type 1 phenocopier </a:t>
            </a:r>
          </a:p>
          <a:p>
            <a:pPr algn="just"/>
            <a:r>
              <a:rPr lang="en-GB" sz="3000" b="0" i="0" dirty="0">
                <a:effectLst/>
              </a:rPr>
              <a:t>RV ischemia </a:t>
            </a:r>
          </a:p>
          <a:p>
            <a:pPr algn="just"/>
            <a:r>
              <a:rPr lang="en-GB" sz="3000" b="0" i="0" dirty="0">
                <a:effectLst/>
              </a:rPr>
              <a:t>Acute pulmonary embolism</a:t>
            </a:r>
            <a:endParaRPr lang="en-GB" sz="3000" dirty="0"/>
          </a:p>
          <a:p>
            <a:pPr algn="just"/>
            <a:r>
              <a:rPr lang="en-GB" sz="3000" b="0" i="0" dirty="0">
                <a:effectLst/>
              </a:rPr>
              <a:t>Mechanical compression of RV outflow tract </a:t>
            </a:r>
          </a:p>
          <a:p>
            <a:pPr algn="just"/>
            <a:r>
              <a:rPr lang="en-GB" sz="3000" dirty="0"/>
              <a:t>Acute ischemia or occlusion of LAD</a:t>
            </a:r>
          </a:p>
          <a:p>
            <a:pPr algn="just"/>
            <a:r>
              <a:rPr lang="en-GB" sz="3000" b="0" i="0" dirty="0">
                <a:effectLst/>
              </a:rPr>
              <a:t>Pectus excavatum</a:t>
            </a:r>
          </a:p>
          <a:p>
            <a:pPr algn="just"/>
            <a:r>
              <a:rPr lang="en-GB" sz="3000" dirty="0"/>
              <a:t>Atypical RBBB</a:t>
            </a:r>
          </a:p>
          <a:p>
            <a:pPr algn="just"/>
            <a:r>
              <a:rPr lang="en-GB" sz="3000" b="0" i="0" dirty="0">
                <a:effectLst/>
              </a:rPr>
              <a:t>Arrhythmogenic cardiomyopathy </a:t>
            </a:r>
            <a:endParaRPr lang="en-GB" sz="3000" dirty="0"/>
          </a:p>
        </p:txBody>
      </p:sp>
      <p:sp>
        <p:nvSpPr>
          <p:cNvPr id="6" name="TextBox 5">
            <a:extLst>
              <a:ext uri="{FF2B5EF4-FFF2-40B4-BE49-F238E27FC236}">
                <a16:creationId xmlns:a16="http://schemas.microsoft.com/office/drawing/2014/main" id="{09C58F09-760F-4EE1-8368-A69DF2337C2B}"/>
              </a:ext>
            </a:extLst>
          </p:cNvPr>
          <p:cNvSpPr txBox="1"/>
          <p:nvPr/>
        </p:nvSpPr>
        <p:spPr>
          <a:xfrm>
            <a:off x="3323303" y="6581000"/>
            <a:ext cx="5774379" cy="276999"/>
          </a:xfrm>
          <a:prstGeom prst="rect">
            <a:avLst/>
          </a:prstGeom>
          <a:noFill/>
        </p:spPr>
        <p:txBody>
          <a:bodyPr wrap="square" rtlCol="0">
            <a:spAutoFit/>
          </a:bodyPr>
          <a:lstStyle/>
          <a:p>
            <a:r>
              <a:rPr lang="en-US" sz="1200" dirty="0"/>
              <a:t>LAD, left anterior descendent artery; RBBB; right bundle branch block; RV, right ventricle</a:t>
            </a:r>
            <a:endParaRPr lang="en-GB" sz="1200" dirty="0"/>
          </a:p>
        </p:txBody>
      </p:sp>
    </p:spTree>
    <p:extLst>
      <p:ext uri="{BB962C8B-B14F-4D97-AF65-F5344CB8AC3E}">
        <p14:creationId xmlns:p14="http://schemas.microsoft.com/office/powerpoint/2010/main" val="110516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16631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Genetic Aspect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US" sz="3000" dirty="0">
                <a:solidFill>
                  <a:srgbClr val="CC3300"/>
                </a:solidFill>
              </a:rPr>
              <a:t>Up to 70% have no genetic implication</a:t>
            </a:r>
            <a:endParaRPr lang="en-US" sz="3000" dirty="0">
              <a:solidFill>
                <a:srgbClr val="CC3300"/>
              </a:solidFill>
              <a:highlight>
                <a:srgbClr val="FFFF00"/>
              </a:highlight>
            </a:endParaRPr>
          </a:p>
          <a:p>
            <a:pPr marL="0" indent="0" algn="just">
              <a:buNone/>
            </a:pPr>
            <a:endParaRPr lang="en-GB" sz="3000" dirty="0"/>
          </a:p>
        </p:txBody>
      </p:sp>
      <p:pic>
        <p:nvPicPr>
          <p:cNvPr id="8" name="Picture 4">
            <a:extLst>
              <a:ext uri="{FF2B5EF4-FFF2-40B4-BE49-F238E27FC236}">
                <a16:creationId xmlns:a16="http://schemas.microsoft.com/office/drawing/2014/main" id="{6DAE4DF3-D13A-4723-BCB8-D00B42242BFB}"/>
              </a:ext>
            </a:extLst>
          </p:cNvPr>
          <p:cNvPicPr>
            <a:picLocks noChangeAspect="1"/>
          </p:cNvPicPr>
          <p:nvPr/>
        </p:nvPicPr>
        <p:blipFill>
          <a:blip r:embed="rId4"/>
          <a:stretch>
            <a:fillRect/>
          </a:stretch>
        </p:blipFill>
        <p:spPr>
          <a:xfrm>
            <a:off x="457200" y="2492651"/>
            <a:ext cx="8368339" cy="3598273"/>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F642EC82-0523-4865-B5EA-F4D841FE4255}"/>
              </a:ext>
            </a:extLst>
          </p:cNvPr>
          <p:cNvSpPr/>
          <p:nvPr/>
        </p:nvSpPr>
        <p:spPr>
          <a:xfrm>
            <a:off x="4234519" y="4414230"/>
            <a:ext cx="957941" cy="39188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A527865C-E42B-49A8-83A9-7CD17A67CAEF}"/>
              </a:ext>
            </a:extLst>
          </p:cNvPr>
          <p:cNvSpPr/>
          <p:nvPr/>
        </p:nvSpPr>
        <p:spPr>
          <a:xfrm>
            <a:off x="7104873" y="3885413"/>
            <a:ext cx="1255231" cy="511629"/>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E26B1B"/>
                </a:solidFill>
              </a:rPr>
              <a:t>SCN</a:t>
            </a:r>
            <a:r>
              <a:rPr lang="en-US" sz="1200" dirty="0">
                <a:solidFill>
                  <a:srgbClr val="E26B1B"/>
                </a:solidFill>
              </a:rPr>
              <a:t>5</a:t>
            </a:r>
            <a:r>
              <a:rPr lang="en-US" b="1" dirty="0">
                <a:solidFill>
                  <a:srgbClr val="E26B1B"/>
                </a:solidFill>
              </a:rPr>
              <a:t>A</a:t>
            </a:r>
            <a:endParaRPr lang="en-GB" b="1" dirty="0">
              <a:solidFill>
                <a:srgbClr val="E26B1B"/>
              </a:solidFill>
            </a:endParaRPr>
          </a:p>
        </p:txBody>
      </p:sp>
      <p:cxnSp>
        <p:nvCxnSpPr>
          <p:cNvPr id="11" name="Straight Connector 10">
            <a:extLst>
              <a:ext uri="{FF2B5EF4-FFF2-40B4-BE49-F238E27FC236}">
                <a16:creationId xmlns:a16="http://schemas.microsoft.com/office/drawing/2014/main" id="{3128E332-3A32-4BC3-8840-9659823028A8}"/>
              </a:ext>
            </a:extLst>
          </p:cNvPr>
          <p:cNvCxnSpPr>
            <a:cxnSpLocks/>
            <a:stCxn id="9" idx="6"/>
          </p:cNvCxnSpPr>
          <p:nvPr/>
        </p:nvCxnSpPr>
        <p:spPr>
          <a:xfrm flipV="1">
            <a:off x="5192460" y="4175937"/>
            <a:ext cx="1886629" cy="434236"/>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333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1663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Genetic Aspect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endParaRPr lang="en-US" sz="3000" dirty="0">
              <a:highlight>
                <a:srgbClr val="FFFF00"/>
              </a:highlight>
            </a:endParaRPr>
          </a:p>
          <a:p>
            <a:pPr marL="0" indent="0" algn="just">
              <a:buNone/>
            </a:pPr>
            <a:endParaRPr lang="en-GB" sz="3000" dirty="0"/>
          </a:p>
        </p:txBody>
      </p:sp>
      <p:pic>
        <p:nvPicPr>
          <p:cNvPr id="5" name="Picture 4">
            <a:extLst>
              <a:ext uri="{FF2B5EF4-FFF2-40B4-BE49-F238E27FC236}">
                <a16:creationId xmlns:a16="http://schemas.microsoft.com/office/drawing/2014/main" id="{042BEBBC-CE53-49C7-A84D-3F2530DE1A9D}"/>
              </a:ext>
            </a:extLst>
          </p:cNvPr>
          <p:cNvPicPr>
            <a:picLocks noChangeAspect="1"/>
          </p:cNvPicPr>
          <p:nvPr/>
        </p:nvPicPr>
        <p:blipFill rotWithShape="1">
          <a:blip r:embed="rId4"/>
          <a:srcRect l="48809" t="40874" r="15597" b="22698"/>
          <a:stretch/>
        </p:blipFill>
        <p:spPr>
          <a:xfrm>
            <a:off x="677230" y="1861457"/>
            <a:ext cx="7661227" cy="441033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30543F5-850A-4534-89D5-558633A139AA}"/>
              </a:ext>
            </a:extLst>
          </p:cNvPr>
          <p:cNvSpPr/>
          <p:nvPr/>
        </p:nvSpPr>
        <p:spPr>
          <a:xfrm>
            <a:off x="892630" y="2767491"/>
            <a:ext cx="7358742" cy="36759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7E2A292-1AB6-4816-92DC-DAA4B43979F9}"/>
              </a:ext>
            </a:extLst>
          </p:cNvPr>
          <p:cNvSpPr/>
          <p:nvPr/>
        </p:nvSpPr>
        <p:spPr>
          <a:xfrm>
            <a:off x="892630" y="3393654"/>
            <a:ext cx="7358742" cy="49254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AD1E0A4-5CA0-4213-B970-9F1EB22A01E8}"/>
              </a:ext>
            </a:extLst>
          </p:cNvPr>
          <p:cNvSpPr/>
          <p:nvPr/>
        </p:nvSpPr>
        <p:spPr>
          <a:xfrm>
            <a:off x="892630" y="4153134"/>
            <a:ext cx="7358742" cy="25122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5211BB3-EF9E-4CBD-9845-FB66315C401A}"/>
              </a:ext>
            </a:extLst>
          </p:cNvPr>
          <p:cNvSpPr/>
          <p:nvPr/>
        </p:nvSpPr>
        <p:spPr>
          <a:xfrm>
            <a:off x="892629" y="5139648"/>
            <a:ext cx="7358742" cy="25122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13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6988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Diagnostic Criteria</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lgn="just">
              <a:buNone/>
            </a:pPr>
            <a:r>
              <a:rPr lang="en-GB" sz="3000" b="1" i="0" dirty="0">
                <a:solidFill>
                  <a:srgbClr val="CC3300"/>
                </a:solidFill>
                <a:effectLst/>
              </a:rPr>
              <a:t>Before 2013</a:t>
            </a:r>
          </a:p>
          <a:p>
            <a:r>
              <a:rPr lang="en-GB" sz="3000" b="0" i="0" dirty="0">
                <a:effectLst/>
              </a:rPr>
              <a:t>Presence of a type 1 ECG pattern, and </a:t>
            </a:r>
          </a:p>
          <a:p>
            <a:r>
              <a:rPr lang="en-GB" sz="3000" b="0" i="0" dirty="0">
                <a:effectLst/>
              </a:rPr>
              <a:t>Clinical manifestations such as </a:t>
            </a:r>
          </a:p>
          <a:p>
            <a:pPr lvl="1"/>
            <a:r>
              <a:rPr lang="en-GB" sz="2600" dirty="0"/>
              <a:t>R</a:t>
            </a:r>
            <a:r>
              <a:rPr lang="en-GB" sz="2600" b="0" i="0" dirty="0">
                <a:effectLst/>
              </a:rPr>
              <a:t>esuscitated SCD</a:t>
            </a:r>
          </a:p>
          <a:p>
            <a:pPr lvl="1"/>
            <a:r>
              <a:rPr lang="en-GB" sz="2600" b="0" i="0" dirty="0">
                <a:effectLst/>
              </a:rPr>
              <a:t>documented PVT</a:t>
            </a:r>
          </a:p>
          <a:p>
            <a:pPr lvl="1"/>
            <a:r>
              <a:rPr lang="en-GB" sz="2600" dirty="0"/>
              <a:t>H</a:t>
            </a:r>
            <a:r>
              <a:rPr lang="en-GB" sz="2600" b="0" i="0" dirty="0">
                <a:effectLst/>
              </a:rPr>
              <a:t>istory of non-vasovagal syncope, and/or </a:t>
            </a:r>
          </a:p>
          <a:p>
            <a:pPr lvl="1"/>
            <a:r>
              <a:rPr lang="en-GB" sz="2600" dirty="0"/>
              <a:t>F</a:t>
            </a:r>
            <a:r>
              <a:rPr lang="en-GB" sz="2600" b="0" i="0" dirty="0">
                <a:effectLst/>
              </a:rPr>
              <a:t>amily history of non-coronary SCD at age &lt;45 years</a:t>
            </a:r>
          </a:p>
          <a:p>
            <a:pPr algn="just"/>
            <a:endParaRPr lang="en-GB" sz="3000" dirty="0"/>
          </a:p>
        </p:txBody>
      </p:sp>
      <p:sp>
        <p:nvSpPr>
          <p:cNvPr id="5" name="TextBox 4">
            <a:extLst>
              <a:ext uri="{FF2B5EF4-FFF2-40B4-BE49-F238E27FC236}">
                <a16:creationId xmlns:a16="http://schemas.microsoft.com/office/drawing/2014/main" id="{ADB0F18E-EE0F-4D53-A40E-17B114FBFC17}"/>
              </a:ext>
            </a:extLst>
          </p:cNvPr>
          <p:cNvSpPr txBox="1"/>
          <p:nvPr/>
        </p:nvSpPr>
        <p:spPr>
          <a:xfrm>
            <a:off x="3323303" y="6581000"/>
            <a:ext cx="5456903" cy="276999"/>
          </a:xfrm>
          <a:prstGeom prst="rect">
            <a:avLst/>
          </a:prstGeom>
          <a:noFill/>
        </p:spPr>
        <p:txBody>
          <a:bodyPr wrap="square" rtlCol="0">
            <a:spAutoFit/>
          </a:bodyPr>
          <a:lstStyle/>
          <a:p>
            <a:r>
              <a:rPr lang="en-US" sz="1200" dirty="0"/>
              <a:t>PVT, polymorphic ventricular tachycardia; SCD, sudden cardiac death</a:t>
            </a:r>
            <a:endParaRPr lang="en-GB" sz="1200" dirty="0"/>
          </a:p>
        </p:txBody>
      </p:sp>
    </p:spTree>
    <p:extLst>
      <p:ext uri="{BB962C8B-B14F-4D97-AF65-F5344CB8AC3E}">
        <p14:creationId xmlns:p14="http://schemas.microsoft.com/office/powerpoint/2010/main" val="1466374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69883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Diagnostic Criteria</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lgn="just">
              <a:buNone/>
            </a:pPr>
            <a:r>
              <a:rPr lang="en-GB" sz="3000" b="1" i="0" dirty="0">
                <a:solidFill>
                  <a:srgbClr val="CC3300"/>
                </a:solidFill>
                <a:effectLst/>
              </a:rPr>
              <a:t>2013 Expert consensus statement (Type 1)</a:t>
            </a:r>
          </a:p>
          <a:p>
            <a:r>
              <a:rPr lang="en-GB" sz="3000" b="0" i="0" dirty="0">
                <a:effectLst/>
              </a:rPr>
              <a:t>STE is observed either spontaneously or after IV administration of a sodium channel blocker in at least one right precordial lead (V</a:t>
            </a:r>
            <a:r>
              <a:rPr lang="en-GB" sz="3000" b="0" i="0" baseline="-25000" dirty="0">
                <a:effectLst/>
              </a:rPr>
              <a:t>1</a:t>
            </a:r>
            <a:r>
              <a:rPr lang="en-GB" sz="3000" b="0" i="0" dirty="0">
                <a:effectLst/>
              </a:rPr>
              <a:t> and V</a:t>
            </a:r>
            <a:r>
              <a:rPr lang="en-GB" sz="3000" b="0" i="0" baseline="-25000" dirty="0">
                <a:effectLst/>
              </a:rPr>
              <a:t>2</a:t>
            </a:r>
            <a:r>
              <a:rPr lang="en-GB" sz="3000" b="0" i="0" dirty="0">
                <a:effectLst/>
              </a:rPr>
              <a:t>) without requiring any further evidence of malignant arrhythmias</a:t>
            </a:r>
          </a:p>
          <a:p>
            <a:pPr lvl="1"/>
            <a:r>
              <a:rPr lang="en-GB" sz="2600" dirty="0"/>
              <a:t>Leads </a:t>
            </a:r>
            <a:r>
              <a:rPr lang="en-GB" sz="2600" b="0" i="0" dirty="0">
                <a:effectLst/>
              </a:rPr>
              <a:t>placed in standard or superior position (up to 2nd intercostal space)</a:t>
            </a:r>
            <a:endParaRPr lang="en-US" sz="2600" dirty="0"/>
          </a:p>
          <a:p>
            <a:endParaRPr lang="en-GB" sz="3000" dirty="0"/>
          </a:p>
        </p:txBody>
      </p:sp>
      <p:sp>
        <p:nvSpPr>
          <p:cNvPr id="5" name="TextBox 4">
            <a:extLst>
              <a:ext uri="{FF2B5EF4-FFF2-40B4-BE49-F238E27FC236}">
                <a16:creationId xmlns:a16="http://schemas.microsoft.com/office/drawing/2014/main" id="{ADB0F18E-EE0F-4D53-A40E-17B114FBFC17}"/>
              </a:ext>
            </a:extLst>
          </p:cNvPr>
          <p:cNvSpPr txBox="1"/>
          <p:nvPr/>
        </p:nvSpPr>
        <p:spPr>
          <a:xfrm>
            <a:off x="3323303" y="6581000"/>
            <a:ext cx="5456903" cy="276999"/>
          </a:xfrm>
          <a:prstGeom prst="rect">
            <a:avLst/>
          </a:prstGeom>
          <a:noFill/>
        </p:spPr>
        <p:txBody>
          <a:bodyPr wrap="square" rtlCol="0">
            <a:spAutoFit/>
          </a:bodyPr>
          <a:lstStyle/>
          <a:p>
            <a:r>
              <a:rPr lang="en-US" sz="1200" dirty="0"/>
              <a:t>IV, intravenous; STE, ST-segment elevation </a:t>
            </a:r>
            <a:endParaRPr lang="en-GB" sz="1200" dirty="0"/>
          </a:p>
        </p:txBody>
      </p:sp>
    </p:spTree>
    <p:extLst>
      <p:ext uri="{BB962C8B-B14F-4D97-AF65-F5344CB8AC3E}">
        <p14:creationId xmlns:p14="http://schemas.microsoft.com/office/powerpoint/2010/main" val="157837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7507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Risk Stratification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buNone/>
            </a:pPr>
            <a:r>
              <a:rPr lang="en-GB" sz="3000" b="1" i="0" dirty="0">
                <a:solidFill>
                  <a:srgbClr val="CC3300"/>
                </a:solidFill>
                <a:effectLst/>
              </a:rPr>
              <a:t>Syncope indisputable risk factor</a:t>
            </a:r>
          </a:p>
          <a:p>
            <a:r>
              <a:rPr lang="en-GB" sz="3000" b="0" i="0" dirty="0">
                <a:effectLst/>
              </a:rPr>
              <a:t>17% </a:t>
            </a:r>
            <a:r>
              <a:rPr lang="en-GB" sz="3000" b="0" i="0" dirty="0">
                <a:solidFill>
                  <a:srgbClr val="CC3300"/>
                </a:solidFill>
                <a:effectLst/>
              </a:rPr>
              <a:t>up to </a:t>
            </a:r>
            <a:r>
              <a:rPr lang="en-GB" sz="3000" b="0" i="0" dirty="0">
                <a:effectLst/>
              </a:rPr>
              <a:t>62% of BrS patients will have new arrhythmic event </a:t>
            </a:r>
            <a:r>
              <a:rPr lang="en-GB" sz="3000" b="0" i="0" dirty="0">
                <a:solidFill>
                  <a:srgbClr val="CC3300"/>
                </a:solidFill>
                <a:effectLst/>
              </a:rPr>
              <a:t>within </a:t>
            </a:r>
            <a:r>
              <a:rPr lang="en-GB" sz="3000" b="0" i="0" dirty="0">
                <a:effectLst/>
              </a:rPr>
              <a:t>48 to 84 months</a:t>
            </a:r>
          </a:p>
          <a:p>
            <a:pPr marL="0" indent="0">
              <a:buNone/>
            </a:pPr>
            <a:r>
              <a:rPr lang="en-GB" sz="3000" b="1" dirty="0">
                <a:solidFill>
                  <a:srgbClr val="CC3300"/>
                </a:solidFill>
              </a:rPr>
              <a:t>S</a:t>
            </a:r>
            <a:r>
              <a:rPr lang="en-GB" sz="3000" b="1" i="0" dirty="0">
                <a:solidFill>
                  <a:srgbClr val="CC3300"/>
                </a:solidFill>
                <a:effectLst/>
              </a:rPr>
              <a:t>yncope </a:t>
            </a:r>
            <a:r>
              <a:rPr lang="en-GB" sz="3000" b="1" u="sng" dirty="0">
                <a:solidFill>
                  <a:srgbClr val="CC3300"/>
                </a:solidFill>
              </a:rPr>
              <a:t>PLUS</a:t>
            </a:r>
            <a:r>
              <a:rPr lang="en-GB" sz="3000" b="1" i="0" dirty="0">
                <a:solidFill>
                  <a:srgbClr val="CC3300"/>
                </a:solidFill>
                <a:effectLst/>
              </a:rPr>
              <a:t> spontaneous type 1 ECG pattern </a:t>
            </a:r>
          </a:p>
          <a:p>
            <a:r>
              <a:rPr lang="en-GB" sz="3000" b="0" i="0" dirty="0">
                <a:effectLst/>
              </a:rPr>
              <a:t>6% to 19% arrhythmic event within 24 to 39 months of follow-up</a:t>
            </a:r>
          </a:p>
          <a:p>
            <a:r>
              <a:rPr lang="en-GB" sz="3000" dirty="0"/>
              <a:t>Vasovagal/neurogenic syncope should be excluded</a:t>
            </a:r>
            <a:endParaRPr lang="en-GB" sz="3000" b="0" i="0" dirty="0">
              <a:effectLst/>
            </a:endParaRPr>
          </a:p>
        </p:txBody>
      </p:sp>
    </p:spTree>
    <p:extLst>
      <p:ext uri="{BB962C8B-B14F-4D97-AF65-F5344CB8AC3E}">
        <p14:creationId xmlns:p14="http://schemas.microsoft.com/office/powerpoint/2010/main" val="1713100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7507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Risk Stratification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buNone/>
            </a:pPr>
            <a:r>
              <a:rPr lang="en-GB" sz="3000" b="1" i="0" dirty="0">
                <a:solidFill>
                  <a:srgbClr val="CC3300"/>
                </a:solidFill>
                <a:effectLst/>
              </a:rPr>
              <a:t>Asymptomatic patients</a:t>
            </a:r>
            <a:endParaRPr lang="en-GB" sz="3000" b="1" dirty="0">
              <a:solidFill>
                <a:srgbClr val="CC3300"/>
              </a:solidFill>
            </a:endParaRPr>
          </a:p>
          <a:p>
            <a:r>
              <a:rPr lang="en-GB" sz="3000" dirty="0"/>
              <a:t>A</a:t>
            </a:r>
            <a:r>
              <a:rPr lang="en-GB" sz="3000" b="0" i="0" dirty="0">
                <a:effectLst/>
              </a:rPr>
              <a:t>rrhythmic events: 0.5% to 1.2% annual incidence</a:t>
            </a:r>
          </a:p>
          <a:p>
            <a:pPr lvl="1"/>
            <a:r>
              <a:rPr lang="en-GB" dirty="0"/>
              <a:t>l2% </a:t>
            </a:r>
            <a:r>
              <a:rPr lang="en-GB" sz="2600" b="0" i="0" dirty="0">
                <a:effectLst/>
              </a:rPr>
              <a:t>malignant ventricular arrhythmia rate at 10-year follow-up in population with mean age of 40 years </a:t>
            </a:r>
          </a:p>
          <a:p>
            <a:r>
              <a:rPr lang="en-GB" sz="3000" b="0" i="0" dirty="0">
                <a:effectLst/>
              </a:rPr>
              <a:t>Fever-induced type 1 ECG is intermediate risk for sudden death</a:t>
            </a:r>
          </a:p>
        </p:txBody>
      </p:sp>
    </p:spTree>
    <p:extLst>
      <p:ext uri="{BB962C8B-B14F-4D97-AF65-F5344CB8AC3E}">
        <p14:creationId xmlns:p14="http://schemas.microsoft.com/office/powerpoint/2010/main" val="305158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7507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Risk Stratification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marL="0" indent="0">
              <a:buNone/>
            </a:pPr>
            <a:r>
              <a:rPr lang="en-GB" sz="3000" b="1" i="0" dirty="0">
                <a:solidFill>
                  <a:srgbClr val="CC3300"/>
                </a:solidFill>
                <a:effectLst/>
              </a:rPr>
              <a:t>Asymptomatic patients</a:t>
            </a:r>
            <a:endParaRPr lang="en-GB" sz="3000" b="1" dirty="0">
              <a:solidFill>
                <a:srgbClr val="CC3300"/>
              </a:solidFill>
            </a:endParaRPr>
          </a:p>
          <a:p>
            <a:r>
              <a:rPr lang="en-GB" sz="3000" dirty="0"/>
              <a:t>Inducibility of arrhythmia</a:t>
            </a:r>
          </a:p>
          <a:p>
            <a:r>
              <a:rPr lang="en-GB" sz="3000" dirty="0"/>
              <a:t>Ventricular refractory period &lt;200 ms</a:t>
            </a:r>
          </a:p>
          <a:p>
            <a:r>
              <a:rPr lang="en-GB" sz="3000" dirty="0"/>
              <a:t>Family history</a:t>
            </a:r>
          </a:p>
          <a:p>
            <a:r>
              <a:rPr lang="en-GB" sz="3000" dirty="0"/>
              <a:t>Genetic testing</a:t>
            </a:r>
          </a:p>
          <a:p>
            <a:r>
              <a:rPr lang="en-GB" sz="3000" dirty="0"/>
              <a:t>Polymorphism</a:t>
            </a:r>
          </a:p>
        </p:txBody>
      </p:sp>
    </p:spTree>
    <p:extLst>
      <p:ext uri="{BB962C8B-B14F-4D97-AF65-F5344CB8AC3E}">
        <p14:creationId xmlns:p14="http://schemas.microsoft.com/office/powerpoint/2010/main" val="402352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29954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Objectives </a:t>
            </a:r>
            <a:endParaRPr lang="en-US" sz="3600" b="1" dirty="0">
              <a:solidFill>
                <a:srgbClr val="CC3300"/>
              </a:solidFill>
              <a:effectLst>
                <a:outerShdw blurRad="38100" dist="38100" dir="2700000" algn="tl">
                  <a:srgbClr val="000000">
                    <a:alpha val="43137"/>
                  </a:srgbClr>
                </a:outerShdw>
              </a:effectLst>
              <a:highlight>
                <a:srgbClr val="FFFF00"/>
              </a:highlight>
              <a:latin typeface="+mj-lt"/>
              <a:cs typeface="Cambria"/>
            </a:endParaRP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pPr marL="342900" lvl="0" indent="-342900" rtl="0">
              <a:lnSpc>
                <a:spcPct val="107000"/>
              </a:lnSpc>
              <a:buFont typeface="Symbol" panose="05050102010706020507" pitchFamily="18" charset="2"/>
              <a:buChar char=""/>
            </a:pPr>
            <a:r>
              <a:rPr lang="en-GB" sz="2400" dirty="0"/>
              <a:t>Identify </a:t>
            </a:r>
            <a:r>
              <a:rPr lang="en-GB" sz="2400" dirty="0" err="1"/>
              <a:t>Brugada</a:t>
            </a:r>
            <a:r>
              <a:rPr lang="en-GB" sz="2400" dirty="0"/>
              <a:t> ECG</a:t>
            </a:r>
          </a:p>
          <a:p>
            <a:pPr marL="342900" lvl="0" indent="-342900">
              <a:lnSpc>
                <a:spcPct val="107000"/>
              </a:lnSpc>
              <a:buFont typeface="Symbol" panose="05050102010706020507" pitchFamily="18" charset="2"/>
              <a:buChar char=""/>
            </a:pPr>
            <a:r>
              <a:rPr lang="en-GB" sz="2400" dirty="0"/>
              <a:t>Outline the diagnostic criteria and differential diagnosis of </a:t>
            </a:r>
            <a:r>
              <a:rPr lang="en-GB" sz="2400" dirty="0" err="1"/>
              <a:t>Brugada</a:t>
            </a:r>
            <a:r>
              <a:rPr lang="en-GB" sz="2400" dirty="0"/>
              <a:t> syndrome</a:t>
            </a:r>
          </a:p>
          <a:p>
            <a:pPr marL="342900" lvl="0" indent="-342900">
              <a:lnSpc>
                <a:spcPct val="107000"/>
              </a:lnSpc>
              <a:buFont typeface="Symbol" panose="05050102010706020507" pitchFamily="18" charset="2"/>
              <a:buChar char=""/>
            </a:pPr>
            <a:r>
              <a:rPr lang="en-GB" sz="2400" dirty="0"/>
              <a:t>Outline the typical presentation and evaluation of a patient with </a:t>
            </a:r>
            <a:r>
              <a:rPr lang="en-GB" sz="2400" dirty="0" err="1"/>
              <a:t>Brugada</a:t>
            </a:r>
            <a:r>
              <a:rPr lang="en-GB" sz="2400" dirty="0"/>
              <a:t> syndrome</a:t>
            </a:r>
          </a:p>
          <a:p>
            <a:pPr marL="342900" lvl="0" indent="-342900">
              <a:lnSpc>
                <a:spcPct val="107000"/>
              </a:lnSpc>
              <a:spcAft>
                <a:spcPts val="800"/>
              </a:spcAft>
              <a:buFont typeface="Symbol" panose="05050102010706020507" pitchFamily="18" charset="2"/>
              <a:buChar char=""/>
            </a:pPr>
            <a:r>
              <a:rPr lang="en-GB" sz="2400" dirty="0"/>
              <a:t>Outline the pharmacological interactions in patients with </a:t>
            </a:r>
            <a:r>
              <a:rPr lang="en-GB" sz="2400" dirty="0" err="1"/>
              <a:t>Brugada</a:t>
            </a:r>
            <a:r>
              <a:rPr lang="en-GB" sz="2400" dirty="0"/>
              <a:t> Syndrome</a:t>
            </a:r>
          </a:p>
        </p:txBody>
      </p:sp>
      <p:sp>
        <p:nvSpPr>
          <p:cNvPr id="2" name="TextBox 1">
            <a:extLst>
              <a:ext uri="{FF2B5EF4-FFF2-40B4-BE49-F238E27FC236}">
                <a16:creationId xmlns:a16="http://schemas.microsoft.com/office/drawing/2014/main" id="{2AB564E7-F87E-43B7-A9A7-D066937EAEB3}"/>
              </a:ext>
            </a:extLst>
          </p:cNvPr>
          <p:cNvSpPr txBox="1"/>
          <p:nvPr/>
        </p:nvSpPr>
        <p:spPr>
          <a:xfrm>
            <a:off x="3323303" y="6581000"/>
            <a:ext cx="5456903" cy="276999"/>
          </a:xfrm>
          <a:prstGeom prst="rect">
            <a:avLst/>
          </a:prstGeom>
          <a:noFill/>
        </p:spPr>
        <p:txBody>
          <a:bodyPr wrap="square" rtlCol="0">
            <a:spAutoFit/>
          </a:bodyPr>
          <a:lstStyle/>
          <a:p>
            <a:r>
              <a:rPr lang="en-US" sz="1200" dirty="0"/>
              <a:t>A&amp;E, Accident and Emergency; EMS, Emergency Medical Services</a:t>
            </a:r>
            <a:endParaRPr lang="en-GB" sz="1200" dirty="0"/>
          </a:p>
        </p:txBody>
      </p:sp>
    </p:spTree>
    <p:extLst>
      <p:ext uri="{BB962C8B-B14F-4D97-AF65-F5344CB8AC3E}">
        <p14:creationId xmlns:p14="http://schemas.microsoft.com/office/powerpoint/2010/main" val="2269649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9598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Management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algn="just"/>
            <a:r>
              <a:rPr lang="en-US" sz="3000" dirty="0"/>
              <a:t>N</a:t>
            </a:r>
            <a:r>
              <a:rPr lang="en-GB" sz="3000" dirty="0"/>
              <a:t>on-pharmacological </a:t>
            </a:r>
          </a:p>
          <a:p>
            <a:pPr algn="just"/>
            <a:r>
              <a:rPr lang="en-GB" sz="3000" dirty="0"/>
              <a:t>Pharmacological </a:t>
            </a:r>
          </a:p>
        </p:txBody>
      </p:sp>
    </p:spTree>
    <p:extLst>
      <p:ext uri="{BB962C8B-B14F-4D97-AF65-F5344CB8AC3E}">
        <p14:creationId xmlns:p14="http://schemas.microsoft.com/office/powerpoint/2010/main" val="420447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33251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Device Therapy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pPr algn="just"/>
            <a:r>
              <a:rPr lang="en-US" sz="3000" dirty="0"/>
              <a:t>I</a:t>
            </a:r>
            <a:r>
              <a:rPr lang="en-GB" sz="3000" dirty="0"/>
              <a:t>CD</a:t>
            </a:r>
          </a:p>
          <a:p>
            <a:pPr algn="just"/>
            <a:r>
              <a:rPr lang="en-GB" sz="3000" dirty="0"/>
              <a:t>Guidelines </a:t>
            </a:r>
          </a:p>
        </p:txBody>
      </p:sp>
    </p:spTree>
    <p:extLst>
      <p:ext uri="{BB962C8B-B14F-4D97-AF65-F5344CB8AC3E}">
        <p14:creationId xmlns:p14="http://schemas.microsoft.com/office/powerpoint/2010/main" val="9294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E3293-367C-4844-A1CF-0C080818F006}"/>
              </a:ext>
            </a:extLst>
          </p:cNvPr>
          <p:cNvPicPr>
            <a:picLocks noChangeAspect="1"/>
          </p:cNvPicPr>
          <p:nvPr/>
        </p:nvPicPr>
        <p:blipFill rotWithShape="1">
          <a:blip r:embed="rId3"/>
          <a:srcRect l="12625" r="17724" b="74667"/>
          <a:stretch/>
        </p:blipFill>
        <p:spPr>
          <a:xfrm>
            <a:off x="0" y="-1"/>
            <a:ext cx="9144000" cy="1829027"/>
          </a:xfrm>
          <a:prstGeom prst="rect">
            <a:avLst/>
          </a:prstGeom>
        </p:spPr>
      </p:pic>
      <p:sp>
        <p:nvSpPr>
          <p:cNvPr id="4" name="Title 1">
            <a:extLst>
              <a:ext uri="{FF2B5EF4-FFF2-40B4-BE49-F238E27FC236}">
                <a16:creationId xmlns:a16="http://schemas.microsoft.com/office/drawing/2014/main" id="{350AA117-6786-4799-9817-766BE45B4C67}"/>
              </a:ext>
            </a:extLst>
          </p:cNvPr>
          <p:cNvSpPr>
            <a:spLocks noGrp="1"/>
          </p:cNvSpPr>
          <p:nvPr>
            <p:ph type="ctrTitle"/>
          </p:nvPr>
        </p:nvSpPr>
        <p:spPr>
          <a:xfrm>
            <a:off x="95259" y="2863629"/>
            <a:ext cx="8351856" cy="989914"/>
          </a:xfrm>
        </p:spPr>
        <p:txBody>
          <a:bodyPr/>
          <a:lstStyle/>
          <a:p>
            <a:r>
              <a:rPr lang="en-US" sz="6000" dirty="0">
                <a:solidFill>
                  <a:srgbClr val="CC0000"/>
                </a:solidFill>
                <a:effectLst>
                  <a:outerShdw blurRad="38100" dist="38100" dir="2700000" algn="tl">
                    <a:srgbClr val="000000">
                      <a:alpha val="43137"/>
                    </a:srgbClr>
                  </a:outerShdw>
                </a:effectLst>
                <a:latin typeface="+mj-lt"/>
              </a:rPr>
              <a:t>Pharmacological Agents </a:t>
            </a:r>
            <a:endParaRPr lang="en-GB" sz="6000" dirty="0">
              <a:solidFill>
                <a:srgbClr val="CC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8130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ocyte repolarization: Ionic flow">
            <a:extLst>
              <a:ext uri="{FF2B5EF4-FFF2-40B4-BE49-F238E27FC236}">
                <a16:creationId xmlns:a16="http://schemas.microsoft.com/office/drawing/2014/main" id="{C8B06F30-C1CF-4E26-9C38-C76DBA3C3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28920"/>
            <a:ext cx="8490857" cy="6366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5C0AE51-9957-46F6-AD7D-05B090A6BD07}"/>
              </a:ext>
            </a:extLst>
          </p:cNvPr>
          <p:cNvSpPr/>
          <p:nvPr/>
        </p:nvSpPr>
        <p:spPr>
          <a:xfrm>
            <a:off x="1632857" y="130629"/>
            <a:ext cx="2402473" cy="6858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E31854E-D441-4BC6-AC6D-408820204912}"/>
              </a:ext>
            </a:extLst>
          </p:cNvPr>
          <p:cNvSpPr/>
          <p:nvPr/>
        </p:nvSpPr>
        <p:spPr>
          <a:xfrm>
            <a:off x="522514" y="2917372"/>
            <a:ext cx="1295401" cy="6912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6D320B2-AC5C-419D-BC7A-8A2BD7990A90}"/>
              </a:ext>
            </a:extLst>
          </p:cNvPr>
          <p:cNvSpPr/>
          <p:nvPr/>
        </p:nvSpPr>
        <p:spPr>
          <a:xfrm>
            <a:off x="5447203" y="478971"/>
            <a:ext cx="2477597" cy="9688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303E206F-5D97-4611-96CC-62427247DF08}"/>
              </a:ext>
            </a:extLst>
          </p:cNvPr>
          <p:cNvCxnSpPr>
            <a:cxnSpLocks/>
          </p:cNvCxnSpPr>
          <p:nvPr/>
        </p:nvCxnSpPr>
        <p:spPr>
          <a:xfrm>
            <a:off x="2834093" y="816429"/>
            <a:ext cx="435429" cy="457200"/>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C5AC19E4-075C-4DFC-A9FD-B137E7A1A982}"/>
              </a:ext>
            </a:extLst>
          </p:cNvPr>
          <p:cNvCxnSpPr>
            <a:cxnSpLocks/>
          </p:cNvCxnSpPr>
          <p:nvPr/>
        </p:nvCxnSpPr>
        <p:spPr>
          <a:xfrm>
            <a:off x="1817915" y="3262994"/>
            <a:ext cx="555171" cy="138793"/>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97A1FC33-DF84-46A3-98DF-1E7B97D7DD3A}"/>
              </a:ext>
            </a:extLst>
          </p:cNvPr>
          <p:cNvCxnSpPr>
            <a:cxnSpLocks/>
          </p:cNvCxnSpPr>
          <p:nvPr/>
        </p:nvCxnSpPr>
        <p:spPr>
          <a:xfrm flipH="1">
            <a:off x="4619889" y="963385"/>
            <a:ext cx="801198" cy="4844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3" name="Picture 12">
            <a:extLst>
              <a:ext uri="{FF2B5EF4-FFF2-40B4-BE49-F238E27FC236}">
                <a16:creationId xmlns:a16="http://schemas.microsoft.com/office/drawing/2014/main" id="{0491D62D-FB4D-4E20-BBC5-9F38D389EE9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11" name="TextBox 9">
            <a:extLst>
              <a:ext uri="{FF2B5EF4-FFF2-40B4-BE49-F238E27FC236}">
                <a16:creationId xmlns:a16="http://schemas.microsoft.com/office/drawing/2014/main" id="{FB6F25DA-412D-4D75-9349-CF2B0216A2E8}"/>
              </a:ext>
            </a:extLst>
          </p:cNvPr>
          <p:cNvSpPr txBox="1">
            <a:spLocks noChangeArrowheads="1"/>
          </p:cNvSpPr>
          <p:nvPr/>
        </p:nvSpPr>
        <p:spPr bwMode="auto">
          <a:xfrm>
            <a:off x="3159072" y="4538894"/>
            <a:ext cx="2921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200" b="1" dirty="0">
                <a:solidFill>
                  <a:srgbClr val="CC3300"/>
                </a:solidFill>
                <a:effectLst>
                  <a:outerShdw blurRad="38100" dist="38100" dir="2700000" algn="tl">
                    <a:srgbClr val="000000">
                      <a:alpha val="43137"/>
                    </a:srgbClr>
                  </a:outerShdw>
                </a:effectLst>
                <a:latin typeface="+mj-lt"/>
                <a:cs typeface="Cambria"/>
              </a:rPr>
              <a:t>Action Potential</a:t>
            </a:r>
          </a:p>
        </p:txBody>
      </p:sp>
      <p:sp>
        <p:nvSpPr>
          <p:cNvPr id="12" name="TextBox 11">
            <a:extLst>
              <a:ext uri="{FF2B5EF4-FFF2-40B4-BE49-F238E27FC236}">
                <a16:creationId xmlns:a16="http://schemas.microsoft.com/office/drawing/2014/main" id="{4110BF34-0AA8-48E0-8E60-D3D1E4F1BB52}"/>
              </a:ext>
            </a:extLst>
          </p:cNvPr>
          <p:cNvSpPr txBox="1"/>
          <p:nvPr/>
        </p:nvSpPr>
        <p:spPr>
          <a:xfrm>
            <a:off x="3323303" y="6581000"/>
            <a:ext cx="5456903" cy="276999"/>
          </a:xfrm>
          <a:prstGeom prst="rect">
            <a:avLst/>
          </a:prstGeom>
          <a:noFill/>
        </p:spPr>
        <p:txBody>
          <a:bodyPr wrap="square" rtlCol="0">
            <a:spAutoFit/>
          </a:bodyPr>
          <a:lstStyle/>
          <a:p>
            <a:r>
              <a:rPr lang="en-GB" sz="1200" dirty="0">
                <a:hlinkClick r:id="rId5"/>
              </a:rPr>
              <a:t>Myocyte repolarization: Ionic flow (openanesthesia.org)</a:t>
            </a:r>
            <a:r>
              <a:rPr lang="en-US" sz="1200" dirty="0"/>
              <a:t> </a:t>
            </a:r>
            <a:endParaRPr lang="en-GB" sz="1200" dirty="0"/>
          </a:p>
        </p:txBody>
      </p:sp>
    </p:spTree>
    <p:extLst>
      <p:ext uri="{BB962C8B-B14F-4D97-AF65-F5344CB8AC3E}">
        <p14:creationId xmlns:p14="http://schemas.microsoft.com/office/powerpoint/2010/main" val="42894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0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20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2000"/>
                                        <p:tgtEl>
                                          <p:spTgt spid="6"/>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yecto ITACA">
            <a:extLst>
              <a:ext uri="{FF2B5EF4-FFF2-40B4-BE49-F238E27FC236}">
                <a16:creationId xmlns:a16="http://schemas.microsoft.com/office/drawing/2014/main" id="{7377F431-FD34-4899-BB1F-8A73F175F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62" y="424543"/>
            <a:ext cx="8029552" cy="60283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975C99C-D0C1-4BDD-9464-09927F219CC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2" name="Rectangle 1">
            <a:extLst>
              <a:ext uri="{FF2B5EF4-FFF2-40B4-BE49-F238E27FC236}">
                <a16:creationId xmlns:a16="http://schemas.microsoft.com/office/drawing/2014/main" id="{C68F96A7-5160-4B39-9884-E39D2B174F1D}"/>
              </a:ext>
            </a:extLst>
          </p:cNvPr>
          <p:cNvSpPr/>
          <p:nvPr/>
        </p:nvSpPr>
        <p:spPr>
          <a:xfrm>
            <a:off x="2732314" y="424543"/>
            <a:ext cx="4049486" cy="75111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5C9573F-0915-438B-B188-F1DCDF5A7AAC}"/>
              </a:ext>
            </a:extLst>
          </p:cNvPr>
          <p:cNvSpPr/>
          <p:nvPr/>
        </p:nvSpPr>
        <p:spPr>
          <a:xfrm>
            <a:off x="772886" y="4944361"/>
            <a:ext cx="1668656" cy="58369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8D0A5EF-802D-4408-94B9-08B9165BE18D}"/>
              </a:ext>
            </a:extLst>
          </p:cNvPr>
          <p:cNvSpPr/>
          <p:nvPr/>
        </p:nvSpPr>
        <p:spPr>
          <a:xfrm>
            <a:off x="2057400" y="2144487"/>
            <a:ext cx="978031" cy="151311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2E854BF-A766-466D-A049-0F9F78767B56}"/>
              </a:ext>
            </a:extLst>
          </p:cNvPr>
          <p:cNvSpPr/>
          <p:nvPr/>
        </p:nvSpPr>
        <p:spPr>
          <a:xfrm>
            <a:off x="772885" y="4085139"/>
            <a:ext cx="842007" cy="85922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7277564-C50C-46DB-84F3-992955029D75}"/>
              </a:ext>
            </a:extLst>
          </p:cNvPr>
          <p:cNvSpPr/>
          <p:nvPr/>
        </p:nvSpPr>
        <p:spPr>
          <a:xfrm>
            <a:off x="1310326" y="1439099"/>
            <a:ext cx="659876" cy="22185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463C609-8309-4A2D-8630-5119FA38FD55}"/>
              </a:ext>
            </a:extLst>
          </p:cNvPr>
          <p:cNvSpPr/>
          <p:nvPr/>
        </p:nvSpPr>
        <p:spPr>
          <a:xfrm>
            <a:off x="1890307" y="5543826"/>
            <a:ext cx="551235" cy="38563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0F36CE5-6B6D-46E1-AD1B-F7657C6726DF}"/>
              </a:ext>
            </a:extLst>
          </p:cNvPr>
          <p:cNvSpPr/>
          <p:nvPr/>
        </p:nvSpPr>
        <p:spPr>
          <a:xfrm>
            <a:off x="1970202" y="1538133"/>
            <a:ext cx="1131217" cy="37550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57A92F9-CF41-4A0E-AFA9-7221DC3DDDA3}"/>
              </a:ext>
            </a:extLst>
          </p:cNvPr>
          <p:cNvSpPr txBox="1"/>
          <p:nvPr/>
        </p:nvSpPr>
        <p:spPr>
          <a:xfrm>
            <a:off x="3323303" y="6581000"/>
            <a:ext cx="5456903" cy="276999"/>
          </a:xfrm>
          <a:prstGeom prst="rect">
            <a:avLst/>
          </a:prstGeom>
          <a:noFill/>
        </p:spPr>
        <p:txBody>
          <a:bodyPr wrap="square" rtlCol="0">
            <a:spAutoFit/>
          </a:bodyPr>
          <a:lstStyle/>
          <a:p>
            <a:r>
              <a:rPr lang="en-GB" sz="1200" dirty="0">
                <a:hlinkClick r:id="rId5"/>
              </a:rPr>
              <a:t>Proyecto ITACA</a:t>
            </a:r>
            <a:endParaRPr lang="en-GB" sz="1200" dirty="0"/>
          </a:p>
        </p:txBody>
      </p:sp>
      <p:pic>
        <p:nvPicPr>
          <p:cNvPr id="17" name="Picture 16">
            <a:extLst>
              <a:ext uri="{FF2B5EF4-FFF2-40B4-BE49-F238E27FC236}">
                <a16:creationId xmlns:a16="http://schemas.microsoft.com/office/drawing/2014/main" id="{BAA714EE-7822-4E62-A91B-341D1C81AB92}"/>
              </a:ext>
            </a:extLst>
          </p:cNvPr>
          <p:cNvPicPr>
            <a:picLocks noChangeAspect="1"/>
          </p:cNvPicPr>
          <p:nvPr/>
        </p:nvPicPr>
        <p:blipFill rotWithShape="1">
          <a:blip r:embed="rId6"/>
          <a:srcRect l="19877" t="27586" r="20001" b="14014"/>
          <a:stretch/>
        </p:blipFill>
        <p:spPr>
          <a:xfrm>
            <a:off x="4144444" y="3856769"/>
            <a:ext cx="4868595" cy="2660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92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8DDB-8A78-4259-BF07-64F6C4463874}"/>
              </a:ext>
            </a:extLst>
          </p:cNvPr>
          <p:cNvSpPr>
            <a:spLocks noGrp="1"/>
          </p:cNvSpPr>
          <p:nvPr>
            <p:ph sz="half" idx="1"/>
          </p:nvPr>
        </p:nvSpPr>
        <p:spPr/>
        <p:txBody>
          <a:bodyPr>
            <a:normAutofit/>
          </a:bodyPr>
          <a:lstStyle/>
          <a:p>
            <a:pPr marL="0" indent="0">
              <a:buNone/>
            </a:pPr>
            <a:r>
              <a:rPr lang="en-US" b="1" dirty="0">
                <a:solidFill>
                  <a:srgbClr val="CC3300"/>
                </a:solidFill>
              </a:rPr>
              <a:t>Medications to use</a:t>
            </a:r>
          </a:p>
          <a:p>
            <a:pPr marL="0" indent="0">
              <a:buNone/>
            </a:pPr>
            <a:endParaRPr lang="en-US" b="1" dirty="0">
              <a:solidFill>
                <a:srgbClr val="CC3300"/>
              </a:solidFill>
            </a:endParaRPr>
          </a:p>
          <a:p>
            <a:r>
              <a:rPr lang="en-GB" sz="2600" dirty="0">
                <a:effectLst/>
                <a:ea typeface="Times New Roman" panose="02020603050405020304" pitchFamily="18" charset="0"/>
              </a:rPr>
              <a:t>Drugs that counteract ionic current imbalance </a:t>
            </a:r>
          </a:p>
          <a:p>
            <a:r>
              <a:rPr lang="en-GB" sz="2600" dirty="0">
                <a:ea typeface="Times New Roman" panose="02020603050405020304" pitchFamily="18" charset="0"/>
              </a:rPr>
              <a:t>Block </a:t>
            </a:r>
            <a:r>
              <a:rPr lang="en-GB" sz="2600" dirty="0">
                <a:effectLst/>
                <a:ea typeface="Times New Roman" panose="02020603050405020304" pitchFamily="18" charset="0"/>
              </a:rPr>
              <a:t>transient outward potassium current (</a:t>
            </a:r>
            <a:r>
              <a:rPr lang="en-GB" sz="2600" i="1" dirty="0">
                <a:effectLst/>
                <a:ea typeface="Times New Roman" panose="02020603050405020304" pitchFamily="18" charset="0"/>
              </a:rPr>
              <a:t>Ito</a:t>
            </a:r>
            <a:r>
              <a:rPr lang="en-GB" sz="2600" dirty="0">
                <a:effectLst/>
                <a:ea typeface="Times New Roman" panose="02020603050405020304" pitchFamily="18" charset="0"/>
              </a:rPr>
              <a:t>)</a:t>
            </a:r>
            <a:r>
              <a:rPr lang="en-GB" sz="2600" baseline="30000" dirty="0">
                <a:effectLst/>
                <a:ea typeface="Times New Roman" panose="02020603050405020304" pitchFamily="18" charset="0"/>
              </a:rPr>
              <a:t> </a:t>
            </a:r>
          </a:p>
        </p:txBody>
      </p:sp>
      <p:sp>
        <p:nvSpPr>
          <p:cNvPr id="4" name="Content Placeholder 3">
            <a:extLst>
              <a:ext uri="{FF2B5EF4-FFF2-40B4-BE49-F238E27FC236}">
                <a16:creationId xmlns:a16="http://schemas.microsoft.com/office/drawing/2014/main" id="{069ED3D6-C8AB-451B-8A32-57E17BCDD90E}"/>
              </a:ext>
            </a:extLst>
          </p:cNvPr>
          <p:cNvSpPr>
            <a:spLocks noGrp="1"/>
          </p:cNvSpPr>
          <p:nvPr>
            <p:ph sz="half" idx="2"/>
          </p:nvPr>
        </p:nvSpPr>
        <p:spPr>
          <a:xfrm>
            <a:off x="4648200" y="1600200"/>
            <a:ext cx="4253204" cy="4525963"/>
          </a:xfrm>
        </p:spPr>
        <p:txBody>
          <a:bodyPr>
            <a:normAutofit/>
          </a:bodyPr>
          <a:lstStyle/>
          <a:p>
            <a:pPr marL="0" indent="0">
              <a:buNone/>
            </a:pPr>
            <a:r>
              <a:rPr lang="en-US" b="1" dirty="0">
                <a:solidFill>
                  <a:srgbClr val="CC3300"/>
                </a:solidFill>
              </a:rPr>
              <a:t>Medications to avoid or diagnose </a:t>
            </a:r>
          </a:p>
          <a:p>
            <a:r>
              <a:rPr lang="en-GB" sz="2600" dirty="0"/>
              <a:t>Sodium channel blockers</a:t>
            </a:r>
          </a:p>
          <a:p>
            <a:r>
              <a:rPr lang="en-GB" sz="2600" dirty="0">
                <a:solidFill>
                  <a:schemeClr val="bg1">
                    <a:lumMod val="50000"/>
                  </a:schemeClr>
                </a:solidFill>
                <a:effectLst/>
                <a:ea typeface="Calibri" panose="020F0502020204030204" pitchFamily="34" charset="0"/>
              </a:rPr>
              <a:t>Calcium channel blockers</a:t>
            </a:r>
          </a:p>
          <a:p>
            <a:r>
              <a:rPr lang="en-GB" sz="2600" dirty="0">
                <a:solidFill>
                  <a:schemeClr val="bg1">
                    <a:lumMod val="50000"/>
                  </a:schemeClr>
                </a:solidFill>
                <a:ea typeface="Calibri" panose="020F0502020204030204" pitchFamily="34" charset="0"/>
              </a:rPr>
              <a:t>Potassium channel openers</a:t>
            </a:r>
            <a:r>
              <a:rPr lang="en-GB" sz="2600" dirty="0">
                <a:solidFill>
                  <a:schemeClr val="bg1">
                    <a:lumMod val="50000"/>
                  </a:schemeClr>
                </a:solidFill>
                <a:effectLst/>
                <a:ea typeface="Calibri" panose="020F0502020204030204" pitchFamily="34" charset="0"/>
              </a:rPr>
              <a:t> </a:t>
            </a:r>
          </a:p>
        </p:txBody>
      </p:sp>
      <p:pic>
        <p:nvPicPr>
          <p:cNvPr id="6" name="Picture 5">
            <a:extLst>
              <a:ext uri="{FF2B5EF4-FFF2-40B4-BE49-F238E27FC236}">
                <a16:creationId xmlns:a16="http://schemas.microsoft.com/office/drawing/2014/main" id="{A7286057-009F-4D11-AEC7-818B1EA83A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8" name="TextBox 9">
            <a:extLst>
              <a:ext uri="{FF2B5EF4-FFF2-40B4-BE49-F238E27FC236}">
                <a16:creationId xmlns:a16="http://schemas.microsoft.com/office/drawing/2014/main" id="{BB088588-F20F-4777-BDCA-369747743154}"/>
              </a:ext>
            </a:extLst>
          </p:cNvPr>
          <p:cNvSpPr txBox="1">
            <a:spLocks noChangeArrowheads="1"/>
          </p:cNvSpPr>
          <p:nvPr/>
        </p:nvSpPr>
        <p:spPr bwMode="auto">
          <a:xfrm>
            <a:off x="365502" y="686935"/>
            <a:ext cx="49698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Pharmacological Agents  </a:t>
            </a:r>
          </a:p>
        </p:txBody>
      </p:sp>
      <p:pic>
        <p:nvPicPr>
          <p:cNvPr id="9" name="Picture 2" descr="Brugada syndrome: Recent understanding of pathophysiological mechanism and  treatment - ScienceDirect">
            <a:extLst>
              <a:ext uri="{FF2B5EF4-FFF2-40B4-BE49-F238E27FC236}">
                <a16:creationId xmlns:a16="http://schemas.microsoft.com/office/drawing/2014/main" id="{0A3B7EA2-5445-437A-B3C4-BA66563EB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333" y="4314241"/>
            <a:ext cx="5914217" cy="24372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06079C-F70E-463E-AAE0-5D1CD302EC18}"/>
              </a:ext>
            </a:extLst>
          </p:cNvPr>
          <p:cNvSpPr/>
          <p:nvPr/>
        </p:nvSpPr>
        <p:spPr>
          <a:xfrm>
            <a:off x="7128932" y="4322709"/>
            <a:ext cx="442629" cy="101975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ECF8E91-CF20-419F-92B2-7D159292DE94}"/>
              </a:ext>
            </a:extLst>
          </p:cNvPr>
          <p:cNvSpPr/>
          <p:nvPr/>
        </p:nvSpPr>
        <p:spPr>
          <a:xfrm>
            <a:off x="6618568" y="4331178"/>
            <a:ext cx="442631" cy="101975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35DCB9-AFC7-4ADA-8DEA-246FDDCE8792}"/>
              </a:ext>
            </a:extLst>
          </p:cNvPr>
          <p:cNvSpPr/>
          <p:nvPr/>
        </p:nvSpPr>
        <p:spPr>
          <a:xfrm>
            <a:off x="7749878" y="4322709"/>
            <a:ext cx="545036" cy="10197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4D4599-D174-47B9-831F-9B9ECE13796C}"/>
              </a:ext>
            </a:extLst>
          </p:cNvPr>
          <p:cNvSpPr/>
          <p:nvPr/>
        </p:nvSpPr>
        <p:spPr>
          <a:xfrm>
            <a:off x="7324531" y="4331178"/>
            <a:ext cx="255501" cy="10197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5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2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2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2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edg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childTnLst>
                                </p:cTn>
                              </p:par>
                              <p:par>
                                <p:cTn id="34" presetID="2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edg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8DDB-8A78-4259-BF07-64F6C4463874}"/>
              </a:ext>
            </a:extLst>
          </p:cNvPr>
          <p:cNvSpPr>
            <a:spLocks noGrp="1"/>
          </p:cNvSpPr>
          <p:nvPr>
            <p:ph sz="half" idx="1"/>
          </p:nvPr>
        </p:nvSpPr>
        <p:spPr>
          <a:xfrm>
            <a:off x="457200" y="2236573"/>
            <a:ext cx="4038600" cy="3889590"/>
          </a:xfrm>
        </p:spPr>
        <p:txBody>
          <a:bodyPr>
            <a:normAutofit/>
          </a:bodyPr>
          <a:lstStyle/>
          <a:p>
            <a:pPr marL="0" indent="0">
              <a:buNone/>
            </a:pPr>
            <a:r>
              <a:rPr lang="en-US" b="1" dirty="0">
                <a:solidFill>
                  <a:srgbClr val="CC3300"/>
                </a:solidFill>
              </a:rPr>
              <a:t>Antiarrhythmics</a:t>
            </a:r>
          </a:p>
          <a:p>
            <a:r>
              <a:rPr lang="en-GB" sz="2600" dirty="0">
                <a:solidFill>
                  <a:srgbClr val="2A2A2A"/>
                </a:solidFill>
                <a:ea typeface="Calibri" panose="020F0502020204030204" pitchFamily="34" charset="0"/>
              </a:rPr>
              <a:t>Quinidine </a:t>
            </a:r>
            <a:r>
              <a:rPr lang="en-GB" sz="2600" dirty="0">
                <a:solidFill>
                  <a:srgbClr val="E26B1B"/>
                </a:solidFill>
                <a:ea typeface="Calibri" panose="020F0502020204030204" pitchFamily="34" charset="0"/>
              </a:rPr>
              <a:t>(Class I)</a:t>
            </a:r>
          </a:p>
          <a:p>
            <a:r>
              <a:rPr lang="en-GB" sz="2600" dirty="0">
                <a:solidFill>
                  <a:srgbClr val="2A2A2A"/>
                </a:solidFill>
                <a:effectLst/>
                <a:ea typeface="Calibri" panose="020F0502020204030204" pitchFamily="34" charset="0"/>
              </a:rPr>
              <a:t>Bepridil </a:t>
            </a:r>
            <a:r>
              <a:rPr lang="en-GB" sz="2600" dirty="0">
                <a:solidFill>
                  <a:srgbClr val="E26B1B"/>
                </a:solidFill>
                <a:effectLst/>
                <a:ea typeface="Calibri" panose="020F0502020204030204" pitchFamily="34" charset="0"/>
              </a:rPr>
              <a:t>(Class IIa)</a:t>
            </a:r>
          </a:p>
          <a:p>
            <a:pPr marL="0" indent="0">
              <a:buNone/>
            </a:pPr>
            <a:endParaRPr lang="en-GB" sz="2600" dirty="0">
              <a:solidFill>
                <a:srgbClr val="2A2A2A"/>
              </a:solidFill>
              <a:ea typeface="Calibri" panose="020F0502020204030204" pitchFamily="34" charset="0"/>
            </a:endParaRPr>
          </a:p>
          <a:p>
            <a:pPr marL="0" indent="0">
              <a:buNone/>
            </a:pPr>
            <a:r>
              <a:rPr lang="en-US" sz="2400" b="1" dirty="0">
                <a:solidFill>
                  <a:srgbClr val="CC3300"/>
                </a:solidFill>
              </a:rPr>
              <a:t>Phosphodiesterase inhibitor</a:t>
            </a:r>
          </a:p>
          <a:p>
            <a:r>
              <a:rPr lang="en-GB" sz="2600" dirty="0">
                <a:solidFill>
                  <a:srgbClr val="2A2A2A"/>
                </a:solidFill>
                <a:ea typeface="Calibri" panose="020F0502020204030204" pitchFamily="34" charset="0"/>
              </a:rPr>
              <a:t>Cilostazol </a:t>
            </a:r>
            <a:r>
              <a:rPr lang="en-GB" sz="2600" dirty="0">
                <a:solidFill>
                  <a:srgbClr val="E26B1B"/>
                </a:solidFill>
                <a:ea typeface="Calibri" panose="020F0502020204030204" pitchFamily="34" charset="0"/>
              </a:rPr>
              <a:t>(Class IIb)</a:t>
            </a:r>
          </a:p>
        </p:txBody>
      </p:sp>
      <p:sp>
        <p:nvSpPr>
          <p:cNvPr id="4" name="Content Placeholder 3">
            <a:extLst>
              <a:ext uri="{FF2B5EF4-FFF2-40B4-BE49-F238E27FC236}">
                <a16:creationId xmlns:a16="http://schemas.microsoft.com/office/drawing/2014/main" id="{069ED3D6-C8AB-451B-8A32-57E17BCDD90E}"/>
              </a:ext>
            </a:extLst>
          </p:cNvPr>
          <p:cNvSpPr>
            <a:spLocks noGrp="1"/>
          </p:cNvSpPr>
          <p:nvPr>
            <p:ph sz="half" idx="2"/>
          </p:nvPr>
        </p:nvSpPr>
        <p:spPr>
          <a:xfrm>
            <a:off x="4648200" y="2236573"/>
            <a:ext cx="4038600" cy="3889590"/>
          </a:xfrm>
        </p:spPr>
        <p:txBody>
          <a:bodyPr>
            <a:normAutofit/>
          </a:bodyPr>
          <a:lstStyle/>
          <a:p>
            <a:pPr marL="0" indent="0">
              <a:buNone/>
            </a:pPr>
            <a:r>
              <a:rPr lang="en-US" b="1" dirty="0">
                <a:solidFill>
                  <a:srgbClr val="CC3300"/>
                </a:solidFill>
              </a:rPr>
              <a:t>β-adrenergic agonists    </a:t>
            </a:r>
          </a:p>
          <a:p>
            <a:r>
              <a:rPr lang="en-GB" sz="2600" dirty="0"/>
              <a:t>Isoprenaline (or isoproterenol) </a:t>
            </a:r>
            <a:r>
              <a:rPr lang="en-GB" sz="2600" dirty="0">
                <a:solidFill>
                  <a:srgbClr val="E26B1B"/>
                </a:solidFill>
              </a:rPr>
              <a:t>(Class I)</a:t>
            </a:r>
          </a:p>
          <a:p>
            <a:r>
              <a:rPr lang="en-GB" sz="2600" dirty="0"/>
              <a:t>Orciprenaline </a:t>
            </a:r>
            <a:r>
              <a:rPr lang="en-GB" sz="2600" dirty="0">
                <a:solidFill>
                  <a:srgbClr val="E26B1B"/>
                </a:solidFill>
              </a:rPr>
              <a:t>(Class IIa) </a:t>
            </a:r>
          </a:p>
        </p:txBody>
      </p:sp>
      <p:pic>
        <p:nvPicPr>
          <p:cNvPr id="6" name="Picture 5">
            <a:extLst>
              <a:ext uri="{FF2B5EF4-FFF2-40B4-BE49-F238E27FC236}">
                <a16:creationId xmlns:a16="http://schemas.microsoft.com/office/drawing/2014/main" id="{A7286057-009F-4D11-AEC7-818B1EA83A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8" name="TextBox 9">
            <a:extLst>
              <a:ext uri="{FF2B5EF4-FFF2-40B4-BE49-F238E27FC236}">
                <a16:creationId xmlns:a16="http://schemas.microsoft.com/office/drawing/2014/main" id="{BB088588-F20F-4777-BDCA-369747743154}"/>
              </a:ext>
            </a:extLst>
          </p:cNvPr>
          <p:cNvSpPr txBox="1">
            <a:spLocks noChangeArrowheads="1"/>
          </p:cNvSpPr>
          <p:nvPr/>
        </p:nvSpPr>
        <p:spPr bwMode="auto">
          <a:xfrm>
            <a:off x="365502" y="686935"/>
            <a:ext cx="736753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Medications to Use</a:t>
            </a:r>
          </a:p>
          <a:p>
            <a:r>
              <a:rPr lang="en-US" sz="3600" b="1" dirty="0">
                <a:solidFill>
                  <a:srgbClr val="CC3300"/>
                </a:solidFill>
                <a:effectLst>
                  <a:outerShdw blurRad="38100" dist="38100" dir="2700000" algn="tl">
                    <a:srgbClr val="000000">
                      <a:alpha val="43137"/>
                    </a:srgbClr>
                  </a:outerShdw>
                </a:effectLst>
                <a:latin typeface="+mj-lt"/>
                <a:cs typeface="Cambria"/>
              </a:rPr>
              <a:t>With Potential Antiarrhythmic Effect  </a:t>
            </a:r>
          </a:p>
        </p:txBody>
      </p:sp>
      <p:sp>
        <p:nvSpPr>
          <p:cNvPr id="9" name="TextBox 8">
            <a:extLst>
              <a:ext uri="{FF2B5EF4-FFF2-40B4-BE49-F238E27FC236}">
                <a16:creationId xmlns:a16="http://schemas.microsoft.com/office/drawing/2014/main" id="{F60C43B4-39DA-4F39-A770-76E837A96F3F}"/>
              </a:ext>
            </a:extLst>
          </p:cNvPr>
          <p:cNvSpPr txBox="1"/>
          <p:nvPr/>
        </p:nvSpPr>
        <p:spPr>
          <a:xfrm>
            <a:off x="5819369" y="5977598"/>
            <a:ext cx="3324632" cy="830997"/>
          </a:xfrm>
          <a:prstGeom prst="rect">
            <a:avLst/>
          </a:prstGeom>
          <a:noFill/>
        </p:spPr>
        <p:txBody>
          <a:bodyPr wrap="square" rtlCol="0">
            <a:spAutoFit/>
          </a:bodyPr>
          <a:lstStyle/>
          <a:p>
            <a:r>
              <a:rPr lang="en-US" sz="1600" b="1" dirty="0">
                <a:solidFill>
                  <a:srgbClr val="CC0000"/>
                </a:solidFill>
              </a:rPr>
              <a:t>Class I</a:t>
            </a:r>
            <a:r>
              <a:rPr lang="en-US" sz="1600" dirty="0">
                <a:solidFill>
                  <a:srgbClr val="CC0000"/>
                </a:solidFill>
              </a:rPr>
              <a:t>: convincing evidence/opinion</a:t>
            </a:r>
          </a:p>
          <a:p>
            <a:r>
              <a:rPr lang="en-US" sz="1600" b="1" dirty="0">
                <a:solidFill>
                  <a:srgbClr val="CC0000"/>
                </a:solidFill>
              </a:rPr>
              <a:t>Class IIa</a:t>
            </a:r>
            <a:r>
              <a:rPr lang="en-US" sz="1600" dirty="0">
                <a:solidFill>
                  <a:srgbClr val="CC0000"/>
                </a:solidFill>
              </a:rPr>
              <a:t>: evidence/opinion less clear</a:t>
            </a:r>
          </a:p>
          <a:p>
            <a:r>
              <a:rPr lang="en-US" sz="1600" b="1" dirty="0">
                <a:solidFill>
                  <a:srgbClr val="CC0000"/>
                </a:solidFill>
              </a:rPr>
              <a:t>Class IIb</a:t>
            </a:r>
            <a:r>
              <a:rPr lang="en-US" sz="1600" dirty="0">
                <a:solidFill>
                  <a:srgbClr val="CC0000"/>
                </a:solidFill>
              </a:rPr>
              <a:t>: conflicting evidence/opinion</a:t>
            </a:r>
          </a:p>
        </p:txBody>
      </p:sp>
      <p:pic>
        <p:nvPicPr>
          <p:cNvPr id="11" name="Picture 2" descr="Go ahead. Rubber stamp with text go ahead inside, vector illustration. |  CanStock">
            <a:extLst>
              <a:ext uri="{FF2B5EF4-FFF2-40B4-BE49-F238E27FC236}">
                <a16:creationId xmlns:a16="http://schemas.microsoft.com/office/drawing/2014/main" id="{AEE50075-EF24-42CF-B9DE-4BBFEBE808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471"/>
          <a:stretch/>
        </p:blipFill>
        <p:spPr bwMode="auto">
          <a:xfrm>
            <a:off x="3603646" y="5456538"/>
            <a:ext cx="1936707" cy="128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8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3823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Quinidine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8382000" cy="4525963"/>
          </a:xfrm>
        </p:spPr>
        <p:txBody>
          <a:bodyPr>
            <a:noAutofit/>
          </a:bodyPr>
          <a:lstStyle/>
          <a:p>
            <a:pPr marL="0" indent="0" algn="just">
              <a:buNone/>
            </a:pPr>
            <a:r>
              <a:rPr lang="en-GB" sz="3000" b="1" dirty="0">
                <a:solidFill>
                  <a:srgbClr val="CC0000"/>
                </a:solidFill>
              </a:rPr>
              <a:t>2017 VA/SCD Guidelines</a:t>
            </a:r>
          </a:p>
          <a:p>
            <a:r>
              <a:rPr lang="en-GB" sz="2800" dirty="0"/>
              <a:t>In patients with BrS experiencing recurrent ICD shocks for polymorphic VT, intensification of therapy with quinidine or catheter ablation is recommended </a:t>
            </a:r>
            <a:r>
              <a:rPr lang="en-GB" sz="2800" dirty="0">
                <a:solidFill>
                  <a:srgbClr val="CC3300"/>
                </a:solidFill>
              </a:rPr>
              <a:t>(Class 1; B-NR)</a:t>
            </a:r>
          </a:p>
          <a:p>
            <a:r>
              <a:rPr lang="en-GB" sz="2800" dirty="0"/>
              <a:t>In patients with spontaneous type 1 Brugada ECG pattern and symptomatic VA who either are not candidates for or decline an ICD, quinidine or catheter ablation is recommended </a:t>
            </a:r>
            <a:r>
              <a:rPr lang="en-GB" sz="2800" dirty="0">
                <a:solidFill>
                  <a:srgbClr val="CC3300"/>
                </a:solidFill>
              </a:rPr>
              <a:t>(Class 1; B-NR)</a:t>
            </a:r>
          </a:p>
        </p:txBody>
      </p:sp>
      <p:sp>
        <p:nvSpPr>
          <p:cNvPr id="5" name="TextBox 4">
            <a:extLst>
              <a:ext uri="{FF2B5EF4-FFF2-40B4-BE49-F238E27FC236}">
                <a16:creationId xmlns:a16="http://schemas.microsoft.com/office/drawing/2014/main" id="{00933DEA-8A1A-408D-B2C3-1C8AC2A59143}"/>
              </a:ext>
            </a:extLst>
          </p:cNvPr>
          <p:cNvSpPr txBox="1"/>
          <p:nvPr/>
        </p:nvSpPr>
        <p:spPr>
          <a:xfrm>
            <a:off x="3105589" y="6581000"/>
            <a:ext cx="6256126" cy="276999"/>
          </a:xfrm>
          <a:prstGeom prst="rect">
            <a:avLst/>
          </a:prstGeom>
          <a:noFill/>
        </p:spPr>
        <p:txBody>
          <a:bodyPr wrap="square" rtlCol="0">
            <a:spAutoFit/>
          </a:bodyPr>
          <a:lstStyle/>
          <a:p>
            <a:r>
              <a:rPr lang="en-US" sz="1200" dirty="0"/>
              <a:t>ICD, implantable cardioverter deactivator; SCD, sudden cardiac death VA, ventricular arrhythmia </a:t>
            </a:r>
            <a:endParaRPr lang="en-GB" sz="1200" dirty="0"/>
          </a:p>
        </p:txBody>
      </p:sp>
      <p:sp>
        <p:nvSpPr>
          <p:cNvPr id="2" name="Rectangle 1">
            <a:extLst>
              <a:ext uri="{FF2B5EF4-FFF2-40B4-BE49-F238E27FC236}">
                <a16:creationId xmlns:a16="http://schemas.microsoft.com/office/drawing/2014/main" id="{41E5A0E3-223B-4418-BB7C-4692A22A3EA3}"/>
              </a:ext>
            </a:extLst>
          </p:cNvPr>
          <p:cNvSpPr/>
          <p:nvPr/>
        </p:nvSpPr>
        <p:spPr>
          <a:xfrm>
            <a:off x="5693228" y="2188029"/>
            <a:ext cx="2993571" cy="44631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1B3C7DD-B3D3-440B-9268-D86D1F6902BC}"/>
              </a:ext>
            </a:extLst>
          </p:cNvPr>
          <p:cNvSpPr/>
          <p:nvPr/>
        </p:nvSpPr>
        <p:spPr>
          <a:xfrm>
            <a:off x="838200" y="4811486"/>
            <a:ext cx="4604657" cy="44631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636E633-2DC9-4437-99E2-74FC136EA3FA}"/>
              </a:ext>
            </a:extLst>
          </p:cNvPr>
          <p:cNvSpPr/>
          <p:nvPr/>
        </p:nvSpPr>
        <p:spPr>
          <a:xfrm>
            <a:off x="5823857" y="4365172"/>
            <a:ext cx="2068284" cy="44631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5D0904F-D308-44B4-8DE9-207CDCECD466}"/>
              </a:ext>
            </a:extLst>
          </p:cNvPr>
          <p:cNvSpPr txBox="1"/>
          <p:nvPr/>
        </p:nvSpPr>
        <p:spPr>
          <a:xfrm>
            <a:off x="6333667" y="5750003"/>
            <a:ext cx="2810334" cy="830997"/>
          </a:xfrm>
          <a:prstGeom prst="rect">
            <a:avLst/>
          </a:prstGeom>
          <a:noFill/>
        </p:spPr>
        <p:txBody>
          <a:bodyPr wrap="square" rtlCol="0">
            <a:spAutoFit/>
          </a:bodyPr>
          <a:lstStyle/>
          <a:p>
            <a:r>
              <a:rPr lang="en-US" sz="1600" b="1" dirty="0">
                <a:solidFill>
                  <a:srgbClr val="CC0000"/>
                </a:solidFill>
              </a:rPr>
              <a:t>Class I</a:t>
            </a:r>
            <a:r>
              <a:rPr lang="en-US" sz="1600" dirty="0">
                <a:solidFill>
                  <a:srgbClr val="CC0000"/>
                </a:solidFill>
              </a:rPr>
              <a:t>: strong; benefit &gt;&gt;&gt; risk</a:t>
            </a:r>
          </a:p>
          <a:p>
            <a:r>
              <a:rPr lang="en-US" sz="1600" b="1" dirty="0">
                <a:solidFill>
                  <a:srgbClr val="CC0000"/>
                </a:solidFill>
              </a:rPr>
              <a:t>B</a:t>
            </a:r>
            <a:r>
              <a:rPr lang="en-US" sz="1600" dirty="0">
                <a:solidFill>
                  <a:srgbClr val="CC0000"/>
                </a:solidFill>
              </a:rPr>
              <a:t>: moderate-quality evidence</a:t>
            </a:r>
          </a:p>
          <a:p>
            <a:r>
              <a:rPr lang="en-US" sz="1600" b="1" dirty="0">
                <a:solidFill>
                  <a:srgbClr val="CC0000"/>
                </a:solidFill>
              </a:rPr>
              <a:t>NR</a:t>
            </a:r>
            <a:r>
              <a:rPr lang="en-US" sz="1600" dirty="0">
                <a:solidFill>
                  <a:srgbClr val="CC0000"/>
                </a:solidFill>
              </a:rPr>
              <a:t>: non-randomized</a:t>
            </a:r>
          </a:p>
        </p:txBody>
      </p:sp>
    </p:spTree>
    <p:extLst>
      <p:ext uri="{BB962C8B-B14F-4D97-AF65-F5344CB8AC3E}">
        <p14:creationId xmlns:p14="http://schemas.microsoft.com/office/powerpoint/2010/main" val="2934027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8DDB-8A78-4259-BF07-64F6C4463874}"/>
              </a:ext>
            </a:extLst>
          </p:cNvPr>
          <p:cNvSpPr>
            <a:spLocks noGrp="1"/>
          </p:cNvSpPr>
          <p:nvPr>
            <p:ph sz="half" idx="1"/>
          </p:nvPr>
        </p:nvSpPr>
        <p:spPr>
          <a:xfrm>
            <a:off x="457200" y="1600200"/>
            <a:ext cx="4191000" cy="4525963"/>
          </a:xfrm>
        </p:spPr>
        <p:txBody>
          <a:bodyPr>
            <a:normAutofit/>
          </a:bodyPr>
          <a:lstStyle/>
          <a:p>
            <a:pPr marL="0" indent="0">
              <a:buNone/>
            </a:pPr>
            <a:r>
              <a:rPr lang="en-US" b="1" dirty="0">
                <a:solidFill>
                  <a:srgbClr val="CC3300"/>
                </a:solidFill>
              </a:rPr>
              <a:t>Medications to avoid</a:t>
            </a:r>
          </a:p>
          <a:p>
            <a:r>
              <a:rPr lang="en-GB" sz="2600" dirty="0">
                <a:solidFill>
                  <a:srgbClr val="2A2A2A"/>
                </a:solidFill>
                <a:effectLst/>
                <a:ea typeface="Calibri" panose="020F0502020204030204" pitchFamily="34" charset="0"/>
              </a:rPr>
              <a:t>Antiarrhythmics Class IA/IC (Na channel)</a:t>
            </a:r>
          </a:p>
          <a:p>
            <a:r>
              <a:rPr lang="en-GB" sz="2600" dirty="0">
                <a:solidFill>
                  <a:srgbClr val="2A2A2A"/>
                </a:solidFill>
                <a:ea typeface="Calibri" panose="020F0502020204030204" pitchFamily="34" charset="0"/>
              </a:rPr>
              <a:t>Psychotropic drugs </a:t>
            </a:r>
          </a:p>
          <a:p>
            <a:r>
              <a:rPr lang="en-GB" sz="2600" dirty="0">
                <a:solidFill>
                  <a:srgbClr val="2A2A2A"/>
                </a:solidFill>
                <a:effectLst/>
                <a:ea typeface="Calibri" panose="020F0502020204030204" pitchFamily="34" charset="0"/>
              </a:rPr>
              <a:t>Anaesthetics</a:t>
            </a:r>
            <a:r>
              <a:rPr lang="en-GB" sz="2600" dirty="0">
                <a:solidFill>
                  <a:srgbClr val="2A2A2A"/>
                </a:solidFill>
                <a:ea typeface="Calibri" panose="020F0502020204030204" pitchFamily="34" charset="0"/>
              </a:rPr>
              <a:t>/analgesics</a:t>
            </a:r>
          </a:p>
          <a:p>
            <a:r>
              <a:rPr lang="en-GB" sz="2600" dirty="0">
                <a:solidFill>
                  <a:srgbClr val="2A2A2A"/>
                </a:solidFill>
                <a:ea typeface="Calibri" panose="020F0502020204030204" pitchFamily="34" charset="0"/>
              </a:rPr>
              <a:t>Others</a:t>
            </a:r>
          </a:p>
          <a:p>
            <a:pPr marL="457200" lvl="1" indent="0">
              <a:buNone/>
            </a:pPr>
            <a:r>
              <a:rPr lang="en-GB" b="1" dirty="0">
                <a:solidFill>
                  <a:srgbClr val="CC0000"/>
                </a:solidFill>
                <a:ea typeface="Calibri" panose="020F0502020204030204" pitchFamily="34" charset="0"/>
              </a:rPr>
              <a:t>Cocaine</a:t>
            </a:r>
            <a:r>
              <a:rPr lang="en-GB" dirty="0">
                <a:solidFill>
                  <a:srgbClr val="CC0000"/>
                </a:solidFill>
                <a:ea typeface="Calibri" panose="020F0502020204030204" pitchFamily="34" charset="0"/>
              </a:rPr>
              <a:t> </a:t>
            </a:r>
            <a:r>
              <a:rPr lang="en-GB" dirty="0">
                <a:solidFill>
                  <a:srgbClr val="E26B1B"/>
                </a:solidFill>
                <a:ea typeface="Calibri" panose="020F0502020204030204" pitchFamily="34" charset="0"/>
              </a:rPr>
              <a:t>(Class IIa)</a:t>
            </a:r>
          </a:p>
          <a:p>
            <a:pPr marL="457200" lvl="1" indent="0">
              <a:buNone/>
            </a:pPr>
            <a:r>
              <a:rPr lang="en-GB" b="1" dirty="0">
                <a:solidFill>
                  <a:srgbClr val="CC0000"/>
                </a:solidFill>
                <a:ea typeface="Calibri" panose="020F0502020204030204" pitchFamily="34" charset="0"/>
              </a:rPr>
              <a:t>Cannabis</a:t>
            </a:r>
            <a:r>
              <a:rPr lang="en-GB" dirty="0">
                <a:solidFill>
                  <a:srgbClr val="CC0000"/>
                </a:solidFill>
                <a:ea typeface="Calibri" panose="020F0502020204030204" pitchFamily="34" charset="0"/>
              </a:rPr>
              <a:t> </a:t>
            </a:r>
            <a:r>
              <a:rPr lang="en-GB" dirty="0">
                <a:solidFill>
                  <a:srgbClr val="E26B1B"/>
                </a:solidFill>
                <a:ea typeface="Calibri" panose="020F0502020204030204" pitchFamily="34" charset="0"/>
              </a:rPr>
              <a:t>(Class IIb)</a:t>
            </a:r>
          </a:p>
          <a:p>
            <a:pPr marL="457200" lvl="1" indent="0">
              <a:buNone/>
            </a:pPr>
            <a:r>
              <a:rPr lang="en-GB" b="1" dirty="0">
                <a:solidFill>
                  <a:srgbClr val="CC0000"/>
                </a:solidFill>
                <a:ea typeface="Calibri" panose="020F0502020204030204" pitchFamily="34" charset="0"/>
              </a:rPr>
              <a:t>Alcohol overdose </a:t>
            </a:r>
            <a:r>
              <a:rPr lang="en-GB" dirty="0">
                <a:solidFill>
                  <a:srgbClr val="E26B1B"/>
                </a:solidFill>
                <a:ea typeface="Calibri" panose="020F0502020204030204" pitchFamily="34" charset="0"/>
              </a:rPr>
              <a:t>(Class IIb)  </a:t>
            </a:r>
            <a:r>
              <a:rPr lang="en-GB" dirty="0">
                <a:solidFill>
                  <a:srgbClr val="E26B1B"/>
                </a:solidFill>
                <a:effectLst/>
                <a:ea typeface="Calibri" panose="020F0502020204030204" pitchFamily="34" charset="0"/>
              </a:rPr>
              <a:t> </a:t>
            </a:r>
          </a:p>
        </p:txBody>
      </p:sp>
      <p:sp>
        <p:nvSpPr>
          <p:cNvPr id="4" name="Content Placeholder 3">
            <a:extLst>
              <a:ext uri="{FF2B5EF4-FFF2-40B4-BE49-F238E27FC236}">
                <a16:creationId xmlns:a16="http://schemas.microsoft.com/office/drawing/2014/main" id="{069ED3D6-C8AB-451B-8A32-57E17BCDD90E}"/>
              </a:ext>
            </a:extLst>
          </p:cNvPr>
          <p:cNvSpPr>
            <a:spLocks noGrp="1"/>
          </p:cNvSpPr>
          <p:nvPr>
            <p:ph sz="half" idx="2"/>
          </p:nvPr>
        </p:nvSpPr>
        <p:spPr/>
        <p:txBody>
          <a:bodyPr>
            <a:normAutofit/>
          </a:bodyPr>
          <a:lstStyle/>
          <a:p>
            <a:pPr marL="0" indent="0">
              <a:buNone/>
            </a:pPr>
            <a:r>
              <a:rPr lang="en-US" b="1" dirty="0">
                <a:solidFill>
                  <a:srgbClr val="CC3300"/>
                </a:solidFill>
              </a:rPr>
              <a:t>Medications to diagnose </a:t>
            </a:r>
          </a:p>
          <a:p>
            <a:r>
              <a:rPr lang="en-GB" sz="2600" dirty="0"/>
              <a:t>Procainamide (USA) – IA</a:t>
            </a:r>
          </a:p>
          <a:p>
            <a:r>
              <a:rPr lang="en-GB" sz="2600" dirty="0"/>
              <a:t>Ajmaline (Europe) – IA</a:t>
            </a:r>
          </a:p>
          <a:p>
            <a:r>
              <a:rPr lang="en-GB" sz="2600" dirty="0"/>
              <a:t>Flecainide (Europe) – IC   </a:t>
            </a:r>
          </a:p>
          <a:p>
            <a:r>
              <a:rPr lang="en-GB" sz="2600" dirty="0"/>
              <a:t>Pilsicainide (Japan) – IC </a:t>
            </a:r>
          </a:p>
          <a:p>
            <a:pPr marL="0" indent="0" algn="ctr">
              <a:buNone/>
            </a:pPr>
            <a:r>
              <a:rPr lang="en-GB" sz="2600" dirty="0">
                <a:solidFill>
                  <a:srgbClr val="E26B1B"/>
                </a:solidFill>
                <a:effectLst/>
              </a:rPr>
              <a:t>(Class I)</a:t>
            </a:r>
            <a:endParaRPr lang="en-US" sz="2600" dirty="0">
              <a:solidFill>
                <a:srgbClr val="E26B1B"/>
              </a:solidFill>
              <a:effectLst/>
            </a:endParaRPr>
          </a:p>
          <a:p>
            <a:endParaRPr lang="en-US" b="1" dirty="0">
              <a:solidFill>
                <a:srgbClr val="CC3300"/>
              </a:solidFill>
            </a:endParaRPr>
          </a:p>
        </p:txBody>
      </p:sp>
      <p:pic>
        <p:nvPicPr>
          <p:cNvPr id="6" name="Picture 5">
            <a:extLst>
              <a:ext uri="{FF2B5EF4-FFF2-40B4-BE49-F238E27FC236}">
                <a16:creationId xmlns:a16="http://schemas.microsoft.com/office/drawing/2014/main" id="{A7286057-009F-4D11-AEC7-818B1EA83A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8" name="TextBox 9">
            <a:extLst>
              <a:ext uri="{FF2B5EF4-FFF2-40B4-BE49-F238E27FC236}">
                <a16:creationId xmlns:a16="http://schemas.microsoft.com/office/drawing/2014/main" id="{BB088588-F20F-4777-BDCA-369747743154}"/>
              </a:ext>
            </a:extLst>
          </p:cNvPr>
          <p:cNvSpPr txBox="1">
            <a:spLocks noChangeArrowheads="1"/>
          </p:cNvSpPr>
          <p:nvPr/>
        </p:nvSpPr>
        <p:spPr bwMode="auto">
          <a:xfrm>
            <a:off x="365502" y="686935"/>
            <a:ext cx="64333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Medications to Avoid/Diagnose  </a:t>
            </a:r>
          </a:p>
        </p:txBody>
      </p:sp>
      <p:sp>
        <p:nvSpPr>
          <p:cNvPr id="2" name="Rectangle 1">
            <a:extLst>
              <a:ext uri="{FF2B5EF4-FFF2-40B4-BE49-F238E27FC236}">
                <a16:creationId xmlns:a16="http://schemas.microsoft.com/office/drawing/2014/main" id="{893D193B-FCA9-49B2-A884-09161ABE6AED}"/>
              </a:ext>
            </a:extLst>
          </p:cNvPr>
          <p:cNvSpPr/>
          <p:nvPr/>
        </p:nvSpPr>
        <p:spPr>
          <a:xfrm>
            <a:off x="951470" y="3049792"/>
            <a:ext cx="2038865" cy="7584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b="1" dirty="0">
                <a:solidFill>
                  <a:srgbClr val="CC3300"/>
                </a:solidFill>
                <a:effectLst/>
              </a:rPr>
              <a:t>Propafenone</a:t>
            </a:r>
            <a:r>
              <a:rPr lang="en-US" sz="2600" dirty="0">
                <a:solidFill>
                  <a:srgbClr val="CC3300"/>
                </a:solidFill>
                <a:effectLst/>
              </a:rPr>
              <a:t> </a:t>
            </a:r>
          </a:p>
          <a:p>
            <a:r>
              <a:rPr lang="en-US" sz="2600" dirty="0">
                <a:solidFill>
                  <a:srgbClr val="E26B1B"/>
                </a:solidFill>
                <a:effectLst/>
              </a:rPr>
              <a:t>(Class IIb)</a:t>
            </a:r>
            <a:endParaRPr lang="en-GB" sz="2600" dirty="0">
              <a:solidFill>
                <a:srgbClr val="E26B1B"/>
              </a:solidFill>
              <a:effectLst/>
            </a:endParaRPr>
          </a:p>
        </p:txBody>
      </p:sp>
      <p:sp>
        <p:nvSpPr>
          <p:cNvPr id="9" name="TextBox 8">
            <a:extLst>
              <a:ext uri="{FF2B5EF4-FFF2-40B4-BE49-F238E27FC236}">
                <a16:creationId xmlns:a16="http://schemas.microsoft.com/office/drawing/2014/main" id="{8C07CB06-064A-4F9F-8BB9-76C5FE252278}"/>
              </a:ext>
            </a:extLst>
          </p:cNvPr>
          <p:cNvSpPr txBox="1"/>
          <p:nvPr/>
        </p:nvSpPr>
        <p:spPr>
          <a:xfrm>
            <a:off x="5819369" y="5977598"/>
            <a:ext cx="3324632" cy="830997"/>
          </a:xfrm>
          <a:prstGeom prst="rect">
            <a:avLst/>
          </a:prstGeom>
          <a:noFill/>
        </p:spPr>
        <p:txBody>
          <a:bodyPr wrap="square" rtlCol="0">
            <a:spAutoFit/>
          </a:bodyPr>
          <a:lstStyle/>
          <a:p>
            <a:r>
              <a:rPr lang="en-US" sz="1600" b="1" dirty="0">
                <a:solidFill>
                  <a:srgbClr val="CC0000"/>
                </a:solidFill>
              </a:rPr>
              <a:t>Class I</a:t>
            </a:r>
            <a:r>
              <a:rPr lang="en-US" sz="1600" dirty="0">
                <a:solidFill>
                  <a:srgbClr val="CC0000"/>
                </a:solidFill>
              </a:rPr>
              <a:t>: convincing evidence/opinion</a:t>
            </a:r>
          </a:p>
          <a:p>
            <a:r>
              <a:rPr lang="en-US" sz="1600" b="1" dirty="0">
                <a:solidFill>
                  <a:srgbClr val="CC0000"/>
                </a:solidFill>
              </a:rPr>
              <a:t>Class IIa</a:t>
            </a:r>
            <a:r>
              <a:rPr lang="en-US" sz="1600" dirty="0">
                <a:solidFill>
                  <a:srgbClr val="CC0000"/>
                </a:solidFill>
              </a:rPr>
              <a:t>: evidence/opinion less clear</a:t>
            </a:r>
          </a:p>
          <a:p>
            <a:r>
              <a:rPr lang="en-US" sz="1600" b="1" dirty="0">
                <a:solidFill>
                  <a:srgbClr val="CC0000"/>
                </a:solidFill>
              </a:rPr>
              <a:t>Class IIb</a:t>
            </a:r>
            <a:r>
              <a:rPr lang="en-US" sz="1600" dirty="0">
                <a:solidFill>
                  <a:srgbClr val="CC0000"/>
                </a:solidFill>
              </a:rPr>
              <a:t>: conflicting evidence/opinion</a:t>
            </a:r>
          </a:p>
        </p:txBody>
      </p:sp>
      <p:sp>
        <p:nvSpPr>
          <p:cNvPr id="10" name="Rectangle 9">
            <a:extLst>
              <a:ext uri="{FF2B5EF4-FFF2-40B4-BE49-F238E27FC236}">
                <a16:creationId xmlns:a16="http://schemas.microsoft.com/office/drawing/2014/main" id="{5AD7E1D8-8AFB-4968-AC37-08D663AD3CF4}"/>
              </a:ext>
            </a:extLst>
          </p:cNvPr>
          <p:cNvSpPr/>
          <p:nvPr/>
        </p:nvSpPr>
        <p:spPr>
          <a:xfrm>
            <a:off x="994736" y="3540460"/>
            <a:ext cx="3682977" cy="14287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b="1" dirty="0">
                <a:solidFill>
                  <a:srgbClr val="CC0000"/>
                </a:solidFill>
                <a:effectLst/>
              </a:rPr>
              <a:t>Tricyclic antidepressants  </a:t>
            </a:r>
          </a:p>
          <a:p>
            <a:r>
              <a:rPr lang="en-US" sz="2600" dirty="0">
                <a:solidFill>
                  <a:srgbClr val="E26B1B"/>
                </a:solidFill>
                <a:effectLst/>
              </a:rPr>
              <a:t>(Class IIa)</a:t>
            </a:r>
            <a:r>
              <a:rPr lang="en-US" sz="2600" b="1" dirty="0">
                <a:solidFill>
                  <a:srgbClr val="CC0000"/>
                </a:solidFill>
                <a:effectLst/>
              </a:rPr>
              <a:t> </a:t>
            </a:r>
          </a:p>
          <a:p>
            <a:r>
              <a:rPr lang="en-US" sz="2600" b="1" dirty="0">
                <a:solidFill>
                  <a:srgbClr val="CC3300"/>
                </a:solidFill>
                <a:effectLst/>
              </a:rPr>
              <a:t>Lithium </a:t>
            </a:r>
          </a:p>
          <a:p>
            <a:r>
              <a:rPr lang="en-US" sz="2600" dirty="0">
                <a:solidFill>
                  <a:srgbClr val="E26B1B"/>
                </a:solidFill>
                <a:effectLst/>
              </a:rPr>
              <a:t>(Class IIb)</a:t>
            </a:r>
            <a:endParaRPr lang="en-GB" sz="2600" dirty="0">
              <a:solidFill>
                <a:srgbClr val="E26B1B"/>
              </a:solidFill>
              <a:effectLst/>
            </a:endParaRPr>
          </a:p>
        </p:txBody>
      </p:sp>
      <p:sp>
        <p:nvSpPr>
          <p:cNvPr id="12" name="Rectangle 11">
            <a:extLst>
              <a:ext uri="{FF2B5EF4-FFF2-40B4-BE49-F238E27FC236}">
                <a16:creationId xmlns:a16="http://schemas.microsoft.com/office/drawing/2014/main" id="{077476C8-5775-4B4E-8FA1-2B8D3D683C51}"/>
              </a:ext>
            </a:extLst>
          </p:cNvPr>
          <p:cNvSpPr/>
          <p:nvPr/>
        </p:nvSpPr>
        <p:spPr>
          <a:xfrm>
            <a:off x="994736" y="4031128"/>
            <a:ext cx="2038865" cy="14287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600" b="1" dirty="0">
                <a:solidFill>
                  <a:srgbClr val="CC0000"/>
                </a:solidFill>
                <a:effectLst/>
              </a:rPr>
              <a:t>Bupivacaine </a:t>
            </a:r>
          </a:p>
          <a:p>
            <a:r>
              <a:rPr lang="en-US" sz="2600" b="1" dirty="0">
                <a:solidFill>
                  <a:srgbClr val="CC0000"/>
                </a:solidFill>
                <a:effectLst/>
              </a:rPr>
              <a:t>Procaine </a:t>
            </a:r>
          </a:p>
          <a:p>
            <a:r>
              <a:rPr lang="en-US" sz="2600" b="1" dirty="0">
                <a:solidFill>
                  <a:srgbClr val="CC3300"/>
                </a:solidFill>
                <a:effectLst/>
              </a:rPr>
              <a:t>Propofol </a:t>
            </a:r>
          </a:p>
          <a:p>
            <a:r>
              <a:rPr lang="en-US" sz="2600" dirty="0">
                <a:solidFill>
                  <a:srgbClr val="E26B1B"/>
                </a:solidFill>
                <a:effectLst/>
              </a:rPr>
              <a:t>(Class IIa)</a:t>
            </a:r>
            <a:endParaRPr lang="en-GB" sz="2600" dirty="0">
              <a:solidFill>
                <a:srgbClr val="E26B1B"/>
              </a:solidFill>
              <a:effectLst/>
            </a:endParaRPr>
          </a:p>
        </p:txBody>
      </p:sp>
      <p:pic>
        <p:nvPicPr>
          <p:cNvPr id="13" name="Picture 4" descr="Another word for Avoid">
            <a:extLst>
              <a:ext uri="{FF2B5EF4-FFF2-40B4-BE49-F238E27FC236}">
                <a16:creationId xmlns:a16="http://schemas.microsoft.com/office/drawing/2014/main" id="{F8DD808D-7090-438E-BBA3-CA4FA3D07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078" y="5750351"/>
            <a:ext cx="1058243" cy="105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D8DDB-8A78-4259-BF07-64F6C4463874}"/>
              </a:ext>
            </a:extLst>
          </p:cNvPr>
          <p:cNvSpPr>
            <a:spLocks noGrp="1"/>
          </p:cNvSpPr>
          <p:nvPr>
            <p:ph sz="half" idx="1"/>
          </p:nvPr>
        </p:nvSpPr>
        <p:spPr>
          <a:xfrm>
            <a:off x="457200" y="1600200"/>
            <a:ext cx="4191000" cy="4525963"/>
          </a:xfrm>
        </p:spPr>
        <p:txBody>
          <a:bodyPr>
            <a:normAutofit/>
          </a:bodyPr>
          <a:lstStyle/>
          <a:p>
            <a:pPr marL="0" indent="0">
              <a:buNone/>
            </a:pPr>
            <a:r>
              <a:rPr lang="en-US" b="1" dirty="0">
                <a:solidFill>
                  <a:srgbClr val="CC3300"/>
                </a:solidFill>
              </a:rPr>
              <a:t>Antiarrhythmics</a:t>
            </a:r>
          </a:p>
          <a:p>
            <a:r>
              <a:rPr lang="en-GB" sz="2600" dirty="0">
                <a:solidFill>
                  <a:srgbClr val="2A2A2A"/>
                </a:solidFill>
                <a:ea typeface="Calibri" panose="020F0502020204030204" pitchFamily="34" charset="0"/>
              </a:rPr>
              <a:t>Class IA (Na channel)</a:t>
            </a:r>
          </a:p>
          <a:p>
            <a:pPr lvl="1"/>
            <a:r>
              <a:rPr lang="en-GB" sz="2200" dirty="0">
                <a:solidFill>
                  <a:srgbClr val="2A2A2A"/>
                </a:solidFill>
                <a:ea typeface="Calibri" panose="020F0502020204030204" pitchFamily="34" charset="0"/>
              </a:rPr>
              <a:t>Disopyramide, lidocaine</a:t>
            </a:r>
          </a:p>
          <a:p>
            <a:r>
              <a:rPr lang="en-GB" sz="2600" dirty="0">
                <a:solidFill>
                  <a:srgbClr val="2A2A2A"/>
                </a:solidFill>
                <a:ea typeface="Calibri" panose="020F0502020204030204" pitchFamily="34" charset="0"/>
              </a:rPr>
              <a:t>Amiodarone (IA, II – IV)</a:t>
            </a:r>
          </a:p>
          <a:p>
            <a:r>
              <a:rPr lang="en-GB" sz="2600" dirty="0">
                <a:solidFill>
                  <a:srgbClr val="2A2A2A"/>
                </a:solidFill>
                <a:ea typeface="Calibri" panose="020F0502020204030204" pitchFamily="34" charset="0"/>
              </a:rPr>
              <a:t>Propranolol (II)</a:t>
            </a:r>
          </a:p>
          <a:p>
            <a:r>
              <a:rPr lang="en-GB" sz="2600" dirty="0">
                <a:solidFill>
                  <a:srgbClr val="2A2A2A"/>
                </a:solidFill>
                <a:ea typeface="Calibri" panose="020F0502020204030204" pitchFamily="34" charset="0"/>
              </a:rPr>
              <a:t>Verapamil (IV) </a:t>
            </a:r>
          </a:p>
          <a:p>
            <a:pPr marL="0" indent="0">
              <a:buNone/>
            </a:pPr>
            <a:r>
              <a:rPr lang="en-GB" b="1" dirty="0">
                <a:solidFill>
                  <a:srgbClr val="CC3300"/>
                </a:solidFill>
                <a:effectLst/>
                <a:ea typeface="Calibri" panose="020F0502020204030204" pitchFamily="34" charset="0"/>
              </a:rPr>
              <a:t>Anaesthetics</a:t>
            </a:r>
            <a:r>
              <a:rPr lang="en-GB" b="1" dirty="0">
                <a:solidFill>
                  <a:srgbClr val="CC3300"/>
                </a:solidFill>
                <a:ea typeface="Calibri" panose="020F0502020204030204" pitchFamily="34" charset="0"/>
              </a:rPr>
              <a:t>/analgesics</a:t>
            </a:r>
          </a:p>
          <a:p>
            <a:r>
              <a:rPr lang="en-GB" sz="2600" dirty="0">
                <a:solidFill>
                  <a:srgbClr val="2A2A2A"/>
                </a:solidFill>
                <a:ea typeface="Calibri" panose="020F0502020204030204" pitchFamily="34" charset="0"/>
              </a:rPr>
              <a:t>Ketamine </a:t>
            </a:r>
          </a:p>
          <a:p>
            <a:r>
              <a:rPr lang="en-GB" sz="2600" dirty="0">
                <a:solidFill>
                  <a:srgbClr val="2A2A2A"/>
                </a:solidFill>
                <a:ea typeface="Calibri" panose="020F0502020204030204" pitchFamily="34" charset="0"/>
              </a:rPr>
              <a:t>Tramadol </a:t>
            </a:r>
            <a:r>
              <a:rPr lang="en-GB" dirty="0">
                <a:solidFill>
                  <a:srgbClr val="E26B1B"/>
                </a:solidFill>
                <a:ea typeface="Calibri" panose="020F0502020204030204" pitchFamily="34" charset="0"/>
              </a:rPr>
              <a:t>  </a:t>
            </a:r>
            <a:r>
              <a:rPr lang="en-GB" dirty="0">
                <a:solidFill>
                  <a:srgbClr val="E26B1B"/>
                </a:solidFill>
                <a:effectLst/>
                <a:ea typeface="Calibri" panose="020F0502020204030204" pitchFamily="34" charset="0"/>
              </a:rPr>
              <a:t> </a:t>
            </a:r>
          </a:p>
        </p:txBody>
      </p:sp>
      <p:sp>
        <p:nvSpPr>
          <p:cNvPr id="4" name="Content Placeholder 3">
            <a:extLst>
              <a:ext uri="{FF2B5EF4-FFF2-40B4-BE49-F238E27FC236}">
                <a16:creationId xmlns:a16="http://schemas.microsoft.com/office/drawing/2014/main" id="{069ED3D6-C8AB-451B-8A32-57E17BCDD90E}"/>
              </a:ext>
            </a:extLst>
          </p:cNvPr>
          <p:cNvSpPr>
            <a:spLocks noGrp="1"/>
          </p:cNvSpPr>
          <p:nvPr>
            <p:ph sz="half" idx="2"/>
          </p:nvPr>
        </p:nvSpPr>
        <p:spPr>
          <a:xfrm>
            <a:off x="4648199" y="1600200"/>
            <a:ext cx="4191000" cy="4525963"/>
          </a:xfrm>
        </p:spPr>
        <p:txBody>
          <a:bodyPr>
            <a:normAutofit/>
          </a:bodyPr>
          <a:lstStyle/>
          <a:p>
            <a:pPr marL="0" indent="0">
              <a:buNone/>
            </a:pPr>
            <a:r>
              <a:rPr lang="en-US" b="1" dirty="0">
                <a:solidFill>
                  <a:srgbClr val="CC3300"/>
                </a:solidFill>
              </a:rPr>
              <a:t>Psychotropic drugs</a:t>
            </a:r>
            <a:endParaRPr lang="en-US" dirty="0"/>
          </a:p>
          <a:p>
            <a:r>
              <a:rPr lang="en-US" dirty="0"/>
              <a:t> </a:t>
            </a:r>
            <a:r>
              <a:rPr lang="en-GB" sz="2600" dirty="0"/>
              <a:t>Bupropion</a:t>
            </a:r>
          </a:p>
          <a:p>
            <a:r>
              <a:rPr lang="en-GB" sz="2600" dirty="0"/>
              <a:t>Carbamazepine </a:t>
            </a:r>
          </a:p>
          <a:p>
            <a:r>
              <a:rPr lang="en-GB" sz="2600" dirty="0"/>
              <a:t>Fluoxetine/paroxetine</a:t>
            </a:r>
          </a:p>
          <a:p>
            <a:r>
              <a:rPr lang="en-GB" sz="2600" dirty="0"/>
              <a:t>Phenytoin</a:t>
            </a:r>
          </a:p>
          <a:p>
            <a:pPr marL="0" indent="0">
              <a:buNone/>
            </a:pPr>
            <a:endParaRPr lang="en-GB" sz="1800" dirty="0"/>
          </a:p>
          <a:p>
            <a:pPr marL="0" indent="0">
              <a:buNone/>
            </a:pPr>
            <a:r>
              <a:rPr lang="en-GB" b="1" dirty="0">
                <a:solidFill>
                  <a:srgbClr val="CC3300"/>
                </a:solidFill>
                <a:ea typeface="Calibri" panose="020F0502020204030204" pitchFamily="34" charset="0"/>
              </a:rPr>
              <a:t>Others </a:t>
            </a:r>
          </a:p>
          <a:p>
            <a:r>
              <a:rPr lang="en-GB" sz="2600" dirty="0">
                <a:solidFill>
                  <a:srgbClr val="2A2A2A"/>
                </a:solidFill>
              </a:rPr>
              <a:t>Antihistamines </a:t>
            </a:r>
          </a:p>
          <a:p>
            <a:pPr lvl="1"/>
            <a:r>
              <a:rPr lang="en-GB" sz="2200" dirty="0">
                <a:solidFill>
                  <a:srgbClr val="2A2A2A"/>
                </a:solidFill>
              </a:rPr>
              <a:t>Diphenhydramine, fexofenadine </a:t>
            </a:r>
            <a:endParaRPr lang="en-US" sz="2200" dirty="0"/>
          </a:p>
          <a:p>
            <a:endParaRPr lang="en-US" b="1" dirty="0">
              <a:solidFill>
                <a:srgbClr val="CC3300"/>
              </a:solidFill>
            </a:endParaRPr>
          </a:p>
        </p:txBody>
      </p:sp>
      <p:pic>
        <p:nvPicPr>
          <p:cNvPr id="6" name="Picture 5">
            <a:extLst>
              <a:ext uri="{FF2B5EF4-FFF2-40B4-BE49-F238E27FC236}">
                <a16:creationId xmlns:a16="http://schemas.microsoft.com/office/drawing/2014/main" id="{A7286057-009F-4D11-AEC7-818B1EA83A3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8" name="TextBox 9">
            <a:extLst>
              <a:ext uri="{FF2B5EF4-FFF2-40B4-BE49-F238E27FC236}">
                <a16:creationId xmlns:a16="http://schemas.microsoft.com/office/drawing/2014/main" id="{BB088588-F20F-4777-BDCA-369747743154}"/>
              </a:ext>
            </a:extLst>
          </p:cNvPr>
          <p:cNvSpPr txBox="1">
            <a:spLocks noChangeArrowheads="1"/>
          </p:cNvSpPr>
          <p:nvPr/>
        </p:nvSpPr>
        <p:spPr bwMode="auto">
          <a:xfrm>
            <a:off x="365502" y="686935"/>
            <a:ext cx="81790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Medications Preferably Avoided </a:t>
            </a:r>
            <a:r>
              <a:rPr lang="en-US" sz="3600" dirty="0">
                <a:solidFill>
                  <a:srgbClr val="E26B1B"/>
                </a:solidFill>
                <a:latin typeface="+mn-lt"/>
              </a:rPr>
              <a:t>(Class IIa)</a:t>
            </a:r>
            <a:endParaRPr lang="en-US" sz="3600" b="1" dirty="0">
              <a:solidFill>
                <a:srgbClr val="CC3300"/>
              </a:solidFill>
              <a:latin typeface="+mn-lt"/>
            </a:endParaRPr>
          </a:p>
        </p:txBody>
      </p:sp>
      <p:sp>
        <p:nvSpPr>
          <p:cNvPr id="9" name="TextBox 8">
            <a:extLst>
              <a:ext uri="{FF2B5EF4-FFF2-40B4-BE49-F238E27FC236}">
                <a16:creationId xmlns:a16="http://schemas.microsoft.com/office/drawing/2014/main" id="{8C07CB06-064A-4F9F-8BB9-76C5FE252278}"/>
              </a:ext>
            </a:extLst>
          </p:cNvPr>
          <p:cNvSpPr txBox="1"/>
          <p:nvPr/>
        </p:nvSpPr>
        <p:spPr>
          <a:xfrm>
            <a:off x="5819369" y="6532662"/>
            <a:ext cx="3324632" cy="338554"/>
          </a:xfrm>
          <a:prstGeom prst="rect">
            <a:avLst/>
          </a:prstGeom>
          <a:noFill/>
        </p:spPr>
        <p:txBody>
          <a:bodyPr wrap="square" rtlCol="0">
            <a:spAutoFit/>
          </a:bodyPr>
          <a:lstStyle/>
          <a:p>
            <a:r>
              <a:rPr lang="en-US" sz="1600" b="1" dirty="0">
                <a:solidFill>
                  <a:srgbClr val="CC0000"/>
                </a:solidFill>
              </a:rPr>
              <a:t>Class IIb</a:t>
            </a:r>
            <a:r>
              <a:rPr lang="en-US" sz="1600" dirty="0">
                <a:solidFill>
                  <a:srgbClr val="CC0000"/>
                </a:solidFill>
              </a:rPr>
              <a:t>: conflicting evidence/opinion</a:t>
            </a:r>
          </a:p>
        </p:txBody>
      </p:sp>
      <p:pic>
        <p:nvPicPr>
          <p:cNvPr id="11" name="Picture 2" descr="Clip art of yellow caution Sign free image download">
            <a:extLst>
              <a:ext uri="{FF2B5EF4-FFF2-40B4-BE49-F238E27FC236}">
                <a16:creationId xmlns:a16="http://schemas.microsoft.com/office/drawing/2014/main" id="{B70AE933-518D-4A28-BFC9-C74B4AD9B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298" y="5693790"/>
            <a:ext cx="1058242" cy="10582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0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61454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Outline</a:t>
            </a:r>
            <a:endParaRPr lang="en-US" sz="3600" b="1" dirty="0">
              <a:solidFill>
                <a:srgbClr val="CC3300"/>
              </a:solidFill>
              <a:effectLst>
                <a:outerShdw blurRad="38100" dist="38100" dir="2700000" algn="tl">
                  <a:srgbClr val="000000">
                    <a:alpha val="43137"/>
                  </a:srgbClr>
                </a:outerShdw>
              </a:effectLst>
              <a:highlight>
                <a:srgbClr val="FFFF00"/>
              </a:highlight>
              <a:latin typeface="+mj-lt"/>
              <a:cs typeface="Cambria"/>
            </a:endParaRP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r>
              <a:rPr lang="en-US" dirty="0"/>
              <a:t>Case presentation </a:t>
            </a:r>
          </a:p>
          <a:p>
            <a:endParaRPr lang="en-US" sz="3200" dirty="0"/>
          </a:p>
        </p:txBody>
      </p:sp>
      <p:sp>
        <p:nvSpPr>
          <p:cNvPr id="2" name="TextBox 1">
            <a:extLst>
              <a:ext uri="{FF2B5EF4-FFF2-40B4-BE49-F238E27FC236}">
                <a16:creationId xmlns:a16="http://schemas.microsoft.com/office/drawing/2014/main" id="{2AB564E7-F87E-43B7-A9A7-D066937EAEB3}"/>
              </a:ext>
            </a:extLst>
          </p:cNvPr>
          <p:cNvSpPr txBox="1"/>
          <p:nvPr/>
        </p:nvSpPr>
        <p:spPr>
          <a:xfrm>
            <a:off x="3323303" y="6581000"/>
            <a:ext cx="5456903" cy="276999"/>
          </a:xfrm>
          <a:prstGeom prst="rect">
            <a:avLst/>
          </a:prstGeom>
          <a:noFill/>
        </p:spPr>
        <p:txBody>
          <a:bodyPr wrap="square" rtlCol="0">
            <a:spAutoFit/>
          </a:bodyPr>
          <a:lstStyle/>
          <a:p>
            <a:r>
              <a:rPr lang="en-US" sz="1200" dirty="0"/>
              <a:t>A&amp;E, Accident and Emergency; EMS, Emergency Medical Services</a:t>
            </a:r>
            <a:endParaRPr lang="en-GB" sz="1200" dirty="0"/>
          </a:p>
        </p:txBody>
      </p:sp>
    </p:spTree>
    <p:extLst>
      <p:ext uri="{BB962C8B-B14F-4D97-AF65-F5344CB8AC3E}">
        <p14:creationId xmlns:p14="http://schemas.microsoft.com/office/powerpoint/2010/main" val="2587016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pic>
        <p:nvPicPr>
          <p:cNvPr id="9" name="Picture 8">
            <a:extLst>
              <a:ext uri="{FF2B5EF4-FFF2-40B4-BE49-F238E27FC236}">
                <a16:creationId xmlns:a16="http://schemas.microsoft.com/office/drawing/2014/main" id="{8AFA29C9-E4F2-418B-B74D-D34DFAD7D1D0}"/>
              </a:ext>
            </a:extLst>
          </p:cNvPr>
          <p:cNvPicPr>
            <a:picLocks noChangeAspect="1"/>
          </p:cNvPicPr>
          <p:nvPr/>
        </p:nvPicPr>
        <p:blipFill rotWithShape="1">
          <a:blip r:embed="rId4"/>
          <a:srcRect l="12747" r="12528" b="17246"/>
          <a:stretch/>
        </p:blipFill>
        <p:spPr>
          <a:xfrm>
            <a:off x="0" y="0"/>
            <a:ext cx="9144000" cy="5696123"/>
          </a:xfrm>
          <a:prstGeom prst="rect">
            <a:avLst/>
          </a:prstGeom>
        </p:spPr>
      </p:pic>
      <p:pic>
        <p:nvPicPr>
          <p:cNvPr id="5" name="Picture 4">
            <a:extLst>
              <a:ext uri="{FF2B5EF4-FFF2-40B4-BE49-F238E27FC236}">
                <a16:creationId xmlns:a16="http://schemas.microsoft.com/office/drawing/2014/main" id="{80FB428D-446C-44E1-BEC7-E42FE99A5EE4}"/>
              </a:ext>
            </a:extLst>
          </p:cNvPr>
          <p:cNvPicPr>
            <a:picLocks noChangeAspect="1"/>
          </p:cNvPicPr>
          <p:nvPr/>
        </p:nvPicPr>
        <p:blipFill rotWithShape="1">
          <a:blip r:embed="rId5"/>
          <a:srcRect l="35631" t="18716" r="35631" b="5922"/>
          <a:stretch/>
        </p:blipFill>
        <p:spPr>
          <a:xfrm>
            <a:off x="4696287" y="432498"/>
            <a:ext cx="4216895" cy="622025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77A74F5-E1B7-411B-8555-19FBA3007F85}"/>
              </a:ext>
            </a:extLst>
          </p:cNvPr>
          <p:cNvPicPr>
            <a:picLocks noChangeAspect="1"/>
          </p:cNvPicPr>
          <p:nvPr/>
        </p:nvPicPr>
        <p:blipFill rotWithShape="1">
          <a:blip r:embed="rId6"/>
          <a:srcRect l="18835" t="21304" r="40582" b="4650"/>
          <a:stretch/>
        </p:blipFill>
        <p:spPr>
          <a:xfrm>
            <a:off x="6852791" y="4167447"/>
            <a:ext cx="1890654" cy="1940409"/>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5569AE77-6C42-46D8-BAE1-E1DE96587CF8}"/>
              </a:ext>
            </a:extLst>
          </p:cNvPr>
          <p:cNvSpPr/>
          <p:nvPr/>
        </p:nvSpPr>
        <p:spPr>
          <a:xfrm>
            <a:off x="1748901" y="4971494"/>
            <a:ext cx="1731146" cy="452761"/>
          </a:xfrm>
          <a:prstGeom prst="roundRect">
            <a:avLst/>
          </a:prstGeom>
          <a:noFill/>
          <a:ln w="38100">
            <a:solidFill>
              <a:srgbClr val="E26B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E71D9A6-C7AE-499C-8FB7-C76965DC2A53}"/>
              </a:ext>
            </a:extLst>
          </p:cNvPr>
          <p:cNvSpPr/>
          <p:nvPr/>
        </p:nvSpPr>
        <p:spPr>
          <a:xfrm>
            <a:off x="1748901" y="3355759"/>
            <a:ext cx="1731146" cy="1677880"/>
          </a:xfrm>
          <a:prstGeom prst="roundRect">
            <a:avLst/>
          </a:prstGeom>
          <a:noFill/>
          <a:ln w="38100">
            <a:solidFill>
              <a:srgbClr val="E26B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269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3D90C8-3A83-48C6-AC2A-D27691EE8D99}"/>
              </a:ext>
            </a:extLst>
          </p:cNvPr>
          <p:cNvPicPr>
            <a:picLocks noChangeAspect="1"/>
          </p:cNvPicPr>
          <p:nvPr/>
        </p:nvPicPr>
        <p:blipFill rotWithShape="1">
          <a:blip r:embed="rId2"/>
          <a:srcRect l="12625" r="17724" b="74667"/>
          <a:stretch/>
        </p:blipFill>
        <p:spPr>
          <a:xfrm>
            <a:off x="0" y="-1"/>
            <a:ext cx="9144000" cy="1829027"/>
          </a:xfrm>
          <a:prstGeom prst="rect">
            <a:avLst/>
          </a:prstGeom>
        </p:spPr>
      </p:pic>
      <p:sp>
        <p:nvSpPr>
          <p:cNvPr id="3" name="Title 1">
            <a:extLst>
              <a:ext uri="{FF2B5EF4-FFF2-40B4-BE49-F238E27FC236}">
                <a16:creationId xmlns:a16="http://schemas.microsoft.com/office/drawing/2014/main" id="{195F012E-76E4-4223-BDA9-36400EDC51EA}"/>
              </a:ext>
            </a:extLst>
          </p:cNvPr>
          <p:cNvSpPr>
            <a:spLocks noGrp="1"/>
          </p:cNvSpPr>
          <p:nvPr>
            <p:ph type="ctrTitle"/>
          </p:nvPr>
        </p:nvSpPr>
        <p:spPr>
          <a:xfrm>
            <a:off x="95259" y="2863629"/>
            <a:ext cx="8351856" cy="989914"/>
          </a:xfrm>
        </p:spPr>
        <p:txBody>
          <a:bodyPr/>
          <a:lstStyle/>
          <a:p>
            <a:r>
              <a:rPr lang="en-US" sz="6000" dirty="0">
                <a:solidFill>
                  <a:srgbClr val="CC0000"/>
                </a:solidFill>
                <a:effectLst>
                  <a:outerShdw blurRad="38100" dist="38100" dir="2700000" algn="tl">
                    <a:srgbClr val="000000">
                      <a:alpha val="43137"/>
                    </a:srgbClr>
                  </a:outerShdw>
                </a:effectLst>
                <a:latin typeface="+mj-lt"/>
              </a:rPr>
              <a:t>Wrap up </a:t>
            </a:r>
            <a:endParaRPr lang="en-GB" sz="6000" dirty="0">
              <a:solidFill>
                <a:srgbClr val="CC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6161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58F2B104-4462-44FB-899F-7D479BEB8A0A}"/>
              </a:ext>
            </a:extLst>
          </p:cNvPr>
          <p:cNvSpPr/>
          <p:nvPr/>
        </p:nvSpPr>
        <p:spPr>
          <a:xfrm>
            <a:off x="3756660" y="218220"/>
            <a:ext cx="1630680" cy="781051"/>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srgbClr val="993333"/>
                </a:solidFill>
                <a:latin typeface="Calibri" panose="020F0502020204030204"/>
              </a:rPr>
              <a:t>Documented or suspected BrS</a:t>
            </a:r>
          </a:p>
        </p:txBody>
      </p:sp>
      <p:sp>
        <p:nvSpPr>
          <p:cNvPr id="6" name="Flowchart: Alternate Process 5">
            <a:extLst>
              <a:ext uri="{FF2B5EF4-FFF2-40B4-BE49-F238E27FC236}">
                <a16:creationId xmlns:a16="http://schemas.microsoft.com/office/drawing/2014/main" id="{8BCA96DD-0FDB-43F4-A80D-6972A447C3C1}"/>
              </a:ext>
            </a:extLst>
          </p:cNvPr>
          <p:cNvSpPr/>
          <p:nvPr/>
        </p:nvSpPr>
        <p:spPr>
          <a:xfrm>
            <a:off x="1571723" y="1299357"/>
            <a:ext cx="1744068" cy="776242"/>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Spontaneous type 1 ECG pattern</a:t>
            </a:r>
          </a:p>
        </p:txBody>
      </p:sp>
      <p:sp>
        <p:nvSpPr>
          <p:cNvPr id="7" name="Flowchart: Alternate Process 6">
            <a:extLst>
              <a:ext uri="{FF2B5EF4-FFF2-40B4-BE49-F238E27FC236}">
                <a16:creationId xmlns:a16="http://schemas.microsoft.com/office/drawing/2014/main" id="{3334E66A-EA5C-4C54-8DC7-C8A139469729}"/>
              </a:ext>
            </a:extLst>
          </p:cNvPr>
          <p:cNvSpPr/>
          <p:nvPr/>
        </p:nvSpPr>
        <p:spPr>
          <a:xfrm>
            <a:off x="5852161" y="1299356"/>
            <a:ext cx="1735359" cy="776243"/>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Other ECG changes but not type 1</a:t>
            </a:r>
          </a:p>
        </p:txBody>
      </p:sp>
      <p:cxnSp>
        <p:nvCxnSpPr>
          <p:cNvPr id="8" name="Straight Arrow Connector 7">
            <a:extLst>
              <a:ext uri="{FF2B5EF4-FFF2-40B4-BE49-F238E27FC236}">
                <a16:creationId xmlns:a16="http://schemas.microsoft.com/office/drawing/2014/main" id="{08DAAB44-2565-4E18-8206-71F4FFCC84D7}"/>
              </a:ext>
            </a:extLst>
          </p:cNvPr>
          <p:cNvCxnSpPr>
            <a:cxnSpLocks/>
          </p:cNvCxnSpPr>
          <p:nvPr/>
        </p:nvCxnSpPr>
        <p:spPr>
          <a:xfrm flipH="1">
            <a:off x="3254829" y="960173"/>
            <a:ext cx="562793" cy="35509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09559A-D8BA-42E2-8CA8-BC87045DACCD}"/>
              </a:ext>
            </a:extLst>
          </p:cNvPr>
          <p:cNvCxnSpPr>
            <a:cxnSpLocks/>
          </p:cNvCxnSpPr>
          <p:nvPr/>
        </p:nvCxnSpPr>
        <p:spPr>
          <a:xfrm>
            <a:off x="5344205" y="978555"/>
            <a:ext cx="544966" cy="36201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Alternate Process 15">
            <a:extLst>
              <a:ext uri="{FF2B5EF4-FFF2-40B4-BE49-F238E27FC236}">
                <a16:creationId xmlns:a16="http://schemas.microsoft.com/office/drawing/2014/main" id="{8200E108-D9F2-4BE3-93E8-C34E49871262}"/>
              </a:ext>
            </a:extLst>
          </p:cNvPr>
          <p:cNvSpPr/>
          <p:nvPr/>
        </p:nvSpPr>
        <p:spPr>
          <a:xfrm>
            <a:off x="455297" y="2460837"/>
            <a:ext cx="1735358" cy="426720"/>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Asymptomatic </a:t>
            </a:r>
          </a:p>
        </p:txBody>
      </p:sp>
      <p:sp>
        <p:nvSpPr>
          <p:cNvPr id="17" name="Flowchart: Alternate Process 16">
            <a:extLst>
              <a:ext uri="{FF2B5EF4-FFF2-40B4-BE49-F238E27FC236}">
                <a16:creationId xmlns:a16="http://schemas.microsoft.com/office/drawing/2014/main" id="{35D65B68-E049-4C15-BD49-A69BC1A54D08}"/>
              </a:ext>
            </a:extLst>
          </p:cNvPr>
          <p:cNvSpPr/>
          <p:nvPr/>
        </p:nvSpPr>
        <p:spPr>
          <a:xfrm>
            <a:off x="3651982" y="2459059"/>
            <a:ext cx="1735358" cy="426720"/>
          </a:xfrm>
          <a:prstGeom prst="flowChartAlternateProcess">
            <a:avLst/>
          </a:prstGeom>
          <a:solidFill>
            <a:schemeClr val="accent2">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Symptomatic*</a:t>
            </a:r>
          </a:p>
        </p:txBody>
      </p:sp>
      <p:sp>
        <p:nvSpPr>
          <p:cNvPr id="18" name="Flowchart: Alternate Process 17">
            <a:extLst>
              <a:ext uri="{FF2B5EF4-FFF2-40B4-BE49-F238E27FC236}">
                <a16:creationId xmlns:a16="http://schemas.microsoft.com/office/drawing/2014/main" id="{BD6AACCE-3DA1-458D-A9C6-17C03315ED10}"/>
              </a:ext>
            </a:extLst>
          </p:cNvPr>
          <p:cNvSpPr/>
          <p:nvPr/>
        </p:nvSpPr>
        <p:spPr>
          <a:xfrm>
            <a:off x="6949539" y="2442356"/>
            <a:ext cx="1737261" cy="426720"/>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Asymptomatic </a:t>
            </a:r>
          </a:p>
        </p:txBody>
      </p:sp>
      <p:sp>
        <p:nvSpPr>
          <p:cNvPr id="19" name="Flowchart: Alternate Process 18">
            <a:extLst>
              <a:ext uri="{FF2B5EF4-FFF2-40B4-BE49-F238E27FC236}">
                <a16:creationId xmlns:a16="http://schemas.microsoft.com/office/drawing/2014/main" id="{429C761C-DE4D-4CDC-A198-7E8AB0561AB3}"/>
              </a:ext>
            </a:extLst>
          </p:cNvPr>
          <p:cNvSpPr/>
          <p:nvPr/>
        </p:nvSpPr>
        <p:spPr>
          <a:xfrm>
            <a:off x="6418185" y="6230552"/>
            <a:ext cx="2885835" cy="426720"/>
          </a:xfrm>
          <a:prstGeom prst="flowChartAlternateProcess">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1200" dirty="0">
                <a:solidFill>
                  <a:srgbClr val="993333"/>
                </a:solidFill>
                <a:latin typeface="Calibri" panose="020F0502020204030204"/>
              </a:rPr>
              <a:t>*SCD, syncope, seizure, agonal breathing </a:t>
            </a:r>
          </a:p>
        </p:txBody>
      </p:sp>
      <p:pic>
        <p:nvPicPr>
          <p:cNvPr id="20" name="Picture 19">
            <a:extLst>
              <a:ext uri="{FF2B5EF4-FFF2-40B4-BE49-F238E27FC236}">
                <a16:creationId xmlns:a16="http://schemas.microsoft.com/office/drawing/2014/main" id="{80A08032-7FEA-4DB0-812F-BCE65BB801F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21" name="Flowchart: Alternate Process 20">
            <a:extLst>
              <a:ext uri="{FF2B5EF4-FFF2-40B4-BE49-F238E27FC236}">
                <a16:creationId xmlns:a16="http://schemas.microsoft.com/office/drawing/2014/main" id="{2B1CB604-6848-4B7E-8FCB-9FE9A43C9CAA}"/>
              </a:ext>
            </a:extLst>
          </p:cNvPr>
          <p:cNvSpPr/>
          <p:nvPr/>
        </p:nvSpPr>
        <p:spPr>
          <a:xfrm>
            <a:off x="3665196" y="4456783"/>
            <a:ext cx="1735361" cy="526985"/>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ICD candidate</a:t>
            </a:r>
          </a:p>
        </p:txBody>
      </p:sp>
      <p:sp>
        <p:nvSpPr>
          <p:cNvPr id="22" name="Flowchart: Alternate Process 21">
            <a:extLst>
              <a:ext uri="{FF2B5EF4-FFF2-40B4-BE49-F238E27FC236}">
                <a16:creationId xmlns:a16="http://schemas.microsoft.com/office/drawing/2014/main" id="{B14AB587-7B2A-4BA4-94E9-B1B9B78F11BB}"/>
              </a:ext>
            </a:extLst>
          </p:cNvPr>
          <p:cNvSpPr/>
          <p:nvPr/>
        </p:nvSpPr>
        <p:spPr>
          <a:xfrm>
            <a:off x="3700867" y="5276424"/>
            <a:ext cx="1761990" cy="526986"/>
          </a:xfrm>
          <a:prstGeom prst="flowChartAlternateProcess">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ICD implantation</a:t>
            </a:r>
          </a:p>
          <a:p>
            <a:pPr algn="ctr" defTabSz="342900"/>
            <a:r>
              <a:rPr lang="en-US" sz="1600" dirty="0">
                <a:solidFill>
                  <a:srgbClr val="993333"/>
                </a:solidFill>
                <a:latin typeface="Calibri" panose="020F0502020204030204"/>
              </a:rPr>
              <a:t>(Class I)</a:t>
            </a:r>
          </a:p>
        </p:txBody>
      </p:sp>
      <p:sp>
        <p:nvSpPr>
          <p:cNvPr id="23" name="Flowchart: Alternate Process 22">
            <a:extLst>
              <a:ext uri="{FF2B5EF4-FFF2-40B4-BE49-F238E27FC236}">
                <a16:creationId xmlns:a16="http://schemas.microsoft.com/office/drawing/2014/main" id="{20923797-2BDC-411E-88D4-C67648E4C501}"/>
              </a:ext>
            </a:extLst>
          </p:cNvPr>
          <p:cNvSpPr/>
          <p:nvPr/>
        </p:nvSpPr>
        <p:spPr>
          <a:xfrm>
            <a:off x="3700867" y="6098179"/>
            <a:ext cx="1761990" cy="531235"/>
          </a:xfrm>
          <a:prstGeom prst="flowChartAlternateProcess">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Recurrent VT/VF</a:t>
            </a:r>
          </a:p>
        </p:txBody>
      </p:sp>
      <p:sp>
        <p:nvSpPr>
          <p:cNvPr id="24" name="Flowchart: Alternate Process 23">
            <a:extLst>
              <a:ext uri="{FF2B5EF4-FFF2-40B4-BE49-F238E27FC236}">
                <a16:creationId xmlns:a16="http://schemas.microsoft.com/office/drawing/2014/main" id="{D1F1BB5A-0BBB-4C67-A64A-405055F0B1BD}"/>
              </a:ext>
            </a:extLst>
          </p:cNvPr>
          <p:cNvSpPr/>
          <p:nvPr/>
        </p:nvSpPr>
        <p:spPr>
          <a:xfrm>
            <a:off x="7056120" y="3382628"/>
            <a:ext cx="1630681" cy="435973"/>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dirty="0">
                <a:solidFill>
                  <a:srgbClr val="993333"/>
                </a:solidFill>
                <a:latin typeface="Calibri" panose="020F0502020204030204"/>
              </a:rPr>
              <a:t>Observe without treatment</a:t>
            </a:r>
          </a:p>
        </p:txBody>
      </p:sp>
      <p:sp>
        <p:nvSpPr>
          <p:cNvPr id="25" name="Flowchart: Alternate Process 24">
            <a:extLst>
              <a:ext uri="{FF2B5EF4-FFF2-40B4-BE49-F238E27FC236}">
                <a16:creationId xmlns:a16="http://schemas.microsoft.com/office/drawing/2014/main" id="{AD80A260-748B-4454-8886-1A02600CADD0}"/>
              </a:ext>
            </a:extLst>
          </p:cNvPr>
          <p:cNvSpPr/>
          <p:nvPr/>
        </p:nvSpPr>
        <p:spPr>
          <a:xfrm>
            <a:off x="390861" y="4979628"/>
            <a:ext cx="1735358" cy="1317784"/>
          </a:xfrm>
          <a:prstGeom prst="flowChartAlternateProcess">
            <a:avLst/>
          </a:prstGeom>
          <a:no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1050" dirty="0">
              <a:solidFill>
                <a:srgbClr val="993333"/>
              </a:solidFill>
              <a:latin typeface="Calibri" panose="020F0502020204030204"/>
            </a:endParaRPr>
          </a:p>
          <a:p>
            <a:pPr defTabSz="342900"/>
            <a:r>
              <a:rPr lang="en-US" sz="1200" b="1" dirty="0">
                <a:solidFill>
                  <a:srgbClr val="993333"/>
                </a:solidFill>
                <a:latin typeface="Calibri" panose="020F0502020204030204"/>
              </a:rPr>
              <a:t>Life style education</a:t>
            </a:r>
          </a:p>
          <a:p>
            <a:pPr marL="214313" indent="-214313" defTabSz="342900">
              <a:buFont typeface="Arial" panose="020B0604020202020204" pitchFamily="34" charset="0"/>
              <a:buChar char="•"/>
            </a:pPr>
            <a:r>
              <a:rPr lang="en-US" sz="1200" dirty="0">
                <a:solidFill>
                  <a:srgbClr val="993333"/>
                </a:solidFill>
                <a:latin typeface="Calibri" panose="020F0502020204030204"/>
              </a:rPr>
              <a:t>Treat fever</a:t>
            </a:r>
          </a:p>
          <a:p>
            <a:pPr marL="214313" indent="-214313" defTabSz="342900">
              <a:buFont typeface="Arial" panose="020B0604020202020204" pitchFamily="34" charset="0"/>
              <a:buChar char="•"/>
            </a:pPr>
            <a:r>
              <a:rPr lang="en-US" sz="1200" dirty="0">
                <a:solidFill>
                  <a:srgbClr val="993333"/>
                </a:solidFill>
                <a:latin typeface="Calibri" panose="020F0502020204030204"/>
              </a:rPr>
              <a:t>Avoid </a:t>
            </a:r>
            <a:r>
              <a:rPr lang="en-US" sz="1200" dirty="0" err="1">
                <a:solidFill>
                  <a:srgbClr val="993333"/>
                </a:solidFill>
                <a:latin typeface="Calibri" panose="020F0502020204030204"/>
              </a:rPr>
              <a:t>Brugada</a:t>
            </a:r>
            <a:r>
              <a:rPr lang="en-US" sz="1200" dirty="0">
                <a:solidFill>
                  <a:srgbClr val="993333"/>
                </a:solidFill>
                <a:latin typeface="Calibri" panose="020F0502020204030204"/>
              </a:rPr>
              <a:t> inducing drugs</a:t>
            </a:r>
          </a:p>
          <a:p>
            <a:pPr marL="214313" indent="-214313" defTabSz="342900">
              <a:buFont typeface="Arial" panose="020B0604020202020204" pitchFamily="34" charset="0"/>
              <a:buChar char="•"/>
            </a:pPr>
            <a:r>
              <a:rPr lang="en-US" sz="1200" dirty="0">
                <a:solidFill>
                  <a:srgbClr val="993333"/>
                </a:solidFill>
                <a:latin typeface="Calibri" panose="020F0502020204030204"/>
              </a:rPr>
              <a:t>Avoid excessive alcohol</a:t>
            </a:r>
          </a:p>
          <a:p>
            <a:pPr marL="214313" indent="-214313" defTabSz="342900">
              <a:buFont typeface="Arial" panose="020B0604020202020204" pitchFamily="34" charset="0"/>
              <a:buChar char="•"/>
            </a:pPr>
            <a:r>
              <a:rPr lang="en-US" sz="1200" dirty="0">
                <a:solidFill>
                  <a:srgbClr val="993333"/>
                </a:solidFill>
                <a:latin typeface="Calibri" panose="020F0502020204030204"/>
              </a:rPr>
              <a:t>Avoid cocaine </a:t>
            </a:r>
          </a:p>
          <a:p>
            <a:pPr marL="214313" indent="-214313" defTabSz="342900">
              <a:buFont typeface="Arial" panose="020B0604020202020204" pitchFamily="34" charset="0"/>
              <a:buChar char="•"/>
            </a:pPr>
            <a:endParaRPr lang="en-US" sz="1050" dirty="0">
              <a:solidFill>
                <a:srgbClr val="993333"/>
              </a:solidFill>
              <a:latin typeface="Calibri" panose="020F0502020204030204"/>
            </a:endParaRPr>
          </a:p>
        </p:txBody>
      </p:sp>
      <p:sp>
        <p:nvSpPr>
          <p:cNvPr id="26" name="Flowchart: Alternate Process 25">
            <a:extLst>
              <a:ext uri="{FF2B5EF4-FFF2-40B4-BE49-F238E27FC236}">
                <a16:creationId xmlns:a16="http://schemas.microsoft.com/office/drawing/2014/main" id="{0E8DDF9C-B482-4AA5-B428-742C445F4B9D}"/>
              </a:ext>
            </a:extLst>
          </p:cNvPr>
          <p:cNvSpPr/>
          <p:nvPr/>
        </p:nvSpPr>
        <p:spPr>
          <a:xfrm>
            <a:off x="6032575" y="5187712"/>
            <a:ext cx="1756901" cy="704409"/>
          </a:xfrm>
          <a:prstGeom prst="flowChartAlternateProcess">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Quinidine </a:t>
            </a:r>
          </a:p>
          <a:p>
            <a:pPr algn="ctr" defTabSz="342900"/>
            <a:r>
              <a:rPr lang="en-US" sz="1600" b="1" dirty="0">
                <a:solidFill>
                  <a:srgbClr val="993333"/>
                </a:solidFill>
                <a:latin typeface="Calibri" panose="020F0502020204030204"/>
              </a:rPr>
              <a:t>Catheter ablation</a:t>
            </a:r>
          </a:p>
          <a:p>
            <a:pPr algn="ctr" defTabSz="342900"/>
            <a:r>
              <a:rPr lang="en-US" sz="1600" dirty="0">
                <a:solidFill>
                  <a:srgbClr val="993333"/>
                </a:solidFill>
                <a:latin typeface="Calibri" panose="020F0502020204030204"/>
              </a:rPr>
              <a:t>(Class I)</a:t>
            </a:r>
          </a:p>
        </p:txBody>
      </p:sp>
      <p:sp>
        <p:nvSpPr>
          <p:cNvPr id="28" name="Flowchart: Alternate Process 27">
            <a:extLst>
              <a:ext uri="{FF2B5EF4-FFF2-40B4-BE49-F238E27FC236}">
                <a16:creationId xmlns:a16="http://schemas.microsoft.com/office/drawing/2014/main" id="{3A0F3DBF-3631-4B42-B1AA-12627D0A1F86}"/>
              </a:ext>
            </a:extLst>
          </p:cNvPr>
          <p:cNvSpPr/>
          <p:nvPr/>
        </p:nvSpPr>
        <p:spPr>
          <a:xfrm>
            <a:off x="3704321" y="3212494"/>
            <a:ext cx="1735359" cy="776243"/>
          </a:xfrm>
          <a:prstGeom prst="flowChartAlternateProcess">
            <a:avLst/>
          </a:prstGeom>
          <a:solidFill>
            <a:srgbClr val="FFFF00"/>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Pharmacological challenge </a:t>
            </a:r>
          </a:p>
          <a:p>
            <a:pPr algn="ctr" defTabSz="342900"/>
            <a:r>
              <a:rPr lang="en-US" sz="1600" dirty="0">
                <a:solidFill>
                  <a:srgbClr val="993333"/>
                </a:solidFill>
                <a:latin typeface="Calibri" panose="020F0502020204030204"/>
              </a:rPr>
              <a:t>(Class IIa)</a:t>
            </a:r>
          </a:p>
        </p:txBody>
      </p:sp>
      <p:sp>
        <p:nvSpPr>
          <p:cNvPr id="32" name="Flowchart: Alternate Process 31">
            <a:extLst>
              <a:ext uri="{FF2B5EF4-FFF2-40B4-BE49-F238E27FC236}">
                <a16:creationId xmlns:a16="http://schemas.microsoft.com/office/drawing/2014/main" id="{2B10A4B5-04DA-4EFE-8A2B-85F2C332C79F}"/>
              </a:ext>
            </a:extLst>
          </p:cNvPr>
          <p:cNvSpPr/>
          <p:nvPr/>
        </p:nvSpPr>
        <p:spPr>
          <a:xfrm>
            <a:off x="455296" y="3382628"/>
            <a:ext cx="1735358" cy="435973"/>
          </a:xfrm>
          <a:prstGeom prst="flowChartAlternateProcess">
            <a:avLst/>
          </a:prstGeom>
          <a:solidFill>
            <a:schemeClr val="accent6">
              <a:lumMod val="20000"/>
              <a:lumOff val="80000"/>
            </a:schemeClr>
          </a:solidFill>
          <a:ln w="3175">
            <a:solidFill>
              <a:srgbClr val="83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dirty="0">
                <a:solidFill>
                  <a:srgbClr val="993333"/>
                </a:solidFill>
                <a:latin typeface="Calibri" panose="020F0502020204030204"/>
              </a:rPr>
              <a:t>Observe without treatment</a:t>
            </a:r>
          </a:p>
        </p:txBody>
      </p:sp>
      <p:sp>
        <p:nvSpPr>
          <p:cNvPr id="33" name="Flowchart: Alternate Process 32">
            <a:extLst>
              <a:ext uri="{FF2B5EF4-FFF2-40B4-BE49-F238E27FC236}">
                <a16:creationId xmlns:a16="http://schemas.microsoft.com/office/drawing/2014/main" id="{6B905187-83B7-4C71-AB19-4AE14F4F2D37}"/>
              </a:ext>
            </a:extLst>
          </p:cNvPr>
          <p:cNvSpPr/>
          <p:nvPr/>
        </p:nvSpPr>
        <p:spPr>
          <a:xfrm>
            <a:off x="457200" y="3946446"/>
            <a:ext cx="2166257" cy="435973"/>
          </a:xfrm>
          <a:prstGeom prst="flowChartAlternateProcess">
            <a:avLst/>
          </a:prstGeom>
          <a:solidFill>
            <a:srgbClr val="FFC000"/>
          </a:solidFill>
          <a:ln w="3175">
            <a:solidFill>
              <a:srgbClr val="E26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srgbClr val="993333"/>
                </a:solidFill>
                <a:latin typeface="Calibri" panose="020F0502020204030204"/>
              </a:rPr>
              <a:t>EPS for risk stratification</a:t>
            </a:r>
          </a:p>
          <a:p>
            <a:pPr algn="ctr" defTabSz="342900"/>
            <a:r>
              <a:rPr lang="en-US" sz="1500" dirty="0">
                <a:solidFill>
                  <a:srgbClr val="993333"/>
                </a:solidFill>
                <a:latin typeface="Calibri" panose="020F0502020204030204"/>
              </a:rPr>
              <a:t>(Class IIb)</a:t>
            </a:r>
          </a:p>
        </p:txBody>
      </p:sp>
      <p:cxnSp>
        <p:nvCxnSpPr>
          <p:cNvPr id="35" name="Straight Arrow Connector 34">
            <a:extLst>
              <a:ext uri="{FF2B5EF4-FFF2-40B4-BE49-F238E27FC236}">
                <a16:creationId xmlns:a16="http://schemas.microsoft.com/office/drawing/2014/main" id="{5596FB52-C02B-4DF4-A7FF-05055F4543BD}"/>
              </a:ext>
            </a:extLst>
          </p:cNvPr>
          <p:cNvCxnSpPr>
            <a:cxnSpLocks/>
            <a:endCxn id="32" idx="0"/>
          </p:cNvCxnSpPr>
          <p:nvPr/>
        </p:nvCxnSpPr>
        <p:spPr>
          <a:xfrm flipH="1">
            <a:off x="1322975" y="2887557"/>
            <a:ext cx="5808" cy="49507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AA3F53E-3FB1-40C2-B919-C4B76C205484}"/>
              </a:ext>
            </a:extLst>
          </p:cNvPr>
          <p:cNvCxnSpPr>
            <a:cxnSpLocks/>
          </p:cNvCxnSpPr>
          <p:nvPr/>
        </p:nvCxnSpPr>
        <p:spPr>
          <a:xfrm>
            <a:off x="7877269" y="2887557"/>
            <a:ext cx="0" cy="49507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274F9A-C415-4817-9A74-D19F97D500F8}"/>
              </a:ext>
            </a:extLst>
          </p:cNvPr>
          <p:cNvCxnSpPr>
            <a:cxnSpLocks/>
          </p:cNvCxnSpPr>
          <p:nvPr/>
        </p:nvCxnSpPr>
        <p:spPr>
          <a:xfrm flipH="1">
            <a:off x="1338811" y="2035756"/>
            <a:ext cx="276082" cy="411448"/>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8EEBEC-F7D8-49B1-85AC-E9F13FF4DFCF}"/>
              </a:ext>
            </a:extLst>
          </p:cNvPr>
          <p:cNvCxnSpPr>
            <a:cxnSpLocks/>
            <a:endCxn id="18" idx="0"/>
          </p:cNvCxnSpPr>
          <p:nvPr/>
        </p:nvCxnSpPr>
        <p:spPr>
          <a:xfrm>
            <a:off x="7572277" y="2035756"/>
            <a:ext cx="245893" cy="40660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E12D7D-52DC-4A05-A08F-41C4B4F0799F}"/>
              </a:ext>
            </a:extLst>
          </p:cNvPr>
          <p:cNvCxnSpPr>
            <a:cxnSpLocks/>
          </p:cNvCxnSpPr>
          <p:nvPr/>
        </p:nvCxnSpPr>
        <p:spPr>
          <a:xfrm>
            <a:off x="3271669" y="2048820"/>
            <a:ext cx="393527" cy="412017"/>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ECCB3A5-3382-4170-99AE-620110BEF2A6}"/>
              </a:ext>
            </a:extLst>
          </p:cNvPr>
          <p:cNvCxnSpPr>
            <a:cxnSpLocks/>
          </p:cNvCxnSpPr>
          <p:nvPr/>
        </p:nvCxnSpPr>
        <p:spPr>
          <a:xfrm flipH="1">
            <a:off x="5364624" y="2046256"/>
            <a:ext cx="541070" cy="41458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E8B9CB8-4528-44F3-8F72-922DC1DCDC1D}"/>
              </a:ext>
            </a:extLst>
          </p:cNvPr>
          <p:cNvCxnSpPr>
            <a:cxnSpLocks/>
            <a:endCxn id="28" idx="0"/>
          </p:cNvCxnSpPr>
          <p:nvPr/>
        </p:nvCxnSpPr>
        <p:spPr>
          <a:xfrm>
            <a:off x="4572000" y="2887557"/>
            <a:ext cx="1" cy="324937"/>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024B1E5-CCD5-48EC-A02B-8CB4E2C60175}"/>
              </a:ext>
            </a:extLst>
          </p:cNvPr>
          <p:cNvCxnSpPr>
            <a:cxnSpLocks/>
          </p:cNvCxnSpPr>
          <p:nvPr/>
        </p:nvCxnSpPr>
        <p:spPr>
          <a:xfrm>
            <a:off x="4559344" y="5803410"/>
            <a:ext cx="1" cy="324937"/>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443563-053E-4B44-A88A-6671B6AED08E}"/>
              </a:ext>
            </a:extLst>
          </p:cNvPr>
          <p:cNvCxnSpPr>
            <a:cxnSpLocks/>
          </p:cNvCxnSpPr>
          <p:nvPr/>
        </p:nvCxnSpPr>
        <p:spPr>
          <a:xfrm>
            <a:off x="4581862" y="4981085"/>
            <a:ext cx="726" cy="295339"/>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DEC7515-06D0-469A-BEF1-D420644A0F8A}"/>
              </a:ext>
            </a:extLst>
          </p:cNvPr>
          <p:cNvCxnSpPr>
            <a:cxnSpLocks/>
            <a:endCxn id="24" idx="1"/>
          </p:cNvCxnSpPr>
          <p:nvPr/>
        </p:nvCxnSpPr>
        <p:spPr>
          <a:xfrm flipV="1">
            <a:off x="5446924" y="3600615"/>
            <a:ext cx="1609196" cy="1155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F9CF12A-540C-407D-B642-A941ED22A7E4}"/>
              </a:ext>
            </a:extLst>
          </p:cNvPr>
          <p:cNvCxnSpPr>
            <a:cxnSpLocks/>
          </p:cNvCxnSpPr>
          <p:nvPr/>
        </p:nvCxnSpPr>
        <p:spPr>
          <a:xfrm flipH="1">
            <a:off x="4582588" y="3985798"/>
            <a:ext cx="5808" cy="49507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40CB034E-8F84-4CA7-B7C2-B1722BDFCB87}"/>
              </a:ext>
            </a:extLst>
          </p:cNvPr>
          <p:cNvSpPr/>
          <p:nvPr/>
        </p:nvSpPr>
        <p:spPr>
          <a:xfrm>
            <a:off x="5790696" y="3272103"/>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993333"/>
                </a:solidFill>
              </a:rPr>
              <a:t>Negative</a:t>
            </a:r>
            <a:r>
              <a:rPr lang="en-US" sz="1200" b="1" dirty="0">
                <a:solidFill>
                  <a:srgbClr val="993333"/>
                </a:solidFill>
              </a:rPr>
              <a:t> </a:t>
            </a:r>
            <a:endParaRPr lang="en-GB" sz="1200" b="1" dirty="0">
              <a:solidFill>
                <a:srgbClr val="993333"/>
              </a:solidFill>
            </a:endParaRPr>
          </a:p>
        </p:txBody>
      </p:sp>
      <p:sp>
        <p:nvSpPr>
          <p:cNvPr id="69" name="Rectangle 68">
            <a:extLst>
              <a:ext uri="{FF2B5EF4-FFF2-40B4-BE49-F238E27FC236}">
                <a16:creationId xmlns:a16="http://schemas.microsoft.com/office/drawing/2014/main" id="{4DB935AF-C2AF-43DA-889A-75CF57CDCCE0}"/>
              </a:ext>
            </a:extLst>
          </p:cNvPr>
          <p:cNvSpPr/>
          <p:nvPr/>
        </p:nvSpPr>
        <p:spPr>
          <a:xfrm>
            <a:off x="4588396" y="4042250"/>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Positive</a:t>
            </a:r>
            <a:r>
              <a:rPr lang="en-US" sz="1200" b="1" dirty="0">
                <a:solidFill>
                  <a:srgbClr val="993333"/>
                </a:solidFill>
              </a:rPr>
              <a:t> </a:t>
            </a:r>
            <a:endParaRPr lang="en-GB" sz="1200" b="1" dirty="0">
              <a:solidFill>
                <a:srgbClr val="993333"/>
              </a:solidFill>
            </a:endParaRPr>
          </a:p>
        </p:txBody>
      </p:sp>
      <p:sp>
        <p:nvSpPr>
          <p:cNvPr id="70" name="Rectangle 69">
            <a:extLst>
              <a:ext uri="{FF2B5EF4-FFF2-40B4-BE49-F238E27FC236}">
                <a16:creationId xmlns:a16="http://schemas.microsoft.com/office/drawing/2014/main" id="{716F5501-0A51-48EE-8BC4-8BF52418D9F9}"/>
              </a:ext>
            </a:extLst>
          </p:cNvPr>
          <p:cNvSpPr/>
          <p:nvPr/>
        </p:nvSpPr>
        <p:spPr>
          <a:xfrm>
            <a:off x="4452838" y="4971618"/>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Yes </a:t>
            </a:r>
            <a:r>
              <a:rPr lang="en-US" sz="1200" b="1" dirty="0">
                <a:solidFill>
                  <a:srgbClr val="993333"/>
                </a:solidFill>
              </a:rPr>
              <a:t> </a:t>
            </a:r>
            <a:endParaRPr lang="en-GB" sz="1200" b="1" dirty="0">
              <a:solidFill>
                <a:srgbClr val="993333"/>
              </a:solidFill>
            </a:endParaRPr>
          </a:p>
        </p:txBody>
      </p:sp>
      <p:sp>
        <p:nvSpPr>
          <p:cNvPr id="71" name="TextBox 70">
            <a:extLst>
              <a:ext uri="{FF2B5EF4-FFF2-40B4-BE49-F238E27FC236}">
                <a16:creationId xmlns:a16="http://schemas.microsoft.com/office/drawing/2014/main" id="{07CE280B-DD51-48AF-8D01-3A32E1992EFA}"/>
              </a:ext>
            </a:extLst>
          </p:cNvPr>
          <p:cNvSpPr txBox="1"/>
          <p:nvPr/>
        </p:nvSpPr>
        <p:spPr>
          <a:xfrm>
            <a:off x="4495800" y="6611123"/>
            <a:ext cx="5456903" cy="276999"/>
          </a:xfrm>
          <a:prstGeom prst="rect">
            <a:avLst/>
          </a:prstGeom>
          <a:noFill/>
        </p:spPr>
        <p:txBody>
          <a:bodyPr wrap="square" rtlCol="0">
            <a:spAutoFit/>
          </a:bodyPr>
          <a:lstStyle/>
          <a:p>
            <a:r>
              <a:rPr lang="en-US" sz="1200" dirty="0"/>
              <a:t>EPS, electrophysiological study; VT/VF, ventricular tachycardia/fibrillation  </a:t>
            </a:r>
            <a:endParaRPr lang="en-GB" sz="1200" dirty="0"/>
          </a:p>
        </p:txBody>
      </p:sp>
      <p:sp>
        <p:nvSpPr>
          <p:cNvPr id="72" name="TextBox 9">
            <a:extLst>
              <a:ext uri="{FF2B5EF4-FFF2-40B4-BE49-F238E27FC236}">
                <a16:creationId xmlns:a16="http://schemas.microsoft.com/office/drawing/2014/main" id="{26D6769A-2D9B-4575-9EF2-C7416CFADE9B}"/>
              </a:ext>
            </a:extLst>
          </p:cNvPr>
          <p:cNvSpPr txBox="1">
            <a:spLocks noChangeArrowheads="1"/>
          </p:cNvSpPr>
          <p:nvPr/>
        </p:nvSpPr>
        <p:spPr bwMode="auto">
          <a:xfrm>
            <a:off x="345513" y="41369"/>
            <a:ext cx="238962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2800" b="1" dirty="0">
                <a:solidFill>
                  <a:srgbClr val="993333"/>
                </a:solidFill>
                <a:effectLst>
                  <a:outerShdw blurRad="38100" dist="38100" dir="2700000" algn="tl">
                    <a:srgbClr val="000000">
                      <a:alpha val="43137"/>
                    </a:srgbClr>
                  </a:outerShdw>
                </a:effectLst>
                <a:latin typeface="+mj-lt"/>
                <a:cs typeface="Cambria"/>
              </a:rPr>
              <a:t>Management</a:t>
            </a:r>
            <a:r>
              <a:rPr lang="en-US" sz="3600" b="1" dirty="0">
                <a:solidFill>
                  <a:srgbClr val="CC3300"/>
                </a:solidFill>
                <a:effectLst>
                  <a:outerShdw blurRad="38100" dist="38100" dir="2700000" algn="tl">
                    <a:srgbClr val="000000">
                      <a:alpha val="43137"/>
                    </a:srgbClr>
                  </a:outerShdw>
                </a:effectLst>
                <a:latin typeface="+mj-lt"/>
                <a:cs typeface="Cambria"/>
              </a:rPr>
              <a:t>  </a:t>
            </a:r>
          </a:p>
        </p:txBody>
      </p:sp>
      <p:cxnSp>
        <p:nvCxnSpPr>
          <p:cNvPr id="73" name="Straight Arrow Connector 72">
            <a:extLst>
              <a:ext uri="{FF2B5EF4-FFF2-40B4-BE49-F238E27FC236}">
                <a16:creationId xmlns:a16="http://schemas.microsoft.com/office/drawing/2014/main" id="{51860615-7D09-491F-ADBB-56BAAFF0B651}"/>
              </a:ext>
            </a:extLst>
          </p:cNvPr>
          <p:cNvCxnSpPr>
            <a:cxnSpLocks/>
            <a:stCxn id="23" idx="3"/>
          </p:cNvCxnSpPr>
          <p:nvPr/>
        </p:nvCxnSpPr>
        <p:spPr>
          <a:xfrm flipV="1">
            <a:off x="5462857" y="5879445"/>
            <a:ext cx="605651" cy="484352"/>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A115A4D-635E-40B5-8808-52F8D12EF3B7}"/>
              </a:ext>
            </a:extLst>
          </p:cNvPr>
          <p:cNvCxnSpPr>
            <a:cxnSpLocks/>
            <a:stCxn id="21" idx="3"/>
          </p:cNvCxnSpPr>
          <p:nvPr/>
        </p:nvCxnSpPr>
        <p:spPr>
          <a:xfrm>
            <a:off x="5400557" y="4720276"/>
            <a:ext cx="667951" cy="510818"/>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6A2DCA8-ADED-4654-9249-E9E17101F746}"/>
              </a:ext>
            </a:extLst>
          </p:cNvPr>
          <p:cNvSpPr/>
          <p:nvPr/>
        </p:nvSpPr>
        <p:spPr>
          <a:xfrm>
            <a:off x="5406163" y="4721242"/>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No </a:t>
            </a:r>
            <a:r>
              <a:rPr lang="en-US" sz="1200" b="1" dirty="0">
                <a:solidFill>
                  <a:srgbClr val="993333"/>
                </a:solidFill>
              </a:rPr>
              <a:t> </a:t>
            </a:r>
            <a:endParaRPr lang="en-GB" sz="1200" b="1" dirty="0">
              <a:solidFill>
                <a:srgbClr val="993333"/>
              </a:solidFill>
            </a:endParaRPr>
          </a:p>
        </p:txBody>
      </p:sp>
      <p:sp>
        <p:nvSpPr>
          <p:cNvPr id="41" name="Flowchart: Alternate Process 40">
            <a:extLst>
              <a:ext uri="{FF2B5EF4-FFF2-40B4-BE49-F238E27FC236}">
                <a16:creationId xmlns:a16="http://schemas.microsoft.com/office/drawing/2014/main" id="{D2F3DB0F-CB25-4E3F-8D90-0EEA048D16EC}"/>
              </a:ext>
            </a:extLst>
          </p:cNvPr>
          <p:cNvSpPr/>
          <p:nvPr/>
        </p:nvSpPr>
        <p:spPr>
          <a:xfrm>
            <a:off x="97409" y="553840"/>
            <a:ext cx="2885835" cy="426720"/>
          </a:xfrm>
          <a:prstGeom prst="flowChartAlternateProcess">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1200" dirty="0">
                <a:solidFill>
                  <a:srgbClr val="993333"/>
                </a:solidFill>
                <a:latin typeface="Calibri" panose="020F0502020204030204"/>
              </a:rPr>
              <a:t>Adapted from 2017 VA/SCD Guidelines  </a:t>
            </a:r>
          </a:p>
        </p:txBody>
      </p:sp>
      <p:sp>
        <p:nvSpPr>
          <p:cNvPr id="42" name="Rectangle 41">
            <a:extLst>
              <a:ext uri="{FF2B5EF4-FFF2-40B4-BE49-F238E27FC236}">
                <a16:creationId xmlns:a16="http://schemas.microsoft.com/office/drawing/2014/main" id="{C5E85D77-A27D-444F-ADE0-ADE6D84427C0}"/>
              </a:ext>
            </a:extLst>
          </p:cNvPr>
          <p:cNvSpPr/>
          <p:nvPr/>
        </p:nvSpPr>
        <p:spPr>
          <a:xfrm>
            <a:off x="2503069" y="3265930"/>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993333"/>
                </a:solidFill>
              </a:rPr>
              <a:t>Negative</a:t>
            </a:r>
            <a:r>
              <a:rPr lang="en-US" sz="1200" b="1" dirty="0">
                <a:solidFill>
                  <a:srgbClr val="993333"/>
                </a:solidFill>
              </a:rPr>
              <a:t> </a:t>
            </a:r>
            <a:endParaRPr lang="en-GB" sz="1200" b="1" dirty="0">
              <a:solidFill>
                <a:srgbClr val="993333"/>
              </a:solidFill>
            </a:endParaRPr>
          </a:p>
        </p:txBody>
      </p:sp>
      <p:cxnSp>
        <p:nvCxnSpPr>
          <p:cNvPr id="47" name="Straight Arrow Connector 46">
            <a:extLst>
              <a:ext uri="{FF2B5EF4-FFF2-40B4-BE49-F238E27FC236}">
                <a16:creationId xmlns:a16="http://schemas.microsoft.com/office/drawing/2014/main" id="{EEB2AE08-4E3B-4FC0-BF42-BE9872BAEB4F}"/>
              </a:ext>
            </a:extLst>
          </p:cNvPr>
          <p:cNvCxnSpPr>
            <a:cxnSpLocks/>
            <a:stCxn id="28" idx="1"/>
          </p:cNvCxnSpPr>
          <p:nvPr/>
        </p:nvCxnSpPr>
        <p:spPr>
          <a:xfrm flipH="1">
            <a:off x="2189867" y="3600616"/>
            <a:ext cx="1514454" cy="7685"/>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8" grpId="0" animBg="1"/>
      <p:bldP spid="68" grpId="0"/>
      <p:bldP spid="69" grpId="0"/>
      <p:bldP spid="70" grpId="0"/>
      <p:bldP spid="45" grpId="0"/>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58F2B104-4462-44FB-899F-7D479BEB8A0A}"/>
              </a:ext>
            </a:extLst>
          </p:cNvPr>
          <p:cNvSpPr/>
          <p:nvPr/>
        </p:nvSpPr>
        <p:spPr>
          <a:xfrm>
            <a:off x="4616016" y="74271"/>
            <a:ext cx="1630680" cy="781051"/>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srgbClr val="993333"/>
                </a:solidFill>
                <a:latin typeface="Calibri" panose="020F0502020204030204"/>
              </a:rPr>
              <a:t>Documented or suspected BrS</a:t>
            </a:r>
          </a:p>
        </p:txBody>
      </p:sp>
      <p:sp>
        <p:nvSpPr>
          <p:cNvPr id="6" name="Flowchart: Alternate Process 5">
            <a:extLst>
              <a:ext uri="{FF2B5EF4-FFF2-40B4-BE49-F238E27FC236}">
                <a16:creationId xmlns:a16="http://schemas.microsoft.com/office/drawing/2014/main" id="{8BCA96DD-0FDB-43F4-A80D-6972A447C3C1}"/>
              </a:ext>
            </a:extLst>
          </p:cNvPr>
          <p:cNvSpPr/>
          <p:nvPr/>
        </p:nvSpPr>
        <p:spPr>
          <a:xfrm>
            <a:off x="2871948" y="1145709"/>
            <a:ext cx="1744068" cy="776242"/>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Spontaneous Type 1 BrS ECG</a:t>
            </a:r>
          </a:p>
        </p:txBody>
      </p:sp>
      <p:sp>
        <p:nvSpPr>
          <p:cNvPr id="7" name="Flowchart: Alternate Process 6">
            <a:extLst>
              <a:ext uri="{FF2B5EF4-FFF2-40B4-BE49-F238E27FC236}">
                <a16:creationId xmlns:a16="http://schemas.microsoft.com/office/drawing/2014/main" id="{3334E66A-EA5C-4C54-8DC7-C8A139469729}"/>
              </a:ext>
            </a:extLst>
          </p:cNvPr>
          <p:cNvSpPr/>
          <p:nvPr/>
        </p:nvSpPr>
        <p:spPr>
          <a:xfrm>
            <a:off x="6309625" y="1166118"/>
            <a:ext cx="1735359" cy="776243"/>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Suspected BrS without Type 1 ECG</a:t>
            </a:r>
          </a:p>
        </p:txBody>
      </p:sp>
      <p:cxnSp>
        <p:nvCxnSpPr>
          <p:cNvPr id="8" name="Straight Arrow Connector 7">
            <a:extLst>
              <a:ext uri="{FF2B5EF4-FFF2-40B4-BE49-F238E27FC236}">
                <a16:creationId xmlns:a16="http://schemas.microsoft.com/office/drawing/2014/main" id="{08DAAB44-2565-4E18-8206-71F4FFCC84D7}"/>
              </a:ext>
            </a:extLst>
          </p:cNvPr>
          <p:cNvCxnSpPr>
            <a:cxnSpLocks/>
            <a:endCxn id="6" idx="0"/>
          </p:cNvCxnSpPr>
          <p:nvPr/>
        </p:nvCxnSpPr>
        <p:spPr>
          <a:xfrm flipH="1">
            <a:off x="3743982" y="813615"/>
            <a:ext cx="900716" cy="332094"/>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09559A-D8BA-42E2-8CA8-BC87045DACCD}"/>
              </a:ext>
            </a:extLst>
          </p:cNvPr>
          <p:cNvCxnSpPr>
            <a:cxnSpLocks/>
            <a:endCxn id="7" idx="0"/>
          </p:cNvCxnSpPr>
          <p:nvPr/>
        </p:nvCxnSpPr>
        <p:spPr>
          <a:xfrm>
            <a:off x="6215762" y="809811"/>
            <a:ext cx="961543" cy="356307"/>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0A08032-7FEA-4DB0-812F-BCE65BB801F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21" name="Flowchart: Alternate Process 20">
            <a:extLst>
              <a:ext uri="{FF2B5EF4-FFF2-40B4-BE49-F238E27FC236}">
                <a16:creationId xmlns:a16="http://schemas.microsoft.com/office/drawing/2014/main" id="{2B1CB604-6848-4B7E-8FCB-9FE9A43C9CAA}"/>
              </a:ext>
            </a:extLst>
          </p:cNvPr>
          <p:cNvSpPr/>
          <p:nvPr/>
        </p:nvSpPr>
        <p:spPr>
          <a:xfrm>
            <a:off x="6418185" y="3435270"/>
            <a:ext cx="1735361" cy="526985"/>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ICD candidate</a:t>
            </a:r>
          </a:p>
        </p:txBody>
      </p:sp>
      <p:sp>
        <p:nvSpPr>
          <p:cNvPr id="22" name="Flowchart: Alternate Process 21">
            <a:extLst>
              <a:ext uri="{FF2B5EF4-FFF2-40B4-BE49-F238E27FC236}">
                <a16:creationId xmlns:a16="http://schemas.microsoft.com/office/drawing/2014/main" id="{B14AB587-7B2A-4BA4-94E9-B1B9B78F11BB}"/>
              </a:ext>
            </a:extLst>
          </p:cNvPr>
          <p:cNvSpPr/>
          <p:nvPr/>
        </p:nvSpPr>
        <p:spPr>
          <a:xfrm>
            <a:off x="7669577" y="4434312"/>
            <a:ext cx="1357830" cy="762429"/>
          </a:xfrm>
          <a:prstGeom prst="flowChartAlternateProcess">
            <a:avLst/>
          </a:prstGeom>
          <a:solidFill>
            <a:srgbClr val="92D050"/>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ICD</a:t>
            </a:r>
          </a:p>
          <a:p>
            <a:pPr algn="ctr" defTabSz="342900"/>
            <a:r>
              <a:rPr lang="en-US" sz="1600" dirty="0">
                <a:solidFill>
                  <a:srgbClr val="993333"/>
                </a:solidFill>
                <a:latin typeface="Calibri" panose="020F0502020204030204"/>
              </a:rPr>
              <a:t>(Class I)</a:t>
            </a:r>
          </a:p>
        </p:txBody>
      </p:sp>
      <p:sp>
        <p:nvSpPr>
          <p:cNvPr id="23" name="Flowchart: Alternate Process 22">
            <a:extLst>
              <a:ext uri="{FF2B5EF4-FFF2-40B4-BE49-F238E27FC236}">
                <a16:creationId xmlns:a16="http://schemas.microsoft.com/office/drawing/2014/main" id="{20923797-2BDC-411E-88D4-C67648E4C501}"/>
              </a:ext>
            </a:extLst>
          </p:cNvPr>
          <p:cNvSpPr/>
          <p:nvPr/>
        </p:nvSpPr>
        <p:spPr>
          <a:xfrm>
            <a:off x="7669577" y="5691882"/>
            <a:ext cx="1357829" cy="890105"/>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Recurrent VT, VF storm</a:t>
            </a:r>
          </a:p>
        </p:txBody>
      </p:sp>
      <p:sp>
        <p:nvSpPr>
          <p:cNvPr id="25" name="Flowchart: Alternate Process 24">
            <a:extLst>
              <a:ext uri="{FF2B5EF4-FFF2-40B4-BE49-F238E27FC236}">
                <a16:creationId xmlns:a16="http://schemas.microsoft.com/office/drawing/2014/main" id="{AD80A260-748B-4454-8886-1A02600CADD0}"/>
              </a:ext>
            </a:extLst>
          </p:cNvPr>
          <p:cNvSpPr/>
          <p:nvPr/>
        </p:nvSpPr>
        <p:spPr>
          <a:xfrm>
            <a:off x="161118" y="3923544"/>
            <a:ext cx="1816142" cy="1722777"/>
          </a:xfrm>
          <a:prstGeom prst="flowChartAlternateProcess">
            <a:avLst/>
          </a:prstGeom>
          <a:noFill/>
          <a:ln w="3175">
            <a:solidFill>
              <a:srgbClr val="83152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342900">
              <a:buFont typeface="Arial" panose="020B0604020202020204" pitchFamily="34" charset="0"/>
              <a:buChar char="•"/>
            </a:pPr>
            <a:endParaRPr lang="en-US" sz="1050" dirty="0">
              <a:solidFill>
                <a:srgbClr val="993333"/>
              </a:solidFill>
              <a:latin typeface="Calibri" panose="020F0502020204030204"/>
            </a:endParaRPr>
          </a:p>
          <a:p>
            <a:pPr defTabSz="342900"/>
            <a:r>
              <a:rPr lang="en-US" sz="1400" b="1" dirty="0">
                <a:solidFill>
                  <a:srgbClr val="993333"/>
                </a:solidFill>
                <a:latin typeface="Calibri" panose="020F0502020204030204"/>
              </a:rPr>
              <a:t>Life style education</a:t>
            </a:r>
          </a:p>
          <a:p>
            <a:pPr marL="214313" indent="-214313" defTabSz="342900">
              <a:buFont typeface="Arial" panose="020B0604020202020204" pitchFamily="34" charset="0"/>
              <a:buChar char="•"/>
            </a:pPr>
            <a:r>
              <a:rPr lang="en-US" sz="1400" dirty="0">
                <a:solidFill>
                  <a:srgbClr val="993333"/>
                </a:solidFill>
                <a:latin typeface="Calibri" panose="020F0502020204030204"/>
              </a:rPr>
              <a:t>Treat fever</a:t>
            </a:r>
          </a:p>
          <a:p>
            <a:pPr marL="214313" indent="-214313" defTabSz="342900">
              <a:buFont typeface="Arial" panose="020B0604020202020204" pitchFamily="34" charset="0"/>
              <a:buChar char="•"/>
            </a:pPr>
            <a:r>
              <a:rPr lang="en-US" sz="1400" dirty="0">
                <a:solidFill>
                  <a:srgbClr val="993333"/>
                </a:solidFill>
                <a:latin typeface="Calibri" panose="020F0502020204030204"/>
              </a:rPr>
              <a:t>Avoid </a:t>
            </a:r>
            <a:r>
              <a:rPr lang="en-US" sz="1400" dirty="0" err="1">
                <a:solidFill>
                  <a:srgbClr val="993333"/>
                </a:solidFill>
                <a:latin typeface="Calibri" panose="020F0502020204030204"/>
              </a:rPr>
              <a:t>Brugada</a:t>
            </a:r>
            <a:r>
              <a:rPr lang="en-US" sz="1400" dirty="0">
                <a:solidFill>
                  <a:srgbClr val="993333"/>
                </a:solidFill>
                <a:latin typeface="Calibri" panose="020F0502020204030204"/>
              </a:rPr>
              <a:t> inducing drugs</a:t>
            </a:r>
          </a:p>
          <a:p>
            <a:pPr marL="214313" indent="-214313" defTabSz="342900">
              <a:buFont typeface="Arial" panose="020B0604020202020204" pitchFamily="34" charset="0"/>
              <a:buChar char="•"/>
            </a:pPr>
            <a:r>
              <a:rPr lang="en-US" sz="1400" dirty="0">
                <a:solidFill>
                  <a:srgbClr val="993333"/>
                </a:solidFill>
                <a:latin typeface="Calibri" panose="020F0502020204030204"/>
              </a:rPr>
              <a:t>Avoid excessive alcohol</a:t>
            </a:r>
          </a:p>
          <a:p>
            <a:pPr marL="214313" indent="-214313" defTabSz="342900">
              <a:buFont typeface="Arial" panose="020B0604020202020204" pitchFamily="34" charset="0"/>
              <a:buChar char="•"/>
            </a:pPr>
            <a:r>
              <a:rPr lang="en-US" sz="1400" dirty="0">
                <a:solidFill>
                  <a:srgbClr val="993333"/>
                </a:solidFill>
                <a:latin typeface="Calibri" panose="020F0502020204030204"/>
              </a:rPr>
              <a:t>Avoid cocaine </a:t>
            </a:r>
          </a:p>
        </p:txBody>
      </p:sp>
      <p:sp>
        <p:nvSpPr>
          <p:cNvPr id="26" name="Flowchart: Alternate Process 25">
            <a:extLst>
              <a:ext uri="{FF2B5EF4-FFF2-40B4-BE49-F238E27FC236}">
                <a16:creationId xmlns:a16="http://schemas.microsoft.com/office/drawing/2014/main" id="{0E8DDF9C-B482-4AA5-B428-742C445F4B9D}"/>
              </a:ext>
            </a:extLst>
          </p:cNvPr>
          <p:cNvSpPr/>
          <p:nvPr/>
        </p:nvSpPr>
        <p:spPr>
          <a:xfrm>
            <a:off x="5642851" y="4509013"/>
            <a:ext cx="1357830" cy="1101889"/>
          </a:xfrm>
          <a:prstGeom prst="flowChartAlternateProcess">
            <a:avLst/>
          </a:prstGeom>
          <a:solidFill>
            <a:srgbClr val="92D050"/>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Quinidine or  catheter ablation</a:t>
            </a:r>
          </a:p>
          <a:p>
            <a:pPr algn="ctr" defTabSz="342900"/>
            <a:r>
              <a:rPr lang="en-US" sz="1600" dirty="0">
                <a:solidFill>
                  <a:srgbClr val="993333"/>
                </a:solidFill>
                <a:latin typeface="Calibri" panose="020F0502020204030204"/>
              </a:rPr>
              <a:t>(Class I)</a:t>
            </a:r>
          </a:p>
        </p:txBody>
      </p:sp>
      <p:sp>
        <p:nvSpPr>
          <p:cNvPr id="28" name="Flowchart: Alternate Process 27">
            <a:extLst>
              <a:ext uri="{FF2B5EF4-FFF2-40B4-BE49-F238E27FC236}">
                <a16:creationId xmlns:a16="http://schemas.microsoft.com/office/drawing/2014/main" id="{3A0F3DBF-3631-4B42-B1AA-12627D0A1F86}"/>
              </a:ext>
            </a:extLst>
          </p:cNvPr>
          <p:cNvSpPr/>
          <p:nvPr/>
        </p:nvSpPr>
        <p:spPr>
          <a:xfrm>
            <a:off x="6309625" y="2337369"/>
            <a:ext cx="1735359" cy="776243"/>
          </a:xfrm>
          <a:prstGeom prst="flowChartAlternateProcess">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b="1" dirty="0">
                <a:solidFill>
                  <a:srgbClr val="993333"/>
                </a:solidFill>
                <a:latin typeface="Calibri" panose="020F0502020204030204"/>
              </a:rPr>
              <a:t>Pharmacological challenge </a:t>
            </a:r>
          </a:p>
          <a:p>
            <a:pPr algn="ctr" defTabSz="342900"/>
            <a:r>
              <a:rPr lang="en-US" sz="1600" dirty="0">
                <a:solidFill>
                  <a:srgbClr val="993333"/>
                </a:solidFill>
                <a:latin typeface="Calibri" panose="020F0502020204030204"/>
              </a:rPr>
              <a:t>(Class IIa)</a:t>
            </a:r>
          </a:p>
        </p:txBody>
      </p:sp>
      <p:sp>
        <p:nvSpPr>
          <p:cNvPr id="32" name="Flowchart: Alternate Process 31">
            <a:extLst>
              <a:ext uri="{FF2B5EF4-FFF2-40B4-BE49-F238E27FC236}">
                <a16:creationId xmlns:a16="http://schemas.microsoft.com/office/drawing/2014/main" id="{2B10A4B5-04DA-4EFE-8A2B-85F2C332C79F}"/>
              </a:ext>
            </a:extLst>
          </p:cNvPr>
          <p:cNvSpPr/>
          <p:nvPr/>
        </p:nvSpPr>
        <p:spPr>
          <a:xfrm>
            <a:off x="3785281" y="4514220"/>
            <a:ext cx="1357830" cy="767285"/>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dirty="0">
                <a:solidFill>
                  <a:srgbClr val="993333"/>
                </a:solidFill>
                <a:latin typeface="Calibri" panose="020F0502020204030204"/>
              </a:rPr>
              <a:t>Observe without treatment</a:t>
            </a:r>
          </a:p>
        </p:txBody>
      </p:sp>
      <p:sp>
        <p:nvSpPr>
          <p:cNvPr id="33" name="Flowchart: Alternate Process 32">
            <a:extLst>
              <a:ext uri="{FF2B5EF4-FFF2-40B4-BE49-F238E27FC236}">
                <a16:creationId xmlns:a16="http://schemas.microsoft.com/office/drawing/2014/main" id="{6B905187-83B7-4C71-AB19-4AE14F4F2D37}"/>
              </a:ext>
            </a:extLst>
          </p:cNvPr>
          <p:cNvSpPr/>
          <p:nvPr/>
        </p:nvSpPr>
        <p:spPr>
          <a:xfrm>
            <a:off x="2338909" y="4523866"/>
            <a:ext cx="1357830" cy="1098663"/>
          </a:xfrm>
          <a:prstGeom prst="flowChartAlternateProcess">
            <a:avLst/>
          </a:prstGeom>
          <a:solidFill>
            <a:srgbClr val="FFC000"/>
          </a:solidFill>
          <a:ln w="3175">
            <a:solidFill>
              <a:srgbClr val="E26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srgbClr val="993333"/>
                </a:solidFill>
                <a:latin typeface="Calibri" panose="020F0502020204030204"/>
              </a:rPr>
              <a:t>EPS for risk stratification</a:t>
            </a:r>
          </a:p>
          <a:p>
            <a:pPr algn="ctr" defTabSz="342900"/>
            <a:r>
              <a:rPr lang="en-US" sz="1500" dirty="0">
                <a:solidFill>
                  <a:srgbClr val="993333"/>
                </a:solidFill>
                <a:latin typeface="Calibri" panose="020F0502020204030204"/>
              </a:rPr>
              <a:t>(Class IIb)</a:t>
            </a:r>
          </a:p>
        </p:txBody>
      </p:sp>
      <p:cxnSp>
        <p:nvCxnSpPr>
          <p:cNvPr id="35" name="Straight Arrow Connector 34">
            <a:extLst>
              <a:ext uri="{FF2B5EF4-FFF2-40B4-BE49-F238E27FC236}">
                <a16:creationId xmlns:a16="http://schemas.microsoft.com/office/drawing/2014/main" id="{5596FB52-C02B-4DF4-A7FF-05055F4543BD}"/>
              </a:ext>
            </a:extLst>
          </p:cNvPr>
          <p:cNvCxnSpPr>
            <a:cxnSpLocks/>
            <a:endCxn id="58" idx="0"/>
          </p:cNvCxnSpPr>
          <p:nvPr/>
        </p:nvCxnSpPr>
        <p:spPr>
          <a:xfrm>
            <a:off x="1570486" y="1817584"/>
            <a:ext cx="1286" cy="483587"/>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2274F9A-C415-4817-9A74-D19F97D500F8}"/>
              </a:ext>
            </a:extLst>
          </p:cNvPr>
          <p:cNvCxnSpPr>
            <a:cxnSpLocks/>
            <a:stCxn id="6" idx="1"/>
          </p:cNvCxnSpPr>
          <p:nvPr/>
        </p:nvCxnSpPr>
        <p:spPr>
          <a:xfrm flipH="1">
            <a:off x="2262584" y="1533830"/>
            <a:ext cx="609364" cy="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8EEBEC-F7D8-49B1-85AC-E9F13FF4DFCF}"/>
              </a:ext>
            </a:extLst>
          </p:cNvPr>
          <p:cNvCxnSpPr>
            <a:cxnSpLocks/>
          </p:cNvCxnSpPr>
          <p:nvPr/>
        </p:nvCxnSpPr>
        <p:spPr>
          <a:xfrm>
            <a:off x="7143310" y="1942361"/>
            <a:ext cx="0" cy="39946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E12D7D-52DC-4A05-A08F-41C4B4F0799F}"/>
              </a:ext>
            </a:extLst>
          </p:cNvPr>
          <p:cNvCxnSpPr>
            <a:cxnSpLocks/>
          </p:cNvCxnSpPr>
          <p:nvPr/>
        </p:nvCxnSpPr>
        <p:spPr>
          <a:xfrm>
            <a:off x="7281868" y="3962255"/>
            <a:ext cx="487353" cy="523888"/>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ECCB3A5-3382-4170-99AE-620110BEF2A6}"/>
              </a:ext>
            </a:extLst>
          </p:cNvPr>
          <p:cNvCxnSpPr>
            <a:cxnSpLocks/>
            <a:stCxn id="23" idx="1"/>
          </p:cNvCxnSpPr>
          <p:nvPr/>
        </p:nvCxnSpPr>
        <p:spPr>
          <a:xfrm flipH="1" flipV="1">
            <a:off x="6901543" y="5559087"/>
            <a:ext cx="768034" cy="577848"/>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024B1E5-CCD5-48EC-A02B-8CB4E2C60175}"/>
              </a:ext>
            </a:extLst>
          </p:cNvPr>
          <p:cNvCxnSpPr>
            <a:cxnSpLocks/>
          </p:cNvCxnSpPr>
          <p:nvPr/>
        </p:nvCxnSpPr>
        <p:spPr>
          <a:xfrm>
            <a:off x="8348492" y="5195093"/>
            <a:ext cx="0" cy="496789"/>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E443563-053E-4B44-A88A-6671B6AED08E}"/>
              </a:ext>
            </a:extLst>
          </p:cNvPr>
          <p:cNvCxnSpPr>
            <a:cxnSpLocks/>
            <a:stCxn id="74" idx="2"/>
            <a:endCxn id="33" idx="0"/>
          </p:cNvCxnSpPr>
          <p:nvPr/>
        </p:nvCxnSpPr>
        <p:spPr>
          <a:xfrm flipH="1">
            <a:off x="3017824" y="4100995"/>
            <a:ext cx="737313" cy="422871"/>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7CE280B-DD51-48AF-8D01-3A32E1992EFA}"/>
              </a:ext>
            </a:extLst>
          </p:cNvPr>
          <p:cNvSpPr txBox="1"/>
          <p:nvPr/>
        </p:nvSpPr>
        <p:spPr>
          <a:xfrm>
            <a:off x="3232082" y="6600755"/>
            <a:ext cx="5456903" cy="276999"/>
          </a:xfrm>
          <a:prstGeom prst="rect">
            <a:avLst/>
          </a:prstGeom>
          <a:noFill/>
        </p:spPr>
        <p:txBody>
          <a:bodyPr wrap="square" rtlCol="0">
            <a:spAutoFit/>
          </a:bodyPr>
          <a:lstStyle/>
          <a:p>
            <a:r>
              <a:rPr lang="en-US" sz="1200" dirty="0"/>
              <a:t>EPS, electrophysiological study; VT/VF, ventricular tachycardia/fibrillation</a:t>
            </a:r>
            <a:endParaRPr lang="en-GB" sz="1200" dirty="0"/>
          </a:p>
        </p:txBody>
      </p:sp>
      <p:sp>
        <p:nvSpPr>
          <p:cNvPr id="72" name="TextBox 9">
            <a:extLst>
              <a:ext uri="{FF2B5EF4-FFF2-40B4-BE49-F238E27FC236}">
                <a16:creationId xmlns:a16="http://schemas.microsoft.com/office/drawing/2014/main" id="{26D6769A-2D9B-4575-9EF2-C7416CFADE9B}"/>
              </a:ext>
            </a:extLst>
          </p:cNvPr>
          <p:cNvSpPr txBox="1">
            <a:spLocks noChangeArrowheads="1"/>
          </p:cNvSpPr>
          <p:nvPr/>
        </p:nvSpPr>
        <p:spPr bwMode="auto">
          <a:xfrm>
            <a:off x="345513" y="41369"/>
            <a:ext cx="23896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2800" b="1" dirty="0">
                <a:solidFill>
                  <a:srgbClr val="993333"/>
                </a:solidFill>
                <a:effectLst>
                  <a:outerShdw blurRad="38100" dist="38100" dir="2700000" algn="tl">
                    <a:srgbClr val="000000">
                      <a:alpha val="43137"/>
                    </a:srgbClr>
                  </a:outerShdw>
                </a:effectLst>
                <a:latin typeface="+mj-lt"/>
                <a:cs typeface="Cambria"/>
              </a:rPr>
              <a:t>Management</a:t>
            </a:r>
            <a:r>
              <a:rPr lang="en-US" sz="3600" b="1" dirty="0">
                <a:solidFill>
                  <a:srgbClr val="CC3300"/>
                </a:solidFill>
                <a:effectLst>
                  <a:outerShdw blurRad="38100" dist="38100" dir="2700000" algn="tl">
                    <a:srgbClr val="000000">
                      <a:alpha val="43137"/>
                    </a:srgbClr>
                  </a:outerShdw>
                </a:effectLst>
                <a:latin typeface="+mj-lt"/>
                <a:cs typeface="Cambria"/>
              </a:rPr>
              <a:t>  </a:t>
            </a:r>
          </a:p>
        </p:txBody>
      </p:sp>
      <p:sp>
        <p:nvSpPr>
          <p:cNvPr id="41" name="Flowchart: Alternate Process 40">
            <a:extLst>
              <a:ext uri="{FF2B5EF4-FFF2-40B4-BE49-F238E27FC236}">
                <a16:creationId xmlns:a16="http://schemas.microsoft.com/office/drawing/2014/main" id="{D2F3DB0F-CB25-4E3F-8D90-0EEA048D16EC}"/>
              </a:ext>
            </a:extLst>
          </p:cNvPr>
          <p:cNvSpPr/>
          <p:nvPr/>
        </p:nvSpPr>
        <p:spPr>
          <a:xfrm>
            <a:off x="434545" y="563954"/>
            <a:ext cx="1816142" cy="426720"/>
          </a:xfrm>
          <a:prstGeom prst="flowChartAlternateProcess">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1200" dirty="0">
                <a:solidFill>
                  <a:srgbClr val="993333"/>
                </a:solidFill>
                <a:latin typeface="Calibri" panose="020F0502020204030204"/>
              </a:rPr>
              <a:t>2017 VA/SCD Guidelines  </a:t>
            </a:r>
          </a:p>
        </p:txBody>
      </p:sp>
      <p:sp>
        <p:nvSpPr>
          <p:cNvPr id="58" name="Flowchart: Alternate Process 57">
            <a:extLst>
              <a:ext uri="{FF2B5EF4-FFF2-40B4-BE49-F238E27FC236}">
                <a16:creationId xmlns:a16="http://schemas.microsoft.com/office/drawing/2014/main" id="{76866C34-542F-4C25-A493-C57568CA0DD6}"/>
              </a:ext>
            </a:extLst>
          </p:cNvPr>
          <p:cNvSpPr/>
          <p:nvPr/>
        </p:nvSpPr>
        <p:spPr>
          <a:xfrm>
            <a:off x="892857" y="2301171"/>
            <a:ext cx="1357830" cy="776242"/>
          </a:xfrm>
          <a:prstGeom prst="flowChartAlternateProcess">
            <a:avLst/>
          </a:prstGeom>
          <a:solidFill>
            <a:srgbClr val="92D050"/>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srgbClr val="993333"/>
                </a:solidFill>
                <a:latin typeface="Calibri" panose="020F0502020204030204"/>
              </a:rPr>
              <a:t>Genetic counselling</a:t>
            </a:r>
          </a:p>
          <a:p>
            <a:pPr algn="ctr" defTabSz="342900"/>
            <a:r>
              <a:rPr lang="en-US" sz="1500" dirty="0">
                <a:solidFill>
                  <a:srgbClr val="993333"/>
                </a:solidFill>
                <a:latin typeface="Calibri" panose="020F0502020204030204"/>
              </a:rPr>
              <a:t>(Class IIb)</a:t>
            </a:r>
          </a:p>
        </p:txBody>
      </p:sp>
      <p:sp>
        <p:nvSpPr>
          <p:cNvPr id="64" name="Rectangle 63">
            <a:extLst>
              <a:ext uri="{FF2B5EF4-FFF2-40B4-BE49-F238E27FC236}">
                <a16:creationId xmlns:a16="http://schemas.microsoft.com/office/drawing/2014/main" id="{C39F747C-3274-45F3-8B13-C2A5D27E51FD}"/>
              </a:ext>
            </a:extLst>
          </p:cNvPr>
          <p:cNvSpPr/>
          <p:nvPr/>
        </p:nvSpPr>
        <p:spPr>
          <a:xfrm>
            <a:off x="1676789" y="1901753"/>
            <a:ext cx="878203" cy="2988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Positive</a:t>
            </a:r>
            <a:r>
              <a:rPr lang="en-US" sz="1200" b="1" dirty="0">
                <a:solidFill>
                  <a:srgbClr val="993333"/>
                </a:solidFill>
              </a:rPr>
              <a:t> </a:t>
            </a:r>
            <a:endParaRPr lang="en-GB" sz="1200" b="1" dirty="0">
              <a:solidFill>
                <a:srgbClr val="993333"/>
              </a:solidFill>
            </a:endParaRPr>
          </a:p>
        </p:txBody>
      </p:sp>
      <p:sp>
        <p:nvSpPr>
          <p:cNvPr id="74" name="Flowchart: Alternate Process 73">
            <a:extLst>
              <a:ext uri="{FF2B5EF4-FFF2-40B4-BE49-F238E27FC236}">
                <a16:creationId xmlns:a16="http://schemas.microsoft.com/office/drawing/2014/main" id="{7584A280-C666-4ECA-8F16-70DBB89CAAB6}"/>
              </a:ext>
            </a:extLst>
          </p:cNvPr>
          <p:cNvSpPr/>
          <p:nvPr/>
        </p:nvSpPr>
        <p:spPr>
          <a:xfrm>
            <a:off x="2887456" y="3305055"/>
            <a:ext cx="1735361" cy="795940"/>
          </a:xfrm>
          <a:prstGeom prst="flowChartAlternateProcess">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600" dirty="0">
                <a:solidFill>
                  <a:srgbClr val="993333"/>
                </a:solidFill>
                <a:latin typeface="Calibri" panose="020F0502020204030204"/>
              </a:rPr>
              <a:t>Cardiac arrest, unexplained syncope</a:t>
            </a:r>
          </a:p>
        </p:txBody>
      </p:sp>
      <p:cxnSp>
        <p:nvCxnSpPr>
          <p:cNvPr id="75" name="Straight Arrow Connector 74">
            <a:extLst>
              <a:ext uri="{FF2B5EF4-FFF2-40B4-BE49-F238E27FC236}">
                <a16:creationId xmlns:a16="http://schemas.microsoft.com/office/drawing/2014/main" id="{8F029466-9052-468B-9B8D-024A0351D38B}"/>
              </a:ext>
            </a:extLst>
          </p:cNvPr>
          <p:cNvCxnSpPr>
            <a:cxnSpLocks/>
            <a:stCxn id="6" idx="2"/>
            <a:endCxn id="74" idx="0"/>
          </p:cNvCxnSpPr>
          <p:nvPr/>
        </p:nvCxnSpPr>
        <p:spPr>
          <a:xfrm>
            <a:off x="3743982" y="1921951"/>
            <a:ext cx="11155" cy="1383104"/>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EE75839-1B2C-47C1-A8C4-7FF5040EF703}"/>
              </a:ext>
            </a:extLst>
          </p:cNvPr>
          <p:cNvCxnSpPr>
            <a:cxnSpLocks/>
          </p:cNvCxnSpPr>
          <p:nvPr/>
        </p:nvCxnSpPr>
        <p:spPr>
          <a:xfrm flipH="1">
            <a:off x="3753045" y="2737477"/>
            <a:ext cx="2556580" cy="0"/>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6A6BFB3-A317-4200-AEF5-F2D28F244D3A}"/>
              </a:ext>
            </a:extLst>
          </p:cNvPr>
          <p:cNvCxnSpPr>
            <a:cxnSpLocks/>
            <a:stCxn id="74" idx="3"/>
            <a:endCxn id="21" idx="1"/>
          </p:cNvCxnSpPr>
          <p:nvPr/>
        </p:nvCxnSpPr>
        <p:spPr>
          <a:xfrm flipV="1">
            <a:off x="4622817" y="3698763"/>
            <a:ext cx="1795368" cy="4262"/>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9C98E4D4-87AF-4C18-9A7C-49D3F32F8A18}"/>
              </a:ext>
            </a:extLst>
          </p:cNvPr>
          <p:cNvSpPr/>
          <p:nvPr/>
        </p:nvSpPr>
        <p:spPr>
          <a:xfrm>
            <a:off x="4975463" y="3380130"/>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Yes </a:t>
            </a:r>
            <a:r>
              <a:rPr lang="en-US" sz="1200" b="1" dirty="0">
                <a:solidFill>
                  <a:srgbClr val="993333"/>
                </a:solidFill>
              </a:rPr>
              <a:t> </a:t>
            </a:r>
            <a:endParaRPr lang="en-GB" sz="1200" b="1" dirty="0">
              <a:solidFill>
                <a:srgbClr val="993333"/>
              </a:solidFill>
            </a:endParaRPr>
          </a:p>
        </p:txBody>
      </p:sp>
      <p:sp>
        <p:nvSpPr>
          <p:cNvPr id="82" name="Rectangle 81">
            <a:extLst>
              <a:ext uri="{FF2B5EF4-FFF2-40B4-BE49-F238E27FC236}">
                <a16:creationId xmlns:a16="http://schemas.microsoft.com/office/drawing/2014/main" id="{30EBC8D5-7960-46E7-B74E-8EE308BF562A}"/>
              </a:ext>
            </a:extLst>
          </p:cNvPr>
          <p:cNvSpPr/>
          <p:nvPr/>
        </p:nvSpPr>
        <p:spPr>
          <a:xfrm>
            <a:off x="6590059" y="4067302"/>
            <a:ext cx="51993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No </a:t>
            </a:r>
            <a:r>
              <a:rPr lang="en-US" sz="1200" b="1" dirty="0">
                <a:solidFill>
                  <a:srgbClr val="993333"/>
                </a:solidFill>
              </a:rPr>
              <a:t> </a:t>
            </a:r>
            <a:endParaRPr lang="en-GB" sz="1200" b="1" dirty="0">
              <a:solidFill>
                <a:srgbClr val="993333"/>
              </a:solidFill>
            </a:endParaRPr>
          </a:p>
        </p:txBody>
      </p:sp>
      <p:sp>
        <p:nvSpPr>
          <p:cNvPr id="86" name="Flowchart: Alternate Process 85">
            <a:extLst>
              <a:ext uri="{FF2B5EF4-FFF2-40B4-BE49-F238E27FC236}">
                <a16:creationId xmlns:a16="http://schemas.microsoft.com/office/drawing/2014/main" id="{6AFDE967-6D2C-477F-A678-E44BD051ABFD}"/>
              </a:ext>
            </a:extLst>
          </p:cNvPr>
          <p:cNvSpPr/>
          <p:nvPr/>
        </p:nvSpPr>
        <p:spPr>
          <a:xfrm>
            <a:off x="892857" y="1270338"/>
            <a:ext cx="1357830" cy="526984"/>
          </a:xfrm>
          <a:prstGeom prst="flowChartAlternateProcess">
            <a:avLst/>
          </a:prstGeom>
          <a:solidFill>
            <a:srgbClr val="FFC000"/>
          </a:solidFill>
          <a:ln w="3175">
            <a:solidFill>
              <a:srgbClr val="E26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srgbClr val="993333"/>
                </a:solidFill>
                <a:latin typeface="Calibri" panose="020F0502020204030204"/>
              </a:rPr>
              <a:t>Genotyping</a:t>
            </a:r>
          </a:p>
          <a:p>
            <a:pPr algn="ctr" defTabSz="342900"/>
            <a:r>
              <a:rPr lang="en-US" sz="1500" dirty="0">
                <a:solidFill>
                  <a:srgbClr val="993333"/>
                </a:solidFill>
                <a:latin typeface="Calibri" panose="020F0502020204030204"/>
              </a:rPr>
              <a:t>(Class IIb)</a:t>
            </a:r>
          </a:p>
        </p:txBody>
      </p:sp>
      <p:cxnSp>
        <p:nvCxnSpPr>
          <p:cNvPr id="87" name="Straight Arrow Connector 86">
            <a:extLst>
              <a:ext uri="{FF2B5EF4-FFF2-40B4-BE49-F238E27FC236}">
                <a16:creationId xmlns:a16="http://schemas.microsoft.com/office/drawing/2014/main" id="{025FC6BA-79C2-4BD7-98DC-08A5AE9132C7}"/>
              </a:ext>
            </a:extLst>
          </p:cNvPr>
          <p:cNvCxnSpPr>
            <a:cxnSpLocks/>
          </p:cNvCxnSpPr>
          <p:nvPr/>
        </p:nvCxnSpPr>
        <p:spPr>
          <a:xfrm flipH="1">
            <a:off x="6901543" y="3969245"/>
            <a:ext cx="386142" cy="611616"/>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4DDC6764-CD18-4923-8B20-7BEEDA28CEA3}"/>
              </a:ext>
            </a:extLst>
          </p:cNvPr>
          <p:cNvSpPr/>
          <p:nvPr/>
        </p:nvSpPr>
        <p:spPr>
          <a:xfrm>
            <a:off x="7525329" y="4036032"/>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Yes </a:t>
            </a:r>
            <a:r>
              <a:rPr lang="en-US" sz="1200" b="1" dirty="0">
                <a:solidFill>
                  <a:srgbClr val="993333"/>
                </a:solidFill>
              </a:rPr>
              <a:t> </a:t>
            </a:r>
            <a:endParaRPr lang="en-GB" sz="1200" b="1" dirty="0">
              <a:solidFill>
                <a:srgbClr val="993333"/>
              </a:solidFill>
            </a:endParaRPr>
          </a:p>
        </p:txBody>
      </p:sp>
      <p:cxnSp>
        <p:nvCxnSpPr>
          <p:cNvPr id="94" name="Straight Arrow Connector 93">
            <a:extLst>
              <a:ext uri="{FF2B5EF4-FFF2-40B4-BE49-F238E27FC236}">
                <a16:creationId xmlns:a16="http://schemas.microsoft.com/office/drawing/2014/main" id="{CEF1FE5F-D5C7-4837-BE87-40F61CA9F31C}"/>
              </a:ext>
            </a:extLst>
          </p:cNvPr>
          <p:cNvCxnSpPr>
            <a:cxnSpLocks/>
          </p:cNvCxnSpPr>
          <p:nvPr/>
        </p:nvCxnSpPr>
        <p:spPr>
          <a:xfrm>
            <a:off x="3755137" y="4114655"/>
            <a:ext cx="697217" cy="399565"/>
          </a:xfrm>
          <a:prstGeom prst="straightConnector1">
            <a:avLst/>
          </a:prstGeom>
          <a:ln w="19050">
            <a:solidFill>
              <a:srgbClr val="831524"/>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F51A6BF6-5CA2-4E53-B626-A5F6C9B0DBA5}"/>
              </a:ext>
            </a:extLst>
          </p:cNvPr>
          <p:cNvSpPr/>
          <p:nvPr/>
        </p:nvSpPr>
        <p:spPr>
          <a:xfrm>
            <a:off x="3533422" y="4195652"/>
            <a:ext cx="51993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No </a:t>
            </a:r>
            <a:r>
              <a:rPr lang="en-US" sz="1200" b="1" dirty="0">
                <a:solidFill>
                  <a:srgbClr val="993333"/>
                </a:solidFill>
              </a:rPr>
              <a:t> </a:t>
            </a:r>
            <a:endParaRPr lang="en-GB" sz="1200" b="1" dirty="0">
              <a:solidFill>
                <a:srgbClr val="993333"/>
              </a:solidFill>
            </a:endParaRPr>
          </a:p>
        </p:txBody>
      </p:sp>
      <p:sp>
        <p:nvSpPr>
          <p:cNvPr id="100" name="Rectangle 99">
            <a:extLst>
              <a:ext uri="{FF2B5EF4-FFF2-40B4-BE49-F238E27FC236}">
                <a16:creationId xmlns:a16="http://schemas.microsoft.com/office/drawing/2014/main" id="{27D7505B-2D00-4895-8F65-DCE783F84FF2}"/>
              </a:ext>
            </a:extLst>
          </p:cNvPr>
          <p:cNvSpPr/>
          <p:nvPr/>
        </p:nvSpPr>
        <p:spPr>
          <a:xfrm>
            <a:off x="6687417" y="5874866"/>
            <a:ext cx="911786" cy="3137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831524"/>
                </a:solidFill>
              </a:rPr>
              <a:t>Yes </a:t>
            </a:r>
            <a:r>
              <a:rPr lang="en-US" sz="1200" b="1" dirty="0">
                <a:solidFill>
                  <a:srgbClr val="993333"/>
                </a:solidFill>
              </a:rPr>
              <a:t> </a:t>
            </a:r>
            <a:endParaRPr lang="en-GB" sz="1200" b="1" dirty="0">
              <a:solidFill>
                <a:srgbClr val="993333"/>
              </a:solidFill>
            </a:endParaRPr>
          </a:p>
        </p:txBody>
      </p:sp>
    </p:spTree>
    <p:extLst>
      <p:ext uri="{BB962C8B-B14F-4D97-AF65-F5344CB8AC3E}">
        <p14:creationId xmlns:p14="http://schemas.microsoft.com/office/powerpoint/2010/main" val="35351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randombar(horizontal)">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8" grpId="0" animBg="1"/>
      <p:bldP spid="32" grpId="0" animBg="1"/>
      <p:bldP spid="33" grpId="0" animBg="1"/>
      <p:bldP spid="58" grpId="0" animBg="1"/>
      <p:bldP spid="64" grpId="0"/>
      <p:bldP spid="74" grpId="0" animBg="1"/>
      <p:bldP spid="81" grpId="0"/>
      <p:bldP spid="82" grpId="0"/>
      <p:bldP spid="86" grpId="0" animBg="1"/>
      <p:bldP spid="92" grpId="0"/>
      <p:bldP spid="96" grpId="0"/>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008F5-9FC3-4393-9C22-7EE26F5B5CE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pic>
        <p:nvPicPr>
          <p:cNvPr id="4" name="Picture 3">
            <a:extLst>
              <a:ext uri="{FF2B5EF4-FFF2-40B4-BE49-F238E27FC236}">
                <a16:creationId xmlns:a16="http://schemas.microsoft.com/office/drawing/2014/main" id="{49D39C69-7A40-44C5-ADD4-491E49B8324C}"/>
              </a:ext>
            </a:extLst>
          </p:cNvPr>
          <p:cNvPicPr>
            <a:picLocks noChangeAspect="1"/>
          </p:cNvPicPr>
          <p:nvPr/>
        </p:nvPicPr>
        <p:blipFill rotWithShape="1">
          <a:blip r:embed="rId3"/>
          <a:srcRect l="23691" t="18889" r="22976" b="7248"/>
          <a:stretch/>
        </p:blipFill>
        <p:spPr>
          <a:xfrm>
            <a:off x="1139997" y="946863"/>
            <a:ext cx="6864006" cy="5347183"/>
          </a:xfrm>
          <a:prstGeom prst="rect">
            <a:avLst/>
          </a:prstGeom>
        </p:spPr>
      </p:pic>
      <p:sp>
        <p:nvSpPr>
          <p:cNvPr id="5" name="TextBox 9">
            <a:extLst>
              <a:ext uri="{FF2B5EF4-FFF2-40B4-BE49-F238E27FC236}">
                <a16:creationId xmlns:a16="http://schemas.microsoft.com/office/drawing/2014/main" id="{D16B521C-3E22-4034-AD97-B91CF6B97558}"/>
              </a:ext>
            </a:extLst>
          </p:cNvPr>
          <p:cNvSpPr txBox="1">
            <a:spLocks noChangeArrowheads="1"/>
          </p:cNvSpPr>
          <p:nvPr/>
        </p:nvSpPr>
        <p:spPr bwMode="auto">
          <a:xfrm>
            <a:off x="345513" y="41369"/>
            <a:ext cx="23896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2800" b="1" dirty="0">
                <a:solidFill>
                  <a:srgbClr val="993333"/>
                </a:solidFill>
                <a:effectLst>
                  <a:outerShdw blurRad="38100" dist="38100" dir="2700000" algn="tl">
                    <a:srgbClr val="000000">
                      <a:alpha val="43137"/>
                    </a:srgbClr>
                  </a:outerShdw>
                </a:effectLst>
                <a:latin typeface="+mj-lt"/>
                <a:cs typeface="Cambria"/>
              </a:rPr>
              <a:t>Management</a:t>
            </a:r>
            <a:r>
              <a:rPr lang="en-US" sz="3600" b="1" dirty="0">
                <a:solidFill>
                  <a:srgbClr val="CC3300"/>
                </a:solidFill>
                <a:effectLst>
                  <a:outerShdw blurRad="38100" dist="38100" dir="2700000" algn="tl">
                    <a:srgbClr val="000000">
                      <a:alpha val="43137"/>
                    </a:srgbClr>
                  </a:outerShdw>
                </a:effectLst>
                <a:latin typeface="+mj-lt"/>
                <a:cs typeface="Cambria"/>
              </a:rPr>
              <a:t>  </a:t>
            </a:r>
          </a:p>
        </p:txBody>
      </p:sp>
      <p:sp>
        <p:nvSpPr>
          <p:cNvPr id="6" name="Flowchart: Alternate Process 5">
            <a:extLst>
              <a:ext uri="{FF2B5EF4-FFF2-40B4-BE49-F238E27FC236}">
                <a16:creationId xmlns:a16="http://schemas.microsoft.com/office/drawing/2014/main" id="{B035F969-A854-4D62-BCAD-C675D496387D}"/>
              </a:ext>
            </a:extLst>
          </p:cNvPr>
          <p:cNvSpPr/>
          <p:nvPr/>
        </p:nvSpPr>
        <p:spPr>
          <a:xfrm>
            <a:off x="434545" y="563954"/>
            <a:ext cx="1816142" cy="426720"/>
          </a:xfrm>
          <a:prstGeom prst="flowChartAlternateProcess">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1200" dirty="0">
                <a:solidFill>
                  <a:srgbClr val="993333"/>
                </a:solidFill>
                <a:latin typeface="Calibri" panose="020F0502020204030204"/>
              </a:rPr>
              <a:t>2017 VA/SCD Guidelines  </a:t>
            </a:r>
          </a:p>
        </p:txBody>
      </p:sp>
      <p:sp>
        <p:nvSpPr>
          <p:cNvPr id="8" name="Rectangle 7">
            <a:extLst>
              <a:ext uri="{FF2B5EF4-FFF2-40B4-BE49-F238E27FC236}">
                <a16:creationId xmlns:a16="http://schemas.microsoft.com/office/drawing/2014/main" id="{0A3B8F48-A5D4-473D-997F-5260CA63B7A6}"/>
              </a:ext>
            </a:extLst>
          </p:cNvPr>
          <p:cNvSpPr/>
          <p:nvPr/>
        </p:nvSpPr>
        <p:spPr>
          <a:xfrm>
            <a:off x="3080658" y="2351314"/>
            <a:ext cx="370114" cy="1817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190A07A-3489-43C7-BA3A-1E1299FF2EAD}"/>
              </a:ext>
            </a:extLst>
          </p:cNvPr>
          <p:cNvSpPr/>
          <p:nvPr/>
        </p:nvSpPr>
        <p:spPr>
          <a:xfrm>
            <a:off x="2852056" y="3341692"/>
            <a:ext cx="228601" cy="1002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AB30D7D-1FB5-420C-998B-ACEA8B14734A}"/>
              </a:ext>
            </a:extLst>
          </p:cNvPr>
          <p:cNvSpPr/>
          <p:nvPr/>
        </p:nvSpPr>
        <p:spPr>
          <a:xfrm>
            <a:off x="2658940" y="3516308"/>
            <a:ext cx="228601" cy="827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2E430AA-AF00-4160-AEFC-353A9EFC1922}"/>
              </a:ext>
            </a:extLst>
          </p:cNvPr>
          <p:cNvSpPr/>
          <p:nvPr/>
        </p:nvSpPr>
        <p:spPr>
          <a:xfrm>
            <a:off x="3273773" y="3102429"/>
            <a:ext cx="859245" cy="1100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018DD32-373E-43B7-99A2-284AF5F824ED}"/>
              </a:ext>
            </a:extLst>
          </p:cNvPr>
          <p:cNvSpPr/>
          <p:nvPr/>
        </p:nvSpPr>
        <p:spPr>
          <a:xfrm>
            <a:off x="3643887" y="2351315"/>
            <a:ext cx="2615399" cy="804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D763F0-B900-4CAC-A74A-34C2BD99AC20}"/>
              </a:ext>
            </a:extLst>
          </p:cNvPr>
          <p:cNvSpPr/>
          <p:nvPr/>
        </p:nvSpPr>
        <p:spPr>
          <a:xfrm>
            <a:off x="2250687" y="4181223"/>
            <a:ext cx="2321313" cy="1100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9660BF4-0D24-4F3C-BA78-52354293BFA2}"/>
              </a:ext>
            </a:extLst>
          </p:cNvPr>
          <p:cNvSpPr/>
          <p:nvPr/>
        </p:nvSpPr>
        <p:spPr>
          <a:xfrm>
            <a:off x="4133018" y="3266823"/>
            <a:ext cx="2126268" cy="739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740C1E7-C440-476B-8879-2A78FD0E4C11}"/>
              </a:ext>
            </a:extLst>
          </p:cNvPr>
          <p:cNvSpPr/>
          <p:nvPr/>
        </p:nvSpPr>
        <p:spPr>
          <a:xfrm>
            <a:off x="4599600" y="3995724"/>
            <a:ext cx="1134168" cy="1100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FCB384C-6CF6-4E75-83A7-28CFCFE2B746}"/>
              </a:ext>
            </a:extLst>
          </p:cNvPr>
          <p:cNvSpPr/>
          <p:nvPr/>
        </p:nvSpPr>
        <p:spPr>
          <a:xfrm>
            <a:off x="5733768" y="4147653"/>
            <a:ext cx="1055490" cy="804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7AA98FB-F3DF-40CF-ABDD-8DD61CBD439E}"/>
              </a:ext>
            </a:extLst>
          </p:cNvPr>
          <p:cNvSpPr/>
          <p:nvPr/>
        </p:nvSpPr>
        <p:spPr>
          <a:xfrm>
            <a:off x="4452257" y="5247775"/>
            <a:ext cx="2441056" cy="1100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251D7D4-AE09-4F9C-AB00-09686E04A353}"/>
              </a:ext>
            </a:extLst>
          </p:cNvPr>
          <p:cNvSpPr/>
          <p:nvPr/>
        </p:nvSpPr>
        <p:spPr>
          <a:xfrm>
            <a:off x="6484458" y="1801253"/>
            <a:ext cx="1483460" cy="1354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179D539-7BD6-4D96-A124-A24208381912}"/>
              </a:ext>
            </a:extLst>
          </p:cNvPr>
          <p:cNvSpPr/>
          <p:nvPr/>
        </p:nvSpPr>
        <p:spPr>
          <a:xfrm>
            <a:off x="3450771" y="2406630"/>
            <a:ext cx="252623" cy="585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679572F-EA61-4FE4-ABAB-E0CE8804BB45}"/>
              </a:ext>
            </a:extLst>
          </p:cNvPr>
          <p:cNvSpPr/>
          <p:nvPr/>
        </p:nvSpPr>
        <p:spPr>
          <a:xfrm>
            <a:off x="6002355" y="4952531"/>
            <a:ext cx="677570" cy="457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9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0125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Summary</a:t>
            </a:r>
            <a:endParaRPr lang="en-US" sz="3600" b="1" dirty="0">
              <a:solidFill>
                <a:srgbClr val="CC3300"/>
              </a:solidFill>
              <a:effectLst>
                <a:outerShdw blurRad="38100" dist="38100" dir="2700000" algn="tl">
                  <a:srgbClr val="000000">
                    <a:alpha val="43137"/>
                  </a:srgbClr>
                </a:outerShdw>
              </a:effectLst>
              <a:highlight>
                <a:srgbClr val="FFFF00"/>
              </a:highlight>
              <a:latin typeface="+mj-lt"/>
              <a:cs typeface="Cambria"/>
            </a:endParaRP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2800" b="0" i="0" dirty="0">
                <a:effectLst/>
                <a:latin typeface="Roboto" panose="02000000000000000000" pitchFamily="2" charset="0"/>
              </a:rPr>
              <a:t>BrS is rare genetic entity characterized by a typical ECG leading to VF and SCD</a:t>
            </a:r>
          </a:p>
          <a:p>
            <a:r>
              <a:rPr lang="en-GB" sz="2800" b="0" i="1" dirty="0">
                <a:effectLst/>
                <a:latin typeface="Roboto" panose="02000000000000000000" pitchFamily="2" charset="0"/>
              </a:rPr>
              <a:t>SCN5A, </a:t>
            </a:r>
            <a:r>
              <a:rPr lang="en-GB" sz="2800" b="0" i="0" dirty="0">
                <a:effectLst/>
                <a:latin typeface="Roboto" panose="02000000000000000000" pitchFamily="2" charset="0"/>
              </a:rPr>
              <a:t>the only convincingly implicated gene </a:t>
            </a:r>
          </a:p>
          <a:p>
            <a:r>
              <a:rPr lang="en-GB" sz="2800" b="0" i="0" dirty="0">
                <a:effectLst/>
                <a:latin typeface="Roboto" panose="02000000000000000000" pitchFamily="2" charset="0"/>
              </a:rPr>
              <a:t>Recent reclassification of pathogenic variants will change percentage of patients identified with a clear pathological gene</a:t>
            </a:r>
          </a:p>
        </p:txBody>
      </p:sp>
    </p:spTree>
    <p:extLst>
      <p:ext uri="{BB962C8B-B14F-4D97-AF65-F5344CB8AC3E}">
        <p14:creationId xmlns:p14="http://schemas.microsoft.com/office/powerpoint/2010/main" val="837481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3251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Summary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2800" b="0" i="0" dirty="0">
                <a:effectLst/>
                <a:latin typeface="Roboto" panose="02000000000000000000" pitchFamily="2" charset="0"/>
              </a:rPr>
              <a:t>The distinctive BrS or BrS-like ECG may be due to a variety of distinctly different underlying mechanisms. </a:t>
            </a:r>
          </a:p>
          <a:p>
            <a:r>
              <a:rPr lang="en-GB" sz="2800" b="0" i="0" dirty="0">
                <a:effectLst/>
                <a:latin typeface="Roboto" panose="02000000000000000000" pitchFamily="2" charset="0"/>
              </a:rPr>
              <a:t>Currently, the ICD is the most accepted therapy to protect patients at risk. </a:t>
            </a:r>
          </a:p>
          <a:p>
            <a:r>
              <a:rPr lang="en-GB" sz="2800" dirty="0">
                <a:latin typeface="Roboto" panose="02000000000000000000" pitchFamily="2" charset="0"/>
              </a:rPr>
              <a:t>E</a:t>
            </a:r>
            <a:r>
              <a:rPr lang="en-GB" sz="2800" b="0" i="0" dirty="0">
                <a:effectLst/>
                <a:latin typeface="Roboto" panose="02000000000000000000" pitchFamily="2" charset="0"/>
              </a:rPr>
              <a:t>picardial ablation in selected patients has been used as a new therapy. </a:t>
            </a:r>
            <a:endParaRPr lang="en-GB" sz="3000" dirty="0"/>
          </a:p>
        </p:txBody>
      </p:sp>
    </p:spTree>
    <p:extLst>
      <p:ext uri="{BB962C8B-B14F-4D97-AF65-F5344CB8AC3E}">
        <p14:creationId xmlns:p14="http://schemas.microsoft.com/office/powerpoint/2010/main" val="2234453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CA19-BC78-4732-8D54-CC4EF39D4E94}"/>
              </a:ext>
            </a:extLst>
          </p:cNvPr>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j-lt"/>
              </a:rPr>
              <a:t>Clinical Cases</a:t>
            </a:r>
            <a:endParaRPr lang="en-GB" dirty="0">
              <a:solidFill>
                <a:schemeClr val="bg1"/>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130BDC10-D81D-4796-844F-3AC17005BAF4}"/>
              </a:ext>
            </a:extLst>
          </p:cNvPr>
          <p:cNvPicPr>
            <a:picLocks noChangeAspect="1"/>
          </p:cNvPicPr>
          <p:nvPr/>
        </p:nvPicPr>
        <p:blipFill rotWithShape="1">
          <a:blip r:embed="rId2"/>
          <a:srcRect l="12625" r="17724" b="74667"/>
          <a:stretch/>
        </p:blipFill>
        <p:spPr>
          <a:xfrm>
            <a:off x="0" y="-1"/>
            <a:ext cx="9144000" cy="1829027"/>
          </a:xfrm>
          <a:prstGeom prst="rect">
            <a:avLst/>
          </a:prstGeom>
        </p:spPr>
      </p:pic>
    </p:spTree>
    <p:extLst>
      <p:ext uri="{BB962C8B-B14F-4D97-AF65-F5344CB8AC3E}">
        <p14:creationId xmlns:p14="http://schemas.microsoft.com/office/powerpoint/2010/main" val="3200389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32827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Type 1 BrS - ECG</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a:xfrm>
            <a:off x="457200" y="1600200"/>
            <a:ext cx="4484914" cy="4525963"/>
          </a:xfrm>
        </p:spPr>
        <p:txBody>
          <a:bodyPr>
            <a:noAutofit/>
          </a:bodyPr>
          <a:lstStyle/>
          <a:p>
            <a:r>
              <a:rPr lang="en-GB" sz="3000" b="0" i="0" dirty="0">
                <a:effectLst/>
              </a:rPr>
              <a:t>STE ≥2 mm in ≥1 right precordial lead (V</a:t>
            </a:r>
            <a:r>
              <a:rPr lang="en-GB" sz="3000" b="0" i="0" baseline="-25000" dirty="0">
                <a:effectLst/>
              </a:rPr>
              <a:t>1</a:t>
            </a:r>
            <a:r>
              <a:rPr lang="en-GB" sz="3000" b="0" i="0" dirty="0">
                <a:effectLst/>
              </a:rPr>
              <a:t> to V</a:t>
            </a:r>
            <a:r>
              <a:rPr lang="en-GB" sz="3000" b="0" i="0" baseline="-25000" dirty="0">
                <a:effectLst/>
              </a:rPr>
              <a:t>3</a:t>
            </a:r>
            <a:r>
              <a:rPr lang="en-GB" sz="3000" b="0" i="0" dirty="0">
                <a:effectLst/>
              </a:rPr>
              <a:t>), following an rʹ-wave and a concave or straight ST segment </a:t>
            </a:r>
            <a:endParaRPr lang="en-GB" sz="3000" dirty="0"/>
          </a:p>
          <a:p>
            <a:r>
              <a:rPr lang="en-GB" sz="3000" b="0" i="0" dirty="0">
                <a:effectLst/>
              </a:rPr>
              <a:t>Descending ST segment crosses isoelectric line and followed by negative and symmetric T-wave</a:t>
            </a:r>
            <a:endParaRPr lang="en-US" sz="3000" dirty="0"/>
          </a:p>
        </p:txBody>
      </p:sp>
      <p:sp>
        <p:nvSpPr>
          <p:cNvPr id="6" name="Content Placeholder 3">
            <a:extLst>
              <a:ext uri="{FF2B5EF4-FFF2-40B4-BE49-F238E27FC236}">
                <a16:creationId xmlns:a16="http://schemas.microsoft.com/office/drawing/2014/main" id="{9C99211A-50CC-4E92-ABEA-73F17393E236}"/>
              </a:ext>
            </a:extLst>
          </p:cNvPr>
          <p:cNvSpPr txBox="1">
            <a:spLocks/>
          </p:cNvSpPr>
          <p:nvPr/>
        </p:nvSpPr>
        <p:spPr>
          <a:xfrm>
            <a:off x="4572000" y="1600200"/>
            <a:ext cx="4114800" cy="4525963"/>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p>
        </p:txBody>
      </p:sp>
      <p:pic>
        <p:nvPicPr>
          <p:cNvPr id="7" name="Picture 6">
            <a:extLst>
              <a:ext uri="{FF2B5EF4-FFF2-40B4-BE49-F238E27FC236}">
                <a16:creationId xmlns:a16="http://schemas.microsoft.com/office/drawing/2014/main" id="{68A40CE5-6FD5-4B6E-8344-919B1A6E8C70}"/>
              </a:ext>
            </a:extLst>
          </p:cNvPr>
          <p:cNvPicPr>
            <a:picLocks noChangeAspect="1"/>
          </p:cNvPicPr>
          <p:nvPr/>
        </p:nvPicPr>
        <p:blipFill rotWithShape="1">
          <a:blip r:embed="rId4"/>
          <a:srcRect l="2532" b="2907"/>
          <a:stretch/>
        </p:blipFill>
        <p:spPr>
          <a:xfrm>
            <a:off x="5334000" y="1600200"/>
            <a:ext cx="3352800" cy="452596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08DAFD0-14FC-4472-96FE-E8D01C898FB4}"/>
              </a:ext>
            </a:extLst>
          </p:cNvPr>
          <p:cNvSpPr/>
          <p:nvPr/>
        </p:nvSpPr>
        <p:spPr>
          <a:xfrm>
            <a:off x="5812971" y="1600200"/>
            <a:ext cx="2231572" cy="33745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4CC6CD-CCE8-4200-A945-C485B84E70D7}"/>
              </a:ext>
            </a:extLst>
          </p:cNvPr>
          <p:cNvSpPr txBox="1"/>
          <p:nvPr/>
        </p:nvSpPr>
        <p:spPr>
          <a:xfrm>
            <a:off x="3323303" y="6581000"/>
            <a:ext cx="5456903" cy="276999"/>
          </a:xfrm>
          <a:prstGeom prst="rect">
            <a:avLst/>
          </a:prstGeom>
          <a:noFill/>
        </p:spPr>
        <p:txBody>
          <a:bodyPr wrap="square" rtlCol="0">
            <a:spAutoFit/>
          </a:bodyPr>
          <a:lstStyle/>
          <a:p>
            <a:r>
              <a:rPr lang="en-US" sz="1200" dirty="0"/>
              <a:t>STE, ST-segment elevation</a:t>
            </a:r>
            <a:endParaRPr lang="en-GB" sz="1200" dirty="0"/>
          </a:p>
        </p:txBody>
      </p:sp>
      <p:cxnSp>
        <p:nvCxnSpPr>
          <p:cNvPr id="11" name="Straight Arrow Connector 10">
            <a:extLst>
              <a:ext uri="{FF2B5EF4-FFF2-40B4-BE49-F238E27FC236}">
                <a16:creationId xmlns:a16="http://schemas.microsoft.com/office/drawing/2014/main" id="{812B6CED-BC35-4AA1-A958-C14DB0F70B2C}"/>
              </a:ext>
            </a:extLst>
          </p:cNvPr>
          <p:cNvCxnSpPr>
            <a:cxnSpLocks/>
          </p:cNvCxnSpPr>
          <p:nvPr/>
        </p:nvCxnSpPr>
        <p:spPr>
          <a:xfrm flipV="1">
            <a:off x="6346371" y="2971802"/>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76DA1EF-D08F-4B3B-A371-603CB4B6897E}"/>
              </a:ext>
            </a:extLst>
          </p:cNvPr>
          <p:cNvCxnSpPr>
            <a:cxnSpLocks/>
          </p:cNvCxnSpPr>
          <p:nvPr/>
        </p:nvCxnSpPr>
        <p:spPr>
          <a:xfrm flipV="1">
            <a:off x="6346371" y="4620987"/>
            <a:ext cx="0" cy="566056"/>
          </a:xfrm>
          <a:prstGeom prst="straightConnector1">
            <a:avLst/>
          </a:prstGeom>
          <a:ln w="57150">
            <a:solidFill>
              <a:srgbClr val="E26B1B"/>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873B9C86-4822-4069-8443-29176097C8AF}"/>
              </a:ext>
            </a:extLst>
          </p:cNvPr>
          <p:cNvSpPr/>
          <p:nvPr/>
        </p:nvSpPr>
        <p:spPr>
          <a:xfrm>
            <a:off x="6531444" y="2759530"/>
            <a:ext cx="522499" cy="9906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E9274B7-698C-4D3F-80A8-493D6734D4AE}"/>
              </a:ext>
            </a:extLst>
          </p:cNvPr>
          <p:cNvSpPr/>
          <p:nvPr/>
        </p:nvSpPr>
        <p:spPr>
          <a:xfrm>
            <a:off x="6531429" y="4620987"/>
            <a:ext cx="522499" cy="9906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694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4109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Case 1</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lnSpcReduction="10000"/>
          </a:bodyPr>
          <a:lstStyle/>
          <a:p>
            <a:r>
              <a:rPr lang="en-US" sz="3200" dirty="0"/>
              <a:t>37-year old Nepalese gentleman</a:t>
            </a:r>
          </a:p>
          <a:p>
            <a:r>
              <a:rPr lang="en-US" b="1" dirty="0">
                <a:solidFill>
                  <a:srgbClr val="CC3300"/>
                </a:solidFill>
              </a:rPr>
              <a:t>Abnormal sound while sleeping witnessed by room-mate</a:t>
            </a:r>
          </a:p>
          <a:p>
            <a:pPr lvl="1"/>
            <a:r>
              <a:rPr lang="en-US" b="1" dirty="0">
                <a:solidFill>
                  <a:srgbClr val="CC3300"/>
                </a:solidFill>
              </a:rPr>
              <a:t>Unable to wake him up for few minutes</a:t>
            </a:r>
          </a:p>
          <a:p>
            <a:r>
              <a:rPr lang="en-US" sz="3000" b="1" dirty="0"/>
              <a:t>EMS </a:t>
            </a:r>
          </a:p>
          <a:p>
            <a:pPr lvl="1"/>
            <a:r>
              <a:rPr lang="en-US" dirty="0"/>
              <a:t>Fully conscious, oriented without complaint</a:t>
            </a:r>
          </a:p>
          <a:p>
            <a:r>
              <a:rPr lang="en-US" sz="3000" b="1" dirty="0"/>
              <a:t>A&amp;E</a:t>
            </a:r>
          </a:p>
          <a:p>
            <a:pPr lvl="1"/>
            <a:r>
              <a:rPr lang="en-US" dirty="0"/>
              <a:t>Fully conscious, oriented </a:t>
            </a:r>
          </a:p>
          <a:p>
            <a:pPr lvl="1"/>
            <a:r>
              <a:rPr lang="en-US" dirty="0"/>
              <a:t>Not in distress or dyspneic, normal vital signs</a:t>
            </a:r>
          </a:p>
        </p:txBody>
      </p:sp>
      <p:sp>
        <p:nvSpPr>
          <p:cNvPr id="2" name="TextBox 1">
            <a:extLst>
              <a:ext uri="{FF2B5EF4-FFF2-40B4-BE49-F238E27FC236}">
                <a16:creationId xmlns:a16="http://schemas.microsoft.com/office/drawing/2014/main" id="{2AB564E7-F87E-43B7-A9A7-D066937EAEB3}"/>
              </a:ext>
            </a:extLst>
          </p:cNvPr>
          <p:cNvSpPr txBox="1"/>
          <p:nvPr/>
        </p:nvSpPr>
        <p:spPr>
          <a:xfrm>
            <a:off x="3323303" y="6581000"/>
            <a:ext cx="5456903" cy="276999"/>
          </a:xfrm>
          <a:prstGeom prst="rect">
            <a:avLst/>
          </a:prstGeom>
          <a:noFill/>
        </p:spPr>
        <p:txBody>
          <a:bodyPr wrap="square" rtlCol="0">
            <a:spAutoFit/>
          </a:bodyPr>
          <a:lstStyle/>
          <a:p>
            <a:r>
              <a:rPr lang="en-US" sz="1200" dirty="0"/>
              <a:t>A&amp;E, Accident and Emergency; EMS, Emergency Medical Services</a:t>
            </a:r>
            <a:endParaRPr lang="en-GB" sz="1200" dirty="0"/>
          </a:p>
        </p:txBody>
      </p:sp>
    </p:spTree>
    <p:extLst>
      <p:ext uri="{BB962C8B-B14F-4D97-AF65-F5344CB8AC3E}">
        <p14:creationId xmlns:p14="http://schemas.microsoft.com/office/powerpoint/2010/main" val="190658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4109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Case 1</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lnSpcReduction="10000"/>
          </a:bodyPr>
          <a:lstStyle/>
          <a:p>
            <a:r>
              <a:rPr lang="en-US" sz="3200" dirty="0"/>
              <a:t>37-year old Nepalese gentleman</a:t>
            </a:r>
          </a:p>
          <a:p>
            <a:r>
              <a:rPr lang="en-US" dirty="0"/>
              <a:t>Abnormal sound while sleeping witnessed by room-mate</a:t>
            </a:r>
          </a:p>
          <a:p>
            <a:pPr lvl="1"/>
            <a:r>
              <a:rPr lang="en-US" dirty="0"/>
              <a:t>Unable to wake him up for few minutes</a:t>
            </a:r>
          </a:p>
          <a:p>
            <a:r>
              <a:rPr lang="en-US" sz="3000" b="1" dirty="0">
                <a:solidFill>
                  <a:srgbClr val="CC3300"/>
                </a:solidFill>
              </a:rPr>
              <a:t>EMS</a:t>
            </a:r>
            <a:r>
              <a:rPr lang="en-US" sz="3000" b="1" dirty="0"/>
              <a:t> </a:t>
            </a:r>
          </a:p>
          <a:p>
            <a:pPr lvl="1"/>
            <a:r>
              <a:rPr lang="en-US" dirty="0"/>
              <a:t>Fully conscious, oriented without complaint</a:t>
            </a:r>
          </a:p>
          <a:p>
            <a:r>
              <a:rPr lang="en-US" sz="3000" b="1" dirty="0">
                <a:solidFill>
                  <a:srgbClr val="CC3300"/>
                </a:solidFill>
              </a:rPr>
              <a:t>A&amp;E</a:t>
            </a:r>
          </a:p>
          <a:p>
            <a:pPr lvl="1"/>
            <a:r>
              <a:rPr lang="en-US" dirty="0"/>
              <a:t>Fully conscious, oriented </a:t>
            </a:r>
          </a:p>
          <a:p>
            <a:pPr lvl="1"/>
            <a:r>
              <a:rPr lang="en-US" dirty="0"/>
              <a:t>Not in distress or dyspneic, normal vital signs</a:t>
            </a:r>
          </a:p>
        </p:txBody>
      </p:sp>
      <p:sp>
        <p:nvSpPr>
          <p:cNvPr id="2" name="TextBox 1">
            <a:extLst>
              <a:ext uri="{FF2B5EF4-FFF2-40B4-BE49-F238E27FC236}">
                <a16:creationId xmlns:a16="http://schemas.microsoft.com/office/drawing/2014/main" id="{2AB564E7-F87E-43B7-A9A7-D066937EAEB3}"/>
              </a:ext>
            </a:extLst>
          </p:cNvPr>
          <p:cNvSpPr txBox="1"/>
          <p:nvPr/>
        </p:nvSpPr>
        <p:spPr>
          <a:xfrm>
            <a:off x="3323303" y="6581000"/>
            <a:ext cx="5456903" cy="276999"/>
          </a:xfrm>
          <a:prstGeom prst="rect">
            <a:avLst/>
          </a:prstGeom>
          <a:noFill/>
        </p:spPr>
        <p:txBody>
          <a:bodyPr wrap="square" rtlCol="0">
            <a:spAutoFit/>
          </a:bodyPr>
          <a:lstStyle/>
          <a:p>
            <a:r>
              <a:rPr lang="en-US" sz="1200" dirty="0"/>
              <a:t>A&amp;E, Accident and Emergency; EMS, Emergency Medical Services</a:t>
            </a:r>
            <a:endParaRPr lang="en-GB" sz="1200" dirty="0"/>
          </a:p>
        </p:txBody>
      </p:sp>
    </p:spTree>
    <p:extLst>
      <p:ext uri="{BB962C8B-B14F-4D97-AF65-F5344CB8AC3E}">
        <p14:creationId xmlns:p14="http://schemas.microsoft.com/office/powerpoint/2010/main" val="1002682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nding, lot, large, person&#10;&#10;Description automatically generated">
            <a:extLst>
              <a:ext uri="{FF2B5EF4-FFF2-40B4-BE49-F238E27FC236}">
                <a16:creationId xmlns:a16="http://schemas.microsoft.com/office/drawing/2014/main" id="{2762A4E4-05E9-45C0-8278-BBE0254E4F2C}"/>
              </a:ext>
            </a:extLst>
          </p:cNvPr>
          <p:cNvPicPr>
            <a:picLocks noChangeAspect="1"/>
          </p:cNvPicPr>
          <p:nvPr/>
        </p:nvPicPr>
        <p:blipFill>
          <a:blip r:embed="rId2"/>
          <a:stretch>
            <a:fillRect/>
          </a:stretch>
        </p:blipFill>
        <p:spPr>
          <a:xfrm>
            <a:off x="396240" y="1421851"/>
            <a:ext cx="8351520" cy="4014297"/>
          </a:xfrm>
          <a:prstGeom prst="rect">
            <a:avLst/>
          </a:prstGeom>
          <a:ln>
            <a:noFill/>
          </a:ln>
          <a:effectLst>
            <a:outerShdw blurRad="292100" dist="139700" dir="2700000" algn="tl" rotWithShape="0">
              <a:srgbClr val="333333">
                <a:alpha val="65000"/>
              </a:srgbClr>
            </a:outerShdw>
          </a:effectLst>
        </p:spPr>
      </p:pic>
      <p:sp>
        <p:nvSpPr>
          <p:cNvPr id="5" name="TextBox 9">
            <a:extLst>
              <a:ext uri="{FF2B5EF4-FFF2-40B4-BE49-F238E27FC236}">
                <a16:creationId xmlns:a16="http://schemas.microsoft.com/office/drawing/2014/main" id="{3D5335E0-C09E-4070-8A8E-9CB4364EE975}"/>
              </a:ext>
            </a:extLst>
          </p:cNvPr>
          <p:cNvSpPr txBox="1">
            <a:spLocks noChangeArrowheads="1"/>
          </p:cNvSpPr>
          <p:nvPr/>
        </p:nvSpPr>
        <p:spPr bwMode="auto">
          <a:xfrm>
            <a:off x="365502" y="686935"/>
            <a:ext cx="25133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chemeClr val="bg1"/>
                </a:solidFill>
                <a:effectLst>
                  <a:outerShdw blurRad="38100" dist="38100" dir="2700000" algn="tl">
                    <a:srgbClr val="000000">
                      <a:alpha val="43137"/>
                    </a:srgbClr>
                  </a:outerShdw>
                </a:effectLst>
                <a:latin typeface="+mj-lt"/>
                <a:cs typeface="Cambria"/>
              </a:rPr>
              <a:t>ECG - Case 1</a:t>
            </a:r>
          </a:p>
        </p:txBody>
      </p:sp>
      <p:pic>
        <p:nvPicPr>
          <p:cNvPr id="6" name="Picture 5" descr="A picture containing standing, lot, large, person&#10;&#10;Description automatically generated">
            <a:extLst>
              <a:ext uri="{FF2B5EF4-FFF2-40B4-BE49-F238E27FC236}">
                <a16:creationId xmlns:a16="http://schemas.microsoft.com/office/drawing/2014/main" id="{B220B373-84CD-471F-8613-3E0BBD6FC929}"/>
              </a:ext>
            </a:extLst>
          </p:cNvPr>
          <p:cNvPicPr>
            <a:picLocks noChangeAspect="1"/>
          </p:cNvPicPr>
          <p:nvPr/>
        </p:nvPicPr>
        <p:blipFill rotWithShape="1">
          <a:blip r:embed="rId2"/>
          <a:srcRect l="46220" r="27842" b="47289"/>
          <a:stretch/>
        </p:blipFill>
        <p:spPr>
          <a:xfrm>
            <a:off x="119742" y="2695481"/>
            <a:ext cx="4049486" cy="3955548"/>
          </a:xfrm>
          <a:prstGeom prst="rect">
            <a:avLst/>
          </a:prstGeom>
          <a:ln>
            <a:noFill/>
          </a:ln>
          <a:effectLst>
            <a:outerShdw blurRad="292100" dist="139700" dir="2700000" algn="tl" rotWithShape="0">
              <a:srgbClr val="333333">
                <a:alpha val="65000"/>
              </a:srgbClr>
            </a:outerShdw>
          </a:effectLst>
        </p:spPr>
        <p:style>
          <a:lnRef idx="0">
            <a:scrgbClr r="0" g="0" b="0"/>
          </a:lnRef>
          <a:fillRef idx="0">
            <a:scrgbClr r="0" g="0" b="0"/>
          </a:fillRef>
          <a:effectRef idx="0">
            <a:scrgbClr r="0" g="0" b="0"/>
          </a:effectRef>
          <a:fontRef idx="minor">
            <a:schemeClr val="lt1"/>
          </a:fontRef>
        </p:style>
      </p:pic>
      <p:sp>
        <p:nvSpPr>
          <p:cNvPr id="2" name="Flowchart: Connector 1">
            <a:extLst>
              <a:ext uri="{FF2B5EF4-FFF2-40B4-BE49-F238E27FC236}">
                <a16:creationId xmlns:a16="http://schemas.microsoft.com/office/drawing/2014/main" id="{D3B72DF8-9125-4D87-B061-A4EA7B0C1A02}"/>
              </a:ext>
            </a:extLst>
          </p:cNvPr>
          <p:cNvSpPr/>
          <p:nvPr/>
        </p:nvSpPr>
        <p:spPr>
          <a:xfrm>
            <a:off x="4267200" y="1421850"/>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B5CBE1D9-404D-494F-B352-7FD8CDB04039}"/>
              </a:ext>
            </a:extLst>
          </p:cNvPr>
          <p:cNvSpPr/>
          <p:nvPr/>
        </p:nvSpPr>
        <p:spPr>
          <a:xfrm>
            <a:off x="4267200" y="2375617"/>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C2B1FB7C-5CB8-4ECB-84A4-81F9B3DE8F70}"/>
              </a:ext>
            </a:extLst>
          </p:cNvPr>
          <p:cNvSpPr/>
          <p:nvPr/>
        </p:nvSpPr>
        <p:spPr>
          <a:xfrm>
            <a:off x="276497" y="2717252"/>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86847E6E-D803-4C1B-8C84-DE4DBA9A6320}"/>
              </a:ext>
            </a:extLst>
          </p:cNvPr>
          <p:cNvSpPr/>
          <p:nvPr/>
        </p:nvSpPr>
        <p:spPr>
          <a:xfrm>
            <a:off x="276497" y="4673255"/>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AD36C54-DF91-43E9-844F-A45910F41DD0}"/>
              </a:ext>
            </a:extLst>
          </p:cNvPr>
          <p:cNvPicPr>
            <a:picLocks noChangeAspect="1"/>
          </p:cNvPicPr>
          <p:nvPr/>
        </p:nvPicPr>
        <p:blipFill rotWithShape="1">
          <a:blip r:embed="rId3"/>
          <a:srcRect l="56123" t="23242" r="16530" b="11088"/>
          <a:stretch/>
        </p:blipFill>
        <p:spPr>
          <a:xfrm>
            <a:off x="6722231" y="3753311"/>
            <a:ext cx="2145272" cy="2897718"/>
          </a:xfrm>
          <a:prstGeom prst="rect">
            <a:avLst/>
          </a:prstGeom>
          <a:ln>
            <a:noFill/>
          </a:ln>
          <a:effectLst>
            <a:outerShdw blurRad="292100" dist="139700" dir="2700000" algn="tl" rotWithShape="0">
              <a:srgbClr val="333333">
                <a:alpha val="65000"/>
              </a:srgbClr>
            </a:outerShdw>
          </a:effectLst>
        </p:spPr>
      </p:pic>
      <p:sp>
        <p:nvSpPr>
          <p:cNvPr id="11" name="Flowchart: Connector 10">
            <a:extLst>
              <a:ext uri="{FF2B5EF4-FFF2-40B4-BE49-F238E27FC236}">
                <a16:creationId xmlns:a16="http://schemas.microsoft.com/office/drawing/2014/main" id="{2FBB2FDC-450D-41DC-8727-2F8A64401EA0}"/>
              </a:ext>
            </a:extLst>
          </p:cNvPr>
          <p:cNvSpPr/>
          <p:nvPr/>
        </p:nvSpPr>
        <p:spPr>
          <a:xfrm>
            <a:off x="924353" y="3485717"/>
            <a:ext cx="489857" cy="72934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7F96F50E-3B63-48BA-A1E1-8652C46483A4}"/>
              </a:ext>
            </a:extLst>
          </p:cNvPr>
          <p:cNvSpPr/>
          <p:nvPr/>
        </p:nvSpPr>
        <p:spPr>
          <a:xfrm>
            <a:off x="924353" y="5441720"/>
            <a:ext cx="489857" cy="72934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D5D6DCEB-85F8-49A1-A5B9-D65B6CB69D2D}"/>
              </a:ext>
            </a:extLst>
          </p:cNvPr>
          <p:cNvSpPr/>
          <p:nvPr/>
        </p:nvSpPr>
        <p:spPr>
          <a:xfrm>
            <a:off x="5068233" y="1679510"/>
            <a:ext cx="489857" cy="602747"/>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8716AA91-91BF-4B0C-82B2-EA637AF5DFEC}"/>
              </a:ext>
            </a:extLst>
          </p:cNvPr>
          <p:cNvSpPr/>
          <p:nvPr/>
        </p:nvSpPr>
        <p:spPr>
          <a:xfrm>
            <a:off x="5068233" y="2633277"/>
            <a:ext cx="489857" cy="602747"/>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3965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4109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Case 2</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r>
              <a:rPr lang="en-US" sz="3000" dirty="0"/>
              <a:t>34-year old Nepalese gentleman, laborer </a:t>
            </a:r>
          </a:p>
          <a:p>
            <a:r>
              <a:rPr lang="en-US" sz="3000" dirty="0"/>
              <a:t>No previous medical history</a:t>
            </a:r>
          </a:p>
          <a:p>
            <a:r>
              <a:rPr lang="en-US" sz="3000" b="1" dirty="0"/>
              <a:t>A&amp;E</a:t>
            </a:r>
            <a:r>
              <a:rPr lang="en-US" sz="3000" dirty="0"/>
              <a:t> </a:t>
            </a:r>
          </a:p>
          <a:p>
            <a:pPr lvl="1"/>
            <a:r>
              <a:rPr lang="en-US" sz="2600" b="1" dirty="0">
                <a:solidFill>
                  <a:srgbClr val="CC0000"/>
                </a:solidFill>
              </a:rPr>
              <a:t>Presented with complaint of transient LOC</a:t>
            </a:r>
          </a:p>
          <a:p>
            <a:pPr lvl="1"/>
            <a:r>
              <a:rPr lang="en-US" sz="2600" b="1" dirty="0">
                <a:solidFill>
                  <a:srgbClr val="CC0000"/>
                </a:solidFill>
              </a:rPr>
              <a:t>Collapsed and found in cardiac arrest (VF) </a:t>
            </a:r>
          </a:p>
          <a:p>
            <a:pPr lvl="1"/>
            <a:r>
              <a:rPr lang="en-US" sz="2600" dirty="0"/>
              <a:t>CPR initiated and was resuscitated</a:t>
            </a:r>
          </a:p>
        </p:txBody>
      </p:sp>
      <p:sp>
        <p:nvSpPr>
          <p:cNvPr id="5" name="TextBox 4">
            <a:extLst>
              <a:ext uri="{FF2B5EF4-FFF2-40B4-BE49-F238E27FC236}">
                <a16:creationId xmlns:a16="http://schemas.microsoft.com/office/drawing/2014/main" id="{E796CB55-AB65-45DC-9452-18F210BF52FF}"/>
              </a:ext>
            </a:extLst>
          </p:cNvPr>
          <p:cNvSpPr txBox="1"/>
          <p:nvPr/>
        </p:nvSpPr>
        <p:spPr>
          <a:xfrm>
            <a:off x="3323303" y="6581000"/>
            <a:ext cx="5774379" cy="276999"/>
          </a:xfrm>
          <a:prstGeom prst="rect">
            <a:avLst/>
          </a:prstGeom>
          <a:noFill/>
        </p:spPr>
        <p:txBody>
          <a:bodyPr wrap="square" rtlCol="0">
            <a:spAutoFit/>
          </a:bodyPr>
          <a:lstStyle/>
          <a:p>
            <a:r>
              <a:rPr lang="en-US" sz="1200" dirty="0"/>
              <a:t>CPR, cardiopulmonary resuscitation; LOC, loss of consciousness; VF, ventricular fibrillation </a:t>
            </a:r>
            <a:endParaRPr lang="en-GB" sz="1200" dirty="0"/>
          </a:p>
        </p:txBody>
      </p:sp>
    </p:spTree>
    <p:extLst>
      <p:ext uri="{BB962C8B-B14F-4D97-AF65-F5344CB8AC3E}">
        <p14:creationId xmlns:p14="http://schemas.microsoft.com/office/powerpoint/2010/main" val="1102704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3D5335E0-C09E-4070-8A8E-9CB4364EE975}"/>
              </a:ext>
            </a:extLst>
          </p:cNvPr>
          <p:cNvSpPr txBox="1">
            <a:spLocks noChangeArrowheads="1"/>
          </p:cNvSpPr>
          <p:nvPr/>
        </p:nvSpPr>
        <p:spPr bwMode="auto">
          <a:xfrm>
            <a:off x="365502" y="686935"/>
            <a:ext cx="25133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chemeClr val="bg1"/>
                </a:solidFill>
                <a:effectLst>
                  <a:outerShdw blurRad="38100" dist="38100" dir="2700000" algn="tl">
                    <a:srgbClr val="000000">
                      <a:alpha val="43137"/>
                    </a:srgbClr>
                  </a:outerShdw>
                </a:effectLst>
                <a:latin typeface="+mj-lt"/>
                <a:cs typeface="Cambria"/>
              </a:rPr>
              <a:t>ECG - Case 2</a:t>
            </a:r>
          </a:p>
        </p:txBody>
      </p:sp>
      <p:pic>
        <p:nvPicPr>
          <p:cNvPr id="6" name="Picture 5" descr="A close up of a mans face&#10;&#10;Description automatically generated">
            <a:extLst>
              <a:ext uri="{FF2B5EF4-FFF2-40B4-BE49-F238E27FC236}">
                <a16:creationId xmlns:a16="http://schemas.microsoft.com/office/drawing/2014/main" id="{472F677C-82FA-4F00-93E8-A02FF2C594F6}"/>
              </a:ext>
            </a:extLst>
          </p:cNvPr>
          <p:cNvPicPr>
            <a:picLocks noChangeAspect="1"/>
          </p:cNvPicPr>
          <p:nvPr/>
        </p:nvPicPr>
        <p:blipFill>
          <a:blip r:embed="rId2"/>
          <a:stretch>
            <a:fillRect/>
          </a:stretch>
        </p:blipFill>
        <p:spPr>
          <a:xfrm>
            <a:off x="278130" y="1378509"/>
            <a:ext cx="8587740" cy="4100981"/>
          </a:xfrm>
          <a:prstGeom prst="rect">
            <a:avLst/>
          </a:prstGeom>
          <a:ln>
            <a:noFill/>
          </a:ln>
          <a:effectLst>
            <a:outerShdw blurRad="292100" dist="139700" dir="2700000" algn="tl" rotWithShape="0">
              <a:srgbClr val="333333">
                <a:alpha val="65000"/>
              </a:srgbClr>
            </a:outerShdw>
          </a:effectLst>
        </p:spPr>
      </p:pic>
      <p:sp>
        <p:nvSpPr>
          <p:cNvPr id="7" name="Flowchart: Connector 6">
            <a:extLst>
              <a:ext uri="{FF2B5EF4-FFF2-40B4-BE49-F238E27FC236}">
                <a16:creationId xmlns:a16="http://schemas.microsoft.com/office/drawing/2014/main" id="{51987D91-B902-45D3-919B-DED00B0A93F6}"/>
              </a:ext>
            </a:extLst>
          </p:cNvPr>
          <p:cNvSpPr/>
          <p:nvPr/>
        </p:nvSpPr>
        <p:spPr>
          <a:xfrm>
            <a:off x="4238897" y="1400282"/>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17CB8FF6-574A-40E6-93AB-3FF0373F8EAC}"/>
              </a:ext>
            </a:extLst>
          </p:cNvPr>
          <p:cNvSpPr/>
          <p:nvPr/>
        </p:nvSpPr>
        <p:spPr>
          <a:xfrm>
            <a:off x="4238896" y="2321941"/>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0" name="Picture 9" descr="A close up of a mans face&#10;&#10;Description automatically generated">
            <a:extLst>
              <a:ext uri="{FF2B5EF4-FFF2-40B4-BE49-F238E27FC236}">
                <a16:creationId xmlns:a16="http://schemas.microsoft.com/office/drawing/2014/main" id="{EA732ADB-4613-4D2F-9055-303C2FD123CC}"/>
              </a:ext>
            </a:extLst>
          </p:cNvPr>
          <p:cNvPicPr>
            <a:picLocks noChangeAspect="1"/>
          </p:cNvPicPr>
          <p:nvPr/>
        </p:nvPicPr>
        <p:blipFill rotWithShape="1">
          <a:blip r:embed="rId2"/>
          <a:srcRect l="46216" t="693" r="30587" b="51858"/>
          <a:stretch/>
        </p:blipFill>
        <p:spPr>
          <a:xfrm>
            <a:off x="119742" y="2717252"/>
            <a:ext cx="4049486" cy="3955548"/>
          </a:xfrm>
          <a:prstGeom prst="rect">
            <a:avLst/>
          </a:prstGeom>
          <a:ln>
            <a:noFill/>
          </a:ln>
          <a:effectLst>
            <a:outerShdw blurRad="292100" dist="139700" dir="2700000" algn="tl" rotWithShape="0">
              <a:srgbClr val="333333">
                <a:alpha val="65000"/>
              </a:srgbClr>
            </a:outerShdw>
          </a:effectLst>
        </p:spPr>
      </p:pic>
      <p:sp>
        <p:nvSpPr>
          <p:cNvPr id="11" name="Flowchart: Connector 10">
            <a:extLst>
              <a:ext uri="{FF2B5EF4-FFF2-40B4-BE49-F238E27FC236}">
                <a16:creationId xmlns:a16="http://schemas.microsoft.com/office/drawing/2014/main" id="{7F9351A9-EEBE-4428-8480-9CD04AB64176}"/>
              </a:ext>
            </a:extLst>
          </p:cNvPr>
          <p:cNvSpPr/>
          <p:nvPr/>
        </p:nvSpPr>
        <p:spPr>
          <a:xfrm>
            <a:off x="364958" y="2815976"/>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3D2D211A-F573-4F4F-B6C0-70140D8FB34B}"/>
              </a:ext>
            </a:extLst>
          </p:cNvPr>
          <p:cNvSpPr/>
          <p:nvPr/>
        </p:nvSpPr>
        <p:spPr>
          <a:xfrm>
            <a:off x="364957" y="4706464"/>
            <a:ext cx="489857" cy="34163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A14176FD-6A2C-44A5-815C-BFF09A4BEF72}"/>
              </a:ext>
            </a:extLst>
          </p:cNvPr>
          <p:cNvSpPr/>
          <p:nvPr/>
        </p:nvSpPr>
        <p:spPr>
          <a:xfrm>
            <a:off x="1169281" y="3616346"/>
            <a:ext cx="489857" cy="72934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38A93119-973B-442E-AF89-C65091D694F9}"/>
              </a:ext>
            </a:extLst>
          </p:cNvPr>
          <p:cNvSpPr/>
          <p:nvPr/>
        </p:nvSpPr>
        <p:spPr>
          <a:xfrm>
            <a:off x="1169281" y="5572349"/>
            <a:ext cx="489857" cy="729345"/>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F1A0BB0E-C91F-494D-B82C-0D8E98D9D872}"/>
              </a:ext>
            </a:extLst>
          </p:cNvPr>
          <p:cNvSpPr/>
          <p:nvPr/>
        </p:nvSpPr>
        <p:spPr>
          <a:xfrm>
            <a:off x="5068233" y="1679510"/>
            <a:ext cx="489857" cy="602747"/>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4E634E1D-065F-478D-85CA-DC60CF50017F}"/>
              </a:ext>
            </a:extLst>
          </p:cNvPr>
          <p:cNvSpPr/>
          <p:nvPr/>
        </p:nvSpPr>
        <p:spPr>
          <a:xfrm>
            <a:off x="5068233" y="2633277"/>
            <a:ext cx="489857" cy="602747"/>
          </a:xfrm>
          <a:prstGeom prst="flowChartConnecto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865BF12C-1180-46E2-8AF5-3FCFA758EB1C}"/>
              </a:ext>
            </a:extLst>
          </p:cNvPr>
          <p:cNvPicPr>
            <a:picLocks noChangeAspect="1"/>
          </p:cNvPicPr>
          <p:nvPr/>
        </p:nvPicPr>
        <p:blipFill rotWithShape="1">
          <a:blip r:embed="rId3"/>
          <a:srcRect l="56123" t="23242" r="16530" b="11088"/>
          <a:stretch/>
        </p:blipFill>
        <p:spPr>
          <a:xfrm>
            <a:off x="6807425" y="3775082"/>
            <a:ext cx="2145272" cy="2897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2740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23909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References </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r>
              <a:rPr lang="en-US" sz="1800" dirty="0" err="1"/>
              <a:t>Kengo</a:t>
            </a:r>
            <a:r>
              <a:rPr lang="en-US" sz="1800" dirty="0"/>
              <a:t> F. </a:t>
            </a:r>
            <a:r>
              <a:rPr lang="en-US" sz="1800" dirty="0" err="1"/>
              <a:t>Kusano</a:t>
            </a:r>
            <a:r>
              <a:rPr lang="en-US" sz="1800" dirty="0"/>
              <a:t>. Brugada syndrome: Recent understanding of pathophysiological mechanism and treatment. Journal of Arrhythmia 2013; 29(2):77-82</a:t>
            </a:r>
          </a:p>
          <a:p>
            <a:r>
              <a:rPr lang="en-GB" sz="1800" b="0" i="0" dirty="0">
                <a:solidFill>
                  <a:srgbClr val="212121"/>
                </a:solidFill>
                <a:effectLst/>
              </a:rPr>
              <a:t>Al-Khatib SM, Stevenson WG, Ackerman MJ, et al. 2017 AHA/ACC/HRS Guideline for Management of Patients With Ventricular Arrhythmias and the Prevention of Sudden Cardiac Death: A Report of the American College of Cardiology/American Heart Association Task Force on Clinical Practice Guidelines and the Heart Rhythm Society. </a:t>
            </a:r>
            <a:r>
              <a:rPr lang="en-GB" sz="1800" b="0" i="1" dirty="0">
                <a:solidFill>
                  <a:srgbClr val="212121"/>
                </a:solidFill>
                <a:effectLst/>
              </a:rPr>
              <a:t>Circulation</a:t>
            </a:r>
            <a:r>
              <a:rPr lang="en-GB" sz="1800" b="0" i="0" dirty="0">
                <a:solidFill>
                  <a:srgbClr val="212121"/>
                </a:solidFill>
                <a:effectLst/>
              </a:rPr>
              <a:t>. 2018;138(13):e272-e391</a:t>
            </a:r>
            <a:endParaRPr lang="en-US" sz="1800" dirty="0"/>
          </a:p>
          <a:p>
            <a:r>
              <a:rPr lang="en-GB" sz="1800" dirty="0">
                <a:hlinkClick r:id="rId4"/>
              </a:rPr>
              <a:t>Drugs preferably avoided by Brugada syndrome patients | BrugadaDrugs.org</a:t>
            </a:r>
            <a:r>
              <a:rPr lang="en-GB" sz="1800" dirty="0"/>
              <a:t> </a:t>
            </a:r>
            <a:r>
              <a:rPr lang="en-US" sz="1800" dirty="0"/>
              <a:t>- accessed 11/09/2021</a:t>
            </a:r>
          </a:p>
        </p:txBody>
      </p:sp>
    </p:spTree>
    <p:extLst>
      <p:ext uri="{BB962C8B-B14F-4D97-AF65-F5344CB8AC3E}">
        <p14:creationId xmlns:p14="http://schemas.microsoft.com/office/powerpoint/2010/main" val="3478412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3D90C8-3A83-48C6-AC2A-D27691EE8D99}"/>
              </a:ext>
            </a:extLst>
          </p:cNvPr>
          <p:cNvPicPr>
            <a:picLocks noChangeAspect="1"/>
          </p:cNvPicPr>
          <p:nvPr/>
        </p:nvPicPr>
        <p:blipFill rotWithShape="1">
          <a:blip r:embed="rId2"/>
          <a:srcRect l="12625" r="17724" b="74667"/>
          <a:stretch/>
        </p:blipFill>
        <p:spPr>
          <a:xfrm>
            <a:off x="0" y="-1"/>
            <a:ext cx="9144000" cy="1829027"/>
          </a:xfrm>
          <a:prstGeom prst="rect">
            <a:avLst/>
          </a:prstGeom>
        </p:spPr>
      </p:pic>
      <p:sp>
        <p:nvSpPr>
          <p:cNvPr id="3" name="Title 1">
            <a:extLst>
              <a:ext uri="{FF2B5EF4-FFF2-40B4-BE49-F238E27FC236}">
                <a16:creationId xmlns:a16="http://schemas.microsoft.com/office/drawing/2014/main" id="{195F012E-76E4-4223-BDA9-36400EDC51EA}"/>
              </a:ext>
            </a:extLst>
          </p:cNvPr>
          <p:cNvSpPr>
            <a:spLocks noGrp="1"/>
          </p:cNvSpPr>
          <p:nvPr>
            <p:ph type="ctrTitle"/>
          </p:nvPr>
        </p:nvSpPr>
        <p:spPr>
          <a:xfrm>
            <a:off x="95259" y="2863629"/>
            <a:ext cx="8351856" cy="989914"/>
          </a:xfrm>
        </p:spPr>
        <p:txBody>
          <a:bodyPr/>
          <a:lstStyle/>
          <a:p>
            <a:r>
              <a:rPr lang="en-US" sz="6000" dirty="0">
                <a:solidFill>
                  <a:srgbClr val="CC0000"/>
                </a:solidFill>
                <a:effectLst>
                  <a:outerShdw blurRad="38100" dist="38100" dir="2700000" algn="tl">
                    <a:srgbClr val="000000">
                      <a:alpha val="43137"/>
                    </a:srgbClr>
                  </a:outerShdw>
                </a:effectLst>
                <a:latin typeface="+mj-lt"/>
              </a:rPr>
              <a:t>Thank You for Listening  </a:t>
            </a:r>
            <a:endParaRPr lang="en-GB" sz="6000" dirty="0">
              <a:solidFill>
                <a:srgbClr val="CC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2926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nding, lot, large, person&#10;&#10;Description automatically generated">
            <a:extLst>
              <a:ext uri="{FF2B5EF4-FFF2-40B4-BE49-F238E27FC236}">
                <a16:creationId xmlns:a16="http://schemas.microsoft.com/office/drawing/2014/main" id="{2762A4E4-05E9-45C0-8278-BBE0254E4F2C}"/>
              </a:ext>
            </a:extLst>
          </p:cNvPr>
          <p:cNvPicPr>
            <a:picLocks noChangeAspect="1"/>
          </p:cNvPicPr>
          <p:nvPr/>
        </p:nvPicPr>
        <p:blipFill>
          <a:blip r:embed="rId2"/>
          <a:stretch>
            <a:fillRect/>
          </a:stretch>
        </p:blipFill>
        <p:spPr>
          <a:xfrm>
            <a:off x="396240" y="1421851"/>
            <a:ext cx="8351520" cy="4014297"/>
          </a:xfrm>
          <a:prstGeom prst="rect">
            <a:avLst/>
          </a:prstGeom>
          <a:ln>
            <a:noFill/>
          </a:ln>
          <a:effectLst>
            <a:outerShdw blurRad="292100" dist="139700" dir="2700000" algn="tl" rotWithShape="0">
              <a:srgbClr val="333333">
                <a:alpha val="65000"/>
              </a:srgbClr>
            </a:outerShdw>
          </a:effectLst>
        </p:spPr>
      </p:pic>
      <p:sp>
        <p:nvSpPr>
          <p:cNvPr id="5" name="TextBox 9">
            <a:extLst>
              <a:ext uri="{FF2B5EF4-FFF2-40B4-BE49-F238E27FC236}">
                <a16:creationId xmlns:a16="http://schemas.microsoft.com/office/drawing/2014/main" id="{3D5335E0-C09E-4070-8A8E-9CB4364EE975}"/>
              </a:ext>
            </a:extLst>
          </p:cNvPr>
          <p:cNvSpPr txBox="1">
            <a:spLocks noChangeArrowheads="1"/>
          </p:cNvSpPr>
          <p:nvPr/>
        </p:nvSpPr>
        <p:spPr bwMode="auto">
          <a:xfrm>
            <a:off x="365502" y="686935"/>
            <a:ext cx="25133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chemeClr val="bg1"/>
                </a:solidFill>
                <a:effectLst>
                  <a:outerShdw blurRad="38100" dist="38100" dir="2700000" algn="tl">
                    <a:srgbClr val="000000">
                      <a:alpha val="43137"/>
                    </a:srgbClr>
                  </a:outerShdw>
                </a:effectLst>
                <a:latin typeface="+mj-lt"/>
                <a:cs typeface="Cambria"/>
              </a:rPr>
              <a:t>ECG - Case 1</a:t>
            </a:r>
          </a:p>
        </p:txBody>
      </p:sp>
    </p:spTree>
    <p:extLst>
      <p:ext uri="{BB962C8B-B14F-4D97-AF65-F5344CB8AC3E}">
        <p14:creationId xmlns:p14="http://schemas.microsoft.com/office/powerpoint/2010/main" val="23734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14109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Case 2</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rmAutofit/>
          </a:bodyPr>
          <a:lstStyle/>
          <a:p>
            <a:r>
              <a:rPr lang="en-US" sz="3000" dirty="0"/>
              <a:t>34-year old Nepalese gentleman, laborer </a:t>
            </a:r>
          </a:p>
          <a:p>
            <a:r>
              <a:rPr lang="en-US" sz="3000" dirty="0"/>
              <a:t>No previous medical history</a:t>
            </a:r>
          </a:p>
          <a:p>
            <a:r>
              <a:rPr lang="en-US" sz="3000" b="1" dirty="0">
                <a:solidFill>
                  <a:srgbClr val="CC3300"/>
                </a:solidFill>
              </a:rPr>
              <a:t>A&amp;E</a:t>
            </a:r>
            <a:r>
              <a:rPr lang="en-US" sz="3000" dirty="0">
                <a:solidFill>
                  <a:srgbClr val="CC3300"/>
                </a:solidFill>
              </a:rPr>
              <a:t> </a:t>
            </a:r>
          </a:p>
          <a:p>
            <a:pPr lvl="1"/>
            <a:r>
              <a:rPr lang="en-US" sz="2600" dirty="0"/>
              <a:t>Presented with complaint of transient LOC</a:t>
            </a:r>
          </a:p>
          <a:p>
            <a:pPr lvl="1"/>
            <a:r>
              <a:rPr lang="en-US" sz="2600" dirty="0"/>
              <a:t>Collapsed and found in cardiac arrest (VF) </a:t>
            </a:r>
          </a:p>
          <a:p>
            <a:pPr lvl="1"/>
            <a:r>
              <a:rPr lang="en-US" sz="2600" dirty="0"/>
              <a:t>CPR initiated and was resuscitated</a:t>
            </a:r>
          </a:p>
        </p:txBody>
      </p:sp>
      <p:sp>
        <p:nvSpPr>
          <p:cNvPr id="6" name="TextBox 5">
            <a:extLst>
              <a:ext uri="{FF2B5EF4-FFF2-40B4-BE49-F238E27FC236}">
                <a16:creationId xmlns:a16="http://schemas.microsoft.com/office/drawing/2014/main" id="{ED4A25A5-762B-492C-9BF4-312893C4BE55}"/>
              </a:ext>
            </a:extLst>
          </p:cNvPr>
          <p:cNvSpPr txBox="1"/>
          <p:nvPr/>
        </p:nvSpPr>
        <p:spPr>
          <a:xfrm>
            <a:off x="3323303" y="6581000"/>
            <a:ext cx="5774379" cy="276999"/>
          </a:xfrm>
          <a:prstGeom prst="rect">
            <a:avLst/>
          </a:prstGeom>
          <a:noFill/>
        </p:spPr>
        <p:txBody>
          <a:bodyPr wrap="square" rtlCol="0">
            <a:spAutoFit/>
          </a:bodyPr>
          <a:lstStyle/>
          <a:p>
            <a:r>
              <a:rPr lang="en-US" sz="1200" dirty="0"/>
              <a:t>CPR, cardiopulmonary resuscitation; LOC, loss of consciousness; VF, ventricular fibrillation </a:t>
            </a:r>
            <a:endParaRPr lang="en-GB" sz="1200" dirty="0"/>
          </a:p>
        </p:txBody>
      </p:sp>
    </p:spTree>
    <p:extLst>
      <p:ext uri="{BB962C8B-B14F-4D97-AF65-F5344CB8AC3E}">
        <p14:creationId xmlns:p14="http://schemas.microsoft.com/office/powerpoint/2010/main" val="93347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3D5335E0-C09E-4070-8A8E-9CB4364EE975}"/>
              </a:ext>
            </a:extLst>
          </p:cNvPr>
          <p:cNvSpPr txBox="1">
            <a:spLocks noChangeArrowheads="1"/>
          </p:cNvSpPr>
          <p:nvPr/>
        </p:nvSpPr>
        <p:spPr bwMode="auto">
          <a:xfrm>
            <a:off x="365502" y="686935"/>
            <a:ext cx="251331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chemeClr val="bg1"/>
                </a:solidFill>
                <a:effectLst>
                  <a:outerShdw blurRad="38100" dist="38100" dir="2700000" algn="tl">
                    <a:srgbClr val="000000">
                      <a:alpha val="43137"/>
                    </a:srgbClr>
                  </a:outerShdw>
                </a:effectLst>
                <a:latin typeface="+mj-lt"/>
                <a:cs typeface="Cambria"/>
              </a:rPr>
              <a:t>ECG - Case 2</a:t>
            </a:r>
          </a:p>
        </p:txBody>
      </p:sp>
      <p:pic>
        <p:nvPicPr>
          <p:cNvPr id="6" name="Picture 5" descr="A close up of a mans face&#10;&#10;Description automatically generated">
            <a:extLst>
              <a:ext uri="{FF2B5EF4-FFF2-40B4-BE49-F238E27FC236}">
                <a16:creationId xmlns:a16="http://schemas.microsoft.com/office/drawing/2014/main" id="{472F677C-82FA-4F00-93E8-A02FF2C594F6}"/>
              </a:ext>
            </a:extLst>
          </p:cNvPr>
          <p:cNvPicPr>
            <a:picLocks noChangeAspect="1"/>
          </p:cNvPicPr>
          <p:nvPr/>
        </p:nvPicPr>
        <p:blipFill>
          <a:blip r:embed="rId2"/>
          <a:stretch>
            <a:fillRect/>
          </a:stretch>
        </p:blipFill>
        <p:spPr>
          <a:xfrm>
            <a:off x="278130" y="1378509"/>
            <a:ext cx="8587740" cy="4100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472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9"/>
          <p:cNvSpPr txBox="1">
            <a:spLocks noChangeArrowheads="1"/>
          </p:cNvSpPr>
          <p:nvPr/>
        </p:nvSpPr>
        <p:spPr bwMode="auto">
          <a:xfrm>
            <a:off x="365502" y="686935"/>
            <a:ext cx="48469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000">
                <a:solidFill>
                  <a:schemeClr val="tx1"/>
                </a:solidFill>
                <a:latin typeface="Arial" charset="0"/>
                <a:ea typeface="ＭＳ Ｐゴシック" charset="0"/>
                <a:cs typeface="ＭＳ Ｐゴシック" charset="0"/>
              </a:defRPr>
            </a:lvl1pPr>
            <a:lvl2pPr marL="742950" indent="-285750" eaLnBrk="0" hangingPunct="0">
              <a:defRPr sz="5000">
                <a:solidFill>
                  <a:schemeClr val="tx1"/>
                </a:solidFill>
                <a:latin typeface="Arial" charset="0"/>
                <a:ea typeface="ＭＳ Ｐゴシック" charset="0"/>
              </a:defRPr>
            </a:lvl2pPr>
            <a:lvl3pPr marL="1143000" indent="-228600" eaLnBrk="0" hangingPunct="0">
              <a:defRPr sz="5000">
                <a:solidFill>
                  <a:schemeClr val="tx1"/>
                </a:solidFill>
                <a:latin typeface="Arial" charset="0"/>
                <a:ea typeface="ＭＳ Ｐゴシック" charset="0"/>
              </a:defRPr>
            </a:lvl3pPr>
            <a:lvl4pPr marL="1600200" indent="-228600" eaLnBrk="0" hangingPunct="0">
              <a:defRPr sz="5000">
                <a:solidFill>
                  <a:schemeClr val="tx1"/>
                </a:solidFill>
                <a:latin typeface="Arial" charset="0"/>
                <a:ea typeface="ＭＳ Ｐゴシック" charset="0"/>
              </a:defRPr>
            </a:lvl4pPr>
            <a:lvl5pPr marL="2057400" indent="-228600" eaLnBrk="0" hangingPunct="0">
              <a:defRPr sz="5000">
                <a:solidFill>
                  <a:schemeClr val="tx1"/>
                </a:solidFill>
                <a:latin typeface="Arial" charset="0"/>
                <a:ea typeface="ＭＳ Ｐゴシック" charset="0"/>
              </a:defRPr>
            </a:lvl5pPr>
            <a:lvl6pPr marL="2514600" indent="-228600" eaLnBrk="0" fontAlgn="base" hangingPunct="0">
              <a:spcBef>
                <a:spcPct val="0"/>
              </a:spcBef>
              <a:spcAft>
                <a:spcPct val="0"/>
              </a:spcAft>
              <a:defRPr sz="5000">
                <a:solidFill>
                  <a:schemeClr val="tx1"/>
                </a:solidFill>
                <a:latin typeface="Arial" charset="0"/>
                <a:ea typeface="ＭＳ Ｐゴシック" charset="0"/>
              </a:defRPr>
            </a:lvl6pPr>
            <a:lvl7pPr marL="2971800" indent="-228600" eaLnBrk="0" fontAlgn="base" hangingPunct="0">
              <a:spcBef>
                <a:spcPct val="0"/>
              </a:spcBef>
              <a:spcAft>
                <a:spcPct val="0"/>
              </a:spcAft>
              <a:defRPr sz="5000">
                <a:solidFill>
                  <a:schemeClr val="tx1"/>
                </a:solidFill>
                <a:latin typeface="Arial" charset="0"/>
                <a:ea typeface="ＭＳ Ｐゴシック" charset="0"/>
              </a:defRPr>
            </a:lvl7pPr>
            <a:lvl8pPr marL="3429000" indent="-228600" eaLnBrk="0" fontAlgn="base" hangingPunct="0">
              <a:spcBef>
                <a:spcPct val="0"/>
              </a:spcBef>
              <a:spcAft>
                <a:spcPct val="0"/>
              </a:spcAft>
              <a:defRPr sz="5000">
                <a:solidFill>
                  <a:schemeClr val="tx1"/>
                </a:solidFill>
                <a:latin typeface="Arial" charset="0"/>
                <a:ea typeface="ＭＳ Ｐゴシック" charset="0"/>
              </a:defRPr>
            </a:lvl8pPr>
            <a:lvl9pPr marL="3886200" indent="-228600" eaLnBrk="0" fontAlgn="base" hangingPunct="0">
              <a:spcBef>
                <a:spcPct val="0"/>
              </a:spcBef>
              <a:spcAft>
                <a:spcPct val="0"/>
              </a:spcAft>
              <a:defRPr sz="5000">
                <a:solidFill>
                  <a:schemeClr val="tx1"/>
                </a:solidFill>
                <a:latin typeface="Arial" charset="0"/>
                <a:ea typeface="ＭＳ Ｐゴシック" charset="0"/>
              </a:defRPr>
            </a:lvl9pPr>
          </a:lstStyle>
          <a:p>
            <a:r>
              <a:rPr lang="en-US" sz="3600" b="1" dirty="0">
                <a:solidFill>
                  <a:srgbClr val="CC3300"/>
                </a:solidFill>
                <a:effectLst>
                  <a:outerShdw blurRad="38100" dist="38100" dir="2700000" algn="tl">
                    <a:srgbClr val="000000">
                      <a:alpha val="43137"/>
                    </a:srgbClr>
                  </a:outerShdw>
                </a:effectLst>
                <a:latin typeface="+mj-lt"/>
                <a:cs typeface="Cambria"/>
              </a:rPr>
              <a:t>Brugada Syndrome (BrS)</a:t>
            </a:r>
          </a:p>
        </p:txBody>
      </p:sp>
      <p:pic>
        <p:nvPicPr>
          <p:cNvPr id="33" name="Picture 32"/>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18" y="6468660"/>
            <a:ext cx="3137150" cy="389339"/>
          </a:xfrm>
          <a:prstGeom prst="rect">
            <a:avLst/>
          </a:prstGeom>
        </p:spPr>
      </p:pic>
      <p:sp>
        <p:nvSpPr>
          <p:cNvPr id="4" name="Content Placeholder 3">
            <a:extLst>
              <a:ext uri="{FF2B5EF4-FFF2-40B4-BE49-F238E27FC236}">
                <a16:creationId xmlns:a16="http://schemas.microsoft.com/office/drawing/2014/main" id="{7E0001BE-923C-4F4D-8D32-4423862DE023}"/>
              </a:ext>
            </a:extLst>
          </p:cNvPr>
          <p:cNvSpPr>
            <a:spLocks noGrp="1"/>
          </p:cNvSpPr>
          <p:nvPr>
            <p:ph idx="1"/>
          </p:nvPr>
        </p:nvSpPr>
        <p:spPr/>
        <p:txBody>
          <a:bodyPr>
            <a:noAutofit/>
          </a:bodyPr>
          <a:lstStyle/>
          <a:p>
            <a:r>
              <a:rPr lang="en-GB" sz="3000" dirty="0"/>
              <a:t>‘‘</a:t>
            </a:r>
            <a:r>
              <a:rPr lang="en-GB" sz="3000" b="1" dirty="0"/>
              <a:t>Pokkuri Death Syndrome</a:t>
            </a:r>
            <a:r>
              <a:rPr lang="en-GB" sz="3000" dirty="0"/>
              <a:t>’’ in Japan</a:t>
            </a:r>
          </a:p>
          <a:p>
            <a:r>
              <a:rPr lang="en-GB" sz="3000" dirty="0"/>
              <a:t>‘‘</a:t>
            </a:r>
            <a:r>
              <a:rPr lang="en-GB" sz="3000" b="1" dirty="0"/>
              <a:t>Lai Tai</a:t>
            </a:r>
            <a:r>
              <a:rPr lang="en-GB" sz="3000" dirty="0"/>
              <a:t>’’ in Thailand</a:t>
            </a:r>
          </a:p>
          <a:p>
            <a:r>
              <a:rPr lang="en-GB" sz="3000" dirty="0"/>
              <a:t>‘‘</a:t>
            </a:r>
            <a:r>
              <a:rPr lang="en-GB" sz="3000" b="1" dirty="0"/>
              <a:t>Bangungut</a:t>
            </a:r>
            <a:r>
              <a:rPr lang="en-GB" sz="3000" dirty="0"/>
              <a:t>’’ in the Philippines</a:t>
            </a:r>
          </a:p>
          <a:p>
            <a:r>
              <a:rPr lang="en-GB" sz="3000" dirty="0"/>
              <a:t>‘‘</a:t>
            </a:r>
            <a:r>
              <a:rPr lang="en-GB" sz="3000" b="1" dirty="0"/>
              <a:t>Dream Disease</a:t>
            </a:r>
            <a:r>
              <a:rPr lang="en-GB" sz="3000" dirty="0"/>
              <a:t>’’ in Hawaii</a:t>
            </a:r>
          </a:p>
          <a:p>
            <a:r>
              <a:rPr lang="en-GB" sz="3000" dirty="0"/>
              <a:t>‘‘Sudden Unexplained Nocturnal Death Syndrome (</a:t>
            </a:r>
            <a:r>
              <a:rPr lang="en-GB" sz="3000" b="1" dirty="0"/>
              <a:t>SUNDS</a:t>
            </a:r>
            <a:r>
              <a:rPr lang="en-GB" sz="3000" dirty="0"/>
              <a:t>)’’ among south Asian immigrants in USA</a:t>
            </a:r>
          </a:p>
        </p:txBody>
      </p:sp>
    </p:spTree>
    <p:extLst>
      <p:ext uri="{BB962C8B-B14F-4D97-AF65-F5344CB8AC3E}">
        <p14:creationId xmlns:p14="http://schemas.microsoft.com/office/powerpoint/2010/main" val="1558468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20527</TotalTime>
  <Words>6455</Words>
  <Application>Microsoft Office PowerPoint</Application>
  <PresentationFormat>On-screen Show (4:3)</PresentationFormat>
  <Paragraphs>619</Paragraphs>
  <Slides>54</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inherit</vt:lpstr>
      <vt:lpstr>Merriweather</vt:lpstr>
      <vt:lpstr>Roboto</vt:lpstr>
      <vt:lpstr>Source Sans Pro</vt:lpstr>
      <vt:lpstr>Symbol</vt:lpstr>
      <vt:lpstr>Times New Roman</vt:lpstr>
      <vt:lpstr>Verdana</vt:lpstr>
      <vt:lpstr>Office Theme</vt:lpstr>
      <vt:lpstr>PowerPoint Presentation</vt:lpstr>
      <vt:lpstr>Disclosure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Pharmacological Agents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 </vt:lpstr>
      <vt:lpstr>PowerPoint Presentation</vt:lpstr>
      <vt:lpstr>PowerPoint Presentation</vt:lpstr>
      <vt:lpstr>PowerPoint Presentation</vt:lpstr>
      <vt:lpstr>PowerPoint Presentation</vt:lpstr>
      <vt:lpstr>PowerPoint Presentation</vt:lpstr>
      <vt:lpstr>Clinical Cases</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Company>WCMCQ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Deema Al-Sheikhly</dc:creator>
  <cp:lastModifiedBy>dramarsalam@yahoo.com</cp:lastModifiedBy>
  <cp:revision>460</cp:revision>
  <cp:lastPrinted>2017-05-23T10:19:16Z</cp:lastPrinted>
  <dcterms:created xsi:type="dcterms:W3CDTF">2014-03-02T20:27:19Z</dcterms:created>
  <dcterms:modified xsi:type="dcterms:W3CDTF">2021-09-12T10:29:27Z</dcterms:modified>
</cp:coreProperties>
</file>