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9144000" cy="6858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680" y="148844"/>
            <a:ext cx="843063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34440" y="4180332"/>
            <a:ext cx="667511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165" y="182371"/>
            <a:ext cx="8789669" cy="166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002" y="2029459"/>
            <a:ext cx="8637994" cy="396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medscape.com/" TargetMode="External"/><Relationship Id="rId5" Type="http://schemas.openxmlformats.org/officeDocument/2006/relationships/hyperlink" Target="http://frontalcortex.com/" TargetMode="External"/><Relationship Id="rId4" Type="http://schemas.openxmlformats.org/officeDocument/2006/relationships/image" Target="../media/image6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sort=date&amp;term=Logroscino%2BG&amp;cauthor_id=26764028" TargetMode="External"/><Relationship Id="rId3" Type="http://schemas.openxmlformats.org/officeDocument/2006/relationships/hyperlink" Target="https://pubmed.ncbi.nlm.nih.gov/26764028/" TargetMode="External"/><Relationship Id="rId7" Type="http://schemas.openxmlformats.org/officeDocument/2006/relationships/hyperlink" Target="https://pubmed.ncbi.nlm.nih.gov/?sort=date&amp;term=Fontana%2BA&amp;cauthor_id=26764028" TargetMode="External"/><Relationship Id="rId2" Type="http://schemas.openxmlformats.org/officeDocument/2006/relationships/hyperlink" Target="https://pubmed.ncbi.nlm.nih.gov/?sort=date&amp;term=Rizzo%2BG&amp;cauthor_id=2676402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ubmed.ncbi.nlm.nih.gov/?sort=date&amp;term=Martino%2BD&amp;cauthor_id=26764028" TargetMode="External"/><Relationship Id="rId5" Type="http://schemas.openxmlformats.org/officeDocument/2006/relationships/hyperlink" Target="https://pubmed.ncbi.nlm.nih.gov/?sort=date&amp;term=Arcuti%2BS&amp;cauthor_id=26764028" TargetMode="External"/><Relationship Id="rId4" Type="http://schemas.openxmlformats.org/officeDocument/2006/relationships/hyperlink" Target="https://pubmed.ncbi.nlm.nih.gov/?sort=date&amp;term=Copetti%2BM&amp;cauthor_id=267640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eostasis.com/" TargetMode="External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jpg"/><Relationship Id="rId5" Type="http://schemas.openxmlformats.org/officeDocument/2006/relationships/image" Target="../media/image104.jpg"/><Relationship Id="rId4" Type="http://schemas.openxmlformats.org/officeDocument/2006/relationships/image" Target="../media/image10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3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30.png"/><Relationship Id="rId5" Type="http://schemas.openxmlformats.org/officeDocument/2006/relationships/image" Target="../media/image118.png"/><Relationship Id="rId15" Type="http://schemas.openxmlformats.org/officeDocument/2006/relationships/image" Target="../media/image125.png"/><Relationship Id="rId10" Type="http://schemas.openxmlformats.org/officeDocument/2006/relationships/image" Target="../media/image129.png"/><Relationship Id="rId4" Type="http://schemas.openxmlformats.org/officeDocument/2006/relationships/image" Target="../media/image117.png"/><Relationship Id="rId9" Type="http://schemas.openxmlformats.org/officeDocument/2006/relationships/image" Target="../media/image128.png"/><Relationship Id="rId14" Type="http://schemas.openxmlformats.org/officeDocument/2006/relationships/image" Target="../media/image12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90.jp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png"/><Relationship Id="rId2" Type="http://schemas.openxmlformats.org/officeDocument/2006/relationships/image" Target="../media/image133.jpg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g"/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jp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5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12" Type="http://schemas.openxmlformats.org/officeDocument/2006/relationships/image" Target="../media/image177.png"/><Relationship Id="rId2" Type="http://schemas.openxmlformats.org/officeDocument/2006/relationships/image" Target="../media/image185.png"/><Relationship Id="rId16" Type="http://schemas.openxmlformats.org/officeDocument/2006/relationships/image" Target="../media/image16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5" Type="http://schemas.openxmlformats.org/officeDocument/2006/relationships/image" Target="../media/image188.png"/><Relationship Id="rId15" Type="http://schemas.openxmlformats.org/officeDocument/2006/relationships/image" Target="../media/image197.jp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Relationship Id="rId14" Type="http://schemas.openxmlformats.org/officeDocument/2006/relationships/image" Target="../media/image19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98.jp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85.png"/><Relationship Id="rId16" Type="http://schemas.openxmlformats.org/officeDocument/2006/relationships/image" Target="../media/image2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5" Type="http://schemas.openxmlformats.org/officeDocument/2006/relationships/image" Target="../media/image209.png"/><Relationship Id="rId10" Type="http://schemas.openxmlformats.org/officeDocument/2006/relationships/image" Target="../media/image204.png"/><Relationship Id="rId4" Type="http://schemas.openxmlformats.org/officeDocument/2006/relationships/image" Target="../media/image177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" Type="http://schemas.openxmlformats.org/officeDocument/2006/relationships/image" Target="../media/image185.png"/><Relationship Id="rId16" Type="http://schemas.openxmlformats.org/officeDocument/2006/relationships/image" Target="../media/image2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5" Type="http://schemas.openxmlformats.org/officeDocument/2006/relationships/image" Target="../media/image22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Relationship Id="rId14" Type="http://schemas.openxmlformats.org/officeDocument/2006/relationships/image" Target="../media/image22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13" Type="http://schemas.openxmlformats.org/officeDocument/2006/relationships/image" Target="../media/image237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12" Type="http://schemas.openxmlformats.org/officeDocument/2006/relationships/image" Target="../media/image23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0.png"/><Relationship Id="rId11" Type="http://schemas.openxmlformats.org/officeDocument/2006/relationships/image" Target="../media/image235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Relationship Id="rId14" Type="http://schemas.openxmlformats.org/officeDocument/2006/relationships/image" Target="../media/image2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2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jp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2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3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62.png"/><Relationship Id="rId2" Type="http://schemas.openxmlformats.org/officeDocument/2006/relationships/image" Target="../media/image253.png"/><Relationship Id="rId16" Type="http://schemas.openxmlformats.org/officeDocument/2006/relationships/image" Target="../media/image2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7.png"/><Relationship Id="rId11" Type="http://schemas.openxmlformats.org/officeDocument/2006/relationships/image" Target="../media/image261.png"/><Relationship Id="rId5" Type="http://schemas.openxmlformats.org/officeDocument/2006/relationships/image" Target="../media/image256.png"/><Relationship Id="rId15" Type="http://schemas.openxmlformats.org/officeDocument/2006/relationships/image" Target="../media/image265.png"/><Relationship Id="rId10" Type="http://schemas.openxmlformats.org/officeDocument/2006/relationships/image" Target="../media/image260.png"/><Relationship Id="rId4" Type="http://schemas.openxmlformats.org/officeDocument/2006/relationships/image" Target="../media/image255.png"/><Relationship Id="rId9" Type="http://schemas.openxmlformats.org/officeDocument/2006/relationships/image" Target="../media/image177.png"/><Relationship Id="rId14" Type="http://schemas.openxmlformats.org/officeDocument/2006/relationships/image" Target="../media/image264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27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9.jpg"/><Relationship Id="rId2" Type="http://schemas.openxmlformats.org/officeDocument/2006/relationships/image" Target="../media/image2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jp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jpg"/><Relationship Id="rId2" Type="http://schemas.openxmlformats.org/officeDocument/2006/relationships/image" Target="../media/image282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0" y="0"/>
            <a:ext cx="9158605" cy="6870700"/>
            <a:chOff x="-12700" y="0"/>
            <a:chExt cx="9158605" cy="6870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492895"/>
              <a:ext cx="9144000" cy="43651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33205" cy="2493010"/>
            </a:xfrm>
            <a:custGeom>
              <a:avLst/>
              <a:gdLst/>
              <a:ahLst/>
              <a:cxnLst/>
              <a:rect l="l" t="t" r="r" b="b"/>
              <a:pathLst>
                <a:path w="9133205" h="2493010">
                  <a:moveTo>
                    <a:pt x="0" y="2492895"/>
                  </a:moveTo>
                  <a:lnTo>
                    <a:pt x="9132817" y="2492895"/>
                  </a:lnTo>
                  <a:lnTo>
                    <a:pt x="9132817" y="0"/>
                  </a:lnTo>
                  <a:lnTo>
                    <a:pt x="0" y="0"/>
                  </a:lnTo>
                  <a:lnTo>
                    <a:pt x="0" y="2492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33205" cy="2493010"/>
            </a:xfrm>
            <a:custGeom>
              <a:avLst/>
              <a:gdLst/>
              <a:ahLst/>
              <a:cxnLst/>
              <a:rect l="l" t="t" r="r" b="b"/>
              <a:pathLst>
                <a:path w="9133205" h="2493010">
                  <a:moveTo>
                    <a:pt x="9132817" y="0"/>
                  </a:moveTo>
                  <a:lnTo>
                    <a:pt x="9132817" y="2492896"/>
                  </a:lnTo>
                  <a:lnTo>
                    <a:pt x="0" y="2492896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71762" y="6288532"/>
            <a:ext cx="3799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Tiago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Fleming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Outeiro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6234" y="1085596"/>
            <a:ext cx="8687435" cy="1064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83615" marR="5080" indent="-971550">
              <a:lnSpc>
                <a:spcPct val="100600"/>
              </a:lnSpc>
              <a:spcBef>
                <a:spcPts val="75"/>
              </a:spcBef>
            </a:pPr>
            <a:r>
              <a:rPr sz="3400" spc="-5" dirty="0"/>
              <a:t>The molecular</a:t>
            </a:r>
            <a:r>
              <a:rPr sz="3400" dirty="0"/>
              <a:t> </a:t>
            </a:r>
            <a:r>
              <a:rPr sz="3400" spc="-5" dirty="0"/>
              <a:t>basis</a:t>
            </a:r>
            <a:r>
              <a:rPr sz="3400" spc="-10" dirty="0"/>
              <a:t> </a:t>
            </a:r>
            <a:r>
              <a:rPr sz="3400" spc="-5" dirty="0"/>
              <a:t>of</a:t>
            </a:r>
            <a:r>
              <a:rPr sz="3400" spc="5" dirty="0"/>
              <a:t> </a:t>
            </a:r>
            <a:r>
              <a:rPr sz="3400" spc="-5" dirty="0"/>
              <a:t>neurodegenerative </a:t>
            </a:r>
            <a:r>
              <a:rPr sz="3400" spc="-930" dirty="0"/>
              <a:t> </a:t>
            </a:r>
            <a:r>
              <a:rPr sz="3400" spc="-5" dirty="0"/>
              <a:t>diseases:</a:t>
            </a:r>
            <a:r>
              <a:rPr sz="3400" dirty="0"/>
              <a:t> from </a:t>
            </a:r>
            <a:r>
              <a:rPr sz="3400" spc="-5" dirty="0"/>
              <a:t>bench </a:t>
            </a:r>
            <a:r>
              <a:rPr sz="3400" dirty="0"/>
              <a:t>to</a:t>
            </a:r>
            <a:r>
              <a:rPr sz="3400" spc="-5" dirty="0"/>
              <a:t> bedside</a:t>
            </a:r>
            <a:endParaRPr sz="3400"/>
          </a:p>
        </p:txBody>
      </p:sp>
      <p:grpSp>
        <p:nvGrpSpPr>
          <p:cNvPr id="8" name="object 8"/>
          <p:cNvGrpSpPr/>
          <p:nvPr/>
        </p:nvGrpSpPr>
        <p:grpSpPr>
          <a:xfrm>
            <a:off x="0" y="41565"/>
            <a:ext cx="9055100" cy="885825"/>
            <a:chOff x="0" y="41565"/>
            <a:chExt cx="9055100" cy="8858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5742"/>
              <a:ext cx="3244491" cy="62999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4412" y="58016"/>
              <a:ext cx="778824" cy="7684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2049" y="103885"/>
              <a:ext cx="1984013" cy="6445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2510" y="165320"/>
              <a:ext cx="1833858" cy="67457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36766" y="758944"/>
              <a:ext cx="1405255" cy="57150"/>
            </a:xfrm>
            <a:custGeom>
              <a:avLst/>
              <a:gdLst/>
              <a:ahLst/>
              <a:cxnLst/>
              <a:rect l="l" t="t" r="r" b="b"/>
              <a:pathLst>
                <a:path w="1405254" h="57150">
                  <a:moveTo>
                    <a:pt x="1405199" y="0"/>
                  </a:moveTo>
                  <a:lnTo>
                    <a:pt x="0" y="0"/>
                  </a:lnTo>
                  <a:lnTo>
                    <a:pt x="0" y="56664"/>
                  </a:lnTo>
                  <a:lnTo>
                    <a:pt x="1405199" y="56664"/>
                  </a:lnTo>
                  <a:lnTo>
                    <a:pt x="1405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36766" y="758944"/>
              <a:ext cx="1405255" cy="57150"/>
            </a:xfrm>
            <a:custGeom>
              <a:avLst/>
              <a:gdLst/>
              <a:ahLst/>
              <a:cxnLst/>
              <a:rect l="l" t="t" r="r" b="b"/>
              <a:pathLst>
                <a:path w="1405254" h="57150">
                  <a:moveTo>
                    <a:pt x="0" y="0"/>
                  </a:moveTo>
                  <a:lnTo>
                    <a:pt x="1405199" y="0"/>
                  </a:lnTo>
                  <a:lnTo>
                    <a:pt x="1405199" y="56664"/>
                  </a:lnTo>
                  <a:lnTo>
                    <a:pt x="0" y="5666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3558" y="41565"/>
              <a:ext cx="885365" cy="8853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6225" y="1487487"/>
            <a:ext cx="8582025" cy="3599179"/>
            <a:chOff x="276225" y="1487487"/>
            <a:chExt cx="8582025" cy="359917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49" y="1916832"/>
              <a:ext cx="4143375" cy="27876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0987" y="1912070"/>
              <a:ext cx="4152900" cy="2797175"/>
            </a:xfrm>
            <a:custGeom>
              <a:avLst/>
              <a:gdLst/>
              <a:ahLst/>
              <a:cxnLst/>
              <a:rect l="l" t="t" r="r" b="b"/>
              <a:pathLst>
                <a:path w="4152900" h="2797175">
                  <a:moveTo>
                    <a:pt x="0" y="0"/>
                  </a:moveTo>
                  <a:lnTo>
                    <a:pt x="4152900" y="0"/>
                  </a:lnTo>
                  <a:lnTo>
                    <a:pt x="4152900" y="2797175"/>
                  </a:lnTo>
                  <a:lnTo>
                    <a:pt x="0" y="27971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9125" y="1497012"/>
              <a:ext cx="4419600" cy="35798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4362" y="1492250"/>
              <a:ext cx="4429125" cy="3589654"/>
            </a:xfrm>
            <a:custGeom>
              <a:avLst/>
              <a:gdLst/>
              <a:ahLst/>
              <a:cxnLst/>
              <a:rect l="l" t="t" r="r" b="b"/>
              <a:pathLst>
                <a:path w="4429125" h="3589654">
                  <a:moveTo>
                    <a:pt x="0" y="0"/>
                  </a:moveTo>
                  <a:lnTo>
                    <a:pt x="4429125" y="0"/>
                  </a:lnTo>
                  <a:lnTo>
                    <a:pt x="4429125" y="3589337"/>
                  </a:lnTo>
                  <a:lnTo>
                    <a:pt x="0" y="35893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294132"/>
            <a:ext cx="6705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</a:rPr>
              <a:t>Alzheimer’s</a:t>
            </a:r>
            <a:r>
              <a:rPr sz="4400" spc="-10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disease</a:t>
            </a:r>
            <a:r>
              <a:rPr sz="4400" spc="-1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(AD)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1665161" y="5471667"/>
            <a:ext cx="5846445" cy="869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285750">
              <a:lnSpc>
                <a:spcPts val="3290"/>
              </a:lnSpc>
              <a:spcBef>
                <a:spcPts val="265"/>
              </a:spcBef>
            </a:pP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70-90% of the neurons have died </a:t>
            </a:r>
            <a:r>
              <a:rPr sz="28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when</a:t>
            </a:r>
            <a:r>
              <a:rPr sz="2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clinical</a:t>
            </a:r>
            <a:r>
              <a:rPr sz="2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symptoms</a:t>
            </a:r>
            <a:r>
              <a:rPr sz="2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are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detected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7062" y="486156"/>
            <a:ext cx="53498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Alzheimer's</a:t>
            </a:r>
            <a:r>
              <a:rPr sz="4400" spc="-20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disease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1828800"/>
            <a:ext cx="2247900" cy="31146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05277" y="1822011"/>
            <a:ext cx="2381249" cy="311741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00514" y="1817249"/>
            <a:ext cx="2390775" cy="3127375"/>
          </a:xfrm>
          <a:prstGeom prst="rect">
            <a:avLst/>
          </a:prstGeom>
          <a:ln w="9525">
            <a:solidFill>
              <a:srgbClr val="FFFF00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55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Auguste</a:t>
            </a:r>
            <a:r>
              <a:rPr sz="1800" spc="-5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37" y="1824037"/>
            <a:ext cx="2257425" cy="3124200"/>
          </a:xfrm>
          <a:prstGeom prst="rect">
            <a:avLst/>
          </a:prstGeom>
          <a:ln w="9525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8140">
              <a:lnSpc>
                <a:spcPct val="100000"/>
              </a:lnSpc>
              <a:spcBef>
                <a:spcPts val="1420"/>
              </a:spcBef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l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o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is</a:t>
            </a:r>
            <a:r>
              <a:rPr sz="1800" spc="-1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lz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he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im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e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0" y="1861820"/>
            <a:ext cx="2823210" cy="19367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297180">
              <a:lnSpc>
                <a:spcPts val="2090"/>
              </a:lnSpc>
              <a:spcBef>
                <a:spcPts val="225"/>
              </a:spcBef>
              <a:buChar char="•"/>
              <a:tabLst>
                <a:tab pos="155575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most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common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cause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of </a:t>
            </a:r>
            <a:r>
              <a:rPr sz="1800" spc="-48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dementia</a:t>
            </a:r>
            <a:endParaRPr sz="1800">
              <a:latin typeface="Arial MT"/>
              <a:cs typeface="Arial MT"/>
            </a:endParaRPr>
          </a:p>
          <a:p>
            <a:pPr marL="155575" indent="-142875">
              <a:lnSpc>
                <a:spcPct val="100000"/>
              </a:lnSpc>
              <a:spcBef>
                <a:spcPts val="1095"/>
              </a:spcBef>
              <a:buChar char="•"/>
              <a:tabLst>
                <a:tab pos="155575" algn="l"/>
              </a:tabLst>
            </a:pP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affects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&gt;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50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million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people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99400"/>
              </a:lnSpc>
              <a:spcBef>
                <a:spcPts val="1045"/>
              </a:spcBef>
              <a:buChar char="•"/>
              <a:tabLst>
                <a:tab pos="155575" algn="l"/>
              </a:tabLst>
            </a:pP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described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sz="18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1906</a:t>
            </a:r>
            <a:r>
              <a:rPr sz="18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by</a:t>
            </a:r>
            <a:r>
              <a:rPr sz="1800" spc="-1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Alois </a:t>
            </a:r>
            <a:r>
              <a:rPr sz="1800" spc="-484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Alzheimer about patient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Auguste</a:t>
            </a:r>
            <a:r>
              <a:rPr sz="1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D.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31540" y="5138420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00"/>
                </a:solidFill>
                <a:latin typeface="MS PGothic"/>
                <a:cs typeface="MS PGothic"/>
              </a:rPr>
              <a:t>“</a:t>
            </a:r>
            <a:r>
              <a:rPr sz="1800" dirty="0">
                <a:solidFill>
                  <a:srgbClr val="FFFF00"/>
                </a:solidFill>
                <a:latin typeface="Arial MT"/>
                <a:cs typeface="Arial MT"/>
              </a:rPr>
              <a:t>I</a:t>
            </a:r>
            <a:r>
              <a:rPr sz="18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lost</a:t>
            </a:r>
            <a:r>
              <a:rPr sz="1800" spc="-3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Arial MT"/>
                <a:cs typeface="Arial MT"/>
              </a:rPr>
              <a:t>myself</a:t>
            </a:r>
            <a:r>
              <a:rPr sz="1800" spc="-5" dirty="0">
                <a:solidFill>
                  <a:srgbClr val="FFFF00"/>
                </a:solidFill>
                <a:latin typeface="MS PGothic"/>
                <a:cs typeface="MS PGothic"/>
              </a:rPr>
              <a:t>”</a:t>
            </a:r>
            <a:endParaRPr sz="18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7325" y="324612"/>
            <a:ext cx="3688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AD</a:t>
            </a:r>
            <a:r>
              <a:rPr sz="4400" spc="-7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Pathology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254125"/>
            <a:ext cx="7086600" cy="53673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1391603"/>
            <a:ext cx="6768752" cy="504272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204" y="209803"/>
            <a:ext cx="6198235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866264" marR="5080" indent="-1854200">
              <a:lnSpc>
                <a:spcPts val="4300"/>
              </a:lnSpc>
              <a:spcBef>
                <a:spcPts val="215"/>
              </a:spcBef>
            </a:pPr>
            <a:r>
              <a:rPr dirty="0">
                <a:solidFill>
                  <a:srgbClr val="FFFF00"/>
                </a:solidFill>
              </a:rPr>
              <a:t>Imaging </a:t>
            </a:r>
            <a:r>
              <a:rPr spc="-5" dirty="0">
                <a:solidFill>
                  <a:srgbClr val="FFFF00"/>
                </a:solidFill>
              </a:rPr>
              <a:t>protein aggregation </a:t>
            </a:r>
            <a:r>
              <a:rPr spc="-994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in</a:t>
            </a:r>
            <a:r>
              <a:rPr spc="-5" dirty="0">
                <a:solidFill>
                  <a:srgbClr val="FFFF00"/>
                </a:solidFill>
              </a:rPr>
              <a:t> </a:t>
            </a:r>
            <a:r>
              <a:rPr dirty="0">
                <a:solidFill>
                  <a:srgbClr val="FFFF00"/>
                </a:solidFill>
              </a:rPr>
              <a:t>the</a:t>
            </a:r>
            <a:r>
              <a:rPr spc="-10" dirty="0">
                <a:solidFill>
                  <a:srgbClr val="FFFF00"/>
                </a:solidFill>
              </a:rPr>
              <a:t> </a:t>
            </a:r>
            <a:r>
              <a:rPr spc="-5" dirty="0">
                <a:solidFill>
                  <a:srgbClr val="FFFF00"/>
                </a:solidFill>
              </a:rPr>
              <a:t>brain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6587" y="271779"/>
            <a:ext cx="53301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00"/>
                </a:solidFill>
              </a:rPr>
              <a:t>Huntington</a:t>
            </a:r>
            <a:r>
              <a:rPr sz="3900" b="0" dirty="0">
                <a:solidFill>
                  <a:srgbClr val="FFFF00"/>
                </a:solidFill>
                <a:latin typeface="MS PGothic"/>
                <a:cs typeface="MS PGothic"/>
              </a:rPr>
              <a:t>’</a:t>
            </a:r>
            <a:r>
              <a:rPr sz="4000" dirty="0">
                <a:solidFill>
                  <a:srgbClr val="FFFF00"/>
                </a:solidFill>
              </a:rPr>
              <a:t>s</a:t>
            </a:r>
            <a:r>
              <a:rPr sz="4000" spc="-7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Disease</a:t>
            </a:r>
            <a:endParaRPr sz="4000">
              <a:latin typeface="MS PGothic"/>
              <a:cs typeface="MS P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9019" y="1203697"/>
            <a:ext cx="4684881" cy="53062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167" y="469899"/>
            <a:ext cx="5198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00FFFF"/>
                </a:solidFill>
              </a:rPr>
              <a:t>Huntington’s</a:t>
            </a:r>
            <a:r>
              <a:rPr sz="4000" spc="-50" dirty="0">
                <a:solidFill>
                  <a:srgbClr val="00FFFF"/>
                </a:solidFill>
              </a:rPr>
              <a:t> </a:t>
            </a:r>
            <a:r>
              <a:rPr sz="4000" dirty="0">
                <a:solidFill>
                  <a:srgbClr val="00FFFF"/>
                </a:solidFill>
              </a:rPr>
              <a:t>Disease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83540" y="1377188"/>
            <a:ext cx="8393430" cy="515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Char char="•"/>
              <a:tabLst>
                <a:tab pos="18669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Autosomal-dominant</a:t>
            </a:r>
            <a:r>
              <a:rPr sz="2400" spc="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neurodegenerative</a:t>
            </a:r>
            <a:r>
              <a:rPr sz="2400" spc="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disorder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FF00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186055" indent="-173990">
              <a:lnSpc>
                <a:spcPct val="100000"/>
              </a:lnSpc>
              <a:buChar char="•"/>
              <a:tabLst>
                <a:tab pos="186690" algn="l"/>
              </a:tabLst>
            </a:pP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Affects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20,000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people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Expansion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FFFF"/>
                </a:solidFill>
                <a:latin typeface="Arial MT"/>
                <a:cs typeface="Arial MT"/>
              </a:rPr>
              <a:t>CAG</a:t>
            </a:r>
            <a:r>
              <a:rPr sz="2400" spc="-10" dirty="0">
                <a:solidFill>
                  <a:srgbClr val="00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FFFF"/>
                </a:solidFill>
                <a:latin typeface="Arial MT"/>
                <a:cs typeface="Arial MT"/>
              </a:rPr>
              <a:t>repeat</a:t>
            </a:r>
            <a:r>
              <a:rPr sz="2400" spc="-10" dirty="0">
                <a:solidFill>
                  <a:srgbClr val="00FFFF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exon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1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of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the huntingtin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gene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FF00"/>
              </a:buClr>
              <a:buFont typeface="Arial MT"/>
              <a:buChar char="•"/>
            </a:pPr>
            <a:endParaRPr sz="245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Loss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of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medium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spiny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neurons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the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striatum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00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Cytoplasmic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and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nuclear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inclusions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00"/>
              </a:buClr>
              <a:buFont typeface="Arial MT"/>
              <a:buChar char="•"/>
            </a:pPr>
            <a:endParaRPr sz="2400">
              <a:latin typeface="Arial MT"/>
              <a:cs typeface="Arial MT"/>
            </a:endParaRPr>
          </a:p>
          <a:p>
            <a:pPr marL="203200" indent="-1905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CAG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repeat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 (polyglutamine length)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&lt;40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 normal,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&gt;40</a:t>
            </a:r>
            <a:r>
              <a:rPr sz="2400" spc="3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disease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00"/>
              </a:buClr>
              <a:buFont typeface="Arial MT"/>
              <a:buChar char="•"/>
            </a:pPr>
            <a:endParaRPr sz="2500">
              <a:latin typeface="Arial MT"/>
              <a:cs typeface="Arial MT"/>
            </a:endParaRPr>
          </a:p>
          <a:p>
            <a:pPr marL="12700" marR="1517015">
              <a:lnSpc>
                <a:spcPct val="100800"/>
              </a:lnSpc>
              <a:buChar char="•"/>
              <a:tabLst>
                <a:tab pos="203200" algn="l"/>
              </a:tabLst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Huntingtin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– 350kDa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protein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of unknown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function, </a:t>
            </a:r>
            <a:r>
              <a:rPr sz="2400" spc="-6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ubiquitously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expressed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47675" y="1822946"/>
            <a:ext cx="1913889" cy="857250"/>
            <a:chOff x="447675" y="1822946"/>
            <a:chExt cx="1913889" cy="857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832471"/>
              <a:ext cx="1894236" cy="838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2437" y="1827709"/>
              <a:ext cx="1904364" cy="847725"/>
            </a:xfrm>
            <a:custGeom>
              <a:avLst/>
              <a:gdLst/>
              <a:ahLst/>
              <a:cxnLst/>
              <a:rect l="l" t="t" r="r" b="b"/>
              <a:pathLst>
                <a:path w="1904364" h="847725">
                  <a:moveTo>
                    <a:pt x="0" y="0"/>
                  </a:moveTo>
                  <a:lnTo>
                    <a:pt x="1903762" y="0"/>
                  </a:lnTo>
                  <a:lnTo>
                    <a:pt x="1903762" y="847724"/>
                  </a:lnTo>
                  <a:lnTo>
                    <a:pt x="0" y="84772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83615" y="2006356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5" h="414655">
                  <a:moveTo>
                    <a:pt x="435570" y="0"/>
                  </a:moveTo>
                  <a:lnTo>
                    <a:pt x="226084" y="190442"/>
                  </a:lnTo>
                  <a:lnTo>
                    <a:pt x="16597" y="0"/>
                  </a:lnTo>
                  <a:lnTo>
                    <a:pt x="0" y="18257"/>
                  </a:lnTo>
                  <a:lnTo>
                    <a:pt x="207743" y="207115"/>
                  </a:lnTo>
                  <a:lnTo>
                    <a:pt x="0" y="395974"/>
                  </a:lnTo>
                  <a:lnTo>
                    <a:pt x="16597" y="414230"/>
                  </a:lnTo>
                  <a:lnTo>
                    <a:pt x="226084" y="223787"/>
                  </a:lnTo>
                  <a:lnTo>
                    <a:pt x="435570" y="414230"/>
                  </a:lnTo>
                  <a:lnTo>
                    <a:pt x="452168" y="395974"/>
                  </a:lnTo>
                  <a:lnTo>
                    <a:pt x="244424" y="207115"/>
                  </a:lnTo>
                  <a:lnTo>
                    <a:pt x="452168" y="18257"/>
                  </a:lnTo>
                  <a:lnTo>
                    <a:pt x="43557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3616" y="2006356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5" h="414655">
                  <a:moveTo>
                    <a:pt x="0" y="18257"/>
                  </a:moveTo>
                  <a:lnTo>
                    <a:pt x="16597" y="0"/>
                  </a:lnTo>
                  <a:lnTo>
                    <a:pt x="226083" y="190443"/>
                  </a:lnTo>
                  <a:lnTo>
                    <a:pt x="435570" y="0"/>
                  </a:lnTo>
                  <a:lnTo>
                    <a:pt x="452167" y="18257"/>
                  </a:lnTo>
                  <a:lnTo>
                    <a:pt x="244423" y="207115"/>
                  </a:lnTo>
                  <a:lnTo>
                    <a:pt x="452167" y="395973"/>
                  </a:lnTo>
                  <a:lnTo>
                    <a:pt x="435570" y="414231"/>
                  </a:lnTo>
                  <a:lnTo>
                    <a:pt x="226083" y="223787"/>
                  </a:lnTo>
                  <a:lnTo>
                    <a:pt x="16597" y="414231"/>
                  </a:lnTo>
                  <a:lnTo>
                    <a:pt x="0" y="395973"/>
                  </a:lnTo>
                  <a:lnTo>
                    <a:pt x="207744" y="207115"/>
                  </a:lnTo>
                  <a:lnTo>
                    <a:pt x="0" y="18257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425700" y="2124571"/>
            <a:ext cx="482600" cy="330200"/>
            <a:chOff x="2425700" y="2124571"/>
            <a:chExt cx="482600" cy="330200"/>
          </a:xfrm>
        </p:grpSpPr>
        <p:sp>
          <p:nvSpPr>
            <p:cNvPr id="9" name="object 9"/>
            <p:cNvSpPr/>
            <p:nvPr/>
          </p:nvSpPr>
          <p:spPr>
            <a:xfrm>
              <a:off x="24384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304800" y="0"/>
                  </a:moveTo>
                  <a:lnTo>
                    <a:pt x="304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304800" y="228600"/>
                  </a:lnTo>
                  <a:lnTo>
                    <a:pt x="304800" y="304800"/>
                  </a:lnTo>
                  <a:lnTo>
                    <a:pt x="4572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384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0" y="76200"/>
                  </a:moveTo>
                  <a:lnTo>
                    <a:pt x="304800" y="76200"/>
                  </a:lnTo>
                  <a:lnTo>
                    <a:pt x="304800" y="0"/>
                  </a:lnTo>
                  <a:lnTo>
                    <a:pt x="457200" y="152400"/>
                  </a:lnTo>
                  <a:lnTo>
                    <a:pt x="304800" y="304800"/>
                  </a:lnTo>
                  <a:lnTo>
                    <a:pt x="3048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8201" y="2931667"/>
            <a:ext cx="1714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misfolding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4591" y="2931667"/>
            <a:ext cx="1146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Aggregation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97700" y="2124571"/>
            <a:ext cx="482600" cy="330200"/>
            <a:chOff x="6997700" y="2124571"/>
            <a:chExt cx="482600" cy="330200"/>
          </a:xfrm>
        </p:grpSpPr>
        <p:sp>
          <p:nvSpPr>
            <p:cNvPr id="14" name="object 14"/>
            <p:cNvSpPr/>
            <p:nvPr/>
          </p:nvSpPr>
          <p:spPr>
            <a:xfrm>
              <a:off x="70104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304800" y="0"/>
                  </a:moveTo>
                  <a:lnTo>
                    <a:pt x="304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304800" y="228600"/>
                  </a:lnTo>
                  <a:lnTo>
                    <a:pt x="304800" y="304800"/>
                  </a:lnTo>
                  <a:lnTo>
                    <a:pt x="4572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104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0" y="76200"/>
                  </a:moveTo>
                  <a:lnTo>
                    <a:pt x="304800" y="76200"/>
                  </a:lnTo>
                  <a:lnTo>
                    <a:pt x="304800" y="0"/>
                  </a:lnTo>
                  <a:lnTo>
                    <a:pt x="457200" y="152400"/>
                  </a:lnTo>
                  <a:lnTo>
                    <a:pt x="304800" y="304800"/>
                  </a:lnTo>
                  <a:lnTo>
                    <a:pt x="3048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46340" y="1968500"/>
            <a:ext cx="98298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Clinical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ymp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1800" y="1575296"/>
            <a:ext cx="2146300" cy="1231900"/>
            <a:chOff x="2971800" y="1575296"/>
            <a:chExt cx="2146300" cy="1231900"/>
          </a:xfrm>
        </p:grpSpPr>
        <p:sp>
          <p:nvSpPr>
            <p:cNvPr id="18" name="object 18"/>
            <p:cNvSpPr/>
            <p:nvPr/>
          </p:nvSpPr>
          <p:spPr>
            <a:xfrm>
              <a:off x="46482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304800" y="0"/>
                  </a:moveTo>
                  <a:lnTo>
                    <a:pt x="3048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304800" y="228600"/>
                  </a:lnTo>
                  <a:lnTo>
                    <a:pt x="304800" y="304800"/>
                  </a:lnTo>
                  <a:lnTo>
                    <a:pt x="457200" y="1524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48200" y="2137271"/>
              <a:ext cx="457200" cy="304800"/>
            </a:xfrm>
            <a:custGeom>
              <a:avLst/>
              <a:gdLst/>
              <a:ahLst/>
              <a:cxnLst/>
              <a:rect l="l" t="t" r="r" b="b"/>
              <a:pathLst>
                <a:path w="457200" h="304800">
                  <a:moveTo>
                    <a:pt x="0" y="76200"/>
                  </a:moveTo>
                  <a:lnTo>
                    <a:pt x="304800" y="76200"/>
                  </a:lnTo>
                  <a:lnTo>
                    <a:pt x="304800" y="0"/>
                  </a:lnTo>
                  <a:lnTo>
                    <a:pt x="457200" y="152400"/>
                  </a:lnTo>
                  <a:lnTo>
                    <a:pt x="304800" y="304800"/>
                  </a:lnTo>
                  <a:lnTo>
                    <a:pt x="304800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1800" y="1649034"/>
              <a:ext cx="1572808" cy="11290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80070" y="1784520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29" h="316230">
                  <a:moveTo>
                    <a:pt x="0" y="158067"/>
                  </a:moveTo>
                  <a:lnTo>
                    <a:pt x="8058" y="108105"/>
                  </a:lnTo>
                  <a:lnTo>
                    <a:pt x="30497" y="64714"/>
                  </a:lnTo>
                  <a:lnTo>
                    <a:pt x="64714" y="30497"/>
                  </a:lnTo>
                  <a:lnTo>
                    <a:pt x="108105" y="8058"/>
                  </a:lnTo>
                  <a:lnTo>
                    <a:pt x="158067" y="0"/>
                  </a:lnTo>
                  <a:lnTo>
                    <a:pt x="208028" y="8058"/>
                  </a:lnTo>
                  <a:lnTo>
                    <a:pt x="251419" y="30497"/>
                  </a:lnTo>
                  <a:lnTo>
                    <a:pt x="285636" y="64714"/>
                  </a:lnTo>
                  <a:lnTo>
                    <a:pt x="308075" y="108105"/>
                  </a:lnTo>
                  <a:lnTo>
                    <a:pt x="316134" y="158067"/>
                  </a:lnTo>
                  <a:lnTo>
                    <a:pt x="308075" y="208028"/>
                  </a:lnTo>
                  <a:lnTo>
                    <a:pt x="285636" y="251419"/>
                  </a:lnTo>
                  <a:lnTo>
                    <a:pt x="251419" y="285636"/>
                  </a:lnTo>
                  <a:lnTo>
                    <a:pt x="208028" y="308075"/>
                  </a:lnTo>
                  <a:lnTo>
                    <a:pt x="158067" y="316134"/>
                  </a:lnTo>
                  <a:lnTo>
                    <a:pt x="108105" y="308075"/>
                  </a:lnTo>
                  <a:lnTo>
                    <a:pt x="64714" y="285636"/>
                  </a:lnTo>
                  <a:lnTo>
                    <a:pt x="30497" y="251419"/>
                  </a:lnTo>
                  <a:lnTo>
                    <a:pt x="8058" y="208028"/>
                  </a:lnTo>
                  <a:lnTo>
                    <a:pt x="0" y="158067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4909" y="2190978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29" h="316230">
                  <a:moveTo>
                    <a:pt x="0" y="158067"/>
                  </a:moveTo>
                  <a:lnTo>
                    <a:pt x="8058" y="108105"/>
                  </a:lnTo>
                  <a:lnTo>
                    <a:pt x="30497" y="64714"/>
                  </a:lnTo>
                  <a:lnTo>
                    <a:pt x="64714" y="30497"/>
                  </a:lnTo>
                  <a:lnTo>
                    <a:pt x="108105" y="8058"/>
                  </a:lnTo>
                  <a:lnTo>
                    <a:pt x="158067" y="0"/>
                  </a:lnTo>
                  <a:lnTo>
                    <a:pt x="208028" y="8058"/>
                  </a:lnTo>
                  <a:lnTo>
                    <a:pt x="251419" y="30497"/>
                  </a:lnTo>
                  <a:lnTo>
                    <a:pt x="285636" y="64714"/>
                  </a:lnTo>
                  <a:lnTo>
                    <a:pt x="308075" y="108105"/>
                  </a:lnTo>
                  <a:lnTo>
                    <a:pt x="316134" y="158067"/>
                  </a:lnTo>
                  <a:lnTo>
                    <a:pt x="308075" y="208028"/>
                  </a:lnTo>
                  <a:lnTo>
                    <a:pt x="285636" y="251419"/>
                  </a:lnTo>
                  <a:lnTo>
                    <a:pt x="251419" y="285636"/>
                  </a:lnTo>
                  <a:lnTo>
                    <a:pt x="208028" y="308075"/>
                  </a:lnTo>
                  <a:lnTo>
                    <a:pt x="158067" y="316134"/>
                  </a:lnTo>
                  <a:lnTo>
                    <a:pt x="108105" y="308075"/>
                  </a:lnTo>
                  <a:lnTo>
                    <a:pt x="64714" y="285636"/>
                  </a:lnTo>
                  <a:lnTo>
                    <a:pt x="30497" y="251419"/>
                  </a:lnTo>
                  <a:lnTo>
                    <a:pt x="8058" y="208028"/>
                  </a:lnTo>
                  <a:lnTo>
                    <a:pt x="0" y="158067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5881" y="2461950"/>
              <a:ext cx="316230" cy="316230"/>
            </a:xfrm>
            <a:custGeom>
              <a:avLst/>
              <a:gdLst/>
              <a:ahLst/>
              <a:cxnLst/>
              <a:rect l="l" t="t" r="r" b="b"/>
              <a:pathLst>
                <a:path w="316229" h="316230">
                  <a:moveTo>
                    <a:pt x="0" y="158067"/>
                  </a:moveTo>
                  <a:lnTo>
                    <a:pt x="8058" y="108105"/>
                  </a:lnTo>
                  <a:lnTo>
                    <a:pt x="30497" y="64714"/>
                  </a:lnTo>
                  <a:lnTo>
                    <a:pt x="64714" y="30497"/>
                  </a:lnTo>
                  <a:lnTo>
                    <a:pt x="108105" y="8058"/>
                  </a:lnTo>
                  <a:lnTo>
                    <a:pt x="158067" y="0"/>
                  </a:lnTo>
                  <a:lnTo>
                    <a:pt x="208028" y="8058"/>
                  </a:lnTo>
                  <a:lnTo>
                    <a:pt x="251419" y="30497"/>
                  </a:lnTo>
                  <a:lnTo>
                    <a:pt x="285636" y="64714"/>
                  </a:lnTo>
                  <a:lnTo>
                    <a:pt x="308075" y="108105"/>
                  </a:lnTo>
                  <a:lnTo>
                    <a:pt x="316134" y="158067"/>
                  </a:lnTo>
                  <a:lnTo>
                    <a:pt x="308075" y="208028"/>
                  </a:lnTo>
                  <a:lnTo>
                    <a:pt x="285636" y="251419"/>
                  </a:lnTo>
                  <a:lnTo>
                    <a:pt x="251419" y="285636"/>
                  </a:lnTo>
                  <a:lnTo>
                    <a:pt x="208028" y="308075"/>
                  </a:lnTo>
                  <a:lnTo>
                    <a:pt x="158067" y="316134"/>
                  </a:lnTo>
                  <a:lnTo>
                    <a:pt x="108105" y="308075"/>
                  </a:lnTo>
                  <a:lnTo>
                    <a:pt x="64714" y="285636"/>
                  </a:lnTo>
                  <a:lnTo>
                    <a:pt x="30497" y="251419"/>
                  </a:lnTo>
                  <a:lnTo>
                    <a:pt x="8058" y="208028"/>
                  </a:lnTo>
                  <a:lnTo>
                    <a:pt x="0" y="158067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2987" y="1603871"/>
              <a:ext cx="542290" cy="542290"/>
            </a:xfrm>
            <a:custGeom>
              <a:avLst/>
              <a:gdLst/>
              <a:ahLst/>
              <a:cxnLst/>
              <a:rect l="l" t="t" r="r" b="b"/>
              <a:pathLst>
                <a:path w="542289" h="542289">
                  <a:moveTo>
                    <a:pt x="0" y="270972"/>
                  </a:moveTo>
                  <a:lnTo>
                    <a:pt x="4365" y="222264"/>
                  </a:lnTo>
                  <a:lnTo>
                    <a:pt x="16952" y="176421"/>
                  </a:lnTo>
                  <a:lnTo>
                    <a:pt x="36995" y="134207"/>
                  </a:lnTo>
                  <a:lnTo>
                    <a:pt x="63729" y="96388"/>
                  </a:lnTo>
                  <a:lnTo>
                    <a:pt x="96388" y="63729"/>
                  </a:lnTo>
                  <a:lnTo>
                    <a:pt x="134207" y="36995"/>
                  </a:lnTo>
                  <a:lnTo>
                    <a:pt x="176421" y="16952"/>
                  </a:lnTo>
                  <a:lnTo>
                    <a:pt x="222264" y="4365"/>
                  </a:lnTo>
                  <a:lnTo>
                    <a:pt x="270972" y="0"/>
                  </a:lnTo>
                  <a:lnTo>
                    <a:pt x="319680" y="4365"/>
                  </a:lnTo>
                  <a:lnTo>
                    <a:pt x="365523" y="16952"/>
                  </a:lnTo>
                  <a:lnTo>
                    <a:pt x="407737" y="36995"/>
                  </a:lnTo>
                  <a:lnTo>
                    <a:pt x="445556" y="63729"/>
                  </a:lnTo>
                  <a:lnTo>
                    <a:pt x="478215" y="96388"/>
                  </a:lnTo>
                  <a:lnTo>
                    <a:pt x="504949" y="134207"/>
                  </a:lnTo>
                  <a:lnTo>
                    <a:pt x="524992" y="176421"/>
                  </a:lnTo>
                  <a:lnTo>
                    <a:pt x="537579" y="222264"/>
                  </a:lnTo>
                  <a:lnTo>
                    <a:pt x="541945" y="270972"/>
                  </a:lnTo>
                  <a:lnTo>
                    <a:pt x="537579" y="319679"/>
                  </a:lnTo>
                  <a:lnTo>
                    <a:pt x="524992" y="365522"/>
                  </a:lnTo>
                  <a:lnTo>
                    <a:pt x="504949" y="407736"/>
                  </a:lnTo>
                  <a:lnTo>
                    <a:pt x="478215" y="445555"/>
                  </a:lnTo>
                  <a:lnTo>
                    <a:pt x="445556" y="478214"/>
                  </a:lnTo>
                  <a:lnTo>
                    <a:pt x="407737" y="504948"/>
                  </a:lnTo>
                  <a:lnTo>
                    <a:pt x="365523" y="524991"/>
                  </a:lnTo>
                  <a:lnTo>
                    <a:pt x="319680" y="537578"/>
                  </a:lnTo>
                  <a:lnTo>
                    <a:pt x="270972" y="541944"/>
                  </a:lnTo>
                  <a:lnTo>
                    <a:pt x="222264" y="537578"/>
                  </a:lnTo>
                  <a:lnTo>
                    <a:pt x="176421" y="524991"/>
                  </a:lnTo>
                  <a:lnTo>
                    <a:pt x="134207" y="504948"/>
                  </a:lnTo>
                  <a:lnTo>
                    <a:pt x="96388" y="478214"/>
                  </a:lnTo>
                  <a:lnTo>
                    <a:pt x="63729" y="445555"/>
                  </a:lnTo>
                  <a:lnTo>
                    <a:pt x="36995" y="407736"/>
                  </a:lnTo>
                  <a:lnTo>
                    <a:pt x="16952" y="365522"/>
                  </a:lnTo>
                  <a:lnTo>
                    <a:pt x="4365" y="319679"/>
                  </a:lnTo>
                  <a:lnTo>
                    <a:pt x="0" y="270972"/>
                  </a:lnTo>
                  <a:close/>
                </a:path>
              </a:pathLst>
            </a:custGeom>
            <a:ln w="571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50023" y="1802614"/>
              <a:ext cx="543560" cy="565785"/>
            </a:xfrm>
            <a:custGeom>
              <a:avLst/>
              <a:gdLst/>
              <a:ahLst/>
              <a:cxnLst/>
              <a:rect l="l" t="t" r="r" b="b"/>
              <a:pathLst>
                <a:path w="543560" h="565785">
                  <a:moveTo>
                    <a:pt x="449554" y="70227"/>
                  </a:moveTo>
                  <a:lnTo>
                    <a:pt x="410712" y="86755"/>
                  </a:lnTo>
                  <a:lnTo>
                    <a:pt x="364540" y="115535"/>
                  </a:lnTo>
                  <a:lnTo>
                    <a:pt x="324187" y="151026"/>
                  </a:lnTo>
                  <a:lnTo>
                    <a:pt x="291214" y="192009"/>
                  </a:lnTo>
                  <a:lnTo>
                    <a:pt x="267337" y="237339"/>
                  </a:lnTo>
                  <a:lnTo>
                    <a:pt x="254543" y="285800"/>
                  </a:lnTo>
                  <a:lnTo>
                    <a:pt x="251778" y="327689"/>
                  </a:lnTo>
                  <a:lnTo>
                    <a:pt x="247855" y="347467"/>
                  </a:lnTo>
                  <a:lnTo>
                    <a:pt x="232369" y="386592"/>
                  </a:lnTo>
                  <a:lnTo>
                    <a:pt x="207721" y="423813"/>
                  </a:lnTo>
                  <a:lnTo>
                    <a:pt x="175369" y="457496"/>
                  </a:lnTo>
                  <a:lnTo>
                    <a:pt x="136928" y="486081"/>
                  </a:lnTo>
                  <a:lnTo>
                    <a:pt x="94099" y="508118"/>
                  </a:lnTo>
                  <a:lnTo>
                    <a:pt x="48599" y="522286"/>
                  </a:lnTo>
                  <a:lnTo>
                    <a:pt x="0" y="527407"/>
                  </a:lnTo>
                  <a:lnTo>
                    <a:pt x="2040" y="565452"/>
                  </a:lnTo>
                  <a:lnTo>
                    <a:pt x="54527" y="559923"/>
                  </a:lnTo>
                  <a:lnTo>
                    <a:pt x="106937" y="543991"/>
                  </a:lnTo>
                  <a:lnTo>
                    <a:pt x="155666" y="519255"/>
                  </a:lnTo>
                  <a:lnTo>
                    <a:pt x="199259" y="487176"/>
                  </a:lnTo>
                  <a:lnTo>
                    <a:pt x="236237" y="449081"/>
                  </a:lnTo>
                  <a:lnTo>
                    <a:pt x="265043" y="406188"/>
                  </a:lnTo>
                  <a:lnTo>
                    <a:pt x="283958" y="359641"/>
                  </a:lnTo>
                  <a:lnTo>
                    <a:pt x="290996" y="310660"/>
                  </a:lnTo>
                  <a:lnTo>
                    <a:pt x="292550" y="288462"/>
                  </a:lnTo>
                  <a:lnTo>
                    <a:pt x="296738" y="268944"/>
                  </a:lnTo>
                  <a:lnTo>
                    <a:pt x="312536" y="230336"/>
                  </a:lnTo>
                  <a:lnTo>
                    <a:pt x="337336" y="193521"/>
                  </a:lnTo>
                  <a:lnTo>
                    <a:pt x="369801" y="160126"/>
                  </a:lnTo>
                  <a:lnTo>
                    <a:pt x="378648" y="153044"/>
                  </a:lnTo>
                  <a:lnTo>
                    <a:pt x="378551" y="148656"/>
                  </a:lnTo>
                  <a:lnTo>
                    <a:pt x="381140" y="141828"/>
                  </a:lnTo>
                  <a:lnTo>
                    <a:pt x="386331" y="136326"/>
                  </a:lnTo>
                  <a:lnTo>
                    <a:pt x="467725" y="78802"/>
                  </a:lnTo>
                  <a:lnTo>
                    <a:pt x="449554" y="70227"/>
                  </a:lnTo>
                  <a:close/>
                </a:path>
                <a:path w="543560" h="565785">
                  <a:moveTo>
                    <a:pt x="510151" y="56694"/>
                  </a:moveTo>
                  <a:lnTo>
                    <a:pt x="502424" y="56694"/>
                  </a:lnTo>
                  <a:lnTo>
                    <a:pt x="508354" y="94329"/>
                  </a:lnTo>
                  <a:lnTo>
                    <a:pt x="497184" y="95999"/>
                  </a:lnTo>
                  <a:lnTo>
                    <a:pt x="451416" y="109917"/>
                  </a:lnTo>
                  <a:lnTo>
                    <a:pt x="408383" y="131755"/>
                  </a:lnTo>
                  <a:lnTo>
                    <a:pt x="378648" y="153044"/>
                  </a:lnTo>
                  <a:lnTo>
                    <a:pt x="378712" y="155957"/>
                  </a:lnTo>
                  <a:lnTo>
                    <a:pt x="381769" y="162876"/>
                  </a:lnTo>
                  <a:lnTo>
                    <a:pt x="387271" y="168068"/>
                  </a:lnTo>
                  <a:lnTo>
                    <a:pt x="394100" y="170657"/>
                  </a:lnTo>
                  <a:lnTo>
                    <a:pt x="401401" y="170496"/>
                  </a:lnTo>
                  <a:lnTo>
                    <a:pt x="408321" y="167439"/>
                  </a:lnTo>
                  <a:lnTo>
                    <a:pt x="543053" y="72221"/>
                  </a:lnTo>
                  <a:lnTo>
                    <a:pt x="510151" y="56694"/>
                  </a:lnTo>
                  <a:close/>
                </a:path>
                <a:path w="543560" h="565785">
                  <a:moveTo>
                    <a:pt x="467725" y="78802"/>
                  </a:moveTo>
                  <a:lnTo>
                    <a:pt x="386331" y="136326"/>
                  </a:lnTo>
                  <a:lnTo>
                    <a:pt x="381140" y="141828"/>
                  </a:lnTo>
                  <a:lnTo>
                    <a:pt x="378551" y="148656"/>
                  </a:lnTo>
                  <a:lnTo>
                    <a:pt x="378648" y="153044"/>
                  </a:lnTo>
                  <a:lnTo>
                    <a:pt x="388429" y="145216"/>
                  </a:lnTo>
                  <a:lnTo>
                    <a:pt x="408383" y="131755"/>
                  </a:lnTo>
                  <a:lnTo>
                    <a:pt x="451416" y="109917"/>
                  </a:lnTo>
                  <a:lnTo>
                    <a:pt x="497184" y="95999"/>
                  </a:lnTo>
                  <a:lnTo>
                    <a:pt x="508354" y="94329"/>
                  </a:lnTo>
                  <a:lnTo>
                    <a:pt x="508103" y="92739"/>
                  </a:lnTo>
                  <a:lnTo>
                    <a:pt x="497259" y="92739"/>
                  </a:lnTo>
                  <a:lnTo>
                    <a:pt x="467725" y="78802"/>
                  </a:lnTo>
                  <a:close/>
                </a:path>
                <a:path w="543560" h="565785">
                  <a:moveTo>
                    <a:pt x="494394" y="59954"/>
                  </a:moveTo>
                  <a:lnTo>
                    <a:pt x="467725" y="78802"/>
                  </a:lnTo>
                  <a:lnTo>
                    <a:pt x="497259" y="92739"/>
                  </a:lnTo>
                  <a:lnTo>
                    <a:pt x="494394" y="59954"/>
                  </a:lnTo>
                  <a:close/>
                </a:path>
                <a:path w="543560" h="565785">
                  <a:moveTo>
                    <a:pt x="502938" y="59954"/>
                  </a:moveTo>
                  <a:lnTo>
                    <a:pt x="494394" y="59954"/>
                  </a:lnTo>
                  <a:lnTo>
                    <a:pt x="497259" y="92739"/>
                  </a:lnTo>
                  <a:lnTo>
                    <a:pt x="508103" y="92739"/>
                  </a:lnTo>
                  <a:lnTo>
                    <a:pt x="502938" y="59954"/>
                  </a:lnTo>
                  <a:close/>
                </a:path>
                <a:path w="543560" h="565785">
                  <a:moveTo>
                    <a:pt x="502424" y="56694"/>
                  </a:moveTo>
                  <a:lnTo>
                    <a:pt x="487660" y="59110"/>
                  </a:lnTo>
                  <a:lnTo>
                    <a:pt x="461228" y="66015"/>
                  </a:lnTo>
                  <a:lnTo>
                    <a:pt x="449554" y="70227"/>
                  </a:lnTo>
                  <a:lnTo>
                    <a:pt x="467725" y="78802"/>
                  </a:lnTo>
                  <a:lnTo>
                    <a:pt x="494394" y="59954"/>
                  </a:lnTo>
                  <a:lnTo>
                    <a:pt x="502938" y="59954"/>
                  </a:lnTo>
                  <a:lnTo>
                    <a:pt x="502424" y="56694"/>
                  </a:lnTo>
                  <a:close/>
                </a:path>
                <a:path w="543560" h="565785">
                  <a:moveTo>
                    <a:pt x="386505" y="0"/>
                  </a:moveTo>
                  <a:lnTo>
                    <a:pt x="379286" y="1107"/>
                  </a:lnTo>
                  <a:lnTo>
                    <a:pt x="373010" y="4841"/>
                  </a:lnTo>
                  <a:lnTo>
                    <a:pt x="368491" y="10908"/>
                  </a:lnTo>
                  <a:lnTo>
                    <a:pt x="366681" y="18253"/>
                  </a:lnTo>
                  <a:lnTo>
                    <a:pt x="367789" y="25471"/>
                  </a:lnTo>
                  <a:lnTo>
                    <a:pt x="371523" y="31748"/>
                  </a:lnTo>
                  <a:lnTo>
                    <a:pt x="377590" y="36266"/>
                  </a:lnTo>
                  <a:lnTo>
                    <a:pt x="449554" y="70227"/>
                  </a:lnTo>
                  <a:lnTo>
                    <a:pt x="461228" y="66015"/>
                  </a:lnTo>
                  <a:lnTo>
                    <a:pt x="487660" y="59110"/>
                  </a:lnTo>
                  <a:lnTo>
                    <a:pt x="502424" y="56694"/>
                  </a:lnTo>
                  <a:lnTo>
                    <a:pt x="510151" y="56694"/>
                  </a:lnTo>
                  <a:lnTo>
                    <a:pt x="393849" y="1810"/>
                  </a:lnTo>
                  <a:lnTo>
                    <a:pt x="386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600" y="1451471"/>
            <a:ext cx="1752600" cy="15240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460169" y="1394459"/>
            <a:ext cx="9429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09295" algn="l"/>
              </a:tabLst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al	HD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80368" y="1496004"/>
            <a:ext cx="0" cy="1380490"/>
          </a:xfrm>
          <a:custGeom>
            <a:avLst/>
            <a:gdLst/>
            <a:ahLst/>
            <a:cxnLst/>
            <a:rect l="l" t="t" r="r" b="b"/>
            <a:pathLst>
              <a:path h="1380489">
                <a:moveTo>
                  <a:pt x="1" y="0"/>
                </a:moveTo>
                <a:lnTo>
                  <a:pt x="0" y="138049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955540" y="2919476"/>
            <a:ext cx="1845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Neurodegeneration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817023" y="239268"/>
            <a:ext cx="75317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00"/>
                </a:solidFill>
              </a:rPr>
              <a:t>HD </a:t>
            </a:r>
            <a:r>
              <a:rPr sz="3200" spc="-5" dirty="0">
                <a:solidFill>
                  <a:srgbClr val="FFFF00"/>
                </a:solidFill>
              </a:rPr>
              <a:t>is</a:t>
            </a:r>
            <a:r>
              <a:rPr sz="3200" spc="-10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a</a:t>
            </a:r>
            <a:r>
              <a:rPr sz="3200" spc="-10" dirty="0">
                <a:solidFill>
                  <a:srgbClr val="FFFF00"/>
                </a:solidFill>
              </a:rPr>
              <a:t> polyglutamine</a:t>
            </a:r>
            <a:r>
              <a:rPr sz="3200" spc="-5" dirty="0">
                <a:solidFill>
                  <a:srgbClr val="FFFF00"/>
                </a:solidFill>
              </a:rPr>
              <a:t> (polyQ) </a:t>
            </a:r>
            <a:r>
              <a:rPr sz="3200" spc="-10" dirty="0">
                <a:solidFill>
                  <a:srgbClr val="FFFF00"/>
                </a:solidFill>
              </a:rPr>
              <a:t>disorder</a:t>
            </a:r>
            <a:endParaRPr sz="3200"/>
          </a:p>
        </p:txBody>
      </p:sp>
      <p:sp>
        <p:nvSpPr>
          <p:cNvPr id="31" name="object 31"/>
          <p:cNvSpPr/>
          <p:nvPr/>
        </p:nvSpPr>
        <p:spPr>
          <a:xfrm>
            <a:off x="2895511" y="5975687"/>
            <a:ext cx="459105" cy="172085"/>
          </a:xfrm>
          <a:custGeom>
            <a:avLst/>
            <a:gdLst/>
            <a:ahLst/>
            <a:cxnLst/>
            <a:rect l="l" t="t" r="r" b="b"/>
            <a:pathLst>
              <a:path w="459104" h="172085">
                <a:moveTo>
                  <a:pt x="350637" y="105318"/>
                </a:moveTo>
                <a:lnTo>
                  <a:pt x="297096" y="136303"/>
                </a:lnTo>
                <a:lnTo>
                  <a:pt x="291428" y="141313"/>
                </a:lnTo>
                <a:lnTo>
                  <a:pt x="288232" y="147879"/>
                </a:lnTo>
                <a:lnTo>
                  <a:pt x="287731" y="155165"/>
                </a:lnTo>
                <a:lnTo>
                  <a:pt x="290149" y="162333"/>
                </a:lnTo>
                <a:lnTo>
                  <a:pt x="295159" y="168001"/>
                </a:lnTo>
                <a:lnTo>
                  <a:pt x="301725" y="171197"/>
                </a:lnTo>
                <a:lnTo>
                  <a:pt x="309011" y="171697"/>
                </a:lnTo>
                <a:lnTo>
                  <a:pt x="316179" y="169279"/>
                </a:lnTo>
                <a:lnTo>
                  <a:pt x="426283" y="105562"/>
                </a:lnTo>
                <a:lnTo>
                  <a:pt x="421102" y="105562"/>
                </a:lnTo>
                <a:lnTo>
                  <a:pt x="350637" y="105318"/>
                </a:lnTo>
                <a:close/>
              </a:path>
              <a:path w="459104" h="172085">
                <a:moveTo>
                  <a:pt x="149963" y="0"/>
                </a:moveTo>
                <a:lnTo>
                  <a:pt x="142796" y="2418"/>
                </a:lnTo>
                <a:lnTo>
                  <a:pt x="0" y="85054"/>
                </a:lnTo>
                <a:lnTo>
                  <a:pt x="142220" y="168677"/>
                </a:lnTo>
                <a:lnTo>
                  <a:pt x="149371" y="171145"/>
                </a:lnTo>
                <a:lnTo>
                  <a:pt x="156660" y="170695"/>
                </a:lnTo>
                <a:lnTo>
                  <a:pt x="163248" y="167544"/>
                </a:lnTo>
                <a:lnTo>
                  <a:pt x="168297" y="161911"/>
                </a:lnTo>
                <a:lnTo>
                  <a:pt x="170765" y="154760"/>
                </a:lnTo>
                <a:lnTo>
                  <a:pt x="170315" y="147471"/>
                </a:lnTo>
                <a:lnTo>
                  <a:pt x="167165" y="140882"/>
                </a:lnTo>
                <a:lnTo>
                  <a:pt x="161531" y="135834"/>
                </a:lnTo>
                <a:lnTo>
                  <a:pt x="108205" y="104479"/>
                </a:lnTo>
                <a:lnTo>
                  <a:pt x="37741" y="104235"/>
                </a:lnTo>
                <a:lnTo>
                  <a:pt x="37873" y="66135"/>
                </a:lnTo>
                <a:lnTo>
                  <a:pt x="108758" y="66135"/>
                </a:lnTo>
                <a:lnTo>
                  <a:pt x="161879" y="35394"/>
                </a:lnTo>
                <a:lnTo>
                  <a:pt x="167547" y="30384"/>
                </a:lnTo>
                <a:lnTo>
                  <a:pt x="170743" y="23818"/>
                </a:lnTo>
                <a:lnTo>
                  <a:pt x="171244" y="16532"/>
                </a:lnTo>
                <a:lnTo>
                  <a:pt x="168826" y="9364"/>
                </a:lnTo>
                <a:lnTo>
                  <a:pt x="163816" y="3696"/>
                </a:lnTo>
                <a:lnTo>
                  <a:pt x="157249" y="500"/>
                </a:lnTo>
                <a:lnTo>
                  <a:pt x="149963" y="0"/>
                </a:lnTo>
                <a:close/>
              </a:path>
              <a:path w="459104" h="172085">
                <a:moveTo>
                  <a:pt x="383361" y="86381"/>
                </a:moveTo>
                <a:lnTo>
                  <a:pt x="350637" y="105318"/>
                </a:lnTo>
                <a:lnTo>
                  <a:pt x="421102" y="105562"/>
                </a:lnTo>
                <a:lnTo>
                  <a:pt x="421111" y="102934"/>
                </a:lnTo>
                <a:lnTo>
                  <a:pt x="411513" y="102934"/>
                </a:lnTo>
                <a:lnTo>
                  <a:pt x="383361" y="86381"/>
                </a:lnTo>
                <a:close/>
              </a:path>
              <a:path w="459104" h="172085">
                <a:moveTo>
                  <a:pt x="309603" y="552"/>
                </a:moveTo>
                <a:lnTo>
                  <a:pt x="302314" y="1002"/>
                </a:lnTo>
                <a:lnTo>
                  <a:pt x="295726" y="4153"/>
                </a:lnTo>
                <a:lnTo>
                  <a:pt x="290677" y="9786"/>
                </a:lnTo>
                <a:lnTo>
                  <a:pt x="288209" y="16937"/>
                </a:lnTo>
                <a:lnTo>
                  <a:pt x="288659" y="24226"/>
                </a:lnTo>
                <a:lnTo>
                  <a:pt x="291810" y="30814"/>
                </a:lnTo>
                <a:lnTo>
                  <a:pt x="297444" y="35863"/>
                </a:lnTo>
                <a:lnTo>
                  <a:pt x="350770" y="67218"/>
                </a:lnTo>
                <a:lnTo>
                  <a:pt x="421233" y="67462"/>
                </a:lnTo>
                <a:lnTo>
                  <a:pt x="421102" y="105562"/>
                </a:lnTo>
                <a:lnTo>
                  <a:pt x="426283" y="105562"/>
                </a:lnTo>
                <a:lnTo>
                  <a:pt x="458975" y="86643"/>
                </a:lnTo>
                <a:lnTo>
                  <a:pt x="316754" y="3020"/>
                </a:lnTo>
                <a:lnTo>
                  <a:pt x="309603" y="552"/>
                </a:lnTo>
                <a:close/>
              </a:path>
              <a:path w="459104" h="172085">
                <a:moveTo>
                  <a:pt x="108337" y="66379"/>
                </a:moveTo>
                <a:lnTo>
                  <a:pt x="75614" y="85316"/>
                </a:lnTo>
                <a:lnTo>
                  <a:pt x="108205" y="104479"/>
                </a:lnTo>
                <a:lnTo>
                  <a:pt x="350637" y="105318"/>
                </a:lnTo>
                <a:lnTo>
                  <a:pt x="383361" y="86381"/>
                </a:lnTo>
                <a:lnTo>
                  <a:pt x="350770" y="67218"/>
                </a:lnTo>
                <a:lnTo>
                  <a:pt x="108337" y="66379"/>
                </a:lnTo>
                <a:close/>
              </a:path>
              <a:path w="459104" h="172085">
                <a:moveTo>
                  <a:pt x="37873" y="66135"/>
                </a:moveTo>
                <a:lnTo>
                  <a:pt x="37741" y="104235"/>
                </a:lnTo>
                <a:lnTo>
                  <a:pt x="108205" y="104479"/>
                </a:lnTo>
                <a:lnTo>
                  <a:pt x="103433" y="101673"/>
                </a:lnTo>
                <a:lnTo>
                  <a:pt x="47349" y="101673"/>
                </a:lnTo>
                <a:lnTo>
                  <a:pt x="47463" y="68763"/>
                </a:lnTo>
                <a:lnTo>
                  <a:pt x="104217" y="68763"/>
                </a:lnTo>
                <a:lnTo>
                  <a:pt x="108337" y="66379"/>
                </a:lnTo>
                <a:lnTo>
                  <a:pt x="37873" y="66135"/>
                </a:lnTo>
                <a:close/>
              </a:path>
              <a:path w="459104" h="172085">
                <a:moveTo>
                  <a:pt x="411626" y="70024"/>
                </a:moveTo>
                <a:lnTo>
                  <a:pt x="383361" y="86381"/>
                </a:lnTo>
                <a:lnTo>
                  <a:pt x="411513" y="102934"/>
                </a:lnTo>
                <a:lnTo>
                  <a:pt x="411626" y="70024"/>
                </a:lnTo>
                <a:close/>
              </a:path>
              <a:path w="459104" h="172085">
                <a:moveTo>
                  <a:pt x="421224" y="70024"/>
                </a:moveTo>
                <a:lnTo>
                  <a:pt x="411626" y="70024"/>
                </a:lnTo>
                <a:lnTo>
                  <a:pt x="411513" y="102934"/>
                </a:lnTo>
                <a:lnTo>
                  <a:pt x="421111" y="102934"/>
                </a:lnTo>
                <a:lnTo>
                  <a:pt x="421224" y="70024"/>
                </a:lnTo>
                <a:close/>
              </a:path>
              <a:path w="459104" h="172085">
                <a:moveTo>
                  <a:pt x="47463" y="68763"/>
                </a:moveTo>
                <a:lnTo>
                  <a:pt x="47349" y="101673"/>
                </a:lnTo>
                <a:lnTo>
                  <a:pt x="75614" y="85316"/>
                </a:lnTo>
                <a:lnTo>
                  <a:pt x="47463" y="68763"/>
                </a:lnTo>
                <a:close/>
              </a:path>
              <a:path w="459104" h="172085">
                <a:moveTo>
                  <a:pt x="75614" y="85316"/>
                </a:moveTo>
                <a:lnTo>
                  <a:pt x="47349" y="101673"/>
                </a:lnTo>
                <a:lnTo>
                  <a:pt x="103433" y="101673"/>
                </a:lnTo>
                <a:lnTo>
                  <a:pt x="75614" y="85316"/>
                </a:lnTo>
                <a:close/>
              </a:path>
              <a:path w="459104" h="172085">
                <a:moveTo>
                  <a:pt x="350770" y="67218"/>
                </a:moveTo>
                <a:lnTo>
                  <a:pt x="383361" y="86381"/>
                </a:lnTo>
                <a:lnTo>
                  <a:pt x="411626" y="70024"/>
                </a:lnTo>
                <a:lnTo>
                  <a:pt x="421224" y="70024"/>
                </a:lnTo>
                <a:lnTo>
                  <a:pt x="421233" y="67462"/>
                </a:lnTo>
                <a:lnTo>
                  <a:pt x="350770" y="67218"/>
                </a:lnTo>
                <a:close/>
              </a:path>
              <a:path w="459104" h="172085">
                <a:moveTo>
                  <a:pt x="104217" y="68763"/>
                </a:moveTo>
                <a:lnTo>
                  <a:pt x="47463" y="68763"/>
                </a:lnTo>
                <a:lnTo>
                  <a:pt x="75614" y="85316"/>
                </a:lnTo>
                <a:lnTo>
                  <a:pt x="104217" y="68763"/>
                </a:lnTo>
                <a:close/>
              </a:path>
              <a:path w="459104" h="172085">
                <a:moveTo>
                  <a:pt x="108758" y="66135"/>
                </a:moveTo>
                <a:lnTo>
                  <a:pt x="37873" y="66135"/>
                </a:lnTo>
                <a:lnTo>
                  <a:pt x="108337" y="66379"/>
                </a:lnTo>
                <a:lnTo>
                  <a:pt x="108758" y="66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5940" y="5888228"/>
            <a:ext cx="184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Longer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polyQ</a:t>
            </a:r>
            <a:r>
              <a:rPr sz="1800" spc="-2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tracts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84713" y="5968708"/>
            <a:ext cx="459105" cy="172085"/>
          </a:xfrm>
          <a:custGeom>
            <a:avLst/>
            <a:gdLst/>
            <a:ahLst/>
            <a:cxnLst/>
            <a:rect l="l" t="t" r="r" b="b"/>
            <a:pathLst>
              <a:path w="459104" h="172085">
                <a:moveTo>
                  <a:pt x="350637" y="105318"/>
                </a:moveTo>
                <a:lnTo>
                  <a:pt x="297096" y="136303"/>
                </a:lnTo>
                <a:lnTo>
                  <a:pt x="291427" y="141313"/>
                </a:lnTo>
                <a:lnTo>
                  <a:pt x="288231" y="147879"/>
                </a:lnTo>
                <a:lnTo>
                  <a:pt x="287731" y="155165"/>
                </a:lnTo>
                <a:lnTo>
                  <a:pt x="290149" y="162333"/>
                </a:lnTo>
                <a:lnTo>
                  <a:pt x="295158" y="168001"/>
                </a:lnTo>
                <a:lnTo>
                  <a:pt x="301725" y="171197"/>
                </a:lnTo>
                <a:lnTo>
                  <a:pt x="309011" y="171697"/>
                </a:lnTo>
                <a:lnTo>
                  <a:pt x="316179" y="169279"/>
                </a:lnTo>
                <a:lnTo>
                  <a:pt x="426282" y="105562"/>
                </a:lnTo>
                <a:lnTo>
                  <a:pt x="421101" y="105562"/>
                </a:lnTo>
                <a:lnTo>
                  <a:pt x="350637" y="105318"/>
                </a:lnTo>
                <a:close/>
              </a:path>
              <a:path w="459104" h="172085">
                <a:moveTo>
                  <a:pt x="149963" y="0"/>
                </a:moveTo>
                <a:lnTo>
                  <a:pt x="142794" y="2418"/>
                </a:lnTo>
                <a:lnTo>
                  <a:pt x="0" y="85054"/>
                </a:lnTo>
                <a:lnTo>
                  <a:pt x="142219" y="168677"/>
                </a:lnTo>
                <a:lnTo>
                  <a:pt x="149371" y="171145"/>
                </a:lnTo>
                <a:lnTo>
                  <a:pt x="156660" y="170695"/>
                </a:lnTo>
                <a:lnTo>
                  <a:pt x="163248" y="167544"/>
                </a:lnTo>
                <a:lnTo>
                  <a:pt x="168297" y="161911"/>
                </a:lnTo>
                <a:lnTo>
                  <a:pt x="170765" y="154760"/>
                </a:lnTo>
                <a:lnTo>
                  <a:pt x="170315" y="147471"/>
                </a:lnTo>
                <a:lnTo>
                  <a:pt x="167164" y="140882"/>
                </a:lnTo>
                <a:lnTo>
                  <a:pt x="161531" y="135834"/>
                </a:lnTo>
                <a:lnTo>
                  <a:pt x="108205" y="104479"/>
                </a:lnTo>
                <a:lnTo>
                  <a:pt x="37740" y="104235"/>
                </a:lnTo>
                <a:lnTo>
                  <a:pt x="37872" y="66135"/>
                </a:lnTo>
                <a:lnTo>
                  <a:pt x="108758" y="66135"/>
                </a:lnTo>
                <a:lnTo>
                  <a:pt x="161879" y="35394"/>
                </a:lnTo>
                <a:lnTo>
                  <a:pt x="167547" y="30384"/>
                </a:lnTo>
                <a:lnTo>
                  <a:pt x="170743" y="23818"/>
                </a:lnTo>
                <a:lnTo>
                  <a:pt x="171243" y="16532"/>
                </a:lnTo>
                <a:lnTo>
                  <a:pt x="168824" y="9364"/>
                </a:lnTo>
                <a:lnTo>
                  <a:pt x="163815" y="3696"/>
                </a:lnTo>
                <a:lnTo>
                  <a:pt x="157249" y="500"/>
                </a:lnTo>
                <a:lnTo>
                  <a:pt x="149963" y="0"/>
                </a:lnTo>
                <a:close/>
              </a:path>
              <a:path w="459104" h="172085">
                <a:moveTo>
                  <a:pt x="383360" y="86381"/>
                </a:moveTo>
                <a:lnTo>
                  <a:pt x="350637" y="105318"/>
                </a:lnTo>
                <a:lnTo>
                  <a:pt x="421101" y="105562"/>
                </a:lnTo>
                <a:lnTo>
                  <a:pt x="421110" y="102934"/>
                </a:lnTo>
                <a:lnTo>
                  <a:pt x="411511" y="102934"/>
                </a:lnTo>
                <a:lnTo>
                  <a:pt x="383360" y="86381"/>
                </a:lnTo>
                <a:close/>
              </a:path>
              <a:path w="459104" h="172085">
                <a:moveTo>
                  <a:pt x="309603" y="552"/>
                </a:moveTo>
                <a:lnTo>
                  <a:pt x="302314" y="1002"/>
                </a:lnTo>
                <a:lnTo>
                  <a:pt x="295726" y="4153"/>
                </a:lnTo>
                <a:lnTo>
                  <a:pt x="290677" y="9786"/>
                </a:lnTo>
                <a:lnTo>
                  <a:pt x="288209" y="16937"/>
                </a:lnTo>
                <a:lnTo>
                  <a:pt x="288659" y="24226"/>
                </a:lnTo>
                <a:lnTo>
                  <a:pt x="291809" y="30814"/>
                </a:lnTo>
                <a:lnTo>
                  <a:pt x="297442" y="35863"/>
                </a:lnTo>
                <a:lnTo>
                  <a:pt x="350769" y="67218"/>
                </a:lnTo>
                <a:lnTo>
                  <a:pt x="421233" y="67462"/>
                </a:lnTo>
                <a:lnTo>
                  <a:pt x="421101" y="105562"/>
                </a:lnTo>
                <a:lnTo>
                  <a:pt x="426282" y="105562"/>
                </a:lnTo>
                <a:lnTo>
                  <a:pt x="458974" y="86643"/>
                </a:lnTo>
                <a:lnTo>
                  <a:pt x="316754" y="3020"/>
                </a:lnTo>
                <a:lnTo>
                  <a:pt x="309603" y="552"/>
                </a:lnTo>
                <a:close/>
              </a:path>
              <a:path w="459104" h="172085">
                <a:moveTo>
                  <a:pt x="108337" y="66379"/>
                </a:moveTo>
                <a:lnTo>
                  <a:pt x="75614" y="85316"/>
                </a:lnTo>
                <a:lnTo>
                  <a:pt x="108205" y="104479"/>
                </a:lnTo>
                <a:lnTo>
                  <a:pt x="350637" y="105318"/>
                </a:lnTo>
                <a:lnTo>
                  <a:pt x="383360" y="86381"/>
                </a:lnTo>
                <a:lnTo>
                  <a:pt x="350769" y="67218"/>
                </a:lnTo>
                <a:lnTo>
                  <a:pt x="108337" y="66379"/>
                </a:lnTo>
                <a:close/>
              </a:path>
              <a:path w="459104" h="172085">
                <a:moveTo>
                  <a:pt x="37872" y="66135"/>
                </a:moveTo>
                <a:lnTo>
                  <a:pt x="37740" y="104235"/>
                </a:lnTo>
                <a:lnTo>
                  <a:pt x="108205" y="104479"/>
                </a:lnTo>
                <a:lnTo>
                  <a:pt x="103433" y="101673"/>
                </a:lnTo>
                <a:lnTo>
                  <a:pt x="47349" y="101673"/>
                </a:lnTo>
                <a:lnTo>
                  <a:pt x="47462" y="68763"/>
                </a:lnTo>
                <a:lnTo>
                  <a:pt x="104217" y="68763"/>
                </a:lnTo>
                <a:lnTo>
                  <a:pt x="108337" y="66379"/>
                </a:lnTo>
                <a:lnTo>
                  <a:pt x="37872" y="66135"/>
                </a:lnTo>
                <a:close/>
              </a:path>
              <a:path w="459104" h="172085">
                <a:moveTo>
                  <a:pt x="411626" y="70024"/>
                </a:moveTo>
                <a:lnTo>
                  <a:pt x="383360" y="86381"/>
                </a:lnTo>
                <a:lnTo>
                  <a:pt x="411511" y="102934"/>
                </a:lnTo>
                <a:lnTo>
                  <a:pt x="411626" y="70024"/>
                </a:lnTo>
                <a:close/>
              </a:path>
              <a:path w="459104" h="172085">
                <a:moveTo>
                  <a:pt x="421224" y="70024"/>
                </a:moveTo>
                <a:lnTo>
                  <a:pt x="411626" y="70024"/>
                </a:lnTo>
                <a:lnTo>
                  <a:pt x="411511" y="102934"/>
                </a:lnTo>
                <a:lnTo>
                  <a:pt x="421110" y="102934"/>
                </a:lnTo>
                <a:lnTo>
                  <a:pt x="421224" y="70024"/>
                </a:lnTo>
                <a:close/>
              </a:path>
              <a:path w="459104" h="172085">
                <a:moveTo>
                  <a:pt x="47462" y="68763"/>
                </a:moveTo>
                <a:lnTo>
                  <a:pt x="47349" y="101673"/>
                </a:lnTo>
                <a:lnTo>
                  <a:pt x="75614" y="85316"/>
                </a:lnTo>
                <a:lnTo>
                  <a:pt x="47462" y="68763"/>
                </a:lnTo>
                <a:close/>
              </a:path>
              <a:path w="459104" h="172085">
                <a:moveTo>
                  <a:pt x="75614" y="85316"/>
                </a:moveTo>
                <a:lnTo>
                  <a:pt x="47349" y="101673"/>
                </a:lnTo>
                <a:lnTo>
                  <a:pt x="103433" y="101673"/>
                </a:lnTo>
                <a:lnTo>
                  <a:pt x="75614" y="85316"/>
                </a:lnTo>
                <a:close/>
              </a:path>
              <a:path w="459104" h="172085">
                <a:moveTo>
                  <a:pt x="350769" y="67218"/>
                </a:moveTo>
                <a:lnTo>
                  <a:pt x="383360" y="86381"/>
                </a:lnTo>
                <a:lnTo>
                  <a:pt x="411626" y="70024"/>
                </a:lnTo>
                <a:lnTo>
                  <a:pt x="421224" y="70024"/>
                </a:lnTo>
                <a:lnTo>
                  <a:pt x="421233" y="67462"/>
                </a:lnTo>
                <a:lnTo>
                  <a:pt x="350769" y="67218"/>
                </a:lnTo>
                <a:close/>
              </a:path>
              <a:path w="459104" h="172085">
                <a:moveTo>
                  <a:pt x="104217" y="68763"/>
                </a:moveTo>
                <a:lnTo>
                  <a:pt x="47462" y="68763"/>
                </a:lnTo>
                <a:lnTo>
                  <a:pt x="75614" y="85316"/>
                </a:lnTo>
                <a:lnTo>
                  <a:pt x="104217" y="68763"/>
                </a:lnTo>
                <a:close/>
              </a:path>
              <a:path w="459104" h="172085">
                <a:moveTo>
                  <a:pt x="108758" y="66135"/>
                </a:moveTo>
                <a:lnTo>
                  <a:pt x="37872" y="66135"/>
                </a:lnTo>
                <a:lnTo>
                  <a:pt x="108337" y="66379"/>
                </a:lnTo>
                <a:lnTo>
                  <a:pt x="108758" y="6613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5715000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762000"/>
                </a:moveTo>
                <a:lnTo>
                  <a:pt x="184109" y="760503"/>
                </a:lnTo>
                <a:lnTo>
                  <a:pt x="147777" y="756420"/>
                </a:lnTo>
                <a:lnTo>
                  <a:pt x="123282" y="750365"/>
                </a:lnTo>
                <a:lnTo>
                  <a:pt x="114300" y="742950"/>
                </a:lnTo>
                <a:lnTo>
                  <a:pt x="114300" y="400049"/>
                </a:lnTo>
                <a:lnTo>
                  <a:pt x="105317" y="392634"/>
                </a:lnTo>
                <a:lnTo>
                  <a:pt x="80822" y="386579"/>
                </a:lnTo>
                <a:lnTo>
                  <a:pt x="44490" y="382496"/>
                </a:lnTo>
                <a:lnTo>
                  <a:pt x="0" y="381000"/>
                </a:lnTo>
                <a:lnTo>
                  <a:pt x="44490" y="379503"/>
                </a:lnTo>
                <a:lnTo>
                  <a:pt x="80822" y="375420"/>
                </a:lnTo>
                <a:lnTo>
                  <a:pt x="105317" y="369365"/>
                </a:lnTo>
                <a:lnTo>
                  <a:pt x="114300" y="361950"/>
                </a:lnTo>
                <a:lnTo>
                  <a:pt x="114300" y="19049"/>
                </a:lnTo>
                <a:lnTo>
                  <a:pt x="123282" y="11634"/>
                </a:lnTo>
                <a:lnTo>
                  <a:pt x="147777" y="5579"/>
                </a:lnTo>
                <a:lnTo>
                  <a:pt x="184109" y="1496"/>
                </a:lnTo>
                <a:lnTo>
                  <a:pt x="228600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9800" y="5715000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228600" y="762000"/>
                </a:moveTo>
                <a:lnTo>
                  <a:pt x="184109" y="760503"/>
                </a:lnTo>
                <a:lnTo>
                  <a:pt x="147777" y="756420"/>
                </a:lnTo>
                <a:lnTo>
                  <a:pt x="123282" y="750365"/>
                </a:lnTo>
                <a:lnTo>
                  <a:pt x="114300" y="742950"/>
                </a:lnTo>
                <a:lnTo>
                  <a:pt x="114300" y="400049"/>
                </a:lnTo>
                <a:lnTo>
                  <a:pt x="105317" y="392634"/>
                </a:lnTo>
                <a:lnTo>
                  <a:pt x="80822" y="386579"/>
                </a:lnTo>
                <a:lnTo>
                  <a:pt x="44490" y="382496"/>
                </a:lnTo>
                <a:lnTo>
                  <a:pt x="0" y="381000"/>
                </a:lnTo>
                <a:lnTo>
                  <a:pt x="44490" y="379503"/>
                </a:lnTo>
                <a:lnTo>
                  <a:pt x="80822" y="375420"/>
                </a:lnTo>
                <a:lnTo>
                  <a:pt x="105317" y="369365"/>
                </a:lnTo>
                <a:lnTo>
                  <a:pt x="114300" y="361950"/>
                </a:lnTo>
                <a:lnTo>
                  <a:pt x="114300" y="19049"/>
                </a:lnTo>
                <a:lnTo>
                  <a:pt x="123282" y="11634"/>
                </a:lnTo>
                <a:lnTo>
                  <a:pt x="147777" y="5579"/>
                </a:lnTo>
                <a:lnTo>
                  <a:pt x="184109" y="1496"/>
                </a:lnTo>
                <a:lnTo>
                  <a:pt x="228600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81600" y="5715000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0" y="762000"/>
                </a:moveTo>
                <a:lnTo>
                  <a:pt x="44490" y="760503"/>
                </a:lnTo>
                <a:lnTo>
                  <a:pt x="80822" y="756420"/>
                </a:lnTo>
                <a:lnTo>
                  <a:pt x="105317" y="750365"/>
                </a:lnTo>
                <a:lnTo>
                  <a:pt x="114300" y="742950"/>
                </a:lnTo>
                <a:lnTo>
                  <a:pt x="114300" y="400049"/>
                </a:lnTo>
                <a:lnTo>
                  <a:pt x="123282" y="392634"/>
                </a:lnTo>
                <a:lnTo>
                  <a:pt x="147777" y="386579"/>
                </a:lnTo>
                <a:lnTo>
                  <a:pt x="184109" y="382496"/>
                </a:lnTo>
                <a:lnTo>
                  <a:pt x="228600" y="381000"/>
                </a:lnTo>
                <a:lnTo>
                  <a:pt x="184109" y="379503"/>
                </a:lnTo>
                <a:lnTo>
                  <a:pt x="147777" y="375420"/>
                </a:lnTo>
                <a:lnTo>
                  <a:pt x="123282" y="369365"/>
                </a:lnTo>
                <a:lnTo>
                  <a:pt x="114300" y="361950"/>
                </a:lnTo>
                <a:lnTo>
                  <a:pt x="114300" y="19049"/>
                </a:lnTo>
                <a:lnTo>
                  <a:pt x="105317" y="11634"/>
                </a:lnTo>
                <a:lnTo>
                  <a:pt x="80822" y="5579"/>
                </a:lnTo>
                <a:lnTo>
                  <a:pt x="44490" y="1496"/>
                </a:lnTo>
                <a:lnTo>
                  <a:pt x="0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82000" y="5715000"/>
            <a:ext cx="228600" cy="762000"/>
          </a:xfrm>
          <a:custGeom>
            <a:avLst/>
            <a:gdLst/>
            <a:ahLst/>
            <a:cxnLst/>
            <a:rect l="l" t="t" r="r" b="b"/>
            <a:pathLst>
              <a:path w="228600" h="762000">
                <a:moveTo>
                  <a:pt x="0" y="762000"/>
                </a:moveTo>
                <a:lnTo>
                  <a:pt x="44490" y="760503"/>
                </a:lnTo>
                <a:lnTo>
                  <a:pt x="80822" y="756420"/>
                </a:lnTo>
                <a:lnTo>
                  <a:pt x="105317" y="750365"/>
                </a:lnTo>
                <a:lnTo>
                  <a:pt x="114300" y="742950"/>
                </a:lnTo>
                <a:lnTo>
                  <a:pt x="114300" y="400049"/>
                </a:lnTo>
                <a:lnTo>
                  <a:pt x="123282" y="392634"/>
                </a:lnTo>
                <a:lnTo>
                  <a:pt x="147777" y="386579"/>
                </a:lnTo>
                <a:lnTo>
                  <a:pt x="184109" y="382496"/>
                </a:lnTo>
                <a:lnTo>
                  <a:pt x="228600" y="381000"/>
                </a:lnTo>
                <a:lnTo>
                  <a:pt x="184109" y="379503"/>
                </a:lnTo>
                <a:lnTo>
                  <a:pt x="147777" y="375420"/>
                </a:lnTo>
                <a:lnTo>
                  <a:pt x="123282" y="369365"/>
                </a:lnTo>
                <a:lnTo>
                  <a:pt x="114300" y="361950"/>
                </a:lnTo>
                <a:lnTo>
                  <a:pt x="114300" y="19049"/>
                </a:lnTo>
                <a:lnTo>
                  <a:pt x="105317" y="11634"/>
                </a:lnTo>
                <a:lnTo>
                  <a:pt x="80822" y="5579"/>
                </a:lnTo>
                <a:lnTo>
                  <a:pt x="44490" y="1496"/>
                </a:lnTo>
                <a:lnTo>
                  <a:pt x="0" y="0"/>
                </a:lnTo>
              </a:path>
            </a:pathLst>
          </a:custGeom>
          <a:ln w="2857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03759" y="3907028"/>
            <a:ext cx="1675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Huntingtin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exon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2654300" y="3873500"/>
          <a:ext cx="5981700" cy="33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6908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PolyQ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tract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Proline-rich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region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object 40"/>
          <p:cNvSpPr txBox="1"/>
          <p:nvPr/>
        </p:nvSpPr>
        <p:spPr>
          <a:xfrm>
            <a:off x="2745739" y="4528820"/>
            <a:ext cx="4392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CAGCAGCAGCAGCAGCAGCAGCAGCAGCAG</a:t>
            </a:r>
            <a:r>
              <a:rPr sz="1800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9900"/>
                </a:solidFill>
                <a:latin typeface="Calibri"/>
                <a:cs typeface="Calibri"/>
              </a:rPr>
              <a:t>&gt;35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902902" y="4986020"/>
            <a:ext cx="2012314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 algn="l"/>
                <a:tab pos="948690" algn="l"/>
                <a:tab pos="1417320" algn="l"/>
                <a:tab pos="1833245" algn="l"/>
              </a:tabLst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Q	Q	Q	Q	Q</a:t>
            </a:r>
            <a:endParaRPr sz="1800">
              <a:latin typeface="Calibri"/>
              <a:cs typeface="Calibri"/>
            </a:endParaRPr>
          </a:p>
          <a:p>
            <a:pPr marL="769620" marR="5080" indent="50800">
              <a:lnSpc>
                <a:spcPct val="166700"/>
              </a:lnSpc>
              <a:spcBef>
                <a:spcPts val="1700"/>
              </a:spcBef>
            </a:pP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Earlier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onset </a:t>
            </a:r>
            <a:r>
              <a:rPr sz="1800" spc="-39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More</a:t>
            </a:r>
            <a:r>
              <a:rPr sz="1800" spc="-8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toxicity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192077" y="4986020"/>
            <a:ext cx="2780665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695" algn="l"/>
                <a:tab pos="948690" algn="l"/>
                <a:tab pos="1364615" algn="l"/>
                <a:tab pos="1833245" algn="l"/>
                <a:tab pos="2144395" algn="l"/>
              </a:tabLst>
            </a:pPr>
            <a:r>
              <a:rPr sz="1800" dirty="0">
                <a:solidFill>
                  <a:srgbClr val="FFFF00"/>
                </a:solidFill>
                <a:latin typeface="Calibri"/>
                <a:cs typeface="Calibri"/>
              </a:rPr>
              <a:t>Q	Q	Q	Q	Q	</a:t>
            </a:r>
            <a:r>
              <a:rPr sz="1800" b="1" dirty="0">
                <a:solidFill>
                  <a:srgbClr val="FF9900"/>
                </a:solidFill>
                <a:latin typeface="Calibri"/>
                <a:cs typeface="Calibri"/>
              </a:rPr>
              <a:t>&gt;35</a:t>
            </a:r>
            <a:endParaRPr sz="1800">
              <a:latin typeface="Calibri"/>
              <a:cs typeface="Calibri"/>
            </a:endParaRPr>
          </a:p>
          <a:p>
            <a:pPr marL="1109345" marR="5080" indent="113664">
              <a:lnSpc>
                <a:spcPct val="166700"/>
              </a:lnSpc>
              <a:spcBef>
                <a:spcPts val="1800"/>
              </a:spcBef>
            </a:pPr>
            <a:r>
              <a:rPr sz="1800" spc="-15" dirty="0">
                <a:solidFill>
                  <a:srgbClr val="FFFF00"/>
                </a:solidFill>
                <a:latin typeface="Calibri"/>
                <a:cs typeface="Calibri"/>
              </a:rPr>
              <a:t>Greater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severity </a:t>
            </a:r>
            <a:r>
              <a:rPr sz="180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More</a:t>
            </a:r>
            <a:r>
              <a:rPr sz="1800" spc="-5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00"/>
                </a:solidFill>
                <a:latin typeface="Calibri"/>
                <a:cs typeface="Calibri"/>
              </a:rPr>
              <a:t>aggregation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33153" y="4525771"/>
            <a:ext cx="174053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IT-15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gene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5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Huntingtin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protein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819401" y="42672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304800"/>
                </a:moveTo>
                <a:lnTo>
                  <a:pt x="1142999" y="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0800" y="4267200"/>
            <a:ext cx="1905000" cy="304800"/>
          </a:xfrm>
          <a:custGeom>
            <a:avLst/>
            <a:gdLst/>
            <a:ahLst/>
            <a:cxnLst/>
            <a:rect l="l" t="t" r="r" b="b"/>
            <a:pathLst>
              <a:path w="1905000" h="304800">
                <a:moveTo>
                  <a:pt x="0" y="0"/>
                </a:moveTo>
                <a:lnTo>
                  <a:pt x="1905000" y="304800"/>
                </a:lnTo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272" y="297180"/>
            <a:ext cx="49650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Synucleinopathies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43489" y="1115059"/>
            <a:ext cx="765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Diseases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characterized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 by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333399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accumulation</a:t>
            </a:r>
            <a:r>
              <a:rPr sz="2400" b="1" spc="-1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333399"/>
                </a:solidFill>
                <a:latin typeface="Calibri"/>
                <a:cs typeface="Calibri"/>
              </a:rPr>
              <a:t>aSyn </a:t>
            </a:r>
            <a:r>
              <a:rPr sz="2400" b="1" spc="-5" dirty="0">
                <a:solidFill>
                  <a:srgbClr val="333399"/>
                </a:solidFill>
                <a:latin typeface="Calibri"/>
                <a:cs typeface="Calibri"/>
              </a:rPr>
              <a:t>deposits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253" y="2859605"/>
            <a:ext cx="2108644" cy="16351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9793" y="2239771"/>
            <a:ext cx="109601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6055" marR="5080" indent="-173990">
              <a:lnSpc>
                <a:spcPts val="2110"/>
              </a:lnSpc>
              <a:spcBef>
                <a:spcPts val="210"/>
              </a:spcBef>
            </a:pPr>
            <a:r>
              <a:rPr sz="1800" b="1" spc="-3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arkins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5" dirty="0">
                <a:latin typeface="Calibri"/>
                <a:cs typeface="Calibri"/>
              </a:rPr>
              <a:t>’</a:t>
            </a:r>
            <a:r>
              <a:rPr sz="1800" b="1" dirty="0">
                <a:latin typeface="Calibri"/>
                <a:cs typeface="Calibri"/>
              </a:rPr>
              <a:t>s  </a:t>
            </a:r>
            <a:r>
              <a:rPr sz="1800" b="1" spc="-10" dirty="0"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801" y="2872080"/>
            <a:ext cx="2108644" cy="16351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97492" y="2239771"/>
            <a:ext cx="1974214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69925" marR="5080" indent="-657225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Calibri"/>
                <a:cs typeface="Calibri"/>
              </a:rPr>
              <a:t>Dementia </a:t>
            </a:r>
            <a:r>
              <a:rPr sz="1800" b="1" spc="-5" dirty="0">
                <a:latin typeface="Calibri"/>
                <a:cs typeface="Calibri"/>
              </a:rPr>
              <a:t>with Lewy </a:t>
            </a:r>
            <a:r>
              <a:rPr sz="1800" b="1" spc="-4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Bodies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1663" y="4890516"/>
            <a:ext cx="3006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Oligodendroglial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cytoplasmic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(and </a:t>
            </a:r>
            <a:r>
              <a:rPr sz="2000" spc="-5" dirty="0">
                <a:latin typeface="Calibri"/>
                <a:cs typeface="Calibri"/>
              </a:rPr>
              <a:t>nuclear) inclusions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frontal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cortex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3337" y="4597908"/>
            <a:ext cx="34651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Scale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bars:</a:t>
            </a:r>
            <a:r>
              <a:rPr sz="1400" spc="-10" dirty="0">
                <a:latin typeface="Calibri"/>
                <a:cs typeface="Calibri"/>
              </a:rPr>
              <a:t> from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left 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right,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20,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100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mbria Math"/>
                <a:cs typeface="Cambria Math"/>
              </a:rPr>
              <a:t>𝜇</a:t>
            </a:r>
            <a:r>
              <a:rPr sz="1400" spc="-5" dirty="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9591" y="2841237"/>
            <a:ext cx="2120021" cy="16912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90393" y="2239771"/>
            <a:ext cx="15589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9415" marR="5080" indent="-387350">
              <a:lnSpc>
                <a:spcPts val="2110"/>
              </a:lnSpc>
              <a:spcBef>
                <a:spcPts val="210"/>
              </a:spcBef>
            </a:pPr>
            <a:r>
              <a:rPr sz="1800" b="1" spc="-5" dirty="0">
                <a:latin typeface="Calibri"/>
                <a:cs typeface="Calibri"/>
              </a:rPr>
              <a:t>Multiple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System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Atrophy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6406" y="5083555"/>
            <a:ext cx="388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Lewy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bodies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Lewy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neurites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6255" y="6211316"/>
            <a:ext cx="322770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35305" marR="5080" indent="-523240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Adapted </a:t>
            </a:r>
            <a:r>
              <a:rPr sz="1200" spc="-10" dirty="0">
                <a:latin typeface="Calibri"/>
                <a:cs typeface="Calibri"/>
              </a:rPr>
              <a:t>from Jucker </a:t>
            </a:r>
            <a:r>
              <a:rPr sz="1200" dirty="0">
                <a:latin typeface="Calibri"/>
                <a:cs typeface="Calibri"/>
              </a:rPr>
              <a:t>M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Walker </a:t>
            </a:r>
            <a:r>
              <a:rPr sz="1200" spc="-10" dirty="0">
                <a:latin typeface="Calibri"/>
                <a:cs typeface="Calibri"/>
              </a:rPr>
              <a:t>LC, Nature </a:t>
            </a:r>
            <a:r>
              <a:rPr sz="1200" dirty="0">
                <a:latin typeface="Calibri"/>
                <a:cs typeface="Calibri"/>
              </a:rPr>
              <a:t>2013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Goedert </a:t>
            </a:r>
            <a:r>
              <a:rPr sz="1200" dirty="0">
                <a:latin typeface="Calibri"/>
                <a:cs typeface="Calibri"/>
              </a:rPr>
              <a:t>M </a:t>
            </a:r>
            <a:r>
              <a:rPr sz="1200" i="1" spc="-5" dirty="0">
                <a:latin typeface="Calibri"/>
                <a:cs typeface="Calibri"/>
              </a:rPr>
              <a:t>et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 </a:t>
            </a:r>
            <a:r>
              <a:rPr sz="1200" spc="-10" dirty="0">
                <a:latin typeface="Calibri"/>
                <a:cs typeface="Calibri"/>
              </a:rPr>
              <a:t>Parkinsons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990599"/>
            <a:ext cx="4733925" cy="5715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990599"/>
            <a:ext cx="3962398" cy="5715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316" y="137667"/>
            <a:ext cx="5079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FFFF00"/>
                </a:solidFill>
              </a:rPr>
              <a:t>Parkinson</a:t>
            </a:r>
            <a:r>
              <a:rPr sz="3900" b="0" dirty="0">
                <a:solidFill>
                  <a:srgbClr val="FFFF00"/>
                </a:solidFill>
                <a:latin typeface="MS PGothic"/>
                <a:cs typeface="MS PGothic"/>
              </a:rPr>
              <a:t>’</a:t>
            </a:r>
            <a:r>
              <a:rPr sz="4000" dirty="0">
                <a:solidFill>
                  <a:srgbClr val="FFFF00"/>
                </a:solidFill>
              </a:rPr>
              <a:t>s</a:t>
            </a:r>
            <a:r>
              <a:rPr sz="4000" spc="-7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Disease</a:t>
            </a:r>
            <a:endParaRPr sz="4000">
              <a:latin typeface="MS PGothic"/>
              <a:cs typeface="MS P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967" y="412495"/>
            <a:ext cx="71018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Numerous</a:t>
            </a:r>
            <a:r>
              <a:rPr sz="3300" spc="-20" dirty="0"/>
              <a:t> </a:t>
            </a:r>
            <a:r>
              <a:rPr sz="3300" spc="-5" dirty="0"/>
              <a:t>hypotheses</a:t>
            </a:r>
            <a:r>
              <a:rPr sz="3300" spc="-15" dirty="0"/>
              <a:t> </a:t>
            </a:r>
            <a:r>
              <a:rPr sz="3300" dirty="0"/>
              <a:t>tested</a:t>
            </a:r>
            <a:r>
              <a:rPr sz="3300" spc="-25" dirty="0"/>
              <a:t> </a:t>
            </a:r>
            <a:r>
              <a:rPr sz="3300" spc="-5" dirty="0"/>
              <a:t>in</a:t>
            </a:r>
            <a:r>
              <a:rPr sz="3300" spc="-20" dirty="0"/>
              <a:t> </a:t>
            </a:r>
            <a:r>
              <a:rPr sz="3300" dirty="0"/>
              <a:t>ND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3863" y="1117898"/>
            <a:ext cx="7344816" cy="53141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99558" y="6489191"/>
            <a:ext cx="871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latin typeface="Arial MT"/>
                <a:cs typeface="Arial MT"/>
              </a:rPr>
              <a:t>L</a:t>
            </a:r>
            <a:r>
              <a:rPr sz="1100" spc="-10" dirty="0">
                <a:latin typeface="Arial MT"/>
                <a:cs typeface="Arial MT"/>
              </a:rPr>
              <a:t>i</a:t>
            </a:r>
            <a:r>
              <a:rPr sz="1100" dirty="0">
                <a:latin typeface="Arial MT"/>
                <a:cs typeface="Arial MT"/>
              </a:rPr>
              <a:t>u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e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</a:t>
            </a:r>
            <a:r>
              <a:rPr sz="1100" spc="-20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2019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993" y="2588767"/>
            <a:ext cx="39084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0000"/>
                </a:solidFill>
              </a:rPr>
              <a:t>Nothing</a:t>
            </a:r>
            <a:r>
              <a:rPr sz="3300" spc="-45" dirty="0">
                <a:solidFill>
                  <a:srgbClr val="000000"/>
                </a:solidFill>
              </a:rPr>
              <a:t> </a:t>
            </a:r>
            <a:r>
              <a:rPr sz="3300" dirty="0">
                <a:solidFill>
                  <a:srgbClr val="000000"/>
                </a:solidFill>
              </a:rPr>
              <a:t>to</a:t>
            </a:r>
            <a:r>
              <a:rPr sz="3300" spc="-45" dirty="0">
                <a:solidFill>
                  <a:srgbClr val="000000"/>
                </a:solidFill>
              </a:rPr>
              <a:t> </a:t>
            </a:r>
            <a:r>
              <a:rPr sz="3300" spc="-5" dirty="0">
                <a:solidFill>
                  <a:srgbClr val="000000"/>
                </a:solidFill>
              </a:rPr>
              <a:t>disclose</a:t>
            </a:r>
            <a:endParaRPr sz="3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261619"/>
            <a:ext cx="8152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Many</a:t>
            </a:r>
            <a:r>
              <a:rPr spc="-10" dirty="0"/>
              <a:t> </a:t>
            </a:r>
            <a:r>
              <a:rPr spc="-5" dirty="0"/>
              <a:t>hypotheses</a:t>
            </a:r>
            <a:r>
              <a:rPr spc="-10" dirty="0"/>
              <a:t> </a:t>
            </a:r>
            <a:r>
              <a:rPr spc="-5" dirty="0"/>
              <a:t>have</a:t>
            </a:r>
            <a:r>
              <a:rPr spc="-10" dirty="0"/>
              <a:t> </a:t>
            </a:r>
            <a:r>
              <a:rPr spc="-5" dirty="0"/>
              <a:t>been</a:t>
            </a:r>
            <a:r>
              <a:rPr dirty="0"/>
              <a:t> </a:t>
            </a:r>
            <a:r>
              <a:rPr spc="-5" dirty="0"/>
              <a:t>failing…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976420" cy="50181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38371" y="6452615"/>
            <a:ext cx="13652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MT"/>
                <a:cs typeface="Arial MT"/>
              </a:rPr>
              <a:t>C</a:t>
            </a:r>
            <a:r>
              <a:rPr sz="1100" spc="-25" dirty="0">
                <a:latin typeface="Arial MT"/>
                <a:cs typeface="Arial MT"/>
              </a:rPr>
              <a:t>u</a:t>
            </a:r>
            <a:r>
              <a:rPr sz="1100" spc="-45" dirty="0">
                <a:latin typeface="Arial MT"/>
                <a:cs typeface="Arial MT"/>
              </a:rPr>
              <a:t>mm</a:t>
            </a:r>
            <a:r>
              <a:rPr sz="1100" spc="-10" dirty="0">
                <a:latin typeface="Arial MT"/>
                <a:cs typeface="Arial MT"/>
              </a:rPr>
              <a:t>i</a:t>
            </a:r>
            <a:r>
              <a:rPr sz="1100" spc="-25" dirty="0">
                <a:latin typeface="Arial MT"/>
                <a:cs typeface="Arial MT"/>
              </a:rPr>
              <a:t>ng</a:t>
            </a:r>
            <a:r>
              <a:rPr sz="1100" dirty="0">
                <a:latin typeface="Arial MT"/>
                <a:cs typeface="Arial MT"/>
              </a:rPr>
              <a:t>s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e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l</a:t>
            </a:r>
            <a:r>
              <a:rPr sz="1100" spc="-20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202</a:t>
            </a:r>
            <a:r>
              <a:rPr sz="1100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4603" y="2730500"/>
            <a:ext cx="290830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Successes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thus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far: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(Lecanemab)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03" y="1813579"/>
            <a:ext cx="3528392" cy="46461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876300" marR="5080" indent="-110489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We</a:t>
            </a:r>
            <a:r>
              <a:rPr spc="-15" dirty="0"/>
              <a:t> </a:t>
            </a:r>
            <a:r>
              <a:rPr spc="-5" dirty="0"/>
              <a:t>need </a:t>
            </a:r>
            <a:r>
              <a:rPr dirty="0"/>
              <a:t>to</a:t>
            </a:r>
            <a:r>
              <a:rPr spc="-5" dirty="0"/>
              <a:t> better</a:t>
            </a:r>
            <a:r>
              <a:rPr spc="-10" dirty="0"/>
              <a:t> </a:t>
            </a:r>
            <a:r>
              <a:rPr spc="-5" dirty="0"/>
              <a:t>understand </a:t>
            </a:r>
            <a:r>
              <a:rPr dirty="0"/>
              <a:t>the </a:t>
            </a:r>
            <a:r>
              <a:rPr spc="-985" dirty="0"/>
              <a:t> </a:t>
            </a:r>
            <a:r>
              <a:rPr spc="-5" dirty="0"/>
              <a:t>molecular</a:t>
            </a:r>
            <a:r>
              <a:rPr spc="-40" dirty="0"/>
              <a:t> </a:t>
            </a:r>
            <a:r>
              <a:rPr spc="-5" dirty="0"/>
              <a:t>mechanisms</a:t>
            </a:r>
            <a:r>
              <a:rPr spc="-35" dirty="0"/>
              <a:t> </a:t>
            </a:r>
            <a:r>
              <a:rPr dirty="0"/>
              <a:t>involved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40185"/>
            <a:ext cx="9144000" cy="4866005"/>
            <a:chOff x="0" y="1240185"/>
            <a:chExt cx="9144000" cy="4866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8760"/>
              <a:ext cx="9144000" cy="48087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254473"/>
              <a:ext cx="9144000" cy="4837430"/>
            </a:xfrm>
            <a:custGeom>
              <a:avLst/>
              <a:gdLst/>
              <a:ahLst/>
              <a:cxnLst/>
              <a:rect l="l" t="t" r="r" b="b"/>
              <a:pathLst>
                <a:path w="9144000" h="4837430">
                  <a:moveTo>
                    <a:pt x="0" y="0"/>
                  </a:moveTo>
                  <a:lnTo>
                    <a:pt x="9144000" y="0"/>
                  </a:lnTo>
                </a:path>
                <a:path w="9144000" h="4837430">
                  <a:moveTo>
                    <a:pt x="9144000" y="4837363"/>
                  </a:moveTo>
                  <a:lnTo>
                    <a:pt x="0" y="4837363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14836" y="6105651"/>
            <a:ext cx="29724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Tarsila</a:t>
            </a:r>
            <a:r>
              <a:rPr sz="2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Amaral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3242" y="361188"/>
            <a:ext cx="5018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5" dirty="0">
                <a:solidFill>
                  <a:srgbClr val="FFFF00"/>
                </a:solidFill>
              </a:rPr>
              <a:t>We</a:t>
            </a:r>
            <a:r>
              <a:rPr sz="4400" spc="-20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are</a:t>
            </a:r>
            <a:r>
              <a:rPr sz="4400" spc="-15" dirty="0">
                <a:solidFill>
                  <a:srgbClr val="FFFF00"/>
                </a:solidFill>
              </a:rPr>
              <a:t> </a:t>
            </a:r>
            <a:r>
              <a:rPr sz="4400" dirty="0">
                <a:solidFill>
                  <a:srgbClr val="FFFF00"/>
                </a:solidFill>
              </a:rPr>
              <a:t>all</a:t>
            </a:r>
            <a:r>
              <a:rPr sz="4400" spc="-2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different</a:t>
            </a:r>
            <a:endParaRPr sz="4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11560" y="908720"/>
            <a:ext cx="2915920" cy="4782185"/>
            <a:chOff x="611560" y="908720"/>
            <a:chExt cx="2915920" cy="47821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268" y="908720"/>
              <a:ext cx="2048605" cy="25141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60" y="3422846"/>
              <a:ext cx="2915808" cy="22678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4668" y="32003"/>
            <a:ext cx="8094980" cy="1007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51585" marR="5080" indent="-1239520">
              <a:lnSpc>
                <a:spcPct val="101299"/>
              </a:lnSpc>
              <a:spcBef>
                <a:spcPts val="50"/>
              </a:spcBef>
            </a:pPr>
            <a:r>
              <a:rPr sz="3200" spc="-10" dirty="0">
                <a:solidFill>
                  <a:srgbClr val="FFFF00"/>
                </a:solidFill>
              </a:rPr>
              <a:t>Genetics </a:t>
            </a:r>
            <a:r>
              <a:rPr sz="3200" spc="-5" dirty="0">
                <a:solidFill>
                  <a:srgbClr val="FFFF00"/>
                </a:solidFill>
              </a:rPr>
              <a:t>explains only </a:t>
            </a:r>
            <a:r>
              <a:rPr sz="3200" dirty="0">
                <a:solidFill>
                  <a:srgbClr val="FFFF00"/>
                </a:solidFill>
              </a:rPr>
              <a:t>a </a:t>
            </a:r>
            <a:r>
              <a:rPr sz="3200" spc="-5" dirty="0">
                <a:solidFill>
                  <a:srgbClr val="FFFF00"/>
                </a:solidFill>
              </a:rPr>
              <a:t>minor fraction of </a:t>
            </a:r>
            <a:r>
              <a:rPr sz="3200" spc="-87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neurodegenerative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disorders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611560" y="5930115"/>
            <a:ext cx="7993380" cy="523240"/>
          </a:xfrm>
          <a:custGeom>
            <a:avLst/>
            <a:gdLst/>
            <a:ahLst/>
            <a:cxnLst/>
            <a:rect l="l" t="t" r="r" b="b"/>
            <a:pathLst>
              <a:path w="7993380" h="523239">
                <a:moveTo>
                  <a:pt x="0" y="0"/>
                </a:moveTo>
                <a:lnTo>
                  <a:pt x="7992888" y="0"/>
                </a:lnTo>
                <a:lnTo>
                  <a:pt x="7992888" y="523220"/>
                </a:lnTo>
                <a:lnTo>
                  <a:pt x="0" y="523220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3203848" y="1021160"/>
            <a:ext cx="5328920" cy="4669790"/>
            <a:chOff x="3203848" y="1021160"/>
            <a:chExt cx="5328920" cy="46697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41651" y="1054696"/>
              <a:ext cx="2490787" cy="30223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3848" y="1021160"/>
              <a:ext cx="2826410" cy="21198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95" y="2959223"/>
              <a:ext cx="2185179" cy="27314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3084" y="3353277"/>
              <a:ext cx="2243331" cy="230425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55141" y="5950203"/>
            <a:ext cx="7705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Why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do some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of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us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get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them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and others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don’t?!?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5993" y="2628549"/>
            <a:ext cx="2889885" cy="3011805"/>
            <a:chOff x="1235993" y="2628549"/>
            <a:chExt cx="2889885" cy="30118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5993" y="2628549"/>
              <a:ext cx="2889857" cy="3011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35993" y="2728940"/>
              <a:ext cx="227329" cy="260350"/>
            </a:xfrm>
            <a:custGeom>
              <a:avLst/>
              <a:gdLst/>
              <a:ahLst/>
              <a:cxnLst/>
              <a:rect l="l" t="t" r="r" b="b"/>
              <a:pathLst>
                <a:path w="227330" h="260350">
                  <a:moveTo>
                    <a:pt x="113646" y="0"/>
                  </a:moveTo>
                  <a:lnTo>
                    <a:pt x="69409" y="10205"/>
                  </a:lnTo>
                  <a:lnTo>
                    <a:pt x="33286" y="38038"/>
                  </a:lnTo>
                  <a:lnTo>
                    <a:pt x="8930" y="79319"/>
                  </a:lnTo>
                  <a:lnTo>
                    <a:pt x="0" y="129871"/>
                  </a:lnTo>
                  <a:lnTo>
                    <a:pt x="8930" y="180423"/>
                  </a:lnTo>
                  <a:lnTo>
                    <a:pt x="33286" y="221705"/>
                  </a:lnTo>
                  <a:lnTo>
                    <a:pt x="69409" y="249538"/>
                  </a:lnTo>
                  <a:lnTo>
                    <a:pt x="113646" y="259744"/>
                  </a:lnTo>
                  <a:lnTo>
                    <a:pt x="157882" y="249538"/>
                  </a:lnTo>
                  <a:lnTo>
                    <a:pt x="194006" y="221705"/>
                  </a:lnTo>
                  <a:lnTo>
                    <a:pt x="218361" y="180423"/>
                  </a:lnTo>
                  <a:lnTo>
                    <a:pt x="227292" y="129871"/>
                  </a:lnTo>
                  <a:lnTo>
                    <a:pt x="218361" y="79319"/>
                  </a:lnTo>
                  <a:lnTo>
                    <a:pt x="194006" y="38038"/>
                  </a:lnTo>
                  <a:lnTo>
                    <a:pt x="157882" y="10205"/>
                  </a:lnTo>
                  <a:lnTo>
                    <a:pt x="1136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880739" y="2552791"/>
            <a:ext cx="2827655" cy="3011805"/>
            <a:chOff x="4880739" y="2552791"/>
            <a:chExt cx="2827655" cy="30118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0739" y="2552791"/>
              <a:ext cx="2827424" cy="30117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80739" y="2653182"/>
              <a:ext cx="227329" cy="260350"/>
            </a:xfrm>
            <a:custGeom>
              <a:avLst/>
              <a:gdLst/>
              <a:ahLst/>
              <a:cxnLst/>
              <a:rect l="l" t="t" r="r" b="b"/>
              <a:pathLst>
                <a:path w="227329" h="260350">
                  <a:moveTo>
                    <a:pt x="113645" y="0"/>
                  </a:moveTo>
                  <a:lnTo>
                    <a:pt x="69409" y="10206"/>
                  </a:lnTo>
                  <a:lnTo>
                    <a:pt x="33286" y="38039"/>
                  </a:lnTo>
                  <a:lnTo>
                    <a:pt x="8930" y="79320"/>
                  </a:lnTo>
                  <a:lnTo>
                    <a:pt x="0" y="129872"/>
                  </a:lnTo>
                  <a:lnTo>
                    <a:pt x="8930" y="180425"/>
                  </a:lnTo>
                  <a:lnTo>
                    <a:pt x="33286" y="221706"/>
                  </a:lnTo>
                  <a:lnTo>
                    <a:pt x="69409" y="249539"/>
                  </a:lnTo>
                  <a:lnTo>
                    <a:pt x="113645" y="259745"/>
                  </a:lnTo>
                  <a:lnTo>
                    <a:pt x="157881" y="249539"/>
                  </a:lnTo>
                  <a:lnTo>
                    <a:pt x="194005" y="221706"/>
                  </a:lnTo>
                  <a:lnTo>
                    <a:pt x="218361" y="180425"/>
                  </a:lnTo>
                  <a:lnTo>
                    <a:pt x="227291" y="129872"/>
                  </a:lnTo>
                  <a:lnTo>
                    <a:pt x="218361" y="79320"/>
                  </a:lnTo>
                  <a:lnTo>
                    <a:pt x="194005" y="38039"/>
                  </a:lnTo>
                  <a:lnTo>
                    <a:pt x="157881" y="10206"/>
                  </a:lnTo>
                  <a:lnTo>
                    <a:pt x="113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17623" y="2154428"/>
            <a:ext cx="633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65854" algn="l"/>
              </a:tabLst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Single-gene</a:t>
            </a:r>
            <a:r>
              <a:rPr sz="24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disorders	Complex</a:t>
            </a:r>
            <a:r>
              <a:rPr sz="2400" b="1" spc="-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diseases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7325" y="5550408"/>
            <a:ext cx="15551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solidFill>
                  <a:srgbClr val="6F6F74"/>
                </a:solidFill>
                <a:latin typeface="Verdana"/>
                <a:cs typeface="Verdana"/>
              </a:rPr>
              <a:t>Va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5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7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r>
              <a:rPr sz="1100" b="1" spc="-95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125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120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s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g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l</a:t>
            </a:r>
            <a:r>
              <a:rPr sz="1100" b="1" spc="-3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10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g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3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6675" y="4995672"/>
            <a:ext cx="1254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65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95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6F6F74"/>
                </a:solidFill>
                <a:latin typeface="Verdana"/>
                <a:cs typeface="Verdana"/>
              </a:rPr>
              <a:t>c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b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u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70" dirty="0">
                <a:solidFill>
                  <a:srgbClr val="6F6F74"/>
                </a:solidFill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9675" y="5160264"/>
            <a:ext cx="138112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8620" marR="5080" indent="-376555">
              <a:lnSpc>
                <a:spcPts val="1300"/>
              </a:lnSpc>
              <a:spcBef>
                <a:spcPts val="160"/>
              </a:spcBef>
            </a:pPr>
            <a:r>
              <a:rPr sz="1100" b="1" spc="-175" dirty="0">
                <a:solidFill>
                  <a:srgbClr val="6F6F74"/>
                </a:solidFill>
                <a:latin typeface="Verdana"/>
                <a:cs typeface="Verdana"/>
              </a:rPr>
              <a:t>f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125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80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od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f</a:t>
            </a:r>
            <a:r>
              <a:rPr sz="1100" b="1" spc="-14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70" dirty="0">
                <a:solidFill>
                  <a:srgbClr val="6F6F74"/>
                </a:solidFill>
                <a:latin typeface="Verdana"/>
                <a:cs typeface="Verdana"/>
              </a:rPr>
              <a:t>s</a:t>
            </a:r>
            <a:r>
              <a:rPr sz="1100" b="1" spc="-100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g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65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25" dirty="0">
                <a:solidFill>
                  <a:srgbClr val="6F6F74"/>
                </a:solidFill>
                <a:latin typeface="Verdana"/>
                <a:cs typeface="Verdana"/>
              </a:rPr>
              <a:t>s  </a:t>
            </a:r>
            <a:r>
              <a:rPr sz="1100" b="1" spc="-17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95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vi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20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25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80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7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9051" y="2877311"/>
            <a:ext cx="10934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solidFill>
                  <a:srgbClr val="6F6F74"/>
                </a:solidFill>
                <a:latin typeface="Verdana"/>
                <a:cs typeface="Verdana"/>
              </a:rPr>
              <a:t>Ma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80" dirty="0">
                <a:solidFill>
                  <a:srgbClr val="6F6F74"/>
                </a:solidFill>
                <a:latin typeface="Verdana"/>
                <a:cs typeface="Verdana"/>
              </a:rPr>
              <a:t>y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v</a:t>
            </a:r>
            <a:r>
              <a:rPr sz="1100" b="1" spc="-5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i</a:t>
            </a:r>
            <a:r>
              <a:rPr sz="1100" b="1" spc="-5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r>
              <a:rPr sz="1100" b="1" spc="-170" dirty="0">
                <a:solidFill>
                  <a:srgbClr val="6F6F74"/>
                </a:solidFill>
                <a:latin typeface="Verdana"/>
                <a:cs typeface="Verdana"/>
              </a:rPr>
              <a:t>s</a:t>
            </a:r>
            <a:r>
              <a:rPr sz="1100" b="1" spc="-100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85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f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9051" y="3041903"/>
            <a:ext cx="6502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35" dirty="0">
                <a:solidFill>
                  <a:srgbClr val="6F6F74"/>
                </a:solidFill>
                <a:latin typeface="Verdana"/>
                <a:cs typeface="Verdana"/>
              </a:rPr>
              <a:t>s</a:t>
            </a:r>
            <a:r>
              <a:rPr sz="1100" b="1" spc="-245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5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l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l</a:t>
            </a:r>
            <a:r>
              <a:rPr sz="1100" b="1" spc="-90" dirty="0">
                <a:solidFill>
                  <a:srgbClr val="6F6F74"/>
                </a:solidFill>
                <a:latin typeface="Verdana"/>
                <a:cs typeface="Verdana"/>
              </a:rPr>
              <a:t> </a:t>
            </a:r>
            <a:r>
              <a:rPr sz="1100" b="1" spc="-6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70" dirty="0">
                <a:solidFill>
                  <a:srgbClr val="6F6F74"/>
                </a:solidFill>
                <a:latin typeface="Verdana"/>
                <a:cs typeface="Verdana"/>
              </a:rPr>
              <a:t>ff</a:t>
            </a:r>
            <a:r>
              <a:rPr sz="1100" b="1" spc="-30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2299" y="3053785"/>
            <a:ext cx="127635" cy="1714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b="1" spc="25" dirty="0">
                <a:solidFill>
                  <a:srgbClr val="6F6F74"/>
                </a:solidFill>
                <a:latin typeface="Verdana"/>
                <a:cs typeface="Verdana"/>
              </a:rPr>
              <a:t>c</a:t>
            </a:r>
            <a:r>
              <a:rPr sz="1100" b="1" spc="-17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41703" y="5099303"/>
            <a:ext cx="304800" cy="536575"/>
            <a:chOff x="1441703" y="5099303"/>
            <a:chExt cx="304800" cy="53657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1703" y="5099303"/>
              <a:ext cx="304799" cy="5364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7393" y="5125246"/>
              <a:ext cx="211548" cy="44373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87393" y="5125246"/>
              <a:ext cx="212090" cy="443865"/>
            </a:xfrm>
            <a:custGeom>
              <a:avLst/>
              <a:gdLst/>
              <a:ahLst/>
              <a:cxnLst/>
              <a:rect l="l" t="t" r="r" b="b"/>
              <a:pathLst>
                <a:path w="212089" h="443864">
                  <a:moveTo>
                    <a:pt x="0" y="443732"/>
                  </a:moveTo>
                  <a:lnTo>
                    <a:pt x="0" y="118996"/>
                  </a:lnTo>
                  <a:lnTo>
                    <a:pt x="7273" y="82970"/>
                  </a:lnTo>
                  <a:lnTo>
                    <a:pt x="27108" y="53551"/>
                  </a:lnTo>
                  <a:lnTo>
                    <a:pt x="56526" y="33717"/>
                  </a:lnTo>
                  <a:lnTo>
                    <a:pt x="92552" y="26443"/>
                  </a:lnTo>
                  <a:lnTo>
                    <a:pt x="158661" y="26443"/>
                  </a:lnTo>
                  <a:lnTo>
                    <a:pt x="158661" y="0"/>
                  </a:lnTo>
                  <a:lnTo>
                    <a:pt x="211549" y="52887"/>
                  </a:lnTo>
                  <a:lnTo>
                    <a:pt x="158661" y="105774"/>
                  </a:lnTo>
                  <a:lnTo>
                    <a:pt x="158661" y="79330"/>
                  </a:lnTo>
                  <a:lnTo>
                    <a:pt x="92552" y="79330"/>
                  </a:lnTo>
                  <a:lnTo>
                    <a:pt x="77112" y="82447"/>
                  </a:lnTo>
                  <a:lnTo>
                    <a:pt x="64504" y="90948"/>
                  </a:lnTo>
                  <a:lnTo>
                    <a:pt x="56004" y="103556"/>
                  </a:lnTo>
                  <a:lnTo>
                    <a:pt x="52886" y="118996"/>
                  </a:lnTo>
                  <a:lnTo>
                    <a:pt x="52887" y="443732"/>
                  </a:lnTo>
                  <a:lnTo>
                    <a:pt x="0" y="443732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181855" y="4489703"/>
            <a:ext cx="256540" cy="551815"/>
            <a:chOff x="4181855" y="4489703"/>
            <a:chExt cx="256540" cy="551815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1855" y="4489703"/>
              <a:ext cx="256032" cy="551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29521" y="4516041"/>
              <a:ext cx="161999" cy="458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229521" y="4516041"/>
              <a:ext cx="162560" cy="459105"/>
            </a:xfrm>
            <a:custGeom>
              <a:avLst/>
              <a:gdLst/>
              <a:ahLst/>
              <a:cxnLst/>
              <a:rect l="l" t="t" r="r" b="b"/>
              <a:pathLst>
                <a:path w="162560" h="459104">
                  <a:moveTo>
                    <a:pt x="162000" y="459000"/>
                  </a:moveTo>
                  <a:lnTo>
                    <a:pt x="162000" y="91124"/>
                  </a:lnTo>
                  <a:lnTo>
                    <a:pt x="156430" y="63537"/>
                  </a:lnTo>
                  <a:lnTo>
                    <a:pt x="141241" y="41008"/>
                  </a:lnTo>
                  <a:lnTo>
                    <a:pt x="118712" y="25819"/>
                  </a:lnTo>
                  <a:lnTo>
                    <a:pt x="91124" y="20249"/>
                  </a:lnTo>
                  <a:lnTo>
                    <a:pt x="40499" y="20249"/>
                  </a:lnTo>
                  <a:lnTo>
                    <a:pt x="40499" y="0"/>
                  </a:lnTo>
                  <a:lnTo>
                    <a:pt x="0" y="40499"/>
                  </a:lnTo>
                  <a:lnTo>
                    <a:pt x="40499" y="81000"/>
                  </a:lnTo>
                  <a:lnTo>
                    <a:pt x="40499" y="60749"/>
                  </a:lnTo>
                  <a:lnTo>
                    <a:pt x="91124" y="60749"/>
                  </a:lnTo>
                  <a:lnTo>
                    <a:pt x="102948" y="63136"/>
                  </a:lnTo>
                  <a:lnTo>
                    <a:pt x="112603" y="69646"/>
                  </a:lnTo>
                  <a:lnTo>
                    <a:pt x="119113" y="79301"/>
                  </a:lnTo>
                  <a:lnTo>
                    <a:pt x="121500" y="91124"/>
                  </a:lnTo>
                  <a:lnTo>
                    <a:pt x="121500" y="459000"/>
                  </a:lnTo>
                  <a:lnTo>
                    <a:pt x="162000" y="45900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587240" y="3224783"/>
            <a:ext cx="3282950" cy="1965960"/>
            <a:chOff x="4587240" y="3224783"/>
            <a:chExt cx="3282950" cy="1965960"/>
          </a:xfrm>
        </p:grpSpPr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7240" y="3224783"/>
              <a:ext cx="304800" cy="5394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33401" y="3249644"/>
              <a:ext cx="211548" cy="44780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633400" y="3249643"/>
              <a:ext cx="212090" cy="448309"/>
            </a:xfrm>
            <a:custGeom>
              <a:avLst/>
              <a:gdLst/>
              <a:ahLst/>
              <a:cxnLst/>
              <a:rect l="l" t="t" r="r" b="b"/>
              <a:pathLst>
                <a:path w="212089" h="448310">
                  <a:moveTo>
                    <a:pt x="0" y="0"/>
                  </a:moveTo>
                  <a:lnTo>
                    <a:pt x="0" y="328813"/>
                  </a:lnTo>
                  <a:lnTo>
                    <a:pt x="7273" y="364839"/>
                  </a:lnTo>
                  <a:lnTo>
                    <a:pt x="27107" y="394258"/>
                  </a:lnTo>
                  <a:lnTo>
                    <a:pt x="56526" y="414092"/>
                  </a:lnTo>
                  <a:lnTo>
                    <a:pt x="92552" y="421366"/>
                  </a:lnTo>
                  <a:lnTo>
                    <a:pt x="158661" y="421366"/>
                  </a:lnTo>
                  <a:lnTo>
                    <a:pt x="158661" y="447810"/>
                  </a:lnTo>
                  <a:lnTo>
                    <a:pt x="211549" y="394922"/>
                  </a:lnTo>
                  <a:lnTo>
                    <a:pt x="158661" y="342035"/>
                  </a:lnTo>
                  <a:lnTo>
                    <a:pt x="158661" y="368479"/>
                  </a:lnTo>
                  <a:lnTo>
                    <a:pt x="92552" y="368479"/>
                  </a:lnTo>
                  <a:lnTo>
                    <a:pt x="77112" y="365362"/>
                  </a:lnTo>
                  <a:lnTo>
                    <a:pt x="64504" y="356861"/>
                  </a:lnTo>
                  <a:lnTo>
                    <a:pt x="56004" y="344253"/>
                  </a:lnTo>
                  <a:lnTo>
                    <a:pt x="52887" y="328814"/>
                  </a:lnTo>
                  <a:lnTo>
                    <a:pt x="52887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16952" y="4639055"/>
              <a:ext cx="252983" cy="5516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61943" y="4666246"/>
              <a:ext cx="161999" cy="4589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661943" y="4666246"/>
              <a:ext cx="162560" cy="459105"/>
            </a:xfrm>
            <a:custGeom>
              <a:avLst/>
              <a:gdLst/>
              <a:ahLst/>
              <a:cxnLst/>
              <a:rect l="l" t="t" r="r" b="b"/>
              <a:pathLst>
                <a:path w="162559" h="459104">
                  <a:moveTo>
                    <a:pt x="162000" y="459000"/>
                  </a:moveTo>
                  <a:lnTo>
                    <a:pt x="162000" y="91124"/>
                  </a:lnTo>
                  <a:lnTo>
                    <a:pt x="156430" y="63537"/>
                  </a:lnTo>
                  <a:lnTo>
                    <a:pt x="141241" y="41008"/>
                  </a:lnTo>
                  <a:lnTo>
                    <a:pt x="118712" y="25819"/>
                  </a:lnTo>
                  <a:lnTo>
                    <a:pt x="91124" y="20249"/>
                  </a:lnTo>
                  <a:lnTo>
                    <a:pt x="40499" y="20249"/>
                  </a:lnTo>
                  <a:lnTo>
                    <a:pt x="40499" y="0"/>
                  </a:lnTo>
                  <a:lnTo>
                    <a:pt x="0" y="40499"/>
                  </a:lnTo>
                  <a:lnTo>
                    <a:pt x="40499" y="81000"/>
                  </a:lnTo>
                  <a:lnTo>
                    <a:pt x="40499" y="60749"/>
                  </a:lnTo>
                  <a:lnTo>
                    <a:pt x="91124" y="60749"/>
                  </a:lnTo>
                  <a:lnTo>
                    <a:pt x="102948" y="63136"/>
                  </a:lnTo>
                  <a:lnTo>
                    <a:pt x="112603" y="69646"/>
                  </a:lnTo>
                  <a:lnTo>
                    <a:pt x="119113" y="79301"/>
                  </a:lnTo>
                  <a:lnTo>
                    <a:pt x="121500" y="91124"/>
                  </a:lnTo>
                  <a:lnTo>
                    <a:pt x="121500" y="459000"/>
                  </a:lnTo>
                  <a:lnTo>
                    <a:pt x="162000" y="459000"/>
                  </a:lnTo>
                  <a:close/>
                </a:path>
              </a:pathLst>
            </a:custGeom>
            <a:ln w="9525">
              <a:solidFill>
                <a:srgbClr val="7D6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820212" y="5145023"/>
            <a:ext cx="2200275" cy="7588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247140" indent="563245">
              <a:lnSpc>
                <a:spcPts val="1300"/>
              </a:lnSpc>
              <a:spcBef>
                <a:spcPts val="160"/>
              </a:spcBef>
            </a:pPr>
            <a:r>
              <a:rPr sz="1100" b="1" spc="-75" dirty="0">
                <a:solidFill>
                  <a:srgbClr val="6F6F74"/>
                </a:solidFill>
                <a:latin typeface="Verdana"/>
                <a:cs typeface="Verdana"/>
              </a:rPr>
              <a:t>Ma</a:t>
            </a:r>
            <a:r>
              <a:rPr sz="1100" b="1" spc="-160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55" dirty="0">
                <a:solidFill>
                  <a:srgbClr val="6F6F74"/>
                </a:solidFill>
                <a:latin typeface="Verdana"/>
                <a:cs typeface="Verdana"/>
              </a:rPr>
              <a:t>y  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30" dirty="0">
                <a:solidFill>
                  <a:srgbClr val="6F6F74"/>
                </a:solidFill>
                <a:latin typeface="Verdana"/>
                <a:cs typeface="Verdana"/>
              </a:rPr>
              <a:t>vi</a:t>
            </a:r>
            <a:r>
              <a:rPr sz="1100" b="1" spc="-210" dirty="0">
                <a:solidFill>
                  <a:srgbClr val="6F6F74"/>
                </a:solidFill>
                <a:latin typeface="Verdana"/>
                <a:cs typeface="Verdana"/>
              </a:rPr>
              <a:t>r</a:t>
            </a:r>
            <a:r>
              <a:rPr sz="1100" b="1" spc="-120" dirty="0">
                <a:solidFill>
                  <a:srgbClr val="6F6F74"/>
                </a:solidFill>
                <a:latin typeface="Verdana"/>
                <a:cs typeface="Verdana"/>
              </a:rPr>
              <a:t>o</a:t>
            </a:r>
            <a:r>
              <a:rPr sz="1100" b="1" spc="-125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80" dirty="0">
                <a:solidFill>
                  <a:srgbClr val="6F6F74"/>
                </a:solidFill>
                <a:latin typeface="Verdana"/>
                <a:cs typeface="Verdana"/>
              </a:rPr>
              <a:t>m</a:t>
            </a:r>
            <a:r>
              <a:rPr sz="1100" b="1" spc="-105" dirty="0">
                <a:solidFill>
                  <a:srgbClr val="6F6F74"/>
                </a:solidFill>
                <a:latin typeface="Verdana"/>
                <a:cs typeface="Verdana"/>
              </a:rPr>
              <a:t>e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n</a:t>
            </a:r>
            <a:r>
              <a:rPr sz="1100" b="1" spc="-195" dirty="0">
                <a:solidFill>
                  <a:srgbClr val="6F6F74"/>
                </a:solidFill>
                <a:latin typeface="Verdana"/>
                <a:cs typeface="Verdana"/>
              </a:rPr>
              <a:t>t</a:t>
            </a:r>
            <a:r>
              <a:rPr sz="1100" b="1" spc="-50" dirty="0">
                <a:solidFill>
                  <a:srgbClr val="6F6F74"/>
                </a:solidFill>
                <a:latin typeface="Verdana"/>
                <a:cs typeface="Verdana"/>
              </a:rPr>
              <a:t>a</a:t>
            </a:r>
            <a:r>
              <a:rPr sz="1100" b="1" spc="-114" dirty="0">
                <a:solidFill>
                  <a:srgbClr val="6F6F74"/>
                </a:solidFill>
                <a:latin typeface="Verdana"/>
                <a:cs typeface="Verdana"/>
              </a:rPr>
              <a:t>l</a:t>
            </a:r>
            <a:endParaRPr sz="1100">
              <a:latin typeface="Verdana"/>
              <a:cs typeface="Verdana"/>
            </a:endParaRPr>
          </a:p>
          <a:p>
            <a:pPr marL="502920">
              <a:lnSpc>
                <a:spcPts val="1275"/>
              </a:lnSpc>
            </a:pPr>
            <a:r>
              <a:rPr sz="1100" b="1" spc="-120" dirty="0">
                <a:solidFill>
                  <a:srgbClr val="6F6F74"/>
                </a:solidFill>
                <a:latin typeface="Verdana"/>
                <a:cs typeface="Verdana"/>
              </a:rPr>
              <a:t>factors</a:t>
            </a:r>
            <a:endParaRPr sz="1100">
              <a:latin typeface="Verdana"/>
              <a:cs typeface="Verdana"/>
            </a:endParaRPr>
          </a:p>
          <a:p>
            <a:pPr marL="434975">
              <a:lnSpc>
                <a:spcPct val="100000"/>
              </a:lnSpc>
              <a:spcBef>
                <a:spcPts val="875"/>
              </a:spcBef>
            </a:pPr>
            <a:r>
              <a:rPr sz="800" spc="65" dirty="0">
                <a:latin typeface="Verdana"/>
                <a:cs typeface="Verdana"/>
              </a:rPr>
              <a:t>A</a:t>
            </a:r>
            <a:r>
              <a:rPr sz="800" spc="55" dirty="0">
                <a:latin typeface="Verdana"/>
                <a:cs typeface="Verdana"/>
              </a:rPr>
              <a:t>d</a:t>
            </a:r>
            <a:r>
              <a:rPr sz="800" spc="80" dirty="0">
                <a:latin typeface="Verdana"/>
                <a:cs typeface="Verdana"/>
              </a:rPr>
              <a:t>a</a:t>
            </a:r>
            <a:r>
              <a:rPr sz="800" spc="60" dirty="0">
                <a:latin typeface="Verdana"/>
                <a:cs typeface="Verdana"/>
              </a:rPr>
              <a:t>p</a:t>
            </a:r>
            <a:r>
              <a:rPr sz="800" spc="-45" dirty="0">
                <a:latin typeface="Verdana"/>
                <a:cs typeface="Verdana"/>
              </a:rPr>
              <a:t>t</a:t>
            </a:r>
            <a:r>
              <a:rPr sz="800" spc="55" dirty="0">
                <a:latin typeface="Verdana"/>
                <a:cs typeface="Verdana"/>
              </a:rPr>
              <a:t>e</a:t>
            </a:r>
            <a:r>
              <a:rPr sz="800" spc="45" dirty="0">
                <a:latin typeface="Verdana"/>
                <a:cs typeface="Verdana"/>
              </a:rPr>
              <a:t>d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</a:t>
            </a:r>
            <a:r>
              <a:rPr sz="800" spc="-100" dirty="0">
                <a:latin typeface="Verdana"/>
                <a:cs typeface="Verdana"/>
              </a:rPr>
              <a:t>r</a:t>
            </a:r>
            <a:r>
              <a:rPr sz="800" spc="45" dirty="0">
                <a:latin typeface="Verdana"/>
                <a:cs typeface="Verdana"/>
              </a:rPr>
              <a:t>o</a:t>
            </a:r>
            <a:r>
              <a:rPr sz="800" spc="-30" dirty="0">
                <a:latin typeface="Verdana"/>
                <a:cs typeface="Verdana"/>
              </a:rPr>
              <a:t>m </a:t>
            </a:r>
            <a:r>
              <a:rPr sz="800" spc="95" dirty="0">
                <a:latin typeface="Verdana"/>
                <a:cs typeface="Verdana"/>
              </a:rPr>
              <a:t>M</a:t>
            </a:r>
            <a:r>
              <a:rPr sz="800" spc="65" dirty="0">
                <a:latin typeface="Verdana"/>
                <a:cs typeface="Verdana"/>
              </a:rPr>
              <a:t>a</a:t>
            </a:r>
            <a:r>
              <a:rPr sz="800" spc="-10" dirty="0">
                <a:latin typeface="Verdana"/>
                <a:cs typeface="Verdana"/>
              </a:rPr>
              <a:t>n</a:t>
            </a:r>
            <a:r>
              <a:rPr sz="800" spc="45" dirty="0">
                <a:latin typeface="Verdana"/>
                <a:cs typeface="Verdana"/>
              </a:rPr>
              <a:t>o</a:t>
            </a:r>
            <a:r>
              <a:rPr sz="800" spc="-60" dirty="0">
                <a:latin typeface="Verdana"/>
                <a:cs typeface="Verdana"/>
              </a:rPr>
              <a:t>li</a:t>
            </a:r>
            <a:r>
              <a:rPr sz="800" spc="35" dirty="0">
                <a:latin typeface="Verdana"/>
                <a:cs typeface="Verdana"/>
              </a:rPr>
              <a:t>o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155" dirty="0">
                <a:latin typeface="Verdana"/>
                <a:cs typeface="Verdana"/>
              </a:rPr>
              <a:t>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55" dirty="0">
                <a:latin typeface="Verdana"/>
                <a:cs typeface="Verdana"/>
              </a:rPr>
              <a:t>e</a:t>
            </a:r>
            <a:r>
              <a:rPr sz="800" spc="-45" dirty="0">
                <a:latin typeface="Verdana"/>
                <a:cs typeface="Verdana"/>
              </a:rPr>
              <a:t>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80" dirty="0">
                <a:latin typeface="Verdana"/>
                <a:cs typeface="Verdana"/>
              </a:rPr>
              <a:t>a</a:t>
            </a:r>
            <a:r>
              <a:rPr sz="800" spc="-60" dirty="0">
                <a:latin typeface="Verdana"/>
                <a:cs typeface="Verdana"/>
              </a:rPr>
              <a:t>l</a:t>
            </a:r>
            <a:r>
              <a:rPr sz="800" spc="-55" dirty="0">
                <a:latin typeface="Verdana"/>
                <a:cs typeface="Verdana"/>
              </a:rPr>
              <a:t> 200</a:t>
            </a:r>
            <a:r>
              <a:rPr sz="800" spc="-70" dirty="0">
                <a:latin typeface="Verdana"/>
                <a:cs typeface="Verdana"/>
              </a:rPr>
              <a:t>8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45255" y="426211"/>
            <a:ext cx="885126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0830" marR="5080" indent="-1548765">
              <a:lnSpc>
                <a:spcPct val="108000"/>
              </a:lnSpc>
              <a:spcBef>
                <a:spcPts val="100"/>
              </a:spcBef>
            </a:pPr>
            <a:r>
              <a:rPr sz="3000" spc="-5" dirty="0"/>
              <a:t>Complex</a:t>
            </a:r>
            <a:r>
              <a:rPr sz="3000" dirty="0"/>
              <a:t> </a:t>
            </a:r>
            <a:r>
              <a:rPr sz="3000" spc="-10" dirty="0"/>
              <a:t>diseases</a:t>
            </a:r>
            <a:r>
              <a:rPr sz="3000" spc="5" dirty="0"/>
              <a:t> </a:t>
            </a:r>
            <a:r>
              <a:rPr sz="3000" spc="-5" dirty="0"/>
              <a:t>exhibit</a:t>
            </a:r>
            <a:r>
              <a:rPr sz="3000" spc="15" dirty="0"/>
              <a:t> </a:t>
            </a:r>
            <a:r>
              <a:rPr sz="3000" dirty="0"/>
              <a:t>a</a:t>
            </a:r>
            <a:r>
              <a:rPr sz="3000" spc="5" dirty="0"/>
              <a:t> </a:t>
            </a:r>
            <a:r>
              <a:rPr sz="3000" spc="-5" dirty="0"/>
              <a:t>heritable</a:t>
            </a:r>
            <a:r>
              <a:rPr sz="3000" dirty="0"/>
              <a:t> </a:t>
            </a:r>
            <a:r>
              <a:rPr sz="3000" spc="-5" dirty="0"/>
              <a:t>component </a:t>
            </a:r>
            <a:r>
              <a:rPr sz="3000" spc="-815" dirty="0"/>
              <a:t> </a:t>
            </a:r>
            <a:r>
              <a:rPr sz="3000" dirty="0"/>
              <a:t>but do</a:t>
            </a:r>
            <a:r>
              <a:rPr sz="3000" spc="10" dirty="0"/>
              <a:t> </a:t>
            </a:r>
            <a:r>
              <a:rPr sz="3000" dirty="0"/>
              <a:t>not</a:t>
            </a:r>
            <a:r>
              <a:rPr sz="3000" spc="5" dirty="0"/>
              <a:t> </a:t>
            </a:r>
            <a:r>
              <a:rPr sz="3000" dirty="0"/>
              <a:t>follow</a:t>
            </a:r>
            <a:r>
              <a:rPr sz="3000" spc="5" dirty="0"/>
              <a:t> </a:t>
            </a:r>
            <a:r>
              <a:rPr sz="3000" spc="-15" dirty="0"/>
              <a:t>Mendel’s</a:t>
            </a:r>
            <a:r>
              <a:rPr sz="3000" dirty="0"/>
              <a:t> laws</a:t>
            </a:r>
            <a:endParaRPr sz="3000"/>
          </a:p>
        </p:txBody>
      </p:sp>
      <p:sp>
        <p:nvSpPr>
          <p:cNvPr id="32" name="object 32"/>
          <p:cNvSpPr/>
          <p:nvPr/>
        </p:nvSpPr>
        <p:spPr>
          <a:xfrm>
            <a:off x="4721010" y="3034988"/>
            <a:ext cx="3998595" cy="2031364"/>
          </a:xfrm>
          <a:custGeom>
            <a:avLst/>
            <a:gdLst/>
            <a:ahLst/>
            <a:cxnLst/>
            <a:rect l="l" t="t" r="r" b="b"/>
            <a:pathLst>
              <a:path w="3998595" h="2031364">
                <a:moveTo>
                  <a:pt x="3998040" y="0"/>
                </a:moveTo>
                <a:lnTo>
                  <a:pt x="0" y="0"/>
                </a:lnTo>
                <a:lnTo>
                  <a:pt x="0" y="2031325"/>
                </a:lnTo>
                <a:lnTo>
                  <a:pt x="3998040" y="2031325"/>
                </a:lnTo>
                <a:lnTo>
                  <a:pt x="3998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721010" y="3034988"/>
            <a:ext cx="3998595" cy="2031364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1440">
              <a:lnSpc>
                <a:spcPts val="2125"/>
              </a:lnSpc>
              <a:spcBef>
                <a:spcPts val="365"/>
              </a:spcBef>
            </a:pPr>
            <a:r>
              <a:rPr sz="1800" spc="-105" dirty="0">
                <a:latin typeface="Verdana"/>
                <a:cs typeface="Verdana"/>
              </a:rPr>
              <a:t>E.g.</a:t>
            </a:r>
            <a:endParaRPr sz="1800">
              <a:latin typeface="Verdana"/>
              <a:cs typeface="Verdana"/>
            </a:endParaRPr>
          </a:p>
          <a:p>
            <a:pPr marL="306070" indent="-214629">
              <a:lnSpc>
                <a:spcPts val="2125"/>
              </a:lnSpc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1800" spc="70" dirty="0">
                <a:latin typeface="Verdana"/>
                <a:cs typeface="Verdana"/>
              </a:rPr>
              <a:t>cancer</a:t>
            </a:r>
            <a:endParaRPr sz="1800">
              <a:latin typeface="Verdana"/>
              <a:cs typeface="Verdana"/>
            </a:endParaRPr>
          </a:p>
          <a:p>
            <a:pPr marL="306070" indent="-214629">
              <a:lnSpc>
                <a:spcPts val="2125"/>
              </a:lnSpc>
              <a:spcBef>
                <a:spcPts val="50"/>
              </a:spcBef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1800" spc="20" dirty="0">
                <a:latin typeface="Verdana"/>
                <a:cs typeface="Verdana"/>
              </a:rPr>
              <a:t>metabolic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diseases</a:t>
            </a:r>
            <a:endParaRPr sz="1800">
              <a:latin typeface="Verdana"/>
              <a:cs typeface="Verdana"/>
            </a:endParaRPr>
          </a:p>
          <a:p>
            <a:pPr marL="306070" indent="-214629">
              <a:lnSpc>
                <a:spcPts val="2125"/>
              </a:lnSpc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1800" spc="25" dirty="0">
                <a:latin typeface="Verdana"/>
                <a:cs typeface="Verdana"/>
              </a:rPr>
              <a:t>n</a:t>
            </a:r>
            <a:r>
              <a:rPr sz="1800" spc="30" dirty="0">
                <a:latin typeface="Verdana"/>
                <a:cs typeface="Verdana"/>
              </a:rPr>
              <a:t>e</a:t>
            </a:r>
            <a:r>
              <a:rPr sz="1800" spc="-40" dirty="0">
                <a:latin typeface="Verdana"/>
                <a:cs typeface="Verdana"/>
              </a:rPr>
              <a:t>u</a:t>
            </a:r>
            <a:r>
              <a:rPr sz="1800" spc="-235" dirty="0">
                <a:latin typeface="Verdana"/>
                <a:cs typeface="Verdana"/>
              </a:rPr>
              <a:t>r</a:t>
            </a:r>
            <a:r>
              <a:rPr sz="1800" spc="80" dirty="0">
                <a:latin typeface="Verdana"/>
                <a:cs typeface="Verdana"/>
              </a:rPr>
              <a:t>o</a:t>
            </a:r>
            <a:r>
              <a:rPr sz="1800" spc="100" dirty="0">
                <a:latin typeface="Verdana"/>
                <a:cs typeface="Verdana"/>
              </a:rPr>
              <a:t>p</a:t>
            </a:r>
            <a:r>
              <a:rPr sz="1800" spc="-160" dirty="0">
                <a:latin typeface="Verdana"/>
                <a:cs typeface="Verdana"/>
              </a:rPr>
              <a:t>s</a:t>
            </a:r>
            <a:r>
              <a:rPr sz="1800" spc="-190" dirty="0">
                <a:latin typeface="Verdana"/>
                <a:cs typeface="Verdana"/>
              </a:rPr>
              <a:t>y</a:t>
            </a:r>
            <a:r>
              <a:rPr sz="1800" spc="220" dirty="0">
                <a:latin typeface="Verdana"/>
                <a:cs typeface="Verdana"/>
              </a:rPr>
              <a:t>c</a:t>
            </a:r>
            <a:r>
              <a:rPr sz="1800" spc="-10" dirty="0">
                <a:latin typeface="Verdana"/>
                <a:cs typeface="Verdana"/>
              </a:rPr>
              <a:t>hi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t</a:t>
            </a:r>
            <a:r>
              <a:rPr sz="1800" spc="-175" dirty="0">
                <a:latin typeface="Verdana"/>
                <a:cs typeface="Verdana"/>
              </a:rPr>
              <a:t>r</a:t>
            </a:r>
            <a:r>
              <a:rPr sz="1800" spc="45" dirty="0">
                <a:latin typeface="Verdana"/>
                <a:cs typeface="Verdana"/>
              </a:rPr>
              <a:t>ic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80" dirty="0">
                <a:latin typeface="Verdana"/>
                <a:cs typeface="Verdana"/>
              </a:rPr>
              <a:t>is</a:t>
            </a:r>
            <a:r>
              <a:rPr sz="1800" spc="-114" dirty="0">
                <a:latin typeface="Verdana"/>
                <a:cs typeface="Verdana"/>
              </a:rPr>
              <a:t>e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70" dirty="0">
                <a:latin typeface="Verdana"/>
                <a:cs typeface="Verdana"/>
              </a:rPr>
              <a:t>s</a:t>
            </a:r>
            <a:r>
              <a:rPr sz="1800" spc="-75" dirty="0">
                <a:latin typeface="Verdana"/>
                <a:cs typeface="Verdana"/>
              </a:rPr>
              <a:t>e</a:t>
            </a:r>
            <a:r>
              <a:rPr sz="1800" spc="-240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  <a:p>
            <a:pPr marL="306070">
              <a:lnSpc>
                <a:spcPct val="100000"/>
              </a:lnSpc>
              <a:spcBef>
                <a:spcPts val="45"/>
              </a:spcBef>
            </a:pPr>
            <a:r>
              <a:rPr sz="1800" spc="-200" dirty="0">
                <a:latin typeface="Verdana"/>
                <a:cs typeface="Verdana"/>
              </a:rPr>
              <a:t>(</a:t>
            </a:r>
            <a:r>
              <a:rPr sz="1800" spc="-295" dirty="0">
                <a:latin typeface="Verdana"/>
                <a:cs typeface="Verdana"/>
              </a:rPr>
              <a:t>S</a:t>
            </a:r>
            <a:r>
              <a:rPr sz="1800" spc="75" dirty="0">
                <a:latin typeface="Verdana"/>
                <a:cs typeface="Verdana"/>
              </a:rPr>
              <a:t>c</a:t>
            </a:r>
            <a:r>
              <a:rPr sz="1800" spc="100" dirty="0">
                <a:latin typeface="Verdana"/>
                <a:cs typeface="Verdana"/>
              </a:rPr>
              <a:t>h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55" dirty="0">
                <a:latin typeface="Verdana"/>
                <a:cs typeface="Verdana"/>
              </a:rPr>
              <a:t>zo</a:t>
            </a:r>
            <a:r>
              <a:rPr sz="1800" spc="25" dirty="0">
                <a:latin typeface="Verdana"/>
                <a:cs typeface="Verdana"/>
              </a:rPr>
              <a:t>p</a:t>
            </a:r>
            <a:r>
              <a:rPr sz="1800" spc="30" dirty="0">
                <a:latin typeface="Verdana"/>
                <a:cs typeface="Verdana"/>
              </a:rPr>
              <a:t>h</a:t>
            </a:r>
            <a:r>
              <a:rPr sz="1800" spc="-235" dirty="0">
                <a:latin typeface="Verdana"/>
                <a:cs typeface="Verdana"/>
              </a:rPr>
              <a:t>r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45" dirty="0">
                <a:latin typeface="Verdana"/>
                <a:cs typeface="Verdana"/>
              </a:rPr>
              <a:t>n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,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204" dirty="0">
                <a:latin typeface="Verdana"/>
                <a:cs typeface="Verdana"/>
              </a:rPr>
              <a:t>B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90" dirty="0">
                <a:latin typeface="Verdana"/>
                <a:cs typeface="Verdana"/>
              </a:rPr>
              <a:t>po</a:t>
            </a:r>
            <a:r>
              <a:rPr sz="1800" spc="-135" dirty="0">
                <a:latin typeface="Verdana"/>
                <a:cs typeface="Verdana"/>
              </a:rPr>
              <a:t>l</a:t>
            </a:r>
            <a:r>
              <a:rPr sz="1800" spc="135" dirty="0">
                <a:latin typeface="Verdana"/>
                <a:cs typeface="Verdana"/>
              </a:rPr>
              <a:t>a</a:t>
            </a:r>
            <a:r>
              <a:rPr sz="1800" spc="-229" dirty="0">
                <a:latin typeface="Verdana"/>
                <a:cs typeface="Verdana"/>
              </a:rPr>
              <a:t>r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-135" dirty="0">
                <a:latin typeface="Verdana"/>
                <a:cs typeface="Verdana"/>
              </a:rPr>
              <a:t>i</a:t>
            </a:r>
            <a:r>
              <a:rPr sz="1800" spc="-240" dirty="0">
                <a:latin typeface="Verdana"/>
                <a:cs typeface="Verdana"/>
              </a:rPr>
              <a:t>s</a:t>
            </a:r>
            <a:r>
              <a:rPr sz="1800" spc="80" dirty="0">
                <a:latin typeface="Verdana"/>
                <a:cs typeface="Verdana"/>
              </a:rPr>
              <a:t>o</a:t>
            </a:r>
            <a:r>
              <a:rPr sz="1800" spc="-235" dirty="0">
                <a:latin typeface="Verdana"/>
                <a:cs typeface="Verdana"/>
              </a:rPr>
              <a:t>r</a:t>
            </a:r>
            <a:r>
              <a:rPr sz="1800" spc="110" dirty="0">
                <a:latin typeface="Verdana"/>
                <a:cs typeface="Verdana"/>
              </a:rPr>
              <a:t>d</a:t>
            </a:r>
            <a:r>
              <a:rPr sz="1800" spc="100" dirty="0">
                <a:latin typeface="Verdana"/>
                <a:cs typeface="Verdana"/>
              </a:rPr>
              <a:t>e</a:t>
            </a:r>
            <a:r>
              <a:rPr sz="1800" spc="-235" dirty="0">
                <a:latin typeface="Verdana"/>
                <a:cs typeface="Verdana"/>
              </a:rPr>
              <a:t>r</a:t>
            </a:r>
            <a:r>
              <a:rPr sz="1800" spc="-155" dirty="0"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 marL="306070" indent="-214629">
              <a:lnSpc>
                <a:spcPts val="2125"/>
              </a:lnSpc>
              <a:spcBef>
                <a:spcPts val="50"/>
              </a:spcBef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1800" spc="-5" dirty="0">
                <a:latin typeface="Verdana"/>
                <a:cs typeface="Verdana"/>
              </a:rPr>
              <a:t>cardiovascular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diseases</a:t>
            </a:r>
            <a:endParaRPr sz="1800">
              <a:latin typeface="Verdana"/>
              <a:cs typeface="Verdana"/>
            </a:endParaRPr>
          </a:p>
          <a:p>
            <a:pPr marL="306070" indent="-214629">
              <a:lnSpc>
                <a:spcPts val="2125"/>
              </a:lnSpc>
              <a:buFont typeface="Arial MT"/>
              <a:buChar char="•"/>
              <a:tabLst>
                <a:tab pos="305435" algn="l"/>
                <a:tab pos="306070" algn="l"/>
              </a:tabLst>
            </a:pPr>
            <a:r>
              <a:rPr sz="18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1800" b="1" spc="-12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1800" b="1" spc="-320" dirty="0">
                <a:solidFill>
                  <a:srgbClr val="0070C0"/>
                </a:solidFill>
                <a:latin typeface="Verdana"/>
                <a:cs typeface="Verdana"/>
              </a:rPr>
              <a:t>u</a:t>
            </a:r>
            <a:r>
              <a:rPr sz="1800" b="1" spc="-220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1800" b="1" spc="-90" dirty="0">
                <a:solidFill>
                  <a:srgbClr val="0070C0"/>
                </a:solidFill>
                <a:latin typeface="Verdana"/>
                <a:cs typeface="Verdana"/>
              </a:rPr>
              <a:t>o</a:t>
            </a:r>
            <a:r>
              <a:rPr sz="1800" b="1" spc="-75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sz="1800" b="1" spc="-50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1800" b="1" spc="-75" dirty="0">
                <a:solidFill>
                  <a:srgbClr val="0070C0"/>
                </a:solidFill>
                <a:latin typeface="Verdana"/>
                <a:cs typeface="Verdana"/>
              </a:rPr>
              <a:t>g</a:t>
            </a:r>
            <a:r>
              <a:rPr sz="1800" b="1" spc="-50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1800" b="1" spc="-140" dirty="0">
                <a:solidFill>
                  <a:srgbClr val="0070C0"/>
                </a:solidFill>
                <a:latin typeface="Verdana"/>
                <a:cs typeface="Verdana"/>
              </a:rPr>
              <a:t>n</a:t>
            </a:r>
            <a:r>
              <a:rPr sz="1800" b="1" spc="-12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1800" b="1" spc="-325" dirty="0">
                <a:solidFill>
                  <a:srgbClr val="0070C0"/>
                </a:solidFill>
                <a:latin typeface="Verdana"/>
                <a:cs typeface="Verdana"/>
              </a:rPr>
              <a:t>r</a:t>
            </a:r>
            <a:r>
              <a:rPr sz="1800" b="1" spc="-15" dirty="0">
                <a:solidFill>
                  <a:srgbClr val="0070C0"/>
                </a:solidFill>
                <a:latin typeface="Verdana"/>
                <a:cs typeface="Verdana"/>
              </a:rPr>
              <a:t>a</a:t>
            </a:r>
            <a:r>
              <a:rPr sz="1800" b="1" spc="-290" dirty="0">
                <a:solidFill>
                  <a:srgbClr val="0070C0"/>
                </a:solidFill>
                <a:latin typeface="Verdana"/>
                <a:cs typeface="Verdana"/>
              </a:rPr>
              <a:t>t</a:t>
            </a:r>
            <a:r>
              <a:rPr sz="1800" b="1" spc="-180" dirty="0">
                <a:solidFill>
                  <a:srgbClr val="0070C0"/>
                </a:solidFill>
                <a:latin typeface="Verdana"/>
                <a:cs typeface="Verdana"/>
              </a:rPr>
              <a:t>i</a:t>
            </a:r>
            <a:r>
              <a:rPr sz="1800" b="1" spc="-165" dirty="0">
                <a:solidFill>
                  <a:srgbClr val="0070C0"/>
                </a:solidFill>
                <a:latin typeface="Verdana"/>
                <a:cs typeface="Verdana"/>
              </a:rPr>
              <a:t>v</a:t>
            </a:r>
            <a:r>
              <a:rPr sz="1800" b="1" spc="-45" dirty="0">
                <a:solidFill>
                  <a:srgbClr val="0070C0"/>
                </a:solidFill>
                <a:latin typeface="Verdana"/>
                <a:cs typeface="Verdana"/>
              </a:rPr>
              <a:t>e</a:t>
            </a:r>
            <a:r>
              <a:rPr sz="1800" b="1" spc="-12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800" b="1" spc="-75" dirty="0">
                <a:solidFill>
                  <a:srgbClr val="0070C0"/>
                </a:solidFill>
                <a:latin typeface="Verdana"/>
                <a:cs typeface="Verdana"/>
              </a:rPr>
              <a:t>d</a:t>
            </a:r>
            <a:r>
              <a:rPr sz="1800" b="1" spc="-180" dirty="0">
                <a:solidFill>
                  <a:srgbClr val="0070C0"/>
                </a:solidFill>
                <a:latin typeface="Verdana"/>
                <a:cs typeface="Verdana"/>
              </a:rPr>
              <a:t>i</a:t>
            </a:r>
            <a:r>
              <a:rPr sz="1800" b="1" spc="-165" dirty="0">
                <a:solidFill>
                  <a:srgbClr val="0070C0"/>
                </a:solidFill>
                <a:latin typeface="Verdana"/>
                <a:cs typeface="Verdana"/>
              </a:rPr>
              <a:t>se</a:t>
            </a:r>
            <a:r>
              <a:rPr sz="1800" b="1" spc="-15" dirty="0">
                <a:solidFill>
                  <a:srgbClr val="0070C0"/>
                </a:solidFill>
                <a:latin typeface="Verdana"/>
                <a:cs typeface="Verdana"/>
              </a:rPr>
              <a:t>a</a:t>
            </a:r>
            <a:r>
              <a:rPr sz="1800" b="1" spc="-165" dirty="0">
                <a:solidFill>
                  <a:srgbClr val="0070C0"/>
                </a:solidFill>
                <a:latin typeface="Verdana"/>
                <a:cs typeface="Verdana"/>
              </a:rPr>
              <a:t>se</a:t>
            </a:r>
            <a:r>
              <a:rPr sz="1800" b="1" spc="-280" dirty="0">
                <a:solidFill>
                  <a:srgbClr val="0070C0"/>
                </a:solidFill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10977" y="3829050"/>
            <a:ext cx="6898005" cy="2868930"/>
            <a:chOff x="510977" y="3829050"/>
            <a:chExt cx="6898005" cy="28689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51" y="3857625"/>
              <a:ext cx="6840761" cy="28114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25264" y="3843337"/>
              <a:ext cx="6869430" cy="2840355"/>
            </a:xfrm>
            <a:custGeom>
              <a:avLst/>
              <a:gdLst/>
              <a:ahLst/>
              <a:cxnLst/>
              <a:rect l="l" t="t" r="r" b="b"/>
              <a:pathLst>
                <a:path w="6869430" h="2840354">
                  <a:moveTo>
                    <a:pt x="0" y="0"/>
                  </a:moveTo>
                  <a:lnTo>
                    <a:pt x="6869335" y="0"/>
                  </a:lnTo>
                  <a:lnTo>
                    <a:pt x="6869335" y="2840038"/>
                  </a:lnTo>
                  <a:lnTo>
                    <a:pt x="0" y="284003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85887" y="185737"/>
            <a:ext cx="4986655" cy="3037205"/>
            <a:chOff x="1385887" y="185737"/>
            <a:chExt cx="4986655" cy="303720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462" y="214312"/>
              <a:ext cx="4929187" cy="297973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00175" y="200025"/>
              <a:ext cx="4958080" cy="3008630"/>
            </a:xfrm>
            <a:custGeom>
              <a:avLst/>
              <a:gdLst/>
              <a:ahLst/>
              <a:cxnLst/>
              <a:rect l="l" t="t" r="r" b="b"/>
              <a:pathLst>
                <a:path w="4958080" h="3008630">
                  <a:moveTo>
                    <a:pt x="0" y="0"/>
                  </a:moveTo>
                  <a:lnTo>
                    <a:pt x="4957762" y="0"/>
                  </a:lnTo>
                  <a:lnTo>
                    <a:pt x="4957762" y="3008312"/>
                  </a:lnTo>
                  <a:lnTo>
                    <a:pt x="0" y="300831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832" y="3337559"/>
            <a:ext cx="5184648" cy="32613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906577" y="77216"/>
            <a:ext cx="2038985" cy="436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0" dirty="0">
                <a:solidFill>
                  <a:srgbClr val="FFFF00"/>
                </a:solidFill>
                <a:latin typeface="Arial MT"/>
                <a:cs typeface="Arial MT"/>
              </a:rPr>
              <a:t>?</a:t>
            </a:r>
            <a:endParaRPr sz="28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3568" y="361188"/>
            <a:ext cx="79178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00"/>
                </a:solidFill>
              </a:rPr>
              <a:t>Etiology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of</a:t>
            </a:r>
            <a:r>
              <a:rPr sz="3200" spc="-1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Neurodegenerative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Disorders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245446" y="1464564"/>
            <a:ext cx="773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Genes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7483" y="1464564"/>
            <a:ext cx="1452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Environment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2085983"/>
            <a:ext cx="1893020" cy="38576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3337" y="2085984"/>
            <a:ext cx="3625850" cy="364331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187708" y="3502025"/>
            <a:ext cx="1383030" cy="596900"/>
            <a:chOff x="3187708" y="3502025"/>
            <a:chExt cx="1383030" cy="596900"/>
          </a:xfrm>
        </p:grpSpPr>
        <p:sp>
          <p:nvSpPr>
            <p:cNvPr id="9" name="object 9"/>
            <p:cNvSpPr/>
            <p:nvPr/>
          </p:nvSpPr>
          <p:spPr>
            <a:xfrm>
              <a:off x="3200408" y="3514725"/>
              <a:ext cx="1357630" cy="571500"/>
            </a:xfrm>
            <a:custGeom>
              <a:avLst/>
              <a:gdLst/>
              <a:ahLst/>
              <a:cxnLst/>
              <a:rect l="l" t="t" r="r" b="b"/>
              <a:pathLst>
                <a:path w="1357629" h="571500">
                  <a:moveTo>
                    <a:pt x="1071563" y="0"/>
                  </a:moveTo>
                  <a:lnTo>
                    <a:pt x="1071563" y="142876"/>
                  </a:lnTo>
                  <a:lnTo>
                    <a:pt x="285750" y="142876"/>
                  </a:lnTo>
                  <a:lnTo>
                    <a:pt x="285750" y="0"/>
                  </a:lnTo>
                  <a:lnTo>
                    <a:pt x="0" y="285750"/>
                  </a:lnTo>
                  <a:lnTo>
                    <a:pt x="285750" y="571500"/>
                  </a:lnTo>
                  <a:lnTo>
                    <a:pt x="285750" y="428626"/>
                  </a:lnTo>
                  <a:lnTo>
                    <a:pt x="1071563" y="428626"/>
                  </a:lnTo>
                  <a:lnTo>
                    <a:pt x="1071563" y="571500"/>
                  </a:lnTo>
                  <a:lnTo>
                    <a:pt x="1357312" y="285750"/>
                  </a:lnTo>
                  <a:lnTo>
                    <a:pt x="107156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0408" y="3514725"/>
              <a:ext cx="1357630" cy="571500"/>
            </a:xfrm>
            <a:custGeom>
              <a:avLst/>
              <a:gdLst/>
              <a:ahLst/>
              <a:cxnLst/>
              <a:rect l="l" t="t" r="r" b="b"/>
              <a:pathLst>
                <a:path w="1357629" h="571500">
                  <a:moveTo>
                    <a:pt x="0" y="285750"/>
                  </a:moveTo>
                  <a:lnTo>
                    <a:pt x="285749" y="0"/>
                  </a:lnTo>
                  <a:lnTo>
                    <a:pt x="285749" y="142875"/>
                  </a:lnTo>
                  <a:lnTo>
                    <a:pt x="1071563" y="142875"/>
                  </a:lnTo>
                  <a:lnTo>
                    <a:pt x="1071563" y="0"/>
                  </a:lnTo>
                  <a:lnTo>
                    <a:pt x="1357313" y="285750"/>
                  </a:lnTo>
                  <a:lnTo>
                    <a:pt x="1071563" y="571500"/>
                  </a:lnTo>
                  <a:lnTo>
                    <a:pt x="1071563" y="428625"/>
                  </a:lnTo>
                  <a:lnTo>
                    <a:pt x="285749" y="428625"/>
                  </a:lnTo>
                  <a:lnTo>
                    <a:pt x="285749" y="57150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80526" y="5785611"/>
            <a:ext cx="5855335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 MT"/>
                <a:cs typeface="Arial MT"/>
              </a:rPr>
              <a:t>Epigenetics</a:t>
            </a:r>
            <a:endParaRPr sz="2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DNA</a:t>
            </a:r>
            <a:r>
              <a:rPr sz="2000" spc="-1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methylation;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Chromatin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modifications;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 miRNAs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7662" y="3857626"/>
            <a:ext cx="2098675" cy="16795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6046" y="2347912"/>
            <a:ext cx="2319337" cy="31670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0495" y="4518025"/>
            <a:ext cx="2069654" cy="82708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319222" y="4108195"/>
            <a:ext cx="1154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Fibrils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(?)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821" y="4419092"/>
            <a:ext cx="370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8843" y="5065267"/>
            <a:ext cx="1349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Lewy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88897" y="5797803"/>
            <a:ext cx="6024245" cy="8699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94945" marR="5080" indent="-182880">
              <a:lnSpc>
                <a:spcPts val="3290"/>
              </a:lnSpc>
              <a:spcBef>
                <a:spcPts val="265"/>
              </a:spcBef>
            </a:pPr>
            <a:r>
              <a:rPr sz="4125" spc="-7" baseline="101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800" b="1" spc="-5" dirty="0">
                <a:solidFill>
                  <a:srgbClr val="333399"/>
                </a:solidFill>
                <a:latin typeface="Calibri"/>
                <a:cs typeface="Calibri"/>
              </a:rPr>
              <a:t>-synuclein </a:t>
            </a:r>
            <a:r>
              <a:rPr sz="2800" b="1" dirty="0">
                <a:latin typeface="Calibri"/>
                <a:cs typeface="Calibri"/>
              </a:rPr>
              <a:t>– a </a:t>
            </a:r>
            <a:r>
              <a:rPr sz="2800" b="1" spc="-10" dirty="0">
                <a:latin typeface="Calibri"/>
                <a:cs typeface="Calibri"/>
              </a:rPr>
              <a:t>common denominator </a:t>
            </a:r>
            <a:r>
              <a:rPr sz="2800" b="1" spc="-5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monogenic</a:t>
            </a:r>
            <a:r>
              <a:rPr sz="2800" b="1" dirty="0">
                <a:latin typeface="Calibri"/>
                <a:cs typeface="Calibri"/>
              </a:rPr>
              <a:t> and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idiopathic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forms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32071" y="4523571"/>
            <a:ext cx="1441450" cy="212090"/>
          </a:xfrm>
          <a:custGeom>
            <a:avLst/>
            <a:gdLst/>
            <a:ahLst/>
            <a:cxnLst/>
            <a:rect l="l" t="t" r="r" b="b"/>
            <a:pathLst>
              <a:path w="1441450" h="212089">
                <a:moveTo>
                  <a:pt x="82217" y="48572"/>
                </a:moveTo>
                <a:lnTo>
                  <a:pt x="56434" y="60371"/>
                </a:lnTo>
                <a:lnTo>
                  <a:pt x="79396" y="77008"/>
                </a:lnTo>
                <a:lnTo>
                  <a:pt x="1438517" y="211871"/>
                </a:lnTo>
                <a:lnTo>
                  <a:pt x="1441339" y="183436"/>
                </a:lnTo>
                <a:lnTo>
                  <a:pt x="82217" y="48572"/>
                </a:lnTo>
                <a:close/>
              </a:path>
              <a:path w="1441450" h="212089">
                <a:moveTo>
                  <a:pt x="119691" y="0"/>
                </a:moveTo>
                <a:lnTo>
                  <a:pt x="0" y="54772"/>
                </a:lnTo>
                <a:lnTo>
                  <a:pt x="106593" y="131998"/>
                </a:lnTo>
                <a:lnTo>
                  <a:pt x="115526" y="130571"/>
                </a:lnTo>
                <a:lnTo>
                  <a:pt x="124785" y="117791"/>
                </a:lnTo>
                <a:lnTo>
                  <a:pt x="123357" y="108858"/>
                </a:lnTo>
                <a:lnTo>
                  <a:pt x="79396" y="77008"/>
                </a:lnTo>
                <a:lnTo>
                  <a:pt x="26814" y="71790"/>
                </a:lnTo>
                <a:lnTo>
                  <a:pt x="29635" y="43355"/>
                </a:lnTo>
                <a:lnTo>
                  <a:pt x="93619" y="43355"/>
                </a:lnTo>
                <a:lnTo>
                  <a:pt x="131582" y="25982"/>
                </a:lnTo>
                <a:lnTo>
                  <a:pt x="134736" y="17505"/>
                </a:lnTo>
                <a:lnTo>
                  <a:pt x="128169" y="3154"/>
                </a:lnTo>
                <a:lnTo>
                  <a:pt x="119691" y="0"/>
                </a:lnTo>
                <a:close/>
              </a:path>
              <a:path w="1441450" h="212089">
                <a:moveTo>
                  <a:pt x="29635" y="43355"/>
                </a:moveTo>
                <a:lnTo>
                  <a:pt x="26814" y="71790"/>
                </a:lnTo>
                <a:lnTo>
                  <a:pt x="79396" y="77008"/>
                </a:lnTo>
                <a:lnTo>
                  <a:pt x="70501" y="70563"/>
                </a:lnTo>
                <a:lnTo>
                  <a:pt x="34162" y="70563"/>
                </a:lnTo>
                <a:lnTo>
                  <a:pt x="36600" y="46001"/>
                </a:lnTo>
                <a:lnTo>
                  <a:pt x="56308" y="46001"/>
                </a:lnTo>
                <a:lnTo>
                  <a:pt x="29635" y="43355"/>
                </a:lnTo>
                <a:close/>
              </a:path>
              <a:path w="1441450" h="212089">
                <a:moveTo>
                  <a:pt x="36600" y="46001"/>
                </a:moveTo>
                <a:lnTo>
                  <a:pt x="34162" y="70563"/>
                </a:lnTo>
                <a:lnTo>
                  <a:pt x="56434" y="60371"/>
                </a:lnTo>
                <a:lnTo>
                  <a:pt x="36600" y="46001"/>
                </a:lnTo>
                <a:close/>
              </a:path>
              <a:path w="1441450" h="212089">
                <a:moveTo>
                  <a:pt x="56434" y="60371"/>
                </a:moveTo>
                <a:lnTo>
                  <a:pt x="34162" y="70563"/>
                </a:lnTo>
                <a:lnTo>
                  <a:pt x="70501" y="70563"/>
                </a:lnTo>
                <a:lnTo>
                  <a:pt x="56434" y="60371"/>
                </a:lnTo>
                <a:close/>
              </a:path>
              <a:path w="1441450" h="212089">
                <a:moveTo>
                  <a:pt x="56308" y="46001"/>
                </a:moveTo>
                <a:lnTo>
                  <a:pt x="36600" y="46001"/>
                </a:lnTo>
                <a:lnTo>
                  <a:pt x="56434" y="60371"/>
                </a:lnTo>
                <a:lnTo>
                  <a:pt x="82217" y="48572"/>
                </a:lnTo>
                <a:lnTo>
                  <a:pt x="56308" y="46001"/>
                </a:lnTo>
                <a:close/>
              </a:path>
              <a:path w="1441450" h="212089">
                <a:moveTo>
                  <a:pt x="93619" y="43355"/>
                </a:moveTo>
                <a:lnTo>
                  <a:pt x="29635" y="43355"/>
                </a:lnTo>
                <a:lnTo>
                  <a:pt x="82217" y="48572"/>
                </a:lnTo>
                <a:lnTo>
                  <a:pt x="93619" y="4335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9997" y="4654663"/>
            <a:ext cx="1082675" cy="273050"/>
          </a:xfrm>
          <a:custGeom>
            <a:avLst/>
            <a:gdLst/>
            <a:ahLst/>
            <a:cxnLst/>
            <a:rect l="l" t="t" r="r" b="b"/>
            <a:pathLst>
              <a:path w="1082675" h="273050">
                <a:moveTo>
                  <a:pt x="82428" y="44652"/>
                </a:moveTo>
                <a:lnTo>
                  <a:pt x="55609" y="53858"/>
                </a:lnTo>
                <a:lnTo>
                  <a:pt x="76825" y="72672"/>
                </a:lnTo>
                <a:lnTo>
                  <a:pt x="1076763" y="272660"/>
                </a:lnTo>
                <a:lnTo>
                  <a:pt x="1082367" y="244640"/>
                </a:lnTo>
                <a:lnTo>
                  <a:pt x="82428" y="44652"/>
                </a:lnTo>
                <a:close/>
              </a:path>
              <a:path w="1082675" h="273050">
                <a:moveTo>
                  <a:pt x="124496" y="0"/>
                </a:moveTo>
                <a:lnTo>
                  <a:pt x="0" y="42736"/>
                </a:lnTo>
                <a:lnTo>
                  <a:pt x="98482" y="130070"/>
                </a:lnTo>
                <a:lnTo>
                  <a:pt x="107513" y="129528"/>
                </a:lnTo>
                <a:lnTo>
                  <a:pt x="117983" y="117721"/>
                </a:lnTo>
                <a:lnTo>
                  <a:pt x="117441" y="108690"/>
                </a:lnTo>
                <a:lnTo>
                  <a:pt x="76825" y="72672"/>
                </a:lnTo>
                <a:lnTo>
                  <a:pt x="24999" y="62307"/>
                </a:lnTo>
                <a:lnTo>
                  <a:pt x="30603" y="34287"/>
                </a:lnTo>
                <a:lnTo>
                  <a:pt x="112623" y="34287"/>
                </a:lnTo>
                <a:lnTo>
                  <a:pt x="133774" y="27026"/>
                </a:lnTo>
                <a:lnTo>
                  <a:pt x="137748" y="18898"/>
                </a:lnTo>
                <a:lnTo>
                  <a:pt x="132623" y="3972"/>
                </a:lnTo>
                <a:lnTo>
                  <a:pt x="124496" y="0"/>
                </a:lnTo>
                <a:close/>
              </a:path>
              <a:path w="1082675" h="273050">
                <a:moveTo>
                  <a:pt x="30603" y="34287"/>
                </a:moveTo>
                <a:lnTo>
                  <a:pt x="24999" y="62307"/>
                </a:lnTo>
                <a:lnTo>
                  <a:pt x="76825" y="72672"/>
                </a:lnTo>
                <a:lnTo>
                  <a:pt x="64577" y="61810"/>
                </a:lnTo>
                <a:lnTo>
                  <a:pt x="32443" y="61810"/>
                </a:lnTo>
                <a:lnTo>
                  <a:pt x="37284" y="37608"/>
                </a:lnTo>
                <a:lnTo>
                  <a:pt x="47208" y="37608"/>
                </a:lnTo>
                <a:lnTo>
                  <a:pt x="30603" y="34287"/>
                </a:lnTo>
                <a:close/>
              </a:path>
              <a:path w="1082675" h="273050">
                <a:moveTo>
                  <a:pt x="37284" y="37608"/>
                </a:moveTo>
                <a:lnTo>
                  <a:pt x="32443" y="61810"/>
                </a:lnTo>
                <a:lnTo>
                  <a:pt x="55609" y="53858"/>
                </a:lnTo>
                <a:lnTo>
                  <a:pt x="37284" y="37608"/>
                </a:lnTo>
                <a:close/>
              </a:path>
              <a:path w="1082675" h="273050">
                <a:moveTo>
                  <a:pt x="55609" y="53858"/>
                </a:moveTo>
                <a:lnTo>
                  <a:pt x="32443" y="61810"/>
                </a:lnTo>
                <a:lnTo>
                  <a:pt x="64577" y="61810"/>
                </a:lnTo>
                <a:lnTo>
                  <a:pt x="55609" y="53858"/>
                </a:lnTo>
                <a:close/>
              </a:path>
              <a:path w="1082675" h="273050">
                <a:moveTo>
                  <a:pt x="47208" y="37608"/>
                </a:moveTo>
                <a:lnTo>
                  <a:pt x="37284" y="37608"/>
                </a:lnTo>
                <a:lnTo>
                  <a:pt x="55609" y="53858"/>
                </a:lnTo>
                <a:lnTo>
                  <a:pt x="82428" y="44652"/>
                </a:lnTo>
                <a:lnTo>
                  <a:pt x="47208" y="37608"/>
                </a:lnTo>
                <a:close/>
              </a:path>
              <a:path w="1082675" h="273050">
                <a:moveTo>
                  <a:pt x="112623" y="34287"/>
                </a:moveTo>
                <a:lnTo>
                  <a:pt x="30603" y="34287"/>
                </a:lnTo>
                <a:lnTo>
                  <a:pt x="82428" y="44652"/>
                </a:lnTo>
                <a:lnTo>
                  <a:pt x="112623" y="34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84996" y="843788"/>
            <a:ext cx="8493125" cy="242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Known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loss of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dopaminergic </a:t>
            </a:r>
            <a:r>
              <a:rPr sz="2400" spc="-10" dirty="0">
                <a:latin typeface="Calibri"/>
                <a:cs typeface="Calibri"/>
              </a:rPr>
              <a:t>neurons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substantia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nigra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Calibri"/>
              <a:cs typeface="Calibri"/>
            </a:endParaRPr>
          </a:p>
          <a:p>
            <a:pPr marL="713105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Motor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symptoms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Healthy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567246" y="1265238"/>
            <a:ext cx="370205" cy="441325"/>
            <a:chOff x="4567246" y="1265238"/>
            <a:chExt cx="370205" cy="441325"/>
          </a:xfrm>
        </p:grpSpPr>
        <p:sp>
          <p:nvSpPr>
            <p:cNvPr id="13" name="object 13"/>
            <p:cNvSpPr/>
            <p:nvPr/>
          </p:nvSpPr>
          <p:spPr>
            <a:xfrm>
              <a:off x="4572008" y="1270001"/>
              <a:ext cx="360680" cy="431800"/>
            </a:xfrm>
            <a:custGeom>
              <a:avLst/>
              <a:gdLst/>
              <a:ahLst/>
              <a:cxnLst/>
              <a:rect l="l" t="t" r="r" b="b"/>
              <a:pathLst>
                <a:path w="360679" h="431800">
                  <a:moveTo>
                    <a:pt x="270272" y="0"/>
                  </a:moveTo>
                  <a:lnTo>
                    <a:pt x="90089" y="0"/>
                  </a:lnTo>
                  <a:lnTo>
                    <a:pt x="90089" y="251881"/>
                  </a:lnTo>
                  <a:lnTo>
                    <a:pt x="0" y="251881"/>
                  </a:lnTo>
                  <a:lnTo>
                    <a:pt x="180181" y="431800"/>
                  </a:lnTo>
                  <a:lnTo>
                    <a:pt x="360362" y="251881"/>
                  </a:lnTo>
                  <a:lnTo>
                    <a:pt x="270272" y="251881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2008" y="1270001"/>
              <a:ext cx="360680" cy="431800"/>
            </a:xfrm>
            <a:custGeom>
              <a:avLst/>
              <a:gdLst/>
              <a:ahLst/>
              <a:cxnLst/>
              <a:rect l="l" t="t" r="r" b="b"/>
              <a:pathLst>
                <a:path w="360679" h="431800">
                  <a:moveTo>
                    <a:pt x="0" y="251881"/>
                  </a:moveTo>
                  <a:lnTo>
                    <a:pt x="90090" y="251881"/>
                  </a:lnTo>
                  <a:lnTo>
                    <a:pt x="90090" y="0"/>
                  </a:lnTo>
                  <a:lnTo>
                    <a:pt x="270272" y="0"/>
                  </a:lnTo>
                  <a:lnTo>
                    <a:pt x="270272" y="251881"/>
                  </a:lnTo>
                  <a:lnTo>
                    <a:pt x="360363" y="251881"/>
                  </a:lnTo>
                  <a:lnTo>
                    <a:pt x="180181" y="431800"/>
                  </a:lnTo>
                  <a:lnTo>
                    <a:pt x="0" y="251881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290274" y="3607308"/>
            <a:ext cx="182816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  <a:hlinkClick r:id="rId5"/>
              </a:rPr>
              <a:t>http://frontalcortex.com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1984" y="5244084"/>
            <a:ext cx="2054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  <a:hlinkClick r:id="rId6"/>
              </a:rPr>
              <a:t>http://img.medscape.com/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03342" y="76707"/>
            <a:ext cx="48901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0" dirty="0">
                <a:solidFill>
                  <a:srgbClr val="000000"/>
                </a:solidFill>
              </a:rPr>
              <a:t>Parkinson’s</a:t>
            </a:r>
            <a:r>
              <a:rPr sz="4000" spc="-3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disease</a:t>
            </a:r>
            <a:endParaRPr sz="4000"/>
          </a:p>
        </p:txBody>
      </p:sp>
      <p:sp>
        <p:nvSpPr>
          <p:cNvPr id="18" name="object 18"/>
          <p:cNvSpPr/>
          <p:nvPr/>
        </p:nvSpPr>
        <p:spPr>
          <a:xfrm>
            <a:off x="392537" y="836711"/>
            <a:ext cx="8388985" cy="0"/>
          </a:xfrm>
          <a:custGeom>
            <a:avLst/>
            <a:gdLst/>
            <a:ahLst/>
            <a:cxnLst/>
            <a:rect l="l" t="t" r="r" b="b"/>
            <a:pathLst>
              <a:path w="8388985">
                <a:moveTo>
                  <a:pt x="0" y="0"/>
                </a:moveTo>
                <a:lnTo>
                  <a:pt x="8388631" y="1"/>
                </a:lnTo>
              </a:path>
            </a:pathLst>
          </a:custGeom>
          <a:ln w="38100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 rot="20220000">
            <a:off x="5461648" y="1805169"/>
            <a:ext cx="29318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PD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4200" b="1" spc="-37" baseline="198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4200" b="1" spc="-97" baseline="198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spc="-52" baseline="198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4200" b="1" spc="-52" baseline="2976" dirty="0">
                <a:solidFill>
                  <a:srgbClr val="FF0000"/>
                </a:solidFill>
                <a:latin typeface="Arial"/>
                <a:cs typeface="Arial"/>
              </a:rPr>
              <a:t>uc</a:t>
            </a:r>
            <a:r>
              <a:rPr sz="4200" b="1" spc="-52" baseline="3968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4200" b="1" spc="-104" baseline="396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spc="-60" baseline="4960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4200" b="1" spc="-60" baseline="5952" dirty="0">
                <a:solidFill>
                  <a:srgbClr val="FF0000"/>
                </a:solidFill>
                <a:latin typeface="Arial"/>
                <a:cs typeface="Arial"/>
              </a:rPr>
              <a:t>re</a:t>
            </a:r>
            <a:endParaRPr sz="4200" baseline="5952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 rot="20220000">
            <a:off x="6191072" y="2199326"/>
            <a:ext cx="1821929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4200" b="1" spc="-15" baseline="-1984" dirty="0">
                <a:solidFill>
                  <a:srgbClr val="FF0000"/>
                </a:solidFill>
                <a:latin typeface="Arial"/>
                <a:cs typeface="Arial"/>
              </a:rPr>
              <a:t>th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an</a:t>
            </a:r>
            <a:r>
              <a:rPr sz="28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spc="-25" dirty="0">
                <a:solidFill>
                  <a:srgbClr val="FF0000"/>
                </a:solidFill>
                <a:latin typeface="Arial"/>
                <a:cs typeface="Arial"/>
              </a:rPr>
              <a:t>just</a:t>
            </a:r>
            <a:r>
              <a:rPr sz="2800" b="1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b="1" baseline="1984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endParaRPr sz="4200" baseline="1984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 rot="20220000">
            <a:off x="5548192" y="2584741"/>
            <a:ext cx="344549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sz="4200" b="1" spc="-44" baseline="-3968" dirty="0">
                <a:solidFill>
                  <a:srgbClr val="FF0000"/>
                </a:solidFill>
                <a:latin typeface="Arial"/>
                <a:cs typeface="Arial"/>
              </a:rPr>
              <a:t>mo</a:t>
            </a:r>
            <a:r>
              <a:rPr sz="4200" b="1" spc="-44" baseline="-2976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4200" b="1" spc="-44" baseline="-1984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2800" b="1" spc="-30" dirty="0">
                <a:solidFill>
                  <a:srgbClr val="FF0000"/>
                </a:solidFill>
                <a:latin typeface="Arial"/>
                <a:cs typeface="Arial"/>
              </a:rPr>
              <a:t>nt</a:t>
            </a:r>
            <a:r>
              <a:rPr sz="28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Arial"/>
                <a:cs typeface="Arial"/>
              </a:rPr>
              <a:t>diso</a:t>
            </a:r>
            <a:r>
              <a:rPr sz="4200" b="1" spc="-52" baseline="1984" dirty="0">
                <a:solidFill>
                  <a:srgbClr val="FF0000"/>
                </a:solidFill>
                <a:latin typeface="Arial"/>
                <a:cs typeface="Arial"/>
              </a:rPr>
              <a:t>rde</a:t>
            </a:r>
            <a:r>
              <a:rPr sz="4200" b="1" spc="-52" baseline="2976" dirty="0">
                <a:solidFill>
                  <a:srgbClr val="FF0000"/>
                </a:solidFill>
                <a:latin typeface="Arial"/>
                <a:cs typeface="Arial"/>
              </a:rPr>
              <a:t>r!</a:t>
            </a:r>
            <a:endParaRPr sz="4200" baseline="2976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564" rIns="0" bIns="0" rtlCol="0">
            <a:spAutoFit/>
          </a:bodyPr>
          <a:lstStyle/>
          <a:p>
            <a:pPr marL="635" algn="ctr">
              <a:lnSpc>
                <a:spcPts val="4310"/>
              </a:lnSpc>
              <a:spcBef>
                <a:spcPts val="100"/>
              </a:spcBef>
            </a:pPr>
            <a:r>
              <a:rPr spc="-5" dirty="0"/>
              <a:t>Progression</a:t>
            </a:r>
            <a:r>
              <a:rPr spc="-50" dirty="0"/>
              <a:t> </a:t>
            </a:r>
            <a:r>
              <a:rPr spc="-5" dirty="0"/>
              <a:t>shows</a:t>
            </a:r>
          </a:p>
          <a:p>
            <a:pPr marL="635" algn="ctr">
              <a:lnSpc>
                <a:spcPts val="4310"/>
              </a:lnSpc>
            </a:pPr>
            <a:r>
              <a:rPr spc="-5" dirty="0"/>
              <a:t>PD</a:t>
            </a:r>
            <a:r>
              <a:rPr spc="-15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spc="-5" dirty="0"/>
              <a:t>more</a:t>
            </a:r>
            <a:r>
              <a:rPr spc="-20" dirty="0"/>
              <a:t> </a:t>
            </a:r>
            <a:r>
              <a:rPr dirty="0"/>
              <a:t>than</a:t>
            </a:r>
            <a:r>
              <a:rPr spc="-2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nigral</a:t>
            </a:r>
            <a:r>
              <a:rPr spc="-20" dirty="0"/>
              <a:t> </a:t>
            </a:r>
            <a:r>
              <a:rPr spc="-5" dirty="0"/>
              <a:t>disease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96808" y="2323590"/>
            <a:ext cx="4941570" cy="2472690"/>
            <a:chOff x="2096808" y="2323590"/>
            <a:chExt cx="4941570" cy="2472690"/>
          </a:xfrm>
        </p:grpSpPr>
        <p:sp>
          <p:nvSpPr>
            <p:cNvPr id="4" name="object 4"/>
            <p:cNvSpPr/>
            <p:nvPr/>
          </p:nvSpPr>
          <p:spPr>
            <a:xfrm>
              <a:off x="3635895" y="2564903"/>
              <a:ext cx="3322320" cy="1985645"/>
            </a:xfrm>
            <a:custGeom>
              <a:avLst/>
              <a:gdLst/>
              <a:ahLst/>
              <a:cxnLst/>
              <a:rect l="l" t="t" r="r" b="b"/>
              <a:pathLst>
                <a:path w="3322320" h="1985645">
                  <a:moveTo>
                    <a:pt x="3321843" y="0"/>
                  </a:moveTo>
                  <a:lnTo>
                    <a:pt x="0" y="0"/>
                  </a:lnTo>
                  <a:lnTo>
                    <a:pt x="0" y="1985069"/>
                  </a:lnTo>
                  <a:lnTo>
                    <a:pt x="3321843" y="1985069"/>
                  </a:lnTo>
                  <a:lnTo>
                    <a:pt x="3321843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6422" y="3733800"/>
              <a:ext cx="433983" cy="726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096808" y="2323591"/>
              <a:ext cx="4941570" cy="2472690"/>
            </a:xfrm>
            <a:custGeom>
              <a:avLst/>
              <a:gdLst/>
              <a:ahLst/>
              <a:cxnLst/>
              <a:rect l="l" t="t" r="r" b="b"/>
              <a:pathLst>
                <a:path w="4941570" h="2472690">
                  <a:moveTo>
                    <a:pt x="4941290" y="2221026"/>
                  </a:moveTo>
                  <a:lnTo>
                    <a:pt x="4865357" y="2183295"/>
                  </a:lnTo>
                  <a:lnTo>
                    <a:pt x="4712424" y="2107273"/>
                  </a:lnTo>
                  <a:lnTo>
                    <a:pt x="4763401" y="2183358"/>
                  </a:lnTo>
                  <a:lnTo>
                    <a:pt x="1579587" y="2190877"/>
                  </a:lnTo>
                  <a:lnTo>
                    <a:pt x="1596923" y="178130"/>
                  </a:lnTo>
                  <a:lnTo>
                    <a:pt x="1672678" y="229577"/>
                  </a:lnTo>
                  <a:lnTo>
                    <a:pt x="1634756" y="152069"/>
                  </a:lnTo>
                  <a:lnTo>
                    <a:pt x="1560347" y="0"/>
                  </a:lnTo>
                  <a:lnTo>
                    <a:pt x="1444091" y="227609"/>
                  </a:lnTo>
                  <a:lnTo>
                    <a:pt x="1520723" y="177469"/>
                  </a:lnTo>
                  <a:lnTo>
                    <a:pt x="1503222" y="2211400"/>
                  </a:lnTo>
                  <a:lnTo>
                    <a:pt x="1309979" y="2114766"/>
                  </a:lnTo>
                  <a:lnTo>
                    <a:pt x="1360779" y="2190966"/>
                  </a:lnTo>
                  <a:lnTo>
                    <a:pt x="0" y="2190966"/>
                  </a:lnTo>
                  <a:lnTo>
                    <a:pt x="0" y="2267166"/>
                  </a:lnTo>
                  <a:lnTo>
                    <a:pt x="1360779" y="2267166"/>
                  </a:lnTo>
                  <a:lnTo>
                    <a:pt x="1309979" y="2343366"/>
                  </a:lnTo>
                  <a:lnTo>
                    <a:pt x="1462379" y="2267166"/>
                  </a:lnTo>
                  <a:lnTo>
                    <a:pt x="1502918" y="2246896"/>
                  </a:lnTo>
                  <a:lnTo>
                    <a:pt x="1500987" y="2471623"/>
                  </a:lnTo>
                  <a:lnTo>
                    <a:pt x="1577174" y="2472283"/>
                  </a:lnTo>
                  <a:lnTo>
                    <a:pt x="1578940" y="2267077"/>
                  </a:lnTo>
                  <a:lnTo>
                    <a:pt x="4763579" y="2259558"/>
                  </a:lnTo>
                  <a:lnTo>
                    <a:pt x="4712957" y="2335873"/>
                  </a:lnTo>
                  <a:lnTo>
                    <a:pt x="4941290" y="22210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58949" y="2111755"/>
            <a:ext cx="596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70C0"/>
                </a:solidFill>
                <a:latin typeface="Calibri"/>
                <a:cs typeface="Calibri"/>
              </a:rPr>
              <a:t>th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3986" y="2191003"/>
            <a:ext cx="904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abili</a:t>
            </a:r>
            <a:r>
              <a:rPr sz="1800" b="1" dirty="0">
                <a:latin typeface="Calibri"/>
                <a:cs typeface="Calibri"/>
              </a:rPr>
              <a:t>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1089" y="4565395"/>
            <a:ext cx="38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6051" y="4916982"/>
            <a:ext cx="770255" cy="231140"/>
          </a:xfrm>
          <a:prstGeom prst="rect">
            <a:avLst/>
          </a:prstGeom>
          <a:solidFill>
            <a:srgbClr val="EAAF00"/>
          </a:solidFill>
        </p:spPr>
        <p:txBody>
          <a:bodyPr vert="horz" wrap="square" lIns="0" tIns="4635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65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Preclinical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76971" y="4916982"/>
            <a:ext cx="3361690" cy="277495"/>
          </a:xfrm>
          <a:custGeom>
            <a:avLst/>
            <a:gdLst/>
            <a:ahLst/>
            <a:cxnLst/>
            <a:rect l="l" t="t" r="r" b="b"/>
            <a:pathLst>
              <a:path w="3361690" h="277495">
                <a:moveTo>
                  <a:pt x="3361135" y="0"/>
                </a:moveTo>
                <a:lnTo>
                  <a:pt x="0" y="0"/>
                </a:lnTo>
                <a:lnTo>
                  <a:pt x="0" y="276998"/>
                </a:lnTo>
                <a:lnTo>
                  <a:pt x="3361135" y="276998"/>
                </a:lnTo>
                <a:lnTo>
                  <a:pt x="3361135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00885" y="4937252"/>
            <a:ext cx="1314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Signs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symptoms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5973" y="4916982"/>
            <a:ext cx="770255" cy="231140"/>
          </a:xfrm>
          <a:prstGeom prst="rect">
            <a:avLst/>
          </a:prstGeom>
          <a:solidFill>
            <a:srgbClr val="4BACC6"/>
          </a:solidFill>
        </p:spPr>
        <p:txBody>
          <a:bodyPr vert="horz" wrap="square" lIns="0" tIns="4635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65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Prodromal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61826" y="4650740"/>
            <a:ext cx="516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-4–6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yrs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21209" y="2538572"/>
            <a:ext cx="4058285" cy="2096135"/>
            <a:chOff x="2821209" y="2538572"/>
            <a:chExt cx="4058285" cy="2096135"/>
          </a:xfrm>
        </p:grpSpPr>
        <p:sp>
          <p:nvSpPr>
            <p:cNvPr id="16" name="object 16"/>
            <p:cNvSpPr/>
            <p:nvPr/>
          </p:nvSpPr>
          <p:spPr>
            <a:xfrm>
              <a:off x="2825972" y="4493717"/>
              <a:ext cx="0" cy="135890"/>
            </a:xfrm>
            <a:custGeom>
              <a:avLst/>
              <a:gdLst/>
              <a:ahLst/>
              <a:cxnLst/>
              <a:rect l="l" t="t" r="r" b="b"/>
              <a:pathLst>
                <a:path h="135889">
                  <a:moveTo>
                    <a:pt x="0" y="0"/>
                  </a:moveTo>
                  <a:lnTo>
                    <a:pt x="1" y="13573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65541" y="2557622"/>
              <a:ext cx="3195320" cy="1961514"/>
            </a:xfrm>
            <a:custGeom>
              <a:avLst/>
              <a:gdLst/>
              <a:ahLst/>
              <a:cxnLst/>
              <a:rect l="l" t="t" r="r" b="b"/>
              <a:pathLst>
                <a:path w="3195320" h="1961514">
                  <a:moveTo>
                    <a:pt x="0" y="1961274"/>
                  </a:moveTo>
                  <a:lnTo>
                    <a:pt x="21443" y="1903702"/>
                  </a:lnTo>
                  <a:lnTo>
                    <a:pt x="49188" y="1846130"/>
                  </a:lnTo>
                  <a:lnTo>
                    <a:pt x="89537" y="1788558"/>
                  </a:lnTo>
                  <a:lnTo>
                    <a:pt x="116408" y="1759773"/>
                  </a:lnTo>
                  <a:lnTo>
                    <a:pt x="148793" y="1730987"/>
                  </a:lnTo>
                  <a:lnTo>
                    <a:pt x="187480" y="1702201"/>
                  </a:lnTo>
                  <a:lnTo>
                    <a:pt x="233258" y="1673415"/>
                  </a:lnTo>
                  <a:lnTo>
                    <a:pt x="286912" y="1644629"/>
                  </a:lnTo>
                  <a:lnTo>
                    <a:pt x="349233" y="1615843"/>
                  </a:lnTo>
                  <a:lnTo>
                    <a:pt x="421006" y="1587057"/>
                  </a:lnTo>
                  <a:lnTo>
                    <a:pt x="503021" y="1558272"/>
                  </a:lnTo>
                  <a:lnTo>
                    <a:pt x="569132" y="1539015"/>
                  </a:lnTo>
                  <a:lnTo>
                    <a:pt x="644451" y="1521357"/>
                  </a:lnTo>
                  <a:lnTo>
                    <a:pt x="685254" y="1513039"/>
                  </a:lnTo>
                  <a:lnTo>
                    <a:pt x="727988" y="1505015"/>
                  </a:lnTo>
                  <a:lnTo>
                    <a:pt x="772530" y="1497250"/>
                  </a:lnTo>
                  <a:lnTo>
                    <a:pt x="818755" y="1489708"/>
                  </a:lnTo>
                  <a:lnTo>
                    <a:pt x="866540" y="1482354"/>
                  </a:lnTo>
                  <a:lnTo>
                    <a:pt x="915761" y="1475153"/>
                  </a:lnTo>
                  <a:lnTo>
                    <a:pt x="966296" y="1468069"/>
                  </a:lnTo>
                  <a:lnTo>
                    <a:pt x="1018019" y="1461068"/>
                  </a:lnTo>
                  <a:lnTo>
                    <a:pt x="1070808" y="1454114"/>
                  </a:lnTo>
                  <a:lnTo>
                    <a:pt x="1124539" y="1447171"/>
                  </a:lnTo>
                  <a:lnTo>
                    <a:pt x="1179088" y="1440205"/>
                  </a:lnTo>
                  <a:lnTo>
                    <a:pt x="1234332" y="1433180"/>
                  </a:lnTo>
                  <a:lnTo>
                    <a:pt x="1290146" y="1426062"/>
                  </a:lnTo>
                  <a:lnTo>
                    <a:pt x="1346409" y="1418813"/>
                  </a:lnTo>
                  <a:lnTo>
                    <a:pt x="1402994" y="1411401"/>
                  </a:lnTo>
                  <a:lnTo>
                    <a:pt x="1459780" y="1403788"/>
                  </a:lnTo>
                  <a:lnTo>
                    <a:pt x="1516643" y="1395941"/>
                  </a:lnTo>
                  <a:lnTo>
                    <a:pt x="1573458" y="1387823"/>
                  </a:lnTo>
                  <a:lnTo>
                    <a:pt x="1630102" y="1379399"/>
                  </a:lnTo>
                  <a:lnTo>
                    <a:pt x="1686453" y="1370635"/>
                  </a:lnTo>
                  <a:lnTo>
                    <a:pt x="1742385" y="1361494"/>
                  </a:lnTo>
                  <a:lnTo>
                    <a:pt x="1797775" y="1351942"/>
                  </a:lnTo>
                  <a:lnTo>
                    <a:pt x="1852500" y="1341943"/>
                  </a:lnTo>
                  <a:lnTo>
                    <a:pt x="1906436" y="1331463"/>
                  </a:lnTo>
                  <a:lnTo>
                    <a:pt x="1959459" y="1320465"/>
                  </a:lnTo>
                  <a:lnTo>
                    <a:pt x="2011447" y="1308915"/>
                  </a:lnTo>
                  <a:lnTo>
                    <a:pt x="2062274" y="1296777"/>
                  </a:lnTo>
                  <a:lnTo>
                    <a:pt x="2111818" y="1284016"/>
                  </a:lnTo>
                  <a:lnTo>
                    <a:pt x="2159955" y="1270597"/>
                  </a:lnTo>
                  <a:lnTo>
                    <a:pt x="2206561" y="1256484"/>
                  </a:lnTo>
                  <a:lnTo>
                    <a:pt x="2251513" y="1241643"/>
                  </a:lnTo>
                  <a:lnTo>
                    <a:pt x="2294687" y="1226038"/>
                  </a:lnTo>
                  <a:lnTo>
                    <a:pt x="2335959" y="1209633"/>
                  </a:lnTo>
                  <a:lnTo>
                    <a:pt x="2375206" y="1192394"/>
                  </a:lnTo>
                  <a:lnTo>
                    <a:pt x="2412304" y="1174285"/>
                  </a:lnTo>
                  <a:lnTo>
                    <a:pt x="2447130" y="1155271"/>
                  </a:lnTo>
                  <a:lnTo>
                    <a:pt x="2492486" y="1127741"/>
                  </a:lnTo>
                  <a:lnTo>
                    <a:pt x="2535782" y="1098915"/>
                  </a:lnTo>
                  <a:lnTo>
                    <a:pt x="2577091" y="1068841"/>
                  </a:lnTo>
                  <a:lnTo>
                    <a:pt x="2616488" y="1037563"/>
                  </a:lnTo>
                  <a:lnTo>
                    <a:pt x="2654045" y="1005129"/>
                  </a:lnTo>
                  <a:lnTo>
                    <a:pt x="2689836" y="971584"/>
                  </a:lnTo>
                  <a:lnTo>
                    <a:pt x="2723934" y="936975"/>
                  </a:lnTo>
                  <a:lnTo>
                    <a:pt x="2756414" y="901349"/>
                  </a:lnTo>
                  <a:lnTo>
                    <a:pt x="2787348" y="864751"/>
                  </a:lnTo>
                  <a:lnTo>
                    <a:pt x="2816811" y="827227"/>
                  </a:lnTo>
                  <a:lnTo>
                    <a:pt x="2844876" y="788824"/>
                  </a:lnTo>
                  <a:lnTo>
                    <a:pt x="2871617" y="749589"/>
                  </a:lnTo>
                  <a:lnTo>
                    <a:pt x="2897106" y="709567"/>
                  </a:lnTo>
                  <a:lnTo>
                    <a:pt x="2921419" y="668805"/>
                  </a:lnTo>
                  <a:lnTo>
                    <a:pt x="2944627" y="627348"/>
                  </a:lnTo>
                  <a:lnTo>
                    <a:pt x="2966806" y="585244"/>
                  </a:lnTo>
                  <a:lnTo>
                    <a:pt x="2988028" y="542539"/>
                  </a:lnTo>
                  <a:lnTo>
                    <a:pt x="3008367" y="499278"/>
                  </a:lnTo>
                  <a:lnTo>
                    <a:pt x="3027896" y="455508"/>
                  </a:lnTo>
                  <a:lnTo>
                    <a:pt x="3046690" y="411276"/>
                  </a:lnTo>
                  <a:lnTo>
                    <a:pt x="3064822" y="366627"/>
                  </a:lnTo>
                  <a:lnTo>
                    <a:pt x="3082365" y="321609"/>
                  </a:lnTo>
                  <a:lnTo>
                    <a:pt x="3099392" y="276266"/>
                  </a:lnTo>
                  <a:lnTo>
                    <a:pt x="3115979" y="230646"/>
                  </a:lnTo>
                  <a:lnTo>
                    <a:pt x="3132197" y="184794"/>
                  </a:lnTo>
                  <a:lnTo>
                    <a:pt x="3148121" y="138757"/>
                  </a:lnTo>
                  <a:lnTo>
                    <a:pt x="3163825" y="92582"/>
                  </a:lnTo>
                  <a:lnTo>
                    <a:pt x="3179381" y="46314"/>
                  </a:lnTo>
                  <a:lnTo>
                    <a:pt x="3194864" y="0"/>
                  </a:lnTo>
                </a:path>
              </a:pathLst>
            </a:custGeom>
            <a:ln w="38100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93148" y="2707640"/>
            <a:ext cx="883919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ED7D31"/>
                </a:solidFill>
                <a:latin typeface="Calibri"/>
                <a:cs typeface="Calibri"/>
              </a:rPr>
              <a:t>N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ursing</a:t>
            </a:r>
            <a:r>
              <a:rPr sz="900" b="1" spc="-1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ho</a:t>
            </a:r>
            <a:r>
              <a:rPr sz="900" b="1" spc="5" dirty="0">
                <a:solidFill>
                  <a:srgbClr val="ED7D31"/>
                </a:solidFill>
                <a:latin typeface="Calibri"/>
                <a:cs typeface="Calibri"/>
              </a:rPr>
              <a:t>m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  <a:p>
            <a:pPr marR="194945" indent="161925">
              <a:lnSpc>
                <a:spcPts val="1900"/>
              </a:lnSpc>
            </a:pPr>
            <a:r>
              <a:rPr sz="900" b="1" spc="-5" dirty="0">
                <a:solidFill>
                  <a:srgbClr val="ED7D31"/>
                </a:solidFill>
                <a:latin typeface="Calibri"/>
                <a:cs typeface="Calibri"/>
              </a:rPr>
              <a:t>Dementia 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900" b="1" spc="-5" dirty="0">
                <a:solidFill>
                  <a:srgbClr val="ED7D31"/>
                </a:solidFill>
                <a:latin typeface="Calibri"/>
                <a:cs typeface="Calibri"/>
              </a:rPr>
              <a:t>Hallucinations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12138" y="3314192"/>
            <a:ext cx="619125" cy="458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 marR="5080" indent="-71755">
              <a:lnSpc>
                <a:spcPct val="157800"/>
              </a:lnSpc>
              <a:spcBef>
                <a:spcPts val="100"/>
              </a:spcBef>
            </a:pPr>
            <a:r>
              <a:rPr sz="900" b="1" spc="-10" dirty="0">
                <a:solidFill>
                  <a:srgbClr val="ED7D31"/>
                </a:solidFill>
                <a:latin typeface="Calibri"/>
                <a:cs typeface="Calibri"/>
              </a:rPr>
              <a:t>H</a:t>
            </a:r>
            <a:r>
              <a:rPr sz="900" b="1" spc="-5" dirty="0">
                <a:solidFill>
                  <a:srgbClr val="ED7D31"/>
                </a:solidFill>
                <a:latin typeface="Calibri"/>
                <a:cs typeface="Calibri"/>
              </a:rPr>
              <a:t>y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pot</a:t>
            </a:r>
            <a:r>
              <a:rPr sz="900" b="1" spc="-5" dirty="0">
                <a:solidFill>
                  <a:srgbClr val="ED7D31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nsion  Falls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6966" y="6478523"/>
            <a:ext cx="12998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latin typeface="Calibri"/>
                <a:cs typeface="Calibri"/>
              </a:rPr>
              <a:t>Adapted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from</a:t>
            </a:r>
            <a:r>
              <a:rPr sz="800" spc="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Prof.</a:t>
            </a:r>
            <a:r>
              <a:rPr sz="800" dirty="0">
                <a:latin typeface="Calibri"/>
                <a:cs typeface="Calibri"/>
              </a:rPr>
              <a:t> JJ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5" dirty="0">
                <a:latin typeface="Calibri"/>
                <a:cs typeface="Calibri"/>
              </a:rPr>
              <a:t>Ferreira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7493" y="5198267"/>
            <a:ext cx="1438275" cy="142240"/>
          </a:xfrm>
          <a:custGeom>
            <a:avLst/>
            <a:gdLst/>
            <a:ahLst/>
            <a:cxnLst/>
            <a:rect l="l" t="t" r="r" b="b"/>
            <a:pathLst>
              <a:path w="1438275" h="142239">
                <a:moveTo>
                  <a:pt x="1437680" y="0"/>
                </a:moveTo>
                <a:lnTo>
                  <a:pt x="1428265" y="55266"/>
                </a:lnTo>
                <a:lnTo>
                  <a:pt x="1402589" y="100397"/>
                </a:lnTo>
                <a:lnTo>
                  <a:pt x="1364508" y="130825"/>
                </a:lnTo>
                <a:lnTo>
                  <a:pt x="1317874" y="141983"/>
                </a:lnTo>
                <a:lnTo>
                  <a:pt x="119805" y="141983"/>
                </a:lnTo>
                <a:lnTo>
                  <a:pt x="73171" y="130825"/>
                </a:lnTo>
                <a:lnTo>
                  <a:pt x="35090" y="100397"/>
                </a:lnTo>
                <a:lnTo>
                  <a:pt x="9414" y="55266"/>
                </a:ln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74794" y="5386832"/>
            <a:ext cx="12992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solidFill>
                  <a:srgbClr val="C00000"/>
                </a:solidFill>
                <a:latin typeface="Arial"/>
                <a:cs typeface="Arial"/>
              </a:rPr>
              <a:t>Pr</a:t>
            </a:r>
            <a:r>
              <a:rPr sz="2100" b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1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100" b="1" spc="-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100" b="1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100" b="1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100" b="1" dirty="0">
                <a:solidFill>
                  <a:srgbClr val="C00000"/>
                </a:solidFill>
                <a:latin typeface="Arial"/>
                <a:cs typeface="Arial"/>
              </a:rPr>
              <a:t>or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8669" y="4656835"/>
            <a:ext cx="875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5</a:t>
            </a:r>
            <a:r>
              <a:rPr sz="1200" spc="-15" dirty="0">
                <a:latin typeface="Calibri"/>
                <a:cs typeface="Calibri"/>
              </a:rPr>
              <a:t> yrs </a:t>
            </a:r>
            <a:r>
              <a:rPr sz="1200" spc="-10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death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868328" y="4504435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1" y="135731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351022" y="2711195"/>
            <a:ext cx="928369" cy="156210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400" b="1" spc="-20" dirty="0">
                <a:solidFill>
                  <a:srgbClr val="C0504D"/>
                </a:solidFill>
                <a:latin typeface="Calibri"/>
                <a:cs typeface="Calibri"/>
              </a:rPr>
              <a:t>RBD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42900"/>
              </a:lnSpc>
            </a:pPr>
            <a:r>
              <a:rPr sz="1400" b="1" spc="-30" dirty="0">
                <a:solidFill>
                  <a:srgbClr val="C0504D"/>
                </a:solidFill>
                <a:latin typeface="Calibri"/>
                <a:cs typeface="Calibri"/>
              </a:rPr>
              <a:t>Con</a:t>
            </a:r>
            <a:r>
              <a:rPr sz="1400" b="1" spc="-40" dirty="0">
                <a:solidFill>
                  <a:srgbClr val="C0504D"/>
                </a:solidFill>
                <a:latin typeface="Calibri"/>
                <a:cs typeface="Calibri"/>
              </a:rPr>
              <a:t>s</a:t>
            </a:r>
            <a:r>
              <a:rPr sz="1400" b="1" spc="-2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1400" b="1" spc="-30" dirty="0">
                <a:solidFill>
                  <a:srgbClr val="C0504D"/>
                </a:solidFill>
                <a:latin typeface="Calibri"/>
                <a:cs typeface="Calibri"/>
              </a:rPr>
              <a:t>p</a:t>
            </a:r>
            <a:r>
              <a:rPr sz="1400" b="1" spc="-45" dirty="0">
                <a:solidFill>
                  <a:srgbClr val="C0504D"/>
                </a:solidFill>
                <a:latin typeface="Calibri"/>
                <a:cs typeface="Calibri"/>
              </a:rPr>
              <a:t>a</a:t>
            </a:r>
            <a:r>
              <a:rPr sz="1400" b="1" spc="-25" dirty="0">
                <a:solidFill>
                  <a:srgbClr val="C0504D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C0504D"/>
                </a:solidFill>
                <a:latin typeface="Calibri"/>
                <a:cs typeface="Calibri"/>
              </a:rPr>
              <a:t>i</a:t>
            </a:r>
            <a:r>
              <a:rPr sz="1400" b="1" spc="-30" dirty="0">
                <a:solidFill>
                  <a:srgbClr val="C0504D"/>
                </a:solidFill>
                <a:latin typeface="Calibri"/>
                <a:cs typeface="Calibri"/>
              </a:rPr>
              <a:t>on  Depression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b="1" spc="-25" dirty="0">
                <a:solidFill>
                  <a:srgbClr val="C0504D"/>
                </a:solidFill>
                <a:latin typeface="Calibri"/>
                <a:cs typeface="Calibri"/>
              </a:rPr>
              <a:t>Hyposmia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dirty="0">
                <a:solidFill>
                  <a:srgbClr val="C0504D"/>
                </a:solidFill>
                <a:latin typeface="Calibri"/>
                <a:cs typeface="Calibri"/>
              </a:rPr>
              <a:t>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89437" y="3468116"/>
            <a:ext cx="1360805" cy="95376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25755" marR="5080" indent="635" algn="ctr">
              <a:lnSpc>
                <a:spcPct val="100800"/>
              </a:lnSpc>
              <a:spcBef>
                <a:spcPts val="85"/>
              </a:spcBef>
            </a:pPr>
            <a:r>
              <a:rPr sz="1200" b="1" spc="-5" dirty="0">
                <a:solidFill>
                  <a:srgbClr val="ED7D31"/>
                </a:solidFill>
                <a:latin typeface="Calibri"/>
                <a:cs typeface="Calibri"/>
              </a:rPr>
              <a:t>Motor </a:t>
            </a:r>
            <a:r>
              <a:rPr sz="1200" b="1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ED7D31"/>
                </a:solidFill>
                <a:latin typeface="Calibri"/>
                <a:cs typeface="Calibri"/>
              </a:rPr>
              <a:t>complications</a:t>
            </a:r>
            <a:r>
              <a:rPr sz="1200" b="1" spc="-6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ED7D31"/>
                </a:solidFill>
                <a:latin typeface="Calibri"/>
                <a:cs typeface="Calibri"/>
              </a:rPr>
              <a:t>&amp; </a:t>
            </a:r>
            <a:r>
              <a:rPr sz="1200" b="1" spc="-254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ED7D31"/>
                </a:solidFill>
                <a:latin typeface="Calibri"/>
                <a:cs typeface="Calibri"/>
              </a:rPr>
              <a:t>dyskinesias</a:t>
            </a:r>
            <a:endParaRPr sz="1200">
              <a:latin typeface="Calibri"/>
              <a:cs typeface="Calibri"/>
            </a:endParaRPr>
          </a:p>
          <a:p>
            <a:pPr marL="8255" algn="ctr">
              <a:lnSpc>
                <a:spcPct val="100000"/>
              </a:lnSpc>
              <a:spcBef>
                <a:spcPts val="590"/>
              </a:spcBef>
            </a:pP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bilateral</a:t>
            </a:r>
            <a:endParaRPr sz="900">
              <a:latin typeface="Calibri"/>
              <a:cs typeface="Calibri"/>
            </a:endParaRPr>
          </a:p>
          <a:p>
            <a:pPr marR="891540" algn="ctr">
              <a:lnSpc>
                <a:spcPct val="100000"/>
              </a:lnSpc>
              <a:spcBef>
                <a:spcPts val="215"/>
              </a:spcBef>
            </a:pP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unil</a:t>
            </a:r>
            <a:r>
              <a:rPr sz="900" b="1" spc="5" dirty="0">
                <a:solidFill>
                  <a:srgbClr val="ED7D31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t</a:t>
            </a:r>
            <a:r>
              <a:rPr sz="900" b="1" spc="-5" dirty="0">
                <a:solidFill>
                  <a:srgbClr val="ED7D31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r</a:t>
            </a:r>
            <a:r>
              <a:rPr sz="900" b="1" spc="5" dirty="0">
                <a:solidFill>
                  <a:srgbClr val="ED7D31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ED7D31"/>
                </a:solidFill>
                <a:latin typeface="Calibri"/>
                <a:cs typeface="Calibri"/>
              </a:rPr>
              <a:t>l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649732"/>
            <a:ext cx="89547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Accuracy</a:t>
            </a:r>
            <a:r>
              <a:rPr sz="16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clinical</a:t>
            </a:r>
            <a:r>
              <a:rPr sz="1600" b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diagnosis</a:t>
            </a:r>
            <a:r>
              <a:rPr sz="16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600" b="1" spc="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Parkinson</a:t>
            </a:r>
            <a:r>
              <a:rPr sz="1600" b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disease:</a:t>
            </a:r>
            <a:r>
              <a:rPr sz="16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1600" b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systematic</a:t>
            </a:r>
            <a:r>
              <a:rPr sz="16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review</a:t>
            </a:r>
            <a:r>
              <a:rPr sz="1600" b="1" spc="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sz="1600" b="1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12121"/>
                </a:solidFill>
                <a:latin typeface="Arial"/>
                <a:cs typeface="Arial"/>
              </a:rPr>
              <a:t>meta-analysis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1895"/>
              </a:lnSpc>
            </a:pP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Giovanni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2"/>
              </a:rPr>
              <a:t>Rizzo</a:t>
            </a:r>
            <a:r>
              <a:rPr sz="1600" spc="-145" dirty="0">
                <a:solidFill>
                  <a:srgbClr val="009999"/>
                </a:solidFill>
                <a:latin typeface="Arial MT"/>
                <a:cs typeface="Arial MT"/>
                <a:hlinkClick r:id="rId2"/>
              </a:rPr>
              <a:t> </a:t>
            </a:r>
            <a:r>
              <a:rPr sz="1650" u="sng" spc="-22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1</a:t>
            </a:r>
            <a:r>
              <a:rPr sz="1600" spc="-15" dirty="0">
                <a:solidFill>
                  <a:srgbClr val="5B616B"/>
                </a:solidFill>
                <a:latin typeface="Arial MT"/>
                <a:cs typeface="Arial MT"/>
              </a:rPr>
              <a:t>,</a:t>
            </a:r>
            <a:r>
              <a:rPr sz="1600" spc="10" dirty="0">
                <a:solidFill>
                  <a:srgbClr val="5B616B"/>
                </a:solidFill>
                <a:latin typeface="Arial MT"/>
                <a:cs typeface="Arial MT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4"/>
              </a:rPr>
              <a:t>Massimiliano</a:t>
            </a:r>
            <a:r>
              <a:rPr sz="1600" u="sng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4"/>
              </a:rPr>
              <a:t>Copetti</a:t>
            </a:r>
            <a:r>
              <a:rPr sz="1600" spc="-155" dirty="0">
                <a:solidFill>
                  <a:srgbClr val="009999"/>
                </a:solidFill>
                <a:latin typeface="Arial MT"/>
                <a:cs typeface="Arial MT"/>
                <a:hlinkClick r:id="rId4"/>
              </a:rPr>
              <a:t> </a:t>
            </a:r>
            <a:r>
              <a:rPr sz="1650" u="sng" spc="-22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1</a:t>
            </a:r>
            <a:r>
              <a:rPr sz="1600" spc="-15" dirty="0">
                <a:solidFill>
                  <a:srgbClr val="5B616B"/>
                </a:solidFill>
                <a:latin typeface="Arial MT"/>
                <a:cs typeface="Arial MT"/>
              </a:rPr>
              <a:t>,</a:t>
            </a:r>
            <a:r>
              <a:rPr sz="1600" spc="15" dirty="0">
                <a:solidFill>
                  <a:srgbClr val="5B616B"/>
                </a:solidFill>
                <a:latin typeface="Arial MT"/>
                <a:cs typeface="Arial MT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5"/>
              </a:rPr>
              <a:t>Simona</a:t>
            </a:r>
            <a:r>
              <a:rPr sz="1600" u="sng" spc="-8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5"/>
              </a:rPr>
              <a:t>Arcuti</a:t>
            </a:r>
            <a:r>
              <a:rPr sz="1600" spc="-155" dirty="0">
                <a:solidFill>
                  <a:srgbClr val="009999"/>
                </a:solidFill>
                <a:latin typeface="Arial MT"/>
                <a:cs typeface="Arial MT"/>
                <a:hlinkClick r:id="rId5"/>
              </a:rPr>
              <a:t> </a:t>
            </a:r>
            <a:r>
              <a:rPr sz="1650" u="sng" spc="-22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1</a:t>
            </a:r>
            <a:r>
              <a:rPr sz="1600" spc="-15" dirty="0">
                <a:solidFill>
                  <a:srgbClr val="5B616B"/>
                </a:solidFill>
                <a:latin typeface="Arial MT"/>
                <a:cs typeface="Arial MT"/>
              </a:rPr>
              <a:t>,</a:t>
            </a:r>
            <a:r>
              <a:rPr sz="1600" spc="15" dirty="0">
                <a:solidFill>
                  <a:srgbClr val="5B616B"/>
                </a:solidFill>
                <a:latin typeface="Arial MT"/>
                <a:cs typeface="Arial MT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6"/>
              </a:rPr>
              <a:t>Davide</a:t>
            </a:r>
            <a:r>
              <a:rPr sz="1600" u="sng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6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6"/>
              </a:rPr>
              <a:t>Martino</a:t>
            </a:r>
            <a:r>
              <a:rPr sz="1600" spc="-150" dirty="0">
                <a:solidFill>
                  <a:srgbClr val="009999"/>
                </a:solidFill>
                <a:latin typeface="Arial MT"/>
                <a:cs typeface="Arial MT"/>
                <a:hlinkClick r:id="rId6"/>
              </a:rPr>
              <a:t> </a:t>
            </a:r>
            <a:r>
              <a:rPr sz="1650" u="sng" spc="-22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1</a:t>
            </a:r>
            <a:r>
              <a:rPr sz="1600" spc="-15" dirty="0">
                <a:solidFill>
                  <a:srgbClr val="5B616B"/>
                </a:solidFill>
                <a:latin typeface="Arial MT"/>
                <a:cs typeface="Arial MT"/>
              </a:rPr>
              <a:t>,</a:t>
            </a:r>
            <a:r>
              <a:rPr sz="1600" spc="-75" dirty="0">
                <a:solidFill>
                  <a:srgbClr val="5B616B"/>
                </a:solidFill>
                <a:latin typeface="Arial MT"/>
                <a:cs typeface="Arial MT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7"/>
              </a:rPr>
              <a:t>Andrea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7"/>
              </a:rPr>
              <a:t>Fontana</a:t>
            </a:r>
            <a:r>
              <a:rPr sz="1600" spc="-150" dirty="0">
                <a:solidFill>
                  <a:srgbClr val="009999"/>
                </a:solidFill>
                <a:latin typeface="Arial MT"/>
                <a:cs typeface="Arial MT"/>
                <a:hlinkClick r:id="rId7"/>
              </a:rPr>
              <a:t> </a:t>
            </a:r>
            <a:r>
              <a:rPr sz="1650" u="sng" spc="-22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1</a:t>
            </a:r>
            <a:r>
              <a:rPr sz="1600" spc="-15" dirty="0">
                <a:solidFill>
                  <a:srgbClr val="5B616B"/>
                </a:solidFill>
                <a:latin typeface="Arial MT"/>
                <a:cs typeface="Arial MT"/>
              </a:rPr>
              <a:t>,</a:t>
            </a:r>
            <a:endParaRPr sz="1600">
              <a:latin typeface="Arial MT"/>
              <a:cs typeface="Arial MT"/>
            </a:endParaRPr>
          </a:p>
          <a:p>
            <a:pPr marL="38100">
              <a:lnSpc>
                <a:spcPts val="1910"/>
              </a:lnSpc>
            </a:pPr>
            <a:r>
              <a:rPr sz="1600" u="sng" spc="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G</a:t>
            </a:r>
            <a:r>
              <a:rPr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i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an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c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a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r</a:t>
            </a:r>
            <a:r>
              <a:rPr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l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o 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Log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r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o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sc</a:t>
            </a:r>
            <a:r>
              <a:rPr sz="1600" u="sng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i</a:t>
            </a:r>
            <a:r>
              <a:rPr sz="1600" u="sng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n</a:t>
            </a:r>
            <a:r>
              <a:rPr sz="16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8"/>
              </a:rPr>
              <a:t>o</a:t>
            </a:r>
            <a:r>
              <a:rPr sz="1600" spc="-150" dirty="0">
                <a:solidFill>
                  <a:srgbClr val="009999"/>
                </a:solidFill>
                <a:latin typeface="Arial MT"/>
                <a:cs typeface="Arial MT"/>
                <a:hlinkClick r:id="rId8"/>
              </a:rPr>
              <a:t> </a:t>
            </a:r>
            <a:r>
              <a:rPr sz="1650" u="sng" baseline="25252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Arial MT"/>
                <a:cs typeface="Arial MT"/>
                <a:hlinkClick r:id="rId3"/>
              </a:rPr>
              <a:t>2</a:t>
            </a:r>
            <a:endParaRPr sz="1650" baseline="25252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9551" y="3834764"/>
            <a:ext cx="5855335" cy="546100"/>
          </a:xfrm>
          <a:custGeom>
            <a:avLst/>
            <a:gdLst/>
            <a:ahLst/>
            <a:cxnLst/>
            <a:rect l="l" t="t" r="r" b="b"/>
            <a:pathLst>
              <a:path w="5855334" h="546100">
                <a:moveTo>
                  <a:pt x="5854954" y="0"/>
                </a:moveTo>
                <a:lnTo>
                  <a:pt x="5854954" y="0"/>
                </a:lnTo>
                <a:lnTo>
                  <a:pt x="0" y="0"/>
                </a:lnTo>
                <a:lnTo>
                  <a:pt x="0" y="279400"/>
                </a:lnTo>
                <a:lnTo>
                  <a:pt x="92202" y="279400"/>
                </a:lnTo>
                <a:lnTo>
                  <a:pt x="92202" y="546100"/>
                </a:lnTo>
                <a:lnTo>
                  <a:pt x="385889" y="546100"/>
                </a:lnTo>
                <a:lnTo>
                  <a:pt x="4523105" y="546100"/>
                </a:lnTo>
                <a:lnTo>
                  <a:pt x="4523105" y="279400"/>
                </a:lnTo>
                <a:lnTo>
                  <a:pt x="4594606" y="279400"/>
                </a:lnTo>
                <a:lnTo>
                  <a:pt x="4912106" y="279400"/>
                </a:lnTo>
                <a:lnTo>
                  <a:pt x="4988052" y="279400"/>
                </a:lnTo>
                <a:lnTo>
                  <a:pt x="5854954" y="279400"/>
                </a:lnTo>
                <a:lnTo>
                  <a:pt x="58549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9965" y="3789038"/>
            <a:ext cx="7264400" cy="2308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 marR="83820" algn="just">
              <a:lnSpc>
                <a:spcPct val="99800"/>
              </a:lnSpc>
              <a:spcBef>
                <a:spcPts val="265"/>
              </a:spcBef>
            </a:pP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Conclusion: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overall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validity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clinical diagnosis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PD is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not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satisfying.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accuracy did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not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significantly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improve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in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last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25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years,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particularly in </a:t>
            </a:r>
            <a:r>
              <a:rPr sz="1800" spc="-3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early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stages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disease, where response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dopaminergic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treatment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less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defined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and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hallmarks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alternative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diagnoses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such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atypical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parkinsonism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may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not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have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 emerged.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 Misclassification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rate</a:t>
            </a:r>
            <a:r>
              <a:rPr sz="18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should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be 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considered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calculate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sample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size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both in observational studies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randomized controlled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trials. 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Imaging and </a:t>
            </a:r>
            <a:r>
              <a:rPr sz="1800" b="1" spc="-15" dirty="0">
                <a:solidFill>
                  <a:srgbClr val="333333"/>
                </a:solidFill>
                <a:latin typeface="Calibri"/>
                <a:cs typeface="Calibri"/>
              </a:rPr>
              <a:t>biomarkers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are </a:t>
            </a:r>
            <a:r>
              <a:rPr sz="1800" b="1" spc="-15" dirty="0">
                <a:solidFill>
                  <a:srgbClr val="333333"/>
                </a:solidFill>
                <a:latin typeface="Calibri"/>
                <a:cs typeface="Calibri"/>
              </a:rPr>
              <a:t>urgently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needed 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improve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 the</a:t>
            </a:r>
            <a:r>
              <a:rPr sz="18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accuracy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 of</a:t>
            </a:r>
            <a:r>
              <a:rPr sz="1800" b="1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clinical</a:t>
            </a:r>
            <a:r>
              <a:rPr sz="1800" b="1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diagnosis</a:t>
            </a:r>
            <a:r>
              <a:rPr sz="1800" b="1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18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333333"/>
                </a:solidFill>
                <a:latin typeface="Calibri"/>
                <a:cs typeface="Calibri"/>
              </a:rPr>
              <a:t>vivo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9122" y="2609506"/>
            <a:ext cx="5558155" cy="558800"/>
          </a:xfrm>
          <a:custGeom>
            <a:avLst/>
            <a:gdLst/>
            <a:ahLst/>
            <a:cxnLst/>
            <a:rect l="l" t="t" r="r" b="b"/>
            <a:pathLst>
              <a:path w="5558155" h="558800">
                <a:moveTo>
                  <a:pt x="5557837" y="0"/>
                </a:moveTo>
                <a:lnTo>
                  <a:pt x="5557837" y="0"/>
                </a:lnTo>
                <a:lnTo>
                  <a:pt x="2176145" y="0"/>
                </a:lnTo>
                <a:lnTo>
                  <a:pt x="2176145" y="279400"/>
                </a:lnTo>
                <a:lnTo>
                  <a:pt x="0" y="279400"/>
                </a:lnTo>
                <a:lnTo>
                  <a:pt x="0" y="558800"/>
                </a:lnTo>
                <a:lnTo>
                  <a:pt x="3011170" y="558800"/>
                </a:lnTo>
                <a:lnTo>
                  <a:pt x="3011170" y="279400"/>
                </a:lnTo>
                <a:lnTo>
                  <a:pt x="5557837" y="279400"/>
                </a:lnTo>
                <a:lnTo>
                  <a:pt x="55578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27683" y="2017683"/>
            <a:ext cx="5688965" cy="120078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91440" marR="83820">
              <a:lnSpc>
                <a:spcPts val="2090"/>
              </a:lnSpc>
              <a:spcBef>
                <a:spcPts val="390"/>
              </a:spcBef>
            </a:pP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Accuracy</a:t>
            </a:r>
            <a:r>
              <a:rPr sz="1800" spc="1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1800" spc="1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clinical</a:t>
            </a:r>
            <a:r>
              <a:rPr sz="1800" spc="1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diagnosis</a:t>
            </a:r>
            <a:r>
              <a:rPr sz="1800" spc="1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performed</a:t>
            </a:r>
            <a:r>
              <a:rPr sz="1800" b="1" u="sng" spc="15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by</a:t>
            </a:r>
            <a:r>
              <a:rPr sz="1800" b="1" u="sng" spc="15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movement </a:t>
            </a:r>
            <a:r>
              <a:rPr sz="1800" b="1" spc="-3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b="1" u="sng" spc="-15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disorders</a:t>
            </a:r>
            <a:r>
              <a:rPr sz="1800" b="1" u="sng" spc="3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 </a:t>
            </a:r>
            <a:r>
              <a:rPr sz="1800" b="1" u="sng" spc="-10" dirty="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  <a:latin typeface="Calibri"/>
                <a:cs typeface="Calibri"/>
              </a:rPr>
              <a:t>experts</a:t>
            </a:r>
            <a:r>
              <a:rPr sz="1800" b="1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rose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from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79.6%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(95%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CrI</a:t>
            </a:r>
            <a:r>
              <a:rPr sz="1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46%–95.1%)</a:t>
            </a:r>
            <a:r>
              <a:rPr sz="180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91440" marR="83820">
              <a:lnSpc>
                <a:spcPts val="2210"/>
              </a:lnSpc>
              <a:spcBef>
                <a:spcPts val="20"/>
              </a:spcBef>
              <a:tabLst>
                <a:tab pos="738505" algn="l"/>
                <a:tab pos="1941195" algn="l"/>
                <a:tab pos="2266950" algn="l"/>
                <a:tab pos="2966720" algn="l"/>
                <a:tab pos="3563620" algn="l"/>
                <a:tab pos="3953510" algn="l"/>
                <a:tab pos="5405755" algn="l"/>
              </a:tabLst>
            </a:pP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itia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l	a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ss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ssm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t	</a:t>
            </a:r>
            <a:r>
              <a:rPr sz="1800" spc="-25" dirty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o	83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9%	(95%	C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I	69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7%–92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6%)	of 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refined</a:t>
            </a:r>
            <a:r>
              <a:rPr sz="1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Calibri"/>
                <a:cs typeface="Calibri"/>
              </a:rPr>
              <a:t>diagnosis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Calibri"/>
                <a:cs typeface="Calibri"/>
              </a:rPr>
              <a:t>after</a:t>
            </a:r>
            <a:r>
              <a:rPr sz="1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Calibri"/>
                <a:cs typeface="Calibri"/>
              </a:rPr>
              <a:t>follow-up.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6293" y="0"/>
            <a:ext cx="5322627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6267" y="3020230"/>
            <a:ext cx="1752405" cy="21788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658" y="1554855"/>
            <a:ext cx="1341620" cy="13416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25" y="476671"/>
            <a:ext cx="8539645" cy="58752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312" y="506475"/>
            <a:ext cx="7705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PD</a:t>
            </a:r>
            <a:r>
              <a:rPr sz="4000" spc="-10" dirty="0"/>
              <a:t> </a:t>
            </a:r>
            <a:r>
              <a:rPr sz="4000" dirty="0"/>
              <a:t>is</a:t>
            </a:r>
            <a:r>
              <a:rPr sz="4000" spc="-10" dirty="0"/>
              <a:t> </a:t>
            </a:r>
            <a:r>
              <a:rPr sz="4000" spc="-5" dirty="0"/>
              <a:t>not</a:t>
            </a:r>
            <a:r>
              <a:rPr sz="4000" dirty="0"/>
              <a:t> </a:t>
            </a:r>
            <a:r>
              <a:rPr sz="4000" spc="-5" dirty="0"/>
              <a:t>just </a:t>
            </a:r>
            <a:r>
              <a:rPr sz="4000" dirty="0"/>
              <a:t>a</a:t>
            </a:r>
            <a:r>
              <a:rPr sz="4000" spc="-5" dirty="0"/>
              <a:t> </a:t>
            </a:r>
            <a:r>
              <a:rPr sz="4000" dirty="0"/>
              <a:t>motor </a:t>
            </a:r>
            <a:r>
              <a:rPr sz="4000" spc="-5" dirty="0"/>
              <a:t>condition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34" y="2005076"/>
            <a:ext cx="7740650" cy="340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Char char="•"/>
              <a:tabLst>
                <a:tab pos="269240" algn="l"/>
                <a:tab pos="269875" algn="l"/>
              </a:tabLst>
            </a:pPr>
            <a:r>
              <a:rPr sz="2400" spc="-5" dirty="0">
                <a:latin typeface="Arial MT"/>
                <a:cs typeface="Arial MT"/>
              </a:rPr>
              <a:t>The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success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L-Dopa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biased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our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view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PD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500">
              <a:latin typeface="Arial MT"/>
              <a:cs typeface="Arial MT"/>
            </a:endParaRPr>
          </a:p>
          <a:p>
            <a:pPr marL="269875" indent="-257175">
              <a:lnSpc>
                <a:spcPct val="100000"/>
              </a:lnSpc>
              <a:buChar char="•"/>
              <a:tabLst>
                <a:tab pos="269240" algn="l"/>
                <a:tab pos="269875" algn="l"/>
              </a:tabLst>
            </a:pPr>
            <a:r>
              <a:rPr sz="2400" spc="-5" dirty="0">
                <a:latin typeface="Arial MT"/>
                <a:cs typeface="Arial MT"/>
              </a:rPr>
              <a:t>Other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features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present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prior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to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motor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problems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3550">
              <a:latin typeface="Arial MT"/>
              <a:cs typeface="Arial MT"/>
            </a:endParaRPr>
          </a:p>
          <a:p>
            <a:pPr marL="269875" indent="-257175">
              <a:lnSpc>
                <a:spcPct val="100000"/>
              </a:lnSpc>
              <a:spcBef>
                <a:spcPts val="5"/>
              </a:spcBef>
              <a:buChar char="•"/>
              <a:tabLst>
                <a:tab pos="269240" algn="l"/>
                <a:tab pos="269875" algn="l"/>
              </a:tabLst>
            </a:pPr>
            <a:r>
              <a:rPr sz="2400" spc="-5" dirty="0">
                <a:latin typeface="Arial MT"/>
                <a:cs typeface="Arial MT"/>
              </a:rPr>
              <a:t>Occurrence</a:t>
            </a:r>
            <a:r>
              <a:rPr sz="2400" dirty="0">
                <a:latin typeface="Arial MT"/>
                <a:cs typeface="Arial MT"/>
              </a:rPr>
              <a:t> of</a:t>
            </a:r>
            <a:r>
              <a:rPr sz="2400" spc="-5" dirty="0">
                <a:latin typeface="Arial MT"/>
                <a:cs typeface="Arial MT"/>
              </a:rPr>
              <a:t> dementia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is </a:t>
            </a:r>
            <a:r>
              <a:rPr sz="2400" spc="-5" dirty="0">
                <a:latin typeface="Arial MT"/>
                <a:cs typeface="Arial MT"/>
              </a:rPr>
              <a:t>late/end-stage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450">
              <a:latin typeface="Arial MT"/>
              <a:cs typeface="Arial MT"/>
            </a:endParaRPr>
          </a:p>
          <a:p>
            <a:pPr marL="269875" marR="5080" indent="-257175">
              <a:lnSpc>
                <a:spcPct val="100800"/>
              </a:lnSpc>
              <a:buChar char="•"/>
              <a:tabLst>
                <a:tab pos="269240" algn="l"/>
                <a:tab pos="269875" algn="l"/>
              </a:tabLst>
            </a:pPr>
            <a:r>
              <a:rPr sz="2400" spc="-5" dirty="0">
                <a:latin typeface="Arial MT"/>
                <a:cs typeface="Arial MT"/>
              </a:rPr>
              <a:t>Non-motor features</a:t>
            </a:r>
            <a:r>
              <a:rPr sz="2400" dirty="0">
                <a:latin typeface="Arial MT"/>
                <a:cs typeface="Arial MT"/>
              </a:rPr>
              <a:t> and </a:t>
            </a:r>
            <a:r>
              <a:rPr sz="2400" spc="-5" dirty="0">
                <a:latin typeface="Arial MT"/>
                <a:cs typeface="Arial MT"/>
              </a:rPr>
              <a:t>dementia</a:t>
            </a:r>
            <a:r>
              <a:rPr sz="2400" dirty="0">
                <a:latin typeface="Arial MT"/>
                <a:cs typeface="Arial MT"/>
              </a:rPr>
              <a:t> can occur at</a:t>
            </a:r>
            <a:r>
              <a:rPr sz="2400" spc="-5" dirty="0">
                <a:latin typeface="Arial MT"/>
                <a:cs typeface="Arial MT"/>
              </a:rPr>
              <a:t> anytime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during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course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of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disease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4118" y="486156"/>
            <a:ext cx="6736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Diagnostic</a:t>
            </a:r>
            <a:r>
              <a:rPr sz="4400" spc="-10" dirty="0"/>
              <a:t> </a:t>
            </a:r>
            <a:r>
              <a:rPr sz="4400" spc="-5" dirty="0"/>
              <a:t>criteria for </a:t>
            </a:r>
            <a:r>
              <a:rPr sz="4400" dirty="0"/>
              <a:t>PD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34" y="1633220"/>
            <a:ext cx="8071484" cy="2217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Arial MT"/>
                <a:cs typeface="Arial MT"/>
              </a:rPr>
              <a:t>“a </a:t>
            </a:r>
            <a:r>
              <a:rPr sz="1800" spc="-5" dirty="0">
                <a:latin typeface="Arial MT"/>
                <a:cs typeface="Arial MT"/>
              </a:rPr>
              <a:t>new definition of PD, which includes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clinicogenetic subtype of PD</a:t>
            </a:r>
            <a:r>
              <a:rPr sz="1800" spc="-5" dirty="0">
                <a:latin typeface="Arial MT"/>
                <a:cs typeface="Arial MT"/>
              </a:rPr>
              <a:t>, removes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dementia</a:t>
            </a:r>
            <a:r>
              <a:rPr sz="1800" dirty="0">
                <a:latin typeface="Arial MT"/>
                <a:cs typeface="Arial MT"/>
              </a:rPr>
              <a:t> with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Lewy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Bodies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exclusion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criterion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against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PD,</a:t>
            </a:r>
            <a:r>
              <a:rPr sz="1800" spc="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recognizes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multiple stages of early disease</a:t>
            </a:r>
            <a:r>
              <a:rPr sz="1800" spc="-5" dirty="0">
                <a:latin typeface="Arial MT"/>
                <a:cs typeface="Arial MT"/>
              </a:rPr>
              <a:t>. The Clinical Diagnostic Criteria for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PD reflect these changes and offer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new standardized diagnostic method for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clinical research and even clinical practice. The criteria for prodromal PD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method not seen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previous diagnostic criteria; they rely upon published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studies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PD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predictors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calculate</a:t>
            </a:r>
            <a:r>
              <a:rPr sz="1800" spc="4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probability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any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individual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will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develop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PD.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field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PD</a:t>
            </a:r>
            <a:r>
              <a:rPr sz="1800" spc="4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constantly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advancing,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our</a:t>
            </a:r>
            <a:r>
              <a:rPr sz="1800" spc="4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methods</a:t>
            </a:r>
            <a:r>
              <a:rPr sz="1800" spc="45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634" y="3855721"/>
            <a:ext cx="522160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spc="-5" dirty="0">
                <a:latin typeface="Arial MT"/>
                <a:cs typeface="Arial MT"/>
              </a:rPr>
              <a:t>diagnosis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advance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with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it;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one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hopes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9668" y="3855721"/>
            <a:ext cx="2887980" cy="279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0"/>
              </a:lnSpc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</a:t>
            </a:r>
            <a:r>
              <a:rPr sz="1800" u="sng" spc="2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future</a:t>
            </a:r>
            <a:r>
              <a:rPr sz="1800" u="sng" spc="2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filled</a:t>
            </a:r>
            <a:r>
              <a:rPr sz="1800" u="sng" spc="2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with</a:t>
            </a:r>
            <a:r>
              <a:rPr sz="1800" u="sng" spc="2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constant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34" y="4135121"/>
            <a:ext cx="5321300" cy="2540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revisions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and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updates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in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our diagnostic methodology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7234" y="4096004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.</a:t>
            </a:r>
            <a:r>
              <a:rPr sz="1800" dirty="0">
                <a:latin typeface="Arial MT"/>
                <a:cs typeface="Arial MT"/>
              </a:rPr>
              <a:t>”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4975" y="5469635"/>
            <a:ext cx="19253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Arial MT"/>
                <a:cs typeface="Arial MT"/>
              </a:rPr>
              <a:t>Postuma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and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Berg,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2017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8112" y="2013204"/>
            <a:ext cx="6329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4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70C0"/>
                </a:solidFill>
                <a:latin typeface="Arial"/>
                <a:cs typeface="Arial"/>
              </a:rPr>
              <a:t>problem</a:t>
            </a:r>
            <a:r>
              <a:rPr sz="44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70C0"/>
                </a:solidFill>
                <a:latin typeface="Arial"/>
                <a:cs typeface="Arial"/>
              </a:rPr>
              <a:t>of</a:t>
            </a:r>
            <a:r>
              <a:rPr sz="44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0070C0"/>
                </a:solidFill>
                <a:latin typeface="Arial"/>
                <a:cs typeface="Arial"/>
              </a:rPr>
              <a:t>definition: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5762" y="3232404"/>
            <a:ext cx="83737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latin typeface="Arial"/>
                <a:cs typeface="Arial"/>
              </a:rPr>
              <a:t>Parkinson’s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disease</a:t>
            </a:r>
            <a:r>
              <a:rPr sz="3200" i="1" spc="-10" dirty="0">
                <a:latin typeface="Arial"/>
                <a:cs typeface="Arial"/>
              </a:rPr>
              <a:t> </a:t>
            </a:r>
            <a:r>
              <a:rPr sz="3200" dirty="0">
                <a:latin typeface="Arial MT"/>
                <a:cs typeface="Arial MT"/>
              </a:rPr>
              <a:t>vs.</a:t>
            </a:r>
            <a:r>
              <a:rPr sz="3200" spc="-5" dirty="0">
                <a:latin typeface="Arial MT"/>
                <a:cs typeface="Arial MT"/>
              </a:rPr>
              <a:t> </a:t>
            </a:r>
            <a:r>
              <a:rPr sz="3200" i="1" spc="-5" dirty="0">
                <a:latin typeface="Arial"/>
                <a:cs typeface="Arial"/>
              </a:rPr>
              <a:t>Parkinson’s syndrome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802" y="217932"/>
            <a:ext cx="4932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Defining</a:t>
            </a:r>
            <a:r>
              <a:rPr sz="4400" spc="-30" dirty="0"/>
              <a:t> </a:t>
            </a:r>
            <a:r>
              <a:rPr sz="4400" spc="-5" dirty="0"/>
              <a:t>the</a:t>
            </a:r>
            <a:r>
              <a:rPr sz="4400" spc="-20" dirty="0"/>
              <a:t> </a:t>
            </a:r>
            <a:r>
              <a:rPr sz="4400" spc="-5" dirty="0"/>
              <a:t>riddle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013" y="1878044"/>
            <a:ext cx="4777361" cy="31791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3002" y="2029459"/>
            <a:ext cx="8623935" cy="396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570095" algn="ctr">
              <a:lnSpc>
                <a:spcPts val="275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start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with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60" dirty="0">
                <a:latin typeface="Arial MT"/>
                <a:cs typeface="Arial MT"/>
              </a:rPr>
              <a:t>P,</a:t>
            </a:r>
            <a:endParaRPr sz="2400">
              <a:latin typeface="Arial MT"/>
              <a:cs typeface="Arial MT"/>
            </a:endParaRPr>
          </a:p>
          <a:p>
            <a:pPr marL="217804" marR="4787900" algn="ctr">
              <a:lnSpc>
                <a:spcPts val="2590"/>
              </a:lnSpc>
              <a:spcBef>
                <a:spcPts val="195"/>
              </a:spcBef>
            </a:pPr>
            <a:r>
              <a:rPr sz="2400" dirty="0">
                <a:latin typeface="Arial MT"/>
                <a:cs typeface="Arial MT"/>
              </a:rPr>
              <a:t>I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am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movement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spc="-15" dirty="0">
                <a:latin typeface="Arial MT"/>
                <a:cs typeface="Arial MT"/>
              </a:rPr>
              <a:t>disorder, </a:t>
            </a:r>
            <a:r>
              <a:rPr sz="2400" spc="-6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 can progress in </a:t>
            </a:r>
            <a:r>
              <a:rPr sz="2400" spc="-10" dirty="0">
                <a:latin typeface="Arial MT"/>
                <a:cs typeface="Arial MT"/>
              </a:rPr>
              <a:t>different </a:t>
            </a:r>
            <a:r>
              <a:rPr sz="2400" spc="-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ways,</a:t>
            </a:r>
            <a:endParaRPr sz="2400">
              <a:latin typeface="Arial MT"/>
              <a:cs typeface="Arial MT"/>
            </a:endParaRPr>
          </a:p>
          <a:p>
            <a:pPr marL="90170" marR="4660900" algn="ctr">
              <a:lnSpc>
                <a:spcPts val="2590"/>
              </a:lnSpc>
              <a:spcBef>
                <a:spcPts val="30"/>
              </a:spcBef>
            </a:pP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have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only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symptomatic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treatments.</a:t>
            </a:r>
            <a:endParaRPr sz="2400">
              <a:latin typeface="Arial MT"/>
              <a:cs typeface="Arial MT"/>
            </a:endParaRPr>
          </a:p>
          <a:p>
            <a:pPr marR="4570730" algn="ctr">
              <a:lnSpc>
                <a:spcPct val="100000"/>
              </a:lnSpc>
              <a:spcBef>
                <a:spcPts val="2170"/>
              </a:spcBef>
            </a:pP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Who</a:t>
            </a:r>
            <a:r>
              <a:rPr sz="3000" u="heavy" spc="-3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0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am</a:t>
            </a:r>
            <a:r>
              <a:rPr sz="3000" u="heavy" spc="-3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30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I?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Is</a:t>
            </a:r>
            <a:r>
              <a:rPr sz="32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there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more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than</a:t>
            </a:r>
            <a:r>
              <a:rPr sz="3200" b="1" i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i="1" spc="-5" dirty="0">
                <a:solidFill>
                  <a:srgbClr val="0070C0"/>
                </a:solidFill>
                <a:latin typeface="Arial"/>
                <a:cs typeface="Arial"/>
              </a:rPr>
              <a:t>one</a:t>
            </a:r>
            <a:r>
              <a:rPr sz="3200" b="1" i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0070C0"/>
                </a:solidFill>
                <a:latin typeface="Arial"/>
                <a:cs typeface="Arial"/>
              </a:rPr>
              <a:t>Parkinson’s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disease?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7111" y="3474379"/>
            <a:ext cx="5762633" cy="28551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4748" y="116632"/>
            <a:ext cx="8942705" cy="3221355"/>
            <a:chOff x="94748" y="116632"/>
            <a:chExt cx="8942705" cy="32213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8598" y="116632"/>
              <a:ext cx="7408358" cy="32211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48" y="1001371"/>
              <a:ext cx="1782177" cy="11881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1625" y="74676"/>
            <a:ext cx="60013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FFFF"/>
                </a:solidFill>
              </a:rPr>
              <a:t>PD</a:t>
            </a:r>
            <a:r>
              <a:rPr sz="3200" spc="-20" dirty="0">
                <a:solidFill>
                  <a:srgbClr val="00FFFF"/>
                </a:solidFill>
              </a:rPr>
              <a:t> </a:t>
            </a:r>
            <a:r>
              <a:rPr sz="3200" spc="-5" dirty="0">
                <a:solidFill>
                  <a:srgbClr val="00FFFF"/>
                </a:solidFill>
              </a:rPr>
              <a:t>Genetics:</a:t>
            </a:r>
            <a:r>
              <a:rPr sz="3200" spc="-20" dirty="0">
                <a:solidFill>
                  <a:srgbClr val="00FFFF"/>
                </a:solidFill>
              </a:rPr>
              <a:t> </a:t>
            </a:r>
            <a:r>
              <a:rPr sz="3200" dirty="0">
                <a:solidFill>
                  <a:srgbClr val="00FFFF"/>
                </a:solidFill>
              </a:rPr>
              <a:t>a</a:t>
            </a:r>
            <a:r>
              <a:rPr sz="3200" spc="-30" dirty="0">
                <a:solidFill>
                  <a:srgbClr val="00FFFF"/>
                </a:solidFill>
              </a:rPr>
              <a:t> </a:t>
            </a:r>
            <a:r>
              <a:rPr sz="3200" spc="-5" dirty="0">
                <a:solidFill>
                  <a:srgbClr val="00FFFF"/>
                </a:solidFill>
              </a:rPr>
              <a:t>complex</a:t>
            </a:r>
            <a:r>
              <a:rPr sz="3200" spc="-25" dirty="0">
                <a:solidFill>
                  <a:srgbClr val="00FFFF"/>
                </a:solidFill>
              </a:rPr>
              <a:t> </a:t>
            </a:r>
            <a:r>
              <a:rPr sz="3200" spc="-5" dirty="0">
                <a:solidFill>
                  <a:srgbClr val="00FFFF"/>
                </a:solidFill>
              </a:rPr>
              <a:t>puzzle</a:t>
            </a:r>
            <a:endParaRPr sz="32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50850" y="679450"/>
          <a:ext cx="8153400" cy="5438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Locus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51510" marR="409575" indent="-233679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location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Gene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Mode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Inheritance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Lewy</a:t>
                      </a:r>
                      <a:r>
                        <a:rPr sz="1400" b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Bodies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4q21.3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50" dirty="0">
                          <a:solidFill>
                            <a:srgbClr val="FFFF00"/>
                          </a:solidFill>
                          <a:latin typeface="Symbol"/>
                          <a:cs typeface="Symbol"/>
                        </a:rPr>
                        <a:t></a:t>
                      </a: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-synuclein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6q25.2-27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i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(except </a:t>
                      </a: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1200" b="1" spc="-1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case)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2p13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unknown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4p15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150" dirty="0">
                          <a:solidFill>
                            <a:srgbClr val="FFFF00"/>
                          </a:solidFill>
                          <a:latin typeface="Symbol"/>
                          <a:cs typeface="Symbol"/>
                        </a:rPr>
                        <a:t></a:t>
                      </a: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-synuclein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3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4p14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i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UCH-L1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1p35-p36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PINK1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1p36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i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DJ-1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1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12p11.2-q13.1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LRRK2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1p36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ATP13A2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PARK10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1p32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unknown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Late-onset</a:t>
                      </a:r>
                      <a:r>
                        <a:rPr sz="1200" b="1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susceptibility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43535" algn="ctr">
                        <a:lnSpc>
                          <a:spcPts val="1430"/>
                        </a:lnSpc>
                      </a:pPr>
                      <a:r>
                        <a:rPr sz="12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gene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200" b="1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PARK24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00"/>
                      </a:solidFill>
                      <a:prstDash val="solid"/>
                    </a:lnL>
                    <a:lnR w="19050">
                      <a:solidFill>
                        <a:srgbClr val="FFFF00"/>
                      </a:solidFill>
                      <a:prstDash val="solid"/>
                    </a:lnR>
                    <a:lnT w="19050">
                      <a:solidFill>
                        <a:srgbClr val="FFFF00"/>
                      </a:solidFill>
                      <a:prstDash val="solid"/>
                    </a:lnT>
                    <a:lnB w="19050">
                      <a:solidFill>
                        <a:srgbClr val="FFFF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17033" y="6252972"/>
            <a:ext cx="38817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1st</a:t>
            </a:r>
            <a:r>
              <a:rPr sz="2000" b="1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PD</a:t>
            </a:r>
            <a:r>
              <a:rPr sz="2000" b="1" spc="-2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gene</a:t>
            </a:r>
            <a:r>
              <a:rPr sz="2000" b="1" spc="-25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–</a:t>
            </a:r>
            <a:r>
              <a:rPr sz="2000" b="1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925" baseline="1424" dirty="0">
                <a:solidFill>
                  <a:srgbClr val="00FF00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-synuclein,</a:t>
            </a:r>
            <a:r>
              <a:rPr sz="2000" b="1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FF00"/>
                </a:solidFill>
                <a:latin typeface="Arial"/>
                <a:cs typeface="Arial"/>
              </a:rPr>
              <a:t>1997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531" y="328676"/>
            <a:ext cx="82638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70C0"/>
                </a:solidFill>
                <a:latin typeface="Arial"/>
                <a:cs typeface="Arial"/>
              </a:rPr>
              <a:t>aSyn </a:t>
            </a:r>
            <a:r>
              <a:rPr sz="3000" b="1" dirty="0">
                <a:solidFill>
                  <a:srgbClr val="0070C0"/>
                </a:solidFill>
                <a:latin typeface="Arial"/>
                <a:cs typeface="Arial"/>
              </a:rPr>
              <a:t>mutations</a:t>
            </a:r>
            <a:r>
              <a:rPr sz="3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70C0"/>
                </a:solidFill>
                <a:latin typeface="Arial"/>
                <a:cs typeface="Arial"/>
              </a:rPr>
              <a:t>and</a:t>
            </a:r>
            <a:r>
              <a:rPr sz="3000" b="1" dirty="0">
                <a:solidFill>
                  <a:srgbClr val="0070C0"/>
                </a:solidFill>
                <a:latin typeface="Arial"/>
                <a:cs typeface="Arial"/>
              </a:rPr>
              <a:t> multiplications</a:t>
            </a:r>
            <a:r>
              <a:rPr sz="3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0070C0"/>
                </a:solidFill>
                <a:latin typeface="Arial"/>
                <a:cs typeface="Arial"/>
              </a:rPr>
              <a:t>cause</a:t>
            </a:r>
            <a:r>
              <a:rPr sz="3000" b="1" spc="-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70C0"/>
                </a:solidFill>
                <a:latin typeface="Arial"/>
                <a:cs typeface="Arial"/>
              </a:rPr>
              <a:t>PD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143" y="1203452"/>
            <a:ext cx="5836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increased levels</a:t>
            </a:r>
            <a:r>
              <a:rPr sz="24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of aSyn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are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 detrimental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167" y="2132855"/>
            <a:ext cx="7649664" cy="39914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91533" y="6510528"/>
            <a:ext cx="11696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Calibri"/>
                <a:cs typeface="Calibri"/>
              </a:rPr>
              <a:t>S</a:t>
            </a:r>
            <a:r>
              <a:rPr sz="1100" spc="-15" dirty="0">
                <a:latin typeface="Calibri"/>
                <a:cs typeface="Calibri"/>
              </a:rPr>
              <a:t>i</a:t>
            </a:r>
            <a:r>
              <a:rPr sz="1100" spc="-30" dirty="0">
                <a:latin typeface="Calibri"/>
                <a:cs typeface="Calibri"/>
              </a:rPr>
              <a:t>n</a:t>
            </a:r>
            <a:r>
              <a:rPr sz="1100" spc="-20" dirty="0">
                <a:latin typeface="Calibri"/>
                <a:cs typeface="Calibri"/>
              </a:rPr>
              <a:t>g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spc="-25" dirty="0">
                <a:latin typeface="Calibri"/>
                <a:cs typeface="Calibri"/>
              </a:rPr>
              <a:t>e</a:t>
            </a:r>
            <a:r>
              <a:rPr sz="1100" spc="-2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on</a:t>
            </a:r>
            <a:r>
              <a:rPr sz="1100" dirty="0">
                <a:latin typeface="Calibri"/>
                <a:cs typeface="Calibri"/>
              </a:rPr>
              <a:t>,</a:t>
            </a:r>
            <a:r>
              <a:rPr sz="1100" spc="-25" dirty="0">
                <a:latin typeface="Calibri"/>
                <a:cs typeface="Calibri"/>
              </a:rPr>
              <a:t> e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30" dirty="0">
                <a:latin typeface="Calibri"/>
                <a:cs typeface="Calibri"/>
              </a:rPr>
              <a:t> a</a:t>
            </a:r>
            <a:r>
              <a:rPr sz="1100" spc="-15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.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200</a:t>
            </a:r>
            <a:r>
              <a:rPr sz="1100" dirty="0"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97280" y="1219200"/>
            <a:ext cx="719455" cy="542925"/>
            <a:chOff x="1097280" y="1219200"/>
            <a:chExt cx="719455" cy="5429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0" y="1219200"/>
              <a:ext cx="719328" cy="542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39239" y="1352524"/>
              <a:ext cx="404495" cy="228600"/>
            </a:xfrm>
            <a:custGeom>
              <a:avLst/>
              <a:gdLst/>
              <a:ahLst/>
              <a:cxnLst/>
              <a:rect l="l" t="t" r="r" b="b"/>
              <a:pathLst>
                <a:path w="404494" h="228600">
                  <a:moveTo>
                    <a:pt x="175810" y="152399"/>
                  </a:moveTo>
                  <a:lnTo>
                    <a:pt x="175810" y="228600"/>
                  </a:lnTo>
                  <a:lnTo>
                    <a:pt x="328210" y="152400"/>
                  </a:lnTo>
                  <a:lnTo>
                    <a:pt x="175810" y="152399"/>
                  </a:lnTo>
                  <a:close/>
                </a:path>
                <a:path w="404494" h="228600">
                  <a:moveTo>
                    <a:pt x="175810" y="76199"/>
                  </a:moveTo>
                  <a:lnTo>
                    <a:pt x="175810" y="152399"/>
                  </a:lnTo>
                  <a:lnTo>
                    <a:pt x="213910" y="152400"/>
                  </a:lnTo>
                  <a:lnTo>
                    <a:pt x="213910" y="76200"/>
                  </a:lnTo>
                  <a:lnTo>
                    <a:pt x="175810" y="76199"/>
                  </a:lnTo>
                  <a:close/>
                </a:path>
                <a:path w="404494" h="228600">
                  <a:moveTo>
                    <a:pt x="175810" y="0"/>
                  </a:moveTo>
                  <a:lnTo>
                    <a:pt x="175810" y="76199"/>
                  </a:lnTo>
                  <a:lnTo>
                    <a:pt x="213910" y="76200"/>
                  </a:lnTo>
                  <a:lnTo>
                    <a:pt x="213910" y="152400"/>
                  </a:lnTo>
                  <a:lnTo>
                    <a:pt x="328213" y="152398"/>
                  </a:lnTo>
                  <a:lnTo>
                    <a:pt x="404410" y="114300"/>
                  </a:lnTo>
                  <a:lnTo>
                    <a:pt x="175810" y="0"/>
                  </a:lnTo>
                  <a:close/>
                </a:path>
                <a:path w="404494" h="228600">
                  <a:moveTo>
                    <a:pt x="0" y="76198"/>
                  </a:moveTo>
                  <a:lnTo>
                    <a:pt x="0" y="152398"/>
                  </a:lnTo>
                  <a:lnTo>
                    <a:pt x="175810" y="152399"/>
                  </a:lnTo>
                  <a:lnTo>
                    <a:pt x="175810" y="76199"/>
                  </a:lnTo>
                  <a:lnTo>
                    <a:pt x="0" y="761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456" y="641095"/>
            <a:ext cx="79387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Possible</a:t>
            </a:r>
            <a:r>
              <a:rPr sz="3300" spc="-10" dirty="0"/>
              <a:t> </a:t>
            </a:r>
            <a:r>
              <a:rPr sz="3300" spc="-5" dirty="0"/>
              <a:t>pathogenic</a:t>
            </a:r>
            <a:r>
              <a:rPr sz="3300" spc="-10" dirty="0"/>
              <a:t> </a:t>
            </a:r>
            <a:r>
              <a:rPr sz="3300" spc="-5" dirty="0"/>
              <a:t>mechanisms</a:t>
            </a:r>
            <a:r>
              <a:rPr sz="3300" spc="-10" dirty="0"/>
              <a:t> </a:t>
            </a:r>
            <a:r>
              <a:rPr sz="3300" spc="-5" dirty="0"/>
              <a:t>in</a:t>
            </a:r>
            <a:r>
              <a:rPr sz="3300" spc="-10" dirty="0"/>
              <a:t> </a:t>
            </a:r>
            <a:r>
              <a:rPr sz="3300" spc="-5" dirty="0"/>
              <a:t>PD</a:t>
            </a:r>
            <a:endParaRPr sz="33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2943"/>
            <a:ext cx="6858000" cy="40380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310508" y="5661660"/>
            <a:ext cx="1301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latin typeface="Calibri"/>
                <a:cs typeface="Calibri"/>
              </a:rPr>
              <a:t>Przedborski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,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672943"/>
            <a:ext cx="6858000" cy="40380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10508" y="5661660"/>
            <a:ext cx="1301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25" dirty="0">
                <a:latin typeface="Calibri"/>
                <a:cs typeface="Calibri"/>
              </a:rPr>
              <a:t>Przedborski</a:t>
            </a:r>
            <a:r>
              <a:rPr sz="1400" i="1" spc="-50" dirty="0">
                <a:latin typeface="Calibri"/>
                <a:cs typeface="Calibri"/>
              </a:rPr>
              <a:t> </a:t>
            </a:r>
            <a:r>
              <a:rPr sz="1400" i="1" dirty="0">
                <a:latin typeface="Calibri"/>
                <a:cs typeface="Calibri"/>
              </a:rPr>
              <a:t>,</a:t>
            </a:r>
            <a:r>
              <a:rPr sz="1400" i="1" spc="-55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2913" y="1992012"/>
            <a:ext cx="3088640" cy="2879090"/>
            <a:chOff x="812913" y="1992012"/>
            <a:chExt cx="3088640" cy="2879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7280" y="3084576"/>
              <a:ext cx="2804160" cy="17861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3000" y="3107689"/>
              <a:ext cx="2711450" cy="1692910"/>
            </a:xfrm>
            <a:custGeom>
              <a:avLst/>
              <a:gdLst/>
              <a:ahLst/>
              <a:cxnLst/>
              <a:rect l="l" t="t" r="r" b="b"/>
              <a:pathLst>
                <a:path w="2711450" h="1692910">
                  <a:moveTo>
                    <a:pt x="2711043" y="0"/>
                  </a:moveTo>
                  <a:lnTo>
                    <a:pt x="2682303" y="0"/>
                  </a:lnTo>
                  <a:lnTo>
                    <a:pt x="2682303" y="29210"/>
                  </a:lnTo>
                  <a:lnTo>
                    <a:pt x="2682303" y="1663700"/>
                  </a:lnTo>
                  <a:lnTo>
                    <a:pt x="28740" y="1663700"/>
                  </a:lnTo>
                  <a:lnTo>
                    <a:pt x="28740" y="29210"/>
                  </a:lnTo>
                  <a:lnTo>
                    <a:pt x="2682303" y="29210"/>
                  </a:lnTo>
                  <a:lnTo>
                    <a:pt x="2682303" y="0"/>
                  </a:lnTo>
                  <a:lnTo>
                    <a:pt x="0" y="0"/>
                  </a:lnTo>
                  <a:lnTo>
                    <a:pt x="0" y="29210"/>
                  </a:lnTo>
                  <a:lnTo>
                    <a:pt x="0" y="1663700"/>
                  </a:lnTo>
                  <a:lnTo>
                    <a:pt x="0" y="1692910"/>
                  </a:lnTo>
                  <a:lnTo>
                    <a:pt x="2711043" y="1692910"/>
                  </a:lnTo>
                  <a:lnTo>
                    <a:pt x="2711043" y="1664169"/>
                  </a:lnTo>
                  <a:lnTo>
                    <a:pt x="2711043" y="1663700"/>
                  </a:lnTo>
                  <a:lnTo>
                    <a:pt x="2711043" y="29210"/>
                  </a:lnTo>
                  <a:lnTo>
                    <a:pt x="2711043" y="28600"/>
                  </a:lnTo>
                  <a:lnTo>
                    <a:pt x="271104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43001" y="3107532"/>
              <a:ext cx="2711450" cy="1693545"/>
            </a:xfrm>
            <a:custGeom>
              <a:avLst/>
              <a:gdLst/>
              <a:ahLst/>
              <a:cxnLst/>
              <a:rect l="l" t="t" r="r" b="b"/>
              <a:pathLst>
                <a:path w="2711450" h="1693545">
                  <a:moveTo>
                    <a:pt x="0" y="0"/>
                  </a:moveTo>
                  <a:lnTo>
                    <a:pt x="2711054" y="0"/>
                  </a:lnTo>
                  <a:lnTo>
                    <a:pt x="2711054" y="1693069"/>
                  </a:lnTo>
                  <a:lnTo>
                    <a:pt x="0" y="1693069"/>
                  </a:lnTo>
                  <a:lnTo>
                    <a:pt x="0" y="0"/>
                  </a:lnTo>
                  <a:close/>
                </a:path>
                <a:path w="2711450" h="1693545">
                  <a:moveTo>
                    <a:pt x="28747" y="28747"/>
                  </a:moveTo>
                  <a:lnTo>
                    <a:pt x="28747" y="1664322"/>
                  </a:lnTo>
                  <a:lnTo>
                    <a:pt x="2682307" y="1664322"/>
                  </a:lnTo>
                  <a:lnTo>
                    <a:pt x="2682307" y="28747"/>
                  </a:lnTo>
                  <a:lnTo>
                    <a:pt x="28747" y="28747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438" y="2001538"/>
              <a:ext cx="1326923" cy="10573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7675" y="1996775"/>
              <a:ext cx="1336675" cy="1067435"/>
            </a:xfrm>
            <a:custGeom>
              <a:avLst/>
              <a:gdLst/>
              <a:ahLst/>
              <a:cxnLst/>
              <a:rect l="l" t="t" r="r" b="b"/>
              <a:pathLst>
                <a:path w="1336675" h="1067435">
                  <a:moveTo>
                    <a:pt x="0" y="0"/>
                  </a:moveTo>
                  <a:lnTo>
                    <a:pt x="1336449" y="0"/>
                  </a:lnTo>
                  <a:lnTo>
                    <a:pt x="1336449" y="1066835"/>
                  </a:lnTo>
                  <a:lnTo>
                    <a:pt x="0" y="10668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58850" y="1751076"/>
            <a:ext cx="10579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latin typeface="Arial"/>
                <a:cs typeface="Arial"/>
              </a:rPr>
              <a:t>L</a:t>
            </a:r>
            <a:r>
              <a:rPr sz="1400" b="1" spc="-30" dirty="0">
                <a:latin typeface="Arial"/>
                <a:cs typeface="Arial"/>
              </a:rPr>
              <a:t>e</a:t>
            </a:r>
            <a:r>
              <a:rPr sz="1400" b="1" spc="-4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35" dirty="0">
                <a:latin typeface="Arial"/>
                <a:cs typeface="Arial"/>
              </a:rPr>
              <a:t>bod</a:t>
            </a:r>
            <a:r>
              <a:rPr sz="1400" b="1" spc="-15" dirty="0">
                <a:latin typeface="Arial"/>
                <a:cs typeface="Arial"/>
              </a:rPr>
              <a:t>i</a:t>
            </a:r>
            <a:r>
              <a:rPr sz="1400" b="1" spc="-30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2456" y="641095"/>
            <a:ext cx="79387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Possible</a:t>
            </a:r>
            <a:r>
              <a:rPr sz="3300" spc="-10" dirty="0"/>
              <a:t> </a:t>
            </a:r>
            <a:r>
              <a:rPr sz="3300" spc="-5" dirty="0"/>
              <a:t>pathogenic</a:t>
            </a:r>
            <a:r>
              <a:rPr sz="3300" spc="-10" dirty="0"/>
              <a:t> </a:t>
            </a:r>
            <a:r>
              <a:rPr sz="3300" spc="-5" dirty="0"/>
              <a:t>mechanisms</a:t>
            </a:r>
            <a:r>
              <a:rPr sz="3300" spc="-10" dirty="0"/>
              <a:t> </a:t>
            </a:r>
            <a:r>
              <a:rPr sz="3300" spc="-5" dirty="0"/>
              <a:t>in</a:t>
            </a:r>
            <a:r>
              <a:rPr sz="3300" spc="-10" dirty="0"/>
              <a:t> </a:t>
            </a:r>
            <a:r>
              <a:rPr sz="3300" spc="-5" dirty="0"/>
              <a:t>PD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3269940" cy="43599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27783" y="836711"/>
            <a:ext cx="6514465" cy="6021705"/>
            <a:chOff x="2627783" y="836711"/>
            <a:chExt cx="6514465" cy="60217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8713" y="836711"/>
              <a:ext cx="3363005" cy="3806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783" y="3851664"/>
              <a:ext cx="4008446" cy="30063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970" y="1124744"/>
              <a:ext cx="2238148" cy="864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6200" y="2146852"/>
              <a:ext cx="1986382" cy="164218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1760" y="188639"/>
            <a:ext cx="4165279" cy="5138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8374" y="225044"/>
            <a:ext cx="6350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rial"/>
                <a:cs typeface="Arial"/>
              </a:rPr>
              <a:t>Spreading</a:t>
            </a:r>
            <a:r>
              <a:rPr sz="3600" b="1" spc="-2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of</a:t>
            </a:r>
            <a:r>
              <a:rPr sz="3600" b="1" spc="-1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aSyn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pathology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1304" y="2996951"/>
            <a:ext cx="8040476" cy="32356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18891" y="6513068"/>
            <a:ext cx="2475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Braak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et al</a:t>
            </a:r>
            <a:r>
              <a:rPr sz="1200" spc="-5" dirty="0">
                <a:latin typeface="Arial MT"/>
                <a:cs typeface="Arial MT"/>
              </a:rPr>
              <a:t>., 2004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i="1" spc="-5" dirty="0">
                <a:latin typeface="Arial"/>
                <a:cs typeface="Arial"/>
              </a:rPr>
              <a:t>Cell</a:t>
            </a:r>
            <a:r>
              <a:rPr sz="1200" i="1" spc="-10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Tissue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Res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3226" y="1196751"/>
            <a:ext cx="7196796" cy="14404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9080" y="1892300"/>
            <a:ext cx="571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aSyn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843" y="165099"/>
            <a:ext cx="7326630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46125" marR="5080" indent="-733425">
              <a:lnSpc>
                <a:spcPct val="100699"/>
              </a:lnSpc>
              <a:spcBef>
                <a:spcPts val="75"/>
              </a:spcBef>
            </a:pPr>
            <a:r>
              <a:rPr sz="2800" spc="-5" dirty="0">
                <a:solidFill>
                  <a:srgbClr val="000000"/>
                </a:solidFill>
              </a:rPr>
              <a:t>Possible </a:t>
            </a:r>
            <a:r>
              <a:rPr sz="2800" dirty="0">
                <a:solidFill>
                  <a:srgbClr val="000000"/>
                </a:solidFill>
              </a:rPr>
              <a:t>mechanisms for aSyn release and </a:t>
            </a:r>
            <a:r>
              <a:rPr sz="2800" spc="-76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‘prion-like’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spreading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pathology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964" y="1412775"/>
            <a:ext cx="8470003" cy="44488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84437" y="6260084"/>
            <a:ext cx="240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Wales </a:t>
            </a:r>
            <a:r>
              <a:rPr sz="1800" spc="-5" dirty="0">
                <a:latin typeface="Arial MT"/>
                <a:cs typeface="Arial MT"/>
              </a:rPr>
              <a:t>et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al.,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JPD,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2013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411" y="305307"/>
            <a:ext cx="89312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00"/>
                </a:solidFill>
              </a:rPr>
              <a:t>Proteins:</a:t>
            </a:r>
            <a:r>
              <a:rPr sz="2800" spc="-10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effector</a:t>
            </a:r>
            <a:r>
              <a:rPr sz="2800" spc="-10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molecules</a:t>
            </a:r>
            <a:r>
              <a:rPr sz="2800" spc="-5" dirty="0">
                <a:solidFill>
                  <a:srgbClr val="FFFF00"/>
                </a:solidFill>
              </a:rPr>
              <a:t> inside </a:t>
            </a:r>
            <a:r>
              <a:rPr sz="2800" dirty="0">
                <a:solidFill>
                  <a:srgbClr val="FFFF00"/>
                </a:solidFill>
              </a:rPr>
              <a:t>and</a:t>
            </a:r>
            <a:r>
              <a:rPr sz="2800" spc="-10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outside</a:t>
            </a:r>
            <a:r>
              <a:rPr sz="2800" spc="-5" dirty="0">
                <a:solidFill>
                  <a:srgbClr val="FFFF00"/>
                </a:solidFill>
              </a:rPr>
              <a:t> </a:t>
            </a:r>
            <a:r>
              <a:rPr sz="2800" dirty="0">
                <a:solidFill>
                  <a:srgbClr val="FFFF00"/>
                </a:solidFill>
              </a:rPr>
              <a:t>cells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50" y="1125537"/>
            <a:ext cx="2540000" cy="2540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6375" y="3933825"/>
            <a:ext cx="3455987" cy="2625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425" y="1916112"/>
            <a:ext cx="2865437" cy="37814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50514" y="1432052"/>
            <a:ext cx="1261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Structure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85469" y="1432052"/>
            <a:ext cx="1195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Function</a:t>
            </a:r>
            <a:endParaRPr sz="24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75632" y="1581911"/>
            <a:ext cx="518159" cy="241300"/>
            <a:chOff x="4675632" y="1581911"/>
            <a:chExt cx="518159" cy="24130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5632" y="1581911"/>
              <a:ext cx="518160" cy="240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16015" y="1600199"/>
              <a:ext cx="434975" cy="157480"/>
            </a:xfrm>
            <a:custGeom>
              <a:avLst/>
              <a:gdLst/>
              <a:ahLst/>
              <a:cxnLst/>
              <a:rect l="l" t="t" r="r" b="b"/>
              <a:pathLst>
                <a:path w="434975" h="157480">
                  <a:moveTo>
                    <a:pt x="356393" y="0"/>
                  </a:moveTo>
                  <a:lnTo>
                    <a:pt x="356393" y="39291"/>
                  </a:lnTo>
                  <a:lnTo>
                    <a:pt x="78582" y="39291"/>
                  </a:lnTo>
                  <a:lnTo>
                    <a:pt x="78582" y="0"/>
                  </a:lnTo>
                  <a:lnTo>
                    <a:pt x="0" y="78581"/>
                  </a:lnTo>
                  <a:lnTo>
                    <a:pt x="78582" y="157162"/>
                  </a:lnTo>
                  <a:lnTo>
                    <a:pt x="78582" y="117872"/>
                  </a:lnTo>
                  <a:lnTo>
                    <a:pt x="356393" y="117872"/>
                  </a:lnTo>
                  <a:lnTo>
                    <a:pt x="356393" y="157162"/>
                  </a:lnTo>
                  <a:lnTo>
                    <a:pt x="434975" y="78581"/>
                  </a:lnTo>
                  <a:lnTo>
                    <a:pt x="35639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989455"/>
          </a:xfrm>
          <a:custGeom>
            <a:avLst/>
            <a:gdLst/>
            <a:ahLst/>
            <a:cxnLst/>
            <a:rect l="l" t="t" r="r" b="b"/>
            <a:pathLst>
              <a:path w="9144000" h="1989455">
                <a:moveTo>
                  <a:pt x="0" y="1988839"/>
                </a:moveTo>
                <a:lnTo>
                  <a:pt x="9144000" y="1988839"/>
                </a:lnTo>
                <a:lnTo>
                  <a:pt x="9144000" y="0"/>
                </a:lnTo>
                <a:lnTo>
                  <a:pt x="0" y="0"/>
                </a:lnTo>
                <a:lnTo>
                  <a:pt x="0" y="1988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1247"/>
            <a:ext cx="9144000" cy="1196975"/>
          </a:xfrm>
          <a:custGeom>
            <a:avLst/>
            <a:gdLst/>
            <a:ahLst/>
            <a:cxnLst/>
            <a:rect l="l" t="t" r="r" b="b"/>
            <a:pathLst>
              <a:path w="9144000" h="1196975">
                <a:moveTo>
                  <a:pt x="0" y="1196751"/>
                </a:moveTo>
                <a:lnTo>
                  <a:pt x="9144000" y="1196751"/>
                </a:lnTo>
                <a:lnTo>
                  <a:pt x="9144000" y="0"/>
                </a:lnTo>
                <a:lnTo>
                  <a:pt x="0" y="0"/>
                </a:lnTo>
                <a:lnTo>
                  <a:pt x="0" y="1196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1988839"/>
            <a:ext cx="9144000" cy="3672840"/>
            <a:chOff x="0" y="1988839"/>
            <a:chExt cx="9144000" cy="3672840"/>
          </a:xfrm>
        </p:grpSpPr>
        <p:sp>
          <p:nvSpPr>
            <p:cNvPr id="5" name="object 5"/>
            <p:cNvSpPr/>
            <p:nvPr/>
          </p:nvSpPr>
          <p:spPr>
            <a:xfrm>
              <a:off x="0" y="1988839"/>
              <a:ext cx="9144000" cy="3672840"/>
            </a:xfrm>
            <a:custGeom>
              <a:avLst/>
              <a:gdLst/>
              <a:ahLst/>
              <a:cxnLst/>
              <a:rect l="l" t="t" r="r" b="b"/>
              <a:pathLst>
                <a:path w="9144000" h="3672840">
                  <a:moveTo>
                    <a:pt x="9144000" y="0"/>
                  </a:moveTo>
                  <a:lnTo>
                    <a:pt x="0" y="0"/>
                  </a:lnTo>
                  <a:lnTo>
                    <a:pt x="0" y="3672408"/>
                  </a:lnTo>
                  <a:lnTo>
                    <a:pt x="9144000" y="36724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2751" y="3563515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304800" y="254001"/>
                  </a:moveTo>
                  <a:lnTo>
                    <a:pt x="304800" y="381000"/>
                  </a:lnTo>
                  <a:lnTo>
                    <a:pt x="558799" y="254001"/>
                  </a:lnTo>
                  <a:lnTo>
                    <a:pt x="304800" y="254001"/>
                  </a:lnTo>
                  <a:close/>
                </a:path>
                <a:path w="685800" h="381000">
                  <a:moveTo>
                    <a:pt x="304800" y="127001"/>
                  </a:moveTo>
                  <a:lnTo>
                    <a:pt x="304800" y="254001"/>
                  </a:lnTo>
                  <a:lnTo>
                    <a:pt x="368300" y="254001"/>
                  </a:lnTo>
                  <a:lnTo>
                    <a:pt x="368300" y="127001"/>
                  </a:lnTo>
                  <a:lnTo>
                    <a:pt x="304800" y="127001"/>
                  </a:lnTo>
                  <a:close/>
                </a:path>
                <a:path w="685800" h="381000">
                  <a:moveTo>
                    <a:pt x="304800" y="0"/>
                  </a:moveTo>
                  <a:lnTo>
                    <a:pt x="304800" y="127001"/>
                  </a:lnTo>
                  <a:lnTo>
                    <a:pt x="368300" y="127001"/>
                  </a:lnTo>
                  <a:lnTo>
                    <a:pt x="368300" y="254001"/>
                  </a:lnTo>
                  <a:lnTo>
                    <a:pt x="558801" y="254000"/>
                  </a:lnTo>
                  <a:lnTo>
                    <a:pt x="685800" y="190501"/>
                  </a:lnTo>
                  <a:lnTo>
                    <a:pt x="304800" y="0"/>
                  </a:lnTo>
                  <a:close/>
                </a:path>
                <a:path w="685800" h="381000">
                  <a:moveTo>
                    <a:pt x="0" y="127000"/>
                  </a:moveTo>
                  <a:lnTo>
                    <a:pt x="0" y="254000"/>
                  </a:lnTo>
                  <a:lnTo>
                    <a:pt x="304800" y="254001"/>
                  </a:lnTo>
                  <a:lnTo>
                    <a:pt x="304800" y="127001"/>
                  </a:lnTo>
                  <a:lnTo>
                    <a:pt x="0" y="1270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566" rIns="0" bIns="0" rtlCol="0">
            <a:spAutoFit/>
          </a:bodyPr>
          <a:lstStyle/>
          <a:p>
            <a:pPr marL="440055" marR="5080" indent="17145">
              <a:lnSpc>
                <a:spcPts val="4990"/>
              </a:lnSpc>
              <a:spcBef>
                <a:spcPts val="250"/>
              </a:spcBef>
            </a:pPr>
            <a:r>
              <a:rPr sz="4200" spc="-5" dirty="0">
                <a:solidFill>
                  <a:srgbClr val="FFFF00"/>
                </a:solidFill>
              </a:rPr>
              <a:t>Protein folding and misfolding: </a:t>
            </a:r>
            <a:r>
              <a:rPr sz="4200" spc="-1155" dirty="0">
                <a:solidFill>
                  <a:srgbClr val="FFFF00"/>
                </a:solidFill>
              </a:rPr>
              <a:t> </a:t>
            </a:r>
            <a:r>
              <a:rPr sz="4200" dirty="0">
                <a:solidFill>
                  <a:srgbClr val="FFFF00"/>
                </a:solidFill>
              </a:rPr>
              <a:t>from</a:t>
            </a:r>
            <a:r>
              <a:rPr sz="4200" spc="-15" dirty="0">
                <a:solidFill>
                  <a:srgbClr val="FFFF00"/>
                </a:solidFill>
              </a:rPr>
              <a:t> </a:t>
            </a:r>
            <a:r>
              <a:rPr sz="4200" spc="-5" dirty="0">
                <a:solidFill>
                  <a:srgbClr val="FFFF00"/>
                </a:solidFill>
              </a:rPr>
              <a:t>the</a:t>
            </a:r>
            <a:r>
              <a:rPr sz="4200" spc="-20" dirty="0">
                <a:solidFill>
                  <a:srgbClr val="FFFF00"/>
                </a:solidFill>
              </a:rPr>
              <a:t> </a:t>
            </a:r>
            <a:r>
              <a:rPr sz="4200" spc="-5" dirty="0">
                <a:solidFill>
                  <a:srgbClr val="FFFF00"/>
                </a:solidFill>
              </a:rPr>
              <a:t>kitchen</a:t>
            </a:r>
            <a:r>
              <a:rPr sz="4200" spc="-20" dirty="0">
                <a:solidFill>
                  <a:srgbClr val="FFFF00"/>
                </a:solidFill>
              </a:rPr>
              <a:t> </a:t>
            </a:r>
            <a:r>
              <a:rPr sz="4200" dirty="0">
                <a:solidFill>
                  <a:srgbClr val="FFFF00"/>
                </a:solidFill>
              </a:rPr>
              <a:t>to</a:t>
            </a:r>
            <a:r>
              <a:rPr sz="4200" spc="-20" dirty="0">
                <a:solidFill>
                  <a:srgbClr val="FFFF00"/>
                </a:solidFill>
              </a:rPr>
              <a:t> </a:t>
            </a:r>
            <a:r>
              <a:rPr sz="4200" spc="-5" dirty="0">
                <a:solidFill>
                  <a:srgbClr val="FFFF00"/>
                </a:solidFill>
              </a:rPr>
              <a:t>the</a:t>
            </a:r>
            <a:r>
              <a:rPr sz="4200" spc="-20" dirty="0">
                <a:solidFill>
                  <a:srgbClr val="FFFF00"/>
                </a:solidFill>
              </a:rPr>
              <a:t> </a:t>
            </a:r>
            <a:r>
              <a:rPr sz="4200" spc="-5" dirty="0">
                <a:solidFill>
                  <a:srgbClr val="FFFF00"/>
                </a:solidFill>
              </a:rPr>
              <a:t>bedside</a:t>
            </a:r>
            <a:endParaRPr sz="4200"/>
          </a:p>
        </p:txBody>
      </p:sp>
      <p:sp>
        <p:nvSpPr>
          <p:cNvPr id="8" name="object 8"/>
          <p:cNvSpPr txBox="1"/>
          <p:nvPr/>
        </p:nvSpPr>
        <p:spPr>
          <a:xfrm>
            <a:off x="3426604" y="2501900"/>
            <a:ext cx="49212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latin typeface="Arial MT"/>
                <a:cs typeface="Arial MT"/>
              </a:rPr>
              <a:t>?</a:t>
            </a:r>
            <a:endParaRPr sz="66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3527" y="2276872"/>
            <a:ext cx="8726805" cy="3225800"/>
            <a:chOff x="323527" y="2276872"/>
            <a:chExt cx="8726805" cy="322580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527" y="2708920"/>
              <a:ext cx="2857500" cy="2324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1959" y="2276872"/>
              <a:ext cx="4838327" cy="322555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5875" y="5969508"/>
            <a:ext cx="80727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Cancer,</a:t>
            </a:r>
            <a:r>
              <a:rPr sz="32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diabetes,</a:t>
            </a: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neurodegeneration,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 etc.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862" y="312419"/>
            <a:ext cx="8042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Protein</a:t>
            </a:r>
            <a:r>
              <a:rPr sz="4400" spc="-10" dirty="0"/>
              <a:t> </a:t>
            </a:r>
            <a:r>
              <a:rPr sz="4400" spc="-5" dirty="0"/>
              <a:t>free-energy</a:t>
            </a:r>
            <a:r>
              <a:rPr sz="4400" dirty="0"/>
              <a:t> </a:t>
            </a:r>
            <a:r>
              <a:rPr sz="4400" spc="-5" dirty="0"/>
              <a:t>landscape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20516"/>
            <a:ext cx="9144000" cy="51048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1059" y="6558788"/>
            <a:ext cx="144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Quintas,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1" y="5107647"/>
            <a:ext cx="1960059" cy="159418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80695" marR="5080" indent="-380365">
              <a:lnSpc>
                <a:spcPct val="100600"/>
              </a:lnSpc>
              <a:spcBef>
                <a:spcPts val="75"/>
              </a:spcBef>
            </a:pPr>
            <a:r>
              <a:rPr sz="3400" spc="-5" dirty="0"/>
              <a:t>Aggregation</a:t>
            </a:r>
            <a:r>
              <a:rPr sz="3400" spc="5" dirty="0"/>
              <a:t> </a:t>
            </a:r>
            <a:r>
              <a:rPr sz="3400" spc="-10" dirty="0"/>
              <a:t>becomes</a:t>
            </a:r>
            <a:r>
              <a:rPr sz="3400" dirty="0"/>
              <a:t> </a:t>
            </a:r>
            <a:r>
              <a:rPr sz="3400" spc="-10" dirty="0"/>
              <a:t>accessible</a:t>
            </a:r>
            <a:r>
              <a:rPr sz="3400" dirty="0"/>
              <a:t> </a:t>
            </a:r>
            <a:r>
              <a:rPr sz="3400" spc="-5" dirty="0"/>
              <a:t>through </a:t>
            </a:r>
            <a:r>
              <a:rPr sz="3400" spc="-930" dirty="0"/>
              <a:t> </a:t>
            </a:r>
            <a:r>
              <a:rPr sz="3400" spc="-5" dirty="0"/>
              <a:t>mutations,</a:t>
            </a:r>
            <a:r>
              <a:rPr sz="3400" spc="10" dirty="0"/>
              <a:t> </a:t>
            </a:r>
            <a:r>
              <a:rPr sz="3400" spc="-5" dirty="0"/>
              <a:t>PTMs,</a:t>
            </a:r>
            <a:r>
              <a:rPr sz="3400" spc="10" dirty="0"/>
              <a:t> </a:t>
            </a:r>
            <a:r>
              <a:rPr sz="3400" spc="-5" dirty="0"/>
              <a:t>oxidative</a:t>
            </a:r>
            <a:r>
              <a:rPr sz="3400" dirty="0"/>
              <a:t> </a:t>
            </a:r>
            <a:r>
              <a:rPr sz="3400" spc="-5" dirty="0"/>
              <a:t>stress,</a:t>
            </a:r>
            <a:r>
              <a:rPr sz="3400" spc="10" dirty="0"/>
              <a:t> </a:t>
            </a:r>
            <a:r>
              <a:rPr sz="3400" dirty="0"/>
              <a:t>etc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1642195"/>
            <a:ext cx="9001125" cy="52158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31059" y="6558788"/>
            <a:ext cx="144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Quintas,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184" y="4653135"/>
            <a:ext cx="1728191" cy="1602483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5493" y="211836"/>
            <a:ext cx="49009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Protein</a:t>
            </a:r>
            <a:r>
              <a:rPr sz="4400" spc="-4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Misfolding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2362200" cy="1600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2041525" cy="20574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114800" y="2200276"/>
            <a:ext cx="1371600" cy="171450"/>
          </a:xfrm>
          <a:custGeom>
            <a:avLst/>
            <a:gdLst/>
            <a:ahLst/>
            <a:cxnLst/>
            <a:rect l="l" t="t" r="r" b="b"/>
            <a:pathLst>
              <a:path w="1371600" h="171450">
                <a:moveTo>
                  <a:pt x="1200150" y="114299"/>
                </a:moveTo>
                <a:lnTo>
                  <a:pt x="1200150" y="171450"/>
                </a:lnTo>
                <a:lnTo>
                  <a:pt x="1314450" y="114300"/>
                </a:lnTo>
                <a:lnTo>
                  <a:pt x="1200150" y="114299"/>
                </a:lnTo>
                <a:close/>
              </a:path>
              <a:path w="1371600" h="171450">
                <a:moveTo>
                  <a:pt x="1200150" y="57149"/>
                </a:moveTo>
                <a:lnTo>
                  <a:pt x="1200150" y="114299"/>
                </a:lnTo>
                <a:lnTo>
                  <a:pt x="1228725" y="114300"/>
                </a:lnTo>
                <a:lnTo>
                  <a:pt x="1228725" y="57150"/>
                </a:lnTo>
                <a:lnTo>
                  <a:pt x="1200150" y="57149"/>
                </a:lnTo>
                <a:close/>
              </a:path>
              <a:path w="1371600" h="171450">
                <a:moveTo>
                  <a:pt x="1200150" y="0"/>
                </a:moveTo>
                <a:lnTo>
                  <a:pt x="1200150" y="57149"/>
                </a:lnTo>
                <a:lnTo>
                  <a:pt x="1228725" y="57150"/>
                </a:lnTo>
                <a:lnTo>
                  <a:pt x="1228725" y="114300"/>
                </a:lnTo>
                <a:lnTo>
                  <a:pt x="1314452" y="114298"/>
                </a:lnTo>
                <a:lnTo>
                  <a:pt x="1371600" y="85725"/>
                </a:lnTo>
                <a:lnTo>
                  <a:pt x="1200150" y="0"/>
                </a:lnTo>
                <a:close/>
              </a:path>
              <a:path w="1371600" h="171450">
                <a:moveTo>
                  <a:pt x="0" y="57148"/>
                </a:moveTo>
                <a:lnTo>
                  <a:pt x="0" y="114298"/>
                </a:lnTo>
                <a:lnTo>
                  <a:pt x="1200150" y="114299"/>
                </a:lnTo>
                <a:lnTo>
                  <a:pt x="1200150" y="57149"/>
                </a:lnTo>
                <a:lnTo>
                  <a:pt x="0" y="571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4400" y="3868737"/>
            <a:ext cx="2133600" cy="215106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010400" y="3486383"/>
            <a:ext cx="554990" cy="628650"/>
          </a:xfrm>
          <a:custGeom>
            <a:avLst/>
            <a:gdLst/>
            <a:ahLst/>
            <a:cxnLst/>
            <a:rect l="l" t="t" r="r" b="b"/>
            <a:pathLst>
              <a:path w="554990" h="628650">
                <a:moveTo>
                  <a:pt x="48385" y="442936"/>
                </a:moveTo>
                <a:lnTo>
                  <a:pt x="0" y="628416"/>
                </a:lnTo>
                <a:lnTo>
                  <a:pt x="177415" y="555837"/>
                </a:lnTo>
                <a:lnTo>
                  <a:pt x="158981" y="539708"/>
                </a:lnTo>
                <a:lnTo>
                  <a:pt x="115589" y="539708"/>
                </a:lnTo>
                <a:lnTo>
                  <a:pt x="72579" y="502075"/>
                </a:lnTo>
                <a:lnTo>
                  <a:pt x="91396" y="480570"/>
                </a:lnTo>
                <a:lnTo>
                  <a:pt x="48385" y="442936"/>
                </a:lnTo>
                <a:close/>
              </a:path>
              <a:path w="554990" h="628650">
                <a:moveTo>
                  <a:pt x="91396" y="480570"/>
                </a:moveTo>
                <a:lnTo>
                  <a:pt x="72579" y="502075"/>
                </a:lnTo>
                <a:lnTo>
                  <a:pt x="115589" y="539708"/>
                </a:lnTo>
                <a:lnTo>
                  <a:pt x="134405" y="518203"/>
                </a:lnTo>
                <a:lnTo>
                  <a:pt x="91396" y="480570"/>
                </a:lnTo>
                <a:close/>
              </a:path>
              <a:path w="554990" h="628650">
                <a:moveTo>
                  <a:pt x="134405" y="518203"/>
                </a:moveTo>
                <a:lnTo>
                  <a:pt x="115589" y="539708"/>
                </a:lnTo>
                <a:lnTo>
                  <a:pt x="158981" y="539708"/>
                </a:lnTo>
                <a:lnTo>
                  <a:pt x="134405" y="518203"/>
                </a:lnTo>
                <a:close/>
              </a:path>
              <a:path w="554990" h="628650">
                <a:moveTo>
                  <a:pt x="511895" y="0"/>
                </a:moveTo>
                <a:lnTo>
                  <a:pt x="91396" y="480570"/>
                </a:lnTo>
                <a:lnTo>
                  <a:pt x="134405" y="518203"/>
                </a:lnTo>
                <a:lnTo>
                  <a:pt x="554904" y="37632"/>
                </a:lnTo>
                <a:lnTo>
                  <a:pt x="51189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10636" y="4130380"/>
            <a:ext cx="2411095" cy="1891664"/>
            <a:chOff x="110636" y="4130380"/>
            <a:chExt cx="2411095" cy="1891664"/>
          </a:xfrm>
        </p:grpSpPr>
        <p:sp>
          <p:nvSpPr>
            <p:cNvPr id="10" name="object 10"/>
            <p:cNvSpPr/>
            <p:nvPr/>
          </p:nvSpPr>
          <p:spPr>
            <a:xfrm>
              <a:off x="115399" y="4135143"/>
              <a:ext cx="2401570" cy="1882139"/>
            </a:xfrm>
            <a:custGeom>
              <a:avLst/>
              <a:gdLst/>
              <a:ahLst/>
              <a:cxnLst/>
              <a:rect l="l" t="t" r="r" b="b"/>
              <a:pathLst>
                <a:path w="2401570" h="1882139">
                  <a:moveTo>
                    <a:pt x="1917134" y="0"/>
                  </a:moveTo>
                  <a:lnTo>
                    <a:pt x="1446260" y="336894"/>
                  </a:lnTo>
                  <a:lnTo>
                    <a:pt x="1345850" y="34676"/>
                  </a:lnTo>
                  <a:lnTo>
                    <a:pt x="1088521" y="453576"/>
                  </a:lnTo>
                  <a:lnTo>
                    <a:pt x="763773" y="49579"/>
                  </a:lnTo>
                  <a:lnTo>
                    <a:pt x="722519" y="500804"/>
                  </a:lnTo>
                  <a:lnTo>
                    <a:pt x="283349" y="417087"/>
                  </a:lnTo>
                  <a:lnTo>
                    <a:pt x="460576" y="838638"/>
                  </a:lnTo>
                  <a:lnTo>
                    <a:pt x="22565" y="847326"/>
                  </a:lnTo>
                  <a:lnTo>
                    <a:pt x="282770" y="1202444"/>
                  </a:lnTo>
                  <a:lnTo>
                    <a:pt x="0" y="1387889"/>
                  </a:lnTo>
                  <a:lnTo>
                    <a:pt x="343549" y="1538500"/>
                  </a:lnTo>
                  <a:lnTo>
                    <a:pt x="251226" y="1882111"/>
                  </a:lnTo>
                  <a:lnTo>
                    <a:pt x="622663" y="1610837"/>
                  </a:lnTo>
                  <a:lnTo>
                    <a:pt x="692452" y="1807689"/>
                  </a:lnTo>
                  <a:lnTo>
                    <a:pt x="883356" y="1606751"/>
                  </a:lnTo>
                  <a:lnTo>
                    <a:pt x="1014094" y="1809453"/>
                  </a:lnTo>
                  <a:lnTo>
                    <a:pt x="1161283" y="1532682"/>
                  </a:lnTo>
                  <a:lnTo>
                    <a:pt x="1396627" y="1763169"/>
                  </a:lnTo>
                  <a:lnTo>
                    <a:pt x="1459225" y="1448117"/>
                  </a:lnTo>
                  <a:lnTo>
                    <a:pt x="1848612" y="1708622"/>
                  </a:lnTo>
                  <a:lnTo>
                    <a:pt x="1698314" y="1295276"/>
                  </a:lnTo>
                  <a:lnTo>
                    <a:pt x="1921120" y="1250326"/>
                  </a:lnTo>
                  <a:lnTo>
                    <a:pt x="1849280" y="1019545"/>
                  </a:lnTo>
                  <a:lnTo>
                    <a:pt x="2401545" y="882817"/>
                  </a:lnTo>
                  <a:lnTo>
                    <a:pt x="1876576" y="710331"/>
                  </a:lnTo>
                  <a:lnTo>
                    <a:pt x="2144950" y="420372"/>
                  </a:lnTo>
                  <a:lnTo>
                    <a:pt x="1712076" y="576667"/>
                  </a:lnTo>
                  <a:lnTo>
                    <a:pt x="1917134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399" y="4135142"/>
              <a:ext cx="2401570" cy="1882139"/>
            </a:xfrm>
            <a:custGeom>
              <a:avLst/>
              <a:gdLst/>
              <a:ahLst/>
              <a:cxnLst/>
              <a:rect l="l" t="t" r="r" b="b"/>
              <a:pathLst>
                <a:path w="2401570" h="1882139">
                  <a:moveTo>
                    <a:pt x="1446260" y="336894"/>
                  </a:moveTo>
                  <a:lnTo>
                    <a:pt x="1917134" y="0"/>
                  </a:lnTo>
                  <a:lnTo>
                    <a:pt x="1712075" y="576668"/>
                  </a:lnTo>
                  <a:lnTo>
                    <a:pt x="2144950" y="420372"/>
                  </a:lnTo>
                  <a:lnTo>
                    <a:pt x="1876576" y="710332"/>
                  </a:lnTo>
                  <a:lnTo>
                    <a:pt x="2401545" y="882818"/>
                  </a:lnTo>
                  <a:lnTo>
                    <a:pt x="1849280" y="1019546"/>
                  </a:lnTo>
                  <a:lnTo>
                    <a:pt x="1921121" y="1250325"/>
                  </a:lnTo>
                  <a:lnTo>
                    <a:pt x="1698315" y="1295277"/>
                  </a:lnTo>
                  <a:lnTo>
                    <a:pt x="1848613" y="1708623"/>
                  </a:lnTo>
                  <a:lnTo>
                    <a:pt x="1459225" y="1448117"/>
                  </a:lnTo>
                  <a:lnTo>
                    <a:pt x="1396626" y="1763170"/>
                  </a:lnTo>
                  <a:lnTo>
                    <a:pt x="1161283" y="1532682"/>
                  </a:lnTo>
                  <a:lnTo>
                    <a:pt x="1014094" y="1809454"/>
                  </a:lnTo>
                  <a:lnTo>
                    <a:pt x="883356" y="1606751"/>
                  </a:lnTo>
                  <a:lnTo>
                    <a:pt x="692452" y="1807689"/>
                  </a:lnTo>
                  <a:lnTo>
                    <a:pt x="622663" y="1610837"/>
                  </a:lnTo>
                  <a:lnTo>
                    <a:pt x="251225" y="1882111"/>
                  </a:lnTo>
                  <a:lnTo>
                    <a:pt x="343549" y="1538501"/>
                  </a:lnTo>
                  <a:lnTo>
                    <a:pt x="0" y="1387889"/>
                  </a:lnTo>
                  <a:lnTo>
                    <a:pt x="282770" y="1202445"/>
                  </a:lnTo>
                  <a:lnTo>
                    <a:pt x="22565" y="847326"/>
                  </a:lnTo>
                  <a:lnTo>
                    <a:pt x="460576" y="838638"/>
                  </a:lnTo>
                  <a:lnTo>
                    <a:pt x="283349" y="417087"/>
                  </a:lnTo>
                  <a:lnTo>
                    <a:pt x="722519" y="500804"/>
                  </a:lnTo>
                  <a:lnTo>
                    <a:pt x="763773" y="49579"/>
                  </a:lnTo>
                  <a:lnTo>
                    <a:pt x="1088521" y="453577"/>
                  </a:lnTo>
                  <a:lnTo>
                    <a:pt x="1345850" y="34676"/>
                  </a:lnTo>
                  <a:lnTo>
                    <a:pt x="1446260" y="3368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140" y="4869180"/>
            <a:ext cx="13144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Dis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9699" y="4273803"/>
            <a:ext cx="162179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273050">
              <a:lnSpc>
                <a:spcPct val="101400"/>
              </a:lnSpc>
              <a:spcBef>
                <a:spcPts val="50"/>
              </a:spcBef>
            </a:pP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Protein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FFFF00"/>
                </a:solidFill>
                <a:latin typeface="Calibri"/>
                <a:cs typeface="Calibri"/>
              </a:rPr>
              <a:t>A</a:t>
            </a:r>
            <a:r>
              <a:rPr sz="2800" spc="2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spc="-40" dirty="0">
                <a:solidFill>
                  <a:srgbClr val="FFFF00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spc="-60" dirty="0">
                <a:solidFill>
                  <a:srgbClr val="FFFF00"/>
                </a:solidFill>
                <a:latin typeface="Calibri"/>
                <a:cs typeface="Calibri"/>
              </a:rPr>
              <a:t>g</a:t>
            </a:r>
            <a:r>
              <a:rPr sz="2800" spc="-30" dirty="0">
                <a:solidFill>
                  <a:srgbClr val="FFFF00"/>
                </a:solidFill>
                <a:latin typeface="Calibri"/>
                <a:cs typeface="Calibri"/>
              </a:rPr>
              <a:t>at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4800" y="5237594"/>
            <a:ext cx="553720" cy="553720"/>
          </a:xfrm>
          <a:custGeom>
            <a:avLst/>
            <a:gdLst/>
            <a:ahLst/>
            <a:cxnLst/>
            <a:rect l="l" t="t" r="r" b="b"/>
            <a:pathLst>
              <a:path w="553720" h="553720">
                <a:moveTo>
                  <a:pt x="60617" y="371755"/>
                </a:moveTo>
                <a:lnTo>
                  <a:pt x="0" y="553605"/>
                </a:lnTo>
                <a:lnTo>
                  <a:pt x="181850" y="492988"/>
                </a:lnTo>
                <a:lnTo>
                  <a:pt x="161644" y="472783"/>
                </a:lnTo>
                <a:lnTo>
                  <a:pt x="121232" y="472783"/>
                </a:lnTo>
                <a:lnTo>
                  <a:pt x="80822" y="432372"/>
                </a:lnTo>
                <a:lnTo>
                  <a:pt x="101028" y="412166"/>
                </a:lnTo>
                <a:lnTo>
                  <a:pt x="60617" y="371755"/>
                </a:lnTo>
                <a:close/>
              </a:path>
              <a:path w="553720" h="553720">
                <a:moveTo>
                  <a:pt x="101028" y="412166"/>
                </a:moveTo>
                <a:lnTo>
                  <a:pt x="80822" y="432372"/>
                </a:lnTo>
                <a:lnTo>
                  <a:pt x="121232" y="472783"/>
                </a:lnTo>
                <a:lnTo>
                  <a:pt x="141438" y="452577"/>
                </a:lnTo>
                <a:lnTo>
                  <a:pt x="101028" y="412166"/>
                </a:lnTo>
                <a:close/>
              </a:path>
              <a:path w="553720" h="553720">
                <a:moveTo>
                  <a:pt x="141438" y="452577"/>
                </a:moveTo>
                <a:lnTo>
                  <a:pt x="121232" y="472783"/>
                </a:lnTo>
                <a:lnTo>
                  <a:pt x="161644" y="472783"/>
                </a:lnTo>
                <a:lnTo>
                  <a:pt x="141438" y="452577"/>
                </a:lnTo>
                <a:close/>
              </a:path>
              <a:path w="553720" h="553720">
                <a:moveTo>
                  <a:pt x="513194" y="0"/>
                </a:moveTo>
                <a:lnTo>
                  <a:pt x="101028" y="412166"/>
                </a:lnTo>
                <a:lnTo>
                  <a:pt x="141438" y="452577"/>
                </a:lnTo>
                <a:lnTo>
                  <a:pt x="553605" y="40411"/>
                </a:lnTo>
                <a:lnTo>
                  <a:pt x="5131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0" y="4495800"/>
            <a:ext cx="552450" cy="479425"/>
          </a:xfrm>
          <a:custGeom>
            <a:avLst/>
            <a:gdLst/>
            <a:ahLst/>
            <a:cxnLst/>
            <a:rect l="l" t="t" r="r" b="b"/>
            <a:pathLst>
              <a:path w="552450" h="479425">
                <a:moveTo>
                  <a:pt x="148770" y="89882"/>
                </a:moveTo>
                <a:lnTo>
                  <a:pt x="111578" y="133274"/>
                </a:lnTo>
                <a:lnTo>
                  <a:pt x="514803" y="478895"/>
                </a:lnTo>
                <a:lnTo>
                  <a:pt x="551996" y="435504"/>
                </a:lnTo>
                <a:lnTo>
                  <a:pt x="148770" y="89882"/>
                </a:lnTo>
                <a:close/>
              </a:path>
              <a:path w="552450" h="479425">
                <a:moveTo>
                  <a:pt x="0" y="0"/>
                </a:moveTo>
                <a:lnTo>
                  <a:pt x="74385" y="176665"/>
                </a:lnTo>
                <a:lnTo>
                  <a:pt x="111578" y="133274"/>
                </a:lnTo>
                <a:lnTo>
                  <a:pt x="89881" y="114677"/>
                </a:lnTo>
                <a:lnTo>
                  <a:pt x="127074" y="71286"/>
                </a:lnTo>
                <a:lnTo>
                  <a:pt x="164710" y="71286"/>
                </a:lnTo>
                <a:lnTo>
                  <a:pt x="185963" y="46490"/>
                </a:lnTo>
                <a:lnTo>
                  <a:pt x="0" y="0"/>
                </a:lnTo>
                <a:close/>
              </a:path>
              <a:path w="552450" h="479425">
                <a:moveTo>
                  <a:pt x="127074" y="71286"/>
                </a:moveTo>
                <a:lnTo>
                  <a:pt x="89881" y="114677"/>
                </a:lnTo>
                <a:lnTo>
                  <a:pt x="111578" y="133274"/>
                </a:lnTo>
                <a:lnTo>
                  <a:pt x="148770" y="89882"/>
                </a:lnTo>
                <a:lnTo>
                  <a:pt x="127074" y="71286"/>
                </a:lnTo>
                <a:close/>
              </a:path>
              <a:path w="552450" h="479425">
                <a:moveTo>
                  <a:pt x="164710" y="71286"/>
                </a:moveTo>
                <a:lnTo>
                  <a:pt x="127074" y="71286"/>
                </a:lnTo>
                <a:lnTo>
                  <a:pt x="148770" y="89882"/>
                </a:lnTo>
                <a:lnTo>
                  <a:pt x="164710" y="7128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50356" y="3664203"/>
            <a:ext cx="123317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07950">
              <a:lnSpc>
                <a:spcPct val="101400"/>
              </a:lnSpc>
              <a:spcBef>
                <a:spcPts val="50"/>
              </a:spcBef>
            </a:pPr>
            <a:r>
              <a:rPr sz="2800" spc="-5" dirty="0">
                <a:solidFill>
                  <a:srgbClr val="00FF00"/>
                </a:solidFill>
                <a:latin typeface="Calibri"/>
                <a:cs typeface="Calibri"/>
              </a:rPr>
              <a:t>Loss of </a:t>
            </a:r>
            <a:r>
              <a:rPr sz="280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FF00"/>
                </a:solidFill>
                <a:latin typeface="Calibri"/>
                <a:cs typeface="Calibri"/>
              </a:rPr>
              <a:t>f</a:t>
            </a:r>
            <a:r>
              <a:rPr sz="2800" dirty="0">
                <a:solidFill>
                  <a:srgbClr val="00FF00"/>
                </a:solidFill>
                <a:latin typeface="Calibri"/>
                <a:cs typeface="Calibri"/>
              </a:rPr>
              <a:t>unc</a:t>
            </a:r>
            <a:r>
              <a:rPr sz="2800" spc="-5" dirty="0">
                <a:solidFill>
                  <a:srgbClr val="00FF0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0FF00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00FF0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FF00"/>
                </a:solidFill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7738" y="5224779"/>
            <a:ext cx="182626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08610" marR="5080" indent="-296545">
              <a:lnSpc>
                <a:spcPct val="101400"/>
              </a:lnSpc>
              <a:spcBef>
                <a:spcPts val="50"/>
              </a:spcBef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Gain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toxic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81200" y="4170794"/>
            <a:ext cx="858519" cy="1718310"/>
          </a:xfrm>
          <a:custGeom>
            <a:avLst/>
            <a:gdLst/>
            <a:ahLst/>
            <a:cxnLst/>
            <a:rect l="l" t="t" r="r" b="b"/>
            <a:pathLst>
              <a:path w="858519" h="1718310">
                <a:moveTo>
                  <a:pt x="551992" y="1674914"/>
                </a:moveTo>
                <a:lnTo>
                  <a:pt x="148767" y="1329296"/>
                </a:lnTo>
                <a:lnTo>
                  <a:pt x="164706" y="1310703"/>
                </a:lnTo>
                <a:lnTo>
                  <a:pt x="185953" y="1285900"/>
                </a:lnTo>
                <a:lnTo>
                  <a:pt x="0" y="1239405"/>
                </a:lnTo>
                <a:lnTo>
                  <a:pt x="74383" y="1416075"/>
                </a:lnTo>
                <a:lnTo>
                  <a:pt x="111569" y="1372692"/>
                </a:lnTo>
                <a:lnTo>
                  <a:pt x="514794" y="1718310"/>
                </a:lnTo>
                <a:lnTo>
                  <a:pt x="551992" y="1674914"/>
                </a:lnTo>
                <a:close/>
              </a:path>
              <a:path w="858519" h="1718310">
                <a:moveTo>
                  <a:pt x="858405" y="40411"/>
                </a:moveTo>
                <a:lnTo>
                  <a:pt x="817994" y="0"/>
                </a:lnTo>
                <a:lnTo>
                  <a:pt x="405815" y="412178"/>
                </a:lnTo>
                <a:lnTo>
                  <a:pt x="365417" y="371767"/>
                </a:lnTo>
                <a:lnTo>
                  <a:pt x="304800" y="553605"/>
                </a:lnTo>
                <a:lnTo>
                  <a:pt x="486638" y="492988"/>
                </a:lnTo>
                <a:lnTo>
                  <a:pt x="466432" y="472782"/>
                </a:lnTo>
                <a:lnTo>
                  <a:pt x="446227" y="452589"/>
                </a:lnTo>
                <a:lnTo>
                  <a:pt x="858405" y="404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8664" y="897210"/>
            <a:ext cx="7715250" cy="5772150"/>
            <a:chOff x="728664" y="897210"/>
            <a:chExt cx="7715250" cy="5772150"/>
          </a:xfrm>
        </p:grpSpPr>
        <p:sp>
          <p:nvSpPr>
            <p:cNvPr id="3" name="object 3"/>
            <p:cNvSpPr/>
            <p:nvPr/>
          </p:nvSpPr>
          <p:spPr>
            <a:xfrm>
              <a:off x="728664" y="897210"/>
              <a:ext cx="7715250" cy="5772150"/>
            </a:xfrm>
            <a:custGeom>
              <a:avLst/>
              <a:gdLst/>
              <a:ahLst/>
              <a:cxnLst/>
              <a:rect l="l" t="t" r="r" b="b"/>
              <a:pathLst>
                <a:path w="7715250" h="5772150">
                  <a:moveTo>
                    <a:pt x="6753205" y="0"/>
                  </a:moveTo>
                  <a:lnTo>
                    <a:pt x="962043" y="0"/>
                  </a:lnTo>
                  <a:lnTo>
                    <a:pt x="914028" y="1177"/>
                  </a:lnTo>
                  <a:lnTo>
                    <a:pt x="866621" y="4672"/>
                  </a:lnTo>
                  <a:lnTo>
                    <a:pt x="819880" y="10431"/>
                  </a:lnTo>
                  <a:lnTo>
                    <a:pt x="773857" y="18397"/>
                  </a:lnTo>
                  <a:lnTo>
                    <a:pt x="728610" y="28515"/>
                  </a:lnTo>
                  <a:lnTo>
                    <a:pt x="684192" y="40732"/>
                  </a:lnTo>
                  <a:lnTo>
                    <a:pt x="640660" y="54990"/>
                  </a:lnTo>
                  <a:lnTo>
                    <a:pt x="598067" y="71236"/>
                  </a:lnTo>
                  <a:lnTo>
                    <a:pt x="556470" y="89414"/>
                  </a:lnTo>
                  <a:lnTo>
                    <a:pt x="515923" y="109470"/>
                  </a:lnTo>
                  <a:lnTo>
                    <a:pt x="476481" y="131347"/>
                  </a:lnTo>
                  <a:lnTo>
                    <a:pt x="438200" y="154991"/>
                  </a:lnTo>
                  <a:lnTo>
                    <a:pt x="401135" y="180346"/>
                  </a:lnTo>
                  <a:lnTo>
                    <a:pt x="365341" y="207359"/>
                  </a:lnTo>
                  <a:lnTo>
                    <a:pt x="330872" y="235973"/>
                  </a:lnTo>
                  <a:lnTo>
                    <a:pt x="297784" y="266133"/>
                  </a:lnTo>
                  <a:lnTo>
                    <a:pt x="266133" y="297784"/>
                  </a:lnTo>
                  <a:lnTo>
                    <a:pt x="235973" y="330872"/>
                  </a:lnTo>
                  <a:lnTo>
                    <a:pt x="207359" y="365341"/>
                  </a:lnTo>
                  <a:lnTo>
                    <a:pt x="180346" y="401135"/>
                  </a:lnTo>
                  <a:lnTo>
                    <a:pt x="154991" y="438200"/>
                  </a:lnTo>
                  <a:lnTo>
                    <a:pt x="131347" y="476481"/>
                  </a:lnTo>
                  <a:lnTo>
                    <a:pt x="109469" y="515923"/>
                  </a:lnTo>
                  <a:lnTo>
                    <a:pt x="89414" y="556470"/>
                  </a:lnTo>
                  <a:lnTo>
                    <a:pt x="71236" y="598067"/>
                  </a:lnTo>
                  <a:lnTo>
                    <a:pt x="54990" y="640660"/>
                  </a:lnTo>
                  <a:lnTo>
                    <a:pt x="40731" y="684193"/>
                  </a:lnTo>
                  <a:lnTo>
                    <a:pt x="28515" y="728610"/>
                  </a:lnTo>
                  <a:lnTo>
                    <a:pt x="18397" y="773858"/>
                  </a:lnTo>
                  <a:lnTo>
                    <a:pt x="10431" y="819880"/>
                  </a:lnTo>
                  <a:lnTo>
                    <a:pt x="4672" y="866622"/>
                  </a:lnTo>
                  <a:lnTo>
                    <a:pt x="1177" y="914028"/>
                  </a:lnTo>
                  <a:lnTo>
                    <a:pt x="0" y="962044"/>
                  </a:lnTo>
                  <a:lnTo>
                    <a:pt x="0" y="4810104"/>
                  </a:lnTo>
                  <a:lnTo>
                    <a:pt x="1177" y="4858120"/>
                  </a:lnTo>
                  <a:lnTo>
                    <a:pt x="4672" y="4905526"/>
                  </a:lnTo>
                  <a:lnTo>
                    <a:pt x="10431" y="4952268"/>
                  </a:lnTo>
                  <a:lnTo>
                    <a:pt x="18397" y="4998290"/>
                  </a:lnTo>
                  <a:lnTo>
                    <a:pt x="28515" y="5043538"/>
                  </a:lnTo>
                  <a:lnTo>
                    <a:pt x="40731" y="5087955"/>
                  </a:lnTo>
                  <a:lnTo>
                    <a:pt x="54990" y="5131488"/>
                  </a:lnTo>
                  <a:lnTo>
                    <a:pt x="71236" y="5174081"/>
                  </a:lnTo>
                  <a:lnTo>
                    <a:pt x="89414" y="5215678"/>
                  </a:lnTo>
                  <a:lnTo>
                    <a:pt x="109469" y="5256225"/>
                  </a:lnTo>
                  <a:lnTo>
                    <a:pt x="131347" y="5295667"/>
                  </a:lnTo>
                  <a:lnTo>
                    <a:pt x="154991" y="5333948"/>
                  </a:lnTo>
                  <a:lnTo>
                    <a:pt x="180346" y="5371013"/>
                  </a:lnTo>
                  <a:lnTo>
                    <a:pt x="207359" y="5406808"/>
                  </a:lnTo>
                  <a:lnTo>
                    <a:pt x="235973" y="5441276"/>
                  </a:lnTo>
                  <a:lnTo>
                    <a:pt x="266133" y="5474364"/>
                  </a:lnTo>
                  <a:lnTo>
                    <a:pt x="297784" y="5506015"/>
                  </a:lnTo>
                  <a:lnTo>
                    <a:pt x="330872" y="5536176"/>
                  </a:lnTo>
                  <a:lnTo>
                    <a:pt x="365341" y="5564789"/>
                  </a:lnTo>
                  <a:lnTo>
                    <a:pt x="401135" y="5591802"/>
                  </a:lnTo>
                  <a:lnTo>
                    <a:pt x="438200" y="5617158"/>
                  </a:lnTo>
                  <a:lnTo>
                    <a:pt x="476481" y="5640802"/>
                  </a:lnTo>
                  <a:lnTo>
                    <a:pt x="515923" y="5662679"/>
                  </a:lnTo>
                  <a:lnTo>
                    <a:pt x="556470" y="5682734"/>
                  </a:lnTo>
                  <a:lnTo>
                    <a:pt x="598067" y="5700912"/>
                  </a:lnTo>
                  <a:lnTo>
                    <a:pt x="640660" y="5717158"/>
                  </a:lnTo>
                  <a:lnTo>
                    <a:pt x="684192" y="5731417"/>
                  </a:lnTo>
                  <a:lnTo>
                    <a:pt x="728610" y="5743633"/>
                  </a:lnTo>
                  <a:lnTo>
                    <a:pt x="773857" y="5753752"/>
                  </a:lnTo>
                  <a:lnTo>
                    <a:pt x="819880" y="5761718"/>
                  </a:lnTo>
                  <a:lnTo>
                    <a:pt x="866621" y="5767476"/>
                  </a:lnTo>
                  <a:lnTo>
                    <a:pt x="914028" y="5770972"/>
                  </a:lnTo>
                  <a:lnTo>
                    <a:pt x="962043" y="5772149"/>
                  </a:lnTo>
                  <a:lnTo>
                    <a:pt x="6753205" y="5772149"/>
                  </a:lnTo>
                  <a:lnTo>
                    <a:pt x="6801221" y="5770972"/>
                  </a:lnTo>
                  <a:lnTo>
                    <a:pt x="6848627" y="5767476"/>
                  </a:lnTo>
                  <a:lnTo>
                    <a:pt x="6895369" y="5761718"/>
                  </a:lnTo>
                  <a:lnTo>
                    <a:pt x="6941391" y="5753752"/>
                  </a:lnTo>
                  <a:lnTo>
                    <a:pt x="6986639" y="5743633"/>
                  </a:lnTo>
                  <a:lnTo>
                    <a:pt x="7031056" y="5731417"/>
                  </a:lnTo>
                  <a:lnTo>
                    <a:pt x="7074589" y="5717158"/>
                  </a:lnTo>
                  <a:lnTo>
                    <a:pt x="7117181" y="5700912"/>
                  </a:lnTo>
                  <a:lnTo>
                    <a:pt x="7158779" y="5682734"/>
                  </a:lnTo>
                  <a:lnTo>
                    <a:pt x="7199326" y="5662679"/>
                  </a:lnTo>
                  <a:lnTo>
                    <a:pt x="7238767" y="5640802"/>
                  </a:lnTo>
                  <a:lnTo>
                    <a:pt x="7277048" y="5617158"/>
                  </a:lnTo>
                  <a:lnTo>
                    <a:pt x="7314114" y="5591802"/>
                  </a:lnTo>
                  <a:lnTo>
                    <a:pt x="7349908" y="5564789"/>
                  </a:lnTo>
                  <a:lnTo>
                    <a:pt x="7384377" y="5536176"/>
                  </a:lnTo>
                  <a:lnTo>
                    <a:pt x="7417464" y="5506015"/>
                  </a:lnTo>
                  <a:lnTo>
                    <a:pt x="7449116" y="5474364"/>
                  </a:lnTo>
                  <a:lnTo>
                    <a:pt x="7479276" y="5441276"/>
                  </a:lnTo>
                  <a:lnTo>
                    <a:pt x="7507890" y="5406808"/>
                  </a:lnTo>
                  <a:lnTo>
                    <a:pt x="7534902" y="5371013"/>
                  </a:lnTo>
                  <a:lnTo>
                    <a:pt x="7560258" y="5333948"/>
                  </a:lnTo>
                  <a:lnTo>
                    <a:pt x="7583902" y="5295667"/>
                  </a:lnTo>
                  <a:lnTo>
                    <a:pt x="7605779" y="5256225"/>
                  </a:lnTo>
                  <a:lnTo>
                    <a:pt x="7625834" y="5215678"/>
                  </a:lnTo>
                  <a:lnTo>
                    <a:pt x="7644013" y="5174081"/>
                  </a:lnTo>
                  <a:lnTo>
                    <a:pt x="7660259" y="5131488"/>
                  </a:lnTo>
                  <a:lnTo>
                    <a:pt x="7674517" y="5087955"/>
                  </a:lnTo>
                  <a:lnTo>
                    <a:pt x="7686733" y="5043538"/>
                  </a:lnTo>
                  <a:lnTo>
                    <a:pt x="7696852" y="4998290"/>
                  </a:lnTo>
                  <a:lnTo>
                    <a:pt x="7704818" y="4952268"/>
                  </a:lnTo>
                  <a:lnTo>
                    <a:pt x="7710576" y="4905526"/>
                  </a:lnTo>
                  <a:lnTo>
                    <a:pt x="7714072" y="4858120"/>
                  </a:lnTo>
                  <a:lnTo>
                    <a:pt x="7715249" y="4810104"/>
                  </a:lnTo>
                  <a:lnTo>
                    <a:pt x="7715249" y="962044"/>
                  </a:lnTo>
                  <a:lnTo>
                    <a:pt x="7714072" y="914028"/>
                  </a:lnTo>
                  <a:lnTo>
                    <a:pt x="7710576" y="866622"/>
                  </a:lnTo>
                  <a:lnTo>
                    <a:pt x="7704818" y="819880"/>
                  </a:lnTo>
                  <a:lnTo>
                    <a:pt x="7696852" y="773858"/>
                  </a:lnTo>
                  <a:lnTo>
                    <a:pt x="7686733" y="728610"/>
                  </a:lnTo>
                  <a:lnTo>
                    <a:pt x="7674517" y="684193"/>
                  </a:lnTo>
                  <a:lnTo>
                    <a:pt x="7660259" y="640660"/>
                  </a:lnTo>
                  <a:lnTo>
                    <a:pt x="7644013" y="598067"/>
                  </a:lnTo>
                  <a:lnTo>
                    <a:pt x="7625834" y="556470"/>
                  </a:lnTo>
                  <a:lnTo>
                    <a:pt x="7605779" y="515923"/>
                  </a:lnTo>
                  <a:lnTo>
                    <a:pt x="7583902" y="476481"/>
                  </a:lnTo>
                  <a:lnTo>
                    <a:pt x="7560258" y="438200"/>
                  </a:lnTo>
                  <a:lnTo>
                    <a:pt x="7534902" y="401135"/>
                  </a:lnTo>
                  <a:lnTo>
                    <a:pt x="7507890" y="365341"/>
                  </a:lnTo>
                  <a:lnTo>
                    <a:pt x="7479276" y="330872"/>
                  </a:lnTo>
                  <a:lnTo>
                    <a:pt x="7449116" y="297784"/>
                  </a:lnTo>
                  <a:lnTo>
                    <a:pt x="7417464" y="266133"/>
                  </a:lnTo>
                  <a:lnTo>
                    <a:pt x="7384377" y="235973"/>
                  </a:lnTo>
                  <a:lnTo>
                    <a:pt x="7349908" y="207359"/>
                  </a:lnTo>
                  <a:lnTo>
                    <a:pt x="7314114" y="180346"/>
                  </a:lnTo>
                  <a:lnTo>
                    <a:pt x="7277048" y="154991"/>
                  </a:lnTo>
                  <a:lnTo>
                    <a:pt x="7238767" y="131347"/>
                  </a:lnTo>
                  <a:lnTo>
                    <a:pt x="7199326" y="109470"/>
                  </a:lnTo>
                  <a:lnTo>
                    <a:pt x="7158779" y="89414"/>
                  </a:lnTo>
                  <a:lnTo>
                    <a:pt x="7117181" y="71236"/>
                  </a:lnTo>
                  <a:lnTo>
                    <a:pt x="7074589" y="54990"/>
                  </a:lnTo>
                  <a:lnTo>
                    <a:pt x="7031056" y="40732"/>
                  </a:lnTo>
                  <a:lnTo>
                    <a:pt x="6986639" y="28515"/>
                  </a:lnTo>
                  <a:lnTo>
                    <a:pt x="6941391" y="18397"/>
                  </a:lnTo>
                  <a:lnTo>
                    <a:pt x="6895369" y="10431"/>
                  </a:lnTo>
                  <a:lnTo>
                    <a:pt x="6848627" y="4672"/>
                  </a:lnTo>
                  <a:lnTo>
                    <a:pt x="6801221" y="1177"/>
                  </a:lnTo>
                  <a:lnTo>
                    <a:pt x="67532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328" y="1006111"/>
              <a:ext cx="7397918" cy="555434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9943" y="147827"/>
            <a:ext cx="49631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</a:rPr>
              <a:t>So</a:t>
            </a:r>
            <a:r>
              <a:rPr sz="4400" spc="-35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what</a:t>
            </a:r>
            <a:r>
              <a:rPr sz="4400" spc="-30" dirty="0">
                <a:solidFill>
                  <a:srgbClr val="FFFFFF"/>
                </a:solidFill>
              </a:rPr>
              <a:t> </a:t>
            </a:r>
            <a:r>
              <a:rPr sz="4400" spc="-5" dirty="0">
                <a:solidFill>
                  <a:srgbClr val="FFFFFF"/>
                </a:solidFill>
              </a:rPr>
              <a:t>happens?</a:t>
            </a:r>
            <a:endParaRPr sz="4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1394868"/>
            <a:ext cx="4088453" cy="40721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2793" y="39115"/>
            <a:ext cx="711708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spc="-15" dirty="0">
                <a:solidFill>
                  <a:srgbClr val="FFFFFF"/>
                </a:solidFill>
                <a:latin typeface="Calibri"/>
                <a:cs typeface="Calibri"/>
              </a:rPr>
              <a:t>problem:</a:t>
            </a:r>
            <a:endParaRPr sz="4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 cellular</a:t>
            </a:r>
            <a:r>
              <a:rPr sz="3200" b="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FFFFFF"/>
                </a:solidFill>
                <a:latin typeface="Calibri"/>
                <a:cs typeface="Calibri"/>
              </a:rPr>
              <a:t>environment</a:t>
            </a:r>
            <a:r>
              <a:rPr sz="3200" b="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 densely</a:t>
            </a: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Calibri"/>
                <a:cs typeface="Calibri"/>
              </a:rPr>
              <a:t>packed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6864" y="2901188"/>
            <a:ext cx="2798445" cy="149479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r>
              <a:rPr sz="2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folding</a:t>
            </a:r>
            <a:r>
              <a:rPr sz="24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1" spc="-6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homeostasis is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constant challenge </a:t>
            </a:r>
            <a:r>
              <a:rPr sz="2400" b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cell.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212" y="5507228"/>
            <a:ext cx="8087359" cy="100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What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consequences of</a:t>
            </a:r>
            <a:r>
              <a:rPr sz="24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protein</a:t>
            </a:r>
            <a:r>
              <a:rPr sz="24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00"/>
                </a:solidFill>
                <a:latin typeface="Arial"/>
                <a:cs typeface="Arial"/>
              </a:rPr>
              <a:t>misfolding?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How</a:t>
            </a:r>
            <a:r>
              <a:rPr sz="2000" b="1" spc="-1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do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cells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respond to the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accumulation </a:t>
            </a: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sz="2000" b="1" spc="-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00"/>
                </a:solidFill>
                <a:latin typeface="Arial"/>
                <a:cs typeface="Arial"/>
              </a:rPr>
              <a:t>aggregated proteins?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9631" y="1124743"/>
              <a:ext cx="576580" cy="936625"/>
            </a:xfrm>
            <a:custGeom>
              <a:avLst/>
              <a:gdLst/>
              <a:ahLst/>
              <a:cxnLst/>
              <a:rect l="l" t="t" r="r" b="b"/>
              <a:pathLst>
                <a:path w="576580" h="936625">
                  <a:moveTo>
                    <a:pt x="0" y="468052"/>
                  </a:moveTo>
                  <a:lnTo>
                    <a:pt x="2244" y="409340"/>
                  </a:lnTo>
                  <a:lnTo>
                    <a:pt x="8796" y="352805"/>
                  </a:lnTo>
                  <a:lnTo>
                    <a:pt x="19387" y="298885"/>
                  </a:lnTo>
                  <a:lnTo>
                    <a:pt x="33747" y="248018"/>
                  </a:lnTo>
                  <a:lnTo>
                    <a:pt x="51605" y="200643"/>
                  </a:lnTo>
                  <a:lnTo>
                    <a:pt x="72692" y="157200"/>
                  </a:lnTo>
                  <a:lnTo>
                    <a:pt x="96738" y="118125"/>
                  </a:lnTo>
                  <a:lnTo>
                    <a:pt x="123473" y="83859"/>
                  </a:lnTo>
                  <a:lnTo>
                    <a:pt x="152626" y="54839"/>
                  </a:lnTo>
                  <a:lnTo>
                    <a:pt x="183929" y="31505"/>
                  </a:lnTo>
                  <a:lnTo>
                    <a:pt x="251901" y="3646"/>
                  </a:lnTo>
                  <a:lnTo>
                    <a:pt x="288032" y="0"/>
                  </a:lnTo>
                  <a:lnTo>
                    <a:pt x="324162" y="3646"/>
                  </a:lnTo>
                  <a:lnTo>
                    <a:pt x="392134" y="31505"/>
                  </a:lnTo>
                  <a:lnTo>
                    <a:pt x="423437" y="54839"/>
                  </a:lnTo>
                  <a:lnTo>
                    <a:pt x="452590" y="83859"/>
                  </a:lnTo>
                  <a:lnTo>
                    <a:pt x="479325" y="118125"/>
                  </a:lnTo>
                  <a:lnTo>
                    <a:pt x="503371" y="157200"/>
                  </a:lnTo>
                  <a:lnTo>
                    <a:pt x="524458" y="200643"/>
                  </a:lnTo>
                  <a:lnTo>
                    <a:pt x="542316" y="248018"/>
                  </a:lnTo>
                  <a:lnTo>
                    <a:pt x="556676" y="298885"/>
                  </a:lnTo>
                  <a:lnTo>
                    <a:pt x="567267" y="352805"/>
                  </a:lnTo>
                  <a:lnTo>
                    <a:pt x="573819" y="409340"/>
                  </a:lnTo>
                  <a:lnTo>
                    <a:pt x="576064" y="468052"/>
                  </a:lnTo>
                  <a:lnTo>
                    <a:pt x="573819" y="526763"/>
                  </a:lnTo>
                  <a:lnTo>
                    <a:pt x="567267" y="583298"/>
                  </a:lnTo>
                  <a:lnTo>
                    <a:pt x="556676" y="637218"/>
                  </a:lnTo>
                  <a:lnTo>
                    <a:pt x="542316" y="688085"/>
                  </a:lnTo>
                  <a:lnTo>
                    <a:pt x="524458" y="735460"/>
                  </a:lnTo>
                  <a:lnTo>
                    <a:pt x="503371" y="778903"/>
                  </a:lnTo>
                  <a:lnTo>
                    <a:pt x="479325" y="817978"/>
                  </a:lnTo>
                  <a:lnTo>
                    <a:pt x="452590" y="852244"/>
                  </a:lnTo>
                  <a:lnTo>
                    <a:pt x="423437" y="881264"/>
                  </a:lnTo>
                  <a:lnTo>
                    <a:pt x="392134" y="904598"/>
                  </a:lnTo>
                  <a:lnTo>
                    <a:pt x="324162" y="932457"/>
                  </a:lnTo>
                  <a:lnTo>
                    <a:pt x="288032" y="936104"/>
                  </a:lnTo>
                  <a:lnTo>
                    <a:pt x="251901" y="932457"/>
                  </a:lnTo>
                  <a:lnTo>
                    <a:pt x="183929" y="904598"/>
                  </a:lnTo>
                  <a:lnTo>
                    <a:pt x="152626" y="881264"/>
                  </a:lnTo>
                  <a:lnTo>
                    <a:pt x="123473" y="852244"/>
                  </a:lnTo>
                  <a:lnTo>
                    <a:pt x="96738" y="817978"/>
                  </a:lnTo>
                  <a:lnTo>
                    <a:pt x="72692" y="778903"/>
                  </a:lnTo>
                  <a:lnTo>
                    <a:pt x="51605" y="735460"/>
                  </a:lnTo>
                  <a:lnTo>
                    <a:pt x="33747" y="688085"/>
                  </a:lnTo>
                  <a:lnTo>
                    <a:pt x="19387" y="637218"/>
                  </a:lnTo>
                  <a:lnTo>
                    <a:pt x="8796" y="583298"/>
                  </a:lnTo>
                  <a:lnTo>
                    <a:pt x="2244" y="526763"/>
                  </a:lnTo>
                  <a:lnTo>
                    <a:pt x="0" y="468052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481" y="510539"/>
            <a:ext cx="7792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Neurodegenerative</a:t>
            </a:r>
            <a:r>
              <a:rPr sz="4400" spc="-30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disorders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50937" y="1600225"/>
            <a:ext cx="8882380" cy="4676775"/>
            <a:chOff x="150937" y="1600225"/>
            <a:chExt cx="8882380" cy="46767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511" y="1628799"/>
              <a:ext cx="8824912" cy="4619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5224" y="1614513"/>
              <a:ext cx="8853805" cy="4648200"/>
            </a:xfrm>
            <a:custGeom>
              <a:avLst/>
              <a:gdLst/>
              <a:ahLst/>
              <a:cxnLst/>
              <a:rect l="l" t="t" r="r" b="b"/>
              <a:pathLst>
                <a:path w="8853805" h="4648200">
                  <a:moveTo>
                    <a:pt x="0" y="0"/>
                  </a:moveTo>
                  <a:lnTo>
                    <a:pt x="8853487" y="0"/>
                  </a:lnTo>
                  <a:lnTo>
                    <a:pt x="8853487" y="4648200"/>
                  </a:lnTo>
                  <a:lnTo>
                    <a:pt x="0" y="46482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882213" y="6366764"/>
            <a:ext cx="2917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Bertram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Arial MT"/>
                <a:cs typeface="Arial MT"/>
              </a:rPr>
              <a:t>Tanzi,</a:t>
            </a:r>
            <a:r>
              <a:rPr sz="18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JCI</a:t>
            </a:r>
            <a:r>
              <a:rPr sz="18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2005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6287" y="2536443"/>
            <a:ext cx="75914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Protein</a:t>
            </a:r>
            <a:r>
              <a:rPr sz="4000" spc="-30" dirty="0"/>
              <a:t> </a:t>
            </a:r>
            <a:r>
              <a:rPr sz="4000" spc="-5" dirty="0"/>
              <a:t>quality</a:t>
            </a:r>
            <a:r>
              <a:rPr sz="4000" spc="-20" dirty="0"/>
              <a:t> </a:t>
            </a:r>
            <a:r>
              <a:rPr sz="4000" spc="-5" dirty="0"/>
              <a:t>control </a:t>
            </a:r>
            <a:r>
              <a:rPr sz="4000" dirty="0"/>
              <a:t>systems</a:t>
            </a:r>
            <a:endParaRPr sz="4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1306" y="486156"/>
            <a:ext cx="60210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Molecular</a:t>
            </a:r>
            <a:r>
              <a:rPr sz="4400" spc="-3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Chaperones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590800"/>
            <a:ext cx="8915400" cy="1416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5669" y="5428995"/>
            <a:ext cx="61175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Molecular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Machines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–</a:t>
            </a:r>
            <a:r>
              <a:rPr sz="2800" spc="-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usually</a:t>
            </a:r>
            <a:r>
              <a:rPr sz="28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FF00"/>
                </a:solidFill>
                <a:latin typeface="Arial MT"/>
                <a:cs typeface="Arial MT"/>
              </a:rPr>
              <a:t>use</a:t>
            </a:r>
            <a:r>
              <a:rPr sz="2800" spc="-1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spc="-75" dirty="0">
                <a:solidFill>
                  <a:srgbClr val="FFFF00"/>
                </a:solidFill>
                <a:latin typeface="Arial MT"/>
                <a:cs typeface="Arial MT"/>
              </a:rPr>
              <a:t>ATP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The</a:t>
            </a:r>
            <a:r>
              <a:rPr sz="4400" spc="-2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Proteasome:</a:t>
            </a:r>
            <a:endParaRPr sz="4400"/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4000" dirty="0">
                <a:solidFill>
                  <a:srgbClr val="FFFF00"/>
                </a:solidFill>
              </a:rPr>
              <a:t>a</a:t>
            </a:r>
            <a:r>
              <a:rPr sz="4000" spc="-1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machine</a:t>
            </a:r>
            <a:r>
              <a:rPr sz="4000" spc="-15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for degrading</a:t>
            </a:r>
            <a:r>
              <a:rPr sz="4000" spc="-2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proteins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199"/>
            <a:ext cx="66294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1" y="764703"/>
            <a:ext cx="8838504" cy="517941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0150" y="175259"/>
            <a:ext cx="6744334" cy="1007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733425">
              <a:lnSpc>
                <a:spcPct val="101299"/>
              </a:lnSpc>
              <a:spcBef>
                <a:spcPts val="50"/>
              </a:spcBef>
            </a:pPr>
            <a:r>
              <a:rPr sz="3200" spc="-5" dirty="0">
                <a:solidFill>
                  <a:srgbClr val="FFFF00"/>
                </a:solidFill>
              </a:rPr>
              <a:t>The </a:t>
            </a:r>
            <a:r>
              <a:rPr sz="3200" spc="-10" dirty="0">
                <a:solidFill>
                  <a:srgbClr val="FFFF00"/>
                </a:solidFill>
              </a:rPr>
              <a:t>proteostasis </a:t>
            </a:r>
            <a:r>
              <a:rPr sz="3200" spc="-5" dirty="0">
                <a:solidFill>
                  <a:srgbClr val="FFFF00"/>
                </a:solidFill>
              </a:rPr>
              <a:t>network </a:t>
            </a:r>
            <a:r>
              <a:rPr sz="3200" dirty="0">
                <a:solidFill>
                  <a:srgbClr val="FFFF00"/>
                </a:solidFill>
              </a:rPr>
              <a:t>– </a:t>
            </a:r>
            <a:r>
              <a:rPr sz="3200" spc="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from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cell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to</a:t>
            </a:r>
            <a:r>
              <a:rPr sz="3200" spc="-3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organismal</a:t>
            </a:r>
            <a:r>
              <a:rPr sz="3200" spc="-2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physiology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1500187"/>
            <a:ext cx="7670800" cy="492918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38302" y="6125971"/>
            <a:ext cx="15379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  <a:hlinkClick r:id="rId3"/>
              </a:rPr>
              <a:t>www.proteostasis.com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93" y="129539"/>
            <a:ext cx="84810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</a:rPr>
              <a:t>Protein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aggregation: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a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common</a:t>
            </a:r>
            <a:r>
              <a:rPr sz="3200" spc="-1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mechanism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169" y="934745"/>
            <a:ext cx="3822375" cy="54375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42965" y="6365747"/>
            <a:ext cx="26073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Eisbach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Outeiro,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JMM,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2013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59631" y="1124743"/>
              <a:ext cx="576580" cy="936625"/>
            </a:xfrm>
            <a:custGeom>
              <a:avLst/>
              <a:gdLst/>
              <a:ahLst/>
              <a:cxnLst/>
              <a:rect l="l" t="t" r="r" b="b"/>
              <a:pathLst>
                <a:path w="576580" h="936625">
                  <a:moveTo>
                    <a:pt x="0" y="468052"/>
                  </a:moveTo>
                  <a:lnTo>
                    <a:pt x="2244" y="409340"/>
                  </a:lnTo>
                  <a:lnTo>
                    <a:pt x="8796" y="352805"/>
                  </a:lnTo>
                  <a:lnTo>
                    <a:pt x="19387" y="298885"/>
                  </a:lnTo>
                  <a:lnTo>
                    <a:pt x="33747" y="248018"/>
                  </a:lnTo>
                  <a:lnTo>
                    <a:pt x="51605" y="200643"/>
                  </a:lnTo>
                  <a:lnTo>
                    <a:pt x="72692" y="157200"/>
                  </a:lnTo>
                  <a:lnTo>
                    <a:pt x="96738" y="118125"/>
                  </a:lnTo>
                  <a:lnTo>
                    <a:pt x="123473" y="83859"/>
                  </a:lnTo>
                  <a:lnTo>
                    <a:pt x="152626" y="54839"/>
                  </a:lnTo>
                  <a:lnTo>
                    <a:pt x="183929" y="31505"/>
                  </a:lnTo>
                  <a:lnTo>
                    <a:pt x="251901" y="3646"/>
                  </a:lnTo>
                  <a:lnTo>
                    <a:pt x="288032" y="0"/>
                  </a:lnTo>
                  <a:lnTo>
                    <a:pt x="324162" y="3646"/>
                  </a:lnTo>
                  <a:lnTo>
                    <a:pt x="392134" y="31505"/>
                  </a:lnTo>
                  <a:lnTo>
                    <a:pt x="423437" y="54839"/>
                  </a:lnTo>
                  <a:lnTo>
                    <a:pt x="452590" y="83859"/>
                  </a:lnTo>
                  <a:lnTo>
                    <a:pt x="479325" y="118125"/>
                  </a:lnTo>
                  <a:lnTo>
                    <a:pt x="503371" y="157200"/>
                  </a:lnTo>
                  <a:lnTo>
                    <a:pt x="524458" y="200643"/>
                  </a:lnTo>
                  <a:lnTo>
                    <a:pt x="542316" y="248018"/>
                  </a:lnTo>
                  <a:lnTo>
                    <a:pt x="556676" y="298885"/>
                  </a:lnTo>
                  <a:lnTo>
                    <a:pt x="567267" y="352805"/>
                  </a:lnTo>
                  <a:lnTo>
                    <a:pt x="573819" y="409340"/>
                  </a:lnTo>
                  <a:lnTo>
                    <a:pt x="576064" y="468052"/>
                  </a:lnTo>
                  <a:lnTo>
                    <a:pt x="573819" y="526763"/>
                  </a:lnTo>
                  <a:lnTo>
                    <a:pt x="567267" y="583298"/>
                  </a:lnTo>
                  <a:lnTo>
                    <a:pt x="556676" y="637218"/>
                  </a:lnTo>
                  <a:lnTo>
                    <a:pt x="542316" y="688085"/>
                  </a:lnTo>
                  <a:lnTo>
                    <a:pt x="524458" y="735460"/>
                  </a:lnTo>
                  <a:lnTo>
                    <a:pt x="503371" y="778903"/>
                  </a:lnTo>
                  <a:lnTo>
                    <a:pt x="479325" y="817978"/>
                  </a:lnTo>
                  <a:lnTo>
                    <a:pt x="452590" y="852244"/>
                  </a:lnTo>
                  <a:lnTo>
                    <a:pt x="423437" y="881264"/>
                  </a:lnTo>
                  <a:lnTo>
                    <a:pt x="392134" y="904598"/>
                  </a:lnTo>
                  <a:lnTo>
                    <a:pt x="324162" y="932457"/>
                  </a:lnTo>
                  <a:lnTo>
                    <a:pt x="288032" y="936104"/>
                  </a:lnTo>
                  <a:lnTo>
                    <a:pt x="251901" y="932457"/>
                  </a:lnTo>
                  <a:lnTo>
                    <a:pt x="183929" y="904598"/>
                  </a:lnTo>
                  <a:lnTo>
                    <a:pt x="152626" y="881264"/>
                  </a:lnTo>
                  <a:lnTo>
                    <a:pt x="123473" y="852244"/>
                  </a:lnTo>
                  <a:lnTo>
                    <a:pt x="96738" y="817978"/>
                  </a:lnTo>
                  <a:lnTo>
                    <a:pt x="72692" y="778903"/>
                  </a:lnTo>
                  <a:lnTo>
                    <a:pt x="51605" y="735460"/>
                  </a:lnTo>
                  <a:lnTo>
                    <a:pt x="33747" y="688085"/>
                  </a:lnTo>
                  <a:lnTo>
                    <a:pt x="19387" y="637218"/>
                  </a:lnTo>
                  <a:lnTo>
                    <a:pt x="8796" y="583298"/>
                  </a:lnTo>
                  <a:lnTo>
                    <a:pt x="2244" y="526763"/>
                  </a:lnTo>
                  <a:lnTo>
                    <a:pt x="0" y="468052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755" y="4509119"/>
              <a:ext cx="4392930" cy="1569720"/>
            </a:xfrm>
            <a:custGeom>
              <a:avLst/>
              <a:gdLst/>
              <a:ahLst/>
              <a:cxnLst/>
              <a:rect l="l" t="t" r="r" b="b"/>
              <a:pathLst>
                <a:path w="4392930" h="1569720">
                  <a:moveTo>
                    <a:pt x="4392488" y="0"/>
                  </a:moveTo>
                  <a:lnTo>
                    <a:pt x="0" y="0"/>
                  </a:lnTo>
                  <a:lnTo>
                    <a:pt x="0" y="1569660"/>
                  </a:lnTo>
                  <a:lnTo>
                    <a:pt x="4392488" y="1569660"/>
                  </a:lnTo>
                  <a:lnTo>
                    <a:pt x="4392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42621" y="4528820"/>
            <a:ext cx="3257550" cy="14827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22225">
              <a:lnSpc>
                <a:spcPts val="5710"/>
              </a:lnSpc>
              <a:spcBef>
                <a:spcPts val="250"/>
              </a:spcBef>
            </a:pPr>
            <a:r>
              <a:rPr sz="4800" dirty="0">
                <a:solidFill>
                  <a:srgbClr val="000000"/>
                </a:solidFill>
              </a:rPr>
              <a:t>How do we </a:t>
            </a:r>
            <a:r>
              <a:rPr sz="4800" spc="-132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find</a:t>
            </a:r>
            <a:r>
              <a:rPr sz="4800" spc="-85" dirty="0">
                <a:solidFill>
                  <a:srgbClr val="000000"/>
                </a:solidFill>
              </a:rPr>
              <a:t> </a:t>
            </a:r>
            <a:r>
              <a:rPr sz="4800" spc="-30" dirty="0">
                <a:solidFill>
                  <a:srgbClr val="000000"/>
                </a:solidFill>
              </a:rPr>
              <a:t>Wally?</a:t>
            </a:r>
            <a:endParaRPr sz="48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9872" y="1939279"/>
            <a:ext cx="2362200" cy="22097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383359"/>
            <a:ext cx="2819400" cy="2286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2170484"/>
            <a:ext cx="2057400" cy="1906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3000" y="4230959"/>
            <a:ext cx="3352800" cy="2362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0" y="1816224"/>
            <a:ext cx="2286000" cy="22097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1347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00"/>
                </a:solidFill>
              </a:rPr>
              <a:t>“All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models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are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wrong,</a:t>
            </a:r>
            <a:r>
              <a:rPr sz="3200" spc="-1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but</a:t>
            </a:r>
            <a:r>
              <a:rPr sz="3200" spc="-10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some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dirty="0">
                <a:solidFill>
                  <a:srgbClr val="FFFF00"/>
                </a:solidFill>
              </a:rPr>
              <a:t>are</a:t>
            </a:r>
            <a:r>
              <a:rPr sz="3200" spc="-15" dirty="0">
                <a:solidFill>
                  <a:srgbClr val="FFFF00"/>
                </a:solidFill>
              </a:rPr>
              <a:t> </a:t>
            </a:r>
            <a:r>
              <a:rPr sz="3200" spc="-5" dirty="0">
                <a:solidFill>
                  <a:srgbClr val="FFFF00"/>
                </a:solidFill>
              </a:rPr>
              <a:t>useful”</a:t>
            </a:r>
            <a:endParaRPr sz="3200"/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2000" b="0" spc="-5" dirty="0">
                <a:solidFill>
                  <a:srgbClr val="FFFF00"/>
                </a:solidFill>
                <a:latin typeface="Arial MT"/>
                <a:cs typeface="Arial MT"/>
              </a:rPr>
              <a:t>George</a:t>
            </a:r>
            <a:r>
              <a:rPr sz="2000" b="0" spc="-5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b="0" spc="-5" dirty="0">
                <a:solidFill>
                  <a:srgbClr val="FFFF00"/>
                </a:solidFill>
                <a:latin typeface="Arial MT"/>
                <a:cs typeface="Arial MT"/>
              </a:rPr>
              <a:t>Box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187" y="348995"/>
            <a:ext cx="74142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  <a:latin typeface="Calibri"/>
                <a:cs typeface="Calibri"/>
              </a:rPr>
              <a:t>Green</a:t>
            </a:r>
            <a:r>
              <a:rPr sz="440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FF00"/>
                </a:solidFill>
                <a:latin typeface="Calibri"/>
                <a:cs typeface="Calibri"/>
              </a:rPr>
              <a:t>fluorescent</a:t>
            </a:r>
            <a:r>
              <a:rPr sz="4400" spc="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00"/>
                </a:solidFill>
                <a:latin typeface="Calibri"/>
                <a:cs typeface="Calibri"/>
              </a:rPr>
              <a:t>protein</a:t>
            </a:r>
            <a:r>
              <a:rPr sz="44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FF00"/>
                </a:solidFill>
                <a:latin typeface="Calibri"/>
                <a:cs typeface="Calibri"/>
              </a:rPr>
              <a:t>(GFP)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8625" y="1643062"/>
            <a:ext cx="8456930" cy="4349750"/>
            <a:chOff x="428625" y="1643062"/>
            <a:chExt cx="8456930" cy="4349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625" y="1643062"/>
              <a:ext cx="5143500" cy="42545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2125" y="1714500"/>
              <a:ext cx="3313112" cy="4278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6100" y="1358900"/>
            <a:ext cx="5509260" cy="158305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831850" marR="5080" indent="-819150">
              <a:lnSpc>
                <a:spcPts val="5780"/>
              </a:lnSpc>
              <a:spcBef>
                <a:spcPts val="875"/>
              </a:spcBef>
            </a:pPr>
            <a:r>
              <a:rPr sz="5400" b="1" spc="-5" dirty="0">
                <a:latin typeface="Arial"/>
                <a:cs typeface="Arial"/>
              </a:rPr>
              <a:t>Supe</a:t>
            </a:r>
            <a:r>
              <a:rPr sz="5400" b="1" dirty="0">
                <a:latin typeface="Arial"/>
                <a:cs typeface="Arial"/>
              </a:rPr>
              <a:t>r-</a:t>
            </a:r>
            <a:r>
              <a:rPr sz="5400" b="1" spc="-5" dirty="0">
                <a:latin typeface="Arial"/>
                <a:cs typeface="Arial"/>
              </a:rPr>
              <a:t>resolution  microscopy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Microscopy</a:t>
            </a:r>
            <a:r>
              <a:rPr spc="-15" dirty="0"/>
              <a:t> </a:t>
            </a:r>
            <a:r>
              <a:rPr dirty="0"/>
              <a:t>vs.</a:t>
            </a:r>
            <a:r>
              <a:rPr spc="-5" dirty="0"/>
              <a:t> Nanoscopy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2945" y="123825"/>
            <a:ext cx="5010150" cy="6577330"/>
            <a:chOff x="222945" y="123825"/>
            <a:chExt cx="5010150" cy="65773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19" y="152400"/>
              <a:ext cx="4953000" cy="65198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7232" y="138112"/>
              <a:ext cx="4981575" cy="6548755"/>
            </a:xfrm>
            <a:custGeom>
              <a:avLst/>
              <a:gdLst/>
              <a:ahLst/>
              <a:cxnLst/>
              <a:rect l="l" t="t" r="r" b="b"/>
              <a:pathLst>
                <a:path w="4981575" h="6548755">
                  <a:moveTo>
                    <a:pt x="0" y="0"/>
                  </a:moveTo>
                  <a:lnTo>
                    <a:pt x="4981575" y="0"/>
                  </a:lnTo>
                  <a:lnTo>
                    <a:pt x="4981575" y="6548438"/>
                  </a:lnTo>
                  <a:lnTo>
                    <a:pt x="0" y="654843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6540" y="2304795"/>
            <a:ext cx="3015615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9550" marR="5080" indent="-196850">
              <a:lnSpc>
                <a:spcPct val="101400"/>
              </a:lnSpc>
              <a:spcBef>
                <a:spcPts val="50"/>
              </a:spcBef>
            </a:pPr>
            <a:r>
              <a:rPr sz="2800" b="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MT"/>
                <a:cs typeface="Arial MT"/>
              </a:rPr>
              <a:t>Mad</a:t>
            </a:r>
            <a:r>
              <a:rPr sz="2800" b="0" u="sng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MT"/>
                <a:cs typeface="Arial MT"/>
              </a:rPr>
              <a:t> </a:t>
            </a:r>
            <a:r>
              <a:rPr sz="2800" b="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MT"/>
                <a:cs typeface="Arial MT"/>
              </a:rPr>
              <a:t>Cow</a:t>
            </a:r>
            <a:r>
              <a:rPr sz="2800" b="0" u="sng" spc="-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MT"/>
                <a:cs typeface="Arial MT"/>
              </a:rPr>
              <a:t> </a:t>
            </a:r>
            <a:r>
              <a:rPr sz="2800" b="0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 MT"/>
                <a:cs typeface="Arial MT"/>
              </a:rPr>
              <a:t>Disease: </a:t>
            </a:r>
            <a:r>
              <a:rPr sz="2800" b="0" spc="-76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b="0" spc="-5" dirty="0">
                <a:solidFill>
                  <a:srgbClr val="FFFF00"/>
                </a:solidFill>
                <a:latin typeface="Arial MT"/>
                <a:cs typeface="Arial MT"/>
              </a:rPr>
              <a:t>BSE</a:t>
            </a:r>
            <a:r>
              <a:rPr sz="2800" b="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FFFF00"/>
                </a:solidFill>
                <a:latin typeface="Arial MT"/>
                <a:cs typeface="Arial MT"/>
              </a:rPr>
              <a:t>in</a:t>
            </a:r>
            <a:r>
              <a:rPr sz="2800" b="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FFFF00"/>
                </a:solidFill>
                <a:latin typeface="Arial MT"/>
                <a:cs typeface="Arial MT"/>
              </a:rPr>
              <a:t>the</a:t>
            </a:r>
            <a:r>
              <a:rPr sz="2800" b="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800" b="0" dirty="0">
                <a:solidFill>
                  <a:srgbClr val="FFFF00"/>
                </a:solidFill>
                <a:latin typeface="Arial MT"/>
                <a:cs typeface="Arial MT"/>
              </a:rPr>
              <a:t>UK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0" y="3373628"/>
            <a:ext cx="3289935" cy="76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180,000+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infected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cattle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~230</a:t>
            </a:r>
            <a:r>
              <a:rPr sz="24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human</a:t>
            </a:r>
            <a:r>
              <a:rPr sz="2400" spc="-3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CJD</a:t>
            </a: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FFFF00"/>
                </a:solidFill>
                <a:latin typeface="Arial MT"/>
                <a:cs typeface="Arial MT"/>
              </a:rPr>
              <a:t>cases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" y="371474"/>
            <a:ext cx="8115300" cy="60864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178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990"/>
              </a:spcBef>
            </a:pPr>
            <a:r>
              <a:rPr sz="3900" dirty="0">
                <a:solidFill>
                  <a:srgbClr val="000000"/>
                </a:solidFill>
              </a:rPr>
              <a:t>Super-resolution</a:t>
            </a:r>
            <a:r>
              <a:rPr sz="3900" spc="-30" dirty="0">
                <a:solidFill>
                  <a:srgbClr val="000000"/>
                </a:solidFill>
              </a:rPr>
              <a:t> </a:t>
            </a:r>
            <a:r>
              <a:rPr sz="3900" dirty="0">
                <a:solidFill>
                  <a:srgbClr val="000000"/>
                </a:solidFill>
              </a:rPr>
              <a:t>microscopy</a:t>
            </a:r>
            <a:endParaRPr sz="3900"/>
          </a:p>
          <a:p>
            <a:pPr marL="24130" algn="ctr">
              <a:lnSpc>
                <a:spcPct val="100000"/>
              </a:lnSpc>
              <a:spcBef>
                <a:spcPts val="480"/>
              </a:spcBef>
            </a:pP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Overcoming the</a:t>
            </a:r>
            <a:r>
              <a:rPr sz="21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~250nm</a:t>
            </a:r>
            <a:r>
              <a:rPr sz="21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limit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1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resolution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427" y="1700807"/>
            <a:ext cx="6336701" cy="47525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60447" y="5752084"/>
            <a:ext cx="1536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marR="5080" indent="-37782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University </a:t>
            </a:r>
            <a:r>
              <a:rPr sz="1600" dirty="0">
                <a:latin typeface="Calibri"/>
                <a:cs typeface="Calibri"/>
              </a:rPr>
              <a:t>of </a:t>
            </a:r>
            <a:r>
              <a:rPr sz="1600" spc="-5" dirty="0">
                <a:latin typeface="Calibri"/>
                <a:cs typeface="Calibri"/>
              </a:rPr>
              <a:t>Jena, </a:t>
            </a:r>
            <a:r>
              <a:rPr sz="1600" spc="-3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Germany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91524" y="3150841"/>
            <a:ext cx="1907821" cy="49671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317499"/>
            <a:ext cx="6108700" cy="61087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377" y="164083"/>
            <a:ext cx="7934325" cy="1406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Characterization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ASYN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Inclusions </a:t>
            </a:r>
            <a:r>
              <a:rPr spc="-9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and subcellular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localization</a:t>
            </a: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800" spc="-5" dirty="0">
                <a:solidFill>
                  <a:srgbClr val="000000"/>
                </a:solidFill>
              </a:rPr>
              <a:t>Super-resolution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microscopy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(STED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and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Expansion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Microscopy)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231" y="2214869"/>
            <a:ext cx="6627535" cy="35203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22947" y="5982716"/>
            <a:ext cx="191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Lázaro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al.,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2014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963" rIns="0" bIns="0" rtlCol="0">
            <a:spAutoFit/>
          </a:bodyPr>
          <a:lstStyle/>
          <a:p>
            <a:pPr marL="110489" algn="ctr">
              <a:lnSpc>
                <a:spcPct val="100000"/>
              </a:lnSpc>
              <a:spcBef>
                <a:spcPts val="100"/>
              </a:spcBef>
            </a:pPr>
            <a:r>
              <a:rPr sz="4000" spc="-30" dirty="0">
                <a:solidFill>
                  <a:srgbClr val="FFFF00"/>
                </a:solidFill>
                <a:latin typeface="Calibri"/>
                <a:cs typeface="Calibri"/>
              </a:rPr>
              <a:t>Why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does</a:t>
            </a:r>
            <a:r>
              <a:rPr sz="4000" spc="-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aSyn 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become</a:t>
            </a:r>
            <a:r>
              <a:rPr sz="40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00"/>
                </a:solidFill>
                <a:latin typeface="Calibri"/>
                <a:cs typeface="Calibri"/>
              </a:rPr>
              <a:t>toxic?</a:t>
            </a:r>
            <a:endParaRPr sz="4000">
              <a:latin typeface="Calibri"/>
              <a:cs typeface="Calibri"/>
            </a:endParaRPr>
          </a:p>
          <a:p>
            <a:pPr marL="110489" algn="ctr">
              <a:lnSpc>
                <a:spcPct val="100000"/>
              </a:lnSpc>
            </a:pP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How</a:t>
            </a:r>
            <a:r>
              <a:rPr sz="4000" spc="-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does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00"/>
                </a:solidFill>
                <a:latin typeface="Calibri"/>
                <a:cs typeface="Calibri"/>
              </a:rPr>
              <a:t>it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30" dirty="0">
                <a:solidFill>
                  <a:srgbClr val="FFFF00"/>
                </a:solidFill>
                <a:latin typeface="Calibri"/>
                <a:cs typeface="Calibri"/>
              </a:rPr>
              <a:t>‘cause’</a:t>
            </a:r>
            <a:r>
              <a:rPr sz="4000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00"/>
                </a:solidFill>
                <a:latin typeface="Calibri"/>
                <a:cs typeface="Calibri"/>
              </a:rPr>
              <a:t>synucleinopathies?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9473" y="5262372"/>
            <a:ext cx="5885180" cy="99504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17475">
              <a:lnSpc>
                <a:spcPts val="3790"/>
              </a:lnSpc>
              <a:spcBef>
                <a:spcPts val="250"/>
              </a:spcBef>
            </a:pP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Proteins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much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 more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 than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FFFFFF"/>
                </a:solidFill>
                <a:latin typeface="Calibri"/>
                <a:cs typeface="Calibri"/>
              </a:rPr>
              <a:t>just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amino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acid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sequence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4762" y="1621458"/>
            <a:ext cx="9041765" cy="3348354"/>
            <a:chOff x="-4762" y="1621458"/>
            <a:chExt cx="9041765" cy="334835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39533"/>
              <a:ext cx="4834573" cy="26396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934771"/>
              <a:ext cx="4839335" cy="2649220"/>
            </a:xfrm>
            <a:custGeom>
              <a:avLst/>
              <a:gdLst/>
              <a:ahLst/>
              <a:cxnLst/>
              <a:rect l="l" t="t" r="r" b="b"/>
              <a:pathLst>
                <a:path w="4839335" h="2649220">
                  <a:moveTo>
                    <a:pt x="4839336" y="0"/>
                  </a:moveTo>
                  <a:lnTo>
                    <a:pt x="4839336" y="2649164"/>
                  </a:lnTo>
                  <a:lnTo>
                    <a:pt x="0" y="2649164"/>
                  </a:lnTo>
                </a:path>
                <a:path w="4839335" h="2649220">
                  <a:moveTo>
                    <a:pt x="0" y="0"/>
                  </a:moveTo>
                  <a:lnTo>
                    <a:pt x="4839336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4880" y="1621458"/>
              <a:ext cx="4201615" cy="3347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2450592"/>
            <a:ext cx="8296909" cy="2508885"/>
            <a:chOff x="350520" y="2450592"/>
            <a:chExt cx="8296909" cy="2508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2" y="2450592"/>
              <a:ext cx="7888224" cy="25085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7583" y="2501145"/>
              <a:ext cx="7777480" cy="2395220"/>
            </a:xfrm>
            <a:custGeom>
              <a:avLst/>
              <a:gdLst/>
              <a:ahLst/>
              <a:cxnLst/>
              <a:rect l="l" t="t" r="r" b="b"/>
              <a:pathLst>
                <a:path w="7777480" h="2395220">
                  <a:moveTo>
                    <a:pt x="0" y="2394813"/>
                  </a:moveTo>
                  <a:lnTo>
                    <a:pt x="807" y="2344916"/>
                  </a:lnTo>
                  <a:lnTo>
                    <a:pt x="1462" y="2295011"/>
                  </a:lnTo>
                  <a:lnTo>
                    <a:pt x="1983" y="2245099"/>
                  </a:lnTo>
                  <a:lnTo>
                    <a:pt x="2388" y="2195180"/>
                  </a:lnTo>
                  <a:lnTo>
                    <a:pt x="2695" y="2145256"/>
                  </a:lnTo>
                  <a:lnTo>
                    <a:pt x="2923" y="2095328"/>
                  </a:lnTo>
                  <a:lnTo>
                    <a:pt x="3090" y="2045397"/>
                  </a:lnTo>
                  <a:lnTo>
                    <a:pt x="3213" y="1995463"/>
                  </a:lnTo>
                  <a:lnTo>
                    <a:pt x="3313" y="1945528"/>
                  </a:lnTo>
                  <a:lnTo>
                    <a:pt x="3407" y="1895592"/>
                  </a:lnTo>
                  <a:lnTo>
                    <a:pt x="3512" y="1845657"/>
                  </a:lnTo>
                  <a:lnTo>
                    <a:pt x="3648" y="1795724"/>
                  </a:lnTo>
                  <a:lnTo>
                    <a:pt x="3834" y="1745794"/>
                  </a:lnTo>
                  <a:lnTo>
                    <a:pt x="4086" y="1695867"/>
                  </a:lnTo>
                  <a:lnTo>
                    <a:pt x="4423" y="1645945"/>
                  </a:lnTo>
                  <a:lnTo>
                    <a:pt x="4865" y="1596028"/>
                  </a:lnTo>
                  <a:lnTo>
                    <a:pt x="5429" y="1546119"/>
                  </a:lnTo>
                  <a:lnTo>
                    <a:pt x="6133" y="1496217"/>
                  </a:lnTo>
                  <a:lnTo>
                    <a:pt x="6996" y="1446323"/>
                  </a:lnTo>
                  <a:lnTo>
                    <a:pt x="8035" y="1396440"/>
                  </a:lnTo>
                  <a:lnTo>
                    <a:pt x="9271" y="1346567"/>
                  </a:lnTo>
                  <a:lnTo>
                    <a:pt x="10720" y="1296706"/>
                  </a:lnTo>
                  <a:lnTo>
                    <a:pt x="12400" y="1246857"/>
                  </a:lnTo>
                  <a:lnTo>
                    <a:pt x="14332" y="1197022"/>
                  </a:lnTo>
                  <a:lnTo>
                    <a:pt x="16532" y="1147202"/>
                  </a:lnTo>
                  <a:lnTo>
                    <a:pt x="19018" y="1097398"/>
                  </a:lnTo>
                  <a:lnTo>
                    <a:pt x="21811" y="1047610"/>
                  </a:lnTo>
                  <a:lnTo>
                    <a:pt x="24926" y="997841"/>
                  </a:lnTo>
                  <a:lnTo>
                    <a:pt x="53066" y="936297"/>
                  </a:lnTo>
                  <a:lnTo>
                    <a:pt x="76735" y="909857"/>
                  </a:lnTo>
                  <a:lnTo>
                    <a:pt x="99704" y="883801"/>
                  </a:lnTo>
                  <a:lnTo>
                    <a:pt x="142358" y="830049"/>
                  </a:lnTo>
                  <a:lnTo>
                    <a:pt x="176206" y="788761"/>
                  </a:lnTo>
                  <a:lnTo>
                    <a:pt x="204014" y="756959"/>
                  </a:lnTo>
                  <a:lnTo>
                    <a:pt x="252564" y="709910"/>
                  </a:lnTo>
                  <a:lnTo>
                    <a:pt x="310125" y="665094"/>
                  </a:lnTo>
                  <a:lnTo>
                    <a:pt x="349196" y="636084"/>
                  </a:lnTo>
                  <a:lnTo>
                    <a:pt x="398814" y="598703"/>
                  </a:lnTo>
                  <a:lnTo>
                    <a:pt x="473592" y="541685"/>
                  </a:lnTo>
                  <a:lnTo>
                    <a:pt x="491705" y="525926"/>
                  </a:lnTo>
                  <a:lnTo>
                    <a:pt x="509429" y="509165"/>
                  </a:lnTo>
                  <a:lnTo>
                    <a:pt x="527929" y="494409"/>
                  </a:lnTo>
                  <a:lnTo>
                    <a:pt x="548369" y="484666"/>
                  </a:lnTo>
                  <a:lnTo>
                    <a:pt x="648071" y="456156"/>
                  </a:lnTo>
                  <a:lnTo>
                    <a:pt x="707573" y="463281"/>
                  </a:lnTo>
                  <a:lnTo>
                    <a:pt x="760601" y="466463"/>
                  </a:lnTo>
                  <a:lnTo>
                    <a:pt x="807913" y="467232"/>
                  </a:lnTo>
                  <a:lnTo>
                    <a:pt x="850269" y="467120"/>
                  </a:lnTo>
                  <a:lnTo>
                    <a:pt x="888428" y="467656"/>
                  </a:lnTo>
                  <a:lnTo>
                    <a:pt x="955198" y="476795"/>
                  </a:lnTo>
                  <a:lnTo>
                    <a:pt x="1014300" y="506893"/>
                  </a:lnTo>
                  <a:lnTo>
                    <a:pt x="1042875" y="533629"/>
                  </a:lnTo>
                  <a:lnTo>
                    <a:pt x="1071812" y="570195"/>
                  </a:lnTo>
                  <a:lnTo>
                    <a:pt x="1097524" y="612302"/>
                  </a:lnTo>
                  <a:lnTo>
                    <a:pt x="1109495" y="634095"/>
                  </a:lnTo>
                  <a:lnTo>
                    <a:pt x="1121663" y="655724"/>
                  </a:lnTo>
                  <a:lnTo>
                    <a:pt x="1131147" y="701502"/>
                  </a:lnTo>
                  <a:lnTo>
                    <a:pt x="1140148" y="747440"/>
                  </a:lnTo>
                  <a:lnTo>
                    <a:pt x="1149391" y="793297"/>
                  </a:lnTo>
                  <a:lnTo>
                    <a:pt x="1159604" y="838832"/>
                  </a:lnTo>
                  <a:lnTo>
                    <a:pt x="1171514" y="883801"/>
                  </a:lnTo>
                  <a:lnTo>
                    <a:pt x="1187124" y="936786"/>
                  </a:lnTo>
                  <a:lnTo>
                    <a:pt x="1199481" y="980592"/>
                  </a:lnTo>
                  <a:lnTo>
                    <a:pt x="1210316" y="1025895"/>
                  </a:lnTo>
                  <a:lnTo>
                    <a:pt x="1221367" y="1083370"/>
                  </a:lnTo>
                  <a:lnTo>
                    <a:pt x="1228618" y="1129076"/>
                  </a:lnTo>
                  <a:lnTo>
                    <a:pt x="1236171" y="1182226"/>
                  </a:lnTo>
                  <a:lnTo>
                    <a:pt x="1244116" y="1239205"/>
                  </a:lnTo>
                  <a:lnTo>
                    <a:pt x="1252545" y="1296399"/>
                  </a:lnTo>
                  <a:lnTo>
                    <a:pt x="1261549" y="1350194"/>
                  </a:lnTo>
                  <a:lnTo>
                    <a:pt x="1271218" y="1396975"/>
                  </a:lnTo>
                  <a:lnTo>
                    <a:pt x="1283047" y="1439965"/>
                  </a:lnTo>
                  <a:lnTo>
                    <a:pt x="1296548" y="1482382"/>
                  </a:lnTo>
                  <a:lnTo>
                    <a:pt x="1309847" y="1524860"/>
                  </a:lnTo>
                  <a:lnTo>
                    <a:pt x="1321069" y="1568033"/>
                  </a:lnTo>
                  <a:lnTo>
                    <a:pt x="1329847" y="1608552"/>
                  </a:lnTo>
                  <a:lnTo>
                    <a:pt x="1340563" y="1659472"/>
                  </a:lnTo>
                  <a:lnTo>
                    <a:pt x="1343300" y="1672890"/>
                  </a:lnTo>
                  <a:lnTo>
                    <a:pt x="1344823" y="1680291"/>
                  </a:lnTo>
                  <a:lnTo>
                    <a:pt x="1345532" y="1683185"/>
                  </a:lnTo>
                  <a:lnTo>
                    <a:pt x="1345827" y="1683080"/>
                  </a:lnTo>
                  <a:lnTo>
                    <a:pt x="1346109" y="1681484"/>
                  </a:lnTo>
                  <a:lnTo>
                    <a:pt x="1346776" y="1679906"/>
                  </a:lnTo>
                  <a:lnTo>
                    <a:pt x="1369898" y="1725099"/>
                  </a:lnTo>
                  <a:lnTo>
                    <a:pt x="1395846" y="1796110"/>
                  </a:lnTo>
                  <a:lnTo>
                    <a:pt x="1405259" y="1842600"/>
                  </a:lnTo>
                  <a:lnTo>
                    <a:pt x="1410466" y="1892485"/>
                  </a:lnTo>
                  <a:lnTo>
                    <a:pt x="1420826" y="1936947"/>
                  </a:lnTo>
                  <a:lnTo>
                    <a:pt x="1445700" y="1967168"/>
                  </a:lnTo>
                  <a:lnTo>
                    <a:pt x="1486801" y="1990857"/>
                  </a:lnTo>
                  <a:lnTo>
                    <a:pt x="1515025" y="2007279"/>
                  </a:lnTo>
                  <a:lnTo>
                    <a:pt x="1549171" y="2026055"/>
                  </a:lnTo>
                  <a:lnTo>
                    <a:pt x="1605870" y="2048067"/>
                  </a:lnTo>
                  <a:lnTo>
                    <a:pt x="1642563" y="2061501"/>
                  </a:lnTo>
                  <a:lnTo>
                    <a:pt x="1694956" y="2081208"/>
                  </a:lnTo>
                  <a:lnTo>
                    <a:pt x="1769734" y="2109718"/>
                  </a:lnTo>
                  <a:lnTo>
                    <a:pt x="1789626" y="2104554"/>
                  </a:lnTo>
                  <a:lnTo>
                    <a:pt x="1829409" y="2094226"/>
                  </a:lnTo>
                  <a:lnTo>
                    <a:pt x="1855743" y="2055639"/>
                  </a:lnTo>
                  <a:lnTo>
                    <a:pt x="1863477" y="1996162"/>
                  </a:lnTo>
                  <a:lnTo>
                    <a:pt x="1869438" y="1967168"/>
                  </a:lnTo>
                  <a:lnTo>
                    <a:pt x="1880395" y="1937906"/>
                  </a:lnTo>
                  <a:lnTo>
                    <a:pt x="1893025" y="1909481"/>
                  </a:lnTo>
                  <a:lnTo>
                    <a:pt x="1906324" y="1881390"/>
                  </a:lnTo>
                  <a:lnTo>
                    <a:pt x="1919289" y="1853131"/>
                  </a:lnTo>
                  <a:lnTo>
                    <a:pt x="1920501" y="1802822"/>
                  </a:lnTo>
                  <a:lnTo>
                    <a:pt x="1921014" y="1752090"/>
                  </a:lnTo>
                  <a:lnTo>
                    <a:pt x="1921005" y="1700995"/>
                  </a:lnTo>
                  <a:lnTo>
                    <a:pt x="1920650" y="1649598"/>
                  </a:lnTo>
                  <a:lnTo>
                    <a:pt x="1920125" y="1597960"/>
                  </a:lnTo>
                  <a:lnTo>
                    <a:pt x="1919609" y="1546141"/>
                  </a:lnTo>
                  <a:lnTo>
                    <a:pt x="1919277" y="1494203"/>
                  </a:lnTo>
                  <a:lnTo>
                    <a:pt x="1919307" y="1442207"/>
                  </a:lnTo>
                  <a:lnTo>
                    <a:pt x="1919875" y="1390213"/>
                  </a:lnTo>
                  <a:lnTo>
                    <a:pt x="1921158" y="1338282"/>
                  </a:lnTo>
                  <a:lnTo>
                    <a:pt x="1923333" y="1286475"/>
                  </a:lnTo>
                  <a:lnTo>
                    <a:pt x="1926577" y="1234854"/>
                  </a:lnTo>
                  <a:lnTo>
                    <a:pt x="1931067" y="1183478"/>
                  </a:lnTo>
                  <a:lnTo>
                    <a:pt x="1936979" y="1132409"/>
                  </a:lnTo>
                  <a:lnTo>
                    <a:pt x="1944490" y="1081708"/>
                  </a:lnTo>
                  <a:lnTo>
                    <a:pt x="1953778" y="1031436"/>
                  </a:lnTo>
                  <a:lnTo>
                    <a:pt x="1965019" y="981654"/>
                  </a:lnTo>
                  <a:lnTo>
                    <a:pt x="1978389" y="932421"/>
                  </a:lnTo>
                  <a:lnTo>
                    <a:pt x="1994067" y="883801"/>
                  </a:lnTo>
                  <a:lnTo>
                    <a:pt x="2016933" y="839797"/>
                  </a:lnTo>
                  <a:lnTo>
                    <a:pt x="2030684" y="819190"/>
                  </a:lnTo>
                  <a:lnTo>
                    <a:pt x="2043920" y="798272"/>
                  </a:lnTo>
                  <a:lnTo>
                    <a:pt x="2094305" y="801480"/>
                  </a:lnTo>
                  <a:lnTo>
                    <a:pt x="2145223" y="802197"/>
                  </a:lnTo>
                  <a:lnTo>
                    <a:pt x="2195875" y="804160"/>
                  </a:lnTo>
                  <a:lnTo>
                    <a:pt x="2245460" y="811109"/>
                  </a:lnTo>
                  <a:lnTo>
                    <a:pt x="2293177" y="826782"/>
                  </a:lnTo>
                  <a:lnTo>
                    <a:pt x="2335663" y="859585"/>
                  </a:lnTo>
                  <a:lnTo>
                    <a:pt x="2375948" y="907415"/>
                  </a:lnTo>
                  <a:lnTo>
                    <a:pt x="2406005" y="950566"/>
                  </a:lnTo>
                  <a:lnTo>
                    <a:pt x="2423515" y="998026"/>
                  </a:lnTo>
                  <a:lnTo>
                    <a:pt x="2428874" y="1026847"/>
                  </a:lnTo>
                  <a:lnTo>
                    <a:pt x="2434931" y="1055419"/>
                  </a:lnTo>
                  <a:lnTo>
                    <a:pt x="2442732" y="1083370"/>
                  </a:lnTo>
                  <a:lnTo>
                    <a:pt x="2453967" y="1112483"/>
                  </a:lnTo>
                  <a:lnTo>
                    <a:pt x="2467062" y="1140662"/>
                  </a:lnTo>
                  <a:lnTo>
                    <a:pt x="2480455" y="1168704"/>
                  </a:lnTo>
                  <a:lnTo>
                    <a:pt x="2492586" y="1197406"/>
                  </a:lnTo>
                  <a:lnTo>
                    <a:pt x="2499678" y="1218413"/>
                  </a:lnTo>
                  <a:lnTo>
                    <a:pt x="2505814" y="1239837"/>
                  </a:lnTo>
                  <a:lnTo>
                    <a:pt x="2511566" y="1261427"/>
                  </a:lnTo>
                  <a:lnTo>
                    <a:pt x="2517510" y="1282935"/>
                  </a:lnTo>
                  <a:lnTo>
                    <a:pt x="2522105" y="1334314"/>
                  </a:lnTo>
                  <a:lnTo>
                    <a:pt x="2526310" y="1385755"/>
                  </a:lnTo>
                  <a:lnTo>
                    <a:pt x="2530710" y="1437165"/>
                  </a:lnTo>
                  <a:lnTo>
                    <a:pt x="2535891" y="1488452"/>
                  </a:lnTo>
                  <a:lnTo>
                    <a:pt x="2542436" y="1539523"/>
                  </a:lnTo>
                  <a:lnTo>
                    <a:pt x="2554382" y="1582402"/>
                  </a:lnTo>
                  <a:lnTo>
                    <a:pt x="2561671" y="1603480"/>
                  </a:lnTo>
                  <a:lnTo>
                    <a:pt x="2567363" y="1625052"/>
                  </a:lnTo>
                  <a:lnTo>
                    <a:pt x="2571965" y="1654768"/>
                  </a:lnTo>
                  <a:lnTo>
                    <a:pt x="2579801" y="1709625"/>
                  </a:lnTo>
                  <a:lnTo>
                    <a:pt x="2589557" y="1777533"/>
                  </a:lnTo>
                  <a:lnTo>
                    <a:pt x="2599919" y="1846402"/>
                  </a:lnTo>
                  <a:lnTo>
                    <a:pt x="2609576" y="1904141"/>
                  </a:lnTo>
                  <a:lnTo>
                    <a:pt x="2626992" y="1961638"/>
                  </a:lnTo>
                  <a:lnTo>
                    <a:pt x="2653409" y="2003574"/>
                  </a:lnTo>
                  <a:lnTo>
                    <a:pt x="2667064" y="2024189"/>
                  </a:lnTo>
                  <a:lnTo>
                    <a:pt x="2690564" y="2062020"/>
                  </a:lnTo>
                  <a:lnTo>
                    <a:pt x="2716824" y="2102752"/>
                  </a:lnTo>
                  <a:lnTo>
                    <a:pt x="2745896" y="2143594"/>
                  </a:lnTo>
                  <a:lnTo>
                    <a:pt x="2777835" y="2181757"/>
                  </a:lnTo>
                  <a:lnTo>
                    <a:pt x="2812695" y="2214449"/>
                  </a:lnTo>
                  <a:lnTo>
                    <a:pt x="2850531" y="2238882"/>
                  </a:lnTo>
                  <a:lnTo>
                    <a:pt x="2891397" y="2252266"/>
                  </a:lnTo>
                  <a:lnTo>
                    <a:pt x="3065879" y="2280776"/>
                  </a:lnTo>
                  <a:lnTo>
                    <a:pt x="3116307" y="2277688"/>
                  </a:lnTo>
                  <a:lnTo>
                    <a:pt x="3167313" y="2277214"/>
                  </a:lnTo>
                  <a:lnTo>
                    <a:pt x="3218030" y="2275433"/>
                  </a:lnTo>
                  <a:lnTo>
                    <a:pt x="3267594" y="2268424"/>
                  </a:lnTo>
                  <a:lnTo>
                    <a:pt x="3315138" y="2252266"/>
                  </a:lnTo>
                  <a:lnTo>
                    <a:pt x="3348520" y="2204236"/>
                  </a:lnTo>
                  <a:lnTo>
                    <a:pt x="3364989" y="2138226"/>
                  </a:lnTo>
                  <a:lnTo>
                    <a:pt x="3381918" y="2071225"/>
                  </a:lnTo>
                  <a:lnTo>
                    <a:pt x="3398038" y="1996309"/>
                  </a:lnTo>
                  <a:lnTo>
                    <a:pt x="3410097" y="1935332"/>
                  </a:lnTo>
                  <a:lnTo>
                    <a:pt x="3414840" y="1910150"/>
                  </a:lnTo>
                  <a:lnTo>
                    <a:pt x="3414304" y="1875417"/>
                  </a:lnTo>
                  <a:lnTo>
                    <a:pt x="3414672" y="1837103"/>
                  </a:lnTo>
                  <a:lnTo>
                    <a:pt x="3415717" y="1795578"/>
                  </a:lnTo>
                  <a:lnTo>
                    <a:pt x="3417213" y="1751215"/>
                  </a:lnTo>
                  <a:lnTo>
                    <a:pt x="3418935" y="1704385"/>
                  </a:lnTo>
                  <a:lnTo>
                    <a:pt x="3420655" y="1655459"/>
                  </a:lnTo>
                  <a:lnTo>
                    <a:pt x="3422148" y="1604810"/>
                  </a:lnTo>
                  <a:lnTo>
                    <a:pt x="3423188" y="1552809"/>
                  </a:lnTo>
                  <a:lnTo>
                    <a:pt x="3423549" y="1499827"/>
                  </a:lnTo>
                  <a:lnTo>
                    <a:pt x="3423005" y="1446237"/>
                  </a:lnTo>
                  <a:lnTo>
                    <a:pt x="3421329" y="1392409"/>
                  </a:lnTo>
                  <a:lnTo>
                    <a:pt x="3418296" y="1338715"/>
                  </a:lnTo>
                  <a:lnTo>
                    <a:pt x="3413679" y="1285528"/>
                  </a:lnTo>
                  <a:lnTo>
                    <a:pt x="3407253" y="1233218"/>
                  </a:lnTo>
                  <a:lnTo>
                    <a:pt x="3398790" y="1182158"/>
                  </a:lnTo>
                  <a:lnTo>
                    <a:pt x="3388066" y="1132718"/>
                  </a:lnTo>
                  <a:lnTo>
                    <a:pt x="3374854" y="1085271"/>
                  </a:lnTo>
                  <a:lnTo>
                    <a:pt x="3358928" y="1040188"/>
                  </a:lnTo>
                  <a:lnTo>
                    <a:pt x="3340062" y="997841"/>
                  </a:lnTo>
                  <a:lnTo>
                    <a:pt x="3303371" y="954466"/>
                  </a:lnTo>
                  <a:lnTo>
                    <a:pt x="3290212" y="940819"/>
                  </a:lnTo>
                  <a:lnTo>
                    <a:pt x="3284696" y="904965"/>
                  </a:lnTo>
                  <a:lnTo>
                    <a:pt x="3279657" y="868966"/>
                  </a:lnTo>
                  <a:lnTo>
                    <a:pt x="3273663" y="833256"/>
                  </a:lnTo>
                  <a:lnTo>
                    <a:pt x="3265285" y="798272"/>
                  </a:lnTo>
                  <a:lnTo>
                    <a:pt x="3254597" y="768936"/>
                  </a:lnTo>
                  <a:lnTo>
                    <a:pt x="3241442" y="740781"/>
                  </a:lnTo>
                  <a:lnTo>
                    <a:pt x="3227746" y="712861"/>
                  </a:lnTo>
                  <a:lnTo>
                    <a:pt x="3215434" y="684232"/>
                  </a:lnTo>
                  <a:lnTo>
                    <a:pt x="3208340" y="663224"/>
                  </a:lnTo>
                  <a:lnTo>
                    <a:pt x="3202204" y="641801"/>
                  </a:lnTo>
                  <a:lnTo>
                    <a:pt x="3196451" y="620210"/>
                  </a:lnTo>
                  <a:lnTo>
                    <a:pt x="3190507" y="598703"/>
                  </a:lnTo>
                  <a:lnTo>
                    <a:pt x="3193061" y="549618"/>
                  </a:lnTo>
                  <a:lnTo>
                    <a:pt x="3194274" y="500253"/>
                  </a:lnTo>
                  <a:lnTo>
                    <a:pt x="3195151" y="450819"/>
                  </a:lnTo>
                  <a:lnTo>
                    <a:pt x="3196700" y="401524"/>
                  </a:lnTo>
                  <a:lnTo>
                    <a:pt x="3199925" y="352581"/>
                  </a:lnTo>
                  <a:lnTo>
                    <a:pt x="3205835" y="304198"/>
                  </a:lnTo>
                  <a:lnTo>
                    <a:pt x="3215434" y="256587"/>
                  </a:lnTo>
                  <a:lnTo>
                    <a:pt x="3246767" y="223191"/>
                  </a:lnTo>
                  <a:lnTo>
                    <a:pt x="3269401" y="212246"/>
                  </a:lnTo>
                  <a:lnTo>
                    <a:pt x="3290212" y="199568"/>
                  </a:lnTo>
                  <a:lnTo>
                    <a:pt x="3314980" y="177868"/>
                  </a:lnTo>
                  <a:lnTo>
                    <a:pt x="3339215" y="155287"/>
                  </a:lnTo>
                  <a:lnTo>
                    <a:pt x="3363874" y="133465"/>
                  </a:lnTo>
                  <a:lnTo>
                    <a:pt x="3425563" y="98534"/>
                  </a:lnTo>
                  <a:lnTo>
                    <a:pt x="3479639" y="80930"/>
                  </a:lnTo>
                  <a:lnTo>
                    <a:pt x="3532473" y="65627"/>
                  </a:lnTo>
                  <a:lnTo>
                    <a:pt x="3613482" y="45005"/>
                  </a:lnTo>
                  <a:lnTo>
                    <a:pt x="3657883" y="35015"/>
                  </a:lnTo>
                  <a:lnTo>
                    <a:pt x="3700094" y="26285"/>
                  </a:lnTo>
                  <a:lnTo>
                    <a:pt x="3742615" y="18050"/>
                  </a:lnTo>
                  <a:lnTo>
                    <a:pt x="3787944" y="9543"/>
                  </a:lnTo>
                  <a:lnTo>
                    <a:pt x="3838581" y="0"/>
                  </a:lnTo>
                  <a:lnTo>
                    <a:pt x="3892616" y="4405"/>
                  </a:lnTo>
                  <a:lnTo>
                    <a:pt x="3946687" y="8397"/>
                  </a:lnTo>
                  <a:lnTo>
                    <a:pt x="4000757" y="12389"/>
                  </a:lnTo>
                  <a:lnTo>
                    <a:pt x="4054792" y="16795"/>
                  </a:lnTo>
                  <a:lnTo>
                    <a:pt x="4108756" y="22031"/>
                  </a:lnTo>
                  <a:lnTo>
                    <a:pt x="4162615" y="28510"/>
                  </a:lnTo>
                  <a:lnTo>
                    <a:pt x="4203480" y="37573"/>
                  </a:lnTo>
                  <a:lnTo>
                    <a:pt x="4249859" y="52548"/>
                  </a:lnTo>
                  <a:lnTo>
                    <a:pt x="4296237" y="69759"/>
                  </a:lnTo>
                  <a:lnTo>
                    <a:pt x="4337097" y="85529"/>
                  </a:lnTo>
                  <a:lnTo>
                    <a:pt x="4360153" y="117197"/>
                  </a:lnTo>
                  <a:lnTo>
                    <a:pt x="4372382" y="131847"/>
                  </a:lnTo>
                  <a:lnTo>
                    <a:pt x="4431661" y="163063"/>
                  </a:lnTo>
                  <a:lnTo>
                    <a:pt x="4485599" y="180560"/>
                  </a:lnTo>
                  <a:lnTo>
                    <a:pt x="4499053" y="181151"/>
                  </a:lnTo>
                  <a:lnTo>
                    <a:pt x="4506316" y="178707"/>
                  </a:lnTo>
                  <a:lnTo>
                    <a:pt x="4509502" y="175031"/>
                  </a:lnTo>
                  <a:lnTo>
                    <a:pt x="4510727" y="171927"/>
                  </a:lnTo>
                  <a:lnTo>
                    <a:pt x="4512104" y="171197"/>
                  </a:lnTo>
                  <a:lnTo>
                    <a:pt x="4515749" y="174644"/>
                  </a:lnTo>
                  <a:lnTo>
                    <a:pt x="4523775" y="184071"/>
                  </a:lnTo>
                  <a:lnTo>
                    <a:pt x="4538297" y="201282"/>
                  </a:lnTo>
                  <a:lnTo>
                    <a:pt x="4561430" y="228079"/>
                  </a:lnTo>
                  <a:lnTo>
                    <a:pt x="4556958" y="291767"/>
                  </a:lnTo>
                  <a:lnTo>
                    <a:pt x="4553415" y="346819"/>
                  </a:lnTo>
                  <a:lnTo>
                    <a:pt x="4550696" y="393867"/>
                  </a:lnTo>
                  <a:lnTo>
                    <a:pt x="4548694" y="433543"/>
                  </a:lnTo>
                  <a:lnTo>
                    <a:pt x="4546427" y="493312"/>
                  </a:lnTo>
                  <a:lnTo>
                    <a:pt x="4545772" y="531186"/>
                  </a:lnTo>
                  <a:lnTo>
                    <a:pt x="4545787" y="543494"/>
                  </a:lnTo>
                  <a:lnTo>
                    <a:pt x="4545891" y="552226"/>
                  </a:lnTo>
                  <a:lnTo>
                    <a:pt x="4545978" y="558015"/>
                  </a:lnTo>
                  <a:lnTo>
                    <a:pt x="4545943" y="561492"/>
                  </a:lnTo>
                  <a:lnTo>
                    <a:pt x="4545682" y="563292"/>
                  </a:lnTo>
                  <a:lnTo>
                    <a:pt x="4545089" y="564045"/>
                  </a:lnTo>
                  <a:lnTo>
                    <a:pt x="4544060" y="564386"/>
                  </a:lnTo>
                  <a:lnTo>
                    <a:pt x="4542488" y="564945"/>
                  </a:lnTo>
                  <a:lnTo>
                    <a:pt x="4515808" y="608336"/>
                  </a:lnTo>
                  <a:lnTo>
                    <a:pt x="4497822" y="653232"/>
                  </a:lnTo>
                  <a:lnTo>
                    <a:pt x="4470629" y="734503"/>
                  </a:lnTo>
                  <a:lnTo>
                    <a:pt x="4454408" y="790688"/>
                  </a:lnTo>
                  <a:lnTo>
                    <a:pt x="4441846" y="836410"/>
                  </a:lnTo>
                  <a:lnTo>
                    <a:pt x="4436802" y="855290"/>
                  </a:lnTo>
                  <a:lnTo>
                    <a:pt x="4440738" y="892064"/>
                  </a:lnTo>
                  <a:lnTo>
                    <a:pt x="4443145" y="929597"/>
                  </a:lnTo>
                  <a:lnTo>
                    <a:pt x="4461726" y="997841"/>
                  </a:lnTo>
                  <a:lnTo>
                    <a:pt x="4505811" y="1037733"/>
                  </a:lnTo>
                  <a:lnTo>
                    <a:pt x="4561430" y="1054859"/>
                  </a:lnTo>
                  <a:lnTo>
                    <a:pt x="4611101" y="1060021"/>
                  </a:lnTo>
                  <a:lnTo>
                    <a:pt x="4660830" y="1064235"/>
                  </a:lnTo>
                  <a:lnTo>
                    <a:pt x="4710610" y="1067624"/>
                  </a:lnTo>
                  <a:lnTo>
                    <a:pt x="4760431" y="1070312"/>
                  </a:lnTo>
                  <a:lnTo>
                    <a:pt x="4810288" y="1072423"/>
                  </a:lnTo>
                  <a:lnTo>
                    <a:pt x="4860172" y="1074080"/>
                  </a:lnTo>
                  <a:lnTo>
                    <a:pt x="4910076" y="1075407"/>
                  </a:lnTo>
                  <a:lnTo>
                    <a:pt x="4959992" y="1076528"/>
                  </a:lnTo>
                  <a:lnTo>
                    <a:pt x="5009914" y="1077567"/>
                  </a:lnTo>
                  <a:lnTo>
                    <a:pt x="5059833" y="1078646"/>
                  </a:lnTo>
                  <a:lnTo>
                    <a:pt x="5109742" y="1079891"/>
                  </a:lnTo>
                  <a:lnTo>
                    <a:pt x="5159634" y="1081424"/>
                  </a:lnTo>
                  <a:lnTo>
                    <a:pt x="5209501" y="1083370"/>
                  </a:lnTo>
                  <a:lnTo>
                    <a:pt x="5273391" y="1131434"/>
                  </a:lnTo>
                  <a:lnTo>
                    <a:pt x="5314814" y="1168282"/>
                  </a:lnTo>
                  <a:lnTo>
                    <a:pt x="5337917" y="1275128"/>
                  </a:lnTo>
                  <a:lnTo>
                    <a:pt x="5339923" y="1339620"/>
                  </a:lnTo>
                  <a:lnTo>
                    <a:pt x="5340085" y="1393407"/>
                  </a:lnTo>
                  <a:lnTo>
                    <a:pt x="5338340" y="1439010"/>
                  </a:lnTo>
                  <a:lnTo>
                    <a:pt x="5334625" y="1478952"/>
                  </a:lnTo>
                  <a:lnTo>
                    <a:pt x="5321031" y="1551950"/>
                  </a:lnTo>
                  <a:lnTo>
                    <a:pt x="5311025" y="1590051"/>
                  </a:lnTo>
                  <a:lnTo>
                    <a:pt x="5298795" y="1632584"/>
                  </a:lnTo>
                  <a:lnTo>
                    <a:pt x="5284278" y="1682073"/>
                  </a:lnTo>
                  <a:lnTo>
                    <a:pt x="5278356" y="1732021"/>
                  </a:lnTo>
                  <a:lnTo>
                    <a:pt x="5272641" y="1782008"/>
                  </a:lnTo>
                  <a:lnTo>
                    <a:pt x="5266514" y="1831919"/>
                  </a:lnTo>
                  <a:lnTo>
                    <a:pt x="5259354" y="1881639"/>
                  </a:lnTo>
                  <a:lnTo>
                    <a:pt x="5243313" y="1938494"/>
                  </a:lnTo>
                  <a:lnTo>
                    <a:pt x="5236022" y="1966832"/>
                  </a:lnTo>
                  <a:lnTo>
                    <a:pt x="5234428" y="1995679"/>
                  </a:lnTo>
                  <a:lnTo>
                    <a:pt x="5242086" y="2039619"/>
                  </a:lnTo>
                  <a:lnTo>
                    <a:pt x="5255082" y="2082253"/>
                  </a:lnTo>
                  <a:lnTo>
                    <a:pt x="5270214" y="2124364"/>
                  </a:lnTo>
                  <a:lnTo>
                    <a:pt x="5284278" y="2166737"/>
                  </a:lnTo>
                  <a:lnTo>
                    <a:pt x="5337713" y="2158771"/>
                  </a:lnTo>
                  <a:lnTo>
                    <a:pt x="5391179" y="2151045"/>
                  </a:lnTo>
                  <a:lnTo>
                    <a:pt x="5444652" y="2143378"/>
                  </a:lnTo>
                  <a:lnTo>
                    <a:pt x="5498111" y="2135592"/>
                  </a:lnTo>
                  <a:lnTo>
                    <a:pt x="5551531" y="2127506"/>
                  </a:lnTo>
                  <a:lnTo>
                    <a:pt x="5604891" y="2118941"/>
                  </a:lnTo>
                  <a:lnTo>
                    <a:pt x="5658166" y="2109718"/>
                  </a:lnTo>
                  <a:lnTo>
                    <a:pt x="5684258" y="2106127"/>
                  </a:lnTo>
                  <a:lnTo>
                    <a:pt x="5735763" y="2095129"/>
                  </a:lnTo>
                  <a:lnTo>
                    <a:pt x="5768768" y="2063703"/>
                  </a:lnTo>
                  <a:lnTo>
                    <a:pt x="5776831" y="2017741"/>
                  </a:lnTo>
                  <a:lnTo>
                    <a:pt x="5782798" y="1995679"/>
                  </a:lnTo>
                  <a:lnTo>
                    <a:pt x="5794355" y="1973695"/>
                  </a:lnTo>
                  <a:lnTo>
                    <a:pt x="5807723" y="1952914"/>
                  </a:lnTo>
                  <a:lnTo>
                    <a:pt x="5821090" y="1932132"/>
                  </a:lnTo>
                  <a:lnTo>
                    <a:pt x="5832648" y="1910150"/>
                  </a:lnTo>
                  <a:lnTo>
                    <a:pt x="5839191" y="1888746"/>
                  </a:lnTo>
                  <a:lnTo>
                    <a:pt x="5843362" y="1866105"/>
                  </a:lnTo>
                  <a:lnTo>
                    <a:pt x="5848408" y="1844104"/>
                  </a:lnTo>
                  <a:lnTo>
                    <a:pt x="5857575" y="1824620"/>
                  </a:lnTo>
                  <a:lnTo>
                    <a:pt x="5873649" y="1807095"/>
                  </a:lnTo>
                  <a:lnTo>
                    <a:pt x="5892634" y="1793204"/>
                  </a:lnTo>
                  <a:lnTo>
                    <a:pt x="5912784" y="1780766"/>
                  </a:lnTo>
                  <a:lnTo>
                    <a:pt x="5932352" y="1767602"/>
                  </a:lnTo>
                  <a:lnTo>
                    <a:pt x="5940604" y="1719412"/>
                  </a:lnTo>
                  <a:lnTo>
                    <a:pt x="5946351" y="1684251"/>
                  </a:lnTo>
                  <a:lnTo>
                    <a:pt x="5950160" y="1659857"/>
                  </a:lnTo>
                  <a:lnTo>
                    <a:pt x="5952603" y="1643972"/>
                  </a:lnTo>
                  <a:lnTo>
                    <a:pt x="5954249" y="1634336"/>
                  </a:lnTo>
                  <a:lnTo>
                    <a:pt x="5955668" y="1628689"/>
                  </a:lnTo>
                  <a:lnTo>
                    <a:pt x="5957430" y="1624770"/>
                  </a:lnTo>
                  <a:lnTo>
                    <a:pt x="5960106" y="1620320"/>
                  </a:lnTo>
                  <a:lnTo>
                    <a:pt x="5964264" y="1613080"/>
                  </a:lnTo>
                  <a:lnTo>
                    <a:pt x="5991339" y="1552016"/>
                  </a:lnTo>
                  <a:lnTo>
                    <a:pt x="6007130" y="1511015"/>
                  </a:lnTo>
                  <a:lnTo>
                    <a:pt x="6023181" y="1461173"/>
                  </a:lnTo>
                  <a:lnTo>
                    <a:pt x="6034883" y="1412719"/>
                  </a:lnTo>
                  <a:lnTo>
                    <a:pt x="6045172" y="1363521"/>
                  </a:lnTo>
                  <a:lnTo>
                    <a:pt x="6056980" y="1311446"/>
                  </a:lnTo>
                  <a:lnTo>
                    <a:pt x="6062752" y="1289901"/>
                  </a:lnTo>
                  <a:lnTo>
                    <a:pt x="6069035" y="1268537"/>
                  </a:lnTo>
                  <a:lnTo>
                    <a:pt x="6075523" y="1247245"/>
                  </a:lnTo>
                  <a:lnTo>
                    <a:pt x="6081908" y="1225917"/>
                  </a:lnTo>
                  <a:lnTo>
                    <a:pt x="6084874" y="1176947"/>
                  </a:lnTo>
                  <a:lnTo>
                    <a:pt x="6087050" y="1127849"/>
                  </a:lnTo>
                  <a:lnTo>
                    <a:pt x="6089027" y="1078720"/>
                  </a:lnTo>
                  <a:lnTo>
                    <a:pt x="6091400" y="1029654"/>
                  </a:lnTo>
                  <a:lnTo>
                    <a:pt x="6094763" y="980749"/>
                  </a:lnTo>
                  <a:lnTo>
                    <a:pt x="6099709" y="932099"/>
                  </a:lnTo>
                  <a:lnTo>
                    <a:pt x="6106832" y="883801"/>
                  </a:lnTo>
                  <a:lnTo>
                    <a:pt x="6124266" y="844980"/>
                  </a:lnTo>
                  <a:lnTo>
                    <a:pt x="6158793" y="795515"/>
                  </a:lnTo>
                  <a:lnTo>
                    <a:pt x="6199558" y="745502"/>
                  </a:lnTo>
                  <a:lnTo>
                    <a:pt x="6235707" y="705042"/>
                  </a:lnTo>
                  <a:lnTo>
                    <a:pt x="6273584" y="673745"/>
                  </a:lnTo>
                  <a:lnTo>
                    <a:pt x="6311970" y="661731"/>
                  </a:lnTo>
                  <a:lnTo>
                    <a:pt x="6331164" y="655724"/>
                  </a:lnTo>
                  <a:lnTo>
                    <a:pt x="6343008" y="640486"/>
                  </a:lnTo>
                  <a:lnTo>
                    <a:pt x="6354440" y="624593"/>
                  </a:lnTo>
                  <a:lnTo>
                    <a:pt x="6366697" y="610011"/>
                  </a:lnTo>
                  <a:lnTo>
                    <a:pt x="6424214" y="578455"/>
                  </a:lnTo>
                  <a:lnTo>
                    <a:pt x="6473420" y="560115"/>
                  </a:lnTo>
                  <a:lnTo>
                    <a:pt x="6513813" y="546814"/>
                  </a:lnTo>
                  <a:lnTo>
                    <a:pt x="6530572" y="541685"/>
                  </a:lnTo>
                  <a:lnTo>
                    <a:pt x="6556546" y="546520"/>
                  </a:lnTo>
                  <a:lnTo>
                    <a:pt x="6583218" y="549828"/>
                  </a:lnTo>
                  <a:lnTo>
                    <a:pt x="6630274" y="570195"/>
                  </a:lnTo>
                  <a:lnTo>
                    <a:pt x="6664875" y="615962"/>
                  </a:lnTo>
                  <a:lnTo>
                    <a:pt x="6697034" y="672648"/>
                  </a:lnTo>
                  <a:lnTo>
                    <a:pt x="6720740" y="720872"/>
                  </a:lnTo>
                  <a:lnTo>
                    <a:pt x="6743342" y="802932"/>
                  </a:lnTo>
                  <a:lnTo>
                    <a:pt x="6753244" y="849537"/>
                  </a:lnTo>
                  <a:lnTo>
                    <a:pt x="6765527" y="908779"/>
                  </a:lnTo>
                  <a:lnTo>
                    <a:pt x="6769340" y="927042"/>
                  </a:lnTo>
                  <a:lnTo>
                    <a:pt x="6780064" y="970162"/>
                  </a:lnTo>
                  <a:lnTo>
                    <a:pt x="6793779" y="1017318"/>
                  </a:lnTo>
                  <a:lnTo>
                    <a:pt x="6804756" y="1054859"/>
                  </a:lnTo>
                  <a:lnTo>
                    <a:pt x="6809189" y="1105286"/>
                  </a:lnTo>
                  <a:lnTo>
                    <a:pt x="6812425" y="1156070"/>
                  </a:lnTo>
                  <a:lnTo>
                    <a:pt x="6818058" y="1206140"/>
                  </a:lnTo>
                  <a:lnTo>
                    <a:pt x="6829683" y="1254428"/>
                  </a:lnTo>
                  <a:lnTo>
                    <a:pt x="6847683" y="1296287"/>
                  </a:lnTo>
                  <a:lnTo>
                    <a:pt x="6875000" y="1345511"/>
                  </a:lnTo>
                  <a:lnTo>
                    <a:pt x="6908272" y="1396613"/>
                  </a:lnTo>
                  <a:lnTo>
                    <a:pt x="6944138" y="1444106"/>
                  </a:lnTo>
                  <a:lnTo>
                    <a:pt x="6979238" y="1482504"/>
                  </a:lnTo>
                  <a:lnTo>
                    <a:pt x="7027529" y="1527835"/>
                  </a:lnTo>
                  <a:lnTo>
                    <a:pt x="7078940" y="1568033"/>
                  </a:lnTo>
                  <a:lnTo>
                    <a:pt x="7115535" y="1584316"/>
                  </a:lnTo>
                  <a:lnTo>
                    <a:pt x="7134725" y="1590177"/>
                  </a:lnTo>
                  <a:lnTo>
                    <a:pt x="7153717" y="1596544"/>
                  </a:lnTo>
                  <a:lnTo>
                    <a:pt x="7303272" y="1539523"/>
                  </a:lnTo>
                  <a:lnTo>
                    <a:pt x="7337025" y="1526581"/>
                  </a:lnTo>
                  <a:lnTo>
                    <a:pt x="7363863" y="1516309"/>
                  </a:lnTo>
                  <a:lnTo>
                    <a:pt x="7402249" y="1502758"/>
                  </a:lnTo>
                  <a:lnTo>
                    <a:pt x="7442044" y="1496122"/>
                  </a:lnTo>
                  <a:lnTo>
                    <a:pt x="7456019" y="1496549"/>
                  </a:lnTo>
                  <a:lnTo>
                    <a:pt x="7472620" y="1497873"/>
                  </a:lnTo>
                  <a:lnTo>
                    <a:pt x="7493211" y="1499841"/>
                  </a:lnTo>
                  <a:lnTo>
                    <a:pt x="7519154" y="1502201"/>
                  </a:lnTo>
                  <a:lnTo>
                    <a:pt x="7551813" y="1504699"/>
                  </a:lnTo>
                  <a:lnTo>
                    <a:pt x="7592550" y="1507082"/>
                  </a:lnTo>
                  <a:lnTo>
                    <a:pt x="7642729" y="1509098"/>
                  </a:lnTo>
                  <a:lnTo>
                    <a:pt x="7703713" y="1510493"/>
                  </a:lnTo>
                  <a:lnTo>
                    <a:pt x="7776864" y="1511015"/>
                  </a:lnTo>
                </a:path>
              </a:pathLst>
            </a:custGeom>
            <a:ln w="571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4166616"/>
              <a:ext cx="289560" cy="1066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4135" y="4199622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193040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20" y="4062984"/>
              <a:ext cx="320039" cy="320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5536" y="408532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9" y="8982"/>
                  </a:lnTo>
                  <a:lnTo>
                    <a:pt x="33477" y="33477"/>
                  </a:lnTo>
                  <a:lnTo>
                    <a:pt x="8982" y="69809"/>
                  </a:lnTo>
                  <a:lnTo>
                    <a:pt x="0" y="114300"/>
                  </a:lnTo>
                  <a:lnTo>
                    <a:pt x="8982" y="158790"/>
                  </a:lnTo>
                  <a:lnTo>
                    <a:pt x="33477" y="195122"/>
                  </a:lnTo>
                  <a:lnTo>
                    <a:pt x="69809" y="219617"/>
                  </a:lnTo>
                  <a:lnTo>
                    <a:pt x="114300" y="228600"/>
                  </a:lnTo>
                  <a:lnTo>
                    <a:pt x="158790" y="219617"/>
                  </a:lnTo>
                  <a:lnTo>
                    <a:pt x="195122" y="195122"/>
                  </a:lnTo>
                  <a:lnTo>
                    <a:pt x="219617" y="158790"/>
                  </a:lnTo>
                  <a:lnTo>
                    <a:pt x="228600" y="114300"/>
                  </a:lnTo>
                  <a:lnTo>
                    <a:pt x="219617" y="69809"/>
                  </a:lnTo>
                  <a:lnTo>
                    <a:pt x="195122" y="33477"/>
                  </a:lnTo>
                  <a:lnTo>
                    <a:pt x="158790" y="898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536" y="408532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300" y="0"/>
                  </a:lnTo>
                  <a:lnTo>
                    <a:pt x="158790" y="8982"/>
                  </a:lnTo>
                  <a:lnTo>
                    <a:pt x="195122" y="33477"/>
                  </a:lnTo>
                  <a:lnTo>
                    <a:pt x="219617" y="69809"/>
                  </a:lnTo>
                  <a:lnTo>
                    <a:pt x="228600" y="114300"/>
                  </a:lnTo>
                  <a:lnTo>
                    <a:pt x="219617" y="158790"/>
                  </a:lnTo>
                  <a:lnTo>
                    <a:pt x="195122" y="195122"/>
                  </a:lnTo>
                  <a:lnTo>
                    <a:pt x="158790" y="219617"/>
                  </a:lnTo>
                  <a:lnTo>
                    <a:pt x="114300" y="228600"/>
                  </a:lnTo>
                  <a:lnTo>
                    <a:pt x="69809" y="219617"/>
                  </a:lnTo>
                  <a:lnTo>
                    <a:pt x="33477" y="195122"/>
                  </a:lnTo>
                  <a:lnTo>
                    <a:pt x="8982" y="15879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0623" y="4123944"/>
              <a:ext cx="329184" cy="2194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83967" y="4157329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114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399" y="4126992"/>
              <a:ext cx="338327" cy="335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799" y="4279392"/>
              <a:ext cx="338327" cy="335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8199" y="4431792"/>
              <a:ext cx="338327" cy="33528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0599" y="4584192"/>
              <a:ext cx="338327" cy="33528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226803" y="4703572"/>
            <a:ext cx="205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or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35223" y="2755392"/>
            <a:ext cx="5800725" cy="2411095"/>
            <a:chOff x="2935223" y="2755392"/>
            <a:chExt cx="5800725" cy="241109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0575" y="4541520"/>
              <a:ext cx="621791" cy="6248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35223" y="2755392"/>
              <a:ext cx="621791" cy="62179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7727" y="3127248"/>
              <a:ext cx="143255" cy="32613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210580" y="316179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228600"/>
                  </a:moveTo>
                  <a:lnTo>
                    <a:pt x="3556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65720" y="2859024"/>
              <a:ext cx="231648" cy="2316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68343" y="286118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0"/>
                  </a:lnTo>
                  <a:lnTo>
                    <a:pt x="2286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97495" y="2941320"/>
              <a:ext cx="353568" cy="2225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52319" y="2975485"/>
              <a:ext cx="251460" cy="114300"/>
            </a:xfrm>
            <a:custGeom>
              <a:avLst/>
              <a:gdLst/>
              <a:ahLst/>
              <a:cxnLst/>
              <a:rect l="l" t="t" r="r" b="b"/>
              <a:pathLst>
                <a:path w="251459" h="114300">
                  <a:moveTo>
                    <a:pt x="25146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5527" y="2898648"/>
              <a:ext cx="320040" cy="3200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5668" y="2915855"/>
              <a:ext cx="238125" cy="2381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51320" y="3977640"/>
              <a:ext cx="329183" cy="2225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804247" y="4013314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114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28103" y="3980688"/>
              <a:ext cx="454151" cy="45110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035115" y="2820923"/>
            <a:ext cx="27178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Arial MT"/>
                <a:cs typeface="Arial MT"/>
              </a:rPr>
              <a:t>but  not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41300" y="139700"/>
            <a:ext cx="866013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Protein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posttranslational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modifications:</a:t>
            </a:r>
          </a:p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Major determinants of protein</a:t>
            </a:r>
            <a:r>
              <a:rPr sz="23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folding, localization, and</a:t>
            </a:r>
            <a:r>
              <a:rPr sz="23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function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4062984"/>
            <a:ext cx="509270" cy="320040"/>
            <a:chOff x="350520" y="4062984"/>
            <a:chExt cx="509270" cy="320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9976" y="4166616"/>
              <a:ext cx="289560" cy="1066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4135" y="4199622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193040" y="0"/>
                  </a:moveTo>
                  <a:lnTo>
                    <a:pt x="0" y="1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" y="4062984"/>
              <a:ext cx="320039" cy="3200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5536" y="408532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9" y="8982"/>
                  </a:lnTo>
                  <a:lnTo>
                    <a:pt x="33477" y="33477"/>
                  </a:lnTo>
                  <a:lnTo>
                    <a:pt x="8982" y="69809"/>
                  </a:lnTo>
                  <a:lnTo>
                    <a:pt x="0" y="114300"/>
                  </a:lnTo>
                  <a:lnTo>
                    <a:pt x="8982" y="158790"/>
                  </a:lnTo>
                  <a:lnTo>
                    <a:pt x="33477" y="195122"/>
                  </a:lnTo>
                  <a:lnTo>
                    <a:pt x="69809" y="219617"/>
                  </a:lnTo>
                  <a:lnTo>
                    <a:pt x="114300" y="228600"/>
                  </a:lnTo>
                  <a:lnTo>
                    <a:pt x="158790" y="219617"/>
                  </a:lnTo>
                  <a:lnTo>
                    <a:pt x="195122" y="195122"/>
                  </a:lnTo>
                  <a:lnTo>
                    <a:pt x="219617" y="158790"/>
                  </a:lnTo>
                  <a:lnTo>
                    <a:pt x="228600" y="114300"/>
                  </a:lnTo>
                  <a:lnTo>
                    <a:pt x="219617" y="69809"/>
                  </a:lnTo>
                  <a:lnTo>
                    <a:pt x="195122" y="33477"/>
                  </a:lnTo>
                  <a:lnTo>
                    <a:pt x="158790" y="898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536" y="4085322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2" y="69809"/>
                  </a:lnTo>
                  <a:lnTo>
                    <a:pt x="33477" y="33477"/>
                  </a:lnTo>
                  <a:lnTo>
                    <a:pt x="69809" y="8982"/>
                  </a:lnTo>
                  <a:lnTo>
                    <a:pt x="114300" y="0"/>
                  </a:lnTo>
                  <a:lnTo>
                    <a:pt x="158790" y="8982"/>
                  </a:lnTo>
                  <a:lnTo>
                    <a:pt x="195122" y="33477"/>
                  </a:lnTo>
                  <a:lnTo>
                    <a:pt x="219617" y="69809"/>
                  </a:lnTo>
                  <a:lnTo>
                    <a:pt x="228600" y="114300"/>
                  </a:lnTo>
                  <a:lnTo>
                    <a:pt x="219617" y="158790"/>
                  </a:lnTo>
                  <a:lnTo>
                    <a:pt x="195122" y="195122"/>
                  </a:lnTo>
                  <a:lnTo>
                    <a:pt x="158790" y="219617"/>
                  </a:lnTo>
                  <a:lnTo>
                    <a:pt x="114300" y="228600"/>
                  </a:lnTo>
                  <a:lnTo>
                    <a:pt x="69809" y="219617"/>
                  </a:lnTo>
                  <a:lnTo>
                    <a:pt x="33477" y="195122"/>
                  </a:lnTo>
                  <a:lnTo>
                    <a:pt x="8982" y="158790"/>
                  </a:lnTo>
                  <a:lnTo>
                    <a:pt x="0" y="114300"/>
                  </a:lnTo>
                  <a:close/>
                </a:path>
              </a:pathLst>
            </a:custGeom>
            <a:ln w="9525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230623" y="4123944"/>
            <a:ext cx="908685" cy="795655"/>
            <a:chOff x="4230623" y="4123944"/>
            <a:chExt cx="908685" cy="79565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0623" y="4123944"/>
              <a:ext cx="329184" cy="2194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83967" y="4157329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114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399" y="4126992"/>
              <a:ext cx="338327" cy="3352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799" y="4279392"/>
              <a:ext cx="338327" cy="335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8199" y="4431792"/>
              <a:ext cx="338327" cy="3352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0599" y="4584192"/>
              <a:ext cx="338327" cy="3352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226803" y="4703572"/>
            <a:ext cx="205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or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66927" y="1737360"/>
            <a:ext cx="7263130" cy="3429000"/>
            <a:chOff x="566927" y="1737360"/>
            <a:chExt cx="7263130" cy="342900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70575" y="4541520"/>
              <a:ext cx="621791" cy="6248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5223" y="2755392"/>
              <a:ext cx="621791" cy="6217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7727" y="3127248"/>
              <a:ext cx="143255" cy="3261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210580" y="3161794"/>
              <a:ext cx="35560" cy="228600"/>
            </a:xfrm>
            <a:custGeom>
              <a:avLst/>
              <a:gdLst/>
              <a:ahLst/>
              <a:cxnLst/>
              <a:rect l="l" t="t" r="r" b="b"/>
              <a:pathLst>
                <a:path w="35560" h="228600">
                  <a:moveTo>
                    <a:pt x="0" y="228600"/>
                  </a:moveTo>
                  <a:lnTo>
                    <a:pt x="3556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95616" y="2859024"/>
              <a:ext cx="231648" cy="2316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96336" y="286118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0"/>
                  </a:moveTo>
                  <a:lnTo>
                    <a:pt x="228600" y="0"/>
                  </a:lnTo>
                  <a:lnTo>
                    <a:pt x="228600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6DC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27392" y="2941320"/>
              <a:ext cx="350520" cy="2225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80311" y="2975485"/>
              <a:ext cx="251460" cy="114300"/>
            </a:xfrm>
            <a:custGeom>
              <a:avLst/>
              <a:gdLst/>
              <a:ahLst/>
              <a:cxnLst/>
              <a:rect l="l" t="t" r="r" b="b"/>
              <a:pathLst>
                <a:path w="251459" h="114300">
                  <a:moveTo>
                    <a:pt x="251460" y="0"/>
                  </a:moveTo>
                  <a:lnTo>
                    <a:pt x="0" y="1143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51319" y="3898392"/>
              <a:ext cx="329183" cy="2225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804247" y="3933055"/>
              <a:ext cx="228600" cy="114300"/>
            </a:xfrm>
            <a:custGeom>
              <a:avLst/>
              <a:gdLst/>
              <a:ahLst/>
              <a:cxnLst/>
              <a:rect l="l" t="t" r="r" b="b"/>
              <a:pathLst>
                <a:path w="228600" h="114300">
                  <a:moveTo>
                    <a:pt x="228600" y="1143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8104" y="3901439"/>
              <a:ext cx="454151" cy="4511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927" y="1737360"/>
              <a:ext cx="6909816" cy="31668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34941" y="1788134"/>
              <a:ext cx="6771640" cy="3025140"/>
            </a:xfrm>
            <a:custGeom>
              <a:avLst/>
              <a:gdLst/>
              <a:ahLst/>
              <a:cxnLst/>
              <a:rect l="l" t="t" r="r" b="b"/>
              <a:pathLst>
                <a:path w="6771640" h="3025140">
                  <a:moveTo>
                    <a:pt x="0" y="1637732"/>
                  </a:moveTo>
                  <a:lnTo>
                    <a:pt x="17424" y="1681800"/>
                  </a:lnTo>
                  <a:lnTo>
                    <a:pt x="27279" y="1707491"/>
                  </a:lnTo>
                  <a:lnTo>
                    <a:pt x="31739" y="1719552"/>
                  </a:lnTo>
                  <a:lnTo>
                    <a:pt x="32975" y="1722727"/>
                  </a:lnTo>
                  <a:lnTo>
                    <a:pt x="33160" y="1721762"/>
                  </a:lnTo>
                  <a:lnTo>
                    <a:pt x="34467" y="1721404"/>
                  </a:lnTo>
                  <a:lnTo>
                    <a:pt x="39066" y="1726398"/>
                  </a:lnTo>
                  <a:lnTo>
                    <a:pt x="66836" y="1771424"/>
                  </a:lnTo>
                  <a:lnTo>
                    <a:pt x="87114" y="1807467"/>
                  </a:lnTo>
                  <a:lnTo>
                    <a:pt x="103546" y="1841539"/>
                  </a:lnTo>
                  <a:lnTo>
                    <a:pt x="101521" y="1839766"/>
                  </a:lnTo>
                  <a:lnTo>
                    <a:pt x="99395" y="1837205"/>
                  </a:lnTo>
                  <a:lnTo>
                    <a:pt x="103597" y="1843583"/>
                  </a:lnTo>
                  <a:lnTo>
                    <a:pt x="114305" y="1859455"/>
                  </a:lnTo>
                  <a:lnTo>
                    <a:pt x="133672" y="1888405"/>
                  </a:lnTo>
                  <a:lnTo>
                    <a:pt x="143328" y="1927386"/>
                  </a:lnTo>
                  <a:lnTo>
                    <a:pt x="148851" y="1949507"/>
                  </a:lnTo>
                  <a:lnTo>
                    <a:pt x="152950" y="1964074"/>
                  </a:lnTo>
                  <a:lnTo>
                    <a:pt x="158334" y="1980395"/>
                  </a:lnTo>
                  <a:lnTo>
                    <a:pt x="167714" y="2007774"/>
                  </a:lnTo>
                  <a:lnTo>
                    <a:pt x="183799" y="2055520"/>
                  </a:lnTo>
                  <a:lnTo>
                    <a:pt x="187008" y="2068652"/>
                  </a:lnTo>
                  <a:lnTo>
                    <a:pt x="189571" y="2082183"/>
                  </a:lnTo>
                  <a:lnTo>
                    <a:pt x="193426" y="2094916"/>
                  </a:lnTo>
                  <a:lnTo>
                    <a:pt x="200508" y="2105655"/>
                  </a:lnTo>
                  <a:lnTo>
                    <a:pt x="250635" y="2155789"/>
                  </a:lnTo>
                  <a:lnTo>
                    <a:pt x="247556" y="2210246"/>
                  </a:lnTo>
                  <a:lnTo>
                    <a:pt x="245210" y="2264800"/>
                  </a:lnTo>
                  <a:lnTo>
                    <a:pt x="241399" y="2319161"/>
                  </a:lnTo>
                  <a:lnTo>
                    <a:pt x="233926" y="2373040"/>
                  </a:lnTo>
                  <a:lnTo>
                    <a:pt x="207438" y="2409942"/>
                  </a:lnTo>
                  <a:lnTo>
                    <a:pt x="200508" y="2423174"/>
                  </a:lnTo>
                  <a:lnTo>
                    <a:pt x="193696" y="2456076"/>
                  </a:lnTo>
                  <a:lnTo>
                    <a:pt x="189811" y="2489557"/>
                  </a:lnTo>
                  <a:lnTo>
                    <a:pt x="187098" y="2523270"/>
                  </a:lnTo>
                  <a:lnTo>
                    <a:pt x="183799" y="2556867"/>
                  </a:lnTo>
                  <a:lnTo>
                    <a:pt x="193379" y="2603768"/>
                  </a:lnTo>
                  <a:lnTo>
                    <a:pt x="202515" y="2650779"/>
                  </a:lnTo>
                  <a:lnTo>
                    <a:pt x="211873" y="2697735"/>
                  </a:lnTo>
                  <a:lnTo>
                    <a:pt x="222121" y="2744473"/>
                  </a:lnTo>
                  <a:lnTo>
                    <a:pt x="233926" y="2790828"/>
                  </a:lnTo>
                  <a:lnTo>
                    <a:pt x="254523" y="2838488"/>
                  </a:lnTo>
                  <a:lnTo>
                    <a:pt x="285716" y="2879053"/>
                  </a:lnTo>
                  <a:lnTo>
                    <a:pt x="324432" y="2913106"/>
                  </a:lnTo>
                  <a:lnTo>
                    <a:pt x="367598" y="2941232"/>
                  </a:lnTo>
                  <a:lnTo>
                    <a:pt x="417192" y="2967480"/>
                  </a:lnTo>
                  <a:lnTo>
                    <a:pt x="467634" y="2983669"/>
                  </a:lnTo>
                  <a:lnTo>
                    <a:pt x="484535" y="2987227"/>
                  </a:lnTo>
                  <a:lnTo>
                    <a:pt x="501270" y="2991367"/>
                  </a:lnTo>
                  <a:lnTo>
                    <a:pt x="551618" y="3006202"/>
                  </a:lnTo>
                  <a:lnTo>
                    <a:pt x="618233" y="3024790"/>
                  </a:lnTo>
                  <a:lnTo>
                    <a:pt x="668436" y="3023120"/>
                  </a:lnTo>
                  <a:lnTo>
                    <a:pt x="718742" y="3022408"/>
                  </a:lnTo>
                  <a:lnTo>
                    <a:pt x="769074" y="3021935"/>
                  </a:lnTo>
                  <a:lnTo>
                    <a:pt x="819354" y="3020984"/>
                  </a:lnTo>
                  <a:lnTo>
                    <a:pt x="869506" y="3018836"/>
                  </a:lnTo>
                  <a:lnTo>
                    <a:pt x="919455" y="3014773"/>
                  </a:lnTo>
                  <a:lnTo>
                    <a:pt x="969122" y="3008078"/>
                  </a:lnTo>
                  <a:lnTo>
                    <a:pt x="1010992" y="2974487"/>
                  </a:lnTo>
                  <a:lnTo>
                    <a:pt x="1027247" y="2929720"/>
                  </a:lnTo>
                  <a:lnTo>
                    <a:pt x="1033054" y="2870548"/>
                  </a:lnTo>
                  <a:lnTo>
                    <a:pt x="1035958" y="2840963"/>
                  </a:lnTo>
                  <a:lnTo>
                    <a:pt x="1038433" y="2790653"/>
                  </a:lnTo>
                  <a:lnTo>
                    <a:pt x="1040159" y="2745130"/>
                  </a:lnTo>
                  <a:lnTo>
                    <a:pt x="1041384" y="2704183"/>
                  </a:lnTo>
                  <a:lnTo>
                    <a:pt x="1042353" y="2667602"/>
                  </a:lnTo>
                  <a:lnTo>
                    <a:pt x="1043313" y="2635177"/>
                  </a:lnTo>
                  <a:lnTo>
                    <a:pt x="1046192" y="2581953"/>
                  </a:lnTo>
                  <a:lnTo>
                    <a:pt x="1051991" y="2542828"/>
                  </a:lnTo>
                  <a:lnTo>
                    <a:pt x="1070478" y="2506896"/>
                  </a:lnTo>
                  <a:lnTo>
                    <a:pt x="1106625" y="2493222"/>
                  </a:lnTo>
                  <a:lnTo>
                    <a:pt x="1123749" y="2492629"/>
                  </a:lnTo>
                  <a:lnTo>
                    <a:pt x="1143820" y="2493668"/>
                  </a:lnTo>
                  <a:lnTo>
                    <a:pt x="1167086" y="2496129"/>
                  </a:lnTo>
                  <a:lnTo>
                    <a:pt x="1193793" y="2499800"/>
                  </a:lnTo>
                  <a:lnTo>
                    <a:pt x="1224187" y="2504473"/>
                  </a:lnTo>
                  <a:lnTo>
                    <a:pt x="1258514" y="2509936"/>
                  </a:lnTo>
                  <a:lnTo>
                    <a:pt x="1297022" y="2515980"/>
                  </a:lnTo>
                  <a:lnTo>
                    <a:pt x="1339956" y="2522393"/>
                  </a:lnTo>
                  <a:lnTo>
                    <a:pt x="1387563" y="2528967"/>
                  </a:lnTo>
                  <a:lnTo>
                    <a:pt x="1440090" y="2535489"/>
                  </a:lnTo>
                  <a:lnTo>
                    <a:pt x="1497782" y="2541751"/>
                  </a:lnTo>
                  <a:lnTo>
                    <a:pt x="1560886" y="2547541"/>
                  </a:lnTo>
                  <a:lnTo>
                    <a:pt x="1629649" y="2552650"/>
                  </a:lnTo>
                  <a:lnTo>
                    <a:pt x="1704318" y="2556867"/>
                  </a:lnTo>
                  <a:lnTo>
                    <a:pt x="1717222" y="2559048"/>
                  </a:lnTo>
                  <a:lnTo>
                    <a:pt x="1729713" y="2563448"/>
                  </a:lnTo>
                  <a:lnTo>
                    <a:pt x="1742037" y="2568734"/>
                  </a:lnTo>
                  <a:lnTo>
                    <a:pt x="1754445" y="2573578"/>
                  </a:lnTo>
                  <a:lnTo>
                    <a:pt x="1800935" y="2571723"/>
                  </a:lnTo>
                  <a:lnTo>
                    <a:pt x="1847787" y="2571416"/>
                  </a:lnTo>
                  <a:lnTo>
                    <a:pt x="1893918" y="2568012"/>
                  </a:lnTo>
                  <a:lnTo>
                    <a:pt x="1938244" y="2556867"/>
                  </a:lnTo>
                  <a:lnTo>
                    <a:pt x="1968664" y="2509664"/>
                  </a:lnTo>
                  <a:lnTo>
                    <a:pt x="1972648" y="2434504"/>
                  </a:lnTo>
                  <a:lnTo>
                    <a:pt x="1961701" y="2399660"/>
                  </a:lnTo>
                  <a:lnTo>
                    <a:pt x="1939026" y="2372395"/>
                  </a:lnTo>
                  <a:lnTo>
                    <a:pt x="1904826" y="2339616"/>
                  </a:lnTo>
                  <a:lnTo>
                    <a:pt x="1896924" y="2318513"/>
                  </a:lnTo>
                  <a:lnTo>
                    <a:pt x="1881122" y="2276308"/>
                  </a:lnTo>
                  <a:lnTo>
                    <a:pt x="1856090" y="2230142"/>
                  </a:lnTo>
                  <a:lnTo>
                    <a:pt x="1822027" y="2180380"/>
                  </a:lnTo>
                  <a:lnTo>
                    <a:pt x="1791904" y="2139141"/>
                  </a:lnTo>
                  <a:lnTo>
                    <a:pt x="1778591" y="2122939"/>
                  </a:lnTo>
                  <a:lnTo>
                    <a:pt x="1765737" y="2106450"/>
                  </a:lnTo>
                  <a:lnTo>
                    <a:pt x="1754445" y="2088943"/>
                  </a:lnTo>
                  <a:lnTo>
                    <a:pt x="1745497" y="2068280"/>
                  </a:lnTo>
                  <a:lnTo>
                    <a:pt x="1738724" y="2046546"/>
                  </a:lnTo>
                  <a:lnTo>
                    <a:pt x="1731456" y="2025122"/>
                  </a:lnTo>
                  <a:lnTo>
                    <a:pt x="1689814" y="1966474"/>
                  </a:lnTo>
                  <a:lnTo>
                    <a:pt x="1658728" y="1937700"/>
                  </a:lnTo>
                  <a:lnTo>
                    <a:pt x="1625372" y="1913523"/>
                  </a:lnTo>
                  <a:lnTo>
                    <a:pt x="1587355" y="1888405"/>
                  </a:lnTo>
                  <a:lnTo>
                    <a:pt x="1565742" y="1855438"/>
                  </a:lnTo>
                  <a:lnTo>
                    <a:pt x="1503810" y="1821559"/>
                  </a:lnTo>
                  <a:lnTo>
                    <a:pt x="1452225" y="1773075"/>
                  </a:lnTo>
                  <a:lnTo>
                    <a:pt x="1428072" y="1746975"/>
                  </a:lnTo>
                  <a:lnTo>
                    <a:pt x="1403556" y="1721289"/>
                  </a:lnTo>
                  <a:lnTo>
                    <a:pt x="1353429" y="1671155"/>
                  </a:lnTo>
                  <a:lnTo>
                    <a:pt x="1334144" y="1633116"/>
                  </a:lnTo>
                  <a:lnTo>
                    <a:pt x="1324278" y="1614178"/>
                  </a:lnTo>
                  <a:lnTo>
                    <a:pt x="1320603" y="1606668"/>
                  </a:lnTo>
                  <a:lnTo>
                    <a:pt x="1319895" y="1602913"/>
                  </a:lnTo>
                  <a:lnTo>
                    <a:pt x="1318925" y="1595242"/>
                  </a:lnTo>
                  <a:lnTo>
                    <a:pt x="1314470" y="1575982"/>
                  </a:lnTo>
                  <a:lnTo>
                    <a:pt x="1303302" y="1537462"/>
                  </a:lnTo>
                  <a:lnTo>
                    <a:pt x="1288914" y="1492652"/>
                  </a:lnTo>
                  <a:lnTo>
                    <a:pt x="1272411" y="1443318"/>
                  </a:lnTo>
                  <a:lnTo>
                    <a:pt x="1258822" y="1403455"/>
                  </a:lnTo>
                  <a:lnTo>
                    <a:pt x="1253175" y="1387058"/>
                  </a:lnTo>
                  <a:lnTo>
                    <a:pt x="1257895" y="1336775"/>
                  </a:lnTo>
                  <a:lnTo>
                    <a:pt x="1261597" y="1286316"/>
                  </a:lnTo>
                  <a:lnTo>
                    <a:pt x="1265299" y="1235857"/>
                  </a:lnTo>
                  <a:lnTo>
                    <a:pt x="1270020" y="1185575"/>
                  </a:lnTo>
                  <a:lnTo>
                    <a:pt x="1276778" y="1135647"/>
                  </a:lnTo>
                  <a:lnTo>
                    <a:pt x="1286593" y="1086251"/>
                  </a:lnTo>
                  <a:lnTo>
                    <a:pt x="1323275" y="1048376"/>
                  </a:lnTo>
                  <a:lnTo>
                    <a:pt x="1336720" y="1036116"/>
                  </a:lnTo>
                  <a:lnTo>
                    <a:pt x="1345798" y="1024123"/>
                  </a:lnTo>
                  <a:lnTo>
                    <a:pt x="1354072" y="1011529"/>
                  </a:lnTo>
                  <a:lnTo>
                    <a:pt x="1362025" y="998695"/>
                  </a:lnTo>
                  <a:lnTo>
                    <a:pt x="1370138" y="985981"/>
                  </a:lnTo>
                  <a:lnTo>
                    <a:pt x="1408706" y="986933"/>
                  </a:lnTo>
                  <a:lnTo>
                    <a:pt x="1453673" y="986549"/>
                  </a:lnTo>
                  <a:lnTo>
                    <a:pt x="1502557" y="986871"/>
                  </a:lnTo>
                  <a:lnTo>
                    <a:pt x="1552875" y="989944"/>
                  </a:lnTo>
                  <a:lnTo>
                    <a:pt x="1602145" y="997813"/>
                  </a:lnTo>
                  <a:lnTo>
                    <a:pt x="1647883" y="1012522"/>
                  </a:lnTo>
                  <a:lnTo>
                    <a:pt x="1687609" y="1036116"/>
                  </a:lnTo>
                  <a:lnTo>
                    <a:pt x="1736544" y="1076715"/>
                  </a:lnTo>
                  <a:lnTo>
                    <a:pt x="1764052" y="1103352"/>
                  </a:lnTo>
                  <a:lnTo>
                    <a:pt x="1796092" y="1149551"/>
                  </a:lnTo>
                  <a:lnTo>
                    <a:pt x="1821281" y="1186520"/>
                  </a:lnTo>
                  <a:lnTo>
                    <a:pt x="1846421" y="1219897"/>
                  </a:lnTo>
                  <a:lnTo>
                    <a:pt x="1872107" y="1252879"/>
                  </a:lnTo>
                  <a:lnTo>
                    <a:pt x="1897443" y="1286104"/>
                  </a:lnTo>
                  <a:lnTo>
                    <a:pt x="1921535" y="1320212"/>
                  </a:lnTo>
                  <a:lnTo>
                    <a:pt x="1940214" y="1348280"/>
                  </a:lnTo>
                  <a:lnTo>
                    <a:pt x="1950517" y="1363819"/>
                  </a:lnTo>
                  <a:lnTo>
                    <a:pt x="1954726" y="1370161"/>
                  </a:lnTo>
                  <a:lnTo>
                    <a:pt x="1955120" y="1370642"/>
                  </a:lnTo>
                  <a:lnTo>
                    <a:pt x="1953980" y="1368597"/>
                  </a:lnTo>
                  <a:lnTo>
                    <a:pt x="1953587" y="1367360"/>
                  </a:lnTo>
                  <a:lnTo>
                    <a:pt x="1979685" y="1401848"/>
                  </a:lnTo>
                  <a:lnTo>
                    <a:pt x="2005080" y="1437193"/>
                  </a:lnTo>
                  <a:lnTo>
                    <a:pt x="2020841" y="1463063"/>
                  </a:lnTo>
                  <a:lnTo>
                    <a:pt x="2028927" y="1475800"/>
                  </a:lnTo>
                  <a:lnTo>
                    <a:pt x="2070171" y="1514707"/>
                  </a:lnTo>
                  <a:lnTo>
                    <a:pt x="2105334" y="1537462"/>
                  </a:lnTo>
                  <a:lnTo>
                    <a:pt x="2149844" y="1559594"/>
                  </a:lnTo>
                  <a:lnTo>
                    <a:pt x="2201374" y="1573976"/>
                  </a:lnTo>
                  <a:lnTo>
                    <a:pt x="2239006" y="1587597"/>
                  </a:lnTo>
                  <a:lnTo>
                    <a:pt x="2278460" y="1605266"/>
                  </a:lnTo>
                  <a:lnTo>
                    <a:pt x="2297446" y="1615076"/>
                  </a:lnTo>
                  <a:lnTo>
                    <a:pt x="2304173" y="1619640"/>
                  </a:lnTo>
                  <a:lnTo>
                    <a:pt x="2306850" y="1621573"/>
                  </a:lnTo>
                  <a:lnTo>
                    <a:pt x="2313688" y="1623490"/>
                  </a:lnTo>
                  <a:lnTo>
                    <a:pt x="2332894" y="1628005"/>
                  </a:lnTo>
                  <a:lnTo>
                    <a:pt x="2372678" y="1637732"/>
                  </a:lnTo>
                  <a:lnTo>
                    <a:pt x="2443105" y="1634920"/>
                  </a:lnTo>
                  <a:lnTo>
                    <a:pt x="2506077" y="1632083"/>
                  </a:lnTo>
                  <a:lnTo>
                    <a:pt x="2562723" y="1629335"/>
                  </a:lnTo>
                  <a:lnTo>
                    <a:pt x="2614171" y="1626791"/>
                  </a:lnTo>
                  <a:lnTo>
                    <a:pt x="2661551" y="1624565"/>
                  </a:lnTo>
                  <a:lnTo>
                    <a:pt x="2705991" y="1622772"/>
                  </a:lnTo>
                  <a:lnTo>
                    <a:pt x="2748620" y="1621525"/>
                  </a:lnTo>
                  <a:lnTo>
                    <a:pt x="2790568" y="1620940"/>
                  </a:lnTo>
                  <a:lnTo>
                    <a:pt x="2832963" y="1621131"/>
                  </a:lnTo>
                  <a:lnTo>
                    <a:pt x="2876935" y="1622213"/>
                  </a:lnTo>
                  <a:lnTo>
                    <a:pt x="2923612" y="1624299"/>
                  </a:lnTo>
                  <a:lnTo>
                    <a:pt x="2974123" y="1627504"/>
                  </a:lnTo>
                  <a:lnTo>
                    <a:pt x="3029598" y="1631944"/>
                  </a:lnTo>
                  <a:lnTo>
                    <a:pt x="3091165" y="1637732"/>
                  </a:lnTo>
                  <a:lnTo>
                    <a:pt x="3141372" y="1649803"/>
                  </a:lnTo>
                  <a:lnTo>
                    <a:pt x="3158001" y="1654443"/>
                  </a:lnTo>
                  <a:lnTo>
                    <a:pt x="3170356" y="1663102"/>
                  </a:lnTo>
                  <a:lnTo>
                    <a:pt x="3182594" y="1671964"/>
                  </a:lnTo>
                  <a:lnTo>
                    <a:pt x="3195067" y="1680421"/>
                  </a:lnTo>
                  <a:lnTo>
                    <a:pt x="3208128" y="1687866"/>
                  </a:lnTo>
                  <a:lnTo>
                    <a:pt x="3220545" y="1692426"/>
                  </a:lnTo>
                  <a:lnTo>
                    <a:pt x="3233603" y="1695512"/>
                  </a:lnTo>
                  <a:lnTo>
                    <a:pt x="3246455" y="1698952"/>
                  </a:lnTo>
                  <a:lnTo>
                    <a:pt x="3280835" y="1723706"/>
                  </a:lnTo>
                  <a:lnTo>
                    <a:pt x="3326142" y="1778773"/>
                  </a:lnTo>
                  <a:lnTo>
                    <a:pt x="3347082" y="1816937"/>
                  </a:lnTo>
                  <a:lnTo>
                    <a:pt x="3358509" y="1854982"/>
                  </a:lnTo>
                  <a:lnTo>
                    <a:pt x="3375572" y="1921735"/>
                  </a:lnTo>
                  <a:lnTo>
                    <a:pt x="3383705" y="1955216"/>
                  </a:lnTo>
                  <a:lnTo>
                    <a:pt x="3391927" y="1988674"/>
                  </a:lnTo>
                  <a:lnTo>
                    <a:pt x="3395866" y="2005454"/>
                  </a:lnTo>
                  <a:lnTo>
                    <a:pt x="3399647" y="2022281"/>
                  </a:lnTo>
                  <a:lnTo>
                    <a:pt x="3403744" y="2039016"/>
                  </a:lnTo>
                  <a:lnTo>
                    <a:pt x="3408636" y="2055520"/>
                  </a:lnTo>
                  <a:lnTo>
                    <a:pt x="3412488" y="2068188"/>
                  </a:lnTo>
                  <a:lnTo>
                    <a:pt x="3416125" y="2080946"/>
                  </a:lnTo>
                  <a:lnTo>
                    <a:pt x="3449011" y="2145705"/>
                  </a:lnTo>
                  <a:lnTo>
                    <a:pt x="3504767" y="2173723"/>
                  </a:lnTo>
                  <a:lnTo>
                    <a:pt x="3559017" y="2189213"/>
                  </a:lnTo>
                  <a:lnTo>
                    <a:pt x="3609144" y="2205924"/>
                  </a:lnTo>
                  <a:lnTo>
                    <a:pt x="3614364" y="2234124"/>
                  </a:lnTo>
                  <a:lnTo>
                    <a:pt x="3617496" y="2264413"/>
                  </a:lnTo>
                  <a:lnTo>
                    <a:pt x="3624807" y="2290525"/>
                  </a:lnTo>
                  <a:lnTo>
                    <a:pt x="3642562" y="2306193"/>
                  </a:lnTo>
                  <a:lnTo>
                    <a:pt x="3742816" y="2339616"/>
                  </a:lnTo>
                  <a:lnTo>
                    <a:pt x="3759854" y="2336257"/>
                  </a:lnTo>
                  <a:lnTo>
                    <a:pt x="3777111" y="2333444"/>
                  </a:lnTo>
                  <a:lnTo>
                    <a:pt x="3823587" y="2312252"/>
                  </a:lnTo>
                  <a:lnTo>
                    <a:pt x="3847173" y="2285337"/>
                  </a:lnTo>
                  <a:lnTo>
                    <a:pt x="3859779" y="2272770"/>
                  </a:lnTo>
                  <a:lnTo>
                    <a:pt x="3871769" y="2263689"/>
                  </a:lnTo>
                  <a:lnTo>
                    <a:pt x="3884361" y="2255414"/>
                  </a:lnTo>
                  <a:lnTo>
                    <a:pt x="3897194" y="2247461"/>
                  </a:lnTo>
                  <a:lnTo>
                    <a:pt x="3909906" y="2239347"/>
                  </a:lnTo>
                  <a:lnTo>
                    <a:pt x="3918563" y="2226989"/>
                  </a:lnTo>
                  <a:lnTo>
                    <a:pt x="3927424" y="2214749"/>
                  </a:lnTo>
                  <a:lnTo>
                    <a:pt x="3935880" y="2202275"/>
                  </a:lnTo>
                  <a:lnTo>
                    <a:pt x="3943324" y="2189213"/>
                  </a:lnTo>
                  <a:lnTo>
                    <a:pt x="3947884" y="2176793"/>
                  </a:lnTo>
                  <a:lnTo>
                    <a:pt x="3950968" y="2163733"/>
                  </a:lnTo>
                  <a:lnTo>
                    <a:pt x="3954408" y="2150879"/>
                  </a:lnTo>
                  <a:lnTo>
                    <a:pt x="3960033" y="2139078"/>
                  </a:lnTo>
                  <a:lnTo>
                    <a:pt x="3971267" y="2125501"/>
                  </a:lnTo>
                  <a:lnTo>
                    <a:pt x="3984339" y="2113445"/>
                  </a:lnTo>
                  <a:lnTo>
                    <a:pt x="3997789" y="2101670"/>
                  </a:lnTo>
                  <a:lnTo>
                    <a:pt x="4010160" y="2088943"/>
                  </a:lnTo>
                  <a:lnTo>
                    <a:pt x="4034893" y="2055139"/>
                  </a:lnTo>
                  <a:lnTo>
                    <a:pt x="4044973" y="2036176"/>
                  </a:lnTo>
                  <a:lnTo>
                    <a:pt x="4058532" y="2018530"/>
                  </a:lnTo>
                  <a:lnTo>
                    <a:pt x="4093705" y="1988674"/>
                  </a:lnTo>
                  <a:lnTo>
                    <a:pt x="4155720" y="1946003"/>
                  </a:lnTo>
                  <a:lnTo>
                    <a:pt x="4193959" y="1921828"/>
                  </a:lnTo>
                  <a:lnTo>
                    <a:pt x="4180637" y="1884138"/>
                  </a:lnTo>
                  <a:lnTo>
                    <a:pt x="4175212" y="1870228"/>
                  </a:lnTo>
                  <a:lnTo>
                    <a:pt x="4177042" y="1871459"/>
                  </a:lnTo>
                  <a:lnTo>
                    <a:pt x="4185486" y="1879190"/>
                  </a:lnTo>
                  <a:lnTo>
                    <a:pt x="4199902" y="1884781"/>
                  </a:lnTo>
                  <a:lnTo>
                    <a:pt x="4244086" y="1854982"/>
                  </a:lnTo>
                  <a:lnTo>
                    <a:pt x="4254143" y="1805872"/>
                  </a:lnTo>
                  <a:lnTo>
                    <a:pt x="4254561" y="1779287"/>
                  </a:lnTo>
                  <a:lnTo>
                    <a:pt x="4260795" y="1754712"/>
                  </a:lnTo>
                  <a:lnTo>
                    <a:pt x="4270156" y="1743606"/>
                  </a:lnTo>
                  <a:lnTo>
                    <a:pt x="4283201" y="1735783"/>
                  </a:lnTo>
                  <a:lnTo>
                    <a:pt x="4297575" y="1729069"/>
                  </a:lnTo>
                  <a:lnTo>
                    <a:pt x="4310922" y="1721289"/>
                  </a:lnTo>
                  <a:lnTo>
                    <a:pt x="4353321" y="1687901"/>
                  </a:lnTo>
                  <a:lnTo>
                    <a:pt x="4375527" y="1668411"/>
                  </a:lnTo>
                  <a:lnTo>
                    <a:pt x="4387482" y="1658235"/>
                  </a:lnTo>
                  <a:lnTo>
                    <a:pt x="4399134" y="1652786"/>
                  </a:lnTo>
                  <a:lnTo>
                    <a:pt x="4420425" y="1647480"/>
                  </a:lnTo>
                  <a:lnTo>
                    <a:pt x="4461303" y="1637732"/>
                  </a:lnTo>
                  <a:lnTo>
                    <a:pt x="4469287" y="1628885"/>
                  </a:lnTo>
                  <a:lnTo>
                    <a:pt x="4546662" y="1577654"/>
                  </a:lnTo>
                  <a:lnTo>
                    <a:pt x="4588032" y="1561285"/>
                  </a:lnTo>
                  <a:lnTo>
                    <a:pt x="4628697" y="1549716"/>
                  </a:lnTo>
                  <a:lnTo>
                    <a:pt x="4678520" y="1537462"/>
                  </a:lnTo>
                  <a:lnTo>
                    <a:pt x="4691257" y="1529377"/>
                  </a:lnTo>
                  <a:lnTo>
                    <a:pt x="4728647" y="1504039"/>
                  </a:lnTo>
                  <a:lnTo>
                    <a:pt x="4761421" y="1469794"/>
                  </a:lnTo>
                  <a:lnTo>
                    <a:pt x="4777587" y="1452480"/>
                  </a:lnTo>
                  <a:lnTo>
                    <a:pt x="4795483" y="1437193"/>
                  </a:lnTo>
                  <a:lnTo>
                    <a:pt x="4807012" y="1431046"/>
                  </a:lnTo>
                  <a:lnTo>
                    <a:pt x="4819655" y="1427087"/>
                  </a:lnTo>
                  <a:lnTo>
                    <a:pt x="4832744" y="1424003"/>
                  </a:lnTo>
                  <a:lnTo>
                    <a:pt x="4845610" y="1420482"/>
                  </a:lnTo>
                  <a:lnTo>
                    <a:pt x="4862232" y="1429024"/>
                  </a:lnTo>
                  <a:lnTo>
                    <a:pt x="4878797" y="1437691"/>
                  </a:lnTo>
                  <a:lnTo>
                    <a:pt x="4895477" y="1446109"/>
                  </a:lnTo>
                  <a:lnTo>
                    <a:pt x="4912446" y="1453905"/>
                  </a:lnTo>
                  <a:lnTo>
                    <a:pt x="4924957" y="1458214"/>
                  </a:lnTo>
                  <a:lnTo>
                    <a:pt x="4937845" y="1461585"/>
                  </a:lnTo>
                  <a:lnTo>
                    <a:pt x="4950565" y="1465293"/>
                  </a:lnTo>
                  <a:lnTo>
                    <a:pt x="4962573" y="1470616"/>
                  </a:lnTo>
                  <a:lnTo>
                    <a:pt x="4980030" y="1482002"/>
                  </a:lnTo>
                  <a:lnTo>
                    <a:pt x="4996560" y="1494794"/>
                  </a:lnTo>
                  <a:lnTo>
                    <a:pt x="5012806" y="1508030"/>
                  </a:lnTo>
                  <a:lnTo>
                    <a:pt x="5029409" y="1520751"/>
                  </a:lnTo>
                  <a:lnTo>
                    <a:pt x="5058494" y="1540842"/>
                  </a:lnTo>
                  <a:lnTo>
                    <a:pt x="5078347" y="1553455"/>
                  </a:lnTo>
                  <a:lnTo>
                    <a:pt x="5092196" y="1561632"/>
                  </a:lnTo>
                  <a:lnTo>
                    <a:pt x="5103268" y="1568415"/>
                  </a:lnTo>
                  <a:lnTo>
                    <a:pt x="5152091" y="1610811"/>
                  </a:lnTo>
                  <a:lnTo>
                    <a:pt x="5184324" y="1642431"/>
                  </a:lnTo>
                  <a:lnTo>
                    <a:pt x="5229917" y="1687866"/>
                  </a:lnTo>
                  <a:lnTo>
                    <a:pt x="5254531" y="1725787"/>
                  </a:lnTo>
                  <a:lnTo>
                    <a:pt x="5263335" y="1738001"/>
                  </a:lnTo>
                  <a:lnTo>
                    <a:pt x="5283650" y="1759422"/>
                  </a:lnTo>
                  <a:lnTo>
                    <a:pt x="5305020" y="1779856"/>
                  </a:lnTo>
                  <a:lnTo>
                    <a:pt x="5326434" y="1800251"/>
                  </a:lnTo>
                  <a:lnTo>
                    <a:pt x="5346880" y="1821559"/>
                  </a:lnTo>
                  <a:lnTo>
                    <a:pt x="5376469" y="1857670"/>
                  </a:lnTo>
                  <a:lnTo>
                    <a:pt x="5392653" y="1881598"/>
                  </a:lnTo>
                  <a:lnTo>
                    <a:pt x="5405737" y="1900840"/>
                  </a:lnTo>
                  <a:lnTo>
                    <a:pt x="5426032" y="1922892"/>
                  </a:lnTo>
                  <a:lnTo>
                    <a:pt x="5463843" y="1955251"/>
                  </a:lnTo>
                  <a:lnTo>
                    <a:pt x="5489349" y="1971762"/>
                  </a:lnTo>
                  <a:lnTo>
                    <a:pt x="5516694" y="1986033"/>
                  </a:lnTo>
                  <a:lnTo>
                    <a:pt x="5542676" y="2001624"/>
                  </a:lnTo>
                  <a:lnTo>
                    <a:pt x="5564097" y="2022097"/>
                  </a:lnTo>
                  <a:lnTo>
                    <a:pt x="5591361" y="2059671"/>
                  </a:lnTo>
                  <a:lnTo>
                    <a:pt x="5605135" y="2079134"/>
                  </a:lnTo>
                  <a:lnTo>
                    <a:pt x="5615302" y="2089836"/>
                  </a:lnTo>
                  <a:lnTo>
                    <a:pt x="5631746" y="2101130"/>
                  </a:lnTo>
                  <a:lnTo>
                    <a:pt x="5664351" y="2122366"/>
                  </a:lnTo>
                  <a:lnTo>
                    <a:pt x="5699735" y="2116473"/>
                  </a:lnTo>
                  <a:lnTo>
                    <a:pt x="5769676" y="2096080"/>
                  </a:lnTo>
                  <a:lnTo>
                    <a:pt x="5803901" y="2060656"/>
                  </a:lnTo>
                  <a:lnTo>
                    <a:pt x="5809546" y="2034180"/>
                  </a:lnTo>
                  <a:lnTo>
                    <a:pt x="5814732" y="2022097"/>
                  </a:lnTo>
                  <a:lnTo>
                    <a:pt x="5825966" y="2008520"/>
                  </a:lnTo>
                  <a:lnTo>
                    <a:pt x="5839038" y="1996464"/>
                  </a:lnTo>
                  <a:lnTo>
                    <a:pt x="5852488" y="1984689"/>
                  </a:lnTo>
                  <a:lnTo>
                    <a:pt x="5864859" y="1971962"/>
                  </a:lnTo>
                  <a:lnTo>
                    <a:pt x="5873507" y="1959616"/>
                  </a:lnTo>
                  <a:lnTo>
                    <a:pt x="5881064" y="1946434"/>
                  </a:lnTo>
                  <a:lnTo>
                    <a:pt x="5888872" y="1933483"/>
                  </a:lnTo>
                  <a:lnTo>
                    <a:pt x="5925588" y="1899563"/>
                  </a:lnTo>
                  <a:lnTo>
                    <a:pt x="5980801" y="1879510"/>
                  </a:lnTo>
                  <a:lnTo>
                    <a:pt x="6015240" y="1871693"/>
                  </a:lnTo>
                  <a:lnTo>
                    <a:pt x="6028187" y="1875107"/>
                  </a:lnTo>
                  <a:lnTo>
                    <a:pt x="6041412" y="1878011"/>
                  </a:lnTo>
                  <a:lnTo>
                    <a:pt x="6076118" y="1898924"/>
                  </a:lnTo>
                  <a:lnTo>
                    <a:pt x="6098785" y="1938539"/>
                  </a:lnTo>
                  <a:lnTo>
                    <a:pt x="6121523" y="1997457"/>
                  </a:lnTo>
                  <a:lnTo>
                    <a:pt x="6138089" y="2049189"/>
                  </a:lnTo>
                  <a:lnTo>
                    <a:pt x="6151712" y="2099907"/>
                  </a:lnTo>
                  <a:lnTo>
                    <a:pt x="6165621" y="2155789"/>
                  </a:lnTo>
                  <a:lnTo>
                    <a:pt x="6192826" y="2154847"/>
                  </a:lnTo>
                  <a:lnTo>
                    <a:pt x="6247237" y="2152964"/>
                  </a:lnTo>
                  <a:lnTo>
                    <a:pt x="6279967" y="2100820"/>
                  </a:lnTo>
                  <a:lnTo>
                    <a:pt x="6282307" y="2058557"/>
                  </a:lnTo>
                  <a:lnTo>
                    <a:pt x="6280608" y="2014774"/>
                  </a:lnTo>
                  <a:lnTo>
                    <a:pt x="6282584" y="1971962"/>
                  </a:lnTo>
                  <a:lnTo>
                    <a:pt x="6301051" y="1918231"/>
                  </a:lnTo>
                  <a:lnTo>
                    <a:pt x="6332711" y="1871693"/>
                  </a:lnTo>
                  <a:lnTo>
                    <a:pt x="6369953" y="1846195"/>
                  </a:lnTo>
                  <a:lnTo>
                    <a:pt x="6382838" y="1838270"/>
                  </a:lnTo>
                  <a:lnTo>
                    <a:pt x="6399097" y="1788351"/>
                  </a:lnTo>
                  <a:lnTo>
                    <a:pt x="6449674" y="1738001"/>
                  </a:lnTo>
                  <a:lnTo>
                    <a:pt x="6470863" y="1694855"/>
                  </a:lnTo>
                  <a:lnTo>
                    <a:pt x="6482241" y="1649783"/>
                  </a:lnTo>
                  <a:lnTo>
                    <a:pt x="6481861" y="1641149"/>
                  </a:lnTo>
                  <a:lnTo>
                    <a:pt x="6483724" y="1637310"/>
                  </a:lnTo>
                  <a:lnTo>
                    <a:pt x="6492545" y="1634911"/>
                  </a:lnTo>
                  <a:lnTo>
                    <a:pt x="6513041" y="1630599"/>
                  </a:lnTo>
                  <a:lnTo>
                    <a:pt x="6549928" y="1621020"/>
                  </a:lnTo>
                  <a:lnTo>
                    <a:pt x="6562555" y="1617150"/>
                  </a:lnTo>
                  <a:lnTo>
                    <a:pt x="6575076" y="1612938"/>
                  </a:lnTo>
                  <a:lnTo>
                    <a:pt x="6587555" y="1608588"/>
                  </a:lnTo>
                  <a:lnTo>
                    <a:pt x="6600055" y="1604308"/>
                  </a:lnTo>
                  <a:lnTo>
                    <a:pt x="6603080" y="1578894"/>
                  </a:lnTo>
                  <a:lnTo>
                    <a:pt x="6605338" y="1553251"/>
                  </a:lnTo>
                  <a:lnTo>
                    <a:pt x="6609131" y="1528068"/>
                  </a:lnTo>
                  <a:lnTo>
                    <a:pt x="6616764" y="1504039"/>
                  </a:lnTo>
                  <a:lnTo>
                    <a:pt x="6627839" y="1490319"/>
                  </a:lnTo>
                  <a:lnTo>
                    <a:pt x="6643277" y="1479471"/>
                  </a:lnTo>
                  <a:lnTo>
                    <a:pt x="6657990" y="1468373"/>
                  </a:lnTo>
                  <a:lnTo>
                    <a:pt x="6666891" y="1453905"/>
                  </a:lnTo>
                  <a:lnTo>
                    <a:pt x="6667969" y="1433140"/>
                  </a:lnTo>
                  <a:lnTo>
                    <a:pt x="6663208" y="1412237"/>
                  </a:lnTo>
                  <a:lnTo>
                    <a:pt x="6656111" y="1391278"/>
                  </a:lnTo>
                  <a:lnTo>
                    <a:pt x="6650182" y="1370347"/>
                  </a:lnTo>
                  <a:lnTo>
                    <a:pt x="6667333" y="1362667"/>
                  </a:lnTo>
                  <a:lnTo>
                    <a:pt x="6684779" y="1355438"/>
                  </a:lnTo>
                  <a:lnTo>
                    <a:pt x="6701635" y="1347307"/>
                  </a:lnTo>
                  <a:lnTo>
                    <a:pt x="6739233" y="1314560"/>
                  </a:lnTo>
                  <a:lnTo>
                    <a:pt x="6753481" y="1212357"/>
                  </a:lnTo>
                  <a:lnTo>
                    <a:pt x="6756602" y="1148958"/>
                  </a:lnTo>
                  <a:lnTo>
                    <a:pt x="6759686" y="1095664"/>
                  </a:lnTo>
                  <a:lnTo>
                    <a:pt x="6762625" y="1051545"/>
                  </a:lnTo>
                  <a:lnTo>
                    <a:pt x="6767629" y="987119"/>
                  </a:lnTo>
                  <a:lnTo>
                    <a:pt x="6769474" y="964953"/>
                  </a:lnTo>
                  <a:lnTo>
                    <a:pt x="6770734" y="948248"/>
                  </a:lnTo>
                  <a:lnTo>
                    <a:pt x="6771300" y="936074"/>
                  </a:lnTo>
                  <a:lnTo>
                    <a:pt x="6771062" y="927503"/>
                  </a:lnTo>
                  <a:lnTo>
                    <a:pt x="6769910" y="921605"/>
                  </a:lnTo>
                  <a:lnTo>
                    <a:pt x="6767735" y="917451"/>
                  </a:lnTo>
                  <a:lnTo>
                    <a:pt x="6764426" y="914114"/>
                  </a:lnTo>
                  <a:lnTo>
                    <a:pt x="6759874" y="910664"/>
                  </a:lnTo>
                  <a:lnTo>
                    <a:pt x="6753970" y="906172"/>
                  </a:lnTo>
                  <a:lnTo>
                    <a:pt x="6727039" y="877157"/>
                  </a:lnTo>
                  <a:lnTo>
                    <a:pt x="6700309" y="835577"/>
                  </a:lnTo>
                  <a:lnTo>
                    <a:pt x="6670516" y="775797"/>
                  </a:lnTo>
                  <a:lnTo>
                    <a:pt x="6652908" y="744025"/>
                  </a:lnTo>
                  <a:lnTo>
                    <a:pt x="6633473" y="718597"/>
                  </a:lnTo>
                  <a:lnTo>
                    <a:pt x="6621760" y="709259"/>
                  </a:lnTo>
                  <a:lnTo>
                    <a:pt x="6608712" y="701563"/>
                  </a:lnTo>
                  <a:lnTo>
                    <a:pt x="6595513" y="694028"/>
                  </a:lnTo>
                  <a:lnTo>
                    <a:pt x="6583346" y="685174"/>
                  </a:lnTo>
                  <a:lnTo>
                    <a:pt x="6529803" y="638010"/>
                  </a:lnTo>
                  <a:lnTo>
                    <a:pt x="6483092" y="584904"/>
                  </a:lnTo>
                  <a:lnTo>
                    <a:pt x="6468086" y="558275"/>
                  </a:lnTo>
                  <a:lnTo>
                    <a:pt x="6459945" y="545546"/>
                  </a:lnTo>
                  <a:lnTo>
                    <a:pt x="6449674" y="534770"/>
                  </a:lnTo>
                  <a:lnTo>
                    <a:pt x="6438389" y="528299"/>
                  </a:lnTo>
                  <a:lnTo>
                    <a:pt x="6425719" y="524376"/>
                  </a:lnTo>
                  <a:lnTo>
                    <a:pt x="6412494" y="521472"/>
                  </a:lnTo>
                  <a:lnTo>
                    <a:pt x="6399547" y="518058"/>
                  </a:lnTo>
                  <a:lnTo>
                    <a:pt x="6367526" y="493824"/>
                  </a:lnTo>
                  <a:lnTo>
                    <a:pt x="6348130" y="478854"/>
                  </a:lnTo>
                  <a:lnTo>
                    <a:pt x="6338038" y="470998"/>
                  </a:lnTo>
                  <a:lnTo>
                    <a:pt x="6333932" y="468104"/>
                  </a:lnTo>
                  <a:lnTo>
                    <a:pt x="6332494" y="468021"/>
                  </a:lnTo>
                  <a:lnTo>
                    <a:pt x="6330404" y="468600"/>
                  </a:lnTo>
                  <a:lnTo>
                    <a:pt x="6324346" y="467687"/>
                  </a:lnTo>
                  <a:lnTo>
                    <a:pt x="6287045" y="452788"/>
                  </a:lnTo>
                  <a:lnTo>
                    <a:pt x="6249166" y="434500"/>
                  </a:lnTo>
                  <a:lnTo>
                    <a:pt x="6207393" y="409433"/>
                  </a:lnTo>
                  <a:lnTo>
                    <a:pt x="6186844" y="396284"/>
                  </a:lnTo>
                  <a:lnTo>
                    <a:pt x="6165621" y="384366"/>
                  </a:lnTo>
                  <a:lnTo>
                    <a:pt x="6145022" y="375370"/>
                  </a:lnTo>
                  <a:lnTo>
                    <a:pt x="6123848" y="367654"/>
                  </a:lnTo>
                  <a:lnTo>
                    <a:pt x="6102675" y="359938"/>
                  </a:lnTo>
                  <a:lnTo>
                    <a:pt x="6082076" y="350943"/>
                  </a:lnTo>
                  <a:lnTo>
                    <a:pt x="6060941" y="338836"/>
                  </a:lnTo>
                  <a:lnTo>
                    <a:pt x="6040539" y="325375"/>
                  </a:lnTo>
                  <a:lnTo>
                    <a:pt x="6020020" y="312164"/>
                  </a:lnTo>
                  <a:lnTo>
                    <a:pt x="5962986" y="290611"/>
                  </a:lnTo>
                  <a:lnTo>
                    <a:pt x="5910934" y="280217"/>
                  </a:lnTo>
                  <a:lnTo>
                    <a:pt x="5860908" y="271762"/>
                  </a:lnTo>
                  <a:lnTo>
                    <a:pt x="5789718" y="262764"/>
                  </a:lnTo>
                  <a:lnTo>
                    <a:pt x="5747914" y="258877"/>
                  </a:lnTo>
                  <a:lnTo>
                    <a:pt x="5706100" y="255067"/>
                  </a:lnTo>
                  <a:lnTo>
                    <a:pt x="5664351" y="250673"/>
                  </a:lnTo>
                  <a:lnTo>
                    <a:pt x="5635109" y="246318"/>
                  </a:lnTo>
                  <a:lnTo>
                    <a:pt x="5605961" y="241119"/>
                  </a:lnTo>
                  <a:lnTo>
                    <a:pt x="5576767" y="236519"/>
                  </a:lnTo>
                  <a:lnTo>
                    <a:pt x="5496235" y="232229"/>
                  </a:lnTo>
                  <a:lnTo>
                    <a:pt x="5445078" y="230674"/>
                  </a:lnTo>
                  <a:lnTo>
                    <a:pt x="5393917" y="229278"/>
                  </a:lnTo>
                  <a:lnTo>
                    <a:pt x="5342752" y="228023"/>
                  </a:lnTo>
                  <a:lnTo>
                    <a:pt x="5291583" y="226890"/>
                  </a:lnTo>
                  <a:lnTo>
                    <a:pt x="5240411" y="225861"/>
                  </a:lnTo>
                  <a:lnTo>
                    <a:pt x="5189237" y="224917"/>
                  </a:lnTo>
                  <a:lnTo>
                    <a:pt x="5138061" y="224041"/>
                  </a:lnTo>
                  <a:lnTo>
                    <a:pt x="5086884" y="223213"/>
                  </a:lnTo>
                  <a:lnTo>
                    <a:pt x="5035705" y="222416"/>
                  </a:lnTo>
                  <a:lnTo>
                    <a:pt x="4984527" y="221632"/>
                  </a:lnTo>
                  <a:lnTo>
                    <a:pt x="4933348" y="220841"/>
                  </a:lnTo>
                  <a:lnTo>
                    <a:pt x="4882171" y="220026"/>
                  </a:lnTo>
                  <a:lnTo>
                    <a:pt x="4830994" y="219167"/>
                  </a:lnTo>
                  <a:lnTo>
                    <a:pt x="4779819" y="218248"/>
                  </a:lnTo>
                  <a:lnTo>
                    <a:pt x="4728647" y="217250"/>
                  </a:lnTo>
                  <a:lnTo>
                    <a:pt x="4707421" y="209563"/>
                  </a:lnTo>
                  <a:lnTo>
                    <a:pt x="4685969" y="202322"/>
                  </a:lnTo>
                  <a:lnTo>
                    <a:pt x="4645102" y="183827"/>
                  </a:lnTo>
                  <a:lnTo>
                    <a:pt x="4606109" y="147635"/>
                  </a:lnTo>
                  <a:lnTo>
                    <a:pt x="4578829" y="107782"/>
                  </a:lnTo>
                  <a:lnTo>
                    <a:pt x="4564842" y="80023"/>
                  </a:lnTo>
                  <a:lnTo>
                    <a:pt x="4549213" y="54031"/>
                  </a:lnTo>
                  <a:lnTo>
                    <a:pt x="4528139" y="33423"/>
                  </a:lnTo>
                  <a:lnTo>
                    <a:pt x="4478012" y="0"/>
                  </a:lnTo>
                  <a:lnTo>
                    <a:pt x="4427793" y="2555"/>
                  </a:lnTo>
                  <a:lnTo>
                    <a:pt x="4377483" y="4324"/>
                  </a:lnTo>
                  <a:lnTo>
                    <a:pt x="4327218" y="6486"/>
                  </a:lnTo>
                  <a:lnTo>
                    <a:pt x="4277137" y="10222"/>
                  </a:lnTo>
                  <a:lnTo>
                    <a:pt x="4227377" y="16712"/>
                  </a:lnTo>
                  <a:lnTo>
                    <a:pt x="4189874" y="41587"/>
                  </a:lnTo>
                  <a:lnTo>
                    <a:pt x="4177250" y="50135"/>
                  </a:lnTo>
                  <a:lnTo>
                    <a:pt x="4143356" y="63333"/>
                  </a:lnTo>
                  <a:lnTo>
                    <a:pt x="4119374" y="68378"/>
                  </a:lnTo>
                  <a:lnTo>
                    <a:pt x="4095089" y="76835"/>
                  </a:lnTo>
                  <a:lnTo>
                    <a:pt x="4060287" y="100270"/>
                  </a:lnTo>
                  <a:lnTo>
                    <a:pt x="4012472" y="141939"/>
                  </a:lnTo>
                  <a:lnTo>
                    <a:pt x="3976475" y="180328"/>
                  </a:lnTo>
                  <a:lnTo>
                    <a:pt x="3944789" y="220466"/>
                  </a:lnTo>
                  <a:lnTo>
                    <a:pt x="3909906" y="267385"/>
                  </a:lnTo>
                  <a:lnTo>
                    <a:pt x="3902064" y="292647"/>
                  </a:lnTo>
                  <a:lnTo>
                    <a:pt x="3897951" y="305205"/>
                  </a:lnTo>
                  <a:lnTo>
                    <a:pt x="3893197" y="317520"/>
                  </a:lnTo>
                  <a:lnTo>
                    <a:pt x="3884943" y="334301"/>
                  </a:lnTo>
                  <a:lnTo>
                    <a:pt x="3875762" y="350667"/>
                  </a:lnTo>
                  <a:lnTo>
                    <a:pt x="3866943" y="367171"/>
                  </a:lnTo>
                  <a:lnTo>
                    <a:pt x="3849957" y="425377"/>
                  </a:lnTo>
                  <a:lnTo>
                    <a:pt x="3841509" y="479159"/>
                  </a:lnTo>
                  <a:lnTo>
                    <a:pt x="3834629" y="535832"/>
                  </a:lnTo>
                  <a:lnTo>
                    <a:pt x="3829514" y="585515"/>
                  </a:lnTo>
                  <a:lnTo>
                    <a:pt x="3826361" y="618327"/>
                  </a:lnTo>
                  <a:lnTo>
                    <a:pt x="3819539" y="684803"/>
                  </a:lnTo>
                  <a:lnTo>
                    <a:pt x="3814859" y="728658"/>
                  </a:lnTo>
                  <a:lnTo>
                    <a:pt x="3810332" y="778262"/>
                  </a:lnTo>
                  <a:lnTo>
                    <a:pt x="3809594" y="826658"/>
                  </a:lnTo>
                  <a:lnTo>
                    <a:pt x="3809652" y="869001"/>
                  </a:lnTo>
                </a:path>
              </a:pathLst>
            </a:custGeom>
            <a:ln w="5715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35115" y="2820923"/>
            <a:ext cx="27178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sz="1400" spc="-5" dirty="0">
                <a:latin typeface="Arial MT"/>
                <a:cs typeface="Arial MT"/>
              </a:rPr>
              <a:t>but  not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415528" y="2898648"/>
            <a:ext cx="320040" cy="320040"/>
            <a:chOff x="8415528" y="2898648"/>
            <a:chExt cx="320040" cy="320040"/>
          </a:xfrm>
        </p:grpSpPr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15528" y="2898648"/>
              <a:ext cx="320040" cy="32003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5669" y="2915855"/>
              <a:ext cx="238125" cy="238125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241300" y="139700"/>
            <a:ext cx="866013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Protein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posttranslational</a:t>
            </a:r>
            <a:r>
              <a:rPr spc="-2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modifications:</a:t>
            </a:r>
          </a:p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Major determinants of protein</a:t>
            </a:r>
            <a:r>
              <a:rPr sz="23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folding, localization, and</a:t>
            </a:r>
            <a:r>
              <a:rPr sz="23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300" b="0" spc="-5" dirty="0">
                <a:solidFill>
                  <a:srgbClr val="000000"/>
                </a:solidFill>
                <a:latin typeface="Arial MT"/>
                <a:cs typeface="Arial MT"/>
              </a:rPr>
              <a:t>function</a:t>
            </a:r>
            <a:endParaRPr sz="2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753745" marR="5080" indent="248285">
              <a:lnSpc>
                <a:spcPct val="101299"/>
              </a:lnSpc>
              <a:spcBef>
                <a:spcPts val="50"/>
              </a:spcBef>
            </a:pPr>
            <a:r>
              <a:rPr sz="3200" spc="-5" dirty="0">
                <a:solidFill>
                  <a:srgbClr val="000000"/>
                </a:solidFill>
              </a:rPr>
              <a:t>PTMs are “tools” used by nature to 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increase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the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complexity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of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proteomes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701" y="1499282"/>
            <a:ext cx="8890812" cy="448224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2260600" marR="5080" indent="-800100">
              <a:lnSpc>
                <a:spcPts val="4300"/>
              </a:lnSpc>
              <a:spcBef>
                <a:spcPts val="215"/>
              </a:spcBef>
            </a:pPr>
            <a:r>
              <a:rPr spc="-5" dirty="0"/>
              <a:t>Can PTMs explain different </a:t>
            </a:r>
            <a:r>
              <a:rPr spc="-990" dirty="0"/>
              <a:t> </a:t>
            </a:r>
            <a:r>
              <a:rPr spc="-5" dirty="0"/>
              <a:t>synucleinopathies?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2001" y="1694179"/>
            <a:ext cx="7657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Diseases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characterized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 by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2400" b="1" spc="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accumulation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aSyn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deposits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253" y="2859605"/>
            <a:ext cx="2108644" cy="16351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79793" y="2239771"/>
            <a:ext cx="109601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86055" marR="5080" indent="-173990">
              <a:lnSpc>
                <a:spcPts val="2110"/>
              </a:lnSpc>
              <a:spcBef>
                <a:spcPts val="210"/>
              </a:spcBef>
            </a:pPr>
            <a:r>
              <a:rPr sz="1800" b="1" spc="-35" dirty="0">
                <a:latin typeface="Calibri"/>
                <a:cs typeface="Calibri"/>
              </a:rPr>
              <a:t>P</a:t>
            </a:r>
            <a:r>
              <a:rPr sz="1800" b="1" spc="-5" dirty="0">
                <a:latin typeface="Calibri"/>
                <a:cs typeface="Calibri"/>
              </a:rPr>
              <a:t>arkins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5" dirty="0">
                <a:latin typeface="Calibri"/>
                <a:cs typeface="Calibri"/>
              </a:rPr>
              <a:t>’</a:t>
            </a:r>
            <a:r>
              <a:rPr sz="1800" b="1" dirty="0">
                <a:latin typeface="Calibri"/>
                <a:cs typeface="Calibri"/>
              </a:rPr>
              <a:t>s  </a:t>
            </a:r>
            <a:r>
              <a:rPr sz="1800" b="1" spc="-10" dirty="0">
                <a:latin typeface="Calibri"/>
                <a:cs typeface="Calibri"/>
              </a:rPr>
              <a:t>Disease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801" y="2872080"/>
            <a:ext cx="2108644" cy="163516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97492" y="2239771"/>
            <a:ext cx="1974214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669925" marR="5080" indent="-657225">
              <a:lnSpc>
                <a:spcPts val="2110"/>
              </a:lnSpc>
              <a:spcBef>
                <a:spcPts val="210"/>
              </a:spcBef>
            </a:pPr>
            <a:r>
              <a:rPr sz="1800" b="1" spc="-10" dirty="0">
                <a:latin typeface="Calibri"/>
                <a:cs typeface="Calibri"/>
              </a:rPr>
              <a:t>Dementia </a:t>
            </a:r>
            <a:r>
              <a:rPr sz="1800" b="1" spc="-5" dirty="0">
                <a:latin typeface="Calibri"/>
                <a:cs typeface="Calibri"/>
              </a:rPr>
              <a:t>with Lewy </a:t>
            </a:r>
            <a:r>
              <a:rPr sz="1800" b="1" spc="-4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Bodies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0496" y="4830571"/>
            <a:ext cx="270637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10"/>
              </a:spcBef>
            </a:pPr>
            <a:r>
              <a:rPr sz="1800" spc="-5" dirty="0">
                <a:latin typeface="Calibri"/>
                <a:cs typeface="Calibri"/>
              </a:rPr>
              <a:t>Oligodendroglial cytoplasmic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(and </a:t>
            </a:r>
            <a:r>
              <a:rPr sz="1800" spc="-5" dirty="0">
                <a:latin typeface="Calibri"/>
                <a:cs typeface="Calibri"/>
              </a:rPr>
              <a:t>nuclear)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inclusions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frontal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cortex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5345" y="4527295"/>
            <a:ext cx="21888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Scale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bar: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from</a:t>
            </a:r>
            <a:r>
              <a:rPr sz="900" dirty="0">
                <a:latin typeface="Calibri"/>
                <a:cs typeface="Calibri"/>
              </a:rPr>
              <a:t> left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 right, </a:t>
            </a:r>
            <a:r>
              <a:rPr sz="900" spc="-10" dirty="0">
                <a:latin typeface="Calibri"/>
                <a:cs typeface="Calibri"/>
              </a:rPr>
              <a:t>20,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100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and 50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mbria Math"/>
                <a:cs typeface="Cambria Math"/>
              </a:rPr>
              <a:t>𝜇</a:t>
            </a:r>
            <a:r>
              <a:rPr sz="900" spc="-5" dirty="0"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9591" y="2841237"/>
            <a:ext cx="2120021" cy="16912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290393" y="2239771"/>
            <a:ext cx="1558925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9415" marR="5080" indent="-387350">
              <a:lnSpc>
                <a:spcPts val="2110"/>
              </a:lnSpc>
              <a:spcBef>
                <a:spcPts val="210"/>
              </a:spcBef>
            </a:pPr>
            <a:r>
              <a:rPr sz="1800" b="1" spc="-5" dirty="0">
                <a:latin typeface="Calibri"/>
                <a:cs typeface="Calibri"/>
              </a:rPr>
              <a:t>Multiple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System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Atrophy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4901" y="4878323"/>
            <a:ext cx="32372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Lewy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bodies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Lewy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neurites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6255" y="6211316"/>
            <a:ext cx="322770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35305" marR="5080" indent="-523240">
              <a:lnSpc>
                <a:spcPct val="105000"/>
              </a:lnSpc>
              <a:spcBef>
                <a:spcPts val="25"/>
              </a:spcBef>
            </a:pPr>
            <a:r>
              <a:rPr sz="1200" spc="-5" dirty="0">
                <a:latin typeface="Calibri"/>
                <a:cs typeface="Calibri"/>
              </a:rPr>
              <a:t>Adapted </a:t>
            </a:r>
            <a:r>
              <a:rPr sz="1200" spc="-10" dirty="0">
                <a:latin typeface="Calibri"/>
                <a:cs typeface="Calibri"/>
              </a:rPr>
              <a:t>from Jucker </a:t>
            </a:r>
            <a:r>
              <a:rPr sz="1200" dirty="0">
                <a:latin typeface="Calibri"/>
                <a:cs typeface="Calibri"/>
              </a:rPr>
              <a:t>M </a:t>
            </a:r>
            <a:r>
              <a:rPr sz="1200" spc="-5" dirty="0">
                <a:latin typeface="Calibri"/>
                <a:cs typeface="Calibri"/>
              </a:rPr>
              <a:t>and </a:t>
            </a:r>
            <a:r>
              <a:rPr sz="1200" spc="-15" dirty="0">
                <a:latin typeface="Calibri"/>
                <a:cs typeface="Calibri"/>
              </a:rPr>
              <a:t>Walker </a:t>
            </a:r>
            <a:r>
              <a:rPr sz="1200" spc="-10" dirty="0">
                <a:latin typeface="Calibri"/>
                <a:cs typeface="Calibri"/>
              </a:rPr>
              <a:t>LC, Nature </a:t>
            </a:r>
            <a:r>
              <a:rPr sz="1200" dirty="0">
                <a:latin typeface="Calibri"/>
                <a:cs typeface="Calibri"/>
              </a:rPr>
              <a:t>2013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and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Goedert </a:t>
            </a:r>
            <a:r>
              <a:rPr sz="1200" dirty="0">
                <a:latin typeface="Calibri"/>
                <a:cs typeface="Calibri"/>
              </a:rPr>
              <a:t>M </a:t>
            </a:r>
            <a:r>
              <a:rPr sz="1200" i="1" spc="-5" dirty="0">
                <a:latin typeface="Calibri"/>
                <a:cs typeface="Calibri"/>
              </a:rPr>
              <a:t>et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i="1" spc="-5" dirty="0">
                <a:latin typeface="Calibri"/>
                <a:cs typeface="Calibri"/>
              </a:rPr>
              <a:t>al,</a:t>
            </a:r>
            <a:r>
              <a:rPr sz="1200" i="1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J </a:t>
            </a:r>
            <a:r>
              <a:rPr sz="1200" spc="-10" dirty="0">
                <a:latin typeface="Calibri"/>
                <a:cs typeface="Calibri"/>
              </a:rPr>
              <a:t>Parkinsons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3728" y="2116876"/>
            <a:ext cx="4277995" cy="3502660"/>
            <a:chOff x="2123728" y="2116876"/>
            <a:chExt cx="4277995" cy="3502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3728" y="2116876"/>
              <a:ext cx="4277560" cy="30708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1384" y="4518391"/>
              <a:ext cx="121598" cy="912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1384" y="4397778"/>
              <a:ext cx="905056" cy="1206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51384" y="4397779"/>
              <a:ext cx="1026655" cy="10330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2983" y="5310242"/>
              <a:ext cx="905056" cy="1206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6440" y="4397778"/>
              <a:ext cx="121599" cy="91246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19285" y="4365680"/>
              <a:ext cx="1090930" cy="1097280"/>
            </a:xfrm>
            <a:custGeom>
              <a:avLst/>
              <a:gdLst/>
              <a:ahLst/>
              <a:cxnLst/>
              <a:rect l="l" t="t" r="r" b="b"/>
              <a:pathLst>
                <a:path w="1090929" h="1097279">
                  <a:moveTo>
                    <a:pt x="0" y="128161"/>
                  </a:moveTo>
                  <a:lnTo>
                    <a:pt x="961705" y="0"/>
                  </a:lnTo>
                  <a:lnTo>
                    <a:pt x="1090854" y="969112"/>
                  </a:lnTo>
                  <a:lnTo>
                    <a:pt x="129148" y="1097274"/>
                  </a:lnTo>
                  <a:lnTo>
                    <a:pt x="0" y="128161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1839" y="4272127"/>
              <a:ext cx="747612" cy="5370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09451" y="4272127"/>
              <a:ext cx="532719" cy="7415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61839" y="4272128"/>
              <a:ext cx="1280331" cy="127862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1839" y="4809207"/>
              <a:ext cx="532720" cy="74154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94559" y="5013671"/>
              <a:ext cx="747610" cy="5370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21960" y="4232248"/>
              <a:ext cx="1360170" cy="1358900"/>
            </a:xfrm>
            <a:custGeom>
              <a:avLst/>
              <a:gdLst/>
              <a:ahLst/>
              <a:cxnLst/>
              <a:rect l="l" t="t" r="r" b="b"/>
              <a:pathLst>
                <a:path w="1360170" h="1358900">
                  <a:moveTo>
                    <a:pt x="794025" y="0"/>
                  </a:moveTo>
                  <a:lnTo>
                    <a:pt x="1360089" y="787957"/>
                  </a:lnTo>
                  <a:lnTo>
                    <a:pt x="566063" y="1358380"/>
                  </a:lnTo>
                  <a:lnTo>
                    <a:pt x="0" y="570423"/>
                  </a:lnTo>
                  <a:lnTo>
                    <a:pt x="794025" y="0"/>
                  </a:lnTo>
                  <a:close/>
                </a:path>
              </a:pathLst>
            </a:custGeom>
            <a:ln w="571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9009" y="5134134"/>
              <a:ext cx="869059" cy="3034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9009" y="4272128"/>
              <a:ext cx="301033" cy="8620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9009" y="4272128"/>
              <a:ext cx="1170092" cy="11655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8069" y="4575626"/>
              <a:ext cx="301033" cy="86200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0042" y="4272128"/>
              <a:ext cx="869059" cy="3034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032611" y="4235731"/>
              <a:ext cx="1243330" cy="1238885"/>
            </a:xfrm>
            <a:custGeom>
              <a:avLst/>
              <a:gdLst/>
              <a:ahLst/>
              <a:cxnLst/>
              <a:rect l="l" t="t" r="r" b="b"/>
              <a:pathLst>
                <a:path w="1243329" h="1238885">
                  <a:moveTo>
                    <a:pt x="0" y="915959"/>
                  </a:moveTo>
                  <a:lnTo>
                    <a:pt x="319876" y="0"/>
                  </a:lnTo>
                  <a:lnTo>
                    <a:pt x="1242890" y="322339"/>
                  </a:lnTo>
                  <a:lnTo>
                    <a:pt x="923014" y="1238299"/>
                  </a:lnTo>
                  <a:lnTo>
                    <a:pt x="0" y="915959"/>
                  </a:lnTo>
                  <a:close/>
                </a:path>
              </a:pathLst>
            </a:custGeom>
            <a:ln w="57149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676586" y="5563108"/>
            <a:ext cx="303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PD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94847" y="5563108"/>
            <a:ext cx="4394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D</a:t>
            </a:r>
            <a:r>
              <a:rPr sz="1600" b="1" spc="-15" dirty="0">
                <a:latin typeface="Arial"/>
                <a:cs typeface="Arial"/>
              </a:rPr>
              <a:t>L</a:t>
            </a: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93481" y="5563108"/>
            <a:ext cx="4724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Arial"/>
                <a:cs typeface="Arial"/>
              </a:rPr>
              <a:t>M</a:t>
            </a:r>
            <a:r>
              <a:rPr sz="1600" b="1" spc="-20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95769" y="2785364"/>
            <a:ext cx="7702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latin typeface="Arial"/>
                <a:cs typeface="Arial"/>
              </a:rPr>
              <a:t>?</a:t>
            </a:r>
            <a:endParaRPr sz="9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47263" y="6326123"/>
            <a:ext cx="7886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©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Outeiro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16283" y="1957388"/>
            <a:ext cx="1243330" cy="850265"/>
            <a:chOff x="3616283" y="1957388"/>
            <a:chExt cx="1243330" cy="850265"/>
          </a:xfrm>
        </p:grpSpPr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8983" y="1970088"/>
              <a:ext cx="1217325" cy="82464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622633" y="1963738"/>
              <a:ext cx="1230630" cy="837565"/>
            </a:xfrm>
            <a:custGeom>
              <a:avLst/>
              <a:gdLst/>
              <a:ahLst/>
              <a:cxnLst/>
              <a:rect l="l" t="t" r="r" b="b"/>
              <a:pathLst>
                <a:path w="1230629" h="837564">
                  <a:moveTo>
                    <a:pt x="0" y="0"/>
                  </a:moveTo>
                  <a:lnTo>
                    <a:pt x="1230024" y="0"/>
                  </a:lnTo>
                  <a:lnTo>
                    <a:pt x="1230024" y="837339"/>
                  </a:lnTo>
                  <a:lnTo>
                    <a:pt x="0" y="8373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71120" marR="63500" algn="ctr">
              <a:lnSpc>
                <a:spcPct val="100000"/>
              </a:lnSpc>
              <a:spcBef>
                <a:spcPts val="2020"/>
              </a:spcBef>
            </a:pPr>
            <a:r>
              <a:rPr sz="4800" dirty="0"/>
              <a:t>Synucleinopathies</a:t>
            </a:r>
            <a:endParaRPr sz="4800"/>
          </a:p>
          <a:p>
            <a:pPr marL="71120" algn="ctr">
              <a:lnSpc>
                <a:spcPct val="100000"/>
              </a:lnSpc>
              <a:spcBef>
                <a:spcPts val="960"/>
              </a:spcBef>
            </a:pPr>
            <a:r>
              <a:rPr sz="2400" spc="-10" dirty="0">
                <a:latin typeface="Calibri"/>
                <a:cs typeface="Calibri"/>
              </a:rPr>
              <a:t>aSyn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seems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accumulate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aggregates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different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“shapes”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3419474"/>
            <a:ext cx="4572000" cy="3286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3400" y="152400"/>
            <a:ext cx="4572000" cy="3200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8600" y="152399"/>
            <a:ext cx="3761232" cy="6553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37050" y="3413125"/>
            <a:ext cx="4584700" cy="3298825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R="175260" algn="ctr">
              <a:lnSpc>
                <a:spcPct val="100000"/>
              </a:lnSpc>
              <a:spcBef>
                <a:spcPts val="380"/>
              </a:spcBef>
            </a:pP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Wasting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250" y="146050"/>
            <a:ext cx="3771900" cy="656590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725805">
              <a:lnSpc>
                <a:spcPct val="100000"/>
              </a:lnSpc>
              <a:spcBef>
                <a:spcPts val="195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Kuru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Guinea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7050" y="146050"/>
            <a:ext cx="4584700" cy="3213100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697230">
              <a:lnSpc>
                <a:spcPct val="100000"/>
              </a:lnSpc>
            </a:pPr>
            <a:r>
              <a:rPr sz="2000" b="1" spc="-5" dirty="0">
                <a:latin typeface="Arial"/>
                <a:cs typeface="Arial"/>
              </a:rPr>
              <a:t>Scrapie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sheep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400" y="343915"/>
            <a:ext cx="8586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aSyn</a:t>
            </a:r>
            <a:r>
              <a:rPr spc="-10" dirty="0"/>
              <a:t> </a:t>
            </a:r>
            <a:r>
              <a:rPr spc="-5" dirty="0"/>
              <a:t>is</a:t>
            </a:r>
            <a:r>
              <a:rPr spc="-15" dirty="0"/>
              <a:t> </a:t>
            </a:r>
            <a:r>
              <a:rPr spc="-5" dirty="0"/>
              <a:t>phosphorylated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Lewy</a:t>
            </a:r>
            <a:r>
              <a:rPr spc="-5" dirty="0"/>
              <a:t> bodies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41835" y="1253133"/>
            <a:ext cx="4422140" cy="5064125"/>
            <a:chOff x="2041835" y="1253133"/>
            <a:chExt cx="4422140" cy="5064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1835" y="4765201"/>
              <a:ext cx="4422050" cy="15517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9177" y="1253133"/>
              <a:ext cx="2947366" cy="353562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32871" y="5370067"/>
            <a:ext cx="2142490" cy="998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pS87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Paleologou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5284" y="4291076"/>
            <a:ext cx="1898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Fujiwara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6000" y="2538476"/>
            <a:ext cx="796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3" y="614679"/>
            <a:ext cx="8717915" cy="6243320"/>
            <a:chOff x="107503" y="614679"/>
            <a:chExt cx="8717915" cy="6243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3" y="614679"/>
              <a:ext cx="8717688" cy="5052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474" y="4014485"/>
              <a:ext cx="2787941" cy="5176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2731" y="4532089"/>
              <a:ext cx="432684" cy="23259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870" y="4014485"/>
              <a:ext cx="3305544" cy="28435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9870" y="4014485"/>
              <a:ext cx="2630030" cy="28435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3340100" cy="2438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19" y="1819548"/>
            <a:ext cx="2781300" cy="2921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81810" y="2975248"/>
            <a:ext cx="1296670" cy="609600"/>
          </a:xfrm>
          <a:custGeom>
            <a:avLst/>
            <a:gdLst/>
            <a:ahLst/>
            <a:cxnLst/>
            <a:rect l="l" t="t" r="r" b="b"/>
            <a:pathLst>
              <a:path w="1296670" h="609600">
                <a:moveTo>
                  <a:pt x="991344" y="0"/>
                </a:moveTo>
                <a:lnTo>
                  <a:pt x="991344" y="152400"/>
                </a:lnTo>
                <a:lnTo>
                  <a:pt x="304798" y="152400"/>
                </a:lnTo>
                <a:lnTo>
                  <a:pt x="304798" y="0"/>
                </a:lnTo>
                <a:lnTo>
                  <a:pt x="0" y="304800"/>
                </a:lnTo>
                <a:lnTo>
                  <a:pt x="304798" y="609600"/>
                </a:lnTo>
                <a:lnTo>
                  <a:pt x="304798" y="457200"/>
                </a:lnTo>
                <a:lnTo>
                  <a:pt x="991344" y="457200"/>
                </a:lnTo>
                <a:lnTo>
                  <a:pt x="991344" y="609600"/>
                </a:lnTo>
                <a:lnTo>
                  <a:pt x="1296142" y="304800"/>
                </a:lnTo>
                <a:lnTo>
                  <a:pt x="991344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61162" y="4759452"/>
            <a:ext cx="171703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iabete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8959" y="4759452"/>
            <a:ext cx="2311400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11480" marR="5080" indent="-399415">
              <a:lnSpc>
                <a:spcPct val="101899"/>
              </a:lnSpc>
              <a:spcBef>
                <a:spcPts val="25"/>
              </a:spcBef>
            </a:pP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3200" b="1" spc="5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ki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sz="3200" b="1" spc="-125" dirty="0">
                <a:solidFill>
                  <a:srgbClr val="0070C0"/>
                </a:solidFill>
                <a:latin typeface="Arial"/>
                <a:cs typeface="Arial"/>
              </a:rPr>
              <a:t>’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s  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65771" y="1324863"/>
            <a:ext cx="838200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0" b="0" dirty="0">
                <a:solidFill>
                  <a:srgbClr val="002060"/>
                </a:solidFill>
                <a:latin typeface="Arial MT"/>
                <a:cs typeface="Arial MT"/>
              </a:rPr>
              <a:t>?</a:t>
            </a:r>
            <a:endParaRPr sz="115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551" y="836711"/>
            <a:ext cx="7966075" cy="5257165"/>
          </a:xfrm>
          <a:custGeom>
            <a:avLst/>
            <a:gdLst/>
            <a:ahLst/>
            <a:cxnLst/>
            <a:rect l="l" t="t" r="r" b="b"/>
            <a:pathLst>
              <a:path w="7966075" h="5257165">
                <a:moveTo>
                  <a:pt x="0" y="0"/>
                </a:moveTo>
                <a:lnTo>
                  <a:pt x="7965876" y="0"/>
                </a:lnTo>
                <a:lnTo>
                  <a:pt x="7965876" y="5256584"/>
                </a:lnTo>
                <a:lnTo>
                  <a:pt x="0" y="525658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493" y="394715"/>
            <a:ext cx="6831330" cy="1369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928369" marR="5080" indent="-916305">
              <a:lnSpc>
                <a:spcPct val="100499"/>
              </a:lnSpc>
              <a:spcBef>
                <a:spcPts val="70"/>
              </a:spcBef>
              <a:tabLst>
                <a:tab pos="944244" algn="l"/>
              </a:tabLst>
            </a:pPr>
            <a:r>
              <a:rPr sz="4400" dirty="0"/>
              <a:t>PD		risk in </a:t>
            </a:r>
            <a:r>
              <a:rPr sz="4400" spc="-5" dirty="0"/>
              <a:t>type-2 diabetes </a:t>
            </a:r>
            <a:r>
              <a:rPr sz="4400" spc="-1210" dirty="0"/>
              <a:t> </a:t>
            </a:r>
            <a:r>
              <a:rPr sz="4400" spc="-5" dirty="0"/>
              <a:t>increases</a:t>
            </a:r>
            <a:r>
              <a:rPr sz="4400" spc="10" dirty="0"/>
              <a:t> </a:t>
            </a:r>
            <a:r>
              <a:rPr sz="4400" spc="-5" dirty="0"/>
              <a:t>with age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923229" y="1902483"/>
            <a:ext cx="5297805" cy="4697730"/>
            <a:chOff x="1923229" y="1902483"/>
            <a:chExt cx="5297805" cy="4697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0379" y="2105127"/>
              <a:ext cx="5092305" cy="43648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51804" y="1931058"/>
              <a:ext cx="5240655" cy="4640580"/>
            </a:xfrm>
            <a:custGeom>
              <a:avLst/>
              <a:gdLst/>
              <a:ahLst/>
              <a:cxnLst/>
              <a:rect l="l" t="t" r="r" b="b"/>
              <a:pathLst>
                <a:path w="5240655" h="4640580">
                  <a:moveTo>
                    <a:pt x="0" y="0"/>
                  </a:moveTo>
                  <a:lnTo>
                    <a:pt x="5240390" y="0"/>
                  </a:lnTo>
                  <a:lnTo>
                    <a:pt x="5240390" y="4640225"/>
                  </a:lnTo>
                  <a:lnTo>
                    <a:pt x="0" y="4640225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459051" y="6342888"/>
            <a:ext cx="1195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latin typeface="Arial MT"/>
                <a:cs typeface="Arial MT"/>
              </a:rPr>
              <a:t>C</a:t>
            </a:r>
            <a:r>
              <a:rPr sz="1100" spc="-25" dirty="0">
                <a:latin typeface="Arial MT"/>
                <a:cs typeface="Arial MT"/>
              </a:rPr>
              <a:t>heon</a:t>
            </a:r>
            <a:r>
              <a:rPr sz="1100" dirty="0">
                <a:latin typeface="Arial MT"/>
                <a:cs typeface="Arial MT"/>
              </a:rPr>
              <a:t>g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e</a:t>
            </a:r>
            <a:r>
              <a:rPr sz="1100" dirty="0">
                <a:latin typeface="Arial MT"/>
                <a:cs typeface="Arial MT"/>
              </a:rPr>
              <a:t>t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a</a:t>
            </a:r>
            <a:r>
              <a:rPr sz="1100" spc="-10" dirty="0">
                <a:latin typeface="Arial MT"/>
                <a:cs typeface="Arial MT"/>
              </a:rPr>
              <a:t>l</a:t>
            </a:r>
            <a:r>
              <a:rPr sz="1100" spc="-20" dirty="0">
                <a:latin typeface="Arial MT"/>
                <a:cs typeface="Arial MT"/>
              </a:rPr>
              <a:t>.</a:t>
            </a:r>
            <a:r>
              <a:rPr sz="1100" dirty="0">
                <a:latin typeface="Arial MT"/>
                <a:cs typeface="Arial MT"/>
              </a:rPr>
              <a:t>,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202</a:t>
            </a:r>
            <a:r>
              <a:rPr sz="1100" dirty="0"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28520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864" y="2478906"/>
            <a:ext cx="9049385" cy="4152265"/>
            <a:chOff x="132864" y="2478906"/>
            <a:chExt cx="9049385" cy="4152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64" y="2478906"/>
              <a:ext cx="8878269" cy="41520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16015" y="4149079"/>
              <a:ext cx="4428490" cy="648335"/>
            </a:xfrm>
            <a:custGeom>
              <a:avLst/>
              <a:gdLst/>
              <a:ahLst/>
              <a:cxnLst/>
              <a:rect l="l" t="t" r="r" b="b"/>
              <a:pathLst>
                <a:path w="4428490" h="648335">
                  <a:moveTo>
                    <a:pt x="0" y="0"/>
                  </a:moveTo>
                  <a:lnTo>
                    <a:pt x="4427984" y="0"/>
                  </a:lnTo>
                  <a:lnTo>
                    <a:pt x="4427984" y="648072"/>
                  </a:lnTo>
                  <a:lnTo>
                    <a:pt x="0" y="648072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091" rIns="0" bIns="0" rtlCol="0">
            <a:spAutoFit/>
          </a:bodyPr>
          <a:lstStyle/>
          <a:p>
            <a:pPr marL="2092960" marR="5080" indent="-17018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1F497D"/>
                </a:solidFill>
              </a:rPr>
              <a:t>Glycation</a:t>
            </a:r>
            <a:r>
              <a:rPr spc="-200" dirty="0">
                <a:solidFill>
                  <a:srgbClr val="1F497D"/>
                </a:solidFill>
              </a:rPr>
              <a:t> </a:t>
            </a:r>
            <a:r>
              <a:rPr spc="-50" dirty="0">
                <a:solidFill>
                  <a:srgbClr val="1F497D"/>
                </a:solidFill>
              </a:rPr>
              <a:t>is</a:t>
            </a:r>
            <a:r>
              <a:rPr spc="-195" dirty="0">
                <a:solidFill>
                  <a:srgbClr val="1F497D"/>
                </a:solidFill>
              </a:rPr>
              <a:t> </a:t>
            </a:r>
            <a:r>
              <a:rPr spc="-70" dirty="0">
                <a:solidFill>
                  <a:srgbClr val="1F497D"/>
                </a:solidFill>
              </a:rPr>
              <a:t>the</a:t>
            </a:r>
            <a:r>
              <a:rPr spc="-195" dirty="0">
                <a:solidFill>
                  <a:srgbClr val="1F497D"/>
                </a:solidFill>
              </a:rPr>
              <a:t> </a:t>
            </a:r>
            <a:r>
              <a:rPr spc="-100" dirty="0">
                <a:solidFill>
                  <a:srgbClr val="1F497D"/>
                </a:solidFill>
              </a:rPr>
              <a:t>non-enzymatic</a:t>
            </a:r>
            <a:r>
              <a:rPr spc="-200" dirty="0">
                <a:solidFill>
                  <a:srgbClr val="1F497D"/>
                </a:solidFill>
              </a:rPr>
              <a:t> </a:t>
            </a:r>
            <a:r>
              <a:rPr spc="-95" dirty="0">
                <a:solidFill>
                  <a:srgbClr val="1F497D"/>
                </a:solidFill>
              </a:rPr>
              <a:t>reaction </a:t>
            </a:r>
            <a:r>
              <a:rPr spc="-985" dirty="0">
                <a:solidFill>
                  <a:srgbClr val="1F497D"/>
                </a:solidFill>
              </a:rPr>
              <a:t> </a:t>
            </a:r>
            <a:r>
              <a:rPr spc="-100" dirty="0">
                <a:solidFill>
                  <a:srgbClr val="1F497D"/>
                </a:solidFill>
              </a:rPr>
              <a:t>o</a:t>
            </a:r>
            <a:r>
              <a:rPr dirty="0">
                <a:solidFill>
                  <a:srgbClr val="1F497D"/>
                </a:solidFill>
              </a:rPr>
              <a:t>f</a:t>
            </a:r>
            <a:r>
              <a:rPr spc="-200" dirty="0">
                <a:solidFill>
                  <a:srgbClr val="1F497D"/>
                </a:solidFill>
              </a:rPr>
              <a:t> </a:t>
            </a:r>
            <a:r>
              <a:rPr spc="-100" dirty="0">
                <a:solidFill>
                  <a:srgbClr val="1F497D"/>
                </a:solidFill>
              </a:rPr>
              <a:t>prot</a:t>
            </a:r>
            <a:r>
              <a:rPr spc="-105" dirty="0">
                <a:solidFill>
                  <a:srgbClr val="1F497D"/>
                </a:solidFill>
              </a:rPr>
              <a:t>e</a:t>
            </a:r>
            <a:r>
              <a:rPr spc="-100" dirty="0">
                <a:solidFill>
                  <a:srgbClr val="1F497D"/>
                </a:solidFill>
              </a:rPr>
              <a:t>in</a:t>
            </a:r>
            <a:r>
              <a:rPr dirty="0">
                <a:solidFill>
                  <a:srgbClr val="1F497D"/>
                </a:solidFill>
              </a:rPr>
              <a:t>s</a:t>
            </a:r>
            <a:r>
              <a:rPr spc="-204" dirty="0">
                <a:solidFill>
                  <a:srgbClr val="1F497D"/>
                </a:solidFill>
              </a:rPr>
              <a:t> </a:t>
            </a:r>
            <a:r>
              <a:rPr spc="-100" dirty="0">
                <a:solidFill>
                  <a:srgbClr val="1F497D"/>
                </a:solidFill>
              </a:rPr>
              <a:t>wit</a:t>
            </a:r>
            <a:r>
              <a:rPr dirty="0">
                <a:solidFill>
                  <a:srgbClr val="1F497D"/>
                </a:solidFill>
              </a:rPr>
              <a:t>h</a:t>
            </a:r>
            <a:r>
              <a:rPr spc="-200" dirty="0">
                <a:solidFill>
                  <a:srgbClr val="1F497D"/>
                </a:solidFill>
              </a:rPr>
              <a:t> </a:t>
            </a:r>
            <a:r>
              <a:rPr spc="-105" dirty="0">
                <a:solidFill>
                  <a:srgbClr val="1F497D"/>
                </a:solidFill>
              </a:rPr>
              <a:t>s</a:t>
            </a:r>
            <a:r>
              <a:rPr spc="-100" dirty="0">
                <a:solidFill>
                  <a:srgbClr val="1F497D"/>
                </a:solidFill>
              </a:rPr>
              <a:t>ug</a:t>
            </a:r>
            <a:r>
              <a:rPr spc="-105" dirty="0">
                <a:solidFill>
                  <a:srgbClr val="1F497D"/>
                </a:solidFill>
              </a:rPr>
              <a:t>ars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671759" y="1554492"/>
            <a:ext cx="5188585" cy="3013710"/>
            <a:chOff x="3671759" y="1554492"/>
            <a:chExt cx="5188585" cy="30137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1284" y="1564017"/>
              <a:ext cx="5169208" cy="298349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76521" y="1559255"/>
              <a:ext cx="5179060" cy="3004185"/>
            </a:xfrm>
            <a:custGeom>
              <a:avLst/>
              <a:gdLst/>
              <a:ahLst/>
              <a:cxnLst/>
              <a:rect l="l" t="t" r="r" b="b"/>
              <a:pathLst>
                <a:path w="5179059" h="3004185">
                  <a:moveTo>
                    <a:pt x="0" y="0"/>
                  </a:moveTo>
                  <a:lnTo>
                    <a:pt x="5178734" y="0"/>
                  </a:lnTo>
                  <a:lnTo>
                    <a:pt x="5178734" y="3003951"/>
                  </a:lnTo>
                  <a:lnTo>
                    <a:pt x="0" y="30039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F81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8632" y="5240019"/>
            <a:ext cx="8091805" cy="12141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065" marR="5080" algn="ctr">
              <a:lnSpc>
                <a:spcPts val="3000"/>
              </a:lnSpc>
              <a:spcBef>
                <a:spcPts val="500"/>
              </a:spcBef>
            </a:pPr>
            <a:r>
              <a:rPr sz="2800" spc="-15" dirty="0">
                <a:latin typeface="Calibri"/>
                <a:cs typeface="Calibri"/>
              </a:rPr>
              <a:t>Formation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advanced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glycation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end-products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(AGEs)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typically </a:t>
            </a:r>
            <a:r>
              <a:rPr sz="2800" spc="-15" dirty="0">
                <a:latin typeface="Calibri"/>
                <a:cs typeface="Calibri"/>
              </a:rPr>
              <a:t>irreversible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causes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protease-resistant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cross-linking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peptides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proteins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6711" y="4547107"/>
            <a:ext cx="1163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Hardin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et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al.,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648551"/>
            <a:ext cx="3022600" cy="2679698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90500" y="5333491"/>
            <a:ext cx="143510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bo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xy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eth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y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- 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lysine</a:t>
            </a:r>
            <a:r>
              <a:rPr sz="18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(CEL)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641" rIns="0" bIns="0" rtlCol="0">
            <a:spAutoFit/>
          </a:bodyPr>
          <a:lstStyle/>
          <a:p>
            <a:pPr marL="2771140" marR="5080" indent="-2640965">
              <a:lnSpc>
                <a:spcPts val="3820"/>
              </a:lnSpc>
              <a:spcBef>
                <a:spcPts val="215"/>
              </a:spcBef>
            </a:pPr>
            <a:r>
              <a:rPr sz="3200" b="0" spc="-10" dirty="0">
                <a:solidFill>
                  <a:srgbClr val="FFFF00"/>
                </a:solidFill>
                <a:latin typeface="Calibri"/>
                <a:cs typeface="Calibri"/>
              </a:rPr>
              <a:t>Glycation:</a:t>
            </a:r>
            <a:r>
              <a:rPr sz="3200" b="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FFFF00"/>
                </a:solidFill>
                <a:latin typeface="Calibri"/>
                <a:cs typeface="Calibri"/>
              </a:rPr>
              <a:t>an</a:t>
            </a:r>
            <a:r>
              <a:rPr sz="3200" b="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libri"/>
                <a:cs typeface="Calibri"/>
              </a:rPr>
              <a:t>unavoidable,</a:t>
            </a:r>
            <a:r>
              <a:rPr sz="3200" b="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FFFF00"/>
                </a:solidFill>
                <a:latin typeface="Calibri"/>
                <a:cs typeface="Calibri"/>
              </a:rPr>
              <a:t>age-associated</a:t>
            </a:r>
            <a:r>
              <a:rPr sz="3200" b="0" spc="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00"/>
                </a:solidFill>
                <a:latin typeface="Calibri"/>
                <a:cs typeface="Calibri"/>
              </a:rPr>
              <a:t>PTM</a:t>
            </a:r>
            <a:r>
              <a:rPr sz="3200" b="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spc="-10" dirty="0">
                <a:solidFill>
                  <a:srgbClr val="FFFF00"/>
                </a:solidFill>
                <a:latin typeface="Calibri"/>
                <a:cs typeface="Calibri"/>
              </a:rPr>
              <a:t>that </a:t>
            </a:r>
            <a:r>
              <a:rPr sz="3200" b="0" spc="-71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spc="-30" dirty="0">
                <a:solidFill>
                  <a:srgbClr val="FFFF00"/>
                </a:solidFill>
                <a:latin typeface="Calibri"/>
                <a:cs typeface="Calibri"/>
              </a:rPr>
              <a:t>”damages”</a:t>
            </a:r>
            <a:r>
              <a:rPr sz="3200" b="0" spc="-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FFFF00"/>
                </a:solidFill>
                <a:latin typeface="Calibri"/>
                <a:cs typeface="Calibri"/>
              </a:rPr>
              <a:t>proteins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99591" y="1907279"/>
            <a:ext cx="7214234" cy="4055110"/>
            <a:chOff x="899591" y="1907279"/>
            <a:chExt cx="7214234" cy="40551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91" y="1907279"/>
              <a:ext cx="7213892" cy="34474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2703" y="3992879"/>
              <a:ext cx="5571744" cy="19690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39" y="3789040"/>
              <a:ext cx="1080119" cy="8675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9456" y="0"/>
            <a:ext cx="8705215" cy="856615"/>
            <a:chOff x="219456" y="0"/>
            <a:chExt cx="8705215" cy="856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456" y="0"/>
              <a:ext cx="1408176" cy="85648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8992" y="0"/>
              <a:ext cx="1877568" cy="856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0216" y="0"/>
              <a:ext cx="1493520" cy="8564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4344" y="0"/>
              <a:ext cx="1545336" cy="8564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0288" y="0"/>
              <a:ext cx="847343" cy="8564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68240" y="0"/>
              <a:ext cx="1042415" cy="8564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4311" y="0"/>
              <a:ext cx="783336" cy="8564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9008" y="0"/>
              <a:ext cx="658367" cy="8564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88735" y="0"/>
              <a:ext cx="1874519" cy="8564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93863" y="0"/>
              <a:ext cx="853440" cy="8564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77912" y="0"/>
              <a:ext cx="1246631" cy="85648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80568" y="125475"/>
            <a:ext cx="8183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MGO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glycation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occurs mostly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N-terminus of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aSyn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9352" y="762000"/>
            <a:ext cx="8854440" cy="149860"/>
            <a:chOff x="149352" y="762000"/>
            <a:chExt cx="8854440" cy="149860"/>
          </a:xfrm>
        </p:grpSpPr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9352" y="762000"/>
              <a:ext cx="8854440" cy="1493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15515" y="836711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8" y="1"/>
                  </a:lnTo>
                </a:path>
              </a:pathLst>
            </a:custGeom>
            <a:ln w="19050">
              <a:solidFill>
                <a:srgbClr val="00AD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70890" y="2318505"/>
            <a:ext cx="8549580" cy="276667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9683" y="1384677"/>
            <a:ext cx="4151164" cy="286047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66912" y="917447"/>
            <a:ext cx="4839335" cy="3956685"/>
            <a:chOff x="1966912" y="917447"/>
            <a:chExt cx="4839335" cy="39566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9" y="917447"/>
              <a:ext cx="4489704" cy="39563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66912" y="3171826"/>
              <a:ext cx="2310130" cy="396875"/>
            </a:xfrm>
            <a:custGeom>
              <a:avLst/>
              <a:gdLst/>
              <a:ahLst/>
              <a:cxnLst/>
              <a:rect l="l" t="t" r="r" b="b"/>
              <a:pathLst>
                <a:path w="2310129" h="396875">
                  <a:moveTo>
                    <a:pt x="2243665" y="0"/>
                  </a:moveTo>
                  <a:lnTo>
                    <a:pt x="66147" y="0"/>
                  </a:lnTo>
                  <a:lnTo>
                    <a:pt x="40400" y="5198"/>
                  </a:lnTo>
                  <a:lnTo>
                    <a:pt x="19374" y="19374"/>
                  </a:lnTo>
                  <a:lnTo>
                    <a:pt x="5198" y="40399"/>
                  </a:lnTo>
                  <a:lnTo>
                    <a:pt x="0" y="66146"/>
                  </a:lnTo>
                  <a:lnTo>
                    <a:pt x="0" y="330727"/>
                  </a:lnTo>
                  <a:lnTo>
                    <a:pt x="5198" y="356474"/>
                  </a:lnTo>
                  <a:lnTo>
                    <a:pt x="19374" y="377500"/>
                  </a:lnTo>
                  <a:lnTo>
                    <a:pt x="40400" y="391676"/>
                  </a:lnTo>
                  <a:lnTo>
                    <a:pt x="66147" y="396875"/>
                  </a:lnTo>
                  <a:lnTo>
                    <a:pt x="2243665" y="396875"/>
                  </a:lnTo>
                  <a:lnTo>
                    <a:pt x="2269412" y="391676"/>
                  </a:lnTo>
                  <a:lnTo>
                    <a:pt x="2290438" y="377500"/>
                  </a:lnTo>
                  <a:lnTo>
                    <a:pt x="2304614" y="356474"/>
                  </a:lnTo>
                  <a:lnTo>
                    <a:pt x="2309812" y="330727"/>
                  </a:lnTo>
                  <a:lnTo>
                    <a:pt x="2309812" y="66146"/>
                  </a:lnTo>
                  <a:lnTo>
                    <a:pt x="2304614" y="40399"/>
                  </a:lnTo>
                  <a:lnTo>
                    <a:pt x="2290438" y="19374"/>
                  </a:lnTo>
                  <a:lnTo>
                    <a:pt x="2269412" y="5198"/>
                  </a:lnTo>
                  <a:lnTo>
                    <a:pt x="2243665" y="0"/>
                  </a:lnTo>
                  <a:close/>
                </a:path>
              </a:pathLst>
            </a:custGeom>
            <a:solidFill>
              <a:srgbClr val="99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061368" y="3221228"/>
            <a:ext cx="212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600FF"/>
                </a:solidFill>
                <a:latin typeface="Arial"/>
                <a:cs typeface="Arial"/>
              </a:rPr>
              <a:t>Physiological</a:t>
            </a:r>
            <a:r>
              <a:rPr sz="1800" b="1" spc="-75" dirty="0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600FF"/>
                </a:solidFill>
                <a:latin typeface="Arial"/>
                <a:cs typeface="Arial"/>
              </a:rPr>
              <a:t>role?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45062" y="3168651"/>
            <a:ext cx="2195830" cy="396875"/>
          </a:xfrm>
          <a:custGeom>
            <a:avLst/>
            <a:gdLst/>
            <a:ahLst/>
            <a:cxnLst/>
            <a:rect l="l" t="t" r="r" b="b"/>
            <a:pathLst>
              <a:path w="2195829" h="396875">
                <a:moveTo>
                  <a:pt x="2129365" y="0"/>
                </a:moveTo>
                <a:lnTo>
                  <a:pt x="66146" y="0"/>
                </a:lnTo>
                <a:lnTo>
                  <a:pt x="40399" y="5197"/>
                </a:lnTo>
                <a:lnTo>
                  <a:pt x="19374" y="19373"/>
                </a:lnTo>
                <a:lnTo>
                  <a:pt x="5198" y="40398"/>
                </a:lnTo>
                <a:lnTo>
                  <a:pt x="0" y="66146"/>
                </a:lnTo>
                <a:lnTo>
                  <a:pt x="0" y="330728"/>
                </a:lnTo>
                <a:lnTo>
                  <a:pt x="5198" y="356475"/>
                </a:lnTo>
                <a:lnTo>
                  <a:pt x="19374" y="377500"/>
                </a:lnTo>
                <a:lnTo>
                  <a:pt x="40399" y="391676"/>
                </a:lnTo>
                <a:lnTo>
                  <a:pt x="66146" y="396875"/>
                </a:lnTo>
                <a:lnTo>
                  <a:pt x="2129365" y="396875"/>
                </a:lnTo>
                <a:lnTo>
                  <a:pt x="2155112" y="391676"/>
                </a:lnTo>
                <a:lnTo>
                  <a:pt x="2176138" y="377500"/>
                </a:lnTo>
                <a:lnTo>
                  <a:pt x="2190314" y="356475"/>
                </a:lnTo>
                <a:lnTo>
                  <a:pt x="2195512" y="330728"/>
                </a:lnTo>
                <a:lnTo>
                  <a:pt x="2195512" y="66146"/>
                </a:lnTo>
                <a:lnTo>
                  <a:pt x="2190314" y="40398"/>
                </a:lnTo>
                <a:lnTo>
                  <a:pt x="2176138" y="19373"/>
                </a:lnTo>
                <a:lnTo>
                  <a:pt x="2155112" y="5197"/>
                </a:lnTo>
                <a:lnTo>
                  <a:pt x="21293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9518" y="3218179"/>
            <a:ext cx="2006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Pathological</a:t>
            </a:r>
            <a:r>
              <a:rPr sz="1800" spc="-4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role?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348647" y="4079748"/>
            <a:ext cx="29108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7580" marR="5715" indent="-94551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which conditions is </a:t>
            </a: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a-syn </a:t>
            </a:r>
            <a:r>
              <a:rPr sz="2000" b="1" spc="-445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1F9F9"/>
                </a:solidFill>
                <a:latin typeface="Calibri"/>
                <a:cs typeface="Calibri"/>
              </a:rPr>
              <a:t>glycated?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08559" y="4070604"/>
            <a:ext cx="3988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What</a:t>
            </a:r>
            <a:r>
              <a:rPr sz="2000" b="1" spc="-2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is</a:t>
            </a: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the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most</a:t>
            </a:r>
            <a:r>
              <a:rPr sz="2000" b="1" spc="-2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1F9F9"/>
                </a:solidFill>
                <a:latin typeface="Calibri"/>
                <a:cs typeface="Calibri"/>
              </a:rPr>
              <a:t>toxic</a:t>
            </a: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 form</a:t>
            </a:r>
            <a:r>
              <a:rPr sz="2000" b="1" spc="-15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of </a:t>
            </a:r>
            <a:r>
              <a:rPr sz="2925" baseline="1424" dirty="0">
                <a:solidFill>
                  <a:srgbClr val="F1F9F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-syn?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28479" y="5490972"/>
            <a:ext cx="25406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Glycation</a:t>
            </a:r>
            <a:r>
              <a:rPr sz="2000" b="1" spc="-25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is</a:t>
            </a:r>
            <a:r>
              <a:rPr sz="2000" b="1" spc="-15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cause</a:t>
            </a:r>
            <a:r>
              <a:rPr sz="2000" b="1" spc="-2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or</a:t>
            </a:r>
            <a:r>
              <a:rPr sz="2000" b="1" spc="-20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a </a:t>
            </a:r>
            <a:r>
              <a:rPr sz="2000" b="1" spc="-434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1F9F9"/>
                </a:solidFill>
                <a:latin typeface="Calibri"/>
                <a:cs typeface="Calibri"/>
              </a:rPr>
              <a:t>consequence 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of </a:t>
            </a:r>
            <a:r>
              <a:rPr sz="2925" baseline="1424" dirty="0">
                <a:solidFill>
                  <a:srgbClr val="F1F9F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F1F9F9"/>
                </a:solidFill>
                <a:latin typeface="Calibri"/>
                <a:cs typeface="Calibri"/>
              </a:rPr>
              <a:t>-syn </a:t>
            </a:r>
            <a:r>
              <a:rPr sz="2000" b="1" spc="5" dirty="0">
                <a:solidFill>
                  <a:srgbClr val="F1F9F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1F9F9"/>
                </a:solidFill>
                <a:latin typeface="Calibri"/>
                <a:cs typeface="Calibri"/>
              </a:rPr>
              <a:t>aggregation?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47672" y="27432"/>
            <a:ext cx="5367655" cy="957580"/>
            <a:chOff x="1947672" y="27432"/>
            <a:chExt cx="5367655" cy="95758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72" y="27432"/>
              <a:ext cx="844296" cy="9570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3328" y="27432"/>
              <a:ext cx="710184" cy="9570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4872" y="27432"/>
              <a:ext cx="2712720" cy="9570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3064" y="27432"/>
              <a:ext cx="2612136" cy="9570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336" y="24384"/>
              <a:ext cx="1941576" cy="8595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5520" y="24384"/>
              <a:ext cx="777240" cy="8595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6416" y="24384"/>
              <a:ext cx="1252728" cy="8595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9752" y="24384"/>
              <a:ext cx="1402079" cy="85953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3191" y="24384"/>
              <a:ext cx="1603248" cy="85953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7800" y="24384"/>
              <a:ext cx="658368" cy="8595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67528" y="24384"/>
              <a:ext cx="1670303" cy="85953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68440" y="24384"/>
              <a:ext cx="1072896" cy="8595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2695" y="24384"/>
              <a:ext cx="1194816" cy="85953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46384" y="152907"/>
            <a:ext cx="69799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Glycation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toxic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PD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patient-derived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iPS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352" y="762000"/>
            <a:ext cx="8854440" cy="5680710"/>
            <a:chOff x="149352" y="762000"/>
            <a:chExt cx="8854440" cy="5680710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352" y="762000"/>
              <a:ext cx="8854440" cy="1493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5515" y="836711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8" y="1"/>
                  </a:lnTo>
                </a:path>
              </a:pathLst>
            </a:custGeom>
            <a:ln w="19050">
              <a:solidFill>
                <a:srgbClr val="00AD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3230" y="2204864"/>
              <a:ext cx="1058488" cy="10204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69570" y="2780929"/>
              <a:ext cx="5122908" cy="366144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644" y="3327405"/>
              <a:ext cx="3228464" cy="269388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53549" y="1556791"/>
              <a:ext cx="1080119" cy="86756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85033" y="1578355"/>
            <a:ext cx="198755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6530" marR="5080" indent="-164465">
              <a:lnSpc>
                <a:spcPts val="2090"/>
              </a:lnSpc>
              <a:spcBef>
                <a:spcPts val="225"/>
              </a:spcBef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Patient-derived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iPSCs </a:t>
            </a:r>
            <a:r>
              <a:rPr sz="1800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(aSyn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triplication)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54287" y="266700"/>
            <a:ext cx="40347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00"/>
                </a:solidFill>
              </a:rPr>
              <a:t>Prion</a:t>
            </a:r>
            <a:r>
              <a:rPr sz="4400" spc="-45" dirty="0">
                <a:solidFill>
                  <a:srgbClr val="FFFF00"/>
                </a:solidFill>
              </a:rPr>
              <a:t> </a:t>
            </a:r>
            <a:r>
              <a:rPr sz="4400" spc="-5" dirty="0">
                <a:solidFill>
                  <a:srgbClr val="FFFF00"/>
                </a:solidFill>
              </a:rPr>
              <a:t>Diseases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38820" y="3657829"/>
            <a:ext cx="5139055" cy="3009900"/>
            <a:chOff x="238820" y="3657829"/>
            <a:chExt cx="5139055" cy="30099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19" y="3670529"/>
              <a:ext cx="5113337" cy="2984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5170" y="3664179"/>
              <a:ext cx="5126355" cy="2997200"/>
            </a:xfrm>
            <a:custGeom>
              <a:avLst/>
              <a:gdLst/>
              <a:ahLst/>
              <a:cxnLst/>
              <a:rect l="l" t="t" r="r" b="b"/>
              <a:pathLst>
                <a:path w="5126355" h="2997200">
                  <a:moveTo>
                    <a:pt x="0" y="0"/>
                  </a:moveTo>
                  <a:lnTo>
                    <a:pt x="5126037" y="0"/>
                  </a:lnTo>
                  <a:lnTo>
                    <a:pt x="5126037" y="2997199"/>
                  </a:lnTo>
                  <a:lnTo>
                    <a:pt x="0" y="29971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968731" y="1113957"/>
            <a:ext cx="1678939" cy="1969770"/>
            <a:chOff x="1968731" y="1113957"/>
            <a:chExt cx="1678939" cy="19697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8256" y="1123482"/>
              <a:ext cx="1659865" cy="195034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973493" y="1118720"/>
              <a:ext cx="1669414" cy="1960245"/>
            </a:xfrm>
            <a:custGeom>
              <a:avLst/>
              <a:gdLst/>
              <a:ahLst/>
              <a:cxnLst/>
              <a:rect l="l" t="t" r="r" b="b"/>
              <a:pathLst>
                <a:path w="1669414" h="1960245">
                  <a:moveTo>
                    <a:pt x="0" y="0"/>
                  </a:moveTo>
                  <a:lnTo>
                    <a:pt x="1669391" y="0"/>
                  </a:lnTo>
                  <a:lnTo>
                    <a:pt x="1669391" y="1959868"/>
                  </a:lnTo>
                  <a:lnTo>
                    <a:pt x="0" y="19598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639419" y="3099713"/>
            <a:ext cx="3060700" cy="3552190"/>
            <a:chOff x="5639419" y="3099713"/>
            <a:chExt cx="3060700" cy="355219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19" y="3112412"/>
              <a:ext cx="3034680" cy="35267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45769" y="3106063"/>
              <a:ext cx="3048000" cy="3539490"/>
            </a:xfrm>
            <a:custGeom>
              <a:avLst/>
              <a:gdLst/>
              <a:ahLst/>
              <a:cxnLst/>
              <a:rect l="l" t="t" r="r" b="b"/>
              <a:pathLst>
                <a:path w="3048000" h="3539490">
                  <a:moveTo>
                    <a:pt x="0" y="0"/>
                  </a:moveTo>
                  <a:lnTo>
                    <a:pt x="3047379" y="0"/>
                  </a:lnTo>
                  <a:lnTo>
                    <a:pt x="3047379" y="3539489"/>
                  </a:lnTo>
                  <a:lnTo>
                    <a:pt x="0" y="353948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3432" y="3030220"/>
            <a:ext cx="2450465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467359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00"/>
                </a:solidFill>
                <a:latin typeface="Arial MT"/>
                <a:cs typeface="Arial MT"/>
              </a:rPr>
              <a:t>Stanley Prusiner </a:t>
            </a:r>
            <a:r>
              <a:rPr sz="160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Arial MT"/>
                <a:cs typeface="Arial MT"/>
              </a:rPr>
              <a:t>Nobel</a:t>
            </a:r>
            <a:r>
              <a:rPr sz="16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Arial MT"/>
                <a:cs typeface="Arial MT"/>
              </a:rPr>
              <a:t>Prize</a:t>
            </a:r>
            <a:r>
              <a:rPr sz="16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Arial MT"/>
                <a:cs typeface="Arial MT"/>
              </a:rPr>
              <a:t>winner</a:t>
            </a:r>
            <a:r>
              <a:rPr sz="1600" spc="-5" dirty="0">
                <a:solidFill>
                  <a:srgbClr val="FFFF00"/>
                </a:solidFill>
                <a:latin typeface="Arial MT"/>
                <a:cs typeface="Arial MT"/>
              </a:rPr>
              <a:t> in</a:t>
            </a:r>
            <a:r>
              <a:rPr sz="16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00"/>
                </a:solidFill>
                <a:latin typeface="Arial MT"/>
                <a:cs typeface="Arial MT"/>
              </a:rPr>
              <a:t>1997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62907" y="1242059"/>
            <a:ext cx="2047239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00"/>
                </a:solidFill>
                <a:latin typeface="Arial"/>
                <a:cs typeface="Arial"/>
              </a:rPr>
              <a:t>TSEs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Sporadic</a:t>
            </a:r>
            <a:endParaRPr sz="20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Genetic/familial</a:t>
            </a:r>
            <a:endParaRPr sz="20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7815" algn="l"/>
                <a:tab pos="298450" algn="l"/>
              </a:tabLst>
            </a:pPr>
            <a:r>
              <a:rPr sz="2000" spc="-5" dirty="0">
                <a:solidFill>
                  <a:srgbClr val="FFFF00"/>
                </a:solidFill>
                <a:latin typeface="Arial MT"/>
                <a:cs typeface="Arial MT"/>
              </a:rPr>
              <a:t>Iatrogenic</a:t>
            </a:r>
            <a:endParaRPr sz="20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buChar char="-"/>
              <a:tabLst>
                <a:tab pos="297815" algn="l"/>
                <a:tab pos="298450" algn="l"/>
              </a:tabLst>
            </a:pPr>
            <a:r>
              <a:rPr sz="2000" spc="-25" dirty="0">
                <a:solidFill>
                  <a:srgbClr val="FFFF00"/>
                </a:solidFill>
                <a:latin typeface="Arial MT"/>
                <a:cs typeface="Arial MT"/>
              </a:rPr>
              <a:t>Variant</a:t>
            </a:r>
            <a:r>
              <a:rPr sz="2000" spc="-4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00"/>
                </a:solidFill>
                <a:latin typeface="Arial MT"/>
                <a:cs typeface="Arial MT"/>
              </a:rPr>
              <a:t>CJD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6050" y="2420888"/>
              <a:ext cx="6624412" cy="4176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352" y="762000"/>
              <a:ext cx="8854440" cy="1493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5515" y="836711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8" y="1"/>
                  </a:lnTo>
                </a:path>
              </a:pathLst>
            </a:custGeom>
            <a:ln w="19050">
              <a:solidFill>
                <a:srgbClr val="00AD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9248"/>
              <a:ext cx="2118360" cy="9692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00200" y="79248"/>
              <a:ext cx="1877568" cy="969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2655" y="79248"/>
              <a:ext cx="1060704" cy="9692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3759" y="79248"/>
              <a:ext cx="731520" cy="9692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38728" y="79248"/>
              <a:ext cx="1167384" cy="9692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91000" y="79248"/>
              <a:ext cx="1234439" cy="9692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07279" y="79248"/>
              <a:ext cx="917448" cy="9692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06567" y="79248"/>
              <a:ext cx="1161288" cy="9692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2744" y="79248"/>
              <a:ext cx="2310383" cy="9692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48016" y="79248"/>
              <a:ext cx="1395983" cy="96926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2063" y="224027"/>
            <a:ext cx="8639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" dirty="0">
                <a:solidFill>
                  <a:srgbClr val="FFFFFF"/>
                </a:solidFill>
                <a:latin typeface="Calibri"/>
                <a:cs typeface="Calibri"/>
              </a:rPr>
              <a:t>Glycation</a:t>
            </a:r>
            <a:r>
              <a:rPr sz="3200" b="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induces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TH-cell</a:t>
            </a:r>
            <a:r>
              <a:rPr sz="3200"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5" dirty="0">
                <a:solidFill>
                  <a:srgbClr val="FFFFFF"/>
                </a:solidFill>
                <a:latin typeface="Calibri"/>
                <a:cs typeface="Calibri"/>
              </a:rPr>
              <a:t>loss</a:t>
            </a:r>
            <a:r>
              <a:rPr sz="3200" b="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3200" b="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3200" b="0" spc="-15" dirty="0">
                <a:solidFill>
                  <a:srgbClr val="FFFFFF"/>
                </a:solidFill>
                <a:latin typeface="Calibri"/>
                <a:cs typeface="Calibri"/>
              </a:rPr>
              <a:t>substantia</a:t>
            </a:r>
            <a:r>
              <a:rPr sz="3200" b="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0" spc="-15" dirty="0">
                <a:solidFill>
                  <a:srgbClr val="FFFFFF"/>
                </a:solidFill>
                <a:latin typeface="Calibri"/>
                <a:cs typeface="Calibri"/>
              </a:rPr>
              <a:t>nigra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0107" y="3789040"/>
            <a:ext cx="2393660" cy="146279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22671" y="3246628"/>
            <a:ext cx="14592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1594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Injection in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sz="16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substantia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nigra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84341" y="1028698"/>
            <a:ext cx="4424045" cy="3912870"/>
            <a:chOff x="1484341" y="1028698"/>
            <a:chExt cx="4424045" cy="3912870"/>
          </a:xfrm>
        </p:grpSpPr>
        <p:sp>
          <p:nvSpPr>
            <p:cNvPr id="21" name="object 21"/>
            <p:cNvSpPr/>
            <p:nvPr/>
          </p:nvSpPr>
          <p:spPr>
            <a:xfrm>
              <a:off x="1484341" y="4149079"/>
              <a:ext cx="200025" cy="792480"/>
            </a:xfrm>
            <a:custGeom>
              <a:avLst/>
              <a:gdLst/>
              <a:ahLst/>
              <a:cxnLst/>
              <a:rect l="l" t="t" r="r" b="b"/>
              <a:pathLst>
                <a:path w="200025" h="792479">
                  <a:moveTo>
                    <a:pt x="19202" y="592684"/>
                  </a:moveTo>
                  <a:lnTo>
                    <a:pt x="10850" y="595534"/>
                  </a:lnTo>
                  <a:lnTo>
                    <a:pt x="4257" y="601402"/>
                  </a:lnTo>
                  <a:lnTo>
                    <a:pt x="554" y="609076"/>
                  </a:lnTo>
                  <a:lnTo>
                    <a:pt x="0" y="617578"/>
                  </a:lnTo>
                  <a:lnTo>
                    <a:pt x="2850" y="625930"/>
                  </a:lnTo>
                  <a:lnTo>
                    <a:pt x="99835" y="792190"/>
                  </a:lnTo>
                  <a:lnTo>
                    <a:pt x="125564" y="748083"/>
                  </a:lnTo>
                  <a:lnTo>
                    <a:pt x="77610" y="748083"/>
                  </a:lnTo>
                  <a:lnTo>
                    <a:pt x="77610" y="665873"/>
                  </a:lnTo>
                  <a:lnTo>
                    <a:pt x="41245" y="603534"/>
                  </a:lnTo>
                  <a:lnTo>
                    <a:pt x="35377" y="596941"/>
                  </a:lnTo>
                  <a:lnTo>
                    <a:pt x="27703" y="593239"/>
                  </a:lnTo>
                  <a:lnTo>
                    <a:pt x="19202" y="592684"/>
                  </a:lnTo>
                  <a:close/>
                </a:path>
                <a:path w="200025" h="792479">
                  <a:moveTo>
                    <a:pt x="77610" y="665873"/>
                  </a:moveTo>
                  <a:lnTo>
                    <a:pt x="77610" y="748083"/>
                  </a:lnTo>
                  <a:lnTo>
                    <a:pt x="122060" y="748083"/>
                  </a:lnTo>
                  <a:lnTo>
                    <a:pt x="122060" y="736884"/>
                  </a:lnTo>
                  <a:lnTo>
                    <a:pt x="80637" y="736884"/>
                  </a:lnTo>
                  <a:lnTo>
                    <a:pt x="99835" y="703973"/>
                  </a:lnTo>
                  <a:lnTo>
                    <a:pt x="77610" y="665873"/>
                  </a:lnTo>
                  <a:close/>
                </a:path>
                <a:path w="200025" h="792479">
                  <a:moveTo>
                    <a:pt x="180469" y="592684"/>
                  </a:moveTo>
                  <a:lnTo>
                    <a:pt x="122060" y="665873"/>
                  </a:lnTo>
                  <a:lnTo>
                    <a:pt x="122060" y="748083"/>
                  </a:lnTo>
                  <a:lnTo>
                    <a:pt x="125564" y="748083"/>
                  </a:lnTo>
                  <a:lnTo>
                    <a:pt x="196820" y="625930"/>
                  </a:lnTo>
                  <a:lnTo>
                    <a:pt x="199670" y="617578"/>
                  </a:lnTo>
                  <a:lnTo>
                    <a:pt x="199115" y="609076"/>
                  </a:lnTo>
                  <a:lnTo>
                    <a:pt x="195413" y="601402"/>
                  </a:lnTo>
                  <a:lnTo>
                    <a:pt x="188821" y="595534"/>
                  </a:lnTo>
                  <a:lnTo>
                    <a:pt x="180469" y="592684"/>
                  </a:lnTo>
                  <a:close/>
                </a:path>
                <a:path w="200025" h="792479">
                  <a:moveTo>
                    <a:pt x="99835" y="703973"/>
                  </a:moveTo>
                  <a:lnTo>
                    <a:pt x="80637" y="736884"/>
                  </a:lnTo>
                  <a:lnTo>
                    <a:pt x="119033" y="736884"/>
                  </a:lnTo>
                  <a:lnTo>
                    <a:pt x="99835" y="703973"/>
                  </a:lnTo>
                  <a:close/>
                </a:path>
                <a:path w="200025" h="792479">
                  <a:moveTo>
                    <a:pt x="122060" y="665874"/>
                  </a:moveTo>
                  <a:lnTo>
                    <a:pt x="99835" y="703973"/>
                  </a:lnTo>
                  <a:lnTo>
                    <a:pt x="119033" y="736884"/>
                  </a:lnTo>
                  <a:lnTo>
                    <a:pt x="122060" y="736884"/>
                  </a:lnTo>
                  <a:lnTo>
                    <a:pt x="122060" y="665874"/>
                  </a:lnTo>
                  <a:close/>
                </a:path>
                <a:path w="200025" h="792479">
                  <a:moveTo>
                    <a:pt x="122060" y="0"/>
                  </a:moveTo>
                  <a:lnTo>
                    <a:pt x="77610" y="0"/>
                  </a:lnTo>
                  <a:lnTo>
                    <a:pt x="77610" y="665874"/>
                  </a:lnTo>
                  <a:lnTo>
                    <a:pt x="99835" y="703973"/>
                  </a:lnTo>
                  <a:lnTo>
                    <a:pt x="122060" y="665874"/>
                  </a:lnTo>
                  <a:lnTo>
                    <a:pt x="1220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235773" y="1028698"/>
              <a:ext cx="2672453" cy="12002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215" y="0"/>
              <a:ext cx="2173224" cy="7132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6335" y="0"/>
              <a:ext cx="1700784" cy="7132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6016" y="0"/>
              <a:ext cx="1085087" cy="7132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06952" y="0"/>
              <a:ext cx="810768" cy="713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66032" y="0"/>
              <a:ext cx="670560" cy="7132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84903" y="0"/>
              <a:ext cx="2033016" cy="7132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66232" y="0"/>
              <a:ext cx="1816608" cy="7132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1735" y="0"/>
              <a:ext cx="886968" cy="7132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64552" y="0"/>
              <a:ext cx="1402079" cy="7132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54935" y="283464"/>
              <a:ext cx="1185672" cy="86258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89504" y="283464"/>
              <a:ext cx="1813560" cy="8625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51959" y="283464"/>
              <a:ext cx="1280160" cy="8625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1015" y="283464"/>
              <a:ext cx="1834895" cy="8625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67233" y="0"/>
            <a:ext cx="8138159" cy="882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64055" marR="5080" indent="-1951989">
              <a:lnSpc>
                <a:spcPct val="100699"/>
              </a:lnSpc>
              <a:spcBef>
                <a:spcPts val="75"/>
              </a:spcBef>
            </a:pPr>
            <a:r>
              <a:rPr sz="2800" spc="-5" dirty="0">
                <a:solidFill>
                  <a:srgbClr val="FFFFFF"/>
                </a:solidFill>
              </a:rPr>
              <a:t>Glycation </a:t>
            </a:r>
            <a:r>
              <a:rPr sz="2800" dirty="0">
                <a:solidFill>
                  <a:srgbClr val="FFFFFF"/>
                </a:solidFill>
              </a:rPr>
              <a:t>affects the N-terminal </a:t>
            </a:r>
            <a:r>
              <a:rPr sz="2800" spc="-5" dirty="0">
                <a:solidFill>
                  <a:srgbClr val="FFFFFF"/>
                </a:solidFill>
              </a:rPr>
              <a:t>domain </a:t>
            </a:r>
            <a:r>
              <a:rPr sz="2800" dirty="0">
                <a:solidFill>
                  <a:srgbClr val="FFFFFF"/>
                </a:solidFill>
              </a:rPr>
              <a:t>of aSyn </a:t>
            </a:r>
            <a:r>
              <a:rPr sz="2800" spc="-76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and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impairs lipid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binding</a:t>
            </a:r>
            <a:endParaRPr sz="2800"/>
          </a:p>
        </p:txBody>
      </p:sp>
      <p:grpSp>
        <p:nvGrpSpPr>
          <p:cNvPr id="18" name="object 18"/>
          <p:cNvGrpSpPr/>
          <p:nvPr/>
        </p:nvGrpSpPr>
        <p:grpSpPr>
          <a:xfrm>
            <a:off x="726470" y="1052736"/>
            <a:ext cx="7950200" cy="5706110"/>
            <a:chOff x="726470" y="1052736"/>
            <a:chExt cx="7950200" cy="5706110"/>
          </a:xfrm>
        </p:grpSpPr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840780" y="4797151"/>
              <a:ext cx="3963466" cy="19611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6470" y="1052736"/>
              <a:ext cx="3485489" cy="367240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27983" y="1127953"/>
              <a:ext cx="4248471" cy="352518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63516" y="6197091"/>
            <a:ext cx="1901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Collaboration with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Markus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Zweckstetter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4880" y="0"/>
              <a:ext cx="2465832" cy="975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7688" y="0"/>
              <a:ext cx="2093976" cy="9753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8640" y="0"/>
              <a:ext cx="1572767" cy="975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58384" y="0"/>
              <a:ext cx="2840736" cy="9753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5127" y="432815"/>
              <a:ext cx="1328928" cy="1088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983" y="432815"/>
              <a:ext cx="2511551" cy="10881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3464" y="432815"/>
              <a:ext cx="3645408" cy="10881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71111" y="51307"/>
            <a:ext cx="6600825" cy="112014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472440" marR="5080" indent="-460375">
              <a:lnSpc>
                <a:spcPts val="4300"/>
              </a:lnSpc>
              <a:spcBef>
                <a:spcPts val="215"/>
              </a:spcBef>
            </a:pP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Glycation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 inhibits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Calibri"/>
                <a:cs typeface="Calibri"/>
              </a:rPr>
              <a:t>aSyn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fibrilization </a:t>
            </a:r>
            <a:r>
              <a:rPr sz="3600" b="1" spc="-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Calibri"/>
                <a:cs typeface="Calibri"/>
              </a:rPr>
              <a:t>promotes </a:t>
            </a: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oligomerization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503" y="1772815"/>
            <a:ext cx="8929370" cy="4897120"/>
            <a:chOff x="107503" y="1772815"/>
            <a:chExt cx="8929370" cy="489712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567" y="4760560"/>
              <a:ext cx="7845656" cy="19087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503" y="2090018"/>
              <a:ext cx="2699791" cy="1375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15815" y="2060848"/>
              <a:ext cx="2911397" cy="14783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94107" y="1772815"/>
              <a:ext cx="3342388" cy="213767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06323" y="1447291"/>
            <a:ext cx="662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4815" algn="l"/>
                <a:tab pos="6132830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ThT	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	TEM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471415" y="4480559"/>
            <a:ext cx="1929384" cy="163982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83" y="980728"/>
            <a:ext cx="7534909" cy="5113020"/>
            <a:chOff x="827583" y="980728"/>
            <a:chExt cx="7534909" cy="511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3" y="980728"/>
              <a:ext cx="7534310" cy="51125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8104" y="3104353"/>
              <a:ext cx="1670278" cy="1548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7743" y="2233836"/>
              <a:ext cx="1080112" cy="133917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7910" y="1074420"/>
            <a:ext cx="2461895" cy="10071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38125" marR="5080" indent="-225425">
              <a:lnSpc>
                <a:spcPct val="101299"/>
              </a:lnSpc>
              <a:spcBef>
                <a:spcPts val="50"/>
              </a:spcBef>
            </a:pPr>
            <a:r>
              <a:rPr sz="3200" dirty="0">
                <a:solidFill>
                  <a:srgbClr val="FF0000"/>
                </a:solidFill>
              </a:rPr>
              <a:t>P</a:t>
            </a:r>
            <a:r>
              <a:rPr sz="3200" spc="5" dirty="0">
                <a:solidFill>
                  <a:srgbClr val="FF0000"/>
                </a:solidFill>
              </a:rPr>
              <a:t>r</a:t>
            </a:r>
            <a:r>
              <a:rPr sz="3200" spc="-10" dirty="0">
                <a:solidFill>
                  <a:srgbClr val="FF0000"/>
                </a:solidFill>
              </a:rPr>
              <a:t>o</a:t>
            </a:r>
            <a:r>
              <a:rPr sz="3200" spc="-5" dirty="0">
                <a:solidFill>
                  <a:srgbClr val="FF0000"/>
                </a:solidFill>
              </a:rPr>
              <a:t>te</a:t>
            </a:r>
            <a:r>
              <a:rPr sz="3200" spc="-10" dirty="0">
                <a:solidFill>
                  <a:srgbClr val="FF0000"/>
                </a:solidFill>
              </a:rPr>
              <a:t>o</a:t>
            </a:r>
            <a:r>
              <a:rPr sz="3200" spc="-5" dirty="0">
                <a:solidFill>
                  <a:srgbClr val="FF0000"/>
                </a:solidFill>
              </a:rPr>
              <a:t>stasi</a:t>
            </a:r>
            <a:r>
              <a:rPr sz="3200" dirty="0">
                <a:solidFill>
                  <a:srgbClr val="FF0000"/>
                </a:solidFill>
              </a:rPr>
              <a:t>s  </a:t>
            </a:r>
            <a:r>
              <a:rPr sz="3200" spc="-5" dirty="0">
                <a:solidFill>
                  <a:srgbClr val="FF0000"/>
                </a:solidFill>
              </a:rPr>
              <a:t>imbalance</a:t>
            </a:r>
            <a:endParaRPr sz="3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584" y="980728"/>
            <a:ext cx="7534909" cy="5113020"/>
            <a:chOff x="827584" y="980728"/>
            <a:chExt cx="7534909" cy="5113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980728"/>
              <a:ext cx="7534310" cy="51125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017" y="2024232"/>
              <a:ext cx="1670278" cy="154878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9760" y="3313955"/>
              <a:ext cx="1080112" cy="13391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80852" y="1217676"/>
            <a:ext cx="16941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66FF33"/>
                </a:solidFill>
              </a:rPr>
              <a:t>Our</a:t>
            </a:r>
            <a:r>
              <a:rPr sz="3200" spc="-85" dirty="0">
                <a:solidFill>
                  <a:srgbClr val="66FF33"/>
                </a:solidFill>
              </a:rPr>
              <a:t> </a:t>
            </a:r>
            <a:r>
              <a:rPr sz="3200" spc="-5" dirty="0">
                <a:solidFill>
                  <a:srgbClr val="66FF33"/>
                </a:solidFill>
              </a:rPr>
              <a:t>goal</a:t>
            </a:r>
            <a:endParaRPr sz="320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34112"/>
            <a:ext cx="9144000" cy="1207135"/>
            <a:chOff x="0" y="134112"/>
            <a:chExt cx="9144000" cy="1207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4112"/>
              <a:ext cx="1636776" cy="12070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134112"/>
              <a:ext cx="1377695" cy="12070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0679" y="134112"/>
              <a:ext cx="2386584" cy="12070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232" y="134112"/>
              <a:ext cx="1456943" cy="12070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0144" y="134112"/>
              <a:ext cx="2161031" cy="120700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7191" y="134112"/>
              <a:ext cx="1182623" cy="12070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2784" y="134112"/>
              <a:ext cx="2654808" cy="12070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7783" y="134112"/>
              <a:ext cx="966216" cy="1207007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2518" y="305307"/>
            <a:ext cx="84594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prevent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effects</a:t>
            </a:r>
            <a:r>
              <a:rPr sz="4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FFFFFF"/>
                </a:solidFill>
                <a:latin typeface="Calibri"/>
                <a:cs typeface="Calibri"/>
              </a:rPr>
              <a:t>glycation?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5823" y="1121663"/>
            <a:ext cx="8851900" cy="149860"/>
            <a:chOff x="115823" y="1121663"/>
            <a:chExt cx="8851900" cy="14986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823" y="1121663"/>
              <a:ext cx="8851392" cy="14935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9511" y="1196751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8" y="1"/>
                  </a:lnTo>
                </a:path>
              </a:pathLst>
            </a:custGeom>
            <a:ln w="19050">
              <a:solidFill>
                <a:srgbClr val="00AD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14431" y="2348880"/>
            <a:ext cx="4261153" cy="231760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99592" y="2204863"/>
            <a:ext cx="2867423" cy="267118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29548" y="5034788"/>
            <a:ext cx="2018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Aminoguanidine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(AG)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6519" y="5034788"/>
            <a:ext cx="1430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Tenilsetam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(TS)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26603" y="1390396"/>
            <a:ext cx="24384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MGO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scavengers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2296" y="12191"/>
            <a:ext cx="8979535" cy="920750"/>
            <a:chOff x="82296" y="12191"/>
            <a:chExt cx="8979535" cy="920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12191"/>
              <a:ext cx="1478280" cy="9204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504" y="12191"/>
              <a:ext cx="2258568" cy="9204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9296" y="12191"/>
              <a:ext cx="1801368" cy="9204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4592" y="12191"/>
              <a:ext cx="1301496" cy="9204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5360" y="12191"/>
              <a:ext cx="2404872" cy="9204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9503" y="12191"/>
              <a:ext cx="1161288" cy="9204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7015" y="12191"/>
              <a:ext cx="1694687" cy="920495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MGO </a:t>
            </a:r>
            <a:r>
              <a:rPr spc="-25" dirty="0"/>
              <a:t>scavengers</a:t>
            </a:r>
            <a:r>
              <a:rPr dirty="0"/>
              <a:t> </a:t>
            </a:r>
            <a:r>
              <a:rPr spc="-25" dirty="0"/>
              <a:t>reverse</a:t>
            </a:r>
            <a:r>
              <a:rPr spc="-10" dirty="0"/>
              <a:t> aSyn</a:t>
            </a:r>
            <a:r>
              <a:rPr spc="-5" dirty="0"/>
              <a:t> </a:t>
            </a:r>
            <a:r>
              <a:rPr spc="-15" dirty="0"/>
              <a:t>aggregation</a:t>
            </a:r>
            <a:r>
              <a:rPr spc="-10" dirty="0"/>
              <a:t> </a:t>
            </a:r>
            <a:r>
              <a:rPr spc="-5" dirty="0"/>
              <a:t>and </a:t>
            </a:r>
            <a:r>
              <a:rPr spc="-15" dirty="0"/>
              <a:t>toxicity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149352" y="762000"/>
            <a:ext cx="8854440" cy="149860"/>
            <a:chOff x="149352" y="762000"/>
            <a:chExt cx="8854440" cy="14986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352" y="762000"/>
              <a:ext cx="8854440" cy="14935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5515" y="836711"/>
              <a:ext cx="8713470" cy="0"/>
            </a:xfrm>
            <a:custGeom>
              <a:avLst/>
              <a:gdLst/>
              <a:ahLst/>
              <a:cxnLst/>
              <a:rect l="l" t="t" r="r" b="b"/>
              <a:pathLst>
                <a:path w="8713470">
                  <a:moveTo>
                    <a:pt x="0" y="0"/>
                  </a:moveTo>
                  <a:lnTo>
                    <a:pt x="8712968" y="1"/>
                  </a:lnTo>
                </a:path>
              </a:pathLst>
            </a:custGeom>
            <a:ln w="19050">
              <a:solidFill>
                <a:srgbClr val="00AD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795749" y="1053884"/>
            <a:ext cx="1549400" cy="1527810"/>
            <a:chOff x="3795749" y="1053884"/>
            <a:chExt cx="1549400" cy="152781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6199" y="1182624"/>
              <a:ext cx="1322831" cy="11856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5749" y="1806728"/>
              <a:ext cx="645609" cy="77475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5749" y="1053884"/>
              <a:ext cx="903446" cy="7528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95749" y="1053884"/>
              <a:ext cx="1549055" cy="15276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1358" y="1828643"/>
              <a:ext cx="903446" cy="75284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99195" y="1053884"/>
              <a:ext cx="645609" cy="77475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000358" y="2349500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FFFFFF"/>
                </a:solidFill>
                <a:latin typeface="Calibri"/>
                <a:cs typeface="Calibri"/>
              </a:rPr>
              <a:t>Drosophila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279005" y="2816256"/>
            <a:ext cx="6605362" cy="3618027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450939" y="6466332"/>
            <a:ext cx="2479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Collaboration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with</a:t>
            </a:r>
            <a:r>
              <a:rPr sz="14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Flav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Giorgini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481580" cy="871855"/>
            <a:chOff x="0" y="0"/>
            <a:chExt cx="2481580" cy="871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26920" cy="8717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808" y="0"/>
              <a:ext cx="969264" cy="8717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377" y="47244"/>
            <a:ext cx="20878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r>
              <a:rPr sz="32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(I)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6216" y="688848"/>
            <a:ext cx="7284720" cy="1664335"/>
            <a:chOff x="966216" y="688848"/>
            <a:chExt cx="7284720" cy="166433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216" y="688848"/>
              <a:ext cx="7284720" cy="166420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0797" y="844071"/>
              <a:ext cx="6574414" cy="135343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66216" y="4023359"/>
            <a:ext cx="7284720" cy="1234440"/>
            <a:chOff x="966216" y="4023359"/>
            <a:chExt cx="7284720" cy="123444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6216" y="4023359"/>
              <a:ext cx="7284720" cy="12344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36883" y="4168571"/>
              <a:ext cx="5542239" cy="94512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66216" y="2462783"/>
            <a:ext cx="7284720" cy="1450975"/>
            <a:chOff x="966216" y="2462783"/>
            <a:chExt cx="7284720" cy="1450975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6216" y="2462783"/>
              <a:ext cx="7284720" cy="14508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2505" y="2610707"/>
              <a:ext cx="6590995" cy="115653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66216" y="5367527"/>
            <a:ext cx="7284720" cy="1377950"/>
            <a:chOff x="966216" y="5367527"/>
            <a:chExt cx="7284720" cy="137795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6216" y="5367527"/>
              <a:ext cx="7284720" cy="137769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6502" y="5536022"/>
              <a:ext cx="6363004" cy="10425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468" y="135636"/>
            <a:ext cx="8500110" cy="1491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85"/>
              </a:spcBef>
            </a:pPr>
            <a:r>
              <a:rPr sz="3200" spc="-10" dirty="0">
                <a:solidFill>
                  <a:srgbClr val="000000"/>
                </a:solidFill>
              </a:rPr>
              <a:t>Glycation: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an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environmental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factor</a:t>
            </a:r>
            <a:r>
              <a:rPr sz="3200" spc="1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that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may </a:t>
            </a:r>
            <a:r>
              <a:rPr sz="3200" spc="-87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tip</a:t>
            </a:r>
            <a:r>
              <a:rPr sz="3200" spc="-15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the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proteostasis</a:t>
            </a:r>
            <a:r>
              <a:rPr sz="3200" spc="-5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balance </a:t>
            </a:r>
            <a:r>
              <a:rPr sz="3200" spc="-5" dirty="0">
                <a:solidFill>
                  <a:srgbClr val="000000"/>
                </a:solidFill>
              </a:rPr>
              <a:t>in </a:t>
            </a:r>
            <a:r>
              <a:rPr sz="320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synucleinopathies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088" y="1982406"/>
            <a:ext cx="5297562" cy="41254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85902" y="1720596"/>
            <a:ext cx="2461895" cy="10102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8125" marR="5080" indent="-225425">
              <a:lnSpc>
                <a:spcPct val="101899"/>
              </a:lnSpc>
              <a:spcBef>
                <a:spcPts val="25"/>
              </a:spcBef>
            </a:pP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200" b="1" spc="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te</a:t>
            </a: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stasi</a:t>
            </a:r>
            <a:r>
              <a:rPr sz="3200" b="1" dirty="0">
                <a:solidFill>
                  <a:srgbClr val="FF0000"/>
                </a:solidFill>
                <a:latin typeface="Arial"/>
                <a:cs typeface="Arial"/>
              </a:rPr>
              <a:t>s 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imbalance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7043" y="4242307"/>
            <a:ext cx="141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Gl</a:t>
            </a:r>
            <a:r>
              <a:rPr sz="2400" b="1" dirty="0">
                <a:latin typeface="Arial"/>
                <a:cs typeface="Arial"/>
              </a:rPr>
              <a:t>ycat</a:t>
            </a:r>
            <a:r>
              <a:rPr sz="2400" b="1" spc="-5" dirty="0">
                <a:latin typeface="Arial"/>
                <a:cs typeface="Arial"/>
              </a:rPr>
              <a:t>io</a:t>
            </a:r>
            <a:r>
              <a:rPr sz="2400" b="1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39020" y="3344086"/>
            <a:ext cx="4961890" cy="1953895"/>
            <a:chOff x="2039020" y="3344086"/>
            <a:chExt cx="4961890" cy="19538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121" y="3950576"/>
              <a:ext cx="747611" cy="5370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732" y="3950576"/>
              <a:ext cx="532720" cy="7415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52121" y="3950576"/>
              <a:ext cx="1280331" cy="12786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52121" y="4487655"/>
              <a:ext cx="532719" cy="7415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84840" y="4692118"/>
              <a:ext cx="747612" cy="5370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612241" y="3910697"/>
              <a:ext cx="1360170" cy="1358900"/>
            </a:xfrm>
            <a:custGeom>
              <a:avLst/>
              <a:gdLst/>
              <a:ahLst/>
              <a:cxnLst/>
              <a:rect l="l" t="t" r="r" b="b"/>
              <a:pathLst>
                <a:path w="1360170" h="1358900">
                  <a:moveTo>
                    <a:pt x="794025" y="0"/>
                  </a:moveTo>
                  <a:lnTo>
                    <a:pt x="1360089" y="787957"/>
                  </a:lnTo>
                  <a:lnTo>
                    <a:pt x="566063" y="1358380"/>
                  </a:lnTo>
                  <a:lnTo>
                    <a:pt x="0" y="570423"/>
                  </a:lnTo>
                  <a:lnTo>
                    <a:pt x="794025" y="0"/>
                  </a:lnTo>
                  <a:close/>
                </a:path>
              </a:pathLst>
            </a:custGeom>
            <a:ln w="57149">
              <a:solidFill>
                <a:srgbClr val="00B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1719" y="3356786"/>
              <a:ext cx="1217325" cy="82464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45370" y="3350436"/>
              <a:ext cx="1230630" cy="837565"/>
            </a:xfrm>
            <a:custGeom>
              <a:avLst/>
              <a:gdLst/>
              <a:ahLst/>
              <a:cxnLst/>
              <a:rect l="l" t="t" r="r" b="b"/>
              <a:pathLst>
                <a:path w="1230629" h="837564">
                  <a:moveTo>
                    <a:pt x="0" y="0"/>
                  </a:moveTo>
                  <a:lnTo>
                    <a:pt x="1230024" y="0"/>
                  </a:lnTo>
                  <a:lnTo>
                    <a:pt x="1230024" y="837339"/>
                  </a:lnTo>
                  <a:lnTo>
                    <a:pt x="0" y="8373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11400" marR="5080" indent="-1054100">
              <a:lnSpc>
                <a:spcPts val="4300"/>
              </a:lnSpc>
              <a:spcBef>
                <a:spcPts val="215"/>
              </a:spcBef>
            </a:pPr>
            <a:r>
              <a:rPr spc="-5" dirty="0"/>
              <a:t>Treating Neurodegeneration: </a:t>
            </a:r>
            <a:r>
              <a:rPr spc="-990" dirty="0"/>
              <a:t> </a:t>
            </a:r>
            <a:r>
              <a:rPr spc="-5" dirty="0"/>
              <a:t>Present</a:t>
            </a:r>
            <a:r>
              <a:rPr spc="-10" dirty="0"/>
              <a:t>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5" dirty="0"/>
              <a:t>Future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907703" y="1598293"/>
            <a:ext cx="5400675" cy="4999355"/>
            <a:chOff x="1907703" y="1598293"/>
            <a:chExt cx="5400675" cy="49993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3" y="1598294"/>
              <a:ext cx="5400600" cy="49990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4438" y="3605223"/>
              <a:ext cx="1411084" cy="19414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8994" y="1598293"/>
              <a:ext cx="1521973" cy="159115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548906" y="2092452"/>
            <a:ext cx="12242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96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Clinical 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Sy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p</a:t>
            </a:r>
            <a:r>
              <a:rPr sz="2000" spc="-10" dirty="0">
                <a:latin typeface="Arial MT"/>
                <a:cs typeface="Arial MT"/>
              </a:rPr>
              <a:t>t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95750" y="4247388"/>
            <a:ext cx="9302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spc="-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5" dirty="0">
                <a:latin typeface="Arial"/>
                <a:cs typeface="Arial"/>
              </a:rPr>
              <a:t>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019" y="2092452"/>
            <a:ext cx="12261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9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Current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 The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ap</a:t>
            </a:r>
            <a:r>
              <a:rPr sz="2000" b="1" spc="-1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130" y="4247008"/>
            <a:ext cx="1261110" cy="668020"/>
          </a:xfrm>
          <a:custGeom>
            <a:avLst/>
            <a:gdLst/>
            <a:ahLst/>
            <a:cxnLst/>
            <a:rect l="l" t="t" r="r" b="b"/>
            <a:pathLst>
              <a:path w="1261110" h="668020">
                <a:moveTo>
                  <a:pt x="0" y="0"/>
                </a:moveTo>
                <a:lnTo>
                  <a:pt x="1260549" y="0"/>
                </a:lnTo>
                <a:lnTo>
                  <a:pt x="1260549" y="667489"/>
                </a:lnTo>
                <a:lnTo>
                  <a:pt x="0" y="667489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F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4349" y="4247388"/>
            <a:ext cx="1154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262673"/>
                </a:solidFill>
                <a:latin typeface="Arial"/>
                <a:cs typeface="Arial"/>
              </a:rPr>
              <a:t>Future </a:t>
            </a:r>
            <a:r>
              <a:rPr sz="2000" b="1" dirty="0">
                <a:solidFill>
                  <a:srgbClr val="262673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262673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262673"/>
                </a:solidFill>
                <a:latin typeface="Arial"/>
                <a:cs typeface="Arial"/>
              </a:rPr>
              <a:t>he</a:t>
            </a:r>
            <a:r>
              <a:rPr sz="2000" b="1" spc="-5" dirty="0">
                <a:solidFill>
                  <a:srgbClr val="262673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262673"/>
                </a:solidFill>
                <a:latin typeface="Arial"/>
                <a:cs typeface="Arial"/>
              </a:rPr>
              <a:t>ap</a:t>
            </a:r>
            <a:r>
              <a:rPr sz="2000" b="1" spc="-10" dirty="0">
                <a:solidFill>
                  <a:srgbClr val="262673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262673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5887" y="901699"/>
            <a:ext cx="8700135" cy="4737100"/>
          </a:xfrm>
          <a:custGeom>
            <a:avLst/>
            <a:gdLst/>
            <a:ahLst/>
            <a:cxnLst/>
            <a:rect l="l" t="t" r="r" b="b"/>
            <a:pathLst>
              <a:path w="8700135" h="4737100">
                <a:moveTo>
                  <a:pt x="8699513" y="12700"/>
                </a:moveTo>
                <a:lnTo>
                  <a:pt x="8686800" y="12700"/>
                </a:lnTo>
                <a:lnTo>
                  <a:pt x="8686800" y="0"/>
                </a:lnTo>
                <a:lnTo>
                  <a:pt x="0" y="0"/>
                </a:lnTo>
                <a:lnTo>
                  <a:pt x="0" y="25412"/>
                </a:lnTo>
                <a:lnTo>
                  <a:pt x="12712" y="25412"/>
                </a:lnTo>
                <a:lnTo>
                  <a:pt x="12712" y="4737100"/>
                </a:lnTo>
                <a:lnTo>
                  <a:pt x="8699513" y="4737100"/>
                </a:lnTo>
                <a:lnTo>
                  <a:pt x="8699513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2437" y="4912867"/>
            <a:ext cx="1954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Prion</a:t>
            </a:r>
            <a:r>
              <a:rPr sz="3000" b="1" spc="-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form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586" y="996188"/>
            <a:ext cx="36245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6065" algn="l"/>
              </a:tabLst>
            </a:pP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Normal	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form</a:t>
            </a:r>
            <a:r>
              <a:rPr sz="3000" b="1" spc="-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80"/>
                </a:solidFill>
                <a:latin typeface="Arial"/>
                <a:cs typeface="Arial"/>
              </a:rPr>
              <a:t>of</a:t>
            </a:r>
            <a:r>
              <a:rPr sz="3000" b="1" spc="-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0080"/>
                </a:solidFill>
                <a:latin typeface="Arial"/>
                <a:cs typeface="Arial"/>
              </a:rPr>
              <a:t>PrP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52462" y="1614487"/>
            <a:ext cx="8070850" cy="3197225"/>
            <a:chOff x="652462" y="1614487"/>
            <a:chExt cx="8070850" cy="3197225"/>
          </a:xfrm>
        </p:grpSpPr>
        <p:sp>
          <p:nvSpPr>
            <p:cNvPr id="7" name="object 7"/>
            <p:cNvSpPr/>
            <p:nvPr/>
          </p:nvSpPr>
          <p:spPr>
            <a:xfrm>
              <a:off x="3028949" y="2824162"/>
              <a:ext cx="786130" cy="1021080"/>
            </a:xfrm>
            <a:custGeom>
              <a:avLst/>
              <a:gdLst/>
              <a:ahLst/>
              <a:cxnLst/>
              <a:rect l="l" t="t" r="r" b="b"/>
              <a:pathLst>
                <a:path w="786129" h="1021079">
                  <a:moveTo>
                    <a:pt x="0" y="510381"/>
                  </a:moveTo>
                  <a:lnTo>
                    <a:pt x="2305" y="454769"/>
                  </a:lnTo>
                  <a:lnTo>
                    <a:pt x="9062" y="400892"/>
                  </a:lnTo>
                  <a:lnTo>
                    <a:pt x="20030" y="349061"/>
                  </a:lnTo>
                  <a:lnTo>
                    <a:pt x="34970" y="299587"/>
                  </a:lnTo>
                  <a:lnTo>
                    <a:pt x="53643" y="252782"/>
                  </a:lnTo>
                  <a:lnTo>
                    <a:pt x="75808" y="208956"/>
                  </a:lnTo>
                  <a:lnTo>
                    <a:pt x="101225" y="168422"/>
                  </a:lnTo>
                  <a:lnTo>
                    <a:pt x="129656" y="131491"/>
                  </a:lnTo>
                  <a:lnTo>
                    <a:pt x="160861" y="98474"/>
                  </a:lnTo>
                  <a:lnTo>
                    <a:pt x="194599" y="69682"/>
                  </a:lnTo>
                  <a:lnTo>
                    <a:pt x="230631" y="45426"/>
                  </a:lnTo>
                  <a:lnTo>
                    <a:pt x="268717" y="26019"/>
                  </a:lnTo>
                  <a:lnTo>
                    <a:pt x="308618" y="11771"/>
                  </a:lnTo>
                  <a:lnTo>
                    <a:pt x="350095" y="2994"/>
                  </a:lnTo>
                  <a:lnTo>
                    <a:pt x="392906" y="0"/>
                  </a:lnTo>
                  <a:lnTo>
                    <a:pt x="435717" y="2994"/>
                  </a:lnTo>
                  <a:lnTo>
                    <a:pt x="477194" y="11771"/>
                  </a:lnTo>
                  <a:lnTo>
                    <a:pt x="517095" y="26019"/>
                  </a:lnTo>
                  <a:lnTo>
                    <a:pt x="555181" y="45426"/>
                  </a:lnTo>
                  <a:lnTo>
                    <a:pt x="591213" y="69682"/>
                  </a:lnTo>
                  <a:lnTo>
                    <a:pt x="624951" y="98474"/>
                  </a:lnTo>
                  <a:lnTo>
                    <a:pt x="656156" y="131491"/>
                  </a:lnTo>
                  <a:lnTo>
                    <a:pt x="684587" y="168422"/>
                  </a:lnTo>
                  <a:lnTo>
                    <a:pt x="710004" y="208956"/>
                  </a:lnTo>
                  <a:lnTo>
                    <a:pt x="732169" y="252782"/>
                  </a:lnTo>
                  <a:lnTo>
                    <a:pt x="750842" y="299587"/>
                  </a:lnTo>
                  <a:lnTo>
                    <a:pt x="765782" y="349061"/>
                  </a:lnTo>
                  <a:lnTo>
                    <a:pt x="776750" y="400892"/>
                  </a:lnTo>
                  <a:lnTo>
                    <a:pt x="783507" y="454769"/>
                  </a:lnTo>
                  <a:lnTo>
                    <a:pt x="785813" y="510381"/>
                  </a:lnTo>
                  <a:lnTo>
                    <a:pt x="783507" y="565993"/>
                  </a:lnTo>
                  <a:lnTo>
                    <a:pt x="776750" y="619870"/>
                  </a:lnTo>
                  <a:lnTo>
                    <a:pt x="765782" y="671701"/>
                  </a:lnTo>
                  <a:lnTo>
                    <a:pt x="750842" y="721175"/>
                  </a:lnTo>
                  <a:lnTo>
                    <a:pt x="732169" y="767980"/>
                  </a:lnTo>
                  <a:lnTo>
                    <a:pt x="710004" y="811806"/>
                  </a:lnTo>
                  <a:lnTo>
                    <a:pt x="684587" y="852340"/>
                  </a:lnTo>
                  <a:lnTo>
                    <a:pt x="656156" y="889271"/>
                  </a:lnTo>
                  <a:lnTo>
                    <a:pt x="624951" y="922288"/>
                  </a:lnTo>
                  <a:lnTo>
                    <a:pt x="591213" y="951080"/>
                  </a:lnTo>
                  <a:lnTo>
                    <a:pt x="555181" y="975336"/>
                  </a:lnTo>
                  <a:lnTo>
                    <a:pt x="517095" y="994743"/>
                  </a:lnTo>
                  <a:lnTo>
                    <a:pt x="477194" y="1008991"/>
                  </a:lnTo>
                  <a:lnTo>
                    <a:pt x="435717" y="1017768"/>
                  </a:lnTo>
                  <a:lnTo>
                    <a:pt x="392906" y="1020763"/>
                  </a:lnTo>
                  <a:lnTo>
                    <a:pt x="350095" y="1017768"/>
                  </a:lnTo>
                  <a:lnTo>
                    <a:pt x="308618" y="1008991"/>
                  </a:lnTo>
                  <a:lnTo>
                    <a:pt x="268717" y="994743"/>
                  </a:lnTo>
                  <a:lnTo>
                    <a:pt x="230631" y="975336"/>
                  </a:lnTo>
                  <a:lnTo>
                    <a:pt x="194599" y="951080"/>
                  </a:lnTo>
                  <a:lnTo>
                    <a:pt x="160861" y="922288"/>
                  </a:lnTo>
                  <a:lnTo>
                    <a:pt x="129656" y="889271"/>
                  </a:lnTo>
                  <a:lnTo>
                    <a:pt x="101225" y="852340"/>
                  </a:lnTo>
                  <a:lnTo>
                    <a:pt x="75808" y="811806"/>
                  </a:lnTo>
                  <a:lnTo>
                    <a:pt x="53643" y="767980"/>
                  </a:lnTo>
                  <a:lnTo>
                    <a:pt x="34970" y="721175"/>
                  </a:lnTo>
                  <a:lnTo>
                    <a:pt x="20030" y="671701"/>
                  </a:lnTo>
                  <a:lnTo>
                    <a:pt x="9062" y="619870"/>
                  </a:lnTo>
                  <a:lnTo>
                    <a:pt x="2305" y="565993"/>
                  </a:lnTo>
                  <a:lnTo>
                    <a:pt x="0" y="510381"/>
                  </a:lnTo>
                  <a:close/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86699" y="2816225"/>
              <a:ext cx="682625" cy="0"/>
            </a:xfrm>
            <a:custGeom>
              <a:avLst/>
              <a:gdLst/>
              <a:ahLst/>
              <a:cxnLst/>
              <a:rect l="l" t="t" r="r" b="b"/>
              <a:pathLst>
                <a:path w="682625">
                  <a:moveTo>
                    <a:pt x="0" y="0"/>
                  </a:moveTo>
                  <a:lnTo>
                    <a:pt x="682625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15274" y="3833812"/>
              <a:ext cx="687705" cy="0"/>
            </a:xfrm>
            <a:custGeom>
              <a:avLst/>
              <a:gdLst/>
              <a:ahLst/>
              <a:cxnLst/>
              <a:rect l="l" t="t" r="r" b="b"/>
              <a:pathLst>
                <a:path w="687704">
                  <a:moveTo>
                    <a:pt x="0" y="0"/>
                  </a:moveTo>
                  <a:lnTo>
                    <a:pt x="687388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381750" y="3832225"/>
              <a:ext cx="1514475" cy="1905"/>
            </a:xfrm>
            <a:custGeom>
              <a:avLst/>
              <a:gdLst/>
              <a:ahLst/>
              <a:cxnLst/>
              <a:rect l="l" t="t" r="r" b="b"/>
              <a:pathLst>
                <a:path w="1514475" h="1904">
                  <a:moveTo>
                    <a:pt x="0" y="0"/>
                  </a:moveTo>
                  <a:lnTo>
                    <a:pt x="1514475" y="158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0162" y="2816225"/>
              <a:ext cx="1538605" cy="0"/>
            </a:xfrm>
            <a:custGeom>
              <a:avLst/>
              <a:gdLst/>
              <a:ahLst/>
              <a:cxnLst/>
              <a:rect l="l" t="t" r="r" b="b"/>
              <a:pathLst>
                <a:path w="1538604">
                  <a:moveTo>
                    <a:pt x="0" y="0"/>
                  </a:moveTo>
                  <a:lnTo>
                    <a:pt x="1538288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6437" y="3732212"/>
              <a:ext cx="1541780" cy="0"/>
            </a:xfrm>
            <a:custGeom>
              <a:avLst/>
              <a:gdLst/>
              <a:ahLst/>
              <a:cxnLst/>
              <a:rect l="l" t="t" r="r" b="b"/>
              <a:pathLst>
                <a:path w="1541780">
                  <a:moveTo>
                    <a:pt x="0" y="0"/>
                  </a:moveTo>
                  <a:lnTo>
                    <a:pt x="1541463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8499" y="4754562"/>
              <a:ext cx="1590675" cy="12700"/>
            </a:xfrm>
            <a:custGeom>
              <a:avLst/>
              <a:gdLst/>
              <a:ahLst/>
              <a:cxnLst/>
              <a:rect l="l" t="t" r="r" b="b"/>
              <a:pathLst>
                <a:path w="1590675" h="12700">
                  <a:moveTo>
                    <a:pt x="0" y="0"/>
                  </a:moveTo>
                  <a:lnTo>
                    <a:pt x="1590675" y="127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561" y="3698875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562" y="4135437"/>
              <a:ext cx="137795" cy="292100"/>
            </a:xfrm>
            <a:custGeom>
              <a:avLst/>
              <a:gdLst/>
              <a:ahLst/>
              <a:cxnLst/>
              <a:rect l="l" t="t" r="r" b="b"/>
              <a:pathLst>
                <a:path w="137794" h="292100">
                  <a:moveTo>
                    <a:pt x="0" y="0"/>
                  </a:moveTo>
                  <a:lnTo>
                    <a:pt x="137189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9960" y="4397375"/>
              <a:ext cx="125095" cy="363855"/>
            </a:xfrm>
            <a:custGeom>
              <a:avLst/>
              <a:gdLst/>
              <a:ahLst/>
              <a:cxnLst/>
              <a:rect l="l" t="t" r="r" b="b"/>
              <a:pathLst>
                <a:path w="125094" h="363854">
                  <a:moveTo>
                    <a:pt x="124590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6162" y="1652587"/>
              <a:ext cx="786130" cy="1021080"/>
            </a:xfrm>
            <a:custGeom>
              <a:avLst/>
              <a:gdLst/>
              <a:ahLst/>
              <a:cxnLst/>
              <a:rect l="l" t="t" r="r" b="b"/>
              <a:pathLst>
                <a:path w="786130" h="1021080">
                  <a:moveTo>
                    <a:pt x="0" y="510381"/>
                  </a:moveTo>
                  <a:lnTo>
                    <a:pt x="2305" y="454769"/>
                  </a:lnTo>
                  <a:lnTo>
                    <a:pt x="9062" y="400892"/>
                  </a:lnTo>
                  <a:lnTo>
                    <a:pt x="20030" y="349061"/>
                  </a:lnTo>
                  <a:lnTo>
                    <a:pt x="34970" y="299587"/>
                  </a:lnTo>
                  <a:lnTo>
                    <a:pt x="53643" y="252782"/>
                  </a:lnTo>
                  <a:lnTo>
                    <a:pt x="75808" y="208956"/>
                  </a:lnTo>
                  <a:lnTo>
                    <a:pt x="101225" y="168422"/>
                  </a:lnTo>
                  <a:lnTo>
                    <a:pt x="129656" y="131491"/>
                  </a:lnTo>
                  <a:lnTo>
                    <a:pt x="160861" y="98474"/>
                  </a:lnTo>
                  <a:lnTo>
                    <a:pt x="194599" y="69682"/>
                  </a:lnTo>
                  <a:lnTo>
                    <a:pt x="230631" y="45426"/>
                  </a:lnTo>
                  <a:lnTo>
                    <a:pt x="268717" y="26019"/>
                  </a:lnTo>
                  <a:lnTo>
                    <a:pt x="308618" y="11771"/>
                  </a:lnTo>
                  <a:lnTo>
                    <a:pt x="350095" y="2994"/>
                  </a:lnTo>
                  <a:lnTo>
                    <a:pt x="392906" y="0"/>
                  </a:lnTo>
                  <a:lnTo>
                    <a:pt x="435717" y="2994"/>
                  </a:lnTo>
                  <a:lnTo>
                    <a:pt x="477194" y="11771"/>
                  </a:lnTo>
                  <a:lnTo>
                    <a:pt x="517095" y="26019"/>
                  </a:lnTo>
                  <a:lnTo>
                    <a:pt x="555181" y="45426"/>
                  </a:lnTo>
                  <a:lnTo>
                    <a:pt x="591213" y="69682"/>
                  </a:lnTo>
                  <a:lnTo>
                    <a:pt x="624951" y="98474"/>
                  </a:lnTo>
                  <a:lnTo>
                    <a:pt x="656156" y="131491"/>
                  </a:lnTo>
                  <a:lnTo>
                    <a:pt x="684587" y="168422"/>
                  </a:lnTo>
                  <a:lnTo>
                    <a:pt x="710004" y="208956"/>
                  </a:lnTo>
                  <a:lnTo>
                    <a:pt x="732169" y="252782"/>
                  </a:lnTo>
                  <a:lnTo>
                    <a:pt x="750842" y="299587"/>
                  </a:lnTo>
                  <a:lnTo>
                    <a:pt x="765782" y="349061"/>
                  </a:lnTo>
                  <a:lnTo>
                    <a:pt x="776750" y="400892"/>
                  </a:lnTo>
                  <a:lnTo>
                    <a:pt x="783507" y="454769"/>
                  </a:lnTo>
                  <a:lnTo>
                    <a:pt x="785813" y="510381"/>
                  </a:lnTo>
                  <a:lnTo>
                    <a:pt x="783507" y="565993"/>
                  </a:lnTo>
                  <a:lnTo>
                    <a:pt x="776750" y="619870"/>
                  </a:lnTo>
                  <a:lnTo>
                    <a:pt x="765782" y="671701"/>
                  </a:lnTo>
                  <a:lnTo>
                    <a:pt x="750842" y="721175"/>
                  </a:lnTo>
                  <a:lnTo>
                    <a:pt x="732169" y="767980"/>
                  </a:lnTo>
                  <a:lnTo>
                    <a:pt x="710004" y="811806"/>
                  </a:lnTo>
                  <a:lnTo>
                    <a:pt x="684587" y="852340"/>
                  </a:lnTo>
                  <a:lnTo>
                    <a:pt x="656156" y="889271"/>
                  </a:lnTo>
                  <a:lnTo>
                    <a:pt x="624951" y="922288"/>
                  </a:lnTo>
                  <a:lnTo>
                    <a:pt x="591213" y="951080"/>
                  </a:lnTo>
                  <a:lnTo>
                    <a:pt x="555181" y="975336"/>
                  </a:lnTo>
                  <a:lnTo>
                    <a:pt x="517095" y="994743"/>
                  </a:lnTo>
                  <a:lnTo>
                    <a:pt x="477194" y="1008991"/>
                  </a:lnTo>
                  <a:lnTo>
                    <a:pt x="435717" y="1017768"/>
                  </a:lnTo>
                  <a:lnTo>
                    <a:pt x="392906" y="1020763"/>
                  </a:lnTo>
                  <a:lnTo>
                    <a:pt x="350095" y="1017768"/>
                  </a:lnTo>
                  <a:lnTo>
                    <a:pt x="308618" y="1008991"/>
                  </a:lnTo>
                  <a:lnTo>
                    <a:pt x="268717" y="994743"/>
                  </a:lnTo>
                  <a:lnTo>
                    <a:pt x="230631" y="975336"/>
                  </a:lnTo>
                  <a:lnTo>
                    <a:pt x="194599" y="951080"/>
                  </a:lnTo>
                  <a:lnTo>
                    <a:pt x="160861" y="922288"/>
                  </a:lnTo>
                  <a:lnTo>
                    <a:pt x="129656" y="889271"/>
                  </a:lnTo>
                  <a:lnTo>
                    <a:pt x="101225" y="852340"/>
                  </a:lnTo>
                  <a:lnTo>
                    <a:pt x="75808" y="811806"/>
                  </a:lnTo>
                  <a:lnTo>
                    <a:pt x="53643" y="767980"/>
                  </a:lnTo>
                  <a:lnTo>
                    <a:pt x="34970" y="721175"/>
                  </a:lnTo>
                  <a:lnTo>
                    <a:pt x="20030" y="671701"/>
                  </a:lnTo>
                  <a:lnTo>
                    <a:pt x="9062" y="619870"/>
                  </a:lnTo>
                  <a:lnTo>
                    <a:pt x="2305" y="565993"/>
                  </a:lnTo>
                  <a:lnTo>
                    <a:pt x="0" y="510381"/>
                  </a:lnTo>
                  <a:close/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24721" y="2488005"/>
              <a:ext cx="3467100" cy="1654175"/>
            </a:xfrm>
            <a:custGeom>
              <a:avLst/>
              <a:gdLst/>
              <a:ahLst/>
              <a:cxnLst/>
              <a:rect l="l" t="t" r="r" b="b"/>
              <a:pathLst>
                <a:path w="3467100" h="1654175">
                  <a:moveTo>
                    <a:pt x="393128" y="1239443"/>
                  </a:moveTo>
                  <a:lnTo>
                    <a:pt x="233095" y="1297965"/>
                  </a:lnTo>
                  <a:lnTo>
                    <a:pt x="270040" y="1332839"/>
                  </a:lnTo>
                  <a:lnTo>
                    <a:pt x="0" y="1618894"/>
                  </a:lnTo>
                  <a:lnTo>
                    <a:pt x="36944" y="1653755"/>
                  </a:lnTo>
                  <a:lnTo>
                    <a:pt x="306971" y="1367701"/>
                  </a:lnTo>
                  <a:lnTo>
                    <a:pt x="343916" y="1402575"/>
                  </a:lnTo>
                  <a:lnTo>
                    <a:pt x="370522" y="1314361"/>
                  </a:lnTo>
                  <a:lnTo>
                    <a:pt x="393128" y="1239443"/>
                  </a:lnTo>
                  <a:close/>
                </a:path>
                <a:path w="3467100" h="1654175">
                  <a:moveTo>
                    <a:pt x="393128" y="364731"/>
                  </a:moveTo>
                  <a:lnTo>
                    <a:pt x="367601" y="297218"/>
                  </a:lnTo>
                  <a:lnTo>
                    <a:pt x="332879" y="205359"/>
                  </a:lnTo>
                  <a:lnTo>
                    <a:pt x="298411" y="242671"/>
                  </a:lnTo>
                  <a:lnTo>
                    <a:pt x="35712" y="0"/>
                  </a:lnTo>
                  <a:lnTo>
                    <a:pt x="1231" y="37325"/>
                  </a:lnTo>
                  <a:lnTo>
                    <a:pt x="263944" y="279984"/>
                  </a:lnTo>
                  <a:lnTo>
                    <a:pt x="229476" y="317296"/>
                  </a:lnTo>
                  <a:lnTo>
                    <a:pt x="393128" y="364731"/>
                  </a:lnTo>
                  <a:close/>
                </a:path>
                <a:path w="3467100" h="1654175">
                  <a:moveTo>
                    <a:pt x="3466528" y="772731"/>
                  </a:moveTo>
                  <a:lnTo>
                    <a:pt x="3415715" y="747318"/>
                  </a:lnTo>
                  <a:lnTo>
                    <a:pt x="3314128" y="696518"/>
                  </a:lnTo>
                  <a:lnTo>
                    <a:pt x="3314128" y="747318"/>
                  </a:lnTo>
                  <a:lnTo>
                    <a:pt x="3022028" y="747318"/>
                  </a:lnTo>
                  <a:lnTo>
                    <a:pt x="3022028" y="798118"/>
                  </a:lnTo>
                  <a:lnTo>
                    <a:pt x="3314128" y="798118"/>
                  </a:lnTo>
                  <a:lnTo>
                    <a:pt x="3314128" y="848918"/>
                  </a:lnTo>
                  <a:lnTo>
                    <a:pt x="3415728" y="798118"/>
                  </a:lnTo>
                  <a:lnTo>
                    <a:pt x="3466528" y="772731"/>
                  </a:lnTo>
                  <a:close/>
                </a:path>
              </a:pathLst>
            </a:custGeom>
            <a:solidFill>
              <a:srgbClr val="AB00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42171" y="3711575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35100" y="4148137"/>
              <a:ext cx="139065" cy="292100"/>
            </a:xfrm>
            <a:custGeom>
              <a:avLst/>
              <a:gdLst/>
              <a:ahLst/>
              <a:cxnLst/>
              <a:rect l="l" t="t" r="r" b="b"/>
              <a:pathLst>
                <a:path w="139065" h="292100">
                  <a:moveTo>
                    <a:pt x="0" y="0"/>
                  </a:moveTo>
                  <a:lnTo>
                    <a:pt x="138603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64800" y="4410075"/>
              <a:ext cx="126364" cy="363855"/>
            </a:xfrm>
            <a:custGeom>
              <a:avLst/>
              <a:gdLst/>
              <a:ahLst/>
              <a:cxnLst/>
              <a:rect l="l" t="t" r="r" b="b"/>
              <a:pathLst>
                <a:path w="126365" h="363854">
                  <a:moveTo>
                    <a:pt x="125874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32747" y="3711575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25675" y="4148137"/>
              <a:ext cx="139065" cy="292100"/>
            </a:xfrm>
            <a:custGeom>
              <a:avLst/>
              <a:gdLst/>
              <a:ahLst/>
              <a:cxnLst/>
              <a:rect l="l" t="t" r="r" b="b"/>
              <a:pathLst>
                <a:path w="139064" h="292100">
                  <a:moveTo>
                    <a:pt x="0" y="0"/>
                  </a:moveTo>
                  <a:lnTo>
                    <a:pt x="138603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55375" y="4410075"/>
              <a:ext cx="126364" cy="363855"/>
            </a:xfrm>
            <a:custGeom>
              <a:avLst/>
              <a:gdLst/>
              <a:ahLst/>
              <a:cxnLst/>
              <a:rect l="l" t="t" r="r" b="b"/>
              <a:pathLst>
                <a:path w="126364" h="363854">
                  <a:moveTo>
                    <a:pt x="125874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86212" y="2827337"/>
              <a:ext cx="1539240" cy="0"/>
            </a:xfrm>
            <a:custGeom>
              <a:avLst/>
              <a:gdLst/>
              <a:ahLst/>
              <a:cxnLst/>
              <a:rect l="l" t="t" r="r" b="b"/>
              <a:pathLst>
                <a:path w="1539239">
                  <a:moveTo>
                    <a:pt x="0" y="0"/>
                  </a:moveTo>
                  <a:lnTo>
                    <a:pt x="1539028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32764" y="3824287"/>
              <a:ext cx="1512570" cy="0"/>
            </a:xfrm>
            <a:custGeom>
              <a:avLst/>
              <a:gdLst/>
              <a:ahLst/>
              <a:cxnLst/>
              <a:rect l="l" t="t" r="r" b="b"/>
              <a:pathLst>
                <a:path w="1512570">
                  <a:moveTo>
                    <a:pt x="0" y="0"/>
                  </a:moveTo>
                  <a:lnTo>
                    <a:pt x="1512225" y="1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00319" y="281305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3266" y="3249612"/>
              <a:ext cx="138430" cy="292100"/>
            </a:xfrm>
            <a:custGeom>
              <a:avLst/>
              <a:gdLst/>
              <a:ahLst/>
              <a:cxnLst/>
              <a:rect l="l" t="t" r="r" b="b"/>
              <a:pathLst>
                <a:path w="138429" h="292100">
                  <a:moveTo>
                    <a:pt x="0" y="0"/>
                  </a:moveTo>
                  <a:lnTo>
                    <a:pt x="138244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2890" y="3511550"/>
              <a:ext cx="125730" cy="363855"/>
            </a:xfrm>
            <a:custGeom>
              <a:avLst/>
              <a:gdLst/>
              <a:ahLst/>
              <a:cxnLst/>
              <a:rect l="l" t="t" r="r" b="b"/>
              <a:pathLst>
                <a:path w="125729" h="363854">
                  <a:moveTo>
                    <a:pt x="125548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74770" y="280670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67718" y="3243262"/>
              <a:ext cx="138430" cy="292100"/>
            </a:xfrm>
            <a:custGeom>
              <a:avLst/>
              <a:gdLst/>
              <a:ahLst/>
              <a:cxnLst/>
              <a:rect l="l" t="t" r="r" b="b"/>
              <a:pathLst>
                <a:path w="138429" h="292100">
                  <a:moveTo>
                    <a:pt x="0" y="0"/>
                  </a:moveTo>
                  <a:lnTo>
                    <a:pt x="138244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797341" y="3505200"/>
              <a:ext cx="125730" cy="363855"/>
            </a:xfrm>
            <a:custGeom>
              <a:avLst/>
              <a:gdLst/>
              <a:ahLst/>
              <a:cxnLst/>
              <a:rect l="l" t="t" r="r" b="b"/>
              <a:pathLst>
                <a:path w="125729" h="363854">
                  <a:moveTo>
                    <a:pt x="125548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84332" y="280670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7278" y="3243262"/>
              <a:ext cx="138430" cy="292100"/>
            </a:xfrm>
            <a:custGeom>
              <a:avLst/>
              <a:gdLst/>
              <a:ahLst/>
              <a:cxnLst/>
              <a:rect l="l" t="t" r="r" b="b"/>
              <a:pathLst>
                <a:path w="138429" h="292100">
                  <a:moveTo>
                    <a:pt x="0" y="0"/>
                  </a:moveTo>
                  <a:lnTo>
                    <a:pt x="138244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06903" y="3505200"/>
              <a:ext cx="125730" cy="363855"/>
            </a:xfrm>
            <a:custGeom>
              <a:avLst/>
              <a:gdLst/>
              <a:ahLst/>
              <a:cxnLst/>
              <a:rect l="l" t="t" r="r" b="b"/>
              <a:pathLst>
                <a:path w="125729" h="363854">
                  <a:moveTo>
                    <a:pt x="125548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82660" y="280670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5587" y="3243262"/>
              <a:ext cx="139065" cy="292100"/>
            </a:xfrm>
            <a:custGeom>
              <a:avLst/>
              <a:gdLst/>
              <a:ahLst/>
              <a:cxnLst/>
              <a:rect l="l" t="t" r="r" b="b"/>
              <a:pathLst>
                <a:path w="139065" h="292100">
                  <a:moveTo>
                    <a:pt x="0" y="0"/>
                  </a:moveTo>
                  <a:lnTo>
                    <a:pt x="138603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905288" y="3505200"/>
              <a:ext cx="126364" cy="363855"/>
            </a:xfrm>
            <a:custGeom>
              <a:avLst/>
              <a:gdLst/>
              <a:ahLst/>
              <a:cxnLst/>
              <a:rect l="l" t="t" r="r" b="b"/>
              <a:pathLst>
                <a:path w="126365" h="363854">
                  <a:moveTo>
                    <a:pt x="125874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87161" y="280035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380162" y="3236912"/>
              <a:ext cx="137795" cy="292100"/>
            </a:xfrm>
            <a:custGeom>
              <a:avLst/>
              <a:gdLst/>
              <a:ahLst/>
              <a:cxnLst/>
              <a:rect l="l" t="t" r="r" b="b"/>
              <a:pathLst>
                <a:path w="137795" h="292100">
                  <a:moveTo>
                    <a:pt x="0" y="0"/>
                  </a:moveTo>
                  <a:lnTo>
                    <a:pt x="137189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09560" y="3498850"/>
              <a:ext cx="125095" cy="363855"/>
            </a:xfrm>
            <a:custGeom>
              <a:avLst/>
              <a:gdLst/>
              <a:ahLst/>
              <a:cxnLst/>
              <a:rect l="l" t="t" r="r" b="b"/>
              <a:pathLst>
                <a:path w="125095" h="363854">
                  <a:moveTo>
                    <a:pt x="124590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4622" y="281305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29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67550" y="3249612"/>
              <a:ext cx="139065" cy="292100"/>
            </a:xfrm>
            <a:custGeom>
              <a:avLst/>
              <a:gdLst/>
              <a:ahLst/>
              <a:cxnLst/>
              <a:rect l="l" t="t" r="r" b="b"/>
              <a:pathLst>
                <a:path w="139065" h="292100">
                  <a:moveTo>
                    <a:pt x="0" y="0"/>
                  </a:moveTo>
                  <a:lnTo>
                    <a:pt x="138603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097250" y="3511550"/>
              <a:ext cx="126364" cy="363855"/>
            </a:xfrm>
            <a:custGeom>
              <a:avLst/>
              <a:gdLst/>
              <a:ahLst/>
              <a:cxnLst/>
              <a:rect l="l" t="t" r="r" b="b"/>
              <a:pathLst>
                <a:path w="126365" h="363854">
                  <a:moveTo>
                    <a:pt x="125874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36710" y="2794000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h="455930">
                  <a:moveTo>
                    <a:pt x="0" y="0"/>
                  </a:moveTo>
                  <a:lnTo>
                    <a:pt x="1" y="455613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529637" y="3230562"/>
              <a:ext cx="139065" cy="292100"/>
            </a:xfrm>
            <a:custGeom>
              <a:avLst/>
              <a:gdLst/>
              <a:ahLst/>
              <a:cxnLst/>
              <a:rect l="l" t="t" r="r" b="b"/>
              <a:pathLst>
                <a:path w="139065" h="292100">
                  <a:moveTo>
                    <a:pt x="0" y="0"/>
                  </a:moveTo>
                  <a:lnTo>
                    <a:pt x="138603" y="292100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59338" y="3492500"/>
              <a:ext cx="126364" cy="363855"/>
            </a:xfrm>
            <a:custGeom>
              <a:avLst/>
              <a:gdLst/>
              <a:ahLst/>
              <a:cxnLst/>
              <a:rect l="l" t="t" r="r" b="b"/>
              <a:pathLst>
                <a:path w="126365" h="363854">
                  <a:moveTo>
                    <a:pt x="125874" y="0"/>
                  </a:moveTo>
                  <a:lnTo>
                    <a:pt x="0" y="363538"/>
                  </a:lnTo>
                </a:path>
              </a:pathLst>
            </a:custGeom>
            <a:ln w="76200">
              <a:solidFill>
                <a:srgbClr val="AA002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1385887" y="2762029"/>
            <a:ext cx="325120" cy="6680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4200" b="0" spc="50" dirty="0">
                <a:solidFill>
                  <a:srgbClr val="AA0027"/>
                </a:solidFill>
                <a:latin typeface="Symbol"/>
                <a:cs typeface="Symbol"/>
              </a:rPr>
              <a:t></a:t>
            </a:r>
            <a:endParaRPr sz="4200">
              <a:latin typeface="Symbol"/>
              <a:cs typeface="Symbo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46825" y="4841748"/>
            <a:ext cx="2212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9F"/>
                </a:solidFill>
                <a:latin typeface="Arial"/>
                <a:cs typeface="Arial"/>
              </a:rPr>
              <a:t>H</a:t>
            </a:r>
            <a:r>
              <a:rPr sz="3200" b="1" spc="-5" dirty="0">
                <a:solidFill>
                  <a:srgbClr val="00009F"/>
                </a:solidFill>
                <a:latin typeface="Arial"/>
                <a:cs typeface="Arial"/>
              </a:rPr>
              <a:t>ypothesi</a:t>
            </a:r>
            <a:r>
              <a:rPr sz="3200" b="1" dirty="0">
                <a:solidFill>
                  <a:srgbClr val="00009F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23922" y="6013196"/>
            <a:ext cx="482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00"/>
                </a:solidFill>
                <a:latin typeface="Arial MT"/>
                <a:cs typeface="Arial MT"/>
              </a:rPr>
              <a:t>Alper,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 MT"/>
                <a:cs typeface="Arial MT"/>
              </a:rPr>
              <a:t>Griffith,</a:t>
            </a:r>
            <a:r>
              <a:rPr sz="2400" spc="-20" dirty="0">
                <a:solidFill>
                  <a:srgbClr val="FFFF00"/>
                </a:solidFill>
                <a:latin typeface="Arial MT"/>
                <a:cs typeface="Arial MT"/>
              </a:rPr>
              <a:t> Prusiner,</a:t>
            </a:r>
            <a:r>
              <a:rPr sz="2400" spc="-15" dirty="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FFFF00"/>
                </a:solidFill>
                <a:latin typeface="Arial MT"/>
                <a:cs typeface="Arial MT"/>
              </a:rPr>
              <a:t>Weissmann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565" y="1897380"/>
            <a:ext cx="3834765" cy="1973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8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Is</a:t>
            </a:r>
            <a:r>
              <a:rPr sz="3200" b="1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aSyn</a:t>
            </a:r>
            <a:r>
              <a:rPr sz="32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pathology</a:t>
            </a:r>
            <a:r>
              <a:rPr sz="3200" b="1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a </a:t>
            </a:r>
            <a:r>
              <a:rPr sz="3200" b="1" spc="-87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good target for </a:t>
            </a:r>
            <a:r>
              <a:rPr sz="32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therapeutic </a:t>
            </a:r>
            <a:r>
              <a:rPr sz="32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0070C0"/>
                </a:solidFill>
                <a:latin typeface="Arial"/>
                <a:cs typeface="Arial"/>
              </a:rPr>
              <a:t>intervention?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8872" y="1877700"/>
            <a:ext cx="3380162" cy="449911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7714" y="5231892"/>
            <a:ext cx="55187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cannot</a:t>
            </a:r>
            <a:r>
              <a:rPr sz="3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say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for sure</a:t>
            </a:r>
            <a:r>
              <a:rPr sz="3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yet...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0025" y="1980644"/>
            <a:ext cx="4391660" cy="3915410"/>
            <a:chOff x="2370025" y="1980644"/>
            <a:chExt cx="4391660" cy="391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0025" y="1980644"/>
              <a:ext cx="4340391" cy="39148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90484" y="3502475"/>
              <a:ext cx="1271270" cy="508000"/>
            </a:xfrm>
            <a:custGeom>
              <a:avLst/>
              <a:gdLst/>
              <a:ahLst/>
              <a:cxnLst/>
              <a:rect l="l" t="t" r="r" b="b"/>
              <a:pathLst>
                <a:path w="1271270" h="508000">
                  <a:moveTo>
                    <a:pt x="1271177" y="0"/>
                  </a:moveTo>
                  <a:lnTo>
                    <a:pt x="0" y="0"/>
                  </a:lnTo>
                  <a:lnTo>
                    <a:pt x="0" y="507831"/>
                  </a:lnTo>
                  <a:lnTo>
                    <a:pt x="1271177" y="507831"/>
                  </a:lnTo>
                  <a:lnTo>
                    <a:pt x="127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90484" y="3502475"/>
            <a:ext cx="1271270" cy="50800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34950" marR="227965" indent="128270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oduc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5264" y="3502475"/>
            <a:ext cx="1271270" cy="50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82880" marR="175260" indent="180975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deg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ada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6410" y="1939565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5">
                <a:moveTo>
                  <a:pt x="1271178" y="0"/>
                </a:moveTo>
                <a:lnTo>
                  <a:pt x="0" y="0"/>
                </a:lnTo>
                <a:lnTo>
                  <a:pt x="0" y="300081"/>
                </a:lnTo>
                <a:lnTo>
                  <a:pt x="1271178" y="300081"/>
                </a:lnTo>
                <a:lnTo>
                  <a:pt x="1271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6410" y="1939565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Proteins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9870" y="5327234"/>
            <a:ext cx="1271270" cy="3003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260"/>
              </a:spcBef>
            </a:pPr>
            <a:r>
              <a:rPr sz="1400" spc="-35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ac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72109" y="5612619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4">
                <a:moveTo>
                  <a:pt x="1271177" y="0"/>
                </a:moveTo>
                <a:lnTo>
                  <a:pt x="0" y="0"/>
                </a:lnTo>
                <a:lnTo>
                  <a:pt x="0" y="300082"/>
                </a:lnTo>
                <a:lnTo>
                  <a:pt x="1271177" y="300082"/>
                </a:lnTo>
                <a:lnTo>
                  <a:pt x="127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2109" y="5612619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Metabolism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8871" y="3231845"/>
            <a:ext cx="1111972" cy="1134353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269906" y="104123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609599" y="0"/>
                </a:moveTo>
                <a:lnTo>
                  <a:pt x="0" y="0"/>
                </a:lnTo>
                <a:lnTo>
                  <a:pt x="0" y="76200"/>
                </a:lnTo>
                <a:lnTo>
                  <a:pt x="609599" y="76200"/>
                </a:lnTo>
                <a:lnTo>
                  <a:pt x="609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59556" y="267715"/>
            <a:ext cx="8625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3400" spc="-5" dirty="0">
                <a:solidFill>
                  <a:srgbClr val="000000"/>
                </a:solidFill>
              </a:rPr>
              <a:t>protein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aggregates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are</a:t>
            </a:r>
            <a:r>
              <a:rPr sz="3400" dirty="0">
                <a:solidFill>
                  <a:srgbClr val="000000"/>
                </a:solidFill>
              </a:rPr>
              <a:t> the </a:t>
            </a:r>
            <a:r>
              <a:rPr sz="3400" spc="-5" dirty="0">
                <a:solidFill>
                  <a:srgbClr val="000000"/>
                </a:solidFill>
              </a:rPr>
              <a:t>bad</a:t>
            </a:r>
            <a:r>
              <a:rPr sz="3400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guys...</a:t>
            </a:r>
            <a:endParaRPr sz="3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30394" y="1091691"/>
            <a:ext cx="58839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Arial"/>
                <a:cs typeface="Arial"/>
              </a:rPr>
              <a:t>How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can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we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i="1" spc="-5" dirty="0">
                <a:latin typeface="Arial"/>
                <a:cs typeface="Arial"/>
              </a:rPr>
              <a:t>get </a:t>
            </a:r>
            <a:r>
              <a:rPr sz="3400" b="1" i="1" dirty="0">
                <a:latin typeface="Arial"/>
                <a:cs typeface="Arial"/>
              </a:rPr>
              <a:t>rid</a:t>
            </a:r>
            <a:r>
              <a:rPr sz="3400" b="1" i="1" spc="-10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of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them?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0025" y="1980644"/>
            <a:ext cx="4391660" cy="3915410"/>
            <a:chOff x="2370025" y="1980644"/>
            <a:chExt cx="4391660" cy="391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0025" y="1980644"/>
              <a:ext cx="4340391" cy="39148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90484" y="3502475"/>
              <a:ext cx="1271270" cy="508000"/>
            </a:xfrm>
            <a:custGeom>
              <a:avLst/>
              <a:gdLst/>
              <a:ahLst/>
              <a:cxnLst/>
              <a:rect l="l" t="t" r="r" b="b"/>
              <a:pathLst>
                <a:path w="1271270" h="508000">
                  <a:moveTo>
                    <a:pt x="1271177" y="0"/>
                  </a:moveTo>
                  <a:lnTo>
                    <a:pt x="0" y="0"/>
                  </a:lnTo>
                  <a:lnTo>
                    <a:pt x="0" y="507831"/>
                  </a:lnTo>
                  <a:lnTo>
                    <a:pt x="1271177" y="507831"/>
                  </a:lnTo>
                  <a:lnTo>
                    <a:pt x="127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90484" y="3502475"/>
            <a:ext cx="1271270" cy="50800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34950" marR="227965" indent="128270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oduc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5264" y="3502475"/>
            <a:ext cx="1271270" cy="50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82880" marR="175260" indent="180975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deg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ada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6410" y="1939565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5">
                <a:moveTo>
                  <a:pt x="1271178" y="0"/>
                </a:moveTo>
                <a:lnTo>
                  <a:pt x="0" y="0"/>
                </a:lnTo>
                <a:lnTo>
                  <a:pt x="0" y="300081"/>
                </a:lnTo>
                <a:lnTo>
                  <a:pt x="1271178" y="300081"/>
                </a:lnTo>
                <a:lnTo>
                  <a:pt x="1271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6410" y="1939565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Proteins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9870" y="5327234"/>
            <a:ext cx="1271270" cy="3003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260"/>
              </a:spcBef>
            </a:pPr>
            <a:r>
              <a:rPr sz="1400" spc="-35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ac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72109" y="5612619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4">
                <a:moveTo>
                  <a:pt x="1271177" y="0"/>
                </a:moveTo>
                <a:lnTo>
                  <a:pt x="0" y="0"/>
                </a:lnTo>
                <a:lnTo>
                  <a:pt x="0" y="300082"/>
                </a:lnTo>
                <a:lnTo>
                  <a:pt x="1271177" y="300082"/>
                </a:lnTo>
                <a:lnTo>
                  <a:pt x="127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2109" y="5612619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Metabolism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972297" y="3465286"/>
            <a:ext cx="349250" cy="692150"/>
            <a:chOff x="6972297" y="3465286"/>
            <a:chExt cx="349250" cy="692150"/>
          </a:xfrm>
        </p:grpSpPr>
        <p:sp>
          <p:nvSpPr>
            <p:cNvPr id="13" name="object 13"/>
            <p:cNvSpPr/>
            <p:nvPr/>
          </p:nvSpPr>
          <p:spPr>
            <a:xfrm>
              <a:off x="6984997" y="3477986"/>
              <a:ext cx="323850" cy="666750"/>
            </a:xfrm>
            <a:custGeom>
              <a:avLst/>
              <a:gdLst/>
              <a:ahLst/>
              <a:cxnLst/>
              <a:rect l="l" t="t" r="r" b="b"/>
              <a:pathLst>
                <a:path w="323850" h="666750">
                  <a:moveTo>
                    <a:pt x="242479" y="0"/>
                  </a:moveTo>
                  <a:lnTo>
                    <a:pt x="80826" y="0"/>
                  </a:lnTo>
                  <a:lnTo>
                    <a:pt x="80826" y="504553"/>
                  </a:lnTo>
                  <a:lnTo>
                    <a:pt x="0" y="504553"/>
                  </a:lnTo>
                  <a:lnTo>
                    <a:pt x="161653" y="666205"/>
                  </a:lnTo>
                  <a:lnTo>
                    <a:pt x="323306" y="504553"/>
                  </a:lnTo>
                  <a:lnTo>
                    <a:pt x="242479" y="504553"/>
                  </a:lnTo>
                  <a:lnTo>
                    <a:pt x="2424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84997" y="3477986"/>
              <a:ext cx="323850" cy="666750"/>
            </a:xfrm>
            <a:custGeom>
              <a:avLst/>
              <a:gdLst/>
              <a:ahLst/>
              <a:cxnLst/>
              <a:rect l="l" t="t" r="r" b="b"/>
              <a:pathLst>
                <a:path w="323850" h="666750">
                  <a:moveTo>
                    <a:pt x="0" y="504553"/>
                  </a:moveTo>
                  <a:lnTo>
                    <a:pt x="80826" y="504553"/>
                  </a:lnTo>
                  <a:lnTo>
                    <a:pt x="80826" y="0"/>
                  </a:lnTo>
                  <a:lnTo>
                    <a:pt x="242479" y="0"/>
                  </a:lnTo>
                  <a:lnTo>
                    <a:pt x="242479" y="504553"/>
                  </a:lnTo>
                  <a:lnTo>
                    <a:pt x="323306" y="504553"/>
                  </a:lnTo>
                  <a:lnTo>
                    <a:pt x="161653" y="666206"/>
                  </a:lnTo>
                  <a:lnTo>
                    <a:pt x="0" y="504553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8871" y="3231845"/>
            <a:ext cx="1111972" cy="113435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69906" y="104123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609599" y="0"/>
                </a:moveTo>
                <a:lnTo>
                  <a:pt x="0" y="0"/>
                </a:lnTo>
                <a:lnTo>
                  <a:pt x="0" y="76200"/>
                </a:lnTo>
                <a:lnTo>
                  <a:pt x="609599" y="76200"/>
                </a:lnTo>
                <a:lnTo>
                  <a:pt x="609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9556" y="267715"/>
            <a:ext cx="8625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3400" spc="-5" dirty="0">
                <a:solidFill>
                  <a:srgbClr val="000000"/>
                </a:solidFill>
              </a:rPr>
              <a:t>protein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aggregates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are</a:t>
            </a:r>
            <a:r>
              <a:rPr sz="3400" dirty="0">
                <a:solidFill>
                  <a:srgbClr val="000000"/>
                </a:solidFill>
              </a:rPr>
              <a:t> the </a:t>
            </a:r>
            <a:r>
              <a:rPr sz="3400" spc="-5" dirty="0">
                <a:solidFill>
                  <a:srgbClr val="000000"/>
                </a:solidFill>
              </a:rPr>
              <a:t>bad</a:t>
            </a:r>
            <a:r>
              <a:rPr sz="3400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guys...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0394" y="1091691"/>
            <a:ext cx="58839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Arial"/>
                <a:cs typeface="Arial"/>
              </a:rPr>
              <a:t>How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can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we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i="1" spc="-5" dirty="0">
                <a:latin typeface="Arial"/>
                <a:cs typeface="Arial"/>
              </a:rPr>
              <a:t>get </a:t>
            </a:r>
            <a:r>
              <a:rPr sz="3400" b="1" i="1" dirty="0">
                <a:latin typeface="Arial"/>
                <a:cs typeface="Arial"/>
              </a:rPr>
              <a:t>rid</a:t>
            </a:r>
            <a:r>
              <a:rPr sz="3400" b="1" i="1" spc="-10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of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them?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0025" y="1980644"/>
            <a:ext cx="4391660" cy="3915410"/>
            <a:chOff x="2370025" y="1980644"/>
            <a:chExt cx="4391660" cy="391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0025" y="1980644"/>
              <a:ext cx="4340391" cy="391486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490484" y="3502475"/>
              <a:ext cx="1271270" cy="508000"/>
            </a:xfrm>
            <a:custGeom>
              <a:avLst/>
              <a:gdLst/>
              <a:ahLst/>
              <a:cxnLst/>
              <a:rect l="l" t="t" r="r" b="b"/>
              <a:pathLst>
                <a:path w="1271270" h="508000">
                  <a:moveTo>
                    <a:pt x="1271177" y="0"/>
                  </a:moveTo>
                  <a:lnTo>
                    <a:pt x="0" y="0"/>
                  </a:lnTo>
                  <a:lnTo>
                    <a:pt x="0" y="507831"/>
                  </a:lnTo>
                  <a:lnTo>
                    <a:pt x="1271177" y="507831"/>
                  </a:lnTo>
                  <a:lnTo>
                    <a:pt x="127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490484" y="3502475"/>
            <a:ext cx="1271270" cy="508000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234950" marR="227965" indent="128270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p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oduc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5264" y="3502475"/>
            <a:ext cx="1271270" cy="508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82880" marR="175260" indent="180975">
              <a:lnSpc>
                <a:spcPts val="1610"/>
              </a:lnSpc>
              <a:spcBef>
                <a:spcPts val="365"/>
              </a:spcBef>
            </a:pPr>
            <a:r>
              <a:rPr sz="1400" spc="-25" dirty="0">
                <a:latin typeface="Arial MT"/>
                <a:cs typeface="Arial MT"/>
              </a:rPr>
              <a:t>Protein 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deg</a:t>
            </a:r>
            <a:r>
              <a:rPr sz="1400" spc="-20" dirty="0">
                <a:latin typeface="Arial MT"/>
                <a:cs typeface="Arial MT"/>
              </a:rPr>
              <a:t>r</a:t>
            </a:r>
            <a:r>
              <a:rPr sz="1400" spc="-30" dirty="0">
                <a:latin typeface="Arial MT"/>
                <a:cs typeface="Arial MT"/>
              </a:rPr>
              <a:t>ada</a:t>
            </a:r>
            <a:r>
              <a:rPr sz="1400" spc="-15" dirty="0">
                <a:latin typeface="Arial MT"/>
                <a:cs typeface="Arial MT"/>
              </a:rPr>
              <a:t>ti</a:t>
            </a:r>
            <a:r>
              <a:rPr sz="1400" spc="-30" dirty="0">
                <a:latin typeface="Arial MT"/>
                <a:cs typeface="Arial MT"/>
              </a:rPr>
              <a:t>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36410" y="1939565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5">
                <a:moveTo>
                  <a:pt x="1271178" y="0"/>
                </a:moveTo>
                <a:lnTo>
                  <a:pt x="0" y="0"/>
                </a:lnTo>
                <a:lnTo>
                  <a:pt x="0" y="300081"/>
                </a:lnTo>
                <a:lnTo>
                  <a:pt x="1271178" y="300081"/>
                </a:lnTo>
                <a:lnTo>
                  <a:pt x="1271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36410" y="1939565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20675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Proteins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9870" y="5327234"/>
            <a:ext cx="1271270" cy="300355"/>
          </a:xfrm>
          <a:prstGeom prst="rect">
            <a:avLst/>
          </a:prstGeo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260"/>
              </a:spcBef>
            </a:pPr>
            <a:r>
              <a:rPr sz="1400" spc="-35" dirty="0">
                <a:latin typeface="Arial MT"/>
                <a:cs typeface="Arial MT"/>
              </a:rPr>
              <a:t>A</a:t>
            </a:r>
            <a:r>
              <a:rPr sz="1400" spc="-45" dirty="0">
                <a:latin typeface="Arial MT"/>
                <a:cs typeface="Arial MT"/>
              </a:rPr>
              <a:t>m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ac</a:t>
            </a:r>
            <a:r>
              <a:rPr sz="1400" spc="-15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ds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72109" y="5612619"/>
            <a:ext cx="1271270" cy="300355"/>
          </a:xfrm>
          <a:custGeom>
            <a:avLst/>
            <a:gdLst/>
            <a:ahLst/>
            <a:cxnLst/>
            <a:rect l="l" t="t" r="r" b="b"/>
            <a:pathLst>
              <a:path w="1271270" h="300354">
                <a:moveTo>
                  <a:pt x="1271177" y="0"/>
                </a:moveTo>
                <a:lnTo>
                  <a:pt x="0" y="0"/>
                </a:lnTo>
                <a:lnTo>
                  <a:pt x="0" y="300082"/>
                </a:lnTo>
                <a:lnTo>
                  <a:pt x="1271177" y="300082"/>
                </a:lnTo>
                <a:lnTo>
                  <a:pt x="12711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2109" y="5612619"/>
            <a:ext cx="1271270" cy="3003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270"/>
              </a:spcBef>
            </a:pPr>
            <a:r>
              <a:rPr sz="1400" spc="-25" dirty="0">
                <a:latin typeface="Arial MT"/>
                <a:cs typeface="Arial MT"/>
              </a:rPr>
              <a:t>Metabolism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904266" y="3426097"/>
            <a:ext cx="349250" cy="692150"/>
            <a:chOff x="1904266" y="3426097"/>
            <a:chExt cx="349250" cy="692150"/>
          </a:xfrm>
        </p:grpSpPr>
        <p:sp>
          <p:nvSpPr>
            <p:cNvPr id="13" name="object 13"/>
            <p:cNvSpPr/>
            <p:nvPr/>
          </p:nvSpPr>
          <p:spPr>
            <a:xfrm>
              <a:off x="1916967" y="3438796"/>
              <a:ext cx="323850" cy="666750"/>
            </a:xfrm>
            <a:custGeom>
              <a:avLst/>
              <a:gdLst/>
              <a:ahLst/>
              <a:cxnLst/>
              <a:rect l="l" t="t" r="r" b="b"/>
              <a:pathLst>
                <a:path w="323850" h="666750">
                  <a:moveTo>
                    <a:pt x="161651" y="0"/>
                  </a:moveTo>
                  <a:lnTo>
                    <a:pt x="0" y="161653"/>
                  </a:lnTo>
                  <a:lnTo>
                    <a:pt x="80826" y="161653"/>
                  </a:lnTo>
                  <a:lnTo>
                    <a:pt x="80826" y="666206"/>
                  </a:lnTo>
                  <a:lnTo>
                    <a:pt x="242479" y="666206"/>
                  </a:lnTo>
                  <a:lnTo>
                    <a:pt x="242479" y="161653"/>
                  </a:lnTo>
                  <a:lnTo>
                    <a:pt x="323305" y="161653"/>
                  </a:lnTo>
                  <a:lnTo>
                    <a:pt x="16165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6966" y="3438797"/>
              <a:ext cx="323850" cy="666750"/>
            </a:xfrm>
            <a:custGeom>
              <a:avLst/>
              <a:gdLst/>
              <a:ahLst/>
              <a:cxnLst/>
              <a:rect l="l" t="t" r="r" b="b"/>
              <a:pathLst>
                <a:path w="323850" h="666750">
                  <a:moveTo>
                    <a:pt x="323306" y="161652"/>
                  </a:moveTo>
                  <a:lnTo>
                    <a:pt x="242479" y="161652"/>
                  </a:lnTo>
                  <a:lnTo>
                    <a:pt x="242479" y="666206"/>
                  </a:lnTo>
                  <a:lnTo>
                    <a:pt x="80826" y="666206"/>
                  </a:lnTo>
                  <a:lnTo>
                    <a:pt x="80826" y="161652"/>
                  </a:lnTo>
                  <a:lnTo>
                    <a:pt x="0" y="161652"/>
                  </a:lnTo>
                  <a:lnTo>
                    <a:pt x="161652" y="0"/>
                  </a:lnTo>
                  <a:lnTo>
                    <a:pt x="323306" y="161652"/>
                  </a:lnTo>
                  <a:close/>
                </a:path>
              </a:pathLst>
            </a:custGeom>
            <a:ln w="254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98871" y="3231845"/>
            <a:ext cx="1111972" cy="1134353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269906" y="104123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609599" y="0"/>
                </a:moveTo>
                <a:lnTo>
                  <a:pt x="0" y="0"/>
                </a:lnTo>
                <a:lnTo>
                  <a:pt x="0" y="76200"/>
                </a:lnTo>
                <a:lnTo>
                  <a:pt x="609599" y="76200"/>
                </a:lnTo>
                <a:lnTo>
                  <a:pt x="6095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59556" y="267715"/>
            <a:ext cx="86252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spc="-5" dirty="0">
                <a:solidFill>
                  <a:srgbClr val="FF0000"/>
                </a:solidFill>
                <a:latin typeface="Arial"/>
                <a:cs typeface="Arial"/>
              </a:rPr>
              <a:t>IF </a:t>
            </a:r>
            <a:r>
              <a:rPr sz="3400" spc="-5" dirty="0">
                <a:solidFill>
                  <a:srgbClr val="000000"/>
                </a:solidFill>
              </a:rPr>
              <a:t>protein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aggregates</a:t>
            </a:r>
            <a:r>
              <a:rPr sz="3400" spc="5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are</a:t>
            </a:r>
            <a:r>
              <a:rPr sz="3400" dirty="0">
                <a:solidFill>
                  <a:srgbClr val="000000"/>
                </a:solidFill>
              </a:rPr>
              <a:t> the </a:t>
            </a:r>
            <a:r>
              <a:rPr sz="3400" spc="-5" dirty="0">
                <a:solidFill>
                  <a:srgbClr val="000000"/>
                </a:solidFill>
              </a:rPr>
              <a:t>bad</a:t>
            </a:r>
            <a:r>
              <a:rPr sz="3400" dirty="0">
                <a:solidFill>
                  <a:srgbClr val="000000"/>
                </a:solidFill>
              </a:rPr>
              <a:t> </a:t>
            </a:r>
            <a:r>
              <a:rPr sz="3400" spc="-5" dirty="0">
                <a:solidFill>
                  <a:srgbClr val="000000"/>
                </a:solidFill>
              </a:rPr>
              <a:t>guys...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30394" y="1091691"/>
            <a:ext cx="58839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5" dirty="0">
                <a:latin typeface="Arial"/>
                <a:cs typeface="Arial"/>
              </a:rPr>
              <a:t>How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can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dirty="0">
                <a:latin typeface="Arial"/>
                <a:cs typeface="Arial"/>
              </a:rPr>
              <a:t>we</a:t>
            </a:r>
            <a:r>
              <a:rPr sz="3400" b="1" spc="-10" dirty="0">
                <a:latin typeface="Arial"/>
                <a:cs typeface="Arial"/>
              </a:rPr>
              <a:t> </a:t>
            </a:r>
            <a:r>
              <a:rPr sz="3400" b="1" i="1" spc="-5" dirty="0">
                <a:latin typeface="Arial"/>
                <a:cs typeface="Arial"/>
              </a:rPr>
              <a:t>get </a:t>
            </a:r>
            <a:r>
              <a:rPr sz="3400" b="1" i="1" dirty="0">
                <a:latin typeface="Arial"/>
                <a:cs typeface="Arial"/>
              </a:rPr>
              <a:t>rid</a:t>
            </a:r>
            <a:r>
              <a:rPr sz="3400" b="1" i="1" spc="-10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of</a:t>
            </a:r>
            <a:r>
              <a:rPr sz="3400" b="1" dirty="0">
                <a:latin typeface="Arial"/>
                <a:cs typeface="Arial"/>
              </a:rPr>
              <a:t> </a:t>
            </a:r>
            <a:r>
              <a:rPr sz="3400" b="1" spc="-5" dirty="0">
                <a:latin typeface="Arial"/>
                <a:cs typeface="Arial"/>
              </a:rPr>
              <a:t>them?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21" y="647309"/>
            <a:ext cx="8159577" cy="60474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9800" y="182371"/>
            <a:ext cx="4217035" cy="16687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lnSpc>
                <a:spcPct val="99700"/>
              </a:lnSpc>
              <a:spcBef>
                <a:spcPts val="110"/>
              </a:spcBef>
            </a:pPr>
            <a:r>
              <a:rPr spc="-5" dirty="0"/>
              <a:t>Scientists</a:t>
            </a:r>
            <a:r>
              <a:rPr spc="-55" dirty="0"/>
              <a:t> </a:t>
            </a:r>
            <a:r>
              <a:rPr spc="-5" dirty="0"/>
              <a:t>studying </a:t>
            </a:r>
            <a:r>
              <a:rPr spc="-985" dirty="0"/>
              <a:t> </a:t>
            </a:r>
            <a:r>
              <a:rPr spc="-5" dirty="0"/>
              <a:t>neurodegenerative </a:t>
            </a:r>
            <a:r>
              <a:rPr spc="-990" dirty="0"/>
              <a:t> </a:t>
            </a:r>
            <a:r>
              <a:rPr spc="-5" dirty="0"/>
              <a:t>diseases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1882</Words>
  <Application>Microsoft Macintosh PowerPoint</Application>
  <PresentationFormat>On-screen Show (4:3)</PresentationFormat>
  <Paragraphs>433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3" baseType="lpstr">
      <vt:lpstr>MS PGothic</vt:lpstr>
      <vt:lpstr>Arial</vt:lpstr>
      <vt:lpstr>Arial MT</vt:lpstr>
      <vt:lpstr>Calibri</vt:lpstr>
      <vt:lpstr>Cambria Math</vt:lpstr>
      <vt:lpstr>Symbol</vt:lpstr>
      <vt:lpstr>Times New Roman</vt:lpstr>
      <vt:lpstr>Verdana</vt:lpstr>
      <vt:lpstr>Office Theme</vt:lpstr>
      <vt:lpstr>The molecular basis of neurodegenerative  diseases: from bench to bedside</vt:lpstr>
      <vt:lpstr>Nothing to disclose</vt:lpstr>
      <vt:lpstr>PowerPoint Presentation</vt:lpstr>
      <vt:lpstr>PowerPoint Presentation</vt:lpstr>
      <vt:lpstr>Neurodegenerative disorders</vt:lpstr>
      <vt:lpstr>Mad Cow Disease:  BSE in the UK</vt:lpstr>
      <vt:lpstr>PowerPoint Presentation</vt:lpstr>
      <vt:lpstr>Prion Diseases</vt:lpstr>
      <vt:lpstr></vt:lpstr>
      <vt:lpstr>Alzheimer’s disease (AD)</vt:lpstr>
      <vt:lpstr>Alzheimer's disease</vt:lpstr>
      <vt:lpstr>AD Pathology</vt:lpstr>
      <vt:lpstr>Imaging protein aggregation  in the brain</vt:lpstr>
      <vt:lpstr>Huntington’s Disease</vt:lpstr>
      <vt:lpstr>Huntington’s Disease</vt:lpstr>
      <vt:lpstr>HD is a polyglutamine (polyQ) disorder</vt:lpstr>
      <vt:lpstr>Synucleinopathies</vt:lpstr>
      <vt:lpstr>Parkinson’s Disease</vt:lpstr>
      <vt:lpstr>Numerous hypotheses tested in ND</vt:lpstr>
      <vt:lpstr>Many hypotheses have been failing…</vt:lpstr>
      <vt:lpstr>We need to better understand the  molecular mechanisms involved</vt:lpstr>
      <vt:lpstr>We are all different</vt:lpstr>
      <vt:lpstr>Genetics explains only a minor fraction of  neurodegenerative disorders</vt:lpstr>
      <vt:lpstr>Complex diseases exhibit a heritable component  but do not follow Mendel’s laws</vt:lpstr>
      <vt:lpstr>PowerPoint Presentation</vt:lpstr>
      <vt:lpstr>Etiology of Neurodegenerative Disorders</vt:lpstr>
      <vt:lpstr>Parkinson’s disease</vt:lpstr>
      <vt:lpstr>Progression shows PD is more than a nigral disease</vt:lpstr>
      <vt:lpstr>PowerPoint Presentation</vt:lpstr>
      <vt:lpstr>PowerPoint Presentation</vt:lpstr>
      <vt:lpstr>PD is not just a motor condition</vt:lpstr>
      <vt:lpstr>Diagnostic criteria for PD</vt:lpstr>
      <vt:lpstr>PowerPoint Presentation</vt:lpstr>
      <vt:lpstr>Defining the riddle</vt:lpstr>
      <vt:lpstr>PowerPoint Presentation</vt:lpstr>
      <vt:lpstr>PD Genetics: a complex puzzle</vt:lpstr>
      <vt:lpstr>PowerPoint Presentation</vt:lpstr>
      <vt:lpstr>Possible pathogenic mechanisms in PD</vt:lpstr>
      <vt:lpstr>Possible pathogenic mechanisms in PD</vt:lpstr>
      <vt:lpstr>PowerPoint Presentation</vt:lpstr>
      <vt:lpstr>Possible mechanisms for aSyn release and  ‘prion-like’ spreading of pathology</vt:lpstr>
      <vt:lpstr>Proteins: effector molecules inside and outside cells</vt:lpstr>
      <vt:lpstr>Protein folding and misfolding:  from the kitchen to the bedside</vt:lpstr>
      <vt:lpstr>Protein free-energy landscape</vt:lpstr>
      <vt:lpstr>Aggregation becomes accessible through  mutations, PTMs, oxidative stress, etc</vt:lpstr>
      <vt:lpstr>Protein Misfolding</vt:lpstr>
      <vt:lpstr>So what happens?</vt:lpstr>
      <vt:lpstr>The problem: The cellular environment is densely packed</vt:lpstr>
      <vt:lpstr>PowerPoint Presentation</vt:lpstr>
      <vt:lpstr>Protein quality control systems</vt:lpstr>
      <vt:lpstr>Molecular Chaperones</vt:lpstr>
      <vt:lpstr>The Proteasome: a machine for degrading proteins</vt:lpstr>
      <vt:lpstr>PowerPoint Presentation</vt:lpstr>
      <vt:lpstr>The proteostasis network –  from cell to organismal physiology</vt:lpstr>
      <vt:lpstr>Protein aggregation: a common mechanism</vt:lpstr>
      <vt:lpstr>How do we  find Wally?</vt:lpstr>
      <vt:lpstr>“All models are wrong, but some are useful” George Box</vt:lpstr>
      <vt:lpstr>Green fluorescent protein (GFP)</vt:lpstr>
      <vt:lpstr>PowerPoint Presentation</vt:lpstr>
      <vt:lpstr>PowerPoint Presentation</vt:lpstr>
      <vt:lpstr>Super-resolution microscopy Overcoming the ~250nm limit of resolution</vt:lpstr>
      <vt:lpstr>PowerPoint Presentation</vt:lpstr>
      <vt:lpstr>Characterization of ASYN Inclusions  and subcellular localization Super-resolution microscopy (STED and Expansion Microscopy)</vt:lpstr>
      <vt:lpstr>Why does aSyn become toxic? How does it ‘cause’ synucleinopathies?</vt:lpstr>
      <vt:lpstr>Protein posttranslational modifications: Major determinants of protein folding, localization, and function</vt:lpstr>
      <vt:lpstr>Protein posttranslational modifications: Major determinants of protein folding, localization, and function</vt:lpstr>
      <vt:lpstr>PTMs are “tools” used by nature to  increase the complexity of proteomes</vt:lpstr>
      <vt:lpstr>Can PTMs explain different  synucleinopathies?</vt:lpstr>
      <vt:lpstr>Synucleinopathies aSyn seems to accumulate in aggregates with different “shapes”</vt:lpstr>
      <vt:lpstr>aSyn is phosphorylated in Lewy bodies</vt:lpstr>
      <vt:lpstr>PowerPoint Presentation</vt:lpstr>
      <vt:lpstr>?</vt:lpstr>
      <vt:lpstr>PD  risk in type-2 diabetes  increases with age</vt:lpstr>
      <vt:lpstr>PowerPoint Presentation</vt:lpstr>
      <vt:lpstr>Glycation is the non-enzymatic reaction  of proteins with sugars</vt:lpstr>
      <vt:lpstr>Glycation: an unavoidable, age-associated PTM that  ”damages” proteins</vt:lpstr>
      <vt:lpstr>MGO glycation occurs mostly at the N-terminus of aSyn</vt:lpstr>
      <vt:lpstr>Pathological role?</vt:lpstr>
      <vt:lpstr>PowerPoint Presentation</vt:lpstr>
      <vt:lpstr>Glycation induces TH-cell loss in the substantia nigra</vt:lpstr>
      <vt:lpstr>Glycation affects the N-terminal domain of aSyn  and impairs lipid binding</vt:lpstr>
      <vt:lpstr>PowerPoint Presentation</vt:lpstr>
      <vt:lpstr>Proteostasis  imbalance</vt:lpstr>
      <vt:lpstr>Our goal</vt:lpstr>
      <vt:lpstr>Can we prevent the effects of glycation?</vt:lpstr>
      <vt:lpstr>MGO scavengers reverse aSyn aggregation and toxicity</vt:lpstr>
      <vt:lpstr>Summary (I)</vt:lpstr>
      <vt:lpstr>Glycation: an environmental factor that may  tip the proteostasis balance in  synucleinopathies</vt:lpstr>
      <vt:lpstr>Treating Neurodegeneration:  Present and Future</vt:lpstr>
      <vt:lpstr>PowerPoint Presentation</vt:lpstr>
      <vt:lpstr>IF protein aggregates are the bad guys...</vt:lpstr>
      <vt:lpstr>IF protein aggregates are the bad guys...</vt:lpstr>
      <vt:lpstr>IF protein aggregates are the bad guys...</vt:lpstr>
      <vt:lpstr>Scientists studying  neurodegenerative  diseases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molecular basis of neurodegenerative  diseases: from bench to bedside</dc:title>
  <cp:lastModifiedBy>Yousra Selatnia</cp:lastModifiedBy>
  <cp:revision>1</cp:revision>
  <dcterms:created xsi:type="dcterms:W3CDTF">2022-10-25T07:31:28Z</dcterms:created>
  <dcterms:modified xsi:type="dcterms:W3CDTF">2022-10-25T07:35:40Z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2022-10-25T00:00:00Z</vt:filetime>
  </property>
</Properties>
</file>