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258" r:id="rId3"/>
    <p:sldId id="259" r:id="rId4"/>
    <p:sldId id="257" r:id="rId5"/>
    <p:sldId id="615" r:id="rId6"/>
    <p:sldId id="606" r:id="rId7"/>
    <p:sldId id="314" r:id="rId8"/>
    <p:sldId id="608" r:id="rId9"/>
    <p:sldId id="609" r:id="rId10"/>
    <p:sldId id="610" r:id="rId11"/>
    <p:sldId id="618" r:id="rId12"/>
    <p:sldId id="611" r:id="rId13"/>
    <p:sldId id="612" r:id="rId14"/>
    <p:sldId id="613" r:id="rId15"/>
    <p:sldId id="261" r:id="rId16"/>
    <p:sldId id="262" r:id="rId17"/>
    <p:sldId id="263" r:id="rId18"/>
    <p:sldId id="264" r:id="rId19"/>
    <p:sldId id="260" r:id="rId20"/>
    <p:sldId id="614" r:id="rId21"/>
    <p:sldId id="619" r:id="rId22"/>
    <p:sldId id="620" r:id="rId23"/>
    <p:sldId id="265" r:id="rId24"/>
    <p:sldId id="616" r:id="rId25"/>
    <p:sldId id="617" r:id="rId26"/>
    <p:sldId id="338" r:id="rId27"/>
    <p:sldId id="319" r:id="rId28"/>
    <p:sldId id="339" r:id="rId29"/>
    <p:sldId id="311" r:id="rId30"/>
    <p:sldId id="343" r:id="rId31"/>
    <p:sldId id="326" r:id="rId32"/>
    <p:sldId id="321" r:id="rId33"/>
    <p:sldId id="322" r:id="rId34"/>
    <p:sldId id="327" r:id="rId35"/>
    <p:sldId id="328" r:id="rId36"/>
    <p:sldId id="355" r:id="rId37"/>
    <p:sldId id="323" r:id="rId38"/>
    <p:sldId id="324" r:id="rId39"/>
    <p:sldId id="329" r:id="rId40"/>
    <p:sldId id="340" r:id="rId41"/>
    <p:sldId id="341" r:id="rId42"/>
    <p:sldId id="337" r:id="rId43"/>
    <p:sldId id="358" r:id="rId44"/>
    <p:sldId id="336" r:id="rId45"/>
    <p:sldId id="357" r:id="rId46"/>
    <p:sldId id="333" r:id="rId47"/>
    <p:sldId id="342" r:id="rId48"/>
    <p:sldId id="331" r:id="rId49"/>
    <p:sldId id="334" r:id="rId50"/>
    <p:sldId id="345" r:id="rId51"/>
    <p:sldId id="335" r:id="rId52"/>
    <p:sldId id="344" r:id="rId53"/>
    <p:sldId id="299" r:id="rId54"/>
    <p:sldId id="300" r:id="rId55"/>
    <p:sldId id="308" r:id="rId56"/>
    <p:sldId id="310" r:id="rId57"/>
    <p:sldId id="346" r:id="rId58"/>
    <p:sldId id="313" r:id="rId59"/>
    <p:sldId id="359" r:id="rId60"/>
    <p:sldId id="315" r:id="rId61"/>
    <p:sldId id="316" r:id="rId62"/>
    <p:sldId id="317" r:id="rId63"/>
    <p:sldId id="318" r:id="rId64"/>
    <p:sldId id="360" r:id="rId65"/>
    <p:sldId id="320" r:id="rId66"/>
    <p:sldId id="362" r:id="rId67"/>
    <p:sldId id="352" r:id="rId68"/>
    <p:sldId id="351" r:id="rId69"/>
    <p:sldId id="330" r:id="rId70"/>
    <p:sldId id="356" r:id="rId71"/>
    <p:sldId id="353" r:id="rId72"/>
    <p:sldId id="354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97"/>
    <p:restoredTop sz="95306"/>
  </p:normalViewPr>
  <p:slideViewPr>
    <p:cSldViewPr snapToGrid="0">
      <p:cViewPr varScale="1">
        <p:scale>
          <a:sx n="102" d="100"/>
          <a:sy n="102" d="100"/>
        </p:scale>
        <p:origin x="19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ra/Desktop/Professor%20Martin%20Datat-Measurable%20outcomes%20CPG%20SJS%20TEN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ra/Desktop/Professor%20Martin%20Datat-%20TEN%20Measurable%20outcomes%20CPG%20SJS%20TEN%2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u="none" strike="noStrike" kern="1200" baseline="0" dirty="0">
                <a:solidFill>
                  <a:prstClr val="black"/>
                </a:solidFill>
              </a:rPr>
              <a:t>Retrospective Analysis from Qatar: </a:t>
            </a:r>
            <a:r>
              <a:rPr lang="en-US" sz="2400" dirty="0"/>
              <a:t>SCORTEN Estimated Mortality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Sheet1!$E$33:$E$35</c:f>
              <c:strCache>
                <c:ptCount val="3"/>
                <c:pt idx="0">
                  <c:v>Average SCORTEN</c:v>
                </c:pt>
                <c:pt idx="1">
                  <c:v>Actual Mortality rate at HMC over 16-months period</c:v>
                </c:pt>
                <c:pt idx="2">
                  <c:v>SCORTEN estimated mortality rate</c:v>
                </c:pt>
              </c:strCache>
            </c:strRef>
          </c:cat>
          <c:val>
            <c:numRef>
              <c:f>Sheet1!$F$33:$F$35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F1-8E40-B220-B117CF43784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07634767"/>
        <c:axId val="607357263"/>
      </c:barChart>
      <c:catAx>
        <c:axId val="6076347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357263"/>
        <c:crosses val="autoZero"/>
        <c:auto val="1"/>
        <c:lblAlgn val="ctr"/>
        <c:lblOffset val="100"/>
        <c:noMultiLvlLbl val="0"/>
      </c:catAx>
      <c:valAx>
        <c:axId val="607357263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63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CPG Outcome Measures: Retrospective</a:t>
            </a:r>
            <a:r>
              <a:rPr lang="en-US" sz="2000" baseline="0" dirty="0"/>
              <a:t> Analysis from Qatar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Sheet1!$B$74:$B$80</c:f>
              <c:strCache>
                <c:ptCount val="7"/>
                <c:pt idx="0">
                  <c:v>The overall mortality rate of SJS/TEN</c:v>
                </c:pt>
                <c:pt idx="1">
                  <c:v>The overall adverse incident report related to SJS/TEN </c:v>
                </c:pt>
                <c:pt idx="2">
                  <c:v>Rate of immediate assessment by dermatologist within 6 hours of presentation to HMC</c:v>
                </c:pt>
                <c:pt idx="3">
                  <c:v>Rate of IV fluid replacement within 6 hours of presentation</c:v>
                </c:pt>
                <c:pt idx="4">
                  <c:v>Identifying the culprit drug causing SJS/TEN within 6 hours of presentation to HMC</c:v>
                </c:pt>
                <c:pt idx="5">
                  <c:v> Rate of skin biopsies confirming the diagnosis of SJS/TEN within the acute phase</c:v>
                </c:pt>
                <c:pt idx="6">
                  <c:v>Triple therapy ( IVIG, Systemic CS, Cyclosporine)</c:v>
                </c:pt>
              </c:strCache>
            </c:strRef>
          </c:cat>
          <c:val>
            <c:numRef>
              <c:f>Sheet1!$C$74:$C$80</c:f>
              <c:numCache>
                <c:formatCode>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0.92</c:v>
                </c:pt>
                <c:pt idx="3">
                  <c:v>0.92</c:v>
                </c:pt>
                <c:pt idx="4">
                  <c:v>0.92</c:v>
                </c:pt>
                <c:pt idx="5">
                  <c:v>0.77</c:v>
                </c:pt>
                <c:pt idx="6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07-AA4F-90C9-3D1DE859C36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20518575"/>
        <c:axId val="620057551"/>
      </c:barChart>
      <c:catAx>
        <c:axId val="6205185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0057551"/>
        <c:crosses val="autoZero"/>
        <c:auto val="1"/>
        <c:lblAlgn val="ctr"/>
        <c:lblOffset val="100"/>
        <c:noMultiLvlLbl val="0"/>
      </c:catAx>
      <c:valAx>
        <c:axId val="620057551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051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image" Target="../media/image57.pn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image" Target="../media/image57.pn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4DD872-2884-1E40-8B50-A50245DEC239}" type="doc">
      <dgm:prSet loTypeId="urn:microsoft.com/office/officeart/2005/8/layout/hChevron3" loCatId="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20139FB8-BCE8-7F47-A5C1-135F67C7D093}">
      <dgm:prSet phldrT="[Text]"/>
      <dgm:spPr/>
      <dgm:t>
        <a:bodyPr/>
        <a:lstStyle/>
        <a:p>
          <a:pPr rtl="0"/>
          <a:r>
            <a:rPr lang="en-US" dirty="0"/>
            <a:t>EM minor</a:t>
          </a:r>
        </a:p>
      </dgm:t>
    </dgm:pt>
    <dgm:pt modelId="{E2FEC83A-65D8-D44C-B6E1-E036D287DE2E}" type="parTrans" cxnId="{190E46E4-EE4F-0D47-9303-B2291D89A4E8}">
      <dgm:prSet/>
      <dgm:spPr/>
      <dgm:t>
        <a:bodyPr/>
        <a:lstStyle/>
        <a:p>
          <a:endParaRPr lang="en-US"/>
        </a:p>
      </dgm:t>
    </dgm:pt>
    <dgm:pt modelId="{46F092A1-4CC1-4340-A6DD-2DEBFBB64100}" type="sibTrans" cxnId="{190E46E4-EE4F-0D47-9303-B2291D89A4E8}">
      <dgm:prSet/>
      <dgm:spPr/>
      <dgm:t>
        <a:bodyPr/>
        <a:lstStyle/>
        <a:p>
          <a:endParaRPr lang="en-US"/>
        </a:p>
      </dgm:t>
    </dgm:pt>
    <dgm:pt modelId="{5CFE1D1D-5ED8-F541-AA99-E6473C657A37}">
      <dgm:prSet phldrT="[Text]"/>
      <dgm:spPr/>
      <dgm:t>
        <a:bodyPr/>
        <a:lstStyle/>
        <a:p>
          <a:pPr rtl="0"/>
          <a:r>
            <a:rPr lang="en-US" dirty="0"/>
            <a:t>EM major</a:t>
          </a:r>
        </a:p>
      </dgm:t>
    </dgm:pt>
    <dgm:pt modelId="{F02FDF78-3955-904D-8D18-066867D0E437}" type="parTrans" cxnId="{EFD4D764-DBF4-474B-8299-0BA0EC00E8C6}">
      <dgm:prSet/>
      <dgm:spPr/>
      <dgm:t>
        <a:bodyPr/>
        <a:lstStyle/>
        <a:p>
          <a:endParaRPr lang="en-US"/>
        </a:p>
      </dgm:t>
    </dgm:pt>
    <dgm:pt modelId="{19112051-8067-414D-A5CB-B0DC2FC6FE41}" type="sibTrans" cxnId="{EFD4D764-DBF4-474B-8299-0BA0EC00E8C6}">
      <dgm:prSet/>
      <dgm:spPr/>
      <dgm:t>
        <a:bodyPr/>
        <a:lstStyle/>
        <a:p>
          <a:endParaRPr lang="en-US"/>
        </a:p>
      </dgm:t>
    </dgm:pt>
    <dgm:pt modelId="{56B1021C-903B-EE4C-BDC1-2A6C4828270F}">
      <dgm:prSet phldrT="[Text]"/>
      <dgm:spPr>
        <a:solidFill>
          <a:srgbClr val="C00000"/>
        </a:solidFill>
      </dgm:spPr>
      <dgm:t>
        <a:bodyPr/>
        <a:lstStyle/>
        <a:p>
          <a:pPr rtl="0"/>
          <a:r>
            <a:rPr lang="en-US" dirty="0"/>
            <a:t>SJS</a:t>
          </a:r>
        </a:p>
      </dgm:t>
    </dgm:pt>
    <dgm:pt modelId="{4BF41A2E-7201-A140-BFAD-7D2C192F7740}" type="parTrans" cxnId="{221AF8E8-68B6-F34D-AB61-85F6D0E9F727}">
      <dgm:prSet/>
      <dgm:spPr/>
      <dgm:t>
        <a:bodyPr/>
        <a:lstStyle/>
        <a:p>
          <a:endParaRPr lang="en-US"/>
        </a:p>
      </dgm:t>
    </dgm:pt>
    <dgm:pt modelId="{0C6EF59A-54CC-C146-B9FF-C7175249459E}" type="sibTrans" cxnId="{221AF8E8-68B6-F34D-AB61-85F6D0E9F727}">
      <dgm:prSet/>
      <dgm:spPr/>
      <dgm:t>
        <a:bodyPr/>
        <a:lstStyle/>
        <a:p>
          <a:endParaRPr lang="en-US"/>
        </a:p>
      </dgm:t>
    </dgm:pt>
    <dgm:pt modelId="{6DCE324A-22AB-C04D-901A-F4215ACD95C4}">
      <dgm:prSet phldrT="[Text]"/>
      <dgm:spPr>
        <a:solidFill>
          <a:srgbClr val="C00000"/>
        </a:solidFill>
      </dgm:spPr>
      <dgm:t>
        <a:bodyPr/>
        <a:lstStyle/>
        <a:p>
          <a:pPr rtl="0"/>
          <a:r>
            <a:rPr lang="en-US" dirty="0"/>
            <a:t>TEN/Lyell’s syndrome</a:t>
          </a:r>
        </a:p>
      </dgm:t>
    </dgm:pt>
    <dgm:pt modelId="{927533C0-3E6D-6645-84BC-8F831053C106}" type="parTrans" cxnId="{4EAE7EEC-F207-0746-8045-7BF33000EFCC}">
      <dgm:prSet/>
      <dgm:spPr/>
      <dgm:t>
        <a:bodyPr/>
        <a:lstStyle/>
        <a:p>
          <a:endParaRPr lang="en-US"/>
        </a:p>
      </dgm:t>
    </dgm:pt>
    <dgm:pt modelId="{6811B4BB-CAC7-5D46-A22A-1987F1986C79}" type="sibTrans" cxnId="{4EAE7EEC-F207-0746-8045-7BF33000EFCC}">
      <dgm:prSet/>
      <dgm:spPr/>
      <dgm:t>
        <a:bodyPr/>
        <a:lstStyle/>
        <a:p>
          <a:endParaRPr lang="en-US"/>
        </a:p>
      </dgm:t>
    </dgm:pt>
    <dgm:pt modelId="{C0B77455-4CF5-9843-B60F-4AB6A1F77C92}" type="pres">
      <dgm:prSet presAssocID="{754DD872-2884-1E40-8B50-A50245DEC239}" presName="Name0" presStyleCnt="0">
        <dgm:presLayoutVars>
          <dgm:dir/>
          <dgm:resizeHandles val="exact"/>
        </dgm:presLayoutVars>
      </dgm:prSet>
      <dgm:spPr/>
    </dgm:pt>
    <dgm:pt modelId="{A5C5D570-AEA6-A948-BDA0-081F32B07D9E}" type="pres">
      <dgm:prSet presAssocID="{20139FB8-BCE8-7F47-A5C1-135F67C7D093}" presName="parTxOnly" presStyleLbl="node1" presStyleIdx="0" presStyleCnt="4">
        <dgm:presLayoutVars>
          <dgm:bulletEnabled val="1"/>
        </dgm:presLayoutVars>
      </dgm:prSet>
      <dgm:spPr/>
    </dgm:pt>
    <dgm:pt modelId="{65C1CA9B-F5D6-9046-A1C8-A5918C083E10}" type="pres">
      <dgm:prSet presAssocID="{46F092A1-4CC1-4340-A6DD-2DEBFBB64100}" presName="parSpace" presStyleCnt="0"/>
      <dgm:spPr/>
    </dgm:pt>
    <dgm:pt modelId="{048772EE-A768-1543-B7E2-A40FECEE11B7}" type="pres">
      <dgm:prSet presAssocID="{5CFE1D1D-5ED8-F541-AA99-E6473C657A37}" presName="parTxOnly" presStyleLbl="node1" presStyleIdx="1" presStyleCnt="4">
        <dgm:presLayoutVars>
          <dgm:bulletEnabled val="1"/>
        </dgm:presLayoutVars>
      </dgm:prSet>
      <dgm:spPr/>
    </dgm:pt>
    <dgm:pt modelId="{392B3578-A3B1-E447-B501-C2BA50908E40}" type="pres">
      <dgm:prSet presAssocID="{19112051-8067-414D-A5CB-B0DC2FC6FE41}" presName="parSpace" presStyleCnt="0"/>
      <dgm:spPr/>
    </dgm:pt>
    <dgm:pt modelId="{2714B5F1-2D5D-8741-9C7D-26028F2E6BA6}" type="pres">
      <dgm:prSet presAssocID="{56B1021C-903B-EE4C-BDC1-2A6C4828270F}" presName="parTxOnly" presStyleLbl="node1" presStyleIdx="2" presStyleCnt="4">
        <dgm:presLayoutVars>
          <dgm:bulletEnabled val="1"/>
        </dgm:presLayoutVars>
      </dgm:prSet>
      <dgm:spPr/>
    </dgm:pt>
    <dgm:pt modelId="{61E9AD90-0235-004E-A533-B8CB798CF598}" type="pres">
      <dgm:prSet presAssocID="{0C6EF59A-54CC-C146-B9FF-C7175249459E}" presName="parSpace" presStyleCnt="0"/>
      <dgm:spPr/>
    </dgm:pt>
    <dgm:pt modelId="{8B6E9060-9FDD-AC49-B3DB-750E4552CFBC}" type="pres">
      <dgm:prSet presAssocID="{6DCE324A-22AB-C04D-901A-F4215ACD95C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74E06D12-0129-E946-BD67-58DDCB93CD52}" type="presOf" srcId="{20139FB8-BCE8-7F47-A5C1-135F67C7D093}" destId="{A5C5D570-AEA6-A948-BDA0-081F32B07D9E}" srcOrd="0" destOrd="0" presId="urn:microsoft.com/office/officeart/2005/8/layout/hChevron3"/>
    <dgm:cxn modelId="{EFD4D764-DBF4-474B-8299-0BA0EC00E8C6}" srcId="{754DD872-2884-1E40-8B50-A50245DEC239}" destId="{5CFE1D1D-5ED8-F541-AA99-E6473C657A37}" srcOrd="1" destOrd="0" parTransId="{F02FDF78-3955-904D-8D18-066867D0E437}" sibTransId="{19112051-8067-414D-A5CB-B0DC2FC6FE41}"/>
    <dgm:cxn modelId="{50035F8C-48F1-1543-A5EB-0881F98D8610}" type="presOf" srcId="{5CFE1D1D-5ED8-F541-AA99-E6473C657A37}" destId="{048772EE-A768-1543-B7E2-A40FECEE11B7}" srcOrd="0" destOrd="0" presId="urn:microsoft.com/office/officeart/2005/8/layout/hChevron3"/>
    <dgm:cxn modelId="{300CD897-142F-0647-931F-F2B6482BAF98}" type="presOf" srcId="{6DCE324A-22AB-C04D-901A-F4215ACD95C4}" destId="{8B6E9060-9FDD-AC49-B3DB-750E4552CFBC}" srcOrd="0" destOrd="0" presId="urn:microsoft.com/office/officeart/2005/8/layout/hChevron3"/>
    <dgm:cxn modelId="{66ED0A9C-D458-4940-8367-A84A32435850}" type="presOf" srcId="{754DD872-2884-1E40-8B50-A50245DEC239}" destId="{C0B77455-4CF5-9843-B60F-4AB6A1F77C92}" srcOrd="0" destOrd="0" presId="urn:microsoft.com/office/officeart/2005/8/layout/hChevron3"/>
    <dgm:cxn modelId="{7BFBA8AF-F941-FF47-B332-C1CCF8EE2621}" type="presOf" srcId="{56B1021C-903B-EE4C-BDC1-2A6C4828270F}" destId="{2714B5F1-2D5D-8741-9C7D-26028F2E6BA6}" srcOrd="0" destOrd="0" presId="urn:microsoft.com/office/officeart/2005/8/layout/hChevron3"/>
    <dgm:cxn modelId="{190E46E4-EE4F-0D47-9303-B2291D89A4E8}" srcId="{754DD872-2884-1E40-8B50-A50245DEC239}" destId="{20139FB8-BCE8-7F47-A5C1-135F67C7D093}" srcOrd="0" destOrd="0" parTransId="{E2FEC83A-65D8-D44C-B6E1-E036D287DE2E}" sibTransId="{46F092A1-4CC1-4340-A6DD-2DEBFBB64100}"/>
    <dgm:cxn modelId="{221AF8E8-68B6-F34D-AB61-85F6D0E9F727}" srcId="{754DD872-2884-1E40-8B50-A50245DEC239}" destId="{56B1021C-903B-EE4C-BDC1-2A6C4828270F}" srcOrd="2" destOrd="0" parTransId="{4BF41A2E-7201-A140-BFAD-7D2C192F7740}" sibTransId="{0C6EF59A-54CC-C146-B9FF-C7175249459E}"/>
    <dgm:cxn modelId="{4EAE7EEC-F207-0746-8045-7BF33000EFCC}" srcId="{754DD872-2884-1E40-8B50-A50245DEC239}" destId="{6DCE324A-22AB-C04D-901A-F4215ACD95C4}" srcOrd="3" destOrd="0" parTransId="{927533C0-3E6D-6645-84BC-8F831053C106}" sibTransId="{6811B4BB-CAC7-5D46-A22A-1987F1986C79}"/>
    <dgm:cxn modelId="{661CE55B-DD2F-1D4E-B194-EFF62B12C45D}" type="presParOf" srcId="{C0B77455-4CF5-9843-B60F-4AB6A1F77C92}" destId="{A5C5D570-AEA6-A948-BDA0-081F32B07D9E}" srcOrd="0" destOrd="0" presId="urn:microsoft.com/office/officeart/2005/8/layout/hChevron3"/>
    <dgm:cxn modelId="{E30EAB90-F326-9F43-A4F7-5B97DC5876B1}" type="presParOf" srcId="{C0B77455-4CF5-9843-B60F-4AB6A1F77C92}" destId="{65C1CA9B-F5D6-9046-A1C8-A5918C083E10}" srcOrd="1" destOrd="0" presId="urn:microsoft.com/office/officeart/2005/8/layout/hChevron3"/>
    <dgm:cxn modelId="{D196CA1D-126F-2A42-9EDE-BA82EF039C0A}" type="presParOf" srcId="{C0B77455-4CF5-9843-B60F-4AB6A1F77C92}" destId="{048772EE-A768-1543-B7E2-A40FECEE11B7}" srcOrd="2" destOrd="0" presId="urn:microsoft.com/office/officeart/2005/8/layout/hChevron3"/>
    <dgm:cxn modelId="{429598A3-10F5-FC4B-A852-9FE2B86D90E9}" type="presParOf" srcId="{C0B77455-4CF5-9843-B60F-4AB6A1F77C92}" destId="{392B3578-A3B1-E447-B501-C2BA50908E40}" srcOrd="3" destOrd="0" presId="urn:microsoft.com/office/officeart/2005/8/layout/hChevron3"/>
    <dgm:cxn modelId="{DBBE7DB8-849F-674A-8CE7-5F83DDEDD9B5}" type="presParOf" srcId="{C0B77455-4CF5-9843-B60F-4AB6A1F77C92}" destId="{2714B5F1-2D5D-8741-9C7D-26028F2E6BA6}" srcOrd="4" destOrd="0" presId="urn:microsoft.com/office/officeart/2005/8/layout/hChevron3"/>
    <dgm:cxn modelId="{120E6FB6-0AFF-EE4F-AC2B-0530245FAFEC}" type="presParOf" srcId="{C0B77455-4CF5-9843-B60F-4AB6A1F77C92}" destId="{61E9AD90-0235-004E-A533-B8CB798CF598}" srcOrd="5" destOrd="0" presId="urn:microsoft.com/office/officeart/2005/8/layout/hChevron3"/>
    <dgm:cxn modelId="{65665BFC-868C-4043-9E65-05A41344F411}" type="presParOf" srcId="{C0B77455-4CF5-9843-B60F-4AB6A1F77C92}" destId="{8B6E9060-9FDD-AC49-B3DB-750E4552CFB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C4EDDA-98AA-6848-9390-2AFD162B3DA8}" type="doc">
      <dgm:prSet loTypeId="urn:microsoft.com/office/officeart/2005/8/layout/radial5" loCatId="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7C4EB3B5-4C28-A94A-95C6-10BCD4F335C1}">
      <dgm:prSet phldrT="[Text]" custT="1"/>
      <dgm:spPr/>
      <dgm:t>
        <a:bodyPr/>
        <a:lstStyle/>
        <a:p>
          <a:r>
            <a:rPr lang="en-US" sz="1600" b="0" i="0" u="none" strike="noStrike">
              <a:effectLst/>
              <a:latin typeface="MuseoSans"/>
            </a:rPr>
            <a:t>HLA-B*15:02 CBZ-related SJS/TEN</a:t>
          </a:r>
          <a:endParaRPr lang="en-US" sz="1600" dirty="0"/>
        </a:p>
      </dgm:t>
    </dgm:pt>
    <dgm:pt modelId="{87FAA2CC-F9AF-704E-AAAE-E63D4A178CF0}" type="parTrans" cxnId="{72D5B25B-D1A1-B149-A9D9-88D0E2A48540}">
      <dgm:prSet/>
      <dgm:spPr/>
      <dgm:t>
        <a:bodyPr/>
        <a:lstStyle/>
        <a:p>
          <a:endParaRPr lang="en-US" sz="1800"/>
        </a:p>
      </dgm:t>
    </dgm:pt>
    <dgm:pt modelId="{CBD6D71E-8471-954E-A0C0-DAFFF6FB14FE}" type="sibTrans" cxnId="{72D5B25B-D1A1-B149-A9D9-88D0E2A48540}">
      <dgm:prSet/>
      <dgm:spPr/>
      <dgm:t>
        <a:bodyPr/>
        <a:lstStyle/>
        <a:p>
          <a:endParaRPr lang="en-US" sz="1800"/>
        </a:p>
      </dgm:t>
    </dgm:pt>
    <dgm:pt modelId="{561C5379-8590-BD4B-A1E2-AFA292F5BCF8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400" b="0" i="0" u="none" strike="noStrike" dirty="0">
              <a:effectLst/>
              <a:latin typeface="MuseoSans"/>
            </a:rPr>
            <a:t>Han-Chinese population:  strong association</a:t>
          </a:r>
          <a:endParaRPr lang="en-US" sz="1400" dirty="0"/>
        </a:p>
      </dgm:t>
    </dgm:pt>
    <dgm:pt modelId="{BDB4BB18-F956-1945-B606-4EF8F7F286F6}" type="parTrans" cxnId="{E777DAE2-8AB1-4546-9CE8-A2865697BDC6}">
      <dgm:prSet custT="1"/>
      <dgm:spPr/>
      <dgm:t>
        <a:bodyPr/>
        <a:lstStyle/>
        <a:p>
          <a:endParaRPr lang="en-US" sz="1200"/>
        </a:p>
      </dgm:t>
    </dgm:pt>
    <dgm:pt modelId="{EF29674E-98B7-CC47-8E08-A0333257B048}" type="sibTrans" cxnId="{E777DAE2-8AB1-4546-9CE8-A2865697BDC6}">
      <dgm:prSet/>
      <dgm:spPr/>
      <dgm:t>
        <a:bodyPr/>
        <a:lstStyle/>
        <a:p>
          <a:endParaRPr lang="en-US" sz="1800"/>
        </a:p>
      </dgm:t>
    </dgm:pt>
    <dgm:pt modelId="{BC5C3FDE-E243-DA46-A257-8F6D3D7A50B5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400" b="0" i="0" u="none" dirty="0"/>
            <a:t>Thai, and Malaysian populations: strong association</a:t>
          </a:r>
          <a:endParaRPr lang="en-US" sz="1400" dirty="0"/>
        </a:p>
      </dgm:t>
    </dgm:pt>
    <dgm:pt modelId="{7D4EA61C-DE08-7C4E-9107-33E471160870}" type="parTrans" cxnId="{B08BB504-D718-A946-8772-E7374A69948C}">
      <dgm:prSet custT="1"/>
      <dgm:spPr/>
      <dgm:t>
        <a:bodyPr/>
        <a:lstStyle/>
        <a:p>
          <a:endParaRPr lang="en-US" sz="1200"/>
        </a:p>
      </dgm:t>
    </dgm:pt>
    <dgm:pt modelId="{F17769DF-BE4E-8B46-A0F4-FB210F2930F2}" type="sibTrans" cxnId="{B08BB504-D718-A946-8772-E7374A69948C}">
      <dgm:prSet/>
      <dgm:spPr/>
      <dgm:t>
        <a:bodyPr/>
        <a:lstStyle/>
        <a:p>
          <a:endParaRPr lang="en-US" sz="1800"/>
        </a:p>
      </dgm:t>
    </dgm:pt>
    <dgm:pt modelId="{A1BF3808-C1D2-5A44-B3A1-D54CD040BD78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b="0" i="0" u="none" strike="noStrike" dirty="0">
              <a:effectLst/>
              <a:latin typeface="MuseoSans"/>
            </a:rPr>
            <a:t>European population: not significantly associated </a:t>
          </a:r>
          <a:endParaRPr lang="en-US" sz="1400" dirty="0"/>
        </a:p>
      </dgm:t>
    </dgm:pt>
    <dgm:pt modelId="{C0254F41-3A07-2544-8E66-A04D685785F5}" type="parTrans" cxnId="{4261DAB6-9DED-484C-BEDD-9A33D1B9717A}">
      <dgm:prSet custT="1"/>
      <dgm:spPr/>
      <dgm:t>
        <a:bodyPr/>
        <a:lstStyle/>
        <a:p>
          <a:endParaRPr lang="en-US" sz="1200"/>
        </a:p>
      </dgm:t>
    </dgm:pt>
    <dgm:pt modelId="{E4FB5ADA-EC59-BF45-BC7B-9806A0972D58}" type="sibTrans" cxnId="{4261DAB6-9DED-484C-BEDD-9A33D1B9717A}">
      <dgm:prSet/>
      <dgm:spPr/>
      <dgm:t>
        <a:bodyPr/>
        <a:lstStyle/>
        <a:p>
          <a:endParaRPr lang="en-US" sz="1800"/>
        </a:p>
      </dgm:t>
    </dgm:pt>
    <dgm:pt modelId="{DB0F68A5-2F5F-504A-8D86-EEFD11E251C0}" type="pres">
      <dgm:prSet presAssocID="{2AC4EDDA-98AA-6848-9390-2AFD162B3DA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AD4DF58-D100-E146-92CF-F19BB33EAB3F}" type="pres">
      <dgm:prSet presAssocID="{7C4EB3B5-4C28-A94A-95C6-10BCD4F335C1}" presName="centerShape" presStyleLbl="node0" presStyleIdx="0" presStyleCnt="1"/>
      <dgm:spPr/>
    </dgm:pt>
    <dgm:pt modelId="{DED47FD3-4937-2946-891C-71C5339FCC83}" type="pres">
      <dgm:prSet presAssocID="{BDB4BB18-F956-1945-B606-4EF8F7F286F6}" presName="parTrans" presStyleLbl="sibTrans2D1" presStyleIdx="0" presStyleCnt="3"/>
      <dgm:spPr/>
    </dgm:pt>
    <dgm:pt modelId="{9C49FF55-1797-0849-A80E-AF9466241E0D}" type="pres">
      <dgm:prSet presAssocID="{BDB4BB18-F956-1945-B606-4EF8F7F286F6}" presName="connectorText" presStyleLbl="sibTrans2D1" presStyleIdx="0" presStyleCnt="3"/>
      <dgm:spPr/>
    </dgm:pt>
    <dgm:pt modelId="{690BECF4-CFD2-A74A-B4B3-21D1CD585E9C}" type="pres">
      <dgm:prSet presAssocID="{561C5379-8590-BD4B-A1E2-AFA292F5BCF8}" presName="node" presStyleLbl="node1" presStyleIdx="0" presStyleCnt="3">
        <dgm:presLayoutVars>
          <dgm:bulletEnabled val="1"/>
        </dgm:presLayoutVars>
      </dgm:prSet>
      <dgm:spPr/>
    </dgm:pt>
    <dgm:pt modelId="{98EFA537-2E23-DF48-AC31-2114443636B7}" type="pres">
      <dgm:prSet presAssocID="{7D4EA61C-DE08-7C4E-9107-33E471160870}" presName="parTrans" presStyleLbl="sibTrans2D1" presStyleIdx="1" presStyleCnt="3"/>
      <dgm:spPr/>
    </dgm:pt>
    <dgm:pt modelId="{12878FA8-86AF-D64E-89C7-767243373746}" type="pres">
      <dgm:prSet presAssocID="{7D4EA61C-DE08-7C4E-9107-33E471160870}" presName="connectorText" presStyleLbl="sibTrans2D1" presStyleIdx="1" presStyleCnt="3"/>
      <dgm:spPr/>
    </dgm:pt>
    <dgm:pt modelId="{C17B6FD9-0F0F-5944-9D7E-0C2FB539FF75}" type="pres">
      <dgm:prSet presAssocID="{BC5C3FDE-E243-DA46-A257-8F6D3D7A50B5}" presName="node" presStyleLbl="node1" presStyleIdx="1" presStyleCnt="3">
        <dgm:presLayoutVars>
          <dgm:bulletEnabled val="1"/>
        </dgm:presLayoutVars>
      </dgm:prSet>
      <dgm:spPr/>
    </dgm:pt>
    <dgm:pt modelId="{1F6C54D6-E9D3-8042-939D-56AA38F1B54F}" type="pres">
      <dgm:prSet presAssocID="{C0254F41-3A07-2544-8E66-A04D685785F5}" presName="parTrans" presStyleLbl="sibTrans2D1" presStyleIdx="2" presStyleCnt="3"/>
      <dgm:spPr/>
    </dgm:pt>
    <dgm:pt modelId="{6B1C082B-E38D-EA42-BDE1-DB586D3399EA}" type="pres">
      <dgm:prSet presAssocID="{C0254F41-3A07-2544-8E66-A04D685785F5}" presName="connectorText" presStyleLbl="sibTrans2D1" presStyleIdx="2" presStyleCnt="3"/>
      <dgm:spPr/>
    </dgm:pt>
    <dgm:pt modelId="{3C8322BA-6C76-734D-897A-1E28FC46B485}" type="pres">
      <dgm:prSet presAssocID="{A1BF3808-C1D2-5A44-B3A1-D54CD040BD78}" presName="node" presStyleLbl="node1" presStyleIdx="2" presStyleCnt="3">
        <dgm:presLayoutVars>
          <dgm:bulletEnabled val="1"/>
        </dgm:presLayoutVars>
      </dgm:prSet>
      <dgm:spPr/>
    </dgm:pt>
  </dgm:ptLst>
  <dgm:cxnLst>
    <dgm:cxn modelId="{7C11EA00-63EA-B940-85BF-A2D5EC9AE5F7}" type="presOf" srcId="{BC5C3FDE-E243-DA46-A257-8F6D3D7A50B5}" destId="{C17B6FD9-0F0F-5944-9D7E-0C2FB539FF75}" srcOrd="0" destOrd="0" presId="urn:microsoft.com/office/officeart/2005/8/layout/radial5"/>
    <dgm:cxn modelId="{B08BB504-D718-A946-8772-E7374A69948C}" srcId="{7C4EB3B5-4C28-A94A-95C6-10BCD4F335C1}" destId="{BC5C3FDE-E243-DA46-A257-8F6D3D7A50B5}" srcOrd="1" destOrd="0" parTransId="{7D4EA61C-DE08-7C4E-9107-33E471160870}" sibTransId="{F17769DF-BE4E-8B46-A0F4-FB210F2930F2}"/>
    <dgm:cxn modelId="{D99CE31C-0EA3-074D-A45E-8BD84B5DE846}" type="presOf" srcId="{561C5379-8590-BD4B-A1E2-AFA292F5BCF8}" destId="{690BECF4-CFD2-A74A-B4B3-21D1CD585E9C}" srcOrd="0" destOrd="0" presId="urn:microsoft.com/office/officeart/2005/8/layout/radial5"/>
    <dgm:cxn modelId="{DDBF4523-3ED9-BF42-85AD-CC7C35D0993C}" type="presOf" srcId="{7C4EB3B5-4C28-A94A-95C6-10BCD4F335C1}" destId="{CAD4DF58-D100-E146-92CF-F19BB33EAB3F}" srcOrd="0" destOrd="0" presId="urn:microsoft.com/office/officeart/2005/8/layout/radial5"/>
    <dgm:cxn modelId="{EC46732D-7C96-2245-A4A3-412129B3CE63}" type="presOf" srcId="{BDB4BB18-F956-1945-B606-4EF8F7F286F6}" destId="{DED47FD3-4937-2946-891C-71C5339FCC83}" srcOrd="0" destOrd="0" presId="urn:microsoft.com/office/officeart/2005/8/layout/radial5"/>
    <dgm:cxn modelId="{65D41735-5082-744A-9878-20019F546797}" type="presOf" srcId="{BDB4BB18-F956-1945-B606-4EF8F7F286F6}" destId="{9C49FF55-1797-0849-A80E-AF9466241E0D}" srcOrd="1" destOrd="0" presId="urn:microsoft.com/office/officeart/2005/8/layout/radial5"/>
    <dgm:cxn modelId="{58564D3B-A22F-4A4C-ACAD-47AE58A8DC16}" type="presOf" srcId="{C0254F41-3A07-2544-8E66-A04D685785F5}" destId="{6B1C082B-E38D-EA42-BDE1-DB586D3399EA}" srcOrd="1" destOrd="0" presId="urn:microsoft.com/office/officeart/2005/8/layout/radial5"/>
    <dgm:cxn modelId="{95FBC23E-5C3B-B741-AAF5-0FCCAFE64DB4}" type="presOf" srcId="{7D4EA61C-DE08-7C4E-9107-33E471160870}" destId="{12878FA8-86AF-D64E-89C7-767243373746}" srcOrd="1" destOrd="0" presId="urn:microsoft.com/office/officeart/2005/8/layout/radial5"/>
    <dgm:cxn modelId="{72D5B25B-D1A1-B149-A9D9-88D0E2A48540}" srcId="{2AC4EDDA-98AA-6848-9390-2AFD162B3DA8}" destId="{7C4EB3B5-4C28-A94A-95C6-10BCD4F335C1}" srcOrd="0" destOrd="0" parTransId="{87FAA2CC-F9AF-704E-AAAE-E63D4A178CF0}" sibTransId="{CBD6D71E-8471-954E-A0C0-DAFFF6FB14FE}"/>
    <dgm:cxn modelId="{4261DAB6-9DED-484C-BEDD-9A33D1B9717A}" srcId="{7C4EB3B5-4C28-A94A-95C6-10BCD4F335C1}" destId="{A1BF3808-C1D2-5A44-B3A1-D54CD040BD78}" srcOrd="2" destOrd="0" parTransId="{C0254F41-3A07-2544-8E66-A04D685785F5}" sibTransId="{E4FB5ADA-EC59-BF45-BC7B-9806A0972D58}"/>
    <dgm:cxn modelId="{8106DEC2-3ABD-8442-A6A4-4B863D8DC584}" type="presOf" srcId="{A1BF3808-C1D2-5A44-B3A1-D54CD040BD78}" destId="{3C8322BA-6C76-734D-897A-1E28FC46B485}" srcOrd="0" destOrd="0" presId="urn:microsoft.com/office/officeart/2005/8/layout/radial5"/>
    <dgm:cxn modelId="{1660C2CB-72D6-C949-BBED-39F3FF1CD4D0}" type="presOf" srcId="{7D4EA61C-DE08-7C4E-9107-33E471160870}" destId="{98EFA537-2E23-DF48-AC31-2114443636B7}" srcOrd="0" destOrd="0" presId="urn:microsoft.com/office/officeart/2005/8/layout/radial5"/>
    <dgm:cxn modelId="{E777DAE2-8AB1-4546-9CE8-A2865697BDC6}" srcId="{7C4EB3B5-4C28-A94A-95C6-10BCD4F335C1}" destId="{561C5379-8590-BD4B-A1E2-AFA292F5BCF8}" srcOrd="0" destOrd="0" parTransId="{BDB4BB18-F956-1945-B606-4EF8F7F286F6}" sibTransId="{EF29674E-98B7-CC47-8E08-A0333257B048}"/>
    <dgm:cxn modelId="{B81B49E4-4074-794E-9E54-407B29D4DA39}" type="presOf" srcId="{C0254F41-3A07-2544-8E66-A04D685785F5}" destId="{1F6C54D6-E9D3-8042-939D-56AA38F1B54F}" srcOrd="0" destOrd="0" presId="urn:microsoft.com/office/officeart/2005/8/layout/radial5"/>
    <dgm:cxn modelId="{AF0589F2-AE13-9D48-A7B0-2856EC206EEE}" type="presOf" srcId="{2AC4EDDA-98AA-6848-9390-2AFD162B3DA8}" destId="{DB0F68A5-2F5F-504A-8D86-EEFD11E251C0}" srcOrd="0" destOrd="0" presId="urn:microsoft.com/office/officeart/2005/8/layout/radial5"/>
    <dgm:cxn modelId="{61789743-DCF0-FF42-AC08-D4B6D697331A}" type="presParOf" srcId="{DB0F68A5-2F5F-504A-8D86-EEFD11E251C0}" destId="{CAD4DF58-D100-E146-92CF-F19BB33EAB3F}" srcOrd="0" destOrd="0" presId="urn:microsoft.com/office/officeart/2005/8/layout/radial5"/>
    <dgm:cxn modelId="{DFBF641F-9965-0547-8460-F31A5E23B8B2}" type="presParOf" srcId="{DB0F68A5-2F5F-504A-8D86-EEFD11E251C0}" destId="{DED47FD3-4937-2946-891C-71C5339FCC83}" srcOrd="1" destOrd="0" presId="urn:microsoft.com/office/officeart/2005/8/layout/radial5"/>
    <dgm:cxn modelId="{05967035-BA0E-0A42-90B1-1E68E1130958}" type="presParOf" srcId="{DED47FD3-4937-2946-891C-71C5339FCC83}" destId="{9C49FF55-1797-0849-A80E-AF9466241E0D}" srcOrd="0" destOrd="0" presId="urn:microsoft.com/office/officeart/2005/8/layout/radial5"/>
    <dgm:cxn modelId="{F16BEBDA-FE29-9C48-8F7B-715E1A5F5981}" type="presParOf" srcId="{DB0F68A5-2F5F-504A-8D86-EEFD11E251C0}" destId="{690BECF4-CFD2-A74A-B4B3-21D1CD585E9C}" srcOrd="2" destOrd="0" presId="urn:microsoft.com/office/officeart/2005/8/layout/radial5"/>
    <dgm:cxn modelId="{103BE8CD-F115-BA49-AA89-D90E9537CB45}" type="presParOf" srcId="{DB0F68A5-2F5F-504A-8D86-EEFD11E251C0}" destId="{98EFA537-2E23-DF48-AC31-2114443636B7}" srcOrd="3" destOrd="0" presId="urn:microsoft.com/office/officeart/2005/8/layout/radial5"/>
    <dgm:cxn modelId="{A7263B3C-4475-3542-92E6-C3BF8559AC2E}" type="presParOf" srcId="{98EFA537-2E23-DF48-AC31-2114443636B7}" destId="{12878FA8-86AF-D64E-89C7-767243373746}" srcOrd="0" destOrd="0" presId="urn:microsoft.com/office/officeart/2005/8/layout/radial5"/>
    <dgm:cxn modelId="{8654CDA6-67EB-0F45-9051-EA79093CA5A7}" type="presParOf" srcId="{DB0F68A5-2F5F-504A-8D86-EEFD11E251C0}" destId="{C17B6FD9-0F0F-5944-9D7E-0C2FB539FF75}" srcOrd="4" destOrd="0" presId="urn:microsoft.com/office/officeart/2005/8/layout/radial5"/>
    <dgm:cxn modelId="{699418BD-92A1-4A43-9733-001F21DE0D76}" type="presParOf" srcId="{DB0F68A5-2F5F-504A-8D86-EEFD11E251C0}" destId="{1F6C54D6-E9D3-8042-939D-56AA38F1B54F}" srcOrd="5" destOrd="0" presId="urn:microsoft.com/office/officeart/2005/8/layout/radial5"/>
    <dgm:cxn modelId="{7FC8513D-B10B-E946-B168-2228E5221664}" type="presParOf" srcId="{1F6C54D6-E9D3-8042-939D-56AA38F1B54F}" destId="{6B1C082B-E38D-EA42-BDE1-DB586D3399EA}" srcOrd="0" destOrd="0" presId="urn:microsoft.com/office/officeart/2005/8/layout/radial5"/>
    <dgm:cxn modelId="{9D2E2A29-956A-F748-B306-EF861FEF21B0}" type="presParOf" srcId="{DB0F68A5-2F5F-504A-8D86-EEFD11E251C0}" destId="{3C8322BA-6C76-734D-897A-1E28FC46B485}" srcOrd="6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33CE42-96A7-0E44-BC3F-6DF2F0AFB756}" type="doc">
      <dgm:prSet loTypeId="urn:microsoft.com/office/officeart/2005/8/layout/hList7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EE635-8718-DC44-A266-36D515250695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endParaRPr lang="en-US" sz="1600" b="1" dirty="0"/>
        </a:p>
        <a:p>
          <a:pPr algn="l"/>
          <a:r>
            <a:rPr lang="en-US" sz="1600" b="1" dirty="0"/>
            <a:t>* Full physical examination</a:t>
          </a:r>
        </a:p>
        <a:p>
          <a:pPr algn="l"/>
          <a:r>
            <a:rPr lang="en-US" sz="1600" b="1" dirty="0"/>
            <a:t> * Baseline body weight </a:t>
          </a:r>
        </a:p>
        <a:p>
          <a:pPr algn="l"/>
          <a:r>
            <a:rPr lang="en-US" sz="1600" b="1" dirty="0"/>
            <a:t>* Vital signs, including oxygen saturation</a:t>
          </a:r>
        </a:p>
        <a:p>
          <a:pPr algn="l"/>
          <a:r>
            <a:rPr lang="en-US" sz="1600" b="1" dirty="0"/>
            <a:t>* Pain  Assessment Tool </a:t>
          </a:r>
        </a:p>
      </dgm:t>
    </dgm:pt>
    <dgm:pt modelId="{EBA4C476-B70F-F947-A0EF-7C67C9290992}" type="parTrans" cxnId="{A78AC5D3-5977-A44F-9853-014BC9BC946F}">
      <dgm:prSet/>
      <dgm:spPr/>
      <dgm:t>
        <a:bodyPr/>
        <a:lstStyle/>
        <a:p>
          <a:endParaRPr lang="en-US" sz="1600" b="1"/>
        </a:p>
      </dgm:t>
    </dgm:pt>
    <dgm:pt modelId="{8AE88855-7919-9C49-8A6E-721864148A86}" type="sibTrans" cxnId="{A78AC5D3-5977-A44F-9853-014BC9BC946F}">
      <dgm:prSet/>
      <dgm:spPr/>
      <dgm:t>
        <a:bodyPr/>
        <a:lstStyle/>
        <a:p>
          <a:endParaRPr lang="en-US" sz="1600" b="1"/>
        </a:p>
      </dgm:t>
    </dgm:pt>
    <dgm:pt modelId="{84D50FE5-C7B7-0547-9044-4FE743C4F728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pPr algn="ctr"/>
          <a:endParaRPr lang="en-US" sz="1600" b="1" dirty="0">
            <a:solidFill>
              <a:schemeClr val="bg1"/>
            </a:solidFill>
          </a:endParaRPr>
        </a:p>
        <a:p>
          <a:pPr algn="ctr"/>
          <a:endParaRPr lang="en-US" sz="1600" b="1" dirty="0">
            <a:solidFill>
              <a:schemeClr val="bg1"/>
            </a:solidFill>
          </a:endParaRPr>
        </a:p>
        <a:p>
          <a:pPr algn="l"/>
          <a:r>
            <a:rPr lang="en-US" sz="1600" b="1" dirty="0">
              <a:solidFill>
                <a:schemeClr val="bg1"/>
              </a:solidFill>
            </a:rPr>
            <a:t>*CBC, U&amp;E, LFT, glucose, magnesium, phosphate, bicarbonate, mycoplasma serology</a:t>
          </a:r>
        </a:p>
        <a:p>
          <a:pPr algn="l"/>
          <a:r>
            <a:rPr lang="en-US" sz="1600" b="1" dirty="0">
              <a:solidFill>
                <a:schemeClr val="bg1"/>
              </a:solidFill>
            </a:rPr>
            <a:t>*CXR</a:t>
          </a:r>
        </a:p>
        <a:p>
          <a:pPr algn="l"/>
          <a:r>
            <a:rPr lang="en-US" sz="1600" b="1" dirty="0">
              <a:solidFill>
                <a:schemeClr val="bg1"/>
              </a:solidFill>
            </a:rPr>
            <a:t>*Skin biopsy</a:t>
          </a:r>
        </a:p>
      </dgm:t>
    </dgm:pt>
    <dgm:pt modelId="{97F59B41-EAEB-A84E-93FC-9D65D5782465}" type="parTrans" cxnId="{A59FA3A9-9B9D-A148-914C-BF28E055F56E}">
      <dgm:prSet/>
      <dgm:spPr/>
      <dgm:t>
        <a:bodyPr/>
        <a:lstStyle/>
        <a:p>
          <a:endParaRPr lang="en-US" sz="1600" b="1"/>
        </a:p>
      </dgm:t>
    </dgm:pt>
    <dgm:pt modelId="{38D2BAC2-E9B1-0740-A32A-A64824E5DBD8}" type="sibTrans" cxnId="{A59FA3A9-9B9D-A148-914C-BF28E055F56E}">
      <dgm:prSet/>
      <dgm:spPr/>
      <dgm:t>
        <a:bodyPr/>
        <a:lstStyle/>
        <a:p>
          <a:endParaRPr lang="en-US" sz="1600" b="1"/>
        </a:p>
      </dgm:t>
    </dgm:pt>
    <dgm:pt modelId="{5B2F299D-E779-F14B-851D-33608CF2890B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1600" b="1" dirty="0"/>
            <a:t>*Establish peripheral venous access</a:t>
          </a:r>
        </a:p>
        <a:p>
          <a:pPr algn="l"/>
          <a:r>
            <a:rPr lang="en-US" sz="1600" b="1" dirty="0"/>
            <a:t>* </a:t>
          </a:r>
          <a:r>
            <a:rPr lang="tr-TR" sz="1600" b="1" dirty="0" err="1"/>
            <a:t>Analgesia</a:t>
          </a:r>
          <a:r>
            <a:rPr lang="tr-TR" sz="1600" b="1" dirty="0"/>
            <a:t> </a:t>
          </a:r>
          <a:endParaRPr lang="en-US" sz="1600" b="1" dirty="0"/>
        </a:p>
        <a:p>
          <a:pPr algn="l"/>
          <a:r>
            <a:rPr lang="en-US" sz="1600" b="1" dirty="0"/>
            <a:t>*Change peripheral venous cannulas every 48 hours  </a:t>
          </a:r>
        </a:p>
      </dgm:t>
    </dgm:pt>
    <dgm:pt modelId="{5D3AECD6-9746-2242-B1DA-D50082C4B8E5}" type="parTrans" cxnId="{B5A65B93-BE61-4742-84DC-96420A1D7B69}">
      <dgm:prSet/>
      <dgm:spPr/>
      <dgm:t>
        <a:bodyPr/>
        <a:lstStyle/>
        <a:p>
          <a:endParaRPr lang="en-US" sz="1600" b="1"/>
        </a:p>
      </dgm:t>
    </dgm:pt>
    <dgm:pt modelId="{DDD0DC75-87F0-6A4E-84C2-C0E13D4DA5E9}" type="sibTrans" cxnId="{B5A65B93-BE61-4742-84DC-96420A1D7B69}">
      <dgm:prSet/>
      <dgm:spPr/>
      <dgm:t>
        <a:bodyPr/>
        <a:lstStyle/>
        <a:p>
          <a:endParaRPr lang="en-US" sz="1600" b="1"/>
        </a:p>
      </dgm:t>
    </dgm:pt>
    <dgm:pt modelId="{4559FA4E-04B0-7142-B912-9F2DD342243A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US" sz="1600" b="1" dirty="0"/>
            <a:t>*Maintain adequate nutrition </a:t>
          </a:r>
        </a:p>
        <a:p>
          <a:pPr algn="l"/>
          <a:r>
            <a:rPr lang="en-US" sz="1600" b="1" dirty="0"/>
            <a:t>* Insert a nasogastric tube and institute nasogastric feeding </a:t>
          </a:r>
        </a:p>
      </dgm:t>
    </dgm:pt>
    <dgm:pt modelId="{BFEC5DE9-FE69-924A-8226-5BD532504B22}" type="parTrans" cxnId="{45CA5299-47D7-7F42-A052-8659ED1A4F1E}">
      <dgm:prSet/>
      <dgm:spPr/>
      <dgm:t>
        <a:bodyPr/>
        <a:lstStyle/>
        <a:p>
          <a:endParaRPr lang="en-US" sz="1600" b="1"/>
        </a:p>
      </dgm:t>
    </dgm:pt>
    <dgm:pt modelId="{4DEE0A0F-F31D-8D48-8E3D-AC568BB08CF6}" type="sibTrans" cxnId="{45CA5299-47D7-7F42-A052-8659ED1A4F1E}">
      <dgm:prSet/>
      <dgm:spPr/>
      <dgm:t>
        <a:bodyPr/>
        <a:lstStyle/>
        <a:p>
          <a:endParaRPr lang="en-US" sz="1600" b="1"/>
        </a:p>
      </dgm:t>
    </dgm:pt>
    <dgm:pt modelId="{58CCCFC8-EE21-424A-9CE7-C606839338E5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endParaRPr lang="en-US" sz="1600" b="1" dirty="0"/>
        </a:p>
        <a:p>
          <a:pPr algn="l"/>
          <a:r>
            <a:rPr lang="en-US" sz="1600" b="1" dirty="0"/>
            <a:t>*Insert a urinary catheter if urogenital involvement is causing significant dysuria/retention</a:t>
          </a:r>
        </a:p>
        <a:p>
          <a:pPr algn="l"/>
          <a:r>
            <a:rPr lang="en-US" sz="1600" b="1" dirty="0"/>
            <a:t>*Monitor fluid balance carefully </a:t>
          </a:r>
        </a:p>
      </dgm:t>
    </dgm:pt>
    <dgm:pt modelId="{FF94A4CD-9953-8B44-B6F7-D1A76F791410}" type="parTrans" cxnId="{42DA1673-4DDA-514B-BB0B-AB91D2229756}">
      <dgm:prSet/>
      <dgm:spPr/>
      <dgm:t>
        <a:bodyPr/>
        <a:lstStyle/>
        <a:p>
          <a:endParaRPr lang="en-US" sz="1600" b="1"/>
        </a:p>
      </dgm:t>
    </dgm:pt>
    <dgm:pt modelId="{77C6DBC8-977F-514C-BA3A-5B8843F4F035}" type="sibTrans" cxnId="{42DA1673-4DDA-514B-BB0B-AB91D2229756}">
      <dgm:prSet/>
      <dgm:spPr/>
      <dgm:t>
        <a:bodyPr/>
        <a:lstStyle/>
        <a:p>
          <a:endParaRPr lang="en-US" sz="1600" b="1"/>
        </a:p>
      </dgm:t>
    </dgm:pt>
    <dgm:pt modelId="{198BD444-43A1-0D4F-B42B-0F3A25A40025}" type="pres">
      <dgm:prSet presAssocID="{5133CE42-96A7-0E44-BC3F-6DF2F0AFB756}" presName="Name0" presStyleCnt="0">
        <dgm:presLayoutVars>
          <dgm:dir/>
          <dgm:resizeHandles val="exact"/>
        </dgm:presLayoutVars>
      </dgm:prSet>
      <dgm:spPr/>
    </dgm:pt>
    <dgm:pt modelId="{6E97B4B5-148C-AD4F-8518-80BADAD59977}" type="pres">
      <dgm:prSet presAssocID="{5133CE42-96A7-0E44-BC3F-6DF2F0AFB756}" presName="fgShape" presStyleLbl="fgShp" presStyleIdx="0" presStyleCnt="1" custLinFactNeighborY="33334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17A1A6A3-4E30-E745-8B52-4E428EB284C4}" type="pres">
      <dgm:prSet presAssocID="{5133CE42-96A7-0E44-BC3F-6DF2F0AFB756}" presName="linComp" presStyleCnt="0"/>
      <dgm:spPr/>
    </dgm:pt>
    <dgm:pt modelId="{A8AC8A3C-B7F5-7743-9B13-AFAEC214E9E9}" type="pres">
      <dgm:prSet presAssocID="{3F4EE635-8718-DC44-A266-36D515250695}" presName="compNode" presStyleCnt="0"/>
      <dgm:spPr/>
    </dgm:pt>
    <dgm:pt modelId="{0AF866EF-8909-C940-809F-B8E3CD666643}" type="pres">
      <dgm:prSet presAssocID="{3F4EE635-8718-DC44-A266-36D515250695}" presName="bkgdShape" presStyleLbl="node1" presStyleIdx="0" presStyleCnt="5"/>
      <dgm:spPr/>
    </dgm:pt>
    <dgm:pt modelId="{44B9A01A-D511-2442-A827-98091F9B8A3C}" type="pres">
      <dgm:prSet presAssocID="{3F4EE635-8718-DC44-A266-36D515250695}" presName="nodeTx" presStyleLbl="node1" presStyleIdx="0" presStyleCnt="5">
        <dgm:presLayoutVars>
          <dgm:bulletEnabled val="1"/>
        </dgm:presLayoutVars>
      </dgm:prSet>
      <dgm:spPr/>
    </dgm:pt>
    <dgm:pt modelId="{0FF62128-016E-CC40-8155-7F4787A64276}" type="pres">
      <dgm:prSet presAssocID="{3F4EE635-8718-DC44-A266-36D515250695}" presName="invisiNode" presStyleLbl="node1" presStyleIdx="0" presStyleCnt="5"/>
      <dgm:spPr/>
    </dgm:pt>
    <dgm:pt modelId="{ECF41C8C-3EF6-3F46-AC32-00E6D6DF5200}" type="pres">
      <dgm:prSet presAssocID="{3F4EE635-8718-DC44-A266-36D515250695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04CE163E-6A72-FE41-A9B6-0A318CAF0ED7}" type="pres">
      <dgm:prSet presAssocID="{8AE88855-7919-9C49-8A6E-721864148A86}" presName="sibTrans" presStyleLbl="sibTrans2D1" presStyleIdx="0" presStyleCnt="0"/>
      <dgm:spPr/>
    </dgm:pt>
    <dgm:pt modelId="{346B1913-AB2B-5B4A-B0FB-05C935626038}" type="pres">
      <dgm:prSet presAssocID="{84D50FE5-C7B7-0547-9044-4FE743C4F728}" presName="compNode" presStyleCnt="0"/>
      <dgm:spPr/>
    </dgm:pt>
    <dgm:pt modelId="{416A13C0-B5B7-8045-B67D-2D112BF86FC0}" type="pres">
      <dgm:prSet presAssocID="{84D50FE5-C7B7-0547-9044-4FE743C4F728}" presName="bkgdShape" presStyleLbl="node1" presStyleIdx="1" presStyleCnt="5"/>
      <dgm:spPr/>
    </dgm:pt>
    <dgm:pt modelId="{3C19E97A-9497-F040-82C5-704DEBD07010}" type="pres">
      <dgm:prSet presAssocID="{84D50FE5-C7B7-0547-9044-4FE743C4F728}" presName="nodeTx" presStyleLbl="node1" presStyleIdx="1" presStyleCnt="5">
        <dgm:presLayoutVars>
          <dgm:bulletEnabled val="1"/>
        </dgm:presLayoutVars>
      </dgm:prSet>
      <dgm:spPr/>
    </dgm:pt>
    <dgm:pt modelId="{B9A0BDDD-4731-4D43-BBD0-F2E41A91EA53}" type="pres">
      <dgm:prSet presAssocID="{84D50FE5-C7B7-0547-9044-4FE743C4F728}" presName="invisiNode" presStyleLbl="node1" presStyleIdx="1" presStyleCnt="5"/>
      <dgm:spPr/>
    </dgm:pt>
    <dgm:pt modelId="{38359494-798B-354C-8E60-7158DB74CAE2}" type="pres">
      <dgm:prSet presAssocID="{84D50FE5-C7B7-0547-9044-4FE743C4F728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CB6BE0B-C2D0-2A42-B4FC-C5E746B8C02D}" type="pres">
      <dgm:prSet presAssocID="{38D2BAC2-E9B1-0740-A32A-A64824E5DBD8}" presName="sibTrans" presStyleLbl="sibTrans2D1" presStyleIdx="0" presStyleCnt="0"/>
      <dgm:spPr/>
    </dgm:pt>
    <dgm:pt modelId="{2F46B1ED-0A16-434B-80FA-19DB236F56A6}" type="pres">
      <dgm:prSet presAssocID="{5B2F299D-E779-F14B-851D-33608CF2890B}" presName="compNode" presStyleCnt="0"/>
      <dgm:spPr/>
    </dgm:pt>
    <dgm:pt modelId="{9D3A90BA-00D0-BC47-90BC-56C940644EDF}" type="pres">
      <dgm:prSet presAssocID="{5B2F299D-E779-F14B-851D-33608CF2890B}" presName="bkgdShape" presStyleLbl="node1" presStyleIdx="2" presStyleCnt="5"/>
      <dgm:spPr/>
    </dgm:pt>
    <dgm:pt modelId="{F428B088-59F7-DC4C-A3A2-C40BE38653E5}" type="pres">
      <dgm:prSet presAssocID="{5B2F299D-E779-F14B-851D-33608CF2890B}" presName="nodeTx" presStyleLbl="node1" presStyleIdx="2" presStyleCnt="5">
        <dgm:presLayoutVars>
          <dgm:bulletEnabled val="1"/>
        </dgm:presLayoutVars>
      </dgm:prSet>
      <dgm:spPr/>
    </dgm:pt>
    <dgm:pt modelId="{A5D9CA53-8927-7E43-B5D7-8F243CE1229B}" type="pres">
      <dgm:prSet presAssocID="{5B2F299D-E779-F14B-851D-33608CF2890B}" presName="invisiNode" presStyleLbl="node1" presStyleIdx="2" presStyleCnt="5"/>
      <dgm:spPr/>
    </dgm:pt>
    <dgm:pt modelId="{52106FBE-03F9-7C49-873A-DD7EA28645CD}" type="pres">
      <dgm:prSet presAssocID="{5B2F299D-E779-F14B-851D-33608CF2890B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0B5138CF-10D3-C447-88B3-07DCE70E8776}" type="pres">
      <dgm:prSet presAssocID="{DDD0DC75-87F0-6A4E-84C2-C0E13D4DA5E9}" presName="sibTrans" presStyleLbl="sibTrans2D1" presStyleIdx="0" presStyleCnt="0"/>
      <dgm:spPr/>
    </dgm:pt>
    <dgm:pt modelId="{C3C07C0A-08CE-6C45-B074-A988B22DC85F}" type="pres">
      <dgm:prSet presAssocID="{4559FA4E-04B0-7142-B912-9F2DD342243A}" presName="compNode" presStyleCnt="0"/>
      <dgm:spPr/>
    </dgm:pt>
    <dgm:pt modelId="{67C45E32-B95C-184D-9996-E97D4523D8E3}" type="pres">
      <dgm:prSet presAssocID="{4559FA4E-04B0-7142-B912-9F2DD342243A}" presName="bkgdShape" presStyleLbl="node1" presStyleIdx="3" presStyleCnt="5"/>
      <dgm:spPr/>
    </dgm:pt>
    <dgm:pt modelId="{3AD8F6DD-5076-8142-8C28-F2511E09A808}" type="pres">
      <dgm:prSet presAssocID="{4559FA4E-04B0-7142-B912-9F2DD342243A}" presName="nodeTx" presStyleLbl="node1" presStyleIdx="3" presStyleCnt="5">
        <dgm:presLayoutVars>
          <dgm:bulletEnabled val="1"/>
        </dgm:presLayoutVars>
      </dgm:prSet>
      <dgm:spPr/>
    </dgm:pt>
    <dgm:pt modelId="{DA7E4CD1-9425-C148-B2AB-A657DA2CF8FF}" type="pres">
      <dgm:prSet presAssocID="{4559FA4E-04B0-7142-B912-9F2DD342243A}" presName="invisiNode" presStyleLbl="node1" presStyleIdx="3" presStyleCnt="5"/>
      <dgm:spPr/>
    </dgm:pt>
    <dgm:pt modelId="{65FD0519-2925-BF45-B285-5D06AEC4AC1F}" type="pres">
      <dgm:prSet presAssocID="{4559FA4E-04B0-7142-B912-9F2DD342243A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BDC6489A-584A-334B-AB30-DCE50124ECE4}" type="pres">
      <dgm:prSet presAssocID="{4DEE0A0F-F31D-8D48-8E3D-AC568BB08CF6}" presName="sibTrans" presStyleLbl="sibTrans2D1" presStyleIdx="0" presStyleCnt="0"/>
      <dgm:spPr/>
    </dgm:pt>
    <dgm:pt modelId="{879F69BF-F1EE-F041-949A-A3E2A2781C91}" type="pres">
      <dgm:prSet presAssocID="{58CCCFC8-EE21-424A-9CE7-C606839338E5}" presName="compNode" presStyleCnt="0"/>
      <dgm:spPr/>
    </dgm:pt>
    <dgm:pt modelId="{25309040-A393-0644-A977-866AE94426EB}" type="pres">
      <dgm:prSet presAssocID="{58CCCFC8-EE21-424A-9CE7-C606839338E5}" presName="bkgdShape" presStyleLbl="node1" presStyleIdx="4" presStyleCnt="5"/>
      <dgm:spPr/>
    </dgm:pt>
    <dgm:pt modelId="{65F27D3F-E1D1-A64E-B4C4-BE4C2623BA8C}" type="pres">
      <dgm:prSet presAssocID="{58CCCFC8-EE21-424A-9CE7-C606839338E5}" presName="nodeTx" presStyleLbl="node1" presStyleIdx="4" presStyleCnt="5">
        <dgm:presLayoutVars>
          <dgm:bulletEnabled val="1"/>
        </dgm:presLayoutVars>
      </dgm:prSet>
      <dgm:spPr/>
    </dgm:pt>
    <dgm:pt modelId="{716EBDBE-090B-FD4C-BC00-80169E91BB21}" type="pres">
      <dgm:prSet presAssocID="{58CCCFC8-EE21-424A-9CE7-C606839338E5}" presName="invisiNode" presStyleLbl="node1" presStyleIdx="4" presStyleCnt="5"/>
      <dgm:spPr/>
    </dgm:pt>
    <dgm:pt modelId="{361B0B9D-C823-2A47-8F94-1EF32E0D6C6B}" type="pres">
      <dgm:prSet presAssocID="{58CCCFC8-EE21-424A-9CE7-C606839338E5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</dgm:ptLst>
  <dgm:cxnLst>
    <dgm:cxn modelId="{D014B615-6CBC-BC49-B4D9-7C0EC0D3D852}" type="presOf" srcId="{3F4EE635-8718-DC44-A266-36D515250695}" destId="{0AF866EF-8909-C940-809F-B8E3CD666643}" srcOrd="0" destOrd="0" presId="urn:microsoft.com/office/officeart/2005/8/layout/hList7"/>
    <dgm:cxn modelId="{7339E81C-0A51-F649-9AAE-2888D722C37B}" type="presOf" srcId="{58CCCFC8-EE21-424A-9CE7-C606839338E5}" destId="{65F27D3F-E1D1-A64E-B4C4-BE4C2623BA8C}" srcOrd="1" destOrd="0" presId="urn:microsoft.com/office/officeart/2005/8/layout/hList7"/>
    <dgm:cxn modelId="{F6FE3A29-5EDF-984E-9B96-9978BBA1F1DB}" type="presOf" srcId="{4559FA4E-04B0-7142-B912-9F2DD342243A}" destId="{67C45E32-B95C-184D-9996-E97D4523D8E3}" srcOrd="0" destOrd="0" presId="urn:microsoft.com/office/officeart/2005/8/layout/hList7"/>
    <dgm:cxn modelId="{5AEFE133-019E-744E-8371-E1C50ED59576}" type="presOf" srcId="{8AE88855-7919-9C49-8A6E-721864148A86}" destId="{04CE163E-6A72-FE41-A9B6-0A318CAF0ED7}" srcOrd="0" destOrd="0" presId="urn:microsoft.com/office/officeart/2005/8/layout/hList7"/>
    <dgm:cxn modelId="{1FC98C48-9619-754F-9E4A-528AFB0E8D66}" type="presOf" srcId="{38D2BAC2-E9B1-0740-A32A-A64824E5DBD8}" destId="{0CB6BE0B-C2D0-2A42-B4FC-C5E746B8C02D}" srcOrd="0" destOrd="0" presId="urn:microsoft.com/office/officeart/2005/8/layout/hList7"/>
    <dgm:cxn modelId="{BF969748-EF6F-824D-8E38-1667EC4EB061}" type="presOf" srcId="{84D50FE5-C7B7-0547-9044-4FE743C4F728}" destId="{3C19E97A-9497-F040-82C5-704DEBD07010}" srcOrd="1" destOrd="0" presId="urn:microsoft.com/office/officeart/2005/8/layout/hList7"/>
    <dgm:cxn modelId="{42DA1673-4DDA-514B-BB0B-AB91D2229756}" srcId="{5133CE42-96A7-0E44-BC3F-6DF2F0AFB756}" destId="{58CCCFC8-EE21-424A-9CE7-C606839338E5}" srcOrd="4" destOrd="0" parTransId="{FF94A4CD-9953-8B44-B6F7-D1A76F791410}" sibTransId="{77C6DBC8-977F-514C-BA3A-5B8843F4F035}"/>
    <dgm:cxn modelId="{ABE66687-9DF0-6C4E-A244-8B84592A2B20}" type="presOf" srcId="{5133CE42-96A7-0E44-BC3F-6DF2F0AFB756}" destId="{198BD444-43A1-0D4F-B42B-0F3A25A40025}" srcOrd="0" destOrd="0" presId="urn:microsoft.com/office/officeart/2005/8/layout/hList7"/>
    <dgm:cxn modelId="{17E7128C-7D73-DB4E-BEF7-6C8623822B77}" type="presOf" srcId="{3F4EE635-8718-DC44-A266-36D515250695}" destId="{44B9A01A-D511-2442-A827-98091F9B8A3C}" srcOrd="1" destOrd="0" presId="urn:microsoft.com/office/officeart/2005/8/layout/hList7"/>
    <dgm:cxn modelId="{B5A65B93-BE61-4742-84DC-96420A1D7B69}" srcId="{5133CE42-96A7-0E44-BC3F-6DF2F0AFB756}" destId="{5B2F299D-E779-F14B-851D-33608CF2890B}" srcOrd="2" destOrd="0" parTransId="{5D3AECD6-9746-2242-B1DA-D50082C4B8E5}" sibTransId="{DDD0DC75-87F0-6A4E-84C2-C0E13D4DA5E9}"/>
    <dgm:cxn modelId="{45CA5299-47D7-7F42-A052-8659ED1A4F1E}" srcId="{5133CE42-96A7-0E44-BC3F-6DF2F0AFB756}" destId="{4559FA4E-04B0-7142-B912-9F2DD342243A}" srcOrd="3" destOrd="0" parTransId="{BFEC5DE9-FE69-924A-8226-5BD532504B22}" sibTransId="{4DEE0A0F-F31D-8D48-8E3D-AC568BB08CF6}"/>
    <dgm:cxn modelId="{6CF8EA9D-0852-034B-BFB7-B5B6D6476EB5}" type="presOf" srcId="{5B2F299D-E779-F14B-851D-33608CF2890B}" destId="{9D3A90BA-00D0-BC47-90BC-56C940644EDF}" srcOrd="0" destOrd="0" presId="urn:microsoft.com/office/officeart/2005/8/layout/hList7"/>
    <dgm:cxn modelId="{49144FA0-1560-8540-BA6D-4912FA4ED6F7}" type="presOf" srcId="{DDD0DC75-87F0-6A4E-84C2-C0E13D4DA5E9}" destId="{0B5138CF-10D3-C447-88B3-07DCE70E8776}" srcOrd="0" destOrd="0" presId="urn:microsoft.com/office/officeart/2005/8/layout/hList7"/>
    <dgm:cxn modelId="{688CC9A1-CF43-AC4B-BABB-0F89F90B1CE8}" type="presOf" srcId="{84D50FE5-C7B7-0547-9044-4FE743C4F728}" destId="{416A13C0-B5B7-8045-B67D-2D112BF86FC0}" srcOrd="0" destOrd="0" presId="urn:microsoft.com/office/officeart/2005/8/layout/hList7"/>
    <dgm:cxn modelId="{BC74CEA2-27E7-6E4E-98E2-619568116C31}" type="presOf" srcId="{4DEE0A0F-F31D-8D48-8E3D-AC568BB08CF6}" destId="{BDC6489A-584A-334B-AB30-DCE50124ECE4}" srcOrd="0" destOrd="0" presId="urn:microsoft.com/office/officeart/2005/8/layout/hList7"/>
    <dgm:cxn modelId="{A59FA3A9-9B9D-A148-914C-BF28E055F56E}" srcId="{5133CE42-96A7-0E44-BC3F-6DF2F0AFB756}" destId="{84D50FE5-C7B7-0547-9044-4FE743C4F728}" srcOrd="1" destOrd="0" parTransId="{97F59B41-EAEB-A84E-93FC-9D65D5782465}" sibTransId="{38D2BAC2-E9B1-0740-A32A-A64824E5DBD8}"/>
    <dgm:cxn modelId="{F58ACAB6-4662-1D4B-91F0-A1E7554AB86D}" type="presOf" srcId="{5B2F299D-E779-F14B-851D-33608CF2890B}" destId="{F428B088-59F7-DC4C-A3A2-C40BE38653E5}" srcOrd="1" destOrd="0" presId="urn:microsoft.com/office/officeart/2005/8/layout/hList7"/>
    <dgm:cxn modelId="{665218BF-2CA3-D74E-B131-8BDAAE1B0A63}" type="presOf" srcId="{4559FA4E-04B0-7142-B912-9F2DD342243A}" destId="{3AD8F6DD-5076-8142-8C28-F2511E09A808}" srcOrd="1" destOrd="0" presId="urn:microsoft.com/office/officeart/2005/8/layout/hList7"/>
    <dgm:cxn modelId="{A78AC5D3-5977-A44F-9853-014BC9BC946F}" srcId="{5133CE42-96A7-0E44-BC3F-6DF2F0AFB756}" destId="{3F4EE635-8718-DC44-A266-36D515250695}" srcOrd="0" destOrd="0" parTransId="{EBA4C476-B70F-F947-A0EF-7C67C9290992}" sibTransId="{8AE88855-7919-9C49-8A6E-721864148A86}"/>
    <dgm:cxn modelId="{FF4247DA-DC8E-0D4E-B1F7-90577AA21DB9}" type="presOf" srcId="{58CCCFC8-EE21-424A-9CE7-C606839338E5}" destId="{25309040-A393-0644-A977-866AE94426EB}" srcOrd="0" destOrd="0" presId="urn:microsoft.com/office/officeart/2005/8/layout/hList7"/>
    <dgm:cxn modelId="{16E5F92A-8FB6-0441-8443-B9BF27C0EF35}" type="presParOf" srcId="{198BD444-43A1-0D4F-B42B-0F3A25A40025}" destId="{6E97B4B5-148C-AD4F-8518-80BADAD59977}" srcOrd="0" destOrd="0" presId="urn:microsoft.com/office/officeart/2005/8/layout/hList7"/>
    <dgm:cxn modelId="{577A09CC-0FF2-DA42-8DF8-AA15C9CABC70}" type="presParOf" srcId="{198BD444-43A1-0D4F-B42B-0F3A25A40025}" destId="{17A1A6A3-4E30-E745-8B52-4E428EB284C4}" srcOrd="1" destOrd="0" presId="urn:microsoft.com/office/officeart/2005/8/layout/hList7"/>
    <dgm:cxn modelId="{0B5D14D3-E7D4-834C-BD6F-4E99412B248D}" type="presParOf" srcId="{17A1A6A3-4E30-E745-8B52-4E428EB284C4}" destId="{A8AC8A3C-B7F5-7743-9B13-AFAEC214E9E9}" srcOrd="0" destOrd="0" presId="urn:microsoft.com/office/officeart/2005/8/layout/hList7"/>
    <dgm:cxn modelId="{C41DE6B4-9213-9E47-8D3B-3DF9D5D54AF6}" type="presParOf" srcId="{A8AC8A3C-B7F5-7743-9B13-AFAEC214E9E9}" destId="{0AF866EF-8909-C940-809F-B8E3CD666643}" srcOrd="0" destOrd="0" presId="urn:microsoft.com/office/officeart/2005/8/layout/hList7"/>
    <dgm:cxn modelId="{62D12CEF-9EBF-034C-A3FF-5DCFB1B87D34}" type="presParOf" srcId="{A8AC8A3C-B7F5-7743-9B13-AFAEC214E9E9}" destId="{44B9A01A-D511-2442-A827-98091F9B8A3C}" srcOrd="1" destOrd="0" presId="urn:microsoft.com/office/officeart/2005/8/layout/hList7"/>
    <dgm:cxn modelId="{2C39F19C-537F-D240-ABBB-5748003AC8B3}" type="presParOf" srcId="{A8AC8A3C-B7F5-7743-9B13-AFAEC214E9E9}" destId="{0FF62128-016E-CC40-8155-7F4787A64276}" srcOrd="2" destOrd="0" presId="urn:microsoft.com/office/officeart/2005/8/layout/hList7"/>
    <dgm:cxn modelId="{A01CDD96-6E69-1240-894F-298259A3ECB6}" type="presParOf" srcId="{A8AC8A3C-B7F5-7743-9B13-AFAEC214E9E9}" destId="{ECF41C8C-3EF6-3F46-AC32-00E6D6DF5200}" srcOrd="3" destOrd="0" presId="urn:microsoft.com/office/officeart/2005/8/layout/hList7"/>
    <dgm:cxn modelId="{5E751C8B-AD44-9640-9DE4-700454DB4612}" type="presParOf" srcId="{17A1A6A3-4E30-E745-8B52-4E428EB284C4}" destId="{04CE163E-6A72-FE41-A9B6-0A318CAF0ED7}" srcOrd="1" destOrd="0" presId="urn:microsoft.com/office/officeart/2005/8/layout/hList7"/>
    <dgm:cxn modelId="{8F3A3A41-701F-A348-A299-FA8FD5E3DA58}" type="presParOf" srcId="{17A1A6A3-4E30-E745-8B52-4E428EB284C4}" destId="{346B1913-AB2B-5B4A-B0FB-05C935626038}" srcOrd="2" destOrd="0" presId="urn:microsoft.com/office/officeart/2005/8/layout/hList7"/>
    <dgm:cxn modelId="{4494AB5E-7962-C644-ACC0-4BE6AF9F8FBB}" type="presParOf" srcId="{346B1913-AB2B-5B4A-B0FB-05C935626038}" destId="{416A13C0-B5B7-8045-B67D-2D112BF86FC0}" srcOrd="0" destOrd="0" presId="urn:microsoft.com/office/officeart/2005/8/layout/hList7"/>
    <dgm:cxn modelId="{76D8635E-A430-3A4B-9137-0FF9FBE6739F}" type="presParOf" srcId="{346B1913-AB2B-5B4A-B0FB-05C935626038}" destId="{3C19E97A-9497-F040-82C5-704DEBD07010}" srcOrd="1" destOrd="0" presId="urn:microsoft.com/office/officeart/2005/8/layout/hList7"/>
    <dgm:cxn modelId="{53ACA08F-5EAB-0D44-9045-5C0FD9A9B3EC}" type="presParOf" srcId="{346B1913-AB2B-5B4A-B0FB-05C935626038}" destId="{B9A0BDDD-4731-4D43-BBD0-F2E41A91EA53}" srcOrd="2" destOrd="0" presId="urn:microsoft.com/office/officeart/2005/8/layout/hList7"/>
    <dgm:cxn modelId="{A80E0175-58CA-CF40-927F-53C2DEF2E64A}" type="presParOf" srcId="{346B1913-AB2B-5B4A-B0FB-05C935626038}" destId="{38359494-798B-354C-8E60-7158DB74CAE2}" srcOrd="3" destOrd="0" presId="urn:microsoft.com/office/officeart/2005/8/layout/hList7"/>
    <dgm:cxn modelId="{DF44BD4F-650E-E641-90BC-B3F7BC819F32}" type="presParOf" srcId="{17A1A6A3-4E30-E745-8B52-4E428EB284C4}" destId="{0CB6BE0B-C2D0-2A42-B4FC-C5E746B8C02D}" srcOrd="3" destOrd="0" presId="urn:microsoft.com/office/officeart/2005/8/layout/hList7"/>
    <dgm:cxn modelId="{C62A7CDB-DA13-0349-A948-C823B9E96867}" type="presParOf" srcId="{17A1A6A3-4E30-E745-8B52-4E428EB284C4}" destId="{2F46B1ED-0A16-434B-80FA-19DB236F56A6}" srcOrd="4" destOrd="0" presId="urn:microsoft.com/office/officeart/2005/8/layout/hList7"/>
    <dgm:cxn modelId="{7087F343-E9F4-9144-8B9A-14086A615B43}" type="presParOf" srcId="{2F46B1ED-0A16-434B-80FA-19DB236F56A6}" destId="{9D3A90BA-00D0-BC47-90BC-56C940644EDF}" srcOrd="0" destOrd="0" presId="urn:microsoft.com/office/officeart/2005/8/layout/hList7"/>
    <dgm:cxn modelId="{E64AAF17-283E-E747-9882-A9295EC1D321}" type="presParOf" srcId="{2F46B1ED-0A16-434B-80FA-19DB236F56A6}" destId="{F428B088-59F7-DC4C-A3A2-C40BE38653E5}" srcOrd="1" destOrd="0" presId="urn:microsoft.com/office/officeart/2005/8/layout/hList7"/>
    <dgm:cxn modelId="{A97F8B90-3441-D247-947E-EC2378BD4674}" type="presParOf" srcId="{2F46B1ED-0A16-434B-80FA-19DB236F56A6}" destId="{A5D9CA53-8927-7E43-B5D7-8F243CE1229B}" srcOrd="2" destOrd="0" presId="urn:microsoft.com/office/officeart/2005/8/layout/hList7"/>
    <dgm:cxn modelId="{511CE626-DAFA-194B-B499-BCCE305EFC0F}" type="presParOf" srcId="{2F46B1ED-0A16-434B-80FA-19DB236F56A6}" destId="{52106FBE-03F9-7C49-873A-DD7EA28645CD}" srcOrd="3" destOrd="0" presId="urn:microsoft.com/office/officeart/2005/8/layout/hList7"/>
    <dgm:cxn modelId="{D0CEA108-D0BD-F143-9844-4D86F22F7C17}" type="presParOf" srcId="{17A1A6A3-4E30-E745-8B52-4E428EB284C4}" destId="{0B5138CF-10D3-C447-88B3-07DCE70E8776}" srcOrd="5" destOrd="0" presId="urn:microsoft.com/office/officeart/2005/8/layout/hList7"/>
    <dgm:cxn modelId="{B92EE1A8-702B-3140-8F61-1F6640478869}" type="presParOf" srcId="{17A1A6A3-4E30-E745-8B52-4E428EB284C4}" destId="{C3C07C0A-08CE-6C45-B074-A988B22DC85F}" srcOrd="6" destOrd="0" presId="urn:microsoft.com/office/officeart/2005/8/layout/hList7"/>
    <dgm:cxn modelId="{1A98AC53-699F-CE4A-92D5-0127485AA1F5}" type="presParOf" srcId="{C3C07C0A-08CE-6C45-B074-A988B22DC85F}" destId="{67C45E32-B95C-184D-9996-E97D4523D8E3}" srcOrd="0" destOrd="0" presId="urn:microsoft.com/office/officeart/2005/8/layout/hList7"/>
    <dgm:cxn modelId="{60DE1DCA-F739-BF4B-BA09-654CB8B73161}" type="presParOf" srcId="{C3C07C0A-08CE-6C45-B074-A988B22DC85F}" destId="{3AD8F6DD-5076-8142-8C28-F2511E09A808}" srcOrd="1" destOrd="0" presId="urn:microsoft.com/office/officeart/2005/8/layout/hList7"/>
    <dgm:cxn modelId="{7F99C17B-D4B8-6042-A50B-E23982973E31}" type="presParOf" srcId="{C3C07C0A-08CE-6C45-B074-A988B22DC85F}" destId="{DA7E4CD1-9425-C148-B2AB-A657DA2CF8FF}" srcOrd="2" destOrd="0" presId="urn:microsoft.com/office/officeart/2005/8/layout/hList7"/>
    <dgm:cxn modelId="{CBE3E222-D1CB-124F-ACCD-03B73AB79ACF}" type="presParOf" srcId="{C3C07C0A-08CE-6C45-B074-A988B22DC85F}" destId="{65FD0519-2925-BF45-B285-5D06AEC4AC1F}" srcOrd="3" destOrd="0" presId="urn:microsoft.com/office/officeart/2005/8/layout/hList7"/>
    <dgm:cxn modelId="{D7729C4C-C61C-774A-81CF-A496D1247A31}" type="presParOf" srcId="{17A1A6A3-4E30-E745-8B52-4E428EB284C4}" destId="{BDC6489A-584A-334B-AB30-DCE50124ECE4}" srcOrd="7" destOrd="0" presId="urn:microsoft.com/office/officeart/2005/8/layout/hList7"/>
    <dgm:cxn modelId="{F0FEBED6-1D08-7D42-B50B-99C725F35ACC}" type="presParOf" srcId="{17A1A6A3-4E30-E745-8B52-4E428EB284C4}" destId="{879F69BF-F1EE-F041-949A-A3E2A2781C91}" srcOrd="8" destOrd="0" presId="urn:microsoft.com/office/officeart/2005/8/layout/hList7"/>
    <dgm:cxn modelId="{A94D22F6-5289-B84D-815C-DFBAFA2BD2E0}" type="presParOf" srcId="{879F69BF-F1EE-F041-949A-A3E2A2781C91}" destId="{25309040-A393-0644-A977-866AE94426EB}" srcOrd="0" destOrd="0" presId="urn:microsoft.com/office/officeart/2005/8/layout/hList7"/>
    <dgm:cxn modelId="{34BEA057-62E4-3944-9C70-D569A203B501}" type="presParOf" srcId="{879F69BF-F1EE-F041-949A-A3E2A2781C91}" destId="{65F27D3F-E1D1-A64E-B4C4-BE4C2623BA8C}" srcOrd="1" destOrd="0" presId="urn:microsoft.com/office/officeart/2005/8/layout/hList7"/>
    <dgm:cxn modelId="{57E04965-4D27-3A4F-9B19-F2399CB311C3}" type="presParOf" srcId="{879F69BF-F1EE-F041-949A-A3E2A2781C91}" destId="{716EBDBE-090B-FD4C-BC00-80169E91BB21}" srcOrd="2" destOrd="0" presId="urn:microsoft.com/office/officeart/2005/8/layout/hList7"/>
    <dgm:cxn modelId="{3752B650-3AB5-B14F-80B6-0A817992B215}" type="presParOf" srcId="{879F69BF-F1EE-F041-949A-A3E2A2781C91}" destId="{361B0B9D-C823-2A47-8F94-1EF32E0D6C6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BED618-9545-1049-9F44-5B1D910CEF88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82A651-97A2-E140-88C0-E7C0C2A1F17B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Care Setting </a:t>
          </a:r>
        </a:p>
      </dgm:t>
    </dgm:pt>
    <dgm:pt modelId="{05607E0A-53BF-554D-8BB9-27B1C2B10A03}" type="parTrans" cxnId="{7A8A4897-4B89-7C4C-BCF4-E39FA34B856D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B2F3BFB6-9A44-4D48-8C52-3A2F022C8107}" type="sibTrans" cxnId="{7A8A4897-4B89-7C4C-BCF4-E39FA34B856D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518E7A30-58E2-7441-AB99-253926175F76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Dermatology </a:t>
          </a:r>
          <a:endParaRPr lang="en-US" sz="2800" b="1" dirty="0">
            <a:solidFill>
              <a:schemeClr val="tx1"/>
            </a:solidFill>
          </a:endParaRPr>
        </a:p>
      </dgm:t>
    </dgm:pt>
    <dgm:pt modelId="{255CDAC5-6878-6747-ADED-DD346542DCB1}" type="parTrans" cxnId="{0D98E2C0-4D76-1744-A5C3-BD127B5FB5F9}">
      <dgm:prSet custT="1"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3227CF46-1910-6F40-9FA1-B3C367DE3CA5}" type="sibTrans" cxnId="{0D98E2C0-4D76-1744-A5C3-BD127B5FB5F9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A2122681-39B3-A547-904A-55E235DE471D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Admission to Intensive Care</a:t>
          </a:r>
        </a:p>
      </dgm:t>
    </dgm:pt>
    <dgm:pt modelId="{D1E8BD36-76FD-724C-9672-68A79388C368}" type="parTrans" cxnId="{C04DD818-B5F3-5E4A-AD5D-A058B7EF9772}">
      <dgm:prSet custT="1"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7A5D12D4-0BDC-164D-AF43-941FC7D8B96E}" type="sibTrans" cxnId="{C04DD818-B5F3-5E4A-AD5D-A058B7EF9772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FE48B488-BA10-B649-8BE6-85988BE9999C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ENT</a:t>
          </a:r>
          <a:endParaRPr lang="en-US" sz="1400" b="1" dirty="0">
            <a:solidFill>
              <a:schemeClr val="tx1"/>
            </a:solidFill>
          </a:endParaRPr>
        </a:p>
      </dgm:t>
    </dgm:pt>
    <dgm:pt modelId="{53504AE5-3982-4544-8253-952372F93DA2}" type="parTrans" cxnId="{B63BAD2D-B498-A645-A642-3608BF423712}">
      <dgm:prSet custT="1"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BE34A627-6269-F84A-B07B-FF87100FCBBD}" type="sibTrans" cxnId="{B63BAD2D-B498-A645-A642-3608BF423712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56DFE1CB-1A71-C74D-9A0D-CD177256DF24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Ophthalmology </a:t>
          </a:r>
        </a:p>
      </dgm:t>
    </dgm:pt>
    <dgm:pt modelId="{9C9CBD73-5776-DC44-8BAD-C4755F514D4F}" type="sibTrans" cxnId="{60A4C903-5E3D-BC47-817F-448057434C1E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FAFFDD38-DAFB-234A-83C3-E56523A3FAB6}" type="parTrans" cxnId="{60A4C903-5E3D-BC47-817F-448057434C1E}">
      <dgm:prSet custT="1"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2D9B402F-9BA4-A340-B627-A4D22A574DE9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Wound Care</a:t>
          </a:r>
        </a:p>
      </dgm:t>
    </dgm:pt>
    <dgm:pt modelId="{DD19E76E-B135-DA46-90D9-77935FCDC322}" type="parTrans" cxnId="{CF8EE228-E863-7E42-BF37-793BC02CBD63}">
      <dgm:prSet/>
      <dgm:spPr/>
      <dgm:t>
        <a:bodyPr/>
        <a:lstStyle/>
        <a:p>
          <a:endParaRPr lang="en-US"/>
        </a:p>
      </dgm:t>
    </dgm:pt>
    <dgm:pt modelId="{7446BD1D-0EEF-7343-BB50-44B8B3D72B2D}" type="sibTrans" cxnId="{CF8EE228-E863-7E42-BF37-793BC02CBD63}">
      <dgm:prSet/>
      <dgm:spPr/>
      <dgm:t>
        <a:bodyPr/>
        <a:lstStyle/>
        <a:p>
          <a:endParaRPr lang="en-US"/>
        </a:p>
      </dgm:t>
    </dgm:pt>
    <dgm:pt modelId="{886D59EC-81EB-AC48-84F0-97545A2FA55E}" type="pres">
      <dgm:prSet presAssocID="{F6BED618-9545-1049-9F44-5B1D910CEF88}" presName="composite" presStyleCnt="0">
        <dgm:presLayoutVars>
          <dgm:chMax val="1"/>
          <dgm:dir/>
          <dgm:resizeHandles val="exact"/>
        </dgm:presLayoutVars>
      </dgm:prSet>
      <dgm:spPr/>
    </dgm:pt>
    <dgm:pt modelId="{026BE356-DC4A-B347-8670-FB0246C166EA}" type="pres">
      <dgm:prSet presAssocID="{F6BED618-9545-1049-9F44-5B1D910CEF88}" presName="radial" presStyleCnt="0">
        <dgm:presLayoutVars>
          <dgm:animLvl val="ctr"/>
        </dgm:presLayoutVars>
      </dgm:prSet>
      <dgm:spPr/>
    </dgm:pt>
    <dgm:pt modelId="{F605550C-FCC1-204E-95BC-00C810A5ECE9}" type="pres">
      <dgm:prSet presAssocID="{0082A651-97A2-E140-88C0-E7C0C2A1F17B}" presName="centerShape" presStyleLbl="vennNode1" presStyleIdx="0" presStyleCnt="6"/>
      <dgm:spPr/>
    </dgm:pt>
    <dgm:pt modelId="{DCB2CA53-6C30-A844-BDB5-3BCEFF988A82}" type="pres">
      <dgm:prSet presAssocID="{518E7A30-58E2-7441-AB99-253926175F76}" presName="node" presStyleLbl="vennNode1" presStyleIdx="1" presStyleCnt="6" custScaleX="158507" custScaleY="86665">
        <dgm:presLayoutVars>
          <dgm:bulletEnabled val="1"/>
        </dgm:presLayoutVars>
      </dgm:prSet>
      <dgm:spPr/>
    </dgm:pt>
    <dgm:pt modelId="{F5DF286D-BAAF-C844-9DA1-658AFE22640F}" type="pres">
      <dgm:prSet presAssocID="{A2122681-39B3-A547-904A-55E235DE471D}" presName="node" presStyleLbl="vennNode1" presStyleIdx="2" presStyleCnt="6" custScaleX="101367" custScaleY="98543" custRadScaleRad="95877" custRadScaleInc="14201">
        <dgm:presLayoutVars>
          <dgm:bulletEnabled val="1"/>
        </dgm:presLayoutVars>
      </dgm:prSet>
      <dgm:spPr/>
    </dgm:pt>
    <dgm:pt modelId="{02DDC6B9-FF84-5140-8555-630A2D90A232}" type="pres">
      <dgm:prSet presAssocID="{56DFE1CB-1A71-C74D-9A0D-CD177256DF24}" presName="node" presStyleLbl="vennNode1" presStyleIdx="3" presStyleCnt="6" custScaleX="169820">
        <dgm:presLayoutVars>
          <dgm:bulletEnabled val="1"/>
        </dgm:presLayoutVars>
      </dgm:prSet>
      <dgm:spPr/>
    </dgm:pt>
    <dgm:pt modelId="{B179F91D-88F6-814C-8EC1-C7AA7AA715A4}" type="pres">
      <dgm:prSet presAssocID="{2D9B402F-9BA4-A340-B627-A4D22A574DE9}" presName="node" presStyleLbl="vennNode1" presStyleIdx="4" presStyleCnt="6" custScaleX="169820">
        <dgm:presLayoutVars>
          <dgm:bulletEnabled val="1"/>
        </dgm:presLayoutVars>
      </dgm:prSet>
      <dgm:spPr/>
    </dgm:pt>
    <dgm:pt modelId="{18ED9EC2-6D0E-CC46-87D4-E29A187F69BB}" type="pres">
      <dgm:prSet presAssocID="{FE48B488-BA10-B649-8BE6-85988BE9999C}" presName="node" presStyleLbl="vennNode1" presStyleIdx="5" presStyleCnt="6" custScaleX="69373" custScaleY="62028" custRadScaleRad="87407" custRadScaleInc="1943">
        <dgm:presLayoutVars>
          <dgm:bulletEnabled val="1"/>
        </dgm:presLayoutVars>
      </dgm:prSet>
      <dgm:spPr/>
    </dgm:pt>
  </dgm:ptLst>
  <dgm:cxnLst>
    <dgm:cxn modelId="{60A4C903-5E3D-BC47-817F-448057434C1E}" srcId="{0082A651-97A2-E140-88C0-E7C0C2A1F17B}" destId="{56DFE1CB-1A71-C74D-9A0D-CD177256DF24}" srcOrd="2" destOrd="0" parTransId="{FAFFDD38-DAFB-234A-83C3-E56523A3FAB6}" sibTransId="{9C9CBD73-5776-DC44-8BAD-C4755F514D4F}"/>
    <dgm:cxn modelId="{C04DD818-B5F3-5E4A-AD5D-A058B7EF9772}" srcId="{0082A651-97A2-E140-88C0-E7C0C2A1F17B}" destId="{A2122681-39B3-A547-904A-55E235DE471D}" srcOrd="1" destOrd="0" parTransId="{D1E8BD36-76FD-724C-9672-68A79388C368}" sibTransId="{7A5D12D4-0BDC-164D-AF43-941FC7D8B96E}"/>
    <dgm:cxn modelId="{64543727-F323-AB4A-93CF-810A2A07E3D5}" type="presOf" srcId="{A2122681-39B3-A547-904A-55E235DE471D}" destId="{F5DF286D-BAAF-C844-9DA1-658AFE22640F}" srcOrd="0" destOrd="0" presId="urn:microsoft.com/office/officeart/2005/8/layout/radial3"/>
    <dgm:cxn modelId="{CF8EE228-E863-7E42-BF37-793BC02CBD63}" srcId="{0082A651-97A2-E140-88C0-E7C0C2A1F17B}" destId="{2D9B402F-9BA4-A340-B627-A4D22A574DE9}" srcOrd="3" destOrd="0" parTransId="{DD19E76E-B135-DA46-90D9-77935FCDC322}" sibTransId="{7446BD1D-0EEF-7343-BB50-44B8B3D72B2D}"/>
    <dgm:cxn modelId="{B63BAD2D-B498-A645-A642-3608BF423712}" srcId="{0082A651-97A2-E140-88C0-E7C0C2A1F17B}" destId="{FE48B488-BA10-B649-8BE6-85988BE9999C}" srcOrd="4" destOrd="0" parTransId="{53504AE5-3982-4544-8253-952372F93DA2}" sibTransId="{BE34A627-6269-F84A-B07B-FF87100FCBBD}"/>
    <dgm:cxn modelId="{67FBED54-4B0B-F44B-A925-E9674171F2DA}" type="presOf" srcId="{518E7A30-58E2-7441-AB99-253926175F76}" destId="{DCB2CA53-6C30-A844-BDB5-3BCEFF988A82}" srcOrd="0" destOrd="0" presId="urn:microsoft.com/office/officeart/2005/8/layout/radial3"/>
    <dgm:cxn modelId="{AEEEFC59-2E67-C849-B65D-36FBBD4CF99B}" type="presOf" srcId="{56DFE1CB-1A71-C74D-9A0D-CD177256DF24}" destId="{02DDC6B9-FF84-5140-8555-630A2D90A232}" srcOrd="0" destOrd="0" presId="urn:microsoft.com/office/officeart/2005/8/layout/radial3"/>
    <dgm:cxn modelId="{EAF9376E-611E-C84B-8430-94B67CEDE3BB}" type="presOf" srcId="{FE48B488-BA10-B649-8BE6-85988BE9999C}" destId="{18ED9EC2-6D0E-CC46-87D4-E29A187F69BB}" srcOrd="0" destOrd="0" presId="urn:microsoft.com/office/officeart/2005/8/layout/radial3"/>
    <dgm:cxn modelId="{7EDDF986-4FB0-8E43-8E63-B3FA4FE54E2B}" type="presOf" srcId="{0082A651-97A2-E140-88C0-E7C0C2A1F17B}" destId="{F605550C-FCC1-204E-95BC-00C810A5ECE9}" srcOrd="0" destOrd="0" presId="urn:microsoft.com/office/officeart/2005/8/layout/radial3"/>
    <dgm:cxn modelId="{7A8A4897-4B89-7C4C-BCF4-E39FA34B856D}" srcId="{F6BED618-9545-1049-9F44-5B1D910CEF88}" destId="{0082A651-97A2-E140-88C0-E7C0C2A1F17B}" srcOrd="0" destOrd="0" parTransId="{05607E0A-53BF-554D-8BB9-27B1C2B10A03}" sibTransId="{B2F3BFB6-9A44-4D48-8C52-3A2F022C8107}"/>
    <dgm:cxn modelId="{0B7CE4AD-84FD-D14C-98DE-92E41A744343}" type="presOf" srcId="{F6BED618-9545-1049-9F44-5B1D910CEF88}" destId="{886D59EC-81EB-AC48-84F0-97545A2FA55E}" srcOrd="0" destOrd="0" presId="urn:microsoft.com/office/officeart/2005/8/layout/radial3"/>
    <dgm:cxn modelId="{0D98E2C0-4D76-1744-A5C3-BD127B5FB5F9}" srcId="{0082A651-97A2-E140-88C0-E7C0C2A1F17B}" destId="{518E7A30-58E2-7441-AB99-253926175F76}" srcOrd="0" destOrd="0" parTransId="{255CDAC5-6878-6747-ADED-DD346542DCB1}" sibTransId="{3227CF46-1910-6F40-9FA1-B3C367DE3CA5}"/>
    <dgm:cxn modelId="{1BE3A0FA-5D94-AC41-AC71-0093E544D968}" type="presOf" srcId="{2D9B402F-9BA4-A340-B627-A4D22A574DE9}" destId="{B179F91D-88F6-814C-8EC1-C7AA7AA715A4}" srcOrd="0" destOrd="0" presId="urn:microsoft.com/office/officeart/2005/8/layout/radial3"/>
    <dgm:cxn modelId="{5FAD9772-7570-C043-9D5D-AA045F28478B}" type="presParOf" srcId="{886D59EC-81EB-AC48-84F0-97545A2FA55E}" destId="{026BE356-DC4A-B347-8670-FB0246C166EA}" srcOrd="0" destOrd="0" presId="urn:microsoft.com/office/officeart/2005/8/layout/radial3"/>
    <dgm:cxn modelId="{0A00DB9A-CE13-DF4E-A2F9-9CBBF5F362DD}" type="presParOf" srcId="{026BE356-DC4A-B347-8670-FB0246C166EA}" destId="{F605550C-FCC1-204E-95BC-00C810A5ECE9}" srcOrd="0" destOrd="0" presId="urn:microsoft.com/office/officeart/2005/8/layout/radial3"/>
    <dgm:cxn modelId="{9D3239A5-2560-B841-AC50-63ABAB8FD10D}" type="presParOf" srcId="{026BE356-DC4A-B347-8670-FB0246C166EA}" destId="{DCB2CA53-6C30-A844-BDB5-3BCEFF988A82}" srcOrd="1" destOrd="0" presId="urn:microsoft.com/office/officeart/2005/8/layout/radial3"/>
    <dgm:cxn modelId="{CB6D078D-C27D-994F-B066-AA63FE7E4B8C}" type="presParOf" srcId="{026BE356-DC4A-B347-8670-FB0246C166EA}" destId="{F5DF286D-BAAF-C844-9DA1-658AFE22640F}" srcOrd="2" destOrd="0" presId="urn:microsoft.com/office/officeart/2005/8/layout/radial3"/>
    <dgm:cxn modelId="{349CB20B-A931-4F42-95D5-CBA67EB2025F}" type="presParOf" srcId="{026BE356-DC4A-B347-8670-FB0246C166EA}" destId="{02DDC6B9-FF84-5140-8555-630A2D90A232}" srcOrd="3" destOrd="0" presId="urn:microsoft.com/office/officeart/2005/8/layout/radial3"/>
    <dgm:cxn modelId="{8B867F6C-4E4E-3A45-8697-537D34858610}" type="presParOf" srcId="{026BE356-DC4A-B347-8670-FB0246C166EA}" destId="{B179F91D-88F6-814C-8EC1-C7AA7AA715A4}" srcOrd="4" destOrd="0" presId="urn:microsoft.com/office/officeart/2005/8/layout/radial3"/>
    <dgm:cxn modelId="{F27E1D43-E5D5-2C4F-85B0-0EBDE3BBB070}" type="presParOf" srcId="{026BE356-DC4A-B347-8670-FB0246C166EA}" destId="{18ED9EC2-6D0E-CC46-87D4-E29A187F69BB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8D99C6-7729-1344-8026-91937C1774E4}" type="doc">
      <dgm:prSet loTypeId="urn:microsoft.com/office/officeart/2005/8/layout/hProcess7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12EFE1-EE99-3447-B89B-0CE8A7ED6C9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BFDEA825-0275-574C-821F-1A940B339338}" type="parTrans" cxnId="{92145F12-4468-B941-BD2C-96F7773BB4CE}">
      <dgm:prSet/>
      <dgm:spPr/>
      <dgm:t>
        <a:bodyPr/>
        <a:lstStyle/>
        <a:p>
          <a:pPr algn="l"/>
          <a:endParaRPr lang="en-US"/>
        </a:p>
      </dgm:t>
    </dgm:pt>
    <dgm:pt modelId="{7EC58D42-8FBE-D84E-BE5F-8ED0BB122699}" type="sibTrans" cxnId="{92145F12-4468-B941-BD2C-96F7773BB4CE}">
      <dgm:prSet/>
      <dgm:spPr/>
      <dgm:t>
        <a:bodyPr/>
        <a:lstStyle/>
        <a:p>
          <a:pPr algn="l"/>
          <a:endParaRPr lang="en-US"/>
        </a:p>
      </dgm:t>
    </dgm:pt>
    <dgm:pt modelId="{39725295-B3B5-294A-98B4-F059F0ADD59C}">
      <dgm:prSet phldrT="[Text]"/>
      <dgm:spPr/>
      <dgm:t>
        <a:bodyPr/>
        <a:lstStyle/>
        <a:p>
          <a:pPr algn="l"/>
          <a:r>
            <a:rPr lang="en-US" dirty="0"/>
            <a:t>Employ strict barrier nursing to reduce nosocomial infections </a:t>
          </a:r>
        </a:p>
      </dgm:t>
    </dgm:pt>
    <dgm:pt modelId="{3D514C38-9CB6-434C-80B1-CF6857906596}" type="parTrans" cxnId="{ED66B7CC-BE0D-004B-A27E-5FD2530B6807}">
      <dgm:prSet/>
      <dgm:spPr/>
      <dgm:t>
        <a:bodyPr/>
        <a:lstStyle/>
        <a:p>
          <a:pPr algn="l"/>
          <a:endParaRPr lang="en-US"/>
        </a:p>
      </dgm:t>
    </dgm:pt>
    <dgm:pt modelId="{998818A3-19B3-144C-8A70-E7964426AB19}" type="sibTrans" cxnId="{ED66B7CC-BE0D-004B-A27E-5FD2530B6807}">
      <dgm:prSet/>
      <dgm:spPr/>
      <dgm:t>
        <a:bodyPr/>
        <a:lstStyle/>
        <a:p>
          <a:pPr algn="l"/>
          <a:endParaRPr lang="en-US"/>
        </a:p>
      </dgm:t>
    </dgm:pt>
    <dgm:pt modelId="{370B910B-FB95-AB44-96A8-1B30AF47A3ED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A42F1AAF-878C-894D-89D2-3DB17E75532C}" type="parTrans" cxnId="{CCECDD6D-3178-4147-98FD-0B6F8374D82A}">
      <dgm:prSet/>
      <dgm:spPr/>
      <dgm:t>
        <a:bodyPr/>
        <a:lstStyle/>
        <a:p>
          <a:pPr algn="l"/>
          <a:endParaRPr lang="en-US"/>
        </a:p>
      </dgm:t>
    </dgm:pt>
    <dgm:pt modelId="{FEDB4F51-7BF7-054D-8913-01BC6013FFDC}" type="sibTrans" cxnId="{CCECDD6D-3178-4147-98FD-0B6F8374D82A}">
      <dgm:prSet/>
      <dgm:spPr/>
      <dgm:t>
        <a:bodyPr/>
        <a:lstStyle/>
        <a:p>
          <a:pPr algn="l"/>
          <a:endParaRPr lang="en-US"/>
        </a:p>
      </dgm:t>
    </dgm:pt>
    <dgm:pt modelId="{B54FA143-D648-3F41-91FD-F9FB94900921}">
      <dgm:prSet phldrT="[Text]"/>
      <dgm:spPr/>
      <dgm:t>
        <a:bodyPr/>
        <a:lstStyle/>
        <a:p>
          <a:pPr algn="l"/>
          <a:r>
            <a:rPr lang="en-US" dirty="0"/>
            <a:t>Take swabs for bacterial and fungal culture from 3 areas of </a:t>
          </a:r>
          <a:r>
            <a:rPr lang="en-US" dirty="0" err="1"/>
            <a:t>lesional</a:t>
          </a:r>
          <a:r>
            <a:rPr lang="en-US" dirty="0"/>
            <a:t> skin, particularly sloughy or crusted areas, </a:t>
          </a:r>
          <a:r>
            <a:rPr lang="en-US" b="1" dirty="0"/>
            <a:t>on alternate days throughout the acute phase </a:t>
          </a:r>
          <a:endParaRPr lang="en-US" dirty="0"/>
        </a:p>
      </dgm:t>
    </dgm:pt>
    <dgm:pt modelId="{2F6DBB95-4F3D-224E-88A2-BE7D84B242CF}" type="parTrans" cxnId="{ECF5C942-1300-EC43-9B01-54B0F4BCC656}">
      <dgm:prSet/>
      <dgm:spPr/>
      <dgm:t>
        <a:bodyPr/>
        <a:lstStyle/>
        <a:p>
          <a:pPr algn="l"/>
          <a:endParaRPr lang="en-US"/>
        </a:p>
      </dgm:t>
    </dgm:pt>
    <dgm:pt modelId="{2E982232-D1AA-0F41-A71E-DCDB97592712}" type="sibTrans" cxnId="{ECF5C942-1300-EC43-9B01-54B0F4BCC656}">
      <dgm:prSet/>
      <dgm:spPr/>
      <dgm:t>
        <a:bodyPr/>
        <a:lstStyle/>
        <a:p>
          <a:pPr algn="l"/>
          <a:endParaRPr lang="en-US"/>
        </a:p>
      </dgm:t>
    </dgm:pt>
    <dgm:pt modelId="{C8A67D43-162C-CB42-ABB8-32BFB489016E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46525024-106E-654C-A3EC-42EA4F0B291C}" type="parTrans" cxnId="{A9F321E2-EB45-0348-A122-B36E167A10CD}">
      <dgm:prSet/>
      <dgm:spPr/>
      <dgm:t>
        <a:bodyPr/>
        <a:lstStyle/>
        <a:p>
          <a:pPr algn="l"/>
          <a:endParaRPr lang="en-US"/>
        </a:p>
      </dgm:t>
    </dgm:pt>
    <dgm:pt modelId="{134EDF9B-86C9-4640-A88A-47077783FF93}" type="sibTrans" cxnId="{A9F321E2-EB45-0348-A122-B36E167A10CD}">
      <dgm:prSet/>
      <dgm:spPr/>
      <dgm:t>
        <a:bodyPr/>
        <a:lstStyle/>
        <a:p>
          <a:pPr algn="l"/>
          <a:endParaRPr lang="en-US"/>
        </a:p>
      </dgm:t>
    </dgm:pt>
    <dgm:pt modelId="{FE66A42A-1B59-3B45-8649-BCE042802AB6}">
      <dgm:prSet phldrT="[Text]"/>
      <dgm:spPr/>
      <dgm:t>
        <a:bodyPr/>
        <a:lstStyle/>
        <a:p>
          <a:pPr algn="l"/>
          <a:r>
            <a:rPr lang="en-US" dirty="0"/>
            <a:t>Administer systemic antibiotics only if there are clinical signs of infection </a:t>
          </a:r>
        </a:p>
      </dgm:t>
    </dgm:pt>
    <dgm:pt modelId="{884792B9-A5FA-4F4A-8ED1-C6A994CFC432}" type="parTrans" cxnId="{F6CE3EDF-8FDC-8841-8F12-EFE86D2192E4}">
      <dgm:prSet/>
      <dgm:spPr/>
      <dgm:t>
        <a:bodyPr/>
        <a:lstStyle/>
        <a:p>
          <a:pPr algn="l"/>
          <a:endParaRPr lang="en-US"/>
        </a:p>
      </dgm:t>
    </dgm:pt>
    <dgm:pt modelId="{CB96EAB8-5BFD-314F-95FD-9548472F67C4}" type="sibTrans" cxnId="{F6CE3EDF-8FDC-8841-8F12-EFE86D2192E4}">
      <dgm:prSet/>
      <dgm:spPr/>
      <dgm:t>
        <a:bodyPr/>
        <a:lstStyle/>
        <a:p>
          <a:pPr algn="l"/>
          <a:endParaRPr lang="en-US"/>
        </a:p>
      </dgm:t>
    </dgm:pt>
    <dgm:pt modelId="{9E372DAE-0C01-F54D-9E2A-E8B19383AE7F}" type="pres">
      <dgm:prSet presAssocID="{F48D99C6-7729-1344-8026-91937C1774E4}" presName="Name0" presStyleCnt="0">
        <dgm:presLayoutVars>
          <dgm:dir/>
          <dgm:animLvl val="lvl"/>
          <dgm:resizeHandles val="exact"/>
        </dgm:presLayoutVars>
      </dgm:prSet>
      <dgm:spPr/>
    </dgm:pt>
    <dgm:pt modelId="{1FBBE419-E77A-B644-8300-43AAF8B82BD4}" type="pres">
      <dgm:prSet presAssocID="{7412EFE1-EE99-3447-B89B-0CE8A7ED6C97}" presName="compositeNode" presStyleCnt="0">
        <dgm:presLayoutVars>
          <dgm:bulletEnabled val="1"/>
        </dgm:presLayoutVars>
      </dgm:prSet>
      <dgm:spPr/>
    </dgm:pt>
    <dgm:pt modelId="{5D0CC7DA-FFDE-6D4C-9CAB-432602718B66}" type="pres">
      <dgm:prSet presAssocID="{7412EFE1-EE99-3447-B89B-0CE8A7ED6C97}" presName="bgRect" presStyleLbl="node1" presStyleIdx="0" presStyleCnt="3"/>
      <dgm:spPr/>
    </dgm:pt>
    <dgm:pt modelId="{574233F7-97D2-D949-B275-61037BC9800D}" type="pres">
      <dgm:prSet presAssocID="{7412EFE1-EE99-3447-B89B-0CE8A7ED6C97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1E41EACB-CCFA-BB49-8564-43717D404E88}" type="pres">
      <dgm:prSet presAssocID="{7412EFE1-EE99-3447-B89B-0CE8A7ED6C97}" presName="childNode" presStyleLbl="node1" presStyleIdx="0" presStyleCnt="3">
        <dgm:presLayoutVars>
          <dgm:bulletEnabled val="1"/>
        </dgm:presLayoutVars>
      </dgm:prSet>
      <dgm:spPr/>
    </dgm:pt>
    <dgm:pt modelId="{186BB1E9-229E-004D-AADE-3E1A85500B1F}" type="pres">
      <dgm:prSet presAssocID="{7EC58D42-8FBE-D84E-BE5F-8ED0BB122699}" presName="hSp" presStyleCnt="0"/>
      <dgm:spPr/>
    </dgm:pt>
    <dgm:pt modelId="{FD9321BA-F360-CD42-A4A4-C377F13C12E2}" type="pres">
      <dgm:prSet presAssocID="{7EC58D42-8FBE-D84E-BE5F-8ED0BB122699}" presName="vProcSp" presStyleCnt="0"/>
      <dgm:spPr/>
    </dgm:pt>
    <dgm:pt modelId="{706759A4-DCF5-6148-98F4-01DE679C09B7}" type="pres">
      <dgm:prSet presAssocID="{7EC58D42-8FBE-D84E-BE5F-8ED0BB122699}" presName="vSp1" presStyleCnt="0"/>
      <dgm:spPr/>
    </dgm:pt>
    <dgm:pt modelId="{E91B29ED-86BF-E049-9773-646497179F47}" type="pres">
      <dgm:prSet presAssocID="{7EC58D42-8FBE-D84E-BE5F-8ED0BB122699}" presName="simulatedConn" presStyleLbl="solidFgAcc1" presStyleIdx="0" presStyleCnt="2"/>
      <dgm:spPr/>
    </dgm:pt>
    <dgm:pt modelId="{9563785D-790D-2A45-AF7A-5C58511D43E1}" type="pres">
      <dgm:prSet presAssocID="{7EC58D42-8FBE-D84E-BE5F-8ED0BB122699}" presName="vSp2" presStyleCnt="0"/>
      <dgm:spPr/>
    </dgm:pt>
    <dgm:pt modelId="{BCB7EB66-D9B8-3B4D-B295-11E674C6E0CB}" type="pres">
      <dgm:prSet presAssocID="{7EC58D42-8FBE-D84E-BE5F-8ED0BB122699}" presName="sibTrans" presStyleCnt="0"/>
      <dgm:spPr/>
    </dgm:pt>
    <dgm:pt modelId="{5FB55C1B-E651-F641-B853-963CCC173587}" type="pres">
      <dgm:prSet presAssocID="{370B910B-FB95-AB44-96A8-1B30AF47A3ED}" presName="compositeNode" presStyleCnt="0">
        <dgm:presLayoutVars>
          <dgm:bulletEnabled val="1"/>
        </dgm:presLayoutVars>
      </dgm:prSet>
      <dgm:spPr/>
    </dgm:pt>
    <dgm:pt modelId="{FA31B05B-87C7-D54C-9EAA-71118370C155}" type="pres">
      <dgm:prSet presAssocID="{370B910B-FB95-AB44-96A8-1B30AF47A3ED}" presName="bgRect" presStyleLbl="node1" presStyleIdx="1" presStyleCnt="3"/>
      <dgm:spPr/>
    </dgm:pt>
    <dgm:pt modelId="{1D95AD59-B961-CB41-A333-D8CF8E15CE59}" type="pres">
      <dgm:prSet presAssocID="{370B910B-FB95-AB44-96A8-1B30AF47A3ED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A37BC1FC-44E7-024C-B1E0-84A8C54AC99F}" type="pres">
      <dgm:prSet presAssocID="{370B910B-FB95-AB44-96A8-1B30AF47A3ED}" presName="childNode" presStyleLbl="node1" presStyleIdx="1" presStyleCnt="3">
        <dgm:presLayoutVars>
          <dgm:bulletEnabled val="1"/>
        </dgm:presLayoutVars>
      </dgm:prSet>
      <dgm:spPr/>
    </dgm:pt>
    <dgm:pt modelId="{4697922A-0400-9147-B4AF-7983C3FE1112}" type="pres">
      <dgm:prSet presAssocID="{FEDB4F51-7BF7-054D-8913-01BC6013FFDC}" presName="hSp" presStyleCnt="0"/>
      <dgm:spPr/>
    </dgm:pt>
    <dgm:pt modelId="{FF3B20FE-8260-E344-A44C-0AB5565E57C0}" type="pres">
      <dgm:prSet presAssocID="{FEDB4F51-7BF7-054D-8913-01BC6013FFDC}" presName="vProcSp" presStyleCnt="0"/>
      <dgm:spPr/>
    </dgm:pt>
    <dgm:pt modelId="{F65EF7D4-4EF6-6046-80CD-B99188AE5FEB}" type="pres">
      <dgm:prSet presAssocID="{FEDB4F51-7BF7-054D-8913-01BC6013FFDC}" presName="vSp1" presStyleCnt="0"/>
      <dgm:spPr/>
    </dgm:pt>
    <dgm:pt modelId="{DD434411-4A2B-CE46-A953-3D5AB90EB45B}" type="pres">
      <dgm:prSet presAssocID="{FEDB4F51-7BF7-054D-8913-01BC6013FFDC}" presName="simulatedConn" presStyleLbl="solidFgAcc1" presStyleIdx="1" presStyleCnt="2"/>
      <dgm:spPr/>
    </dgm:pt>
    <dgm:pt modelId="{C8307CB0-2B75-DF47-A252-0D9B972F060F}" type="pres">
      <dgm:prSet presAssocID="{FEDB4F51-7BF7-054D-8913-01BC6013FFDC}" presName="vSp2" presStyleCnt="0"/>
      <dgm:spPr/>
    </dgm:pt>
    <dgm:pt modelId="{A535EDF6-7433-7243-BF02-E17ECB8E2DAC}" type="pres">
      <dgm:prSet presAssocID="{FEDB4F51-7BF7-054D-8913-01BC6013FFDC}" presName="sibTrans" presStyleCnt="0"/>
      <dgm:spPr/>
    </dgm:pt>
    <dgm:pt modelId="{6748B765-242C-BB4C-AF7D-5864639D2068}" type="pres">
      <dgm:prSet presAssocID="{C8A67D43-162C-CB42-ABB8-32BFB489016E}" presName="compositeNode" presStyleCnt="0">
        <dgm:presLayoutVars>
          <dgm:bulletEnabled val="1"/>
        </dgm:presLayoutVars>
      </dgm:prSet>
      <dgm:spPr/>
    </dgm:pt>
    <dgm:pt modelId="{E0AC671E-D62F-D541-8A2A-81753B48B8E6}" type="pres">
      <dgm:prSet presAssocID="{C8A67D43-162C-CB42-ABB8-32BFB489016E}" presName="bgRect" presStyleLbl="node1" presStyleIdx="2" presStyleCnt="3"/>
      <dgm:spPr/>
    </dgm:pt>
    <dgm:pt modelId="{CCC505E3-307F-AA4B-B847-0B73CD4E003B}" type="pres">
      <dgm:prSet presAssocID="{C8A67D43-162C-CB42-ABB8-32BFB489016E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EE281C23-5B08-4F40-BD28-C8682C2B5C03}" type="pres">
      <dgm:prSet presAssocID="{C8A67D43-162C-CB42-ABB8-32BFB489016E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92145F12-4468-B941-BD2C-96F7773BB4CE}" srcId="{F48D99C6-7729-1344-8026-91937C1774E4}" destId="{7412EFE1-EE99-3447-B89B-0CE8A7ED6C97}" srcOrd="0" destOrd="0" parTransId="{BFDEA825-0275-574C-821F-1A940B339338}" sibTransId="{7EC58D42-8FBE-D84E-BE5F-8ED0BB122699}"/>
    <dgm:cxn modelId="{ECF5C942-1300-EC43-9B01-54B0F4BCC656}" srcId="{370B910B-FB95-AB44-96A8-1B30AF47A3ED}" destId="{B54FA143-D648-3F41-91FD-F9FB94900921}" srcOrd="0" destOrd="0" parTransId="{2F6DBB95-4F3D-224E-88A2-BE7D84B242CF}" sibTransId="{2E982232-D1AA-0F41-A71E-DCDB97592712}"/>
    <dgm:cxn modelId="{3E16B051-110C-B64F-AAAF-A6FBF612D795}" type="presOf" srcId="{39725295-B3B5-294A-98B4-F059F0ADD59C}" destId="{1E41EACB-CCFA-BB49-8564-43717D404E88}" srcOrd="0" destOrd="0" presId="urn:microsoft.com/office/officeart/2005/8/layout/hProcess7"/>
    <dgm:cxn modelId="{CCECDD6D-3178-4147-98FD-0B6F8374D82A}" srcId="{F48D99C6-7729-1344-8026-91937C1774E4}" destId="{370B910B-FB95-AB44-96A8-1B30AF47A3ED}" srcOrd="1" destOrd="0" parTransId="{A42F1AAF-878C-894D-89D2-3DB17E75532C}" sibTransId="{FEDB4F51-7BF7-054D-8913-01BC6013FFDC}"/>
    <dgm:cxn modelId="{1BD5457F-E0B7-E640-86DC-083E673F7013}" type="presOf" srcId="{FE66A42A-1B59-3B45-8649-BCE042802AB6}" destId="{EE281C23-5B08-4F40-BD28-C8682C2B5C03}" srcOrd="0" destOrd="0" presId="urn:microsoft.com/office/officeart/2005/8/layout/hProcess7"/>
    <dgm:cxn modelId="{DB634C83-2053-FA41-8A4F-6076347AB0BA}" type="presOf" srcId="{7412EFE1-EE99-3447-B89B-0CE8A7ED6C97}" destId="{5D0CC7DA-FFDE-6D4C-9CAB-432602718B66}" srcOrd="0" destOrd="0" presId="urn:microsoft.com/office/officeart/2005/8/layout/hProcess7"/>
    <dgm:cxn modelId="{C717A78D-37A1-2946-8A77-C0C54EF9D4BE}" type="presOf" srcId="{C8A67D43-162C-CB42-ABB8-32BFB489016E}" destId="{CCC505E3-307F-AA4B-B847-0B73CD4E003B}" srcOrd="1" destOrd="0" presId="urn:microsoft.com/office/officeart/2005/8/layout/hProcess7"/>
    <dgm:cxn modelId="{67E7C5A4-4637-3D41-91BB-3C571EFC37CF}" type="presOf" srcId="{C8A67D43-162C-CB42-ABB8-32BFB489016E}" destId="{E0AC671E-D62F-D541-8A2A-81753B48B8E6}" srcOrd="0" destOrd="0" presId="urn:microsoft.com/office/officeart/2005/8/layout/hProcess7"/>
    <dgm:cxn modelId="{254623B1-4E26-1E47-A65D-5BECEC91BBB4}" type="presOf" srcId="{7412EFE1-EE99-3447-B89B-0CE8A7ED6C97}" destId="{574233F7-97D2-D949-B275-61037BC9800D}" srcOrd="1" destOrd="0" presId="urn:microsoft.com/office/officeart/2005/8/layout/hProcess7"/>
    <dgm:cxn modelId="{B9B7D9B1-EDCF-2346-8F84-479BCAED4EC2}" type="presOf" srcId="{F48D99C6-7729-1344-8026-91937C1774E4}" destId="{9E372DAE-0C01-F54D-9E2A-E8B19383AE7F}" srcOrd="0" destOrd="0" presId="urn:microsoft.com/office/officeart/2005/8/layout/hProcess7"/>
    <dgm:cxn modelId="{ED66B7CC-BE0D-004B-A27E-5FD2530B6807}" srcId="{7412EFE1-EE99-3447-B89B-0CE8A7ED6C97}" destId="{39725295-B3B5-294A-98B4-F059F0ADD59C}" srcOrd="0" destOrd="0" parTransId="{3D514C38-9CB6-434C-80B1-CF6857906596}" sibTransId="{998818A3-19B3-144C-8A70-E7964426AB19}"/>
    <dgm:cxn modelId="{F6CE3EDF-8FDC-8841-8F12-EFE86D2192E4}" srcId="{C8A67D43-162C-CB42-ABB8-32BFB489016E}" destId="{FE66A42A-1B59-3B45-8649-BCE042802AB6}" srcOrd="0" destOrd="0" parTransId="{884792B9-A5FA-4F4A-8ED1-C6A994CFC432}" sibTransId="{CB96EAB8-5BFD-314F-95FD-9548472F67C4}"/>
    <dgm:cxn modelId="{A9F321E2-EB45-0348-A122-B36E167A10CD}" srcId="{F48D99C6-7729-1344-8026-91937C1774E4}" destId="{C8A67D43-162C-CB42-ABB8-32BFB489016E}" srcOrd="2" destOrd="0" parTransId="{46525024-106E-654C-A3EC-42EA4F0B291C}" sibTransId="{134EDF9B-86C9-4640-A88A-47077783FF93}"/>
    <dgm:cxn modelId="{4E2087EF-CB7E-EB41-92DB-B82CFA2F4B7D}" type="presOf" srcId="{370B910B-FB95-AB44-96A8-1B30AF47A3ED}" destId="{FA31B05B-87C7-D54C-9EAA-71118370C155}" srcOrd="0" destOrd="0" presId="urn:microsoft.com/office/officeart/2005/8/layout/hProcess7"/>
    <dgm:cxn modelId="{30F0AAFA-1E37-C344-B600-C0C2E6BA2CB1}" type="presOf" srcId="{370B910B-FB95-AB44-96A8-1B30AF47A3ED}" destId="{1D95AD59-B961-CB41-A333-D8CF8E15CE59}" srcOrd="1" destOrd="0" presId="urn:microsoft.com/office/officeart/2005/8/layout/hProcess7"/>
    <dgm:cxn modelId="{C0B2B9FF-5486-D94F-9779-7EA25127CED3}" type="presOf" srcId="{B54FA143-D648-3F41-91FD-F9FB94900921}" destId="{A37BC1FC-44E7-024C-B1E0-84A8C54AC99F}" srcOrd="0" destOrd="0" presId="urn:microsoft.com/office/officeart/2005/8/layout/hProcess7"/>
    <dgm:cxn modelId="{85C86540-A229-DC40-8651-04B1158A898C}" type="presParOf" srcId="{9E372DAE-0C01-F54D-9E2A-E8B19383AE7F}" destId="{1FBBE419-E77A-B644-8300-43AAF8B82BD4}" srcOrd="0" destOrd="0" presId="urn:microsoft.com/office/officeart/2005/8/layout/hProcess7"/>
    <dgm:cxn modelId="{8D7F3658-BC40-C841-B1A9-9AA1AA7B24CF}" type="presParOf" srcId="{1FBBE419-E77A-B644-8300-43AAF8B82BD4}" destId="{5D0CC7DA-FFDE-6D4C-9CAB-432602718B66}" srcOrd="0" destOrd="0" presId="urn:microsoft.com/office/officeart/2005/8/layout/hProcess7"/>
    <dgm:cxn modelId="{2FF241DC-4918-8449-80E2-633EBAA4EC8A}" type="presParOf" srcId="{1FBBE419-E77A-B644-8300-43AAF8B82BD4}" destId="{574233F7-97D2-D949-B275-61037BC9800D}" srcOrd="1" destOrd="0" presId="urn:microsoft.com/office/officeart/2005/8/layout/hProcess7"/>
    <dgm:cxn modelId="{E9559326-2AB9-8444-893A-4EDE69018DC4}" type="presParOf" srcId="{1FBBE419-E77A-B644-8300-43AAF8B82BD4}" destId="{1E41EACB-CCFA-BB49-8564-43717D404E88}" srcOrd="2" destOrd="0" presId="urn:microsoft.com/office/officeart/2005/8/layout/hProcess7"/>
    <dgm:cxn modelId="{7647C334-B67A-864F-AA6E-1DE846A6EAD1}" type="presParOf" srcId="{9E372DAE-0C01-F54D-9E2A-E8B19383AE7F}" destId="{186BB1E9-229E-004D-AADE-3E1A85500B1F}" srcOrd="1" destOrd="0" presId="urn:microsoft.com/office/officeart/2005/8/layout/hProcess7"/>
    <dgm:cxn modelId="{7FF019BC-0127-A84A-9FFD-9B455D1CE574}" type="presParOf" srcId="{9E372DAE-0C01-F54D-9E2A-E8B19383AE7F}" destId="{FD9321BA-F360-CD42-A4A4-C377F13C12E2}" srcOrd="2" destOrd="0" presId="urn:microsoft.com/office/officeart/2005/8/layout/hProcess7"/>
    <dgm:cxn modelId="{84D0143C-7B68-F648-9B44-F563A3792482}" type="presParOf" srcId="{FD9321BA-F360-CD42-A4A4-C377F13C12E2}" destId="{706759A4-DCF5-6148-98F4-01DE679C09B7}" srcOrd="0" destOrd="0" presId="urn:microsoft.com/office/officeart/2005/8/layout/hProcess7"/>
    <dgm:cxn modelId="{872BDC17-E5B2-534D-8AE1-1FE173ED026A}" type="presParOf" srcId="{FD9321BA-F360-CD42-A4A4-C377F13C12E2}" destId="{E91B29ED-86BF-E049-9773-646497179F47}" srcOrd="1" destOrd="0" presId="urn:microsoft.com/office/officeart/2005/8/layout/hProcess7"/>
    <dgm:cxn modelId="{4AA83C9D-A3AF-4F42-92E0-CC30AC9D8EC2}" type="presParOf" srcId="{FD9321BA-F360-CD42-A4A4-C377F13C12E2}" destId="{9563785D-790D-2A45-AF7A-5C58511D43E1}" srcOrd="2" destOrd="0" presId="urn:microsoft.com/office/officeart/2005/8/layout/hProcess7"/>
    <dgm:cxn modelId="{D68B3BCC-4B0A-2D46-9C67-D450297FD516}" type="presParOf" srcId="{9E372DAE-0C01-F54D-9E2A-E8B19383AE7F}" destId="{BCB7EB66-D9B8-3B4D-B295-11E674C6E0CB}" srcOrd="3" destOrd="0" presId="urn:microsoft.com/office/officeart/2005/8/layout/hProcess7"/>
    <dgm:cxn modelId="{7A6499E5-C156-5741-889E-7F1B79301983}" type="presParOf" srcId="{9E372DAE-0C01-F54D-9E2A-E8B19383AE7F}" destId="{5FB55C1B-E651-F641-B853-963CCC173587}" srcOrd="4" destOrd="0" presId="urn:microsoft.com/office/officeart/2005/8/layout/hProcess7"/>
    <dgm:cxn modelId="{8B4392B1-4C9F-0042-9014-810EF8C9D6FF}" type="presParOf" srcId="{5FB55C1B-E651-F641-B853-963CCC173587}" destId="{FA31B05B-87C7-D54C-9EAA-71118370C155}" srcOrd="0" destOrd="0" presId="urn:microsoft.com/office/officeart/2005/8/layout/hProcess7"/>
    <dgm:cxn modelId="{8CA40D12-9023-EA44-AAE8-6AA7E8F596A3}" type="presParOf" srcId="{5FB55C1B-E651-F641-B853-963CCC173587}" destId="{1D95AD59-B961-CB41-A333-D8CF8E15CE59}" srcOrd="1" destOrd="0" presId="urn:microsoft.com/office/officeart/2005/8/layout/hProcess7"/>
    <dgm:cxn modelId="{953BBA79-AE9E-7243-9E27-1ECC7DEAB8D8}" type="presParOf" srcId="{5FB55C1B-E651-F641-B853-963CCC173587}" destId="{A37BC1FC-44E7-024C-B1E0-84A8C54AC99F}" srcOrd="2" destOrd="0" presId="urn:microsoft.com/office/officeart/2005/8/layout/hProcess7"/>
    <dgm:cxn modelId="{0FBC00C8-1561-8B4A-AC29-82DFA686E1A5}" type="presParOf" srcId="{9E372DAE-0C01-F54D-9E2A-E8B19383AE7F}" destId="{4697922A-0400-9147-B4AF-7983C3FE1112}" srcOrd="5" destOrd="0" presId="urn:microsoft.com/office/officeart/2005/8/layout/hProcess7"/>
    <dgm:cxn modelId="{032C69DB-E53C-D64F-817E-F2F6BE98CC6C}" type="presParOf" srcId="{9E372DAE-0C01-F54D-9E2A-E8B19383AE7F}" destId="{FF3B20FE-8260-E344-A44C-0AB5565E57C0}" srcOrd="6" destOrd="0" presId="urn:microsoft.com/office/officeart/2005/8/layout/hProcess7"/>
    <dgm:cxn modelId="{2889020F-7174-7E4A-B3AB-69514AEFB35C}" type="presParOf" srcId="{FF3B20FE-8260-E344-A44C-0AB5565E57C0}" destId="{F65EF7D4-4EF6-6046-80CD-B99188AE5FEB}" srcOrd="0" destOrd="0" presId="urn:microsoft.com/office/officeart/2005/8/layout/hProcess7"/>
    <dgm:cxn modelId="{0405EEA0-14BB-7043-8B8D-91EBED9F0201}" type="presParOf" srcId="{FF3B20FE-8260-E344-A44C-0AB5565E57C0}" destId="{DD434411-4A2B-CE46-A953-3D5AB90EB45B}" srcOrd="1" destOrd="0" presId="urn:microsoft.com/office/officeart/2005/8/layout/hProcess7"/>
    <dgm:cxn modelId="{C5038BD9-4032-C546-A401-388178F4DB89}" type="presParOf" srcId="{FF3B20FE-8260-E344-A44C-0AB5565E57C0}" destId="{C8307CB0-2B75-DF47-A252-0D9B972F060F}" srcOrd="2" destOrd="0" presId="urn:microsoft.com/office/officeart/2005/8/layout/hProcess7"/>
    <dgm:cxn modelId="{0D83F828-5CFB-9240-B875-E09E454593E6}" type="presParOf" srcId="{9E372DAE-0C01-F54D-9E2A-E8B19383AE7F}" destId="{A535EDF6-7433-7243-BF02-E17ECB8E2DAC}" srcOrd="7" destOrd="0" presId="urn:microsoft.com/office/officeart/2005/8/layout/hProcess7"/>
    <dgm:cxn modelId="{E5FC803F-FB01-B741-9ABD-ED83496E72A1}" type="presParOf" srcId="{9E372DAE-0C01-F54D-9E2A-E8B19383AE7F}" destId="{6748B765-242C-BB4C-AF7D-5864639D2068}" srcOrd="8" destOrd="0" presId="urn:microsoft.com/office/officeart/2005/8/layout/hProcess7"/>
    <dgm:cxn modelId="{60B429B7-2A7A-3F48-8E4D-129DF0431E60}" type="presParOf" srcId="{6748B765-242C-BB4C-AF7D-5864639D2068}" destId="{E0AC671E-D62F-D541-8A2A-81753B48B8E6}" srcOrd="0" destOrd="0" presId="urn:microsoft.com/office/officeart/2005/8/layout/hProcess7"/>
    <dgm:cxn modelId="{B274BA86-389E-B445-9F0A-B0A0020F3357}" type="presParOf" srcId="{6748B765-242C-BB4C-AF7D-5864639D2068}" destId="{CCC505E3-307F-AA4B-B847-0B73CD4E003B}" srcOrd="1" destOrd="0" presId="urn:microsoft.com/office/officeart/2005/8/layout/hProcess7"/>
    <dgm:cxn modelId="{D059E8D6-495D-7848-8149-6F1FA3683EE7}" type="presParOf" srcId="{6748B765-242C-BB4C-AF7D-5864639D2068}" destId="{EE281C23-5B08-4F40-BD28-C8682C2B5C0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5D85ED-56BC-7C47-8469-FA6EC7EE2597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939666-8C05-7447-8C92-132417497948}">
      <dgm:prSet phldrT="[Text]" custT="1"/>
      <dgm:spPr/>
      <dgm:t>
        <a:bodyPr/>
        <a:lstStyle/>
        <a:p>
          <a:r>
            <a:rPr lang="en-US" sz="2400" b="1" dirty="0"/>
            <a:t>Wounds and Intact Skin</a:t>
          </a:r>
        </a:p>
      </dgm:t>
    </dgm:pt>
    <dgm:pt modelId="{7F44175F-0326-5740-A398-1D710200CA07}" type="parTrans" cxnId="{1A837443-8105-8E4C-9E95-FCC6645A735E}">
      <dgm:prSet/>
      <dgm:spPr/>
      <dgm:t>
        <a:bodyPr/>
        <a:lstStyle/>
        <a:p>
          <a:endParaRPr lang="en-US" sz="2800"/>
        </a:p>
      </dgm:t>
    </dgm:pt>
    <dgm:pt modelId="{8EB714D8-41C1-1942-8805-D8B9FAF72300}" type="sibTrans" cxnId="{1A837443-8105-8E4C-9E95-FCC6645A735E}">
      <dgm:prSet/>
      <dgm:spPr/>
      <dgm:t>
        <a:bodyPr/>
        <a:lstStyle/>
        <a:p>
          <a:endParaRPr lang="en-US" sz="2800"/>
        </a:p>
      </dgm:t>
    </dgm:pt>
    <dgm:pt modelId="{AE923048-35B9-2D4C-B753-C50E58547AB1}">
      <dgm:prSet phldrT="[Text]" custT="1"/>
      <dgm:spPr/>
      <dgm:t>
        <a:bodyPr/>
        <a:lstStyle/>
        <a:p>
          <a:r>
            <a:rPr lang="en-US" sz="1800" b="1" dirty="0"/>
            <a:t>Cleanse</a:t>
          </a:r>
        </a:p>
      </dgm:t>
    </dgm:pt>
    <dgm:pt modelId="{5F39ADAA-A46E-7045-A109-53A51663D6A9}" type="parTrans" cxnId="{59789ED7-49C0-9148-BCD7-8179E3108DDA}">
      <dgm:prSet/>
      <dgm:spPr/>
      <dgm:t>
        <a:bodyPr/>
        <a:lstStyle/>
        <a:p>
          <a:endParaRPr lang="en-US" sz="2800"/>
        </a:p>
      </dgm:t>
    </dgm:pt>
    <dgm:pt modelId="{8526792F-3BED-A240-B2F6-5CF026A1AC42}" type="sibTrans" cxnId="{59789ED7-49C0-9148-BCD7-8179E3108DDA}">
      <dgm:prSet/>
      <dgm:spPr/>
      <dgm:t>
        <a:bodyPr/>
        <a:lstStyle/>
        <a:p>
          <a:endParaRPr lang="en-US" sz="2800"/>
        </a:p>
      </dgm:t>
    </dgm:pt>
    <dgm:pt modelId="{F01A979D-27F3-0948-9C18-7B225EB840D1}">
      <dgm:prSet phldrT="[Text]" custT="1"/>
      <dgm:spPr/>
      <dgm:t>
        <a:bodyPr/>
        <a:lstStyle/>
        <a:p>
          <a:pPr algn="l"/>
          <a:r>
            <a:rPr lang="en-US" sz="1600" b="1" dirty="0"/>
            <a:t>Warmed sterile water, saline or an antimicrobial such as </a:t>
          </a:r>
          <a:r>
            <a:rPr lang="en-US" sz="1600" b="1" dirty="0" err="1"/>
            <a:t>chlorhexidine</a:t>
          </a:r>
          <a:r>
            <a:rPr lang="en-US" sz="1600" b="1" dirty="0"/>
            <a:t> (1/5000) </a:t>
          </a:r>
        </a:p>
      </dgm:t>
    </dgm:pt>
    <dgm:pt modelId="{F5560531-8760-4647-BA10-7AF11FA3ABBC}" type="parTrans" cxnId="{0051D0AC-20AF-4444-935C-E58DEF24D41E}">
      <dgm:prSet/>
      <dgm:spPr/>
      <dgm:t>
        <a:bodyPr/>
        <a:lstStyle/>
        <a:p>
          <a:endParaRPr lang="en-US" sz="2800"/>
        </a:p>
      </dgm:t>
    </dgm:pt>
    <dgm:pt modelId="{028CACB0-567C-7244-8167-C8B70CBD0CEA}" type="sibTrans" cxnId="{0051D0AC-20AF-4444-935C-E58DEF24D41E}">
      <dgm:prSet/>
      <dgm:spPr/>
      <dgm:t>
        <a:bodyPr/>
        <a:lstStyle/>
        <a:p>
          <a:endParaRPr lang="en-US" sz="2800"/>
        </a:p>
      </dgm:t>
    </dgm:pt>
    <dgm:pt modelId="{D2C0EAEF-25D9-1041-98A5-04BB93344463}">
      <dgm:prSet phldrT="[Text]" custT="1"/>
      <dgm:spPr/>
      <dgm:t>
        <a:bodyPr/>
        <a:lstStyle/>
        <a:p>
          <a:r>
            <a:rPr lang="en-US" sz="1800" b="1" dirty="0"/>
            <a:t>Emollient</a:t>
          </a:r>
        </a:p>
      </dgm:t>
    </dgm:pt>
    <dgm:pt modelId="{7F0B03C6-3CE6-CC4F-9119-EFDDC34F093C}" type="parTrans" cxnId="{1EA11864-D281-1849-BA70-93887096ACD7}">
      <dgm:prSet/>
      <dgm:spPr/>
      <dgm:t>
        <a:bodyPr/>
        <a:lstStyle/>
        <a:p>
          <a:endParaRPr lang="en-US" sz="2800"/>
        </a:p>
      </dgm:t>
    </dgm:pt>
    <dgm:pt modelId="{6EA3A3CF-9169-684E-BDE5-B0FC9831A5DB}" type="sibTrans" cxnId="{1EA11864-D281-1849-BA70-93887096ACD7}">
      <dgm:prSet/>
      <dgm:spPr/>
      <dgm:t>
        <a:bodyPr/>
        <a:lstStyle/>
        <a:p>
          <a:endParaRPr lang="en-US" sz="2800"/>
        </a:p>
      </dgm:t>
    </dgm:pt>
    <dgm:pt modelId="{FE531FFC-6FAD-744C-88A3-E55486994BDD}">
      <dgm:prSet phldrT="[Text]" custT="1"/>
      <dgm:spPr/>
      <dgm:t>
        <a:bodyPr/>
        <a:lstStyle/>
        <a:p>
          <a:pPr algn="l"/>
          <a:r>
            <a:rPr lang="en-US" sz="1400" b="1" dirty="0"/>
            <a:t>50% white soft paraffin with 50% liquid paraffin (50/50 WSP/LP), over the whole epidermis, including denuded areas. </a:t>
          </a:r>
        </a:p>
      </dgm:t>
    </dgm:pt>
    <dgm:pt modelId="{C732514F-DEE2-D845-84F5-3EB6EE28075B}" type="parTrans" cxnId="{F6CC41ED-E838-1842-802B-51985AE6229E}">
      <dgm:prSet/>
      <dgm:spPr/>
      <dgm:t>
        <a:bodyPr/>
        <a:lstStyle/>
        <a:p>
          <a:endParaRPr lang="en-US" sz="2800"/>
        </a:p>
      </dgm:t>
    </dgm:pt>
    <dgm:pt modelId="{5C216AE2-D0FC-BB45-A67C-765282590353}" type="sibTrans" cxnId="{F6CC41ED-E838-1842-802B-51985AE6229E}">
      <dgm:prSet/>
      <dgm:spPr/>
      <dgm:t>
        <a:bodyPr/>
        <a:lstStyle/>
        <a:p>
          <a:endParaRPr lang="en-US" sz="2800"/>
        </a:p>
      </dgm:t>
    </dgm:pt>
    <dgm:pt modelId="{CDD03874-5D97-8349-A32D-094FCC50A64C}">
      <dgm:prSet phldrT="[Text]" custT="1"/>
      <dgm:spPr/>
      <dgm:t>
        <a:bodyPr/>
        <a:lstStyle/>
        <a:p>
          <a:r>
            <a:rPr lang="en-US" sz="2400" b="1" dirty="0"/>
            <a:t>Dressing: Detached </a:t>
          </a:r>
          <a:r>
            <a:rPr lang="en-US" sz="2400" b="1" dirty="0" err="1"/>
            <a:t>Lesional</a:t>
          </a:r>
          <a:r>
            <a:rPr lang="en-US" sz="2400" b="1" dirty="0"/>
            <a:t> Epidermis</a:t>
          </a:r>
        </a:p>
      </dgm:t>
    </dgm:pt>
    <dgm:pt modelId="{A0B27E94-37C8-3F42-A426-7952433F0A36}" type="parTrans" cxnId="{DFB22C59-E654-0B45-AFBB-22167440731D}">
      <dgm:prSet/>
      <dgm:spPr/>
      <dgm:t>
        <a:bodyPr/>
        <a:lstStyle/>
        <a:p>
          <a:endParaRPr lang="en-US" sz="2800"/>
        </a:p>
      </dgm:t>
    </dgm:pt>
    <dgm:pt modelId="{61594082-4C9E-344E-86BA-7094B815C2A0}" type="sibTrans" cxnId="{DFB22C59-E654-0B45-AFBB-22167440731D}">
      <dgm:prSet/>
      <dgm:spPr/>
      <dgm:t>
        <a:bodyPr/>
        <a:lstStyle/>
        <a:p>
          <a:endParaRPr lang="en-US" sz="2800"/>
        </a:p>
      </dgm:t>
    </dgm:pt>
    <dgm:pt modelId="{1656355A-7A53-D54B-9049-33D78C57FCEA}">
      <dgm:prSet phldrT="[Text]" custT="1"/>
      <dgm:spPr/>
      <dgm:t>
        <a:bodyPr/>
        <a:lstStyle/>
        <a:p>
          <a:r>
            <a:rPr lang="en-US" sz="1800" b="1" dirty="0"/>
            <a:t>Non-adherent Dressing</a:t>
          </a:r>
        </a:p>
      </dgm:t>
    </dgm:pt>
    <dgm:pt modelId="{264225F6-4AFB-6245-B32A-C05492DB8270}" type="parTrans" cxnId="{7DDB88B0-25F0-E746-A088-CB5D51BC6350}">
      <dgm:prSet/>
      <dgm:spPr/>
      <dgm:t>
        <a:bodyPr/>
        <a:lstStyle/>
        <a:p>
          <a:endParaRPr lang="en-US" sz="2800"/>
        </a:p>
      </dgm:t>
    </dgm:pt>
    <dgm:pt modelId="{C61E34F9-DD24-6B44-978B-6C9FDB5D43F4}" type="sibTrans" cxnId="{7DDB88B0-25F0-E746-A088-CB5D51BC6350}">
      <dgm:prSet/>
      <dgm:spPr/>
      <dgm:t>
        <a:bodyPr/>
        <a:lstStyle/>
        <a:p>
          <a:endParaRPr lang="en-US" sz="2800"/>
        </a:p>
      </dgm:t>
    </dgm:pt>
    <dgm:pt modelId="{AEC70B34-B85A-C54B-A7E0-18096C74F372}">
      <dgm:prSet phldrT="[Text]" custT="1"/>
      <dgm:spPr/>
      <dgm:t>
        <a:bodyPr/>
        <a:lstStyle/>
        <a:p>
          <a:pPr algn="l"/>
          <a:r>
            <a:rPr lang="en-US" sz="1400" b="1" dirty="0"/>
            <a:t>The detached, </a:t>
          </a:r>
          <a:r>
            <a:rPr lang="en-US" sz="1400" b="1" dirty="0" err="1"/>
            <a:t>lesional</a:t>
          </a:r>
          <a:r>
            <a:rPr lang="en-US" sz="1400" b="1" dirty="0"/>
            <a:t> epidermis may be left </a:t>
          </a:r>
          <a:r>
            <a:rPr lang="en-US" sz="1400" b="1" i="1" dirty="0"/>
            <a:t>in situ </a:t>
          </a:r>
          <a:r>
            <a:rPr lang="en-US" sz="1400" b="1" dirty="0"/>
            <a:t>to act as a biological dressing  and covered with paraffin gauze. Blisters should be decompressed by piercing and expression or aspiration</a:t>
          </a:r>
        </a:p>
      </dgm:t>
    </dgm:pt>
    <dgm:pt modelId="{4F5DBB7E-EF43-CC4B-934F-F983BDE201D0}" type="parTrans" cxnId="{23AA4271-B62D-C54C-BB08-B9BBF3BE3EAA}">
      <dgm:prSet/>
      <dgm:spPr/>
      <dgm:t>
        <a:bodyPr/>
        <a:lstStyle/>
        <a:p>
          <a:endParaRPr lang="en-US" sz="2800"/>
        </a:p>
      </dgm:t>
    </dgm:pt>
    <dgm:pt modelId="{C855E41D-4E4F-B84E-9733-02BBA674E984}" type="sibTrans" cxnId="{23AA4271-B62D-C54C-BB08-B9BBF3BE3EAA}">
      <dgm:prSet/>
      <dgm:spPr/>
      <dgm:t>
        <a:bodyPr/>
        <a:lstStyle/>
        <a:p>
          <a:endParaRPr lang="en-US" sz="2800"/>
        </a:p>
      </dgm:t>
    </dgm:pt>
    <dgm:pt modelId="{7124B70E-D669-9E4C-AD12-397AE39A4365}">
      <dgm:prSet phldrT="[Text]" custT="1"/>
      <dgm:spPr/>
      <dgm:t>
        <a:bodyPr/>
        <a:lstStyle/>
        <a:p>
          <a:r>
            <a:rPr lang="en-US" sz="2400" b="1" dirty="0"/>
            <a:t>Emollient and Topical Antimicrobials</a:t>
          </a:r>
          <a:endParaRPr lang="en-US" sz="2400" dirty="0"/>
        </a:p>
      </dgm:t>
    </dgm:pt>
    <dgm:pt modelId="{433B4B19-6B35-A14A-A8E1-3A600BFB3CFD}" type="sibTrans" cxnId="{588F3FAD-4B3D-6240-B305-BBBC5BD38D0E}">
      <dgm:prSet/>
      <dgm:spPr/>
      <dgm:t>
        <a:bodyPr/>
        <a:lstStyle/>
        <a:p>
          <a:endParaRPr lang="en-US" sz="2800"/>
        </a:p>
      </dgm:t>
    </dgm:pt>
    <dgm:pt modelId="{F89724AE-D2CB-6948-80FD-16CD3FFC7375}" type="parTrans" cxnId="{588F3FAD-4B3D-6240-B305-BBBC5BD38D0E}">
      <dgm:prSet/>
      <dgm:spPr/>
      <dgm:t>
        <a:bodyPr/>
        <a:lstStyle/>
        <a:p>
          <a:endParaRPr lang="en-US" sz="2800"/>
        </a:p>
      </dgm:t>
    </dgm:pt>
    <dgm:pt modelId="{39CC9079-357F-1A48-9ADB-03189BBD8F29}">
      <dgm:prSet phldrT="[Text]" custT="1"/>
      <dgm:spPr/>
      <dgm:t>
        <a:bodyPr/>
        <a:lstStyle/>
        <a:p>
          <a:r>
            <a:rPr lang="en-US" sz="2400" b="1" dirty="0"/>
            <a:t>Burn Dressing: Detached </a:t>
          </a:r>
          <a:r>
            <a:rPr lang="en-US" sz="2400" b="1" dirty="0" err="1"/>
            <a:t>Lesional</a:t>
          </a:r>
          <a:r>
            <a:rPr lang="en-US" sz="2400" b="1" dirty="0"/>
            <a:t> Epidermis</a:t>
          </a:r>
        </a:p>
      </dgm:t>
    </dgm:pt>
    <dgm:pt modelId="{204EAD2F-18B1-A049-829F-B8EDB8F43225}" type="parTrans" cxnId="{FB412058-8EF1-C941-952E-ABF9DCD14EFF}">
      <dgm:prSet/>
      <dgm:spPr/>
      <dgm:t>
        <a:bodyPr/>
        <a:lstStyle/>
        <a:p>
          <a:endParaRPr lang="en-US" sz="2800"/>
        </a:p>
      </dgm:t>
    </dgm:pt>
    <dgm:pt modelId="{259B9AA7-D188-8D4E-9BDF-8C8C1501B5F1}" type="sibTrans" cxnId="{FB412058-8EF1-C941-952E-ABF9DCD14EFF}">
      <dgm:prSet/>
      <dgm:spPr/>
      <dgm:t>
        <a:bodyPr/>
        <a:lstStyle/>
        <a:p>
          <a:endParaRPr lang="en-US" sz="2800"/>
        </a:p>
      </dgm:t>
    </dgm:pt>
    <dgm:pt modelId="{5021AB8A-D92E-854B-B0FA-7F417075EEB2}">
      <dgm:prSet phldrT="[Text]" custT="1"/>
      <dgm:spPr/>
      <dgm:t>
        <a:bodyPr/>
        <a:lstStyle/>
        <a:p>
          <a:r>
            <a:rPr lang="en-US" sz="1800" b="1" dirty="0"/>
            <a:t>Dressing</a:t>
          </a:r>
        </a:p>
      </dgm:t>
    </dgm:pt>
    <dgm:pt modelId="{4D5D8F86-D611-0F47-AA64-1D6992246B42}" type="parTrans" cxnId="{90FD96C3-34A3-864F-809C-54AAE732A46E}">
      <dgm:prSet/>
      <dgm:spPr/>
      <dgm:t>
        <a:bodyPr/>
        <a:lstStyle/>
        <a:p>
          <a:endParaRPr lang="en-US" sz="2800"/>
        </a:p>
      </dgm:t>
    </dgm:pt>
    <dgm:pt modelId="{77FD0183-CE83-214B-865B-5D106034425D}" type="sibTrans" cxnId="{90FD96C3-34A3-864F-809C-54AAE732A46E}">
      <dgm:prSet/>
      <dgm:spPr/>
      <dgm:t>
        <a:bodyPr/>
        <a:lstStyle/>
        <a:p>
          <a:endParaRPr lang="en-US" sz="2800"/>
        </a:p>
      </dgm:t>
    </dgm:pt>
    <dgm:pt modelId="{7BD81983-37D6-264F-884D-504B9CE6B9D3}">
      <dgm:prSet phldrT="[Text]" custT="1"/>
      <dgm:spPr/>
      <dgm:t>
        <a:bodyPr/>
        <a:lstStyle/>
        <a:p>
          <a:pPr algn="l"/>
          <a:r>
            <a:rPr lang="en-US" sz="1400" b="1" dirty="0"/>
            <a:t>Paraffin gauze ( </a:t>
          </a:r>
          <a:r>
            <a:rPr lang="en-US" sz="1400" b="1" dirty="0" err="1"/>
            <a:t>Jelonet</a:t>
          </a:r>
          <a:r>
            <a:rPr lang="en-US" sz="1400" b="1" dirty="0"/>
            <a:t>) </a:t>
          </a:r>
          <a:endParaRPr lang="en-US" sz="1050" dirty="0"/>
        </a:p>
      </dgm:t>
    </dgm:pt>
    <dgm:pt modelId="{3418571C-CAB3-6440-8A96-1968F9D5F335}" type="parTrans" cxnId="{AEEC9135-77E4-794B-88A8-B0796258716B}">
      <dgm:prSet/>
      <dgm:spPr/>
      <dgm:t>
        <a:bodyPr/>
        <a:lstStyle/>
        <a:p>
          <a:endParaRPr lang="en-US" sz="2800"/>
        </a:p>
      </dgm:t>
    </dgm:pt>
    <dgm:pt modelId="{95B39A4A-2E0F-A742-A9B8-86B1AC426FEA}" type="sibTrans" cxnId="{AEEC9135-77E4-794B-88A8-B0796258716B}">
      <dgm:prSet/>
      <dgm:spPr/>
      <dgm:t>
        <a:bodyPr/>
        <a:lstStyle/>
        <a:p>
          <a:endParaRPr lang="en-US" sz="2800"/>
        </a:p>
      </dgm:t>
    </dgm:pt>
    <dgm:pt modelId="{8CA0996C-4780-0348-99DB-FC4CDFFCDA73}" type="pres">
      <dgm:prSet presAssocID="{BC5D85ED-56BC-7C47-8469-FA6EC7EE2597}" presName="Name0" presStyleCnt="0">
        <dgm:presLayoutVars>
          <dgm:dir/>
          <dgm:animLvl val="lvl"/>
          <dgm:resizeHandles val="exact"/>
        </dgm:presLayoutVars>
      </dgm:prSet>
      <dgm:spPr/>
    </dgm:pt>
    <dgm:pt modelId="{BD691332-AEBD-404E-9FCE-7C91A7B526D3}" type="pres">
      <dgm:prSet presAssocID="{39CC9079-357F-1A48-9ADB-03189BBD8F29}" presName="boxAndChildren" presStyleCnt="0"/>
      <dgm:spPr/>
    </dgm:pt>
    <dgm:pt modelId="{947881FD-A503-D24D-95FC-9F4ABCFA9C61}" type="pres">
      <dgm:prSet presAssocID="{39CC9079-357F-1A48-9ADB-03189BBD8F29}" presName="parentTextBox" presStyleLbl="node1" presStyleIdx="0" presStyleCnt="4"/>
      <dgm:spPr/>
    </dgm:pt>
    <dgm:pt modelId="{83B6B7C3-0B1A-8B47-9D23-DB169662CC87}" type="pres">
      <dgm:prSet presAssocID="{39CC9079-357F-1A48-9ADB-03189BBD8F29}" presName="entireBox" presStyleLbl="node1" presStyleIdx="0" presStyleCnt="4"/>
      <dgm:spPr/>
    </dgm:pt>
    <dgm:pt modelId="{117C70AD-B6BF-704E-8DE4-0D67C061C68F}" type="pres">
      <dgm:prSet presAssocID="{39CC9079-357F-1A48-9ADB-03189BBD8F29}" presName="descendantBox" presStyleCnt="0"/>
      <dgm:spPr/>
    </dgm:pt>
    <dgm:pt modelId="{774938C9-50A7-954B-AA48-613ED3A71799}" type="pres">
      <dgm:prSet presAssocID="{5021AB8A-D92E-854B-B0FA-7F417075EEB2}" presName="childTextBox" presStyleLbl="fgAccFollowNode1" presStyleIdx="0" presStyleCnt="8" custScaleX="41342">
        <dgm:presLayoutVars>
          <dgm:bulletEnabled val="1"/>
        </dgm:presLayoutVars>
      </dgm:prSet>
      <dgm:spPr/>
    </dgm:pt>
    <dgm:pt modelId="{B4DAEBC4-169A-7F4E-A2F7-5842210E53C7}" type="pres">
      <dgm:prSet presAssocID="{7BD81983-37D6-264F-884D-504B9CE6B9D3}" presName="childTextBox" presStyleLbl="fgAccFollowNode1" presStyleIdx="1" presStyleCnt="8">
        <dgm:presLayoutVars>
          <dgm:bulletEnabled val="1"/>
        </dgm:presLayoutVars>
      </dgm:prSet>
      <dgm:spPr/>
    </dgm:pt>
    <dgm:pt modelId="{7DAFEB90-E2C4-4842-B2C9-526E95407C18}" type="pres">
      <dgm:prSet presAssocID="{61594082-4C9E-344E-86BA-7094B815C2A0}" presName="sp" presStyleCnt="0"/>
      <dgm:spPr/>
    </dgm:pt>
    <dgm:pt modelId="{E221B71F-35EC-4547-A1FB-872798D20471}" type="pres">
      <dgm:prSet presAssocID="{CDD03874-5D97-8349-A32D-094FCC50A64C}" presName="arrowAndChildren" presStyleCnt="0"/>
      <dgm:spPr/>
    </dgm:pt>
    <dgm:pt modelId="{89261887-1D26-9F48-91B7-7CB29EEDE241}" type="pres">
      <dgm:prSet presAssocID="{CDD03874-5D97-8349-A32D-094FCC50A64C}" presName="parentTextArrow" presStyleLbl="node1" presStyleIdx="0" presStyleCnt="4"/>
      <dgm:spPr/>
    </dgm:pt>
    <dgm:pt modelId="{05CA7C11-F4BD-5940-BA3F-043570DB539B}" type="pres">
      <dgm:prSet presAssocID="{CDD03874-5D97-8349-A32D-094FCC50A64C}" presName="arrow" presStyleLbl="node1" presStyleIdx="1" presStyleCnt="4" custScaleY="143846"/>
      <dgm:spPr/>
    </dgm:pt>
    <dgm:pt modelId="{FDAA9359-8561-8043-95EF-4D62F590FA28}" type="pres">
      <dgm:prSet presAssocID="{CDD03874-5D97-8349-A32D-094FCC50A64C}" presName="descendantArrow" presStyleCnt="0"/>
      <dgm:spPr/>
    </dgm:pt>
    <dgm:pt modelId="{0D58C1B7-5D6E-5A41-BBC4-EA70762EBA2D}" type="pres">
      <dgm:prSet presAssocID="{1656355A-7A53-D54B-9049-33D78C57FCEA}" presName="childTextArrow" presStyleLbl="fgAccFollowNode1" presStyleIdx="2" presStyleCnt="8" custScaleY="211705">
        <dgm:presLayoutVars>
          <dgm:bulletEnabled val="1"/>
        </dgm:presLayoutVars>
      </dgm:prSet>
      <dgm:spPr/>
    </dgm:pt>
    <dgm:pt modelId="{6780691C-F2BC-9D46-A339-CA5123104E5A}" type="pres">
      <dgm:prSet presAssocID="{AEC70B34-B85A-C54B-A7E0-18096C74F372}" presName="childTextArrow" presStyleLbl="fgAccFollowNode1" presStyleIdx="3" presStyleCnt="8" custScaleX="235076" custScaleY="205288">
        <dgm:presLayoutVars>
          <dgm:bulletEnabled val="1"/>
        </dgm:presLayoutVars>
      </dgm:prSet>
      <dgm:spPr/>
    </dgm:pt>
    <dgm:pt modelId="{AEBF4ECD-89BA-7945-8FAC-5D67EEA0B022}" type="pres">
      <dgm:prSet presAssocID="{433B4B19-6B35-A14A-A8E1-3A600BFB3CFD}" presName="sp" presStyleCnt="0"/>
      <dgm:spPr/>
    </dgm:pt>
    <dgm:pt modelId="{9497E6CC-1EAC-4245-8F6B-DFD4222201AC}" type="pres">
      <dgm:prSet presAssocID="{7124B70E-D669-9E4C-AD12-397AE39A4365}" presName="arrowAndChildren" presStyleCnt="0"/>
      <dgm:spPr/>
    </dgm:pt>
    <dgm:pt modelId="{C91CE8AD-D901-F645-A303-C57E4576DB90}" type="pres">
      <dgm:prSet presAssocID="{7124B70E-D669-9E4C-AD12-397AE39A4365}" presName="parentTextArrow" presStyleLbl="node1" presStyleIdx="1" presStyleCnt="4"/>
      <dgm:spPr/>
    </dgm:pt>
    <dgm:pt modelId="{59756707-ECB4-2D4C-B730-3634DB87B51D}" type="pres">
      <dgm:prSet presAssocID="{7124B70E-D669-9E4C-AD12-397AE39A4365}" presName="arrow" presStyleLbl="node1" presStyleIdx="2" presStyleCnt="4" custScaleY="160288"/>
      <dgm:spPr/>
    </dgm:pt>
    <dgm:pt modelId="{CB4DC4FA-EAB8-E146-A46E-2EF55D98EBBF}" type="pres">
      <dgm:prSet presAssocID="{7124B70E-D669-9E4C-AD12-397AE39A4365}" presName="descendantArrow" presStyleCnt="0"/>
      <dgm:spPr/>
    </dgm:pt>
    <dgm:pt modelId="{DD1BACAC-1D2D-C84D-AC95-49FE2775F51F}" type="pres">
      <dgm:prSet presAssocID="{D2C0EAEF-25D9-1041-98A5-04BB93344463}" presName="childTextArrow" presStyleLbl="fgAccFollowNode1" presStyleIdx="4" presStyleCnt="8" custScaleY="199031">
        <dgm:presLayoutVars>
          <dgm:bulletEnabled val="1"/>
        </dgm:presLayoutVars>
      </dgm:prSet>
      <dgm:spPr/>
    </dgm:pt>
    <dgm:pt modelId="{0E047D49-6CF4-4B44-9D0F-75A0DD77B3BC}" type="pres">
      <dgm:prSet presAssocID="{FE531FFC-6FAD-744C-88A3-E55486994BDD}" presName="childTextArrow" presStyleLbl="fgAccFollowNode1" presStyleIdx="5" presStyleCnt="8" custScaleX="256648" custScaleY="199813">
        <dgm:presLayoutVars>
          <dgm:bulletEnabled val="1"/>
        </dgm:presLayoutVars>
      </dgm:prSet>
      <dgm:spPr/>
    </dgm:pt>
    <dgm:pt modelId="{F4E2AE01-ED55-1845-9C80-E6BF6947DF1F}" type="pres">
      <dgm:prSet presAssocID="{8EB714D8-41C1-1942-8805-D8B9FAF72300}" presName="sp" presStyleCnt="0"/>
      <dgm:spPr/>
    </dgm:pt>
    <dgm:pt modelId="{78DDFC99-62C4-764A-B195-5E1AFBA78436}" type="pres">
      <dgm:prSet presAssocID="{A0939666-8C05-7447-8C92-132417497948}" presName="arrowAndChildren" presStyleCnt="0"/>
      <dgm:spPr/>
    </dgm:pt>
    <dgm:pt modelId="{5CCADFCB-74D1-4B42-90E1-25D2625A92E7}" type="pres">
      <dgm:prSet presAssocID="{A0939666-8C05-7447-8C92-132417497948}" presName="parentTextArrow" presStyleLbl="node1" presStyleIdx="2" presStyleCnt="4"/>
      <dgm:spPr/>
    </dgm:pt>
    <dgm:pt modelId="{106A51AC-0547-B840-9464-1C52CB6BD935}" type="pres">
      <dgm:prSet presAssocID="{A0939666-8C05-7447-8C92-132417497948}" presName="arrow" presStyleLbl="node1" presStyleIdx="3" presStyleCnt="4"/>
      <dgm:spPr/>
    </dgm:pt>
    <dgm:pt modelId="{DCC4C0E4-B01F-9146-BEA4-F6B307D59D7F}" type="pres">
      <dgm:prSet presAssocID="{A0939666-8C05-7447-8C92-132417497948}" presName="descendantArrow" presStyleCnt="0"/>
      <dgm:spPr/>
    </dgm:pt>
    <dgm:pt modelId="{2972C63A-3D51-774A-B34F-14AF0FED588B}" type="pres">
      <dgm:prSet presAssocID="{AE923048-35B9-2D4C-B753-C50E58547AB1}" presName="childTextArrow" presStyleLbl="fgAccFollowNode1" presStyleIdx="6" presStyleCnt="8">
        <dgm:presLayoutVars>
          <dgm:bulletEnabled val="1"/>
        </dgm:presLayoutVars>
      </dgm:prSet>
      <dgm:spPr/>
    </dgm:pt>
    <dgm:pt modelId="{6CC514D1-CB29-FF47-A370-22519C282C1E}" type="pres">
      <dgm:prSet presAssocID="{F01A979D-27F3-0948-9C18-7B225EB840D1}" presName="childTextArrow" presStyleLbl="fgAccFollowNode1" presStyleIdx="7" presStyleCnt="8" custScaleX="261194">
        <dgm:presLayoutVars>
          <dgm:bulletEnabled val="1"/>
        </dgm:presLayoutVars>
      </dgm:prSet>
      <dgm:spPr/>
    </dgm:pt>
  </dgm:ptLst>
  <dgm:cxnLst>
    <dgm:cxn modelId="{89956C0F-D456-8643-9F4F-26F1974002E0}" type="presOf" srcId="{39CC9079-357F-1A48-9ADB-03189BBD8F29}" destId="{947881FD-A503-D24D-95FC-9F4ABCFA9C61}" srcOrd="0" destOrd="0" presId="urn:microsoft.com/office/officeart/2005/8/layout/process4"/>
    <dgm:cxn modelId="{5273BF34-200C-F440-B5F1-A6702F7E5BB2}" type="presOf" srcId="{A0939666-8C05-7447-8C92-132417497948}" destId="{106A51AC-0547-B840-9464-1C52CB6BD935}" srcOrd="1" destOrd="0" presId="urn:microsoft.com/office/officeart/2005/8/layout/process4"/>
    <dgm:cxn modelId="{AEEC9135-77E4-794B-88A8-B0796258716B}" srcId="{39CC9079-357F-1A48-9ADB-03189BBD8F29}" destId="{7BD81983-37D6-264F-884D-504B9CE6B9D3}" srcOrd="1" destOrd="0" parTransId="{3418571C-CAB3-6440-8A96-1968F9D5F335}" sibTransId="{95B39A4A-2E0F-A742-A9B8-86B1AC426FEA}"/>
    <dgm:cxn modelId="{1A837443-8105-8E4C-9E95-FCC6645A735E}" srcId="{BC5D85ED-56BC-7C47-8469-FA6EC7EE2597}" destId="{A0939666-8C05-7447-8C92-132417497948}" srcOrd="0" destOrd="0" parTransId="{7F44175F-0326-5740-A398-1D710200CA07}" sibTransId="{8EB714D8-41C1-1942-8805-D8B9FAF72300}"/>
    <dgm:cxn modelId="{CF175153-62CD-EE48-9AD0-E975B6F58B55}" type="presOf" srcId="{AEC70B34-B85A-C54B-A7E0-18096C74F372}" destId="{6780691C-F2BC-9D46-A339-CA5123104E5A}" srcOrd="0" destOrd="0" presId="urn:microsoft.com/office/officeart/2005/8/layout/process4"/>
    <dgm:cxn modelId="{FB412058-8EF1-C941-952E-ABF9DCD14EFF}" srcId="{BC5D85ED-56BC-7C47-8469-FA6EC7EE2597}" destId="{39CC9079-357F-1A48-9ADB-03189BBD8F29}" srcOrd="3" destOrd="0" parTransId="{204EAD2F-18B1-A049-829F-B8EDB8F43225}" sibTransId="{259B9AA7-D188-8D4E-9BDF-8C8C1501B5F1}"/>
    <dgm:cxn modelId="{DFB22C59-E654-0B45-AFBB-22167440731D}" srcId="{BC5D85ED-56BC-7C47-8469-FA6EC7EE2597}" destId="{CDD03874-5D97-8349-A32D-094FCC50A64C}" srcOrd="2" destOrd="0" parTransId="{A0B27E94-37C8-3F42-A426-7952433F0A36}" sibTransId="{61594082-4C9E-344E-86BA-7094B815C2A0}"/>
    <dgm:cxn modelId="{1EA11864-D281-1849-BA70-93887096ACD7}" srcId="{7124B70E-D669-9E4C-AD12-397AE39A4365}" destId="{D2C0EAEF-25D9-1041-98A5-04BB93344463}" srcOrd="0" destOrd="0" parTransId="{7F0B03C6-3CE6-CC4F-9119-EFDDC34F093C}" sibTransId="{6EA3A3CF-9169-684E-BDE5-B0FC9831A5DB}"/>
    <dgm:cxn modelId="{23AA4271-B62D-C54C-BB08-B9BBF3BE3EAA}" srcId="{CDD03874-5D97-8349-A32D-094FCC50A64C}" destId="{AEC70B34-B85A-C54B-A7E0-18096C74F372}" srcOrd="1" destOrd="0" parTransId="{4F5DBB7E-EF43-CC4B-934F-F983BDE201D0}" sibTransId="{C855E41D-4E4F-B84E-9733-02BBA674E984}"/>
    <dgm:cxn modelId="{CBC78B71-D27E-7144-B4D2-D0BFFD215902}" type="presOf" srcId="{1656355A-7A53-D54B-9049-33D78C57FCEA}" destId="{0D58C1B7-5D6E-5A41-BBC4-EA70762EBA2D}" srcOrd="0" destOrd="0" presId="urn:microsoft.com/office/officeart/2005/8/layout/process4"/>
    <dgm:cxn modelId="{5C870279-EDE2-5943-8F9F-9E4A84A1896D}" type="presOf" srcId="{CDD03874-5D97-8349-A32D-094FCC50A64C}" destId="{05CA7C11-F4BD-5940-BA3F-043570DB539B}" srcOrd="1" destOrd="0" presId="urn:microsoft.com/office/officeart/2005/8/layout/process4"/>
    <dgm:cxn modelId="{CB8EB67C-DF99-2B4C-BC6C-A34D1FFA799B}" type="presOf" srcId="{D2C0EAEF-25D9-1041-98A5-04BB93344463}" destId="{DD1BACAC-1D2D-C84D-AC95-49FE2775F51F}" srcOrd="0" destOrd="0" presId="urn:microsoft.com/office/officeart/2005/8/layout/process4"/>
    <dgm:cxn modelId="{15E9788E-415A-6549-9D0D-1D417E48E8A1}" type="presOf" srcId="{A0939666-8C05-7447-8C92-132417497948}" destId="{5CCADFCB-74D1-4B42-90E1-25D2625A92E7}" srcOrd="0" destOrd="0" presId="urn:microsoft.com/office/officeart/2005/8/layout/process4"/>
    <dgm:cxn modelId="{8383CC92-5406-FE44-837C-2A83FC0CDA08}" type="presOf" srcId="{7BD81983-37D6-264F-884D-504B9CE6B9D3}" destId="{B4DAEBC4-169A-7F4E-A2F7-5842210E53C7}" srcOrd="0" destOrd="0" presId="urn:microsoft.com/office/officeart/2005/8/layout/process4"/>
    <dgm:cxn modelId="{0051D0AC-20AF-4444-935C-E58DEF24D41E}" srcId="{A0939666-8C05-7447-8C92-132417497948}" destId="{F01A979D-27F3-0948-9C18-7B225EB840D1}" srcOrd="1" destOrd="0" parTransId="{F5560531-8760-4647-BA10-7AF11FA3ABBC}" sibTransId="{028CACB0-567C-7244-8167-C8B70CBD0CEA}"/>
    <dgm:cxn modelId="{588F3FAD-4B3D-6240-B305-BBBC5BD38D0E}" srcId="{BC5D85ED-56BC-7C47-8469-FA6EC7EE2597}" destId="{7124B70E-D669-9E4C-AD12-397AE39A4365}" srcOrd="1" destOrd="0" parTransId="{F89724AE-D2CB-6948-80FD-16CD3FFC7375}" sibTransId="{433B4B19-6B35-A14A-A8E1-3A600BFB3CFD}"/>
    <dgm:cxn modelId="{DBE277B0-15B8-4F4C-AE51-0581DE7A0D80}" type="presOf" srcId="{7124B70E-D669-9E4C-AD12-397AE39A4365}" destId="{C91CE8AD-D901-F645-A303-C57E4576DB90}" srcOrd="0" destOrd="0" presId="urn:microsoft.com/office/officeart/2005/8/layout/process4"/>
    <dgm:cxn modelId="{7DDB88B0-25F0-E746-A088-CB5D51BC6350}" srcId="{CDD03874-5D97-8349-A32D-094FCC50A64C}" destId="{1656355A-7A53-D54B-9049-33D78C57FCEA}" srcOrd="0" destOrd="0" parTransId="{264225F6-4AFB-6245-B32A-C05492DB8270}" sibTransId="{C61E34F9-DD24-6B44-978B-6C9FDB5D43F4}"/>
    <dgm:cxn modelId="{F2B192B3-056A-3547-B75A-E2C0658E70F6}" type="presOf" srcId="{39CC9079-357F-1A48-9ADB-03189BBD8F29}" destId="{83B6B7C3-0B1A-8B47-9D23-DB169662CC87}" srcOrd="1" destOrd="0" presId="urn:microsoft.com/office/officeart/2005/8/layout/process4"/>
    <dgm:cxn modelId="{90FD96C3-34A3-864F-809C-54AAE732A46E}" srcId="{39CC9079-357F-1A48-9ADB-03189BBD8F29}" destId="{5021AB8A-D92E-854B-B0FA-7F417075EEB2}" srcOrd="0" destOrd="0" parTransId="{4D5D8F86-D611-0F47-AA64-1D6992246B42}" sibTransId="{77FD0183-CE83-214B-865B-5D106034425D}"/>
    <dgm:cxn modelId="{1DACFBD3-28C2-FE41-9B02-01964AE570D4}" type="presOf" srcId="{FE531FFC-6FAD-744C-88A3-E55486994BDD}" destId="{0E047D49-6CF4-4B44-9D0F-75A0DD77B3BC}" srcOrd="0" destOrd="0" presId="urn:microsoft.com/office/officeart/2005/8/layout/process4"/>
    <dgm:cxn modelId="{59789ED7-49C0-9148-BCD7-8179E3108DDA}" srcId="{A0939666-8C05-7447-8C92-132417497948}" destId="{AE923048-35B9-2D4C-B753-C50E58547AB1}" srcOrd="0" destOrd="0" parTransId="{5F39ADAA-A46E-7045-A109-53A51663D6A9}" sibTransId="{8526792F-3BED-A240-B2F6-5CF026A1AC42}"/>
    <dgm:cxn modelId="{3409FAD7-1EBD-A042-B68A-1CCA51B54D2D}" type="presOf" srcId="{F01A979D-27F3-0948-9C18-7B225EB840D1}" destId="{6CC514D1-CB29-FF47-A370-22519C282C1E}" srcOrd="0" destOrd="0" presId="urn:microsoft.com/office/officeart/2005/8/layout/process4"/>
    <dgm:cxn modelId="{69B01CDB-D691-E04C-B2EA-DD445887A0BD}" type="presOf" srcId="{BC5D85ED-56BC-7C47-8469-FA6EC7EE2597}" destId="{8CA0996C-4780-0348-99DB-FC4CDFFCDA73}" srcOrd="0" destOrd="0" presId="urn:microsoft.com/office/officeart/2005/8/layout/process4"/>
    <dgm:cxn modelId="{4F19B3E1-98CF-DE49-8B44-A13DA2FAA916}" type="presOf" srcId="{CDD03874-5D97-8349-A32D-094FCC50A64C}" destId="{89261887-1D26-9F48-91B7-7CB29EEDE241}" srcOrd="0" destOrd="0" presId="urn:microsoft.com/office/officeart/2005/8/layout/process4"/>
    <dgm:cxn modelId="{FD3ACBE8-B497-6D45-A75B-B0F64BBC768C}" type="presOf" srcId="{7124B70E-D669-9E4C-AD12-397AE39A4365}" destId="{59756707-ECB4-2D4C-B730-3634DB87B51D}" srcOrd="1" destOrd="0" presId="urn:microsoft.com/office/officeart/2005/8/layout/process4"/>
    <dgm:cxn modelId="{913071EB-CA10-FA42-A16C-CFEBF525BAEE}" type="presOf" srcId="{AE923048-35B9-2D4C-B753-C50E58547AB1}" destId="{2972C63A-3D51-774A-B34F-14AF0FED588B}" srcOrd="0" destOrd="0" presId="urn:microsoft.com/office/officeart/2005/8/layout/process4"/>
    <dgm:cxn modelId="{F6CC41ED-E838-1842-802B-51985AE6229E}" srcId="{7124B70E-D669-9E4C-AD12-397AE39A4365}" destId="{FE531FFC-6FAD-744C-88A3-E55486994BDD}" srcOrd="1" destOrd="0" parTransId="{C732514F-DEE2-D845-84F5-3EB6EE28075B}" sibTransId="{5C216AE2-D0FC-BB45-A67C-765282590353}"/>
    <dgm:cxn modelId="{3AC34FFF-A38E-2E41-861A-6625C9637008}" type="presOf" srcId="{5021AB8A-D92E-854B-B0FA-7F417075EEB2}" destId="{774938C9-50A7-954B-AA48-613ED3A71799}" srcOrd="0" destOrd="0" presId="urn:microsoft.com/office/officeart/2005/8/layout/process4"/>
    <dgm:cxn modelId="{6E7259B7-C962-8947-9181-1A6C246E26E8}" type="presParOf" srcId="{8CA0996C-4780-0348-99DB-FC4CDFFCDA73}" destId="{BD691332-AEBD-404E-9FCE-7C91A7B526D3}" srcOrd="0" destOrd="0" presId="urn:microsoft.com/office/officeart/2005/8/layout/process4"/>
    <dgm:cxn modelId="{466EAFE4-DD58-2144-8C30-C479614E0E3A}" type="presParOf" srcId="{BD691332-AEBD-404E-9FCE-7C91A7B526D3}" destId="{947881FD-A503-D24D-95FC-9F4ABCFA9C61}" srcOrd="0" destOrd="0" presId="urn:microsoft.com/office/officeart/2005/8/layout/process4"/>
    <dgm:cxn modelId="{60ECB5AD-7C0A-E742-ABAF-7D14FCE8EB46}" type="presParOf" srcId="{BD691332-AEBD-404E-9FCE-7C91A7B526D3}" destId="{83B6B7C3-0B1A-8B47-9D23-DB169662CC87}" srcOrd="1" destOrd="0" presId="urn:microsoft.com/office/officeart/2005/8/layout/process4"/>
    <dgm:cxn modelId="{AF28444F-8DDF-7D49-92E8-B5A48F8E49ED}" type="presParOf" srcId="{BD691332-AEBD-404E-9FCE-7C91A7B526D3}" destId="{117C70AD-B6BF-704E-8DE4-0D67C061C68F}" srcOrd="2" destOrd="0" presId="urn:microsoft.com/office/officeart/2005/8/layout/process4"/>
    <dgm:cxn modelId="{683B2E42-5A4E-B94C-8DCB-335CE135801C}" type="presParOf" srcId="{117C70AD-B6BF-704E-8DE4-0D67C061C68F}" destId="{774938C9-50A7-954B-AA48-613ED3A71799}" srcOrd="0" destOrd="0" presId="urn:microsoft.com/office/officeart/2005/8/layout/process4"/>
    <dgm:cxn modelId="{84DE91AF-F00C-7740-9B98-69A3FFC224EF}" type="presParOf" srcId="{117C70AD-B6BF-704E-8DE4-0D67C061C68F}" destId="{B4DAEBC4-169A-7F4E-A2F7-5842210E53C7}" srcOrd="1" destOrd="0" presId="urn:microsoft.com/office/officeart/2005/8/layout/process4"/>
    <dgm:cxn modelId="{D1A1837C-CBED-B845-9FE6-AE3688C87027}" type="presParOf" srcId="{8CA0996C-4780-0348-99DB-FC4CDFFCDA73}" destId="{7DAFEB90-E2C4-4842-B2C9-526E95407C18}" srcOrd="1" destOrd="0" presId="urn:microsoft.com/office/officeart/2005/8/layout/process4"/>
    <dgm:cxn modelId="{DF94DFEA-CFF2-2148-83B1-FFAE0D148455}" type="presParOf" srcId="{8CA0996C-4780-0348-99DB-FC4CDFFCDA73}" destId="{E221B71F-35EC-4547-A1FB-872798D20471}" srcOrd="2" destOrd="0" presId="urn:microsoft.com/office/officeart/2005/8/layout/process4"/>
    <dgm:cxn modelId="{36E0B794-349B-A646-8F42-DB715917B492}" type="presParOf" srcId="{E221B71F-35EC-4547-A1FB-872798D20471}" destId="{89261887-1D26-9F48-91B7-7CB29EEDE241}" srcOrd="0" destOrd="0" presId="urn:microsoft.com/office/officeart/2005/8/layout/process4"/>
    <dgm:cxn modelId="{8F6EF417-2B7B-7A40-A899-6A48A8CC6EFB}" type="presParOf" srcId="{E221B71F-35EC-4547-A1FB-872798D20471}" destId="{05CA7C11-F4BD-5940-BA3F-043570DB539B}" srcOrd="1" destOrd="0" presId="urn:microsoft.com/office/officeart/2005/8/layout/process4"/>
    <dgm:cxn modelId="{7A13C8A7-7C1C-B346-9998-58EF96858B40}" type="presParOf" srcId="{E221B71F-35EC-4547-A1FB-872798D20471}" destId="{FDAA9359-8561-8043-95EF-4D62F590FA28}" srcOrd="2" destOrd="0" presId="urn:microsoft.com/office/officeart/2005/8/layout/process4"/>
    <dgm:cxn modelId="{2D929042-CC55-9E43-8FA6-9B2F4CF84A87}" type="presParOf" srcId="{FDAA9359-8561-8043-95EF-4D62F590FA28}" destId="{0D58C1B7-5D6E-5A41-BBC4-EA70762EBA2D}" srcOrd="0" destOrd="0" presId="urn:microsoft.com/office/officeart/2005/8/layout/process4"/>
    <dgm:cxn modelId="{B11B8782-AE71-B748-AFF7-1C311F726117}" type="presParOf" srcId="{FDAA9359-8561-8043-95EF-4D62F590FA28}" destId="{6780691C-F2BC-9D46-A339-CA5123104E5A}" srcOrd="1" destOrd="0" presId="urn:microsoft.com/office/officeart/2005/8/layout/process4"/>
    <dgm:cxn modelId="{FD11F2DE-8D0A-184B-9123-D48BB5EBB79E}" type="presParOf" srcId="{8CA0996C-4780-0348-99DB-FC4CDFFCDA73}" destId="{AEBF4ECD-89BA-7945-8FAC-5D67EEA0B022}" srcOrd="3" destOrd="0" presId="urn:microsoft.com/office/officeart/2005/8/layout/process4"/>
    <dgm:cxn modelId="{3431FF98-8209-D04F-AB74-D76E2484CB0F}" type="presParOf" srcId="{8CA0996C-4780-0348-99DB-FC4CDFFCDA73}" destId="{9497E6CC-1EAC-4245-8F6B-DFD4222201AC}" srcOrd="4" destOrd="0" presId="urn:microsoft.com/office/officeart/2005/8/layout/process4"/>
    <dgm:cxn modelId="{C142FC49-BE83-9940-8126-F0EB315125DF}" type="presParOf" srcId="{9497E6CC-1EAC-4245-8F6B-DFD4222201AC}" destId="{C91CE8AD-D901-F645-A303-C57E4576DB90}" srcOrd="0" destOrd="0" presId="urn:microsoft.com/office/officeart/2005/8/layout/process4"/>
    <dgm:cxn modelId="{0C7747F6-33D7-B04D-991C-F87D1E8ED525}" type="presParOf" srcId="{9497E6CC-1EAC-4245-8F6B-DFD4222201AC}" destId="{59756707-ECB4-2D4C-B730-3634DB87B51D}" srcOrd="1" destOrd="0" presId="urn:microsoft.com/office/officeart/2005/8/layout/process4"/>
    <dgm:cxn modelId="{C0091B6F-E6BA-5540-9F54-74960DDE7B6F}" type="presParOf" srcId="{9497E6CC-1EAC-4245-8F6B-DFD4222201AC}" destId="{CB4DC4FA-EAB8-E146-A46E-2EF55D98EBBF}" srcOrd="2" destOrd="0" presId="urn:microsoft.com/office/officeart/2005/8/layout/process4"/>
    <dgm:cxn modelId="{E75579C6-6E92-F545-BD49-C08090505EAE}" type="presParOf" srcId="{CB4DC4FA-EAB8-E146-A46E-2EF55D98EBBF}" destId="{DD1BACAC-1D2D-C84D-AC95-49FE2775F51F}" srcOrd="0" destOrd="0" presId="urn:microsoft.com/office/officeart/2005/8/layout/process4"/>
    <dgm:cxn modelId="{23DB969E-C460-2E41-8446-B23B5008D1E3}" type="presParOf" srcId="{CB4DC4FA-EAB8-E146-A46E-2EF55D98EBBF}" destId="{0E047D49-6CF4-4B44-9D0F-75A0DD77B3BC}" srcOrd="1" destOrd="0" presId="urn:microsoft.com/office/officeart/2005/8/layout/process4"/>
    <dgm:cxn modelId="{B54D9E95-13A5-C342-BE9F-95689708F813}" type="presParOf" srcId="{8CA0996C-4780-0348-99DB-FC4CDFFCDA73}" destId="{F4E2AE01-ED55-1845-9C80-E6BF6947DF1F}" srcOrd="5" destOrd="0" presId="urn:microsoft.com/office/officeart/2005/8/layout/process4"/>
    <dgm:cxn modelId="{080A2CB1-72A1-3E4F-A7C7-032C8502A033}" type="presParOf" srcId="{8CA0996C-4780-0348-99DB-FC4CDFFCDA73}" destId="{78DDFC99-62C4-764A-B195-5E1AFBA78436}" srcOrd="6" destOrd="0" presId="urn:microsoft.com/office/officeart/2005/8/layout/process4"/>
    <dgm:cxn modelId="{67B3AA78-7D8E-364D-8DE8-1214E51062D1}" type="presParOf" srcId="{78DDFC99-62C4-764A-B195-5E1AFBA78436}" destId="{5CCADFCB-74D1-4B42-90E1-25D2625A92E7}" srcOrd="0" destOrd="0" presId="urn:microsoft.com/office/officeart/2005/8/layout/process4"/>
    <dgm:cxn modelId="{8A3FCF3B-9C04-FA41-B236-E432B11EE464}" type="presParOf" srcId="{78DDFC99-62C4-764A-B195-5E1AFBA78436}" destId="{106A51AC-0547-B840-9464-1C52CB6BD935}" srcOrd="1" destOrd="0" presId="urn:microsoft.com/office/officeart/2005/8/layout/process4"/>
    <dgm:cxn modelId="{5D008255-C73A-1747-85A9-838E01BAFFF8}" type="presParOf" srcId="{78DDFC99-62C4-764A-B195-5E1AFBA78436}" destId="{DCC4C0E4-B01F-9146-BEA4-F6B307D59D7F}" srcOrd="2" destOrd="0" presId="urn:microsoft.com/office/officeart/2005/8/layout/process4"/>
    <dgm:cxn modelId="{2B32D325-8989-0546-B448-6AEB886F3874}" type="presParOf" srcId="{DCC4C0E4-B01F-9146-BEA4-F6B307D59D7F}" destId="{2972C63A-3D51-774A-B34F-14AF0FED588B}" srcOrd="0" destOrd="0" presId="urn:microsoft.com/office/officeart/2005/8/layout/process4"/>
    <dgm:cxn modelId="{242B3612-BBAA-694F-AEAA-D73449E03EAA}" type="presParOf" srcId="{DCC4C0E4-B01F-9146-BEA4-F6B307D59D7F}" destId="{6CC514D1-CB29-FF47-A370-22519C282C1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5D85ED-56BC-7C47-8469-FA6EC7EE2597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939666-8C05-7447-8C92-132417497948}">
      <dgm:prSet phldrT="[Text]" custT="1"/>
      <dgm:spPr/>
      <dgm:t>
        <a:bodyPr/>
        <a:lstStyle/>
        <a:p>
          <a:r>
            <a:rPr lang="en-US" sz="2400" b="1" dirty="0"/>
            <a:t>Debridement</a:t>
          </a:r>
        </a:p>
      </dgm:t>
    </dgm:pt>
    <dgm:pt modelId="{7F44175F-0326-5740-A398-1D710200CA07}" type="parTrans" cxnId="{1A837443-8105-8E4C-9E95-FCC6645A735E}">
      <dgm:prSet/>
      <dgm:spPr/>
      <dgm:t>
        <a:bodyPr/>
        <a:lstStyle/>
        <a:p>
          <a:endParaRPr lang="en-US" sz="2800"/>
        </a:p>
      </dgm:t>
    </dgm:pt>
    <dgm:pt modelId="{8EB714D8-41C1-1942-8805-D8B9FAF72300}" type="sibTrans" cxnId="{1A837443-8105-8E4C-9E95-FCC6645A735E}">
      <dgm:prSet/>
      <dgm:spPr/>
      <dgm:t>
        <a:bodyPr/>
        <a:lstStyle/>
        <a:p>
          <a:endParaRPr lang="en-US" sz="2800"/>
        </a:p>
      </dgm:t>
    </dgm:pt>
    <dgm:pt modelId="{AE923048-35B9-2D4C-B753-C50E58547AB1}">
      <dgm:prSet phldrT="[Text]" custT="1"/>
      <dgm:spPr/>
      <dgm:t>
        <a:bodyPr/>
        <a:lstStyle/>
        <a:p>
          <a:r>
            <a:rPr lang="en-US" sz="1800" b="1" dirty="0"/>
            <a:t>Cleanse</a:t>
          </a:r>
        </a:p>
      </dgm:t>
    </dgm:pt>
    <dgm:pt modelId="{5F39ADAA-A46E-7045-A109-53A51663D6A9}" type="parTrans" cxnId="{59789ED7-49C0-9148-BCD7-8179E3108DDA}">
      <dgm:prSet/>
      <dgm:spPr/>
      <dgm:t>
        <a:bodyPr/>
        <a:lstStyle/>
        <a:p>
          <a:endParaRPr lang="en-US" sz="2800"/>
        </a:p>
      </dgm:t>
    </dgm:pt>
    <dgm:pt modelId="{8526792F-3BED-A240-B2F6-5CF026A1AC42}" type="sibTrans" cxnId="{59789ED7-49C0-9148-BCD7-8179E3108DDA}">
      <dgm:prSet/>
      <dgm:spPr/>
      <dgm:t>
        <a:bodyPr/>
        <a:lstStyle/>
        <a:p>
          <a:endParaRPr lang="en-US" sz="2800"/>
        </a:p>
      </dgm:t>
    </dgm:pt>
    <dgm:pt modelId="{F01A979D-27F3-0948-9C18-7B225EB840D1}">
      <dgm:prSet phldrT="[Text]" custT="1"/>
      <dgm:spPr/>
      <dgm:t>
        <a:bodyPr/>
        <a:lstStyle/>
        <a:p>
          <a:pPr algn="l"/>
          <a:r>
            <a:rPr lang="en-US" sz="1400" b="1" dirty="0"/>
            <a:t>Remove necrotic/loose infected epidermis and clean wounds using a topical antimicrobial agent (e.g. </a:t>
          </a:r>
          <a:r>
            <a:rPr lang="en-US" sz="1400" b="1" dirty="0" err="1"/>
            <a:t>betadine</a:t>
          </a:r>
          <a:r>
            <a:rPr lang="en-US" sz="1400" b="1" dirty="0"/>
            <a:t> or </a:t>
          </a:r>
          <a:r>
            <a:rPr lang="en-US" sz="1400" b="1" dirty="0" err="1"/>
            <a:t>chlorhexidine</a:t>
          </a:r>
          <a:r>
            <a:rPr lang="en-US" sz="1400" b="1" dirty="0"/>
            <a:t>) under general </a:t>
          </a:r>
          <a:r>
            <a:rPr lang="en-US" sz="1400" b="1" dirty="0" err="1"/>
            <a:t>anaestheti</a:t>
          </a:r>
          <a:r>
            <a:rPr lang="en-US" sz="1400" b="1" dirty="0"/>
            <a:t> </a:t>
          </a:r>
        </a:p>
      </dgm:t>
    </dgm:pt>
    <dgm:pt modelId="{F5560531-8760-4647-BA10-7AF11FA3ABBC}" type="parTrans" cxnId="{0051D0AC-20AF-4444-935C-E58DEF24D41E}">
      <dgm:prSet/>
      <dgm:spPr/>
      <dgm:t>
        <a:bodyPr/>
        <a:lstStyle/>
        <a:p>
          <a:endParaRPr lang="en-US" sz="2800"/>
        </a:p>
      </dgm:t>
    </dgm:pt>
    <dgm:pt modelId="{028CACB0-567C-7244-8167-C8B70CBD0CEA}" type="sibTrans" cxnId="{0051D0AC-20AF-4444-935C-E58DEF24D41E}">
      <dgm:prSet/>
      <dgm:spPr/>
      <dgm:t>
        <a:bodyPr/>
        <a:lstStyle/>
        <a:p>
          <a:endParaRPr lang="en-US" sz="2800"/>
        </a:p>
      </dgm:t>
    </dgm:pt>
    <dgm:pt modelId="{D2C0EAEF-25D9-1041-98A5-04BB93344463}">
      <dgm:prSet phldrT="[Text]" custT="1"/>
      <dgm:spPr/>
      <dgm:t>
        <a:bodyPr/>
        <a:lstStyle/>
        <a:p>
          <a:r>
            <a:rPr lang="en-US" sz="1800" b="1" dirty="0"/>
            <a:t>Fluid Balance</a:t>
          </a:r>
        </a:p>
      </dgm:t>
    </dgm:pt>
    <dgm:pt modelId="{7F0B03C6-3CE6-CC4F-9119-EFDDC34F093C}" type="parTrans" cxnId="{1EA11864-D281-1849-BA70-93887096ACD7}">
      <dgm:prSet/>
      <dgm:spPr/>
      <dgm:t>
        <a:bodyPr/>
        <a:lstStyle/>
        <a:p>
          <a:endParaRPr lang="en-US" sz="2800"/>
        </a:p>
      </dgm:t>
    </dgm:pt>
    <dgm:pt modelId="{6EA3A3CF-9169-684E-BDE5-B0FC9831A5DB}" type="sibTrans" cxnId="{1EA11864-D281-1849-BA70-93887096ACD7}">
      <dgm:prSet/>
      <dgm:spPr/>
      <dgm:t>
        <a:bodyPr/>
        <a:lstStyle/>
        <a:p>
          <a:endParaRPr lang="en-US" sz="2800"/>
        </a:p>
      </dgm:t>
    </dgm:pt>
    <dgm:pt modelId="{FE531FFC-6FAD-744C-88A3-E55486994BDD}">
      <dgm:prSet phldrT="[Text]" custT="1"/>
      <dgm:spPr/>
      <dgm:t>
        <a:bodyPr/>
        <a:lstStyle/>
        <a:p>
          <a:pPr algn="l"/>
          <a:r>
            <a:rPr lang="en-US" sz="1600" b="1" dirty="0"/>
            <a:t>Fluid replacement can be guided by urine output and other endpoint measurements. </a:t>
          </a:r>
        </a:p>
        <a:p>
          <a:pPr algn="l"/>
          <a:r>
            <a:rPr lang="en-US" sz="1600" b="1" dirty="0"/>
            <a:t>Individualized fluid management should be adjusted on a daily basis </a:t>
          </a:r>
        </a:p>
      </dgm:t>
    </dgm:pt>
    <dgm:pt modelId="{C732514F-DEE2-D845-84F5-3EB6EE28075B}" type="parTrans" cxnId="{F6CC41ED-E838-1842-802B-51985AE6229E}">
      <dgm:prSet/>
      <dgm:spPr/>
      <dgm:t>
        <a:bodyPr/>
        <a:lstStyle/>
        <a:p>
          <a:endParaRPr lang="en-US" sz="2800"/>
        </a:p>
      </dgm:t>
    </dgm:pt>
    <dgm:pt modelId="{5C216AE2-D0FC-BB45-A67C-765282590353}" type="sibTrans" cxnId="{F6CC41ED-E838-1842-802B-51985AE6229E}">
      <dgm:prSet/>
      <dgm:spPr/>
      <dgm:t>
        <a:bodyPr/>
        <a:lstStyle/>
        <a:p>
          <a:endParaRPr lang="en-US" sz="2800"/>
        </a:p>
      </dgm:t>
    </dgm:pt>
    <dgm:pt modelId="{CDD03874-5D97-8349-A32D-094FCC50A64C}">
      <dgm:prSet phldrT="[Text]" custT="1"/>
      <dgm:spPr/>
      <dgm:t>
        <a:bodyPr/>
        <a:lstStyle/>
        <a:p>
          <a:r>
            <a:rPr lang="en-US" sz="2400" b="1" dirty="0"/>
            <a:t>Mouth Involvement</a:t>
          </a:r>
        </a:p>
      </dgm:t>
    </dgm:pt>
    <dgm:pt modelId="{A0B27E94-37C8-3F42-A426-7952433F0A36}" type="parTrans" cxnId="{DFB22C59-E654-0B45-AFBB-22167440731D}">
      <dgm:prSet/>
      <dgm:spPr/>
      <dgm:t>
        <a:bodyPr/>
        <a:lstStyle/>
        <a:p>
          <a:endParaRPr lang="en-US" sz="2800"/>
        </a:p>
      </dgm:t>
    </dgm:pt>
    <dgm:pt modelId="{61594082-4C9E-344E-86BA-7094B815C2A0}" type="sibTrans" cxnId="{DFB22C59-E654-0B45-AFBB-22167440731D}">
      <dgm:prSet/>
      <dgm:spPr/>
      <dgm:t>
        <a:bodyPr/>
        <a:lstStyle/>
        <a:p>
          <a:endParaRPr lang="en-US" sz="2800"/>
        </a:p>
      </dgm:t>
    </dgm:pt>
    <dgm:pt modelId="{1656355A-7A53-D54B-9049-33D78C57FCEA}">
      <dgm:prSet phldrT="[Text]" custT="1"/>
      <dgm:spPr/>
      <dgm:t>
        <a:bodyPr/>
        <a:lstStyle/>
        <a:p>
          <a:r>
            <a:rPr lang="en-US" sz="1800" b="1" dirty="0"/>
            <a:t>Oral Intake</a:t>
          </a:r>
        </a:p>
      </dgm:t>
    </dgm:pt>
    <dgm:pt modelId="{264225F6-4AFB-6245-B32A-C05492DB8270}" type="parTrans" cxnId="{7DDB88B0-25F0-E746-A088-CB5D51BC6350}">
      <dgm:prSet/>
      <dgm:spPr/>
      <dgm:t>
        <a:bodyPr/>
        <a:lstStyle/>
        <a:p>
          <a:endParaRPr lang="en-US" sz="2800"/>
        </a:p>
      </dgm:t>
    </dgm:pt>
    <dgm:pt modelId="{C61E34F9-DD24-6B44-978B-6C9FDB5D43F4}" type="sibTrans" cxnId="{7DDB88B0-25F0-E746-A088-CB5D51BC6350}">
      <dgm:prSet/>
      <dgm:spPr/>
      <dgm:t>
        <a:bodyPr/>
        <a:lstStyle/>
        <a:p>
          <a:endParaRPr lang="en-US" sz="2800"/>
        </a:p>
      </dgm:t>
    </dgm:pt>
    <dgm:pt modelId="{AEC70B34-B85A-C54B-A7E0-18096C74F372}">
      <dgm:prSet phldrT="[Text]" custT="1"/>
      <dgm:spPr/>
      <dgm:t>
        <a:bodyPr/>
        <a:lstStyle/>
        <a:p>
          <a:pPr algn="l"/>
          <a:r>
            <a:rPr lang="en-US" sz="1400" b="1" dirty="0"/>
            <a:t>With improvement of SJS/TEN mouth involvement, oral administration of fluids should be progressively increased </a:t>
          </a:r>
        </a:p>
      </dgm:t>
    </dgm:pt>
    <dgm:pt modelId="{4F5DBB7E-EF43-CC4B-934F-F983BDE201D0}" type="parTrans" cxnId="{23AA4271-B62D-C54C-BB08-B9BBF3BE3EAA}">
      <dgm:prSet/>
      <dgm:spPr/>
      <dgm:t>
        <a:bodyPr/>
        <a:lstStyle/>
        <a:p>
          <a:endParaRPr lang="en-US" sz="2800"/>
        </a:p>
      </dgm:t>
    </dgm:pt>
    <dgm:pt modelId="{C855E41D-4E4F-B84E-9733-02BBA674E984}" type="sibTrans" cxnId="{23AA4271-B62D-C54C-BB08-B9BBF3BE3EAA}">
      <dgm:prSet/>
      <dgm:spPr/>
      <dgm:t>
        <a:bodyPr/>
        <a:lstStyle/>
        <a:p>
          <a:endParaRPr lang="en-US" sz="2800"/>
        </a:p>
      </dgm:t>
    </dgm:pt>
    <dgm:pt modelId="{7124B70E-D669-9E4C-AD12-397AE39A4365}">
      <dgm:prSet phldrT="[Text]" custT="1"/>
      <dgm:spPr/>
      <dgm:t>
        <a:bodyPr/>
        <a:lstStyle/>
        <a:p>
          <a:r>
            <a:rPr lang="en-US" sz="2400" b="1" dirty="0"/>
            <a:t>Fluid replacement regimen </a:t>
          </a:r>
        </a:p>
      </dgm:t>
    </dgm:pt>
    <dgm:pt modelId="{433B4B19-6B35-A14A-A8E1-3A600BFB3CFD}" type="sibTrans" cxnId="{588F3FAD-4B3D-6240-B305-BBBC5BD38D0E}">
      <dgm:prSet/>
      <dgm:spPr/>
      <dgm:t>
        <a:bodyPr/>
        <a:lstStyle/>
        <a:p>
          <a:endParaRPr lang="en-US" sz="2800"/>
        </a:p>
      </dgm:t>
    </dgm:pt>
    <dgm:pt modelId="{F89724AE-D2CB-6948-80FD-16CD3FFC7375}" type="parTrans" cxnId="{588F3FAD-4B3D-6240-B305-BBBC5BD38D0E}">
      <dgm:prSet/>
      <dgm:spPr/>
      <dgm:t>
        <a:bodyPr/>
        <a:lstStyle/>
        <a:p>
          <a:endParaRPr lang="en-US" sz="2800"/>
        </a:p>
      </dgm:t>
    </dgm:pt>
    <dgm:pt modelId="{39CC9079-357F-1A48-9ADB-03189BBD8F29}">
      <dgm:prSet phldrT="[Text]" custT="1"/>
      <dgm:spPr/>
      <dgm:t>
        <a:bodyPr/>
        <a:lstStyle/>
        <a:p>
          <a:r>
            <a:rPr lang="en-US" sz="2400" b="1" dirty="0"/>
            <a:t>Nutrition regimen </a:t>
          </a:r>
        </a:p>
      </dgm:t>
    </dgm:pt>
    <dgm:pt modelId="{204EAD2F-18B1-A049-829F-B8EDB8F43225}" type="parTrans" cxnId="{FB412058-8EF1-C941-952E-ABF9DCD14EFF}">
      <dgm:prSet/>
      <dgm:spPr/>
      <dgm:t>
        <a:bodyPr/>
        <a:lstStyle/>
        <a:p>
          <a:endParaRPr lang="en-US" sz="2800"/>
        </a:p>
      </dgm:t>
    </dgm:pt>
    <dgm:pt modelId="{259B9AA7-D188-8D4E-9BDF-8C8C1501B5F1}" type="sibTrans" cxnId="{FB412058-8EF1-C941-952E-ABF9DCD14EFF}">
      <dgm:prSet/>
      <dgm:spPr/>
      <dgm:t>
        <a:bodyPr/>
        <a:lstStyle/>
        <a:p>
          <a:endParaRPr lang="en-US" sz="2800"/>
        </a:p>
      </dgm:t>
    </dgm:pt>
    <dgm:pt modelId="{5021AB8A-D92E-854B-B0FA-7F417075EEB2}">
      <dgm:prSet phldrT="[Text]" custT="1"/>
      <dgm:spPr/>
      <dgm:t>
        <a:bodyPr/>
        <a:lstStyle/>
        <a:p>
          <a:r>
            <a:rPr lang="en-US" sz="1800" b="1" dirty="0"/>
            <a:t>Calories</a:t>
          </a:r>
        </a:p>
      </dgm:t>
    </dgm:pt>
    <dgm:pt modelId="{4D5D8F86-D611-0F47-AA64-1D6992246B42}" type="parTrans" cxnId="{90FD96C3-34A3-864F-809C-54AAE732A46E}">
      <dgm:prSet/>
      <dgm:spPr/>
      <dgm:t>
        <a:bodyPr/>
        <a:lstStyle/>
        <a:p>
          <a:endParaRPr lang="en-US" sz="2800"/>
        </a:p>
      </dgm:t>
    </dgm:pt>
    <dgm:pt modelId="{77FD0183-CE83-214B-865B-5D106034425D}" type="sibTrans" cxnId="{90FD96C3-34A3-864F-809C-54AAE732A46E}">
      <dgm:prSet/>
      <dgm:spPr/>
      <dgm:t>
        <a:bodyPr/>
        <a:lstStyle/>
        <a:p>
          <a:endParaRPr lang="en-US" sz="2800"/>
        </a:p>
      </dgm:t>
    </dgm:pt>
    <dgm:pt modelId="{7BD81983-37D6-264F-884D-504B9CE6B9D3}">
      <dgm:prSet phldrT="[Text]" custT="1"/>
      <dgm:spPr/>
      <dgm:t>
        <a:bodyPr/>
        <a:lstStyle/>
        <a:p>
          <a:pPr algn="ctr"/>
          <a:endParaRPr lang="en-US" sz="1400" b="1" dirty="0"/>
        </a:p>
        <a:p>
          <a:pPr algn="l"/>
          <a:r>
            <a:rPr lang="en-US" sz="1400" b="1" dirty="0"/>
            <a:t>Deliver up to 20 to 25 kcal/kg/day during the early, catabolic phase and 25 to 30 kcal/kg/day  during the anabolic, recovery phase </a:t>
          </a:r>
          <a:endParaRPr lang="en-US" sz="1050" b="1" dirty="0"/>
        </a:p>
      </dgm:t>
    </dgm:pt>
    <dgm:pt modelId="{3418571C-CAB3-6440-8A96-1968F9D5F335}" type="parTrans" cxnId="{AEEC9135-77E4-794B-88A8-B0796258716B}">
      <dgm:prSet/>
      <dgm:spPr/>
      <dgm:t>
        <a:bodyPr/>
        <a:lstStyle/>
        <a:p>
          <a:endParaRPr lang="en-US" sz="2800"/>
        </a:p>
      </dgm:t>
    </dgm:pt>
    <dgm:pt modelId="{95B39A4A-2E0F-A742-A9B8-86B1AC426FEA}" type="sibTrans" cxnId="{AEEC9135-77E4-794B-88A8-B0796258716B}">
      <dgm:prSet/>
      <dgm:spPr/>
      <dgm:t>
        <a:bodyPr/>
        <a:lstStyle/>
        <a:p>
          <a:endParaRPr lang="en-US" sz="2800"/>
        </a:p>
      </dgm:t>
    </dgm:pt>
    <dgm:pt modelId="{8CA0996C-4780-0348-99DB-FC4CDFFCDA73}" type="pres">
      <dgm:prSet presAssocID="{BC5D85ED-56BC-7C47-8469-FA6EC7EE2597}" presName="Name0" presStyleCnt="0">
        <dgm:presLayoutVars>
          <dgm:dir/>
          <dgm:animLvl val="lvl"/>
          <dgm:resizeHandles val="exact"/>
        </dgm:presLayoutVars>
      </dgm:prSet>
      <dgm:spPr/>
    </dgm:pt>
    <dgm:pt modelId="{BD691332-AEBD-404E-9FCE-7C91A7B526D3}" type="pres">
      <dgm:prSet presAssocID="{39CC9079-357F-1A48-9ADB-03189BBD8F29}" presName="boxAndChildren" presStyleCnt="0"/>
      <dgm:spPr/>
    </dgm:pt>
    <dgm:pt modelId="{947881FD-A503-D24D-95FC-9F4ABCFA9C61}" type="pres">
      <dgm:prSet presAssocID="{39CC9079-357F-1A48-9ADB-03189BBD8F29}" presName="parentTextBox" presStyleLbl="node1" presStyleIdx="0" presStyleCnt="4"/>
      <dgm:spPr/>
    </dgm:pt>
    <dgm:pt modelId="{83B6B7C3-0B1A-8B47-9D23-DB169662CC87}" type="pres">
      <dgm:prSet presAssocID="{39CC9079-357F-1A48-9ADB-03189BBD8F29}" presName="entireBox" presStyleLbl="node1" presStyleIdx="0" presStyleCnt="4" custLinFactNeighborY="-21883"/>
      <dgm:spPr/>
    </dgm:pt>
    <dgm:pt modelId="{117C70AD-B6BF-704E-8DE4-0D67C061C68F}" type="pres">
      <dgm:prSet presAssocID="{39CC9079-357F-1A48-9ADB-03189BBD8F29}" presName="descendantBox" presStyleCnt="0"/>
      <dgm:spPr/>
    </dgm:pt>
    <dgm:pt modelId="{774938C9-50A7-954B-AA48-613ED3A71799}" type="pres">
      <dgm:prSet presAssocID="{5021AB8A-D92E-854B-B0FA-7F417075EEB2}" presName="childTextBox" presStyleLbl="fgAccFollowNode1" presStyleIdx="0" presStyleCnt="8" custScaleX="41342" custScaleY="185268" custLinFactNeighborX="-10" custLinFactNeighborY="-16785">
        <dgm:presLayoutVars>
          <dgm:bulletEnabled val="1"/>
        </dgm:presLayoutVars>
      </dgm:prSet>
      <dgm:spPr/>
    </dgm:pt>
    <dgm:pt modelId="{B4DAEBC4-169A-7F4E-A2F7-5842210E53C7}" type="pres">
      <dgm:prSet presAssocID="{7BD81983-37D6-264F-884D-504B9CE6B9D3}" presName="childTextBox" presStyleLbl="fgAccFollowNode1" presStyleIdx="1" presStyleCnt="8" custScaleX="149326" custScaleY="180412" custLinFactNeighborX="11" custLinFactNeighborY="-16463">
        <dgm:presLayoutVars>
          <dgm:bulletEnabled val="1"/>
        </dgm:presLayoutVars>
      </dgm:prSet>
      <dgm:spPr/>
    </dgm:pt>
    <dgm:pt modelId="{7DAFEB90-E2C4-4842-B2C9-526E95407C18}" type="pres">
      <dgm:prSet presAssocID="{61594082-4C9E-344E-86BA-7094B815C2A0}" presName="sp" presStyleCnt="0"/>
      <dgm:spPr/>
    </dgm:pt>
    <dgm:pt modelId="{E221B71F-35EC-4547-A1FB-872798D20471}" type="pres">
      <dgm:prSet presAssocID="{CDD03874-5D97-8349-A32D-094FCC50A64C}" presName="arrowAndChildren" presStyleCnt="0"/>
      <dgm:spPr/>
    </dgm:pt>
    <dgm:pt modelId="{89261887-1D26-9F48-91B7-7CB29EEDE241}" type="pres">
      <dgm:prSet presAssocID="{CDD03874-5D97-8349-A32D-094FCC50A64C}" presName="parentTextArrow" presStyleLbl="node1" presStyleIdx="0" presStyleCnt="4"/>
      <dgm:spPr/>
    </dgm:pt>
    <dgm:pt modelId="{05CA7C11-F4BD-5940-BA3F-043570DB539B}" type="pres">
      <dgm:prSet presAssocID="{CDD03874-5D97-8349-A32D-094FCC50A64C}" presName="arrow" presStyleLbl="node1" presStyleIdx="1" presStyleCnt="4"/>
      <dgm:spPr/>
    </dgm:pt>
    <dgm:pt modelId="{FDAA9359-8561-8043-95EF-4D62F590FA28}" type="pres">
      <dgm:prSet presAssocID="{CDD03874-5D97-8349-A32D-094FCC50A64C}" presName="descendantArrow" presStyleCnt="0"/>
      <dgm:spPr/>
    </dgm:pt>
    <dgm:pt modelId="{0D58C1B7-5D6E-5A41-BBC4-EA70762EBA2D}" type="pres">
      <dgm:prSet presAssocID="{1656355A-7A53-D54B-9049-33D78C57FCEA}" presName="childTextArrow" presStyleLbl="fgAccFollowNode1" presStyleIdx="2" presStyleCnt="8">
        <dgm:presLayoutVars>
          <dgm:bulletEnabled val="1"/>
        </dgm:presLayoutVars>
      </dgm:prSet>
      <dgm:spPr/>
    </dgm:pt>
    <dgm:pt modelId="{6780691C-F2BC-9D46-A339-CA5123104E5A}" type="pres">
      <dgm:prSet presAssocID="{AEC70B34-B85A-C54B-A7E0-18096C74F372}" presName="childTextArrow" presStyleLbl="fgAccFollowNode1" presStyleIdx="3" presStyleCnt="8" custScaleX="385811">
        <dgm:presLayoutVars>
          <dgm:bulletEnabled val="1"/>
        </dgm:presLayoutVars>
      </dgm:prSet>
      <dgm:spPr/>
    </dgm:pt>
    <dgm:pt modelId="{AEBF4ECD-89BA-7945-8FAC-5D67EEA0B022}" type="pres">
      <dgm:prSet presAssocID="{433B4B19-6B35-A14A-A8E1-3A600BFB3CFD}" presName="sp" presStyleCnt="0"/>
      <dgm:spPr/>
    </dgm:pt>
    <dgm:pt modelId="{9497E6CC-1EAC-4245-8F6B-DFD4222201AC}" type="pres">
      <dgm:prSet presAssocID="{7124B70E-D669-9E4C-AD12-397AE39A4365}" presName="arrowAndChildren" presStyleCnt="0"/>
      <dgm:spPr/>
    </dgm:pt>
    <dgm:pt modelId="{C91CE8AD-D901-F645-A303-C57E4576DB90}" type="pres">
      <dgm:prSet presAssocID="{7124B70E-D669-9E4C-AD12-397AE39A4365}" presName="parentTextArrow" presStyleLbl="node1" presStyleIdx="1" presStyleCnt="4"/>
      <dgm:spPr/>
    </dgm:pt>
    <dgm:pt modelId="{59756707-ECB4-2D4C-B730-3634DB87B51D}" type="pres">
      <dgm:prSet presAssocID="{7124B70E-D669-9E4C-AD12-397AE39A4365}" presName="arrow" presStyleLbl="node1" presStyleIdx="2" presStyleCnt="4" custScaleY="160288"/>
      <dgm:spPr/>
    </dgm:pt>
    <dgm:pt modelId="{CB4DC4FA-EAB8-E146-A46E-2EF55D98EBBF}" type="pres">
      <dgm:prSet presAssocID="{7124B70E-D669-9E4C-AD12-397AE39A4365}" presName="descendantArrow" presStyleCnt="0"/>
      <dgm:spPr/>
    </dgm:pt>
    <dgm:pt modelId="{DD1BACAC-1D2D-C84D-AC95-49FE2775F51F}" type="pres">
      <dgm:prSet presAssocID="{D2C0EAEF-25D9-1041-98A5-04BB93344463}" presName="childTextArrow" presStyleLbl="fgAccFollowNode1" presStyleIdx="4" presStyleCnt="8" custScaleX="63156" custScaleY="199031">
        <dgm:presLayoutVars>
          <dgm:bulletEnabled val="1"/>
        </dgm:presLayoutVars>
      </dgm:prSet>
      <dgm:spPr/>
    </dgm:pt>
    <dgm:pt modelId="{0E047D49-6CF4-4B44-9D0F-75A0DD77B3BC}" type="pres">
      <dgm:prSet presAssocID="{FE531FFC-6FAD-744C-88A3-E55486994BDD}" presName="childTextArrow" presStyleLbl="fgAccFollowNode1" presStyleIdx="5" presStyleCnt="8" custScaleX="256648" custScaleY="199813">
        <dgm:presLayoutVars>
          <dgm:bulletEnabled val="1"/>
        </dgm:presLayoutVars>
      </dgm:prSet>
      <dgm:spPr/>
    </dgm:pt>
    <dgm:pt modelId="{F4E2AE01-ED55-1845-9C80-E6BF6947DF1F}" type="pres">
      <dgm:prSet presAssocID="{8EB714D8-41C1-1942-8805-D8B9FAF72300}" presName="sp" presStyleCnt="0"/>
      <dgm:spPr/>
    </dgm:pt>
    <dgm:pt modelId="{78DDFC99-62C4-764A-B195-5E1AFBA78436}" type="pres">
      <dgm:prSet presAssocID="{A0939666-8C05-7447-8C92-132417497948}" presName="arrowAndChildren" presStyleCnt="0"/>
      <dgm:spPr/>
    </dgm:pt>
    <dgm:pt modelId="{5CCADFCB-74D1-4B42-90E1-25D2625A92E7}" type="pres">
      <dgm:prSet presAssocID="{A0939666-8C05-7447-8C92-132417497948}" presName="parentTextArrow" presStyleLbl="node1" presStyleIdx="2" presStyleCnt="4"/>
      <dgm:spPr/>
    </dgm:pt>
    <dgm:pt modelId="{106A51AC-0547-B840-9464-1C52CB6BD935}" type="pres">
      <dgm:prSet presAssocID="{A0939666-8C05-7447-8C92-132417497948}" presName="arrow" presStyleLbl="node1" presStyleIdx="3" presStyleCnt="4"/>
      <dgm:spPr/>
    </dgm:pt>
    <dgm:pt modelId="{DCC4C0E4-B01F-9146-BEA4-F6B307D59D7F}" type="pres">
      <dgm:prSet presAssocID="{A0939666-8C05-7447-8C92-132417497948}" presName="descendantArrow" presStyleCnt="0"/>
      <dgm:spPr/>
    </dgm:pt>
    <dgm:pt modelId="{2972C63A-3D51-774A-B34F-14AF0FED588B}" type="pres">
      <dgm:prSet presAssocID="{AE923048-35B9-2D4C-B753-C50E58547AB1}" presName="childTextArrow" presStyleLbl="fgAccFollowNode1" presStyleIdx="6" presStyleCnt="8">
        <dgm:presLayoutVars>
          <dgm:bulletEnabled val="1"/>
        </dgm:presLayoutVars>
      </dgm:prSet>
      <dgm:spPr/>
    </dgm:pt>
    <dgm:pt modelId="{6CC514D1-CB29-FF47-A370-22519C282C1E}" type="pres">
      <dgm:prSet presAssocID="{F01A979D-27F3-0948-9C18-7B225EB840D1}" presName="childTextArrow" presStyleLbl="fgAccFollowNode1" presStyleIdx="7" presStyleCnt="8" custScaleX="451157">
        <dgm:presLayoutVars>
          <dgm:bulletEnabled val="1"/>
        </dgm:presLayoutVars>
      </dgm:prSet>
      <dgm:spPr/>
    </dgm:pt>
  </dgm:ptLst>
  <dgm:cxnLst>
    <dgm:cxn modelId="{D19E9203-9624-AD41-ABFF-9055FF368C78}" type="presOf" srcId="{F01A979D-27F3-0948-9C18-7B225EB840D1}" destId="{6CC514D1-CB29-FF47-A370-22519C282C1E}" srcOrd="0" destOrd="0" presId="urn:microsoft.com/office/officeart/2005/8/layout/process4"/>
    <dgm:cxn modelId="{A322670C-937F-6846-8D56-11D41D02B353}" type="presOf" srcId="{7124B70E-D669-9E4C-AD12-397AE39A4365}" destId="{C91CE8AD-D901-F645-A303-C57E4576DB90}" srcOrd="0" destOrd="0" presId="urn:microsoft.com/office/officeart/2005/8/layout/process4"/>
    <dgm:cxn modelId="{A5ECC20C-8642-8B4E-A550-BD7FBF56323F}" type="presOf" srcId="{CDD03874-5D97-8349-A32D-094FCC50A64C}" destId="{05CA7C11-F4BD-5940-BA3F-043570DB539B}" srcOrd="1" destOrd="0" presId="urn:microsoft.com/office/officeart/2005/8/layout/process4"/>
    <dgm:cxn modelId="{4FB5250F-B4F0-2544-9C1C-A9F0B3AE8FF3}" type="presOf" srcId="{39CC9079-357F-1A48-9ADB-03189BBD8F29}" destId="{947881FD-A503-D24D-95FC-9F4ABCFA9C61}" srcOrd="0" destOrd="0" presId="urn:microsoft.com/office/officeart/2005/8/layout/process4"/>
    <dgm:cxn modelId="{AEEC9135-77E4-794B-88A8-B0796258716B}" srcId="{39CC9079-357F-1A48-9ADB-03189BBD8F29}" destId="{7BD81983-37D6-264F-884D-504B9CE6B9D3}" srcOrd="1" destOrd="0" parTransId="{3418571C-CAB3-6440-8A96-1968F9D5F335}" sibTransId="{95B39A4A-2E0F-A742-A9B8-86B1AC426FEA}"/>
    <dgm:cxn modelId="{2CBFFF3C-EE46-994E-BE7B-9A17236A2FA9}" type="presOf" srcId="{FE531FFC-6FAD-744C-88A3-E55486994BDD}" destId="{0E047D49-6CF4-4B44-9D0F-75A0DD77B3BC}" srcOrd="0" destOrd="0" presId="urn:microsoft.com/office/officeart/2005/8/layout/process4"/>
    <dgm:cxn modelId="{1A837443-8105-8E4C-9E95-FCC6645A735E}" srcId="{BC5D85ED-56BC-7C47-8469-FA6EC7EE2597}" destId="{A0939666-8C05-7447-8C92-132417497948}" srcOrd="0" destOrd="0" parTransId="{7F44175F-0326-5740-A398-1D710200CA07}" sibTransId="{8EB714D8-41C1-1942-8805-D8B9FAF72300}"/>
    <dgm:cxn modelId="{7BA56052-2F4C-0D4E-9CD4-4D72F8809F7B}" type="presOf" srcId="{7124B70E-D669-9E4C-AD12-397AE39A4365}" destId="{59756707-ECB4-2D4C-B730-3634DB87B51D}" srcOrd="1" destOrd="0" presId="urn:microsoft.com/office/officeart/2005/8/layout/process4"/>
    <dgm:cxn modelId="{FB412058-8EF1-C941-952E-ABF9DCD14EFF}" srcId="{BC5D85ED-56BC-7C47-8469-FA6EC7EE2597}" destId="{39CC9079-357F-1A48-9ADB-03189BBD8F29}" srcOrd="3" destOrd="0" parTransId="{204EAD2F-18B1-A049-829F-B8EDB8F43225}" sibTransId="{259B9AA7-D188-8D4E-9BDF-8C8C1501B5F1}"/>
    <dgm:cxn modelId="{DFB22C59-E654-0B45-AFBB-22167440731D}" srcId="{BC5D85ED-56BC-7C47-8469-FA6EC7EE2597}" destId="{CDD03874-5D97-8349-A32D-094FCC50A64C}" srcOrd="2" destOrd="0" parTransId="{A0B27E94-37C8-3F42-A426-7952433F0A36}" sibTransId="{61594082-4C9E-344E-86BA-7094B815C2A0}"/>
    <dgm:cxn modelId="{1EA11864-D281-1849-BA70-93887096ACD7}" srcId="{7124B70E-D669-9E4C-AD12-397AE39A4365}" destId="{D2C0EAEF-25D9-1041-98A5-04BB93344463}" srcOrd="0" destOrd="0" parTransId="{7F0B03C6-3CE6-CC4F-9119-EFDDC34F093C}" sibTransId="{6EA3A3CF-9169-684E-BDE5-B0FC9831A5DB}"/>
    <dgm:cxn modelId="{8182706F-1DB6-7546-881B-59065B39C615}" type="presOf" srcId="{A0939666-8C05-7447-8C92-132417497948}" destId="{5CCADFCB-74D1-4B42-90E1-25D2625A92E7}" srcOrd="0" destOrd="0" presId="urn:microsoft.com/office/officeart/2005/8/layout/process4"/>
    <dgm:cxn modelId="{23AA4271-B62D-C54C-BB08-B9BBF3BE3EAA}" srcId="{CDD03874-5D97-8349-A32D-094FCC50A64C}" destId="{AEC70B34-B85A-C54B-A7E0-18096C74F372}" srcOrd="1" destOrd="0" parTransId="{4F5DBB7E-EF43-CC4B-934F-F983BDE201D0}" sibTransId="{C855E41D-4E4F-B84E-9733-02BBA674E984}"/>
    <dgm:cxn modelId="{1F091A72-7421-254B-8962-772E9785EC57}" type="presOf" srcId="{CDD03874-5D97-8349-A32D-094FCC50A64C}" destId="{89261887-1D26-9F48-91B7-7CB29EEDE241}" srcOrd="0" destOrd="0" presId="urn:microsoft.com/office/officeart/2005/8/layout/process4"/>
    <dgm:cxn modelId="{D312577C-0D21-FF41-906D-55D5C8B2B3EE}" type="presOf" srcId="{5021AB8A-D92E-854B-B0FA-7F417075EEB2}" destId="{774938C9-50A7-954B-AA48-613ED3A71799}" srcOrd="0" destOrd="0" presId="urn:microsoft.com/office/officeart/2005/8/layout/process4"/>
    <dgm:cxn modelId="{21A0F27D-3D3E-394F-9904-FBC38DEDAA91}" type="presOf" srcId="{A0939666-8C05-7447-8C92-132417497948}" destId="{106A51AC-0547-B840-9464-1C52CB6BD935}" srcOrd="1" destOrd="0" presId="urn:microsoft.com/office/officeart/2005/8/layout/process4"/>
    <dgm:cxn modelId="{0051D0AC-20AF-4444-935C-E58DEF24D41E}" srcId="{A0939666-8C05-7447-8C92-132417497948}" destId="{F01A979D-27F3-0948-9C18-7B225EB840D1}" srcOrd="1" destOrd="0" parTransId="{F5560531-8760-4647-BA10-7AF11FA3ABBC}" sibTransId="{028CACB0-567C-7244-8167-C8B70CBD0CEA}"/>
    <dgm:cxn modelId="{588F3FAD-4B3D-6240-B305-BBBC5BD38D0E}" srcId="{BC5D85ED-56BC-7C47-8469-FA6EC7EE2597}" destId="{7124B70E-D669-9E4C-AD12-397AE39A4365}" srcOrd="1" destOrd="0" parTransId="{F89724AE-D2CB-6948-80FD-16CD3FFC7375}" sibTransId="{433B4B19-6B35-A14A-A8E1-3A600BFB3CFD}"/>
    <dgm:cxn modelId="{7DDB88B0-25F0-E746-A088-CB5D51BC6350}" srcId="{CDD03874-5D97-8349-A32D-094FCC50A64C}" destId="{1656355A-7A53-D54B-9049-33D78C57FCEA}" srcOrd="0" destOrd="0" parTransId="{264225F6-4AFB-6245-B32A-C05492DB8270}" sibTransId="{C61E34F9-DD24-6B44-978B-6C9FDB5D43F4}"/>
    <dgm:cxn modelId="{90FD96C3-34A3-864F-809C-54AAE732A46E}" srcId="{39CC9079-357F-1A48-9ADB-03189BBD8F29}" destId="{5021AB8A-D92E-854B-B0FA-7F417075EEB2}" srcOrd="0" destOrd="0" parTransId="{4D5D8F86-D611-0F47-AA64-1D6992246B42}" sibTransId="{77FD0183-CE83-214B-865B-5D106034425D}"/>
    <dgm:cxn modelId="{2ADC6CC7-31C2-3A41-B741-14FD89B04310}" type="presOf" srcId="{39CC9079-357F-1A48-9ADB-03189BBD8F29}" destId="{83B6B7C3-0B1A-8B47-9D23-DB169662CC87}" srcOrd="1" destOrd="0" presId="urn:microsoft.com/office/officeart/2005/8/layout/process4"/>
    <dgm:cxn modelId="{2A5A11D2-6B95-E14A-B6DE-CB5D2EC7C042}" type="presOf" srcId="{7BD81983-37D6-264F-884D-504B9CE6B9D3}" destId="{B4DAEBC4-169A-7F4E-A2F7-5842210E53C7}" srcOrd="0" destOrd="0" presId="urn:microsoft.com/office/officeart/2005/8/layout/process4"/>
    <dgm:cxn modelId="{71AD69D7-F126-9B49-8BC9-4260A3FA7475}" type="presOf" srcId="{1656355A-7A53-D54B-9049-33D78C57FCEA}" destId="{0D58C1B7-5D6E-5A41-BBC4-EA70762EBA2D}" srcOrd="0" destOrd="0" presId="urn:microsoft.com/office/officeart/2005/8/layout/process4"/>
    <dgm:cxn modelId="{59789ED7-49C0-9148-BCD7-8179E3108DDA}" srcId="{A0939666-8C05-7447-8C92-132417497948}" destId="{AE923048-35B9-2D4C-B753-C50E58547AB1}" srcOrd="0" destOrd="0" parTransId="{5F39ADAA-A46E-7045-A109-53A51663D6A9}" sibTransId="{8526792F-3BED-A240-B2F6-5CF026A1AC42}"/>
    <dgm:cxn modelId="{2DA48EE0-BBC2-B846-89D1-793B9E5766BA}" type="presOf" srcId="{AEC70B34-B85A-C54B-A7E0-18096C74F372}" destId="{6780691C-F2BC-9D46-A339-CA5123104E5A}" srcOrd="0" destOrd="0" presId="urn:microsoft.com/office/officeart/2005/8/layout/process4"/>
    <dgm:cxn modelId="{53D4EBE7-5942-DE4D-BF79-ED9AE18BD503}" type="presOf" srcId="{AE923048-35B9-2D4C-B753-C50E58547AB1}" destId="{2972C63A-3D51-774A-B34F-14AF0FED588B}" srcOrd="0" destOrd="0" presId="urn:microsoft.com/office/officeart/2005/8/layout/process4"/>
    <dgm:cxn modelId="{F6CC41ED-E838-1842-802B-51985AE6229E}" srcId="{7124B70E-D669-9E4C-AD12-397AE39A4365}" destId="{FE531FFC-6FAD-744C-88A3-E55486994BDD}" srcOrd="1" destOrd="0" parTransId="{C732514F-DEE2-D845-84F5-3EB6EE28075B}" sibTransId="{5C216AE2-D0FC-BB45-A67C-765282590353}"/>
    <dgm:cxn modelId="{CD237CF7-EEEB-6B48-94AB-1248F36B86DF}" type="presOf" srcId="{D2C0EAEF-25D9-1041-98A5-04BB93344463}" destId="{DD1BACAC-1D2D-C84D-AC95-49FE2775F51F}" srcOrd="0" destOrd="0" presId="urn:microsoft.com/office/officeart/2005/8/layout/process4"/>
    <dgm:cxn modelId="{328207FE-7B08-F449-851D-6EE21FAB52AD}" type="presOf" srcId="{BC5D85ED-56BC-7C47-8469-FA6EC7EE2597}" destId="{8CA0996C-4780-0348-99DB-FC4CDFFCDA73}" srcOrd="0" destOrd="0" presId="urn:microsoft.com/office/officeart/2005/8/layout/process4"/>
    <dgm:cxn modelId="{9342CC59-6DFE-524B-99F4-DB98BFF0D64C}" type="presParOf" srcId="{8CA0996C-4780-0348-99DB-FC4CDFFCDA73}" destId="{BD691332-AEBD-404E-9FCE-7C91A7B526D3}" srcOrd="0" destOrd="0" presId="urn:microsoft.com/office/officeart/2005/8/layout/process4"/>
    <dgm:cxn modelId="{656C7A38-9A47-2B4F-93AF-15887530FBE6}" type="presParOf" srcId="{BD691332-AEBD-404E-9FCE-7C91A7B526D3}" destId="{947881FD-A503-D24D-95FC-9F4ABCFA9C61}" srcOrd="0" destOrd="0" presId="urn:microsoft.com/office/officeart/2005/8/layout/process4"/>
    <dgm:cxn modelId="{BFC22DF2-C931-5E49-979C-F8AC78CCF139}" type="presParOf" srcId="{BD691332-AEBD-404E-9FCE-7C91A7B526D3}" destId="{83B6B7C3-0B1A-8B47-9D23-DB169662CC87}" srcOrd="1" destOrd="0" presId="urn:microsoft.com/office/officeart/2005/8/layout/process4"/>
    <dgm:cxn modelId="{0D12118C-AD3D-4C47-B7FD-DAE83076C7F2}" type="presParOf" srcId="{BD691332-AEBD-404E-9FCE-7C91A7B526D3}" destId="{117C70AD-B6BF-704E-8DE4-0D67C061C68F}" srcOrd="2" destOrd="0" presId="urn:microsoft.com/office/officeart/2005/8/layout/process4"/>
    <dgm:cxn modelId="{EB4E27A0-BEF9-614C-A00E-014312566101}" type="presParOf" srcId="{117C70AD-B6BF-704E-8DE4-0D67C061C68F}" destId="{774938C9-50A7-954B-AA48-613ED3A71799}" srcOrd="0" destOrd="0" presId="urn:microsoft.com/office/officeart/2005/8/layout/process4"/>
    <dgm:cxn modelId="{7611708D-1598-854C-98B9-CE6515AADA14}" type="presParOf" srcId="{117C70AD-B6BF-704E-8DE4-0D67C061C68F}" destId="{B4DAEBC4-169A-7F4E-A2F7-5842210E53C7}" srcOrd="1" destOrd="0" presId="urn:microsoft.com/office/officeart/2005/8/layout/process4"/>
    <dgm:cxn modelId="{5BDA6AFB-951A-8C43-9EA3-9A3C68E2BED5}" type="presParOf" srcId="{8CA0996C-4780-0348-99DB-FC4CDFFCDA73}" destId="{7DAFEB90-E2C4-4842-B2C9-526E95407C18}" srcOrd="1" destOrd="0" presId="urn:microsoft.com/office/officeart/2005/8/layout/process4"/>
    <dgm:cxn modelId="{DAED458E-4686-E348-8840-8C43F301D218}" type="presParOf" srcId="{8CA0996C-4780-0348-99DB-FC4CDFFCDA73}" destId="{E221B71F-35EC-4547-A1FB-872798D20471}" srcOrd="2" destOrd="0" presId="urn:microsoft.com/office/officeart/2005/8/layout/process4"/>
    <dgm:cxn modelId="{514625A5-3073-EA44-8B20-471A0DBE31EF}" type="presParOf" srcId="{E221B71F-35EC-4547-A1FB-872798D20471}" destId="{89261887-1D26-9F48-91B7-7CB29EEDE241}" srcOrd="0" destOrd="0" presId="urn:microsoft.com/office/officeart/2005/8/layout/process4"/>
    <dgm:cxn modelId="{7CF040BC-3AC0-4C4D-A31E-1229763385D9}" type="presParOf" srcId="{E221B71F-35EC-4547-A1FB-872798D20471}" destId="{05CA7C11-F4BD-5940-BA3F-043570DB539B}" srcOrd="1" destOrd="0" presId="urn:microsoft.com/office/officeart/2005/8/layout/process4"/>
    <dgm:cxn modelId="{3790BA0E-544E-FF49-B691-0478B822F829}" type="presParOf" srcId="{E221B71F-35EC-4547-A1FB-872798D20471}" destId="{FDAA9359-8561-8043-95EF-4D62F590FA28}" srcOrd="2" destOrd="0" presId="urn:microsoft.com/office/officeart/2005/8/layout/process4"/>
    <dgm:cxn modelId="{8E59D2DE-7718-9947-B2AA-3AA6E145A3A7}" type="presParOf" srcId="{FDAA9359-8561-8043-95EF-4D62F590FA28}" destId="{0D58C1B7-5D6E-5A41-BBC4-EA70762EBA2D}" srcOrd="0" destOrd="0" presId="urn:microsoft.com/office/officeart/2005/8/layout/process4"/>
    <dgm:cxn modelId="{3CFD5539-6714-184C-9B30-772511E0807C}" type="presParOf" srcId="{FDAA9359-8561-8043-95EF-4D62F590FA28}" destId="{6780691C-F2BC-9D46-A339-CA5123104E5A}" srcOrd="1" destOrd="0" presId="urn:microsoft.com/office/officeart/2005/8/layout/process4"/>
    <dgm:cxn modelId="{5F619223-115F-2B43-81F0-6DCA26274254}" type="presParOf" srcId="{8CA0996C-4780-0348-99DB-FC4CDFFCDA73}" destId="{AEBF4ECD-89BA-7945-8FAC-5D67EEA0B022}" srcOrd="3" destOrd="0" presId="urn:microsoft.com/office/officeart/2005/8/layout/process4"/>
    <dgm:cxn modelId="{1DF3A481-ECB3-7F4B-B39A-EA0DCF194808}" type="presParOf" srcId="{8CA0996C-4780-0348-99DB-FC4CDFFCDA73}" destId="{9497E6CC-1EAC-4245-8F6B-DFD4222201AC}" srcOrd="4" destOrd="0" presId="urn:microsoft.com/office/officeart/2005/8/layout/process4"/>
    <dgm:cxn modelId="{F8C0230C-13F1-2449-A628-B004051C7576}" type="presParOf" srcId="{9497E6CC-1EAC-4245-8F6B-DFD4222201AC}" destId="{C91CE8AD-D901-F645-A303-C57E4576DB90}" srcOrd="0" destOrd="0" presId="urn:microsoft.com/office/officeart/2005/8/layout/process4"/>
    <dgm:cxn modelId="{2782AC72-B758-E24F-9B70-72FC63B85FE6}" type="presParOf" srcId="{9497E6CC-1EAC-4245-8F6B-DFD4222201AC}" destId="{59756707-ECB4-2D4C-B730-3634DB87B51D}" srcOrd="1" destOrd="0" presId="urn:microsoft.com/office/officeart/2005/8/layout/process4"/>
    <dgm:cxn modelId="{0C468712-BB49-FB47-9665-7D7BC6959FF7}" type="presParOf" srcId="{9497E6CC-1EAC-4245-8F6B-DFD4222201AC}" destId="{CB4DC4FA-EAB8-E146-A46E-2EF55D98EBBF}" srcOrd="2" destOrd="0" presId="urn:microsoft.com/office/officeart/2005/8/layout/process4"/>
    <dgm:cxn modelId="{CD023FDC-9CA9-E549-BC07-EC88204C82FB}" type="presParOf" srcId="{CB4DC4FA-EAB8-E146-A46E-2EF55D98EBBF}" destId="{DD1BACAC-1D2D-C84D-AC95-49FE2775F51F}" srcOrd="0" destOrd="0" presId="urn:microsoft.com/office/officeart/2005/8/layout/process4"/>
    <dgm:cxn modelId="{B1724AF8-E185-BD40-AF63-EF96AE5C8047}" type="presParOf" srcId="{CB4DC4FA-EAB8-E146-A46E-2EF55D98EBBF}" destId="{0E047D49-6CF4-4B44-9D0F-75A0DD77B3BC}" srcOrd="1" destOrd="0" presId="urn:microsoft.com/office/officeart/2005/8/layout/process4"/>
    <dgm:cxn modelId="{78BB99E6-7938-2C4B-ACCD-309391ADA76D}" type="presParOf" srcId="{8CA0996C-4780-0348-99DB-FC4CDFFCDA73}" destId="{F4E2AE01-ED55-1845-9C80-E6BF6947DF1F}" srcOrd="5" destOrd="0" presId="urn:microsoft.com/office/officeart/2005/8/layout/process4"/>
    <dgm:cxn modelId="{31675F16-E47C-B04F-9976-0B2B0FFD7823}" type="presParOf" srcId="{8CA0996C-4780-0348-99DB-FC4CDFFCDA73}" destId="{78DDFC99-62C4-764A-B195-5E1AFBA78436}" srcOrd="6" destOrd="0" presId="urn:microsoft.com/office/officeart/2005/8/layout/process4"/>
    <dgm:cxn modelId="{0576FE3A-CF7D-CE49-A089-2E8106F2139A}" type="presParOf" srcId="{78DDFC99-62C4-764A-B195-5E1AFBA78436}" destId="{5CCADFCB-74D1-4B42-90E1-25D2625A92E7}" srcOrd="0" destOrd="0" presId="urn:microsoft.com/office/officeart/2005/8/layout/process4"/>
    <dgm:cxn modelId="{9C6A0606-88E7-5742-98C5-2412CF75038A}" type="presParOf" srcId="{78DDFC99-62C4-764A-B195-5E1AFBA78436}" destId="{106A51AC-0547-B840-9464-1C52CB6BD935}" srcOrd="1" destOrd="0" presId="urn:microsoft.com/office/officeart/2005/8/layout/process4"/>
    <dgm:cxn modelId="{0F2AB761-40BD-4E49-8880-7CEBD8015EFA}" type="presParOf" srcId="{78DDFC99-62C4-764A-B195-5E1AFBA78436}" destId="{DCC4C0E4-B01F-9146-BEA4-F6B307D59D7F}" srcOrd="2" destOrd="0" presId="urn:microsoft.com/office/officeart/2005/8/layout/process4"/>
    <dgm:cxn modelId="{CFB69E9C-EC46-294A-BF73-C766646EAD7E}" type="presParOf" srcId="{DCC4C0E4-B01F-9146-BEA4-F6B307D59D7F}" destId="{2972C63A-3D51-774A-B34F-14AF0FED588B}" srcOrd="0" destOrd="0" presId="urn:microsoft.com/office/officeart/2005/8/layout/process4"/>
    <dgm:cxn modelId="{37A62FA2-B31A-224A-A3D2-B623B81F2350}" type="presParOf" srcId="{DCC4C0E4-B01F-9146-BEA4-F6B307D59D7F}" destId="{6CC514D1-CB29-FF47-A370-22519C282C1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ABCDA5-95C4-9C40-95CD-3668B5F3516A}" type="doc">
      <dgm:prSet loTypeId="urn:microsoft.com/office/officeart/2005/8/layout/hierarchy1" loCatId="hierarchy" qsTypeId="urn:microsoft.com/office/officeart/2005/8/quickstyle/simple2" qsCatId="simple" csTypeId="urn:microsoft.com/office/officeart/2005/8/colors/accent3_2" csCatId="accent3" phldr="1"/>
      <dgm:spPr/>
    </dgm:pt>
    <dgm:pt modelId="{F89E328E-A511-C04E-AEFC-B9336773FD29}">
      <dgm:prSet phldrT="[Text]" custT="1"/>
      <dgm:spPr/>
      <dgm:t>
        <a:bodyPr/>
        <a:lstStyle/>
        <a:p>
          <a:r>
            <a:rPr lang="en-US" sz="2400" dirty="0"/>
            <a:t>Advances in Clinical Classification SJS/TEN</a:t>
          </a:r>
        </a:p>
      </dgm:t>
    </dgm:pt>
    <dgm:pt modelId="{FC9D7106-6EFC-DE4C-A6D7-B9AB80636AD0}" type="parTrans" cxnId="{1922A9C8-6EF8-5E48-A52D-C697BF9F0954}">
      <dgm:prSet/>
      <dgm:spPr/>
      <dgm:t>
        <a:bodyPr/>
        <a:lstStyle/>
        <a:p>
          <a:endParaRPr lang="en-US" sz="3600"/>
        </a:p>
      </dgm:t>
    </dgm:pt>
    <dgm:pt modelId="{EA5DC662-6CA1-3C4D-AFA0-BE77A41523AE}" type="sibTrans" cxnId="{1922A9C8-6EF8-5E48-A52D-C697BF9F0954}">
      <dgm:prSet/>
      <dgm:spPr/>
      <dgm:t>
        <a:bodyPr/>
        <a:lstStyle/>
        <a:p>
          <a:endParaRPr lang="en-US" sz="2400"/>
        </a:p>
      </dgm:t>
    </dgm:pt>
    <dgm:pt modelId="{183D87B7-CD40-144D-8330-5564AAC7CB21}">
      <dgm:prSet phldrT="[Text]" custT="1"/>
      <dgm:spPr/>
      <dgm:t>
        <a:bodyPr/>
        <a:lstStyle/>
        <a:p>
          <a:r>
            <a:rPr lang="en-US" sz="2400" dirty="0"/>
            <a:t>Advances in </a:t>
          </a:r>
          <a:r>
            <a:rPr lang="en-US" sz="2400" dirty="0" err="1"/>
            <a:t>Pathomechanism</a:t>
          </a:r>
          <a:r>
            <a:rPr lang="en-US" sz="2400" dirty="0"/>
            <a:t>: Causality</a:t>
          </a:r>
        </a:p>
      </dgm:t>
    </dgm:pt>
    <dgm:pt modelId="{4DB8C61C-C024-7848-B2E3-AB2FB9F10A6A}" type="parTrans" cxnId="{174CBDA0-202D-2B46-B2C8-36E3B94783E1}">
      <dgm:prSet/>
      <dgm:spPr/>
      <dgm:t>
        <a:bodyPr/>
        <a:lstStyle/>
        <a:p>
          <a:endParaRPr lang="en-US" sz="3600"/>
        </a:p>
      </dgm:t>
    </dgm:pt>
    <dgm:pt modelId="{0C9D719A-5630-C04B-A924-2F8FE8481B61}" type="sibTrans" cxnId="{174CBDA0-202D-2B46-B2C8-36E3B94783E1}">
      <dgm:prSet/>
      <dgm:spPr/>
      <dgm:t>
        <a:bodyPr/>
        <a:lstStyle/>
        <a:p>
          <a:endParaRPr lang="en-US" sz="2400"/>
        </a:p>
      </dgm:t>
    </dgm:pt>
    <dgm:pt modelId="{D1E4732F-B85D-3445-8A52-2E124A746786}">
      <dgm:prSet phldrT="[Text]" custT="1"/>
      <dgm:spPr/>
      <dgm:t>
        <a:bodyPr/>
        <a:lstStyle/>
        <a:p>
          <a:r>
            <a:rPr lang="en-US" sz="2400"/>
            <a:t>Advances in Prevention: HLA Screening </a:t>
          </a:r>
        </a:p>
      </dgm:t>
    </dgm:pt>
    <dgm:pt modelId="{796C3FC5-AAFC-F545-9BB7-E38C95D695F3}" type="parTrans" cxnId="{9690D4AF-C5D2-054A-ABC6-40354CB29F33}">
      <dgm:prSet/>
      <dgm:spPr/>
      <dgm:t>
        <a:bodyPr/>
        <a:lstStyle/>
        <a:p>
          <a:endParaRPr lang="en-US" sz="3600"/>
        </a:p>
      </dgm:t>
    </dgm:pt>
    <dgm:pt modelId="{8182E783-CC51-1C4F-B0C4-E06671CCB596}" type="sibTrans" cxnId="{9690D4AF-C5D2-054A-ABC6-40354CB29F33}">
      <dgm:prSet/>
      <dgm:spPr/>
      <dgm:t>
        <a:bodyPr/>
        <a:lstStyle/>
        <a:p>
          <a:endParaRPr lang="en-US" sz="2400"/>
        </a:p>
      </dgm:t>
    </dgm:pt>
    <dgm:pt modelId="{B7977C00-FF0D-5746-9A5F-0E19B2A195C7}" type="pres">
      <dgm:prSet presAssocID="{A4ABCDA5-95C4-9C40-95CD-3668B5F3516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89DBEE-0E97-0346-8DC1-ACD193695D90}" type="pres">
      <dgm:prSet presAssocID="{F89E328E-A511-C04E-AEFC-B9336773FD29}" presName="hierRoot1" presStyleCnt="0"/>
      <dgm:spPr/>
    </dgm:pt>
    <dgm:pt modelId="{54B7B59B-5C2E-0744-AFD9-764586F28FC7}" type="pres">
      <dgm:prSet presAssocID="{F89E328E-A511-C04E-AEFC-B9336773FD29}" presName="composite" presStyleCnt="0"/>
      <dgm:spPr/>
    </dgm:pt>
    <dgm:pt modelId="{4BB699CA-240C-4B4F-8BDB-DFB3622C7E62}" type="pres">
      <dgm:prSet presAssocID="{F89E328E-A511-C04E-AEFC-B9336773FD29}" presName="background" presStyleLbl="node0" presStyleIdx="0" presStyleCnt="3"/>
      <dgm:spPr/>
    </dgm:pt>
    <dgm:pt modelId="{20DF6AFB-7869-A541-B1E2-6749C38EEA76}" type="pres">
      <dgm:prSet presAssocID="{F89E328E-A511-C04E-AEFC-B9336773FD29}" presName="text" presStyleLbl="fgAcc0" presStyleIdx="0" presStyleCnt="3">
        <dgm:presLayoutVars>
          <dgm:chPref val="3"/>
        </dgm:presLayoutVars>
      </dgm:prSet>
      <dgm:spPr/>
    </dgm:pt>
    <dgm:pt modelId="{8FF32FDB-7DB0-D34B-A934-FE032BCED893}" type="pres">
      <dgm:prSet presAssocID="{F89E328E-A511-C04E-AEFC-B9336773FD29}" presName="hierChild2" presStyleCnt="0"/>
      <dgm:spPr/>
    </dgm:pt>
    <dgm:pt modelId="{6A203ACF-DDA2-C140-A858-EDF814DCB8AD}" type="pres">
      <dgm:prSet presAssocID="{183D87B7-CD40-144D-8330-5564AAC7CB21}" presName="hierRoot1" presStyleCnt="0"/>
      <dgm:spPr/>
    </dgm:pt>
    <dgm:pt modelId="{35B88F1D-C7C2-6742-A63A-ACABBEB18563}" type="pres">
      <dgm:prSet presAssocID="{183D87B7-CD40-144D-8330-5564AAC7CB21}" presName="composite" presStyleCnt="0"/>
      <dgm:spPr/>
    </dgm:pt>
    <dgm:pt modelId="{2CF16CDD-C303-2748-81EE-425EC3BA46F5}" type="pres">
      <dgm:prSet presAssocID="{183D87B7-CD40-144D-8330-5564AAC7CB21}" presName="background" presStyleLbl="node0" presStyleIdx="1" presStyleCnt="3"/>
      <dgm:spPr/>
    </dgm:pt>
    <dgm:pt modelId="{B7746853-3D9E-B44B-9F7D-F9C25309BD55}" type="pres">
      <dgm:prSet presAssocID="{183D87B7-CD40-144D-8330-5564AAC7CB21}" presName="text" presStyleLbl="fgAcc0" presStyleIdx="1" presStyleCnt="3">
        <dgm:presLayoutVars>
          <dgm:chPref val="3"/>
        </dgm:presLayoutVars>
      </dgm:prSet>
      <dgm:spPr/>
    </dgm:pt>
    <dgm:pt modelId="{90D8B7D5-8B72-BF45-9D9A-9FFE4841A892}" type="pres">
      <dgm:prSet presAssocID="{183D87B7-CD40-144D-8330-5564AAC7CB21}" presName="hierChild2" presStyleCnt="0"/>
      <dgm:spPr/>
    </dgm:pt>
    <dgm:pt modelId="{EBE8C0B6-6C05-4142-B230-C9B652FE1B81}" type="pres">
      <dgm:prSet presAssocID="{D1E4732F-B85D-3445-8A52-2E124A746786}" presName="hierRoot1" presStyleCnt="0"/>
      <dgm:spPr/>
    </dgm:pt>
    <dgm:pt modelId="{E2FED74A-25D6-964C-B169-17EE211A09A4}" type="pres">
      <dgm:prSet presAssocID="{D1E4732F-B85D-3445-8A52-2E124A746786}" presName="composite" presStyleCnt="0"/>
      <dgm:spPr/>
    </dgm:pt>
    <dgm:pt modelId="{0078F7B5-74FC-0E43-AE68-ABC08D45A3CB}" type="pres">
      <dgm:prSet presAssocID="{D1E4732F-B85D-3445-8A52-2E124A746786}" presName="background" presStyleLbl="node0" presStyleIdx="2" presStyleCnt="3"/>
      <dgm:spPr/>
    </dgm:pt>
    <dgm:pt modelId="{1D2527DA-1997-304F-A77B-5E474110A9B4}" type="pres">
      <dgm:prSet presAssocID="{D1E4732F-B85D-3445-8A52-2E124A746786}" presName="text" presStyleLbl="fgAcc0" presStyleIdx="2" presStyleCnt="3">
        <dgm:presLayoutVars>
          <dgm:chPref val="3"/>
        </dgm:presLayoutVars>
      </dgm:prSet>
      <dgm:spPr/>
    </dgm:pt>
    <dgm:pt modelId="{FF37D06A-9A22-E34E-A0AC-7FB2AEE7FA75}" type="pres">
      <dgm:prSet presAssocID="{D1E4732F-B85D-3445-8A52-2E124A746786}" presName="hierChild2" presStyleCnt="0"/>
      <dgm:spPr/>
    </dgm:pt>
  </dgm:ptLst>
  <dgm:cxnLst>
    <dgm:cxn modelId="{EEEA3F00-46F2-2D48-BD93-9E2482B06F38}" type="presOf" srcId="{D1E4732F-B85D-3445-8A52-2E124A746786}" destId="{1D2527DA-1997-304F-A77B-5E474110A9B4}" srcOrd="0" destOrd="0" presId="urn:microsoft.com/office/officeart/2005/8/layout/hierarchy1"/>
    <dgm:cxn modelId="{25FA5652-F3E0-D84D-BF6C-BE061C056CA8}" type="presOf" srcId="{F89E328E-A511-C04E-AEFC-B9336773FD29}" destId="{20DF6AFB-7869-A541-B1E2-6749C38EEA76}" srcOrd="0" destOrd="0" presId="urn:microsoft.com/office/officeart/2005/8/layout/hierarchy1"/>
    <dgm:cxn modelId="{33AFD165-21C5-F94D-981B-A758C5875443}" type="presOf" srcId="{183D87B7-CD40-144D-8330-5564AAC7CB21}" destId="{B7746853-3D9E-B44B-9F7D-F9C25309BD55}" srcOrd="0" destOrd="0" presId="urn:microsoft.com/office/officeart/2005/8/layout/hierarchy1"/>
    <dgm:cxn modelId="{36DBD269-84CC-FD4C-9435-46526E150B00}" type="presOf" srcId="{A4ABCDA5-95C4-9C40-95CD-3668B5F3516A}" destId="{B7977C00-FF0D-5746-9A5F-0E19B2A195C7}" srcOrd="0" destOrd="0" presId="urn:microsoft.com/office/officeart/2005/8/layout/hierarchy1"/>
    <dgm:cxn modelId="{174CBDA0-202D-2B46-B2C8-36E3B94783E1}" srcId="{A4ABCDA5-95C4-9C40-95CD-3668B5F3516A}" destId="{183D87B7-CD40-144D-8330-5564AAC7CB21}" srcOrd="1" destOrd="0" parTransId="{4DB8C61C-C024-7848-B2E3-AB2FB9F10A6A}" sibTransId="{0C9D719A-5630-C04B-A924-2F8FE8481B61}"/>
    <dgm:cxn modelId="{9690D4AF-C5D2-054A-ABC6-40354CB29F33}" srcId="{A4ABCDA5-95C4-9C40-95CD-3668B5F3516A}" destId="{D1E4732F-B85D-3445-8A52-2E124A746786}" srcOrd="2" destOrd="0" parTransId="{796C3FC5-AAFC-F545-9BB7-E38C95D695F3}" sibTransId="{8182E783-CC51-1C4F-B0C4-E06671CCB596}"/>
    <dgm:cxn modelId="{1922A9C8-6EF8-5E48-A52D-C697BF9F0954}" srcId="{A4ABCDA5-95C4-9C40-95CD-3668B5F3516A}" destId="{F89E328E-A511-C04E-AEFC-B9336773FD29}" srcOrd="0" destOrd="0" parTransId="{FC9D7106-6EFC-DE4C-A6D7-B9AB80636AD0}" sibTransId="{EA5DC662-6CA1-3C4D-AFA0-BE77A41523AE}"/>
    <dgm:cxn modelId="{EB189B18-8A8C-BD4C-A45E-82BC03321645}" type="presParOf" srcId="{B7977C00-FF0D-5746-9A5F-0E19B2A195C7}" destId="{3F89DBEE-0E97-0346-8DC1-ACD193695D90}" srcOrd="0" destOrd="0" presId="urn:microsoft.com/office/officeart/2005/8/layout/hierarchy1"/>
    <dgm:cxn modelId="{92042C33-8E5D-E24D-9158-DE0BCCE1E48C}" type="presParOf" srcId="{3F89DBEE-0E97-0346-8DC1-ACD193695D90}" destId="{54B7B59B-5C2E-0744-AFD9-764586F28FC7}" srcOrd="0" destOrd="0" presId="urn:microsoft.com/office/officeart/2005/8/layout/hierarchy1"/>
    <dgm:cxn modelId="{F03B48AF-8820-4840-ABB7-DFDB1452CE66}" type="presParOf" srcId="{54B7B59B-5C2E-0744-AFD9-764586F28FC7}" destId="{4BB699CA-240C-4B4F-8BDB-DFB3622C7E62}" srcOrd="0" destOrd="0" presId="urn:microsoft.com/office/officeart/2005/8/layout/hierarchy1"/>
    <dgm:cxn modelId="{EE929C98-B459-1A49-AE96-2D35FAAE3C3A}" type="presParOf" srcId="{54B7B59B-5C2E-0744-AFD9-764586F28FC7}" destId="{20DF6AFB-7869-A541-B1E2-6749C38EEA76}" srcOrd="1" destOrd="0" presId="urn:microsoft.com/office/officeart/2005/8/layout/hierarchy1"/>
    <dgm:cxn modelId="{3B8B8593-89AA-DF48-BCEC-20A918B7E712}" type="presParOf" srcId="{3F89DBEE-0E97-0346-8DC1-ACD193695D90}" destId="{8FF32FDB-7DB0-D34B-A934-FE032BCED893}" srcOrd="1" destOrd="0" presId="urn:microsoft.com/office/officeart/2005/8/layout/hierarchy1"/>
    <dgm:cxn modelId="{3EA5424D-5B59-CF47-9ABD-D8B3DB6F894C}" type="presParOf" srcId="{B7977C00-FF0D-5746-9A5F-0E19B2A195C7}" destId="{6A203ACF-DDA2-C140-A858-EDF814DCB8AD}" srcOrd="1" destOrd="0" presId="urn:microsoft.com/office/officeart/2005/8/layout/hierarchy1"/>
    <dgm:cxn modelId="{5476F658-5E85-DD45-9D3F-6091EE51450C}" type="presParOf" srcId="{6A203ACF-DDA2-C140-A858-EDF814DCB8AD}" destId="{35B88F1D-C7C2-6742-A63A-ACABBEB18563}" srcOrd="0" destOrd="0" presId="urn:microsoft.com/office/officeart/2005/8/layout/hierarchy1"/>
    <dgm:cxn modelId="{B29F1C17-277E-3A43-8805-3E37AD379B6B}" type="presParOf" srcId="{35B88F1D-C7C2-6742-A63A-ACABBEB18563}" destId="{2CF16CDD-C303-2748-81EE-425EC3BA46F5}" srcOrd="0" destOrd="0" presId="urn:microsoft.com/office/officeart/2005/8/layout/hierarchy1"/>
    <dgm:cxn modelId="{172497FB-CF78-804A-9785-CF196E397562}" type="presParOf" srcId="{35B88F1D-C7C2-6742-A63A-ACABBEB18563}" destId="{B7746853-3D9E-B44B-9F7D-F9C25309BD55}" srcOrd="1" destOrd="0" presId="urn:microsoft.com/office/officeart/2005/8/layout/hierarchy1"/>
    <dgm:cxn modelId="{460603CE-53F2-6C49-8BB9-7B1230A7F0C7}" type="presParOf" srcId="{6A203ACF-DDA2-C140-A858-EDF814DCB8AD}" destId="{90D8B7D5-8B72-BF45-9D9A-9FFE4841A892}" srcOrd="1" destOrd="0" presId="urn:microsoft.com/office/officeart/2005/8/layout/hierarchy1"/>
    <dgm:cxn modelId="{E7AA208E-423D-654F-903D-D2323A846EE8}" type="presParOf" srcId="{B7977C00-FF0D-5746-9A5F-0E19B2A195C7}" destId="{EBE8C0B6-6C05-4142-B230-C9B652FE1B81}" srcOrd="2" destOrd="0" presId="urn:microsoft.com/office/officeart/2005/8/layout/hierarchy1"/>
    <dgm:cxn modelId="{7F1AE891-1C6C-E740-B158-3E37DDA2D2D7}" type="presParOf" srcId="{EBE8C0B6-6C05-4142-B230-C9B652FE1B81}" destId="{E2FED74A-25D6-964C-B169-17EE211A09A4}" srcOrd="0" destOrd="0" presId="urn:microsoft.com/office/officeart/2005/8/layout/hierarchy1"/>
    <dgm:cxn modelId="{DE2E58B8-18A9-E546-9259-A7285779E77E}" type="presParOf" srcId="{E2FED74A-25D6-964C-B169-17EE211A09A4}" destId="{0078F7B5-74FC-0E43-AE68-ABC08D45A3CB}" srcOrd="0" destOrd="0" presId="urn:microsoft.com/office/officeart/2005/8/layout/hierarchy1"/>
    <dgm:cxn modelId="{941DDE39-C008-F843-A159-9776ADFBDCDA}" type="presParOf" srcId="{E2FED74A-25D6-964C-B169-17EE211A09A4}" destId="{1D2527DA-1997-304F-A77B-5E474110A9B4}" srcOrd="1" destOrd="0" presId="urn:microsoft.com/office/officeart/2005/8/layout/hierarchy1"/>
    <dgm:cxn modelId="{9692F692-E2FC-554A-974E-0B6AA43AE352}" type="presParOf" srcId="{EBE8C0B6-6C05-4142-B230-C9B652FE1B81}" destId="{FF37D06A-9A22-E34E-A0AC-7FB2AEE7FA75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5D570-AEA6-A948-BDA0-081F32B07D9E}">
      <dsp:nvSpPr>
        <dsp:cNvPr id="0" name=""/>
        <dsp:cNvSpPr/>
      </dsp:nvSpPr>
      <dsp:spPr>
        <a:xfrm>
          <a:off x="3460" y="1109582"/>
          <a:ext cx="3472393" cy="1388957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356" tIns="90678" rIns="45339" bIns="90678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EM minor</a:t>
          </a:r>
        </a:p>
      </dsp:txBody>
      <dsp:txXfrm>
        <a:off x="3460" y="1109582"/>
        <a:ext cx="3125154" cy="1388957"/>
      </dsp:txXfrm>
    </dsp:sp>
    <dsp:sp modelId="{048772EE-A768-1543-B7E2-A40FECEE11B7}">
      <dsp:nvSpPr>
        <dsp:cNvPr id="0" name=""/>
        <dsp:cNvSpPr/>
      </dsp:nvSpPr>
      <dsp:spPr>
        <a:xfrm>
          <a:off x="2781375" y="1109582"/>
          <a:ext cx="3472393" cy="1388957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EM major</a:t>
          </a:r>
        </a:p>
      </dsp:txBody>
      <dsp:txXfrm>
        <a:off x="3475854" y="1109582"/>
        <a:ext cx="2083436" cy="1388957"/>
      </dsp:txXfrm>
    </dsp:sp>
    <dsp:sp modelId="{2714B5F1-2D5D-8741-9C7D-26028F2E6BA6}">
      <dsp:nvSpPr>
        <dsp:cNvPr id="0" name=""/>
        <dsp:cNvSpPr/>
      </dsp:nvSpPr>
      <dsp:spPr>
        <a:xfrm>
          <a:off x="5559290" y="1109582"/>
          <a:ext cx="3472393" cy="1388957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SJS</a:t>
          </a:r>
        </a:p>
      </dsp:txBody>
      <dsp:txXfrm>
        <a:off x="6253769" y="1109582"/>
        <a:ext cx="2083436" cy="1388957"/>
      </dsp:txXfrm>
    </dsp:sp>
    <dsp:sp modelId="{8B6E9060-9FDD-AC49-B3DB-750E4552CFBC}">
      <dsp:nvSpPr>
        <dsp:cNvPr id="0" name=""/>
        <dsp:cNvSpPr/>
      </dsp:nvSpPr>
      <dsp:spPr>
        <a:xfrm>
          <a:off x="8337205" y="1109582"/>
          <a:ext cx="3472393" cy="1388957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TEN/Lyell’s syndrome</a:t>
          </a:r>
        </a:p>
      </dsp:txBody>
      <dsp:txXfrm>
        <a:off x="9031684" y="1109582"/>
        <a:ext cx="2083436" cy="1388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4DF58-D100-E146-92CF-F19BB33EAB3F}">
      <dsp:nvSpPr>
        <dsp:cNvPr id="0" name=""/>
        <dsp:cNvSpPr/>
      </dsp:nvSpPr>
      <dsp:spPr>
        <a:xfrm>
          <a:off x="2651048" y="2048151"/>
          <a:ext cx="1461337" cy="1461337"/>
        </a:xfrm>
        <a:prstGeom prst="ellipse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strike="noStrike" kern="1200">
              <a:effectLst/>
              <a:latin typeface="MuseoSans"/>
            </a:rPr>
            <a:t>HLA-B*15:02 CBZ-related SJS/TEN</a:t>
          </a:r>
          <a:endParaRPr lang="en-US" sz="1600" kern="1200" dirty="0"/>
        </a:p>
      </dsp:txBody>
      <dsp:txXfrm>
        <a:off x="2865056" y="2262159"/>
        <a:ext cx="1033321" cy="1033321"/>
      </dsp:txXfrm>
    </dsp:sp>
    <dsp:sp modelId="{DED47FD3-4937-2946-891C-71C5339FCC83}">
      <dsp:nvSpPr>
        <dsp:cNvPr id="0" name=""/>
        <dsp:cNvSpPr/>
      </dsp:nvSpPr>
      <dsp:spPr>
        <a:xfrm rot="16200000">
          <a:off x="3226934" y="1516442"/>
          <a:ext cx="309564" cy="496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273369" y="1662248"/>
        <a:ext cx="216695" cy="298112"/>
      </dsp:txXfrm>
    </dsp:sp>
    <dsp:sp modelId="{690BECF4-CFD2-A74A-B4B3-21D1CD585E9C}">
      <dsp:nvSpPr>
        <dsp:cNvPr id="0" name=""/>
        <dsp:cNvSpPr/>
      </dsp:nvSpPr>
      <dsp:spPr>
        <a:xfrm>
          <a:off x="2651048" y="2729"/>
          <a:ext cx="1461337" cy="1461337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dirty="0">
              <a:effectLst/>
              <a:latin typeface="MuseoSans"/>
            </a:rPr>
            <a:t>Han-Chinese population:  strong association</a:t>
          </a:r>
          <a:endParaRPr lang="en-US" sz="1400" kern="1200" dirty="0"/>
        </a:p>
      </dsp:txBody>
      <dsp:txXfrm>
        <a:off x="2865056" y="216737"/>
        <a:ext cx="1033321" cy="1033321"/>
      </dsp:txXfrm>
    </dsp:sp>
    <dsp:sp modelId="{98EFA537-2E23-DF48-AC31-2114443636B7}">
      <dsp:nvSpPr>
        <dsp:cNvPr id="0" name=""/>
        <dsp:cNvSpPr/>
      </dsp:nvSpPr>
      <dsp:spPr>
        <a:xfrm rot="1800000">
          <a:off x="4105040" y="3037367"/>
          <a:ext cx="309564" cy="496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153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111261" y="3113521"/>
        <a:ext cx="216695" cy="298112"/>
      </dsp:txXfrm>
    </dsp:sp>
    <dsp:sp modelId="{C17B6FD9-0F0F-5944-9D7E-0C2FB539FF75}">
      <dsp:nvSpPr>
        <dsp:cNvPr id="0" name=""/>
        <dsp:cNvSpPr/>
      </dsp:nvSpPr>
      <dsp:spPr>
        <a:xfrm>
          <a:off x="4422435" y="3070862"/>
          <a:ext cx="1461337" cy="1461337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dirty="0"/>
            <a:t>Thai, and Malaysian populations: strong association</a:t>
          </a:r>
          <a:endParaRPr lang="en-US" sz="1400" kern="1200" dirty="0"/>
        </a:p>
      </dsp:txBody>
      <dsp:txXfrm>
        <a:off x="4636443" y="3284870"/>
        <a:ext cx="1033321" cy="1033321"/>
      </dsp:txXfrm>
    </dsp:sp>
    <dsp:sp modelId="{1F6C54D6-E9D3-8042-939D-56AA38F1B54F}">
      <dsp:nvSpPr>
        <dsp:cNvPr id="0" name=""/>
        <dsp:cNvSpPr/>
      </dsp:nvSpPr>
      <dsp:spPr>
        <a:xfrm rot="9000000">
          <a:off x="2348828" y="3037367"/>
          <a:ext cx="309564" cy="496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153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435476" y="3113521"/>
        <a:ext cx="216695" cy="298112"/>
      </dsp:txXfrm>
    </dsp:sp>
    <dsp:sp modelId="{3C8322BA-6C76-734D-897A-1E28FC46B485}">
      <dsp:nvSpPr>
        <dsp:cNvPr id="0" name=""/>
        <dsp:cNvSpPr/>
      </dsp:nvSpPr>
      <dsp:spPr>
        <a:xfrm>
          <a:off x="879660" y="3070862"/>
          <a:ext cx="1461337" cy="146133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dirty="0">
              <a:effectLst/>
              <a:latin typeface="MuseoSans"/>
            </a:rPr>
            <a:t>European population: not significantly associated </a:t>
          </a:r>
          <a:endParaRPr lang="en-US" sz="1400" kern="1200" dirty="0"/>
        </a:p>
      </dsp:txBody>
      <dsp:txXfrm>
        <a:off x="1093668" y="3284870"/>
        <a:ext cx="1033321" cy="10333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866EF-8909-C940-809F-B8E3CD666643}">
      <dsp:nvSpPr>
        <dsp:cNvPr id="0" name=""/>
        <dsp:cNvSpPr/>
      </dsp:nvSpPr>
      <dsp:spPr>
        <a:xfrm>
          <a:off x="0" y="0"/>
          <a:ext cx="1799890" cy="5127042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 Full physical examination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 * Baseline body weight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 Vital signs, including oxygen saturation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 Pain  Assessment Tool </a:t>
          </a:r>
        </a:p>
      </dsp:txBody>
      <dsp:txXfrm>
        <a:off x="0" y="2050816"/>
        <a:ext cx="1799890" cy="2050816"/>
      </dsp:txXfrm>
    </dsp:sp>
    <dsp:sp modelId="{ECF41C8C-3EF6-3F46-AC32-00E6D6DF5200}">
      <dsp:nvSpPr>
        <dsp:cNvPr id="0" name=""/>
        <dsp:cNvSpPr/>
      </dsp:nvSpPr>
      <dsp:spPr>
        <a:xfrm>
          <a:off x="53996" y="307622"/>
          <a:ext cx="1691896" cy="170730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16A13C0-B5B7-8045-B67D-2D112BF86FC0}">
      <dsp:nvSpPr>
        <dsp:cNvPr id="0" name=""/>
        <dsp:cNvSpPr/>
      </dsp:nvSpPr>
      <dsp:spPr>
        <a:xfrm>
          <a:off x="1853886" y="0"/>
          <a:ext cx="1799890" cy="512704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*CBC, U&amp;E, LFT, glucose, magnesium, phosphate, bicarbonate, mycoplasma serology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*CXR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*Skin biopsy</a:t>
          </a:r>
        </a:p>
      </dsp:txBody>
      <dsp:txXfrm>
        <a:off x="1853886" y="2050816"/>
        <a:ext cx="1799890" cy="2050816"/>
      </dsp:txXfrm>
    </dsp:sp>
    <dsp:sp modelId="{38359494-798B-354C-8E60-7158DB74CAE2}">
      <dsp:nvSpPr>
        <dsp:cNvPr id="0" name=""/>
        <dsp:cNvSpPr/>
      </dsp:nvSpPr>
      <dsp:spPr>
        <a:xfrm>
          <a:off x="1907883" y="307622"/>
          <a:ext cx="1691896" cy="170730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D3A90BA-00D0-BC47-90BC-56C940644EDF}">
      <dsp:nvSpPr>
        <dsp:cNvPr id="0" name=""/>
        <dsp:cNvSpPr/>
      </dsp:nvSpPr>
      <dsp:spPr>
        <a:xfrm>
          <a:off x="3707773" y="0"/>
          <a:ext cx="1799890" cy="5127042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*Establish peripheral venous access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 </a:t>
          </a:r>
          <a:r>
            <a:rPr lang="tr-TR" sz="1600" b="1" kern="1200" dirty="0" err="1"/>
            <a:t>Analgesia</a:t>
          </a:r>
          <a:r>
            <a:rPr lang="tr-TR" sz="1600" b="1" kern="1200" dirty="0"/>
            <a:t> </a:t>
          </a:r>
          <a:endParaRPr lang="en-US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*Change peripheral venous cannulas every 48 hours  </a:t>
          </a:r>
        </a:p>
      </dsp:txBody>
      <dsp:txXfrm>
        <a:off x="3707773" y="2050816"/>
        <a:ext cx="1799890" cy="2050816"/>
      </dsp:txXfrm>
    </dsp:sp>
    <dsp:sp modelId="{52106FBE-03F9-7C49-873A-DD7EA28645CD}">
      <dsp:nvSpPr>
        <dsp:cNvPr id="0" name=""/>
        <dsp:cNvSpPr/>
      </dsp:nvSpPr>
      <dsp:spPr>
        <a:xfrm>
          <a:off x="3761770" y="307622"/>
          <a:ext cx="1691896" cy="170730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C45E32-B95C-184D-9996-E97D4523D8E3}">
      <dsp:nvSpPr>
        <dsp:cNvPr id="0" name=""/>
        <dsp:cNvSpPr/>
      </dsp:nvSpPr>
      <dsp:spPr>
        <a:xfrm>
          <a:off x="5561660" y="0"/>
          <a:ext cx="1799890" cy="512704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*Maintain adequate nutrition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 Insert a nasogastric tube and institute nasogastric feeding </a:t>
          </a:r>
        </a:p>
      </dsp:txBody>
      <dsp:txXfrm>
        <a:off x="5561660" y="2050816"/>
        <a:ext cx="1799890" cy="2050816"/>
      </dsp:txXfrm>
    </dsp:sp>
    <dsp:sp modelId="{65FD0519-2925-BF45-B285-5D06AEC4AC1F}">
      <dsp:nvSpPr>
        <dsp:cNvPr id="0" name=""/>
        <dsp:cNvSpPr/>
      </dsp:nvSpPr>
      <dsp:spPr>
        <a:xfrm>
          <a:off x="5615656" y="307622"/>
          <a:ext cx="1691896" cy="170730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5309040-A393-0644-A977-866AE94426EB}">
      <dsp:nvSpPr>
        <dsp:cNvPr id="0" name=""/>
        <dsp:cNvSpPr/>
      </dsp:nvSpPr>
      <dsp:spPr>
        <a:xfrm>
          <a:off x="7415546" y="0"/>
          <a:ext cx="1799890" cy="512704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*Insert a urinary catheter if urogenital involvement is causing significant dysuria/retention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*Monitor fluid balance carefully </a:t>
          </a:r>
        </a:p>
      </dsp:txBody>
      <dsp:txXfrm>
        <a:off x="7415546" y="2050816"/>
        <a:ext cx="1799890" cy="2050816"/>
      </dsp:txXfrm>
    </dsp:sp>
    <dsp:sp modelId="{361B0B9D-C823-2A47-8F94-1EF32E0D6C6B}">
      <dsp:nvSpPr>
        <dsp:cNvPr id="0" name=""/>
        <dsp:cNvSpPr/>
      </dsp:nvSpPr>
      <dsp:spPr>
        <a:xfrm>
          <a:off x="7469543" y="307622"/>
          <a:ext cx="1691896" cy="170730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97B4B5-148C-AD4F-8518-80BADAD59977}">
      <dsp:nvSpPr>
        <dsp:cNvPr id="0" name=""/>
        <dsp:cNvSpPr/>
      </dsp:nvSpPr>
      <dsp:spPr>
        <a:xfrm>
          <a:off x="368617" y="4357985"/>
          <a:ext cx="8478202" cy="769056"/>
        </a:xfrm>
        <a:prstGeom prst="leftRightArrow">
          <a:avLst/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5550C-FCC1-204E-95BC-00C810A5ECE9}">
      <dsp:nvSpPr>
        <dsp:cNvPr id="0" name=""/>
        <dsp:cNvSpPr/>
      </dsp:nvSpPr>
      <dsp:spPr>
        <a:xfrm>
          <a:off x="2368246" y="1448429"/>
          <a:ext cx="3492531" cy="349253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Care Setting </a:t>
          </a:r>
        </a:p>
      </dsp:txBody>
      <dsp:txXfrm>
        <a:off x="2879715" y="1959898"/>
        <a:ext cx="2469593" cy="2469593"/>
      </dsp:txXfrm>
    </dsp:sp>
    <dsp:sp modelId="{DCB2CA53-6C30-A844-BDB5-3BCEFF988A82}">
      <dsp:nvSpPr>
        <dsp:cNvPr id="0" name=""/>
        <dsp:cNvSpPr/>
      </dsp:nvSpPr>
      <dsp:spPr>
        <a:xfrm>
          <a:off x="2730535" y="165969"/>
          <a:ext cx="2767953" cy="151340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Dermatology 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3135892" y="387601"/>
        <a:ext cx="1957239" cy="1070137"/>
      </dsp:txXfrm>
    </dsp:sp>
    <dsp:sp modelId="{F5DF286D-BAAF-C844-9DA1-658AFE22640F}">
      <dsp:nvSpPr>
        <dsp:cNvPr id="0" name=""/>
        <dsp:cNvSpPr/>
      </dsp:nvSpPr>
      <dsp:spPr>
        <a:xfrm>
          <a:off x="5387766" y="2039579"/>
          <a:ext cx="1770137" cy="172082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Admission to Intensive Care</a:t>
          </a:r>
        </a:p>
      </dsp:txBody>
      <dsp:txXfrm>
        <a:off x="5646997" y="2291588"/>
        <a:ext cx="1251675" cy="1216804"/>
      </dsp:txXfrm>
    </dsp:sp>
    <dsp:sp modelId="{02DDC6B9-FF84-5140-8555-630A2D90A232}">
      <dsp:nvSpPr>
        <dsp:cNvPr id="0" name=""/>
        <dsp:cNvSpPr/>
      </dsp:nvSpPr>
      <dsp:spPr>
        <a:xfrm>
          <a:off x="3967221" y="4159670"/>
          <a:ext cx="2965508" cy="174626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Ophthalmology </a:t>
          </a:r>
        </a:p>
      </dsp:txBody>
      <dsp:txXfrm>
        <a:off x="4401510" y="4415405"/>
        <a:ext cx="2096930" cy="1234795"/>
      </dsp:txXfrm>
    </dsp:sp>
    <dsp:sp modelId="{B179F91D-88F6-814C-8EC1-C7AA7AA715A4}">
      <dsp:nvSpPr>
        <dsp:cNvPr id="0" name=""/>
        <dsp:cNvSpPr/>
      </dsp:nvSpPr>
      <dsp:spPr>
        <a:xfrm>
          <a:off x="1296294" y="4159670"/>
          <a:ext cx="2965508" cy="174626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tx1"/>
              </a:solidFill>
            </a:rPr>
            <a:t>Wound Care</a:t>
          </a:r>
        </a:p>
      </dsp:txBody>
      <dsp:txXfrm>
        <a:off x="1730583" y="4415405"/>
        <a:ext cx="2096930" cy="1234795"/>
      </dsp:txXfrm>
    </dsp:sp>
    <dsp:sp modelId="{18ED9EC2-6D0E-CC46-87D4-E29A187F69BB}">
      <dsp:nvSpPr>
        <dsp:cNvPr id="0" name=""/>
        <dsp:cNvSpPr/>
      </dsp:nvSpPr>
      <dsp:spPr>
        <a:xfrm>
          <a:off x="1635626" y="1993500"/>
          <a:ext cx="1211436" cy="108317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ENT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1813037" y="2152127"/>
        <a:ext cx="856614" cy="7659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CC7DA-FFDE-6D4C-9CAB-432602718B66}">
      <dsp:nvSpPr>
        <dsp:cNvPr id="0" name=""/>
        <dsp:cNvSpPr/>
      </dsp:nvSpPr>
      <dsp:spPr>
        <a:xfrm>
          <a:off x="671" y="1536155"/>
          <a:ext cx="2890156" cy="3468188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13157" rIns="146685" bIns="0" numCol="1" spcCol="1270" anchor="t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</a:t>
          </a:r>
        </a:p>
      </dsp:txBody>
      <dsp:txXfrm rot="16200000">
        <a:off x="-1132269" y="2669096"/>
        <a:ext cx="2843914" cy="578031"/>
      </dsp:txXfrm>
    </dsp:sp>
    <dsp:sp modelId="{1E41EACB-CCFA-BB49-8564-43717D404E88}">
      <dsp:nvSpPr>
        <dsp:cNvPr id="0" name=""/>
        <dsp:cNvSpPr/>
      </dsp:nvSpPr>
      <dsp:spPr>
        <a:xfrm>
          <a:off x="578703" y="1536155"/>
          <a:ext cx="2153166" cy="3468188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5438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Employ strict barrier nursing to reduce nosocomial infections </a:t>
          </a:r>
        </a:p>
      </dsp:txBody>
      <dsp:txXfrm>
        <a:off x="578703" y="1536155"/>
        <a:ext cx="2153166" cy="3468188"/>
      </dsp:txXfrm>
    </dsp:sp>
    <dsp:sp modelId="{FA31B05B-87C7-D54C-9EAA-71118370C155}">
      <dsp:nvSpPr>
        <dsp:cNvPr id="0" name=""/>
        <dsp:cNvSpPr/>
      </dsp:nvSpPr>
      <dsp:spPr>
        <a:xfrm>
          <a:off x="2991984" y="1536155"/>
          <a:ext cx="2890156" cy="3468188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13157" rIns="146685" bIns="0" numCol="1" spcCol="1270" anchor="t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</a:t>
          </a:r>
        </a:p>
      </dsp:txBody>
      <dsp:txXfrm rot="16200000">
        <a:off x="1859042" y="2669096"/>
        <a:ext cx="2843914" cy="578031"/>
      </dsp:txXfrm>
    </dsp:sp>
    <dsp:sp modelId="{E91B29ED-86BF-E049-9773-646497179F47}">
      <dsp:nvSpPr>
        <dsp:cNvPr id="0" name=""/>
        <dsp:cNvSpPr/>
      </dsp:nvSpPr>
      <dsp:spPr>
        <a:xfrm rot="5400000">
          <a:off x="2751733" y="4290908"/>
          <a:ext cx="509402" cy="433523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37BC1FC-44E7-024C-B1E0-84A8C54AC99F}">
      <dsp:nvSpPr>
        <dsp:cNvPr id="0" name=""/>
        <dsp:cNvSpPr/>
      </dsp:nvSpPr>
      <dsp:spPr>
        <a:xfrm>
          <a:off x="3570015" y="1536155"/>
          <a:ext cx="2153166" cy="3468188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5438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Take swabs for bacterial and fungal culture from 3 areas of </a:t>
          </a:r>
          <a:r>
            <a:rPr lang="en-US" sz="2200" kern="1200" dirty="0" err="1"/>
            <a:t>lesional</a:t>
          </a:r>
          <a:r>
            <a:rPr lang="en-US" sz="2200" kern="1200" dirty="0"/>
            <a:t> skin, particularly sloughy or crusted areas, </a:t>
          </a:r>
          <a:r>
            <a:rPr lang="en-US" sz="2200" b="1" kern="1200" dirty="0"/>
            <a:t>on alternate days throughout the acute phase </a:t>
          </a:r>
          <a:endParaRPr lang="en-US" sz="2200" kern="1200" dirty="0"/>
        </a:p>
      </dsp:txBody>
      <dsp:txXfrm>
        <a:off x="3570015" y="1536155"/>
        <a:ext cx="2153166" cy="3468188"/>
      </dsp:txXfrm>
    </dsp:sp>
    <dsp:sp modelId="{E0AC671E-D62F-D541-8A2A-81753B48B8E6}">
      <dsp:nvSpPr>
        <dsp:cNvPr id="0" name=""/>
        <dsp:cNvSpPr/>
      </dsp:nvSpPr>
      <dsp:spPr>
        <a:xfrm>
          <a:off x="5983296" y="1536155"/>
          <a:ext cx="2890156" cy="3468188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13157" rIns="146685" bIns="0" numCol="1" spcCol="1270" anchor="t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</a:t>
          </a:r>
        </a:p>
      </dsp:txBody>
      <dsp:txXfrm rot="16200000">
        <a:off x="4850354" y="2669096"/>
        <a:ext cx="2843914" cy="578031"/>
      </dsp:txXfrm>
    </dsp:sp>
    <dsp:sp modelId="{DD434411-4A2B-CE46-A953-3D5AB90EB45B}">
      <dsp:nvSpPr>
        <dsp:cNvPr id="0" name=""/>
        <dsp:cNvSpPr/>
      </dsp:nvSpPr>
      <dsp:spPr>
        <a:xfrm rot="5400000">
          <a:off x="5743045" y="4290908"/>
          <a:ext cx="509402" cy="433523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E281C23-5B08-4F40-BD28-C8682C2B5C03}">
      <dsp:nvSpPr>
        <dsp:cNvPr id="0" name=""/>
        <dsp:cNvSpPr/>
      </dsp:nvSpPr>
      <dsp:spPr>
        <a:xfrm>
          <a:off x="6561327" y="1536155"/>
          <a:ext cx="2153166" cy="3468188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5438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Administer systemic antibiotics only if there are clinical signs of infection </a:t>
          </a:r>
        </a:p>
      </dsp:txBody>
      <dsp:txXfrm>
        <a:off x="6561327" y="1536155"/>
        <a:ext cx="2153166" cy="34681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6B7C3-0B1A-8B47-9D23-DB169662CC87}">
      <dsp:nvSpPr>
        <dsp:cNvPr id="0" name=""/>
        <dsp:cNvSpPr/>
      </dsp:nvSpPr>
      <dsp:spPr>
        <a:xfrm>
          <a:off x="0" y="4987417"/>
          <a:ext cx="7798150" cy="8080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Burn Dressing: Detached </a:t>
          </a:r>
          <a:r>
            <a:rPr lang="en-US" sz="2400" b="1" kern="1200" dirty="0" err="1"/>
            <a:t>Lesional</a:t>
          </a:r>
          <a:r>
            <a:rPr lang="en-US" sz="2400" b="1" kern="1200" dirty="0"/>
            <a:t> Epidermis</a:t>
          </a:r>
        </a:p>
      </dsp:txBody>
      <dsp:txXfrm>
        <a:off x="0" y="4987417"/>
        <a:ext cx="7798150" cy="436360"/>
      </dsp:txXfrm>
    </dsp:sp>
    <dsp:sp modelId="{774938C9-50A7-954B-AA48-613ED3A71799}">
      <dsp:nvSpPr>
        <dsp:cNvPr id="0" name=""/>
        <dsp:cNvSpPr/>
      </dsp:nvSpPr>
      <dsp:spPr>
        <a:xfrm>
          <a:off x="2604" y="5407616"/>
          <a:ext cx="2279405" cy="3717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Dressing</a:t>
          </a:r>
        </a:p>
      </dsp:txBody>
      <dsp:txXfrm>
        <a:off x="2604" y="5407616"/>
        <a:ext cx="2279405" cy="371714"/>
      </dsp:txXfrm>
    </dsp:sp>
    <dsp:sp modelId="{B4DAEBC4-169A-7F4E-A2F7-5842210E53C7}">
      <dsp:nvSpPr>
        <dsp:cNvPr id="0" name=""/>
        <dsp:cNvSpPr/>
      </dsp:nvSpPr>
      <dsp:spPr>
        <a:xfrm>
          <a:off x="2282010" y="5407616"/>
          <a:ext cx="5513535" cy="3717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Paraffin gauze ( </a:t>
          </a:r>
          <a:r>
            <a:rPr lang="en-US" sz="1400" b="1" kern="1200" dirty="0" err="1"/>
            <a:t>Jelonet</a:t>
          </a:r>
          <a:r>
            <a:rPr lang="en-US" sz="1400" b="1" kern="1200" dirty="0"/>
            <a:t>) </a:t>
          </a:r>
          <a:endParaRPr lang="en-US" sz="1050" kern="1200" dirty="0"/>
        </a:p>
      </dsp:txBody>
      <dsp:txXfrm>
        <a:off x="2282010" y="5407616"/>
        <a:ext cx="5513535" cy="371714"/>
      </dsp:txXfrm>
    </dsp:sp>
    <dsp:sp modelId="{05CA7C11-F4BD-5940-BA3F-043570DB539B}">
      <dsp:nvSpPr>
        <dsp:cNvPr id="0" name=""/>
        <dsp:cNvSpPr/>
      </dsp:nvSpPr>
      <dsp:spPr>
        <a:xfrm rot="10800000">
          <a:off x="0" y="3211794"/>
          <a:ext cx="7798150" cy="178774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Dressing: Detached </a:t>
          </a:r>
          <a:r>
            <a:rPr lang="en-US" sz="2400" b="1" kern="1200" dirty="0" err="1"/>
            <a:t>Lesional</a:t>
          </a:r>
          <a:r>
            <a:rPr lang="en-US" sz="2400" b="1" kern="1200" dirty="0"/>
            <a:t> Epidermis</a:t>
          </a:r>
        </a:p>
      </dsp:txBody>
      <dsp:txXfrm rot="-10800000">
        <a:off x="0" y="3211794"/>
        <a:ext cx="7798150" cy="627498"/>
      </dsp:txXfrm>
    </dsp:sp>
    <dsp:sp modelId="{0D58C1B7-5D6E-5A41-BBC4-EA70762EBA2D}">
      <dsp:nvSpPr>
        <dsp:cNvPr id="0" name=""/>
        <dsp:cNvSpPr/>
      </dsp:nvSpPr>
      <dsp:spPr>
        <a:xfrm>
          <a:off x="1305" y="3712937"/>
          <a:ext cx="2326498" cy="7867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Non-adherent Dressing</a:t>
          </a:r>
        </a:p>
      </dsp:txBody>
      <dsp:txXfrm>
        <a:off x="1305" y="3712937"/>
        <a:ext cx="2326498" cy="786701"/>
      </dsp:txXfrm>
    </dsp:sp>
    <dsp:sp modelId="{6780691C-F2BC-9D46-A339-CA5123104E5A}">
      <dsp:nvSpPr>
        <dsp:cNvPr id="0" name=""/>
        <dsp:cNvSpPr/>
      </dsp:nvSpPr>
      <dsp:spPr>
        <a:xfrm>
          <a:off x="2327804" y="3724860"/>
          <a:ext cx="5469040" cy="7628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The detached, </a:t>
          </a:r>
          <a:r>
            <a:rPr lang="en-US" sz="1400" b="1" kern="1200" dirty="0" err="1"/>
            <a:t>lesional</a:t>
          </a:r>
          <a:r>
            <a:rPr lang="en-US" sz="1400" b="1" kern="1200" dirty="0"/>
            <a:t> epidermis may be left </a:t>
          </a:r>
          <a:r>
            <a:rPr lang="en-US" sz="1400" b="1" i="1" kern="1200" dirty="0"/>
            <a:t>in situ </a:t>
          </a:r>
          <a:r>
            <a:rPr lang="en-US" sz="1400" b="1" kern="1200" dirty="0"/>
            <a:t>to act as a biological dressing  and covered with paraffin gauze. Blisters should be decompressed by piercing and expression or aspiration</a:t>
          </a:r>
        </a:p>
      </dsp:txBody>
      <dsp:txXfrm>
        <a:off x="2327804" y="3724860"/>
        <a:ext cx="5469040" cy="762855"/>
      </dsp:txXfrm>
    </dsp:sp>
    <dsp:sp modelId="{59756707-ECB4-2D4C-B730-3634DB87B51D}">
      <dsp:nvSpPr>
        <dsp:cNvPr id="0" name=""/>
        <dsp:cNvSpPr/>
      </dsp:nvSpPr>
      <dsp:spPr>
        <a:xfrm rot="10800000">
          <a:off x="0" y="1231827"/>
          <a:ext cx="7798150" cy="199208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Emollient and Topical Antimicrobials</a:t>
          </a:r>
          <a:endParaRPr lang="en-US" sz="2400" kern="1200" dirty="0"/>
        </a:p>
      </dsp:txBody>
      <dsp:txXfrm rot="-10800000">
        <a:off x="0" y="1231827"/>
        <a:ext cx="7798150" cy="699222"/>
      </dsp:txXfrm>
    </dsp:sp>
    <dsp:sp modelId="{DD1BACAC-1D2D-C84D-AC95-49FE2775F51F}">
      <dsp:nvSpPr>
        <dsp:cNvPr id="0" name=""/>
        <dsp:cNvSpPr/>
      </dsp:nvSpPr>
      <dsp:spPr>
        <a:xfrm>
          <a:off x="1600" y="1858691"/>
          <a:ext cx="2185614" cy="7396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Emollient</a:t>
          </a:r>
        </a:p>
      </dsp:txBody>
      <dsp:txXfrm>
        <a:off x="1600" y="1858691"/>
        <a:ext cx="2185614" cy="739604"/>
      </dsp:txXfrm>
    </dsp:sp>
    <dsp:sp modelId="{0E047D49-6CF4-4B44-9D0F-75A0DD77B3BC}">
      <dsp:nvSpPr>
        <dsp:cNvPr id="0" name=""/>
        <dsp:cNvSpPr/>
      </dsp:nvSpPr>
      <dsp:spPr>
        <a:xfrm>
          <a:off x="2187214" y="1857238"/>
          <a:ext cx="5609335" cy="7425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50% white soft paraffin with 50% liquid paraffin (50/50 WSP/LP), over the whole epidermis, including denuded areas. </a:t>
          </a:r>
        </a:p>
      </dsp:txBody>
      <dsp:txXfrm>
        <a:off x="2187214" y="1857238"/>
        <a:ext cx="5609335" cy="742510"/>
      </dsp:txXfrm>
    </dsp:sp>
    <dsp:sp modelId="{106A51AC-0547-B840-9464-1C52CB6BD935}">
      <dsp:nvSpPr>
        <dsp:cNvPr id="0" name=""/>
        <dsp:cNvSpPr/>
      </dsp:nvSpPr>
      <dsp:spPr>
        <a:xfrm rot="10800000">
          <a:off x="0" y="1130"/>
          <a:ext cx="7798150" cy="124281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Wounds and Intact Skin</a:t>
          </a:r>
        </a:p>
      </dsp:txBody>
      <dsp:txXfrm rot="-10800000">
        <a:off x="0" y="1130"/>
        <a:ext cx="7798150" cy="436229"/>
      </dsp:txXfrm>
    </dsp:sp>
    <dsp:sp modelId="{2972C63A-3D51-774A-B34F-14AF0FED588B}">
      <dsp:nvSpPr>
        <dsp:cNvPr id="0" name=""/>
        <dsp:cNvSpPr/>
      </dsp:nvSpPr>
      <dsp:spPr>
        <a:xfrm>
          <a:off x="57" y="437360"/>
          <a:ext cx="2158960" cy="3716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Cleanse</a:t>
          </a:r>
        </a:p>
      </dsp:txBody>
      <dsp:txXfrm>
        <a:off x="57" y="437360"/>
        <a:ext cx="2158960" cy="371602"/>
      </dsp:txXfrm>
    </dsp:sp>
    <dsp:sp modelId="{6CC514D1-CB29-FF47-A370-22519C282C1E}">
      <dsp:nvSpPr>
        <dsp:cNvPr id="0" name=""/>
        <dsp:cNvSpPr/>
      </dsp:nvSpPr>
      <dsp:spPr>
        <a:xfrm>
          <a:off x="2159017" y="437360"/>
          <a:ext cx="5639075" cy="3716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Warmed sterile water, saline or an antimicrobial such as </a:t>
          </a:r>
          <a:r>
            <a:rPr lang="en-US" sz="1600" b="1" kern="1200" dirty="0" err="1"/>
            <a:t>chlorhexidine</a:t>
          </a:r>
          <a:r>
            <a:rPr lang="en-US" sz="1600" b="1" kern="1200" dirty="0"/>
            <a:t> (1/5000) </a:t>
          </a:r>
        </a:p>
      </dsp:txBody>
      <dsp:txXfrm>
        <a:off x="2159017" y="437360"/>
        <a:ext cx="5639075" cy="3716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6B7C3-0B1A-8B47-9D23-DB169662CC87}">
      <dsp:nvSpPr>
        <dsp:cNvPr id="0" name=""/>
        <dsp:cNvSpPr/>
      </dsp:nvSpPr>
      <dsp:spPr>
        <a:xfrm>
          <a:off x="0" y="4582349"/>
          <a:ext cx="7798150" cy="8675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Nutrition regimen </a:t>
          </a:r>
        </a:p>
      </dsp:txBody>
      <dsp:txXfrm>
        <a:off x="0" y="4582349"/>
        <a:ext cx="7798150" cy="468456"/>
      </dsp:txXfrm>
    </dsp:sp>
    <dsp:sp modelId="{774938C9-50A7-954B-AA48-613ED3A71799}">
      <dsp:nvSpPr>
        <dsp:cNvPr id="0" name=""/>
        <dsp:cNvSpPr/>
      </dsp:nvSpPr>
      <dsp:spPr>
        <a:xfrm>
          <a:off x="20" y="4986178"/>
          <a:ext cx="1690664" cy="73932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Calories</a:t>
          </a:r>
        </a:p>
      </dsp:txBody>
      <dsp:txXfrm>
        <a:off x="20" y="4986178"/>
        <a:ext cx="1690664" cy="739322"/>
      </dsp:txXfrm>
    </dsp:sp>
    <dsp:sp modelId="{B4DAEBC4-169A-7F4E-A2F7-5842210E53C7}">
      <dsp:nvSpPr>
        <dsp:cNvPr id="0" name=""/>
        <dsp:cNvSpPr/>
      </dsp:nvSpPr>
      <dsp:spPr>
        <a:xfrm>
          <a:off x="1691523" y="4997152"/>
          <a:ext cx="6106626" cy="7199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Deliver up to 20 to 25 kcal/kg/day during the early, catabolic phase and 25 to 30 kcal/kg/day  during the anabolic, recovery phase </a:t>
          </a:r>
          <a:endParaRPr lang="en-US" sz="1050" b="1" kern="1200" dirty="0"/>
        </a:p>
      </dsp:txBody>
      <dsp:txXfrm>
        <a:off x="1691523" y="4997152"/>
        <a:ext cx="6106626" cy="719944"/>
      </dsp:txXfrm>
    </dsp:sp>
    <dsp:sp modelId="{05CA7C11-F4BD-5940-BA3F-043570DB539B}">
      <dsp:nvSpPr>
        <dsp:cNvPr id="0" name=""/>
        <dsp:cNvSpPr/>
      </dsp:nvSpPr>
      <dsp:spPr>
        <a:xfrm rot="10800000">
          <a:off x="0" y="3450965"/>
          <a:ext cx="7798150" cy="133423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Mouth Involvement</a:t>
          </a:r>
        </a:p>
      </dsp:txBody>
      <dsp:txXfrm rot="-10800000">
        <a:off x="0" y="3450965"/>
        <a:ext cx="7798150" cy="468316"/>
      </dsp:txXfrm>
    </dsp:sp>
    <dsp:sp modelId="{0D58C1B7-5D6E-5A41-BBC4-EA70762EBA2D}">
      <dsp:nvSpPr>
        <dsp:cNvPr id="0" name=""/>
        <dsp:cNvSpPr/>
      </dsp:nvSpPr>
      <dsp:spPr>
        <a:xfrm>
          <a:off x="583" y="3919281"/>
          <a:ext cx="1604941" cy="3989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Oral Intake</a:t>
          </a:r>
        </a:p>
      </dsp:txBody>
      <dsp:txXfrm>
        <a:off x="583" y="3919281"/>
        <a:ext cx="1604941" cy="398935"/>
      </dsp:txXfrm>
    </dsp:sp>
    <dsp:sp modelId="{6780691C-F2BC-9D46-A339-CA5123104E5A}">
      <dsp:nvSpPr>
        <dsp:cNvPr id="0" name=""/>
        <dsp:cNvSpPr/>
      </dsp:nvSpPr>
      <dsp:spPr>
        <a:xfrm>
          <a:off x="1605525" y="3919281"/>
          <a:ext cx="6192040" cy="3989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With improvement of SJS/TEN mouth involvement, oral administration of fluids should be progressively increased </a:t>
          </a:r>
        </a:p>
      </dsp:txBody>
      <dsp:txXfrm>
        <a:off x="1605525" y="3919281"/>
        <a:ext cx="6192040" cy="398935"/>
      </dsp:txXfrm>
    </dsp:sp>
    <dsp:sp modelId="{59756707-ECB4-2D4C-B730-3634DB87B51D}">
      <dsp:nvSpPr>
        <dsp:cNvPr id="0" name=""/>
        <dsp:cNvSpPr/>
      </dsp:nvSpPr>
      <dsp:spPr>
        <a:xfrm rot="10800000">
          <a:off x="0" y="1325361"/>
          <a:ext cx="7798150" cy="2138616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Fluid replacement regimen </a:t>
          </a:r>
        </a:p>
      </dsp:txBody>
      <dsp:txXfrm rot="-10800000">
        <a:off x="0" y="1325361"/>
        <a:ext cx="7798150" cy="750654"/>
      </dsp:txXfrm>
    </dsp:sp>
    <dsp:sp modelId="{DD1BACAC-1D2D-C84D-AC95-49FE2775F51F}">
      <dsp:nvSpPr>
        <dsp:cNvPr id="0" name=""/>
        <dsp:cNvSpPr/>
      </dsp:nvSpPr>
      <dsp:spPr>
        <a:xfrm>
          <a:off x="2388" y="1998334"/>
          <a:ext cx="1539062" cy="7940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Fluid Balance</a:t>
          </a:r>
        </a:p>
      </dsp:txBody>
      <dsp:txXfrm>
        <a:off x="2388" y="1998334"/>
        <a:ext cx="1539062" cy="794006"/>
      </dsp:txXfrm>
    </dsp:sp>
    <dsp:sp modelId="{0E047D49-6CF4-4B44-9D0F-75A0DD77B3BC}">
      <dsp:nvSpPr>
        <dsp:cNvPr id="0" name=""/>
        <dsp:cNvSpPr/>
      </dsp:nvSpPr>
      <dsp:spPr>
        <a:xfrm>
          <a:off x="1541450" y="1996774"/>
          <a:ext cx="6254311" cy="7971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Fluid replacement can be guided by urine output and other endpoint measurements.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Individualized fluid management should be adjusted on a daily basis </a:t>
          </a:r>
        </a:p>
      </dsp:txBody>
      <dsp:txXfrm>
        <a:off x="1541450" y="1996774"/>
        <a:ext cx="6254311" cy="797125"/>
      </dsp:txXfrm>
    </dsp:sp>
    <dsp:sp modelId="{106A51AC-0547-B840-9464-1C52CB6BD935}">
      <dsp:nvSpPr>
        <dsp:cNvPr id="0" name=""/>
        <dsp:cNvSpPr/>
      </dsp:nvSpPr>
      <dsp:spPr>
        <a:xfrm rot="10800000">
          <a:off x="0" y="4140"/>
          <a:ext cx="7798150" cy="133423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Debridement</a:t>
          </a:r>
        </a:p>
      </dsp:txBody>
      <dsp:txXfrm rot="-10800000">
        <a:off x="0" y="4140"/>
        <a:ext cx="7798150" cy="468316"/>
      </dsp:txXfrm>
    </dsp:sp>
    <dsp:sp modelId="{2972C63A-3D51-774A-B34F-14AF0FED588B}">
      <dsp:nvSpPr>
        <dsp:cNvPr id="0" name=""/>
        <dsp:cNvSpPr/>
      </dsp:nvSpPr>
      <dsp:spPr>
        <a:xfrm>
          <a:off x="860" y="472456"/>
          <a:ext cx="1414556" cy="3989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Cleanse</a:t>
          </a:r>
        </a:p>
      </dsp:txBody>
      <dsp:txXfrm>
        <a:off x="860" y="472456"/>
        <a:ext cx="1414556" cy="398935"/>
      </dsp:txXfrm>
    </dsp:sp>
    <dsp:sp modelId="{6CC514D1-CB29-FF47-A370-22519C282C1E}">
      <dsp:nvSpPr>
        <dsp:cNvPr id="0" name=""/>
        <dsp:cNvSpPr/>
      </dsp:nvSpPr>
      <dsp:spPr>
        <a:xfrm>
          <a:off x="1415417" y="472456"/>
          <a:ext cx="6381872" cy="3989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Remove necrotic/loose infected epidermis and clean wounds using a topical antimicrobial agent (e.g. </a:t>
          </a:r>
          <a:r>
            <a:rPr lang="en-US" sz="1400" b="1" kern="1200" dirty="0" err="1"/>
            <a:t>betadine</a:t>
          </a:r>
          <a:r>
            <a:rPr lang="en-US" sz="1400" b="1" kern="1200" dirty="0"/>
            <a:t> or </a:t>
          </a:r>
          <a:r>
            <a:rPr lang="en-US" sz="1400" b="1" kern="1200" dirty="0" err="1"/>
            <a:t>chlorhexidine</a:t>
          </a:r>
          <a:r>
            <a:rPr lang="en-US" sz="1400" b="1" kern="1200" dirty="0"/>
            <a:t>) under general </a:t>
          </a:r>
          <a:r>
            <a:rPr lang="en-US" sz="1400" b="1" kern="1200" dirty="0" err="1"/>
            <a:t>anaestheti</a:t>
          </a:r>
          <a:r>
            <a:rPr lang="en-US" sz="1400" b="1" kern="1200" dirty="0"/>
            <a:t> </a:t>
          </a:r>
        </a:p>
      </dsp:txBody>
      <dsp:txXfrm>
        <a:off x="1415417" y="472456"/>
        <a:ext cx="6381872" cy="3989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699CA-240C-4B4F-8BDB-DFB3622C7E62}">
      <dsp:nvSpPr>
        <dsp:cNvPr id="0" name=""/>
        <dsp:cNvSpPr/>
      </dsp:nvSpPr>
      <dsp:spPr>
        <a:xfrm>
          <a:off x="0" y="565917"/>
          <a:ext cx="2754132" cy="17488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DF6AFB-7869-A541-B1E2-6749C38EEA76}">
      <dsp:nvSpPr>
        <dsp:cNvPr id="0" name=""/>
        <dsp:cNvSpPr/>
      </dsp:nvSpPr>
      <dsp:spPr>
        <a:xfrm>
          <a:off x="306014" y="856631"/>
          <a:ext cx="2754132" cy="1748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Advances in Clinical Classification SJS/TEN</a:t>
          </a:r>
        </a:p>
      </dsp:txBody>
      <dsp:txXfrm>
        <a:off x="357237" y="907854"/>
        <a:ext cx="2651686" cy="1646428"/>
      </dsp:txXfrm>
    </dsp:sp>
    <dsp:sp modelId="{2CF16CDD-C303-2748-81EE-425EC3BA46F5}">
      <dsp:nvSpPr>
        <dsp:cNvPr id="0" name=""/>
        <dsp:cNvSpPr/>
      </dsp:nvSpPr>
      <dsp:spPr>
        <a:xfrm>
          <a:off x="3366161" y="565917"/>
          <a:ext cx="2754132" cy="17488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7746853-3D9E-B44B-9F7D-F9C25309BD55}">
      <dsp:nvSpPr>
        <dsp:cNvPr id="0" name=""/>
        <dsp:cNvSpPr/>
      </dsp:nvSpPr>
      <dsp:spPr>
        <a:xfrm>
          <a:off x="3672176" y="856631"/>
          <a:ext cx="2754132" cy="1748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Advances in </a:t>
          </a:r>
          <a:r>
            <a:rPr lang="en-US" sz="2400" kern="1200" dirty="0" err="1"/>
            <a:t>Pathomechanism</a:t>
          </a:r>
          <a:r>
            <a:rPr lang="en-US" sz="2400" kern="1200" dirty="0"/>
            <a:t>: Causality</a:t>
          </a:r>
        </a:p>
      </dsp:txBody>
      <dsp:txXfrm>
        <a:off x="3723399" y="907854"/>
        <a:ext cx="2651686" cy="1646428"/>
      </dsp:txXfrm>
    </dsp:sp>
    <dsp:sp modelId="{0078F7B5-74FC-0E43-AE68-ABC08D45A3CB}">
      <dsp:nvSpPr>
        <dsp:cNvPr id="0" name=""/>
        <dsp:cNvSpPr/>
      </dsp:nvSpPr>
      <dsp:spPr>
        <a:xfrm>
          <a:off x="6732323" y="565917"/>
          <a:ext cx="2754132" cy="17488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2527DA-1997-304F-A77B-5E474110A9B4}">
      <dsp:nvSpPr>
        <dsp:cNvPr id="0" name=""/>
        <dsp:cNvSpPr/>
      </dsp:nvSpPr>
      <dsp:spPr>
        <a:xfrm>
          <a:off x="7038338" y="856631"/>
          <a:ext cx="2754132" cy="1748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Advances in Prevention: HLA Screening </a:t>
          </a:r>
        </a:p>
      </dsp:txBody>
      <dsp:txXfrm>
        <a:off x="7089561" y="907854"/>
        <a:ext cx="2651686" cy="1646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30EED-CB2B-B84D-8D00-434850E0C550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83616-5779-BC44-A752-338FBAD9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6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83616-5779-BC44-A752-338FBAD930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79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pictures show the progression of SJS/TEN: Over the course of 24-48 hours, the blisters start to be noticed, the rash starts to dethatch, </a:t>
            </a:r>
            <a:r>
              <a:rPr lang="en-US" dirty="0" err="1"/>
              <a:t>Nikolsky</a:t>
            </a:r>
            <a:r>
              <a:rPr lang="en-US" dirty="0"/>
              <a:t> sign is positive. Over the next few days some of the erosions are healing with evidence of post </a:t>
            </a:r>
            <a:r>
              <a:rPr lang="en-US" dirty="0" err="1"/>
              <a:t>inflamator</a:t>
            </a:r>
            <a:r>
              <a:rPr lang="en-US" dirty="0"/>
              <a:t> hyperpigmentation   and by  By Day 15 the </a:t>
            </a:r>
            <a:r>
              <a:rPr lang="en-US" dirty="0" err="1"/>
              <a:t>repethelization</a:t>
            </a:r>
            <a:r>
              <a:rPr lang="en-US" dirty="0"/>
              <a:t> start to be evident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83616-5779-BC44-A752-338FBAD930E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9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E4F9-A109-9148-AE71-4636C5F50C1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12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E4F9-A109-9148-AE71-4636C5F50C1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13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E4F9-A109-9148-AE71-4636C5F50C1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76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E4F9-A109-9148-AE71-4636C5F50C1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89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9E4F9-A109-9148-AE71-4636C5F50C1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23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: Chronic Sequelae we don’t talk </a:t>
            </a:r>
            <a:r>
              <a:rPr lang="en-US" sz="1200" b="1" dirty="0" err="1"/>
              <a:t>about</a:t>
            </a:r>
            <a:r>
              <a:rPr lang="en-US" dirty="0" err="1"/>
              <a:t>In</a:t>
            </a:r>
            <a:r>
              <a:rPr lang="en-US" dirty="0"/>
              <a:t> addition to the sequelae that can be detected easily with a professional eye such as post-inflammatory pigmentation and ocular complications, there are serious psychological impact that we don’t usually talk about. Could not wait to fly back to his home country after severe post-traumatic stress disorder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83616-5779-BC44-A752-338FBAD930E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73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DISEASE THAT IS NO LONGER IDIOSYNCRATIC, UNPREDECTABLE, UNPREVENTABLE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83616-5779-BC44-A752-338FBAD930E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26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 pitchFamily="2" charset="0"/>
              </a:rPr>
              <a:t>The SJS was first described</a:t>
            </a:r>
          </a:p>
          <a:p>
            <a:r>
              <a:rPr lang="en-US" dirty="0">
                <a:effectLst/>
                <a:latin typeface="Times" pitchFamily="2" charset="0"/>
              </a:rPr>
              <a:t>in 1922, when the American pediatricians Albert Mason Stevens</a:t>
            </a:r>
          </a:p>
          <a:p>
            <a:r>
              <a:rPr lang="en-US" dirty="0">
                <a:effectLst/>
                <a:latin typeface="Times" pitchFamily="2" charset="0"/>
              </a:rPr>
              <a:t>and Frank Chambliss Johnson reported the cases of 2 boys aged</a:t>
            </a:r>
          </a:p>
          <a:p>
            <a:r>
              <a:rPr lang="en-US" dirty="0">
                <a:effectLst/>
                <a:latin typeface="Times" pitchFamily="2" charset="0"/>
              </a:rPr>
              <a:t>7 and 8 year-old with “an extraordinary, generalized eruption</a:t>
            </a:r>
          </a:p>
          <a:p>
            <a:r>
              <a:rPr lang="en-US" dirty="0">
                <a:effectLst/>
                <a:latin typeface="Times" pitchFamily="2" charset="0"/>
              </a:rPr>
              <a:t>with continued fever, inflamed buccal mucosa, and severe purulent</a:t>
            </a:r>
          </a:p>
          <a:p>
            <a:r>
              <a:rPr lang="en-US" dirty="0">
                <a:effectLst/>
                <a:latin typeface="Times" pitchFamily="2" charset="0"/>
              </a:rPr>
              <a:t>conjunctivitis.”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83616-5779-BC44-A752-338FBAD930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9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 pitchFamily="2" charset="0"/>
              </a:rPr>
              <a:t>SJS and TEN are distinguished</a:t>
            </a:r>
          </a:p>
          <a:p>
            <a:r>
              <a:rPr lang="en-US" dirty="0">
                <a:effectLst/>
                <a:latin typeface="Times" pitchFamily="2" charset="0"/>
              </a:rPr>
              <a:t>based on the severity and involvement of the body</a:t>
            </a:r>
          </a:p>
          <a:p>
            <a:r>
              <a:rPr lang="en-US" dirty="0">
                <a:effectLst/>
                <a:latin typeface="Times" pitchFamily="2" charset="0"/>
              </a:rPr>
              <a:t>surface area. SJS is less severe and the skin sloughing is less than</a:t>
            </a:r>
          </a:p>
          <a:p>
            <a:r>
              <a:rPr lang="en-US" dirty="0">
                <a:effectLst/>
                <a:latin typeface="Times" pitchFamily="2" charset="0"/>
              </a:rPr>
              <a:t>10</a:t>
            </a:r>
            <a:r>
              <a:rPr lang="en-US" dirty="0">
                <a:effectLst/>
                <a:latin typeface="Helvetica" pitchFamily="2" charset="0"/>
              </a:rPr>
              <a:t>% </a:t>
            </a:r>
            <a:r>
              <a:rPr lang="en-US" dirty="0">
                <a:effectLst/>
                <a:latin typeface="Times" pitchFamily="2" charset="0"/>
              </a:rPr>
              <a:t>of the body surface (BSA). TEN is more severe and the</a:t>
            </a:r>
          </a:p>
          <a:p>
            <a:r>
              <a:rPr lang="en-US" dirty="0">
                <a:effectLst/>
                <a:latin typeface="Times" pitchFamily="2" charset="0"/>
              </a:rPr>
              <a:t>sloughing is more than 30</a:t>
            </a:r>
            <a:r>
              <a:rPr lang="en-US" dirty="0">
                <a:effectLst/>
                <a:latin typeface="Helvetica" pitchFamily="2" charset="0"/>
              </a:rPr>
              <a:t>% </a:t>
            </a:r>
            <a:r>
              <a:rPr lang="en-US" dirty="0">
                <a:effectLst/>
                <a:latin typeface="Times" pitchFamily="2" charset="0"/>
              </a:rPr>
              <a:t>of BSA. When the involvement is</a:t>
            </a:r>
          </a:p>
          <a:p>
            <a:r>
              <a:rPr lang="en-US" dirty="0">
                <a:effectLst/>
                <a:latin typeface="Times" pitchFamily="2" charset="0"/>
              </a:rPr>
              <a:t>greater than 10</a:t>
            </a:r>
            <a:r>
              <a:rPr lang="en-US" dirty="0">
                <a:effectLst/>
                <a:latin typeface="Helvetica" pitchFamily="2" charset="0"/>
              </a:rPr>
              <a:t>% </a:t>
            </a:r>
            <a:r>
              <a:rPr lang="en-US" dirty="0">
                <a:effectLst/>
                <a:latin typeface="Times" pitchFamily="2" charset="0"/>
              </a:rPr>
              <a:t>but less than 30</a:t>
            </a:r>
            <a:r>
              <a:rPr lang="en-US" dirty="0">
                <a:effectLst/>
                <a:latin typeface="Helvetica" pitchFamily="2" charset="0"/>
              </a:rPr>
              <a:t>% </a:t>
            </a:r>
            <a:r>
              <a:rPr lang="en-US" dirty="0">
                <a:effectLst/>
                <a:latin typeface="Times" pitchFamily="2" charset="0"/>
              </a:rPr>
              <a:t>of the body surface, it is</a:t>
            </a:r>
          </a:p>
          <a:p>
            <a:r>
              <a:rPr lang="en-US" dirty="0">
                <a:effectLst/>
                <a:latin typeface="Times" pitchFamily="2" charset="0"/>
              </a:rPr>
              <a:t>referred to as SJS/TEN overlap syndrome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83616-5779-BC44-A752-338FBAD930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97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Composite score that looks into various factors such as latency , presence of a drug, </a:t>
            </a:r>
            <a:r>
              <a:rPr lang="en-US" dirty="0" err="1"/>
              <a:t>notoriery</a:t>
            </a:r>
            <a:r>
              <a:rPr lang="en-US" dirty="0"/>
              <a:t>, affect of challenge ( like pre-challenge, rechallenge)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83616-5779-BC44-A752-338FBAD930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2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83616-5779-BC44-A752-338FBAD930E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75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Once annexin A1 binds formyl peptide receptor 1 (FPR1) expressed on dendritic cells, this interaction enhances long-term between apoptosis cells and dendritic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2BE6D-4444-BC43-BC4D-DC0D29D0BB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76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rely on SCORTEN which is a score made of 7 biochemical and clinical factors that can predict the mortality risk from 3% to 90%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83616-5779-BC44-A752-338FBAD930E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71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recent and New scoring criteria looking into 5 factors which is age &gt;50, </a:t>
            </a:r>
            <a:r>
              <a:rPr lang="en-US" dirty="0" err="1"/>
              <a:t>bicarbo</a:t>
            </a:r>
            <a:r>
              <a:rPr lang="en-US" dirty="0"/>
              <a:t> &lt;20 , active malignancy, dialysis, SBSA  , depending on the number of factors, the mortality rate for the ABCD-10 is 2.3% to 83.6%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83616-5779-BC44-A752-338FBAD930E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55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bg1"/>
                </a:solidFill>
              </a:rPr>
              <a:t>Identifying a Therapeutic Window: </a:t>
            </a:r>
            <a:r>
              <a:rPr lang="en-US" dirty="0"/>
              <a:t>Many of the challenges arise due to underestimation of the natural history of SJS/TEN natural history and so it is important to review the natural history, a high risk drug is taken 2 weeks-2 months prior to the development of symptoms, the first symptoms are prodromal in nature like flu like, fever, cough, sore throat, conjunctivitis, then the rash starts, then starts to blister , and over the next 7-9 days the disease increases in extent, then it arrests and the skin starts to re epithelizes. The time between the onset of blistering to the </a:t>
            </a:r>
            <a:r>
              <a:rPr lang="en-US" dirty="0" err="1"/>
              <a:t>repepthelization</a:t>
            </a:r>
            <a:r>
              <a:rPr lang="en-US" dirty="0"/>
              <a:t> is the time when the patient is at risk of skin failure. Progression of the disease last 7-9 days and this is the short </a:t>
            </a:r>
            <a:r>
              <a:rPr lang="en-US" dirty="0" err="1"/>
              <a:t>therpautic</a:t>
            </a:r>
            <a:r>
              <a:rPr lang="en-US" dirty="0"/>
              <a:t> window we actually have in </a:t>
            </a:r>
            <a:r>
              <a:rPr lang="en-US" dirty="0" err="1"/>
              <a:t>impactinG</a:t>
            </a:r>
            <a:r>
              <a:rPr lang="en-US" dirty="0"/>
              <a:t> the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83616-5779-BC44-A752-338FBAD930E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4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164E2-BD8F-8A81-755B-CD1962F7B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14632-BDCB-3127-E235-F96EB97F0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43643-4A20-6932-8D8E-5BBBC06A0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BD33-B426-C54D-9260-588D5DE630A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3C168-10B9-5053-CA43-065351BE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D0932-070D-FE43-53DD-B54AB5AB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E17C-1BC1-8D48-8AED-E7DF58137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6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A82E8-24EE-1588-E4F9-DFD4EEF2F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93BAF-1942-20FB-CBFB-565AC0881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77190-0CF5-71F7-7A45-ECBF969C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BD33-B426-C54D-9260-588D5DE630A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18DD-1391-6D33-D533-72D0D00C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49B18-DD1A-8BD5-FA88-77D2461D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E17C-1BC1-8D48-8AED-E7DF58137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6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8E8B5-4572-C05D-3DE7-810247F9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BD33-B426-C54D-9260-588D5DE630A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D8BD42-370B-474F-4440-46858D73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C2205-A8F5-A67F-C491-3710C4FE8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E17C-1BC1-8D48-8AED-E7DF58137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5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7E021E-C7C5-0E0F-6F86-67DCEEE7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F717B-0579-BF14-F0E3-1F2D984E4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22412-5C62-2E5E-1B74-3BF461ECA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1BD33-B426-C54D-9260-588D5DE630A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C223B-469A-D277-F63E-C4E810936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24918-BDDE-D021-8E09-DC81A4F47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CE17C-1BC1-8D48-8AED-E7DF58137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6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5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1.JP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mailto:MSteinhoff@hamad.qa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medical equipment, medical, flesh, patient&#10;&#10;Description automatically generated">
            <a:extLst>
              <a:ext uri="{FF2B5EF4-FFF2-40B4-BE49-F238E27FC236}">
                <a16:creationId xmlns:a16="http://schemas.microsoft.com/office/drawing/2014/main" id="{811AEFA6-23BA-CFFA-A02E-38BAE2BE49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-4258" t="10427" r="10766" b="31045"/>
          <a:stretch/>
        </p:blipFill>
        <p:spPr>
          <a:xfrm>
            <a:off x="-420110" y="-1"/>
            <a:ext cx="1260906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AEF1AF-6910-3E49-90BD-11B7B5B4F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51946"/>
            <a:ext cx="9144000" cy="306324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Stevens-Johnson Syndrome/Toxic Epidermal Necrolysis: Mechanisms and Treatment</a:t>
            </a:r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3600" dirty="0"/>
              <a:t>Establishing Qatar’s First Epidemiological Database, Understanding Pathophysiology Towards Personalized Treatment 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DDAE44-02AC-124A-B201-8BB6B6479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476340"/>
            <a:ext cx="9144000" cy="2535097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Sara Al-</a:t>
            </a:r>
            <a:r>
              <a:rPr lang="en-US" sz="1600" b="1" dirty="0" err="1">
                <a:solidFill>
                  <a:srgbClr val="FFFFFF"/>
                </a:solidFill>
              </a:rPr>
              <a:t>Khawaga</a:t>
            </a:r>
            <a:r>
              <a:rPr lang="en-US" sz="1600" b="1" dirty="0">
                <a:solidFill>
                  <a:srgbClr val="FFFFFF"/>
                </a:solidFill>
              </a:rPr>
              <a:t>, MD, PhD</a:t>
            </a:r>
          </a:p>
          <a:p>
            <a:endParaRPr lang="en-US" sz="1600" b="1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FFFFFF"/>
                </a:solidFill>
              </a:rPr>
              <a:t>Associate Clinical Professor-College of Health and Life Sciences- HBKU-Qatar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FFFFFF"/>
                </a:solidFill>
              </a:rPr>
              <a:t>Assistant Professor of Clinical Dermatology- Weill Cornell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FFFFFF"/>
                </a:solidFill>
              </a:rPr>
              <a:t>Rumaila Hospital- Hamad Medical Corporation, Doha-Qatar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FFFFFF"/>
                </a:solidFill>
              </a:rPr>
              <a:t>Weill Cornell Medicine NYP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FFFFFF"/>
                </a:solidFill>
              </a:rPr>
              <a:t>Hamad Bin Khalifa University, Qatar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75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Rectangle 3115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8" name="Rectangle 311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20" name="Group 311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3121" name="Straight Connector 312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2" name="Straight Connector 312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3" name="Straight Connector 312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4" name="Straight Connector 312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26" name="Group 3125">
            <a:extLst>
              <a:ext uri="{FF2B5EF4-FFF2-40B4-BE49-F238E27FC236}">
                <a16:creationId xmlns:a16="http://schemas.microsoft.com/office/drawing/2014/main" id="{5BE0D975-7725-493F-8862-ED40C46BE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127" name="Oval 3126">
              <a:extLst>
                <a:ext uri="{FF2B5EF4-FFF2-40B4-BE49-F238E27FC236}">
                  <a16:creationId xmlns:a16="http://schemas.microsoft.com/office/drawing/2014/main" id="{683F0D96-8CD4-4CDE-B0CC-657797260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8" name="Oval 3127">
              <a:extLst>
                <a:ext uri="{FF2B5EF4-FFF2-40B4-BE49-F238E27FC236}">
                  <a16:creationId xmlns:a16="http://schemas.microsoft.com/office/drawing/2014/main" id="{924C51D7-954A-4143-B39C-4752FA3B6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9" name="Oval 3128">
              <a:extLst>
                <a:ext uri="{FF2B5EF4-FFF2-40B4-BE49-F238E27FC236}">
                  <a16:creationId xmlns:a16="http://schemas.microsoft.com/office/drawing/2014/main" id="{B491EF17-1635-4AEB-AC11-07BA2A119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0" name="Oval 3129">
              <a:extLst>
                <a:ext uri="{FF2B5EF4-FFF2-40B4-BE49-F238E27FC236}">
                  <a16:creationId xmlns:a16="http://schemas.microsoft.com/office/drawing/2014/main" id="{32F202BA-4686-4BC5-8CA5-60010A0FC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1" name="Oval 3130">
              <a:extLst>
                <a:ext uri="{FF2B5EF4-FFF2-40B4-BE49-F238E27FC236}">
                  <a16:creationId xmlns:a16="http://schemas.microsoft.com/office/drawing/2014/main" id="{753C14B0-1161-49D1-9AAC-B4BAD7436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2" name="Oval 3131">
              <a:extLst>
                <a:ext uri="{FF2B5EF4-FFF2-40B4-BE49-F238E27FC236}">
                  <a16:creationId xmlns:a16="http://schemas.microsoft.com/office/drawing/2014/main" id="{C8E96422-DF7F-4DB7-9786-EABEBF8BC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2BB26EF3-84A8-1B8E-8659-684BF8D06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1" r="4697" b="15227"/>
          <a:stretch/>
        </p:blipFill>
        <p:spPr bwMode="auto">
          <a:xfrm>
            <a:off x="3812206" y="3851932"/>
            <a:ext cx="4301321" cy="253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4" name="Rectangle 313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36" name="Group 313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137" name="Straight Connector 313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8" name="Straight Connector 313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9" name="Straight Connector 313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0" name="Straight Connector 313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42" name="Rectangle 3141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44" name="Group 314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45" name="Straight Connector 314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6" name="Straight Connector 314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7" name="Straight Connector 314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8" name="Straight Connector 314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B544E9-077E-3845-7117-183B0FE6C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79" y="4183442"/>
            <a:ext cx="3159012" cy="2129586"/>
          </a:xfrm>
          <a:noFill/>
        </p:spPr>
        <p:txBody>
          <a:bodyPr anchor="t"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SJS and TEN Clinical Presentation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7E0F-7159-A81D-384F-3F105430E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2169" y="3942835"/>
            <a:ext cx="3607874" cy="2538674"/>
          </a:xfrm>
          <a:noFill/>
        </p:spPr>
        <p:txBody>
          <a:bodyPr anchor="t">
            <a:normAutofit/>
          </a:bodyPr>
          <a:lstStyle/>
          <a:p>
            <a:r>
              <a:rPr lang="en-US" sz="1900" b="0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Early lesions typically begin with ill-defined, coalescing, erythematous macules, which evolve over the course of one to two days to develop dusky erythema, purpuric spots, atypical targets, and flaccid bullae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3076" name="Picture 4" descr="Pembrolizumab-induced Stevens-Johnson syndrome in advanced squamous cell  carcinoma of the lung: A case report and review of literature">
            <a:extLst>
              <a:ext uri="{FF2B5EF4-FFF2-40B4-BE49-F238E27FC236}">
                <a16:creationId xmlns:a16="http://schemas.microsoft.com/office/drawing/2014/main" id="{35C7563C-12AE-8443-0313-E7EAA14D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76" y="87682"/>
            <a:ext cx="10966703" cy="351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767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53" name="Group 1025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0254" name="Oval 1025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5" name="Oval 1025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6" name="Oval 1025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7" name="Oval 1025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58" name="Oval 1025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9" name="Oval 1025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61" name="Rectangle 1026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63" name="Group 1026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0264" name="Straight Connector 1026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65" name="Straight Connector 1026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66" name="Straight Connector 1026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67" name="Straight Connector 1026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4" name="Picture 4" descr="Acantholysis revisited: Back to basics - Indian Journal of Dermatology,  Venereology and Leprology">
            <a:extLst>
              <a:ext uri="{FF2B5EF4-FFF2-40B4-BE49-F238E27FC236}">
                <a16:creationId xmlns:a16="http://schemas.microsoft.com/office/drawing/2014/main" id="{550951CA-6BB6-EBB5-197A-46C924DB4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0" r="1" b="1"/>
          <a:stretch/>
        </p:blipFill>
        <p:spPr bwMode="auto">
          <a:xfrm>
            <a:off x="383822" y="216634"/>
            <a:ext cx="11093880" cy="360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69" name="Group 1026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10270" name="Straight Connector 1026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1" name="Straight Connector 1027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2" name="Straight Connector 1027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3" name="Straight Connector 1027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5" name="Rectangle 1027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7" name="Group 1027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0278" name="Straight Connector 1027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9" name="Straight Connector 1027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0" name="Straight Connector 1027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1" name="Straight Connector 1028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987BEE-6A13-D93E-2222-800CBF6F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6"/>
            <a:ext cx="4569060" cy="2460181"/>
          </a:xfrm>
          <a:noFill/>
        </p:spPr>
        <p:txBody>
          <a:bodyPr anchor="t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SJS and TEN Clinical Presentation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4F0E4-4E06-8071-57AE-16D95BAC2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6420463" cy="2623223"/>
          </a:xfrm>
          <a:noFill/>
        </p:spPr>
        <p:txBody>
          <a:bodyPr anchor="t">
            <a:normAutofit/>
          </a:bodyPr>
          <a:lstStyle/>
          <a:p>
            <a:r>
              <a:rPr lang="en-US" sz="2400" b="0" i="0" u="none" strike="noStrike" dirty="0" err="1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Nikolsky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 sign is positive</a:t>
            </a:r>
            <a:endParaRPr lang="en-US" sz="2400" dirty="0">
              <a:solidFill>
                <a:schemeClr val="bg1"/>
              </a:solidFill>
              <a:latin typeface="Noto Sans" panose="020B0502040504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T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he ability to extend the area of epidermal detachment with gentle lateral pressure.</a:t>
            </a:r>
          </a:p>
          <a:p>
            <a:r>
              <a:rPr lang="en-US" sz="2400" dirty="0">
                <a:solidFill>
                  <a:schemeClr val="bg1"/>
                </a:solidFill>
                <a:latin typeface="Noto Sans" panose="020B0502040504020204" pitchFamily="34" charset="0"/>
              </a:rPr>
              <a:t>Easy to peel the skin off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85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3A47182F-ADB7-8F08-82B1-983FCD970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r="9704"/>
          <a:stretch/>
        </p:blipFill>
        <p:spPr bwMode="auto">
          <a:xfrm>
            <a:off x="4878302" y="10"/>
            <a:ext cx="795794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9831F-CDDE-CABE-1811-97466140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295754"/>
            <a:ext cx="6518221" cy="1838445"/>
          </a:xfrm>
        </p:spPr>
        <p:txBody>
          <a:bodyPr anchor="b">
            <a:normAutofit/>
          </a:bodyPr>
          <a:lstStyle/>
          <a:p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Extracutaneous involvement and complications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1B337-A4A9-856C-06A8-9387A747D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5724907" cy="3601828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Mucosal involvement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 — All mucosal surfaces can be involved during the acute phase of the disease and often include the buccal, </a:t>
            </a:r>
            <a:r>
              <a:rPr lang="en-US" sz="2400" b="0" i="0" u="none" strike="noStrike" dirty="0" err="1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oro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/nasopharyngeal, and anogenital mucosa. </a:t>
            </a:r>
          </a:p>
          <a:p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In up to 80 percent of patients, two or more mucosal surfaces are involved. </a:t>
            </a:r>
          </a:p>
          <a:p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Oral cavity involvement is the most common (90 % of patients), followed by nasal (50 %), ear (50 %), and laryngeal involvement (30 %)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3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28135-91F2-7875-6E3B-54FADDD1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100" b="1" i="0" u="none" strike="noStrike" dirty="0">
                <a:effectLst/>
                <a:latin typeface="Noto Sans" panose="020B0502040504020204" pitchFamily="34" charset="0"/>
              </a:rPr>
              <a:t>Extracutaneous involvement and complications</a:t>
            </a:r>
            <a:endParaRPr lang="en-US" sz="3100" dirty="0"/>
          </a:p>
        </p:txBody>
      </p:sp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1CFAB615-E6A6-F4CA-14BE-15D92A3C9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4" r="3733" b="2446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379A-8EBB-2A7D-F68B-88FABBC41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382" y="3752850"/>
            <a:ext cx="8041708" cy="2986153"/>
          </a:xfrm>
        </p:spPr>
        <p:txBody>
          <a:bodyPr anchor="ctr">
            <a:normAutofit/>
          </a:bodyPr>
          <a:lstStyle/>
          <a:p>
            <a:r>
              <a:rPr lang="en-US" sz="1600" b="1" i="0" u="none" strike="noStrike" dirty="0">
                <a:effectLst/>
                <a:latin typeface="Noto Sans" panose="020B0502040504020204" pitchFamily="34" charset="0"/>
              </a:rPr>
              <a:t>Eye involvement</a:t>
            </a:r>
            <a:r>
              <a:rPr lang="en-US" sz="1600" b="0" i="0" u="none" strike="noStrike" dirty="0">
                <a:effectLst/>
                <a:latin typeface="Noto Sans" panose="020B0502040504020204" pitchFamily="34" charset="0"/>
              </a:rPr>
              <a:t> — Ocular involvement is common (affecting 60 to 100 % of patients) and may present as conjunctival hyperemia , </a:t>
            </a:r>
            <a:r>
              <a:rPr lang="en-US" sz="1600" b="0" i="0" u="none" strike="noStrike" dirty="0" err="1">
                <a:effectLst/>
                <a:latin typeface="Noto Sans" panose="020B0502040504020204" pitchFamily="34" charset="0"/>
              </a:rPr>
              <a:t>pseudomembrane</a:t>
            </a:r>
            <a:r>
              <a:rPr lang="en-US" sz="1600" b="0" i="0" u="none" strike="noStrike" dirty="0">
                <a:effectLst/>
                <a:latin typeface="Noto Sans" panose="020B0502040504020204" pitchFamily="34" charset="0"/>
              </a:rPr>
              <a:t> formation, or complete corneal epithelial defect. </a:t>
            </a:r>
          </a:p>
          <a:p>
            <a:r>
              <a:rPr lang="en-US" sz="1600" b="0" i="0" u="none" strike="noStrike" dirty="0">
                <a:effectLst/>
                <a:latin typeface="Noto Sans" panose="020B0502040504020204" pitchFamily="34" charset="0"/>
              </a:rPr>
              <a:t>Acute ocular surface involvement can be graded as follows :</a:t>
            </a:r>
          </a:p>
          <a:p>
            <a:pPr>
              <a:buFont typeface="Wingdings" pitchFamily="2" charset="2"/>
              <a:buChar char="Ø"/>
            </a:pPr>
            <a:r>
              <a:rPr lang="en-US" sz="1600" b="0" i="0" u="none" strike="noStrike" dirty="0">
                <a:effectLst/>
                <a:latin typeface="Noto Sans" panose="020B0502040504020204" pitchFamily="34" charset="0"/>
              </a:rPr>
              <a:t>No ocular involvement – 0 (none)</a:t>
            </a:r>
          </a:p>
          <a:p>
            <a:pPr>
              <a:buFont typeface="Wingdings" pitchFamily="2" charset="2"/>
              <a:buChar char="Ø"/>
            </a:pPr>
            <a:r>
              <a:rPr lang="en-US" sz="1600" b="0" i="0" u="none" strike="noStrike" dirty="0">
                <a:effectLst/>
                <a:latin typeface="Noto Sans" panose="020B0502040504020204" pitchFamily="34" charset="0"/>
              </a:rPr>
              <a:t>Conjunctival hyperemia – 1 (mild)</a:t>
            </a:r>
          </a:p>
          <a:p>
            <a:pPr>
              <a:buFont typeface="Wingdings" pitchFamily="2" charset="2"/>
              <a:buChar char="Ø"/>
            </a:pPr>
            <a:r>
              <a:rPr lang="en-US" sz="1600" b="0" i="0" u="none" strike="noStrike" dirty="0">
                <a:effectLst/>
                <a:latin typeface="Noto Sans" panose="020B0502040504020204" pitchFamily="34" charset="0"/>
              </a:rPr>
              <a:t>Either ocular surface epithelial defect or </a:t>
            </a:r>
            <a:r>
              <a:rPr lang="en-US" sz="1600" b="0" i="0" u="none" strike="noStrike" dirty="0" err="1">
                <a:effectLst/>
                <a:latin typeface="Noto Sans" panose="020B0502040504020204" pitchFamily="34" charset="0"/>
              </a:rPr>
              <a:t>pseudomembrane</a:t>
            </a:r>
            <a:r>
              <a:rPr lang="en-US" sz="1600" b="0" i="0" u="none" strike="noStrike" dirty="0">
                <a:effectLst/>
                <a:latin typeface="Noto Sans" panose="020B0502040504020204" pitchFamily="34" charset="0"/>
              </a:rPr>
              <a:t> formation – 2 (severe)</a:t>
            </a:r>
          </a:p>
          <a:p>
            <a:pPr>
              <a:buFont typeface="Wingdings" pitchFamily="2" charset="2"/>
              <a:buChar char="Ø"/>
            </a:pPr>
            <a:r>
              <a:rPr lang="en-US" sz="1600" b="0" i="0" u="none" strike="noStrike" dirty="0">
                <a:effectLst/>
                <a:latin typeface="Noto Sans" panose="020B0502040504020204" pitchFamily="34" charset="0"/>
              </a:rPr>
              <a:t>Both ocular surface epithelial defect and </a:t>
            </a:r>
            <a:r>
              <a:rPr lang="en-US" sz="1600" b="0" i="0" u="none" strike="noStrike" dirty="0" err="1">
                <a:effectLst/>
                <a:latin typeface="Noto Sans" panose="020B0502040504020204" pitchFamily="34" charset="0"/>
              </a:rPr>
              <a:t>pseudomembrane</a:t>
            </a:r>
            <a:r>
              <a:rPr lang="en-US" sz="1600" b="0" i="0" u="none" strike="noStrike" dirty="0">
                <a:effectLst/>
                <a:latin typeface="Noto Sans" panose="020B0502040504020204" pitchFamily="34" charset="0"/>
              </a:rPr>
              <a:t> formation – 3 (very severe)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3296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62D8-6EBD-28A1-2AEF-8038F6C0C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u="none" strike="noStrike" dirty="0">
                <a:effectLst/>
                <a:latin typeface="Noto Sans" panose="020B0502040504020204" pitchFamily="34" charset="0"/>
              </a:rPr>
              <a:t>Extracutaneous involvement and complications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8B0DE-DA5D-FDAD-17C0-8B21A7FE2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8222"/>
          </a:xfrm>
        </p:spPr>
        <p:txBody>
          <a:bodyPr>
            <a:normAutofit fontScale="77500" lnSpcReduction="20000"/>
          </a:bodyPr>
          <a:lstStyle/>
          <a:p>
            <a:r>
              <a:rPr lang="en-US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Renal involvement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— Acute kidney injury is common and has been reported in approximately 20 to 30 percent of SJS/TEN cases</a:t>
            </a:r>
            <a:endParaRPr lang="en-US" dirty="0"/>
          </a:p>
          <a:p>
            <a:r>
              <a:rPr lang="en-US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Pulmonary involvement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— During the acute phase of the disease, respiratory complications are frequent. These include specific lung injury (e.g., sloughing of the bronchial epithelium), pneumonia, pulmonary edema, and atelectasis. 25% of patients with pulmonary involvement may develop acute respiratory failure requiring mechanical ventilation</a:t>
            </a:r>
            <a:endParaRPr lang="en-US" b="1" i="0" u="none" strike="noStrike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  <a:p>
            <a:r>
              <a:rPr lang="en-US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Gastrointestinal involvement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— is not well defined; may include abdominal pain, diarrhea, hematemesis, melena/rectal bleeding, or ileus</a:t>
            </a:r>
          </a:p>
          <a:p>
            <a:r>
              <a:rPr lang="en-US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Liver injury</a:t>
            </a:r>
          </a:p>
          <a:p>
            <a:r>
              <a:rPr lang="en-US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Hematologic abnormalities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— anemia, leukopenia, thrombocytopenia</a:t>
            </a:r>
          </a:p>
          <a:p>
            <a:r>
              <a:rPr lang="en-US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Bacteremia and sepsis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— Bacteremia occurs in up to 30 to 50 % of patients with SJS/TEN and is associated with a 3-to-4-fold increased mortality risk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E1220-A255-069E-DE87-884E40AC7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87" y="667393"/>
            <a:ext cx="11184746" cy="900131"/>
          </a:xfrm>
          <a:solidFill>
            <a:schemeClr val="tx1"/>
          </a:solidFill>
        </p:spPr>
        <p:txBody>
          <a:bodyPr anchor="t"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SJS/TEN Clinical classification: Timeline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74CB9B4-1447-5ABE-5A58-5F3113809F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0721"/>
              </p:ext>
            </p:extLst>
          </p:nvPr>
        </p:nvGraphicFramePr>
        <p:xfrm>
          <a:off x="135924" y="2261335"/>
          <a:ext cx="11813060" cy="3608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138AC80-D41C-AD7D-F3EF-79C65C4B32B2}"/>
              </a:ext>
            </a:extLst>
          </p:cNvPr>
          <p:cNvSpPr txBox="1"/>
          <p:nvPr/>
        </p:nvSpPr>
        <p:spPr>
          <a:xfrm>
            <a:off x="887268" y="2912179"/>
            <a:ext cx="137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8368"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1866</a:t>
            </a:r>
            <a:endParaRPr 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AEF42-C811-75AA-07CC-A21C07E2C97C}"/>
              </a:ext>
            </a:extLst>
          </p:cNvPr>
          <p:cNvSpPr txBox="1"/>
          <p:nvPr/>
        </p:nvSpPr>
        <p:spPr>
          <a:xfrm>
            <a:off x="6418126" y="2912178"/>
            <a:ext cx="137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8368"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1922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A8B548-EDB6-2247-F1DD-00609DE40D79}"/>
              </a:ext>
            </a:extLst>
          </p:cNvPr>
          <p:cNvSpPr txBox="1"/>
          <p:nvPr/>
        </p:nvSpPr>
        <p:spPr>
          <a:xfrm>
            <a:off x="9183555" y="2912177"/>
            <a:ext cx="137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8368"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1956</a:t>
            </a:r>
            <a:endParaRPr lang="en-US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26CA7-0036-9561-B834-39CC340D5AD7}"/>
              </a:ext>
            </a:extLst>
          </p:cNvPr>
          <p:cNvSpPr txBox="1"/>
          <p:nvPr/>
        </p:nvSpPr>
        <p:spPr>
          <a:xfrm>
            <a:off x="6096000" y="4950641"/>
            <a:ext cx="23715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7 and 8-year-old with “an extraordinary, generalized eruption with continued fever, inflamed buccal mucosa, and severe purulent conjunctivitis.”</a:t>
            </a:r>
          </a:p>
        </p:txBody>
      </p:sp>
    </p:spTree>
    <p:extLst>
      <p:ext uri="{BB962C8B-B14F-4D97-AF65-F5344CB8AC3E}">
        <p14:creationId xmlns:p14="http://schemas.microsoft.com/office/powerpoint/2010/main" val="100287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7D8FFB6C-58AC-F96C-8641-30E738BB9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5546" y="-1"/>
            <a:ext cx="9106422" cy="263198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8F4266-AC80-1A7B-5304-4EEA76CE46D9}"/>
              </a:ext>
            </a:extLst>
          </p:cNvPr>
          <p:cNvSpPr txBox="1"/>
          <p:nvPr/>
        </p:nvSpPr>
        <p:spPr>
          <a:xfrm>
            <a:off x="94051" y="6561440"/>
            <a:ext cx="120979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 err="1"/>
              <a:t>Bastuji-Garin</a:t>
            </a:r>
            <a:r>
              <a:rPr lang="en-US" sz="1200" dirty="0"/>
              <a:t>. Clinical classification of cases of toxic epidermal necrolysis, Stevens–Johnson syndrome, and erythema multiforme. Arch Dermatol 1993;129:92–6</a:t>
            </a:r>
          </a:p>
        </p:txBody>
      </p:sp>
      <p:pic>
        <p:nvPicPr>
          <p:cNvPr id="2054" name="Picture 6" descr="image">
            <a:extLst>
              <a:ext uri="{FF2B5EF4-FFF2-40B4-BE49-F238E27FC236}">
                <a16:creationId xmlns:a16="http://schemas.microsoft.com/office/drawing/2014/main" id="{32E921CC-464E-4253-3084-88B24ED4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03" y="3157152"/>
            <a:ext cx="8217074" cy="28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24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2C63-6AB8-FC57-1591-A31C8869612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Clinical classification</a:t>
            </a:r>
            <a:endParaRPr lang="en-US" dirty="0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408CAFBD-A065-A96D-18B5-B36934CC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3652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4079BB5-A73C-4E98-A910-1514A6927696}"/>
              </a:ext>
            </a:extLst>
          </p:cNvPr>
          <p:cNvSpPr/>
          <p:nvPr/>
        </p:nvSpPr>
        <p:spPr>
          <a:xfrm>
            <a:off x="838200" y="5016843"/>
            <a:ext cx="422189" cy="3882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46475-C176-D695-ED5B-B7E8B1EB339C}"/>
              </a:ext>
            </a:extLst>
          </p:cNvPr>
          <p:cNvSpPr txBox="1"/>
          <p:nvPr/>
        </p:nvSpPr>
        <p:spPr>
          <a:xfrm>
            <a:off x="838201" y="1823651"/>
            <a:ext cx="12130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 Major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A33DDE-A1A7-F8ED-8BEF-91C8B53CB696}"/>
              </a:ext>
            </a:extLst>
          </p:cNvPr>
          <p:cNvSpPr/>
          <p:nvPr/>
        </p:nvSpPr>
        <p:spPr>
          <a:xfrm>
            <a:off x="838200" y="5538017"/>
            <a:ext cx="4775200" cy="115934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Typical target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3 different zones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Palpable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Regular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Acral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3BB5D56-21D5-05BC-EEC6-149E91F67DF8}"/>
              </a:ext>
            </a:extLst>
          </p:cNvPr>
          <p:cNvSpPr/>
          <p:nvPr/>
        </p:nvSpPr>
        <p:spPr>
          <a:xfrm>
            <a:off x="6578602" y="5538018"/>
            <a:ext cx="4775200" cy="115934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Atypical target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2 zones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Non-Palpable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Poorly defined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Central </a:t>
            </a:r>
          </a:p>
        </p:txBody>
      </p:sp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9028BBAE-39D7-92D6-39CD-92B3EE88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125" y="1858215"/>
            <a:ext cx="4664673" cy="354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37DEBA-22C8-B8A5-B5DC-AA3387C34026}"/>
              </a:ext>
            </a:extLst>
          </p:cNvPr>
          <p:cNvSpPr txBox="1"/>
          <p:nvPr/>
        </p:nvSpPr>
        <p:spPr>
          <a:xfrm>
            <a:off x="6689125" y="1841158"/>
            <a:ext cx="12130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SJS/TEN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074DBC-5E70-8BAC-49E4-76B5FFA13654}"/>
              </a:ext>
            </a:extLst>
          </p:cNvPr>
          <p:cNvSpPr/>
          <p:nvPr/>
        </p:nvSpPr>
        <p:spPr>
          <a:xfrm>
            <a:off x="6736491" y="5016842"/>
            <a:ext cx="422189" cy="3882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143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CA70DB-68A1-C99F-39E2-BAEA25EDF75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Validate the Clinical Separation: EM major, SJS/TEN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F7C05-26A2-CF10-62A3-FE9CC499C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34013" cy="4351338"/>
          </a:xfrm>
        </p:spPr>
        <p:txBody>
          <a:bodyPr/>
          <a:lstStyle/>
          <a:p>
            <a:r>
              <a:rPr lang="en-US" dirty="0"/>
              <a:t>Distinct patterns: demographics, associated diseases, severity</a:t>
            </a:r>
          </a:p>
          <a:p>
            <a:r>
              <a:rPr lang="en-US" dirty="0"/>
              <a:t>EMM: younger, male, recurrent, etiology: herpes infection</a:t>
            </a:r>
          </a:p>
          <a:p>
            <a:r>
              <a:rPr lang="en-US" dirty="0"/>
              <a:t>SJS/TEN: older, higher mortality, etiology: medications</a:t>
            </a:r>
          </a:p>
          <a:p>
            <a:r>
              <a:rPr lang="en-US" dirty="0"/>
              <a:t>Conclusion: Diverse groups of diseases</a:t>
            </a:r>
          </a:p>
        </p:txBody>
      </p:sp>
      <p:pic>
        <p:nvPicPr>
          <p:cNvPr id="7" name="Picture 6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8012DDEB-6E0F-AFD7-EAF9-A59F27874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139" y="1690689"/>
            <a:ext cx="5434012" cy="4351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C83BD1-68BF-F0BE-B799-28850FE919E9}"/>
              </a:ext>
            </a:extLst>
          </p:cNvPr>
          <p:cNvSpPr txBox="1"/>
          <p:nvPr/>
        </p:nvSpPr>
        <p:spPr>
          <a:xfrm>
            <a:off x="0" y="6488668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Guardian TextSans Web"/>
              </a:rPr>
              <a:t>Ariane Auquier-Dunant et al. </a:t>
            </a:r>
            <a:r>
              <a:rPr lang="en-US" b="0" i="1" dirty="0">
                <a:effectLst/>
                <a:latin typeface="Guardian TextSans Web"/>
              </a:rPr>
              <a:t>Arch Dermatol. </a:t>
            </a:r>
            <a:r>
              <a:rPr lang="en-US" b="0" i="0" dirty="0">
                <a:effectLst/>
                <a:latin typeface="Guardian TextSans Web"/>
              </a:rPr>
              <a:t>2002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7C095-5F95-0EB4-9338-255649148A2C}"/>
              </a:ext>
            </a:extLst>
          </p:cNvPr>
          <p:cNvSpPr/>
          <p:nvPr/>
        </p:nvSpPr>
        <p:spPr>
          <a:xfrm>
            <a:off x="6423197" y="3078763"/>
            <a:ext cx="1025610" cy="3645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B6D3ED-9E4F-0D70-0F5F-F8D26331000D}"/>
              </a:ext>
            </a:extLst>
          </p:cNvPr>
          <p:cNvSpPr/>
          <p:nvPr/>
        </p:nvSpPr>
        <p:spPr>
          <a:xfrm>
            <a:off x="6423196" y="3622460"/>
            <a:ext cx="1433383" cy="61783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108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0D555-B998-B2A9-1411-7A3F9A222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92" y="250521"/>
            <a:ext cx="11173216" cy="982300"/>
          </a:xfrm>
          <a:solidFill>
            <a:schemeClr val="tx1"/>
          </a:solidFill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SJS, SJS/TEN, TEN: Clinical classifications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3D278E-F62F-562A-8A32-FFD2ECEDC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538"/>
            <a:ext cx="4797468" cy="46964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SJS and TEN exist as a continuum and are classified based on the percentage of skin body surface area (BSA) detached :</a:t>
            </a:r>
          </a:p>
          <a:p>
            <a:pPr algn="l"/>
            <a:r>
              <a:rPr lang="en-US" dirty="0"/>
              <a:t>&lt;10 % of BSA detached – SJS</a:t>
            </a:r>
          </a:p>
          <a:p>
            <a:pPr algn="l"/>
            <a:r>
              <a:rPr lang="en-US" dirty="0"/>
              <a:t>10 to 30 % of BSA detached – SJS/TEN overlap</a:t>
            </a:r>
          </a:p>
          <a:p>
            <a:pPr algn="l"/>
            <a:r>
              <a:rPr lang="en-US" dirty="0"/>
              <a:t>&gt;30 % of BSA detached – TEN</a:t>
            </a:r>
          </a:p>
          <a:p>
            <a:endParaRPr lang="en-US" dirty="0"/>
          </a:p>
        </p:txBody>
      </p:sp>
      <p:pic>
        <p:nvPicPr>
          <p:cNvPr id="1030" name="Picture 6" descr="Pictural representation of SJS, SJS-TEN overlap and TEN showing the... |  Download Scientific Diagram">
            <a:extLst>
              <a:ext uri="{FF2B5EF4-FFF2-40B4-BE49-F238E27FC236}">
                <a16:creationId xmlns:a16="http://schemas.microsoft.com/office/drawing/2014/main" id="{7A52F2DD-655D-8436-D8A5-5B35EA3C0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/>
          <a:stretch/>
        </p:blipFill>
        <p:spPr bwMode="auto">
          <a:xfrm>
            <a:off x="4930244" y="2222259"/>
            <a:ext cx="7435598" cy="463574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74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8D9C6-1CD8-2F3E-8871-52A25410BE0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Conflict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33D68-D7FC-D442-0B3E-DBAD90CC5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do not have any conflict of interest to disclose</a:t>
            </a:r>
          </a:p>
        </p:txBody>
      </p:sp>
    </p:spTree>
    <p:extLst>
      <p:ext uri="{BB962C8B-B14F-4D97-AF65-F5344CB8AC3E}">
        <p14:creationId xmlns:p14="http://schemas.microsoft.com/office/powerpoint/2010/main" val="148888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79042-9BAE-35E3-AA66-E77B65D9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Mortality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786C8-700C-1EFE-3E9B-060381648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The overall mortality rate for SJS/TEN during the acute episode was 23 %, varying from 12 to 49 % across the SJS/TEN severity spectrum</a:t>
            </a:r>
            <a:endParaRPr lang="en-US" dirty="0"/>
          </a:p>
        </p:txBody>
      </p:sp>
      <p:pic>
        <p:nvPicPr>
          <p:cNvPr id="4" name="Picture 3" descr="Close-up of a person's mouth&#10;&#10;Description automatically generated">
            <a:extLst>
              <a:ext uri="{FF2B5EF4-FFF2-40B4-BE49-F238E27FC236}">
                <a16:creationId xmlns:a16="http://schemas.microsoft.com/office/drawing/2014/main" id="{EADFDEEE-1558-D2B6-DC06-F75BB1D24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82652"/>
            <a:ext cx="10798479" cy="281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88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E05EC1-47FA-CDE8-1A66-9E0956D83A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972543"/>
              </p:ext>
            </p:extLst>
          </p:nvPr>
        </p:nvGraphicFramePr>
        <p:xfrm>
          <a:off x="701458" y="2117299"/>
          <a:ext cx="10763393" cy="4471392"/>
        </p:xfrm>
        <a:graphic>
          <a:graphicData uri="http://schemas.openxmlformats.org/drawingml/2006/table">
            <a:tbl>
              <a:tblPr/>
              <a:tblGrid>
                <a:gridCol w="567055">
                  <a:extLst>
                    <a:ext uri="{9D8B030D-6E8A-4147-A177-3AD203B41FA5}">
                      <a16:colId xmlns:a16="http://schemas.microsoft.com/office/drawing/2014/main" val="2950872752"/>
                    </a:ext>
                  </a:extLst>
                </a:gridCol>
                <a:gridCol w="10196338">
                  <a:extLst>
                    <a:ext uri="{9D8B030D-6E8A-4147-A177-3AD203B41FA5}">
                      <a16:colId xmlns:a16="http://schemas.microsoft.com/office/drawing/2014/main" val="2840609438"/>
                    </a:ext>
                  </a:extLst>
                </a:gridCol>
              </a:tblGrid>
              <a:tr h="142271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3600" b="0" dirty="0">
                          <a:effectLst/>
                        </a:rPr>
                        <a:t>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3600" b="0">
                          <a:effectLst/>
                        </a:rPr>
                        <a:t>It is a milder form of toxic epidermal necrolysis with less than 20% body surface area detachment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006660"/>
                  </a:ext>
                </a:extLst>
              </a:tr>
              <a:tr h="81298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3600" b="0" dirty="0">
                          <a:effectLst/>
                        </a:rPr>
                        <a:t>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3600" b="0">
                          <a:effectLst/>
                        </a:rPr>
                        <a:t>Nevirapine is a trigger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782726"/>
                  </a:ext>
                </a:extLst>
              </a:tr>
              <a:tr h="812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effectLst/>
                        </a:rPr>
                        <a:t>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3600" b="0" dirty="0">
                          <a:effectLst/>
                        </a:rPr>
                        <a:t>Loss of vision could be a complication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08837"/>
                  </a:ext>
                </a:extLst>
              </a:tr>
              <a:tr h="142271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3600" b="0" dirty="0">
                          <a:effectLst/>
                        </a:rPr>
                        <a:t>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3600" b="0" dirty="0">
                          <a:effectLst/>
                        </a:rPr>
                        <a:t>Corticosteroid may be used in the treatment of patients with SJS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77363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71D975D4-14FB-F250-403B-4BE4837BE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4443" y="639971"/>
            <a:ext cx="1058866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800" dirty="0"/>
              <a:t>Which of the following is incorrect about Stevens-Johnson syndrome (SJS)?</a:t>
            </a:r>
          </a:p>
        </p:txBody>
      </p:sp>
    </p:spTree>
    <p:extLst>
      <p:ext uri="{BB962C8B-B14F-4D97-AF65-F5344CB8AC3E}">
        <p14:creationId xmlns:p14="http://schemas.microsoft.com/office/powerpoint/2010/main" val="2685960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2557-E245-9942-188A-23820F052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Question 2 Explanation: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39094-9E80-A101-F53E-A419AD036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SJS is a milder form of toxic epidermal necrolysis with less than 10% body surface area detachment. All other statements are correct.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47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46C24-77A2-92BF-D6E6-E03ACBF6BC5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Etiology: SJS/TEN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2D633-B535-7884-CF74-D4F9C3B1C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470998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Medications</a:t>
            </a:r>
            <a:r>
              <a:rPr lang="en-US" dirty="0"/>
              <a:t> are the leading trigger of Stevens-Johnson SJS/TEN in both adults and children. </a:t>
            </a:r>
          </a:p>
          <a:p>
            <a:r>
              <a:rPr lang="en-US" dirty="0"/>
              <a:t>The risk seems to be limited to the first eight weeks of treatment. </a:t>
            </a:r>
          </a:p>
          <a:p>
            <a:r>
              <a:rPr lang="en-US" dirty="0"/>
              <a:t>However, approximately 25 to 33 % of cases, and probably an even higher proportion of pediatric cases, cannot be clearly attributed to a drug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45794FE-0870-09F1-61A6-EA545B940D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41" r="2708" b="63688"/>
          <a:stretch/>
        </p:blipFill>
        <p:spPr>
          <a:xfrm>
            <a:off x="5548184" y="1832296"/>
            <a:ext cx="6104238" cy="4123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D61008-0CDC-1F7C-642D-B9188808B82A}"/>
              </a:ext>
            </a:extLst>
          </p:cNvPr>
          <p:cNvSpPr txBox="1"/>
          <p:nvPr/>
        </p:nvSpPr>
        <p:spPr>
          <a:xfrm>
            <a:off x="5745892" y="5955957"/>
            <a:ext cx="5906530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Responsible for 50% of all cases</a:t>
            </a:r>
          </a:p>
        </p:txBody>
      </p:sp>
    </p:spTree>
    <p:extLst>
      <p:ext uri="{BB962C8B-B14F-4D97-AF65-F5344CB8AC3E}">
        <p14:creationId xmlns:p14="http://schemas.microsoft.com/office/powerpoint/2010/main" val="1455256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47EA1-2CBF-9025-4972-4DDE15B5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Which of the following drugs is </a:t>
            </a:r>
            <a:r>
              <a:rPr kumimoji="0" lang="en-US" altLang="en-US" sz="4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not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implicated as a trigger for Stevens-Johnson syndrome?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7C2BAD-92F7-53FD-8381-0C2D621E3E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086145"/>
              </p:ext>
            </p:extLst>
          </p:nvPr>
        </p:nvGraphicFramePr>
        <p:xfrm>
          <a:off x="838200" y="2564927"/>
          <a:ext cx="9733767" cy="3291840"/>
        </p:xfrm>
        <a:graphic>
          <a:graphicData uri="http://schemas.openxmlformats.org/drawingml/2006/table">
            <a:tbl>
              <a:tblPr/>
              <a:tblGrid>
                <a:gridCol w="609854">
                  <a:extLst>
                    <a:ext uri="{9D8B030D-6E8A-4147-A177-3AD203B41FA5}">
                      <a16:colId xmlns:a16="http://schemas.microsoft.com/office/drawing/2014/main" val="3928334088"/>
                    </a:ext>
                  </a:extLst>
                </a:gridCol>
                <a:gridCol w="9123913">
                  <a:extLst>
                    <a:ext uri="{9D8B030D-6E8A-4147-A177-3AD203B41FA5}">
                      <a16:colId xmlns:a16="http://schemas.microsoft.com/office/drawing/2014/main" val="999396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4800"/>
                        <a:t>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4800"/>
                        <a:t>Valproic acid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348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4800"/>
                        <a:t>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4800" dirty="0"/>
                        <a:t>Sulfonamides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421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4800" dirty="0"/>
                        <a:t>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4800" dirty="0"/>
                        <a:t>Penicillin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742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4800" dirty="0"/>
                        <a:t>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4800" dirty="0"/>
                        <a:t>Clarithromycin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177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342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F98E-937D-AC1D-044C-8A0E3BD45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Question 1 Explanation: </a:t>
            </a:r>
            <a:br>
              <a:rPr lang="en-US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EE57F-5F2D-471A-E972-2C47EF10E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Clarithromycin has not been shown to induce Stevens-Johnson syndrome. All other options are potential triggers.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40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DBD8-2FFB-3A37-DE3C-16F43DBAC59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Challenges: Causality</a:t>
            </a:r>
          </a:p>
        </p:txBody>
      </p:sp>
      <p:pic>
        <p:nvPicPr>
          <p:cNvPr id="5" name="Content Placeholder 4" descr="A close-up of a pie chart&#10;&#10;Description automatically generated with low confidence">
            <a:extLst>
              <a:ext uri="{FF2B5EF4-FFF2-40B4-BE49-F238E27FC236}">
                <a16:creationId xmlns:a16="http://schemas.microsoft.com/office/drawing/2014/main" id="{077EF144-A46E-B30F-970E-AC76AC796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89" y="1922333"/>
            <a:ext cx="6701239" cy="41021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2C9E02-40CC-076D-E2D3-4FC956C3FDA0}"/>
              </a:ext>
            </a:extLst>
          </p:cNvPr>
          <p:cNvSpPr txBox="1"/>
          <p:nvPr/>
        </p:nvSpPr>
        <p:spPr>
          <a:xfrm>
            <a:off x="0" y="6492875"/>
            <a:ext cx="7936173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effectLst/>
                <a:latin typeface="MinionPro"/>
              </a:rPr>
              <a:t>Sassolas</a:t>
            </a:r>
            <a:r>
              <a:rPr lang="en-US" sz="1800" b="1" dirty="0">
                <a:effectLst/>
                <a:latin typeface="MinionPro"/>
              </a:rPr>
              <a:t> et al. Nature </a:t>
            </a:r>
            <a:r>
              <a:rPr lang="en-US" b="1" dirty="0">
                <a:latin typeface="MyriadPro"/>
              </a:rPr>
              <a:t>C</a:t>
            </a:r>
            <a:r>
              <a:rPr lang="en-US" sz="1800" b="1" dirty="0">
                <a:effectLst/>
                <a:latin typeface="MyriadPro"/>
              </a:rPr>
              <a:t>linical Pharmacology &amp; Therapeutics. 2010 </a:t>
            </a:r>
            <a:endParaRPr lang="en-US" sz="1100" dirty="0"/>
          </a:p>
          <a:p>
            <a:r>
              <a:rPr lang="en-US" sz="1100" b="1" dirty="0">
                <a:effectLst/>
                <a:latin typeface="MinionPro"/>
              </a:rPr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72F30D-464D-5927-5B48-D1FFA26A1206}"/>
              </a:ext>
            </a:extLst>
          </p:cNvPr>
          <p:cNvSpPr txBox="1"/>
          <p:nvPr/>
        </p:nvSpPr>
        <p:spPr>
          <a:xfrm>
            <a:off x="6837529" y="1837754"/>
            <a:ext cx="4516272" cy="255454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endParaRPr lang="en-US" sz="2000" dirty="0">
              <a:solidFill>
                <a:schemeClr val="bg1"/>
              </a:solidFill>
              <a:latin typeface="MyriadPro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effectLst/>
                <a:latin typeface="MyriadPro"/>
              </a:rPr>
              <a:t>15% are unlikely to be drug-related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MyriadPro"/>
              </a:rPr>
              <a:t>10% of idiopathic cases are mycoplasma-related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effectLst/>
                <a:latin typeface="MyriadPro"/>
              </a:rPr>
              <a:t>Qatar: Mycoplasma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BAAD8-86B1-BDD1-4863-B35AFC33C4D3}"/>
              </a:ext>
            </a:extLst>
          </p:cNvPr>
          <p:cNvSpPr txBox="1"/>
          <p:nvPr/>
        </p:nvSpPr>
        <p:spPr>
          <a:xfrm>
            <a:off x="6837528" y="4885200"/>
            <a:ext cx="4516272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effectLst/>
                <a:latin typeface="MyriadPro"/>
              </a:rPr>
              <a:t>Causality assessments using the algorithm of drug for epidermal necrolysis (ALDEN)</a:t>
            </a:r>
          </a:p>
        </p:txBody>
      </p:sp>
    </p:spTree>
    <p:extLst>
      <p:ext uri="{BB962C8B-B14F-4D97-AF65-F5344CB8AC3E}">
        <p14:creationId xmlns:p14="http://schemas.microsoft.com/office/powerpoint/2010/main" val="3483269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1-03-31 at 10.58.38 PM.png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46" r="2182"/>
          <a:stretch/>
        </p:blipFill>
        <p:spPr>
          <a:xfrm>
            <a:off x="522513" y="1473336"/>
            <a:ext cx="11290545" cy="36547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513" y="207890"/>
            <a:ext cx="11179335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to avoid challenges in causality: ALDEN algorithm has been developed as a tool for rapid assessment of drug causality in patients presenting with SJS/TEN</a:t>
            </a:r>
          </a:p>
        </p:txBody>
      </p:sp>
      <p:sp>
        <p:nvSpPr>
          <p:cNvPr id="7" name="Rectangle 6"/>
          <p:cNvSpPr/>
          <p:nvPr/>
        </p:nvSpPr>
        <p:spPr>
          <a:xfrm>
            <a:off x="951471" y="5292546"/>
            <a:ext cx="10750377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chemeClr val="bg1"/>
                </a:solidFill>
              </a:rPr>
              <a:t>Latency, presence of a high risk drug, effect of challenge ( like pre-challenge, rechallenge)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chemeClr val="bg1"/>
                </a:solidFill>
              </a:rPr>
              <a:t>Some anti-epileptics could take up to 8 weeks to cause SJS/TEN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chemeClr val="bg1"/>
                </a:solidFill>
              </a:rPr>
              <a:t>The score is categorized as very probable (≥6), probable (4 to 5), possible (2 to 3), unlikely (0 to 1), and very unlikely (≤0).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CFB14-58CD-39A1-A708-985417419F3B}"/>
              </a:ext>
            </a:extLst>
          </p:cNvPr>
          <p:cNvSpPr txBox="1"/>
          <p:nvPr/>
        </p:nvSpPr>
        <p:spPr>
          <a:xfrm>
            <a:off x="0" y="6492875"/>
            <a:ext cx="7936173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effectLst/>
                <a:latin typeface="MinionPro"/>
              </a:rPr>
              <a:t>Sassolas</a:t>
            </a:r>
            <a:r>
              <a:rPr lang="en-US" sz="1800" b="1" dirty="0">
                <a:effectLst/>
                <a:latin typeface="MinionPro"/>
              </a:rPr>
              <a:t> et al. Nature </a:t>
            </a:r>
            <a:r>
              <a:rPr lang="en-US" b="1" dirty="0">
                <a:latin typeface="MyriadPro"/>
              </a:rPr>
              <a:t>C</a:t>
            </a:r>
            <a:r>
              <a:rPr lang="en-US" sz="1800" b="1" dirty="0">
                <a:effectLst/>
                <a:latin typeface="MyriadPro"/>
              </a:rPr>
              <a:t>linical Pharmacology &amp; Therapeutics. 2010 </a:t>
            </a:r>
            <a:endParaRPr lang="en-US" sz="1100" dirty="0"/>
          </a:p>
          <a:p>
            <a:r>
              <a:rPr lang="en-US" sz="1100" b="1" dirty="0">
                <a:effectLst/>
                <a:latin typeface="MinionPro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98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28217-8397-63E7-0871-F02F0FDF781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can we do if we don’t find a strong drug association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0F84F-B481-15A2-F82D-0E07626BB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History: Other drug exposure, complementary/supplements, and herbal/traditional medicine ( common in Qatar).</a:t>
            </a:r>
          </a:p>
          <a:p>
            <a:r>
              <a:rPr lang="en-US" dirty="0"/>
              <a:t>Vaccinations </a:t>
            </a:r>
          </a:p>
          <a:p>
            <a:r>
              <a:rPr lang="en-US" dirty="0"/>
              <a:t>Infections: Mycoplasma, EBV, CMV, HSV, HHV-6&amp;7, Parvovirus ( included in Qatar’s algorithm/CPG)</a:t>
            </a:r>
          </a:p>
          <a:p>
            <a:r>
              <a:rPr lang="en-US" dirty="0"/>
              <a:t>SJS/TEN-like acute lupus</a:t>
            </a:r>
          </a:p>
          <a:p>
            <a:r>
              <a:rPr lang="en-US" dirty="0"/>
              <a:t>Manifestation of acute graft-versus-host disease after bone marrow transplantation (BMT)</a:t>
            </a:r>
          </a:p>
          <a:p>
            <a:r>
              <a:rPr lang="en-US" dirty="0"/>
              <a:t>Biopsy with DIF to r/o </a:t>
            </a:r>
            <a:r>
              <a:rPr lang="en-US" dirty="0" err="1"/>
              <a:t>immunobullous</a:t>
            </a:r>
            <a:r>
              <a:rPr lang="en-US" dirty="0"/>
              <a:t> disease ( Qatar’s algorithm /CPG) </a:t>
            </a:r>
          </a:p>
        </p:txBody>
      </p:sp>
    </p:spTree>
    <p:extLst>
      <p:ext uri="{BB962C8B-B14F-4D97-AF65-F5344CB8AC3E}">
        <p14:creationId xmlns:p14="http://schemas.microsoft.com/office/powerpoint/2010/main" val="3587467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A7418-0A4D-7744-8744-F7E80E8BB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6416" cy="4351338"/>
          </a:xfrm>
        </p:spPr>
        <p:txBody>
          <a:bodyPr>
            <a:normAutofit/>
          </a:bodyPr>
          <a:lstStyle/>
          <a:p>
            <a:r>
              <a:rPr lang="en-US" dirty="0"/>
              <a:t>Several HLA haplotypes have been implicated in drug-specific susceptibility in certain ethnic groups </a:t>
            </a:r>
            <a:r>
              <a:rPr lang="en-US" baseline="30000" dirty="0"/>
              <a:t>1</a:t>
            </a:r>
          </a:p>
          <a:p>
            <a:r>
              <a:rPr lang="en-US" b="1" dirty="0"/>
              <a:t>Genetic Factors: Ethnic and Geographic Variations</a:t>
            </a:r>
          </a:p>
          <a:p>
            <a:r>
              <a:rPr lang="en-US" b="0" i="0" u="none" strike="noStrike" dirty="0">
                <a:solidFill>
                  <a:srgbClr val="282828"/>
                </a:solidFill>
                <a:effectLst/>
                <a:latin typeface="MuseoSans"/>
              </a:rPr>
              <a:t>HLA alleles could be the primary genetic factor for determining an individual’s susceptibility to SJS/TEN.</a:t>
            </a:r>
            <a:r>
              <a:rPr lang="en-US" dirty="0"/>
              <a:t> </a:t>
            </a:r>
            <a:endParaRPr lang="en-US" baseline="30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DCC31A6-15E8-8D49-AF8A-607A2AFFE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b="14558"/>
          <a:stretch/>
        </p:blipFill>
        <p:spPr>
          <a:xfrm>
            <a:off x="5424616" y="1692875"/>
            <a:ext cx="6351373" cy="44840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BCFC6F-02EC-1748-A7FF-A5FE42EB588C}"/>
              </a:ext>
            </a:extLst>
          </p:cNvPr>
          <p:cNvSpPr/>
          <p:nvPr/>
        </p:nvSpPr>
        <p:spPr>
          <a:xfrm>
            <a:off x="348048" y="6309712"/>
            <a:ext cx="11495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1- </a:t>
            </a:r>
            <a:r>
              <a:rPr lang="en-US" sz="1200" dirty="0" err="1"/>
              <a:t>Tangamornsuksan</a:t>
            </a:r>
            <a:r>
              <a:rPr lang="en-US" sz="1200" dirty="0"/>
              <a:t>, W., </a:t>
            </a:r>
            <a:r>
              <a:rPr lang="en-US" sz="1200" dirty="0" err="1"/>
              <a:t>Chaiyakunapruk</a:t>
            </a:r>
            <a:r>
              <a:rPr lang="en-US" sz="1200" dirty="0"/>
              <a:t>, N., </a:t>
            </a:r>
            <a:r>
              <a:rPr lang="en-US" sz="1200" dirty="0" err="1"/>
              <a:t>Somkrua</a:t>
            </a:r>
            <a:r>
              <a:rPr lang="en-US" sz="1200" dirty="0"/>
              <a:t>, R., </a:t>
            </a:r>
            <a:r>
              <a:rPr lang="en-US" sz="1200" dirty="0" err="1"/>
              <a:t>Lohitnavy</a:t>
            </a:r>
            <a:r>
              <a:rPr lang="en-US" sz="1200" dirty="0"/>
              <a:t>, M., &amp; </a:t>
            </a:r>
            <a:r>
              <a:rPr lang="en-US" sz="1200" dirty="0" err="1"/>
              <a:t>Tassaneeyakul</a:t>
            </a:r>
            <a:r>
              <a:rPr lang="en-US" sz="1200" dirty="0"/>
              <a:t>, W. (2013). Relationship between the HLA-B*1502 allele and carbamazepine-induced Stevens-Johnson syndrome and toxic epidermal necrolysis: a systematic review and meta-analysis. JAMA dermatology, 149(9), 1025-32.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544E4A-21FA-C955-55F9-298E7F74C764}"/>
              </a:ext>
            </a:extLst>
          </p:cNvPr>
          <p:cNvSpPr txBox="1">
            <a:spLocks/>
          </p:cNvSpPr>
          <p:nvPr/>
        </p:nvSpPr>
        <p:spPr>
          <a:xfrm>
            <a:off x="990600" y="166268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u="none" strike="noStrike" dirty="0">
                <a:solidFill>
                  <a:schemeClr val="bg1"/>
                </a:solidFill>
                <a:effectLst/>
                <a:latin typeface="MuseoSans"/>
              </a:rPr>
              <a:t>Associations Between Specific Drugs and HLA in the Pathogenesis of SJS/TEN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2620C0-E3A8-9CFB-8313-99AAC07AA334}"/>
              </a:ext>
            </a:extLst>
          </p:cNvPr>
          <p:cNvSpPr/>
          <p:nvPr/>
        </p:nvSpPr>
        <p:spPr>
          <a:xfrm>
            <a:off x="5906529" y="4658497"/>
            <a:ext cx="4621428" cy="32127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819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012FD-EC37-0498-1CAE-0F0E264E1F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Objectives of the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F9AC9-B781-95C3-7ACD-521D1404F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dirty="0"/>
              <a:t>1- Describe the Diagnostic criteria for Stevens-Johnson syndrome/toxic epidermal necrolysis (SJS/TEN). </a:t>
            </a:r>
          </a:p>
          <a:p>
            <a:pPr marL="0" indent="0">
              <a:buNone/>
            </a:pPr>
            <a:r>
              <a:rPr lang="en-US" dirty="0"/>
              <a:t>2- Describe the Clinical characteristics of Stevens-Johnson syndrome/toxic epidermal necrolysis (SJS/TEN). </a:t>
            </a:r>
          </a:p>
          <a:p>
            <a:pPr marL="0" indent="0" algn="l">
              <a:buNone/>
            </a:pPr>
            <a:r>
              <a:rPr lang="en-US" dirty="0"/>
              <a:t>3- List the Pathogenesis/mechanisms of Stevens-Johnson syndrome/toxic epidermal necrolysis (SJS/TEN). </a:t>
            </a:r>
          </a:p>
          <a:p>
            <a:pPr marL="0" indent="0" algn="l">
              <a:buNone/>
            </a:pPr>
            <a:r>
              <a:rPr lang="en-US" dirty="0"/>
              <a:t>4- Summarize the Management of Stevens-Johnson syndrome/toxic epidermal necrolysis (SJS/TEN). </a:t>
            </a:r>
          </a:p>
          <a:p>
            <a:pPr marL="0" indent="0" algn="l">
              <a:buNone/>
            </a:pPr>
            <a:r>
              <a:rPr lang="en-US" dirty="0"/>
              <a:t>5- Describe Qatar’s epidemiology data and describe the National Clinical Practice Guidelines on Stevens-Johnson syndrome/toxic epidermal necrolysis (SJS/TEN). </a:t>
            </a:r>
          </a:p>
        </p:txBody>
      </p:sp>
    </p:spTree>
    <p:extLst>
      <p:ext uri="{BB962C8B-B14F-4D97-AF65-F5344CB8AC3E}">
        <p14:creationId xmlns:p14="http://schemas.microsoft.com/office/powerpoint/2010/main" val="4203141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22293-1DE5-6F4B-6C0F-1987537F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HLA–drug–TCRs initiate a series of immune reactions </a:t>
            </a:r>
          </a:p>
        </p:txBody>
      </p:sp>
      <p:pic>
        <p:nvPicPr>
          <p:cNvPr id="5" name="Content Placeholder 4" descr="A diagram of a cell&#10;&#10;Description automatically generated with medium confidence">
            <a:extLst>
              <a:ext uri="{FF2B5EF4-FFF2-40B4-BE49-F238E27FC236}">
                <a16:creationId xmlns:a16="http://schemas.microsoft.com/office/drawing/2014/main" id="{C0436D3D-E7C7-39AC-C4CC-342179A27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91314"/>
            <a:ext cx="10905066" cy="4746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87173-B809-8AEA-C376-3057C9195C58}"/>
              </a:ext>
            </a:extLst>
          </p:cNvPr>
          <p:cNvSpPr txBox="1"/>
          <p:nvPr/>
        </p:nvSpPr>
        <p:spPr>
          <a:xfrm>
            <a:off x="63936" y="6488668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JnycgdAdvPTimes"/>
              </a:rPr>
              <a:t>R. P. </a:t>
            </a:r>
            <a:r>
              <a:rPr lang="en-US" sz="1800" dirty="0" err="1">
                <a:effectLst/>
                <a:latin typeface="JnycgdAdvPTimes"/>
              </a:rPr>
              <a:t>Dodiuk</a:t>
            </a:r>
            <a:r>
              <a:rPr lang="en-US" sz="1800" dirty="0">
                <a:effectLst/>
                <a:latin typeface="JnycgdAdvPTimes"/>
              </a:rPr>
              <a:t>-Gad et al. Am J Clin Dermatol.2015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61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CC16C6-1A42-68AE-4BCC-100354E90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98" y="365125"/>
            <a:ext cx="10962502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SJS/TEN: S</a:t>
            </a:r>
            <a:r>
              <a:rPr lang="en-US" dirty="0">
                <a:solidFill>
                  <a:schemeClr val="bg1"/>
                </a:solidFill>
                <a:effectLst/>
                <a:latin typeface="Times" pitchFamily="2" charset="0"/>
              </a:rPr>
              <a:t>trongest so far described between an HLA marker and a disease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91A6C-C02E-15B1-7761-C5727C0D7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98" y="2051222"/>
            <a:ext cx="3439297" cy="2508422"/>
          </a:xfrm>
          <a:solidFill>
            <a:srgbClr val="C00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Han Chinese population HLA-B*15:02 and SJS/TEN: Odds ratio: 2,504 (95% CI, 126–49,522)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D2ED2-C8E6-0BD0-F93B-2288B712DB98}"/>
              </a:ext>
            </a:extLst>
          </p:cNvPr>
          <p:cNvSpPr txBox="1"/>
          <p:nvPr/>
        </p:nvSpPr>
        <p:spPr>
          <a:xfrm>
            <a:off x="0" y="6583624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imes" pitchFamily="2" charset="0"/>
              </a:rPr>
              <a:t>Chung WH et al. Nature 2004</a:t>
            </a:r>
          </a:p>
        </p:txBody>
      </p:sp>
      <p:pic>
        <p:nvPicPr>
          <p:cNvPr id="10" name="Picture 9" descr="A picture containing text, receipt, font, number&#10;&#10;Description automatically generated">
            <a:extLst>
              <a:ext uri="{FF2B5EF4-FFF2-40B4-BE49-F238E27FC236}">
                <a16:creationId xmlns:a16="http://schemas.microsoft.com/office/drawing/2014/main" id="{756766C6-B30F-89FF-F004-5DC32EEA6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302" y="1867437"/>
            <a:ext cx="7325498" cy="431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60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font, screenshot, algebra&#10;&#10;Description automatically generated">
            <a:extLst>
              <a:ext uri="{FF2B5EF4-FFF2-40B4-BE49-F238E27FC236}">
                <a16:creationId xmlns:a16="http://schemas.microsoft.com/office/drawing/2014/main" id="{27D9C2EE-5922-0E42-C919-71232D75F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255"/>
          <a:stretch/>
        </p:blipFill>
        <p:spPr>
          <a:xfrm>
            <a:off x="158033" y="1"/>
            <a:ext cx="8108637" cy="1668162"/>
          </a:xfrm>
        </p:spPr>
      </p:pic>
      <p:pic>
        <p:nvPicPr>
          <p:cNvPr id="7" name="Picture 6" descr="A screenshot of a screen&#10;&#10;Description automatically generated with low confidence">
            <a:extLst>
              <a:ext uri="{FF2B5EF4-FFF2-40B4-BE49-F238E27FC236}">
                <a16:creationId xmlns:a16="http://schemas.microsoft.com/office/drawing/2014/main" id="{70A65BF0-9730-569F-5BD8-81004F45A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3" y="1668163"/>
            <a:ext cx="7564940" cy="47079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BB4DE1-4C07-D53C-28EE-779FA05D815B}"/>
              </a:ext>
            </a:extLst>
          </p:cNvPr>
          <p:cNvSpPr txBox="1"/>
          <p:nvPr/>
        </p:nvSpPr>
        <p:spPr>
          <a:xfrm>
            <a:off x="-2058" y="6550223"/>
            <a:ext cx="60980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Tangamornsuksan</a:t>
            </a:r>
            <a:r>
              <a:rPr lang="en-US" sz="1400" dirty="0"/>
              <a:t> et al. JAMA Dermatology.2013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269C77-42E4-23BF-D603-D5DC107BD8F5}"/>
              </a:ext>
            </a:extLst>
          </p:cNvPr>
          <p:cNvSpPr txBox="1"/>
          <p:nvPr/>
        </p:nvSpPr>
        <p:spPr>
          <a:xfrm>
            <a:off x="7722973" y="1754173"/>
            <a:ext cx="4187428" cy="440120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effectLst/>
                <a:latin typeface="Helvetica" pitchFamily="2" charset="0"/>
              </a:rPr>
              <a:t>The summary OR for the relationship between HLA-B*1502 and carbamazepine-induced SJS and TEN was </a:t>
            </a:r>
            <a:r>
              <a:rPr lang="en-US" sz="2000" b="1" dirty="0">
                <a:solidFill>
                  <a:schemeClr val="bg1"/>
                </a:solidFill>
                <a:effectLst/>
                <a:latin typeface="Helvetica" pitchFamily="2" charset="0"/>
              </a:rPr>
              <a:t>79.84</a:t>
            </a:r>
            <a:endParaRPr lang="en-US" sz="2000" b="1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A strong</a:t>
            </a:r>
            <a:r>
              <a:rPr lang="en-US" sz="2000" dirty="0">
                <a:solidFill>
                  <a:schemeClr val="bg1"/>
                </a:solidFill>
                <a:effectLst/>
                <a:latin typeface="Helvetica" pitchFamily="2" charset="0"/>
              </a:rPr>
              <a:t> relationship between the HLA-B*1502 allele and carbamazepine-induced SJS and TEN in Han-Chinese, Thai, and Malaysian populations.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effectLst/>
                <a:latin typeface="Helvetica" pitchFamily="2" charset="0"/>
              </a:rPr>
              <a:t>HLA-B*1502 screening in patients requiring carbamazepine therapy is warranted</a:t>
            </a:r>
          </a:p>
        </p:txBody>
      </p:sp>
    </p:spTree>
    <p:extLst>
      <p:ext uri="{BB962C8B-B14F-4D97-AF65-F5344CB8AC3E}">
        <p14:creationId xmlns:p14="http://schemas.microsoft.com/office/powerpoint/2010/main" val="1159737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85FB-1278-3C65-F435-926750E5E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58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Genetic Factors: Ethnic and Geographic Variations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31A50-85D8-1494-0A97-E0D3B468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2926" y="1972997"/>
            <a:ext cx="4816047" cy="4351338"/>
          </a:xfrm>
        </p:spPr>
        <p:txBody>
          <a:bodyPr/>
          <a:lstStyle/>
          <a:p>
            <a:r>
              <a:rPr lang="en-US" b="0" i="0" u="none" strike="noStrike" dirty="0">
                <a:solidFill>
                  <a:srgbClr val="282828"/>
                </a:solidFill>
                <a:effectLst/>
                <a:latin typeface="MuseoSans"/>
              </a:rPr>
              <a:t>This proves that HLA-B*15:02 is 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MuseoSans"/>
              </a:rPr>
              <a:t>not</a:t>
            </a:r>
            <a:r>
              <a:rPr lang="en-US" b="0" i="0" u="none" strike="noStrike" dirty="0">
                <a:solidFill>
                  <a:srgbClr val="282828"/>
                </a:solidFill>
                <a:effectLst/>
                <a:latin typeface="MuseoSans"/>
              </a:rPr>
              <a:t> a universal marker for CBZ-related SJS/TEN. </a:t>
            </a:r>
          </a:p>
          <a:p>
            <a:r>
              <a:rPr lang="en-US" b="0" i="0" u="none" strike="noStrike" dirty="0">
                <a:solidFill>
                  <a:srgbClr val="282828"/>
                </a:solidFill>
                <a:effectLst/>
                <a:latin typeface="MuseoSans"/>
              </a:rPr>
              <a:t>Hence, it is important to study well-defined ethnic populations, identify the causative drug accurately, and test for specific HLA associations.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C1BC810-B22A-5DFC-BA0E-257885BAD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9787698"/>
              </p:ext>
            </p:extLst>
          </p:nvPr>
        </p:nvGraphicFramePr>
        <p:xfrm>
          <a:off x="259492" y="1383957"/>
          <a:ext cx="6763434" cy="4534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E4F234-CC84-656F-D516-FDE7FE6E3A79}"/>
              </a:ext>
            </a:extLst>
          </p:cNvPr>
          <p:cNvSpPr txBox="1"/>
          <p:nvPr/>
        </p:nvSpPr>
        <p:spPr>
          <a:xfrm>
            <a:off x="62641" y="6324335"/>
            <a:ext cx="117763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282828"/>
                </a:solidFill>
                <a:effectLst/>
                <a:latin typeface="MuseoSans"/>
              </a:rPr>
              <a:t>Hung, S. I., Chung, W. H., and Chen, Y. T. (2005a). HLA-B genotyping to detect carbamazepine-induced Stevens-Johnson syndrome: implications for personalizing medicine. </a:t>
            </a:r>
            <a:r>
              <a:rPr lang="en-US" sz="1400" b="0" i="1" u="none" strike="noStrike" dirty="0">
                <a:solidFill>
                  <a:srgbClr val="282828"/>
                </a:solidFill>
                <a:effectLst/>
                <a:latin typeface="MuseoSans"/>
              </a:rPr>
              <a:t>Per. Med.</a:t>
            </a:r>
            <a:r>
              <a:rPr lang="en-US" sz="1400" b="0" i="0" u="none" strike="noStrike" dirty="0">
                <a:solidFill>
                  <a:srgbClr val="282828"/>
                </a:solidFill>
                <a:effectLst/>
                <a:latin typeface="MuseoSans"/>
              </a:rPr>
              <a:t> 2, 225–237. </a:t>
            </a:r>
            <a:r>
              <a:rPr lang="en-US" sz="1400" b="0" i="0" u="none" strike="noStrike" dirty="0" err="1">
                <a:solidFill>
                  <a:srgbClr val="282828"/>
                </a:solidFill>
                <a:effectLst/>
                <a:latin typeface="MuseoSans"/>
              </a:rPr>
              <a:t>doi</a:t>
            </a:r>
            <a:r>
              <a:rPr lang="en-US" sz="1400" b="0" i="0" u="none" strike="noStrike" dirty="0">
                <a:solidFill>
                  <a:srgbClr val="282828"/>
                </a:solidFill>
                <a:effectLst/>
                <a:latin typeface="MuseoSans"/>
              </a:rPr>
              <a:t>: 10.2217/17410541.2.3.225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1096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0C3B0-EF1C-A1D5-EB63-C9D8ED579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919" y="2143125"/>
            <a:ext cx="4864443" cy="4456619"/>
          </a:xfrm>
          <a:solidFill>
            <a:srgbClr val="C00000"/>
          </a:solidFill>
        </p:spPr>
        <p:txBody>
          <a:bodyPr anchor="ctr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HLA-B*58:01 allele with allopurinol-induced SJS/TEN: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* Unlike carbamazepine, the distribution of cases is </a:t>
            </a:r>
            <a:r>
              <a:rPr lang="en-US" sz="2800" b="1" dirty="0">
                <a:solidFill>
                  <a:schemeClr val="bg1"/>
                </a:solidFill>
              </a:rPr>
              <a:t>similar globally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* Conclusion: SJS/TEN mechanism is drug, phenotype, and ethnic-specific </a:t>
            </a:r>
          </a:p>
        </p:txBody>
      </p:sp>
      <p:pic>
        <p:nvPicPr>
          <p:cNvPr id="5" name="Picture 4" descr="A picture containing text, font, white, screenshot&#10;&#10;Description automatically generated">
            <a:extLst>
              <a:ext uri="{FF2B5EF4-FFF2-40B4-BE49-F238E27FC236}">
                <a16:creationId xmlns:a16="http://schemas.microsoft.com/office/drawing/2014/main" id="{E2A2A9CE-E62E-0EA6-E91B-2E11296EB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4" y="0"/>
            <a:ext cx="10917936" cy="1927653"/>
          </a:xfrm>
          <a:prstGeom prst="rect">
            <a:avLst/>
          </a:prstGeom>
        </p:spPr>
      </p:pic>
      <p:pic>
        <p:nvPicPr>
          <p:cNvPr id="8" name="Picture 7" descr="A picture containing text, receipt, screenshot, font&#10;&#10;Description automatically generated">
            <a:extLst>
              <a:ext uri="{FF2B5EF4-FFF2-40B4-BE49-F238E27FC236}">
                <a16:creationId xmlns:a16="http://schemas.microsoft.com/office/drawing/2014/main" id="{BBEADC02-7E36-B772-A347-297853F51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38" y="1927654"/>
            <a:ext cx="7006281" cy="4301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E4ECA6-19E8-FF4D-33CC-E917F8B54AEE}"/>
              </a:ext>
            </a:extLst>
          </p:cNvPr>
          <p:cNvSpPr txBox="1"/>
          <p:nvPr/>
        </p:nvSpPr>
        <p:spPr>
          <a:xfrm>
            <a:off x="120479" y="6338133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Hung et al. PNAS.2005</a:t>
            </a:r>
          </a:p>
          <a:p>
            <a:r>
              <a:rPr lang="en-US" sz="1400" dirty="0"/>
              <a:t>Chau Yee Ng et al. Journal of Investigative Dermatology (2016)</a:t>
            </a:r>
          </a:p>
        </p:txBody>
      </p:sp>
    </p:spTree>
    <p:extLst>
      <p:ext uri="{BB962C8B-B14F-4D97-AF65-F5344CB8AC3E}">
        <p14:creationId xmlns:p14="http://schemas.microsoft.com/office/powerpoint/2010/main" val="2960660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D287177-3379-8943-A04E-4DAA54D5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07" y="1059873"/>
            <a:ext cx="6395747" cy="55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9F193A-DEE4-934A-82A6-43D21962B45F}"/>
              </a:ext>
            </a:extLst>
          </p:cNvPr>
          <p:cNvSpPr/>
          <p:nvPr/>
        </p:nvSpPr>
        <p:spPr>
          <a:xfrm>
            <a:off x="-34828" y="6582503"/>
            <a:ext cx="2916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Yoshioka et al. Int J Mol Sci. 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502E4F-3996-7173-541B-EDA92375E241}"/>
              </a:ext>
            </a:extLst>
          </p:cNvPr>
          <p:cNvSpPr txBox="1"/>
          <p:nvPr/>
        </p:nvSpPr>
        <p:spPr>
          <a:xfrm>
            <a:off x="8325886" y="1059873"/>
            <a:ext cx="3392600" cy="224676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hree key mechanisms: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Fas-Fas ligand-mediated cell death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erforin/granzyme B mediated cell death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  <a:r>
              <a:rPr lang="en-US" sz="20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ranulysin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mediated cell death.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9C122-F1F9-96AF-B773-36D9AB48F6F5}"/>
              </a:ext>
            </a:extLst>
          </p:cNvPr>
          <p:cNvSpPr txBox="1"/>
          <p:nvPr/>
        </p:nvSpPr>
        <p:spPr>
          <a:xfrm>
            <a:off x="187754" y="152386"/>
            <a:ext cx="11714451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molecular mechanism of cytotoxic cells mediated keratinocytes damages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AC22B-186F-F8A4-A8F6-B363B1B5D5C9}"/>
              </a:ext>
            </a:extLst>
          </p:cNvPr>
          <p:cNvSpPr txBox="1"/>
          <p:nvPr/>
        </p:nvSpPr>
        <p:spPr>
          <a:xfrm>
            <a:off x="187754" y="4382355"/>
            <a:ext cx="2847107" cy="175432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Therefore, annexin A is not only a biomarker but is also possibly a therapeutic target in SJS/TEN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18315-6924-08D7-20B8-112ED56B3694}"/>
              </a:ext>
            </a:extLst>
          </p:cNvPr>
          <p:cNvSpPr txBox="1"/>
          <p:nvPr/>
        </p:nvSpPr>
        <p:spPr>
          <a:xfrm>
            <a:off x="7350164" y="4951287"/>
            <a:ext cx="22081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A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nnexin A1 binds formyl peptide receptor 1 (FPR1) expressed on dendritic cells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99655-2639-CEB7-BDF1-88D039D19F7C}"/>
              </a:ext>
            </a:extLst>
          </p:cNvPr>
          <p:cNvSpPr txBox="1"/>
          <p:nvPr/>
        </p:nvSpPr>
        <p:spPr>
          <a:xfrm>
            <a:off x="8325886" y="3459025"/>
            <a:ext cx="3392600" cy="9233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Keratinocytes in patients with SJS/TEN highly express FPR1 in the skin. </a:t>
            </a:r>
          </a:p>
        </p:txBody>
      </p:sp>
    </p:spTree>
    <p:extLst>
      <p:ext uri="{BB962C8B-B14F-4D97-AF65-F5344CB8AC3E}">
        <p14:creationId xmlns:p14="http://schemas.microsoft.com/office/powerpoint/2010/main" val="2868919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2B84E816-8EDB-1138-5D7E-53377408C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2851" y="1616272"/>
            <a:ext cx="5856666" cy="39071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9873A-C0BC-977B-6CF4-B823546E7FB9}"/>
              </a:ext>
            </a:extLst>
          </p:cNvPr>
          <p:cNvSpPr txBox="1"/>
          <p:nvPr/>
        </p:nvSpPr>
        <p:spPr>
          <a:xfrm>
            <a:off x="0" y="6581001"/>
            <a:ext cx="596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Sadek</a:t>
            </a:r>
            <a:r>
              <a:rPr lang="en-US" sz="1200" dirty="0"/>
              <a:t> et al. Clinical and Applied Thrombosis/Hemostasis. 2021</a:t>
            </a:r>
          </a:p>
        </p:txBody>
      </p:sp>
      <p:pic>
        <p:nvPicPr>
          <p:cNvPr id="8" name="Picture 7" descr="A picture containing text, font, white&#10;&#10;Description automatically generated">
            <a:extLst>
              <a:ext uri="{FF2B5EF4-FFF2-40B4-BE49-F238E27FC236}">
                <a16:creationId xmlns:a16="http://schemas.microsoft.com/office/drawing/2014/main" id="{4AA442C6-EEA5-127D-2CA3-729055521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4" y="21348"/>
            <a:ext cx="6036057" cy="1431234"/>
          </a:xfrm>
          <a:prstGeom prst="rect">
            <a:avLst/>
          </a:prstGeom>
        </p:spPr>
      </p:pic>
      <p:pic>
        <p:nvPicPr>
          <p:cNvPr id="10" name="Picture 9" descr="A collage of images of cells&#10;&#10;Description automatically generated with low confidence">
            <a:extLst>
              <a:ext uri="{FF2B5EF4-FFF2-40B4-BE49-F238E27FC236}">
                <a16:creationId xmlns:a16="http://schemas.microsoft.com/office/drawing/2014/main" id="{8B87CE4F-F181-C5EF-9403-8689F1CE0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3" y="1719751"/>
            <a:ext cx="5960077" cy="3700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5B5CF7-F772-00F3-AE6B-818F96826CAB}"/>
              </a:ext>
            </a:extLst>
          </p:cNvPr>
          <p:cNvSpPr txBox="1"/>
          <p:nvPr/>
        </p:nvSpPr>
        <p:spPr>
          <a:xfrm>
            <a:off x="300037" y="5677330"/>
            <a:ext cx="11689479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Helvetica" pitchFamily="2" charset="0"/>
              </a:rPr>
              <a:t>IL-13, IL-15, and </a:t>
            </a:r>
            <a:r>
              <a:rPr lang="en-US" dirty="0" err="1">
                <a:solidFill>
                  <a:schemeClr val="bg1"/>
                </a:solidFill>
                <a:effectLst/>
                <a:latin typeface="Helvetica" pitchFamily="2" charset="0"/>
              </a:rPr>
              <a:t>Granulysin</a:t>
            </a:r>
            <a:r>
              <a:rPr lang="en-US" dirty="0">
                <a:solidFill>
                  <a:schemeClr val="bg1"/>
                </a:solidFill>
                <a:effectLst/>
                <a:latin typeface="Helvetica" pitchFamily="2" charset="0"/>
              </a:rPr>
              <a:t> play a role in the pathogenesis of SJS/TEN ( patient plasma and cell culture studies)</a:t>
            </a:r>
          </a:p>
        </p:txBody>
      </p:sp>
      <p:pic>
        <p:nvPicPr>
          <p:cNvPr id="14" name="Picture 13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A943C6F8-BF3F-6641-AFAD-3E3CA9289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216" y="175167"/>
            <a:ext cx="2096102" cy="12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5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A42A-D82A-D81F-BC12-0055D4B990F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Successful Implementation of Preemptive Genotyping for Prevention of SJS/TEN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73C7B-D385-5F61-7A0C-5EC1BDC4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6495"/>
            <a:ext cx="10515600" cy="4212239"/>
          </a:xfrm>
        </p:spPr>
        <p:txBody>
          <a:bodyPr/>
          <a:lstStyle/>
          <a:p>
            <a:pPr algn="just"/>
            <a:r>
              <a:rPr lang="en-US" b="0" i="0" u="none" strike="noStrike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FDA in 2007 issued alert labeling and recommended genotyping in all East Asian patients prior to prescribing CBZ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algn="just"/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0" i="0" u="none" strike="noStrike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Taiwan, Hong Kong, Singapore, and Thailand, have since then started HLA-B*15:02 screening programs before the prescription of CBZ</a:t>
            </a:r>
            <a:endParaRPr lang="en-US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b="0" i="0" u="none" strike="noStrike" dirty="0">
              <a:solidFill>
                <a:srgbClr val="28282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0" i="0" u="none" strike="noStrike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has been incorporated into the electronic prescribing system.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3209A-6B21-9995-C280-CF1DF4666951}"/>
              </a:ext>
            </a:extLst>
          </p:cNvPr>
          <p:cNvSpPr txBox="1"/>
          <p:nvPr/>
        </p:nvSpPr>
        <p:spPr>
          <a:xfrm>
            <a:off x="108122" y="6200487"/>
            <a:ext cx="11821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aseline="30000" dirty="0"/>
              <a:t>1 </a:t>
            </a:r>
            <a:r>
              <a:rPr lang="en-US" sz="1600" b="0" i="0" u="none" strike="noStrike" dirty="0">
                <a:solidFill>
                  <a:srgbClr val="282828"/>
                </a:solidFill>
                <a:effectLst/>
                <a:latin typeface="MuseoSans"/>
              </a:rPr>
              <a:t>Ferrell, P. B. Jr., and McLeod, H. L. (2008). Carbamazepine, HLA-B*1502 and risk of Stevens-Johnson syndrome and toxic epidermal necrolysis: US FDA recommendations. </a:t>
            </a:r>
            <a:r>
              <a:rPr lang="en-US" sz="1600" b="0" i="1" u="none" strike="noStrike" dirty="0">
                <a:solidFill>
                  <a:srgbClr val="282828"/>
                </a:solidFill>
                <a:effectLst/>
                <a:latin typeface="MuseoSans"/>
              </a:rPr>
              <a:t>Pharmacogenomics</a:t>
            </a:r>
            <a:r>
              <a:rPr lang="en-US" sz="1600" b="0" i="0" u="none" strike="noStrike" dirty="0">
                <a:solidFill>
                  <a:srgbClr val="282828"/>
                </a:solidFill>
                <a:effectLst/>
                <a:latin typeface="MuseoSans"/>
              </a:rPr>
              <a:t> 9, 1543–1546. </a:t>
            </a:r>
            <a:r>
              <a:rPr lang="en-US" sz="1600" b="0" i="0" u="none" strike="noStrike" dirty="0" err="1">
                <a:solidFill>
                  <a:srgbClr val="282828"/>
                </a:solidFill>
                <a:effectLst/>
                <a:latin typeface="MuseoSans"/>
              </a:rPr>
              <a:t>doi</a:t>
            </a:r>
            <a:r>
              <a:rPr lang="en-US" sz="1600" b="0" i="0" u="none" strike="noStrike" dirty="0">
                <a:solidFill>
                  <a:srgbClr val="282828"/>
                </a:solidFill>
                <a:effectLst/>
                <a:latin typeface="MuseoSans"/>
              </a:rPr>
              <a:t>: 10.2217/14622416.9.10.1543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9611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81576-ADAD-B64F-A8B4-193474A89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550" y="3266614"/>
            <a:ext cx="8301038" cy="1348249"/>
          </a:xfrm>
          <a:solidFill>
            <a:srgbClr val="C00000"/>
          </a:solidFill>
        </p:spPr>
        <p:txBody>
          <a:bodyPr>
            <a:normAutofit fontScale="92500"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OTNEJMQuadraat"/>
              </a:rPr>
              <a:t>Taiwan: </a:t>
            </a:r>
            <a:r>
              <a:rPr lang="en-US" sz="3200" dirty="0">
                <a:solidFill>
                  <a:schemeClr val="bg1"/>
                </a:solidFill>
                <a:latin typeface="OTNEJMQuadraat"/>
              </a:rPr>
              <a:t>S</a:t>
            </a:r>
            <a:r>
              <a:rPr lang="en-US" sz="3200" dirty="0">
                <a:solidFill>
                  <a:schemeClr val="bg1"/>
                </a:solidFill>
                <a:effectLst/>
                <a:latin typeface="OTNEJMQuadraat"/>
              </a:rPr>
              <a:t>trongly associated with a decrease in the incidence of carbamazepine-induced SJS–TEN </a:t>
            </a:r>
            <a:r>
              <a:rPr lang="en-US" sz="4000" baseline="30000" dirty="0">
                <a:solidFill>
                  <a:schemeClr val="bg1"/>
                </a:solidFill>
              </a:rPr>
              <a:t>1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B4EBB-FD74-D574-6897-56FA8DF80D88}"/>
              </a:ext>
            </a:extLst>
          </p:cNvPr>
          <p:cNvSpPr txBox="1"/>
          <p:nvPr/>
        </p:nvSpPr>
        <p:spPr>
          <a:xfrm>
            <a:off x="115846" y="6211668"/>
            <a:ext cx="11717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/>
              <a:t>1 </a:t>
            </a:r>
            <a:r>
              <a:rPr lang="en-US" b="0" i="0" u="none" strike="noStrike" dirty="0">
                <a:solidFill>
                  <a:srgbClr val="282828"/>
                </a:solidFill>
                <a:effectLst/>
                <a:latin typeface="MuseoSans"/>
              </a:rPr>
              <a:t>Chen, P., Lin, J. J., Lu, C. S., Ong, C. T., Hsieh, P. F., Yang, C. C., et al. (2011). Carbamazepine-induced toxic effects and HLA-B*1502 screening in Taiwan. </a:t>
            </a:r>
            <a:r>
              <a:rPr lang="en-US" b="0" i="1" u="none" strike="noStrike" dirty="0">
                <a:solidFill>
                  <a:srgbClr val="282828"/>
                </a:solidFill>
                <a:effectLst/>
                <a:latin typeface="MuseoSans"/>
              </a:rPr>
              <a:t>N. Engl. J. Med.</a:t>
            </a:r>
            <a:r>
              <a:rPr lang="en-US" b="0" i="0" u="none" strike="noStrike" dirty="0">
                <a:solidFill>
                  <a:srgbClr val="282828"/>
                </a:solidFill>
                <a:effectLst/>
                <a:latin typeface="MuseoSans"/>
              </a:rPr>
              <a:t> 364, 1126–1133. </a:t>
            </a:r>
            <a:r>
              <a:rPr lang="en-US" b="0" i="0" u="none" strike="noStrike" dirty="0" err="1">
                <a:solidFill>
                  <a:srgbClr val="282828"/>
                </a:solidFill>
                <a:effectLst/>
                <a:latin typeface="MuseoSans"/>
              </a:rPr>
              <a:t>doi</a:t>
            </a:r>
            <a:r>
              <a:rPr lang="en-US" b="0" i="0" u="none" strike="noStrike" dirty="0">
                <a:solidFill>
                  <a:srgbClr val="282828"/>
                </a:solidFill>
                <a:effectLst/>
                <a:latin typeface="MuseoSans"/>
              </a:rPr>
              <a:t>: 10.1056/NEJMoa1009717</a:t>
            </a:r>
            <a:endParaRPr lang="en-US" dirty="0"/>
          </a:p>
        </p:txBody>
      </p:sp>
      <p:pic>
        <p:nvPicPr>
          <p:cNvPr id="7" name="Picture 6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51FCC3D1-6E63-3E70-A35C-2395AA530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"/>
            <a:ext cx="9201150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4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CFE7-503B-90FA-EE0F-85FC43C5DF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b="1" i="0" u="none" strike="noStrike" dirty="0">
                <a:solidFill>
                  <a:schemeClr val="bg1"/>
                </a:solidFill>
                <a:effectLst/>
                <a:latin typeface="Merriweather" pitchFamily="2" charset="77"/>
              </a:rPr>
              <a:t>Genotyping as Standard-of-Care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D90DD-0AB3-0427-6C45-08F3B7468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8430"/>
            <a:ext cx="4208960" cy="1090570"/>
          </a:xfrm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BlinkMacSystemFont"/>
              </a:rPr>
              <a:t>R</a:t>
            </a:r>
            <a:r>
              <a:rPr lang="en-US" b="1" i="0" u="none" strike="noStrike" dirty="0">
                <a:solidFill>
                  <a:schemeClr val="bg1"/>
                </a:solidFill>
                <a:effectLst/>
                <a:latin typeface="BlinkMacSystemFont"/>
              </a:rPr>
              <a:t>eduction in CBZ SJS/TEN in Singapore by &gt;90%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text, screenshot, receipt, line&#10;&#10;Description automatically generated">
            <a:extLst>
              <a:ext uri="{FF2B5EF4-FFF2-40B4-BE49-F238E27FC236}">
                <a16:creationId xmlns:a16="http://schemas.microsoft.com/office/drawing/2014/main" id="{81B461D0-C35E-35DB-4C68-96574867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621" y="1980384"/>
            <a:ext cx="6551398" cy="32679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A415C-95D2-3F82-FFD3-1E53C1DE540F}"/>
              </a:ext>
            </a:extLst>
          </p:cNvPr>
          <p:cNvSpPr txBox="1"/>
          <p:nvPr/>
        </p:nvSpPr>
        <p:spPr>
          <a:xfrm>
            <a:off x="0" y="6492875"/>
            <a:ext cx="4868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Sung et al. Front Pharmacol. 2020</a:t>
            </a:r>
          </a:p>
        </p:txBody>
      </p:sp>
    </p:spTree>
    <p:extLst>
      <p:ext uri="{BB962C8B-B14F-4D97-AF65-F5344CB8AC3E}">
        <p14:creationId xmlns:p14="http://schemas.microsoft.com/office/powerpoint/2010/main" val="337143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medical equipment, medical, flesh, patient&#10;&#10;Description automatically generated">
            <a:extLst>
              <a:ext uri="{FF2B5EF4-FFF2-40B4-BE49-F238E27FC236}">
                <a16:creationId xmlns:a16="http://schemas.microsoft.com/office/drawing/2014/main" id="{60A89F25-3A31-4899-A856-8766F8FB0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6" r="13818" b="37907"/>
          <a:stretch/>
        </p:blipFill>
        <p:spPr>
          <a:xfrm>
            <a:off x="2335427" y="36576"/>
            <a:ext cx="9856573" cy="6821423"/>
          </a:xfrm>
          <a:prstGeom prst="rect">
            <a:avLst/>
          </a:prstGeom>
        </p:spPr>
      </p:pic>
      <p:sp>
        <p:nvSpPr>
          <p:cNvPr id="33" name="Rectangle 2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DAFE6-BDE0-1C9C-D05F-28DDC157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1397671"/>
            <a:ext cx="4526505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/>
              <a:t>SJS/TEN: Rare but acute, serious, and potentially fatal Severe cutaneous adverse reaction (SCAR)</a:t>
            </a:r>
            <a:br>
              <a:rPr lang="en-US" sz="3200" dirty="0"/>
            </a:br>
            <a:r>
              <a:rPr lang="en-US" sz="3200" dirty="0"/>
              <a:t>Mortality risk: 3-90%</a:t>
            </a:r>
            <a:br>
              <a:rPr lang="en-US" sz="3200" dirty="0"/>
            </a:br>
            <a:r>
              <a:rPr lang="en-US" sz="3200" dirty="0"/>
              <a:t>Long-term sequelae: &gt;60%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517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D2A0-3D0F-BA71-6A0C-3C24EA13354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is the Prognosis of SJS/TEN: SCORTEN</a:t>
            </a:r>
          </a:p>
        </p:txBody>
      </p:sp>
      <p:pic>
        <p:nvPicPr>
          <p:cNvPr id="7170" name="Picture 2" descr="SCORTEN: Seven independent prognostic factors of Stevens-Johnson... |  Download Table">
            <a:extLst>
              <a:ext uri="{FF2B5EF4-FFF2-40B4-BE49-F238E27FC236}">
                <a16:creationId xmlns:a16="http://schemas.microsoft.com/office/drawing/2014/main" id="{4439E853-00C6-F602-6BAB-41991106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4294"/>
            <a:ext cx="6162675" cy="48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21D03A-72C5-F837-3ADF-4AFA24EF686D}"/>
              </a:ext>
            </a:extLst>
          </p:cNvPr>
          <p:cNvSpPr txBox="1"/>
          <p:nvPr/>
        </p:nvSpPr>
        <p:spPr>
          <a:xfrm>
            <a:off x="7096125" y="1804294"/>
            <a:ext cx="4257675" cy="483209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Validated tool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Challenges: SCORTEN might have deteriorated with time --&gt; improving supportive care/ICU ( overestimation of mortality)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Limitation: Does not account for lung involvement ( 60% mortality)</a:t>
            </a:r>
          </a:p>
        </p:txBody>
      </p:sp>
    </p:spTree>
    <p:extLst>
      <p:ext uri="{BB962C8B-B14F-4D97-AF65-F5344CB8AC3E}">
        <p14:creationId xmlns:p14="http://schemas.microsoft.com/office/powerpoint/2010/main" val="1483774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178C280-9ADF-B216-75E7-8A115A3DE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1700" y="0"/>
            <a:ext cx="8086726" cy="2006221"/>
          </a:xfrm>
        </p:spPr>
      </p:pic>
      <p:pic>
        <p:nvPicPr>
          <p:cNvPr id="8194" name="Picture 2" descr="SCORTEN and ABCD-10 Scoring Systems. | Download Scientific Diagram">
            <a:extLst>
              <a:ext uri="{FF2B5EF4-FFF2-40B4-BE49-F238E27FC236}">
                <a16:creationId xmlns:a16="http://schemas.microsoft.com/office/drawing/2014/main" id="{4C529F19-7856-8AE1-A561-C1C92B369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89" y="2006221"/>
            <a:ext cx="9269767" cy="3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51617D-F052-A751-0D45-BFFE7822C3EB}"/>
              </a:ext>
            </a:extLst>
          </p:cNvPr>
          <p:cNvSpPr txBox="1"/>
          <p:nvPr/>
        </p:nvSpPr>
        <p:spPr>
          <a:xfrm>
            <a:off x="28908" y="6488668"/>
            <a:ext cx="6100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effectLst/>
                <a:latin typeface="AdvPS7C81"/>
              </a:rPr>
              <a:t>Duplisea</a:t>
            </a:r>
            <a:r>
              <a:rPr lang="en-US" sz="1400" dirty="0">
                <a:effectLst/>
                <a:latin typeface="AdvPS7C81"/>
              </a:rPr>
              <a:t> et al. </a:t>
            </a:r>
            <a:r>
              <a:rPr lang="en-US" sz="1400" dirty="0">
                <a:effectLst/>
                <a:latin typeface="AdvPSMy"/>
              </a:rPr>
              <a:t>American Academy of Dermatolog</a:t>
            </a:r>
            <a:r>
              <a:rPr lang="en-US" sz="1400" dirty="0">
                <a:latin typeface="AdvPSMy"/>
              </a:rPr>
              <a:t>y. 2021</a:t>
            </a:r>
            <a:r>
              <a:rPr lang="en-US" sz="1400" dirty="0">
                <a:effectLst/>
                <a:latin typeface="AdvPS7C81"/>
              </a:rPr>
              <a:t> 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3C8A8B-F709-5602-4A84-7AF5DD875056}"/>
              </a:ext>
            </a:extLst>
          </p:cNvPr>
          <p:cNvSpPr txBox="1"/>
          <p:nvPr/>
        </p:nvSpPr>
        <p:spPr>
          <a:xfrm>
            <a:off x="6531115" y="6027003"/>
            <a:ext cx="4326341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Mortality risk: 2.3% to 83.6%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DA6E7-BA39-9E66-91BD-EC155F01682D}"/>
              </a:ext>
            </a:extLst>
          </p:cNvPr>
          <p:cNvSpPr txBox="1"/>
          <p:nvPr/>
        </p:nvSpPr>
        <p:spPr>
          <a:xfrm>
            <a:off x="1464859" y="6027003"/>
            <a:ext cx="4326341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Mortality risk: 3% to 90%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E7076-BE92-F42B-5E04-6B8163CA7560}"/>
              </a:ext>
            </a:extLst>
          </p:cNvPr>
          <p:cNvSpPr/>
          <p:nvPr/>
        </p:nvSpPr>
        <p:spPr>
          <a:xfrm>
            <a:off x="9962866" y="3534770"/>
            <a:ext cx="1009934" cy="111911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825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56490DE-E36B-89B5-315C-75791EEDF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302" y="17060"/>
            <a:ext cx="10515600" cy="250865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3F2CD-5A10-4A0E-95A0-3E70EE64C363}"/>
              </a:ext>
            </a:extLst>
          </p:cNvPr>
          <p:cNvSpPr txBox="1"/>
          <p:nvPr/>
        </p:nvSpPr>
        <p:spPr>
          <a:xfrm>
            <a:off x="743802" y="2525714"/>
            <a:ext cx="5352198" cy="34778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effectLst/>
                <a:latin typeface="Helvetica" pitchFamily="2" charset="0"/>
              </a:rPr>
              <a:t>SCORTEN was superior to ABCD-10 in mortality prognostication in epidermal necrolysis.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effectLst/>
                <a:latin typeface="Helvetica" pitchFamily="2" charset="0"/>
              </a:rPr>
              <a:t>However, it did display time-associated deterioration in calibration leading to an overestimation of the mortality risk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Are we overestimating death in our prognosis discussion with patients?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effectLst/>
                <a:latin typeface="Helvetica" pitchFamily="2" charset="0"/>
              </a:rPr>
              <a:t>Challenge: Is treatment efficacy impacted by the overestimation of mortality due to SCORTEN?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1D9038-4B70-7919-1640-F4606837F605}"/>
              </a:ext>
            </a:extLst>
          </p:cNvPr>
          <p:cNvSpPr txBox="1"/>
          <p:nvPr/>
        </p:nvSpPr>
        <p:spPr>
          <a:xfrm>
            <a:off x="225188" y="647160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Hui Kai Koh, et al. JAMA Dermatol. 202</a:t>
            </a:r>
          </a:p>
        </p:txBody>
      </p:sp>
      <p:pic>
        <p:nvPicPr>
          <p:cNvPr id="13" name="Picture 12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302961D3-F3CF-E25C-9D79-564227BA2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736" y="2725435"/>
            <a:ext cx="5655693" cy="36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58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A57EFEA-464C-374B-AD81-004124EF2F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7452805"/>
              </p:ext>
            </p:extLst>
          </p:nvPr>
        </p:nvGraphicFramePr>
        <p:xfrm>
          <a:off x="194553" y="145915"/>
          <a:ext cx="11682919" cy="6488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0506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0E08-FDA7-D9A5-6965-9235975B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70"/>
            <a:ext cx="10515600" cy="1325563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Mortality Rates Improved Overtime: Trends in reference centers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BB5A5-382C-2C1F-45D0-B91D1D125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1250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Qatar: 2015-2018 ( 57%);</a:t>
            </a: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 2019-2022: (0%) Steroid+ Cyclosporine+ IVIG ( CPG protocol). 57% Reduction in mortality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[among the </a:t>
            </a:r>
            <a:r>
              <a:rPr lang="en-US" b="1" dirty="0">
                <a:solidFill>
                  <a:srgbClr val="C00000"/>
                </a:solidFill>
              </a:rPr>
              <a:t>highest reported incidence of TEN worldwide reaching up 4 per million per year]. </a:t>
            </a:r>
            <a:endParaRPr lang="en-US" b="1" dirty="0">
              <a:solidFill>
                <a:srgbClr val="C00000"/>
              </a:solidFill>
              <a:sym typeface="Wingdings" pitchFamily="2" charset="2"/>
            </a:endParaRPr>
          </a:p>
          <a:p>
            <a:r>
              <a:rPr lang="en-US" b="1" dirty="0">
                <a:sym typeface="Wingdings" pitchFamily="2" charset="2"/>
              </a:rPr>
              <a:t>Singapore:  </a:t>
            </a:r>
            <a:r>
              <a:rPr lang="en-US" dirty="0">
                <a:sym typeface="Wingdings" pitchFamily="2" charset="2"/>
              </a:rPr>
              <a:t>2003-2005 (27%); 2015-2017 (8%) cyclosporine/supportive. </a:t>
            </a:r>
            <a:r>
              <a:rPr lang="en-US" b="1" dirty="0">
                <a:sym typeface="Wingdings" pitchFamily="2" charset="2"/>
              </a:rPr>
              <a:t>19% Reduction in mortality</a:t>
            </a:r>
          </a:p>
          <a:p>
            <a:r>
              <a:rPr lang="en-US" b="1" dirty="0"/>
              <a:t>Taiwan: </a:t>
            </a:r>
            <a:r>
              <a:rPr lang="en-US" dirty="0"/>
              <a:t>2001-2008 ( 26.3%); 2009-2016 (8.3% Anti TNF, 16.3% Steroids). </a:t>
            </a:r>
            <a:r>
              <a:rPr lang="en-US" b="1" dirty="0"/>
              <a:t>10-18% </a:t>
            </a:r>
            <a:r>
              <a:rPr lang="en-US" b="1" dirty="0">
                <a:sym typeface="Wingdings" pitchFamily="2" charset="2"/>
              </a:rPr>
              <a:t>Reduction in mortality</a:t>
            </a:r>
          </a:p>
          <a:p>
            <a:r>
              <a:rPr lang="en-US" b="1" dirty="0">
                <a:sym typeface="Wingdings" pitchFamily="2" charset="2"/>
              </a:rPr>
              <a:t>France: </a:t>
            </a:r>
            <a:r>
              <a:rPr lang="en-US" dirty="0">
                <a:sym typeface="Wingdings" pitchFamily="2" charset="2"/>
              </a:rPr>
              <a:t>1972-1985 ( 25%); 2005-2016 (11.4%, 6.3% cyclosporine). </a:t>
            </a:r>
            <a:r>
              <a:rPr lang="en-US" b="1" dirty="0">
                <a:sym typeface="Wingdings" pitchFamily="2" charset="2"/>
              </a:rPr>
              <a:t>13.6-18.7% Reduction in mortality</a:t>
            </a:r>
            <a:endParaRPr lang="en-US" b="1" dirty="0"/>
          </a:p>
          <a:p>
            <a:r>
              <a:rPr lang="en-US" b="1" dirty="0"/>
              <a:t>Japan: </a:t>
            </a:r>
            <a:r>
              <a:rPr lang="en-US" dirty="0">
                <a:sym typeface="Wingdings" pitchFamily="2" charset="2"/>
              </a:rPr>
              <a:t>1981-1997 ( 21.6%); 2000-2006 (6.2%) steroid pulse, plasmapheresis. </a:t>
            </a:r>
            <a:r>
              <a:rPr lang="en-US" b="1" dirty="0">
                <a:sym typeface="Wingdings" pitchFamily="2" charset="2"/>
              </a:rPr>
              <a:t>15.4% Reduction in mortality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AA57FB1F-C8D8-2139-6A1B-B5BCD05590EE}"/>
              </a:ext>
            </a:extLst>
          </p:cNvPr>
          <p:cNvSpPr/>
          <p:nvPr/>
        </p:nvSpPr>
        <p:spPr>
          <a:xfrm rot="16200000">
            <a:off x="5799437" y="230215"/>
            <a:ext cx="593125" cy="11380573"/>
          </a:xfrm>
          <a:prstGeom prst="leftBrace">
            <a:avLst>
              <a:gd name="adj1" fmla="val 8333"/>
              <a:gd name="adj2" fmla="val 47177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77333-817B-D41E-DCDC-0EBFDEC50CFD}"/>
              </a:ext>
            </a:extLst>
          </p:cNvPr>
          <p:cNvSpPr txBox="1"/>
          <p:nvPr/>
        </p:nvSpPr>
        <p:spPr>
          <a:xfrm>
            <a:off x="146221" y="6292820"/>
            <a:ext cx="11640065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Improvement in supportive care</a:t>
            </a:r>
          </a:p>
        </p:txBody>
      </p:sp>
    </p:spTree>
    <p:extLst>
      <p:ext uri="{BB962C8B-B14F-4D97-AF65-F5344CB8AC3E}">
        <p14:creationId xmlns:p14="http://schemas.microsoft.com/office/powerpoint/2010/main" val="1832363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7043DCA-62BA-4D4F-86F9-A52956C2F2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950485"/>
              </p:ext>
            </p:extLst>
          </p:nvPr>
        </p:nvGraphicFramePr>
        <p:xfrm>
          <a:off x="184826" y="243191"/>
          <a:ext cx="11653736" cy="6381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32321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B11A15-9A98-1B80-CBD0-7124A6E6B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12" y="4707478"/>
            <a:ext cx="11949830" cy="11737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SJS/TEN: 30 years of progress but still much to be done: Treatment</a:t>
            </a:r>
            <a:r>
              <a:rPr lang="en-US" sz="4400" dirty="0">
                <a:solidFill>
                  <a:schemeClr val="bg1"/>
                </a:solidFill>
              </a:rPr>
              <a:t> Dilemma and Research Gaps of SJS/TEN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erson lying in a hospital bed&#10;&#10;Description automatically generated with medium confidence">
            <a:extLst>
              <a:ext uri="{FF2B5EF4-FFF2-40B4-BE49-F238E27FC236}">
                <a16:creationId xmlns:a16="http://schemas.microsoft.com/office/drawing/2014/main" id="{9BC0AFF2-747D-96C1-51B6-FA3BE1453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1" b="25092"/>
          <a:stretch/>
        </p:blipFill>
        <p:spPr>
          <a:xfrm>
            <a:off x="3809998" y="9"/>
            <a:ext cx="4381502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9" name="Picture 8" descr="A person with a beard and a hat&#10;&#10;Description automatically generated with low confidence">
            <a:extLst>
              <a:ext uri="{FF2B5EF4-FFF2-40B4-BE49-F238E27FC236}">
                <a16:creationId xmlns:a16="http://schemas.microsoft.com/office/drawing/2014/main" id="{C8FB6C07-70EB-A05D-ABED-7153D02D8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42" b="-3"/>
          <a:stretch/>
        </p:blipFill>
        <p:spPr>
          <a:xfrm>
            <a:off x="0" y="10"/>
            <a:ext cx="3809998" cy="4008398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7" name="Picture 6" descr="A picture containing person, outdoor, chest, muscle&#10;&#10;Description automatically generated">
            <a:extLst>
              <a:ext uri="{FF2B5EF4-FFF2-40B4-BE49-F238E27FC236}">
                <a16:creationId xmlns:a16="http://schemas.microsoft.com/office/drawing/2014/main" id="{AA936E68-A676-96A9-4543-957794132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69" b="39569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46039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1F0A8-7CBD-3CFE-F5E4-CB866998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941"/>
            <a:ext cx="10515600" cy="1231946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SJS/TEN: Treatment Dilemmas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Ideal Treatment intervention?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C2F2-A315-1451-EF95-8FFB045E3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90913" cy="3685489"/>
          </a:xfrm>
        </p:spPr>
        <p:txBody>
          <a:bodyPr>
            <a:normAutofit/>
          </a:bodyPr>
          <a:lstStyle/>
          <a:p>
            <a:r>
              <a:rPr lang="en-US" sz="2400" dirty="0"/>
              <a:t>Controversy</a:t>
            </a:r>
          </a:p>
          <a:p>
            <a:r>
              <a:rPr lang="en-US" sz="2400" dirty="0"/>
              <a:t>Systemic CS</a:t>
            </a:r>
          </a:p>
          <a:p>
            <a:r>
              <a:rPr lang="en-US" sz="2400" dirty="0"/>
              <a:t>Cyclosporine</a:t>
            </a:r>
          </a:p>
          <a:p>
            <a:r>
              <a:rPr lang="en-US" sz="2400" dirty="0"/>
              <a:t>IVIG</a:t>
            </a:r>
          </a:p>
          <a:p>
            <a:r>
              <a:rPr lang="en-US" sz="2400" dirty="0"/>
              <a:t>Anti-TNF</a:t>
            </a:r>
          </a:p>
          <a:p>
            <a:r>
              <a:rPr lang="en-US" sz="2400" dirty="0"/>
              <a:t>Combination therapy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419D0B-B570-F7B1-733D-692A183A4D64}"/>
              </a:ext>
            </a:extLst>
          </p:cNvPr>
          <p:cNvSpPr txBox="1"/>
          <p:nvPr/>
        </p:nvSpPr>
        <p:spPr>
          <a:xfrm>
            <a:off x="4329113" y="1454633"/>
            <a:ext cx="7041161" cy="135421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lvl="0" rtl="0"/>
            <a:r>
              <a:rPr lang="en-US" sz="2800" dirty="0">
                <a:solidFill>
                  <a:schemeClr val="bg1"/>
                </a:solidFill>
              </a:rPr>
              <a:t>Randomized trials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Wolkenstein (Lancet 1998): Thalidomide- Deleterious</a:t>
            </a:r>
          </a:p>
          <a:p>
            <a:pPr marL="742950" lvl="1" indent="-285750" rtl="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Chung (JCI 2018): Anti-TNF vs Corticosteroids: non-significant mortality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6D698A-FB75-8982-BCD5-A255482E9640}"/>
              </a:ext>
            </a:extLst>
          </p:cNvPr>
          <p:cNvSpPr txBox="1"/>
          <p:nvPr/>
        </p:nvSpPr>
        <p:spPr>
          <a:xfrm>
            <a:off x="4329113" y="2883480"/>
            <a:ext cx="7041161" cy="280076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algn="just" rtl="0"/>
            <a:r>
              <a:rPr lang="en-US" sz="3200" dirty="0">
                <a:solidFill>
                  <a:schemeClr val="bg1"/>
                </a:solidFill>
              </a:rPr>
              <a:t>Systematic Review/Meta-Analysis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Zimmerman (JAMA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2017): corticosteroids and cyclosporine were the most promising systemic immunomodulating therapies for SJS/TEN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Tsai ( JAAD 2021): Combination therapy with corticosteroids and IVIg may reduce mortality risks 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Torres-Navarro ( JEADV 2021):  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treatment achieved a significant reduction in the standardized mortality ratio (SMR).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A4CA106-6B5A-C9CB-A2C4-EDED921042BC}"/>
              </a:ext>
            </a:extLst>
          </p:cNvPr>
          <p:cNvSpPr/>
          <p:nvPr/>
        </p:nvSpPr>
        <p:spPr>
          <a:xfrm rot="16200000">
            <a:off x="5955424" y="111750"/>
            <a:ext cx="281151" cy="11380573"/>
          </a:xfrm>
          <a:prstGeom prst="leftBrace">
            <a:avLst>
              <a:gd name="adj1" fmla="val 8333"/>
              <a:gd name="adj2" fmla="val 462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1DA179-B848-C4A7-3B4B-FCED2E4F2740}"/>
              </a:ext>
            </a:extLst>
          </p:cNvPr>
          <p:cNvSpPr txBox="1"/>
          <p:nvPr/>
        </p:nvSpPr>
        <p:spPr>
          <a:xfrm>
            <a:off x="146221" y="6035174"/>
            <a:ext cx="11640065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Recommendations: French Guidelines (2018), UK Guidelines (2016) : Insufficient evidence to recommend for/against interventions</a:t>
            </a:r>
          </a:p>
        </p:txBody>
      </p:sp>
    </p:spTree>
    <p:extLst>
      <p:ext uri="{BB962C8B-B14F-4D97-AF65-F5344CB8AC3E}">
        <p14:creationId xmlns:p14="http://schemas.microsoft.com/office/powerpoint/2010/main" val="2180553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6D13-0C59-FEC6-A456-45B085C6A8E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Understanding the Natural History of SJS/TEN </a:t>
            </a:r>
          </a:p>
        </p:txBody>
      </p:sp>
      <p:pic>
        <p:nvPicPr>
          <p:cNvPr id="5" name="Content Placeholder 4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2C2F5CB7-7A5B-5AC3-32B5-DAC17C649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3341" y="1825625"/>
            <a:ext cx="9525317" cy="423055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D21F0B-DB8C-16F9-7491-1B156678040E}"/>
              </a:ext>
            </a:extLst>
          </p:cNvPr>
          <p:cNvSpPr txBox="1"/>
          <p:nvPr/>
        </p:nvSpPr>
        <p:spPr>
          <a:xfrm>
            <a:off x="-2059" y="6056182"/>
            <a:ext cx="609805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Heng et al. British Journal of Dermatology (2015)</a:t>
            </a:r>
          </a:p>
          <a:p>
            <a:r>
              <a:rPr lang="en-US" sz="1600" dirty="0"/>
              <a:t>Data from </a:t>
            </a:r>
            <a:r>
              <a:rPr lang="en-US" sz="1600" dirty="0" err="1"/>
              <a:t>EuroSCAR</a:t>
            </a:r>
            <a:endParaRPr lang="en-US" sz="1600" dirty="0"/>
          </a:p>
          <a:p>
            <a:r>
              <a:rPr lang="en-US" sz="1600" dirty="0"/>
              <a:t>EADV- </a:t>
            </a:r>
            <a:r>
              <a:rPr lang="en-US" sz="1600" i="0" dirty="0">
                <a:solidFill>
                  <a:srgbClr val="0F0F0F"/>
                </a:solidFill>
                <a:effectLst/>
                <a:latin typeface="YouTube Sans"/>
              </a:rPr>
              <a:t>Stevens-Johnson Syndrome / Toxic Epidermal Necrolysis</a:t>
            </a:r>
            <a:r>
              <a:rPr lang="en-US" sz="1600" dirty="0"/>
              <a:t>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01BC41-BC75-3EDC-5051-8C438BA3334F}"/>
              </a:ext>
            </a:extLst>
          </p:cNvPr>
          <p:cNvSpPr txBox="1"/>
          <p:nvPr/>
        </p:nvSpPr>
        <p:spPr>
          <a:xfrm>
            <a:off x="1779374" y="2002393"/>
            <a:ext cx="2434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2 weeks-2 months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3EB15-F982-B93A-3F82-C7C1064D6C51}"/>
              </a:ext>
            </a:extLst>
          </p:cNvPr>
          <p:cNvSpPr txBox="1"/>
          <p:nvPr/>
        </p:nvSpPr>
        <p:spPr>
          <a:xfrm>
            <a:off x="4995080" y="3059668"/>
            <a:ext cx="384866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Skin failure-acute complications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C126E5-F453-DD21-E459-A8E2163A24D8}"/>
              </a:ext>
            </a:extLst>
          </p:cNvPr>
          <p:cNvSpPr txBox="1"/>
          <p:nvPr/>
        </p:nvSpPr>
        <p:spPr>
          <a:xfrm>
            <a:off x="8639033" y="5089319"/>
            <a:ext cx="18288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/>
              <a:t>RE-EPETHELIZATION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FF86DE-5A64-830F-3D0A-185264AF56E1}"/>
              </a:ext>
            </a:extLst>
          </p:cNvPr>
          <p:cNvSpPr txBox="1"/>
          <p:nvPr/>
        </p:nvSpPr>
        <p:spPr>
          <a:xfrm>
            <a:off x="8695898" y="2048559"/>
            <a:ext cx="1771935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Progressive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Self-limiting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8E1F4-E641-398E-AE76-4D66700595BF}"/>
              </a:ext>
            </a:extLst>
          </p:cNvPr>
          <p:cNvSpPr txBox="1"/>
          <p:nvPr/>
        </p:nvSpPr>
        <p:spPr>
          <a:xfrm>
            <a:off x="6919414" y="2351570"/>
            <a:ext cx="1565564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Disease arrest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26338-BFBA-0DEF-2516-5A81A9714D2A}"/>
              </a:ext>
            </a:extLst>
          </p:cNvPr>
          <p:cNvSpPr txBox="1"/>
          <p:nvPr/>
        </p:nvSpPr>
        <p:spPr>
          <a:xfrm>
            <a:off x="7395982" y="3750278"/>
            <a:ext cx="3281916" cy="1200329"/>
          </a:xfrm>
          <a:prstGeom prst="rect">
            <a:avLst/>
          </a:prstGeom>
          <a:solidFill>
            <a:srgbClr val="EEDFA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Could wrongly attribute this arrest of disease to the therapeutic effect of the intervention</a:t>
            </a:r>
          </a:p>
        </p:txBody>
      </p:sp>
    </p:spTree>
    <p:extLst>
      <p:ext uri="{BB962C8B-B14F-4D97-AF65-F5344CB8AC3E}">
        <p14:creationId xmlns:p14="http://schemas.microsoft.com/office/powerpoint/2010/main" val="3107497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hospital room, room, medical equipment, medical&#10;&#10;Description automatically generated">
            <a:extLst>
              <a:ext uri="{FF2B5EF4-FFF2-40B4-BE49-F238E27FC236}">
                <a16:creationId xmlns:a16="http://schemas.microsoft.com/office/drawing/2014/main" id="{24742914-A539-7DC9-5D62-E480EA0B2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9" r="5984" b="-4"/>
          <a:stretch/>
        </p:blipFill>
        <p:spPr>
          <a:xfrm>
            <a:off x="8211006" y="-32277"/>
            <a:ext cx="3979470" cy="313954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754CC0-6BCD-A958-3964-24FAABD59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949" r="26299" b="-1"/>
          <a:stretch/>
        </p:blipFill>
        <p:spPr>
          <a:xfrm rot="5400000">
            <a:off x="2698129" y="1407375"/>
            <a:ext cx="6857998" cy="4043251"/>
          </a:xfrm>
          <a:prstGeom prst="rect">
            <a:avLst/>
          </a:prstGeom>
        </p:spPr>
      </p:pic>
      <p:pic>
        <p:nvPicPr>
          <p:cNvPr id="17" name="Picture 16" descr="A picture containing medical equipment, medical, healthcare, patient&#10;&#10;Description automatically generated">
            <a:extLst>
              <a:ext uri="{FF2B5EF4-FFF2-40B4-BE49-F238E27FC236}">
                <a16:creationId xmlns:a16="http://schemas.microsoft.com/office/drawing/2014/main" id="{38BD1B7D-4D31-7A75-E232-A0B2BB4062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80" r="1857" b="2"/>
          <a:stretch/>
        </p:blipFill>
        <p:spPr>
          <a:xfrm>
            <a:off x="0" y="0"/>
            <a:ext cx="4043250" cy="6858000"/>
          </a:xfrm>
          <a:prstGeom prst="rect">
            <a:avLst/>
          </a:prstGeom>
        </p:spPr>
      </p:pic>
      <p:pic>
        <p:nvPicPr>
          <p:cNvPr id="7" name="Picture 6" descr="A picture containing dirty, indoor&#10;&#10;Description automatically generated with medium confidence">
            <a:extLst>
              <a:ext uri="{FF2B5EF4-FFF2-40B4-BE49-F238E27FC236}">
                <a16:creationId xmlns:a16="http://schemas.microsoft.com/office/drawing/2014/main" id="{FC7F6914-AB89-305B-6880-DB6187B7B8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65" r="2" b="33649"/>
          <a:stretch/>
        </p:blipFill>
        <p:spPr>
          <a:xfrm rot="5400000">
            <a:off x="8341513" y="3009037"/>
            <a:ext cx="3718454" cy="397947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972399-3A95-DA42-CC89-453628FAA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645693" cy="37185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DAY 3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8E5E478-12C4-D123-9C27-704F1FED1511}"/>
              </a:ext>
            </a:extLst>
          </p:cNvPr>
          <p:cNvSpPr txBox="1">
            <a:spLocks/>
          </p:cNvSpPr>
          <p:nvPr/>
        </p:nvSpPr>
        <p:spPr>
          <a:xfrm>
            <a:off x="4105502" y="0"/>
            <a:ext cx="1645693" cy="37185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DAY 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C1283A9-6763-77A3-627A-88255E20FCC0}"/>
              </a:ext>
            </a:extLst>
          </p:cNvPr>
          <p:cNvSpPr txBox="1">
            <a:spLocks/>
          </p:cNvSpPr>
          <p:nvPr/>
        </p:nvSpPr>
        <p:spPr>
          <a:xfrm>
            <a:off x="8186674" y="-32278"/>
            <a:ext cx="1645693" cy="37185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DAY 12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7E2B18C-F70F-5BC6-5EB6-301B83A7D050}"/>
              </a:ext>
            </a:extLst>
          </p:cNvPr>
          <p:cNvSpPr txBox="1">
            <a:spLocks/>
          </p:cNvSpPr>
          <p:nvPr/>
        </p:nvSpPr>
        <p:spPr>
          <a:xfrm>
            <a:off x="8211004" y="3139544"/>
            <a:ext cx="1645693" cy="37185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DAY 15</a:t>
            </a:r>
          </a:p>
        </p:txBody>
      </p:sp>
    </p:spTree>
    <p:extLst>
      <p:ext uri="{BB962C8B-B14F-4D97-AF65-F5344CB8AC3E}">
        <p14:creationId xmlns:p14="http://schemas.microsoft.com/office/powerpoint/2010/main" val="191368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BB66C-93BA-D357-B9E3-B9091795E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89" y="1138265"/>
            <a:ext cx="4843762" cy="1401183"/>
          </a:xfrm>
        </p:spPr>
        <p:txBody>
          <a:bodyPr anchor="t">
            <a:normAutofit/>
          </a:bodyPr>
          <a:lstStyle/>
          <a:p>
            <a:r>
              <a:rPr lang="en-US" b="1" dirty="0"/>
              <a:t>Case presentation </a:t>
            </a:r>
          </a:p>
        </p:txBody>
      </p:sp>
      <p:cxnSp>
        <p:nvCxnSpPr>
          <p:cNvPr id="8199" name="Straight Connector 819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BAF9-4D04-DA7C-5A60-9CA52E743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42" y="2041742"/>
            <a:ext cx="5799550" cy="45845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0" i="0" u="none" strike="noStrike" dirty="0">
                <a:effectLst/>
                <a:latin typeface="Roboto" panose="02000000000000000000" pitchFamily="2" charset="0"/>
              </a:rPr>
              <a:t>A 21-year-old gentleman comes to the emergency room with a painful rash all over his body, including some lesions in his mouth. He also describes feeling feverish. On physical exam, his skin has multiple bullae that sloughs off easily with a single rub. The rash covers &gt; 30% of his body. A careful history reveals that he was recently put on 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lamotrigine</a:t>
            </a:r>
            <a:r>
              <a:rPr lang="en-US" sz="2400" b="0" i="0" u="none" strike="noStrike" dirty="0">
                <a:effectLst/>
                <a:latin typeface="Roboto" panose="02000000000000000000" pitchFamily="2" charset="0"/>
              </a:rPr>
              <a:t> for his epilepsy. The lamotrigine is stopped and patient is immediately admitted to the burn unit. </a:t>
            </a:r>
            <a:endParaRPr lang="en-US" sz="2400" dirty="0"/>
          </a:p>
        </p:txBody>
      </p:sp>
      <p:pic>
        <p:nvPicPr>
          <p:cNvPr id="8194" name="Picture 2" descr="Stevens-Johnson Syndrome ">
            <a:extLst>
              <a:ext uri="{FF2B5EF4-FFF2-40B4-BE49-F238E27FC236}">
                <a16:creationId xmlns:a16="http://schemas.microsoft.com/office/drawing/2014/main" id="{024404CA-A3AB-F51F-363D-D8A937148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8" r="2" b="16689"/>
          <a:stretch/>
        </p:blipFill>
        <p:spPr bwMode="auto">
          <a:xfrm>
            <a:off x="6524941" y="1023779"/>
            <a:ext cx="4810442" cy="4810442"/>
          </a:xfrm>
          <a:custGeom>
            <a:avLst/>
            <a:gdLst/>
            <a:ahLst/>
            <a:cxnLst/>
            <a:rect l="l" t="t" r="r" b="b"/>
            <a:pathLst>
              <a:path w="4810442" h="4810442">
                <a:moveTo>
                  <a:pt x="2405221" y="0"/>
                </a:moveTo>
                <a:cubicBezTo>
                  <a:pt x="3733588" y="0"/>
                  <a:pt x="4810442" y="1076854"/>
                  <a:pt x="4810442" y="2405221"/>
                </a:cubicBezTo>
                <a:cubicBezTo>
                  <a:pt x="4810442" y="3733588"/>
                  <a:pt x="3733588" y="4810442"/>
                  <a:pt x="2405221" y="4810442"/>
                </a:cubicBezTo>
                <a:cubicBezTo>
                  <a:pt x="1076854" y="4810442"/>
                  <a:pt x="0" y="3733588"/>
                  <a:pt x="0" y="2405221"/>
                </a:cubicBezTo>
                <a:cubicBezTo>
                  <a:pt x="0" y="1076854"/>
                  <a:pt x="1076854" y="0"/>
                  <a:pt x="240522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949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BD9E9-BFAF-0375-8E21-03F1EBF11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Qatar’s SJS/TEN CPG: Wound strategies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8AAFD-1399-D83B-8333-A94952D06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2" r="11580" b="-2"/>
          <a:stretch/>
        </p:blipFill>
        <p:spPr>
          <a:xfrm>
            <a:off x="7868584" y="-1281"/>
            <a:ext cx="4323416" cy="4008409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DB63EE-00DC-00E2-9345-FE9B619EA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35" b="6697"/>
          <a:stretch/>
        </p:blipFill>
        <p:spPr>
          <a:xfrm>
            <a:off x="4030013" y="-1279"/>
            <a:ext cx="392773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D18F6BA-D53C-52D6-3730-BC790D0A8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852"/>
          <a:stretch/>
        </p:blipFill>
        <p:spPr>
          <a:xfrm>
            <a:off x="-28573" y="-1279"/>
            <a:ext cx="4058586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B5EEE-715E-ECAF-C96F-6F33D6BB1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65338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Left in-situ as a biological dressing- reduces the incidence of post-inflammatory hypopigmentation 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Anti-shear therapy</a:t>
            </a:r>
          </a:p>
        </p:txBody>
      </p:sp>
    </p:spTree>
    <p:extLst>
      <p:ext uri="{BB962C8B-B14F-4D97-AF65-F5344CB8AC3E}">
        <p14:creationId xmlns:p14="http://schemas.microsoft.com/office/powerpoint/2010/main" val="419371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ene, room, person, hospital room&#10;&#10;Description automatically generated">
            <a:extLst>
              <a:ext uri="{FF2B5EF4-FFF2-40B4-BE49-F238E27FC236}">
                <a16:creationId xmlns:a16="http://schemas.microsoft.com/office/drawing/2014/main" id="{1B9B5AEA-6C05-AACB-C9BB-F049E7BEF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1" r="10915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4" name="Picture 3" descr="A group of people wearing face masks&#10;&#10;Description automatically generated with medium confidence">
            <a:extLst>
              <a:ext uri="{FF2B5EF4-FFF2-40B4-BE49-F238E27FC236}">
                <a16:creationId xmlns:a16="http://schemas.microsoft.com/office/drawing/2014/main" id="{69D2E655-C1A7-D472-4B5F-2C3BB6094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06" r="38154"/>
          <a:stretch/>
        </p:blipFill>
        <p:spPr>
          <a:xfrm>
            <a:off x="8126121" y="10"/>
            <a:ext cx="4063593" cy="6857990"/>
          </a:xfrm>
          <a:prstGeom prst="rect">
            <a:avLst/>
          </a:prstGeom>
        </p:spPr>
      </p:pic>
      <p:pic>
        <p:nvPicPr>
          <p:cNvPr id="5" name="Picture 4" descr="A picture containing hospital room, scene, room, human face&#10;&#10;Description automatically generated">
            <a:extLst>
              <a:ext uri="{FF2B5EF4-FFF2-40B4-BE49-F238E27FC236}">
                <a16:creationId xmlns:a16="http://schemas.microsoft.com/office/drawing/2014/main" id="{F6EAEA5D-91DB-CB39-7EEE-86CB7E500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1" b="18275"/>
          <a:stretch/>
        </p:blipFill>
        <p:spPr>
          <a:xfrm rot="16200000">
            <a:off x="2667610" y="1397193"/>
            <a:ext cx="6858000" cy="4063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475AFA5-51E5-1C20-515F-CF0C230C0A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645693" cy="37185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DAY 22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324860-5121-B381-341B-63CCC7D68CED}"/>
              </a:ext>
            </a:extLst>
          </p:cNvPr>
          <p:cNvSpPr txBox="1">
            <a:spLocks/>
          </p:cNvSpPr>
          <p:nvPr/>
        </p:nvSpPr>
        <p:spPr>
          <a:xfrm>
            <a:off x="4063595" y="0"/>
            <a:ext cx="1645693" cy="37185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DAY 22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E4D912-2513-FF60-5730-BA8B47FC9692}"/>
              </a:ext>
            </a:extLst>
          </p:cNvPr>
          <p:cNvSpPr txBox="1">
            <a:spLocks/>
          </p:cNvSpPr>
          <p:nvPr/>
        </p:nvSpPr>
        <p:spPr>
          <a:xfrm>
            <a:off x="8124903" y="-21"/>
            <a:ext cx="1645693" cy="37185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DAY 40</a:t>
            </a:r>
          </a:p>
        </p:txBody>
      </p:sp>
    </p:spTree>
    <p:extLst>
      <p:ext uri="{BB962C8B-B14F-4D97-AF65-F5344CB8AC3E}">
        <p14:creationId xmlns:p14="http://schemas.microsoft.com/office/powerpoint/2010/main" val="3162333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E19F-A9AB-110B-55ED-806D46927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112"/>
            <a:ext cx="10515600" cy="1325563"/>
          </a:xfrm>
          <a:solidFill>
            <a:schemeClr val="tx1"/>
          </a:solidFill>
        </p:spPr>
        <p:txBody>
          <a:bodyPr anchor="t">
            <a:normAutofit fontScale="90000"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Qatar’s Clinical Practice Guideline (CPG): Holistic approach looking into Factors Influencing Mortality in SJS/TEN ( PI: Professor Martin Steinhoff)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ECABF-83E9-9C31-3D74-A5D51C84C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900803" cy="5032375"/>
          </a:xfrm>
        </p:spPr>
        <p:txBody>
          <a:bodyPr>
            <a:normAutofit fontScale="32500" lnSpcReduction="20000"/>
          </a:bodyPr>
          <a:lstStyle/>
          <a:p>
            <a:r>
              <a:rPr lang="en-US" sz="5100" dirty="0"/>
              <a:t>Early drug withdrawal</a:t>
            </a:r>
          </a:p>
          <a:p>
            <a:r>
              <a:rPr lang="en-US" sz="5100" dirty="0"/>
              <a:t>Early access to a specialized center</a:t>
            </a:r>
          </a:p>
          <a:p>
            <a:r>
              <a:rPr lang="en-US" sz="5100" dirty="0"/>
              <a:t>Intervention with Triple therapy ( steroids 0.5-1mg/kg, doesn’t exceed 12 days, cyclosporine 3mg/kg tapered over 14-20 days), IVIG 1-2g/kg for 3 days; Anti-TNF to renal failure, pregnancy)</a:t>
            </a:r>
          </a:p>
          <a:p>
            <a:r>
              <a:rPr lang="en-US" sz="5100" dirty="0"/>
              <a:t>Multi-disciplinary team</a:t>
            </a:r>
          </a:p>
          <a:p>
            <a:r>
              <a:rPr lang="en-US" sz="5100" dirty="0"/>
              <a:t>Sepsis and bacteremia management: CRP, Procalcitonin, wound culture, blood culture Q48 hourly</a:t>
            </a:r>
          </a:p>
          <a:p>
            <a:r>
              <a:rPr lang="en-US" sz="5100" dirty="0"/>
              <a:t>Analgesia </a:t>
            </a:r>
          </a:p>
          <a:p>
            <a:r>
              <a:rPr lang="en-US" sz="5100" dirty="0"/>
              <a:t>Nutrition/fluid replacement</a:t>
            </a:r>
          </a:p>
          <a:p>
            <a:r>
              <a:rPr lang="en-US" sz="5100" dirty="0"/>
              <a:t>ICU team</a:t>
            </a:r>
          </a:p>
          <a:p>
            <a:r>
              <a:rPr lang="en-US" sz="5100" dirty="0"/>
              <a:t>Dialysis </a:t>
            </a:r>
          </a:p>
          <a:p>
            <a:r>
              <a:rPr lang="en-US" sz="5100" dirty="0"/>
              <a:t>Supportive care</a:t>
            </a:r>
          </a:p>
          <a:p>
            <a:r>
              <a:rPr lang="en-US" sz="5100" dirty="0"/>
              <a:t>Advances in automated ordering</a:t>
            </a:r>
          </a:p>
          <a:p>
            <a:r>
              <a:rPr lang="en-US" sz="5100" dirty="0"/>
              <a:t>Wound care</a:t>
            </a:r>
          </a:p>
          <a:p>
            <a:r>
              <a:rPr lang="en-US" sz="5400" b="1" dirty="0">
                <a:solidFill>
                  <a:srgbClr val="FF0000"/>
                </a:solidFill>
                <a:latin typeface="Calibri"/>
                <a:cs typeface="Calibri"/>
              </a:rPr>
              <a:t>Discharge and Follow up: </a:t>
            </a:r>
            <a:r>
              <a:rPr lang="en-US" sz="5400" b="1" dirty="0" err="1">
                <a:solidFill>
                  <a:srgbClr val="FF0000"/>
                </a:solidFill>
                <a:latin typeface="Calibri"/>
                <a:cs typeface="Calibri"/>
              </a:rPr>
              <a:t>MediAlert</a:t>
            </a:r>
            <a:r>
              <a:rPr lang="en-US" sz="5400" b="1" dirty="0">
                <a:solidFill>
                  <a:srgbClr val="FF0000"/>
                </a:solidFill>
                <a:latin typeface="Calibri"/>
                <a:cs typeface="Calibri"/>
              </a:rPr>
              <a:t> Bracelet and electronic alert</a:t>
            </a:r>
            <a:endParaRPr lang="en-US" sz="51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C74F1-08A8-2A7B-CF09-E9D63A1E0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59" y="1663851"/>
            <a:ext cx="4158641" cy="492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38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dical equipment, medical, healthcare, patient&#10;&#10;Description automatically generated">
            <a:extLst>
              <a:ext uri="{FF2B5EF4-FFF2-40B4-BE49-F238E27FC236}">
                <a16:creationId xmlns:a16="http://schemas.microsoft.com/office/drawing/2014/main" id="{6661030E-C256-27B8-425A-2F540A6C5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0" r="5"/>
          <a:stretch/>
        </p:blipFill>
        <p:spPr>
          <a:xfrm>
            <a:off x="7615544" y="0"/>
            <a:ext cx="4576455" cy="6857981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7D1C36-E063-1B1F-0A14-767575066FDD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8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Qatar Guidelines for The Management of Stevens-Johnson Syndrome/Toxic Epidermal Necrolysis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D279EE-1D89-37D4-0BB7-B1E443539A54}"/>
              </a:ext>
            </a:extLst>
          </p:cNvPr>
          <p:cNvSpPr/>
          <p:nvPr/>
        </p:nvSpPr>
        <p:spPr>
          <a:xfrm>
            <a:off x="525239" y="1529584"/>
            <a:ext cx="48158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Initial Assessment on Presentation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09F2B7-36A3-9597-C40A-91214305945F}"/>
              </a:ext>
            </a:extLst>
          </p:cNvPr>
          <p:cNvSpPr/>
          <p:nvPr/>
        </p:nvSpPr>
        <p:spPr>
          <a:xfrm>
            <a:off x="525239" y="1918842"/>
            <a:ext cx="7489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Determination of Drug Causality and Prognostic scoring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DC5655-0FF9-FA9F-3E82-D33113DB85DD}"/>
              </a:ext>
            </a:extLst>
          </p:cNvPr>
          <p:cNvSpPr/>
          <p:nvPr/>
        </p:nvSpPr>
        <p:spPr>
          <a:xfrm>
            <a:off x="525239" y="2308100"/>
            <a:ext cx="52682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Care setting: A Multi-disciplinary Team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C0AB9DA-0282-67CF-1CFD-BA245AE50995}"/>
              </a:ext>
            </a:extLst>
          </p:cNvPr>
          <p:cNvSpPr txBox="1">
            <a:spLocks/>
          </p:cNvSpPr>
          <p:nvPr/>
        </p:nvSpPr>
        <p:spPr>
          <a:xfrm>
            <a:off x="525238" y="583243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(11) Discharge and Follow up: </a:t>
            </a:r>
            <a:r>
              <a:rPr lang="en-US" sz="20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MediAlert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Bracelet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B50CF87-5A31-C05B-981C-692932BF165C}"/>
              </a:ext>
            </a:extLst>
          </p:cNvPr>
          <p:cNvSpPr txBox="1">
            <a:spLocks/>
          </p:cNvSpPr>
          <p:nvPr/>
        </p:nvSpPr>
        <p:spPr>
          <a:xfrm>
            <a:off x="525238" y="5336363"/>
            <a:ext cx="73328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(10) Treatment of Urogenital Involvement: Daily Urogenital Review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D87764C-BC58-44F5-1DD1-C7C164DC7659}"/>
              </a:ext>
            </a:extLst>
          </p:cNvPr>
          <p:cNvSpPr txBox="1">
            <a:spLocks/>
          </p:cNvSpPr>
          <p:nvPr/>
        </p:nvSpPr>
        <p:spPr>
          <a:xfrm>
            <a:off x="525238" y="4823592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(9) Treatment of Mouth Involvement: Daily Oral Review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824151-3965-3393-A3A8-64CEAD7A326D}"/>
              </a:ext>
            </a:extLst>
          </p:cNvPr>
          <p:cNvSpPr/>
          <p:nvPr/>
        </p:nvSpPr>
        <p:spPr>
          <a:xfrm>
            <a:off x="525238" y="2697358"/>
            <a:ext cx="5925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Skin management: Applicable to all patients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CB795F9-BB94-2616-839A-B48115391F52}"/>
              </a:ext>
            </a:extLst>
          </p:cNvPr>
          <p:cNvSpPr txBox="1">
            <a:spLocks/>
          </p:cNvSpPr>
          <p:nvPr/>
        </p:nvSpPr>
        <p:spPr>
          <a:xfrm>
            <a:off x="525238" y="308661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Skin management: Daily review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3650B07-2AE5-4DEE-1801-B85EC5C1B36B}"/>
              </a:ext>
            </a:extLst>
          </p:cNvPr>
          <p:cNvSpPr txBox="1">
            <a:spLocks/>
          </p:cNvSpPr>
          <p:nvPr/>
        </p:nvSpPr>
        <p:spPr>
          <a:xfrm>
            <a:off x="525238" y="3482165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(6) Skin management: TEN &gt; 30% BSA epidermal loss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5B7D497-1A0D-90CD-9658-726E4E1D9B7B}"/>
              </a:ext>
            </a:extLst>
          </p:cNvPr>
          <p:cNvSpPr txBox="1">
            <a:spLocks/>
          </p:cNvSpPr>
          <p:nvPr/>
        </p:nvSpPr>
        <p:spPr>
          <a:xfrm>
            <a:off x="525238" y="4148642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 Analgesia and Supportive Therapeutic Measures: Patient-appropriate validated pain tool </a:t>
            </a:r>
            <a:b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731FCBF-9E10-C932-D46E-65F58A1F5027}"/>
              </a:ext>
            </a:extLst>
          </p:cNvPr>
          <p:cNvSpPr txBox="1">
            <a:spLocks/>
          </p:cNvSpPr>
          <p:nvPr/>
        </p:nvSpPr>
        <p:spPr>
          <a:xfrm>
            <a:off x="525238" y="4493392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(8) Treatment of Eye Involvement: Daily ophthalmic review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209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00188" y="1657382"/>
          <a:ext cx="9215437" cy="5127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649772" y="66861"/>
            <a:ext cx="5828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(1) Initial Assessment on Presentation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42582" y="729457"/>
            <a:ext cx="505504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Primary management plan</a:t>
            </a:r>
          </a:p>
          <a:p>
            <a:pPr algn="ctr"/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00188" y="698512"/>
            <a:ext cx="371436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Vitals, History, PE, Pain Assessment</a:t>
            </a:r>
            <a:r>
              <a:rPr lang="en-US" dirty="0"/>
              <a:t> </a:t>
            </a:r>
            <a:r>
              <a:rPr lang="en-US" b="1" dirty="0"/>
              <a:t>tool. and Investigations</a:t>
            </a:r>
            <a:endParaRPr lang="en-US" sz="1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0789" t="38294" r="20884" b="39443"/>
          <a:stretch/>
        </p:blipFill>
        <p:spPr>
          <a:xfrm>
            <a:off x="7838672" y="17957"/>
            <a:ext cx="2703556" cy="621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15AE84-18A6-7E39-DD21-D69DD5890F19}"/>
              </a:ext>
            </a:extLst>
          </p:cNvPr>
          <p:cNvSpPr txBox="1"/>
          <p:nvPr/>
        </p:nvSpPr>
        <p:spPr>
          <a:xfrm>
            <a:off x="2863505" y="6245986"/>
            <a:ext cx="6610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C00000"/>
                </a:solidFill>
              </a:rPr>
              <a:t>Replacement volumes: 2 ml/kg body weight/% BSA epidermal detachment </a:t>
            </a:r>
          </a:p>
        </p:txBody>
      </p:sp>
    </p:spTree>
    <p:extLst>
      <p:ext uri="{BB962C8B-B14F-4D97-AF65-F5344CB8AC3E}">
        <p14:creationId xmlns:p14="http://schemas.microsoft.com/office/powerpoint/2010/main" val="14508846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973165" y="619582"/>
          <a:ext cx="8456700" cy="6071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649772" y="66861"/>
            <a:ext cx="6438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(3) Care setting: A Multi-disciplinary Team</a:t>
            </a:r>
          </a:p>
        </p:txBody>
      </p:sp>
      <p:sp>
        <p:nvSpPr>
          <p:cNvPr id="14" name="Curved Down Arrow 13"/>
          <p:cNvSpPr/>
          <p:nvPr/>
        </p:nvSpPr>
        <p:spPr>
          <a:xfrm rot="3205662">
            <a:off x="7540625" y="1270001"/>
            <a:ext cx="2102220" cy="995095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65862" y="1711097"/>
            <a:ext cx="391293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/>
              <a:t>&gt;10% BSA epidermal loss , SCORTEN &gt;3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0789" t="38294" r="20884" b="39443"/>
          <a:stretch/>
        </p:blipFill>
        <p:spPr>
          <a:xfrm>
            <a:off x="8245992" y="15525"/>
            <a:ext cx="2422008" cy="6210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285922" y="2788315"/>
            <a:ext cx="2624821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b="1" dirty="0"/>
              <a:t>Barrier-nursed Side room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b="1" dirty="0"/>
              <a:t>Pressure-relieving mattress Temperature raised to between 25° and 28°C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b="1" dirty="0"/>
              <a:t>Fiber-optic bronchoscopy ( Hypoxemia)</a:t>
            </a:r>
          </a:p>
        </p:txBody>
      </p:sp>
      <p:sp>
        <p:nvSpPr>
          <p:cNvPr id="18" name="Right Arrow Callout 17"/>
          <p:cNvSpPr/>
          <p:nvPr/>
        </p:nvSpPr>
        <p:spPr>
          <a:xfrm>
            <a:off x="1946636" y="736929"/>
            <a:ext cx="2679504" cy="1182035"/>
          </a:xfrm>
          <a:prstGeom prst="rightArrow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Emergency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85922" y="5059921"/>
            <a:ext cx="2624821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Daily ophthalmological review in the acute illness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C39CF7-FAFE-3129-3769-FF32D2EF6608}"/>
              </a:ext>
            </a:extLst>
          </p:cNvPr>
          <p:cNvSpPr txBox="1"/>
          <p:nvPr/>
        </p:nvSpPr>
        <p:spPr>
          <a:xfrm>
            <a:off x="1929154" y="1711097"/>
            <a:ext cx="1764072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EBCA protocol: notify dermatologist &lt;2 hours</a:t>
            </a:r>
          </a:p>
        </p:txBody>
      </p:sp>
    </p:spTree>
    <p:extLst>
      <p:ext uri="{BB962C8B-B14F-4D97-AF65-F5344CB8AC3E}">
        <p14:creationId xmlns:p14="http://schemas.microsoft.com/office/powerpoint/2010/main" val="38735784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789" t="38294" r="20884" b="39443"/>
          <a:stretch/>
        </p:blipFill>
        <p:spPr>
          <a:xfrm>
            <a:off x="8245992" y="15525"/>
            <a:ext cx="2422008" cy="6210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9772" y="590081"/>
            <a:ext cx="7240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(4) Skin management: Applicable to all patients</a:t>
            </a:r>
          </a:p>
        </p:txBody>
      </p:sp>
      <p:graphicFrame>
        <p:nvGraphicFramePr>
          <p:cNvPr id="8" name="Diagram 7"/>
          <p:cNvGraphicFramePr/>
          <p:nvPr/>
        </p:nvGraphicFramePr>
        <p:xfrm>
          <a:off x="1698626" y="317501"/>
          <a:ext cx="8874125" cy="6540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Down Arrow 1"/>
          <p:cNvSpPr/>
          <p:nvPr/>
        </p:nvSpPr>
        <p:spPr>
          <a:xfrm>
            <a:off x="2809542" y="3438682"/>
            <a:ext cx="743446" cy="246283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47233" y="6027003"/>
            <a:ext cx="3608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Isolated Room Order for Protective Measures</a:t>
            </a:r>
          </a:p>
        </p:txBody>
      </p:sp>
    </p:spTree>
    <p:extLst>
      <p:ext uri="{BB962C8B-B14F-4D97-AF65-F5344CB8AC3E}">
        <p14:creationId xmlns:p14="http://schemas.microsoft.com/office/powerpoint/2010/main" val="4746504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85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(5) Skin management: </a:t>
            </a:r>
            <a:r>
              <a:rPr lang="en-US" sz="3200" b="1" u="sng" dirty="0">
                <a:solidFill>
                  <a:srgbClr val="FF0000"/>
                </a:solidFill>
              </a:rPr>
              <a:t>Daily</a:t>
            </a:r>
            <a:r>
              <a:rPr lang="en-US" sz="3200" b="1" dirty="0">
                <a:solidFill>
                  <a:srgbClr val="FF0000"/>
                </a:solidFill>
              </a:rPr>
              <a:t> review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981200" y="949420"/>
          <a:ext cx="7798150" cy="579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0789" t="38294" r="20884" b="39443"/>
          <a:stretch/>
        </p:blipFill>
        <p:spPr>
          <a:xfrm>
            <a:off x="8245992" y="15525"/>
            <a:ext cx="2422008" cy="621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7251486" y="3586120"/>
            <a:ext cx="5796622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TEN (&lt; 30% BSA epidermal loss) </a:t>
            </a:r>
          </a:p>
        </p:txBody>
      </p:sp>
    </p:spTree>
    <p:extLst>
      <p:ext uri="{BB962C8B-B14F-4D97-AF65-F5344CB8AC3E}">
        <p14:creationId xmlns:p14="http://schemas.microsoft.com/office/powerpoint/2010/main" val="12886563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850" y="418219"/>
            <a:ext cx="8229600" cy="724781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(6) Skin management: TEN &gt; 30% BSA epidermal loss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981200" y="1061378"/>
          <a:ext cx="7798150" cy="579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0789" t="38294" r="20884" b="39443"/>
          <a:stretch/>
        </p:blipFill>
        <p:spPr>
          <a:xfrm>
            <a:off x="8245992" y="15525"/>
            <a:ext cx="2422008" cy="621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7350232" y="3599332"/>
            <a:ext cx="5599129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TEN (&gt; 30% BSA epidermal loss) </a:t>
            </a:r>
          </a:p>
        </p:txBody>
      </p:sp>
    </p:spTree>
    <p:extLst>
      <p:ext uri="{BB962C8B-B14F-4D97-AF65-F5344CB8AC3E}">
        <p14:creationId xmlns:p14="http://schemas.microsoft.com/office/powerpoint/2010/main" val="2816083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63879" y="636551"/>
            <a:ext cx="9546921" cy="940758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(7) Analgesia and Supportive Therapeutic Measures: Patient appropriate validated pain tool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Patients should receive adequate analgesia to ensure comfort at rest, with the addition of supplementary opiates, as required </a:t>
            </a:r>
          </a:p>
          <a:p>
            <a:pPr algn="just"/>
            <a:r>
              <a:rPr lang="en-US" dirty="0">
                <a:effectLst/>
              </a:rPr>
              <a:t>Morphine or Fentanyl</a:t>
            </a:r>
          </a:p>
          <a:p>
            <a:pPr algn="just"/>
            <a:r>
              <a:rPr lang="en-US" dirty="0"/>
              <a:t>Immobile patients should receive low molecular weight heparin </a:t>
            </a:r>
            <a:endParaRPr lang="en-US" dirty="0">
              <a:effectLst/>
            </a:endParaRPr>
          </a:p>
          <a:p>
            <a:pPr algn="just"/>
            <a:r>
              <a:rPr lang="en-US" dirty="0"/>
              <a:t>Patients in whom enteral nutrition cannot be established should receive a proton pump inhibitor to reduce the risk of stress-related gastro-intestinal ulceration </a:t>
            </a:r>
            <a:endParaRPr lang="en-US" dirty="0">
              <a:effectLst/>
            </a:endParaRPr>
          </a:p>
          <a:p>
            <a:pPr algn="just"/>
            <a:r>
              <a:rPr lang="en-US" dirty="0"/>
              <a:t> </a:t>
            </a:r>
            <a:r>
              <a:rPr lang="en-US" dirty="0" err="1"/>
              <a:t>Neutropenic</a:t>
            </a:r>
            <a:r>
              <a:rPr lang="en-US" dirty="0"/>
              <a:t> patients may benefit from recombinant human G-CSF 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789" t="38294" r="20884" b="39443"/>
          <a:stretch/>
        </p:blipFill>
        <p:spPr>
          <a:xfrm>
            <a:off x="7964444" y="15525"/>
            <a:ext cx="2703556" cy="6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96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AC5B9B-9F12-FB44-9012-FA3FC8A2A9F5}"/>
              </a:ext>
            </a:extLst>
          </p:cNvPr>
          <p:cNvSpPr/>
          <p:nvPr/>
        </p:nvSpPr>
        <p:spPr>
          <a:xfrm>
            <a:off x="97152" y="6298241"/>
            <a:ext cx="113352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1- Frey, Net al. The Journal of investigative dermatology, 2017</a:t>
            </a:r>
          </a:p>
          <a:p>
            <a:r>
              <a:rPr lang="en-US" sz="1400" dirty="0"/>
              <a:t>2- </a:t>
            </a:r>
            <a:r>
              <a:rPr lang="en-US" sz="1400" dirty="0" err="1"/>
              <a:t>Rzany</a:t>
            </a:r>
            <a:r>
              <a:rPr lang="en-US" sz="1400" dirty="0"/>
              <a:t>, B., et al. Journal of clinical epidemiology, 1996</a:t>
            </a:r>
          </a:p>
          <a:p>
            <a:endParaRPr lang="en-US" sz="1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2389BC-62BD-A74C-F704-FDAB688055B7}"/>
              </a:ext>
            </a:extLst>
          </p:cNvPr>
          <p:cNvSpPr txBox="1">
            <a:spLocks/>
          </p:cNvSpPr>
          <p:nvPr/>
        </p:nvSpPr>
        <p:spPr>
          <a:xfrm>
            <a:off x="838200" y="337939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SJS and TEN: Definition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817A60-165F-DCF2-A07E-802278860C6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3647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Stevens-Johnson syndrome (SJS) and toxic epidermal necrolysis (TEN) are severe cutaneous adverse reactions characterized by extensive necrosis and detachment of the epidermis</a:t>
            </a:r>
            <a:r>
              <a:rPr lang="en-US" b="0" i="0" u="none" strike="noStrike" baseline="3000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1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. </a:t>
            </a:r>
          </a:p>
          <a:p>
            <a:r>
              <a:rPr lang="en-US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Mucous membranes are affected in more than 90 percent of patients, usually at two or more distinct sites</a:t>
            </a:r>
            <a:r>
              <a:rPr lang="en-US" b="0" i="0" u="none" strike="noStrike" baseline="3000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1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0581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6049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err="1"/>
              <a:t>Hamad</a:t>
            </a:r>
            <a:r>
              <a:rPr lang="en-US" sz="2800" b="1" dirty="0"/>
              <a:t> Medical Corporation Guidelines for The Management of Stevens-Johnson Syndrome/Toxic Epidermal </a:t>
            </a:r>
            <a:r>
              <a:rPr lang="en-US" sz="2800" b="1" dirty="0" err="1"/>
              <a:t>Necrolysis</a:t>
            </a:r>
            <a:r>
              <a:rPr lang="en-US" sz="2800" b="1" dirty="0"/>
              <a:t> 2020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596801" y="2112944"/>
            <a:ext cx="4215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(1) Initial Assessment on Presentation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96801" y="2402342"/>
            <a:ext cx="6423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BFBFBF"/>
                </a:solidFill>
                <a:latin typeface="Calibri"/>
                <a:cs typeface="Calibri"/>
              </a:rPr>
              <a:t>(2) Determination of Drug Causality and Prognostic scoring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96801" y="2822845"/>
            <a:ext cx="4651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(3) Care setting: A Multi-disciplinary Team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0789" t="38294" r="20884" b="39443"/>
          <a:stretch/>
        </p:blipFill>
        <p:spPr>
          <a:xfrm>
            <a:off x="7964444" y="15525"/>
            <a:ext cx="2703556" cy="62102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96800" y="634806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(11) Discharge and Follow up: </a:t>
            </a:r>
            <a:r>
              <a:rPr lang="en-US" sz="2000" b="1" dirty="0" err="1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MediAlert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 Bracelet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96800" y="5910865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(10) Treatment of Urogenital Involvement: Daily Urogenital Review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96800" y="543198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(9) Treatment of Mouth Involvement: Daily Oral Review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6800" y="3222955"/>
            <a:ext cx="5224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(4) Skin management: Applicable to all patients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96800" y="3623065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(5) Skin management: Daily review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596800" y="405755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(6) Skin management: TEN &gt; 30% BSA epidermal loss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96800" y="4715749"/>
            <a:ext cx="8895019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(7) Analgesia and Supportive Therapeutic Measures: Patient appropriate validated pain tool </a:t>
            </a:r>
            <a:b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</a:b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96800" y="5081362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FF0000"/>
                </a:solidFill>
              </a:rPr>
              <a:t>(8) Treatment of Eye Involvement: Daily </a:t>
            </a:r>
            <a:r>
              <a:rPr lang="en-US" sz="2000" b="1" dirty="0" err="1">
                <a:solidFill>
                  <a:srgbClr val="FF0000"/>
                </a:solidFill>
              </a:rPr>
              <a:t>Opthalmic</a:t>
            </a:r>
            <a:r>
              <a:rPr lang="en-US" sz="2000" b="1" dirty="0">
                <a:solidFill>
                  <a:srgbClr val="FF0000"/>
                </a:solidFill>
              </a:rPr>
              <a:t> Review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80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21896"/>
            <a:ext cx="10795000" cy="223126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Daily ophthalmological review is necessary during the acute illness </a:t>
            </a:r>
          </a:p>
          <a:p>
            <a:r>
              <a:rPr lang="en-US" dirty="0"/>
              <a:t> Apply an ocular lubricant (e.g. non-preserved </a:t>
            </a:r>
            <a:r>
              <a:rPr lang="en-US" dirty="0" err="1"/>
              <a:t>hyaluronate</a:t>
            </a:r>
            <a:r>
              <a:rPr lang="en-US" dirty="0"/>
              <a:t> or </a:t>
            </a:r>
            <a:r>
              <a:rPr lang="en-US" dirty="0" err="1"/>
              <a:t>carmellose</a:t>
            </a:r>
            <a:r>
              <a:rPr lang="en-US" dirty="0"/>
              <a:t> eye drops) every two hours through the acute illness </a:t>
            </a:r>
          </a:p>
          <a:p>
            <a:r>
              <a:rPr lang="en-US" dirty="0"/>
              <a:t> Ocular hygiene must be carried out each day by an ophthalmologist or ophthalmic-trained nurse </a:t>
            </a:r>
          </a:p>
          <a:p>
            <a:r>
              <a:rPr lang="en-US" dirty="0"/>
              <a:t> Application of topical corticosteroid drops (e.g. non-preserved dexamethasone 0.1% twice a day) may reduce ocular surface damage </a:t>
            </a:r>
          </a:p>
          <a:p>
            <a:r>
              <a:rPr lang="en-US" dirty="0"/>
              <a:t> Administer a broad-spectrum topical antibiotic as prophylaxis (e.g. </a:t>
            </a:r>
            <a:r>
              <a:rPr lang="en-US" dirty="0" err="1"/>
              <a:t>moxifloxacin</a:t>
            </a:r>
            <a:r>
              <a:rPr lang="en-US" dirty="0"/>
              <a:t> drops four times a day) in the presence of corneal fluorescein staining or frank ulceration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506981"/>
            <a:ext cx="9372600" cy="980016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(8) Treatment of Eye Involvement: Daily Ophthalmic Review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789" t="38294" r="20884" b="39443"/>
          <a:stretch/>
        </p:blipFill>
        <p:spPr>
          <a:xfrm>
            <a:off x="7964444" y="15525"/>
            <a:ext cx="2703556" cy="621027"/>
          </a:xfrm>
          <a:prstGeom prst="rect">
            <a:avLst/>
          </a:prstGeom>
        </p:spPr>
      </p:pic>
      <p:pic>
        <p:nvPicPr>
          <p:cNvPr id="12290" name="Picture 2" descr="A) Fluorescein staining in an acute SJS patient showing extensive... |  Download Scientific Diagram">
            <a:extLst>
              <a:ext uri="{FF2B5EF4-FFF2-40B4-BE49-F238E27FC236}">
                <a16:creationId xmlns:a16="http://schemas.microsoft.com/office/drawing/2014/main" id="{34A4B186-6F1E-56BF-761D-2E4A94DF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56" y="1409700"/>
            <a:ext cx="10233765" cy="30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516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6049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err="1"/>
              <a:t>Hamad</a:t>
            </a:r>
            <a:r>
              <a:rPr lang="en-US" sz="2800" b="1" dirty="0"/>
              <a:t> Medical Corporation Guidelines for The Management of Stevens-Johnson Syndrome/Toxic Epidermal </a:t>
            </a:r>
            <a:r>
              <a:rPr lang="en-US" sz="2800" b="1" dirty="0" err="1"/>
              <a:t>Necrolysis</a:t>
            </a:r>
            <a:r>
              <a:rPr lang="en-US" sz="2800" b="1" dirty="0"/>
              <a:t> 2020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596801" y="2112944"/>
            <a:ext cx="4215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(1) Initial Assessment on Presentation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96801" y="2402342"/>
            <a:ext cx="6423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BFBFBF"/>
                </a:solidFill>
                <a:latin typeface="Calibri"/>
                <a:cs typeface="Calibri"/>
              </a:rPr>
              <a:t>(2) Determination of Drug Causality and Prognostic scoring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96801" y="2822845"/>
            <a:ext cx="4651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(3) Care setting: A Multi-disciplinary Team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0789" t="38294" r="20884" b="39443"/>
          <a:stretch/>
        </p:blipFill>
        <p:spPr>
          <a:xfrm>
            <a:off x="7964444" y="15525"/>
            <a:ext cx="2703556" cy="62102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96800" y="634806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(11) Discharge and Follow up: </a:t>
            </a:r>
            <a:r>
              <a:rPr lang="en-US" sz="2000" b="1" dirty="0" err="1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MediAlert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 Bracelet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96800" y="5910865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(10) Treatment of Urogenital Involvement: Daily Urogenital Review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96800" y="543198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(9) Treatment of Mouth Involvement: Daily Oral Review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6800" y="3222955"/>
            <a:ext cx="5224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(4) Skin management: Applicable to all patients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96800" y="3623065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(5) Skin management: Daily review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596800" y="405755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(6) Skin management: TEN &gt; 30% BSA epidermal loss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96800" y="4715749"/>
            <a:ext cx="8895019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(7) Analgesia and Supportive Therapeutic Measures: Patient appropriate validated pain tool </a:t>
            </a:r>
            <a:b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</a:b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96800" y="5081362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(8) Treatment of Eye Involvement: Daily </a:t>
            </a:r>
            <a:r>
              <a:rPr lang="en-US" sz="2000" b="1" dirty="0" err="1">
                <a:solidFill>
                  <a:schemeClr val="bg1">
                    <a:lumMod val="75000"/>
                  </a:schemeClr>
                </a:solidFill>
              </a:rPr>
              <a:t>Opthalmic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 Review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921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63433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Daily oral review is necessary during the acute illness </a:t>
            </a:r>
          </a:p>
          <a:p>
            <a:r>
              <a:rPr lang="en-US" dirty="0"/>
              <a:t>Apply white soft paraffin ointment to the lips every two hours through the acute illness </a:t>
            </a:r>
          </a:p>
          <a:p>
            <a:r>
              <a:rPr lang="en-US" dirty="0"/>
              <a:t> Clean the mouth daily with warm saline mouthwashes or an oral sponge </a:t>
            </a:r>
          </a:p>
          <a:p>
            <a:r>
              <a:rPr lang="en-US" dirty="0"/>
              <a:t> Use an anti-inflammatory oral rinse or spray containing </a:t>
            </a:r>
            <a:r>
              <a:rPr lang="en-US" dirty="0" err="1"/>
              <a:t>benzydamine</a:t>
            </a:r>
            <a:r>
              <a:rPr lang="en-US" dirty="0"/>
              <a:t> hydrochloride every three hours, particularly before eating </a:t>
            </a:r>
          </a:p>
          <a:p>
            <a:r>
              <a:rPr lang="en-US" dirty="0"/>
              <a:t> Use an anti-septic oral rinse containing </a:t>
            </a:r>
            <a:r>
              <a:rPr lang="en-US" dirty="0" err="1"/>
              <a:t>chlorhexidine</a:t>
            </a:r>
            <a:r>
              <a:rPr lang="en-US" dirty="0"/>
              <a:t> twice a day </a:t>
            </a:r>
          </a:p>
          <a:p>
            <a:r>
              <a:rPr lang="en-US" dirty="0"/>
              <a:t> Use a potent topical corticosteroid mouthwash (e.g. betamethasone sodium phosphate) four times a day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636551"/>
            <a:ext cx="9372600" cy="781087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(9) Treatment of Mouth Involvement: Daily Oral Review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789" t="38294" r="20884" b="39443"/>
          <a:stretch/>
        </p:blipFill>
        <p:spPr>
          <a:xfrm>
            <a:off x="7964444" y="15525"/>
            <a:ext cx="2703556" cy="621027"/>
          </a:xfrm>
          <a:prstGeom prst="rect">
            <a:avLst/>
          </a:prstGeom>
        </p:spPr>
      </p:pic>
      <p:pic>
        <p:nvPicPr>
          <p:cNvPr id="13314" name="Picture 2" descr="Image">
            <a:extLst>
              <a:ext uri="{FF2B5EF4-FFF2-40B4-BE49-F238E27FC236}">
                <a16:creationId xmlns:a16="http://schemas.microsoft.com/office/drawing/2014/main" id="{24B59C4F-48ED-6A7A-470D-807A18D21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9"/>
          <a:stretch/>
        </p:blipFill>
        <p:spPr bwMode="auto">
          <a:xfrm>
            <a:off x="7240044" y="1480348"/>
            <a:ext cx="486636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057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6049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err="1"/>
              <a:t>Hamad</a:t>
            </a:r>
            <a:r>
              <a:rPr lang="en-US" sz="2800" b="1" dirty="0"/>
              <a:t> Medical Corporation Guidelines for The Management of Stevens-Johnson Syndrome/Toxic Epidermal </a:t>
            </a:r>
            <a:r>
              <a:rPr lang="en-US" sz="2800" b="1" dirty="0" err="1"/>
              <a:t>Necrolysis</a:t>
            </a:r>
            <a:r>
              <a:rPr lang="en-US" sz="2800" b="1" dirty="0"/>
              <a:t> 2020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596801" y="2112944"/>
            <a:ext cx="4215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(1) Initial Assessment on Presentation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96801" y="2402342"/>
            <a:ext cx="6423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BFBFBF"/>
                </a:solidFill>
                <a:latin typeface="Calibri"/>
                <a:cs typeface="Calibri"/>
              </a:rPr>
              <a:t>(2) Determination of Drug Causality and Prognostic scoring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96801" y="2822845"/>
            <a:ext cx="4651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(3) Care setting: A Multi-disciplinary Team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0789" t="38294" r="20884" b="39443"/>
          <a:stretch/>
        </p:blipFill>
        <p:spPr>
          <a:xfrm>
            <a:off x="7964444" y="15525"/>
            <a:ext cx="2703556" cy="62102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96800" y="634806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(11) Discharge and Follow up: </a:t>
            </a:r>
            <a:r>
              <a:rPr lang="en-US" sz="2000" b="1" dirty="0" err="1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MediAlert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 Bracelet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96800" y="5910865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(10) Treatment of Urogenital Involvement: Daily Urogenital Review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96800" y="543198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(9) Treatment of Mouth Involvement: Daily Oral Review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6800" y="3222955"/>
            <a:ext cx="5224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(4) Skin management: Applicable to all patients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96800" y="3623065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(5) Skin management: Daily review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596800" y="405755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(6) Skin management: TEN &gt; 30% BSA epidermal loss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96800" y="4715749"/>
            <a:ext cx="8895019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(7) Analgesia and Supportive Therapeutic Measures: Patient appropriate validated pain tool </a:t>
            </a:r>
            <a:b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</a:b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96800" y="5081362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(8) Treatment of Eye Involvement: Daily </a:t>
            </a:r>
            <a:r>
              <a:rPr lang="en-US" sz="2000" b="1" dirty="0" err="1">
                <a:solidFill>
                  <a:schemeClr val="bg1">
                    <a:lumMod val="75000"/>
                  </a:schemeClr>
                </a:solidFill>
              </a:rPr>
              <a:t>Opthalmic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 Review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494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7266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Daily urogenital during the acute illness : Urologists, Gynecologist</a:t>
            </a:r>
          </a:p>
          <a:p>
            <a:r>
              <a:rPr lang="en-US" dirty="0"/>
              <a:t> Apply white </a:t>
            </a:r>
            <a:r>
              <a:rPr lang="en-US" b="1" dirty="0"/>
              <a:t>soft paraffin ointment </a:t>
            </a:r>
            <a:r>
              <a:rPr lang="en-US" dirty="0"/>
              <a:t>to the urogenital skin and mucosae every four hours through the acute illness </a:t>
            </a:r>
          </a:p>
          <a:p>
            <a:r>
              <a:rPr lang="en-US" dirty="0"/>
              <a:t> Use a potent topical corticosteroid ointment once a day to the involved, but non-eroded, surfaces </a:t>
            </a:r>
          </a:p>
          <a:p>
            <a:r>
              <a:rPr lang="en-US" dirty="0"/>
              <a:t> Use a silicone dressing or paraffin gauze to eroded areas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199" y="636551"/>
            <a:ext cx="6143369" cy="781087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(10) Treatment of Urogenital Involvement: Daily Urogenital Review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789" t="38294" r="20884" b="39443"/>
          <a:stretch/>
        </p:blipFill>
        <p:spPr>
          <a:xfrm>
            <a:off x="7964444" y="15525"/>
            <a:ext cx="2703556" cy="621027"/>
          </a:xfrm>
          <a:prstGeom prst="rect">
            <a:avLst/>
          </a:prstGeom>
        </p:spPr>
      </p:pic>
      <p:pic>
        <p:nvPicPr>
          <p:cNvPr id="6" name="Picture 5" descr="A picture containing mammal, statue, person, indoor&#10;&#10;Description automatically generated">
            <a:extLst>
              <a:ext uri="{FF2B5EF4-FFF2-40B4-BE49-F238E27FC236}">
                <a16:creationId xmlns:a16="http://schemas.microsoft.com/office/drawing/2014/main" id="{AD96760D-D2BE-EA99-0193-BCAD6A63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568" y="-15525"/>
            <a:ext cx="5469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966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6049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err="1"/>
              <a:t>Hamad</a:t>
            </a:r>
            <a:r>
              <a:rPr lang="en-US" sz="2800" b="1" dirty="0"/>
              <a:t> Medical Corporation Guidelines for The Management of Stevens-Johnson Syndrome/Toxic Epidermal </a:t>
            </a:r>
            <a:r>
              <a:rPr lang="en-US" sz="2800" b="1" dirty="0" err="1"/>
              <a:t>Necrolysis</a:t>
            </a:r>
            <a:r>
              <a:rPr lang="en-US" sz="2800" b="1"/>
              <a:t> 2020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596801" y="2112944"/>
            <a:ext cx="4215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(1) Initial Assessment on Presentation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96801" y="2402342"/>
            <a:ext cx="6423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BFBFBF"/>
                </a:solidFill>
                <a:latin typeface="Calibri"/>
                <a:cs typeface="Calibri"/>
              </a:rPr>
              <a:t>(2) Determination of Drug Causality and Prognostic scoring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96801" y="2822845"/>
            <a:ext cx="4651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(3) Care setting: A Multi-disciplinary Team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0789" t="38294" r="20884" b="39443"/>
          <a:stretch/>
        </p:blipFill>
        <p:spPr>
          <a:xfrm>
            <a:off x="7964444" y="15525"/>
            <a:ext cx="2703556" cy="62102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96800" y="634806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(11) Discharge and Follow up: </a:t>
            </a:r>
            <a:r>
              <a:rPr lang="en-US" sz="2000" b="1" dirty="0" err="1">
                <a:solidFill>
                  <a:srgbClr val="FF0000"/>
                </a:solidFill>
                <a:latin typeface="Calibri"/>
                <a:cs typeface="Calibri"/>
              </a:rPr>
              <a:t>MediAlert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 Bracelet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96800" y="5910865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(10) Treatment of Urogenital Involvement: Daily Urogenital Review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96800" y="543198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(9) Treatment of Mouth Involvement: Daily Oral Review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6800" y="3222955"/>
            <a:ext cx="5224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(4) Skin management: Applicable to all patients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96800" y="3623065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(5) Skin management: Daily review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596800" y="405755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(6) Skin management: TEN &gt; 30% BSA epidermal loss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96800" y="4715749"/>
            <a:ext cx="8895019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(7) Analgesia and Supportive Therapeutic Measures: Patient appropriate validated pain tool </a:t>
            </a:r>
            <a:b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</a:br>
            <a:endParaRPr lang="en-US" sz="2000" b="1" dirty="0">
              <a:solidFill>
                <a:schemeClr val="bg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96800" y="5081362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(8) Treatment of Eye Involvement: Daily </a:t>
            </a:r>
            <a:r>
              <a:rPr lang="en-US" sz="2000" b="1" dirty="0" err="1">
                <a:solidFill>
                  <a:schemeClr val="bg1">
                    <a:lumMod val="75000"/>
                  </a:schemeClr>
                </a:solidFill>
              </a:rPr>
              <a:t>Opthalmic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 Review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899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5AD3-B810-3C77-5E1F-E59B880CC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667"/>
            <a:ext cx="12192000" cy="1360801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story doesn’t end here: Multidisciplinary expert consensus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to standardize recommendations regarding the management of SJS/TEN sequelae</a:t>
            </a:r>
          </a:p>
        </p:txBody>
      </p:sp>
      <p:pic>
        <p:nvPicPr>
          <p:cNvPr id="5" name="Content Placeholder 4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B9E5D9D8-72BC-9F5A-3DD6-3B5ADF166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4019" b="33038"/>
          <a:stretch/>
        </p:blipFill>
        <p:spPr>
          <a:xfrm>
            <a:off x="342900" y="1352134"/>
            <a:ext cx="7546932" cy="171160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49A65B-7D24-755B-29CD-1CA71A72978D}"/>
              </a:ext>
            </a:extLst>
          </p:cNvPr>
          <p:cNvSpPr txBox="1"/>
          <p:nvPr/>
        </p:nvSpPr>
        <p:spPr>
          <a:xfrm>
            <a:off x="95765" y="6473739"/>
            <a:ext cx="6098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Ingen‑</a:t>
            </a:r>
            <a:r>
              <a:rPr lang="en-US" sz="1600" dirty="0" err="1"/>
              <a:t>Housz</a:t>
            </a:r>
            <a:r>
              <a:rPr lang="en-US" sz="1600" dirty="0"/>
              <a:t>‑Oro et al. </a:t>
            </a:r>
            <a:r>
              <a:rPr lang="en-US" sz="1600" dirty="0" err="1"/>
              <a:t>Orphanet</a:t>
            </a:r>
            <a:r>
              <a:rPr lang="en-US" sz="1600" dirty="0"/>
              <a:t> Journal of Rare Diseases (2023)</a:t>
            </a:r>
          </a:p>
        </p:txBody>
      </p:sp>
      <p:pic>
        <p:nvPicPr>
          <p:cNvPr id="11" name="Picture 10" descr="A picture containing text, screenshot, receipt, algebra&#10;&#10;Description automatically generated">
            <a:extLst>
              <a:ext uri="{FF2B5EF4-FFF2-40B4-BE49-F238E27FC236}">
                <a16:creationId xmlns:a16="http://schemas.microsoft.com/office/drawing/2014/main" id="{9600DAE5-7715-B509-6D85-2F3433858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" y="2914267"/>
            <a:ext cx="7943850" cy="35594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EA7B6F-E545-C588-4659-E1F0EBCA524D}"/>
              </a:ext>
            </a:extLst>
          </p:cNvPr>
          <p:cNvSpPr/>
          <p:nvPr/>
        </p:nvSpPr>
        <p:spPr>
          <a:xfrm>
            <a:off x="4634813" y="3764655"/>
            <a:ext cx="2347784" cy="14828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A8D73DD-6227-3523-CCD2-1F1C35AE69C8}"/>
              </a:ext>
            </a:extLst>
          </p:cNvPr>
          <p:cNvSpPr/>
          <p:nvPr/>
        </p:nvSpPr>
        <p:spPr>
          <a:xfrm>
            <a:off x="8501449" y="3429000"/>
            <a:ext cx="3459892" cy="329307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Chronic eye sequelae (30-80% survivors): dry eyes, subconjunctival fibrous scarring , adhesions of eyelids (</a:t>
            </a:r>
            <a:r>
              <a:rPr lang="en-US" sz="2400" dirty="0" err="1">
                <a:solidFill>
                  <a:schemeClr val="bg1"/>
                </a:solidFill>
              </a:rPr>
              <a:t>sympblepharon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ankyloblepharon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Loss of vision ( 5-10%)</a:t>
            </a:r>
          </a:p>
        </p:txBody>
      </p:sp>
    </p:spTree>
    <p:extLst>
      <p:ext uri="{BB962C8B-B14F-4D97-AF65-F5344CB8AC3E}">
        <p14:creationId xmlns:p14="http://schemas.microsoft.com/office/powerpoint/2010/main" val="17191360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with a beard and a hat&#10;&#10;Description automatically generated with low confidence">
            <a:extLst>
              <a:ext uri="{FF2B5EF4-FFF2-40B4-BE49-F238E27FC236}">
                <a16:creationId xmlns:a16="http://schemas.microsoft.com/office/drawing/2014/main" id="{B612417B-D3B4-F465-EB51-6DFDEE23D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4" r="25970" b="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Picture 4" descr="A person lying in a hospital bed&#10;&#10;Description automatically generated with medium confidence">
            <a:extLst>
              <a:ext uri="{FF2B5EF4-FFF2-40B4-BE49-F238E27FC236}">
                <a16:creationId xmlns:a16="http://schemas.microsoft.com/office/drawing/2014/main" id="{74CF47CC-A3F2-5DEA-C972-635988A37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87" r="2" b="36079"/>
          <a:stretch/>
        </p:blipFill>
        <p:spPr>
          <a:xfrm>
            <a:off x="3006247" y="10"/>
            <a:ext cx="5109446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picture containing person, outdoor, chest, muscle&#10;&#10;Description automatically generated">
            <a:extLst>
              <a:ext uri="{FF2B5EF4-FFF2-40B4-BE49-F238E27FC236}">
                <a16:creationId xmlns:a16="http://schemas.microsoft.com/office/drawing/2014/main" id="{A84DBB56-B61F-EA82-D735-117E48E690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27" b="48327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71" name="Freeform: Shape 70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C3BE3-15EB-5717-A6E2-D4DE3D324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29" y="2258568"/>
            <a:ext cx="3715583" cy="4599422"/>
          </a:xfrm>
        </p:spPr>
        <p:txBody>
          <a:bodyPr>
            <a:normAutofit fontScale="77500" lnSpcReduction="20000"/>
          </a:bodyPr>
          <a:lstStyle/>
          <a:p>
            <a:r>
              <a:rPr lang="en-US" sz="3800" dirty="0"/>
              <a:t>71% : Psychological distress </a:t>
            </a:r>
          </a:p>
          <a:p>
            <a:r>
              <a:rPr lang="en-US" sz="3800" dirty="0"/>
              <a:t>65% : post-traumatic stress</a:t>
            </a:r>
          </a:p>
          <a:p>
            <a:r>
              <a:rPr lang="en-US" sz="3800" dirty="0"/>
              <a:t>53%: Anxiety </a:t>
            </a:r>
          </a:p>
          <a:p>
            <a:r>
              <a:rPr lang="en-US" sz="3800" dirty="0"/>
              <a:t>29%: depression </a:t>
            </a:r>
          </a:p>
          <a:p>
            <a:r>
              <a:rPr lang="en-US" sz="3800" dirty="0">
                <a:solidFill>
                  <a:srgbClr val="C00000"/>
                </a:solidFill>
              </a:rPr>
              <a:t>Only 24% : follow-up by a mental health professional following hospitalization due to SJS/TEN </a:t>
            </a:r>
          </a:p>
          <a:p>
            <a:endParaRPr lang="en-US" sz="17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76E406-67E3-7228-9317-176C3DB10568}"/>
              </a:ext>
            </a:extLst>
          </p:cNvPr>
          <p:cNvSpPr txBox="1">
            <a:spLocks/>
          </p:cNvSpPr>
          <p:nvPr/>
        </p:nvSpPr>
        <p:spPr>
          <a:xfrm>
            <a:off x="0" y="-27422"/>
            <a:ext cx="3134264" cy="17976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Changing Disease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F4FE4C-53C2-5A9C-1F41-8B996F6FDB5F}"/>
              </a:ext>
            </a:extLst>
          </p:cNvPr>
          <p:cNvSpPr txBox="1"/>
          <p:nvPr/>
        </p:nvSpPr>
        <p:spPr>
          <a:xfrm>
            <a:off x="10713761" y="35700"/>
            <a:ext cx="148281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Qatar ( 2020)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64BAE-0308-48CE-97AD-20B98F15C491}"/>
              </a:ext>
            </a:extLst>
          </p:cNvPr>
          <p:cNvSpPr txBox="1"/>
          <p:nvPr/>
        </p:nvSpPr>
        <p:spPr>
          <a:xfrm>
            <a:off x="4910761" y="0"/>
            <a:ext cx="148281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Qatar ( 2021)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B618BF-908C-6F8E-2F09-5AB137CAE53B}"/>
              </a:ext>
            </a:extLst>
          </p:cNvPr>
          <p:cNvSpPr txBox="1"/>
          <p:nvPr/>
        </p:nvSpPr>
        <p:spPr>
          <a:xfrm>
            <a:off x="6612346" y="3456432"/>
            <a:ext cx="148281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Nepal ( 2022)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5B6C7F0-0A11-A9D4-EEA2-619E1E91109C}"/>
              </a:ext>
            </a:extLst>
          </p:cNvPr>
          <p:cNvSpPr txBox="1"/>
          <p:nvPr/>
        </p:nvSpPr>
        <p:spPr>
          <a:xfrm>
            <a:off x="-9145" y="6592267"/>
            <a:ext cx="3595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Lee et al. British Journal of Dermatology 2017</a:t>
            </a:r>
          </a:p>
        </p:txBody>
      </p:sp>
    </p:spTree>
    <p:extLst>
      <p:ext uri="{BB962C8B-B14F-4D97-AF65-F5344CB8AC3E}">
        <p14:creationId xmlns:p14="http://schemas.microsoft.com/office/powerpoint/2010/main" val="9516987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medical equipment, medical, flesh, patient&#10;&#10;Description automatically generated">
            <a:extLst>
              <a:ext uri="{FF2B5EF4-FFF2-40B4-BE49-F238E27FC236}">
                <a16:creationId xmlns:a16="http://schemas.microsoft.com/office/drawing/2014/main" id="{6514252D-CDED-C603-AC3F-713B03D420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0436" r="7936" b="32942"/>
          <a:stretch/>
        </p:blipFill>
        <p:spPr>
          <a:xfrm>
            <a:off x="0" y="10"/>
            <a:ext cx="12188952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A35E6-AB9F-D577-93D8-67E6564C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Part 1: Conclusion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2F89261-09D9-4FE3-943F-1C0633309F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6822689"/>
              </p:ext>
            </p:extLst>
          </p:nvPr>
        </p:nvGraphicFramePr>
        <p:xfrm>
          <a:off x="1198181" y="2957665"/>
          <a:ext cx="9792471" cy="3171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57184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AC5B9B-9F12-FB44-9012-FA3FC8A2A9F5}"/>
              </a:ext>
            </a:extLst>
          </p:cNvPr>
          <p:cNvSpPr/>
          <p:nvPr/>
        </p:nvSpPr>
        <p:spPr>
          <a:xfrm>
            <a:off x="97152" y="6298241"/>
            <a:ext cx="113352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1- Frey, Net al. The Journal of investigative dermatology, 2017</a:t>
            </a:r>
          </a:p>
          <a:p>
            <a:r>
              <a:rPr lang="en-US" sz="1400" dirty="0"/>
              <a:t>2- </a:t>
            </a:r>
            <a:r>
              <a:rPr lang="en-US" sz="1400" dirty="0" err="1"/>
              <a:t>Rzany</a:t>
            </a:r>
            <a:r>
              <a:rPr lang="en-US" sz="1400" dirty="0"/>
              <a:t>, B., et al. Journal of clinical epidemiology, 1996</a:t>
            </a:r>
          </a:p>
          <a:p>
            <a:endParaRPr lang="en-US" sz="1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2389BC-62BD-A74C-F704-FDAB688055B7}"/>
              </a:ext>
            </a:extLst>
          </p:cNvPr>
          <p:cNvSpPr txBox="1">
            <a:spLocks/>
          </p:cNvSpPr>
          <p:nvPr/>
        </p:nvSpPr>
        <p:spPr>
          <a:xfrm>
            <a:off x="838200" y="337939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Epidemiology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817A60-165F-DCF2-A07E-802278860C6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3647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Incidence of SJS and TEN is estimated at 1.0 to 6.0 per million and 0.4 to 1.2 per million, respectively. 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/>
              <a:t>Data from a nationwide German registry indicate that the incidence is probably one to two per million per year </a:t>
            </a:r>
            <a:r>
              <a:rPr lang="en-US" baseline="30000" dirty="0"/>
              <a:t>2</a:t>
            </a:r>
          </a:p>
          <a:p>
            <a:r>
              <a:rPr lang="en-US" dirty="0"/>
              <a:t>In the US, the mean estimated incidences of SJS, SJS/TEN, and TEN were 9.2, 1.6, and 1.9 per million adults per year, respectively</a:t>
            </a:r>
          </a:p>
          <a:p>
            <a:r>
              <a:rPr lang="en-US" dirty="0"/>
              <a:t>Qatar: Incidence of SJS, SJS/TEN, and TEN is 6, 2, and 4 per million per year ( among the highest reported worldwide for TEN).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085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89E4-5598-463E-EBF9-40F26F9E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Acknowledgment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94FCF-208C-D384-9A20-B0DF6C1AB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45941" cy="4351338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sz="2800" dirty="0"/>
              <a:t>Professor Martin Steinhoff- PI </a:t>
            </a:r>
            <a:endParaRPr lang="en-US" dirty="0"/>
          </a:p>
          <a:p>
            <a:pPr>
              <a:buFontTx/>
              <a:buNone/>
            </a:pPr>
            <a:r>
              <a:rPr lang="en-US" dirty="0"/>
              <a:t>Chairman –Dermatology &amp; Venerology- Rumaila Hospital, Qatar).</a:t>
            </a:r>
            <a:r>
              <a:rPr lang="de-DE" altLang="en-US" dirty="0"/>
              <a:t> </a:t>
            </a:r>
            <a:r>
              <a:rPr lang="de-DE" altLang="en-US" dirty="0" err="1"/>
              <a:t>Director</a:t>
            </a:r>
            <a:r>
              <a:rPr lang="de-DE" altLang="en-US" dirty="0"/>
              <a:t>: Translational Research Institute (</a:t>
            </a:r>
            <a:r>
              <a:rPr lang="en-US" dirty="0" err="1"/>
              <a:t>iTRI</a:t>
            </a:r>
            <a:r>
              <a:rPr lang="en-US" dirty="0"/>
              <a:t>) </a:t>
            </a:r>
            <a:r>
              <a:rPr lang="de-DE" altLang="en-US" dirty="0"/>
              <a:t>- Hamad Medical Corporation. Weill Cornell University-Qatar &amp; Qatar University. Professor, Department  </a:t>
            </a:r>
            <a:r>
              <a:rPr lang="de-DE" altLang="en-US" dirty="0" err="1"/>
              <a:t>of</a:t>
            </a:r>
            <a:r>
              <a:rPr lang="de-DE" altLang="en-US" dirty="0"/>
              <a:t> </a:t>
            </a:r>
            <a:r>
              <a:rPr lang="de-DE" altLang="en-US" dirty="0" err="1"/>
              <a:t>Dermatology</a:t>
            </a:r>
            <a:r>
              <a:rPr lang="de-DE" altLang="en-US" dirty="0"/>
              <a:t> Weill Cornell University- New York City, USA. </a:t>
            </a:r>
            <a:r>
              <a:rPr lang="de-DE" altLang="en-US" dirty="0" err="1"/>
              <a:t>MSteinhoff</a:t>
            </a:r>
            <a:r>
              <a:rPr lang="de-DE" altLang="en-US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@hamad.qa</a:t>
            </a:r>
            <a:endParaRPr lang="en-US" dirty="0"/>
          </a:p>
          <a:p>
            <a:r>
              <a:rPr lang="en-US" sz="2800" dirty="0"/>
              <a:t>Dr.  </a:t>
            </a:r>
            <a:r>
              <a:rPr lang="en-US" sz="2800" dirty="0" err="1"/>
              <a:t>Jorg</a:t>
            </a:r>
            <a:r>
              <a:rPr lang="en-US" sz="2800" dirty="0"/>
              <a:t> </a:t>
            </a:r>
            <a:r>
              <a:rPr lang="en-US" sz="2800" dirty="0" err="1"/>
              <a:t>Buddenkotte</a:t>
            </a:r>
            <a:r>
              <a:rPr lang="en-US" sz="2800" dirty="0"/>
              <a:t>, Scientist, </a:t>
            </a:r>
            <a:r>
              <a:rPr lang="en-US" sz="2800" dirty="0" err="1"/>
              <a:t>iTRI</a:t>
            </a:r>
            <a:r>
              <a:rPr lang="en-US" sz="2800" dirty="0"/>
              <a:t> (Dermatology &amp; Venerology- Rumaila Hospital, Qatar)</a:t>
            </a:r>
          </a:p>
          <a:p>
            <a:endParaRPr lang="en-US" dirty="0"/>
          </a:p>
        </p:txBody>
      </p:sp>
      <p:pic>
        <p:nvPicPr>
          <p:cNvPr id="5" name="Picture 6" descr="Hamad Medical Corporation - WISH Virtual">
            <a:extLst>
              <a:ext uri="{FF2B5EF4-FFF2-40B4-BE49-F238E27FC236}">
                <a16:creationId xmlns:a16="http://schemas.microsoft.com/office/drawing/2014/main" id="{5FBD18CD-70BA-8157-6A87-0E04ED007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738" y="1825625"/>
            <a:ext cx="3931192" cy="119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903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earing face masks&#10;&#10;Description automatically generated with medium confidence">
            <a:extLst>
              <a:ext uri="{FF2B5EF4-FFF2-40B4-BE49-F238E27FC236}">
                <a16:creationId xmlns:a16="http://schemas.microsoft.com/office/drawing/2014/main" id="{DF466A8D-BBF0-AAE1-C628-66FF7A89B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6" b="16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9449D-98AE-FEA7-67A8-991BC94A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Thank you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3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2AA86-25A3-7B8A-C1A7-48AEFB07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10342-E786-C688-1229-DB8DCDC2F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 Lee </a:t>
            </a:r>
            <a:r>
              <a:rPr lang="en-US" dirty="0" err="1"/>
              <a:t>Haur</a:t>
            </a:r>
            <a:r>
              <a:rPr lang="en-US" dirty="0"/>
              <a:t> Yueh, Department of Dermatology, Singapore General Hospital. EADV</a:t>
            </a:r>
          </a:p>
          <a:p>
            <a:r>
              <a:rPr lang="en-US" dirty="0"/>
              <a:t>Ingen‑</a:t>
            </a:r>
            <a:r>
              <a:rPr lang="en-US" dirty="0" err="1"/>
              <a:t>Housz</a:t>
            </a:r>
            <a:r>
              <a:rPr lang="en-US" dirty="0"/>
              <a:t>‑Oro et al. </a:t>
            </a:r>
            <a:r>
              <a:rPr lang="en-US" dirty="0" err="1"/>
              <a:t>Orphanet</a:t>
            </a:r>
            <a:r>
              <a:rPr lang="en-US" dirty="0"/>
              <a:t> Journal of Rare Diseases (2023)</a:t>
            </a:r>
          </a:p>
          <a:p>
            <a:r>
              <a:rPr lang="en-US" dirty="0"/>
              <a:t>D. Creamer et al. British Journal of Dermatology 2016</a:t>
            </a:r>
          </a:p>
        </p:txBody>
      </p:sp>
    </p:spTree>
    <p:extLst>
      <p:ext uri="{BB962C8B-B14F-4D97-AF65-F5344CB8AC3E}">
        <p14:creationId xmlns:p14="http://schemas.microsoft.com/office/powerpoint/2010/main" val="3549730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AC5B9B-9F12-FB44-9012-FA3FC8A2A9F5}"/>
              </a:ext>
            </a:extLst>
          </p:cNvPr>
          <p:cNvSpPr/>
          <p:nvPr/>
        </p:nvSpPr>
        <p:spPr>
          <a:xfrm>
            <a:off x="97152" y="6298241"/>
            <a:ext cx="113352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1- Frey, Net al. The Journal of investigative dermatology, 2017</a:t>
            </a:r>
          </a:p>
          <a:p>
            <a:r>
              <a:rPr lang="en-US" sz="1400" dirty="0"/>
              <a:t>2- </a:t>
            </a:r>
            <a:r>
              <a:rPr lang="en-US" sz="1400" dirty="0" err="1"/>
              <a:t>Rzany</a:t>
            </a:r>
            <a:r>
              <a:rPr lang="en-US" sz="1400" dirty="0"/>
              <a:t>, B., et al. Journal of clinical epidemiology, 1996</a:t>
            </a:r>
          </a:p>
          <a:p>
            <a:endParaRPr lang="en-US" sz="1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2389BC-62BD-A74C-F704-FDAB688055B7}"/>
              </a:ext>
            </a:extLst>
          </p:cNvPr>
          <p:cNvSpPr txBox="1">
            <a:spLocks/>
          </p:cNvSpPr>
          <p:nvPr/>
        </p:nvSpPr>
        <p:spPr>
          <a:xfrm>
            <a:off x="838200" y="337939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SJS and TEN Clinical Presentation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817A60-165F-DCF2-A07E-802278860C64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4272419" cy="3647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Prodromal symptoms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—  malaise, fever, myalgia, sore throat, and conjunctivitis. </a:t>
            </a:r>
          </a:p>
          <a:p>
            <a:pPr algn="l"/>
            <a:r>
              <a:rPr lang="en-US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These symptoms may precede or occur concurrently with the mucocutaneous presentation </a:t>
            </a:r>
          </a:p>
        </p:txBody>
      </p:sp>
      <p:pic>
        <p:nvPicPr>
          <p:cNvPr id="1026" name="Picture 2" descr="Fever icon black sign with editable Royalty Free Vector">
            <a:extLst>
              <a:ext uri="{FF2B5EF4-FFF2-40B4-BE49-F238E27FC236}">
                <a16:creationId xmlns:a16="http://schemas.microsoft.com/office/drawing/2014/main" id="{5A734BE0-0FC2-FF11-C8E3-DC42A8FAE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8401" r="13638" b="24037"/>
          <a:stretch/>
        </p:blipFill>
        <p:spPr bwMode="auto">
          <a:xfrm>
            <a:off x="6270002" y="1928739"/>
            <a:ext cx="2193099" cy="219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re throat Generic Detailed Outline icon">
            <a:extLst>
              <a:ext uri="{FF2B5EF4-FFF2-40B4-BE49-F238E27FC236}">
                <a16:creationId xmlns:a16="http://schemas.microsoft.com/office/drawing/2014/main" id="{F34B3654-F943-209D-9950-562118DFA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408" y="1757266"/>
            <a:ext cx="2541392" cy="254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399 Watery Eyes Images, Stock Photos, 3D objects, &amp; Vectors | Shutterstock">
            <a:extLst>
              <a:ext uri="{FF2B5EF4-FFF2-40B4-BE49-F238E27FC236}">
                <a16:creationId xmlns:a16="http://schemas.microsoft.com/office/drawing/2014/main" id="{7D05CFB0-B1E1-8824-1DB4-766F8C1EF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2" b="28532"/>
          <a:stretch/>
        </p:blipFill>
        <p:spPr bwMode="auto">
          <a:xfrm>
            <a:off x="6680925" y="4222943"/>
            <a:ext cx="3564351" cy="220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967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8" name="Group 2060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70" name="Oval 2061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Oval 2062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4" name="Oval 2063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5" name="Oval 2064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6" name="Oval 2065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7" name="Oval 2066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71" name="Group 207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072" name="Straight Connector 207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3" name="Straight Connector 207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4" name="Straight Connector 207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5" name="Straight Connector 207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4" descr="Stevens-Johnson syndrome/toxic epidermal necrolysis: treatment with  low-dose corticosteroids, vitamin C and thiamine | BMJ Case Reports">
            <a:extLst>
              <a:ext uri="{FF2B5EF4-FFF2-40B4-BE49-F238E27FC236}">
                <a16:creationId xmlns:a16="http://schemas.microsoft.com/office/drawing/2014/main" id="{73A4033F-0FAE-D078-77F9-D6758434D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86"/>
          <a:stretch/>
        </p:blipFill>
        <p:spPr bwMode="auto">
          <a:xfrm>
            <a:off x="626590" y="317578"/>
            <a:ext cx="10851111" cy="35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7" name="Group 2076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2078" name="Straight Connector 2077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9" name="Straight Connector 2078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0" name="Straight Connector 2079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1" name="Straight Connector 2080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3" name="Rectangle 2082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5" name="Group 2084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086" name="Straight Connector 2085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7" name="Straight Connector 2086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8" name="Straight Connector 2087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9" name="Straight Connector 2088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75CAD900-1097-9CB9-B048-0C716103E859}"/>
              </a:ext>
            </a:extLst>
          </p:cNvPr>
          <p:cNvSpPr txBox="1">
            <a:spLocks/>
          </p:cNvSpPr>
          <p:nvPr/>
        </p:nvSpPr>
        <p:spPr>
          <a:xfrm>
            <a:off x="346887" y="4031830"/>
            <a:ext cx="4569060" cy="212958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</a:rPr>
              <a:t>SJS and TEN Clinical Presentation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4C5E5-4685-CEF0-E930-14D150046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944" y="4090993"/>
            <a:ext cx="7031248" cy="212959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i="0" u="none" strike="noStrike" dirty="0">
                <a:solidFill>
                  <a:schemeClr val="bg1"/>
                </a:solidFill>
                <a:effectLst/>
              </a:rPr>
              <a:t>Cutaneous lesions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 — The initial cutaneous presentation of SJS/TEN may mimic an </a:t>
            </a:r>
            <a:r>
              <a:rPr lang="en-US" sz="2400" b="0" i="0" u="none" strike="noStrike" dirty="0" err="1">
                <a:solidFill>
                  <a:schemeClr val="bg1"/>
                </a:solidFill>
                <a:effectLst/>
              </a:rPr>
              <a:t>exanthematous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 rash. </a:t>
            </a:r>
          </a:p>
          <a:p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Lesions start on the face and thorax before spreading to other areas and are symmetrically distributed.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83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4708</TotalTime>
  <Words>5381</Words>
  <Application>Microsoft Macintosh PowerPoint</Application>
  <PresentationFormat>Widescreen</PresentationFormat>
  <Paragraphs>493</Paragraphs>
  <Slides>72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93" baseType="lpstr">
      <vt:lpstr>AdvPS7C81</vt:lpstr>
      <vt:lpstr>AdvPSMy</vt:lpstr>
      <vt:lpstr>Arial</vt:lpstr>
      <vt:lpstr>BlinkMacSystemFont</vt:lpstr>
      <vt:lpstr>Calibri</vt:lpstr>
      <vt:lpstr>Calibri Light</vt:lpstr>
      <vt:lpstr>Guardian TextSans Web</vt:lpstr>
      <vt:lpstr>Helvetica</vt:lpstr>
      <vt:lpstr>JnycgdAdvPTimes</vt:lpstr>
      <vt:lpstr>Merriweather</vt:lpstr>
      <vt:lpstr>MinionPro</vt:lpstr>
      <vt:lpstr>MuseoSans</vt:lpstr>
      <vt:lpstr>MyriadPro</vt:lpstr>
      <vt:lpstr>Noto Sans</vt:lpstr>
      <vt:lpstr>open sans</vt:lpstr>
      <vt:lpstr>OTNEJMQuadraat</vt:lpstr>
      <vt:lpstr>Roboto</vt:lpstr>
      <vt:lpstr>Times</vt:lpstr>
      <vt:lpstr>Wingdings</vt:lpstr>
      <vt:lpstr>YouTube Sans</vt:lpstr>
      <vt:lpstr>Office Theme</vt:lpstr>
      <vt:lpstr>Stevens-Johnson Syndrome/Toxic Epidermal Necrolysis: Mechanisms and Treatment Establishing Qatar’s First Epidemiological Database, Understanding Pathophysiology Towards Personalized Treatment </vt:lpstr>
      <vt:lpstr>Conflict of interest</vt:lpstr>
      <vt:lpstr>Objectives of the Talk</vt:lpstr>
      <vt:lpstr>SJS/TEN: Rare but acute, serious, and potentially fatal Severe cutaneous adverse reaction (SCAR) Mortality risk: 3-90% Long-term sequelae: &gt;60% </vt:lpstr>
      <vt:lpstr>Case presentation </vt:lpstr>
      <vt:lpstr>PowerPoint Presentation</vt:lpstr>
      <vt:lpstr>PowerPoint Presentation</vt:lpstr>
      <vt:lpstr>PowerPoint Presentation</vt:lpstr>
      <vt:lpstr>PowerPoint Presentation</vt:lpstr>
      <vt:lpstr>SJS and TEN Clinical Presentation </vt:lpstr>
      <vt:lpstr>SJS and TEN Clinical Presentation </vt:lpstr>
      <vt:lpstr>Extracutaneous involvement and complications</vt:lpstr>
      <vt:lpstr>Extracutaneous involvement and complications</vt:lpstr>
      <vt:lpstr>Extracutaneous involvement and complications</vt:lpstr>
      <vt:lpstr>SJS/TEN Clinical classification: Timeline</vt:lpstr>
      <vt:lpstr>PowerPoint Presentation</vt:lpstr>
      <vt:lpstr>Clinical classification</vt:lpstr>
      <vt:lpstr>Validate the Clinical Separation: EM major, SJS/TEN</vt:lpstr>
      <vt:lpstr>SJS, SJS/TEN, TEN: Clinical classifications</vt:lpstr>
      <vt:lpstr>Mortality</vt:lpstr>
      <vt:lpstr>Which of the following is incorrect about Stevens-Johnson syndrome (SJS)?</vt:lpstr>
      <vt:lpstr>Question 2 Explanation: </vt:lpstr>
      <vt:lpstr>Etiology: SJS/TEN</vt:lpstr>
      <vt:lpstr>Which of the following drugs is not implicated as a trigger for Stevens-Johnson syndrome?</vt:lpstr>
      <vt:lpstr>Question 1 Explanation:  </vt:lpstr>
      <vt:lpstr>Challenges: Causality</vt:lpstr>
      <vt:lpstr>PowerPoint Presentation</vt:lpstr>
      <vt:lpstr>What can we do if we don’t find a strong drug association</vt:lpstr>
      <vt:lpstr>PowerPoint Presentation</vt:lpstr>
      <vt:lpstr>HLA–drug–TCRs initiate a series of immune reactions </vt:lpstr>
      <vt:lpstr>SJS/TEN: Strongest so far described between an HLA marker and a disease</vt:lpstr>
      <vt:lpstr>PowerPoint Presentation</vt:lpstr>
      <vt:lpstr>Genetic Factors: Ethnic and Geographic Variations</vt:lpstr>
      <vt:lpstr>HLA-B*58:01 allele with allopurinol-induced SJS/TEN:  * Unlike carbamazepine, the distribution of cases is similar globally.  * Conclusion: SJS/TEN mechanism is drug, phenotype, and ethnic-specific </vt:lpstr>
      <vt:lpstr>PowerPoint Presentation</vt:lpstr>
      <vt:lpstr>PowerPoint Presentation</vt:lpstr>
      <vt:lpstr>Successful Implementation of Preemptive Genotyping for Prevention of SJS/TEN</vt:lpstr>
      <vt:lpstr>PowerPoint Presentation</vt:lpstr>
      <vt:lpstr>Genotyping as Standard-of-Care</vt:lpstr>
      <vt:lpstr>What is the Prognosis of SJS/TEN: SCORTEN</vt:lpstr>
      <vt:lpstr>PowerPoint Presentation</vt:lpstr>
      <vt:lpstr>PowerPoint Presentation</vt:lpstr>
      <vt:lpstr>PowerPoint Presentation</vt:lpstr>
      <vt:lpstr>Mortality Rates Improved Overtime: Trends in reference centers</vt:lpstr>
      <vt:lpstr>PowerPoint Presentation</vt:lpstr>
      <vt:lpstr>SJS/TEN: 30 years of progress but still much to be done: Treatment Dilemma and Research Gaps of SJS/TEN  </vt:lpstr>
      <vt:lpstr>SJS/TEN: Treatment Dilemmas Ideal Treatment intervention?</vt:lpstr>
      <vt:lpstr>Understanding the Natural History of SJS/TEN </vt:lpstr>
      <vt:lpstr>DAY 3</vt:lpstr>
      <vt:lpstr>Qatar’s SJS/TEN CPG: Wound strategies </vt:lpstr>
      <vt:lpstr>PowerPoint Presentation</vt:lpstr>
      <vt:lpstr>Qatar’s Clinical Practice Guideline (CPG): Holistic approach looking into Factors Influencing Mortality in SJS/TEN ( PI: Professor Martin Steinhoff)</vt:lpstr>
      <vt:lpstr>PowerPoint Presentation</vt:lpstr>
      <vt:lpstr>PowerPoint Presentation</vt:lpstr>
      <vt:lpstr>PowerPoint Presentation</vt:lpstr>
      <vt:lpstr>PowerPoint Presentation</vt:lpstr>
      <vt:lpstr>(5) Skin management: Daily review</vt:lpstr>
      <vt:lpstr>(6) Skin management: TEN &gt; 30% BSA epidermal loss </vt:lpstr>
      <vt:lpstr>(7) Analgesia and Supportive Therapeutic Measures: Patient appropriate validated pain tool </vt:lpstr>
      <vt:lpstr>Hamad Medical Corporation Guidelines for The Management of Stevens-Johnson Syndrome/Toxic Epidermal Necrolysis 2020 </vt:lpstr>
      <vt:lpstr>(8) Treatment of Eye Involvement: Daily Ophthalmic Review</vt:lpstr>
      <vt:lpstr>Hamad Medical Corporation Guidelines for The Management of Stevens-Johnson Syndrome/Toxic Epidermal Necrolysis 2020 </vt:lpstr>
      <vt:lpstr>(9) Treatment of Mouth Involvement: Daily Oral Review</vt:lpstr>
      <vt:lpstr>Hamad Medical Corporation Guidelines for The Management of Stevens-Johnson Syndrome/Toxic Epidermal Necrolysis 2020 </vt:lpstr>
      <vt:lpstr>(10) Treatment of Urogenital Involvement: Daily Urogenital Review</vt:lpstr>
      <vt:lpstr>Hamad Medical Corporation Guidelines for The Management of Stevens-Johnson Syndrome/Toxic Epidermal Necrolysis 2020 </vt:lpstr>
      <vt:lpstr>The story doesn’t end here: Multidisciplinary expert consensus to standardize recommendations regarding the management of SJS/TEN sequelae</vt:lpstr>
      <vt:lpstr>PowerPoint Presentation</vt:lpstr>
      <vt:lpstr>Part 1: Conclusion</vt:lpstr>
      <vt:lpstr>Acknowledgment </vt:lpstr>
      <vt:lpstr>Thank you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Stevens-Johnson Syndrome/Toxic Epidermal Necrolysis in Qatar: Establishing the First Epidemiological Database, Understanding Pathophysiology Towards Personalized Treatment</dc:title>
  <dc:creator>Dr. Sara Saleh H. M. Al-Khawaga</dc:creator>
  <cp:lastModifiedBy>Dr. Sara Saleh H. M. Al-Khawaga</cp:lastModifiedBy>
  <cp:revision>344</cp:revision>
  <dcterms:created xsi:type="dcterms:W3CDTF">2023-05-19T11:19:07Z</dcterms:created>
  <dcterms:modified xsi:type="dcterms:W3CDTF">2023-12-06T11:13:47Z</dcterms:modified>
</cp:coreProperties>
</file>