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4"/>
    <p:sldMasterId id="2147483657" r:id="rId5"/>
  </p:sldMasterIdLst>
  <p:notesMasterIdLst>
    <p:notesMasterId r:id="rId36"/>
  </p:notesMasterIdLst>
  <p:sldIdLst>
    <p:sldId id="256" r:id="rId6"/>
    <p:sldId id="288" r:id="rId7"/>
    <p:sldId id="316" r:id="rId8"/>
    <p:sldId id="317" r:id="rId9"/>
    <p:sldId id="323" r:id="rId10"/>
    <p:sldId id="346" r:id="rId11"/>
    <p:sldId id="339" r:id="rId12"/>
    <p:sldId id="338" r:id="rId13"/>
    <p:sldId id="318" r:id="rId14"/>
    <p:sldId id="319" r:id="rId15"/>
    <p:sldId id="320" r:id="rId16"/>
    <p:sldId id="321" r:id="rId17"/>
    <p:sldId id="322" r:id="rId18"/>
    <p:sldId id="308" r:id="rId19"/>
    <p:sldId id="341" r:id="rId20"/>
    <p:sldId id="325" r:id="rId21"/>
    <p:sldId id="326" r:id="rId22"/>
    <p:sldId id="327" r:id="rId23"/>
    <p:sldId id="349" r:id="rId24"/>
    <p:sldId id="328" r:id="rId25"/>
    <p:sldId id="329" r:id="rId26"/>
    <p:sldId id="330" r:id="rId27"/>
    <p:sldId id="345" r:id="rId28"/>
    <p:sldId id="324" r:id="rId29"/>
    <p:sldId id="334" r:id="rId30"/>
    <p:sldId id="335" r:id="rId31"/>
    <p:sldId id="300" r:id="rId32"/>
    <p:sldId id="347" r:id="rId33"/>
    <p:sldId id="348" r:id="rId34"/>
    <p:sldId id="331" r:id="rId35"/>
  </p:sldIdLst>
  <p:sldSz cx="9144000" cy="5143500" type="screen16x9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288"/>
    <a:srgbClr val="106975"/>
    <a:srgbClr val="5EDDC1"/>
    <a:srgbClr val="79BBE8"/>
    <a:srgbClr val="DFADD0"/>
    <a:srgbClr val="8DA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960" autoAdjust="0"/>
    <p:restoredTop sz="93883" autoAdjust="0"/>
  </p:normalViewPr>
  <p:slideViewPr>
    <p:cSldViewPr snapToGrid="0" snapToObjects="1" showGuides="1">
      <p:cViewPr>
        <p:scale>
          <a:sx n="66" d="100"/>
          <a:sy n="66" d="100"/>
        </p:scale>
        <p:origin x="576" y="436"/>
      </p:cViewPr>
      <p:guideLst>
        <p:guide orient="horz" pos="162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pivotSource>
    <c:name>[WMH data set_Sept 19.xlsx]Graphs!PivotTable2</c:name>
    <c:fmtId val="-1"/>
  </c:pivotSource>
  <c:chart>
    <c:autoTitleDeleted val="1"/>
    <c:pivotFmts>
      <c:pivotFmt>
        <c:idx val="0"/>
        <c:spPr>
          <a:solidFill>
            <a:schemeClr val="accent2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powder">
            <a:bevelT/>
          </a:sp3d>
        </c:spPr>
        <c:marker>
          <c:symbol val="none"/>
        </c:marker>
      </c:pivotFmt>
      <c:pivotFmt>
        <c:idx val="1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2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powder">
            <a:bevelT/>
          </a:sp3d>
        </c:spPr>
        <c:marker>
          <c:symbol val="none"/>
        </c:marker>
      </c:pivotFmt>
      <c:pivotFmt>
        <c:idx val="3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2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powder">
            <a:bevelT/>
          </a:sp3d>
        </c:spPr>
        <c:marker>
          <c:symbol val="none"/>
        </c:marker>
      </c:pivotFmt>
      <c:pivotFmt>
        <c:idx val="5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2154874990809766"/>
          <c:y val="1.831055379951279E-2"/>
          <c:w val="0.80320872976815405"/>
          <c:h val="0.67375815216433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Graphs!$B$25</c:f>
              <c:strCache>
                <c:ptCount val="1"/>
                <c:pt idx="0">
                  <c:v>N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powder">
              <a:bevelT/>
            </a:sp3d>
          </c:spPr>
          <c:invertIfNegative val="0"/>
          <c:dLbls>
            <c:delete val="1"/>
          </c:dLbls>
          <c:cat>
            <c:strRef>
              <c:f>Graphs!$A$26:$A$40</c:f>
              <c:strCache>
                <c:ptCount val="14"/>
                <c:pt idx="0">
                  <c:v>Depressive Disorder</c:v>
                </c:pt>
                <c:pt idx="1">
                  <c:v>Anxiety Disorder</c:v>
                </c:pt>
                <c:pt idx="2">
                  <c:v>Adjustment Disorder </c:v>
                </c:pt>
                <c:pt idx="3">
                  <c:v>PTSD</c:v>
                </c:pt>
                <c:pt idx="4">
                  <c:v>Bipolar Disorder </c:v>
                </c:pt>
                <c:pt idx="5">
                  <c:v>Psychotic Disorder </c:v>
                </c:pt>
                <c:pt idx="6">
                  <c:v>Schizophrenia </c:v>
                </c:pt>
                <c:pt idx="7">
                  <c:v>Premenstrual Dysphoric Disorder  </c:v>
                </c:pt>
                <c:pt idx="8">
                  <c:v>Schizoaffective </c:v>
                </c:pt>
                <c:pt idx="9">
                  <c:v>Delusional Disorder </c:v>
                </c:pt>
                <c:pt idx="10">
                  <c:v>Body Dysmorphia Disorder </c:v>
                </c:pt>
                <c:pt idx="11">
                  <c:v>Sexual dysfunction </c:v>
                </c:pt>
                <c:pt idx="12">
                  <c:v>Borderline Personality Disorder </c:v>
                </c:pt>
                <c:pt idx="13">
                  <c:v>Paraniod Psychosis </c:v>
                </c:pt>
              </c:strCache>
            </c:strRef>
          </c:cat>
          <c:val>
            <c:numRef>
              <c:f>Graphs!$B$26:$B$40</c:f>
              <c:numCache>
                <c:formatCode>General</c:formatCode>
                <c:ptCount val="14"/>
                <c:pt idx="0">
                  <c:v>118</c:v>
                </c:pt>
                <c:pt idx="1">
                  <c:v>105</c:v>
                </c:pt>
                <c:pt idx="2">
                  <c:v>81</c:v>
                </c:pt>
                <c:pt idx="3">
                  <c:v>5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5B-4598-9007-1AD330FF58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2104165776"/>
        <c:axId val="-2104162384"/>
      </c:barChart>
      <c:lineChart>
        <c:grouping val="standard"/>
        <c:varyColors val="0"/>
        <c:ser>
          <c:idx val="1"/>
          <c:order val="1"/>
          <c:tx>
            <c:strRef>
              <c:f>Graphs!$C$25</c:f>
              <c:strCache>
                <c:ptCount val="1"/>
                <c:pt idx="0">
                  <c:v>%</c:v>
                </c:pt>
              </c:strCache>
            </c:strRef>
          </c:tx>
          <c:spPr>
            <a:ln w="28575" cap="rnd">
              <a:solidFill>
                <a:schemeClr val="accent2">
                  <a:tint val="77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Graphs!$A$26:$A$40</c:f>
              <c:strCache>
                <c:ptCount val="14"/>
                <c:pt idx="0">
                  <c:v>Depressive Disorder</c:v>
                </c:pt>
                <c:pt idx="1">
                  <c:v>Anxiety Disorder</c:v>
                </c:pt>
                <c:pt idx="2">
                  <c:v>Adjustment Disorder </c:v>
                </c:pt>
                <c:pt idx="3">
                  <c:v>PTSD</c:v>
                </c:pt>
                <c:pt idx="4">
                  <c:v>Bipolar Disorder </c:v>
                </c:pt>
                <c:pt idx="5">
                  <c:v>Psychotic Disorder </c:v>
                </c:pt>
                <c:pt idx="6">
                  <c:v>Schizophrenia </c:v>
                </c:pt>
                <c:pt idx="7">
                  <c:v>Premenstrual Dysphoric Disorder  </c:v>
                </c:pt>
                <c:pt idx="8">
                  <c:v>Schizoaffective </c:v>
                </c:pt>
                <c:pt idx="9">
                  <c:v>Delusional Disorder </c:v>
                </c:pt>
                <c:pt idx="10">
                  <c:v>Body Dysmorphia Disorder </c:v>
                </c:pt>
                <c:pt idx="11">
                  <c:v>Sexual dysfunction </c:v>
                </c:pt>
                <c:pt idx="12">
                  <c:v>Borderline Personality Disorder </c:v>
                </c:pt>
                <c:pt idx="13">
                  <c:v>Paraniod Psychosis </c:v>
                </c:pt>
              </c:strCache>
            </c:strRef>
          </c:cat>
          <c:val>
            <c:numRef>
              <c:f>Graphs!$C$26:$C$40</c:f>
              <c:numCache>
                <c:formatCode>0.0%</c:formatCode>
                <c:ptCount val="14"/>
                <c:pt idx="0">
                  <c:v>0.36419753086419698</c:v>
                </c:pt>
                <c:pt idx="1">
                  <c:v>0.32407407407407401</c:v>
                </c:pt>
                <c:pt idx="2">
                  <c:v>0.25</c:v>
                </c:pt>
                <c:pt idx="3">
                  <c:v>1.54320987654321E-2</c:v>
                </c:pt>
                <c:pt idx="4">
                  <c:v>9.2592592592592605E-3</c:v>
                </c:pt>
                <c:pt idx="5">
                  <c:v>6.17283950617284E-3</c:v>
                </c:pt>
                <c:pt idx="6">
                  <c:v>6.17283950617284E-3</c:v>
                </c:pt>
                <c:pt idx="7">
                  <c:v>6.17283950617284E-3</c:v>
                </c:pt>
                <c:pt idx="8">
                  <c:v>3.08641975308642E-3</c:v>
                </c:pt>
                <c:pt idx="9">
                  <c:v>3.08641975308642E-3</c:v>
                </c:pt>
                <c:pt idx="10">
                  <c:v>3.08641975308642E-3</c:v>
                </c:pt>
                <c:pt idx="11">
                  <c:v>3.08641975308642E-3</c:v>
                </c:pt>
                <c:pt idx="12">
                  <c:v>3.08641975308642E-3</c:v>
                </c:pt>
                <c:pt idx="13">
                  <c:v>3.08641975308642E-3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05B-4598-9007-1AD330FF58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104155952"/>
        <c:axId val="-2104159152"/>
      </c:lineChart>
      <c:catAx>
        <c:axId val="-2104165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4162384"/>
        <c:crosses val="autoZero"/>
        <c:auto val="1"/>
        <c:lblAlgn val="ctr"/>
        <c:lblOffset val="100"/>
        <c:noMultiLvlLbl val="0"/>
      </c:catAx>
      <c:valAx>
        <c:axId val="-2104162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4165776"/>
        <c:crosses val="autoZero"/>
        <c:crossBetween val="between"/>
      </c:valAx>
      <c:valAx>
        <c:axId val="-2104159152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4155952"/>
        <c:crosses val="max"/>
        <c:crossBetween val="between"/>
      </c:valAx>
      <c:catAx>
        <c:axId val="-21041559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041591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5A968-9557-48A7-B67A-4EB8B2BE5C7F}" type="datetimeFigureOut">
              <a:rPr lang="en-US" smtClean="0"/>
              <a:t>04/02/2023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273DB-4FFA-4529-95BE-FFEF73EAF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66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273DB-4FFA-4529-95BE-FFEF73EAFE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88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273DB-4FFA-4529-95BE-FFEF73EAFEB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350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273DB-4FFA-4529-95BE-FFEF73EAFE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16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Mandatory for all sessions.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17606-8303-4919-9CD1-EA66846B8FF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49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Mandatory for all sessions.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17606-8303-4919-9CD1-EA66846B8FF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5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Mandatory for all sessions.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17606-8303-4919-9CD1-EA66846B8FF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54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Template-Cov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381"/>
            <a:ext cx="9144000" cy="515264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913733" y="2417364"/>
            <a:ext cx="2671762" cy="8720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/>
              <a:t>Building a</a:t>
            </a:r>
          </a:p>
          <a:p>
            <a:pPr lvl="0"/>
            <a:r>
              <a:rPr lang="en-US" dirty="0"/>
              <a:t>healthy nation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13733" y="3207965"/>
            <a:ext cx="2671762" cy="4680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5EDDC1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/>
              <a:t>is what we do.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913733" y="3745753"/>
            <a:ext cx="2671762" cy="4680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997068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 Template-1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5006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70791" y="703657"/>
            <a:ext cx="5219362" cy="281296"/>
          </a:xfrm>
        </p:spPr>
        <p:txBody>
          <a:bodyPr lIns="0" tIns="0" bIns="0">
            <a:noAutofit/>
          </a:bodyPr>
          <a:lstStyle>
            <a:lvl1pPr algn="l">
              <a:defRPr>
                <a:solidFill>
                  <a:srgbClr val="019288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5124" y="1449933"/>
            <a:ext cx="3499963" cy="254988"/>
          </a:xfrm>
        </p:spPr>
        <p:txBody>
          <a:bodyPr lIns="0" tIns="0" bIns="0">
            <a:noAutofit/>
          </a:bodyPr>
          <a:lstStyle>
            <a:lvl1pPr>
              <a:defRPr sz="1200" b="1">
                <a:solidFill>
                  <a:srgbClr val="106975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74650" y="1724263"/>
            <a:ext cx="3500438" cy="3009900"/>
          </a:xfrm>
        </p:spPr>
        <p:txBody>
          <a:bodyPr lIns="0" tIns="0" bIns="0">
            <a:noAutofit/>
          </a:bodyPr>
          <a:lstStyle>
            <a:lvl1pPr algn="l">
              <a:lnSpc>
                <a:spcPct val="11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Posant</a:t>
            </a:r>
            <a:r>
              <a:rPr lang="en-US" dirty="0"/>
              <a:t> et </a:t>
            </a:r>
            <a:r>
              <a:rPr lang="en-US" dirty="0" err="1"/>
              <a:t>odi</a:t>
            </a:r>
            <a:r>
              <a:rPr lang="en-US" dirty="0"/>
              <a:t> </a:t>
            </a:r>
            <a:r>
              <a:rPr lang="en-US" dirty="0" err="1"/>
              <a:t>dolecae</a:t>
            </a:r>
            <a:r>
              <a:rPr lang="en-US" dirty="0"/>
              <a:t> </a:t>
            </a:r>
            <a:r>
              <a:rPr lang="en-US" dirty="0" err="1"/>
              <a:t>maximporro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quod </a:t>
            </a:r>
            <a:r>
              <a:rPr lang="en-US" dirty="0" err="1"/>
              <a:t>mosam</a:t>
            </a:r>
            <a:r>
              <a:rPr lang="en-US" dirty="0"/>
              <a:t> quo de </a:t>
            </a:r>
            <a:r>
              <a:rPr lang="en-US" dirty="0" err="1"/>
              <a:t>mos</a:t>
            </a:r>
            <a:r>
              <a:rPr lang="en-US" dirty="0"/>
              <a:t> et pro qui </a:t>
            </a:r>
            <a:r>
              <a:rPr lang="en-US" dirty="0" err="1"/>
              <a:t>quamus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harum</a:t>
            </a:r>
            <a:r>
              <a:rPr lang="en-US" dirty="0"/>
              <a:t> </a:t>
            </a:r>
            <a:r>
              <a:rPr lang="en-US" dirty="0" err="1"/>
              <a:t>dolo</a:t>
            </a:r>
            <a:r>
              <a:rPr lang="en-US" dirty="0"/>
              <a:t> </a:t>
            </a:r>
            <a:r>
              <a:rPr lang="en-US" dirty="0" err="1"/>
              <a:t>cuptiis</a:t>
            </a:r>
            <a:r>
              <a:rPr lang="en-US" dirty="0"/>
              <a:t> </a:t>
            </a:r>
            <a:r>
              <a:rPr lang="en-US" dirty="0" err="1"/>
              <a:t>nobis</a:t>
            </a:r>
            <a:r>
              <a:rPr lang="en-US" dirty="0"/>
              <a:t> </a:t>
            </a:r>
            <a:r>
              <a:rPr lang="en-US" dirty="0" err="1"/>
              <a:t>exerumqui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di qui </a:t>
            </a:r>
            <a:r>
              <a:rPr lang="en-US" dirty="0" err="1"/>
              <a:t>que</a:t>
            </a:r>
            <a:r>
              <a:rPr lang="en-US" dirty="0"/>
              <a:t> des maxim vid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enis</a:t>
            </a:r>
            <a:r>
              <a:rPr lang="en-US" dirty="0"/>
              <a:t> ma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eosanimusam</a:t>
            </a:r>
            <a:r>
              <a:rPr lang="en-US" dirty="0"/>
              <a:t> </a:t>
            </a:r>
            <a:r>
              <a:rPr lang="en-US" dirty="0" err="1"/>
              <a:t>ute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quae. </a:t>
            </a:r>
            <a:r>
              <a:rPr lang="en-US" dirty="0" err="1"/>
              <a:t>Epra</a:t>
            </a:r>
            <a:r>
              <a:rPr lang="en-US" dirty="0"/>
              <a:t> qui </a:t>
            </a:r>
            <a:r>
              <a:rPr lang="en-US" dirty="0" err="1"/>
              <a:t>dollupid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ipsandam</a:t>
            </a:r>
            <a:r>
              <a:rPr lang="en-US" dirty="0"/>
              <a:t>, </a:t>
            </a:r>
            <a:r>
              <a:rPr lang="en-US" dirty="0" err="1"/>
              <a:t>omnihit</a:t>
            </a:r>
            <a:r>
              <a:rPr lang="en-US" dirty="0"/>
              <a:t> </a:t>
            </a:r>
            <a:r>
              <a:rPr lang="en-US" dirty="0" err="1"/>
              <a:t>doluptatqui</a:t>
            </a:r>
            <a:r>
              <a:rPr lang="en-US" dirty="0"/>
              <a:t> od qui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as et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estisquiae</a:t>
            </a:r>
            <a:r>
              <a:rPr lang="en-US" dirty="0"/>
              <a:t>. </a:t>
            </a:r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7035754" y="375163"/>
            <a:ext cx="1828800" cy="204809"/>
          </a:xfrm>
        </p:spPr>
        <p:txBody>
          <a:bodyPr lIns="0" tIns="0" rIns="0" bIns="0">
            <a:noAutofit/>
          </a:bodyPr>
          <a:lstStyle>
            <a:lvl1pPr algn="r">
              <a:defRPr sz="1200">
                <a:solidFill>
                  <a:srgbClr val="019288"/>
                </a:solidFill>
              </a:defRPr>
            </a:lvl1pPr>
          </a:lstStyle>
          <a:p>
            <a:pPr lvl="0"/>
            <a:r>
              <a:rPr lang="en-US" dirty="0"/>
              <a:t>Section title goes here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4165600" y="1449388"/>
            <a:ext cx="3500438" cy="25749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572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P Template-1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5006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70791" y="703657"/>
            <a:ext cx="5219362" cy="281296"/>
          </a:xfrm>
        </p:spPr>
        <p:txBody>
          <a:bodyPr lIns="0" tIns="0" bIns="0">
            <a:noAutofit/>
          </a:bodyPr>
          <a:lstStyle>
            <a:lvl1pPr algn="l">
              <a:defRPr>
                <a:solidFill>
                  <a:srgbClr val="019288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5124" y="1449933"/>
            <a:ext cx="3499963" cy="254988"/>
          </a:xfrm>
        </p:spPr>
        <p:txBody>
          <a:bodyPr lIns="0" tIns="0" bIns="0">
            <a:noAutofit/>
          </a:bodyPr>
          <a:lstStyle>
            <a:lvl1pPr>
              <a:defRPr sz="1200" b="1">
                <a:solidFill>
                  <a:srgbClr val="106975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74650" y="1724263"/>
            <a:ext cx="3500438" cy="740617"/>
          </a:xfrm>
        </p:spPr>
        <p:txBody>
          <a:bodyPr lIns="0" tIns="0" bIns="0">
            <a:noAutofit/>
          </a:bodyPr>
          <a:lstStyle>
            <a:lvl1pPr algn="l">
              <a:lnSpc>
                <a:spcPct val="11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Posant</a:t>
            </a:r>
            <a:r>
              <a:rPr lang="en-US" dirty="0"/>
              <a:t> et </a:t>
            </a:r>
            <a:r>
              <a:rPr lang="en-US" dirty="0" err="1"/>
              <a:t>odi</a:t>
            </a:r>
            <a:r>
              <a:rPr lang="en-US" dirty="0"/>
              <a:t> </a:t>
            </a:r>
            <a:r>
              <a:rPr lang="en-US" dirty="0" err="1"/>
              <a:t>dolecae</a:t>
            </a:r>
            <a:r>
              <a:rPr lang="en-US" dirty="0"/>
              <a:t> </a:t>
            </a:r>
            <a:r>
              <a:rPr lang="en-US" dirty="0" err="1"/>
              <a:t>maximporro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quod </a:t>
            </a:r>
            <a:r>
              <a:rPr lang="en-US" dirty="0" err="1"/>
              <a:t>mosam</a:t>
            </a:r>
            <a:r>
              <a:rPr lang="en-US" dirty="0"/>
              <a:t> quo de </a:t>
            </a:r>
            <a:r>
              <a:rPr lang="en-US" dirty="0" err="1"/>
              <a:t>mos</a:t>
            </a:r>
            <a:r>
              <a:rPr lang="en-US" dirty="0"/>
              <a:t> et pro qui </a:t>
            </a:r>
            <a:r>
              <a:rPr lang="en-US" dirty="0" err="1"/>
              <a:t>quamus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harum</a:t>
            </a:r>
            <a:r>
              <a:rPr lang="en-US" dirty="0"/>
              <a:t> </a:t>
            </a:r>
            <a:r>
              <a:rPr lang="en-US" dirty="0" err="1"/>
              <a:t>dolo</a:t>
            </a:r>
            <a:r>
              <a:rPr lang="en-US" dirty="0"/>
              <a:t> </a:t>
            </a:r>
            <a:r>
              <a:rPr lang="en-US" dirty="0" err="1"/>
              <a:t>cuptiis</a:t>
            </a:r>
            <a:r>
              <a:rPr lang="en-US" dirty="0"/>
              <a:t> </a:t>
            </a:r>
            <a:r>
              <a:rPr lang="en-US" dirty="0" err="1"/>
              <a:t>nobis</a:t>
            </a:r>
            <a:r>
              <a:rPr lang="en-US" dirty="0"/>
              <a:t> </a:t>
            </a:r>
            <a:r>
              <a:rPr lang="en-US" dirty="0" err="1"/>
              <a:t>exerumqui</a:t>
            </a:r>
            <a:r>
              <a:rPr lang="en-US" dirty="0"/>
              <a:t> </a:t>
            </a:r>
            <a:r>
              <a:rPr lang="en-US" dirty="0" err="1"/>
              <a:t>voluptasv</a:t>
            </a:r>
            <a:endParaRPr lang="en-US" dirty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4165210" y="1724263"/>
            <a:ext cx="3500438" cy="740617"/>
          </a:xfrm>
        </p:spPr>
        <p:txBody>
          <a:bodyPr lIns="0" tIns="0" bIns="0">
            <a:noAutofit/>
          </a:bodyPr>
          <a:lstStyle>
            <a:lvl1pPr algn="l">
              <a:lnSpc>
                <a:spcPct val="11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Posant</a:t>
            </a:r>
            <a:r>
              <a:rPr lang="en-US" dirty="0"/>
              <a:t> et </a:t>
            </a:r>
            <a:r>
              <a:rPr lang="en-US" dirty="0" err="1"/>
              <a:t>odi</a:t>
            </a:r>
            <a:r>
              <a:rPr lang="en-US" dirty="0"/>
              <a:t> </a:t>
            </a:r>
            <a:r>
              <a:rPr lang="en-US" dirty="0" err="1"/>
              <a:t>dolecae</a:t>
            </a:r>
            <a:r>
              <a:rPr lang="en-US" dirty="0"/>
              <a:t> </a:t>
            </a:r>
            <a:r>
              <a:rPr lang="en-US" dirty="0" err="1"/>
              <a:t>maximporro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quod </a:t>
            </a:r>
            <a:r>
              <a:rPr lang="en-US" dirty="0" err="1"/>
              <a:t>mosam</a:t>
            </a:r>
            <a:r>
              <a:rPr lang="en-US" dirty="0"/>
              <a:t> quo de </a:t>
            </a:r>
            <a:r>
              <a:rPr lang="en-US" dirty="0" err="1"/>
              <a:t>mos</a:t>
            </a:r>
            <a:r>
              <a:rPr lang="en-US" dirty="0"/>
              <a:t> et pro qui </a:t>
            </a:r>
            <a:r>
              <a:rPr lang="en-US" dirty="0" err="1"/>
              <a:t>quamus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harum</a:t>
            </a:r>
            <a:r>
              <a:rPr lang="en-US" dirty="0"/>
              <a:t> </a:t>
            </a:r>
            <a:r>
              <a:rPr lang="en-US" dirty="0" err="1"/>
              <a:t>dolo</a:t>
            </a:r>
            <a:r>
              <a:rPr lang="en-US" dirty="0"/>
              <a:t> </a:t>
            </a:r>
            <a:r>
              <a:rPr lang="en-US" dirty="0" err="1"/>
              <a:t>cuptiis</a:t>
            </a:r>
            <a:r>
              <a:rPr lang="en-US" dirty="0"/>
              <a:t> </a:t>
            </a:r>
            <a:r>
              <a:rPr lang="en-US" dirty="0" err="1"/>
              <a:t>nobis</a:t>
            </a:r>
            <a:r>
              <a:rPr lang="en-US" dirty="0"/>
              <a:t> </a:t>
            </a:r>
            <a:r>
              <a:rPr lang="en-US" dirty="0" err="1"/>
              <a:t>exerumqui</a:t>
            </a:r>
            <a:r>
              <a:rPr lang="en-US" dirty="0"/>
              <a:t> </a:t>
            </a:r>
            <a:r>
              <a:rPr lang="en-US" dirty="0" err="1"/>
              <a:t>voluptas</a:t>
            </a:r>
            <a:endParaRPr lang="en-US" dirty="0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7035754" y="375163"/>
            <a:ext cx="1828800" cy="204809"/>
          </a:xfrm>
        </p:spPr>
        <p:txBody>
          <a:bodyPr lIns="0" tIns="0" rIns="0" bIns="0">
            <a:noAutofit/>
          </a:bodyPr>
          <a:lstStyle>
            <a:lvl1pPr algn="r">
              <a:defRPr sz="1200">
                <a:solidFill>
                  <a:srgbClr val="019288"/>
                </a:solidFill>
              </a:defRPr>
            </a:lvl1pPr>
          </a:lstStyle>
          <a:p>
            <a:pPr lvl="0"/>
            <a:r>
              <a:rPr lang="en-US" dirty="0"/>
              <a:t>Section title goes here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165210" y="1449933"/>
            <a:ext cx="3500438" cy="254988"/>
          </a:xfrm>
        </p:spPr>
        <p:txBody>
          <a:bodyPr lIns="0" tIns="0" bIns="0">
            <a:noAutofit/>
          </a:bodyPr>
          <a:lstStyle>
            <a:lvl1pPr>
              <a:defRPr sz="1200" b="1">
                <a:solidFill>
                  <a:srgbClr val="106975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374650" y="2589300"/>
            <a:ext cx="3500438" cy="14859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165210" y="2589300"/>
            <a:ext cx="3500438" cy="1485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65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 Template-1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50069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-1"/>
            <a:ext cx="3919538" cy="4868985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7035754" y="375163"/>
            <a:ext cx="1828800" cy="204809"/>
          </a:xfrm>
        </p:spPr>
        <p:txBody>
          <a:bodyPr lIns="0" tIns="0" rIns="0" bIns="0">
            <a:noAutofit/>
          </a:bodyPr>
          <a:lstStyle>
            <a:lvl1pPr algn="r">
              <a:defRPr sz="1200">
                <a:solidFill>
                  <a:srgbClr val="019288"/>
                </a:solidFill>
              </a:defRPr>
            </a:lvl1pPr>
          </a:lstStyle>
          <a:p>
            <a:pPr lvl="0"/>
            <a:r>
              <a:rPr lang="en-US" dirty="0"/>
              <a:t>Section title goes here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4249756" y="703657"/>
            <a:ext cx="4708660" cy="281296"/>
          </a:xfrm>
        </p:spPr>
        <p:txBody>
          <a:bodyPr lIns="0" tIns="0" bIns="0">
            <a:noAutofit/>
          </a:bodyPr>
          <a:lstStyle>
            <a:lvl1pPr algn="l">
              <a:defRPr>
                <a:solidFill>
                  <a:srgbClr val="019288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49756" y="1425591"/>
            <a:ext cx="3499963" cy="254988"/>
          </a:xfrm>
        </p:spPr>
        <p:txBody>
          <a:bodyPr lIns="0" tIns="0" bIns="0">
            <a:noAutofit/>
          </a:bodyPr>
          <a:lstStyle>
            <a:lvl1pPr>
              <a:defRPr sz="1200" b="1">
                <a:solidFill>
                  <a:srgbClr val="106975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4249756" y="1699921"/>
            <a:ext cx="3500438" cy="2159891"/>
          </a:xfrm>
        </p:spPr>
        <p:txBody>
          <a:bodyPr lIns="0" tIns="0" bIns="0">
            <a:noAutofit/>
          </a:bodyPr>
          <a:lstStyle>
            <a:lvl1pPr marL="171450" indent="-171450" algn="l">
              <a:lnSpc>
                <a:spcPct val="110000"/>
              </a:lnSpc>
              <a:buClr>
                <a:srgbClr val="106975"/>
              </a:buClr>
              <a:buFont typeface="Arial"/>
              <a:buChar char="•"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dolecae</a:t>
            </a:r>
            <a:r>
              <a:rPr lang="en-US" dirty="0"/>
              <a:t> </a:t>
            </a:r>
            <a:r>
              <a:rPr lang="en-US" dirty="0" err="1"/>
              <a:t>maximporro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quod </a:t>
            </a:r>
            <a:r>
              <a:rPr lang="en-US" dirty="0" err="1"/>
              <a:t>mosam</a:t>
            </a:r>
            <a:r>
              <a:rPr lang="en-US" dirty="0"/>
              <a:t> quo de </a:t>
            </a:r>
            <a:r>
              <a:rPr lang="en-US" dirty="0" err="1"/>
              <a:t>mos</a:t>
            </a:r>
            <a:r>
              <a:rPr lang="en-US" dirty="0"/>
              <a:t> et pro qui </a:t>
            </a:r>
            <a:r>
              <a:rPr lang="en-US" dirty="0" err="1"/>
              <a:t>quamus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harum</a:t>
            </a:r>
            <a:r>
              <a:rPr lang="en-US" dirty="0"/>
              <a:t> </a:t>
            </a:r>
            <a:r>
              <a:rPr lang="en-US" dirty="0" err="1"/>
              <a:t>dolo</a:t>
            </a:r>
            <a:r>
              <a:rPr lang="en-US" dirty="0"/>
              <a:t> </a:t>
            </a:r>
            <a:r>
              <a:rPr lang="en-US" dirty="0" err="1"/>
              <a:t>cuptiis</a:t>
            </a:r>
            <a:r>
              <a:rPr lang="en-US" dirty="0"/>
              <a:t> </a:t>
            </a:r>
            <a:r>
              <a:rPr lang="en-US" dirty="0" err="1"/>
              <a:t>nobis</a:t>
            </a:r>
            <a:r>
              <a:rPr lang="en-US" dirty="0"/>
              <a:t> </a:t>
            </a:r>
            <a:r>
              <a:rPr lang="en-US" dirty="0" err="1"/>
              <a:t>exerumqui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di qui </a:t>
            </a:r>
            <a:r>
              <a:rPr lang="en-US" dirty="0" err="1"/>
              <a:t>que</a:t>
            </a:r>
            <a:r>
              <a:rPr lang="en-US" dirty="0"/>
              <a:t> des maxim vid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enis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Ma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eosanimusam</a:t>
            </a:r>
            <a:r>
              <a:rPr lang="en-US" dirty="0"/>
              <a:t> </a:t>
            </a:r>
            <a:r>
              <a:rPr lang="en-US" dirty="0" err="1"/>
              <a:t>ute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quae. </a:t>
            </a:r>
            <a:r>
              <a:rPr lang="en-US" dirty="0" err="1"/>
              <a:t>Epra</a:t>
            </a:r>
            <a:r>
              <a:rPr lang="en-US" dirty="0"/>
              <a:t> qui </a:t>
            </a:r>
            <a:r>
              <a:rPr lang="en-US" dirty="0" err="1"/>
              <a:t>dollupid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ipsandam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Omnihit</a:t>
            </a:r>
            <a:r>
              <a:rPr lang="en-US" dirty="0"/>
              <a:t> </a:t>
            </a:r>
            <a:r>
              <a:rPr lang="en-US" dirty="0" err="1"/>
              <a:t>doluptatqui</a:t>
            </a:r>
            <a:r>
              <a:rPr lang="en-US" dirty="0"/>
              <a:t> od qui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as et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estisquiae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77757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 Template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4940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65655" y="1222961"/>
            <a:ext cx="2243785" cy="3009724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>
                    <a:lumMod val="95000"/>
                  </a:schemeClr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/>
              <a:t>Title page 		01</a:t>
            </a:r>
          </a:p>
          <a:p>
            <a:pPr lvl="0"/>
            <a:r>
              <a:rPr lang="en-US" dirty="0"/>
              <a:t>Title page		02</a:t>
            </a:r>
          </a:p>
          <a:p>
            <a:pPr lvl="0"/>
            <a:r>
              <a:rPr lang="en-US" dirty="0"/>
              <a:t>Title page 		03</a:t>
            </a:r>
          </a:p>
          <a:p>
            <a:pPr lvl="0"/>
            <a:r>
              <a:rPr lang="en-US" dirty="0"/>
              <a:t>Title page 		04</a:t>
            </a:r>
          </a:p>
          <a:p>
            <a:pPr lvl="0"/>
            <a:r>
              <a:rPr lang="en-US" dirty="0"/>
              <a:t>Title page 		05</a:t>
            </a:r>
          </a:p>
          <a:p>
            <a:pPr lvl="0"/>
            <a:r>
              <a:rPr lang="en-US" dirty="0"/>
              <a:t>Title page 		06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760950" y="615950"/>
            <a:ext cx="2243138" cy="4286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chemeClr val="bg1">
                    <a:lumMod val="95000"/>
                  </a:schemeClr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2494611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 Template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112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1050835"/>
            <a:ext cx="4023281" cy="45409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2200" baseline="0">
                <a:solidFill>
                  <a:schemeClr val="bg1"/>
                </a:solidFill>
                <a:latin typeface="Tahoma"/>
                <a:cs typeface="Tahoma"/>
              </a:defRPr>
            </a:lvl1pPr>
            <a:lvl2pPr marL="457200" indent="0">
              <a:buNone/>
              <a:defRPr sz="2400">
                <a:latin typeface="Tahoma"/>
                <a:cs typeface="Tahoma"/>
              </a:defRPr>
            </a:lvl2pPr>
            <a:lvl3pPr marL="914400" indent="0">
              <a:buNone/>
              <a:defRPr sz="2400">
                <a:latin typeface="Tahoma"/>
                <a:cs typeface="Tahoma"/>
              </a:defRPr>
            </a:lvl3pPr>
            <a:lvl4pPr marL="1371600" indent="0">
              <a:buNone/>
              <a:defRPr sz="2400">
                <a:latin typeface="Tahoma"/>
                <a:cs typeface="Tahoma"/>
              </a:defRPr>
            </a:lvl4pPr>
            <a:lvl5pPr marL="1828800" indent="0">
              <a:buNone/>
              <a:defRPr sz="2400">
                <a:latin typeface="Tahoma"/>
                <a:cs typeface="Tahoma"/>
              </a:defRPr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1497868"/>
            <a:ext cx="4023281" cy="45409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400" baseline="0">
                <a:solidFill>
                  <a:srgbClr val="8DA7D7"/>
                </a:solidFill>
                <a:latin typeface="Tahoma"/>
                <a:cs typeface="Tahoma"/>
              </a:defRPr>
            </a:lvl1pPr>
            <a:lvl2pPr marL="457200" indent="0">
              <a:buNone/>
              <a:defRPr sz="2400">
                <a:latin typeface="Tahoma"/>
                <a:cs typeface="Tahoma"/>
              </a:defRPr>
            </a:lvl2pPr>
            <a:lvl3pPr marL="914400" indent="0">
              <a:buNone/>
              <a:defRPr sz="2400">
                <a:latin typeface="Tahoma"/>
                <a:cs typeface="Tahoma"/>
              </a:defRPr>
            </a:lvl3pPr>
            <a:lvl4pPr marL="1371600" indent="0">
              <a:buNone/>
              <a:defRPr sz="2400">
                <a:latin typeface="Tahoma"/>
                <a:cs typeface="Tahoma"/>
              </a:defRPr>
            </a:lvl4pPr>
            <a:lvl5pPr marL="1828800" indent="0">
              <a:buNone/>
              <a:defRPr sz="2400">
                <a:latin typeface="Tahoma"/>
                <a:cs typeface="Tahoma"/>
              </a:defRPr>
            </a:lvl5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597629"/>
            <a:ext cx="4023281" cy="45409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2400" baseline="0">
                <a:solidFill>
                  <a:schemeClr val="bg1"/>
                </a:solidFill>
                <a:latin typeface="Tahoma"/>
                <a:cs typeface="Tahoma"/>
              </a:defRPr>
            </a:lvl1pPr>
            <a:lvl2pPr marL="457200" indent="0">
              <a:buNone/>
              <a:defRPr sz="2400">
                <a:latin typeface="Tahoma"/>
                <a:cs typeface="Tahoma"/>
              </a:defRPr>
            </a:lvl2pPr>
            <a:lvl3pPr marL="914400" indent="0">
              <a:buNone/>
              <a:defRPr sz="2400">
                <a:latin typeface="Tahoma"/>
                <a:cs typeface="Tahoma"/>
              </a:defRPr>
            </a:lvl3pPr>
            <a:lvl4pPr marL="1371600" indent="0">
              <a:buNone/>
              <a:defRPr sz="2400">
                <a:latin typeface="Tahoma"/>
                <a:cs typeface="Tahoma"/>
              </a:defRPr>
            </a:lvl4pPr>
            <a:lvl5pPr marL="1828800" indent="0">
              <a:buNone/>
              <a:defRPr sz="2400">
                <a:latin typeface="Tahoma"/>
                <a:cs typeface="Tahoma"/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2030068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 Template-0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49403"/>
          </a:xfrm>
          <a:prstGeom prst="rect">
            <a:avLst/>
          </a:prstGeom>
        </p:spPr>
      </p:pic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1050835"/>
            <a:ext cx="4023281" cy="45409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2200" baseline="0">
                <a:solidFill>
                  <a:schemeClr val="bg1"/>
                </a:solidFill>
                <a:latin typeface="Tahoma"/>
                <a:cs typeface="Tahoma"/>
              </a:defRPr>
            </a:lvl1pPr>
            <a:lvl2pPr marL="457200" indent="0">
              <a:buNone/>
              <a:defRPr sz="2400">
                <a:latin typeface="Tahoma"/>
                <a:cs typeface="Tahoma"/>
              </a:defRPr>
            </a:lvl2pPr>
            <a:lvl3pPr marL="914400" indent="0">
              <a:buNone/>
              <a:defRPr sz="2400">
                <a:latin typeface="Tahoma"/>
                <a:cs typeface="Tahoma"/>
              </a:defRPr>
            </a:lvl3pPr>
            <a:lvl4pPr marL="1371600" indent="0">
              <a:buNone/>
              <a:defRPr sz="2400">
                <a:latin typeface="Tahoma"/>
                <a:cs typeface="Tahoma"/>
              </a:defRPr>
            </a:lvl4pPr>
            <a:lvl5pPr marL="1828800" indent="0">
              <a:buNone/>
              <a:defRPr sz="2400">
                <a:latin typeface="Tahoma"/>
                <a:cs typeface="Tahoma"/>
              </a:defRPr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1497868"/>
            <a:ext cx="4023281" cy="45409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400" baseline="0">
                <a:solidFill>
                  <a:srgbClr val="DFADD0"/>
                </a:solidFill>
                <a:latin typeface="Tahoma"/>
                <a:cs typeface="Tahoma"/>
              </a:defRPr>
            </a:lvl1pPr>
            <a:lvl2pPr marL="457200" indent="0">
              <a:buNone/>
              <a:defRPr sz="2400">
                <a:latin typeface="Tahoma"/>
                <a:cs typeface="Tahoma"/>
              </a:defRPr>
            </a:lvl2pPr>
            <a:lvl3pPr marL="914400" indent="0">
              <a:buNone/>
              <a:defRPr sz="2400">
                <a:latin typeface="Tahoma"/>
                <a:cs typeface="Tahoma"/>
              </a:defRPr>
            </a:lvl3pPr>
            <a:lvl4pPr marL="1371600" indent="0">
              <a:buNone/>
              <a:defRPr sz="2400">
                <a:latin typeface="Tahoma"/>
                <a:cs typeface="Tahoma"/>
              </a:defRPr>
            </a:lvl4pPr>
            <a:lvl5pPr marL="1828800" indent="0">
              <a:buNone/>
              <a:defRPr sz="2400">
                <a:latin typeface="Tahoma"/>
                <a:cs typeface="Tahoma"/>
              </a:defRPr>
            </a:lvl5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597629"/>
            <a:ext cx="4023281" cy="45409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2400" baseline="0">
                <a:solidFill>
                  <a:schemeClr val="bg1"/>
                </a:solidFill>
                <a:latin typeface="Tahoma"/>
                <a:cs typeface="Tahoma"/>
              </a:defRPr>
            </a:lvl1pPr>
            <a:lvl2pPr marL="457200" indent="0">
              <a:buNone/>
              <a:defRPr sz="2400">
                <a:latin typeface="Tahoma"/>
                <a:cs typeface="Tahoma"/>
              </a:defRPr>
            </a:lvl2pPr>
            <a:lvl3pPr marL="914400" indent="0">
              <a:buNone/>
              <a:defRPr sz="2400">
                <a:latin typeface="Tahoma"/>
                <a:cs typeface="Tahoma"/>
              </a:defRPr>
            </a:lvl3pPr>
            <a:lvl4pPr marL="1371600" indent="0">
              <a:buNone/>
              <a:defRPr sz="2400">
                <a:latin typeface="Tahoma"/>
                <a:cs typeface="Tahoma"/>
              </a:defRPr>
            </a:lvl4pPr>
            <a:lvl5pPr marL="1828800" indent="0">
              <a:buNone/>
              <a:defRPr sz="2400">
                <a:latin typeface="Tahoma"/>
                <a:cs typeface="Tahoma"/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544251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 Template-0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1120"/>
          </a:xfrm>
          <a:prstGeom prst="rect">
            <a:avLst/>
          </a:prstGeom>
        </p:spPr>
      </p:pic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1050835"/>
            <a:ext cx="4023281" cy="45409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2200" baseline="0">
                <a:solidFill>
                  <a:schemeClr val="bg1"/>
                </a:solidFill>
                <a:latin typeface="Tahoma"/>
                <a:cs typeface="Tahoma"/>
              </a:defRPr>
            </a:lvl1pPr>
            <a:lvl2pPr marL="457200" indent="0">
              <a:buNone/>
              <a:defRPr sz="2400">
                <a:latin typeface="Tahoma"/>
                <a:cs typeface="Tahoma"/>
              </a:defRPr>
            </a:lvl2pPr>
            <a:lvl3pPr marL="914400" indent="0">
              <a:buNone/>
              <a:defRPr sz="2400">
                <a:latin typeface="Tahoma"/>
                <a:cs typeface="Tahoma"/>
              </a:defRPr>
            </a:lvl3pPr>
            <a:lvl4pPr marL="1371600" indent="0">
              <a:buNone/>
              <a:defRPr sz="2400">
                <a:latin typeface="Tahoma"/>
                <a:cs typeface="Tahoma"/>
              </a:defRPr>
            </a:lvl4pPr>
            <a:lvl5pPr marL="1828800" indent="0">
              <a:buNone/>
              <a:defRPr sz="2400">
                <a:latin typeface="Tahoma"/>
                <a:cs typeface="Tahoma"/>
              </a:defRPr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1497868"/>
            <a:ext cx="4023281" cy="45409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400" baseline="0">
                <a:solidFill>
                  <a:srgbClr val="79BBE8"/>
                </a:solidFill>
                <a:latin typeface="Tahoma"/>
                <a:cs typeface="Tahoma"/>
              </a:defRPr>
            </a:lvl1pPr>
            <a:lvl2pPr marL="457200" indent="0">
              <a:buNone/>
              <a:defRPr sz="2400">
                <a:latin typeface="Tahoma"/>
                <a:cs typeface="Tahoma"/>
              </a:defRPr>
            </a:lvl2pPr>
            <a:lvl3pPr marL="914400" indent="0">
              <a:buNone/>
              <a:defRPr sz="2400">
                <a:latin typeface="Tahoma"/>
                <a:cs typeface="Tahoma"/>
              </a:defRPr>
            </a:lvl3pPr>
            <a:lvl4pPr marL="1371600" indent="0">
              <a:buNone/>
              <a:defRPr sz="2400">
                <a:latin typeface="Tahoma"/>
                <a:cs typeface="Tahoma"/>
              </a:defRPr>
            </a:lvl4pPr>
            <a:lvl5pPr marL="1828800" indent="0">
              <a:buNone/>
              <a:defRPr sz="2400">
                <a:latin typeface="Tahoma"/>
                <a:cs typeface="Tahoma"/>
              </a:defRPr>
            </a:lvl5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597629"/>
            <a:ext cx="4023281" cy="45409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2400" baseline="0">
                <a:solidFill>
                  <a:schemeClr val="bg1"/>
                </a:solidFill>
                <a:latin typeface="Tahoma"/>
                <a:cs typeface="Tahoma"/>
              </a:defRPr>
            </a:lvl1pPr>
            <a:lvl2pPr marL="457200" indent="0">
              <a:buNone/>
              <a:defRPr sz="2400">
                <a:latin typeface="Tahoma"/>
                <a:cs typeface="Tahoma"/>
              </a:defRPr>
            </a:lvl2pPr>
            <a:lvl3pPr marL="914400" indent="0">
              <a:buNone/>
              <a:defRPr sz="2400">
                <a:latin typeface="Tahoma"/>
                <a:cs typeface="Tahoma"/>
              </a:defRPr>
            </a:lvl3pPr>
            <a:lvl4pPr marL="1371600" indent="0">
              <a:buNone/>
              <a:defRPr sz="2400">
                <a:latin typeface="Tahoma"/>
                <a:cs typeface="Tahoma"/>
              </a:defRPr>
            </a:lvl4pPr>
            <a:lvl5pPr marL="1828800" indent="0">
              <a:buNone/>
              <a:defRPr sz="2400">
                <a:latin typeface="Tahoma"/>
                <a:cs typeface="Tahoma"/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2151087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 Template-0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9403"/>
          </a:xfrm>
          <a:prstGeom prst="rect">
            <a:avLst/>
          </a:prstGeom>
        </p:spPr>
      </p:pic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1050835"/>
            <a:ext cx="4023281" cy="45409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2200" baseline="0">
                <a:solidFill>
                  <a:schemeClr val="bg1"/>
                </a:solidFill>
                <a:latin typeface="Tahoma"/>
                <a:cs typeface="Tahoma"/>
              </a:defRPr>
            </a:lvl1pPr>
            <a:lvl2pPr marL="457200" indent="0">
              <a:buNone/>
              <a:defRPr sz="2400">
                <a:latin typeface="Tahoma"/>
                <a:cs typeface="Tahoma"/>
              </a:defRPr>
            </a:lvl2pPr>
            <a:lvl3pPr marL="914400" indent="0">
              <a:buNone/>
              <a:defRPr sz="2400">
                <a:latin typeface="Tahoma"/>
                <a:cs typeface="Tahoma"/>
              </a:defRPr>
            </a:lvl3pPr>
            <a:lvl4pPr marL="1371600" indent="0">
              <a:buNone/>
              <a:defRPr sz="2400">
                <a:latin typeface="Tahoma"/>
                <a:cs typeface="Tahoma"/>
              </a:defRPr>
            </a:lvl4pPr>
            <a:lvl5pPr marL="1828800" indent="0">
              <a:buNone/>
              <a:defRPr sz="2400">
                <a:latin typeface="Tahoma"/>
                <a:cs typeface="Tahoma"/>
              </a:defRPr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1497868"/>
            <a:ext cx="4023281" cy="45409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400" baseline="0">
                <a:solidFill>
                  <a:srgbClr val="019288"/>
                </a:solidFill>
                <a:latin typeface="Tahoma"/>
                <a:cs typeface="Tahoma"/>
              </a:defRPr>
            </a:lvl1pPr>
            <a:lvl2pPr marL="457200" indent="0">
              <a:buNone/>
              <a:defRPr sz="2400">
                <a:latin typeface="Tahoma"/>
                <a:cs typeface="Tahoma"/>
              </a:defRPr>
            </a:lvl2pPr>
            <a:lvl3pPr marL="914400" indent="0">
              <a:buNone/>
              <a:defRPr sz="2400">
                <a:latin typeface="Tahoma"/>
                <a:cs typeface="Tahoma"/>
              </a:defRPr>
            </a:lvl3pPr>
            <a:lvl4pPr marL="1371600" indent="0">
              <a:buNone/>
              <a:defRPr sz="2400">
                <a:latin typeface="Tahoma"/>
                <a:cs typeface="Tahoma"/>
              </a:defRPr>
            </a:lvl4pPr>
            <a:lvl5pPr marL="1828800" indent="0">
              <a:buNone/>
              <a:defRPr sz="2400">
                <a:latin typeface="Tahoma"/>
                <a:cs typeface="Tahoma"/>
              </a:defRPr>
            </a:lvl5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597629"/>
            <a:ext cx="4023281" cy="45409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2400" baseline="0">
                <a:solidFill>
                  <a:schemeClr val="bg1"/>
                </a:solidFill>
                <a:latin typeface="Tahoma"/>
                <a:cs typeface="Tahoma"/>
              </a:defRPr>
            </a:lvl1pPr>
            <a:lvl2pPr marL="457200" indent="0">
              <a:buNone/>
              <a:defRPr sz="2400">
                <a:latin typeface="Tahoma"/>
                <a:cs typeface="Tahoma"/>
              </a:defRPr>
            </a:lvl2pPr>
            <a:lvl3pPr marL="914400" indent="0">
              <a:buNone/>
              <a:defRPr sz="2400">
                <a:latin typeface="Tahoma"/>
                <a:cs typeface="Tahoma"/>
              </a:defRPr>
            </a:lvl3pPr>
            <a:lvl4pPr marL="1371600" indent="0">
              <a:buNone/>
              <a:defRPr sz="2400">
                <a:latin typeface="Tahoma"/>
                <a:cs typeface="Tahoma"/>
              </a:defRPr>
            </a:lvl4pPr>
            <a:lvl5pPr marL="1828800" indent="0">
              <a:buNone/>
              <a:defRPr sz="2400">
                <a:latin typeface="Tahoma"/>
                <a:cs typeface="Tahoma"/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4007224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 Template-0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9404"/>
          </a:xfrm>
          <a:prstGeom prst="rect">
            <a:avLst/>
          </a:prstGeom>
        </p:spPr>
      </p:pic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1050835"/>
            <a:ext cx="4023281" cy="45409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2200" baseline="0">
                <a:solidFill>
                  <a:schemeClr val="bg1"/>
                </a:solidFill>
                <a:latin typeface="Tahoma"/>
                <a:cs typeface="Tahoma"/>
              </a:defRPr>
            </a:lvl1pPr>
            <a:lvl2pPr marL="457200" indent="0">
              <a:buNone/>
              <a:defRPr sz="2400">
                <a:latin typeface="Tahoma"/>
                <a:cs typeface="Tahoma"/>
              </a:defRPr>
            </a:lvl2pPr>
            <a:lvl3pPr marL="914400" indent="0">
              <a:buNone/>
              <a:defRPr sz="2400">
                <a:latin typeface="Tahoma"/>
                <a:cs typeface="Tahoma"/>
              </a:defRPr>
            </a:lvl3pPr>
            <a:lvl4pPr marL="1371600" indent="0">
              <a:buNone/>
              <a:defRPr sz="2400">
                <a:latin typeface="Tahoma"/>
                <a:cs typeface="Tahoma"/>
              </a:defRPr>
            </a:lvl4pPr>
            <a:lvl5pPr marL="1828800" indent="0">
              <a:buNone/>
              <a:defRPr sz="2400">
                <a:latin typeface="Tahoma"/>
                <a:cs typeface="Tahoma"/>
              </a:defRPr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1497868"/>
            <a:ext cx="4023281" cy="45409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400" baseline="0">
                <a:solidFill>
                  <a:srgbClr val="5EDDC1"/>
                </a:solidFill>
                <a:latin typeface="Tahoma"/>
                <a:cs typeface="Tahoma"/>
              </a:defRPr>
            </a:lvl1pPr>
            <a:lvl2pPr marL="457200" indent="0">
              <a:buNone/>
              <a:defRPr sz="2400">
                <a:latin typeface="Tahoma"/>
                <a:cs typeface="Tahoma"/>
              </a:defRPr>
            </a:lvl2pPr>
            <a:lvl3pPr marL="914400" indent="0">
              <a:buNone/>
              <a:defRPr sz="2400">
                <a:latin typeface="Tahoma"/>
                <a:cs typeface="Tahoma"/>
              </a:defRPr>
            </a:lvl3pPr>
            <a:lvl4pPr marL="1371600" indent="0">
              <a:buNone/>
              <a:defRPr sz="2400">
                <a:latin typeface="Tahoma"/>
                <a:cs typeface="Tahoma"/>
              </a:defRPr>
            </a:lvl4pPr>
            <a:lvl5pPr marL="1828800" indent="0">
              <a:buNone/>
              <a:defRPr sz="2400">
                <a:latin typeface="Tahoma"/>
                <a:cs typeface="Tahoma"/>
              </a:defRPr>
            </a:lvl5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597629"/>
            <a:ext cx="4023281" cy="45409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2400" baseline="0">
                <a:solidFill>
                  <a:schemeClr val="bg1"/>
                </a:solidFill>
                <a:latin typeface="Tahoma"/>
                <a:cs typeface="Tahoma"/>
              </a:defRPr>
            </a:lvl1pPr>
            <a:lvl2pPr marL="457200" indent="0">
              <a:buNone/>
              <a:defRPr sz="2400">
                <a:latin typeface="Tahoma"/>
                <a:cs typeface="Tahoma"/>
              </a:defRPr>
            </a:lvl2pPr>
            <a:lvl3pPr marL="914400" indent="0">
              <a:buNone/>
              <a:defRPr sz="2400">
                <a:latin typeface="Tahoma"/>
                <a:cs typeface="Tahoma"/>
              </a:defRPr>
            </a:lvl3pPr>
            <a:lvl4pPr marL="1371600" indent="0">
              <a:buNone/>
              <a:defRPr sz="2400">
                <a:latin typeface="Tahoma"/>
                <a:cs typeface="Tahoma"/>
              </a:defRPr>
            </a:lvl4pPr>
            <a:lvl5pPr marL="1828800" indent="0">
              <a:buNone/>
              <a:defRPr sz="2400">
                <a:latin typeface="Tahoma"/>
                <a:cs typeface="Tahoma"/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1934118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 Template-1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50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0791" y="703657"/>
            <a:ext cx="5219362" cy="281296"/>
          </a:xfrm>
        </p:spPr>
        <p:txBody>
          <a:bodyPr lIns="0" tIns="0" bIns="0">
            <a:noAutofit/>
          </a:bodyPr>
          <a:lstStyle>
            <a:lvl1pPr algn="l">
              <a:defRPr>
                <a:solidFill>
                  <a:srgbClr val="019288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5124" y="1449933"/>
            <a:ext cx="3499963" cy="254988"/>
          </a:xfrm>
        </p:spPr>
        <p:txBody>
          <a:bodyPr lIns="0" tIns="0" bIns="0">
            <a:noAutofit/>
          </a:bodyPr>
          <a:lstStyle>
            <a:lvl1pPr>
              <a:defRPr sz="1200" b="1">
                <a:solidFill>
                  <a:srgbClr val="106975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74650" y="1724263"/>
            <a:ext cx="3500438" cy="3009900"/>
          </a:xfrm>
        </p:spPr>
        <p:txBody>
          <a:bodyPr lIns="0" tIns="0" bIns="0">
            <a:noAutofit/>
          </a:bodyPr>
          <a:lstStyle>
            <a:lvl1pPr algn="l">
              <a:lnSpc>
                <a:spcPct val="11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Posant</a:t>
            </a:r>
            <a:r>
              <a:rPr lang="en-US" dirty="0"/>
              <a:t> et </a:t>
            </a:r>
            <a:r>
              <a:rPr lang="en-US" dirty="0" err="1"/>
              <a:t>odi</a:t>
            </a:r>
            <a:r>
              <a:rPr lang="en-US" dirty="0"/>
              <a:t> </a:t>
            </a:r>
            <a:r>
              <a:rPr lang="en-US" dirty="0" err="1"/>
              <a:t>dolecae</a:t>
            </a:r>
            <a:r>
              <a:rPr lang="en-US" dirty="0"/>
              <a:t> </a:t>
            </a:r>
            <a:r>
              <a:rPr lang="en-US" dirty="0" err="1"/>
              <a:t>maximporro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quod </a:t>
            </a:r>
            <a:r>
              <a:rPr lang="en-US" dirty="0" err="1"/>
              <a:t>mosam</a:t>
            </a:r>
            <a:r>
              <a:rPr lang="en-US" dirty="0"/>
              <a:t> quo de </a:t>
            </a:r>
            <a:r>
              <a:rPr lang="en-US" dirty="0" err="1"/>
              <a:t>mos</a:t>
            </a:r>
            <a:r>
              <a:rPr lang="en-US" dirty="0"/>
              <a:t> et pro qui </a:t>
            </a:r>
            <a:r>
              <a:rPr lang="en-US" dirty="0" err="1"/>
              <a:t>quamus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harum</a:t>
            </a:r>
            <a:r>
              <a:rPr lang="en-US" dirty="0"/>
              <a:t> </a:t>
            </a:r>
            <a:r>
              <a:rPr lang="en-US" dirty="0" err="1"/>
              <a:t>dolo</a:t>
            </a:r>
            <a:r>
              <a:rPr lang="en-US" dirty="0"/>
              <a:t> </a:t>
            </a:r>
            <a:r>
              <a:rPr lang="en-US" dirty="0" err="1"/>
              <a:t>cuptiis</a:t>
            </a:r>
            <a:r>
              <a:rPr lang="en-US" dirty="0"/>
              <a:t> </a:t>
            </a:r>
            <a:r>
              <a:rPr lang="en-US" dirty="0" err="1"/>
              <a:t>nobis</a:t>
            </a:r>
            <a:r>
              <a:rPr lang="en-US" dirty="0"/>
              <a:t> </a:t>
            </a:r>
            <a:r>
              <a:rPr lang="en-US" dirty="0" err="1"/>
              <a:t>exerumqui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di qui </a:t>
            </a:r>
            <a:r>
              <a:rPr lang="en-US" dirty="0" err="1"/>
              <a:t>que</a:t>
            </a:r>
            <a:r>
              <a:rPr lang="en-US" dirty="0"/>
              <a:t> des maxim vid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enis</a:t>
            </a:r>
            <a:r>
              <a:rPr lang="en-US" dirty="0"/>
              <a:t> ma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eosanimusam</a:t>
            </a:r>
            <a:r>
              <a:rPr lang="en-US" dirty="0"/>
              <a:t> </a:t>
            </a:r>
            <a:r>
              <a:rPr lang="en-US" dirty="0" err="1"/>
              <a:t>ute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quae. </a:t>
            </a:r>
            <a:r>
              <a:rPr lang="en-US" dirty="0" err="1"/>
              <a:t>Epra</a:t>
            </a:r>
            <a:r>
              <a:rPr lang="en-US" dirty="0"/>
              <a:t> qui </a:t>
            </a:r>
            <a:r>
              <a:rPr lang="en-US" dirty="0" err="1"/>
              <a:t>dollupid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ipsandam</a:t>
            </a:r>
            <a:r>
              <a:rPr lang="en-US" dirty="0"/>
              <a:t>, </a:t>
            </a:r>
            <a:r>
              <a:rPr lang="en-US" dirty="0" err="1"/>
              <a:t>omnihit</a:t>
            </a:r>
            <a:r>
              <a:rPr lang="en-US" dirty="0"/>
              <a:t> </a:t>
            </a:r>
            <a:r>
              <a:rPr lang="en-US" dirty="0" err="1"/>
              <a:t>doluptatqui</a:t>
            </a:r>
            <a:r>
              <a:rPr lang="en-US" dirty="0"/>
              <a:t> od qui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as et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estisquiae</a:t>
            </a:r>
            <a:r>
              <a:rPr lang="en-US" dirty="0"/>
              <a:t>. 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4165210" y="1724263"/>
            <a:ext cx="3500438" cy="3009900"/>
          </a:xfrm>
        </p:spPr>
        <p:txBody>
          <a:bodyPr lIns="0" tIns="0" bIns="0">
            <a:noAutofit/>
          </a:bodyPr>
          <a:lstStyle>
            <a:lvl1pPr algn="l">
              <a:lnSpc>
                <a:spcPct val="11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Posant</a:t>
            </a:r>
            <a:r>
              <a:rPr lang="en-US" dirty="0"/>
              <a:t> et </a:t>
            </a:r>
            <a:r>
              <a:rPr lang="en-US" dirty="0" err="1"/>
              <a:t>odi</a:t>
            </a:r>
            <a:r>
              <a:rPr lang="en-US" dirty="0"/>
              <a:t> </a:t>
            </a:r>
            <a:r>
              <a:rPr lang="en-US" dirty="0" err="1"/>
              <a:t>dolecae</a:t>
            </a:r>
            <a:r>
              <a:rPr lang="en-US" dirty="0"/>
              <a:t> </a:t>
            </a:r>
            <a:r>
              <a:rPr lang="en-US" dirty="0" err="1"/>
              <a:t>maximporro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quod </a:t>
            </a:r>
            <a:r>
              <a:rPr lang="en-US" dirty="0" err="1"/>
              <a:t>mosam</a:t>
            </a:r>
            <a:r>
              <a:rPr lang="en-US" dirty="0"/>
              <a:t> quo de </a:t>
            </a:r>
            <a:r>
              <a:rPr lang="en-US" dirty="0" err="1"/>
              <a:t>mos</a:t>
            </a:r>
            <a:r>
              <a:rPr lang="en-US" dirty="0"/>
              <a:t> et pro qui </a:t>
            </a:r>
            <a:r>
              <a:rPr lang="en-US" dirty="0" err="1"/>
              <a:t>quamus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harum</a:t>
            </a:r>
            <a:r>
              <a:rPr lang="en-US" dirty="0"/>
              <a:t> </a:t>
            </a:r>
            <a:r>
              <a:rPr lang="en-US" dirty="0" err="1"/>
              <a:t>dolo</a:t>
            </a:r>
            <a:r>
              <a:rPr lang="en-US" dirty="0"/>
              <a:t> </a:t>
            </a:r>
            <a:r>
              <a:rPr lang="en-US" dirty="0" err="1"/>
              <a:t>cuptiis</a:t>
            </a:r>
            <a:r>
              <a:rPr lang="en-US" dirty="0"/>
              <a:t> </a:t>
            </a:r>
            <a:r>
              <a:rPr lang="en-US" dirty="0" err="1"/>
              <a:t>nobis</a:t>
            </a:r>
            <a:r>
              <a:rPr lang="en-US" dirty="0"/>
              <a:t> </a:t>
            </a:r>
            <a:r>
              <a:rPr lang="en-US" dirty="0" err="1"/>
              <a:t>exerumqui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di qui </a:t>
            </a:r>
            <a:r>
              <a:rPr lang="en-US" dirty="0" err="1"/>
              <a:t>que</a:t>
            </a:r>
            <a:r>
              <a:rPr lang="en-US" dirty="0"/>
              <a:t> des maxim vid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enis</a:t>
            </a:r>
            <a:r>
              <a:rPr lang="en-US" dirty="0"/>
              <a:t> ma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eosanimusam</a:t>
            </a:r>
            <a:r>
              <a:rPr lang="en-US" dirty="0"/>
              <a:t> </a:t>
            </a:r>
            <a:r>
              <a:rPr lang="en-US" dirty="0" err="1"/>
              <a:t>ute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quae. </a:t>
            </a:r>
            <a:r>
              <a:rPr lang="en-US" dirty="0" err="1"/>
              <a:t>Epra</a:t>
            </a:r>
            <a:r>
              <a:rPr lang="en-US" dirty="0"/>
              <a:t> qui </a:t>
            </a:r>
            <a:r>
              <a:rPr lang="en-US" dirty="0" err="1"/>
              <a:t>dollupid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ipsandam</a:t>
            </a:r>
            <a:r>
              <a:rPr lang="en-US" dirty="0"/>
              <a:t>, </a:t>
            </a:r>
            <a:r>
              <a:rPr lang="en-US" dirty="0" err="1"/>
              <a:t>omnihit</a:t>
            </a:r>
            <a:r>
              <a:rPr lang="en-US" dirty="0"/>
              <a:t> </a:t>
            </a:r>
            <a:r>
              <a:rPr lang="en-US" dirty="0" err="1"/>
              <a:t>doluptatqui</a:t>
            </a:r>
            <a:r>
              <a:rPr lang="en-US" dirty="0"/>
              <a:t> od qui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as et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estisquiae</a:t>
            </a:r>
            <a:r>
              <a:rPr lang="en-US" dirty="0"/>
              <a:t>.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7035754" y="375163"/>
            <a:ext cx="1828800" cy="204809"/>
          </a:xfrm>
        </p:spPr>
        <p:txBody>
          <a:bodyPr lIns="0" tIns="0" rIns="0" bIns="0">
            <a:noAutofit/>
          </a:bodyPr>
          <a:lstStyle>
            <a:lvl1pPr algn="r">
              <a:defRPr sz="1200">
                <a:solidFill>
                  <a:srgbClr val="019288"/>
                </a:solidFill>
              </a:defRPr>
            </a:lvl1pPr>
          </a:lstStyle>
          <a:p>
            <a:pPr lvl="0"/>
            <a:r>
              <a:rPr lang="en-US" dirty="0"/>
              <a:t>Section title goes here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165210" y="1449933"/>
            <a:ext cx="3500438" cy="254988"/>
          </a:xfrm>
        </p:spPr>
        <p:txBody>
          <a:bodyPr lIns="0" tIns="0" bIns="0">
            <a:noAutofit/>
          </a:bodyPr>
          <a:lstStyle>
            <a:lvl1pPr>
              <a:defRPr sz="1200" b="1">
                <a:solidFill>
                  <a:srgbClr val="106975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420628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 Template-1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50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0791" y="703657"/>
            <a:ext cx="5219362" cy="281296"/>
          </a:xfrm>
        </p:spPr>
        <p:txBody>
          <a:bodyPr lIns="0" tIns="0" bIns="0">
            <a:noAutofit/>
          </a:bodyPr>
          <a:lstStyle>
            <a:lvl1pPr algn="l">
              <a:defRPr>
                <a:solidFill>
                  <a:srgbClr val="019288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5124" y="1449933"/>
            <a:ext cx="3499963" cy="254988"/>
          </a:xfrm>
        </p:spPr>
        <p:txBody>
          <a:bodyPr lIns="0" tIns="0" bIns="0">
            <a:noAutofit/>
          </a:bodyPr>
          <a:lstStyle>
            <a:lvl1pPr>
              <a:defRPr sz="1200" b="1">
                <a:solidFill>
                  <a:srgbClr val="106975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74650" y="1724263"/>
            <a:ext cx="3500438" cy="3009900"/>
          </a:xfrm>
        </p:spPr>
        <p:txBody>
          <a:bodyPr lIns="0" tIns="0" bIns="0">
            <a:noAutofit/>
          </a:bodyPr>
          <a:lstStyle>
            <a:lvl1pPr algn="l">
              <a:lnSpc>
                <a:spcPct val="11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Posant</a:t>
            </a:r>
            <a:r>
              <a:rPr lang="en-US" dirty="0"/>
              <a:t> et </a:t>
            </a:r>
            <a:r>
              <a:rPr lang="en-US" dirty="0" err="1"/>
              <a:t>odi</a:t>
            </a:r>
            <a:r>
              <a:rPr lang="en-US" dirty="0"/>
              <a:t> </a:t>
            </a:r>
            <a:r>
              <a:rPr lang="en-US" dirty="0" err="1"/>
              <a:t>dolecae</a:t>
            </a:r>
            <a:r>
              <a:rPr lang="en-US" dirty="0"/>
              <a:t> </a:t>
            </a:r>
            <a:r>
              <a:rPr lang="en-US" dirty="0" err="1"/>
              <a:t>maximporro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quod </a:t>
            </a:r>
            <a:r>
              <a:rPr lang="en-US" dirty="0" err="1"/>
              <a:t>mosam</a:t>
            </a:r>
            <a:r>
              <a:rPr lang="en-US" dirty="0"/>
              <a:t> quo de </a:t>
            </a:r>
            <a:r>
              <a:rPr lang="en-US" dirty="0" err="1"/>
              <a:t>mos</a:t>
            </a:r>
            <a:r>
              <a:rPr lang="en-US" dirty="0"/>
              <a:t> et pro qui </a:t>
            </a:r>
            <a:r>
              <a:rPr lang="en-US" dirty="0" err="1"/>
              <a:t>quamus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harum</a:t>
            </a:r>
            <a:r>
              <a:rPr lang="en-US" dirty="0"/>
              <a:t> </a:t>
            </a:r>
            <a:r>
              <a:rPr lang="en-US" dirty="0" err="1"/>
              <a:t>dolo</a:t>
            </a:r>
            <a:r>
              <a:rPr lang="en-US" dirty="0"/>
              <a:t> </a:t>
            </a:r>
            <a:r>
              <a:rPr lang="en-US" dirty="0" err="1"/>
              <a:t>cuptiis</a:t>
            </a:r>
            <a:r>
              <a:rPr lang="en-US" dirty="0"/>
              <a:t> </a:t>
            </a:r>
            <a:r>
              <a:rPr lang="en-US" dirty="0" err="1"/>
              <a:t>nobis</a:t>
            </a:r>
            <a:r>
              <a:rPr lang="en-US" dirty="0"/>
              <a:t> </a:t>
            </a:r>
            <a:r>
              <a:rPr lang="en-US" dirty="0" err="1"/>
              <a:t>exerumqui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di qui </a:t>
            </a:r>
            <a:r>
              <a:rPr lang="en-US" dirty="0" err="1"/>
              <a:t>que</a:t>
            </a:r>
            <a:r>
              <a:rPr lang="en-US" dirty="0"/>
              <a:t> des maxim vid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enis</a:t>
            </a:r>
            <a:r>
              <a:rPr lang="en-US" dirty="0"/>
              <a:t> ma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eosanimusam</a:t>
            </a:r>
            <a:r>
              <a:rPr lang="en-US" dirty="0"/>
              <a:t> </a:t>
            </a:r>
            <a:r>
              <a:rPr lang="en-US" dirty="0" err="1"/>
              <a:t>ute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quae. </a:t>
            </a:r>
            <a:r>
              <a:rPr lang="en-US" dirty="0" err="1"/>
              <a:t>Epra</a:t>
            </a:r>
            <a:r>
              <a:rPr lang="en-US" dirty="0"/>
              <a:t> qui </a:t>
            </a:r>
            <a:r>
              <a:rPr lang="en-US" dirty="0" err="1"/>
              <a:t>dollupid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ipsandam</a:t>
            </a:r>
            <a:r>
              <a:rPr lang="en-US" dirty="0"/>
              <a:t>, </a:t>
            </a:r>
            <a:r>
              <a:rPr lang="en-US" dirty="0" err="1"/>
              <a:t>omnihit</a:t>
            </a:r>
            <a:r>
              <a:rPr lang="en-US" dirty="0"/>
              <a:t> </a:t>
            </a:r>
            <a:r>
              <a:rPr lang="en-US" dirty="0" err="1"/>
              <a:t>doluptatqui</a:t>
            </a:r>
            <a:r>
              <a:rPr lang="en-US" dirty="0"/>
              <a:t> od qui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as et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estisquiae</a:t>
            </a:r>
            <a:r>
              <a:rPr lang="en-US" dirty="0"/>
              <a:t>. 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4165210" y="1724263"/>
            <a:ext cx="3500438" cy="3009900"/>
          </a:xfrm>
        </p:spPr>
        <p:txBody>
          <a:bodyPr lIns="0" tIns="0" bIns="0">
            <a:noAutofit/>
          </a:bodyPr>
          <a:lstStyle>
            <a:lvl1pPr algn="l">
              <a:lnSpc>
                <a:spcPct val="11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Posant</a:t>
            </a:r>
            <a:r>
              <a:rPr lang="en-US" dirty="0"/>
              <a:t> et </a:t>
            </a:r>
            <a:r>
              <a:rPr lang="en-US" dirty="0" err="1"/>
              <a:t>odi</a:t>
            </a:r>
            <a:r>
              <a:rPr lang="en-US" dirty="0"/>
              <a:t> </a:t>
            </a:r>
            <a:r>
              <a:rPr lang="en-US" dirty="0" err="1"/>
              <a:t>dolecae</a:t>
            </a:r>
            <a:r>
              <a:rPr lang="en-US" dirty="0"/>
              <a:t> </a:t>
            </a:r>
            <a:r>
              <a:rPr lang="en-US" dirty="0" err="1"/>
              <a:t>maximporro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quod </a:t>
            </a:r>
            <a:r>
              <a:rPr lang="en-US" dirty="0" err="1"/>
              <a:t>mosam</a:t>
            </a:r>
            <a:r>
              <a:rPr lang="en-US" dirty="0"/>
              <a:t> quo de </a:t>
            </a:r>
            <a:r>
              <a:rPr lang="en-US" dirty="0" err="1"/>
              <a:t>mos</a:t>
            </a:r>
            <a:r>
              <a:rPr lang="en-US" dirty="0"/>
              <a:t> et pro qui </a:t>
            </a:r>
            <a:r>
              <a:rPr lang="en-US" dirty="0" err="1"/>
              <a:t>quamus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harum</a:t>
            </a:r>
            <a:r>
              <a:rPr lang="en-US" dirty="0"/>
              <a:t> </a:t>
            </a:r>
            <a:r>
              <a:rPr lang="en-US" dirty="0" err="1"/>
              <a:t>dolo</a:t>
            </a:r>
            <a:r>
              <a:rPr lang="en-US" dirty="0"/>
              <a:t> </a:t>
            </a:r>
            <a:r>
              <a:rPr lang="en-US" dirty="0" err="1"/>
              <a:t>cuptiis</a:t>
            </a:r>
            <a:r>
              <a:rPr lang="en-US" dirty="0"/>
              <a:t> </a:t>
            </a:r>
            <a:r>
              <a:rPr lang="en-US" dirty="0" err="1"/>
              <a:t>nobis</a:t>
            </a:r>
            <a:r>
              <a:rPr lang="en-US" dirty="0"/>
              <a:t> </a:t>
            </a:r>
            <a:r>
              <a:rPr lang="en-US" dirty="0" err="1"/>
              <a:t>exerumqui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di qui </a:t>
            </a:r>
            <a:r>
              <a:rPr lang="en-US" dirty="0" err="1"/>
              <a:t>que</a:t>
            </a:r>
            <a:r>
              <a:rPr lang="en-US" dirty="0"/>
              <a:t> des maxim vid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enis</a:t>
            </a:r>
            <a:r>
              <a:rPr lang="en-US" dirty="0"/>
              <a:t> ma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eosanimusam</a:t>
            </a:r>
            <a:r>
              <a:rPr lang="en-US" dirty="0"/>
              <a:t> </a:t>
            </a:r>
            <a:r>
              <a:rPr lang="en-US" dirty="0" err="1"/>
              <a:t>ute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quae. </a:t>
            </a:r>
            <a:r>
              <a:rPr lang="en-US" dirty="0" err="1"/>
              <a:t>Epra</a:t>
            </a:r>
            <a:r>
              <a:rPr lang="en-US" dirty="0"/>
              <a:t> qui </a:t>
            </a:r>
            <a:r>
              <a:rPr lang="en-US" dirty="0" err="1"/>
              <a:t>dollupid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ipsandam</a:t>
            </a:r>
            <a:r>
              <a:rPr lang="en-US" dirty="0"/>
              <a:t>, </a:t>
            </a:r>
            <a:r>
              <a:rPr lang="en-US" dirty="0" err="1"/>
              <a:t>omnihit</a:t>
            </a:r>
            <a:r>
              <a:rPr lang="en-US" dirty="0"/>
              <a:t> </a:t>
            </a:r>
            <a:r>
              <a:rPr lang="en-US" dirty="0" err="1"/>
              <a:t>doluptatqui</a:t>
            </a:r>
            <a:r>
              <a:rPr lang="en-US" dirty="0"/>
              <a:t> od qui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as et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estisquiae</a:t>
            </a:r>
            <a:r>
              <a:rPr lang="en-US" dirty="0"/>
              <a:t>.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7035754" y="375163"/>
            <a:ext cx="1828800" cy="204809"/>
          </a:xfrm>
        </p:spPr>
        <p:txBody>
          <a:bodyPr lIns="0" tIns="0" rIns="0" bIns="0">
            <a:noAutofit/>
          </a:bodyPr>
          <a:lstStyle>
            <a:lvl1pPr algn="r">
              <a:defRPr sz="1200">
                <a:solidFill>
                  <a:srgbClr val="019288"/>
                </a:solidFill>
              </a:defRPr>
            </a:lvl1pPr>
          </a:lstStyle>
          <a:p>
            <a:pPr lvl="0"/>
            <a:r>
              <a:rPr lang="en-US" dirty="0"/>
              <a:t>Section title goes here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165210" y="1449933"/>
            <a:ext cx="3500438" cy="254988"/>
          </a:xfrm>
        </p:spPr>
        <p:txBody>
          <a:bodyPr lIns="0" tIns="0" bIns="0">
            <a:noAutofit/>
          </a:bodyPr>
          <a:lstStyle>
            <a:lvl1pPr>
              <a:defRPr sz="1200" b="1">
                <a:solidFill>
                  <a:srgbClr val="106975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21357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8120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62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Tahoma"/>
          <a:ea typeface="+mj-ea"/>
          <a:cs typeface="Tahoma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tx1"/>
          </a:solidFill>
          <a:latin typeface="Tahoma"/>
          <a:ea typeface="+mn-ea"/>
          <a:cs typeface="Tahoma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tx1"/>
          </a:solidFill>
          <a:latin typeface="Tahoma"/>
          <a:ea typeface="+mn-ea"/>
          <a:cs typeface="Tahoma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tx1"/>
          </a:solidFill>
          <a:latin typeface="Tahoma"/>
          <a:ea typeface="+mn-ea"/>
          <a:cs typeface="Tahoma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tx1"/>
          </a:solidFill>
          <a:latin typeface="Tahoma"/>
          <a:ea typeface="+mn-ea"/>
          <a:cs typeface="Tahoma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tx1"/>
          </a:solidFill>
          <a:latin typeface="Tahom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361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Tahoma"/>
          <a:ea typeface="+mj-ea"/>
          <a:cs typeface="Tahoma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tx1"/>
          </a:solidFill>
          <a:latin typeface="Tahoma"/>
          <a:ea typeface="+mn-ea"/>
          <a:cs typeface="Tahoma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tx1"/>
          </a:solidFill>
          <a:latin typeface="Tahoma"/>
          <a:ea typeface="+mn-ea"/>
          <a:cs typeface="Tahoma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tx1"/>
          </a:solidFill>
          <a:latin typeface="Tahoma"/>
          <a:ea typeface="+mn-ea"/>
          <a:cs typeface="Tahoma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tx1"/>
          </a:solidFill>
          <a:latin typeface="Tahoma"/>
          <a:ea typeface="+mn-ea"/>
          <a:cs typeface="Tahoma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tx1"/>
          </a:solidFill>
          <a:latin typeface="Tahom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585460" y="1287779"/>
            <a:ext cx="3391156" cy="1132255"/>
          </a:xfrm>
        </p:spPr>
        <p:txBody>
          <a:bodyPr>
            <a:noAutofit/>
          </a:bodyPr>
          <a:lstStyle/>
          <a:p>
            <a:pPr defTabSz="1202893" fontAlgn="base">
              <a:lnSpc>
                <a:spcPct val="100000"/>
              </a:lnSpc>
              <a:spcAft>
                <a:spcPct val="0"/>
              </a:spcAft>
            </a:pPr>
            <a:r>
              <a:rPr lang="en-US" sz="2000" dirty="0"/>
              <a:t>Postpartum Psychosis: Presentation and Management</a:t>
            </a:r>
            <a:br>
              <a:rPr lang="en-US" sz="2000" dirty="0"/>
            </a:br>
            <a:endParaRPr lang="en-US" sz="2000" b="1" kern="0" dirty="0">
              <a:solidFill>
                <a:srgbClr val="FFFF00"/>
              </a:solidFill>
              <a:latin typeface="Helvetica Neue"/>
            </a:endParaRP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5758496" y="2723465"/>
            <a:ext cx="2812189" cy="122358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dirty="0"/>
              <a:t>Dr Zainab Imam, FRCPsych</a:t>
            </a:r>
          </a:p>
          <a:p>
            <a:r>
              <a:rPr lang="en-US" dirty="0"/>
              <a:t>Division Chief (Acting)</a:t>
            </a:r>
          </a:p>
          <a:p>
            <a:r>
              <a:rPr lang="en-US" dirty="0"/>
              <a:t>Women’s Mental Health</a:t>
            </a:r>
          </a:p>
          <a:p>
            <a:r>
              <a:rPr lang="en-US" dirty="0"/>
              <a:t>Sidra Medicine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874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4120" y="129541"/>
            <a:ext cx="6555300" cy="655320"/>
          </a:xfrm>
        </p:spPr>
        <p:txBody>
          <a:bodyPr/>
          <a:lstStyle/>
          <a:p>
            <a:br>
              <a:rPr lang="en-US" sz="1800" b="1" dirty="0"/>
            </a:br>
            <a:r>
              <a:rPr lang="en-US" sz="1800" b="1" dirty="0"/>
              <a:t>  </a:t>
            </a:r>
            <a:br>
              <a:rPr lang="en-US" sz="1800" b="1" dirty="0"/>
            </a:br>
            <a:r>
              <a:rPr lang="en-US" sz="1800" b="1" dirty="0"/>
              <a:t> </a:t>
            </a:r>
            <a:r>
              <a:rPr lang="en-US" dirty="0"/>
              <a:t>Early symptoms – non specific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88107" y="984952"/>
            <a:ext cx="6555301" cy="3620915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Confusion </a:t>
            </a:r>
          </a:p>
          <a:p>
            <a:pPr lvl="0"/>
            <a:r>
              <a:rPr lang="en-US" sz="2000" dirty="0">
                <a:solidFill>
                  <a:schemeClr val="tx1"/>
                </a:solidFill>
              </a:rPr>
              <a:t> - perplexity</a:t>
            </a:r>
          </a:p>
          <a:p>
            <a:pPr lvl="0"/>
            <a:r>
              <a:rPr lang="en-US" sz="2000" dirty="0">
                <a:solidFill>
                  <a:schemeClr val="tx1"/>
                </a:solidFill>
              </a:rPr>
              <a:t> - bewilderment</a:t>
            </a:r>
          </a:p>
          <a:p>
            <a:pPr lvl="0"/>
            <a:r>
              <a:rPr lang="en-US" sz="2000" dirty="0">
                <a:solidFill>
                  <a:schemeClr val="tx1"/>
                </a:solidFill>
              </a:rPr>
              <a:t> - disorientation</a:t>
            </a:r>
          </a:p>
          <a:p>
            <a:pPr lvl="0"/>
            <a:r>
              <a:rPr lang="en-US" sz="2000" dirty="0">
                <a:solidFill>
                  <a:schemeClr val="tx1"/>
                </a:solidFill>
              </a:rPr>
              <a:t> - agitation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Insomnia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pPr lvl="0"/>
            <a:r>
              <a:rPr lang="en-US" sz="2000" dirty="0">
                <a:solidFill>
                  <a:schemeClr val="tx1"/>
                </a:solidFill>
              </a:rPr>
              <a:t> - May be easily overlooked</a:t>
            </a:r>
          </a:p>
          <a:p>
            <a:pPr lvl="0"/>
            <a:r>
              <a:rPr lang="en-US" sz="2000" dirty="0">
                <a:solidFill>
                  <a:schemeClr val="tx1"/>
                </a:solidFill>
              </a:rPr>
              <a:t> - May be misattributed to postpartum  blues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350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790" y="190501"/>
            <a:ext cx="6380530" cy="647700"/>
          </a:xfrm>
        </p:spPr>
        <p:txBody>
          <a:bodyPr/>
          <a:lstStyle/>
          <a:p>
            <a:r>
              <a:rPr lang="en-US" sz="1800" b="1" dirty="0"/>
              <a:t> </a:t>
            </a:r>
            <a:br>
              <a:rPr lang="en-US" sz="1800" b="1" dirty="0"/>
            </a:br>
            <a:r>
              <a:rPr lang="en-US" sz="1800" b="1" dirty="0"/>
              <a:t> </a:t>
            </a:r>
            <a:r>
              <a:rPr lang="en-US" dirty="0"/>
              <a:t> Later symptoms 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70789" y="838202"/>
            <a:ext cx="8184813" cy="3797408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Disorganized behaviors and thoughts; </a:t>
            </a:r>
            <a:r>
              <a:rPr lang="en-US" sz="2000" dirty="0" err="1">
                <a:solidFill>
                  <a:schemeClr val="tx1"/>
                </a:solidFill>
              </a:rPr>
              <a:t>eg</a:t>
            </a:r>
            <a:r>
              <a:rPr lang="en-US" sz="2000" dirty="0">
                <a:solidFill>
                  <a:schemeClr val="tx1"/>
                </a:solidFill>
              </a:rPr>
              <a:t> of wanting to harm the baby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Delusions - incorrect beliefs about the baby, self and or the world (</a:t>
            </a:r>
            <a:r>
              <a:rPr lang="en-US" sz="2000" dirty="0" err="1">
                <a:solidFill>
                  <a:schemeClr val="tx1"/>
                </a:solidFill>
              </a:rPr>
              <a:t>eg.</a:t>
            </a:r>
            <a:r>
              <a:rPr lang="en-US" sz="2000" dirty="0">
                <a:solidFill>
                  <a:schemeClr val="tx1"/>
                </a:solidFill>
              </a:rPr>
              <a:t> beliefs about the safety of the baby, baby is evil </a:t>
            </a:r>
            <a:r>
              <a:rPr lang="en-US" sz="2000" dirty="0" err="1">
                <a:solidFill>
                  <a:schemeClr val="tx1"/>
                </a:solidFill>
              </a:rPr>
              <a:t>etc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Less organized delusions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Changes in mood – irritable/depressed/euphoric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Rambling speech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Hallucinations (hearing, seeing or feeling things others do not hear, see or feel)- less likely when compared to non </a:t>
            </a:r>
            <a:r>
              <a:rPr lang="en-US" sz="2000" dirty="0" err="1">
                <a:solidFill>
                  <a:schemeClr val="tx1"/>
                </a:solidFill>
              </a:rPr>
              <a:t>pueperial</a:t>
            </a:r>
            <a:r>
              <a:rPr lang="en-US" sz="2000" dirty="0">
                <a:solidFill>
                  <a:schemeClr val="tx1"/>
                </a:solidFill>
              </a:rPr>
              <a:t> psychosis- more likely to be command auditory hallucinations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683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790" y="190501"/>
            <a:ext cx="6380530" cy="647700"/>
          </a:xfrm>
        </p:spPr>
        <p:txBody>
          <a:bodyPr/>
          <a:lstStyle/>
          <a:p>
            <a:r>
              <a:rPr lang="en-US" sz="1800" b="1" dirty="0"/>
              <a:t> </a:t>
            </a:r>
            <a:br>
              <a:rPr lang="en-US" sz="1800" b="1" dirty="0"/>
            </a:br>
            <a:r>
              <a:rPr lang="en-US" sz="1800" b="1" dirty="0"/>
              <a:t> </a:t>
            </a:r>
            <a:r>
              <a:rPr lang="en-US" dirty="0"/>
              <a:t> affective symptoms 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70790" y="838202"/>
            <a:ext cx="6472618" cy="3767666"/>
          </a:xfrm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19288"/>
                </a:solidFill>
              </a:rPr>
              <a:t>Mania, hypomania, mixed mania and depression and depression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19288"/>
                </a:solidFill>
              </a:rPr>
              <a:t>Prominent anxiety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Mood congruent delusions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Grandiose delusions- mania /hypomania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Persecution- depression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Labile mood</a:t>
            </a:r>
          </a:p>
          <a:p>
            <a:pPr lvl="0"/>
            <a:endParaRPr lang="en-US" sz="20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175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790" y="190501"/>
            <a:ext cx="7195870" cy="647700"/>
          </a:xfrm>
        </p:spPr>
        <p:txBody>
          <a:bodyPr/>
          <a:lstStyle/>
          <a:p>
            <a:r>
              <a:rPr lang="en-US" sz="1800" b="1" dirty="0"/>
              <a:t> </a:t>
            </a:r>
            <a:br>
              <a:rPr lang="en-US" sz="1800" b="1" dirty="0"/>
            </a:br>
            <a:r>
              <a:rPr lang="en-US" sz="1800" b="1" dirty="0"/>
              <a:t> </a:t>
            </a:r>
            <a:r>
              <a:rPr lang="en-US" dirty="0"/>
              <a:t> schizophreniform symptoms 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70790" y="838202"/>
            <a:ext cx="6472618" cy="3767666"/>
          </a:xfrm>
        </p:spPr>
        <p:txBody>
          <a:bodyPr/>
          <a:lstStyle/>
          <a:p>
            <a:pPr lvl="0"/>
            <a:endParaRPr lang="en-US" sz="2000" dirty="0">
              <a:solidFill>
                <a:schemeClr val="tx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Ego syntonic beliefs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Mood incongruence delusions- reference, paranoia, persecution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Command auditory hallucinations – usually of homicidal/suicidal /infanticidal nature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Other unusual perceptions- </a:t>
            </a:r>
            <a:r>
              <a:rPr lang="en-US" sz="2000" dirty="0" err="1">
                <a:solidFill>
                  <a:schemeClr val="tx1"/>
                </a:solidFill>
              </a:rPr>
              <a:t>eg.</a:t>
            </a:r>
            <a:r>
              <a:rPr lang="en-US" sz="2000" dirty="0">
                <a:solidFill>
                  <a:schemeClr val="tx1"/>
                </a:solidFill>
              </a:rPr>
              <a:t> mis-identification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Catatonia (rare)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Tactile / olfactory hallucinations- </a:t>
            </a:r>
            <a:r>
              <a:rPr lang="en-US" sz="2000" dirty="0">
                <a:solidFill>
                  <a:srgbClr val="019288"/>
                </a:solidFill>
              </a:rPr>
              <a:t>suggests organic syndrome</a:t>
            </a:r>
            <a:endParaRPr lang="en-US" sz="2000" dirty="0">
              <a:solidFill>
                <a:srgbClr val="01928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en-US" sz="2000" dirty="0">
              <a:solidFill>
                <a:schemeClr val="tx1"/>
              </a:solidFill>
            </a:endParaRPr>
          </a:p>
          <a:p>
            <a:pPr lvl="0"/>
            <a:endParaRPr lang="en-US" sz="2000" dirty="0">
              <a:solidFill>
                <a:srgbClr val="019288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44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790" y="375163"/>
            <a:ext cx="7503210" cy="609790"/>
          </a:xfrm>
        </p:spPr>
        <p:txBody>
          <a:bodyPr/>
          <a:lstStyle/>
          <a:p>
            <a:r>
              <a:rPr lang="en-US" dirty="0"/>
              <a:t> Other symptoms/consequences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4860" y="1211581"/>
            <a:ext cx="7010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Poor self 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Poor nutrition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Inability to care for the family/baby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Relationship problems with husband and others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Self-harm/suicide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Harm to others/infanticide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presenting late- poor performance at work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219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790" y="375163"/>
            <a:ext cx="7503210" cy="609790"/>
          </a:xfrm>
        </p:spPr>
        <p:txBody>
          <a:bodyPr/>
          <a:lstStyle/>
          <a:p>
            <a:r>
              <a:rPr lang="en-US" dirty="0"/>
              <a:t> Risks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4860" y="1211581"/>
            <a:ext cx="7010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50% of women with a presentation of severe postnatal illness will have intrusive thoughts of an aggressive nature directed towards the infant</a:t>
            </a:r>
          </a:p>
          <a:p>
            <a:endParaRPr lang="en-GB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Infanticide is often associated more with Puerperal Psychosis but can also occur in severe postpartum mood disorder</a:t>
            </a:r>
          </a:p>
          <a:p>
            <a:endParaRPr lang="en-GB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Significant risk 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Mothers presenting with delusions, particularly involving the infant, i.e. Religious beliefs, the new-born looks strange, has changed, is evil, is possessed by the devil or demons, has special powers etc,  will require urgent mental health assessment.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160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790" y="375163"/>
            <a:ext cx="7503210" cy="60979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Treatment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4860" y="1211581"/>
            <a:ext cx="7010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Psychiatry emergency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Depends on presentation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Early intervention- critical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1928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1928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Rapid Tranquilization</a:t>
            </a:r>
          </a:p>
          <a:p>
            <a:r>
              <a:rPr lang="en-US" dirty="0"/>
              <a:t> - olanzapine</a:t>
            </a:r>
          </a:p>
          <a:p>
            <a:r>
              <a:rPr lang="en-US" dirty="0"/>
              <a:t> - haloperidol</a:t>
            </a:r>
          </a:p>
          <a:p>
            <a:r>
              <a:rPr lang="en-US" dirty="0"/>
              <a:t> - lorazepam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1928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Admission 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ideally into a mother and baby unit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Crisis intervention and home treatment</a:t>
            </a:r>
          </a:p>
        </p:txBody>
      </p:sp>
    </p:spTree>
    <p:extLst>
      <p:ext uri="{BB962C8B-B14F-4D97-AF65-F5344CB8AC3E}">
        <p14:creationId xmlns:p14="http://schemas.microsoft.com/office/powerpoint/2010/main" val="4042625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790" y="375163"/>
            <a:ext cx="7503210" cy="609790"/>
          </a:xfrm>
        </p:spPr>
        <p:txBody>
          <a:bodyPr/>
          <a:lstStyle/>
          <a:p>
            <a:r>
              <a:rPr lang="en-US" dirty="0"/>
              <a:t> Treatment - biological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4860" y="1211581"/>
            <a:ext cx="7010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1928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Antipsychotics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typical: haloperidol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atypical: quetiapine, olanzapine, aripiprazole</a:t>
            </a: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1928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Antidepressants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sertraline, escitalopram, venlafaxine, mirtazapine, bupropion</a:t>
            </a: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1928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Mood stabilizers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antipsychotics, lithium, antiepileptics (lamotrigine, carbamazepine)</a:t>
            </a:r>
          </a:p>
        </p:txBody>
      </p:sp>
    </p:spTree>
    <p:extLst>
      <p:ext uri="{BB962C8B-B14F-4D97-AF65-F5344CB8AC3E}">
        <p14:creationId xmlns:p14="http://schemas.microsoft.com/office/powerpoint/2010/main" val="513352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790" y="375163"/>
            <a:ext cx="7503210" cy="609790"/>
          </a:xfrm>
        </p:spPr>
        <p:txBody>
          <a:bodyPr/>
          <a:lstStyle/>
          <a:p>
            <a:r>
              <a:rPr lang="en-US" dirty="0"/>
              <a:t> Treatment - biological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8661" y="984953"/>
            <a:ext cx="36529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1928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Benzodiazepines</a:t>
            </a:r>
          </a:p>
          <a:p>
            <a:r>
              <a:rPr lang="en-US" sz="2000" dirty="0">
                <a:solidFill>
                  <a:srgbClr val="01928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lorazepam, diazepam</a:t>
            </a: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>
                <a:solidFill>
                  <a:srgbClr val="01928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Organic causes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Treat underlying cause</a:t>
            </a: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ECT</a:t>
            </a: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Bloods/Labs</a:t>
            </a: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585EE3-8AC3-4573-A66F-DF863CB1C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1629" y="1356300"/>
            <a:ext cx="3994972" cy="229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09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790" y="375163"/>
            <a:ext cx="7503210" cy="609790"/>
          </a:xfrm>
        </p:spPr>
        <p:txBody>
          <a:bodyPr/>
          <a:lstStyle/>
          <a:p>
            <a:r>
              <a:rPr lang="en-US" dirty="0"/>
              <a:t> Medication - considerations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8661" y="984953"/>
            <a:ext cx="727068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Breast feeding or not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breast feeding- impact on baby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Relative infant dose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Lowest effective dose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Mono vs polypharmacy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Contraception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Clear Risk –Benefit Discussion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119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36105" y="1226457"/>
            <a:ext cx="7445152" cy="3134654"/>
          </a:xfrm>
        </p:spPr>
        <p:txBody>
          <a:bodyPr/>
          <a:lstStyle/>
          <a:p>
            <a: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Speaker:</a:t>
            </a:r>
          </a:p>
          <a:p>
            <a:endParaRPr lang="en-US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Dr. Zainab Imam</a:t>
            </a:r>
          </a:p>
          <a:p>
            <a:pPr lvl="1">
              <a:spcBef>
                <a:spcPts val="0"/>
              </a:spcBef>
            </a:pPr>
            <a:endParaRPr lang="en-US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spcBef>
                <a:spcPts val="0"/>
              </a:spcBef>
            </a:pPr>
            <a:endParaRPr lang="en-US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 no relevant financial relationships to disclose</a:t>
            </a:r>
          </a:p>
          <a:p>
            <a:pPr marL="342900" lvl="0" indent="-342900"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not be discussing unlabeled/unapproved use of drugs or products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791" y="281940"/>
            <a:ext cx="6225952" cy="708661"/>
          </a:xfrm>
        </p:spPr>
        <p:txBody>
          <a:bodyPr/>
          <a:lstStyle/>
          <a:p>
            <a:r>
              <a:rPr lang="en-US" sz="2000" b="1" dirty="0">
                <a:solidFill>
                  <a:srgbClr val="CD4526"/>
                </a:solidFill>
                <a:latin typeface="1898 Sans Regular"/>
                <a:cs typeface="1898 Sans Regular"/>
              </a:rPr>
              <a:t>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Disclosure Statement</a:t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0556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790" y="375163"/>
            <a:ext cx="7503210" cy="609790"/>
          </a:xfrm>
        </p:spPr>
        <p:txBody>
          <a:bodyPr/>
          <a:lstStyle/>
          <a:p>
            <a:r>
              <a:rPr lang="en-US" dirty="0"/>
              <a:t> Psychological intervention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4860" y="1211581"/>
            <a:ext cx="7010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CBT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Solution focused therapy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Couple therapy and relationship 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Infant and maternal attachment 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Relaxation techniques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Guided reading about illness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469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790" y="375163"/>
            <a:ext cx="7503210" cy="609790"/>
          </a:xfrm>
        </p:spPr>
        <p:txBody>
          <a:bodyPr/>
          <a:lstStyle/>
          <a:p>
            <a:r>
              <a:rPr lang="en-US" dirty="0"/>
              <a:t> Social intervention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4860" y="1211581"/>
            <a:ext cx="7010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 Support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Financial Aid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 Letters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Ejaza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Encourage fathers and other family members to get involved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28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790" y="375163"/>
            <a:ext cx="7503210" cy="609790"/>
          </a:xfrm>
        </p:spPr>
        <p:txBody>
          <a:bodyPr/>
          <a:lstStyle/>
          <a:p>
            <a:r>
              <a:rPr lang="en-US" dirty="0"/>
              <a:t> Multidisciplinary approach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4860" y="1211581"/>
            <a:ext cx="458300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Psychiatrists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Psychologists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Infant and Maternal Psychotherapists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Nurses (psychiatry, nursery)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Midwives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Health visitors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Obgyn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doctor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GP (PHCC)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Social workers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A9A6AD-F060-4541-9C2E-0E4A8F200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0564" y="1533035"/>
            <a:ext cx="3276951" cy="196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39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791" y="1"/>
            <a:ext cx="8296724" cy="698500"/>
          </a:xfrm>
        </p:spPr>
        <p:txBody>
          <a:bodyPr/>
          <a:lstStyle/>
          <a:p>
            <a:pPr algn="ctr"/>
            <a:r>
              <a:rPr lang="en-US" sz="3200" dirty="0"/>
              <a:t>What can the patient do for themselves?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738" y="1051034"/>
            <a:ext cx="459302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10697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06975"/>
                </a:solidFill>
              </a:rPr>
              <a:t>Prioritizing sleep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06975"/>
                </a:solidFill>
              </a:rPr>
              <a:t>Healthy diet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06975"/>
                </a:solidFill>
              </a:rPr>
              <a:t>Exercise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06975"/>
                </a:solidFill>
              </a:rPr>
              <a:t>Breathing and other relaxation techniques.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06975"/>
                </a:solidFill>
              </a:rPr>
              <a:t>Gratitude journaling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06975"/>
                </a:solidFill>
              </a:rPr>
              <a:t>Engaging with the service, accepting help </a:t>
            </a:r>
            <a:r>
              <a:rPr lang="en-US" sz="2400" dirty="0" err="1">
                <a:solidFill>
                  <a:srgbClr val="106975"/>
                </a:solidFill>
              </a:rPr>
              <a:t>etc</a:t>
            </a:r>
            <a:endParaRPr lang="en-US" sz="2400" dirty="0">
              <a:solidFill>
                <a:srgbClr val="106975"/>
              </a:solidFill>
            </a:endParaRP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115" y="376802"/>
            <a:ext cx="2847079" cy="284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124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790" y="375163"/>
            <a:ext cx="7503210" cy="609790"/>
          </a:xfrm>
        </p:spPr>
        <p:txBody>
          <a:bodyPr/>
          <a:lstStyle/>
          <a:p>
            <a:r>
              <a:rPr lang="en-US" dirty="0"/>
              <a:t>  Prevention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4860" y="1211581"/>
            <a:ext cx="59528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Psycho education –individual, family, community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be embedded into antenatal care education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Screening questions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Robust history taking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Preconception planning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Pregnancy planning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Birth Planning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Risk assessment and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 engagement/awareness</a:t>
            </a:r>
          </a:p>
          <a:p>
            <a:endParaRPr lang="en-US" dirty="0"/>
          </a:p>
        </p:txBody>
      </p:sp>
      <p:pic>
        <p:nvPicPr>
          <p:cNvPr id="4" name="Picture 2" descr="KS5 Health and Well-Being -">
            <a:extLst>
              <a:ext uri="{FF2B5EF4-FFF2-40B4-BE49-F238E27FC236}">
                <a16:creationId xmlns:a16="http://schemas.microsoft.com/office/drawing/2014/main" id="{1478969F-1A33-4FFF-AB57-806C9B541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32" y="2571750"/>
            <a:ext cx="2387521" cy="159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665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790" y="375163"/>
            <a:ext cx="7503210" cy="609790"/>
          </a:xfrm>
        </p:spPr>
        <p:txBody>
          <a:bodyPr/>
          <a:lstStyle/>
          <a:p>
            <a:r>
              <a:rPr lang="en-US" dirty="0"/>
              <a:t> Preconception Counselling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4860" y="1211581"/>
            <a:ext cx="70104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Clear history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Management history and timeline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Current medications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C00000"/>
                </a:solidFill>
              </a:rPr>
              <a:t>Communicate risks</a:t>
            </a:r>
          </a:p>
          <a:p>
            <a:r>
              <a:rPr lang="en-US" sz="2000" dirty="0">
                <a:solidFill>
                  <a:srgbClr val="C00000"/>
                </a:solidFill>
              </a:rPr>
              <a:t>Plan management</a:t>
            </a:r>
          </a:p>
          <a:p>
            <a:endParaRPr lang="en-US" sz="2000" dirty="0"/>
          </a:p>
          <a:p>
            <a:r>
              <a:rPr lang="en-US" sz="2000" dirty="0"/>
              <a:t>-Minimum effective dose.</a:t>
            </a:r>
          </a:p>
          <a:p>
            <a:r>
              <a:rPr lang="en-US" sz="2000" dirty="0"/>
              <a:t>-Change to medication with better safety profile if possible</a:t>
            </a:r>
          </a:p>
          <a:p>
            <a:r>
              <a:rPr lang="en-US" sz="2000" dirty="0"/>
              <a:t>-Folic acid</a:t>
            </a:r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9738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790" y="375163"/>
            <a:ext cx="7503210" cy="609790"/>
          </a:xfrm>
        </p:spPr>
        <p:txBody>
          <a:bodyPr/>
          <a:lstStyle/>
          <a:p>
            <a:r>
              <a:rPr lang="en-US" dirty="0"/>
              <a:t> Pregnancy planning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4860" y="1211581"/>
            <a:ext cx="7010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early as possible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MDT with patient and significant others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Risk benefit discussions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Managing expectations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Risk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Clear plans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8658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05168" y="289931"/>
            <a:ext cx="7111116" cy="4071053"/>
          </a:xfrm>
          <a:prstGeom prst="rect">
            <a:avLst/>
          </a:prstGeom>
        </p:spPr>
        <p:txBody>
          <a:bodyPr vert="horz" lIns="120285" tIns="60142" rIns="120285" bIns="60142" rtlCol="0" anchor="ctr">
            <a:noAutofit/>
          </a:bodyPr>
          <a:lstStyle>
            <a:lvl1pPr algn="l" defTabSz="9021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(Headings)"/>
                <a:ea typeface="+mj-ea"/>
                <a:cs typeface="Helvetica" panose="020B0604020202020204" pitchFamily="34" charset="0"/>
              </a:defRPr>
            </a:lvl1pPr>
          </a:lstStyle>
          <a:p>
            <a:pPr>
              <a:lnSpc>
                <a:spcPct val="80000"/>
              </a:lnSpc>
            </a:pPr>
            <a:endParaRPr lang="en-US" altLang="en-US" sz="2800" dirty="0">
              <a:solidFill>
                <a:srgbClr val="01928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791" y="289931"/>
            <a:ext cx="5219362" cy="492585"/>
          </a:xfrm>
        </p:spPr>
        <p:txBody>
          <a:bodyPr/>
          <a:lstStyle/>
          <a:p>
            <a:r>
              <a:rPr lang="en-US" dirty="0"/>
              <a:t>Birth planning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70791" y="782516"/>
            <a:ext cx="3504297" cy="4071053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MDT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32-36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Review pregnancy so far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Current clinical and mental health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Medications and their impact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Any needed changes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Birth plan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Expected impact on baby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Nursing care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Breast feeding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Risk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Crisis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Postpartum care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450960" y="1165860"/>
            <a:ext cx="3401450" cy="257175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C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C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C00000"/>
                </a:solidFill>
              </a:rPr>
              <a:t>Agree discharge plan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C00000"/>
                </a:solidFill>
              </a:rPr>
              <a:t>Discharge medications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C00000"/>
                </a:solidFill>
              </a:rPr>
              <a:t>Postnatal review</a:t>
            </a:r>
          </a:p>
        </p:txBody>
      </p:sp>
    </p:spTree>
    <p:extLst>
      <p:ext uri="{BB962C8B-B14F-4D97-AF65-F5344CB8AC3E}">
        <p14:creationId xmlns:p14="http://schemas.microsoft.com/office/powerpoint/2010/main" val="5375836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05168" y="289931"/>
            <a:ext cx="7111116" cy="4071053"/>
          </a:xfrm>
          <a:prstGeom prst="rect">
            <a:avLst/>
          </a:prstGeom>
        </p:spPr>
        <p:txBody>
          <a:bodyPr vert="horz" lIns="120285" tIns="60142" rIns="120285" bIns="60142" rtlCol="0" anchor="ctr">
            <a:noAutofit/>
          </a:bodyPr>
          <a:lstStyle>
            <a:lvl1pPr algn="l" defTabSz="9021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(Headings)"/>
                <a:ea typeface="+mj-ea"/>
                <a:cs typeface="Helvetica" panose="020B0604020202020204" pitchFamily="34" charset="0"/>
              </a:defRPr>
            </a:lvl1pPr>
          </a:lstStyle>
          <a:p>
            <a:pPr>
              <a:lnSpc>
                <a:spcPct val="80000"/>
              </a:lnSpc>
            </a:pPr>
            <a:endParaRPr lang="en-US" altLang="en-US" sz="2800" dirty="0">
              <a:solidFill>
                <a:srgbClr val="01928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791" y="289931"/>
            <a:ext cx="5219362" cy="492585"/>
          </a:xfrm>
        </p:spPr>
        <p:txBody>
          <a:bodyPr/>
          <a:lstStyle/>
          <a:p>
            <a:r>
              <a:rPr lang="en-US" dirty="0"/>
              <a:t>What works well at Sidra Medicine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70791" y="1007533"/>
            <a:ext cx="7245493" cy="3846036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Multidisciplinary approach</a:t>
            </a:r>
          </a:p>
          <a:p>
            <a:endParaRPr lang="en-US" sz="2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Co-location of the perinatal service within the antenatal clinic</a:t>
            </a:r>
          </a:p>
          <a:p>
            <a:endParaRPr lang="en-US" sz="2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Involvement of fathers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Active clinical liaison service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Sole provider obstetrics input when necessary to aid care- coordination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2032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05168" y="289931"/>
            <a:ext cx="7111116" cy="4071053"/>
          </a:xfrm>
          <a:prstGeom prst="rect">
            <a:avLst/>
          </a:prstGeom>
        </p:spPr>
        <p:txBody>
          <a:bodyPr vert="horz" lIns="120285" tIns="60142" rIns="120285" bIns="60142" rtlCol="0" anchor="ctr">
            <a:noAutofit/>
          </a:bodyPr>
          <a:lstStyle>
            <a:lvl1pPr algn="l" defTabSz="9021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(Headings)"/>
                <a:ea typeface="+mj-ea"/>
                <a:cs typeface="Helvetica" panose="020B0604020202020204" pitchFamily="34" charset="0"/>
              </a:defRPr>
            </a:lvl1pPr>
          </a:lstStyle>
          <a:p>
            <a:pPr>
              <a:lnSpc>
                <a:spcPct val="80000"/>
              </a:lnSpc>
            </a:pPr>
            <a:endParaRPr lang="en-US" altLang="en-US" sz="2800" dirty="0">
              <a:solidFill>
                <a:srgbClr val="01928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790" y="289931"/>
            <a:ext cx="7724056" cy="492585"/>
          </a:xfrm>
        </p:spPr>
        <p:txBody>
          <a:bodyPr/>
          <a:lstStyle/>
          <a:p>
            <a:r>
              <a:rPr lang="en-US" dirty="0"/>
              <a:t>What can make a positive difference – system wide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70791" y="1007533"/>
            <a:ext cx="7245493" cy="3846036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More robust community mental health service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Specialist mental health midwives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Community psychiatry nurses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Capability for home visits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Early intervention in psychosis service</a:t>
            </a:r>
          </a:p>
          <a:p>
            <a:endParaRPr lang="en-US" sz="2000" dirty="0"/>
          </a:p>
          <a:p>
            <a:r>
              <a:rPr lang="en-US" sz="2000" dirty="0"/>
              <a:t>Learnings from adverse events to be shared publicly</a:t>
            </a:r>
          </a:p>
          <a:p>
            <a:endParaRPr lang="en-US" sz="2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MOTHER AND BABY UNIT</a:t>
            </a:r>
          </a:p>
        </p:txBody>
      </p:sp>
    </p:spTree>
    <p:extLst>
      <p:ext uri="{BB962C8B-B14F-4D97-AF65-F5344CB8AC3E}">
        <p14:creationId xmlns:p14="http://schemas.microsoft.com/office/powerpoint/2010/main" val="3177805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6E10B-AD34-47BE-82AF-5CE77EB77C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790" y="539750"/>
            <a:ext cx="7681009" cy="44520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b="0" dirty="0"/>
              <a:t>Objectives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707C8-A473-466C-BB38-F5B54E9645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4650" y="1428751"/>
            <a:ext cx="7677150" cy="253365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Review the diagnostic criteria for postpartum psychosis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Explore the variety of presentations of illness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Examine current treatments for managing postpartum psychosis</a:t>
            </a:r>
          </a:p>
        </p:txBody>
      </p:sp>
    </p:spTree>
    <p:extLst>
      <p:ext uri="{BB962C8B-B14F-4D97-AF65-F5344CB8AC3E}">
        <p14:creationId xmlns:p14="http://schemas.microsoft.com/office/powerpoint/2010/main" val="3963336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790" y="375163"/>
            <a:ext cx="7503210" cy="609790"/>
          </a:xfrm>
        </p:spPr>
        <p:txBody>
          <a:bodyPr/>
          <a:lstStyle/>
          <a:p>
            <a:r>
              <a:rPr lang="en-US" dirty="0"/>
              <a:t> References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4860" y="1211581"/>
            <a:ext cx="70104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Kendell, R. E., Chalmers, J. C., &amp; Platz, C. (1987). Epidemiology of puerperal psychoses.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Br.J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Psychiatry,  150, 662-673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Modern Management of perinatal psychiatric disorders - Carol Henshaw, John Cox and Joanne Barton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Maudsley prescribing guidelines in psychiatry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Oxford Handbook of Psychiatry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Comprehensive Women’s Mental Health- D Castle &amp; K Abel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215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791" y="120650"/>
            <a:ext cx="5219362" cy="685801"/>
          </a:xfrm>
        </p:spPr>
        <p:txBody>
          <a:bodyPr/>
          <a:lstStyle/>
          <a:p>
            <a:r>
              <a:rPr lang="en-US" dirty="0"/>
              <a:t> Etiology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88107" y="984952"/>
            <a:ext cx="6555301" cy="3620915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Unknown etiology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May relate to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chemeClr val="tx1"/>
                </a:solidFill>
              </a:rPr>
              <a:t>reduction in estrogen- leading to dopamine super-sensitivity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chemeClr val="tx1"/>
                </a:solidFill>
              </a:rPr>
              <a:t>cortisol levels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chemeClr val="tx1"/>
                </a:solidFill>
              </a:rPr>
              <a:t>postpartum thyroiditis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chemeClr val="tx1"/>
                </a:solidFill>
              </a:rPr>
              <a:t>pre-existing disease</a:t>
            </a:r>
          </a:p>
        </p:txBody>
      </p:sp>
    </p:spTree>
    <p:extLst>
      <p:ext uri="{BB962C8B-B14F-4D97-AF65-F5344CB8AC3E}">
        <p14:creationId xmlns:p14="http://schemas.microsoft.com/office/powerpoint/2010/main" val="2644827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790" y="375163"/>
            <a:ext cx="7503210" cy="609790"/>
          </a:xfrm>
        </p:spPr>
        <p:txBody>
          <a:bodyPr/>
          <a:lstStyle/>
          <a:p>
            <a:r>
              <a:rPr lang="en-US" dirty="0"/>
              <a:t> Risk factors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4860" y="1211581"/>
            <a:ext cx="7010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Personal history of major psychiatry disorder</a:t>
            </a:r>
          </a:p>
          <a:p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previous post partum psychosis- 30% risk of relapse</a:t>
            </a:r>
          </a:p>
          <a:p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history of bipolar affective disorder- up to 60%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Family history of same (1</a:t>
            </a:r>
            <a:r>
              <a:rPr lang="en-US" sz="16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degree relatives)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Lack of social, emotional or practical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Single parent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Troubled relationship with spouse / domestic violence- history of or current trauma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Negative life events – deaths, migration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Pregnancy/labor complications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Poverty, poor housing, unemployment</a:t>
            </a:r>
          </a:p>
          <a:p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589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790" y="170121"/>
            <a:ext cx="7503210" cy="645042"/>
          </a:xfrm>
        </p:spPr>
        <p:txBody>
          <a:bodyPr/>
          <a:lstStyle/>
          <a:p>
            <a:r>
              <a:rPr lang="en-US" dirty="0"/>
              <a:t> Sidra Medicine Perinatal Mental Health Service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4860" y="1211581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434EE64-F35F-4B72-8BC7-37AAA976F1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4438463"/>
              </p:ext>
            </p:extLst>
          </p:nvPr>
        </p:nvGraphicFramePr>
        <p:xfrm>
          <a:off x="194733" y="889000"/>
          <a:ext cx="8578478" cy="3843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2457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C185-5A82-453A-9759-A786F3D08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790" y="388620"/>
            <a:ext cx="7340649" cy="596333"/>
          </a:xfrm>
        </p:spPr>
        <p:txBody>
          <a:bodyPr/>
          <a:lstStyle/>
          <a:p>
            <a:r>
              <a:rPr lang="en-US" b="0" dirty="0"/>
              <a:t> Epidemiology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F6067B-AB1D-4495-A3C4-B3AFF47297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4650" y="1158240"/>
            <a:ext cx="7717790" cy="3215639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Rare but severe illness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Onset is usually within the 1</a:t>
            </a:r>
            <a:r>
              <a:rPr lang="en-US" sz="2000" baseline="30000" dirty="0">
                <a:solidFill>
                  <a:schemeClr val="tx1"/>
                </a:solidFill>
              </a:rPr>
              <a:t>st</a:t>
            </a:r>
            <a:r>
              <a:rPr lang="en-US" sz="2000" dirty="0">
                <a:solidFill>
                  <a:schemeClr val="tx1"/>
                </a:solidFill>
              </a:rPr>
              <a:t> 2- 4 weeks of delivery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Peaks around 2 weeks post partum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Affects 1-2 women/1000 births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Will usually require admission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Psychiatric emergency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Life threatening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626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A6A52A6-56CD-480A-AA61-4EC7917DC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670" y="857250"/>
            <a:ext cx="5922630" cy="337450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5144565-A7A6-4582-8A75-2B216A962BCB}"/>
              </a:ext>
            </a:extLst>
          </p:cNvPr>
          <p:cNvSpPr/>
          <p:nvPr/>
        </p:nvSpPr>
        <p:spPr>
          <a:xfrm>
            <a:off x="958850" y="857250"/>
            <a:ext cx="1657350" cy="3587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Women are 20 times more likely to be admitted with a diagnosis of a psychotic disorder in the 3 months following childbirth </a:t>
            </a:r>
          </a:p>
        </p:txBody>
      </p:sp>
    </p:spTree>
    <p:extLst>
      <p:ext uri="{BB962C8B-B14F-4D97-AF65-F5344CB8AC3E}">
        <p14:creationId xmlns:p14="http://schemas.microsoft.com/office/powerpoint/2010/main" val="1141761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106" y="233917"/>
            <a:ext cx="6555301" cy="574158"/>
          </a:xfrm>
        </p:spPr>
        <p:txBody>
          <a:bodyPr/>
          <a:lstStyle/>
          <a:p>
            <a:br>
              <a:rPr lang="en-US" sz="1800" b="1" dirty="0"/>
            </a:br>
            <a:r>
              <a:rPr lang="en-US" sz="1800" b="1" dirty="0"/>
              <a:t> </a:t>
            </a:r>
            <a:r>
              <a:rPr lang="en-US" dirty="0"/>
              <a:t>Clinical presentations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88107" y="984952"/>
            <a:ext cx="6555301" cy="3620915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3 common clinical presentations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 - prominent affective symptoms (80%)- mania or depression with psychotic symptoms</a:t>
            </a:r>
          </a:p>
          <a:p>
            <a:r>
              <a:rPr lang="en-US" sz="2000" dirty="0">
                <a:solidFill>
                  <a:schemeClr val="tx1"/>
                </a:solidFill>
              </a:rPr>
              <a:t> - schizophreniform disorder (15%)</a:t>
            </a:r>
          </a:p>
          <a:p>
            <a:r>
              <a:rPr lang="en-US" sz="2000" dirty="0">
                <a:solidFill>
                  <a:schemeClr val="tx1"/>
                </a:solidFill>
              </a:rPr>
              <a:t> - acute organic psychosis (5%)- post eclamptic, sepsis, anemia, alcohol withdrawal </a:t>
            </a:r>
            <a:r>
              <a:rPr lang="en-US" sz="2000" dirty="0" err="1">
                <a:solidFill>
                  <a:schemeClr val="tx1"/>
                </a:solidFill>
              </a:rPr>
              <a:t>etc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Symptoms usually develops quickly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73091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Owner xmlns="4b03a7cc-cabc-4570-80b8-5e666f6d230a">
      <UserInfo>
        <DisplayName/>
        <AccountId xsi:nil="true"/>
        <AccountType/>
      </UserInfo>
    </Document_x0020_Owner>
    <Division xmlns="2e40cb8b-446d-49c2-a946-5c8ebceab130" xsi:nil="true"/>
    <Branch_x002f_Group xmlns="2e40cb8b-446d-49c2-a946-5c8ebceab13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0B83EE1A12F441A05311F4F0EC815A" ma:contentTypeVersion="3" ma:contentTypeDescription="Create a new document." ma:contentTypeScope="" ma:versionID="9cfbbee96b28e2878cf55526aeab96ac">
  <xsd:schema xmlns:xsd="http://www.w3.org/2001/XMLSchema" xmlns:xs="http://www.w3.org/2001/XMLSchema" xmlns:p="http://schemas.microsoft.com/office/2006/metadata/properties" xmlns:ns2="4b03a7cc-cabc-4570-80b8-5e666f6d230a" xmlns:ns3="2e40cb8b-446d-49c2-a946-5c8ebceab130" targetNamespace="http://schemas.microsoft.com/office/2006/metadata/properties" ma:root="true" ma:fieldsID="256cf009239457602540620061100195" ns2:_="" ns3:_="">
    <xsd:import namespace="4b03a7cc-cabc-4570-80b8-5e666f6d230a"/>
    <xsd:import namespace="2e40cb8b-446d-49c2-a946-5c8ebceab130"/>
    <xsd:element name="properties">
      <xsd:complexType>
        <xsd:sequence>
          <xsd:element name="documentManagement">
            <xsd:complexType>
              <xsd:all>
                <xsd:element ref="ns2:Document_x0020_Owner" minOccurs="0"/>
                <xsd:element ref="ns3:Branch_x002f_Group" minOccurs="0"/>
                <xsd:element ref="ns3:Divi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03a7cc-cabc-4570-80b8-5e666f6d230a" elementFormDefault="qualified">
    <xsd:import namespace="http://schemas.microsoft.com/office/2006/documentManagement/types"/>
    <xsd:import namespace="http://schemas.microsoft.com/office/infopath/2007/PartnerControls"/>
    <xsd:element name="Document_x0020_Owner" ma:index="8" nillable="true" ma:displayName="Document Owner" ma:list="UserInfo" ma:SearchPeopleOnly="false" ma:SharePointGroup="0" ma:internalName="Document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40cb8b-446d-49c2-a946-5c8ebceab130" elementFormDefault="qualified">
    <xsd:import namespace="http://schemas.microsoft.com/office/2006/documentManagement/types"/>
    <xsd:import namespace="http://schemas.microsoft.com/office/infopath/2007/PartnerControls"/>
    <xsd:element name="Branch_x002f_Group" ma:index="9" nillable="true" ma:displayName="Branch" ma:format="Dropdown" ma:indexed="true" ma:internalName="Branch">
      <xsd:simpleType>
        <xsd:restriction base="dms:Choice">
          <xsd:enumeration value="Corporate Services"/>
          <xsd:enumeration value="Family Centered Services"/>
          <xsd:enumeration value="Financial Management Services"/>
          <xsd:enumeration value="General Counsel"/>
          <xsd:enumeration value="Human Resources Services"/>
          <xsd:enumeration value="Information Technology Services"/>
          <xsd:enumeration value="Medical Services"/>
          <xsd:enumeration value="Research Services"/>
          <xsd:enumeration value="Support Services"/>
        </xsd:restriction>
      </xsd:simpleType>
    </xsd:element>
    <xsd:element name="Division" ma:index="10" nillable="true" ma:displayName="Division" ma:default="Communications Div" ma:format="Dropdown" ma:internalName="Division">
      <xsd:simpleType>
        <xsd:restriction base="dms:Choice">
          <xsd:enumeration value="Communications Div"/>
          <xsd:enumeration value="Communications, Branding, and E-Strategy"/>
          <xsd:enumeration value="Concierge &amp; Patient Experience Div"/>
          <xsd:enumeration value="Business Development"/>
          <xsd:enumeration value="Corporate Nursing &amp; Allied Health Div"/>
          <xsd:enumeration value="Corporate Services Div"/>
          <xsd:enumeration value="Learning &amp; Talent Development"/>
          <xsd:enumeration value="Office of Activation Management"/>
          <xsd:enumeration value="Office of the General Counsel"/>
          <xsd:enumeration value="Policy and Document Control Management Office"/>
          <xsd:enumeration value="Allied Health Services Div"/>
          <xsd:enumeration value="Children's Services Div"/>
          <xsd:enumeration value="Education &amp; Research Div"/>
          <xsd:enumeration value="Emergency Services Div"/>
          <xsd:enumeration value="FSC N&amp;AHB Administration"/>
          <xsd:enumeration value="Nursing &amp; Allied Health Operations Div"/>
          <xsd:enumeration value="Perioperative Services Div"/>
          <xsd:enumeration value="Pharmacy Services Div"/>
          <xsd:enumeration value="Women's Services Div"/>
          <xsd:enumeration value="Finance Div"/>
          <xsd:enumeration value="Office of CFO"/>
          <xsd:enumeration value="Government Relations &amp; Mobilization Div"/>
          <xsd:enumeration value="HR Operations Div"/>
          <xsd:enumeration value="HR Services Div"/>
          <xsd:enumeration value="Human Resources"/>
          <xsd:enumeration value="Human Resources Div"/>
          <xsd:enumeration value="Office of CHRO"/>
          <xsd:enumeration value="Organization Performance &amp; Development Div"/>
          <xsd:enumeration value="Performance Management &amp; Rewards Div"/>
          <xsd:enumeration value="Talent Acquisition Div"/>
          <xsd:enumeration value="Business Application Services"/>
          <xsd:enumeration value="CIO Office"/>
          <xsd:enumeration value="Clinical Application Services"/>
          <xsd:enumeration value="IT Innovation &amp; e-Health"/>
          <xsd:enumeration value="Operations &amp; Infrastructure"/>
          <xsd:enumeration value="PMO &amp; Shared Services"/>
          <xsd:enumeration value="Research IT"/>
          <xsd:enumeration value="Anesthesia"/>
          <xsd:enumeration value="Diagnostic Imaging"/>
          <xsd:enumeration value="Genetics"/>
          <xsd:enumeration value="Medical Informatics"/>
          <xsd:enumeration value="Obstetrics and Gynecology"/>
          <xsd:enumeration value="Office of the CMO"/>
          <xsd:enumeration value="Pathology"/>
          <xsd:enumeration value="Pediatrics"/>
          <xsd:enumeration value="Psychiatry"/>
          <xsd:enumeration value="Rehabiliation Medicine"/>
          <xsd:enumeration value="Surgery"/>
          <xsd:enumeration value="Basic Science"/>
          <xsd:enumeration value="Biomedical Informatics"/>
          <xsd:enumeration value="Clinical Epidemiology"/>
          <xsd:enumeration value="Research"/>
          <xsd:enumeration value="Research Administration"/>
          <xsd:enumeration value="Research Leadership / Management"/>
          <xsd:enumeration value="Scientific Career Development Program"/>
          <xsd:enumeration value="Translational Medicine"/>
          <xsd:enumeration value="Facilities"/>
          <xsd:enumeration value="Facilities O &amp; M"/>
          <xsd:enumeration value="Food &amp; Nutrition Div"/>
          <xsd:enumeration value="Materials Management Div"/>
          <xsd:enumeration value="Security"/>
          <xsd:enumeration value="Supply Chain"/>
          <xsd:enumeration value="Supply Chain Div"/>
          <xsd:enumeration value="Support Services Div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A49B8D-8EAD-4F2F-9301-A902F60508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7A70C3-66AA-464D-92C1-890186DA163B}">
  <ds:schemaRefs>
    <ds:schemaRef ds:uri="http://purl.org/dc/dcmitype/"/>
    <ds:schemaRef ds:uri="2e40cb8b-446d-49c2-a946-5c8ebceab130"/>
    <ds:schemaRef ds:uri="4b03a7cc-cabc-4570-80b8-5e666f6d230a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33BF75E-228B-4401-830A-B3355D8CF4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03a7cc-cabc-4570-80b8-5e666f6d230a"/>
    <ds:schemaRef ds:uri="2e40cb8b-446d-49c2-a946-5c8ebceab1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11687</TotalTime>
  <Words>1159</Words>
  <Application>Microsoft Office PowerPoint</Application>
  <PresentationFormat>On-screen Show (16:9)</PresentationFormat>
  <Paragraphs>281</Paragraphs>
  <Slides>30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1898 Sans Regular</vt:lpstr>
      <vt:lpstr>Arial</vt:lpstr>
      <vt:lpstr>Calibri</vt:lpstr>
      <vt:lpstr>Courier New</vt:lpstr>
      <vt:lpstr>Helvetica</vt:lpstr>
      <vt:lpstr>Helvetica Neue</vt:lpstr>
      <vt:lpstr>Helvetica Neue (Headings)</vt:lpstr>
      <vt:lpstr>Tahoma</vt:lpstr>
      <vt:lpstr>Wingdings</vt:lpstr>
      <vt:lpstr>Custom Design</vt:lpstr>
      <vt:lpstr>1_Custom Design</vt:lpstr>
      <vt:lpstr>PowerPoint Presentation</vt:lpstr>
      <vt:lpstr> Disclosure Statement </vt:lpstr>
      <vt:lpstr> Objectives</vt:lpstr>
      <vt:lpstr> Etiology </vt:lpstr>
      <vt:lpstr> Risk factors</vt:lpstr>
      <vt:lpstr> Sidra Medicine Perinatal Mental Health Service</vt:lpstr>
      <vt:lpstr> Epidemiology</vt:lpstr>
      <vt:lpstr>PowerPoint Presentation</vt:lpstr>
      <vt:lpstr>  Clinical presentations </vt:lpstr>
      <vt:lpstr>     Early symptoms – non specific   </vt:lpstr>
      <vt:lpstr>    Later symptoms  </vt:lpstr>
      <vt:lpstr>    affective symptoms  </vt:lpstr>
      <vt:lpstr>    schizophreniform symptoms  </vt:lpstr>
      <vt:lpstr> Other symptoms/consequences</vt:lpstr>
      <vt:lpstr> Risks</vt:lpstr>
      <vt:lpstr> Treatment</vt:lpstr>
      <vt:lpstr> Treatment - biological</vt:lpstr>
      <vt:lpstr> Treatment - biological</vt:lpstr>
      <vt:lpstr> Medication - considerations</vt:lpstr>
      <vt:lpstr> Psychological intervention</vt:lpstr>
      <vt:lpstr> Social intervention</vt:lpstr>
      <vt:lpstr> Multidisciplinary approach</vt:lpstr>
      <vt:lpstr>What can the patient do for themselves? </vt:lpstr>
      <vt:lpstr>  Prevention</vt:lpstr>
      <vt:lpstr> Preconception Counselling</vt:lpstr>
      <vt:lpstr> Pregnancy planning</vt:lpstr>
      <vt:lpstr>Birth planning</vt:lpstr>
      <vt:lpstr>What works well at Sidra Medicine</vt:lpstr>
      <vt:lpstr>What can make a positive difference – system wide</vt:lpstr>
      <vt:lpstr> References</vt:lpstr>
    </vt:vector>
  </TitlesOfParts>
  <Manager/>
  <Company>fischerAppelt, qatar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Ahmad Al Hindi</dc:creator>
  <cp:keywords/>
  <dc:description/>
  <cp:lastModifiedBy>Zainab Kikelomo Imam</cp:lastModifiedBy>
  <cp:revision>199</cp:revision>
  <cp:lastPrinted>2018-01-04T09:13:14Z</cp:lastPrinted>
  <dcterms:created xsi:type="dcterms:W3CDTF">2017-11-27T07:27:45Z</dcterms:created>
  <dcterms:modified xsi:type="dcterms:W3CDTF">2023-02-04T09:50:43Z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0x010100830B83EE1A12F441A05311F4F0EC815A</vt:lpwstr>
  </property>
</Properties>
</file>