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sldIdLst>
    <p:sldId id="257" r:id="rId5"/>
    <p:sldId id="970" r:id="rId6"/>
    <p:sldId id="1400" r:id="rId7"/>
    <p:sldId id="1402" r:id="rId8"/>
    <p:sldId id="1381" r:id="rId9"/>
    <p:sldId id="1415" r:id="rId10"/>
    <p:sldId id="1380" r:id="rId11"/>
    <p:sldId id="1383" r:id="rId12"/>
    <p:sldId id="1382" r:id="rId13"/>
    <p:sldId id="1334" r:id="rId14"/>
    <p:sldId id="1413" r:id="rId15"/>
    <p:sldId id="1385" r:id="rId16"/>
    <p:sldId id="956" r:id="rId17"/>
    <p:sldId id="957" r:id="rId18"/>
    <p:sldId id="959" r:id="rId19"/>
    <p:sldId id="1403" r:id="rId20"/>
    <p:sldId id="1404" r:id="rId21"/>
    <p:sldId id="1384" r:id="rId22"/>
    <p:sldId id="1387" r:id="rId23"/>
    <p:sldId id="450" r:id="rId24"/>
    <p:sldId id="1405" r:id="rId25"/>
    <p:sldId id="965" r:id="rId26"/>
    <p:sldId id="966" r:id="rId27"/>
    <p:sldId id="1388" r:id="rId28"/>
    <p:sldId id="440" r:id="rId29"/>
    <p:sldId id="1398" r:id="rId30"/>
    <p:sldId id="1394" r:id="rId31"/>
    <p:sldId id="1396" r:id="rId32"/>
    <p:sldId id="1414" r:id="rId33"/>
    <p:sldId id="1326" r:id="rId34"/>
    <p:sldId id="1389" r:id="rId35"/>
    <p:sldId id="938" r:id="rId36"/>
    <p:sldId id="735" r:id="rId37"/>
    <p:sldId id="951" r:id="rId38"/>
    <p:sldId id="1397" r:id="rId39"/>
    <p:sldId id="1409" r:id="rId40"/>
    <p:sldId id="1410" r:id="rId41"/>
    <p:sldId id="1391" r:id="rId42"/>
    <p:sldId id="1406" r:id="rId43"/>
    <p:sldId id="722" r:id="rId44"/>
    <p:sldId id="727" r:id="rId45"/>
    <p:sldId id="728" r:id="rId46"/>
    <p:sldId id="1401" r:id="rId47"/>
    <p:sldId id="1408" r:id="rId48"/>
    <p:sldId id="1344" r:id="rId49"/>
    <p:sldId id="1279" r:id="rId50"/>
    <p:sldId id="1370" r:id="rId51"/>
    <p:sldId id="1371" r:id="rId52"/>
    <p:sldId id="1372" r:id="rId53"/>
    <p:sldId id="1373" r:id="rId54"/>
    <p:sldId id="1393" r:id="rId55"/>
    <p:sldId id="1276" r:id="rId56"/>
    <p:sldId id="1411" r:id="rId57"/>
    <p:sldId id="479" r:id="rId58"/>
    <p:sldId id="1342" r:id="rId59"/>
    <p:sldId id="1374" r:id="rId60"/>
    <p:sldId id="1375" r:id="rId61"/>
    <p:sldId id="1376" r:id="rId62"/>
    <p:sldId id="1377" r:id="rId63"/>
    <p:sldId id="1378" r:id="rId64"/>
    <p:sldId id="1379" r:id="rId65"/>
    <p:sldId id="960" r:id="rId66"/>
    <p:sldId id="141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ith Jamal Abu Raddad" initials="LJAR" lastIdx="1" clrIdx="0">
    <p:extLst>
      <p:ext uri="{19B8F6BF-5375-455C-9EA6-DF929625EA0E}">
        <p15:presenceInfo xmlns:p15="http://schemas.microsoft.com/office/powerpoint/2012/main" userId="S::lja2002@qatar-med.cornell.edu::ee9c1839-4593-43f5-9348-5698cc2b50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5301" autoAdjust="0"/>
  </p:normalViewPr>
  <p:slideViewPr>
    <p:cSldViewPr snapToGrid="0">
      <p:cViewPr varScale="1">
        <p:scale>
          <a:sx n="84" d="100"/>
          <a:sy n="84" d="100"/>
        </p:scale>
        <p:origin x="25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ua2006\Box%20Sync\PhD%20related\PhD%20project\DM%20model\PAPER%201\prev_res_ex_jap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10975741198482"/>
          <c:y val="5.4131434795896764E-2"/>
          <c:w val="0.89688491034227158"/>
          <c:h val="0.77168992033890504"/>
        </c:manualLayout>
      </c:layout>
      <c:lineChart>
        <c:grouping val="standard"/>
        <c:varyColors val="0"/>
        <c:ser>
          <c:idx val="0"/>
          <c:order val="0"/>
          <c:tx>
            <c:strRef>
              <c:f>Sheet1!$C$3</c:f>
              <c:strCache>
                <c:ptCount val="1"/>
                <c:pt idx="0">
                  <c:v>Females</c:v>
                </c:pt>
              </c:strCache>
            </c:strRef>
          </c:tx>
          <c:spPr>
            <a:ln w="25400" cap="rnd">
              <a:noFill/>
              <a:round/>
            </a:ln>
            <a:effectLst/>
          </c:spPr>
          <c:marker>
            <c:symbol val="diamond"/>
            <c:size val="11"/>
            <c:spPr>
              <a:solidFill>
                <a:srgbClr val="FF0000"/>
              </a:solidFill>
              <a:ln w="38100">
                <a:noFill/>
              </a:ln>
              <a:effectLst/>
            </c:spPr>
          </c:marker>
          <c:trendline>
            <c:spPr>
              <a:ln w="38100" cap="rnd">
                <a:solidFill>
                  <a:srgbClr val="C00000"/>
                </a:solidFill>
                <a:prstDash val="solid"/>
              </a:ln>
              <a:effectLst/>
            </c:spPr>
            <c:trendlineType val="exp"/>
            <c:dispRSqr val="0"/>
            <c:dispEq val="0"/>
          </c:trendline>
          <c:cat>
            <c:strRef>
              <c:f>Sheet1!$A$4:$A$13</c:f>
              <c:strCache>
                <c:ptCount val="10"/>
                <c:pt idx="0">
                  <c:v>&lt;22</c:v>
                </c:pt>
                <c:pt idx="1">
                  <c:v>&lt;23</c:v>
                </c:pt>
                <c:pt idx="2">
                  <c:v>23-23.9</c:v>
                </c:pt>
                <c:pt idx="3">
                  <c:v>24-24.9</c:v>
                </c:pt>
                <c:pt idx="4">
                  <c:v>25-26.9</c:v>
                </c:pt>
                <c:pt idx="5">
                  <c:v>27-28.9</c:v>
                </c:pt>
                <c:pt idx="6">
                  <c:v>29-30.9</c:v>
                </c:pt>
                <c:pt idx="7">
                  <c:v>31-32.9</c:v>
                </c:pt>
                <c:pt idx="8">
                  <c:v>33-34.9</c:v>
                </c:pt>
                <c:pt idx="9">
                  <c:v>35+</c:v>
                </c:pt>
              </c:strCache>
            </c:strRef>
          </c:cat>
          <c:val>
            <c:numRef>
              <c:f>Sheet1!$C$4:$C$13</c:f>
              <c:numCache>
                <c:formatCode>General</c:formatCode>
                <c:ptCount val="10"/>
                <c:pt idx="0">
                  <c:v>1</c:v>
                </c:pt>
                <c:pt idx="1">
                  <c:v>2.9</c:v>
                </c:pt>
                <c:pt idx="2">
                  <c:v>4.3</c:v>
                </c:pt>
                <c:pt idx="3">
                  <c:v>5</c:v>
                </c:pt>
                <c:pt idx="4">
                  <c:v>8.1</c:v>
                </c:pt>
                <c:pt idx="5">
                  <c:v>15.8</c:v>
                </c:pt>
                <c:pt idx="6">
                  <c:v>27.6</c:v>
                </c:pt>
                <c:pt idx="7">
                  <c:v>40.299999999999997</c:v>
                </c:pt>
                <c:pt idx="8">
                  <c:v>54</c:v>
                </c:pt>
                <c:pt idx="9">
                  <c:v>93.2</c:v>
                </c:pt>
              </c:numCache>
            </c:numRef>
          </c:val>
          <c:smooth val="0"/>
          <c:extLst>
            <c:ext xmlns:c16="http://schemas.microsoft.com/office/drawing/2014/chart" uri="{C3380CC4-5D6E-409C-BE32-E72D297353CC}">
              <c16:uniqueId val="{00000001-1B22-4A03-86A4-C6934152E941}"/>
            </c:ext>
          </c:extLst>
        </c:ser>
        <c:ser>
          <c:idx val="1"/>
          <c:order val="1"/>
          <c:tx>
            <c:strRef>
              <c:f>Sheet1!$B$3</c:f>
              <c:strCache>
                <c:ptCount val="1"/>
                <c:pt idx="0">
                  <c:v>Males</c:v>
                </c:pt>
              </c:strCache>
            </c:strRef>
          </c:tx>
          <c:spPr>
            <a:ln w="25400" cap="rnd">
              <a:noFill/>
              <a:round/>
            </a:ln>
            <a:effectLst/>
          </c:spPr>
          <c:marker>
            <c:symbol val="triangle"/>
            <c:size val="10"/>
            <c:spPr>
              <a:solidFill>
                <a:srgbClr val="3737F9"/>
              </a:solidFill>
              <a:ln w="9525">
                <a:noFill/>
              </a:ln>
              <a:effectLst/>
            </c:spPr>
          </c:marker>
          <c:trendline>
            <c:spPr>
              <a:ln w="38100" cap="rnd">
                <a:solidFill>
                  <a:schemeClr val="accent2">
                    <a:lumMod val="50000"/>
                  </a:schemeClr>
                </a:solidFill>
                <a:prstDash val="dash"/>
              </a:ln>
              <a:effectLst/>
            </c:spPr>
            <c:trendlineType val="exp"/>
            <c:dispRSqr val="0"/>
            <c:dispEq val="0"/>
          </c:trendline>
          <c:cat>
            <c:strRef>
              <c:f>Sheet1!$A$4:$A$13</c:f>
              <c:strCache>
                <c:ptCount val="10"/>
                <c:pt idx="0">
                  <c:v>&lt;22</c:v>
                </c:pt>
                <c:pt idx="1">
                  <c:v>&lt;23</c:v>
                </c:pt>
                <c:pt idx="2">
                  <c:v>23-23.9</c:v>
                </c:pt>
                <c:pt idx="3">
                  <c:v>24-24.9</c:v>
                </c:pt>
                <c:pt idx="4">
                  <c:v>25-26.9</c:v>
                </c:pt>
                <c:pt idx="5">
                  <c:v>27-28.9</c:v>
                </c:pt>
                <c:pt idx="6">
                  <c:v>29-30.9</c:v>
                </c:pt>
                <c:pt idx="7">
                  <c:v>31-32.9</c:v>
                </c:pt>
                <c:pt idx="8">
                  <c:v>33-34.9</c:v>
                </c:pt>
                <c:pt idx="9">
                  <c:v>35+</c:v>
                </c:pt>
              </c:strCache>
            </c:strRef>
          </c:cat>
          <c:val>
            <c:numRef>
              <c:f>Sheet1!$B$4:$B$13</c:f>
              <c:numCache>
                <c:formatCode>General</c:formatCode>
                <c:ptCount val="10"/>
                <c:pt idx="1">
                  <c:v>1</c:v>
                </c:pt>
                <c:pt idx="2">
                  <c:v>1</c:v>
                </c:pt>
                <c:pt idx="3">
                  <c:v>1.5</c:v>
                </c:pt>
                <c:pt idx="4">
                  <c:v>2.2000000000000002</c:v>
                </c:pt>
                <c:pt idx="5">
                  <c:v>4.4000000000000004</c:v>
                </c:pt>
                <c:pt idx="6">
                  <c:v>6.7</c:v>
                </c:pt>
                <c:pt idx="7">
                  <c:v>11.6</c:v>
                </c:pt>
                <c:pt idx="8">
                  <c:v>21.3</c:v>
                </c:pt>
                <c:pt idx="9">
                  <c:v>42.1</c:v>
                </c:pt>
              </c:numCache>
            </c:numRef>
          </c:val>
          <c:smooth val="0"/>
          <c:extLst>
            <c:ext xmlns:c16="http://schemas.microsoft.com/office/drawing/2014/chart" uri="{C3380CC4-5D6E-409C-BE32-E72D297353CC}">
              <c16:uniqueId val="{00000003-1B22-4A03-86A4-C6934152E941}"/>
            </c:ext>
          </c:extLst>
        </c:ser>
        <c:dLbls>
          <c:showLegendKey val="0"/>
          <c:showVal val="0"/>
          <c:showCatName val="0"/>
          <c:showSerName val="0"/>
          <c:showPercent val="0"/>
          <c:showBubbleSize val="0"/>
        </c:dLbls>
        <c:marker val="1"/>
        <c:smooth val="0"/>
        <c:axId val="1597345760"/>
        <c:axId val="1605867776"/>
      </c:lineChart>
      <c:catAx>
        <c:axId val="15973457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r>
                  <a:rPr lang="en-US" sz="1800" b="1" i="0" baseline="0" dirty="0">
                    <a:effectLst/>
                  </a:rPr>
                  <a:t>Body Mass Index (kg/m2)</a:t>
                </a:r>
                <a:endParaRPr lang="en-US" dirty="0">
                  <a:effectLst/>
                </a:endParaRPr>
              </a:p>
            </c:rich>
          </c:tx>
          <c:layout>
            <c:manualLayout>
              <c:xMode val="edge"/>
              <c:yMode val="edge"/>
              <c:x val="0.3803921975698224"/>
              <c:y val="0.9344003517352221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en-US"/>
          </a:p>
        </c:txPr>
        <c:crossAx val="1605867776"/>
        <c:crosses val="autoZero"/>
        <c:auto val="1"/>
        <c:lblAlgn val="ctr"/>
        <c:lblOffset val="100"/>
        <c:noMultiLvlLbl val="0"/>
      </c:catAx>
      <c:valAx>
        <c:axId val="1605867776"/>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r>
                  <a:rPr lang="en-US" sz="1800" b="1" i="0" baseline="0">
                    <a:effectLst/>
                  </a:rPr>
                  <a:t>Age-adjusted Relative Risk</a:t>
                </a:r>
                <a:endParaRPr lang="en-US">
                  <a:effectLst/>
                </a:endParaRPr>
              </a:p>
            </c:rich>
          </c:tx>
          <c:layout>
            <c:manualLayout>
              <c:xMode val="edge"/>
              <c:yMode val="edge"/>
              <c:x val="6.0606060606060606E-3"/>
              <c:y val="0.113790578809227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solidFill>
            <a:schemeClr val="bg1"/>
          </a:solid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mn-cs"/>
              </a:defRPr>
            </a:pPr>
            <a:endParaRPr lang="en-US"/>
          </a:p>
        </c:txPr>
        <c:crossAx val="1597345760"/>
        <c:crosses val="autoZero"/>
        <c:crossBetween val="between"/>
      </c:valAx>
      <c:spPr>
        <a:noFill/>
        <a:ln>
          <a:noFill/>
        </a:ln>
        <a:effectLst/>
      </c:spPr>
    </c:plotArea>
    <c:legend>
      <c:legendPos val="r"/>
      <c:legendEntry>
        <c:idx val="2"/>
        <c:delete val="1"/>
      </c:legendEntry>
      <c:legendEntry>
        <c:idx val="3"/>
        <c:delete val="1"/>
      </c:legendEntry>
      <c:layout>
        <c:manualLayout>
          <c:xMode val="edge"/>
          <c:yMode val="edge"/>
          <c:x val="0.40745782249548523"/>
          <c:y val="6.3062371186533656E-2"/>
          <c:w val="0.24363619647379953"/>
          <c:h val="6.620953395973575E-2"/>
        </c:manualLayout>
      </c:layout>
      <c:overlay val="0"/>
      <c:spPr>
        <a:noFill/>
        <a:ln>
          <a:solidFill>
            <a:schemeClr val="bg1">
              <a:lumMod val="85000"/>
            </a:schemeClr>
          </a:solidFill>
        </a:ln>
        <a:effectLst/>
      </c:spPr>
      <c:txPr>
        <a:bodyPr rot="0" spcFirstLastPara="1" vertOverflow="ellipsis" vert="horz" wrap="square" anchor="ctr" anchorCtr="1"/>
        <a:lstStyle/>
        <a:p>
          <a:pPr>
            <a:defRPr sz="1600" b="1" i="0" u="none" strike="noStrike" kern="1200" baseline="0">
              <a:ln>
                <a:noFill/>
              </a:ln>
              <a:solidFill>
                <a:schemeClr val="tx1"/>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b="1">
          <a:solidFill>
            <a:schemeClr val="tx1"/>
          </a:solidFill>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b="1" i="0" u="none" strike="noStrike" baseline="0" dirty="0">
                <a:effectLst/>
                <a:latin typeface="+mn-lt"/>
              </a:rPr>
              <a:t>T2DM prevalence in 2012 among 20-79 years old </a:t>
            </a:r>
            <a:endParaRPr lang="en-US" sz="2000" dirty="0">
              <a:latin typeface="+mn-lt"/>
            </a:endParaRPr>
          </a:p>
        </c:rich>
      </c:tx>
      <c:layout>
        <c:manualLayout>
          <c:xMode val="edge"/>
          <c:yMode val="edge"/>
          <c:x val="0.23329469233012542"/>
          <c:y val="6.41025641025641E-3"/>
        </c:manualLayout>
      </c:layout>
      <c:overlay val="1"/>
    </c:title>
    <c:autoTitleDeleted val="0"/>
    <c:plotArea>
      <c:layout>
        <c:manualLayout>
          <c:layoutTarget val="inner"/>
          <c:xMode val="edge"/>
          <c:yMode val="edge"/>
          <c:x val="8.1965618520499203E-2"/>
          <c:y val="3.1463041937631761E-2"/>
          <c:w val="0.90181035367686113"/>
          <c:h val="0.80177359783930069"/>
        </c:manualLayout>
      </c:layout>
      <c:barChart>
        <c:barDir val="col"/>
        <c:grouping val="clustered"/>
        <c:varyColors val="0"/>
        <c:ser>
          <c:idx val="0"/>
          <c:order val="0"/>
          <c:tx>
            <c:strRef>
              <c:f>Sheet1!$E$15</c:f>
              <c:strCache>
                <c:ptCount val="1"/>
                <c:pt idx="0">
                  <c:v>20-79</c:v>
                </c:pt>
              </c:strCache>
            </c:strRef>
          </c:tx>
          <c:spPr>
            <a:solidFill>
              <a:schemeClr val="bg2">
                <a:lumMod val="75000"/>
              </a:schemeClr>
            </a:solidFill>
          </c:spPr>
          <c:invertIfNegative val="0"/>
          <c:dLbls>
            <c:dLbl>
              <c:idx val="0"/>
              <c:tx>
                <c:rich>
                  <a:bodyPr/>
                  <a:lstStyle/>
                  <a:p>
                    <a:fld id="{9F000BEE-2350-4162-893A-049B2A572B0C}" type="VALUE">
                      <a:rPr lang="en-US">
                        <a:latin typeface="+mn-lt"/>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B12-47DF-BCF7-52D1F66F50D0}"/>
                </c:ext>
              </c:extLst>
            </c:dLbl>
            <c:spPr>
              <a:noFill/>
              <a:ln>
                <a:noFill/>
              </a:ln>
              <a:effectLst/>
            </c:spPr>
            <c:txPr>
              <a:bodyPr wrap="square" lIns="38100" tIns="19050" rIns="38100" bIns="19050" anchor="ctr">
                <a:spAutoFit/>
              </a:bodyPr>
              <a:lstStyle/>
              <a:p>
                <a:pPr>
                  <a:defRPr sz="1600" b="1">
                    <a:solidFill>
                      <a:sysClr val="windowText" lastClr="000000"/>
                    </a:solidFill>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Sheet1!$C$16:$C$18</c:f>
              <c:numCache>
                <c:formatCode>General</c:formatCode>
                <c:ptCount val="3"/>
              </c:numCache>
            </c:numRef>
          </c:cat>
          <c:val>
            <c:numRef>
              <c:f>Sheet1!$E$31:$E$32</c:f>
              <c:numCache>
                <c:formatCode>0.0</c:formatCode>
                <c:ptCount val="2"/>
                <c:pt idx="0">
                  <c:v>20.432741018623197</c:v>
                </c:pt>
                <c:pt idx="1">
                  <c:v>9.7602987818891194</c:v>
                </c:pt>
              </c:numCache>
            </c:numRef>
          </c:val>
          <c:extLst>
            <c:ext xmlns:c16="http://schemas.microsoft.com/office/drawing/2014/chart" uri="{C3380CC4-5D6E-409C-BE32-E72D297353CC}">
              <c16:uniqueId val="{00000000-E09E-46BD-9BD9-F5CC5FBA164E}"/>
            </c:ext>
          </c:extLst>
        </c:ser>
        <c:ser>
          <c:idx val="1"/>
          <c:order val="1"/>
          <c:tx>
            <c:strRef>
              <c:f>Sheet1!$D$19:$D$21</c:f>
              <c:strCache>
                <c:ptCount val="3"/>
                <c:pt idx="1">
                  <c:v>UK</c:v>
                </c:pt>
                <c:pt idx="2">
                  <c:v>Japan </c:v>
                </c:pt>
              </c:strCache>
            </c:strRef>
          </c:tx>
          <c:spPr>
            <a:solidFill>
              <a:srgbClr val="C00000"/>
            </a:solidFill>
          </c:spPr>
          <c:invertIfNegative val="0"/>
          <c:dLbls>
            <c:dLbl>
              <c:idx val="1"/>
              <c:tx>
                <c:rich>
                  <a:bodyPr/>
                  <a:lstStyle/>
                  <a:p>
                    <a:r>
                      <a:rPr lang="en-US"/>
                      <a:t>7.6*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09E-46BD-9BD9-F5CC5FBA164E}"/>
                </c:ext>
              </c:extLst>
            </c:dLbl>
            <c:spPr>
              <a:noFill/>
              <a:ln>
                <a:noFill/>
              </a:ln>
              <a:effectLst/>
            </c:spPr>
            <c:txPr>
              <a:bodyPr wrap="square" lIns="38100" tIns="19050" rIns="38100" bIns="19050" anchor="ctr">
                <a:spAutoFit/>
              </a:bodyPr>
              <a:lstStyle/>
              <a:p>
                <a:pPr>
                  <a:defRPr sz="1600" b="1">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Sheet1!$C$16:$C$18</c:f>
              <c:numCache>
                <c:formatCode>General</c:formatCode>
                <c:ptCount val="3"/>
              </c:numCache>
            </c:numRef>
          </c:cat>
          <c:val>
            <c:numRef>
              <c:f>Sheet1!$E$35:$E$36</c:f>
              <c:numCache>
                <c:formatCode>0.0</c:formatCode>
                <c:ptCount val="2"/>
                <c:pt idx="1">
                  <c:v>7.6</c:v>
                </c:pt>
              </c:numCache>
            </c:numRef>
          </c:val>
          <c:extLst>
            <c:ext xmlns:c16="http://schemas.microsoft.com/office/drawing/2014/chart" uri="{C3380CC4-5D6E-409C-BE32-E72D297353CC}">
              <c16:uniqueId val="{00000002-E09E-46BD-9BD9-F5CC5FBA164E}"/>
            </c:ext>
          </c:extLst>
        </c:ser>
        <c:dLbls>
          <c:showLegendKey val="0"/>
          <c:showVal val="0"/>
          <c:showCatName val="0"/>
          <c:showSerName val="0"/>
          <c:showPercent val="0"/>
          <c:showBubbleSize val="0"/>
        </c:dLbls>
        <c:gapWidth val="150"/>
        <c:axId val="276483456"/>
        <c:axId val="276493440"/>
      </c:barChart>
      <c:catAx>
        <c:axId val="276483456"/>
        <c:scaling>
          <c:orientation val="minMax"/>
        </c:scaling>
        <c:delete val="0"/>
        <c:axPos val="b"/>
        <c:numFmt formatCode="General" sourceLinked="1"/>
        <c:majorTickMark val="out"/>
        <c:minorTickMark val="none"/>
        <c:tickLblPos val="low"/>
        <c:spPr>
          <a:ln w="19050">
            <a:solidFill>
              <a:schemeClr val="tx1"/>
            </a:solidFill>
          </a:ln>
        </c:spPr>
        <c:crossAx val="276493440"/>
        <c:crosses val="autoZero"/>
        <c:auto val="0"/>
        <c:lblAlgn val="ctr"/>
        <c:lblOffset val="100"/>
        <c:noMultiLvlLbl val="0"/>
      </c:catAx>
      <c:valAx>
        <c:axId val="276493440"/>
        <c:scaling>
          <c:orientation val="minMax"/>
        </c:scaling>
        <c:delete val="0"/>
        <c:axPos val="l"/>
        <c:title>
          <c:tx>
            <c:rich>
              <a:bodyPr rot="-5400000" vert="horz"/>
              <a:lstStyle/>
              <a:p>
                <a:pPr>
                  <a:defRPr sz="2000">
                    <a:ln>
                      <a:noFill/>
                    </a:ln>
                  </a:defRPr>
                </a:pPr>
                <a:r>
                  <a:rPr lang="en-US" sz="2000" dirty="0">
                    <a:ln>
                      <a:noFill/>
                    </a:ln>
                    <a:latin typeface="+mn-lt"/>
                  </a:rPr>
                  <a:t> Prevalence of T2DM (%)</a:t>
                </a:r>
              </a:p>
            </c:rich>
          </c:tx>
          <c:layout>
            <c:manualLayout>
              <c:xMode val="edge"/>
              <c:yMode val="edge"/>
              <c:x val="0"/>
              <c:y val="7.5306379971734297E-2"/>
            </c:manualLayout>
          </c:layout>
          <c:overlay val="0"/>
          <c:spPr>
            <a:noFill/>
          </c:spPr>
        </c:title>
        <c:numFmt formatCode="0" sourceLinked="0"/>
        <c:majorTickMark val="out"/>
        <c:minorTickMark val="none"/>
        <c:tickLblPos val="nextTo"/>
        <c:spPr>
          <a:ln w="19050">
            <a:solidFill>
              <a:schemeClr val="tx1"/>
            </a:solidFill>
          </a:ln>
        </c:spPr>
        <c:txPr>
          <a:bodyPr/>
          <a:lstStyle/>
          <a:p>
            <a:pPr>
              <a:defRPr b="1">
                <a:latin typeface="+mn-lt"/>
              </a:defRPr>
            </a:pPr>
            <a:endParaRPr lang="en-US"/>
          </a:p>
        </c:txPr>
        <c:crossAx val="276483456"/>
        <c:crosses val="autoZero"/>
        <c:crossBetween val="between"/>
      </c:valAx>
    </c:plotArea>
    <c:plotVisOnly val="1"/>
    <c:dispBlanksAs val="gap"/>
    <c:showDLblsOverMax val="0"/>
  </c:chart>
  <c:spPr>
    <a:ln>
      <a:noFill/>
    </a:ln>
  </c:spPr>
  <c:txPr>
    <a:bodyPr/>
    <a:lstStyle/>
    <a:p>
      <a:pPr>
        <a:defRPr sz="1400">
          <a:latin typeface="Century Gothic"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0.09722</cdr:x>
      <cdr:y>0.85127</cdr:y>
    </cdr:from>
    <cdr:to>
      <cdr:x>0.98662</cdr:x>
      <cdr:y>0.9958</cdr:y>
    </cdr:to>
    <cdr:sp macro="" textlink="">
      <cdr:nvSpPr>
        <cdr:cNvPr id="2" name="TextBox 1"/>
        <cdr:cNvSpPr txBox="1"/>
      </cdr:nvSpPr>
      <cdr:spPr>
        <a:xfrm xmlns:a="http://schemas.openxmlformats.org/drawingml/2006/main">
          <a:off x="800100" y="3373065"/>
          <a:ext cx="7319407" cy="5726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latin typeface="Century Gothic" panose="020B0502020202020204" pitchFamily="34" charset="0"/>
            </a:rPr>
            <a:t>      </a:t>
          </a:r>
          <a:r>
            <a:rPr lang="en-US" sz="1400" b="1" baseline="0" dirty="0">
              <a:latin typeface="Century Gothic" pitchFamily="34" charset="0"/>
            </a:rPr>
            <a:t>        </a:t>
          </a:r>
          <a:r>
            <a:rPr lang="en-US" sz="1400" b="1" dirty="0">
              <a:latin typeface="Century Gothic" pitchFamily="34" charset="0"/>
            </a:rPr>
            <a:t>    </a:t>
          </a:r>
          <a:r>
            <a:rPr lang="en-US" sz="1500" b="1" dirty="0"/>
            <a:t>Qatar		</a:t>
          </a:r>
          <a:r>
            <a:rPr lang="en-US" sz="1500" b="1" baseline="0" dirty="0"/>
            <a:t>                      </a:t>
          </a:r>
          <a:r>
            <a:rPr lang="en-US" sz="1500" b="1" dirty="0"/>
            <a:t>	</a:t>
          </a:r>
          <a:r>
            <a:rPr lang="en-US" sz="1500" b="1" baseline="0" dirty="0"/>
            <a:t>Q</a:t>
          </a:r>
          <a:r>
            <a:rPr lang="en-US" sz="1500" b="1" dirty="0"/>
            <a:t>atar</a:t>
          </a:r>
          <a:r>
            <a:rPr lang="en-US" sz="1500" b="1" baseline="0" dirty="0"/>
            <a:t>              </a:t>
          </a:r>
          <a:r>
            <a:rPr lang="en-US" sz="1500" b="1" dirty="0"/>
            <a:t> Japan</a:t>
          </a:r>
        </a:p>
        <a:p xmlns:a="http://schemas.openxmlformats.org/drawingml/2006/main">
          <a:r>
            <a:rPr lang="en-US" sz="1500" b="1" dirty="0"/>
            <a:t>        </a:t>
          </a:r>
          <a:r>
            <a:rPr lang="en-US" sz="1500" b="1" baseline="0" dirty="0"/>
            <a:t>      </a:t>
          </a:r>
          <a:r>
            <a:rPr lang="en-US" sz="1500" b="1" dirty="0"/>
            <a:t>[obesity 41%]		</a:t>
          </a:r>
          <a:r>
            <a:rPr lang="en-US" sz="1500" b="1" baseline="0" dirty="0"/>
            <a:t>               	                </a:t>
          </a:r>
          <a:r>
            <a:rPr lang="en-US" sz="1500" b="1" dirty="0"/>
            <a:t> </a:t>
          </a:r>
          <a:r>
            <a:rPr lang="en-US" sz="1500" b="1" baseline="0" dirty="0"/>
            <a:t>[obesity 4% - Japan level]</a:t>
          </a:r>
          <a:r>
            <a:rPr lang="en-US" sz="1500" b="1" baseline="30000" dirty="0"/>
            <a:t>#</a:t>
          </a:r>
          <a:endParaRPr lang="en-US" sz="15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D3DA06-C571-44A4-A1E7-770EDE2F0B29}" type="datetimeFigureOut">
              <a:rPr lang="en-US" smtClean="0"/>
              <a:t>5/7/2023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E2117-0E44-4743-B946-87FC561E180C}" type="slidenum">
              <a:rPr lang="en-US" smtClean="0"/>
              <a:t>‹#›</a:t>
            </a:fld>
            <a:endParaRPr lang="en-US"/>
          </a:p>
        </p:txBody>
      </p:sp>
    </p:spTree>
    <p:extLst>
      <p:ext uri="{BB962C8B-B14F-4D97-AF65-F5344CB8AC3E}">
        <p14:creationId xmlns:p14="http://schemas.microsoft.com/office/powerpoint/2010/main" val="102312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BE2117-0E44-4743-B946-87FC561E180C}" type="slidenum">
              <a:rPr lang="en-US" smtClean="0"/>
              <a:t>1</a:t>
            </a:fld>
            <a:endParaRPr lang="en-US"/>
          </a:p>
        </p:txBody>
      </p:sp>
    </p:spTree>
    <p:extLst>
      <p:ext uri="{BB962C8B-B14F-4D97-AF65-F5344CB8AC3E}">
        <p14:creationId xmlns:p14="http://schemas.microsoft.com/office/powerpoint/2010/main" val="1396942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rtl="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Genetic factors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High obesity rates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High smoking rates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6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Correct answer: B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DBE2117-0E44-4743-B946-87FC561E180C}" type="slidenum">
              <a:rPr lang="en-US" smtClean="0"/>
              <a:t>11</a:t>
            </a:fld>
            <a:endParaRPr lang="en-US"/>
          </a:p>
        </p:txBody>
      </p:sp>
    </p:spTree>
    <p:extLst>
      <p:ext uri="{BB962C8B-B14F-4D97-AF65-F5344CB8AC3E}">
        <p14:creationId xmlns:p14="http://schemas.microsoft.com/office/powerpoint/2010/main" val="1686825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BE2117-0E44-4743-B946-87FC561E180C}" type="slidenum">
              <a:rPr lang="en-US" smtClean="0"/>
              <a:t>12</a:t>
            </a:fld>
            <a:endParaRPr lang="en-US"/>
          </a:p>
        </p:txBody>
      </p:sp>
    </p:spTree>
    <p:extLst>
      <p:ext uri="{BB962C8B-B14F-4D97-AF65-F5344CB8AC3E}">
        <p14:creationId xmlns:p14="http://schemas.microsoft.com/office/powerpoint/2010/main" val="2819493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Qataris are aging rapidly</a:t>
            </a:r>
          </a:p>
          <a:p>
            <a:r>
              <a:rPr lang="en-US" dirty="0"/>
              <a:t>Rapid increase in life expectancy and rapid decrease in fertility</a:t>
            </a:r>
          </a:p>
          <a:p>
            <a:endParaRPr lang="en-US" dirty="0"/>
          </a:p>
          <a:p>
            <a:r>
              <a:rPr lang="en-US" dirty="0"/>
              <a:t>Demography not democracy is going to determine the future of humanity. </a:t>
            </a:r>
          </a:p>
          <a:p>
            <a:r>
              <a:rPr lang="en-US" dirty="0"/>
              <a:t>Profound changes in demography globally, that are affecting all aspects of human life, including health. </a:t>
            </a:r>
          </a:p>
          <a:p>
            <a:endParaRPr lang="en-US" dirty="0"/>
          </a:p>
          <a:p>
            <a:endParaRPr lang="en-US" dirty="0"/>
          </a:p>
          <a:p>
            <a:r>
              <a:rPr lang="en-US" dirty="0"/>
              <a:t>Qataris are aging rapidly, though not as rapidly as in the rest of the region</a:t>
            </a:r>
          </a:p>
          <a:p>
            <a:r>
              <a:rPr lang="en-US" dirty="0"/>
              <a:t>Fertility</a:t>
            </a:r>
            <a:r>
              <a:rPr lang="en-US" baseline="0" dirty="0"/>
              <a:t> declining and life expectancy increasing </a:t>
            </a:r>
          </a:p>
          <a:p>
            <a:r>
              <a:rPr lang="en-US" baseline="0" dirty="0"/>
              <a:t>Qatari women have 1/3 of fertility they used to have in the 70s and early 80s; Qatar has the highest life expectancy in the region (per GBD but not others), comparable to US and other developed countries. </a:t>
            </a:r>
          </a:p>
          <a:p>
            <a:r>
              <a:rPr lang="en-US" baseline="0" dirty="0"/>
              <a:t>The fuel of the epidemic is even increasing, more fire; putting gas on a fire </a:t>
            </a:r>
            <a:endParaRPr lang="en-US" dirty="0"/>
          </a:p>
        </p:txBody>
      </p:sp>
      <p:sp>
        <p:nvSpPr>
          <p:cNvPr id="4" name="Slide Number Placeholder 3"/>
          <p:cNvSpPr>
            <a:spLocks noGrp="1"/>
          </p:cNvSpPr>
          <p:nvPr>
            <p:ph type="sldNum" sz="quarter" idx="10"/>
          </p:nvPr>
        </p:nvSpPr>
        <p:spPr/>
        <p:txBody>
          <a:bodyPr/>
          <a:lstStyle/>
          <a:p>
            <a:fld id="{157F20EB-E042-4B47-886C-FCF74FF73E81}" type="slidenum">
              <a:rPr lang="en-US" smtClean="0"/>
              <a:pPr/>
              <a:t>13</a:t>
            </a:fld>
            <a:endParaRPr lang="en-US"/>
          </a:p>
        </p:txBody>
      </p:sp>
    </p:spTree>
    <p:extLst>
      <p:ext uri="{BB962C8B-B14F-4D97-AF65-F5344CB8AC3E}">
        <p14:creationId xmlns:p14="http://schemas.microsoft.com/office/powerpoint/2010/main" val="2532022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F20EB-E042-4B47-886C-FCF74FF73E81}" type="slidenum">
              <a:rPr lang="en-US" smtClean="0"/>
              <a:pPr/>
              <a:t>14</a:t>
            </a:fld>
            <a:endParaRPr lang="en-US"/>
          </a:p>
        </p:txBody>
      </p:sp>
    </p:spTree>
    <p:extLst>
      <p:ext uri="{BB962C8B-B14F-4D97-AF65-F5344CB8AC3E}">
        <p14:creationId xmlns:p14="http://schemas.microsoft.com/office/powerpoint/2010/main" val="3608723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like Japan and Italy today</a:t>
            </a:r>
          </a:p>
          <a:p>
            <a:endParaRPr lang="en-US" dirty="0"/>
          </a:p>
          <a:p>
            <a:r>
              <a:rPr lang="en-US" dirty="0"/>
              <a:t>This what is happening in Europe</a:t>
            </a:r>
          </a:p>
          <a:p>
            <a:r>
              <a:rPr lang="en-US" dirty="0"/>
              <a:t>Population pyramid is longer a pyramid, but a wave! Demography of the world is changing  </a:t>
            </a:r>
          </a:p>
        </p:txBody>
      </p:sp>
      <p:sp>
        <p:nvSpPr>
          <p:cNvPr id="4" name="Slide Number Placeholder 3"/>
          <p:cNvSpPr>
            <a:spLocks noGrp="1"/>
          </p:cNvSpPr>
          <p:nvPr>
            <p:ph type="sldNum" sz="quarter" idx="10"/>
          </p:nvPr>
        </p:nvSpPr>
        <p:spPr/>
        <p:txBody>
          <a:bodyPr/>
          <a:lstStyle/>
          <a:p>
            <a:fld id="{157F20EB-E042-4B47-886C-FCF74FF73E81}" type="slidenum">
              <a:rPr lang="en-US" smtClean="0"/>
              <a:pPr/>
              <a:t>15</a:t>
            </a:fld>
            <a:endParaRPr lang="en-US"/>
          </a:p>
        </p:txBody>
      </p:sp>
    </p:spTree>
    <p:extLst>
      <p:ext uri="{BB962C8B-B14F-4D97-AF65-F5344CB8AC3E}">
        <p14:creationId xmlns:p14="http://schemas.microsoft.com/office/powerpoint/2010/main" val="2281677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Acceleration after 40 up to 55-60</a:t>
            </a:r>
          </a:p>
          <a:p>
            <a:endParaRPr lang="en-US" dirty="0"/>
          </a:p>
          <a:p>
            <a:r>
              <a:rPr lang="en-US" dirty="0"/>
              <a:t>Population with average age 25</a:t>
            </a:r>
            <a:r>
              <a:rPr lang="en-US" baseline="0" dirty="0"/>
              <a:t> is higher than a population with 20</a:t>
            </a:r>
          </a:p>
          <a:p>
            <a:r>
              <a:rPr lang="en-US" baseline="0" dirty="0"/>
              <a:t>Stronger age effects for other diseases such as cancer</a:t>
            </a:r>
          </a:p>
          <a:p>
            <a:r>
              <a:rPr lang="en-US" baseline="0" dirty="0"/>
              <a:t>Use of median age in comparison of ages</a:t>
            </a:r>
          </a:p>
          <a:p>
            <a:r>
              <a:rPr lang="en-US" baseline="0" dirty="0"/>
              <a:t>Japan (average 40s) vs MENA</a:t>
            </a:r>
          </a:p>
          <a:p>
            <a:r>
              <a:rPr lang="en-US" baseline="0" dirty="0"/>
              <a:t>Age is the strongest risk factor for death</a:t>
            </a:r>
          </a:p>
          <a:p>
            <a:r>
              <a:rPr lang="en-US" baseline="0" dirty="0"/>
              <a:t>Average age predicts average health</a:t>
            </a:r>
            <a:endParaRPr lang="en-US" dirty="0"/>
          </a:p>
        </p:txBody>
      </p:sp>
      <p:sp>
        <p:nvSpPr>
          <p:cNvPr id="4" name="Slide Number Placeholder 3"/>
          <p:cNvSpPr>
            <a:spLocks noGrp="1"/>
          </p:cNvSpPr>
          <p:nvPr>
            <p:ph type="sldNum" sz="quarter" idx="10"/>
          </p:nvPr>
        </p:nvSpPr>
        <p:spPr/>
        <p:txBody>
          <a:bodyPr/>
          <a:lstStyle/>
          <a:p>
            <a:fld id="{157F20EB-E042-4B47-886C-FCF74FF73E81}" type="slidenum">
              <a:rPr lang="en-US" smtClean="0"/>
              <a:pPr/>
              <a:t>16</a:t>
            </a:fld>
            <a:endParaRPr lang="en-US"/>
          </a:p>
        </p:txBody>
      </p:sp>
    </p:spTree>
    <p:extLst>
      <p:ext uri="{BB962C8B-B14F-4D97-AF65-F5344CB8AC3E}">
        <p14:creationId xmlns:p14="http://schemas.microsoft.com/office/powerpoint/2010/main" val="1032454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BE2117-0E44-4743-B946-87FC561E180C}" type="slidenum">
              <a:rPr lang="en-US" smtClean="0"/>
              <a:t>17</a:t>
            </a:fld>
            <a:endParaRPr lang="en-US"/>
          </a:p>
        </p:txBody>
      </p:sp>
    </p:spTree>
    <p:extLst>
      <p:ext uri="{BB962C8B-B14F-4D97-AF65-F5344CB8AC3E}">
        <p14:creationId xmlns:p14="http://schemas.microsoft.com/office/powerpoint/2010/main" val="427675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Most important results in the </a:t>
            </a:r>
            <a:r>
              <a:rPr lang="en-GB" b="0" dirty="0" err="1"/>
              <a:t>epid</a:t>
            </a:r>
            <a:r>
              <a:rPr lang="en-GB" b="0" dirty="0"/>
              <a:t> of diabetes </a:t>
            </a:r>
          </a:p>
        </p:txBody>
      </p:sp>
      <p:sp>
        <p:nvSpPr>
          <p:cNvPr id="4" name="Slide Number Placeholder 3"/>
          <p:cNvSpPr>
            <a:spLocks noGrp="1"/>
          </p:cNvSpPr>
          <p:nvPr>
            <p:ph type="sldNum" sz="quarter" idx="5"/>
          </p:nvPr>
        </p:nvSpPr>
        <p:spPr/>
        <p:txBody>
          <a:bodyPr/>
          <a:lstStyle/>
          <a:p>
            <a:fld id="{5DBE2117-0E44-4743-B946-87FC561E180C}" type="slidenum">
              <a:rPr lang="en-US" smtClean="0"/>
              <a:t>19</a:t>
            </a:fld>
            <a:endParaRPr lang="en-US"/>
          </a:p>
        </p:txBody>
      </p:sp>
    </p:spTree>
    <p:extLst>
      <p:ext uri="{BB962C8B-B14F-4D97-AF65-F5344CB8AC3E}">
        <p14:creationId xmlns:p14="http://schemas.microsoft.com/office/powerpoint/2010/main" val="2453998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Century Gothic" panose="020B0502020202020204" pitchFamily="34" charset="0"/>
                <a:ea typeface="Times New Roman" panose="02020603050405020304" pitchFamily="18" charset="0"/>
              </a:rPr>
              <a:t>Beauty of mathematical models is that we can investigate many even hypothetical research questions. </a:t>
            </a:r>
          </a:p>
          <a:p>
            <a:pPr defTabSz="931774">
              <a:defRPr/>
            </a:pPr>
            <a:r>
              <a:rPr lang="en-US" dirty="0">
                <a:latin typeface="Century Gothic" panose="020B0502020202020204" pitchFamily="34" charset="0"/>
                <a:ea typeface="Times New Roman" panose="02020603050405020304" pitchFamily="18" charset="0"/>
              </a:rPr>
              <a:t>In a hypothetical scenario, we imagine a Qatar with the same obesity rates as Japan. Japanese are the healthiest in the world. </a:t>
            </a:r>
          </a:p>
          <a:p>
            <a:pPr defTabSz="931774">
              <a:defRPr/>
            </a:pPr>
            <a:r>
              <a:rPr lang="en-US" dirty="0">
                <a:latin typeface="Century Gothic" panose="020B0502020202020204" pitchFamily="34" charset="0"/>
                <a:ea typeface="Times New Roman" panose="02020603050405020304" pitchFamily="18" charset="0"/>
              </a:rPr>
              <a:t>Qataris are less susceptible to diabetes than Japanese. </a:t>
            </a:r>
          </a:p>
          <a:p>
            <a:pPr defTabSz="931774">
              <a:defRPr/>
            </a:pPr>
            <a:r>
              <a:rPr lang="en-US" dirty="0">
                <a:solidFill>
                  <a:srgbClr val="000000"/>
                </a:solidFill>
                <a:latin typeface="Century Gothic" panose="020B0502020202020204" pitchFamily="34" charset="0"/>
              </a:rPr>
              <a:t>We are better than the Japanese </a:t>
            </a:r>
          </a:p>
          <a:p>
            <a:pPr defTabSz="931774">
              <a:defRPr/>
            </a:pPr>
            <a:r>
              <a:rPr lang="en-US" dirty="0">
                <a:solidFill>
                  <a:srgbClr val="000000"/>
                </a:solidFill>
                <a:latin typeface="Century Gothic" panose="020B0502020202020204" pitchFamily="34" charset="0"/>
              </a:rPr>
              <a:t>East Asians are more genetically susceptible to disease than people of MENA. But people of Northern Europe are less susceptible. </a:t>
            </a:r>
          </a:p>
          <a:p>
            <a:pPr defTabSz="931774">
              <a:defRPr/>
            </a:pPr>
            <a:r>
              <a:rPr lang="en-US" dirty="0">
                <a:solidFill>
                  <a:srgbClr val="000000"/>
                </a:solidFill>
                <a:latin typeface="Century Gothic" panose="020B0502020202020204" pitchFamily="34" charset="0"/>
              </a:rPr>
              <a:t>Japan would have had a much higher prevalence if it had the same risk factors as Qatar</a:t>
            </a:r>
            <a:endParaRPr lang="en-US" dirty="0">
              <a:latin typeface="Century Gothic" panose="020B0502020202020204" pitchFamily="34" charset="0"/>
            </a:endParaRPr>
          </a:p>
          <a:p>
            <a:pPr defTabSz="931774">
              <a:defRPr/>
            </a:pPr>
            <a:endParaRPr lang="en-US" dirty="0">
              <a:latin typeface="Century Gothic" panose="020B0502020202020204" pitchFamily="34" charset="0"/>
              <a:ea typeface="Times New Roman" panose="02020603050405020304" pitchFamily="18" charset="0"/>
            </a:endParaRPr>
          </a:p>
          <a:p>
            <a:pPr defTabSz="931774">
              <a:defRPr/>
            </a:pPr>
            <a:r>
              <a:rPr lang="en-US" dirty="0">
                <a:latin typeface="Century Gothic" panose="020B0502020202020204" pitchFamily="34" charset="0"/>
                <a:ea typeface="Times New Roman" panose="02020603050405020304" pitchFamily="18" charset="0"/>
              </a:rPr>
              <a:t>If obesity </a:t>
            </a:r>
            <a:r>
              <a:rPr lang="en-US" dirty="0">
                <a:solidFill>
                  <a:srgbClr val="000000"/>
                </a:solidFill>
                <a:latin typeface="Century Gothic" panose="020B0502020202020204" pitchFamily="34" charset="0"/>
                <a:ea typeface="Times New Roman" panose="02020603050405020304" pitchFamily="18" charset="0"/>
              </a:rPr>
              <a:t>prevalence among Qataris in 2012 was as low as that in Japan (4%), T2DM prevalence among Qataris would have stood at only two percentage points higher than that in Japan—9.8% in Qatar (instead of 20.4%) versus 7.6% in Japan - highlighting obesity as the leading driver of the T2DM epidemic in Qatar.</a:t>
            </a:r>
          </a:p>
          <a:p>
            <a:endParaRPr lang="en-US" dirty="0"/>
          </a:p>
        </p:txBody>
      </p:sp>
      <p:sp>
        <p:nvSpPr>
          <p:cNvPr id="4" name="Slide Number Placeholder 3"/>
          <p:cNvSpPr>
            <a:spLocks noGrp="1"/>
          </p:cNvSpPr>
          <p:nvPr>
            <p:ph type="sldNum" sz="quarter" idx="10"/>
          </p:nvPr>
        </p:nvSpPr>
        <p:spPr/>
        <p:txBody>
          <a:bodyPr/>
          <a:lstStyle/>
          <a:p>
            <a:fld id="{157F20EB-E042-4B47-886C-FCF74FF73E81}" type="slidenum">
              <a:rPr lang="en-US" smtClean="0"/>
              <a:pPr/>
              <a:t>20</a:t>
            </a:fld>
            <a:endParaRPr lang="en-US"/>
          </a:p>
        </p:txBody>
      </p:sp>
    </p:spTree>
    <p:extLst>
      <p:ext uri="{BB962C8B-B14F-4D97-AF65-F5344CB8AC3E}">
        <p14:creationId xmlns:p14="http://schemas.microsoft.com/office/powerpoint/2010/main" val="3064224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BE2117-0E44-4743-B946-87FC561E180C}" type="slidenum">
              <a:rPr lang="en-US" smtClean="0"/>
              <a:t>21</a:t>
            </a:fld>
            <a:endParaRPr lang="en-US"/>
          </a:p>
        </p:txBody>
      </p:sp>
    </p:spTree>
    <p:extLst>
      <p:ext uri="{BB962C8B-B14F-4D97-AF65-F5344CB8AC3E}">
        <p14:creationId xmlns:p14="http://schemas.microsoft.com/office/powerpoint/2010/main" val="302979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add as you’re presenting: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For fact two: </a:t>
            </a:r>
            <a:r>
              <a:rPr lang="en-US" sz="1200" b="0" i="0" dirty="0">
                <a:solidFill>
                  <a:srgbClr val="32304F"/>
                </a:solidFill>
                <a:effectLst/>
                <a:latin typeface="ff-meta-web-pro"/>
              </a:rPr>
              <a:t>t</a:t>
            </a:r>
            <a:r>
              <a:rPr lang="en-US" b="0" i="0" dirty="0">
                <a:solidFill>
                  <a:srgbClr val="32304F"/>
                </a:solidFill>
                <a:effectLst/>
                <a:latin typeface="ff-meta-web-pro"/>
              </a:rPr>
              <a:t>his number (537 million) is predicted to rise to </a:t>
            </a:r>
            <a:r>
              <a:rPr lang="en-US" b="1" i="0" dirty="0">
                <a:solidFill>
                  <a:srgbClr val="32304F"/>
                </a:solidFill>
                <a:effectLst/>
                <a:latin typeface="ff-meta-web-pro"/>
              </a:rPr>
              <a:t>643 million</a:t>
            </a:r>
            <a:r>
              <a:rPr lang="en-US" b="0" i="0" dirty="0">
                <a:solidFill>
                  <a:srgbClr val="32304F"/>
                </a:solidFill>
                <a:effectLst/>
                <a:latin typeface="ff-meta-web-pro"/>
              </a:rPr>
              <a:t> </a:t>
            </a:r>
            <a:r>
              <a:rPr lang="en-US" b="1" i="0" dirty="0">
                <a:solidFill>
                  <a:srgbClr val="32304F"/>
                </a:solidFill>
                <a:effectLst/>
                <a:latin typeface="ff-meta-web-pro"/>
              </a:rPr>
              <a:t>by 2030 </a:t>
            </a:r>
            <a:r>
              <a:rPr lang="en-US" b="0" i="0" dirty="0">
                <a:solidFill>
                  <a:srgbClr val="32304F"/>
                </a:solidFill>
                <a:effectLst/>
                <a:latin typeface="ff-meta-web-pro"/>
              </a:rPr>
              <a:t>and </a:t>
            </a:r>
            <a:r>
              <a:rPr lang="en-US" b="1" i="0" dirty="0">
                <a:solidFill>
                  <a:srgbClr val="32304F"/>
                </a:solidFill>
                <a:effectLst/>
                <a:latin typeface="ff-meta-web-pro"/>
              </a:rPr>
              <a:t>783 million</a:t>
            </a:r>
            <a:r>
              <a:rPr lang="en-US" b="0" i="0" dirty="0">
                <a:solidFill>
                  <a:srgbClr val="32304F"/>
                </a:solidFill>
                <a:effectLst/>
                <a:latin typeface="ff-meta-web-pro"/>
              </a:rPr>
              <a:t> </a:t>
            </a:r>
            <a:r>
              <a:rPr lang="en-US" b="1" i="0" dirty="0">
                <a:solidFill>
                  <a:srgbClr val="32304F"/>
                </a:solidFill>
                <a:effectLst/>
                <a:latin typeface="ff-meta-web-pro"/>
              </a:rPr>
              <a:t>by </a:t>
            </a:r>
            <a:r>
              <a:rPr lang="en-US" b="1" i="0" dirty="0">
                <a:solidFill>
                  <a:srgbClr val="C00000"/>
                </a:solidFill>
                <a:effectLst/>
                <a:latin typeface="ff-meta-web-pro"/>
              </a:rPr>
              <a:t>2045</a:t>
            </a:r>
            <a:r>
              <a:rPr lang="en-US" b="0" i="0" dirty="0">
                <a:solidFill>
                  <a:srgbClr val="C00000"/>
                </a:solidFill>
                <a:effectLst/>
                <a:latin typeface="ff-meta-web-pro"/>
              </a:rPr>
              <a:t>, which is a </a:t>
            </a:r>
            <a:r>
              <a:rPr lang="en-US" b="1" i="0" dirty="0">
                <a:solidFill>
                  <a:srgbClr val="C00000"/>
                </a:solidFill>
                <a:effectLst/>
                <a:latin typeface="ff-meta-web-pro"/>
              </a:rPr>
              <a:t>46% increase. </a:t>
            </a:r>
            <a:endParaRPr lang="en-US" sz="1200" b="1"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For the last fact: diabetes caused at least </a:t>
            </a:r>
            <a:r>
              <a:rPr lang="en-US" sz="1200" b="0" dirty="0">
                <a:solidFill>
                  <a:srgbClr val="C00000"/>
                </a:solidFill>
              </a:rPr>
              <a:t>USD 966 billion dollars in health expenditure, </a:t>
            </a:r>
            <a:r>
              <a:rPr lang="en-US" sz="1200" b="1" dirty="0">
                <a:solidFill>
                  <a:srgbClr val="C00000"/>
                </a:solidFill>
              </a:rPr>
              <a:t>which is </a:t>
            </a:r>
            <a:r>
              <a:rPr lang="en-US" sz="1200" b="1" dirty="0"/>
              <a:t>a 316% increase over the last 15 years.</a:t>
            </a:r>
          </a:p>
          <a:p>
            <a:endParaRPr lang="en-GB" dirty="0"/>
          </a:p>
          <a:p>
            <a:r>
              <a:rPr lang="en-GB" dirty="0"/>
              <a:t>Note: adults here are defined as 20–79-year-olds. All data in the circles are global figures. </a:t>
            </a:r>
          </a:p>
        </p:txBody>
      </p:sp>
      <p:sp>
        <p:nvSpPr>
          <p:cNvPr id="4" name="Slide Number Placeholder 3"/>
          <p:cNvSpPr>
            <a:spLocks noGrp="1"/>
          </p:cNvSpPr>
          <p:nvPr>
            <p:ph type="sldNum" sz="quarter" idx="5"/>
          </p:nvPr>
        </p:nvSpPr>
        <p:spPr/>
        <p:txBody>
          <a:bodyPr/>
          <a:lstStyle/>
          <a:p>
            <a:fld id="{5DBE2117-0E44-4743-B946-87FC561E180C}" type="slidenum">
              <a:rPr lang="en-US" smtClean="0"/>
              <a:t>3</a:t>
            </a:fld>
            <a:endParaRPr lang="en-US"/>
          </a:p>
        </p:txBody>
      </p:sp>
    </p:spTree>
    <p:extLst>
      <p:ext uri="{BB962C8B-B14F-4D97-AF65-F5344CB8AC3E}">
        <p14:creationId xmlns:p14="http://schemas.microsoft.com/office/powerpoint/2010/main" val="1770814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fascinating is the genetics mixing between the Middle East and Europe over the last 9000 years. B 5000 years ago, they were already heavily mixed. Mixing with heavy component from the Middle East</a:t>
            </a:r>
          </a:p>
          <a:p>
            <a:r>
              <a:rPr lang="en-US" dirty="0"/>
              <a:t>The genetics pool of Europeans and Middle Eastern have never been more homogenous than today</a:t>
            </a:r>
          </a:p>
          <a:p>
            <a:r>
              <a:rPr lang="en-US" dirty="0"/>
              <a:t>The seven-fold difference with East Asia and giving an example</a:t>
            </a:r>
          </a:p>
          <a:p>
            <a:r>
              <a:rPr lang="en-US" dirty="0"/>
              <a:t>Ancient DNA and the New Science of the Human Past</a:t>
            </a:r>
          </a:p>
        </p:txBody>
      </p:sp>
      <p:sp>
        <p:nvSpPr>
          <p:cNvPr id="4" name="Slide Number Placeholder 3"/>
          <p:cNvSpPr>
            <a:spLocks noGrp="1"/>
          </p:cNvSpPr>
          <p:nvPr>
            <p:ph type="sldNum" sz="quarter" idx="5"/>
          </p:nvPr>
        </p:nvSpPr>
        <p:spPr/>
        <p:txBody>
          <a:bodyPr/>
          <a:lstStyle/>
          <a:p>
            <a:fld id="{157F20EB-E042-4B47-886C-FCF74FF73E81}" type="slidenum">
              <a:rPr lang="en-US" smtClean="0"/>
              <a:pPr/>
              <a:t>22</a:t>
            </a:fld>
            <a:endParaRPr lang="en-US"/>
          </a:p>
        </p:txBody>
      </p:sp>
    </p:spTree>
    <p:extLst>
      <p:ext uri="{BB962C8B-B14F-4D97-AF65-F5344CB8AC3E}">
        <p14:creationId xmlns:p14="http://schemas.microsoft.com/office/powerpoint/2010/main" val="1804568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greatest advances is ancient DNA genetics (over the last decade). Allow us to understand the genetics history of humans. It turned out Europeans are mainly Near eastern by genetics. The genetics pool is mostly coming from the expansion of agriculture. 9000 years ago. </a:t>
            </a:r>
          </a:p>
          <a:p>
            <a:r>
              <a:rPr lang="en-US" dirty="0"/>
              <a:t>Have never been more mixed than now.</a:t>
            </a:r>
          </a:p>
          <a:p>
            <a:r>
              <a:rPr lang="en-US" dirty="0"/>
              <a:t>The seven-fold difference with East Asia and giving an example</a:t>
            </a:r>
          </a:p>
          <a:p>
            <a:r>
              <a:rPr lang="en-US" dirty="0"/>
              <a:t>Ancient DNA and the New Science of the Human Past</a:t>
            </a:r>
          </a:p>
        </p:txBody>
      </p:sp>
      <p:sp>
        <p:nvSpPr>
          <p:cNvPr id="4" name="Slide Number Placeholder 3"/>
          <p:cNvSpPr>
            <a:spLocks noGrp="1"/>
          </p:cNvSpPr>
          <p:nvPr>
            <p:ph type="sldNum" sz="quarter" idx="5"/>
          </p:nvPr>
        </p:nvSpPr>
        <p:spPr/>
        <p:txBody>
          <a:bodyPr/>
          <a:lstStyle/>
          <a:p>
            <a:fld id="{157F20EB-E042-4B47-886C-FCF74FF73E81}" type="slidenum">
              <a:rPr lang="en-US" smtClean="0"/>
              <a:pPr/>
              <a:t>23</a:t>
            </a:fld>
            <a:endParaRPr lang="en-US"/>
          </a:p>
        </p:txBody>
      </p:sp>
    </p:spTree>
    <p:extLst>
      <p:ext uri="{BB962C8B-B14F-4D97-AF65-F5344CB8AC3E}">
        <p14:creationId xmlns:p14="http://schemas.microsoft.com/office/powerpoint/2010/main" val="608260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BE2117-0E44-4743-B946-87FC561E180C}" type="slidenum">
              <a:rPr lang="en-US" smtClean="0"/>
              <a:t>24</a:t>
            </a:fld>
            <a:endParaRPr lang="en-US"/>
          </a:p>
        </p:txBody>
      </p:sp>
    </p:spTree>
    <p:extLst>
      <p:ext uri="{BB962C8B-B14F-4D97-AF65-F5344CB8AC3E}">
        <p14:creationId xmlns:p14="http://schemas.microsoft.com/office/powerpoint/2010/main" val="4274807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latin typeface="Century Gothic" panose="020B0502020202020204" pitchFamily="34" charset="0"/>
                <a:ea typeface="Times New Roman" panose="02020603050405020304" pitchFamily="18" charset="0"/>
              </a:rPr>
              <a:t>One of the most important aspects of the revolution of disease metrics (health economics) </a:t>
            </a:r>
          </a:p>
          <a:p>
            <a:pPr defTabSz="931774">
              <a:defRPr/>
            </a:pPr>
            <a:endParaRPr lang="en-US" dirty="0">
              <a:solidFill>
                <a:srgbClr val="000000"/>
              </a:solidFill>
              <a:latin typeface="Century Gothic" panose="020B0502020202020204" pitchFamily="34" charset="0"/>
              <a:ea typeface="Times New Roman" panose="02020603050405020304" pitchFamily="18" charset="0"/>
            </a:endParaRPr>
          </a:p>
          <a:p>
            <a:pPr defTabSz="931774">
              <a:defRPr/>
            </a:pPr>
            <a:r>
              <a:rPr lang="en-US" dirty="0">
                <a:solidFill>
                  <a:srgbClr val="000000"/>
                </a:solidFill>
                <a:latin typeface="Century Gothic" panose="020B0502020202020204" pitchFamily="34" charset="0"/>
                <a:ea typeface="Times New Roman" panose="02020603050405020304" pitchFamily="18" charset="0"/>
              </a:rPr>
              <a:t>Type 2 diabetes health expenditure is </a:t>
            </a:r>
            <a:r>
              <a:rPr lang="en-US" dirty="0">
                <a:solidFill>
                  <a:srgbClr val="FF0000"/>
                </a:solidFill>
                <a:latin typeface="Century Gothic" panose="020B0502020202020204" pitchFamily="34" charset="0"/>
                <a:ea typeface="Times New Roman" panose="02020603050405020304" pitchFamily="18" charset="0"/>
              </a:rPr>
              <a:t>consuming nearly 20% of national health expenditure</a:t>
            </a:r>
          </a:p>
          <a:p>
            <a:endParaRPr lang="en-US" dirty="0"/>
          </a:p>
          <a:p>
            <a:r>
              <a:rPr lang="en-US" dirty="0"/>
              <a:t>The</a:t>
            </a:r>
            <a:r>
              <a:rPr lang="en-US" baseline="0" dirty="0"/>
              <a:t> same trend for fixed and increase per capita</a:t>
            </a:r>
            <a:endParaRPr lang="en-US" dirty="0"/>
          </a:p>
        </p:txBody>
      </p:sp>
      <p:sp>
        <p:nvSpPr>
          <p:cNvPr id="4" name="Slide Number Placeholder 3"/>
          <p:cNvSpPr>
            <a:spLocks noGrp="1"/>
          </p:cNvSpPr>
          <p:nvPr>
            <p:ph type="sldNum" sz="quarter" idx="10"/>
          </p:nvPr>
        </p:nvSpPr>
        <p:spPr/>
        <p:txBody>
          <a:bodyPr/>
          <a:lstStyle/>
          <a:p>
            <a:fld id="{157F20EB-E042-4B47-886C-FCF74FF73E81}" type="slidenum">
              <a:rPr lang="en-US" smtClean="0"/>
              <a:pPr/>
              <a:t>25</a:t>
            </a:fld>
            <a:endParaRPr lang="en-US"/>
          </a:p>
        </p:txBody>
      </p:sp>
    </p:spTree>
    <p:extLst>
      <p:ext uri="{BB962C8B-B14F-4D97-AF65-F5344CB8AC3E}">
        <p14:creationId xmlns:p14="http://schemas.microsoft.com/office/powerpoint/2010/main" val="2197158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Quality input data are lacking, but we tried our best to generate estimates</a:t>
            </a:r>
          </a:p>
          <a:p>
            <a:r>
              <a:rPr lang="en-GB" b="0" dirty="0"/>
              <a:t>Interesting is the relative role of prevalence vs incidence compared to Qataris</a:t>
            </a:r>
          </a:p>
        </p:txBody>
      </p:sp>
      <p:sp>
        <p:nvSpPr>
          <p:cNvPr id="4" name="Slide Number Placeholder 3"/>
          <p:cNvSpPr>
            <a:spLocks noGrp="1"/>
          </p:cNvSpPr>
          <p:nvPr>
            <p:ph type="sldNum" sz="quarter" idx="5"/>
          </p:nvPr>
        </p:nvSpPr>
        <p:spPr/>
        <p:txBody>
          <a:bodyPr/>
          <a:lstStyle/>
          <a:p>
            <a:fld id="{5DBE2117-0E44-4743-B946-87FC561E180C}" type="slidenum">
              <a:rPr lang="en-US" smtClean="0"/>
              <a:t>27</a:t>
            </a:fld>
            <a:endParaRPr lang="en-US"/>
          </a:p>
        </p:txBody>
      </p:sp>
    </p:spTree>
    <p:extLst>
      <p:ext uri="{BB962C8B-B14F-4D97-AF65-F5344CB8AC3E}">
        <p14:creationId xmlns:p14="http://schemas.microsoft.com/office/powerpoint/2010/main" val="3563638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reason is that non-Qataris do not stay permanently. The develop diabetes here, but live with it elsewhere. This highlights the importance of prevention in our population.</a:t>
            </a:r>
          </a:p>
          <a:p>
            <a:r>
              <a:rPr lang="en-GB" b="0" dirty="0"/>
              <a:t>Different epidemiologies. </a:t>
            </a:r>
          </a:p>
        </p:txBody>
      </p:sp>
      <p:sp>
        <p:nvSpPr>
          <p:cNvPr id="4" name="Slide Number Placeholder 3"/>
          <p:cNvSpPr>
            <a:spLocks noGrp="1"/>
          </p:cNvSpPr>
          <p:nvPr>
            <p:ph type="sldNum" sz="quarter" idx="5"/>
          </p:nvPr>
        </p:nvSpPr>
        <p:spPr/>
        <p:txBody>
          <a:bodyPr/>
          <a:lstStyle/>
          <a:p>
            <a:fld id="{5DBE2117-0E44-4743-B946-87FC561E180C}" type="slidenum">
              <a:rPr lang="en-US" smtClean="0"/>
              <a:t>28</a:t>
            </a:fld>
            <a:endParaRPr lang="en-US"/>
          </a:p>
        </p:txBody>
      </p:sp>
    </p:spTree>
    <p:extLst>
      <p:ext uri="{BB962C8B-B14F-4D97-AF65-F5344CB8AC3E}">
        <p14:creationId xmlns:p14="http://schemas.microsoft.com/office/powerpoint/2010/main" val="3669962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rtl="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Genetic factors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High obesity rates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High smoking rates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6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Correct answer: B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DBE2117-0E44-4743-B946-87FC561E180C}" type="slidenum">
              <a:rPr lang="en-US" smtClean="0"/>
              <a:t>29</a:t>
            </a:fld>
            <a:endParaRPr lang="en-US"/>
          </a:p>
        </p:txBody>
      </p:sp>
    </p:spTree>
    <p:extLst>
      <p:ext uri="{BB962C8B-B14F-4D97-AF65-F5344CB8AC3E}">
        <p14:creationId xmlns:p14="http://schemas.microsoft.com/office/powerpoint/2010/main" val="1028679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rtl="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Awareness and educational activities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Subsidies on fruits and vegetables and taxation on sugar-sweetened beverages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Combinations of individual-level and structural public health interventions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685800" marR="0">
              <a:lnSpc>
                <a:spcPct val="107000"/>
              </a:lnSpc>
              <a:spcBef>
                <a:spcPts val="0"/>
              </a:spcBef>
              <a:spcAft>
                <a:spcPts val="6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6858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Correct answer: C</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DBE2117-0E44-4743-B946-87FC561E180C}" type="slidenum">
              <a:rPr lang="en-US" smtClean="0"/>
              <a:t>30</a:t>
            </a:fld>
            <a:endParaRPr lang="en-US"/>
          </a:p>
        </p:txBody>
      </p:sp>
    </p:spTree>
    <p:extLst>
      <p:ext uri="{BB962C8B-B14F-4D97-AF65-F5344CB8AC3E}">
        <p14:creationId xmlns:p14="http://schemas.microsoft.com/office/powerpoint/2010/main" val="3415072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suggested change from “confronting” to “tackling” (also to be consistent with our language elsewhere)</a:t>
            </a:r>
          </a:p>
        </p:txBody>
      </p:sp>
      <p:sp>
        <p:nvSpPr>
          <p:cNvPr id="4" name="Slide Number Placeholder 3"/>
          <p:cNvSpPr>
            <a:spLocks noGrp="1"/>
          </p:cNvSpPr>
          <p:nvPr>
            <p:ph type="sldNum" sz="quarter" idx="5"/>
          </p:nvPr>
        </p:nvSpPr>
        <p:spPr/>
        <p:txBody>
          <a:bodyPr/>
          <a:lstStyle/>
          <a:p>
            <a:fld id="{5DBE2117-0E44-4743-B946-87FC561E180C}" type="slidenum">
              <a:rPr lang="en-US" smtClean="0"/>
              <a:t>31</a:t>
            </a:fld>
            <a:endParaRPr lang="en-US"/>
          </a:p>
        </p:txBody>
      </p:sp>
    </p:spTree>
    <p:extLst>
      <p:ext uri="{BB962C8B-B14F-4D97-AF65-F5344CB8AC3E}">
        <p14:creationId xmlns:p14="http://schemas.microsoft.com/office/powerpoint/2010/main" val="1870996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Smoking, only massive engagement </a:t>
            </a:r>
          </a:p>
          <a:p>
            <a:r>
              <a:rPr lang="en-US" b="0" dirty="0"/>
              <a:t>Awareness campaign do not really work</a:t>
            </a:r>
          </a:p>
          <a:p>
            <a:r>
              <a:rPr lang="en-US" b="0" dirty="0"/>
              <a:t>We have not yet reached this level of mass engagement in Qatar despite growing importance. </a:t>
            </a:r>
          </a:p>
          <a:p>
            <a:endParaRPr lang="en-US" b="0" dirty="0"/>
          </a:p>
          <a:p>
            <a:r>
              <a:rPr lang="en-US" b="0" dirty="0"/>
              <a:t>- Added a suggested citation for your statement. We can also add to the content that the effect of </a:t>
            </a:r>
            <a:r>
              <a:rPr lang="en-US" b="0" dirty="0" err="1"/>
              <a:t>behavioural</a:t>
            </a:r>
            <a:r>
              <a:rPr lang="en-US" b="0" dirty="0"/>
              <a:t> change (through education and awareness) is often short-term/short lived and places a huge burden on individual responsibility to maintain such </a:t>
            </a:r>
            <a:r>
              <a:rPr lang="en-US" b="0" dirty="0" err="1"/>
              <a:t>behaviour</a:t>
            </a:r>
            <a:r>
              <a:rPr lang="en-US" b="0" dirty="0"/>
              <a:t> change (rather than on governments and systems to create environments that make changing one’s </a:t>
            </a:r>
            <a:r>
              <a:rPr lang="en-US" b="0" dirty="0" err="1"/>
              <a:t>behaviour</a:t>
            </a:r>
            <a:r>
              <a:rPr lang="en-US" b="0" dirty="0"/>
              <a:t> easier, which evidence shows results in more sustainable change in the long run i.e. taking an up-stream rather than down-stream approach to public health interventions).</a:t>
            </a:r>
          </a:p>
          <a:p>
            <a:endParaRPr lang="en-US" b="0" dirty="0"/>
          </a:p>
          <a:p>
            <a:r>
              <a:rPr lang="en-US" b="0" dirty="0"/>
              <a:t>E.g. of exceptions where mass engagement has helped result in behavior change at a community-level: </a:t>
            </a:r>
            <a:r>
              <a:rPr lang="en-US" b="0" i="0" dirty="0">
                <a:solidFill>
                  <a:srgbClr val="71777D"/>
                </a:solidFill>
                <a:effectLst/>
                <a:latin typeface="Roboto" panose="02000000000000000000" pitchFamily="2" charset="0"/>
              </a:rPr>
              <a:t>Step Into Health program by Aspire Zone Foundation.</a:t>
            </a:r>
          </a:p>
        </p:txBody>
      </p:sp>
      <p:sp>
        <p:nvSpPr>
          <p:cNvPr id="4" name="Slide Number Placeholder 3"/>
          <p:cNvSpPr>
            <a:spLocks noGrp="1"/>
          </p:cNvSpPr>
          <p:nvPr>
            <p:ph type="sldNum" sz="quarter" idx="10"/>
          </p:nvPr>
        </p:nvSpPr>
        <p:spPr/>
        <p:txBody>
          <a:bodyPr/>
          <a:lstStyle/>
          <a:p>
            <a:fld id="{157F20EB-E042-4B47-886C-FCF74FF73E81}" type="slidenum">
              <a:rPr lang="en-US" smtClean="0"/>
              <a:pPr/>
              <a:t>32</a:t>
            </a:fld>
            <a:endParaRPr lang="en-US"/>
          </a:p>
        </p:txBody>
      </p:sp>
    </p:spTree>
    <p:extLst>
      <p:ext uri="{BB962C8B-B14F-4D97-AF65-F5344CB8AC3E}">
        <p14:creationId xmlns:p14="http://schemas.microsoft.com/office/powerpoint/2010/main" val="4035062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 </a:t>
            </a:r>
            <a:r>
              <a:rPr lang="en-US" sz="1200" b="1" dirty="0">
                <a:solidFill>
                  <a:srgbClr val="C00000"/>
                </a:solidFill>
              </a:rPr>
              <a:t>MENA region</a:t>
            </a:r>
            <a:r>
              <a:rPr lang="en-US" sz="1200" dirty="0"/>
              <a:t>, in 2021, </a:t>
            </a:r>
            <a:r>
              <a:rPr lang="en-US" sz="1200" b="1" dirty="0">
                <a:solidFill>
                  <a:srgbClr val="C00000"/>
                </a:solidFill>
              </a:rPr>
              <a:t>73 million </a:t>
            </a:r>
            <a:r>
              <a:rPr lang="en-US" sz="1200" dirty="0"/>
              <a:t>adults are living with diabetes. By 2045, </a:t>
            </a:r>
            <a:r>
              <a:rPr lang="en-US" sz="1200" b="1" dirty="0">
                <a:solidFill>
                  <a:srgbClr val="C00000"/>
                </a:solidFill>
              </a:rPr>
              <a:t>136 million </a:t>
            </a:r>
            <a:r>
              <a:rPr lang="en-US" sz="1200" dirty="0"/>
              <a:t>adults are projected to live with diabetes – </a:t>
            </a:r>
            <a:r>
              <a:rPr lang="en-US" sz="1200" b="1" dirty="0">
                <a:solidFill>
                  <a:srgbClr val="C00000"/>
                </a:solidFill>
              </a:rPr>
              <a:t>a 87% increase. </a:t>
            </a:r>
            <a:r>
              <a:rPr lang="en-US" sz="1200" b="0" dirty="0">
                <a:solidFill>
                  <a:srgbClr val="C00000"/>
                </a:solidFill>
              </a:rPr>
              <a:t>MENA region has the highest regional prevalence of diabetes and one of the highest burdens of diabetes in the MENA region, and in fact in the world, is in Qatar.</a:t>
            </a:r>
          </a:p>
          <a:p>
            <a:endParaRPr lang="en-GB" dirty="0"/>
          </a:p>
        </p:txBody>
      </p:sp>
      <p:sp>
        <p:nvSpPr>
          <p:cNvPr id="4" name="Slide Number Placeholder 3"/>
          <p:cNvSpPr>
            <a:spLocks noGrp="1"/>
          </p:cNvSpPr>
          <p:nvPr>
            <p:ph type="sldNum" sz="quarter" idx="5"/>
          </p:nvPr>
        </p:nvSpPr>
        <p:spPr/>
        <p:txBody>
          <a:bodyPr/>
          <a:lstStyle/>
          <a:p>
            <a:fld id="{5DBE2117-0E44-4743-B946-87FC561E180C}" type="slidenum">
              <a:rPr lang="en-US" smtClean="0"/>
              <a:t>4</a:t>
            </a:fld>
            <a:endParaRPr lang="en-US"/>
          </a:p>
        </p:txBody>
      </p:sp>
    </p:spTree>
    <p:extLst>
      <p:ext uri="{BB962C8B-B14F-4D97-AF65-F5344CB8AC3E}">
        <p14:creationId xmlns:p14="http://schemas.microsoft.com/office/powerpoint/2010/main" val="1182339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hangingPunct="0">
              <a:defRPr/>
            </a:pPr>
            <a:r>
              <a:rPr lang="en-US" dirty="0"/>
              <a:t>Brian damage with lost of memory function, ask him what is the kitchen, cannot answer, no memory in the brain. As to get a cup of water, not problem. Same for going around the clock. </a:t>
            </a:r>
          </a:p>
          <a:p>
            <a:endParaRPr lang="en-US" dirty="0"/>
          </a:p>
        </p:txBody>
      </p:sp>
      <p:sp>
        <p:nvSpPr>
          <p:cNvPr id="4" name="Slide Number Placeholder 3"/>
          <p:cNvSpPr>
            <a:spLocks noGrp="1"/>
          </p:cNvSpPr>
          <p:nvPr>
            <p:ph type="sldNum" sz="quarter" idx="10"/>
          </p:nvPr>
        </p:nvSpPr>
        <p:spPr/>
        <p:txBody>
          <a:bodyPr/>
          <a:lstStyle/>
          <a:p>
            <a:pPr>
              <a:defRPr/>
            </a:pPr>
            <a:fld id="{572CAAF2-5A1B-4E77-AF00-CEC401BEB8E4}" type="slidenum">
              <a:rPr lang="en-US" smtClean="0"/>
              <a:pPr>
                <a:defRPr/>
              </a:pPr>
              <a:t>33</a:t>
            </a:fld>
            <a:endParaRPr lang="en-US"/>
          </a:p>
        </p:txBody>
      </p:sp>
    </p:spTree>
    <p:extLst>
      <p:ext uri="{BB962C8B-B14F-4D97-AF65-F5344CB8AC3E}">
        <p14:creationId xmlns:p14="http://schemas.microsoft.com/office/powerpoint/2010/main" val="2949678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Examples of existing risk scores… they are specific for countries </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a:t>The IDF risk score (Online)</a:t>
            </a:r>
          </a:p>
          <a:p>
            <a:pPr marL="228600" indent="-228600">
              <a:buAutoNum type="arabicPeriod"/>
            </a:pPr>
            <a:r>
              <a:rPr lang="en-US" dirty="0"/>
              <a:t>The Canadian risk score</a:t>
            </a:r>
          </a:p>
          <a:p>
            <a:pPr marL="228600" indent="-228600">
              <a:buAutoNum type="arabicPeriod"/>
            </a:pPr>
            <a:r>
              <a:rPr lang="en-US" dirty="0"/>
              <a:t>Australian</a:t>
            </a:r>
          </a:p>
          <a:p>
            <a:pPr marL="228600" indent="-228600">
              <a:buAutoNum type="arabicPeriod"/>
            </a:pPr>
            <a:r>
              <a:rPr lang="en-US" dirty="0"/>
              <a:t>The Finnish risk score</a:t>
            </a:r>
          </a:p>
          <a:p>
            <a:pPr marL="228600" indent="-228600">
              <a:buAutoNum type="arabicPeriod"/>
            </a:pPr>
            <a:r>
              <a:rPr lang="en-US" dirty="0"/>
              <a:t>The American diabetes Association risk score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57F20EB-E042-4B47-886C-FCF74FF73E81}" type="slidenum">
              <a:rPr lang="en-US" smtClean="0"/>
              <a:pPr/>
              <a:t>34</a:t>
            </a:fld>
            <a:endParaRPr lang="en-US"/>
          </a:p>
        </p:txBody>
      </p:sp>
    </p:spTree>
    <p:extLst>
      <p:ext uri="{BB962C8B-B14F-4D97-AF65-F5344CB8AC3E}">
        <p14:creationId xmlns:p14="http://schemas.microsoft.com/office/powerpoint/2010/main" val="2403337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It would be great to launch it</a:t>
            </a:r>
          </a:p>
          <a:p>
            <a:r>
              <a:rPr lang="en-US" b="0" dirty="0"/>
              <a:t>It still works for non-Qataris </a:t>
            </a:r>
          </a:p>
        </p:txBody>
      </p:sp>
      <p:sp>
        <p:nvSpPr>
          <p:cNvPr id="4" name="Slide Number Placeholder 3"/>
          <p:cNvSpPr>
            <a:spLocks noGrp="1"/>
          </p:cNvSpPr>
          <p:nvPr>
            <p:ph type="sldNum" sz="quarter" idx="5"/>
          </p:nvPr>
        </p:nvSpPr>
        <p:spPr/>
        <p:txBody>
          <a:bodyPr/>
          <a:lstStyle/>
          <a:p>
            <a:fld id="{5DBE2117-0E44-4743-B946-87FC561E180C}" type="slidenum">
              <a:rPr lang="en-US" smtClean="0"/>
              <a:t>35</a:t>
            </a:fld>
            <a:endParaRPr lang="en-US"/>
          </a:p>
        </p:txBody>
      </p:sp>
    </p:spTree>
    <p:extLst>
      <p:ext uri="{BB962C8B-B14F-4D97-AF65-F5344CB8AC3E}">
        <p14:creationId xmlns:p14="http://schemas.microsoft.com/office/powerpoint/2010/main" val="1525500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5DBE2117-0E44-4743-B946-87FC561E180C}" type="slidenum">
              <a:rPr lang="en-US" smtClean="0"/>
              <a:t>36</a:t>
            </a:fld>
            <a:endParaRPr lang="en-US"/>
          </a:p>
        </p:txBody>
      </p:sp>
    </p:spTree>
    <p:extLst>
      <p:ext uri="{BB962C8B-B14F-4D97-AF65-F5344CB8AC3E}">
        <p14:creationId xmlns:p14="http://schemas.microsoft.com/office/powerpoint/2010/main" val="3052573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5DBE2117-0E44-4743-B946-87FC561E180C}" type="slidenum">
              <a:rPr lang="en-US" smtClean="0"/>
              <a:t>37</a:t>
            </a:fld>
            <a:endParaRPr lang="en-US"/>
          </a:p>
        </p:txBody>
      </p:sp>
    </p:spTree>
    <p:extLst>
      <p:ext uri="{BB962C8B-B14F-4D97-AF65-F5344CB8AC3E}">
        <p14:creationId xmlns:p14="http://schemas.microsoft.com/office/powerpoint/2010/main" val="2168031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Dynamic score reflects the evolving nature of the epidemiology </a:t>
            </a:r>
          </a:p>
          <a:p>
            <a:r>
              <a:rPr lang="en-US" b="0" dirty="0"/>
              <a:t>Better than biological assays</a:t>
            </a:r>
          </a:p>
          <a:p>
            <a:r>
              <a:rPr lang="en-US" b="0" dirty="0"/>
              <a:t>How people can use it</a:t>
            </a:r>
          </a:p>
        </p:txBody>
      </p:sp>
      <p:sp>
        <p:nvSpPr>
          <p:cNvPr id="4" name="Slide Number Placeholder 3"/>
          <p:cNvSpPr>
            <a:spLocks noGrp="1"/>
          </p:cNvSpPr>
          <p:nvPr>
            <p:ph type="sldNum" sz="quarter" idx="5"/>
          </p:nvPr>
        </p:nvSpPr>
        <p:spPr/>
        <p:txBody>
          <a:bodyPr/>
          <a:lstStyle/>
          <a:p>
            <a:fld id="{5DBE2117-0E44-4743-B946-87FC561E180C}" type="slidenum">
              <a:rPr lang="en-US" smtClean="0"/>
              <a:t>38</a:t>
            </a:fld>
            <a:endParaRPr lang="en-US"/>
          </a:p>
        </p:txBody>
      </p:sp>
    </p:spTree>
    <p:extLst>
      <p:ext uri="{BB962C8B-B14F-4D97-AF65-F5344CB8AC3E}">
        <p14:creationId xmlns:p14="http://schemas.microsoft.com/office/powerpoint/2010/main" val="1479811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Funny example that helps illustrate the concept </a:t>
            </a:r>
          </a:p>
          <a:p>
            <a:endParaRPr lang="en-US" dirty="0"/>
          </a:p>
        </p:txBody>
      </p:sp>
      <p:sp>
        <p:nvSpPr>
          <p:cNvPr id="4" name="Slide Number Placeholder 3"/>
          <p:cNvSpPr>
            <a:spLocks noGrp="1"/>
          </p:cNvSpPr>
          <p:nvPr>
            <p:ph type="sldNum" sz="quarter" idx="5"/>
          </p:nvPr>
        </p:nvSpPr>
        <p:spPr/>
        <p:txBody>
          <a:bodyPr/>
          <a:lstStyle/>
          <a:p>
            <a:fld id="{5DBE2117-0E44-4743-B946-87FC561E180C}" type="slidenum">
              <a:rPr lang="en-US" smtClean="0"/>
              <a:t>39</a:t>
            </a:fld>
            <a:endParaRPr lang="en-US"/>
          </a:p>
        </p:txBody>
      </p:sp>
    </p:spTree>
    <p:extLst>
      <p:ext uri="{BB962C8B-B14F-4D97-AF65-F5344CB8AC3E}">
        <p14:creationId xmlns:p14="http://schemas.microsoft.com/office/powerpoint/2010/main" val="3117015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hazard. Men do no aim well creating major spillage issue; very dirty and require</a:t>
            </a:r>
            <a:r>
              <a:rPr lang="en-US" baseline="0" dirty="0"/>
              <a:t> lost of maintenance </a:t>
            </a:r>
          </a:p>
          <a:p>
            <a:r>
              <a:rPr lang="en-US" baseline="0" dirty="0"/>
              <a:t>Awareness and signs do not work; urinating on the signs; country with a lot of anti-social behavior. Behavioral change does not work. </a:t>
            </a:r>
          </a:p>
          <a:p>
            <a:r>
              <a:rPr lang="en-US" baseline="0" dirty="0"/>
              <a:t>A Dutch economist came up with an idea</a:t>
            </a:r>
            <a:endParaRPr lang="en-US" dirty="0"/>
          </a:p>
        </p:txBody>
      </p:sp>
      <p:sp>
        <p:nvSpPr>
          <p:cNvPr id="4" name="Slide Number Placeholder 3"/>
          <p:cNvSpPr>
            <a:spLocks noGrp="1"/>
          </p:cNvSpPr>
          <p:nvPr>
            <p:ph type="sldNum" sz="quarter" idx="10"/>
          </p:nvPr>
        </p:nvSpPr>
        <p:spPr/>
        <p:txBody>
          <a:bodyPr/>
          <a:lstStyle/>
          <a:p>
            <a:pPr>
              <a:defRPr/>
            </a:pPr>
            <a:fld id="{572CAAF2-5A1B-4E77-AF00-CEC401BEB8E4}" type="slidenum">
              <a:rPr lang="en-US" smtClean="0"/>
              <a:pPr>
                <a:defRPr/>
              </a:pPr>
              <a:t>40</a:t>
            </a:fld>
            <a:endParaRPr lang="en-US"/>
          </a:p>
        </p:txBody>
      </p:sp>
    </p:spTree>
    <p:extLst>
      <p:ext uri="{BB962C8B-B14F-4D97-AF65-F5344CB8AC3E}">
        <p14:creationId xmlns:p14="http://schemas.microsoft.com/office/powerpoint/2010/main" val="1082798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Dutch economist </a:t>
            </a:r>
          </a:p>
          <a:p>
            <a:r>
              <a:rPr lang="en-US" dirty="0"/>
              <a:t>Idea is men will not listen, but we can trick them. </a:t>
            </a:r>
          </a:p>
          <a:p>
            <a:r>
              <a:rPr lang="en-US" dirty="0"/>
              <a:t>Location that minimizes</a:t>
            </a:r>
            <a:r>
              <a:rPr lang="en-US" baseline="0" dirty="0"/>
              <a:t> the splash/spillage</a:t>
            </a:r>
          </a:p>
          <a:p>
            <a:r>
              <a:rPr lang="en-US" dirty="0"/>
              <a:t>Superiority</a:t>
            </a:r>
            <a:r>
              <a:rPr lang="en-US" baseline="0" dirty="0"/>
              <a:t> complex; men will aim at the fly out of superiority and shower the fly with their urine </a:t>
            </a:r>
          </a:p>
          <a:p>
            <a:r>
              <a:rPr lang="en-US" baseline="0" dirty="0"/>
              <a:t>Great success, 80% reduction in spillage  </a:t>
            </a:r>
          </a:p>
          <a:p>
            <a:r>
              <a:rPr lang="en-US" baseline="0" dirty="0"/>
              <a:t>An example of a structural intervention </a:t>
            </a:r>
            <a:endParaRPr lang="en-US" dirty="0"/>
          </a:p>
        </p:txBody>
      </p:sp>
      <p:sp>
        <p:nvSpPr>
          <p:cNvPr id="4" name="Slide Number Placeholder 3"/>
          <p:cNvSpPr>
            <a:spLocks noGrp="1"/>
          </p:cNvSpPr>
          <p:nvPr>
            <p:ph type="sldNum" sz="quarter" idx="10"/>
          </p:nvPr>
        </p:nvSpPr>
        <p:spPr/>
        <p:txBody>
          <a:bodyPr/>
          <a:lstStyle/>
          <a:p>
            <a:pPr>
              <a:defRPr/>
            </a:pPr>
            <a:fld id="{572CAAF2-5A1B-4E77-AF00-CEC401BEB8E4}" type="slidenum">
              <a:rPr lang="en-US" smtClean="0"/>
              <a:pPr>
                <a:defRPr/>
              </a:pPr>
              <a:t>41</a:t>
            </a:fld>
            <a:endParaRPr lang="en-US"/>
          </a:p>
        </p:txBody>
      </p:sp>
    </p:spTree>
    <p:extLst>
      <p:ext uri="{BB962C8B-B14F-4D97-AF65-F5344CB8AC3E}">
        <p14:creationId xmlns:p14="http://schemas.microsoft.com/office/powerpoint/2010/main" val="404569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5FB80E-B231-4B38-9C9A-2326A4BED85B}" type="slidenum">
              <a:rPr lang="en-US"/>
              <a:pPr/>
              <a:t>42</a:t>
            </a:fld>
            <a:endParaRPr lang="en-US"/>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pPr lvl="0"/>
            <a:r>
              <a:rPr lang="en-US" dirty="0"/>
              <a:t> </a:t>
            </a:r>
          </a:p>
        </p:txBody>
      </p:sp>
    </p:spTree>
    <p:extLst>
      <p:ext uri="{BB962C8B-B14F-4D97-AF65-F5344CB8AC3E}">
        <p14:creationId xmlns:p14="http://schemas.microsoft.com/office/powerpoint/2010/main" val="245266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5DBE2117-0E44-4743-B946-87FC561E180C}" type="slidenum">
              <a:rPr lang="en-US" smtClean="0"/>
              <a:t>5</a:t>
            </a:fld>
            <a:endParaRPr lang="en-US"/>
          </a:p>
        </p:txBody>
      </p:sp>
    </p:spTree>
    <p:extLst>
      <p:ext uri="{BB962C8B-B14F-4D97-AF65-F5344CB8AC3E}">
        <p14:creationId xmlns:p14="http://schemas.microsoft.com/office/powerpoint/2010/main" val="39929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Behavioral economics revolution </a:t>
            </a:r>
          </a:p>
          <a:p>
            <a:pPr defTabSz="931774" eaLnBrk="0" hangingPunct="0">
              <a:defRPr/>
            </a:pPr>
            <a:r>
              <a:rPr lang="en-US" dirty="0"/>
              <a:t>Obama administration emphasis, but was handicapped and then we have Trump</a:t>
            </a:r>
          </a:p>
          <a:p>
            <a:pPr defTabSz="931774" eaLnBrk="0" hangingPunct="0">
              <a:defRPr/>
            </a:pPr>
            <a:r>
              <a:rPr lang="en-US" dirty="0"/>
              <a:t>Exciting ideas in behavioral economics, why do not we apply to HIV/STIs; You epidemiologist do not know what you are doing. </a:t>
            </a:r>
          </a:p>
          <a:p>
            <a:endParaRPr lang="en-US" dirty="0"/>
          </a:p>
        </p:txBody>
      </p:sp>
      <p:sp>
        <p:nvSpPr>
          <p:cNvPr id="4" name="Slide Number Placeholder 3"/>
          <p:cNvSpPr>
            <a:spLocks noGrp="1"/>
          </p:cNvSpPr>
          <p:nvPr>
            <p:ph type="sldNum" sz="quarter" idx="10"/>
          </p:nvPr>
        </p:nvSpPr>
        <p:spPr/>
        <p:txBody>
          <a:bodyPr/>
          <a:lstStyle/>
          <a:p>
            <a:pPr>
              <a:defRPr/>
            </a:pPr>
            <a:fld id="{572CAAF2-5A1B-4E77-AF00-CEC401BEB8E4}" type="slidenum">
              <a:rPr lang="en-US" smtClean="0"/>
              <a:pPr>
                <a:defRPr/>
              </a:pPr>
              <a:t>43</a:t>
            </a:fld>
            <a:endParaRPr lang="en-US"/>
          </a:p>
        </p:txBody>
      </p:sp>
    </p:spTree>
    <p:extLst>
      <p:ext uri="{BB962C8B-B14F-4D97-AF65-F5344CB8AC3E}">
        <p14:creationId xmlns:p14="http://schemas.microsoft.com/office/powerpoint/2010/main" val="78295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applying structural interventions means to move up the ladder of public health interventions, where policy facilitates an environment that makes it easier for populations to take up healthier behaviors/habits. However, keeping in mind, there are often political and ethical barriers (e.g., restricting individual choice) to applying such interventions although evidence shows are more effective in the long run. </a:t>
            </a:r>
          </a:p>
          <a:p>
            <a:endParaRPr lang="en-US" dirty="0"/>
          </a:p>
          <a:p>
            <a:pPr lvl="0"/>
            <a:r>
              <a:rPr lang="en-US" dirty="0"/>
              <a:t>The danger is the Big Brother and 1984 by Orwell </a:t>
            </a:r>
          </a:p>
          <a:p>
            <a:pPr lvl="0"/>
            <a:r>
              <a:rPr lang="en-US" dirty="0"/>
              <a:t>People who were urinating at the fly had no idea that there is conspiracy against their urination behavior by some Dutch economist </a:t>
            </a:r>
          </a:p>
          <a:p>
            <a:endParaRPr lang="en-US" dirty="0"/>
          </a:p>
          <a:p>
            <a:r>
              <a:rPr lang="en-US" dirty="0"/>
              <a:t>In our latest study, we investigated different, specific, interventions on various levels of this interventions ladder to see their impact on preventing and reducing T2DM among the Qatari population.</a:t>
            </a:r>
            <a:endParaRPr lang="en-GB" dirty="0"/>
          </a:p>
        </p:txBody>
      </p:sp>
      <p:sp>
        <p:nvSpPr>
          <p:cNvPr id="4" name="Slide Number Placeholder 3"/>
          <p:cNvSpPr>
            <a:spLocks noGrp="1"/>
          </p:cNvSpPr>
          <p:nvPr>
            <p:ph type="sldNum" sz="quarter" idx="5"/>
          </p:nvPr>
        </p:nvSpPr>
        <p:spPr/>
        <p:txBody>
          <a:bodyPr/>
          <a:lstStyle/>
          <a:p>
            <a:fld id="{5DBE2117-0E44-4743-B946-87FC561E180C}" type="slidenum">
              <a:rPr lang="en-US" smtClean="0"/>
              <a:t>44</a:t>
            </a:fld>
            <a:endParaRPr lang="en-US"/>
          </a:p>
        </p:txBody>
      </p:sp>
    </p:spTree>
    <p:extLst>
      <p:ext uri="{BB962C8B-B14F-4D97-AF65-F5344CB8AC3E}">
        <p14:creationId xmlns:p14="http://schemas.microsoft.com/office/powerpoint/2010/main" val="651329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Awareness is not best, why do not we look to other interventions </a:t>
            </a:r>
          </a:p>
        </p:txBody>
      </p:sp>
      <p:sp>
        <p:nvSpPr>
          <p:cNvPr id="4" name="Slide Number Placeholder 3"/>
          <p:cNvSpPr>
            <a:spLocks noGrp="1"/>
          </p:cNvSpPr>
          <p:nvPr>
            <p:ph type="sldNum" sz="quarter" idx="5"/>
          </p:nvPr>
        </p:nvSpPr>
        <p:spPr/>
        <p:txBody>
          <a:bodyPr/>
          <a:lstStyle/>
          <a:p>
            <a:fld id="{5DBE2117-0E44-4743-B946-87FC561E180C}" type="slidenum">
              <a:rPr lang="en-US" smtClean="0"/>
              <a:t>45</a:t>
            </a:fld>
            <a:endParaRPr lang="en-US"/>
          </a:p>
        </p:txBody>
      </p:sp>
    </p:spTree>
    <p:extLst>
      <p:ext uri="{BB962C8B-B14F-4D97-AF65-F5344CB8AC3E}">
        <p14:creationId xmlns:p14="http://schemas.microsoft.com/office/powerpoint/2010/main" val="947998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0" algn="l"/>
                <a:tab pos="628650" algn="l"/>
                <a:tab pos="1543050" algn="l"/>
              </a:tabLst>
            </a:pPr>
            <a:r>
              <a:rPr lang="en-GB" sz="1800" i="0" dirty="0">
                <a:cs typeface="Arial" panose="020B0604020202020204" pitchFamily="34" charset="0"/>
              </a:rPr>
              <a:t>The intervention resembles the Finnish Diabetes Prevention Study</a:t>
            </a:r>
          </a:p>
          <a:p>
            <a:pPr marL="0" marR="0">
              <a:spcBef>
                <a:spcPts val="0"/>
              </a:spcBef>
              <a:spcAft>
                <a:spcPts val="0"/>
              </a:spcAft>
              <a:tabLst>
                <a:tab pos="0" algn="l"/>
                <a:tab pos="628650" algn="l"/>
                <a:tab pos="1543050" algn="l"/>
              </a:tabLst>
            </a:pPr>
            <a:endParaRPr lang="en-GB" sz="1800" i="1" dirty="0">
              <a:cs typeface="Arial" panose="020B0604020202020204" pitchFamily="34" charset="0"/>
            </a:endParaRPr>
          </a:p>
          <a:p>
            <a:pPr marL="0" marR="0">
              <a:spcBef>
                <a:spcPts val="0"/>
              </a:spcBef>
              <a:spcAft>
                <a:spcPts val="0"/>
              </a:spcAft>
              <a:tabLst>
                <a:tab pos="0" algn="l"/>
                <a:tab pos="628650" algn="l"/>
                <a:tab pos="1543050" algn="l"/>
              </a:tabLst>
            </a:pPr>
            <a:r>
              <a:rPr lang="en-GB" sz="1800" i="1" dirty="0">
                <a:cs typeface="Arial" panose="020B0604020202020204" pitchFamily="34" charset="0"/>
              </a:rPr>
              <a:t>Lindstrom J, </a:t>
            </a:r>
            <a:r>
              <a:rPr lang="en-GB" sz="1800" i="1" dirty="0" err="1">
                <a:cs typeface="Arial" panose="020B0604020202020204" pitchFamily="34" charset="0"/>
              </a:rPr>
              <a:t>Ilanne-Parikka</a:t>
            </a:r>
            <a:r>
              <a:rPr lang="en-GB" sz="1800" i="1" dirty="0">
                <a:cs typeface="Arial" panose="020B0604020202020204" pitchFamily="34" charset="0"/>
              </a:rPr>
              <a:t> P, </a:t>
            </a:r>
            <a:r>
              <a:rPr lang="en-GB" sz="1800" i="1" dirty="0" err="1">
                <a:cs typeface="Arial" panose="020B0604020202020204" pitchFamily="34" charset="0"/>
              </a:rPr>
              <a:t>Peltonen</a:t>
            </a:r>
            <a:r>
              <a:rPr lang="en-GB" sz="1800" i="1" dirty="0">
                <a:cs typeface="Arial" panose="020B0604020202020204" pitchFamily="34" charset="0"/>
              </a:rPr>
              <a:t> M, et al. Sustained Reduction in the Incidence of Type 2 Diabetes by Lifestyle Intervention: Follow-up of the Finnish Diabetes Prevention Study. Lancet. 2006;368(9548):1673-9.</a:t>
            </a:r>
          </a:p>
          <a:p>
            <a:pPr marL="0" marR="0">
              <a:spcBef>
                <a:spcPts val="0"/>
              </a:spcBef>
              <a:spcAft>
                <a:spcPts val="0"/>
              </a:spcAft>
            </a:pPr>
            <a:r>
              <a:rPr lang="en-GB" sz="1800" i="1" dirty="0">
                <a:cs typeface="Arial" panose="020B0604020202020204" pitchFamily="34" charset="0"/>
              </a:rPr>
              <a:t>Haw JS, Galaviz KI, Straus AN, et al. Long-Term Sustainability of Diabetes Prevention Approaches: A Systematic Review and Meta-Analysis of Randomized Clinical Trials. JAMA Internal Medicine. 2017;177(12):1808-17.</a:t>
            </a:r>
          </a:p>
          <a:p>
            <a:r>
              <a:rPr lang="en-GB" sz="1800" i="1" dirty="0" err="1">
                <a:cs typeface="Arial" panose="020B0604020202020204" pitchFamily="34" charset="0"/>
              </a:rPr>
              <a:t>Ashra</a:t>
            </a:r>
            <a:r>
              <a:rPr lang="en-GB" sz="1800" i="1" dirty="0">
                <a:cs typeface="Arial" panose="020B0604020202020204" pitchFamily="34" charset="0"/>
              </a:rPr>
              <a:t> NB, </a:t>
            </a:r>
            <a:r>
              <a:rPr lang="en-GB" sz="1800" i="1" dirty="0" err="1">
                <a:cs typeface="Arial" panose="020B0604020202020204" pitchFamily="34" charset="0"/>
              </a:rPr>
              <a:t>Spong</a:t>
            </a:r>
            <a:r>
              <a:rPr lang="en-GB" sz="1800" i="1" dirty="0">
                <a:cs typeface="Arial" panose="020B0604020202020204" pitchFamily="34" charset="0"/>
              </a:rPr>
              <a:t> R, Carter P, et al. A Systematic Review and Meta-Analysis Assessing the Effectiveness of Pragmatic Lifestyle Interventions for the Prevention of Type 2 Diabetes Mellitus in Routine Practice. London: Public Health England. 2015. </a:t>
            </a:r>
            <a:endParaRPr lang="en-US" sz="1800" i="1" dirty="0">
              <a:cs typeface="Arial" panose="020B0604020202020204" pitchFamily="34" charset="0"/>
            </a:endParaRPr>
          </a:p>
          <a:p>
            <a:pPr marL="0" marR="0">
              <a:spcBef>
                <a:spcPts val="0"/>
              </a:spcBef>
              <a:spcAft>
                <a:spcPts val="0"/>
              </a:spcAft>
            </a:pPr>
            <a:endParaRPr lang="en-GB" sz="1800" b="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57F20EB-E042-4B47-886C-FCF74FF73E81}" type="slidenum">
              <a:rPr lang="en-US" smtClean="0"/>
              <a:pPr/>
              <a:t>46</a:t>
            </a:fld>
            <a:endParaRPr lang="en-US"/>
          </a:p>
        </p:txBody>
      </p:sp>
    </p:spTree>
    <p:extLst>
      <p:ext uri="{BB962C8B-B14F-4D97-AF65-F5344CB8AC3E}">
        <p14:creationId xmlns:p14="http://schemas.microsoft.com/office/powerpoint/2010/main" val="564702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200" i="1" dirty="0">
                <a:cs typeface="Arial" panose="020B0604020202020204" pitchFamily="34" charset="0"/>
              </a:rPr>
              <a:t>Flint E, Cummins S. Active Commuting and Obesity in Mid-Life: Cross-Sectional, Observational Evidence from UK Biobank. The Lancet Diabetes &amp; Endocrinology. 2016;4(5):420-35.</a:t>
            </a:r>
          </a:p>
          <a:p>
            <a:r>
              <a:rPr lang="en-GB" sz="1200" i="1" dirty="0">
                <a:cs typeface="Arial" panose="020B0604020202020204" pitchFamily="34" charset="0"/>
              </a:rPr>
              <a:t>Dinu M, </a:t>
            </a:r>
            <a:r>
              <a:rPr lang="en-GB" sz="1200" i="1" dirty="0" err="1">
                <a:cs typeface="Arial" panose="020B0604020202020204" pitchFamily="34" charset="0"/>
              </a:rPr>
              <a:t>Pagliai</a:t>
            </a:r>
            <a:r>
              <a:rPr lang="en-GB" sz="1200" i="1" dirty="0">
                <a:cs typeface="Arial" panose="020B0604020202020204" pitchFamily="34" charset="0"/>
              </a:rPr>
              <a:t> G, </a:t>
            </a:r>
            <a:r>
              <a:rPr lang="en-GB" sz="1200" i="1" dirty="0" err="1">
                <a:cs typeface="Arial" panose="020B0604020202020204" pitchFamily="34" charset="0"/>
              </a:rPr>
              <a:t>Macchi</a:t>
            </a:r>
            <a:r>
              <a:rPr lang="en-GB" sz="1200" i="1" dirty="0">
                <a:cs typeface="Arial" panose="020B0604020202020204" pitchFamily="34" charset="0"/>
              </a:rPr>
              <a:t> C, et al. Active Commuting and Multiple Health Outcomes: A Systematic Review and Meta-Analysis. Sports Medicine. 2019;49(3):437-52.</a:t>
            </a:r>
          </a:p>
          <a:p>
            <a:endParaRPr lang="en-GB" sz="1200" b="1" i="1" dirty="0">
              <a:cs typeface="Arial" panose="020B0604020202020204" pitchFamily="34" charset="0"/>
            </a:endParaRPr>
          </a:p>
          <a:p>
            <a:pPr marL="0" marR="0">
              <a:spcBef>
                <a:spcPts val="0"/>
              </a:spcBef>
              <a:spcAft>
                <a:spcPts val="0"/>
              </a:spcAft>
            </a:pPr>
            <a:r>
              <a:rPr lang="en-GB" sz="1200" i="1" dirty="0">
                <a:cs typeface="Arial" panose="020B0604020202020204" pitchFamily="34" charset="0"/>
              </a:rPr>
              <a:t>Razak F, Davey Smith G, Subramanian SV. The Idea of Uniform Change: Is It Time to Revisit a Central Tenet of Rose’s “Strategy of Preventive Medicine”? The American Journal of Clinical Nutrition. 2016;104(6):1497-507.</a:t>
            </a:r>
          </a:p>
          <a:p>
            <a:pPr marL="0" marR="0">
              <a:spcBef>
                <a:spcPts val="0"/>
              </a:spcBef>
              <a:spcAft>
                <a:spcPts val="0"/>
              </a:spcAft>
            </a:pPr>
            <a:r>
              <a:rPr lang="en-GB" sz="1200" i="1" dirty="0">
                <a:cs typeface="Arial" panose="020B0604020202020204" pitchFamily="34" charset="0"/>
              </a:rPr>
              <a:t>Rose G, Day S. The Population Mean Predicts the Number of Deviant Individuals. British Medical Journal. 1990;301(6759):1031-4.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157F20EB-E042-4B47-886C-FCF74FF73E81}" type="slidenum">
              <a:rPr lang="en-US" smtClean="0"/>
              <a:pPr/>
              <a:t>47</a:t>
            </a:fld>
            <a:endParaRPr lang="en-US"/>
          </a:p>
        </p:txBody>
      </p:sp>
    </p:spTree>
    <p:extLst>
      <p:ext uri="{BB962C8B-B14F-4D97-AF65-F5344CB8AC3E}">
        <p14:creationId xmlns:p14="http://schemas.microsoft.com/office/powerpoint/2010/main" val="2692830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Informed by the Food Choice at Work trial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ndParaRPr>
          </a:p>
          <a:p>
            <a:pPr marL="0" marR="0">
              <a:spcBef>
                <a:spcPts val="0"/>
              </a:spcBef>
              <a:spcAft>
                <a:spcPts val="0"/>
              </a:spcAft>
            </a:pPr>
            <a:r>
              <a:rPr lang="en-GB" sz="1200" i="1" dirty="0">
                <a:cs typeface="Arial" panose="020B0604020202020204" pitchFamily="34" charset="0"/>
              </a:rPr>
              <a:t>Li M, Fan Y, Zhang X, et al. Fruit and Vegetable Intake and Risk of Type 2 Diabetes Mellitus: Meta-Analysis of Prospective Cohort Studies. BMJ Open. 2014;4(11):e005497.</a:t>
            </a:r>
          </a:p>
          <a:p>
            <a:pPr marL="0" marR="0">
              <a:spcBef>
                <a:spcPts val="0"/>
              </a:spcBef>
              <a:spcAft>
                <a:spcPts val="0"/>
              </a:spcAft>
            </a:pPr>
            <a:r>
              <a:rPr lang="en-GB" sz="1200" i="1" dirty="0">
                <a:cs typeface="Arial" panose="020B0604020202020204" pitchFamily="34" charset="0"/>
              </a:rPr>
              <a:t>Geaney F, Kelly C, Di </a:t>
            </a:r>
            <a:r>
              <a:rPr lang="en-GB" sz="1200" i="1" dirty="0" err="1">
                <a:cs typeface="Arial" panose="020B0604020202020204" pitchFamily="34" charset="0"/>
              </a:rPr>
              <a:t>Marrazzo</a:t>
            </a:r>
            <a:r>
              <a:rPr lang="en-GB" sz="1200" i="1" dirty="0">
                <a:cs typeface="Arial" panose="020B0604020202020204" pitchFamily="34" charset="0"/>
              </a:rPr>
              <a:t> JS, et al. The Effect of Complex Workplace Dietary Interventions on Employees' Dietary Intakes, Nutrition Knowledge and Health Status: A Cluster Controlled Trial. Preventive Medicine. 2016;89:76-83.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157F20EB-E042-4B47-886C-FCF74FF73E81}" type="slidenum">
              <a:rPr lang="en-US" smtClean="0"/>
              <a:pPr/>
              <a:t>48</a:t>
            </a:fld>
            <a:endParaRPr lang="en-US"/>
          </a:p>
        </p:txBody>
      </p:sp>
    </p:spTree>
    <p:extLst>
      <p:ext uri="{BB962C8B-B14F-4D97-AF65-F5344CB8AC3E}">
        <p14:creationId xmlns:p14="http://schemas.microsoft.com/office/powerpoint/2010/main" val="31383950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200" i="1" dirty="0">
                <a:cs typeface="Arial" panose="020B0604020202020204" pitchFamily="34" charset="0"/>
              </a:rPr>
              <a:t>Hall KD, Sacks G, </a:t>
            </a:r>
            <a:r>
              <a:rPr lang="en-GB" sz="1200" i="1" dirty="0" err="1">
                <a:cs typeface="Arial" panose="020B0604020202020204" pitchFamily="34" charset="0"/>
              </a:rPr>
              <a:t>Chandramohan</a:t>
            </a:r>
            <a:r>
              <a:rPr lang="en-GB" sz="1200" i="1" dirty="0">
                <a:cs typeface="Arial" panose="020B0604020202020204" pitchFamily="34" charset="0"/>
              </a:rPr>
              <a:t> D, et al. Quantification of the Effect of Energy Imbalance on Bodyweight. The Lancet. 2011;378(9793):826-37.</a:t>
            </a:r>
          </a:p>
          <a:p>
            <a:pPr marL="0" marR="0">
              <a:spcBef>
                <a:spcPts val="0"/>
              </a:spcBef>
              <a:spcAft>
                <a:spcPts val="0"/>
              </a:spcAft>
            </a:pPr>
            <a:r>
              <a:rPr lang="en-GB" sz="1200" i="1" dirty="0">
                <a:cs typeface="Arial" panose="020B0604020202020204" pitchFamily="34" charset="0"/>
              </a:rPr>
              <a:t>Afshin A, </a:t>
            </a:r>
            <a:r>
              <a:rPr lang="en-GB" sz="1200" i="1" dirty="0" err="1">
                <a:cs typeface="Arial" panose="020B0604020202020204" pitchFamily="34" charset="0"/>
              </a:rPr>
              <a:t>Peñalvo</a:t>
            </a:r>
            <a:r>
              <a:rPr lang="en-GB" sz="1200" i="1" dirty="0">
                <a:cs typeface="Arial" panose="020B0604020202020204" pitchFamily="34" charset="0"/>
              </a:rPr>
              <a:t> JL, Del Gobbo L, et al. The Prospective Impact of Food Pricing on Improving Dietary Consumption: A Systematic Review and Meta-Analysis. </a:t>
            </a:r>
            <a:r>
              <a:rPr lang="en-GB" sz="1200" i="1" dirty="0" err="1">
                <a:cs typeface="Arial" panose="020B0604020202020204" pitchFamily="34" charset="0"/>
              </a:rPr>
              <a:t>PloS</a:t>
            </a:r>
            <a:r>
              <a:rPr lang="en-GB" sz="1200" i="1" dirty="0">
                <a:cs typeface="Arial" panose="020B0604020202020204" pitchFamily="34" charset="0"/>
              </a:rPr>
              <a:t> one. 2017;12(3):e0172277.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157F20EB-E042-4B47-886C-FCF74FF73E81}" type="slidenum">
              <a:rPr lang="en-US" smtClean="0"/>
              <a:pPr/>
              <a:t>49</a:t>
            </a:fld>
            <a:endParaRPr lang="en-US"/>
          </a:p>
        </p:txBody>
      </p:sp>
    </p:spTree>
    <p:extLst>
      <p:ext uri="{BB962C8B-B14F-4D97-AF65-F5344CB8AC3E}">
        <p14:creationId xmlns:p14="http://schemas.microsoft.com/office/powerpoint/2010/main" val="4135002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157F20EB-E042-4B47-886C-FCF74FF73E81}" type="slidenum">
              <a:rPr lang="en-US" smtClean="0"/>
              <a:pPr/>
              <a:t>50</a:t>
            </a:fld>
            <a:endParaRPr lang="en-US"/>
          </a:p>
        </p:txBody>
      </p:sp>
    </p:spTree>
    <p:extLst>
      <p:ext uri="{BB962C8B-B14F-4D97-AF65-F5344CB8AC3E}">
        <p14:creationId xmlns:p14="http://schemas.microsoft.com/office/powerpoint/2010/main" val="4215066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Intellectual honesty </a:t>
            </a:r>
          </a:p>
          <a:p>
            <a:r>
              <a:rPr lang="en-US" dirty="0"/>
              <a:t>The best is to try to reduce it through combination of interventions </a:t>
            </a:r>
          </a:p>
          <a:p>
            <a:r>
              <a:rPr lang="en-US" dirty="0"/>
              <a:t>In my view we need more emphasis on policy-level facilitation </a:t>
            </a:r>
          </a:p>
        </p:txBody>
      </p:sp>
      <p:sp>
        <p:nvSpPr>
          <p:cNvPr id="4" name="Slide Number Placeholder 3"/>
          <p:cNvSpPr>
            <a:spLocks noGrp="1"/>
          </p:cNvSpPr>
          <p:nvPr>
            <p:ph type="sldNum" sz="quarter" idx="5"/>
          </p:nvPr>
        </p:nvSpPr>
        <p:spPr/>
        <p:txBody>
          <a:bodyPr/>
          <a:lstStyle/>
          <a:p>
            <a:fld id="{5DBE2117-0E44-4743-B946-87FC561E180C}" type="slidenum">
              <a:rPr lang="en-US" smtClean="0"/>
              <a:t>51</a:t>
            </a:fld>
            <a:endParaRPr lang="en-US"/>
          </a:p>
        </p:txBody>
      </p:sp>
    </p:spTree>
    <p:extLst>
      <p:ext uri="{BB962C8B-B14F-4D97-AF65-F5344CB8AC3E}">
        <p14:creationId xmlns:p14="http://schemas.microsoft.com/office/powerpoint/2010/main" val="1418159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QNRF/NPRP</a:t>
            </a:r>
          </a:p>
          <a:p>
            <a:r>
              <a:rPr lang="en-US" dirty="0"/>
              <a:t>Collaborative partnership with MOPH</a:t>
            </a:r>
          </a:p>
        </p:txBody>
      </p:sp>
      <p:sp>
        <p:nvSpPr>
          <p:cNvPr id="4" name="Slide Number Placeholder 3"/>
          <p:cNvSpPr>
            <a:spLocks noGrp="1"/>
          </p:cNvSpPr>
          <p:nvPr>
            <p:ph type="sldNum" sz="quarter" idx="5"/>
          </p:nvPr>
        </p:nvSpPr>
        <p:spPr/>
        <p:txBody>
          <a:bodyPr/>
          <a:lstStyle/>
          <a:p>
            <a:fld id="{5DBE2117-0E44-4743-B946-87FC561E180C}" type="slidenum">
              <a:rPr lang="en-US" smtClean="0"/>
              <a:t>52</a:t>
            </a:fld>
            <a:endParaRPr lang="en-US" dirty="0"/>
          </a:p>
        </p:txBody>
      </p:sp>
    </p:spTree>
    <p:extLst>
      <p:ext uri="{BB962C8B-B14F-4D97-AF65-F5344CB8AC3E}">
        <p14:creationId xmlns:p14="http://schemas.microsoft.com/office/powerpoint/2010/main" val="394481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5DBE2117-0E44-4743-B946-87FC561E180C}" type="slidenum">
              <a:rPr lang="en-US" smtClean="0"/>
              <a:t>6</a:t>
            </a:fld>
            <a:endParaRPr lang="en-US"/>
          </a:p>
        </p:txBody>
      </p:sp>
    </p:spTree>
    <p:extLst>
      <p:ext uri="{BB962C8B-B14F-4D97-AF65-F5344CB8AC3E}">
        <p14:creationId xmlns:p14="http://schemas.microsoft.com/office/powerpoint/2010/main" val="2169453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forward to tackling the high burden of diabetes in Qatar would require collaborations across various sectors, that are not necessarily in the health field, i.e. “health in all policies”, e.g. urban planning to create roads that facilitate walking and cycling. </a:t>
            </a:r>
          </a:p>
          <a:p>
            <a:endParaRPr lang="en-US" dirty="0"/>
          </a:p>
          <a:p>
            <a:r>
              <a:rPr lang="en-US" dirty="0"/>
              <a:t>Not just individual’s responsibility to adopt healthier behaviors, but state responsibility to facilitate the ease of such choices and the infrastructure that allows people to lives where they can eat better, move better, sleep better, stress less, and so on.</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5DBE2117-0E44-4743-B946-87FC561E180C}" type="slidenum">
              <a:rPr lang="en-US" smtClean="0"/>
              <a:t>53</a:t>
            </a:fld>
            <a:endParaRPr lang="en-US"/>
          </a:p>
        </p:txBody>
      </p:sp>
    </p:spTree>
    <p:extLst>
      <p:ext uri="{BB962C8B-B14F-4D97-AF65-F5344CB8AC3E}">
        <p14:creationId xmlns:p14="http://schemas.microsoft.com/office/powerpoint/2010/main" val="25105255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DBE2117-0E44-4743-B946-87FC561E180C}" type="slidenum">
              <a:rPr lang="en-US" smtClean="0"/>
              <a:t>55</a:t>
            </a:fld>
            <a:endParaRPr lang="en-US"/>
          </a:p>
        </p:txBody>
      </p:sp>
    </p:spTree>
    <p:extLst>
      <p:ext uri="{BB962C8B-B14F-4D97-AF65-F5344CB8AC3E}">
        <p14:creationId xmlns:p14="http://schemas.microsoft.com/office/powerpoint/2010/main" val="4137764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F20EB-E042-4B47-886C-FCF74FF73E81}" type="slidenum">
              <a:rPr lang="en-US" smtClean="0"/>
              <a:pPr/>
              <a:t>62</a:t>
            </a:fld>
            <a:endParaRPr lang="en-US"/>
          </a:p>
        </p:txBody>
      </p:sp>
    </p:spTree>
    <p:extLst>
      <p:ext uri="{BB962C8B-B14F-4D97-AF65-F5344CB8AC3E}">
        <p14:creationId xmlns:p14="http://schemas.microsoft.com/office/powerpoint/2010/main" val="2932473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DBE2117-0E44-4743-B946-87FC561E180C}" type="slidenum">
              <a:rPr lang="en-US" smtClean="0"/>
              <a:t>7</a:t>
            </a:fld>
            <a:endParaRPr lang="en-US"/>
          </a:p>
        </p:txBody>
      </p:sp>
    </p:spTree>
    <p:extLst>
      <p:ext uri="{BB962C8B-B14F-4D97-AF65-F5344CB8AC3E}">
        <p14:creationId xmlns:p14="http://schemas.microsoft.com/office/powerpoint/2010/main" val="1059597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BE2117-0E44-4743-B946-87FC561E180C}" type="slidenum">
              <a:rPr lang="en-US" smtClean="0"/>
              <a:t>8</a:t>
            </a:fld>
            <a:endParaRPr lang="en-US"/>
          </a:p>
        </p:txBody>
      </p:sp>
    </p:spTree>
    <p:extLst>
      <p:ext uri="{BB962C8B-B14F-4D97-AF65-F5344CB8AC3E}">
        <p14:creationId xmlns:p14="http://schemas.microsoft.com/office/powerpoint/2010/main" val="1001654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Over 80,000 persons living with diabetes in 2050</a:t>
            </a:r>
          </a:p>
        </p:txBody>
      </p:sp>
      <p:sp>
        <p:nvSpPr>
          <p:cNvPr id="4" name="Slide Number Placeholder 3"/>
          <p:cNvSpPr>
            <a:spLocks noGrp="1"/>
          </p:cNvSpPr>
          <p:nvPr>
            <p:ph type="sldNum" sz="quarter" idx="5"/>
          </p:nvPr>
        </p:nvSpPr>
        <p:spPr/>
        <p:txBody>
          <a:bodyPr/>
          <a:lstStyle/>
          <a:p>
            <a:fld id="{5DBE2117-0E44-4743-B946-87FC561E180C}" type="slidenum">
              <a:rPr lang="en-US" smtClean="0"/>
              <a:t>9</a:t>
            </a:fld>
            <a:endParaRPr lang="en-US"/>
          </a:p>
        </p:txBody>
      </p:sp>
    </p:spTree>
    <p:extLst>
      <p:ext uri="{BB962C8B-B14F-4D97-AF65-F5344CB8AC3E}">
        <p14:creationId xmlns:p14="http://schemas.microsoft.com/office/powerpoint/2010/main" val="1979125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rtl="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Genetic factors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High obesity rates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Font typeface="+mj-lt"/>
              <a:buAutoNum type="alphaLcParenR"/>
            </a:pPr>
            <a:r>
              <a:rPr lang="en-US" sz="1200" dirty="0">
                <a:effectLst/>
                <a:latin typeface="Arial" panose="020B0604020202020204" pitchFamily="34" charset="0"/>
                <a:ea typeface="Calibri" panose="020F0502020204030204" pitchFamily="34" charset="0"/>
                <a:cs typeface="Arial" panose="020B0604020202020204" pitchFamily="34" charset="0"/>
              </a:rPr>
              <a:t>High smoking rates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6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600"/>
              </a:spcAft>
            </a:pPr>
            <a:r>
              <a:rPr lang="en-US" sz="1200" dirty="0">
                <a:effectLst/>
                <a:latin typeface="Arial" panose="020B0604020202020204" pitchFamily="34" charset="0"/>
                <a:ea typeface="Calibri" panose="020F0502020204030204" pitchFamily="34" charset="0"/>
                <a:cs typeface="Arial" panose="020B0604020202020204" pitchFamily="34" charset="0"/>
              </a:rPr>
              <a:t>Correct answer: B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DBE2117-0E44-4743-B946-87FC561E180C}" type="slidenum">
              <a:rPr lang="en-US" smtClean="0"/>
              <a:t>10</a:t>
            </a:fld>
            <a:endParaRPr lang="en-US"/>
          </a:p>
        </p:txBody>
      </p:sp>
    </p:spTree>
    <p:extLst>
      <p:ext uri="{BB962C8B-B14F-4D97-AF65-F5344CB8AC3E}">
        <p14:creationId xmlns:p14="http://schemas.microsoft.com/office/powerpoint/2010/main" val="2033108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4601C6-5C4D-48FF-8605-63EAFC98B857}" type="datetime1">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8E633-EF76-4FF9-A183-6B53A9968A38}" type="slidenum">
              <a:rPr lang="en-US" smtClean="0"/>
              <a:t>‹#›</a:t>
            </a:fld>
            <a:endParaRPr lang="en-US"/>
          </a:p>
        </p:txBody>
      </p:sp>
    </p:spTree>
    <p:extLst>
      <p:ext uri="{BB962C8B-B14F-4D97-AF65-F5344CB8AC3E}">
        <p14:creationId xmlns:p14="http://schemas.microsoft.com/office/powerpoint/2010/main" val="170017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896CC0-A776-4BBB-8DAF-37DFA016FCD6}" type="datetime1">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8E633-EF76-4FF9-A183-6B53A9968A38}" type="slidenum">
              <a:rPr lang="en-US" smtClean="0"/>
              <a:t>‹#›</a:t>
            </a:fld>
            <a:endParaRPr lang="en-US"/>
          </a:p>
        </p:txBody>
      </p:sp>
    </p:spTree>
    <p:extLst>
      <p:ext uri="{BB962C8B-B14F-4D97-AF65-F5344CB8AC3E}">
        <p14:creationId xmlns:p14="http://schemas.microsoft.com/office/powerpoint/2010/main" val="308049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42ED7-DF7A-4CAE-9535-75114F5029F4}" type="datetime1">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8E633-EF76-4FF9-A183-6B53A9968A38}" type="slidenum">
              <a:rPr lang="en-US" smtClean="0"/>
              <a:t>‹#›</a:t>
            </a:fld>
            <a:endParaRPr lang="en-US"/>
          </a:p>
        </p:txBody>
      </p:sp>
    </p:spTree>
    <p:extLst>
      <p:ext uri="{BB962C8B-B14F-4D97-AF65-F5344CB8AC3E}">
        <p14:creationId xmlns:p14="http://schemas.microsoft.com/office/powerpoint/2010/main" val="250736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4593"/>
            <a:ext cx="10515600" cy="1325563"/>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838200" y="1762253"/>
            <a:ext cx="10515600" cy="44122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C0B70-6265-4BFE-B4E3-652A21BDE895}" type="datetime1">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8E633-EF76-4FF9-A183-6B53A9968A38}" type="slidenum">
              <a:rPr lang="en-US" smtClean="0"/>
              <a:t>‹#›</a:t>
            </a:fld>
            <a:endParaRPr lang="en-US"/>
          </a:p>
        </p:txBody>
      </p:sp>
      <p:cxnSp>
        <p:nvCxnSpPr>
          <p:cNvPr id="8" name="Straight Connector 7"/>
          <p:cNvCxnSpPr/>
          <p:nvPr userDrawn="1"/>
        </p:nvCxnSpPr>
        <p:spPr>
          <a:xfrm>
            <a:off x="838200" y="1394247"/>
            <a:ext cx="1051560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45878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4C8B21-3246-421C-80C8-346AAB12855D}" type="datetime1">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8E633-EF76-4FF9-A183-6B53A9968A38}" type="slidenum">
              <a:rPr lang="en-US" smtClean="0"/>
              <a:t>‹#›</a:t>
            </a:fld>
            <a:endParaRPr lang="en-US"/>
          </a:p>
        </p:txBody>
      </p:sp>
    </p:spTree>
    <p:extLst>
      <p:ext uri="{BB962C8B-B14F-4D97-AF65-F5344CB8AC3E}">
        <p14:creationId xmlns:p14="http://schemas.microsoft.com/office/powerpoint/2010/main" val="2260035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D98626-6D71-4853-99C0-416CE2B60107}" type="datetime1">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8E633-EF76-4FF9-A183-6B53A9968A38}" type="slidenum">
              <a:rPr lang="en-US" smtClean="0"/>
              <a:t>‹#›</a:t>
            </a:fld>
            <a:endParaRPr lang="en-US"/>
          </a:p>
        </p:txBody>
      </p:sp>
    </p:spTree>
    <p:extLst>
      <p:ext uri="{BB962C8B-B14F-4D97-AF65-F5344CB8AC3E}">
        <p14:creationId xmlns:p14="http://schemas.microsoft.com/office/powerpoint/2010/main" val="105180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E95D0C-D66A-4949-BE89-8663D9D5D052}" type="datetime1">
              <a:rPr lang="en-US" smtClean="0"/>
              <a:t>5/7/2023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E8E633-EF76-4FF9-A183-6B53A9968A38}" type="slidenum">
              <a:rPr lang="en-US" smtClean="0"/>
              <a:t>‹#›</a:t>
            </a:fld>
            <a:endParaRPr lang="en-US"/>
          </a:p>
        </p:txBody>
      </p:sp>
    </p:spTree>
    <p:extLst>
      <p:ext uri="{BB962C8B-B14F-4D97-AF65-F5344CB8AC3E}">
        <p14:creationId xmlns:p14="http://schemas.microsoft.com/office/powerpoint/2010/main" val="2520223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A1BEB9-7532-4C44-87F2-18A7B1197E95}" type="datetime1">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E8E633-EF76-4FF9-A183-6B53A9968A38}" type="slidenum">
              <a:rPr lang="en-US" smtClean="0"/>
              <a:t>‹#›</a:t>
            </a:fld>
            <a:endParaRPr lang="en-US"/>
          </a:p>
        </p:txBody>
      </p:sp>
    </p:spTree>
    <p:extLst>
      <p:ext uri="{BB962C8B-B14F-4D97-AF65-F5344CB8AC3E}">
        <p14:creationId xmlns:p14="http://schemas.microsoft.com/office/powerpoint/2010/main" val="377623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D946F-C5E4-4175-877A-71700A9BA618}" type="datetime1">
              <a:rPr lang="en-US" smtClean="0"/>
              <a:t>5/7/2023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E8E633-EF76-4FF9-A183-6B53A9968A38}" type="slidenum">
              <a:rPr lang="en-US" smtClean="0"/>
              <a:t>‹#›</a:t>
            </a:fld>
            <a:endParaRPr lang="en-US"/>
          </a:p>
        </p:txBody>
      </p:sp>
    </p:spTree>
    <p:extLst>
      <p:ext uri="{BB962C8B-B14F-4D97-AF65-F5344CB8AC3E}">
        <p14:creationId xmlns:p14="http://schemas.microsoft.com/office/powerpoint/2010/main" val="3898944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FC4C76-FF8F-41F6-B9CA-334ED5225EB2}" type="datetime1">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8E633-EF76-4FF9-A183-6B53A9968A38}" type="slidenum">
              <a:rPr lang="en-US" smtClean="0"/>
              <a:t>‹#›</a:t>
            </a:fld>
            <a:endParaRPr lang="en-US"/>
          </a:p>
        </p:txBody>
      </p:sp>
    </p:spTree>
    <p:extLst>
      <p:ext uri="{BB962C8B-B14F-4D97-AF65-F5344CB8AC3E}">
        <p14:creationId xmlns:p14="http://schemas.microsoft.com/office/powerpoint/2010/main" val="211068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E9D15E-C566-464A-ACE9-86CCEC993323}" type="datetime1">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8E633-EF76-4FF9-A183-6B53A9968A38}" type="slidenum">
              <a:rPr lang="en-US" smtClean="0"/>
              <a:t>‹#›</a:t>
            </a:fld>
            <a:endParaRPr lang="en-US"/>
          </a:p>
        </p:txBody>
      </p:sp>
    </p:spTree>
    <p:extLst>
      <p:ext uri="{BB962C8B-B14F-4D97-AF65-F5344CB8AC3E}">
        <p14:creationId xmlns:p14="http://schemas.microsoft.com/office/powerpoint/2010/main" val="3414139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530A0-A8C1-4DC8-9510-955AD1E07721}" type="datetime1">
              <a:rPr lang="en-US" smtClean="0"/>
              <a:t>5/7/2023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8E633-EF76-4FF9-A183-6B53A9968A38}" type="slidenum">
              <a:rPr lang="en-US" smtClean="0"/>
              <a:t>‹#›</a:t>
            </a:fld>
            <a:endParaRPr lang="en-US"/>
          </a:p>
        </p:txBody>
      </p:sp>
    </p:spTree>
    <p:extLst>
      <p:ext uri="{BB962C8B-B14F-4D97-AF65-F5344CB8AC3E}">
        <p14:creationId xmlns:p14="http://schemas.microsoft.com/office/powerpoint/2010/main" val="238730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iabetesatlas.org/Idfawp/Resource-Files/2021/07/Idf_Atlas_10th_Edition_2021.Pdf" TargetMode="External"/><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iabetesatlas.org/Idfawp/Resource-Files/2021/07/Idf_Atlas_10th_Edition_2021.Pdf"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3584" y="1780395"/>
            <a:ext cx="9947467" cy="1870351"/>
          </a:xfrm>
        </p:spPr>
        <p:txBody>
          <a:bodyPr>
            <a:normAutofit fontScale="90000"/>
          </a:bodyPr>
          <a:lstStyle/>
          <a:p>
            <a:br>
              <a:rPr lang="en-US" sz="4400" b="1" dirty="0"/>
            </a:br>
            <a:br>
              <a:rPr lang="en-GB" sz="1800" b="0" i="0" u="none" strike="noStrike" baseline="0" dirty="0">
                <a:solidFill>
                  <a:srgbClr val="000000"/>
                </a:solidFill>
                <a:latin typeface="PT Sans" panose="020B0503020203020204" pitchFamily="34" charset="0"/>
              </a:rPr>
            </a:br>
            <a:r>
              <a:rPr lang="en-US" sz="4400" b="1" dirty="0"/>
              <a:t> </a:t>
            </a:r>
            <a:r>
              <a:rPr lang="en-US" sz="4900" b="1" dirty="0">
                <a:latin typeface="+mn-lt"/>
              </a:rPr>
              <a:t>Epidemiology of Diabetes in Qatar and Projections up to 2050 </a:t>
            </a:r>
            <a:r>
              <a:rPr lang="en-US" sz="1800" b="0" i="0" u="none" strike="noStrike" baseline="0" dirty="0">
                <a:solidFill>
                  <a:srgbClr val="000000"/>
                </a:solidFill>
                <a:latin typeface="+mn-lt"/>
              </a:rPr>
              <a:t>	</a:t>
            </a:r>
            <a:br>
              <a:rPr lang="en-US" sz="1800" b="0" i="0" u="none" strike="noStrike" baseline="0" dirty="0">
                <a:solidFill>
                  <a:srgbClr val="000000"/>
                </a:solidFill>
                <a:latin typeface="PT Sans" panose="020B0503020203020204" pitchFamily="34" charset="0"/>
              </a:rPr>
            </a:br>
            <a:endParaRPr lang="en-US" sz="4400" b="1" dirty="0"/>
          </a:p>
        </p:txBody>
      </p:sp>
      <p:sp>
        <p:nvSpPr>
          <p:cNvPr id="3" name="Subtitle 2"/>
          <p:cNvSpPr>
            <a:spLocks noGrp="1"/>
          </p:cNvSpPr>
          <p:nvPr>
            <p:ph type="subTitle" idx="1"/>
          </p:nvPr>
        </p:nvSpPr>
        <p:spPr>
          <a:xfrm>
            <a:off x="1524000" y="3327986"/>
            <a:ext cx="9144000" cy="1933678"/>
          </a:xfrm>
        </p:spPr>
        <p:txBody>
          <a:bodyPr>
            <a:normAutofit fontScale="92500" lnSpcReduction="10000"/>
          </a:bodyPr>
          <a:lstStyle/>
          <a:p>
            <a:pPr>
              <a:spcBef>
                <a:spcPts val="200"/>
              </a:spcBef>
              <a:spcAft>
                <a:spcPts val="200"/>
              </a:spcAft>
            </a:pPr>
            <a:r>
              <a:rPr lang="en-US" b="1" dirty="0"/>
              <a:t>Laith Abu-Raddad, PhD</a:t>
            </a:r>
          </a:p>
          <a:p>
            <a:pPr>
              <a:spcBef>
                <a:spcPts val="200"/>
              </a:spcBef>
              <a:spcAft>
                <a:spcPts val="200"/>
              </a:spcAft>
            </a:pPr>
            <a:r>
              <a:rPr lang="en-US" sz="2200" dirty="0"/>
              <a:t>Professor of Population Health Sciences</a:t>
            </a:r>
          </a:p>
          <a:p>
            <a:pPr>
              <a:spcBef>
                <a:spcPts val="200"/>
              </a:spcBef>
              <a:spcAft>
                <a:spcPts val="200"/>
              </a:spcAft>
            </a:pPr>
            <a:r>
              <a:rPr lang="en-US" sz="2200" dirty="0"/>
              <a:t>Infectious Disease Epidemiology Group</a:t>
            </a:r>
          </a:p>
          <a:p>
            <a:pPr>
              <a:spcBef>
                <a:spcPts val="200"/>
              </a:spcBef>
              <a:spcAft>
                <a:spcPts val="200"/>
              </a:spcAft>
            </a:pPr>
            <a:r>
              <a:rPr lang="en-US" sz="2200" dirty="0"/>
              <a:t>WHO Collaborating Centre for Disease Epidemiology Analytics on HIV/AIDS, Sexually Transmitted Infections, and Viral Hepatitis</a:t>
            </a:r>
          </a:p>
          <a:p>
            <a:pPr>
              <a:spcBef>
                <a:spcPts val="200"/>
              </a:spcBef>
              <a:spcAft>
                <a:spcPts val="200"/>
              </a:spcAft>
            </a:pPr>
            <a:r>
              <a:rPr lang="en-US" sz="2200" dirty="0"/>
              <a:t>Weill Cornell Medicine </a:t>
            </a:r>
            <a:r>
              <a:rPr lang="en-US" sz="1800" dirty="0">
                <a:effectLst/>
                <a:latin typeface="Times New Roman" panose="02020603050405020304" pitchFamily="18" charset="0"/>
                <a:ea typeface="MS PGothic" panose="020B0600070205080204" pitchFamily="34" charset="-128"/>
              </a:rPr>
              <a:t>–</a:t>
            </a:r>
            <a:r>
              <a:rPr lang="en-US" sz="2200" dirty="0">
                <a:effectLst/>
                <a:latin typeface="Times New Roman" panose="02020603050405020304" pitchFamily="18" charset="0"/>
                <a:ea typeface="MS PGothic" panose="020B0600070205080204" pitchFamily="34" charset="-128"/>
              </a:rPr>
              <a:t> </a:t>
            </a:r>
            <a:r>
              <a:rPr lang="en-US" sz="2200" dirty="0"/>
              <a:t>Qatar </a:t>
            </a:r>
          </a:p>
        </p:txBody>
      </p:sp>
      <p:sp>
        <p:nvSpPr>
          <p:cNvPr id="5" name="Subtitle 2"/>
          <p:cNvSpPr txBox="1">
            <a:spLocks/>
          </p:cNvSpPr>
          <p:nvPr/>
        </p:nvSpPr>
        <p:spPr>
          <a:xfrm>
            <a:off x="1524000" y="5411697"/>
            <a:ext cx="9144000" cy="7224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800" b="1" dirty="0"/>
              <a:t>Continuing Professional Development </a:t>
            </a:r>
          </a:p>
          <a:p>
            <a:pPr>
              <a:spcBef>
                <a:spcPts val="0"/>
              </a:spcBef>
            </a:pPr>
            <a:r>
              <a:rPr lang="en-US" sz="1800" b="1" dirty="0"/>
              <a:t>May 14, 2023</a:t>
            </a:r>
          </a:p>
        </p:txBody>
      </p:sp>
      <p:pic>
        <p:nvPicPr>
          <p:cNvPr id="8" name="Picture 7">
            <a:extLst>
              <a:ext uri="{FF2B5EF4-FFF2-40B4-BE49-F238E27FC236}">
                <a16:creationId xmlns:a16="http://schemas.microsoft.com/office/drawing/2014/main" id="{ED6FBBBD-28D7-482A-B8B1-21C031CE7405}"/>
              </a:ext>
            </a:extLst>
          </p:cNvPr>
          <p:cNvPicPr>
            <a:picLocks noChangeAspect="1"/>
          </p:cNvPicPr>
          <p:nvPr/>
        </p:nvPicPr>
        <p:blipFill>
          <a:blip r:embed="rId3"/>
          <a:stretch>
            <a:fillRect/>
          </a:stretch>
        </p:blipFill>
        <p:spPr>
          <a:xfrm>
            <a:off x="7746965" y="318961"/>
            <a:ext cx="4215048" cy="924921"/>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68A115B8-4F4A-1CE1-3008-9832D4449B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149" y="465484"/>
            <a:ext cx="3366162" cy="631874"/>
          </a:xfrm>
          <a:prstGeom prst="rect">
            <a:avLst/>
          </a:prstGeom>
        </p:spPr>
      </p:pic>
      <p:sp>
        <p:nvSpPr>
          <p:cNvPr id="7" name="Slide Number Placeholder 6">
            <a:extLst>
              <a:ext uri="{FF2B5EF4-FFF2-40B4-BE49-F238E27FC236}">
                <a16:creationId xmlns:a16="http://schemas.microsoft.com/office/drawing/2014/main" id="{C28D5D97-9BDF-5290-4815-87D8007B1AFB}"/>
              </a:ext>
            </a:extLst>
          </p:cNvPr>
          <p:cNvSpPr>
            <a:spLocks noGrp="1"/>
          </p:cNvSpPr>
          <p:nvPr>
            <p:ph type="sldNum" sz="quarter" idx="12"/>
          </p:nvPr>
        </p:nvSpPr>
        <p:spPr/>
        <p:txBody>
          <a:bodyPr/>
          <a:lstStyle/>
          <a:p>
            <a:fld id="{89E8E633-EF76-4FF9-A183-6B53A9968A38}" type="slidenum">
              <a:rPr lang="en-US" smtClean="0"/>
              <a:t>1</a:t>
            </a:fld>
            <a:endParaRPr lang="en-US" dirty="0"/>
          </a:p>
        </p:txBody>
      </p:sp>
    </p:spTree>
    <p:extLst>
      <p:ext uri="{BB962C8B-B14F-4D97-AF65-F5344CB8AC3E}">
        <p14:creationId xmlns:p14="http://schemas.microsoft.com/office/powerpoint/2010/main" val="2101815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9E8E633-EF76-4FF9-A183-6B53A9968A38}" type="slidenum">
              <a:rPr lang="en-US" sz="2000" smtClean="0"/>
              <a:t>10</a:t>
            </a:fld>
            <a:endParaRPr lang="en-US" sz="2000" dirty="0"/>
          </a:p>
        </p:txBody>
      </p:sp>
      <p:sp>
        <p:nvSpPr>
          <p:cNvPr id="5" name="Content Placeholder 2">
            <a:extLst>
              <a:ext uri="{FF2B5EF4-FFF2-40B4-BE49-F238E27FC236}">
                <a16:creationId xmlns:a16="http://schemas.microsoft.com/office/drawing/2014/main" id="{D102CDE2-6C14-294A-F393-6B1BA3B6E1C9}"/>
              </a:ext>
            </a:extLst>
          </p:cNvPr>
          <p:cNvSpPr txBox="1">
            <a:spLocks/>
          </p:cNvSpPr>
          <p:nvPr/>
        </p:nvSpPr>
        <p:spPr>
          <a:xfrm>
            <a:off x="1196340" y="2794079"/>
            <a:ext cx="9799320" cy="9539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a:t>Polling Question 1</a:t>
            </a:r>
            <a:endParaRPr lang="en-US" sz="4400" b="1" dirty="0"/>
          </a:p>
        </p:txBody>
      </p:sp>
    </p:spTree>
    <p:extLst>
      <p:ext uri="{BB962C8B-B14F-4D97-AF65-F5344CB8AC3E}">
        <p14:creationId xmlns:p14="http://schemas.microsoft.com/office/powerpoint/2010/main" val="555306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7176" y="2040774"/>
            <a:ext cx="10326624" cy="1595121"/>
          </a:xfrm>
        </p:spPr>
        <p:txBody>
          <a:bodyPr>
            <a:normAutofit/>
          </a:bodyPr>
          <a:lstStyle/>
          <a:p>
            <a:r>
              <a:rPr lang="en-US" sz="4800" b="1" dirty="0">
                <a:latin typeface="+mn-lt"/>
              </a:rPr>
              <a:t>Why is the prevalence of diabetes so high in Qatar?</a:t>
            </a:r>
          </a:p>
        </p:txBody>
      </p:sp>
      <p:sp>
        <p:nvSpPr>
          <p:cNvPr id="6" name="Slide Number Placeholder 5"/>
          <p:cNvSpPr>
            <a:spLocks noGrp="1"/>
          </p:cNvSpPr>
          <p:nvPr>
            <p:ph type="sldNum" sz="quarter" idx="12"/>
          </p:nvPr>
        </p:nvSpPr>
        <p:spPr/>
        <p:txBody>
          <a:bodyPr/>
          <a:lstStyle/>
          <a:p>
            <a:fld id="{89E8E633-EF76-4FF9-A183-6B53A9968A38}" type="slidenum">
              <a:rPr lang="en-US" sz="2000" smtClean="0"/>
              <a:t>11</a:t>
            </a:fld>
            <a:endParaRPr lang="en-US" sz="2000" dirty="0"/>
          </a:p>
        </p:txBody>
      </p:sp>
    </p:spTree>
    <p:extLst>
      <p:ext uri="{BB962C8B-B14F-4D97-AF65-F5344CB8AC3E}">
        <p14:creationId xmlns:p14="http://schemas.microsoft.com/office/powerpoint/2010/main" val="3632551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6988" y="1952624"/>
            <a:ext cx="10098024" cy="2010335"/>
          </a:xfrm>
        </p:spPr>
        <p:txBody>
          <a:bodyPr>
            <a:normAutofit/>
          </a:bodyPr>
          <a:lstStyle/>
          <a:p>
            <a:r>
              <a:rPr lang="en-US" sz="6500" b="1" dirty="0">
                <a:latin typeface="+mn-lt"/>
              </a:rPr>
              <a:t>What drives diabetes in Qatar?</a:t>
            </a:r>
          </a:p>
        </p:txBody>
      </p:sp>
      <p:sp>
        <p:nvSpPr>
          <p:cNvPr id="6" name="Slide Number Placeholder 5"/>
          <p:cNvSpPr>
            <a:spLocks noGrp="1"/>
          </p:cNvSpPr>
          <p:nvPr>
            <p:ph type="sldNum" sz="quarter" idx="12"/>
          </p:nvPr>
        </p:nvSpPr>
        <p:spPr/>
        <p:txBody>
          <a:bodyPr/>
          <a:lstStyle/>
          <a:p>
            <a:fld id="{89E8E633-EF76-4FF9-A183-6B53A9968A38}" type="slidenum">
              <a:rPr lang="en-US" sz="2000" smtClean="0"/>
              <a:t>12</a:t>
            </a:fld>
            <a:endParaRPr lang="en-US" sz="2000" dirty="0"/>
          </a:p>
        </p:txBody>
      </p:sp>
    </p:spTree>
    <p:extLst>
      <p:ext uri="{BB962C8B-B14F-4D97-AF65-F5344CB8AC3E}">
        <p14:creationId xmlns:p14="http://schemas.microsoft.com/office/powerpoint/2010/main" val="221682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Average age of Qataris</a:t>
            </a:r>
          </a:p>
        </p:txBody>
      </p:sp>
      <p:sp>
        <p:nvSpPr>
          <p:cNvPr id="4" name="Slide Number Placeholder 3"/>
          <p:cNvSpPr>
            <a:spLocks noGrp="1"/>
          </p:cNvSpPr>
          <p:nvPr>
            <p:ph type="sldNum" sz="quarter" idx="12"/>
          </p:nvPr>
        </p:nvSpPr>
        <p:spPr/>
        <p:txBody>
          <a:bodyPr/>
          <a:lstStyle/>
          <a:p>
            <a:fld id="{16DBE98B-0781-47C9-8EBE-1D085FE1ABD6}" type="slidenum">
              <a:rPr lang="en-US" smtClean="0"/>
              <a:pPr/>
              <a:t>13</a:t>
            </a:fld>
            <a:endParaRPr lang="en-US"/>
          </a:p>
        </p:txBody>
      </p:sp>
      <p:pic>
        <p:nvPicPr>
          <p:cNvPr id="5" name="Picture 4">
            <a:extLst>
              <a:ext uri="{FF2B5EF4-FFF2-40B4-BE49-F238E27FC236}">
                <a16:creationId xmlns:a16="http://schemas.microsoft.com/office/drawing/2014/main" id="{2D7819D0-611C-4F4A-8B81-17E38725B9A5}"/>
              </a:ext>
            </a:extLst>
          </p:cNvPr>
          <p:cNvPicPr>
            <a:picLocks noChangeAspect="1"/>
          </p:cNvPicPr>
          <p:nvPr/>
        </p:nvPicPr>
        <p:blipFill>
          <a:blip r:embed="rId3"/>
          <a:stretch>
            <a:fillRect/>
          </a:stretch>
        </p:blipFill>
        <p:spPr>
          <a:xfrm>
            <a:off x="1665136" y="1847839"/>
            <a:ext cx="7772400" cy="3984808"/>
          </a:xfrm>
          <a:prstGeom prst="rect">
            <a:avLst/>
          </a:prstGeom>
        </p:spPr>
      </p:pic>
      <p:sp>
        <p:nvSpPr>
          <p:cNvPr id="7" name="TextBox 6">
            <a:extLst>
              <a:ext uri="{FF2B5EF4-FFF2-40B4-BE49-F238E27FC236}">
                <a16:creationId xmlns:a16="http://schemas.microsoft.com/office/drawing/2014/main" id="{41B3F242-BC98-4B5E-8A14-1C74D94992FB}"/>
              </a:ext>
            </a:extLst>
          </p:cNvPr>
          <p:cNvSpPr txBox="1"/>
          <p:nvPr/>
        </p:nvSpPr>
        <p:spPr>
          <a:xfrm>
            <a:off x="838200" y="6080330"/>
            <a:ext cx="10100807" cy="707886"/>
          </a:xfrm>
          <a:prstGeom prst="rect">
            <a:avLst/>
          </a:prstGeom>
          <a:noFill/>
        </p:spPr>
        <p:txBody>
          <a:bodyPr wrap="square" rtlCol="0">
            <a:spAutoFit/>
          </a:bodyPr>
          <a:lstStyle/>
          <a:p>
            <a:r>
              <a:rPr lang="en-US" sz="1000" i="1" dirty="0"/>
              <a:t>Awad SF, Toumi AA, Al-</a:t>
            </a:r>
            <a:r>
              <a:rPr lang="en-US" sz="1000" i="1" dirty="0" err="1"/>
              <a:t>Mutawaa</a:t>
            </a:r>
            <a:r>
              <a:rPr lang="en-US" sz="1000" i="1" dirty="0"/>
              <a:t> KA, et al. Type 2 diabetes epidemic and key risk factors in Qatar: a mathematical modeling analysis. BMJ Open Diabetes Res Care 2022;10.</a:t>
            </a:r>
          </a:p>
          <a:p>
            <a:r>
              <a:rPr lang="en-US" sz="1000" i="1" dirty="0"/>
              <a:t>Awad SF, O'Flaherty M, Critchley J, Abu-Raddad LJ. Forecasting the burden of type 2 diabetes mellitus in Qatar to 2050: A novel modeling approach. Diabetes Res Clin </a:t>
            </a:r>
            <a:r>
              <a:rPr lang="en-US" sz="1000" i="1" dirty="0" err="1"/>
              <a:t>Pract</a:t>
            </a:r>
            <a:r>
              <a:rPr lang="en-US" sz="1000" i="1" dirty="0"/>
              <a:t> 2018;137:100-8.</a:t>
            </a:r>
          </a:p>
          <a:p>
            <a:endParaRPr lang="en-US" sz="1000" i="1" dirty="0"/>
          </a:p>
          <a:p>
            <a:endParaRPr lang="en-US" sz="1000" i="1" dirty="0"/>
          </a:p>
        </p:txBody>
      </p:sp>
    </p:spTree>
    <p:extLst>
      <p:ext uri="{BB962C8B-B14F-4D97-AF65-F5344CB8AC3E}">
        <p14:creationId xmlns:p14="http://schemas.microsoft.com/office/powerpoint/2010/main" val="168948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Population pyramid in 1980</a:t>
            </a:r>
          </a:p>
        </p:txBody>
      </p:sp>
      <p:sp>
        <p:nvSpPr>
          <p:cNvPr id="4" name="Slide Number Placeholder 3"/>
          <p:cNvSpPr>
            <a:spLocks noGrp="1"/>
          </p:cNvSpPr>
          <p:nvPr>
            <p:ph type="sldNum" sz="quarter" idx="12"/>
          </p:nvPr>
        </p:nvSpPr>
        <p:spPr/>
        <p:txBody>
          <a:bodyPr/>
          <a:lstStyle/>
          <a:p>
            <a:fld id="{16DBE98B-0781-47C9-8EBE-1D085FE1ABD6}" type="slidenum">
              <a:rPr lang="en-US" smtClean="0"/>
              <a:pPr/>
              <a:t>14</a:t>
            </a:fld>
            <a:endParaRPr lang="en-US" dirty="0"/>
          </a:p>
        </p:txBody>
      </p:sp>
      <p:sp>
        <p:nvSpPr>
          <p:cNvPr id="7" name="TextBox 6">
            <a:extLst>
              <a:ext uri="{FF2B5EF4-FFF2-40B4-BE49-F238E27FC236}">
                <a16:creationId xmlns:a16="http://schemas.microsoft.com/office/drawing/2014/main" id="{D20FB25D-F6BE-43E1-A0C7-1B421FFBD9DC}"/>
              </a:ext>
            </a:extLst>
          </p:cNvPr>
          <p:cNvSpPr txBox="1"/>
          <p:nvPr/>
        </p:nvSpPr>
        <p:spPr>
          <a:xfrm>
            <a:off x="838200" y="6079351"/>
            <a:ext cx="10212124" cy="553998"/>
          </a:xfrm>
          <a:prstGeom prst="rect">
            <a:avLst/>
          </a:prstGeom>
          <a:noFill/>
        </p:spPr>
        <p:txBody>
          <a:bodyPr wrap="square" rtlCol="0">
            <a:spAutoFit/>
          </a:bodyPr>
          <a:lstStyle/>
          <a:p>
            <a:r>
              <a:rPr lang="en-US" sz="1000" i="1" dirty="0"/>
              <a:t>Awad SF, Toumi AA, Al-</a:t>
            </a:r>
            <a:r>
              <a:rPr lang="en-US" sz="1000" i="1" dirty="0" err="1"/>
              <a:t>Mutawaa</a:t>
            </a:r>
            <a:r>
              <a:rPr lang="en-US" sz="1000" i="1" dirty="0"/>
              <a:t> KA, et al. Type 2 diabetes epidemic and key risk factors in Qatar: a mathematical modeling analysis. BMJ Open Diabetes Res Care 2022;10.</a:t>
            </a:r>
          </a:p>
          <a:p>
            <a:r>
              <a:rPr lang="en-US" sz="1000" i="1" dirty="0"/>
              <a:t>Awad SF, O'Flaherty M, Critchley J, Abu-Raddad LJ. Forecasting the burden of type 2 diabetes mellitus in Qatar to 2050: A novel modeling approach. Diabetes Res Clin </a:t>
            </a:r>
            <a:r>
              <a:rPr lang="en-US" sz="1000" i="1" dirty="0" err="1"/>
              <a:t>Pract</a:t>
            </a:r>
            <a:r>
              <a:rPr lang="en-US" sz="1000" i="1" dirty="0"/>
              <a:t> 2018;137:100-8.</a:t>
            </a:r>
          </a:p>
          <a:p>
            <a:endParaRPr lang="en-US" sz="1000" i="1" dirty="0"/>
          </a:p>
        </p:txBody>
      </p:sp>
      <p:pic>
        <p:nvPicPr>
          <p:cNvPr id="10" name="Picture 9">
            <a:extLst>
              <a:ext uri="{FF2B5EF4-FFF2-40B4-BE49-F238E27FC236}">
                <a16:creationId xmlns:a16="http://schemas.microsoft.com/office/drawing/2014/main" id="{030B90A1-4D4C-47EE-9330-B00D728F44D5}"/>
              </a:ext>
            </a:extLst>
          </p:cNvPr>
          <p:cNvPicPr>
            <a:picLocks noChangeAspect="1"/>
          </p:cNvPicPr>
          <p:nvPr/>
        </p:nvPicPr>
        <p:blipFill>
          <a:blip r:embed="rId3"/>
          <a:stretch>
            <a:fillRect/>
          </a:stretch>
        </p:blipFill>
        <p:spPr>
          <a:xfrm>
            <a:off x="2803168" y="1283544"/>
            <a:ext cx="6715832" cy="4567802"/>
          </a:xfrm>
          <a:prstGeom prst="rect">
            <a:avLst/>
          </a:prstGeom>
        </p:spPr>
      </p:pic>
    </p:spTree>
    <p:extLst>
      <p:ext uri="{BB962C8B-B14F-4D97-AF65-F5344CB8AC3E}">
        <p14:creationId xmlns:p14="http://schemas.microsoft.com/office/powerpoint/2010/main" val="2745549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Population pyramid in 2050</a:t>
            </a:r>
          </a:p>
        </p:txBody>
      </p:sp>
      <p:sp>
        <p:nvSpPr>
          <p:cNvPr id="4" name="Slide Number Placeholder 3"/>
          <p:cNvSpPr>
            <a:spLocks noGrp="1"/>
          </p:cNvSpPr>
          <p:nvPr>
            <p:ph type="sldNum" sz="quarter" idx="12"/>
          </p:nvPr>
        </p:nvSpPr>
        <p:spPr/>
        <p:txBody>
          <a:bodyPr/>
          <a:lstStyle/>
          <a:p>
            <a:fld id="{16DBE98B-0781-47C9-8EBE-1D085FE1ABD6}" type="slidenum">
              <a:rPr lang="en-US" smtClean="0"/>
              <a:pPr/>
              <a:t>15</a:t>
            </a:fld>
            <a:endParaRPr lang="en-US"/>
          </a:p>
        </p:txBody>
      </p:sp>
      <p:pic>
        <p:nvPicPr>
          <p:cNvPr id="5" name="Picture 4">
            <a:extLst>
              <a:ext uri="{FF2B5EF4-FFF2-40B4-BE49-F238E27FC236}">
                <a16:creationId xmlns:a16="http://schemas.microsoft.com/office/drawing/2014/main" id="{5756C4EA-E3BF-4781-92FA-1732CAE43DA7}"/>
              </a:ext>
            </a:extLst>
          </p:cNvPr>
          <p:cNvPicPr>
            <a:picLocks noChangeAspect="1"/>
          </p:cNvPicPr>
          <p:nvPr/>
        </p:nvPicPr>
        <p:blipFill rotWithShape="1">
          <a:blip r:embed="rId3"/>
          <a:srcRect t="5503" r="6551"/>
          <a:stretch/>
        </p:blipFill>
        <p:spPr>
          <a:xfrm>
            <a:off x="2981739" y="1644836"/>
            <a:ext cx="6228521" cy="4270592"/>
          </a:xfrm>
          <a:prstGeom prst="rect">
            <a:avLst/>
          </a:prstGeom>
        </p:spPr>
      </p:pic>
      <p:sp>
        <p:nvSpPr>
          <p:cNvPr id="7" name="TextBox 6">
            <a:extLst>
              <a:ext uri="{FF2B5EF4-FFF2-40B4-BE49-F238E27FC236}">
                <a16:creationId xmlns:a16="http://schemas.microsoft.com/office/drawing/2014/main" id="{D20FB25D-F6BE-43E1-A0C7-1B421FFBD9DC}"/>
              </a:ext>
            </a:extLst>
          </p:cNvPr>
          <p:cNvSpPr txBox="1"/>
          <p:nvPr/>
        </p:nvSpPr>
        <p:spPr>
          <a:xfrm>
            <a:off x="838200" y="6062402"/>
            <a:ext cx="9977397" cy="400110"/>
          </a:xfrm>
          <a:prstGeom prst="rect">
            <a:avLst/>
          </a:prstGeom>
          <a:noFill/>
        </p:spPr>
        <p:txBody>
          <a:bodyPr wrap="square" rtlCol="0">
            <a:spAutoFit/>
          </a:bodyPr>
          <a:lstStyle/>
          <a:p>
            <a:r>
              <a:rPr lang="en-US" sz="1000" i="1" dirty="0"/>
              <a:t>Awad SF, Toumi AA, Al-</a:t>
            </a:r>
            <a:r>
              <a:rPr lang="en-US" sz="1000" i="1" dirty="0" err="1"/>
              <a:t>Mutawaa</a:t>
            </a:r>
            <a:r>
              <a:rPr lang="en-US" sz="1000" i="1" dirty="0"/>
              <a:t> KA, et al. Type 2 diabetes epidemic and key risk factors in Qatar: a mathematical modeling analysis. BMJ Open Diabetes Res Care 2022;10.</a:t>
            </a:r>
          </a:p>
          <a:p>
            <a:r>
              <a:rPr lang="en-US" sz="1000" i="1" dirty="0"/>
              <a:t>Awad SF, O'Flaherty M, Critchley J, Abu-Raddad LJ. Forecasting the burden of type 2 diabetes mellitus in Qatar to 2050: A novel modeling approach. Diabetes Res Clin </a:t>
            </a:r>
            <a:r>
              <a:rPr lang="en-US" sz="1000" i="1" dirty="0" err="1"/>
              <a:t>Pract</a:t>
            </a:r>
            <a:r>
              <a:rPr lang="en-US" sz="1000" i="1" dirty="0"/>
              <a:t> 2018;137:100-8.</a:t>
            </a:r>
          </a:p>
        </p:txBody>
      </p:sp>
    </p:spTree>
    <p:extLst>
      <p:ext uri="{BB962C8B-B14F-4D97-AF65-F5344CB8AC3E}">
        <p14:creationId xmlns:p14="http://schemas.microsoft.com/office/powerpoint/2010/main" val="2191894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Diabetes onset and age</a:t>
            </a:r>
          </a:p>
        </p:txBody>
      </p:sp>
      <p:sp>
        <p:nvSpPr>
          <p:cNvPr id="3" name="Content Placeholder 2"/>
          <p:cNvSpPr>
            <a:spLocks noGrp="1"/>
          </p:cNvSpPr>
          <p:nvPr>
            <p:ph idx="1"/>
          </p:nvPr>
        </p:nvSpPr>
        <p:spPr>
          <a:xfrm>
            <a:off x="838200" y="2213612"/>
            <a:ext cx="4505036" cy="2430775"/>
          </a:xfrm>
        </p:spPr>
        <p:txBody>
          <a:bodyPr>
            <a:normAutofit/>
          </a:bodyPr>
          <a:lstStyle/>
          <a:p>
            <a:r>
              <a:rPr lang="en-US" dirty="0"/>
              <a:t>T2DM onset is strongly dependent on age</a:t>
            </a:r>
          </a:p>
          <a:p>
            <a:r>
              <a:rPr lang="en-US" dirty="0"/>
              <a:t>Rise in T2DM cases after approximately 40 years up to 55-60 years</a:t>
            </a:r>
          </a:p>
          <a:p>
            <a:pPr marL="0" indent="0">
              <a:buNone/>
            </a:pP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0933" y="1778767"/>
            <a:ext cx="5209307" cy="43989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16DBE98B-0781-47C9-8EBE-1D085FE1ABD6}" type="slidenum">
              <a:rPr lang="en-US" smtClean="0"/>
              <a:pPr/>
              <a:t>16</a:t>
            </a:fld>
            <a:endParaRPr lang="en-US" dirty="0"/>
          </a:p>
        </p:txBody>
      </p:sp>
    </p:spTree>
    <p:extLst>
      <p:ext uri="{BB962C8B-B14F-4D97-AF65-F5344CB8AC3E}">
        <p14:creationId xmlns:p14="http://schemas.microsoft.com/office/powerpoint/2010/main" val="4153946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6988" y="1952624"/>
            <a:ext cx="10098024" cy="2010335"/>
          </a:xfrm>
        </p:spPr>
        <p:txBody>
          <a:bodyPr>
            <a:normAutofit/>
          </a:bodyPr>
          <a:lstStyle/>
          <a:p>
            <a:r>
              <a:rPr lang="en-US" sz="6500" b="1" dirty="0">
                <a:latin typeface="+mn-lt"/>
              </a:rPr>
              <a:t>Role of obesity?</a:t>
            </a:r>
          </a:p>
        </p:txBody>
      </p:sp>
      <p:sp>
        <p:nvSpPr>
          <p:cNvPr id="6" name="Slide Number Placeholder 5"/>
          <p:cNvSpPr>
            <a:spLocks noGrp="1"/>
          </p:cNvSpPr>
          <p:nvPr>
            <p:ph type="sldNum" sz="quarter" idx="12"/>
          </p:nvPr>
        </p:nvSpPr>
        <p:spPr/>
        <p:txBody>
          <a:bodyPr/>
          <a:lstStyle/>
          <a:p>
            <a:fld id="{89E8E633-EF76-4FF9-A183-6B53A9968A38}" type="slidenum">
              <a:rPr lang="en-US" sz="2000" smtClean="0"/>
              <a:t>17</a:t>
            </a:fld>
            <a:endParaRPr lang="en-US" sz="2000" dirty="0"/>
          </a:p>
        </p:txBody>
      </p:sp>
    </p:spTree>
    <p:extLst>
      <p:ext uri="{BB962C8B-B14F-4D97-AF65-F5344CB8AC3E}">
        <p14:creationId xmlns:p14="http://schemas.microsoft.com/office/powerpoint/2010/main" val="1673138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9D87-ADC9-E3E9-6FDB-80601A424ABB}"/>
              </a:ext>
            </a:extLst>
          </p:cNvPr>
          <p:cNvSpPr>
            <a:spLocks noGrp="1"/>
          </p:cNvSpPr>
          <p:nvPr>
            <p:ph type="title"/>
          </p:nvPr>
        </p:nvSpPr>
        <p:spPr/>
        <p:txBody>
          <a:bodyPr/>
          <a:lstStyle/>
          <a:p>
            <a:r>
              <a:rPr lang="en-US" dirty="0">
                <a:latin typeface="+mn-lt"/>
              </a:rPr>
              <a:t>Obesity as a driver of diabetes</a:t>
            </a:r>
          </a:p>
        </p:txBody>
      </p:sp>
      <p:sp>
        <p:nvSpPr>
          <p:cNvPr id="4" name="Slide Number Placeholder 3">
            <a:extLst>
              <a:ext uri="{FF2B5EF4-FFF2-40B4-BE49-F238E27FC236}">
                <a16:creationId xmlns:a16="http://schemas.microsoft.com/office/drawing/2014/main" id="{F9F73B7B-48AE-25F4-9FAF-DD313A06D657}"/>
              </a:ext>
            </a:extLst>
          </p:cNvPr>
          <p:cNvSpPr>
            <a:spLocks noGrp="1"/>
          </p:cNvSpPr>
          <p:nvPr>
            <p:ph type="sldNum" sz="quarter" idx="12"/>
          </p:nvPr>
        </p:nvSpPr>
        <p:spPr/>
        <p:txBody>
          <a:bodyPr/>
          <a:lstStyle/>
          <a:p>
            <a:fld id="{89E8E633-EF76-4FF9-A183-6B53A9968A38}" type="slidenum">
              <a:rPr lang="en-US" smtClean="0"/>
              <a:t>18</a:t>
            </a:fld>
            <a:endParaRPr lang="en-US"/>
          </a:p>
        </p:txBody>
      </p:sp>
      <p:pic>
        <p:nvPicPr>
          <p:cNvPr id="5" name="Picture 4">
            <a:extLst>
              <a:ext uri="{FF2B5EF4-FFF2-40B4-BE49-F238E27FC236}">
                <a16:creationId xmlns:a16="http://schemas.microsoft.com/office/drawing/2014/main" id="{27BE383F-3EAA-A278-4684-D6F05F546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522" y="1600156"/>
            <a:ext cx="8262289" cy="3496371"/>
          </a:xfrm>
          <a:prstGeom prst="rect">
            <a:avLst/>
          </a:prstGeom>
        </p:spPr>
      </p:pic>
      <p:sp>
        <p:nvSpPr>
          <p:cNvPr id="7" name="Content Placeholder 2">
            <a:extLst>
              <a:ext uri="{FF2B5EF4-FFF2-40B4-BE49-F238E27FC236}">
                <a16:creationId xmlns:a16="http://schemas.microsoft.com/office/drawing/2014/main" id="{3FBC8ABA-83CC-9107-8481-A5A65569D967}"/>
              </a:ext>
            </a:extLst>
          </p:cNvPr>
          <p:cNvSpPr txBox="1">
            <a:spLocks/>
          </p:cNvSpPr>
          <p:nvPr/>
        </p:nvSpPr>
        <p:spPr bwMode="auto">
          <a:xfrm>
            <a:off x="774590" y="4879666"/>
            <a:ext cx="1057921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666699"/>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666699"/>
              </a:buClr>
              <a:buChar char="–"/>
              <a:defRPr sz="2800">
                <a:solidFill>
                  <a:schemeClr val="tx1"/>
                </a:solidFill>
                <a:latin typeface="+mn-lt"/>
              </a:defRPr>
            </a:lvl2pPr>
            <a:lvl3pPr marL="1143000" indent="-228600" algn="l" rtl="0" eaLnBrk="1" fontAlgn="base" hangingPunct="1">
              <a:spcBef>
                <a:spcPct val="20000"/>
              </a:spcBef>
              <a:spcAft>
                <a:spcPct val="0"/>
              </a:spcAft>
              <a:buClr>
                <a:srgbClr val="666699"/>
              </a:buClr>
              <a:buChar char="•"/>
              <a:defRPr sz="2400">
                <a:solidFill>
                  <a:schemeClr val="tx1"/>
                </a:solidFill>
                <a:latin typeface="+mn-lt"/>
              </a:defRPr>
            </a:lvl3pPr>
            <a:lvl4pPr marL="1600200" indent="-228600" algn="l" rtl="0" eaLnBrk="1" fontAlgn="base" hangingPunct="1">
              <a:spcBef>
                <a:spcPct val="20000"/>
              </a:spcBef>
              <a:spcAft>
                <a:spcPct val="0"/>
              </a:spcAft>
              <a:buClr>
                <a:srgbClr val="666699"/>
              </a:buClr>
              <a:buChar char="–"/>
              <a:defRPr sz="2000">
                <a:solidFill>
                  <a:schemeClr val="tx1"/>
                </a:solidFill>
                <a:latin typeface="+mn-lt"/>
              </a:defRPr>
            </a:lvl4pPr>
            <a:lvl5pPr marL="2057400" indent="-228600" algn="l" rtl="0" eaLnBrk="1" fontAlgn="base" hangingPunct="1">
              <a:spcBef>
                <a:spcPct val="20000"/>
              </a:spcBef>
              <a:spcAft>
                <a:spcPct val="0"/>
              </a:spcAft>
              <a:buClr>
                <a:srgbClr val="666699"/>
              </a:buClr>
              <a:buChar char="»"/>
              <a:defRPr sz="2000">
                <a:solidFill>
                  <a:schemeClr val="tx1"/>
                </a:solidFill>
                <a:latin typeface="+mn-lt"/>
              </a:defRPr>
            </a:lvl5pPr>
            <a:lvl6pPr marL="2514600" indent="-228600" algn="l" rtl="0" eaLnBrk="1" fontAlgn="base" hangingPunct="1">
              <a:spcBef>
                <a:spcPct val="20000"/>
              </a:spcBef>
              <a:spcAft>
                <a:spcPct val="0"/>
              </a:spcAft>
              <a:buClr>
                <a:srgbClr val="666699"/>
              </a:buClr>
              <a:buChar char="»"/>
              <a:defRPr sz="2000">
                <a:solidFill>
                  <a:schemeClr val="tx1"/>
                </a:solidFill>
                <a:latin typeface="+mn-lt"/>
              </a:defRPr>
            </a:lvl6pPr>
            <a:lvl7pPr marL="2971800" indent="-228600" algn="l" rtl="0" eaLnBrk="1" fontAlgn="base" hangingPunct="1">
              <a:spcBef>
                <a:spcPct val="20000"/>
              </a:spcBef>
              <a:spcAft>
                <a:spcPct val="0"/>
              </a:spcAft>
              <a:buClr>
                <a:srgbClr val="666699"/>
              </a:buClr>
              <a:buChar char="»"/>
              <a:defRPr sz="2000">
                <a:solidFill>
                  <a:schemeClr val="tx1"/>
                </a:solidFill>
                <a:latin typeface="+mn-lt"/>
              </a:defRPr>
            </a:lvl7pPr>
            <a:lvl8pPr marL="3429000" indent="-228600" algn="l" rtl="0" eaLnBrk="1" fontAlgn="base" hangingPunct="1">
              <a:spcBef>
                <a:spcPct val="20000"/>
              </a:spcBef>
              <a:spcAft>
                <a:spcPct val="0"/>
              </a:spcAft>
              <a:buClr>
                <a:srgbClr val="666699"/>
              </a:buClr>
              <a:buChar char="»"/>
              <a:defRPr sz="2000">
                <a:solidFill>
                  <a:schemeClr val="tx1"/>
                </a:solidFill>
                <a:latin typeface="+mn-lt"/>
              </a:defRPr>
            </a:lvl8pPr>
            <a:lvl9pPr marL="3886200" indent="-228600" algn="l" rtl="0" eaLnBrk="1" fontAlgn="base" hangingPunct="1">
              <a:spcBef>
                <a:spcPct val="20000"/>
              </a:spcBef>
              <a:spcAft>
                <a:spcPct val="0"/>
              </a:spcAft>
              <a:buClr>
                <a:srgbClr val="666699"/>
              </a:buClr>
              <a:buChar char="»"/>
              <a:defRPr sz="2000">
                <a:solidFill>
                  <a:schemeClr val="tx1"/>
                </a:solidFill>
                <a:latin typeface="+mn-lt"/>
              </a:defRPr>
            </a:lvl9pPr>
          </a:lstStyle>
          <a:p>
            <a:endParaRPr lang="en-US" sz="1600" kern="0" dirty="0"/>
          </a:p>
          <a:p>
            <a:pPr marL="0" indent="0">
              <a:buNone/>
            </a:pPr>
            <a:r>
              <a:rPr lang="en-US" sz="2000" kern="0" dirty="0"/>
              <a:t>Proportion of T2DM incidence that is attributable to </a:t>
            </a:r>
            <a:r>
              <a:rPr lang="en-US" sz="2000" b="1" kern="0" dirty="0">
                <a:solidFill>
                  <a:srgbClr val="C00000"/>
                </a:solidFill>
              </a:rPr>
              <a:t>obesity</a:t>
            </a:r>
            <a:r>
              <a:rPr lang="en-US" sz="2000" kern="0" dirty="0"/>
              <a:t> was projected </a:t>
            </a:r>
            <a:r>
              <a:rPr lang="en-US" sz="2000" b="1" kern="0" dirty="0">
                <a:solidFill>
                  <a:srgbClr val="C00000"/>
                </a:solidFill>
              </a:rPr>
              <a:t>to</a:t>
            </a:r>
            <a:r>
              <a:rPr lang="en-US" sz="2000" kern="0" dirty="0"/>
              <a:t> </a:t>
            </a:r>
            <a:r>
              <a:rPr lang="en-US" sz="2000" b="1" kern="0" dirty="0">
                <a:solidFill>
                  <a:srgbClr val="C00000"/>
                </a:solidFill>
              </a:rPr>
              <a:t>increase from 57.5% </a:t>
            </a:r>
            <a:r>
              <a:rPr lang="en-US" sz="2000" kern="0" dirty="0"/>
              <a:t>currently</a:t>
            </a:r>
            <a:r>
              <a:rPr lang="en-US" sz="2000" b="1" kern="0" dirty="0">
                <a:solidFill>
                  <a:srgbClr val="C00000"/>
                </a:solidFill>
              </a:rPr>
              <a:t> to 65.7% by 2050</a:t>
            </a:r>
          </a:p>
        </p:txBody>
      </p:sp>
      <p:sp>
        <p:nvSpPr>
          <p:cNvPr id="8" name="TextBox 7">
            <a:extLst>
              <a:ext uri="{FF2B5EF4-FFF2-40B4-BE49-F238E27FC236}">
                <a16:creationId xmlns:a16="http://schemas.microsoft.com/office/drawing/2014/main" id="{54A7175A-8928-24F4-A7CC-18160553A16E}"/>
              </a:ext>
            </a:extLst>
          </p:cNvPr>
          <p:cNvSpPr txBox="1"/>
          <p:nvPr/>
        </p:nvSpPr>
        <p:spPr>
          <a:xfrm>
            <a:off x="774590" y="6021980"/>
            <a:ext cx="10515600" cy="400110"/>
          </a:xfrm>
          <a:prstGeom prst="rect">
            <a:avLst/>
          </a:prstGeom>
          <a:noFill/>
        </p:spPr>
        <p:txBody>
          <a:bodyPr wrap="square" rtlCol="0">
            <a:spAutoFit/>
          </a:bodyPr>
          <a:lstStyle/>
          <a:p>
            <a:r>
              <a:rPr lang="en-US" sz="1000" i="1" dirty="0"/>
              <a:t>Awad SF, Toumi AA, Al-</a:t>
            </a:r>
            <a:r>
              <a:rPr lang="en-US" sz="1000" i="1" dirty="0" err="1"/>
              <a:t>Mutawaa</a:t>
            </a:r>
            <a:r>
              <a:rPr lang="en-US" sz="1000" i="1" dirty="0"/>
              <a:t> KA, et al. Type 2 diabetes epidemic and key risk factors in Qatar: a mathematical modeling analysis. BMJ Open Diabetes Res Care 2022;10.</a:t>
            </a:r>
          </a:p>
          <a:p>
            <a:r>
              <a:rPr lang="en-US" sz="1000" i="1" dirty="0"/>
              <a:t>Awad SF, O'Flaherty M, Critchley J, Abu-Raddad LJ. Forecasting the burden of type 2 diabetes mellitus in Qatar to 2050: A novel modeling approach. Diabetes Res Clin </a:t>
            </a:r>
            <a:r>
              <a:rPr lang="en-US" sz="1000" i="1" dirty="0" err="1"/>
              <a:t>Pract</a:t>
            </a:r>
            <a:r>
              <a:rPr lang="en-US" sz="1000" i="1" dirty="0"/>
              <a:t> 2018;137:100-8.</a:t>
            </a:r>
          </a:p>
        </p:txBody>
      </p:sp>
    </p:spTree>
    <p:extLst>
      <p:ext uri="{BB962C8B-B14F-4D97-AF65-F5344CB8AC3E}">
        <p14:creationId xmlns:p14="http://schemas.microsoft.com/office/powerpoint/2010/main" val="766262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81991-BC85-BA65-1C59-13D9DF1C625D}"/>
              </a:ext>
            </a:extLst>
          </p:cNvPr>
          <p:cNvSpPr>
            <a:spLocks noGrp="1"/>
          </p:cNvSpPr>
          <p:nvPr>
            <p:ph type="title"/>
          </p:nvPr>
        </p:nvSpPr>
        <p:spPr>
          <a:xfrm>
            <a:off x="756037" y="198437"/>
            <a:ext cx="10603727" cy="1325563"/>
          </a:xfrm>
        </p:spPr>
        <p:txBody>
          <a:bodyPr/>
          <a:lstStyle/>
          <a:p>
            <a:r>
              <a:rPr lang="en-US" dirty="0">
                <a:latin typeface="+mn-lt"/>
              </a:rPr>
              <a:t>Relationship between BMI and risk of T2DM</a:t>
            </a:r>
          </a:p>
        </p:txBody>
      </p:sp>
      <p:sp>
        <p:nvSpPr>
          <p:cNvPr id="4" name="Slide Number Placeholder 3">
            <a:extLst>
              <a:ext uri="{FF2B5EF4-FFF2-40B4-BE49-F238E27FC236}">
                <a16:creationId xmlns:a16="http://schemas.microsoft.com/office/drawing/2014/main" id="{47722C67-5E71-FAA5-CE01-B37F263580C1}"/>
              </a:ext>
            </a:extLst>
          </p:cNvPr>
          <p:cNvSpPr>
            <a:spLocks noGrp="1"/>
          </p:cNvSpPr>
          <p:nvPr>
            <p:ph type="sldNum" sz="quarter" idx="12"/>
          </p:nvPr>
        </p:nvSpPr>
        <p:spPr/>
        <p:txBody>
          <a:bodyPr/>
          <a:lstStyle/>
          <a:p>
            <a:fld id="{89E8E633-EF76-4FF9-A183-6B53A9968A38}" type="slidenum">
              <a:rPr lang="en-US" smtClean="0"/>
              <a:t>19</a:t>
            </a:fld>
            <a:endParaRPr lang="en-US"/>
          </a:p>
        </p:txBody>
      </p:sp>
      <p:graphicFrame>
        <p:nvGraphicFramePr>
          <p:cNvPr id="6" name="Content Placeholder 6">
            <a:extLst>
              <a:ext uri="{FF2B5EF4-FFF2-40B4-BE49-F238E27FC236}">
                <a16:creationId xmlns:a16="http://schemas.microsoft.com/office/drawing/2014/main" id="{3DA50E5C-522A-F70A-14CE-7F9087DF99AD}"/>
              </a:ext>
            </a:extLst>
          </p:cNvPr>
          <p:cNvGraphicFramePr>
            <a:graphicFrameLocks/>
          </p:cNvGraphicFramePr>
          <p:nvPr>
            <p:extLst>
              <p:ext uri="{D42A27DB-BD31-4B8C-83A1-F6EECF244321}">
                <p14:modId xmlns:p14="http://schemas.microsoft.com/office/powerpoint/2010/main" val="4193246730"/>
              </p:ext>
            </p:extLst>
          </p:nvPr>
        </p:nvGraphicFramePr>
        <p:xfrm>
          <a:off x="1017773" y="1524000"/>
          <a:ext cx="83820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C21254F-1D8F-C1C4-BB04-DA55D583D667}"/>
              </a:ext>
            </a:extLst>
          </p:cNvPr>
          <p:cNvSpPr txBox="1"/>
          <p:nvPr/>
        </p:nvSpPr>
        <p:spPr>
          <a:xfrm>
            <a:off x="931857" y="6156295"/>
            <a:ext cx="9661535" cy="400110"/>
          </a:xfrm>
          <a:prstGeom prst="rect">
            <a:avLst/>
          </a:prstGeom>
          <a:noFill/>
        </p:spPr>
        <p:txBody>
          <a:bodyPr wrap="square" rtlCol="0">
            <a:spAutoFit/>
          </a:bodyPr>
          <a:lstStyle/>
          <a:p>
            <a:r>
              <a:rPr lang="en-US" sz="1000" b="1" dirty="0"/>
              <a:t>Females’ data: </a:t>
            </a:r>
            <a:r>
              <a:rPr lang="en-US" sz="1000" i="1" dirty="0"/>
              <a:t>Colditz GA, Willett WC, </a:t>
            </a:r>
            <a:r>
              <a:rPr lang="en-US" sz="1000" i="1" dirty="0" err="1"/>
              <a:t>Rotnitzky</a:t>
            </a:r>
            <a:r>
              <a:rPr lang="en-US" sz="1000" i="1" dirty="0"/>
              <a:t> A, Manson JE. Weight gain as a risk factor for clinical diabetes mellitus in women. Annals of internal medicine 1995;122:481-6.</a:t>
            </a:r>
          </a:p>
          <a:p>
            <a:r>
              <a:rPr lang="en-US" sz="1000" b="1" dirty="0"/>
              <a:t>Males’ data: </a:t>
            </a:r>
            <a:r>
              <a:rPr lang="en-US" sz="1000" i="1" dirty="0"/>
              <a:t>Chan JM, </a:t>
            </a:r>
            <a:r>
              <a:rPr lang="en-US" sz="1000" i="1" dirty="0" err="1"/>
              <a:t>Rimm</a:t>
            </a:r>
            <a:r>
              <a:rPr lang="en-US" sz="1000" i="1" dirty="0"/>
              <a:t> EB, Colditz GA, </a:t>
            </a:r>
            <a:r>
              <a:rPr lang="en-US" sz="1000" i="1" dirty="0" err="1"/>
              <a:t>Stampfer</a:t>
            </a:r>
            <a:r>
              <a:rPr lang="en-US" sz="1000" i="1" dirty="0"/>
              <a:t> MJ, Willett WC. Obesity, fat distribution, and weight gain as risk factors for clinical diabetes in men. Diabetes care 1994;17:961-9.</a:t>
            </a:r>
          </a:p>
        </p:txBody>
      </p:sp>
      <p:sp>
        <p:nvSpPr>
          <p:cNvPr id="8" name="Down Arrow 13">
            <a:extLst>
              <a:ext uri="{FF2B5EF4-FFF2-40B4-BE49-F238E27FC236}">
                <a16:creationId xmlns:a16="http://schemas.microsoft.com/office/drawing/2014/main" id="{DE3F83C6-FD3D-0C02-377D-F640F64289C8}"/>
              </a:ext>
            </a:extLst>
          </p:cNvPr>
          <p:cNvSpPr/>
          <p:nvPr/>
        </p:nvSpPr>
        <p:spPr>
          <a:xfrm>
            <a:off x="5178626" y="3762376"/>
            <a:ext cx="152399" cy="10225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9" name="Down Arrow 14">
            <a:extLst>
              <a:ext uri="{FF2B5EF4-FFF2-40B4-BE49-F238E27FC236}">
                <a16:creationId xmlns:a16="http://schemas.microsoft.com/office/drawing/2014/main" id="{C5DA0A17-C96F-B28F-CD8C-9057677A28AF}"/>
              </a:ext>
            </a:extLst>
          </p:cNvPr>
          <p:cNvSpPr/>
          <p:nvPr/>
        </p:nvSpPr>
        <p:spPr>
          <a:xfrm>
            <a:off x="5577101" y="3446914"/>
            <a:ext cx="152399" cy="120128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cxnSp>
        <p:nvCxnSpPr>
          <p:cNvPr id="10" name="Straight Arrow Connector 9">
            <a:extLst>
              <a:ext uri="{FF2B5EF4-FFF2-40B4-BE49-F238E27FC236}">
                <a16:creationId xmlns:a16="http://schemas.microsoft.com/office/drawing/2014/main" id="{490BB0D5-6868-3915-1BCA-5BFB44A262EE}"/>
              </a:ext>
            </a:extLst>
          </p:cNvPr>
          <p:cNvCxnSpPr>
            <a:cxnSpLocks/>
          </p:cNvCxnSpPr>
          <p:nvPr/>
        </p:nvCxnSpPr>
        <p:spPr>
          <a:xfrm flipV="1">
            <a:off x="5232286" y="3408308"/>
            <a:ext cx="328912" cy="2792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2">
            <a:extLst>
              <a:ext uri="{FF2B5EF4-FFF2-40B4-BE49-F238E27FC236}">
                <a16:creationId xmlns:a16="http://schemas.microsoft.com/office/drawing/2014/main" id="{3A9837A4-AF81-ABD1-8217-080064C3A9AA}"/>
              </a:ext>
            </a:extLst>
          </p:cNvPr>
          <p:cNvSpPr txBox="1"/>
          <p:nvPr/>
        </p:nvSpPr>
        <p:spPr>
          <a:xfrm>
            <a:off x="4335965" y="2778838"/>
            <a:ext cx="1774111" cy="5348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rgbClr val="C00000"/>
                </a:solidFill>
              </a:rPr>
              <a:t>26% increase in risk of diabetes</a:t>
            </a:r>
          </a:p>
        </p:txBody>
      </p:sp>
    </p:spTree>
    <p:extLst>
      <p:ext uri="{BB962C8B-B14F-4D97-AF65-F5344CB8AC3E}">
        <p14:creationId xmlns:p14="http://schemas.microsoft.com/office/powerpoint/2010/main" val="2249139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CD4526"/>
                </a:solidFill>
                <a:latin typeface="1898 Sans"/>
                <a:cs typeface="1898 Sans"/>
              </a:rPr>
              <a:t>Disclosure Statement</a:t>
            </a:r>
            <a:endParaRPr lang="en-US" dirty="0">
              <a:latin typeface="1898 Sans"/>
              <a:cs typeface="1898 Sans"/>
            </a:endParaRPr>
          </a:p>
        </p:txBody>
      </p:sp>
      <p:pic>
        <p:nvPicPr>
          <p:cNvPr id="4" name="Picture 3" descr="WCM-Q_1Line_CoBrand_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0" y="6265252"/>
            <a:ext cx="4680236" cy="351448"/>
          </a:xfrm>
          <a:prstGeom prst="rect">
            <a:avLst/>
          </a:prstGeom>
        </p:spPr>
      </p:pic>
      <p:sp>
        <p:nvSpPr>
          <p:cNvPr id="5" name="Content Placeholder 2"/>
          <p:cNvSpPr txBox="1">
            <a:spLocks noGrp="1"/>
          </p:cNvSpPr>
          <p:nvPr>
            <p:ph idx="1"/>
          </p:nvPr>
        </p:nvSpPr>
        <p:spPr bwMode="auto">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None/>
              <a:defRPr sz="2000">
                <a:solidFill>
                  <a:schemeClr val="tx1"/>
                </a:solidFill>
                <a:latin typeface="+mn-lt"/>
                <a:ea typeface="ＭＳ Ｐゴシック" charset="-128"/>
                <a:cs typeface="ＭＳ Ｐゴシック" charset="-128"/>
              </a:defRPr>
            </a:lvl1pPr>
            <a:lvl2pPr marL="457200" indent="0" algn="ctr" rtl="0" eaLnBrk="0" fontAlgn="base" hangingPunct="0">
              <a:spcBef>
                <a:spcPct val="20000"/>
              </a:spcBef>
              <a:spcAft>
                <a:spcPct val="0"/>
              </a:spcAft>
              <a:buNone/>
              <a:defRPr sz="2000">
                <a:solidFill>
                  <a:schemeClr val="tx1"/>
                </a:solidFill>
                <a:latin typeface="+mn-lt"/>
                <a:ea typeface="ＭＳ Ｐゴシック" charset="-128"/>
              </a:defRPr>
            </a:lvl2pPr>
            <a:lvl3pPr marL="914400" indent="0" algn="ctr" rtl="0" eaLnBrk="0" fontAlgn="base" hangingPunct="0">
              <a:spcBef>
                <a:spcPct val="20000"/>
              </a:spcBef>
              <a:spcAft>
                <a:spcPct val="0"/>
              </a:spcAft>
              <a:buNone/>
              <a:defRPr sz="2000">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charset="-128"/>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r>
              <a:rPr lang="en-US" sz="2400" b="1" dirty="0">
                <a:latin typeface="1898 Sans"/>
                <a:cs typeface="1898 Sans"/>
              </a:rPr>
              <a:t>Speaker:</a:t>
            </a:r>
          </a:p>
          <a:p>
            <a:pPr algn="l"/>
            <a:endParaRPr lang="en-US" sz="1400" b="1" dirty="0">
              <a:latin typeface="1898 Sans"/>
              <a:cs typeface="1898 Sans"/>
            </a:endParaRPr>
          </a:p>
          <a:p>
            <a:pPr lvl="1" algn="l">
              <a:spcBef>
                <a:spcPts val="0"/>
              </a:spcBef>
            </a:pPr>
            <a:r>
              <a:rPr lang="en-US" sz="2400" b="1" dirty="0">
                <a:latin typeface="1898 Sans"/>
                <a:cs typeface="1898 Sans"/>
              </a:rPr>
              <a:t>Dr. Laith J. Abu-Raddad</a:t>
            </a:r>
          </a:p>
          <a:p>
            <a:pPr lvl="1" algn="l">
              <a:spcBef>
                <a:spcPts val="0"/>
              </a:spcBef>
            </a:pPr>
            <a:endParaRPr lang="en-US" b="1" dirty="0">
              <a:latin typeface="1898 Sans"/>
              <a:cs typeface="1898 Sans"/>
            </a:endParaRPr>
          </a:p>
          <a:p>
            <a:pPr marL="342900" indent="-342900" algn="l">
              <a:buFont typeface="Arial"/>
              <a:buChar char="•"/>
            </a:pPr>
            <a:r>
              <a:rPr lang="en-US" sz="2400" dirty="0">
                <a:latin typeface="1898 Sans"/>
                <a:cs typeface="1898 Sans"/>
              </a:rPr>
              <a:t>Has no relevant financial relationships to disclose</a:t>
            </a:r>
          </a:p>
          <a:p>
            <a:pPr marL="342900" lvl="0" indent="-342900" algn="l">
              <a:buFont typeface="Arial"/>
              <a:buChar char="•"/>
            </a:pPr>
            <a:r>
              <a:rPr lang="en-US" sz="2400" dirty="0">
                <a:latin typeface="1898 Sans"/>
                <a:cs typeface="1898 Sans"/>
              </a:rPr>
              <a:t>Will not be discussing unlabeled/unapproved use of drugs or products</a:t>
            </a:r>
          </a:p>
        </p:txBody>
      </p:sp>
    </p:spTree>
    <p:extLst>
      <p:ext uri="{BB962C8B-B14F-4D97-AF65-F5344CB8AC3E}">
        <p14:creationId xmlns:p14="http://schemas.microsoft.com/office/powerpoint/2010/main" val="451188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Role of Obesity: Comparison to Japan</a:t>
            </a:r>
          </a:p>
        </p:txBody>
      </p:sp>
      <p:sp>
        <p:nvSpPr>
          <p:cNvPr id="4" name="Slide Number Placeholder 3"/>
          <p:cNvSpPr>
            <a:spLocks noGrp="1"/>
          </p:cNvSpPr>
          <p:nvPr>
            <p:ph type="sldNum" sz="quarter" idx="12"/>
          </p:nvPr>
        </p:nvSpPr>
        <p:spPr/>
        <p:txBody>
          <a:bodyPr/>
          <a:lstStyle/>
          <a:p>
            <a:fld id="{16DBE98B-0781-47C9-8EBE-1D085FE1ABD6}" type="slidenum">
              <a:rPr lang="en-US" smtClean="0"/>
              <a:pPr/>
              <a:t>20</a:t>
            </a:fld>
            <a:endParaRPr lang="en-US"/>
          </a:p>
        </p:txBody>
      </p:sp>
      <p:sp>
        <p:nvSpPr>
          <p:cNvPr id="3" name="Rectangle 2"/>
          <p:cNvSpPr/>
          <p:nvPr/>
        </p:nvSpPr>
        <p:spPr>
          <a:xfrm>
            <a:off x="838200" y="1600156"/>
            <a:ext cx="10515600" cy="430887"/>
          </a:xfrm>
          <a:prstGeom prst="rect">
            <a:avLst/>
          </a:prstGeom>
        </p:spPr>
        <p:txBody>
          <a:bodyPr wrap="square">
            <a:spAutoFit/>
          </a:bodyPr>
          <a:lstStyle/>
          <a:p>
            <a:r>
              <a:rPr lang="en-US" sz="2200" b="1" dirty="0">
                <a:solidFill>
                  <a:srgbClr val="C00000"/>
                </a:solidFill>
                <a:ea typeface="Times New Roman" panose="02020603050405020304" pitchFamily="18" charset="0"/>
              </a:rPr>
              <a:t>In comparison to Japan, obesity plays a strong role in Qatar’s high T2DM prevalence</a:t>
            </a:r>
            <a:endParaRPr lang="en-US" sz="2200" b="1" dirty="0">
              <a:solidFill>
                <a:srgbClr val="C00000"/>
              </a:solidFill>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706113792"/>
              </p:ext>
            </p:extLst>
          </p:nvPr>
        </p:nvGraphicFramePr>
        <p:xfrm>
          <a:off x="1899677" y="2133600"/>
          <a:ext cx="82296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472BCBC-3912-4252-969B-8223EB2DFDDA}"/>
              </a:ext>
            </a:extLst>
          </p:cNvPr>
          <p:cNvSpPr txBox="1"/>
          <p:nvPr/>
        </p:nvSpPr>
        <p:spPr>
          <a:xfrm>
            <a:off x="1951960" y="6178587"/>
            <a:ext cx="9304374" cy="400110"/>
          </a:xfrm>
          <a:prstGeom prst="rect">
            <a:avLst/>
          </a:prstGeom>
          <a:noFill/>
        </p:spPr>
        <p:txBody>
          <a:bodyPr wrap="square" rtlCol="0">
            <a:spAutoFit/>
          </a:bodyPr>
          <a:lstStyle/>
          <a:p>
            <a:r>
              <a:rPr lang="en-US" sz="1000" i="1" dirty="0"/>
              <a:t>*International Diabetes Federation. IDF diabetes atlas. Sixth edition 2013. Available at: www.idf.org/diabetesatlas.</a:t>
            </a:r>
          </a:p>
          <a:p>
            <a:r>
              <a:rPr lang="en-US" sz="1000" i="1" baseline="30000" dirty="0"/>
              <a:t>#</a:t>
            </a:r>
            <a:r>
              <a:rPr lang="en-US" sz="1000" i="1" dirty="0"/>
              <a:t>The </a:t>
            </a:r>
            <a:r>
              <a:rPr lang="en-US" sz="1000" i="1" dirty="0" err="1"/>
              <a:t>Organisation</a:t>
            </a:r>
            <a:r>
              <a:rPr lang="en-US" sz="1000" i="1" dirty="0"/>
              <a:t> for Economic Co-operation and Development O. OECD Health Statistics (available at: http://www.oecd.org/els/health-systems/health-data.htm); 2015.</a:t>
            </a:r>
          </a:p>
        </p:txBody>
      </p:sp>
    </p:spTree>
    <p:extLst>
      <p:ext uri="{BB962C8B-B14F-4D97-AF65-F5344CB8AC3E}">
        <p14:creationId xmlns:p14="http://schemas.microsoft.com/office/powerpoint/2010/main" val="3959731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6988" y="1952624"/>
            <a:ext cx="10098024" cy="2010335"/>
          </a:xfrm>
        </p:spPr>
        <p:txBody>
          <a:bodyPr>
            <a:normAutofit/>
          </a:bodyPr>
          <a:lstStyle/>
          <a:p>
            <a:r>
              <a:rPr lang="en-US" sz="6500" b="1" dirty="0">
                <a:latin typeface="+mn-lt"/>
              </a:rPr>
              <a:t>Role of genetics?</a:t>
            </a:r>
          </a:p>
        </p:txBody>
      </p:sp>
      <p:sp>
        <p:nvSpPr>
          <p:cNvPr id="6" name="Slide Number Placeholder 5"/>
          <p:cNvSpPr>
            <a:spLocks noGrp="1"/>
          </p:cNvSpPr>
          <p:nvPr>
            <p:ph type="sldNum" sz="quarter" idx="12"/>
          </p:nvPr>
        </p:nvSpPr>
        <p:spPr/>
        <p:txBody>
          <a:bodyPr/>
          <a:lstStyle/>
          <a:p>
            <a:fld id="{89E8E633-EF76-4FF9-A183-6B53A9968A38}" type="slidenum">
              <a:rPr lang="en-US" sz="2000" smtClean="0"/>
              <a:t>21</a:t>
            </a:fld>
            <a:endParaRPr lang="en-US" sz="2000" dirty="0"/>
          </a:p>
        </p:txBody>
      </p:sp>
    </p:spTree>
    <p:extLst>
      <p:ext uri="{BB962C8B-B14F-4D97-AF65-F5344CB8AC3E}">
        <p14:creationId xmlns:p14="http://schemas.microsoft.com/office/powerpoint/2010/main" val="810506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5DB4-E0F1-4458-9818-0878B273F6BC}"/>
              </a:ext>
            </a:extLst>
          </p:cNvPr>
          <p:cNvSpPr>
            <a:spLocks noGrp="1"/>
          </p:cNvSpPr>
          <p:nvPr>
            <p:ph type="title"/>
          </p:nvPr>
        </p:nvSpPr>
        <p:spPr/>
        <p:txBody>
          <a:bodyPr/>
          <a:lstStyle/>
          <a:p>
            <a:r>
              <a:rPr lang="en-US" dirty="0">
                <a:latin typeface="+mn-lt"/>
              </a:rPr>
              <a:t>Who we are and how we got here?</a:t>
            </a:r>
          </a:p>
        </p:txBody>
      </p:sp>
      <p:pic>
        <p:nvPicPr>
          <p:cNvPr id="6" name="Content Placeholder 5" descr="A close up of a map&#10;&#10;Description automatically generated">
            <a:extLst>
              <a:ext uri="{FF2B5EF4-FFF2-40B4-BE49-F238E27FC236}">
                <a16:creationId xmlns:a16="http://schemas.microsoft.com/office/drawing/2014/main" id="{03102D44-A3B2-475F-AA69-CE3A0D3B2B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1809" y="1493803"/>
            <a:ext cx="3587633" cy="5045109"/>
          </a:xfrm>
          <a:prstGeom prst="rect">
            <a:avLst/>
          </a:prstGeom>
        </p:spPr>
      </p:pic>
      <p:sp>
        <p:nvSpPr>
          <p:cNvPr id="4" name="Slide Number Placeholder 3">
            <a:extLst>
              <a:ext uri="{FF2B5EF4-FFF2-40B4-BE49-F238E27FC236}">
                <a16:creationId xmlns:a16="http://schemas.microsoft.com/office/drawing/2014/main" id="{430526E0-1981-4767-AD05-7E544E60A29D}"/>
              </a:ext>
            </a:extLst>
          </p:cNvPr>
          <p:cNvSpPr>
            <a:spLocks noGrp="1"/>
          </p:cNvSpPr>
          <p:nvPr>
            <p:ph type="sldNum" sz="quarter" idx="12"/>
          </p:nvPr>
        </p:nvSpPr>
        <p:spPr/>
        <p:txBody>
          <a:bodyPr/>
          <a:lstStyle/>
          <a:p>
            <a:fld id="{16DBE98B-0781-47C9-8EBE-1D085FE1ABD6}" type="slidenum">
              <a:rPr lang="en-US" smtClean="0"/>
              <a:pPr/>
              <a:t>22</a:t>
            </a:fld>
            <a:endParaRPr lang="en-US"/>
          </a:p>
        </p:txBody>
      </p:sp>
      <p:sp>
        <p:nvSpPr>
          <p:cNvPr id="3" name="TextBox 2">
            <a:extLst>
              <a:ext uri="{FF2B5EF4-FFF2-40B4-BE49-F238E27FC236}">
                <a16:creationId xmlns:a16="http://schemas.microsoft.com/office/drawing/2014/main" id="{CF539438-9C32-58D1-825C-9C895231C307}"/>
              </a:ext>
            </a:extLst>
          </p:cNvPr>
          <p:cNvSpPr txBox="1"/>
          <p:nvPr/>
        </p:nvSpPr>
        <p:spPr>
          <a:xfrm>
            <a:off x="6802980" y="6125518"/>
            <a:ext cx="4325764" cy="246221"/>
          </a:xfrm>
          <a:prstGeom prst="rect">
            <a:avLst/>
          </a:prstGeom>
          <a:noFill/>
        </p:spPr>
        <p:txBody>
          <a:bodyPr wrap="square" rtlCol="0">
            <a:spAutoFit/>
          </a:bodyPr>
          <a:lstStyle/>
          <a:p>
            <a:r>
              <a:rPr lang="en-US" sz="1000" i="1" dirty="0"/>
              <a:t>Reich D. Who We Are and How We Got Here. Oxford University Press; 2018.</a:t>
            </a:r>
          </a:p>
        </p:txBody>
      </p:sp>
    </p:spTree>
    <p:extLst>
      <p:ext uri="{BB962C8B-B14F-4D97-AF65-F5344CB8AC3E}">
        <p14:creationId xmlns:p14="http://schemas.microsoft.com/office/powerpoint/2010/main" val="185732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5DB4-E0F1-4458-9818-0878B273F6BC}"/>
              </a:ext>
            </a:extLst>
          </p:cNvPr>
          <p:cNvSpPr>
            <a:spLocks noGrp="1"/>
          </p:cNvSpPr>
          <p:nvPr>
            <p:ph type="title"/>
          </p:nvPr>
        </p:nvSpPr>
        <p:spPr/>
        <p:txBody>
          <a:bodyPr/>
          <a:lstStyle/>
          <a:p>
            <a:r>
              <a:rPr lang="en-US" dirty="0">
                <a:latin typeface="+mn-lt"/>
              </a:rPr>
              <a:t>Who we are and how we got here?</a:t>
            </a:r>
          </a:p>
        </p:txBody>
      </p:sp>
      <p:sp>
        <p:nvSpPr>
          <p:cNvPr id="4" name="Slide Number Placeholder 3">
            <a:extLst>
              <a:ext uri="{FF2B5EF4-FFF2-40B4-BE49-F238E27FC236}">
                <a16:creationId xmlns:a16="http://schemas.microsoft.com/office/drawing/2014/main" id="{430526E0-1981-4767-AD05-7E544E60A29D}"/>
              </a:ext>
            </a:extLst>
          </p:cNvPr>
          <p:cNvSpPr>
            <a:spLocks noGrp="1"/>
          </p:cNvSpPr>
          <p:nvPr>
            <p:ph type="sldNum" sz="quarter" idx="12"/>
          </p:nvPr>
        </p:nvSpPr>
        <p:spPr/>
        <p:txBody>
          <a:bodyPr/>
          <a:lstStyle/>
          <a:p>
            <a:fld id="{16DBE98B-0781-47C9-8EBE-1D085FE1ABD6}" type="slidenum">
              <a:rPr lang="en-US" smtClean="0"/>
              <a:pPr/>
              <a:t>23</a:t>
            </a:fld>
            <a:endParaRPr lang="en-US"/>
          </a:p>
        </p:txBody>
      </p:sp>
      <p:pic>
        <p:nvPicPr>
          <p:cNvPr id="8" name="Picture 7" descr="A close up of a map&#10;&#10;Description automatically generated">
            <a:extLst>
              <a:ext uri="{FF2B5EF4-FFF2-40B4-BE49-F238E27FC236}">
                <a16:creationId xmlns:a16="http://schemas.microsoft.com/office/drawing/2014/main" id="{121C6274-E27A-4AA5-8BA7-16223CC39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124" y="1667065"/>
            <a:ext cx="5152207" cy="4257120"/>
          </a:xfrm>
          <a:prstGeom prst="rect">
            <a:avLst/>
          </a:prstGeom>
        </p:spPr>
      </p:pic>
      <p:sp>
        <p:nvSpPr>
          <p:cNvPr id="7" name="TextBox 6">
            <a:extLst>
              <a:ext uri="{FF2B5EF4-FFF2-40B4-BE49-F238E27FC236}">
                <a16:creationId xmlns:a16="http://schemas.microsoft.com/office/drawing/2014/main" id="{67D52EA2-A575-4D0E-B7AE-EFFE2868AF02}"/>
              </a:ext>
            </a:extLst>
          </p:cNvPr>
          <p:cNvSpPr txBox="1"/>
          <p:nvPr/>
        </p:nvSpPr>
        <p:spPr>
          <a:xfrm>
            <a:off x="3220351" y="6110129"/>
            <a:ext cx="5586953" cy="246221"/>
          </a:xfrm>
          <a:prstGeom prst="rect">
            <a:avLst/>
          </a:prstGeom>
          <a:noFill/>
        </p:spPr>
        <p:txBody>
          <a:bodyPr wrap="square" rtlCol="0">
            <a:spAutoFit/>
          </a:bodyPr>
          <a:lstStyle/>
          <a:p>
            <a:r>
              <a:rPr lang="en-US" sz="1000" i="1" dirty="0"/>
              <a:t>Reich D. Who We Are and How We Got Here. Oxford University Press; 2018.</a:t>
            </a:r>
          </a:p>
        </p:txBody>
      </p:sp>
    </p:spTree>
    <p:extLst>
      <p:ext uri="{BB962C8B-B14F-4D97-AF65-F5344CB8AC3E}">
        <p14:creationId xmlns:p14="http://schemas.microsoft.com/office/powerpoint/2010/main" val="3633547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4735" y="2364270"/>
            <a:ext cx="7582529" cy="1343025"/>
          </a:xfrm>
        </p:spPr>
        <p:txBody>
          <a:bodyPr>
            <a:normAutofit/>
          </a:bodyPr>
          <a:lstStyle/>
          <a:p>
            <a:r>
              <a:rPr lang="en-US" sz="6500" b="1" dirty="0">
                <a:latin typeface="+mn-lt"/>
              </a:rPr>
              <a:t>Costs of diabetes?</a:t>
            </a:r>
          </a:p>
        </p:txBody>
      </p:sp>
      <p:sp>
        <p:nvSpPr>
          <p:cNvPr id="6" name="Slide Number Placeholder 5"/>
          <p:cNvSpPr>
            <a:spLocks noGrp="1"/>
          </p:cNvSpPr>
          <p:nvPr>
            <p:ph type="sldNum" sz="quarter" idx="12"/>
          </p:nvPr>
        </p:nvSpPr>
        <p:spPr/>
        <p:txBody>
          <a:bodyPr/>
          <a:lstStyle/>
          <a:p>
            <a:fld id="{89E8E633-EF76-4FF9-A183-6B53A9968A38}" type="slidenum">
              <a:rPr lang="en-US" sz="2000" smtClean="0"/>
              <a:t>24</a:t>
            </a:fld>
            <a:endParaRPr lang="en-US" sz="2000" dirty="0"/>
          </a:p>
        </p:txBody>
      </p:sp>
    </p:spTree>
    <p:extLst>
      <p:ext uri="{BB962C8B-B14F-4D97-AF65-F5344CB8AC3E}">
        <p14:creationId xmlns:p14="http://schemas.microsoft.com/office/powerpoint/2010/main" val="4247687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887" y="304800"/>
            <a:ext cx="10535477" cy="1143000"/>
          </a:xfrm>
        </p:spPr>
        <p:txBody>
          <a:bodyPr>
            <a:normAutofit fontScale="90000"/>
          </a:bodyPr>
          <a:lstStyle/>
          <a:p>
            <a:r>
              <a:rPr lang="en-US" dirty="0">
                <a:latin typeface="+mn-lt"/>
              </a:rPr>
              <a:t>Diabetes expenditure relative to national health expenditure</a:t>
            </a:r>
          </a:p>
        </p:txBody>
      </p:sp>
      <p:sp>
        <p:nvSpPr>
          <p:cNvPr id="4" name="Slide Number Placeholder 3"/>
          <p:cNvSpPr>
            <a:spLocks noGrp="1"/>
          </p:cNvSpPr>
          <p:nvPr>
            <p:ph type="sldNum" sz="quarter" idx="12"/>
          </p:nvPr>
        </p:nvSpPr>
        <p:spPr>
          <a:xfrm>
            <a:off x="8534400" y="6477000"/>
            <a:ext cx="2133600" cy="381000"/>
          </a:xfrm>
        </p:spPr>
        <p:txBody>
          <a:bodyPr/>
          <a:lstStyle/>
          <a:p>
            <a:fld id="{16DBE98B-0781-47C9-8EBE-1D085FE1ABD6}" type="slidenum">
              <a:rPr lang="en-US" smtClean="0"/>
              <a:pPr/>
              <a:t>25</a:t>
            </a:fld>
            <a:endParaRPr lang="en-US"/>
          </a:p>
        </p:txBody>
      </p:sp>
      <p:sp>
        <p:nvSpPr>
          <p:cNvPr id="3" name="Rectangle 2"/>
          <p:cNvSpPr/>
          <p:nvPr/>
        </p:nvSpPr>
        <p:spPr>
          <a:xfrm>
            <a:off x="980973" y="5547480"/>
            <a:ext cx="9789808" cy="400110"/>
          </a:xfrm>
          <a:prstGeom prst="rect">
            <a:avLst/>
          </a:prstGeom>
        </p:spPr>
        <p:txBody>
          <a:bodyPr wrap="square">
            <a:spAutoFit/>
          </a:bodyPr>
          <a:lstStyle/>
          <a:p>
            <a:r>
              <a:rPr lang="en-US" sz="2000" dirty="0">
                <a:solidFill>
                  <a:srgbClr val="000000"/>
                </a:solidFill>
                <a:ea typeface="Times New Roman" panose="02020603050405020304" pitchFamily="18" charset="0"/>
              </a:rPr>
              <a:t>T2DM </a:t>
            </a:r>
            <a:r>
              <a:rPr lang="en-US" sz="2000" dirty="0">
                <a:ea typeface="Times New Roman" panose="02020603050405020304" pitchFamily="18" charset="0"/>
              </a:rPr>
              <a:t>expenditure was projected to reach </a:t>
            </a:r>
            <a:r>
              <a:rPr lang="en-US" sz="2000" b="1" dirty="0">
                <a:solidFill>
                  <a:srgbClr val="C00000"/>
                </a:solidFill>
                <a:ea typeface="Times New Roman" panose="02020603050405020304" pitchFamily="18" charset="0"/>
              </a:rPr>
              <a:t>one-third of national health expenditure</a:t>
            </a:r>
            <a:r>
              <a:rPr lang="en-US" sz="2000" b="1" dirty="0">
                <a:solidFill>
                  <a:srgbClr val="FF0000"/>
                </a:solidFill>
                <a:ea typeface="Times New Roman" panose="02020603050405020304" pitchFamily="18" charset="0"/>
              </a:rPr>
              <a:t> </a:t>
            </a:r>
            <a:r>
              <a:rPr lang="en-US" sz="2000" dirty="0">
                <a:ea typeface="Times New Roman" panose="02020603050405020304" pitchFamily="18" charset="0"/>
              </a:rPr>
              <a:t>by 2050.</a:t>
            </a:r>
            <a:endParaRPr lang="en-US" sz="2000" dirty="0"/>
          </a:p>
        </p:txBody>
      </p:sp>
      <p:grpSp>
        <p:nvGrpSpPr>
          <p:cNvPr id="8" name="Group 7"/>
          <p:cNvGrpSpPr/>
          <p:nvPr/>
        </p:nvGrpSpPr>
        <p:grpSpPr>
          <a:xfrm>
            <a:off x="1884357" y="1650950"/>
            <a:ext cx="8120270" cy="3693380"/>
            <a:chOff x="226816" y="2514601"/>
            <a:chExt cx="8459983" cy="3887186"/>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16" y="2514601"/>
              <a:ext cx="8459983" cy="388718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8439666" y="3083010"/>
              <a:ext cx="0" cy="1219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67D52EA2-A575-4D0E-B7AE-EFFE2868AF02}"/>
              </a:ext>
            </a:extLst>
          </p:cNvPr>
          <p:cNvSpPr txBox="1"/>
          <p:nvPr/>
        </p:nvSpPr>
        <p:spPr>
          <a:xfrm>
            <a:off x="980973" y="6230779"/>
            <a:ext cx="9927038" cy="246221"/>
          </a:xfrm>
          <a:prstGeom prst="rect">
            <a:avLst/>
          </a:prstGeom>
          <a:noFill/>
        </p:spPr>
        <p:txBody>
          <a:bodyPr wrap="square" rtlCol="0">
            <a:spAutoFit/>
          </a:bodyPr>
          <a:lstStyle/>
          <a:p>
            <a:r>
              <a:rPr lang="en-US" sz="1000" i="1" dirty="0"/>
              <a:t>Awad SF, O'Flaherty M, Critchley J, Abu-Raddad LJ. Forecasting the burden of type 2 diabetes mellitus in Qatar to 2050: a novel modeling approach. Diabetes Res Clin </a:t>
            </a:r>
            <a:r>
              <a:rPr lang="en-US" sz="1000" i="1" dirty="0" err="1"/>
              <a:t>Pract</a:t>
            </a:r>
            <a:r>
              <a:rPr lang="en-US" sz="1000" i="1" dirty="0"/>
              <a:t> 2018;137:100-8.</a:t>
            </a:r>
          </a:p>
        </p:txBody>
      </p:sp>
    </p:spTree>
    <p:extLst>
      <p:ext uri="{BB962C8B-B14F-4D97-AF65-F5344CB8AC3E}">
        <p14:creationId xmlns:p14="http://schemas.microsoft.com/office/powerpoint/2010/main" val="419773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2401-6024-366F-7A61-413F8F0568B3}"/>
              </a:ext>
            </a:extLst>
          </p:cNvPr>
          <p:cNvSpPr>
            <a:spLocks noGrp="1"/>
          </p:cNvSpPr>
          <p:nvPr>
            <p:ph type="title"/>
          </p:nvPr>
        </p:nvSpPr>
        <p:spPr/>
        <p:txBody>
          <a:bodyPr/>
          <a:lstStyle/>
          <a:p>
            <a:r>
              <a:rPr lang="en-US" dirty="0"/>
              <a:t>The rapidly moving diabetes train</a:t>
            </a:r>
          </a:p>
        </p:txBody>
      </p:sp>
      <p:pic>
        <p:nvPicPr>
          <p:cNvPr id="6" name="Content Placeholder 5" descr="A red and white train on the tracks&#10;&#10;Description automatically generated with medium confidence">
            <a:extLst>
              <a:ext uri="{FF2B5EF4-FFF2-40B4-BE49-F238E27FC236}">
                <a16:creationId xmlns:a16="http://schemas.microsoft.com/office/drawing/2014/main" id="{28FB232C-2A64-2262-B874-6B542DBF55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1421" y="1881867"/>
            <a:ext cx="6289158" cy="4192772"/>
          </a:xfrm>
        </p:spPr>
      </p:pic>
      <p:sp>
        <p:nvSpPr>
          <p:cNvPr id="4" name="Slide Number Placeholder 3">
            <a:extLst>
              <a:ext uri="{FF2B5EF4-FFF2-40B4-BE49-F238E27FC236}">
                <a16:creationId xmlns:a16="http://schemas.microsoft.com/office/drawing/2014/main" id="{3BFD70FA-5214-7BF2-97CB-B9923EB33EBD}"/>
              </a:ext>
            </a:extLst>
          </p:cNvPr>
          <p:cNvSpPr>
            <a:spLocks noGrp="1"/>
          </p:cNvSpPr>
          <p:nvPr>
            <p:ph type="sldNum" sz="quarter" idx="12"/>
          </p:nvPr>
        </p:nvSpPr>
        <p:spPr/>
        <p:txBody>
          <a:bodyPr/>
          <a:lstStyle/>
          <a:p>
            <a:fld id="{89E8E633-EF76-4FF9-A183-6B53A9968A38}" type="slidenum">
              <a:rPr lang="en-US" smtClean="0"/>
              <a:t>26</a:t>
            </a:fld>
            <a:endParaRPr lang="en-US"/>
          </a:p>
        </p:txBody>
      </p:sp>
    </p:spTree>
    <p:extLst>
      <p:ext uri="{BB962C8B-B14F-4D97-AF65-F5344CB8AC3E}">
        <p14:creationId xmlns:p14="http://schemas.microsoft.com/office/powerpoint/2010/main" val="1920706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01AC-D366-EC8A-D3F4-64E91C8BEF8B}"/>
              </a:ext>
            </a:extLst>
          </p:cNvPr>
          <p:cNvSpPr>
            <a:spLocks noGrp="1"/>
          </p:cNvSpPr>
          <p:nvPr>
            <p:ph type="title"/>
          </p:nvPr>
        </p:nvSpPr>
        <p:spPr>
          <a:xfrm>
            <a:off x="838200" y="158157"/>
            <a:ext cx="10801350" cy="1325563"/>
          </a:xfrm>
        </p:spPr>
        <p:txBody>
          <a:bodyPr/>
          <a:lstStyle/>
          <a:p>
            <a:r>
              <a:rPr lang="en-US" dirty="0">
                <a:latin typeface="+mn-lt"/>
              </a:rPr>
              <a:t>Diabetes prevalence in the resident population of Qatar</a:t>
            </a:r>
          </a:p>
        </p:txBody>
      </p:sp>
      <p:sp>
        <p:nvSpPr>
          <p:cNvPr id="4" name="Slide Number Placeholder 3">
            <a:extLst>
              <a:ext uri="{FF2B5EF4-FFF2-40B4-BE49-F238E27FC236}">
                <a16:creationId xmlns:a16="http://schemas.microsoft.com/office/drawing/2014/main" id="{90C7CB4E-8DC8-96E7-D419-FC021642453C}"/>
              </a:ext>
            </a:extLst>
          </p:cNvPr>
          <p:cNvSpPr>
            <a:spLocks noGrp="1"/>
          </p:cNvSpPr>
          <p:nvPr>
            <p:ph type="sldNum" sz="quarter" idx="12"/>
          </p:nvPr>
        </p:nvSpPr>
        <p:spPr/>
        <p:txBody>
          <a:bodyPr/>
          <a:lstStyle/>
          <a:p>
            <a:fld id="{89E8E633-EF76-4FF9-A183-6B53A9968A38}" type="slidenum">
              <a:rPr lang="en-US" smtClean="0"/>
              <a:t>27</a:t>
            </a:fld>
            <a:endParaRPr lang="en-US"/>
          </a:p>
        </p:txBody>
      </p:sp>
      <p:pic>
        <p:nvPicPr>
          <p:cNvPr id="5" name="Picture 4">
            <a:extLst>
              <a:ext uri="{FF2B5EF4-FFF2-40B4-BE49-F238E27FC236}">
                <a16:creationId xmlns:a16="http://schemas.microsoft.com/office/drawing/2014/main" id="{9E4CA128-2B73-7BD9-3D5E-162C71A70C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8173" y="1523999"/>
            <a:ext cx="5523168" cy="4924425"/>
          </a:xfrm>
          <a:prstGeom prst="rect">
            <a:avLst/>
          </a:prstGeom>
          <a:noFill/>
        </p:spPr>
      </p:pic>
      <p:sp>
        <p:nvSpPr>
          <p:cNvPr id="6" name="Content Placeholder 2">
            <a:extLst>
              <a:ext uri="{FF2B5EF4-FFF2-40B4-BE49-F238E27FC236}">
                <a16:creationId xmlns:a16="http://schemas.microsoft.com/office/drawing/2014/main" id="{0EC0BBB8-C42A-E8FA-DE88-0BAA663ABFAA}"/>
              </a:ext>
            </a:extLst>
          </p:cNvPr>
          <p:cNvSpPr>
            <a:spLocks noGrp="1"/>
          </p:cNvSpPr>
          <p:nvPr>
            <p:ph idx="1"/>
          </p:nvPr>
        </p:nvSpPr>
        <p:spPr>
          <a:xfrm>
            <a:off x="838200" y="1762253"/>
            <a:ext cx="4695908" cy="4412209"/>
          </a:xfrm>
        </p:spPr>
        <p:txBody>
          <a:bodyPr/>
          <a:lstStyle/>
          <a:p>
            <a:pPr marL="0" indent="0">
              <a:buNone/>
            </a:pPr>
            <a:r>
              <a:rPr lang="en-US" dirty="0"/>
              <a:t>Prevalence of diabetes is also </a:t>
            </a:r>
            <a:r>
              <a:rPr lang="en-US" b="1" dirty="0">
                <a:solidFill>
                  <a:srgbClr val="C00000"/>
                </a:solidFill>
              </a:rPr>
              <a:t>growing</a:t>
            </a:r>
            <a:r>
              <a:rPr lang="en-US" dirty="0"/>
              <a:t> in the non-Qatari resident population, though less steeply. </a:t>
            </a:r>
          </a:p>
        </p:txBody>
      </p:sp>
      <p:sp>
        <p:nvSpPr>
          <p:cNvPr id="7" name="TextBox 6">
            <a:extLst>
              <a:ext uri="{FF2B5EF4-FFF2-40B4-BE49-F238E27FC236}">
                <a16:creationId xmlns:a16="http://schemas.microsoft.com/office/drawing/2014/main" id="{4EA1A9DA-4CE4-FF22-7946-C85C7586528A}"/>
              </a:ext>
            </a:extLst>
          </p:cNvPr>
          <p:cNvSpPr txBox="1"/>
          <p:nvPr/>
        </p:nvSpPr>
        <p:spPr>
          <a:xfrm>
            <a:off x="710810" y="5648464"/>
            <a:ext cx="4524292" cy="707886"/>
          </a:xfrm>
          <a:prstGeom prst="rect">
            <a:avLst/>
          </a:prstGeom>
          <a:noFill/>
        </p:spPr>
        <p:txBody>
          <a:bodyPr wrap="square">
            <a:spAutoFit/>
          </a:bodyPr>
          <a:lstStyle/>
          <a:p>
            <a:r>
              <a:rPr lang="en-US" sz="1000" i="1" dirty="0"/>
              <a:t>Awad SF, Toumi AA, Al-</a:t>
            </a:r>
            <a:r>
              <a:rPr lang="en-US" sz="1000" i="1" dirty="0" err="1"/>
              <a:t>Mutawaa</a:t>
            </a:r>
            <a:r>
              <a:rPr lang="en-US" sz="1000" i="1" dirty="0"/>
              <a:t> KA, et al. Type 2 diabetes epidemic and key risk factors in Qatar: a mathematical modeling analysis. BMJ Open Diabetes Res Care 2022;10.</a:t>
            </a:r>
          </a:p>
          <a:p>
            <a:endParaRPr lang="en-US" sz="1000" i="1" dirty="0"/>
          </a:p>
        </p:txBody>
      </p:sp>
    </p:spTree>
    <p:extLst>
      <p:ext uri="{BB962C8B-B14F-4D97-AF65-F5344CB8AC3E}">
        <p14:creationId xmlns:p14="http://schemas.microsoft.com/office/powerpoint/2010/main" val="2016725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01AC-D366-EC8A-D3F4-64E91C8BEF8B}"/>
              </a:ext>
            </a:extLst>
          </p:cNvPr>
          <p:cNvSpPr>
            <a:spLocks noGrp="1"/>
          </p:cNvSpPr>
          <p:nvPr>
            <p:ph type="title"/>
          </p:nvPr>
        </p:nvSpPr>
        <p:spPr>
          <a:xfrm>
            <a:off x="838200" y="158157"/>
            <a:ext cx="10515600" cy="1325563"/>
          </a:xfrm>
        </p:spPr>
        <p:txBody>
          <a:bodyPr/>
          <a:lstStyle/>
          <a:p>
            <a:r>
              <a:rPr lang="en-US" dirty="0">
                <a:latin typeface="+mn-lt"/>
              </a:rPr>
              <a:t>Diabetes incidence in the resident population of Qatar</a:t>
            </a:r>
          </a:p>
        </p:txBody>
      </p:sp>
      <p:sp>
        <p:nvSpPr>
          <p:cNvPr id="4" name="Slide Number Placeholder 3">
            <a:extLst>
              <a:ext uri="{FF2B5EF4-FFF2-40B4-BE49-F238E27FC236}">
                <a16:creationId xmlns:a16="http://schemas.microsoft.com/office/drawing/2014/main" id="{90C7CB4E-8DC8-96E7-D419-FC021642453C}"/>
              </a:ext>
            </a:extLst>
          </p:cNvPr>
          <p:cNvSpPr>
            <a:spLocks noGrp="1"/>
          </p:cNvSpPr>
          <p:nvPr>
            <p:ph type="sldNum" sz="quarter" idx="12"/>
          </p:nvPr>
        </p:nvSpPr>
        <p:spPr/>
        <p:txBody>
          <a:bodyPr/>
          <a:lstStyle/>
          <a:p>
            <a:fld id="{89E8E633-EF76-4FF9-A183-6B53A9968A38}" type="slidenum">
              <a:rPr lang="en-US" smtClean="0"/>
              <a:t>28</a:t>
            </a:fld>
            <a:endParaRPr lang="en-US"/>
          </a:p>
        </p:txBody>
      </p:sp>
      <p:sp>
        <p:nvSpPr>
          <p:cNvPr id="6" name="Content Placeholder 2">
            <a:extLst>
              <a:ext uri="{FF2B5EF4-FFF2-40B4-BE49-F238E27FC236}">
                <a16:creationId xmlns:a16="http://schemas.microsoft.com/office/drawing/2014/main" id="{0EC0BBB8-C42A-E8FA-DE88-0BAA663ABFAA}"/>
              </a:ext>
            </a:extLst>
          </p:cNvPr>
          <p:cNvSpPr>
            <a:spLocks noGrp="1"/>
          </p:cNvSpPr>
          <p:nvPr>
            <p:ph idx="1"/>
          </p:nvPr>
        </p:nvSpPr>
        <p:spPr>
          <a:xfrm>
            <a:off x="838200" y="1762253"/>
            <a:ext cx="4667655" cy="4412209"/>
          </a:xfrm>
        </p:spPr>
        <p:txBody>
          <a:bodyPr/>
          <a:lstStyle/>
          <a:p>
            <a:r>
              <a:rPr lang="en-US" dirty="0"/>
              <a:t>Incidence of diabetes is </a:t>
            </a:r>
            <a:r>
              <a:rPr lang="en-US" dirty="0">
                <a:solidFill>
                  <a:srgbClr val="C00000"/>
                </a:solidFill>
              </a:rPr>
              <a:t>high</a:t>
            </a:r>
            <a:r>
              <a:rPr lang="en-US" dirty="0"/>
              <a:t> in the non-Qatari resident population.</a:t>
            </a:r>
          </a:p>
          <a:p>
            <a:r>
              <a:rPr lang="en-US" dirty="0"/>
              <a:t>Among non-Qatari residents, the </a:t>
            </a:r>
            <a:r>
              <a:rPr lang="en-US" dirty="0">
                <a:solidFill>
                  <a:srgbClr val="C00000"/>
                </a:solidFill>
              </a:rPr>
              <a:t>challenge of </a:t>
            </a:r>
            <a:r>
              <a:rPr lang="en-US" dirty="0"/>
              <a:t>tackling diabetes pertains to </a:t>
            </a:r>
            <a:r>
              <a:rPr lang="en-US" dirty="0">
                <a:solidFill>
                  <a:srgbClr val="C00000"/>
                </a:solidFill>
              </a:rPr>
              <a:t>incidence </a:t>
            </a:r>
            <a:r>
              <a:rPr lang="en-US" dirty="0"/>
              <a:t>rather than prevalence.</a:t>
            </a:r>
          </a:p>
        </p:txBody>
      </p:sp>
      <p:pic>
        <p:nvPicPr>
          <p:cNvPr id="3" name="Picture 2">
            <a:extLst>
              <a:ext uri="{FF2B5EF4-FFF2-40B4-BE49-F238E27FC236}">
                <a16:creationId xmlns:a16="http://schemas.microsoft.com/office/drawing/2014/main" id="{EE2DFF7E-9B93-370C-4D03-9499A7D941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3812" y="1502770"/>
            <a:ext cx="5669442" cy="4763434"/>
          </a:xfrm>
          <a:prstGeom prst="rect">
            <a:avLst/>
          </a:prstGeom>
          <a:noFill/>
        </p:spPr>
      </p:pic>
      <p:sp>
        <p:nvSpPr>
          <p:cNvPr id="8" name="TextBox 7">
            <a:extLst>
              <a:ext uri="{FF2B5EF4-FFF2-40B4-BE49-F238E27FC236}">
                <a16:creationId xmlns:a16="http://schemas.microsoft.com/office/drawing/2014/main" id="{FB204D78-79B0-A29B-E77E-22F3446CB70C}"/>
              </a:ext>
            </a:extLst>
          </p:cNvPr>
          <p:cNvSpPr txBox="1"/>
          <p:nvPr/>
        </p:nvSpPr>
        <p:spPr>
          <a:xfrm>
            <a:off x="832404" y="5648464"/>
            <a:ext cx="4667654" cy="707886"/>
          </a:xfrm>
          <a:prstGeom prst="rect">
            <a:avLst/>
          </a:prstGeom>
          <a:noFill/>
        </p:spPr>
        <p:txBody>
          <a:bodyPr wrap="square">
            <a:spAutoFit/>
          </a:bodyPr>
          <a:lstStyle/>
          <a:p>
            <a:r>
              <a:rPr lang="en-US" sz="1000" i="1" dirty="0"/>
              <a:t>Awad SF, Toumi AA, Al-</a:t>
            </a:r>
            <a:r>
              <a:rPr lang="en-US" sz="1000" i="1" dirty="0" err="1"/>
              <a:t>Mutawaa</a:t>
            </a:r>
            <a:r>
              <a:rPr lang="en-US" sz="1000" i="1" dirty="0"/>
              <a:t> KA, et al. Type 2 diabetes epidemic and key risk factors in Qatar: a mathematical modeling analysis. BMJ Open Diabetes Res Care 2022;10.</a:t>
            </a:r>
          </a:p>
          <a:p>
            <a:endParaRPr lang="en-US" sz="1000" i="1" dirty="0"/>
          </a:p>
        </p:txBody>
      </p:sp>
    </p:spTree>
    <p:extLst>
      <p:ext uri="{BB962C8B-B14F-4D97-AF65-F5344CB8AC3E}">
        <p14:creationId xmlns:p14="http://schemas.microsoft.com/office/powerpoint/2010/main" val="1217456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9E8E633-EF76-4FF9-A183-6B53A9968A38}" type="slidenum">
              <a:rPr lang="en-US" sz="2000" smtClean="0"/>
              <a:t>29</a:t>
            </a:fld>
            <a:endParaRPr lang="en-US" sz="2000" dirty="0"/>
          </a:p>
        </p:txBody>
      </p:sp>
      <p:sp>
        <p:nvSpPr>
          <p:cNvPr id="5" name="Content Placeholder 2">
            <a:extLst>
              <a:ext uri="{FF2B5EF4-FFF2-40B4-BE49-F238E27FC236}">
                <a16:creationId xmlns:a16="http://schemas.microsoft.com/office/drawing/2014/main" id="{D102CDE2-6C14-294A-F393-6B1BA3B6E1C9}"/>
              </a:ext>
            </a:extLst>
          </p:cNvPr>
          <p:cNvSpPr txBox="1">
            <a:spLocks/>
          </p:cNvSpPr>
          <p:nvPr/>
        </p:nvSpPr>
        <p:spPr>
          <a:xfrm>
            <a:off x="1196340" y="2794079"/>
            <a:ext cx="9799320" cy="9539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t>Polling Question 2</a:t>
            </a:r>
          </a:p>
        </p:txBody>
      </p:sp>
    </p:spTree>
    <p:extLst>
      <p:ext uri="{BB962C8B-B14F-4D97-AF65-F5344CB8AC3E}">
        <p14:creationId xmlns:p14="http://schemas.microsoft.com/office/powerpoint/2010/main" val="3533095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3E2F-19AB-C973-0863-B0734B79CD8C}"/>
              </a:ext>
            </a:extLst>
          </p:cNvPr>
          <p:cNvSpPr>
            <a:spLocks noGrp="1"/>
          </p:cNvSpPr>
          <p:nvPr>
            <p:ph type="title"/>
          </p:nvPr>
        </p:nvSpPr>
        <p:spPr>
          <a:xfrm>
            <a:off x="759618" y="136525"/>
            <a:ext cx="10672763" cy="1325563"/>
          </a:xfrm>
        </p:spPr>
        <p:txBody>
          <a:bodyPr/>
          <a:lstStyle/>
          <a:p>
            <a:r>
              <a:rPr lang="en-US" dirty="0">
                <a:latin typeface="+mn-lt"/>
              </a:rPr>
              <a:t>Diabetes: a rising global health challenge</a:t>
            </a:r>
            <a:endParaRPr lang="en-GB" dirty="0">
              <a:latin typeface="+mn-lt"/>
            </a:endParaRPr>
          </a:p>
        </p:txBody>
      </p:sp>
      <p:sp>
        <p:nvSpPr>
          <p:cNvPr id="4" name="Slide Number Placeholder 3">
            <a:extLst>
              <a:ext uri="{FF2B5EF4-FFF2-40B4-BE49-F238E27FC236}">
                <a16:creationId xmlns:a16="http://schemas.microsoft.com/office/drawing/2014/main" id="{593A94F9-8784-697C-71E3-3F52844BE1A1}"/>
              </a:ext>
            </a:extLst>
          </p:cNvPr>
          <p:cNvSpPr>
            <a:spLocks noGrp="1"/>
          </p:cNvSpPr>
          <p:nvPr>
            <p:ph type="sldNum" sz="quarter" idx="12"/>
          </p:nvPr>
        </p:nvSpPr>
        <p:spPr/>
        <p:txBody>
          <a:bodyPr/>
          <a:lstStyle/>
          <a:p>
            <a:fld id="{89E8E633-EF76-4FF9-A183-6B53A9968A38}" type="slidenum">
              <a:rPr lang="en-US" smtClean="0"/>
              <a:t>3</a:t>
            </a:fld>
            <a:endParaRPr lang="en-US"/>
          </a:p>
        </p:txBody>
      </p:sp>
      <p:sp>
        <p:nvSpPr>
          <p:cNvPr id="5" name="TextBox 4">
            <a:extLst>
              <a:ext uri="{FF2B5EF4-FFF2-40B4-BE49-F238E27FC236}">
                <a16:creationId xmlns:a16="http://schemas.microsoft.com/office/drawing/2014/main" id="{CE83D21F-F86B-38F7-5B29-E39F992FA27E}"/>
              </a:ext>
            </a:extLst>
          </p:cNvPr>
          <p:cNvSpPr txBox="1"/>
          <p:nvPr/>
        </p:nvSpPr>
        <p:spPr>
          <a:xfrm>
            <a:off x="681826" y="5977520"/>
            <a:ext cx="10100807" cy="707886"/>
          </a:xfrm>
          <a:prstGeom prst="rect">
            <a:avLst/>
          </a:prstGeom>
          <a:noFill/>
        </p:spPr>
        <p:txBody>
          <a:bodyPr wrap="square" rtlCol="0">
            <a:spAutoFit/>
          </a:bodyPr>
          <a:lstStyle/>
          <a:p>
            <a:endParaRPr lang="en-US" sz="1000" i="1" dirty="0"/>
          </a:p>
          <a:p>
            <a:r>
              <a:rPr lang="en-US" sz="1000" i="1" dirty="0"/>
              <a:t>International Diabetes Federation (IDF). IDF Diabetes Atlas. Tenth Edition 2021. </a:t>
            </a:r>
            <a:r>
              <a:rPr lang="en-US" sz="1000" i="1" dirty="0">
                <a:hlinkClick r:id="rId3">
                  <a:extLst>
                    <a:ext uri="{A12FA001-AC4F-418D-AE19-62706E023703}">
                      <ahyp:hlinkClr xmlns:ahyp="http://schemas.microsoft.com/office/drawing/2018/hyperlinkcolor" val="tx"/>
                    </a:ext>
                  </a:extLst>
                </a:hlinkClick>
              </a:rPr>
              <a:t>Https://Diabetesatlas.Org/Idfawp/Resource-Files/2021/07/Idf_Atlas_10th_Edition_2021.Pdf</a:t>
            </a:r>
            <a:r>
              <a:rPr lang="en-US" sz="1000" i="1" dirty="0"/>
              <a:t>. </a:t>
            </a:r>
          </a:p>
          <a:p>
            <a:endParaRPr lang="en-US" sz="1000" i="1" dirty="0"/>
          </a:p>
          <a:p>
            <a:endParaRPr lang="en-US" sz="1000" i="1" dirty="0"/>
          </a:p>
        </p:txBody>
      </p:sp>
      <p:sp>
        <p:nvSpPr>
          <p:cNvPr id="7" name="Oval 6">
            <a:extLst>
              <a:ext uri="{FF2B5EF4-FFF2-40B4-BE49-F238E27FC236}">
                <a16:creationId xmlns:a16="http://schemas.microsoft.com/office/drawing/2014/main" id="{2E4795F0-174B-EB98-7FA9-650F328372C2}"/>
              </a:ext>
            </a:extLst>
          </p:cNvPr>
          <p:cNvSpPr/>
          <p:nvPr/>
        </p:nvSpPr>
        <p:spPr>
          <a:xfrm>
            <a:off x="590727" y="3246480"/>
            <a:ext cx="2202092" cy="22246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252A317B-EB02-5659-B9F4-71F23067D0FC}"/>
              </a:ext>
            </a:extLst>
          </p:cNvPr>
          <p:cNvSpPr txBox="1"/>
          <p:nvPr/>
        </p:nvSpPr>
        <p:spPr>
          <a:xfrm>
            <a:off x="711153" y="3591694"/>
            <a:ext cx="1964183" cy="1631216"/>
          </a:xfrm>
          <a:prstGeom prst="rect">
            <a:avLst/>
          </a:prstGeom>
          <a:noFill/>
        </p:spPr>
        <p:txBody>
          <a:bodyPr wrap="square" rtlCol="0">
            <a:spAutoFit/>
          </a:bodyPr>
          <a:lstStyle/>
          <a:p>
            <a:pPr algn="ctr"/>
            <a:r>
              <a:rPr lang="en-US" sz="2000" dirty="0"/>
              <a:t>In 2021, </a:t>
            </a:r>
            <a:r>
              <a:rPr lang="en-US" sz="2000" b="1" dirty="0">
                <a:solidFill>
                  <a:srgbClr val="C00000"/>
                </a:solidFill>
              </a:rPr>
              <a:t>537 million </a:t>
            </a:r>
            <a:r>
              <a:rPr lang="en-US" sz="2000" dirty="0"/>
              <a:t>adults </a:t>
            </a:r>
            <a:br>
              <a:rPr lang="en-US" sz="2000" dirty="0"/>
            </a:br>
            <a:r>
              <a:rPr lang="en-US" sz="2000" dirty="0"/>
              <a:t>(1 in 10) are living with diabetes</a:t>
            </a:r>
          </a:p>
        </p:txBody>
      </p:sp>
      <p:sp>
        <p:nvSpPr>
          <p:cNvPr id="11" name="TextBox 10">
            <a:extLst>
              <a:ext uri="{FF2B5EF4-FFF2-40B4-BE49-F238E27FC236}">
                <a16:creationId xmlns:a16="http://schemas.microsoft.com/office/drawing/2014/main" id="{EB01AC56-A774-E22F-36C4-6C65808C68CE}"/>
              </a:ext>
            </a:extLst>
          </p:cNvPr>
          <p:cNvSpPr txBox="1"/>
          <p:nvPr/>
        </p:nvSpPr>
        <p:spPr>
          <a:xfrm>
            <a:off x="2923300" y="3654335"/>
            <a:ext cx="2013057" cy="1631216"/>
          </a:xfrm>
          <a:prstGeom prst="rect">
            <a:avLst/>
          </a:prstGeom>
          <a:noFill/>
        </p:spPr>
        <p:txBody>
          <a:bodyPr wrap="square" rtlCol="0">
            <a:spAutoFit/>
          </a:bodyPr>
          <a:lstStyle/>
          <a:p>
            <a:pPr algn="ctr"/>
            <a:r>
              <a:rPr lang="en-US" sz="2000" dirty="0"/>
              <a:t>By 2045, </a:t>
            </a:r>
            <a:r>
              <a:rPr lang="en-US" sz="2000" b="1" dirty="0">
                <a:solidFill>
                  <a:srgbClr val="C00000"/>
                </a:solidFill>
              </a:rPr>
              <a:t>783 million </a:t>
            </a:r>
            <a:r>
              <a:rPr lang="en-US" sz="2000" dirty="0"/>
              <a:t>adults are projected to be living with diabetes </a:t>
            </a:r>
          </a:p>
        </p:txBody>
      </p:sp>
      <p:sp>
        <p:nvSpPr>
          <p:cNvPr id="18" name="TextBox 17">
            <a:extLst>
              <a:ext uri="{FF2B5EF4-FFF2-40B4-BE49-F238E27FC236}">
                <a16:creationId xmlns:a16="http://schemas.microsoft.com/office/drawing/2014/main" id="{5E31DEB3-6603-A0E3-1F7C-C9D69C2F199B}"/>
              </a:ext>
            </a:extLst>
          </p:cNvPr>
          <p:cNvSpPr txBox="1"/>
          <p:nvPr/>
        </p:nvSpPr>
        <p:spPr>
          <a:xfrm>
            <a:off x="5406023" y="3693914"/>
            <a:ext cx="1637864" cy="1323439"/>
          </a:xfrm>
          <a:prstGeom prst="rect">
            <a:avLst/>
          </a:prstGeom>
          <a:noFill/>
        </p:spPr>
        <p:txBody>
          <a:bodyPr wrap="square" rtlCol="0">
            <a:spAutoFit/>
          </a:bodyPr>
          <a:lstStyle/>
          <a:p>
            <a:pPr algn="ctr"/>
            <a:r>
              <a:rPr lang="en-US" sz="2000" b="1" dirty="0">
                <a:solidFill>
                  <a:srgbClr val="C00000"/>
                </a:solidFill>
              </a:rPr>
              <a:t>1 in 2 adults </a:t>
            </a:r>
            <a:r>
              <a:rPr lang="en-US" sz="2000" dirty="0"/>
              <a:t>living with diabetes are </a:t>
            </a:r>
            <a:r>
              <a:rPr lang="en-US" sz="2000" b="1" dirty="0">
                <a:solidFill>
                  <a:srgbClr val="C00000"/>
                </a:solidFill>
              </a:rPr>
              <a:t>undiagnosed </a:t>
            </a:r>
          </a:p>
        </p:txBody>
      </p:sp>
      <p:pic>
        <p:nvPicPr>
          <p:cNvPr id="20" name="Picture 19" descr="A picture containing text, music, piano&#10;&#10;Description automatically generated">
            <a:extLst>
              <a:ext uri="{FF2B5EF4-FFF2-40B4-BE49-F238E27FC236}">
                <a16:creationId xmlns:a16="http://schemas.microsoft.com/office/drawing/2014/main" id="{18AE8BE7-D742-6CA0-0B81-DA74C392A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884" y="1972363"/>
            <a:ext cx="967778" cy="967778"/>
          </a:xfrm>
          <a:prstGeom prst="rect">
            <a:avLst/>
          </a:prstGeom>
        </p:spPr>
      </p:pic>
      <p:sp>
        <p:nvSpPr>
          <p:cNvPr id="21" name="TextBox 20">
            <a:extLst>
              <a:ext uri="{FF2B5EF4-FFF2-40B4-BE49-F238E27FC236}">
                <a16:creationId xmlns:a16="http://schemas.microsoft.com/office/drawing/2014/main" id="{E028483E-EFCE-6CC7-39E4-54884B89877E}"/>
              </a:ext>
            </a:extLst>
          </p:cNvPr>
          <p:cNvSpPr txBox="1"/>
          <p:nvPr/>
        </p:nvSpPr>
        <p:spPr>
          <a:xfrm>
            <a:off x="7486495" y="3592566"/>
            <a:ext cx="1982373" cy="1631216"/>
          </a:xfrm>
          <a:prstGeom prst="rect">
            <a:avLst/>
          </a:prstGeom>
          <a:noFill/>
        </p:spPr>
        <p:txBody>
          <a:bodyPr wrap="square" rtlCol="0">
            <a:spAutoFit/>
          </a:bodyPr>
          <a:lstStyle/>
          <a:p>
            <a:pPr algn="ctr"/>
            <a:r>
              <a:rPr lang="en-US" sz="2000" b="1" dirty="0">
                <a:solidFill>
                  <a:srgbClr val="C00000"/>
                </a:solidFill>
              </a:rPr>
              <a:t>6.7 million deaths </a:t>
            </a:r>
            <a:r>
              <a:rPr lang="en-US" sz="2000" dirty="0"/>
              <a:t>were due to diabetes in 2021 (1 in every 5 seconds)</a:t>
            </a:r>
          </a:p>
        </p:txBody>
      </p:sp>
      <p:pic>
        <p:nvPicPr>
          <p:cNvPr id="25" name="Picture 24" descr="Shape&#10;&#10;Description automatically generated with low confidence">
            <a:extLst>
              <a:ext uri="{FF2B5EF4-FFF2-40B4-BE49-F238E27FC236}">
                <a16:creationId xmlns:a16="http://schemas.microsoft.com/office/drawing/2014/main" id="{F1F407DE-5A15-3F93-14AF-2C836106DD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9136" y="1885738"/>
            <a:ext cx="937092" cy="937092"/>
          </a:xfrm>
          <a:prstGeom prst="rect">
            <a:avLst/>
          </a:prstGeom>
        </p:spPr>
      </p:pic>
      <p:sp>
        <p:nvSpPr>
          <p:cNvPr id="27" name="Oval 26">
            <a:extLst>
              <a:ext uri="{FF2B5EF4-FFF2-40B4-BE49-F238E27FC236}">
                <a16:creationId xmlns:a16="http://schemas.microsoft.com/office/drawing/2014/main" id="{830D0CC1-5864-F8DE-A566-D787D2D0B7E1}"/>
              </a:ext>
            </a:extLst>
          </p:cNvPr>
          <p:cNvSpPr/>
          <p:nvPr/>
        </p:nvSpPr>
        <p:spPr>
          <a:xfrm>
            <a:off x="2857318" y="3247567"/>
            <a:ext cx="2202092" cy="22246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0723F895-8CBC-AFF2-71BF-23D52270BF30}"/>
              </a:ext>
            </a:extLst>
          </p:cNvPr>
          <p:cNvSpPr/>
          <p:nvPr/>
        </p:nvSpPr>
        <p:spPr>
          <a:xfrm>
            <a:off x="5123909" y="3233777"/>
            <a:ext cx="2202092" cy="22246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C7A164A0-4737-6E34-83CE-9372C941BBE3}"/>
              </a:ext>
            </a:extLst>
          </p:cNvPr>
          <p:cNvSpPr/>
          <p:nvPr/>
        </p:nvSpPr>
        <p:spPr>
          <a:xfrm>
            <a:off x="7401088" y="3258664"/>
            <a:ext cx="2202092" cy="22246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4005E511-B1ED-C015-35C2-BBE70D7A14E7}"/>
              </a:ext>
            </a:extLst>
          </p:cNvPr>
          <p:cNvSpPr/>
          <p:nvPr/>
        </p:nvSpPr>
        <p:spPr>
          <a:xfrm>
            <a:off x="9664179" y="3233951"/>
            <a:ext cx="2202092" cy="22246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3100CAC7-91DE-673F-375C-8AAA57CD7FED}"/>
              </a:ext>
            </a:extLst>
          </p:cNvPr>
          <p:cNvSpPr txBox="1"/>
          <p:nvPr/>
        </p:nvSpPr>
        <p:spPr>
          <a:xfrm>
            <a:off x="9743650" y="3709287"/>
            <a:ext cx="2043149" cy="1323439"/>
          </a:xfrm>
          <a:prstGeom prst="rect">
            <a:avLst/>
          </a:prstGeom>
          <a:noFill/>
        </p:spPr>
        <p:txBody>
          <a:bodyPr wrap="square" rtlCol="0">
            <a:spAutoFit/>
          </a:bodyPr>
          <a:lstStyle/>
          <a:p>
            <a:pPr algn="ctr"/>
            <a:r>
              <a:rPr lang="en-US" sz="2000" dirty="0"/>
              <a:t>In 2021, </a:t>
            </a:r>
            <a:r>
              <a:rPr lang="en-US" sz="2000" b="1" dirty="0">
                <a:solidFill>
                  <a:srgbClr val="C00000"/>
                </a:solidFill>
              </a:rPr>
              <a:t>USD 966 billion </a:t>
            </a:r>
            <a:r>
              <a:rPr lang="en-US" sz="2000" dirty="0"/>
              <a:t>in health expenditure was due to diabetes </a:t>
            </a:r>
          </a:p>
        </p:txBody>
      </p:sp>
      <p:pic>
        <p:nvPicPr>
          <p:cNvPr id="1026" name="Picture 2">
            <a:extLst>
              <a:ext uri="{FF2B5EF4-FFF2-40B4-BE49-F238E27FC236}">
                <a16:creationId xmlns:a16="http://schemas.microsoft.com/office/drawing/2014/main" id="{C397D0FA-0255-57C9-6029-03FD4A1D98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3994" y="1906718"/>
            <a:ext cx="1099067" cy="109906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DBB5DCAA-5EB1-9AEB-67E3-9D26D8B24F03}"/>
              </a:ext>
            </a:extLst>
          </p:cNvPr>
          <p:cNvPicPr>
            <a:picLocks noChangeAspect="1"/>
          </p:cNvPicPr>
          <p:nvPr/>
        </p:nvPicPr>
        <p:blipFill>
          <a:blip r:embed="rId7"/>
          <a:stretch>
            <a:fillRect/>
          </a:stretch>
        </p:blipFill>
        <p:spPr>
          <a:xfrm>
            <a:off x="3486506" y="2023473"/>
            <a:ext cx="886644" cy="886644"/>
          </a:xfrm>
          <a:prstGeom prst="rect">
            <a:avLst/>
          </a:prstGeom>
        </p:spPr>
      </p:pic>
      <p:pic>
        <p:nvPicPr>
          <p:cNvPr id="34" name="Picture 33">
            <a:extLst>
              <a:ext uri="{FF2B5EF4-FFF2-40B4-BE49-F238E27FC236}">
                <a16:creationId xmlns:a16="http://schemas.microsoft.com/office/drawing/2014/main" id="{7523E76C-E3D9-E122-D198-DFC5BE2D1F64}"/>
              </a:ext>
            </a:extLst>
          </p:cNvPr>
          <p:cNvPicPr>
            <a:picLocks noChangeAspect="1"/>
          </p:cNvPicPr>
          <p:nvPr/>
        </p:nvPicPr>
        <p:blipFill>
          <a:blip r:embed="rId8"/>
          <a:stretch>
            <a:fillRect/>
          </a:stretch>
        </p:blipFill>
        <p:spPr>
          <a:xfrm>
            <a:off x="10172303" y="1937983"/>
            <a:ext cx="937093" cy="937093"/>
          </a:xfrm>
          <a:prstGeom prst="rect">
            <a:avLst/>
          </a:prstGeom>
        </p:spPr>
      </p:pic>
    </p:spTree>
    <p:extLst>
      <p:ext uri="{BB962C8B-B14F-4D97-AF65-F5344CB8AC3E}">
        <p14:creationId xmlns:p14="http://schemas.microsoft.com/office/powerpoint/2010/main" val="1651327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2688" y="1685925"/>
            <a:ext cx="10326624" cy="2637155"/>
          </a:xfrm>
        </p:spPr>
        <p:txBody>
          <a:bodyPr>
            <a:normAutofit/>
          </a:bodyPr>
          <a:lstStyle/>
          <a:p>
            <a:r>
              <a:rPr lang="en-US" sz="4800" b="1" dirty="0">
                <a:latin typeface="+mn-lt"/>
              </a:rPr>
              <a:t>What intervention is likely to be most effective at lowering the onset of diabetes?</a:t>
            </a:r>
          </a:p>
        </p:txBody>
      </p:sp>
      <p:sp>
        <p:nvSpPr>
          <p:cNvPr id="6" name="Slide Number Placeholder 5"/>
          <p:cNvSpPr>
            <a:spLocks noGrp="1"/>
          </p:cNvSpPr>
          <p:nvPr>
            <p:ph type="sldNum" sz="quarter" idx="12"/>
          </p:nvPr>
        </p:nvSpPr>
        <p:spPr/>
        <p:txBody>
          <a:bodyPr/>
          <a:lstStyle/>
          <a:p>
            <a:fld id="{89E8E633-EF76-4FF9-A183-6B53A9968A38}" type="slidenum">
              <a:rPr lang="en-US" smtClean="0"/>
              <a:t>30</a:t>
            </a:fld>
            <a:endParaRPr lang="en-US" dirty="0"/>
          </a:p>
        </p:txBody>
      </p:sp>
    </p:spTree>
    <p:extLst>
      <p:ext uri="{BB962C8B-B14F-4D97-AF65-F5344CB8AC3E}">
        <p14:creationId xmlns:p14="http://schemas.microsoft.com/office/powerpoint/2010/main" val="4246256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6988" y="1981200"/>
            <a:ext cx="10098024" cy="2032222"/>
          </a:xfrm>
        </p:spPr>
        <p:txBody>
          <a:bodyPr>
            <a:normAutofit/>
          </a:bodyPr>
          <a:lstStyle/>
          <a:p>
            <a:r>
              <a:rPr lang="en-US" sz="6500" b="1" dirty="0">
                <a:latin typeface="+mn-lt"/>
              </a:rPr>
              <a:t>Tackling diabetes incidence with awareness?</a:t>
            </a:r>
          </a:p>
        </p:txBody>
      </p:sp>
      <p:sp>
        <p:nvSpPr>
          <p:cNvPr id="6" name="Slide Number Placeholder 5"/>
          <p:cNvSpPr>
            <a:spLocks noGrp="1"/>
          </p:cNvSpPr>
          <p:nvPr>
            <p:ph type="sldNum" sz="quarter" idx="12"/>
          </p:nvPr>
        </p:nvSpPr>
        <p:spPr/>
        <p:txBody>
          <a:bodyPr/>
          <a:lstStyle/>
          <a:p>
            <a:fld id="{89E8E633-EF76-4FF9-A183-6B53A9968A38}" type="slidenum">
              <a:rPr lang="en-US" sz="2000" smtClean="0"/>
              <a:t>31</a:t>
            </a:fld>
            <a:endParaRPr lang="en-US" sz="2000" dirty="0"/>
          </a:p>
        </p:txBody>
      </p:sp>
    </p:spTree>
    <p:extLst>
      <p:ext uri="{BB962C8B-B14F-4D97-AF65-F5344CB8AC3E}">
        <p14:creationId xmlns:p14="http://schemas.microsoft.com/office/powerpoint/2010/main" val="4034422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909099" y="2187199"/>
            <a:ext cx="10444701" cy="3008530"/>
          </a:xfrm>
        </p:spPr>
        <p:txBody>
          <a:bodyPr>
            <a:normAutofit/>
          </a:bodyPr>
          <a:lstStyle/>
          <a:p>
            <a:r>
              <a:rPr lang="en-US" sz="3600" b="1" dirty="0"/>
              <a:t>Behavioral change is </a:t>
            </a:r>
            <a:r>
              <a:rPr lang="en-US" sz="3600" b="1" dirty="0">
                <a:solidFill>
                  <a:srgbClr val="C00000"/>
                </a:solidFill>
              </a:rPr>
              <a:t>difficult to accomplish or sustain </a:t>
            </a:r>
            <a:r>
              <a:rPr lang="en-US" sz="3600" b="1" dirty="0"/>
              <a:t>unless there is </a:t>
            </a:r>
            <a:r>
              <a:rPr lang="en-US" sz="3600" b="1" dirty="0">
                <a:solidFill>
                  <a:srgbClr val="C00000"/>
                </a:solidFill>
              </a:rPr>
              <a:t>immense mass engagement</a:t>
            </a:r>
            <a:r>
              <a:rPr lang="en-US" sz="3600" b="1" dirty="0"/>
              <a:t>; this is rarely reached (very few exceptions)</a:t>
            </a:r>
          </a:p>
          <a:p>
            <a:r>
              <a:rPr lang="en-US" sz="3600" b="1" dirty="0"/>
              <a:t>Emphasis on individual responsibility to maintain such change </a:t>
            </a:r>
          </a:p>
          <a:p>
            <a:pPr marL="0" indent="0">
              <a:buNone/>
            </a:pPr>
            <a:endParaRPr lang="en-US" sz="3600" b="1" dirty="0"/>
          </a:p>
        </p:txBody>
      </p:sp>
      <p:sp>
        <p:nvSpPr>
          <p:cNvPr id="3" name="Slide Number Placeholder 2"/>
          <p:cNvSpPr>
            <a:spLocks noGrp="1"/>
          </p:cNvSpPr>
          <p:nvPr>
            <p:ph type="sldNum" sz="quarter" idx="12"/>
          </p:nvPr>
        </p:nvSpPr>
        <p:spPr/>
        <p:txBody>
          <a:bodyPr/>
          <a:lstStyle/>
          <a:p>
            <a:fld id="{16DBE98B-0781-47C9-8EBE-1D085FE1ABD6}" type="slidenum">
              <a:rPr lang="en-US" smtClean="0"/>
              <a:pPr/>
              <a:t>32</a:t>
            </a:fld>
            <a:endParaRPr lang="en-US"/>
          </a:p>
        </p:txBody>
      </p:sp>
      <p:sp>
        <p:nvSpPr>
          <p:cNvPr id="4" name="Title 3">
            <a:extLst>
              <a:ext uri="{FF2B5EF4-FFF2-40B4-BE49-F238E27FC236}">
                <a16:creationId xmlns:a16="http://schemas.microsoft.com/office/drawing/2014/main" id="{6C3D2A9C-5184-4C01-B8D5-08FCEB60F08B}"/>
              </a:ext>
            </a:extLst>
          </p:cNvPr>
          <p:cNvSpPr>
            <a:spLocks noGrp="1"/>
          </p:cNvSpPr>
          <p:nvPr>
            <p:ph type="title"/>
          </p:nvPr>
        </p:nvSpPr>
        <p:spPr>
          <a:xfrm>
            <a:off x="838200" y="139700"/>
            <a:ext cx="10515600" cy="1325563"/>
          </a:xfrm>
        </p:spPr>
        <p:txBody>
          <a:bodyPr/>
          <a:lstStyle/>
          <a:p>
            <a:r>
              <a:rPr lang="en-US" dirty="0">
                <a:latin typeface="+mn-lt"/>
              </a:rPr>
              <a:t>Focus of public health interventions in Qatar</a:t>
            </a:r>
          </a:p>
        </p:txBody>
      </p:sp>
      <p:sp>
        <p:nvSpPr>
          <p:cNvPr id="2" name="TextBox 1">
            <a:extLst>
              <a:ext uri="{FF2B5EF4-FFF2-40B4-BE49-F238E27FC236}">
                <a16:creationId xmlns:a16="http://schemas.microsoft.com/office/drawing/2014/main" id="{C8E7D0BA-7A26-14D4-F269-1A493B23BD43}"/>
              </a:ext>
            </a:extLst>
          </p:cNvPr>
          <p:cNvSpPr txBox="1"/>
          <p:nvPr/>
        </p:nvSpPr>
        <p:spPr>
          <a:xfrm>
            <a:off x="1016524" y="6110129"/>
            <a:ext cx="10444701" cy="246221"/>
          </a:xfrm>
          <a:prstGeom prst="rect">
            <a:avLst/>
          </a:prstGeom>
          <a:noFill/>
        </p:spPr>
        <p:txBody>
          <a:bodyPr wrap="square">
            <a:spAutoFit/>
          </a:bodyPr>
          <a:lstStyle/>
          <a:p>
            <a:r>
              <a:rPr lang="en-US" sz="1000" b="0" i="1" dirty="0">
                <a:solidFill>
                  <a:srgbClr val="222222"/>
                </a:solidFill>
                <a:effectLst/>
                <a:cs typeface="Arial" panose="020B0604020202020204" pitchFamily="34" charset="0"/>
              </a:rPr>
              <a:t>Browning, Colette, and Shane A. Thomas. </a:t>
            </a:r>
            <a:r>
              <a:rPr lang="en-US" sz="1000" b="0" i="1" dirty="0" err="1">
                <a:solidFill>
                  <a:srgbClr val="222222"/>
                </a:solidFill>
                <a:effectLst/>
                <a:cs typeface="Arial" panose="020B0604020202020204" pitchFamily="34" charset="0"/>
              </a:rPr>
              <a:t>Behavioural</a:t>
            </a:r>
            <a:r>
              <a:rPr lang="en-US" sz="1000" b="0" i="1" dirty="0">
                <a:solidFill>
                  <a:srgbClr val="222222"/>
                </a:solidFill>
                <a:effectLst/>
                <a:cs typeface="Arial" panose="020B0604020202020204" pitchFamily="34" charset="0"/>
              </a:rPr>
              <a:t> change: an evidence-based handbook for social and public health. Elsevier Health Sciences, 2006.</a:t>
            </a:r>
            <a:endParaRPr lang="en-US" sz="1000" i="1" dirty="0">
              <a:cs typeface="Arial" panose="020B0604020202020204" pitchFamily="34" charset="0"/>
            </a:endParaRPr>
          </a:p>
        </p:txBody>
      </p:sp>
    </p:spTree>
    <p:extLst>
      <p:ext uri="{BB962C8B-B14F-4D97-AF65-F5344CB8AC3E}">
        <p14:creationId xmlns:p14="http://schemas.microsoft.com/office/powerpoint/2010/main" val="3376066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27257" y="6419851"/>
            <a:ext cx="2895600" cy="244475"/>
          </a:xfrm>
        </p:spPr>
        <p:txBody>
          <a:bodyPr/>
          <a:lstStyle/>
          <a:p>
            <a:pPr>
              <a:defRPr/>
            </a:pPr>
            <a:fld id="{46E67C23-6101-4146-8FE8-C48C413745C1}" type="slidenum">
              <a:rPr lang="en-US" smtClean="0"/>
              <a:pPr>
                <a:defRPr/>
              </a:pPr>
              <a:t>33</a:t>
            </a:fld>
            <a:endParaRPr lang="en-US" dirty="0"/>
          </a:p>
        </p:txBody>
      </p:sp>
      <p:sp>
        <p:nvSpPr>
          <p:cNvPr id="8" name="Title 1"/>
          <p:cNvSpPr>
            <a:spLocks noGrp="1"/>
          </p:cNvSpPr>
          <p:nvPr>
            <p:ph type="title"/>
          </p:nvPr>
        </p:nvSpPr>
        <p:spPr>
          <a:xfrm>
            <a:off x="966787" y="263486"/>
            <a:ext cx="8229600" cy="1143000"/>
          </a:xfrm>
        </p:spPr>
        <p:txBody>
          <a:bodyPr/>
          <a:lstStyle/>
          <a:p>
            <a:r>
              <a:rPr lang="en-US" dirty="0">
                <a:latin typeface="+mn-lt"/>
              </a:rPr>
              <a:t>Fascinating piece</a:t>
            </a:r>
          </a:p>
        </p:txBody>
      </p:sp>
      <p:sp>
        <p:nvSpPr>
          <p:cNvPr id="9" name="Content Placeholder 2"/>
          <p:cNvSpPr>
            <a:spLocks noGrp="1"/>
          </p:cNvSpPr>
          <p:nvPr>
            <p:ph idx="1"/>
          </p:nvPr>
        </p:nvSpPr>
        <p:spPr>
          <a:xfrm>
            <a:off x="1545431" y="3429000"/>
            <a:ext cx="4648200" cy="807244"/>
          </a:xfrm>
        </p:spPr>
        <p:txBody>
          <a:bodyPr/>
          <a:lstStyle/>
          <a:p>
            <a:pPr marL="0" indent="0">
              <a:buNone/>
            </a:pPr>
            <a:r>
              <a:rPr lang="en-US" dirty="0"/>
              <a:t>The Power of Habit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618" y="1586687"/>
            <a:ext cx="3086100" cy="4752975"/>
          </a:xfrm>
          <a:prstGeom prst="rect">
            <a:avLst/>
          </a:prstGeom>
        </p:spPr>
      </p:pic>
    </p:spTree>
    <p:extLst>
      <p:ext uri="{BB962C8B-B14F-4D97-AF65-F5344CB8AC3E}">
        <p14:creationId xmlns:p14="http://schemas.microsoft.com/office/powerpoint/2010/main" val="1480218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D5229B-64C7-4055-BF5F-45973028146C}"/>
              </a:ext>
            </a:extLst>
          </p:cNvPr>
          <p:cNvPicPr>
            <a:picLocks noChangeAspect="1"/>
          </p:cNvPicPr>
          <p:nvPr/>
        </p:nvPicPr>
        <p:blipFill>
          <a:blip r:embed="rId3"/>
          <a:stretch>
            <a:fillRect/>
          </a:stretch>
        </p:blipFill>
        <p:spPr>
          <a:xfrm>
            <a:off x="1821759" y="2114667"/>
            <a:ext cx="7453425" cy="4297680"/>
          </a:xfrm>
          <a:prstGeom prst="rect">
            <a:avLst/>
          </a:prstGeom>
        </p:spPr>
      </p:pic>
      <p:sp>
        <p:nvSpPr>
          <p:cNvPr id="4" name="Slide Number Placeholder 3">
            <a:extLst>
              <a:ext uri="{FF2B5EF4-FFF2-40B4-BE49-F238E27FC236}">
                <a16:creationId xmlns:a16="http://schemas.microsoft.com/office/drawing/2014/main" id="{4E87D443-066B-46E9-948F-B8776B01A8EC}"/>
              </a:ext>
            </a:extLst>
          </p:cNvPr>
          <p:cNvSpPr>
            <a:spLocks noGrp="1"/>
          </p:cNvSpPr>
          <p:nvPr>
            <p:ph type="sldNum" sz="quarter" idx="12"/>
          </p:nvPr>
        </p:nvSpPr>
        <p:spPr/>
        <p:txBody>
          <a:bodyPr/>
          <a:lstStyle/>
          <a:p>
            <a:fld id="{16DBE98B-0781-47C9-8EBE-1D085FE1ABD6}" type="slidenum">
              <a:rPr lang="en-US" smtClean="0"/>
              <a:pPr/>
              <a:t>34</a:t>
            </a:fld>
            <a:endParaRPr lang="en-US"/>
          </a:p>
        </p:txBody>
      </p:sp>
      <p:pic>
        <p:nvPicPr>
          <p:cNvPr id="5" name="Picture 4">
            <a:extLst>
              <a:ext uri="{FF2B5EF4-FFF2-40B4-BE49-F238E27FC236}">
                <a16:creationId xmlns:a16="http://schemas.microsoft.com/office/drawing/2014/main" id="{D965AB68-76AA-4F4A-A1F6-8A6B0E864FD9}"/>
              </a:ext>
            </a:extLst>
          </p:cNvPr>
          <p:cNvPicPr>
            <a:picLocks noChangeAspect="1"/>
          </p:cNvPicPr>
          <p:nvPr/>
        </p:nvPicPr>
        <p:blipFill>
          <a:blip r:embed="rId4"/>
          <a:stretch>
            <a:fillRect/>
          </a:stretch>
        </p:blipFill>
        <p:spPr>
          <a:xfrm rot="20188548">
            <a:off x="2890606" y="250467"/>
            <a:ext cx="4602787" cy="5669280"/>
          </a:xfrm>
          <a:prstGeom prst="rect">
            <a:avLst/>
          </a:prstGeom>
        </p:spPr>
      </p:pic>
      <p:pic>
        <p:nvPicPr>
          <p:cNvPr id="2050" name="Picture 2" descr="Image result for diabetes risk score Australia">
            <a:extLst>
              <a:ext uri="{FF2B5EF4-FFF2-40B4-BE49-F238E27FC236}">
                <a16:creationId xmlns:a16="http://schemas.microsoft.com/office/drawing/2014/main" id="{5FA647FB-5FC5-4385-8F2A-38C6240A30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28532">
            <a:off x="3104105" y="453715"/>
            <a:ext cx="4784725" cy="6188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044EFF-872B-4A22-A270-931EE7D3F145}"/>
              </a:ext>
            </a:extLst>
          </p:cNvPr>
          <p:cNvPicPr>
            <a:picLocks noChangeAspect="1"/>
          </p:cNvPicPr>
          <p:nvPr/>
        </p:nvPicPr>
        <p:blipFill>
          <a:blip r:embed="rId6"/>
          <a:stretch>
            <a:fillRect/>
          </a:stretch>
        </p:blipFill>
        <p:spPr>
          <a:xfrm>
            <a:off x="4169946" y="511582"/>
            <a:ext cx="4322226" cy="5760720"/>
          </a:xfrm>
          <a:prstGeom prst="rect">
            <a:avLst/>
          </a:prstGeom>
        </p:spPr>
      </p:pic>
      <p:pic>
        <p:nvPicPr>
          <p:cNvPr id="7" name="Picture 6">
            <a:extLst>
              <a:ext uri="{FF2B5EF4-FFF2-40B4-BE49-F238E27FC236}">
                <a16:creationId xmlns:a16="http://schemas.microsoft.com/office/drawing/2014/main" id="{969E8868-1290-45EE-B4CA-C924FC339D02}"/>
              </a:ext>
            </a:extLst>
          </p:cNvPr>
          <p:cNvPicPr>
            <a:picLocks noChangeAspect="1"/>
          </p:cNvPicPr>
          <p:nvPr/>
        </p:nvPicPr>
        <p:blipFill>
          <a:blip r:embed="rId7"/>
          <a:stretch>
            <a:fillRect/>
          </a:stretch>
        </p:blipFill>
        <p:spPr>
          <a:xfrm rot="1042306">
            <a:off x="5356209" y="653056"/>
            <a:ext cx="4048086" cy="5303520"/>
          </a:xfrm>
          <a:prstGeom prst="rect">
            <a:avLst/>
          </a:prstGeom>
        </p:spPr>
      </p:pic>
    </p:spTree>
    <p:extLst>
      <p:ext uri="{BB962C8B-B14F-4D97-AF65-F5344CB8AC3E}">
        <p14:creationId xmlns:p14="http://schemas.microsoft.com/office/powerpoint/2010/main" val="2542943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B03B-D3F2-037C-89F5-C8894E5B28E5}"/>
              </a:ext>
            </a:extLst>
          </p:cNvPr>
          <p:cNvSpPr>
            <a:spLocks noGrp="1"/>
          </p:cNvSpPr>
          <p:nvPr>
            <p:ph type="title"/>
          </p:nvPr>
        </p:nvSpPr>
        <p:spPr/>
        <p:txBody>
          <a:bodyPr/>
          <a:lstStyle/>
          <a:p>
            <a:r>
              <a:rPr lang="en-US" dirty="0">
                <a:latin typeface="+mn-lt"/>
              </a:rPr>
              <a:t>Qatar Diabetes Risk Score</a:t>
            </a:r>
          </a:p>
        </p:txBody>
      </p:sp>
      <p:sp>
        <p:nvSpPr>
          <p:cNvPr id="4" name="Slide Number Placeholder 3">
            <a:extLst>
              <a:ext uri="{FF2B5EF4-FFF2-40B4-BE49-F238E27FC236}">
                <a16:creationId xmlns:a16="http://schemas.microsoft.com/office/drawing/2014/main" id="{912914C1-D079-3F12-A7AA-7968FD60D374}"/>
              </a:ext>
            </a:extLst>
          </p:cNvPr>
          <p:cNvSpPr>
            <a:spLocks noGrp="1"/>
          </p:cNvSpPr>
          <p:nvPr>
            <p:ph type="sldNum" sz="quarter" idx="12"/>
          </p:nvPr>
        </p:nvSpPr>
        <p:spPr/>
        <p:txBody>
          <a:bodyPr/>
          <a:lstStyle/>
          <a:p>
            <a:fld id="{89E8E633-EF76-4FF9-A183-6B53A9968A38}" type="slidenum">
              <a:rPr lang="en-US" smtClean="0"/>
              <a:t>35</a:t>
            </a:fld>
            <a:endParaRPr lang="en-US"/>
          </a:p>
        </p:txBody>
      </p:sp>
      <p:sp>
        <p:nvSpPr>
          <p:cNvPr id="5" name="Slide Number Placeholder 5">
            <a:extLst>
              <a:ext uri="{FF2B5EF4-FFF2-40B4-BE49-F238E27FC236}">
                <a16:creationId xmlns:a16="http://schemas.microsoft.com/office/drawing/2014/main" id="{6AAFAAE0-16D4-4452-9A46-7A25F10D6DA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A6DA5-34CE-4105-AC77-15CCD411CF73}" type="slidenum">
              <a:rPr lang="en-US" smtClean="0"/>
              <a:pPr/>
              <a:t>35</a:t>
            </a:fld>
            <a:endParaRPr lang="en-US"/>
          </a:p>
        </p:txBody>
      </p:sp>
      <p:sp>
        <p:nvSpPr>
          <p:cNvPr id="7" name="TextBox 6">
            <a:extLst>
              <a:ext uri="{FF2B5EF4-FFF2-40B4-BE49-F238E27FC236}">
                <a16:creationId xmlns:a16="http://schemas.microsoft.com/office/drawing/2014/main" id="{799BACC2-1FF0-224D-8C65-2FD1E27F6ADB}"/>
              </a:ext>
            </a:extLst>
          </p:cNvPr>
          <p:cNvSpPr txBox="1"/>
          <p:nvPr/>
        </p:nvSpPr>
        <p:spPr>
          <a:xfrm>
            <a:off x="838200" y="1525636"/>
            <a:ext cx="6185043" cy="461665"/>
          </a:xfrm>
          <a:prstGeom prst="rect">
            <a:avLst/>
          </a:prstGeom>
          <a:noFill/>
        </p:spPr>
        <p:txBody>
          <a:bodyPr wrap="square" rtlCol="0">
            <a:spAutoFit/>
          </a:bodyPr>
          <a:lstStyle/>
          <a:p>
            <a:r>
              <a:rPr lang="en-US" sz="2400" b="1" dirty="0"/>
              <a:t>The Qatar Diabetes Risk Score formula</a:t>
            </a:r>
            <a:r>
              <a:rPr lang="en-US" b="1" dirty="0"/>
              <a:t>:</a:t>
            </a:r>
          </a:p>
        </p:txBody>
      </p:sp>
      <p:sp>
        <p:nvSpPr>
          <p:cNvPr id="8" name="TextBox 7">
            <a:extLst>
              <a:ext uri="{FF2B5EF4-FFF2-40B4-BE49-F238E27FC236}">
                <a16:creationId xmlns:a16="http://schemas.microsoft.com/office/drawing/2014/main" id="{07A1469F-B7C1-DCEF-6100-7725C74A6474}"/>
              </a:ext>
            </a:extLst>
          </p:cNvPr>
          <p:cNvSpPr txBox="1"/>
          <p:nvPr/>
        </p:nvSpPr>
        <p:spPr>
          <a:xfrm>
            <a:off x="845745" y="5836068"/>
            <a:ext cx="9236468" cy="400110"/>
          </a:xfrm>
          <a:prstGeom prst="rect">
            <a:avLst/>
          </a:prstGeom>
          <a:noFill/>
        </p:spPr>
        <p:txBody>
          <a:bodyPr wrap="square" rtlCol="0">
            <a:spAutoFit/>
          </a:bodyPr>
          <a:lstStyle/>
          <a:p>
            <a:r>
              <a:rPr lang="en-US" sz="2000" dirty="0">
                <a:solidFill>
                  <a:srgbClr val="C00000"/>
                </a:solidFill>
              </a:rPr>
              <a:t>Optimal cut-off </a:t>
            </a:r>
            <a:r>
              <a:rPr lang="en-US" sz="2000" dirty="0"/>
              <a:t>for diabetes screening (for 2020) is </a:t>
            </a:r>
            <a:r>
              <a:rPr lang="en-US" sz="2000" dirty="0">
                <a:solidFill>
                  <a:srgbClr val="C00000"/>
                </a:solidFill>
              </a:rPr>
              <a:t>26.5. </a:t>
            </a:r>
          </a:p>
        </p:txBody>
      </p:sp>
      <p:sp>
        <p:nvSpPr>
          <p:cNvPr id="9" name="TextBox 8">
            <a:extLst>
              <a:ext uri="{FF2B5EF4-FFF2-40B4-BE49-F238E27FC236}">
                <a16:creationId xmlns:a16="http://schemas.microsoft.com/office/drawing/2014/main" id="{8F6264D2-DCE9-C0B2-7B44-75E480997349}"/>
              </a:ext>
            </a:extLst>
          </p:cNvPr>
          <p:cNvSpPr txBox="1"/>
          <p:nvPr/>
        </p:nvSpPr>
        <p:spPr>
          <a:xfrm>
            <a:off x="838200" y="6302756"/>
            <a:ext cx="10643483" cy="400110"/>
          </a:xfrm>
          <a:prstGeom prst="rect">
            <a:avLst/>
          </a:prstGeom>
          <a:noFill/>
        </p:spPr>
        <p:txBody>
          <a:bodyPr wrap="square" rtlCol="0">
            <a:spAutoFit/>
          </a:bodyPr>
          <a:lstStyle/>
          <a:p>
            <a:r>
              <a:rPr lang="en-US" sz="1000" i="1" dirty="0"/>
              <a:t>Awad SF, Dargham SR, Toumi AA, et al. A diabetes risk score for Qatar utilizing a novel mathematical modeling approach to identify individuals at high risk for diabetes. Sci Rep 2021;11:1811.</a:t>
            </a:r>
          </a:p>
          <a:p>
            <a:endParaRPr lang="en-US" sz="1000" i="1" dirty="0"/>
          </a:p>
        </p:txBody>
      </p:sp>
      <p:pic>
        <p:nvPicPr>
          <p:cNvPr id="12" name="Picture 11" descr="Shape&#10;&#10;Description automatically generated with low confidence">
            <a:extLst>
              <a:ext uri="{FF2B5EF4-FFF2-40B4-BE49-F238E27FC236}">
                <a16:creationId xmlns:a16="http://schemas.microsoft.com/office/drawing/2014/main" id="{ED026395-E643-CCD2-01FC-CD436E1C6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30390" y="2333151"/>
            <a:ext cx="565240" cy="565240"/>
          </a:xfrm>
          <a:prstGeom prst="rect">
            <a:avLst/>
          </a:prstGeom>
        </p:spPr>
      </p:pic>
      <p:pic>
        <p:nvPicPr>
          <p:cNvPr id="18" name="Picture 17" descr="Shape&#10;&#10;Description automatically generated with low confidence">
            <a:extLst>
              <a:ext uri="{FF2B5EF4-FFF2-40B4-BE49-F238E27FC236}">
                <a16:creationId xmlns:a16="http://schemas.microsoft.com/office/drawing/2014/main" id="{5FFB44C9-EA57-CECA-340E-EEC84E97C3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69600" y="2280661"/>
            <a:ext cx="653523" cy="653523"/>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5BBBC122-C0DA-FDD3-7B20-75929EB0A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0563" y="2292694"/>
            <a:ext cx="529674" cy="529674"/>
          </a:xfrm>
          <a:prstGeom prst="rect">
            <a:avLst/>
          </a:prstGeom>
        </p:spPr>
      </p:pic>
      <p:pic>
        <p:nvPicPr>
          <p:cNvPr id="22" name="Picture 21" descr="Shape&#10;&#10;Description automatically generated with low confidence">
            <a:extLst>
              <a:ext uri="{FF2B5EF4-FFF2-40B4-BE49-F238E27FC236}">
                <a16:creationId xmlns:a16="http://schemas.microsoft.com/office/drawing/2014/main" id="{BEAE2C75-B0BA-27FC-CC3B-0B7CE74DD1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3168" y="2363755"/>
            <a:ext cx="458613" cy="458613"/>
          </a:xfrm>
          <a:prstGeom prst="rect">
            <a:avLst/>
          </a:prstGeom>
        </p:spPr>
      </p:pic>
      <p:sp>
        <p:nvSpPr>
          <p:cNvPr id="24" name="TextBox 23">
            <a:extLst>
              <a:ext uri="{FF2B5EF4-FFF2-40B4-BE49-F238E27FC236}">
                <a16:creationId xmlns:a16="http://schemas.microsoft.com/office/drawing/2014/main" id="{5BE3E014-DD69-64D0-E2E7-6515FE2A0911}"/>
              </a:ext>
            </a:extLst>
          </p:cNvPr>
          <p:cNvSpPr txBox="1"/>
          <p:nvPr/>
        </p:nvSpPr>
        <p:spPr>
          <a:xfrm>
            <a:off x="838200" y="3495271"/>
            <a:ext cx="1504950" cy="1015663"/>
          </a:xfrm>
          <a:prstGeom prst="rect">
            <a:avLst/>
          </a:prstGeom>
          <a:noFill/>
        </p:spPr>
        <p:txBody>
          <a:bodyPr wrap="square" rtlCol="0">
            <a:spAutoFit/>
          </a:bodyPr>
          <a:lstStyle/>
          <a:p>
            <a:pPr algn="ctr"/>
            <a:r>
              <a:rPr lang="en-US" sz="2000" b="1" dirty="0"/>
              <a:t>Total Diabetes Risk Score</a:t>
            </a:r>
          </a:p>
        </p:txBody>
      </p:sp>
      <p:sp>
        <p:nvSpPr>
          <p:cNvPr id="25" name="TextBox 24">
            <a:extLst>
              <a:ext uri="{FF2B5EF4-FFF2-40B4-BE49-F238E27FC236}">
                <a16:creationId xmlns:a16="http://schemas.microsoft.com/office/drawing/2014/main" id="{99E1D3D5-95F9-5446-3AA3-B5A7B47FEA59}"/>
              </a:ext>
            </a:extLst>
          </p:cNvPr>
          <p:cNvSpPr txBox="1"/>
          <p:nvPr/>
        </p:nvSpPr>
        <p:spPr>
          <a:xfrm>
            <a:off x="2343150" y="3743447"/>
            <a:ext cx="590550" cy="400110"/>
          </a:xfrm>
          <a:prstGeom prst="rect">
            <a:avLst/>
          </a:prstGeom>
          <a:noFill/>
        </p:spPr>
        <p:txBody>
          <a:bodyPr wrap="square" rtlCol="0">
            <a:spAutoFit/>
          </a:bodyPr>
          <a:lstStyle/>
          <a:p>
            <a:pPr algn="ctr"/>
            <a:r>
              <a:rPr lang="en-US" sz="2000" b="1" dirty="0"/>
              <a:t>=</a:t>
            </a:r>
          </a:p>
        </p:txBody>
      </p:sp>
      <p:pic>
        <p:nvPicPr>
          <p:cNvPr id="27" name="Picture 26" descr="Shape&#10;&#10;Description automatically generated with low confidence">
            <a:extLst>
              <a:ext uri="{FF2B5EF4-FFF2-40B4-BE49-F238E27FC236}">
                <a16:creationId xmlns:a16="http://schemas.microsoft.com/office/drawing/2014/main" id="{DE7A143C-5A4F-CD6D-21C1-01B04B3AB2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3032" y="2266765"/>
            <a:ext cx="565239" cy="565239"/>
          </a:xfrm>
          <a:prstGeom prst="rect">
            <a:avLst/>
          </a:prstGeom>
        </p:spPr>
      </p:pic>
      <p:sp>
        <p:nvSpPr>
          <p:cNvPr id="28" name="TextBox 27">
            <a:extLst>
              <a:ext uri="{FF2B5EF4-FFF2-40B4-BE49-F238E27FC236}">
                <a16:creationId xmlns:a16="http://schemas.microsoft.com/office/drawing/2014/main" id="{9013790D-CBCB-6A2A-8687-94FC6263A759}"/>
              </a:ext>
            </a:extLst>
          </p:cNvPr>
          <p:cNvSpPr txBox="1"/>
          <p:nvPr/>
        </p:nvSpPr>
        <p:spPr>
          <a:xfrm>
            <a:off x="2786276" y="3072348"/>
            <a:ext cx="1876425" cy="3323987"/>
          </a:xfrm>
          <a:prstGeom prst="rect">
            <a:avLst/>
          </a:prstGeom>
          <a:noFill/>
        </p:spPr>
        <p:txBody>
          <a:bodyPr wrap="square" rtlCol="0">
            <a:spAutoFit/>
          </a:bodyPr>
          <a:lstStyle/>
          <a:p>
            <a:pPr algn="ctr"/>
            <a:r>
              <a:rPr lang="en-US" sz="1400" b="1" dirty="0">
                <a:solidFill>
                  <a:srgbClr val="C00000"/>
                </a:solidFill>
              </a:rPr>
              <a:t>0</a:t>
            </a:r>
            <a:r>
              <a:rPr lang="en-US" sz="1400" b="1" dirty="0"/>
              <a:t> </a:t>
            </a:r>
            <a:r>
              <a:rPr lang="en-US" sz="1400" b="1" i="1" dirty="0"/>
              <a:t>if</a:t>
            </a:r>
            <a:r>
              <a:rPr lang="en-US" sz="1400" b="1" dirty="0"/>
              <a:t> age = 15-19</a:t>
            </a:r>
          </a:p>
          <a:p>
            <a:pPr algn="ctr"/>
            <a:r>
              <a:rPr lang="en-US" sz="1400" b="1" dirty="0">
                <a:solidFill>
                  <a:srgbClr val="C00000"/>
                </a:solidFill>
              </a:rPr>
              <a:t>6</a:t>
            </a:r>
            <a:r>
              <a:rPr lang="en-US" sz="1400" b="1" dirty="0"/>
              <a:t> </a:t>
            </a:r>
            <a:r>
              <a:rPr lang="en-US" sz="1400" b="1" i="1" dirty="0"/>
              <a:t>if</a:t>
            </a:r>
            <a:r>
              <a:rPr lang="en-US" sz="1400" b="1" dirty="0"/>
              <a:t> age = 20-24</a:t>
            </a:r>
          </a:p>
          <a:p>
            <a:pPr algn="ctr"/>
            <a:r>
              <a:rPr lang="en-US" sz="1400" b="1" dirty="0">
                <a:solidFill>
                  <a:srgbClr val="C00000"/>
                </a:solidFill>
              </a:rPr>
              <a:t>10</a:t>
            </a:r>
            <a:r>
              <a:rPr lang="en-US" sz="1400" b="1" dirty="0"/>
              <a:t> </a:t>
            </a:r>
            <a:r>
              <a:rPr lang="en-US" sz="1400" b="1" i="1" dirty="0"/>
              <a:t>if</a:t>
            </a:r>
            <a:r>
              <a:rPr lang="en-US" sz="1400" b="1" dirty="0"/>
              <a:t> age = 25-29</a:t>
            </a:r>
          </a:p>
          <a:p>
            <a:pPr algn="ctr"/>
            <a:r>
              <a:rPr lang="en-US" sz="1400" b="1" dirty="0">
                <a:solidFill>
                  <a:srgbClr val="C00000"/>
                </a:solidFill>
              </a:rPr>
              <a:t>10</a:t>
            </a:r>
            <a:r>
              <a:rPr lang="en-US" sz="1400" b="1" dirty="0"/>
              <a:t> </a:t>
            </a:r>
            <a:r>
              <a:rPr lang="en-US" sz="1400" b="1" i="1" dirty="0"/>
              <a:t>if</a:t>
            </a:r>
            <a:r>
              <a:rPr lang="en-US" sz="1400" b="1" dirty="0"/>
              <a:t> age = 30-34</a:t>
            </a:r>
          </a:p>
          <a:p>
            <a:pPr algn="ctr"/>
            <a:r>
              <a:rPr lang="en-US" sz="1400" b="1" dirty="0">
                <a:solidFill>
                  <a:srgbClr val="C00000"/>
                </a:solidFill>
              </a:rPr>
              <a:t>14</a:t>
            </a:r>
            <a:r>
              <a:rPr lang="en-US" sz="1400" b="1" dirty="0"/>
              <a:t> </a:t>
            </a:r>
            <a:r>
              <a:rPr lang="en-US" sz="1400" b="1" i="1" dirty="0"/>
              <a:t>if</a:t>
            </a:r>
            <a:r>
              <a:rPr lang="en-US" sz="1400" b="1" dirty="0"/>
              <a:t> age = 35-39</a:t>
            </a:r>
          </a:p>
          <a:p>
            <a:pPr algn="ctr"/>
            <a:r>
              <a:rPr lang="en-US" sz="1400" b="1" dirty="0">
                <a:solidFill>
                  <a:srgbClr val="C00000"/>
                </a:solidFill>
              </a:rPr>
              <a:t>15</a:t>
            </a:r>
            <a:r>
              <a:rPr lang="en-US" sz="1400" b="1" dirty="0"/>
              <a:t> </a:t>
            </a:r>
            <a:r>
              <a:rPr lang="en-US" sz="1400" b="1" i="1" dirty="0"/>
              <a:t>if</a:t>
            </a:r>
            <a:r>
              <a:rPr lang="en-US" sz="1400" b="1" dirty="0"/>
              <a:t> age = 40-44</a:t>
            </a:r>
          </a:p>
          <a:p>
            <a:pPr algn="ctr"/>
            <a:r>
              <a:rPr lang="en-US" sz="1400" b="1" dirty="0">
                <a:solidFill>
                  <a:srgbClr val="C00000"/>
                </a:solidFill>
              </a:rPr>
              <a:t>18</a:t>
            </a:r>
            <a:r>
              <a:rPr lang="en-US" sz="1400" b="1" dirty="0"/>
              <a:t> </a:t>
            </a:r>
            <a:r>
              <a:rPr lang="en-US" sz="1400" b="1" i="1" dirty="0"/>
              <a:t>if</a:t>
            </a:r>
            <a:r>
              <a:rPr lang="en-US" sz="1400" b="1" dirty="0"/>
              <a:t> age = 45-49</a:t>
            </a:r>
          </a:p>
          <a:p>
            <a:pPr algn="ctr"/>
            <a:r>
              <a:rPr lang="en-US" sz="1400" b="1" dirty="0">
                <a:solidFill>
                  <a:srgbClr val="C00000"/>
                </a:solidFill>
              </a:rPr>
              <a:t>20</a:t>
            </a:r>
            <a:r>
              <a:rPr lang="en-US" sz="1400" b="1" dirty="0"/>
              <a:t> </a:t>
            </a:r>
            <a:r>
              <a:rPr lang="en-US" sz="1400" b="1" i="1" dirty="0"/>
              <a:t>if</a:t>
            </a:r>
            <a:r>
              <a:rPr lang="en-US" sz="1400" b="1" dirty="0"/>
              <a:t> age = 50-54</a:t>
            </a:r>
          </a:p>
          <a:p>
            <a:pPr algn="ctr"/>
            <a:r>
              <a:rPr lang="en-US" sz="1400" b="1" dirty="0">
                <a:solidFill>
                  <a:srgbClr val="C00000"/>
                </a:solidFill>
              </a:rPr>
              <a:t>25</a:t>
            </a:r>
            <a:r>
              <a:rPr lang="en-US" sz="1400" b="1" dirty="0"/>
              <a:t> </a:t>
            </a:r>
            <a:r>
              <a:rPr lang="en-US" sz="1400" b="1" i="1" dirty="0"/>
              <a:t>if</a:t>
            </a:r>
            <a:r>
              <a:rPr lang="en-US" sz="1400" b="1" dirty="0"/>
              <a:t> age = 55-59</a:t>
            </a:r>
          </a:p>
          <a:p>
            <a:pPr algn="ctr"/>
            <a:r>
              <a:rPr lang="en-US" sz="1400" b="1" dirty="0">
                <a:solidFill>
                  <a:srgbClr val="C00000"/>
                </a:solidFill>
              </a:rPr>
              <a:t>24</a:t>
            </a:r>
            <a:r>
              <a:rPr lang="en-US" sz="1400" b="1" dirty="0">
                <a:solidFill>
                  <a:srgbClr val="FF0000"/>
                </a:solidFill>
              </a:rPr>
              <a:t> </a:t>
            </a:r>
            <a:r>
              <a:rPr lang="en-US" sz="1400" b="1" i="1" dirty="0"/>
              <a:t>if</a:t>
            </a:r>
            <a:r>
              <a:rPr lang="en-US" sz="1400" b="1" dirty="0"/>
              <a:t> age = 60-64</a:t>
            </a:r>
          </a:p>
          <a:p>
            <a:pPr algn="ctr"/>
            <a:r>
              <a:rPr lang="en-US" sz="1400" b="1" dirty="0">
                <a:solidFill>
                  <a:srgbClr val="C00000"/>
                </a:solidFill>
              </a:rPr>
              <a:t>26</a:t>
            </a:r>
            <a:r>
              <a:rPr lang="en-US" sz="1400" b="1" dirty="0"/>
              <a:t> </a:t>
            </a:r>
            <a:r>
              <a:rPr lang="en-US" sz="1400" b="1" i="1" dirty="0"/>
              <a:t>if</a:t>
            </a:r>
            <a:r>
              <a:rPr lang="en-US" sz="1400" b="1" dirty="0"/>
              <a:t> age = 65-69</a:t>
            </a:r>
          </a:p>
          <a:p>
            <a:pPr algn="ctr"/>
            <a:r>
              <a:rPr lang="en-US" sz="1400" b="1" dirty="0">
                <a:solidFill>
                  <a:srgbClr val="C00000"/>
                </a:solidFill>
              </a:rPr>
              <a:t>24</a:t>
            </a:r>
            <a:r>
              <a:rPr lang="en-US" sz="1400" b="1" dirty="0"/>
              <a:t> </a:t>
            </a:r>
            <a:r>
              <a:rPr lang="en-US" sz="1400" b="1" i="1" dirty="0"/>
              <a:t>if</a:t>
            </a:r>
            <a:r>
              <a:rPr lang="en-US" sz="1400" b="1" dirty="0"/>
              <a:t> age = 70-74</a:t>
            </a:r>
          </a:p>
          <a:p>
            <a:pPr algn="ctr"/>
            <a:endParaRPr lang="en-US" sz="1400" b="1" dirty="0"/>
          </a:p>
          <a:p>
            <a:pPr algn="ctr"/>
            <a:endParaRPr lang="en-US" sz="1400" b="1" dirty="0"/>
          </a:p>
          <a:p>
            <a:pPr algn="ctr"/>
            <a:endParaRPr lang="en-US" sz="1400" b="1" dirty="0"/>
          </a:p>
        </p:txBody>
      </p:sp>
      <p:sp>
        <p:nvSpPr>
          <p:cNvPr id="29" name="TextBox 28">
            <a:extLst>
              <a:ext uri="{FF2B5EF4-FFF2-40B4-BE49-F238E27FC236}">
                <a16:creationId xmlns:a16="http://schemas.microsoft.com/office/drawing/2014/main" id="{42C3FFB3-E6E7-AFF7-8673-896360CCCEDA}"/>
              </a:ext>
            </a:extLst>
          </p:cNvPr>
          <p:cNvSpPr txBox="1"/>
          <p:nvPr/>
        </p:nvSpPr>
        <p:spPr>
          <a:xfrm>
            <a:off x="4495800" y="3743447"/>
            <a:ext cx="590550" cy="400110"/>
          </a:xfrm>
          <a:prstGeom prst="rect">
            <a:avLst/>
          </a:prstGeom>
          <a:noFill/>
        </p:spPr>
        <p:txBody>
          <a:bodyPr wrap="square" rtlCol="0">
            <a:spAutoFit/>
          </a:bodyPr>
          <a:lstStyle/>
          <a:p>
            <a:pPr algn="ctr"/>
            <a:r>
              <a:rPr lang="en-US" sz="2000" b="1" dirty="0"/>
              <a:t>+</a:t>
            </a:r>
          </a:p>
        </p:txBody>
      </p:sp>
      <p:sp>
        <p:nvSpPr>
          <p:cNvPr id="30" name="TextBox 29">
            <a:extLst>
              <a:ext uri="{FF2B5EF4-FFF2-40B4-BE49-F238E27FC236}">
                <a16:creationId xmlns:a16="http://schemas.microsoft.com/office/drawing/2014/main" id="{DF77C763-D5CD-D38D-85E9-9F6629F55FD6}"/>
              </a:ext>
            </a:extLst>
          </p:cNvPr>
          <p:cNvSpPr txBox="1"/>
          <p:nvPr/>
        </p:nvSpPr>
        <p:spPr>
          <a:xfrm>
            <a:off x="6122194" y="3724397"/>
            <a:ext cx="590550" cy="400110"/>
          </a:xfrm>
          <a:prstGeom prst="rect">
            <a:avLst/>
          </a:prstGeom>
          <a:noFill/>
        </p:spPr>
        <p:txBody>
          <a:bodyPr wrap="square" rtlCol="0">
            <a:spAutoFit/>
          </a:bodyPr>
          <a:lstStyle/>
          <a:p>
            <a:pPr algn="ctr"/>
            <a:r>
              <a:rPr lang="en-US" sz="2000" b="1" dirty="0"/>
              <a:t>+</a:t>
            </a:r>
          </a:p>
        </p:txBody>
      </p:sp>
      <p:sp>
        <p:nvSpPr>
          <p:cNvPr id="31" name="TextBox 30">
            <a:extLst>
              <a:ext uri="{FF2B5EF4-FFF2-40B4-BE49-F238E27FC236}">
                <a16:creationId xmlns:a16="http://schemas.microsoft.com/office/drawing/2014/main" id="{3A186357-D858-8B28-0E46-863768DBDD6D}"/>
              </a:ext>
            </a:extLst>
          </p:cNvPr>
          <p:cNvSpPr txBox="1"/>
          <p:nvPr/>
        </p:nvSpPr>
        <p:spPr>
          <a:xfrm>
            <a:off x="7924800" y="3743447"/>
            <a:ext cx="590550" cy="400110"/>
          </a:xfrm>
          <a:prstGeom prst="rect">
            <a:avLst/>
          </a:prstGeom>
          <a:noFill/>
        </p:spPr>
        <p:txBody>
          <a:bodyPr wrap="square" rtlCol="0">
            <a:spAutoFit/>
          </a:bodyPr>
          <a:lstStyle/>
          <a:p>
            <a:pPr algn="ctr"/>
            <a:r>
              <a:rPr lang="en-US" sz="2000" b="1" dirty="0"/>
              <a:t>+</a:t>
            </a:r>
          </a:p>
        </p:txBody>
      </p:sp>
      <p:sp>
        <p:nvSpPr>
          <p:cNvPr id="32" name="TextBox 31">
            <a:extLst>
              <a:ext uri="{FF2B5EF4-FFF2-40B4-BE49-F238E27FC236}">
                <a16:creationId xmlns:a16="http://schemas.microsoft.com/office/drawing/2014/main" id="{D175B055-85AF-0972-1CE7-7A384F52E786}"/>
              </a:ext>
            </a:extLst>
          </p:cNvPr>
          <p:cNvSpPr txBox="1"/>
          <p:nvPr/>
        </p:nvSpPr>
        <p:spPr>
          <a:xfrm>
            <a:off x="9491663" y="3724397"/>
            <a:ext cx="590550" cy="400110"/>
          </a:xfrm>
          <a:prstGeom prst="rect">
            <a:avLst/>
          </a:prstGeom>
          <a:noFill/>
        </p:spPr>
        <p:txBody>
          <a:bodyPr wrap="square" rtlCol="0">
            <a:spAutoFit/>
          </a:bodyPr>
          <a:lstStyle/>
          <a:p>
            <a:pPr algn="ctr"/>
            <a:r>
              <a:rPr lang="en-US" sz="2000" b="1" dirty="0"/>
              <a:t>+</a:t>
            </a:r>
          </a:p>
        </p:txBody>
      </p:sp>
      <p:sp>
        <p:nvSpPr>
          <p:cNvPr id="33" name="TextBox 32">
            <a:extLst>
              <a:ext uri="{FF2B5EF4-FFF2-40B4-BE49-F238E27FC236}">
                <a16:creationId xmlns:a16="http://schemas.microsoft.com/office/drawing/2014/main" id="{5E16B76A-DF1E-BE72-3103-6BA8681EA6F0}"/>
              </a:ext>
            </a:extLst>
          </p:cNvPr>
          <p:cNvSpPr txBox="1"/>
          <p:nvPr/>
        </p:nvSpPr>
        <p:spPr>
          <a:xfrm>
            <a:off x="5015085" y="3770563"/>
            <a:ext cx="1237905" cy="523220"/>
          </a:xfrm>
          <a:prstGeom prst="rect">
            <a:avLst/>
          </a:prstGeom>
          <a:noFill/>
        </p:spPr>
        <p:txBody>
          <a:bodyPr wrap="square" rtlCol="0">
            <a:spAutoFit/>
          </a:bodyPr>
          <a:lstStyle/>
          <a:p>
            <a:pPr algn="ctr"/>
            <a:r>
              <a:rPr lang="en-US" sz="1400" b="1" dirty="0">
                <a:solidFill>
                  <a:srgbClr val="C00000"/>
                </a:solidFill>
              </a:rPr>
              <a:t>14</a:t>
            </a:r>
            <a:r>
              <a:rPr lang="en-US" sz="1400" b="1" dirty="0"/>
              <a:t> </a:t>
            </a:r>
          </a:p>
          <a:p>
            <a:pPr algn="ctr"/>
            <a:r>
              <a:rPr lang="en-US" sz="1400" b="1" i="1" dirty="0"/>
              <a:t>if</a:t>
            </a:r>
            <a:r>
              <a:rPr lang="en-US" sz="1400" b="1" dirty="0"/>
              <a:t> obese</a:t>
            </a:r>
          </a:p>
        </p:txBody>
      </p:sp>
      <p:sp>
        <p:nvSpPr>
          <p:cNvPr id="34" name="TextBox 33">
            <a:extLst>
              <a:ext uri="{FF2B5EF4-FFF2-40B4-BE49-F238E27FC236}">
                <a16:creationId xmlns:a16="http://schemas.microsoft.com/office/drawing/2014/main" id="{AF01ACE1-1CE7-EBB6-8754-BC0477685BCF}"/>
              </a:ext>
            </a:extLst>
          </p:cNvPr>
          <p:cNvSpPr txBox="1"/>
          <p:nvPr/>
        </p:nvSpPr>
        <p:spPr>
          <a:xfrm>
            <a:off x="6681787" y="3755175"/>
            <a:ext cx="1237905" cy="738664"/>
          </a:xfrm>
          <a:prstGeom prst="rect">
            <a:avLst/>
          </a:prstGeom>
          <a:noFill/>
        </p:spPr>
        <p:txBody>
          <a:bodyPr wrap="square" rtlCol="0">
            <a:spAutoFit/>
          </a:bodyPr>
          <a:lstStyle/>
          <a:p>
            <a:pPr algn="ctr"/>
            <a:r>
              <a:rPr lang="en-US" sz="1400" b="1" dirty="0">
                <a:solidFill>
                  <a:srgbClr val="C00000"/>
                </a:solidFill>
              </a:rPr>
              <a:t>5</a:t>
            </a:r>
            <a:r>
              <a:rPr lang="en-US" sz="1400" b="1" dirty="0"/>
              <a:t> </a:t>
            </a:r>
          </a:p>
          <a:p>
            <a:pPr algn="ctr"/>
            <a:r>
              <a:rPr lang="en-US" sz="1400" b="1" i="1" dirty="0"/>
              <a:t>if</a:t>
            </a:r>
            <a:r>
              <a:rPr lang="en-US" sz="1400" b="1" dirty="0"/>
              <a:t> physically inactive</a:t>
            </a:r>
          </a:p>
        </p:txBody>
      </p:sp>
      <p:sp>
        <p:nvSpPr>
          <p:cNvPr id="35" name="TextBox 34">
            <a:extLst>
              <a:ext uri="{FF2B5EF4-FFF2-40B4-BE49-F238E27FC236}">
                <a16:creationId xmlns:a16="http://schemas.microsoft.com/office/drawing/2014/main" id="{89C3B96F-352B-C059-74CB-F54C3DB8577B}"/>
              </a:ext>
            </a:extLst>
          </p:cNvPr>
          <p:cNvSpPr txBox="1"/>
          <p:nvPr/>
        </p:nvSpPr>
        <p:spPr>
          <a:xfrm>
            <a:off x="8441185" y="3774225"/>
            <a:ext cx="1237905" cy="523220"/>
          </a:xfrm>
          <a:prstGeom prst="rect">
            <a:avLst/>
          </a:prstGeom>
          <a:noFill/>
        </p:spPr>
        <p:txBody>
          <a:bodyPr wrap="square" rtlCol="0">
            <a:spAutoFit/>
          </a:bodyPr>
          <a:lstStyle/>
          <a:p>
            <a:pPr algn="ctr"/>
            <a:r>
              <a:rPr lang="en-US" sz="1400" b="1" dirty="0">
                <a:solidFill>
                  <a:srgbClr val="C00000"/>
                </a:solidFill>
              </a:rPr>
              <a:t>3</a:t>
            </a:r>
            <a:r>
              <a:rPr lang="en-US" sz="1400" b="1" dirty="0"/>
              <a:t> </a:t>
            </a:r>
          </a:p>
          <a:p>
            <a:pPr algn="ctr"/>
            <a:r>
              <a:rPr lang="en-US" sz="1400" b="1" i="1" dirty="0"/>
              <a:t>if</a:t>
            </a:r>
            <a:r>
              <a:rPr lang="en-US" sz="1400" b="1" dirty="0"/>
              <a:t> smoker</a:t>
            </a:r>
          </a:p>
        </p:txBody>
      </p:sp>
      <p:sp>
        <p:nvSpPr>
          <p:cNvPr id="36" name="TextBox 35">
            <a:extLst>
              <a:ext uri="{FF2B5EF4-FFF2-40B4-BE49-F238E27FC236}">
                <a16:creationId xmlns:a16="http://schemas.microsoft.com/office/drawing/2014/main" id="{E5F89E6B-D3F8-1933-3287-2E7D772E2A14}"/>
              </a:ext>
            </a:extLst>
          </p:cNvPr>
          <p:cNvSpPr txBox="1"/>
          <p:nvPr/>
        </p:nvSpPr>
        <p:spPr>
          <a:xfrm>
            <a:off x="9986577" y="3770563"/>
            <a:ext cx="1024018" cy="523220"/>
          </a:xfrm>
          <a:prstGeom prst="rect">
            <a:avLst/>
          </a:prstGeom>
          <a:noFill/>
        </p:spPr>
        <p:txBody>
          <a:bodyPr wrap="square" rtlCol="0">
            <a:spAutoFit/>
          </a:bodyPr>
          <a:lstStyle/>
          <a:p>
            <a:pPr algn="ctr"/>
            <a:r>
              <a:rPr lang="en-US" sz="1400" b="1" dirty="0">
                <a:solidFill>
                  <a:srgbClr val="C00000"/>
                </a:solidFill>
              </a:rPr>
              <a:t>2</a:t>
            </a:r>
            <a:r>
              <a:rPr lang="en-US" sz="1400" b="1" dirty="0"/>
              <a:t> </a:t>
            </a:r>
          </a:p>
          <a:p>
            <a:pPr algn="ctr"/>
            <a:r>
              <a:rPr lang="en-US" sz="1400" b="1" i="1" dirty="0"/>
              <a:t>if</a:t>
            </a:r>
            <a:r>
              <a:rPr lang="en-US" sz="1400" b="1" dirty="0"/>
              <a:t> male</a:t>
            </a:r>
          </a:p>
        </p:txBody>
      </p:sp>
      <p:pic>
        <p:nvPicPr>
          <p:cNvPr id="38" name="Picture 37" descr="Shape&#10;&#10;Description automatically generated with low confidence">
            <a:extLst>
              <a:ext uri="{FF2B5EF4-FFF2-40B4-BE49-F238E27FC236}">
                <a16:creationId xmlns:a16="http://schemas.microsoft.com/office/drawing/2014/main" id="{A9DF3CB8-CA5D-27F8-D0F6-1E3932123B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3066" y="2239720"/>
            <a:ext cx="679302" cy="679302"/>
          </a:xfrm>
          <a:prstGeom prst="rect">
            <a:avLst/>
          </a:prstGeom>
        </p:spPr>
      </p:pic>
    </p:spTree>
    <p:extLst>
      <p:ext uri="{BB962C8B-B14F-4D97-AF65-F5344CB8AC3E}">
        <p14:creationId xmlns:p14="http://schemas.microsoft.com/office/powerpoint/2010/main" val="2486231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B03B-D3F2-037C-89F5-C8894E5B28E5}"/>
              </a:ext>
            </a:extLst>
          </p:cNvPr>
          <p:cNvSpPr>
            <a:spLocks noGrp="1"/>
          </p:cNvSpPr>
          <p:nvPr>
            <p:ph type="title"/>
          </p:nvPr>
        </p:nvSpPr>
        <p:spPr/>
        <p:txBody>
          <a:bodyPr/>
          <a:lstStyle/>
          <a:p>
            <a:r>
              <a:rPr lang="en-US" dirty="0">
                <a:latin typeface="+mn-lt"/>
              </a:rPr>
              <a:t>Laith’s Real Diabetes Risk Score</a:t>
            </a:r>
          </a:p>
        </p:txBody>
      </p:sp>
      <p:sp>
        <p:nvSpPr>
          <p:cNvPr id="4" name="Slide Number Placeholder 3">
            <a:extLst>
              <a:ext uri="{FF2B5EF4-FFF2-40B4-BE49-F238E27FC236}">
                <a16:creationId xmlns:a16="http://schemas.microsoft.com/office/drawing/2014/main" id="{912914C1-D079-3F12-A7AA-7968FD60D374}"/>
              </a:ext>
            </a:extLst>
          </p:cNvPr>
          <p:cNvSpPr>
            <a:spLocks noGrp="1"/>
          </p:cNvSpPr>
          <p:nvPr>
            <p:ph type="sldNum" sz="quarter" idx="12"/>
          </p:nvPr>
        </p:nvSpPr>
        <p:spPr/>
        <p:txBody>
          <a:bodyPr/>
          <a:lstStyle/>
          <a:p>
            <a:fld id="{89E8E633-EF76-4FF9-A183-6B53A9968A38}" type="slidenum">
              <a:rPr lang="en-US" smtClean="0"/>
              <a:t>36</a:t>
            </a:fld>
            <a:endParaRPr lang="en-US"/>
          </a:p>
        </p:txBody>
      </p:sp>
      <p:sp>
        <p:nvSpPr>
          <p:cNvPr id="5" name="Slide Number Placeholder 5">
            <a:extLst>
              <a:ext uri="{FF2B5EF4-FFF2-40B4-BE49-F238E27FC236}">
                <a16:creationId xmlns:a16="http://schemas.microsoft.com/office/drawing/2014/main" id="{6AAFAAE0-16D4-4452-9A46-7A25F10D6DA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A6DA5-34CE-4105-AC77-15CCD411CF73}" type="slidenum">
              <a:rPr lang="en-US" smtClean="0"/>
              <a:pPr/>
              <a:t>36</a:t>
            </a:fld>
            <a:endParaRPr lang="en-US"/>
          </a:p>
        </p:txBody>
      </p:sp>
      <p:sp>
        <p:nvSpPr>
          <p:cNvPr id="7" name="TextBox 6">
            <a:extLst>
              <a:ext uri="{FF2B5EF4-FFF2-40B4-BE49-F238E27FC236}">
                <a16:creationId xmlns:a16="http://schemas.microsoft.com/office/drawing/2014/main" id="{799BACC2-1FF0-224D-8C65-2FD1E27F6ADB}"/>
              </a:ext>
            </a:extLst>
          </p:cNvPr>
          <p:cNvSpPr txBox="1"/>
          <p:nvPr/>
        </p:nvSpPr>
        <p:spPr>
          <a:xfrm>
            <a:off x="838200" y="1525636"/>
            <a:ext cx="6185043" cy="461665"/>
          </a:xfrm>
          <a:prstGeom prst="rect">
            <a:avLst/>
          </a:prstGeom>
          <a:noFill/>
        </p:spPr>
        <p:txBody>
          <a:bodyPr wrap="square" rtlCol="0">
            <a:spAutoFit/>
          </a:bodyPr>
          <a:lstStyle/>
          <a:p>
            <a:r>
              <a:rPr lang="en-US" sz="2400" b="1" dirty="0"/>
              <a:t>Using the Qatar Diabetes Risk Score formula</a:t>
            </a:r>
            <a:r>
              <a:rPr lang="en-US" b="1" dirty="0"/>
              <a:t>:</a:t>
            </a:r>
          </a:p>
        </p:txBody>
      </p:sp>
      <p:sp>
        <p:nvSpPr>
          <p:cNvPr id="9" name="TextBox 8">
            <a:extLst>
              <a:ext uri="{FF2B5EF4-FFF2-40B4-BE49-F238E27FC236}">
                <a16:creationId xmlns:a16="http://schemas.microsoft.com/office/drawing/2014/main" id="{8F6264D2-DCE9-C0B2-7B44-75E480997349}"/>
              </a:ext>
            </a:extLst>
          </p:cNvPr>
          <p:cNvSpPr txBox="1"/>
          <p:nvPr/>
        </p:nvSpPr>
        <p:spPr>
          <a:xfrm>
            <a:off x="838200" y="6125516"/>
            <a:ext cx="10643483" cy="400110"/>
          </a:xfrm>
          <a:prstGeom prst="rect">
            <a:avLst/>
          </a:prstGeom>
          <a:noFill/>
        </p:spPr>
        <p:txBody>
          <a:bodyPr wrap="square" rtlCol="0">
            <a:spAutoFit/>
          </a:bodyPr>
          <a:lstStyle/>
          <a:p>
            <a:r>
              <a:rPr lang="en-US" sz="1000" i="1" dirty="0"/>
              <a:t>Awad SF, Dargham SR, Toumi AA, et al. A diabetes risk score for Qatar utilizing a novel mathematical modeling approach to identify individuals at high risk for diabetes. Sci Rep 2021;11:1811.</a:t>
            </a:r>
          </a:p>
          <a:p>
            <a:endParaRPr lang="en-US" sz="1000" i="1" dirty="0"/>
          </a:p>
        </p:txBody>
      </p:sp>
      <p:pic>
        <p:nvPicPr>
          <p:cNvPr id="12" name="Picture 11" descr="Shape&#10;&#10;Description automatically generated with low confidence">
            <a:extLst>
              <a:ext uri="{FF2B5EF4-FFF2-40B4-BE49-F238E27FC236}">
                <a16:creationId xmlns:a16="http://schemas.microsoft.com/office/drawing/2014/main" id="{ED026395-E643-CCD2-01FC-CD436E1C6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30390" y="2333151"/>
            <a:ext cx="565240" cy="565240"/>
          </a:xfrm>
          <a:prstGeom prst="rect">
            <a:avLst/>
          </a:prstGeom>
        </p:spPr>
      </p:pic>
      <p:pic>
        <p:nvPicPr>
          <p:cNvPr id="18" name="Picture 17" descr="Shape&#10;&#10;Description automatically generated with low confidence">
            <a:extLst>
              <a:ext uri="{FF2B5EF4-FFF2-40B4-BE49-F238E27FC236}">
                <a16:creationId xmlns:a16="http://schemas.microsoft.com/office/drawing/2014/main" id="{5FFB44C9-EA57-CECA-340E-EEC84E97C3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69600" y="2280661"/>
            <a:ext cx="653523" cy="653523"/>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5BBBC122-C0DA-FDD3-7B20-75929EB0A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0563" y="2292694"/>
            <a:ext cx="529674" cy="529674"/>
          </a:xfrm>
          <a:prstGeom prst="rect">
            <a:avLst/>
          </a:prstGeom>
        </p:spPr>
      </p:pic>
      <p:pic>
        <p:nvPicPr>
          <p:cNvPr id="22" name="Picture 21" descr="Shape&#10;&#10;Description automatically generated with low confidence">
            <a:extLst>
              <a:ext uri="{FF2B5EF4-FFF2-40B4-BE49-F238E27FC236}">
                <a16:creationId xmlns:a16="http://schemas.microsoft.com/office/drawing/2014/main" id="{BEAE2C75-B0BA-27FC-CC3B-0B7CE74DD1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3168" y="2363755"/>
            <a:ext cx="458613" cy="458613"/>
          </a:xfrm>
          <a:prstGeom prst="rect">
            <a:avLst/>
          </a:prstGeom>
        </p:spPr>
      </p:pic>
      <p:sp>
        <p:nvSpPr>
          <p:cNvPr id="24" name="TextBox 23">
            <a:extLst>
              <a:ext uri="{FF2B5EF4-FFF2-40B4-BE49-F238E27FC236}">
                <a16:creationId xmlns:a16="http://schemas.microsoft.com/office/drawing/2014/main" id="{5BE3E014-DD69-64D0-E2E7-6515FE2A0911}"/>
              </a:ext>
            </a:extLst>
          </p:cNvPr>
          <p:cNvSpPr txBox="1"/>
          <p:nvPr/>
        </p:nvSpPr>
        <p:spPr>
          <a:xfrm>
            <a:off x="838200" y="3495271"/>
            <a:ext cx="1504950" cy="1015663"/>
          </a:xfrm>
          <a:prstGeom prst="rect">
            <a:avLst/>
          </a:prstGeom>
          <a:noFill/>
        </p:spPr>
        <p:txBody>
          <a:bodyPr wrap="square" rtlCol="0">
            <a:spAutoFit/>
          </a:bodyPr>
          <a:lstStyle/>
          <a:p>
            <a:pPr algn="ctr"/>
            <a:r>
              <a:rPr lang="en-US" sz="2000" b="1" dirty="0"/>
              <a:t>Total Diabetes Risk Score</a:t>
            </a:r>
          </a:p>
        </p:txBody>
      </p:sp>
      <p:sp>
        <p:nvSpPr>
          <p:cNvPr id="25" name="TextBox 24">
            <a:extLst>
              <a:ext uri="{FF2B5EF4-FFF2-40B4-BE49-F238E27FC236}">
                <a16:creationId xmlns:a16="http://schemas.microsoft.com/office/drawing/2014/main" id="{99E1D3D5-95F9-5446-3AA3-B5A7B47FEA59}"/>
              </a:ext>
            </a:extLst>
          </p:cNvPr>
          <p:cNvSpPr txBox="1"/>
          <p:nvPr/>
        </p:nvSpPr>
        <p:spPr>
          <a:xfrm>
            <a:off x="2343150" y="3743447"/>
            <a:ext cx="590550" cy="400110"/>
          </a:xfrm>
          <a:prstGeom prst="rect">
            <a:avLst/>
          </a:prstGeom>
          <a:noFill/>
        </p:spPr>
        <p:txBody>
          <a:bodyPr wrap="square" rtlCol="0">
            <a:spAutoFit/>
          </a:bodyPr>
          <a:lstStyle/>
          <a:p>
            <a:pPr algn="ctr"/>
            <a:r>
              <a:rPr lang="en-US" sz="2000" b="1" dirty="0"/>
              <a:t>=</a:t>
            </a:r>
          </a:p>
        </p:txBody>
      </p:sp>
      <p:pic>
        <p:nvPicPr>
          <p:cNvPr id="27" name="Picture 26" descr="Shape&#10;&#10;Description automatically generated with low confidence">
            <a:extLst>
              <a:ext uri="{FF2B5EF4-FFF2-40B4-BE49-F238E27FC236}">
                <a16:creationId xmlns:a16="http://schemas.microsoft.com/office/drawing/2014/main" id="{DE7A143C-5A4F-CD6D-21C1-01B04B3AB2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3032" y="2266765"/>
            <a:ext cx="565239" cy="565239"/>
          </a:xfrm>
          <a:prstGeom prst="rect">
            <a:avLst/>
          </a:prstGeom>
        </p:spPr>
      </p:pic>
      <p:sp>
        <p:nvSpPr>
          <p:cNvPr id="28" name="TextBox 27">
            <a:extLst>
              <a:ext uri="{FF2B5EF4-FFF2-40B4-BE49-F238E27FC236}">
                <a16:creationId xmlns:a16="http://schemas.microsoft.com/office/drawing/2014/main" id="{9013790D-CBCB-6A2A-8687-94FC6263A759}"/>
              </a:ext>
            </a:extLst>
          </p:cNvPr>
          <p:cNvSpPr txBox="1"/>
          <p:nvPr/>
        </p:nvSpPr>
        <p:spPr>
          <a:xfrm>
            <a:off x="2881119" y="3718602"/>
            <a:ext cx="1657045" cy="615553"/>
          </a:xfrm>
          <a:prstGeom prst="rect">
            <a:avLst/>
          </a:prstGeom>
          <a:noFill/>
        </p:spPr>
        <p:txBody>
          <a:bodyPr wrap="square" rtlCol="0">
            <a:spAutoFit/>
          </a:bodyPr>
          <a:lstStyle/>
          <a:p>
            <a:pPr algn="ctr"/>
            <a:r>
              <a:rPr lang="en-US" sz="2000" b="1" dirty="0">
                <a:solidFill>
                  <a:srgbClr val="C00000"/>
                </a:solidFill>
              </a:rPr>
              <a:t>20</a:t>
            </a:r>
          </a:p>
          <a:p>
            <a:pPr algn="ctr"/>
            <a:r>
              <a:rPr lang="en-US" sz="1400" b="1" dirty="0"/>
              <a:t> age = 50-54</a:t>
            </a:r>
          </a:p>
        </p:txBody>
      </p:sp>
      <p:sp>
        <p:nvSpPr>
          <p:cNvPr id="29" name="TextBox 28">
            <a:extLst>
              <a:ext uri="{FF2B5EF4-FFF2-40B4-BE49-F238E27FC236}">
                <a16:creationId xmlns:a16="http://schemas.microsoft.com/office/drawing/2014/main" id="{42C3FFB3-E6E7-AFF7-8673-896360CCCEDA}"/>
              </a:ext>
            </a:extLst>
          </p:cNvPr>
          <p:cNvSpPr txBox="1"/>
          <p:nvPr/>
        </p:nvSpPr>
        <p:spPr>
          <a:xfrm>
            <a:off x="4495800" y="3743447"/>
            <a:ext cx="590550" cy="400110"/>
          </a:xfrm>
          <a:prstGeom prst="rect">
            <a:avLst/>
          </a:prstGeom>
          <a:noFill/>
        </p:spPr>
        <p:txBody>
          <a:bodyPr wrap="square" rtlCol="0">
            <a:spAutoFit/>
          </a:bodyPr>
          <a:lstStyle/>
          <a:p>
            <a:pPr algn="ctr"/>
            <a:r>
              <a:rPr lang="en-US" sz="2000" b="1" dirty="0"/>
              <a:t>+</a:t>
            </a:r>
          </a:p>
        </p:txBody>
      </p:sp>
      <p:sp>
        <p:nvSpPr>
          <p:cNvPr id="30" name="TextBox 29">
            <a:extLst>
              <a:ext uri="{FF2B5EF4-FFF2-40B4-BE49-F238E27FC236}">
                <a16:creationId xmlns:a16="http://schemas.microsoft.com/office/drawing/2014/main" id="{DF77C763-D5CD-D38D-85E9-9F6629F55FD6}"/>
              </a:ext>
            </a:extLst>
          </p:cNvPr>
          <p:cNvSpPr txBox="1"/>
          <p:nvPr/>
        </p:nvSpPr>
        <p:spPr>
          <a:xfrm>
            <a:off x="6122194" y="3724397"/>
            <a:ext cx="590550" cy="400110"/>
          </a:xfrm>
          <a:prstGeom prst="rect">
            <a:avLst/>
          </a:prstGeom>
          <a:noFill/>
        </p:spPr>
        <p:txBody>
          <a:bodyPr wrap="square" rtlCol="0">
            <a:spAutoFit/>
          </a:bodyPr>
          <a:lstStyle/>
          <a:p>
            <a:pPr algn="ctr"/>
            <a:r>
              <a:rPr lang="en-US" sz="2000" b="1" dirty="0"/>
              <a:t>+</a:t>
            </a:r>
          </a:p>
        </p:txBody>
      </p:sp>
      <p:sp>
        <p:nvSpPr>
          <p:cNvPr id="31" name="TextBox 30">
            <a:extLst>
              <a:ext uri="{FF2B5EF4-FFF2-40B4-BE49-F238E27FC236}">
                <a16:creationId xmlns:a16="http://schemas.microsoft.com/office/drawing/2014/main" id="{3A186357-D858-8B28-0E46-863768DBDD6D}"/>
              </a:ext>
            </a:extLst>
          </p:cNvPr>
          <p:cNvSpPr txBox="1"/>
          <p:nvPr/>
        </p:nvSpPr>
        <p:spPr>
          <a:xfrm>
            <a:off x="7924800" y="3743447"/>
            <a:ext cx="590550" cy="400110"/>
          </a:xfrm>
          <a:prstGeom prst="rect">
            <a:avLst/>
          </a:prstGeom>
          <a:noFill/>
        </p:spPr>
        <p:txBody>
          <a:bodyPr wrap="square" rtlCol="0">
            <a:spAutoFit/>
          </a:bodyPr>
          <a:lstStyle/>
          <a:p>
            <a:pPr algn="ctr"/>
            <a:r>
              <a:rPr lang="en-US" sz="2000" b="1" dirty="0"/>
              <a:t>+</a:t>
            </a:r>
          </a:p>
        </p:txBody>
      </p:sp>
      <p:sp>
        <p:nvSpPr>
          <p:cNvPr id="32" name="TextBox 31">
            <a:extLst>
              <a:ext uri="{FF2B5EF4-FFF2-40B4-BE49-F238E27FC236}">
                <a16:creationId xmlns:a16="http://schemas.microsoft.com/office/drawing/2014/main" id="{D175B055-85AF-0972-1CE7-7A384F52E786}"/>
              </a:ext>
            </a:extLst>
          </p:cNvPr>
          <p:cNvSpPr txBox="1"/>
          <p:nvPr/>
        </p:nvSpPr>
        <p:spPr>
          <a:xfrm>
            <a:off x="9491663" y="3724397"/>
            <a:ext cx="590550" cy="400110"/>
          </a:xfrm>
          <a:prstGeom prst="rect">
            <a:avLst/>
          </a:prstGeom>
          <a:noFill/>
        </p:spPr>
        <p:txBody>
          <a:bodyPr wrap="square" rtlCol="0">
            <a:spAutoFit/>
          </a:bodyPr>
          <a:lstStyle/>
          <a:p>
            <a:pPr algn="ctr"/>
            <a:r>
              <a:rPr lang="en-US" sz="2000" b="1" dirty="0"/>
              <a:t>+</a:t>
            </a:r>
          </a:p>
        </p:txBody>
      </p:sp>
      <p:sp>
        <p:nvSpPr>
          <p:cNvPr id="33" name="TextBox 32">
            <a:extLst>
              <a:ext uri="{FF2B5EF4-FFF2-40B4-BE49-F238E27FC236}">
                <a16:creationId xmlns:a16="http://schemas.microsoft.com/office/drawing/2014/main" id="{5E16B76A-DF1E-BE72-3103-6BA8681EA6F0}"/>
              </a:ext>
            </a:extLst>
          </p:cNvPr>
          <p:cNvSpPr txBox="1"/>
          <p:nvPr/>
        </p:nvSpPr>
        <p:spPr>
          <a:xfrm>
            <a:off x="5015085" y="3679812"/>
            <a:ext cx="1237905" cy="830997"/>
          </a:xfrm>
          <a:prstGeom prst="rect">
            <a:avLst/>
          </a:prstGeom>
          <a:noFill/>
        </p:spPr>
        <p:txBody>
          <a:bodyPr wrap="square" rtlCol="0">
            <a:spAutoFit/>
          </a:bodyPr>
          <a:lstStyle/>
          <a:p>
            <a:pPr algn="ctr"/>
            <a:r>
              <a:rPr lang="en-US" sz="2000" b="1" dirty="0">
                <a:solidFill>
                  <a:srgbClr val="C00000"/>
                </a:solidFill>
              </a:rPr>
              <a:t>0</a:t>
            </a:r>
          </a:p>
          <a:p>
            <a:pPr algn="ctr"/>
            <a:r>
              <a:rPr lang="en-US" sz="1400" b="1" dirty="0"/>
              <a:t>not</a:t>
            </a:r>
            <a:r>
              <a:rPr lang="en-US" sz="1400" b="1" i="1" dirty="0"/>
              <a:t> </a:t>
            </a:r>
            <a:r>
              <a:rPr lang="en-US" sz="1400" b="1" dirty="0"/>
              <a:t>obese </a:t>
            </a:r>
          </a:p>
          <a:p>
            <a:pPr algn="ctr"/>
            <a:endParaRPr lang="en-US" sz="1400" b="1" dirty="0"/>
          </a:p>
        </p:txBody>
      </p:sp>
      <p:sp>
        <p:nvSpPr>
          <p:cNvPr id="34" name="TextBox 33">
            <a:extLst>
              <a:ext uri="{FF2B5EF4-FFF2-40B4-BE49-F238E27FC236}">
                <a16:creationId xmlns:a16="http://schemas.microsoft.com/office/drawing/2014/main" id="{AF01ACE1-1CE7-EBB6-8754-BC0477685BCF}"/>
              </a:ext>
            </a:extLst>
          </p:cNvPr>
          <p:cNvSpPr txBox="1"/>
          <p:nvPr/>
        </p:nvSpPr>
        <p:spPr>
          <a:xfrm>
            <a:off x="6669881" y="3646462"/>
            <a:ext cx="1237905" cy="830997"/>
          </a:xfrm>
          <a:prstGeom prst="rect">
            <a:avLst/>
          </a:prstGeom>
          <a:noFill/>
        </p:spPr>
        <p:txBody>
          <a:bodyPr wrap="square" rtlCol="0">
            <a:spAutoFit/>
          </a:bodyPr>
          <a:lstStyle/>
          <a:p>
            <a:pPr algn="ctr"/>
            <a:r>
              <a:rPr lang="en-US" sz="2000" b="1" dirty="0">
                <a:solidFill>
                  <a:srgbClr val="C00000"/>
                </a:solidFill>
              </a:rPr>
              <a:t>0</a:t>
            </a:r>
            <a:r>
              <a:rPr lang="en-US" sz="2000" b="1" dirty="0"/>
              <a:t> </a:t>
            </a:r>
          </a:p>
          <a:p>
            <a:pPr algn="ctr"/>
            <a:r>
              <a:rPr lang="en-US" sz="1400" b="1" dirty="0"/>
              <a:t>not physically inactive</a:t>
            </a:r>
          </a:p>
        </p:txBody>
      </p:sp>
      <p:sp>
        <p:nvSpPr>
          <p:cNvPr id="35" name="TextBox 34">
            <a:extLst>
              <a:ext uri="{FF2B5EF4-FFF2-40B4-BE49-F238E27FC236}">
                <a16:creationId xmlns:a16="http://schemas.microsoft.com/office/drawing/2014/main" id="{89C3B96F-352B-C059-74CB-F54C3DB8577B}"/>
              </a:ext>
            </a:extLst>
          </p:cNvPr>
          <p:cNvSpPr txBox="1"/>
          <p:nvPr/>
        </p:nvSpPr>
        <p:spPr>
          <a:xfrm>
            <a:off x="8391311" y="3647802"/>
            <a:ext cx="1237905" cy="615553"/>
          </a:xfrm>
          <a:prstGeom prst="rect">
            <a:avLst/>
          </a:prstGeom>
          <a:noFill/>
        </p:spPr>
        <p:txBody>
          <a:bodyPr wrap="square" rtlCol="0">
            <a:spAutoFit/>
          </a:bodyPr>
          <a:lstStyle/>
          <a:p>
            <a:pPr algn="ctr"/>
            <a:r>
              <a:rPr lang="en-US" sz="2000" b="1" dirty="0">
                <a:solidFill>
                  <a:srgbClr val="C00000"/>
                </a:solidFill>
              </a:rPr>
              <a:t>0</a:t>
            </a:r>
            <a:r>
              <a:rPr lang="en-US" sz="2000" b="1" dirty="0"/>
              <a:t> </a:t>
            </a:r>
          </a:p>
          <a:p>
            <a:pPr algn="ctr"/>
            <a:r>
              <a:rPr lang="en-US" sz="1400" b="1" dirty="0"/>
              <a:t>not a smoker</a:t>
            </a:r>
          </a:p>
        </p:txBody>
      </p:sp>
      <p:sp>
        <p:nvSpPr>
          <p:cNvPr id="36" name="TextBox 35">
            <a:extLst>
              <a:ext uri="{FF2B5EF4-FFF2-40B4-BE49-F238E27FC236}">
                <a16:creationId xmlns:a16="http://schemas.microsoft.com/office/drawing/2014/main" id="{E5F89E6B-D3F8-1933-3287-2E7D772E2A14}"/>
              </a:ext>
            </a:extLst>
          </p:cNvPr>
          <p:cNvSpPr txBox="1"/>
          <p:nvPr/>
        </p:nvSpPr>
        <p:spPr>
          <a:xfrm>
            <a:off x="9982200" y="3635725"/>
            <a:ext cx="1024018" cy="615553"/>
          </a:xfrm>
          <a:prstGeom prst="rect">
            <a:avLst/>
          </a:prstGeom>
          <a:noFill/>
        </p:spPr>
        <p:txBody>
          <a:bodyPr wrap="square" rtlCol="0">
            <a:spAutoFit/>
          </a:bodyPr>
          <a:lstStyle/>
          <a:p>
            <a:pPr algn="ctr"/>
            <a:r>
              <a:rPr lang="en-US" sz="2000" b="1" dirty="0">
                <a:solidFill>
                  <a:srgbClr val="C00000"/>
                </a:solidFill>
              </a:rPr>
              <a:t>2</a:t>
            </a:r>
            <a:r>
              <a:rPr lang="en-US" sz="1400" b="1" dirty="0"/>
              <a:t> </a:t>
            </a:r>
          </a:p>
          <a:p>
            <a:pPr algn="ctr"/>
            <a:r>
              <a:rPr lang="en-US" sz="1400" b="1" dirty="0"/>
              <a:t>male</a:t>
            </a:r>
          </a:p>
        </p:txBody>
      </p:sp>
      <p:pic>
        <p:nvPicPr>
          <p:cNvPr id="38" name="Picture 37" descr="Shape&#10;&#10;Description automatically generated with low confidence">
            <a:extLst>
              <a:ext uri="{FF2B5EF4-FFF2-40B4-BE49-F238E27FC236}">
                <a16:creationId xmlns:a16="http://schemas.microsoft.com/office/drawing/2014/main" id="{A9DF3CB8-CA5D-27F8-D0F6-1E3932123B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3066" y="2239720"/>
            <a:ext cx="679302" cy="679302"/>
          </a:xfrm>
          <a:prstGeom prst="rect">
            <a:avLst/>
          </a:prstGeom>
        </p:spPr>
      </p:pic>
      <p:sp>
        <p:nvSpPr>
          <p:cNvPr id="3" name="TextBox 2">
            <a:extLst>
              <a:ext uri="{FF2B5EF4-FFF2-40B4-BE49-F238E27FC236}">
                <a16:creationId xmlns:a16="http://schemas.microsoft.com/office/drawing/2014/main" id="{37271D9F-6F91-FE18-9E3E-73E77830CCBE}"/>
              </a:ext>
            </a:extLst>
          </p:cNvPr>
          <p:cNvSpPr txBox="1"/>
          <p:nvPr/>
        </p:nvSpPr>
        <p:spPr>
          <a:xfrm>
            <a:off x="870242" y="4838890"/>
            <a:ext cx="1504950" cy="400110"/>
          </a:xfrm>
          <a:prstGeom prst="rect">
            <a:avLst/>
          </a:prstGeom>
          <a:noFill/>
        </p:spPr>
        <p:txBody>
          <a:bodyPr wrap="square" rtlCol="0">
            <a:spAutoFit/>
          </a:bodyPr>
          <a:lstStyle/>
          <a:p>
            <a:pPr algn="ctr"/>
            <a:r>
              <a:rPr lang="en-US" sz="2000" b="1" dirty="0">
                <a:solidFill>
                  <a:srgbClr val="C00000"/>
                </a:solidFill>
              </a:rPr>
              <a:t>22</a:t>
            </a:r>
          </a:p>
        </p:txBody>
      </p:sp>
      <p:sp>
        <p:nvSpPr>
          <p:cNvPr id="6" name="TextBox 5">
            <a:extLst>
              <a:ext uri="{FF2B5EF4-FFF2-40B4-BE49-F238E27FC236}">
                <a16:creationId xmlns:a16="http://schemas.microsoft.com/office/drawing/2014/main" id="{18BF772E-6170-66BD-F135-6614BD27F5A0}"/>
              </a:ext>
            </a:extLst>
          </p:cNvPr>
          <p:cNvSpPr txBox="1"/>
          <p:nvPr/>
        </p:nvSpPr>
        <p:spPr>
          <a:xfrm>
            <a:off x="1990614" y="4834849"/>
            <a:ext cx="1504950" cy="400110"/>
          </a:xfrm>
          <a:prstGeom prst="rect">
            <a:avLst/>
          </a:prstGeom>
          <a:noFill/>
        </p:spPr>
        <p:txBody>
          <a:bodyPr wrap="square" rtlCol="0">
            <a:spAutoFit/>
          </a:bodyPr>
          <a:lstStyle/>
          <a:p>
            <a:pPr algn="ctr"/>
            <a:r>
              <a:rPr lang="en-US" sz="2000" b="1" dirty="0">
                <a:solidFill>
                  <a:srgbClr val="C00000"/>
                </a:solidFill>
              </a:rPr>
              <a:t>&lt;</a:t>
            </a:r>
          </a:p>
        </p:txBody>
      </p:sp>
      <p:sp>
        <p:nvSpPr>
          <p:cNvPr id="10" name="TextBox 9">
            <a:extLst>
              <a:ext uri="{FF2B5EF4-FFF2-40B4-BE49-F238E27FC236}">
                <a16:creationId xmlns:a16="http://schemas.microsoft.com/office/drawing/2014/main" id="{263DCC62-788F-1305-5513-F73155A07FEC}"/>
              </a:ext>
            </a:extLst>
          </p:cNvPr>
          <p:cNvSpPr txBox="1"/>
          <p:nvPr/>
        </p:nvSpPr>
        <p:spPr>
          <a:xfrm>
            <a:off x="3110986" y="4829895"/>
            <a:ext cx="1504950" cy="400110"/>
          </a:xfrm>
          <a:prstGeom prst="rect">
            <a:avLst/>
          </a:prstGeom>
          <a:noFill/>
        </p:spPr>
        <p:txBody>
          <a:bodyPr wrap="square" rtlCol="0">
            <a:spAutoFit/>
          </a:bodyPr>
          <a:lstStyle/>
          <a:p>
            <a:pPr algn="ctr"/>
            <a:r>
              <a:rPr lang="en-US" sz="2000" b="1" dirty="0">
                <a:solidFill>
                  <a:srgbClr val="C00000"/>
                </a:solidFill>
              </a:rPr>
              <a:t>26.5</a:t>
            </a:r>
          </a:p>
        </p:txBody>
      </p:sp>
      <p:sp>
        <p:nvSpPr>
          <p:cNvPr id="11" name="TextBox 10">
            <a:extLst>
              <a:ext uri="{FF2B5EF4-FFF2-40B4-BE49-F238E27FC236}">
                <a16:creationId xmlns:a16="http://schemas.microsoft.com/office/drawing/2014/main" id="{649D9E38-63B3-12CF-2696-160A063D3BEF}"/>
              </a:ext>
            </a:extLst>
          </p:cNvPr>
          <p:cNvSpPr txBox="1"/>
          <p:nvPr/>
        </p:nvSpPr>
        <p:spPr>
          <a:xfrm>
            <a:off x="1221032" y="5410576"/>
            <a:ext cx="3320173" cy="400110"/>
          </a:xfrm>
          <a:prstGeom prst="rect">
            <a:avLst/>
          </a:prstGeom>
          <a:noFill/>
        </p:spPr>
        <p:txBody>
          <a:bodyPr wrap="square" rtlCol="0">
            <a:spAutoFit/>
          </a:bodyPr>
          <a:lstStyle/>
          <a:p>
            <a:pPr algn="ctr"/>
            <a:r>
              <a:rPr lang="en-US" sz="2000" b="1" dirty="0">
                <a:solidFill>
                  <a:srgbClr val="C00000"/>
                </a:solidFill>
              </a:rPr>
              <a:t>Not living with diabetes</a:t>
            </a:r>
          </a:p>
        </p:txBody>
      </p:sp>
    </p:spTree>
    <p:extLst>
      <p:ext uri="{BB962C8B-B14F-4D97-AF65-F5344CB8AC3E}">
        <p14:creationId xmlns:p14="http://schemas.microsoft.com/office/powerpoint/2010/main" val="1333165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B03B-D3F2-037C-89F5-C8894E5B28E5}"/>
              </a:ext>
            </a:extLst>
          </p:cNvPr>
          <p:cNvSpPr>
            <a:spLocks noGrp="1"/>
          </p:cNvSpPr>
          <p:nvPr>
            <p:ph type="title"/>
          </p:nvPr>
        </p:nvSpPr>
        <p:spPr/>
        <p:txBody>
          <a:bodyPr/>
          <a:lstStyle/>
          <a:p>
            <a:r>
              <a:rPr lang="en-US" dirty="0">
                <a:latin typeface="+mn-lt"/>
              </a:rPr>
              <a:t>Laith’s Hypothetical Diabetes Risk Score</a:t>
            </a:r>
          </a:p>
        </p:txBody>
      </p:sp>
      <p:sp>
        <p:nvSpPr>
          <p:cNvPr id="4" name="Slide Number Placeholder 3">
            <a:extLst>
              <a:ext uri="{FF2B5EF4-FFF2-40B4-BE49-F238E27FC236}">
                <a16:creationId xmlns:a16="http://schemas.microsoft.com/office/drawing/2014/main" id="{912914C1-D079-3F12-A7AA-7968FD60D374}"/>
              </a:ext>
            </a:extLst>
          </p:cNvPr>
          <p:cNvSpPr>
            <a:spLocks noGrp="1"/>
          </p:cNvSpPr>
          <p:nvPr>
            <p:ph type="sldNum" sz="quarter" idx="12"/>
          </p:nvPr>
        </p:nvSpPr>
        <p:spPr/>
        <p:txBody>
          <a:bodyPr/>
          <a:lstStyle/>
          <a:p>
            <a:fld id="{89E8E633-EF76-4FF9-A183-6B53A9968A38}" type="slidenum">
              <a:rPr lang="en-US" smtClean="0"/>
              <a:t>37</a:t>
            </a:fld>
            <a:endParaRPr lang="en-US"/>
          </a:p>
        </p:txBody>
      </p:sp>
      <p:sp>
        <p:nvSpPr>
          <p:cNvPr id="5" name="Slide Number Placeholder 5">
            <a:extLst>
              <a:ext uri="{FF2B5EF4-FFF2-40B4-BE49-F238E27FC236}">
                <a16:creationId xmlns:a16="http://schemas.microsoft.com/office/drawing/2014/main" id="{6AAFAAE0-16D4-4452-9A46-7A25F10D6DA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A6DA5-34CE-4105-AC77-15CCD411CF73}" type="slidenum">
              <a:rPr lang="en-US" smtClean="0"/>
              <a:pPr/>
              <a:t>37</a:t>
            </a:fld>
            <a:endParaRPr lang="en-US"/>
          </a:p>
        </p:txBody>
      </p:sp>
      <p:sp>
        <p:nvSpPr>
          <p:cNvPr id="7" name="TextBox 6">
            <a:extLst>
              <a:ext uri="{FF2B5EF4-FFF2-40B4-BE49-F238E27FC236}">
                <a16:creationId xmlns:a16="http://schemas.microsoft.com/office/drawing/2014/main" id="{799BACC2-1FF0-224D-8C65-2FD1E27F6ADB}"/>
              </a:ext>
            </a:extLst>
          </p:cNvPr>
          <p:cNvSpPr txBox="1"/>
          <p:nvPr/>
        </p:nvSpPr>
        <p:spPr>
          <a:xfrm>
            <a:off x="838200" y="1525636"/>
            <a:ext cx="6185043" cy="461665"/>
          </a:xfrm>
          <a:prstGeom prst="rect">
            <a:avLst/>
          </a:prstGeom>
          <a:noFill/>
        </p:spPr>
        <p:txBody>
          <a:bodyPr wrap="square" rtlCol="0">
            <a:spAutoFit/>
          </a:bodyPr>
          <a:lstStyle/>
          <a:p>
            <a:r>
              <a:rPr lang="en-US" sz="2400" b="1" dirty="0"/>
              <a:t>Using the Qatar Diabetes Risk Score formula</a:t>
            </a:r>
            <a:r>
              <a:rPr lang="en-US" b="1" dirty="0"/>
              <a:t>:</a:t>
            </a:r>
          </a:p>
        </p:txBody>
      </p:sp>
      <p:sp>
        <p:nvSpPr>
          <p:cNvPr id="9" name="TextBox 8">
            <a:extLst>
              <a:ext uri="{FF2B5EF4-FFF2-40B4-BE49-F238E27FC236}">
                <a16:creationId xmlns:a16="http://schemas.microsoft.com/office/drawing/2014/main" id="{8F6264D2-DCE9-C0B2-7B44-75E480997349}"/>
              </a:ext>
            </a:extLst>
          </p:cNvPr>
          <p:cNvSpPr txBox="1"/>
          <p:nvPr/>
        </p:nvSpPr>
        <p:spPr>
          <a:xfrm>
            <a:off x="838200" y="6302756"/>
            <a:ext cx="10643483" cy="400110"/>
          </a:xfrm>
          <a:prstGeom prst="rect">
            <a:avLst/>
          </a:prstGeom>
          <a:noFill/>
        </p:spPr>
        <p:txBody>
          <a:bodyPr wrap="square" rtlCol="0">
            <a:spAutoFit/>
          </a:bodyPr>
          <a:lstStyle/>
          <a:p>
            <a:r>
              <a:rPr lang="en-US" sz="1000" i="1" dirty="0"/>
              <a:t>Awad SF, Dargham SR, Toumi AA, et al. A diabetes risk score for Qatar utilizing a novel mathematical modeling approach to identify individuals at high risk for diabetes. Sci Rep 2021;11:1811.</a:t>
            </a:r>
          </a:p>
          <a:p>
            <a:endParaRPr lang="en-US" sz="1000" i="1" dirty="0"/>
          </a:p>
        </p:txBody>
      </p:sp>
      <p:pic>
        <p:nvPicPr>
          <p:cNvPr id="12" name="Picture 11" descr="Shape&#10;&#10;Description automatically generated with low confidence">
            <a:extLst>
              <a:ext uri="{FF2B5EF4-FFF2-40B4-BE49-F238E27FC236}">
                <a16:creationId xmlns:a16="http://schemas.microsoft.com/office/drawing/2014/main" id="{ED026395-E643-CCD2-01FC-CD436E1C6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30390" y="2333151"/>
            <a:ext cx="565240" cy="565240"/>
          </a:xfrm>
          <a:prstGeom prst="rect">
            <a:avLst/>
          </a:prstGeom>
        </p:spPr>
      </p:pic>
      <p:pic>
        <p:nvPicPr>
          <p:cNvPr id="18" name="Picture 17" descr="Shape&#10;&#10;Description automatically generated with low confidence">
            <a:extLst>
              <a:ext uri="{FF2B5EF4-FFF2-40B4-BE49-F238E27FC236}">
                <a16:creationId xmlns:a16="http://schemas.microsoft.com/office/drawing/2014/main" id="{5FFB44C9-EA57-CECA-340E-EEC84E97C3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69600" y="2280661"/>
            <a:ext cx="653523" cy="653523"/>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5BBBC122-C0DA-FDD3-7B20-75929EB0A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0563" y="2292694"/>
            <a:ext cx="529674" cy="529674"/>
          </a:xfrm>
          <a:prstGeom prst="rect">
            <a:avLst/>
          </a:prstGeom>
        </p:spPr>
      </p:pic>
      <p:pic>
        <p:nvPicPr>
          <p:cNvPr id="22" name="Picture 21" descr="Shape&#10;&#10;Description automatically generated with low confidence">
            <a:extLst>
              <a:ext uri="{FF2B5EF4-FFF2-40B4-BE49-F238E27FC236}">
                <a16:creationId xmlns:a16="http://schemas.microsoft.com/office/drawing/2014/main" id="{BEAE2C75-B0BA-27FC-CC3B-0B7CE74DD1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3168" y="2363755"/>
            <a:ext cx="458613" cy="458613"/>
          </a:xfrm>
          <a:prstGeom prst="rect">
            <a:avLst/>
          </a:prstGeom>
        </p:spPr>
      </p:pic>
      <p:sp>
        <p:nvSpPr>
          <p:cNvPr id="24" name="TextBox 23">
            <a:extLst>
              <a:ext uri="{FF2B5EF4-FFF2-40B4-BE49-F238E27FC236}">
                <a16:creationId xmlns:a16="http://schemas.microsoft.com/office/drawing/2014/main" id="{5BE3E014-DD69-64D0-E2E7-6515FE2A0911}"/>
              </a:ext>
            </a:extLst>
          </p:cNvPr>
          <p:cNvSpPr txBox="1"/>
          <p:nvPr/>
        </p:nvSpPr>
        <p:spPr>
          <a:xfrm>
            <a:off x="838200" y="3495271"/>
            <a:ext cx="1504950" cy="1015663"/>
          </a:xfrm>
          <a:prstGeom prst="rect">
            <a:avLst/>
          </a:prstGeom>
          <a:noFill/>
        </p:spPr>
        <p:txBody>
          <a:bodyPr wrap="square" rtlCol="0">
            <a:spAutoFit/>
          </a:bodyPr>
          <a:lstStyle/>
          <a:p>
            <a:pPr algn="ctr"/>
            <a:r>
              <a:rPr lang="en-US" sz="2000" b="1" dirty="0"/>
              <a:t>Total Diabetes Risk Score</a:t>
            </a:r>
          </a:p>
        </p:txBody>
      </p:sp>
      <p:sp>
        <p:nvSpPr>
          <p:cNvPr id="25" name="TextBox 24">
            <a:extLst>
              <a:ext uri="{FF2B5EF4-FFF2-40B4-BE49-F238E27FC236}">
                <a16:creationId xmlns:a16="http://schemas.microsoft.com/office/drawing/2014/main" id="{99E1D3D5-95F9-5446-3AA3-B5A7B47FEA59}"/>
              </a:ext>
            </a:extLst>
          </p:cNvPr>
          <p:cNvSpPr txBox="1"/>
          <p:nvPr/>
        </p:nvSpPr>
        <p:spPr>
          <a:xfrm>
            <a:off x="2343150" y="3743447"/>
            <a:ext cx="590550" cy="400110"/>
          </a:xfrm>
          <a:prstGeom prst="rect">
            <a:avLst/>
          </a:prstGeom>
          <a:noFill/>
        </p:spPr>
        <p:txBody>
          <a:bodyPr wrap="square" rtlCol="0">
            <a:spAutoFit/>
          </a:bodyPr>
          <a:lstStyle/>
          <a:p>
            <a:pPr algn="ctr"/>
            <a:r>
              <a:rPr lang="en-US" sz="2000" b="1" dirty="0"/>
              <a:t>=</a:t>
            </a:r>
          </a:p>
        </p:txBody>
      </p:sp>
      <p:pic>
        <p:nvPicPr>
          <p:cNvPr id="27" name="Picture 26" descr="Shape&#10;&#10;Description automatically generated with low confidence">
            <a:extLst>
              <a:ext uri="{FF2B5EF4-FFF2-40B4-BE49-F238E27FC236}">
                <a16:creationId xmlns:a16="http://schemas.microsoft.com/office/drawing/2014/main" id="{DE7A143C-5A4F-CD6D-21C1-01B04B3AB2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3032" y="2266765"/>
            <a:ext cx="565239" cy="565239"/>
          </a:xfrm>
          <a:prstGeom prst="rect">
            <a:avLst/>
          </a:prstGeom>
        </p:spPr>
      </p:pic>
      <p:sp>
        <p:nvSpPr>
          <p:cNvPr id="28" name="TextBox 27">
            <a:extLst>
              <a:ext uri="{FF2B5EF4-FFF2-40B4-BE49-F238E27FC236}">
                <a16:creationId xmlns:a16="http://schemas.microsoft.com/office/drawing/2014/main" id="{9013790D-CBCB-6A2A-8687-94FC6263A759}"/>
              </a:ext>
            </a:extLst>
          </p:cNvPr>
          <p:cNvSpPr txBox="1"/>
          <p:nvPr/>
        </p:nvSpPr>
        <p:spPr>
          <a:xfrm>
            <a:off x="2881119" y="3718602"/>
            <a:ext cx="1657045" cy="615553"/>
          </a:xfrm>
          <a:prstGeom prst="rect">
            <a:avLst/>
          </a:prstGeom>
          <a:noFill/>
        </p:spPr>
        <p:txBody>
          <a:bodyPr wrap="square" rtlCol="0">
            <a:spAutoFit/>
          </a:bodyPr>
          <a:lstStyle/>
          <a:p>
            <a:pPr algn="ctr"/>
            <a:r>
              <a:rPr lang="en-US" sz="2000" b="1" dirty="0">
                <a:solidFill>
                  <a:srgbClr val="C00000"/>
                </a:solidFill>
              </a:rPr>
              <a:t>20</a:t>
            </a:r>
          </a:p>
          <a:p>
            <a:pPr algn="ctr"/>
            <a:r>
              <a:rPr lang="en-US" sz="1400" b="1" dirty="0"/>
              <a:t> age = 50-54</a:t>
            </a:r>
          </a:p>
        </p:txBody>
      </p:sp>
      <p:sp>
        <p:nvSpPr>
          <p:cNvPr id="29" name="TextBox 28">
            <a:extLst>
              <a:ext uri="{FF2B5EF4-FFF2-40B4-BE49-F238E27FC236}">
                <a16:creationId xmlns:a16="http://schemas.microsoft.com/office/drawing/2014/main" id="{42C3FFB3-E6E7-AFF7-8673-896360CCCEDA}"/>
              </a:ext>
            </a:extLst>
          </p:cNvPr>
          <p:cNvSpPr txBox="1"/>
          <p:nvPr/>
        </p:nvSpPr>
        <p:spPr>
          <a:xfrm>
            <a:off x="4495800" y="3743447"/>
            <a:ext cx="590550" cy="400110"/>
          </a:xfrm>
          <a:prstGeom prst="rect">
            <a:avLst/>
          </a:prstGeom>
          <a:noFill/>
        </p:spPr>
        <p:txBody>
          <a:bodyPr wrap="square" rtlCol="0">
            <a:spAutoFit/>
          </a:bodyPr>
          <a:lstStyle/>
          <a:p>
            <a:pPr algn="ctr"/>
            <a:r>
              <a:rPr lang="en-US" sz="2000" b="1" dirty="0"/>
              <a:t>+</a:t>
            </a:r>
          </a:p>
        </p:txBody>
      </p:sp>
      <p:sp>
        <p:nvSpPr>
          <p:cNvPr id="30" name="TextBox 29">
            <a:extLst>
              <a:ext uri="{FF2B5EF4-FFF2-40B4-BE49-F238E27FC236}">
                <a16:creationId xmlns:a16="http://schemas.microsoft.com/office/drawing/2014/main" id="{DF77C763-D5CD-D38D-85E9-9F6629F55FD6}"/>
              </a:ext>
            </a:extLst>
          </p:cNvPr>
          <p:cNvSpPr txBox="1"/>
          <p:nvPr/>
        </p:nvSpPr>
        <p:spPr>
          <a:xfrm>
            <a:off x="6122194" y="3724397"/>
            <a:ext cx="590550" cy="400110"/>
          </a:xfrm>
          <a:prstGeom prst="rect">
            <a:avLst/>
          </a:prstGeom>
          <a:noFill/>
        </p:spPr>
        <p:txBody>
          <a:bodyPr wrap="square" rtlCol="0">
            <a:spAutoFit/>
          </a:bodyPr>
          <a:lstStyle/>
          <a:p>
            <a:pPr algn="ctr"/>
            <a:r>
              <a:rPr lang="en-US" sz="2000" b="1" dirty="0"/>
              <a:t>+</a:t>
            </a:r>
          </a:p>
        </p:txBody>
      </p:sp>
      <p:sp>
        <p:nvSpPr>
          <p:cNvPr id="31" name="TextBox 30">
            <a:extLst>
              <a:ext uri="{FF2B5EF4-FFF2-40B4-BE49-F238E27FC236}">
                <a16:creationId xmlns:a16="http://schemas.microsoft.com/office/drawing/2014/main" id="{3A186357-D858-8B28-0E46-863768DBDD6D}"/>
              </a:ext>
            </a:extLst>
          </p:cNvPr>
          <p:cNvSpPr txBox="1"/>
          <p:nvPr/>
        </p:nvSpPr>
        <p:spPr>
          <a:xfrm>
            <a:off x="7924800" y="3743447"/>
            <a:ext cx="590550" cy="400110"/>
          </a:xfrm>
          <a:prstGeom prst="rect">
            <a:avLst/>
          </a:prstGeom>
          <a:noFill/>
        </p:spPr>
        <p:txBody>
          <a:bodyPr wrap="square" rtlCol="0">
            <a:spAutoFit/>
          </a:bodyPr>
          <a:lstStyle/>
          <a:p>
            <a:pPr algn="ctr"/>
            <a:r>
              <a:rPr lang="en-US" sz="2000" b="1" dirty="0"/>
              <a:t>+</a:t>
            </a:r>
          </a:p>
        </p:txBody>
      </p:sp>
      <p:sp>
        <p:nvSpPr>
          <p:cNvPr id="32" name="TextBox 31">
            <a:extLst>
              <a:ext uri="{FF2B5EF4-FFF2-40B4-BE49-F238E27FC236}">
                <a16:creationId xmlns:a16="http://schemas.microsoft.com/office/drawing/2014/main" id="{D175B055-85AF-0972-1CE7-7A384F52E786}"/>
              </a:ext>
            </a:extLst>
          </p:cNvPr>
          <p:cNvSpPr txBox="1"/>
          <p:nvPr/>
        </p:nvSpPr>
        <p:spPr>
          <a:xfrm>
            <a:off x="9491663" y="3724397"/>
            <a:ext cx="590550" cy="400110"/>
          </a:xfrm>
          <a:prstGeom prst="rect">
            <a:avLst/>
          </a:prstGeom>
          <a:noFill/>
        </p:spPr>
        <p:txBody>
          <a:bodyPr wrap="square" rtlCol="0">
            <a:spAutoFit/>
          </a:bodyPr>
          <a:lstStyle/>
          <a:p>
            <a:pPr algn="ctr"/>
            <a:r>
              <a:rPr lang="en-US" sz="2000" b="1" dirty="0"/>
              <a:t>+</a:t>
            </a:r>
          </a:p>
        </p:txBody>
      </p:sp>
      <p:sp>
        <p:nvSpPr>
          <p:cNvPr id="33" name="TextBox 32">
            <a:extLst>
              <a:ext uri="{FF2B5EF4-FFF2-40B4-BE49-F238E27FC236}">
                <a16:creationId xmlns:a16="http://schemas.microsoft.com/office/drawing/2014/main" id="{5E16B76A-DF1E-BE72-3103-6BA8681EA6F0}"/>
              </a:ext>
            </a:extLst>
          </p:cNvPr>
          <p:cNvSpPr txBox="1"/>
          <p:nvPr/>
        </p:nvSpPr>
        <p:spPr>
          <a:xfrm>
            <a:off x="5015085" y="3679812"/>
            <a:ext cx="1237905" cy="830997"/>
          </a:xfrm>
          <a:prstGeom prst="rect">
            <a:avLst/>
          </a:prstGeom>
          <a:noFill/>
        </p:spPr>
        <p:txBody>
          <a:bodyPr wrap="square" rtlCol="0">
            <a:spAutoFit/>
          </a:bodyPr>
          <a:lstStyle/>
          <a:p>
            <a:pPr algn="ctr"/>
            <a:r>
              <a:rPr lang="en-US" sz="2000" b="1" dirty="0">
                <a:solidFill>
                  <a:srgbClr val="C00000"/>
                </a:solidFill>
              </a:rPr>
              <a:t>14</a:t>
            </a:r>
          </a:p>
          <a:p>
            <a:pPr algn="ctr"/>
            <a:r>
              <a:rPr lang="en-US" sz="1400" b="1" dirty="0"/>
              <a:t>obese </a:t>
            </a:r>
          </a:p>
          <a:p>
            <a:pPr algn="ctr"/>
            <a:endParaRPr lang="en-US" sz="1400" b="1" dirty="0"/>
          </a:p>
        </p:txBody>
      </p:sp>
      <p:sp>
        <p:nvSpPr>
          <p:cNvPr id="34" name="TextBox 33">
            <a:extLst>
              <a:ext uri="{FF2B5EF4-FFF2-40B4-BE49-F238E27FC236}">
                <a16:creationId xmlns:a16="http://schemas.microsoft.com/office/drawing/2014/main" id="{AF01ACE1-1CE7-EBB6-8754-BC0477685BCF}"/>
              </a:ext>
            </a:extLst>
          </p:cNvPr>
          <p:cNvSpPr txBox="1"/>
          <p:nvPr/>
        </p:nvSpPr>
        <p:spPr>
          <a:xfrm>
            <a:off x="6669881" y="3646462"/>
            <a:ext cx="1237905" cy="830997"/>
          </a:xfrm>
          <a:prstGeom prst="rect">
            <a:avLst/>
          </a:prstGeom>
          <a:noFill/>
        </p:spPr>
        <p:txBody>
          <a:bodyPr wrap="square" rtlCol="0">
            <a:spAutoFit/>
          </a:bodyPr>
          <a:lstStyle/>
          <a:p>
            <a:pPr algn="ctr"/>
            <a:r>
              <a:rPr lang="en-US" sz="2000" b="1" dirty="0">
                <a:solidFill>
                  <a:srgbClr val="C00000"/>
                </a:solidFill>
              </a:rPr>
              <a:t>0</a:t>
            </a:r>
            <a:r>
              <a:rPr lang="en-US" sz="2000" b="1" dirty="0"/>
              <a:t> </a:t>
            </a:r>
          </a:p>
          <a:p>
            <a:pPr algn="ctr"/>
            <a:r>
              <a:rPr lang="en-US" sz="1400" b="1" dirty="0"/>
              <a:t>not physically inactive</a:t>
            </a:r>
          </a:p>
        </p:txBody>
      </p:sp>
      <p:sp>
        <p:nvSpPr>
          <p:cNvPr id="35" name="TextBox 34">
            <a:extLst>
              <a:ext uri="{FF2B5EF4-FFF2-40B4-BE49-F238E27FC236}">
                <a16:creationId xmlns:a16="http://schemas.microsoft.com/office/drawing/2014/main" id="{89C3B96F-352B-C059-74CB-F54C3DB8577B}"/>
              </a:ext>
            </a:extLst>
          </p:cNvPr>
          <p:cNvSpPr txBox="1"/>
          <p:nvPr/>
        </p:nvSpPr>
        <p:spPr>
          <a:xfrm>
            <a:off x="8384554" y="3656631"/>
            <a:ext cx="1237905" cy="615553"/>
          </a:xfrm>
          <a:prstGeom prst="rect">
            <a:avLst/>
          </a:prstGeom>
          <a:noFill/>
        </p:spPr>
        <p:txBody>
          <a:bodyPr wrap="square" rtlCol="0">
            <a:spAutoFit/>
          </a:bodyPr>
          <a:lstStyle/>
          <a:p>
            <a:pPr algn="ctr"/>
            <a:r>
              <a:rPr lang="en-US" sz="2000" b="1" dirty="0">
                <a:solidFill>
                  <a:srgbClr val="C00000"/>
                </a:solidFill>
              </a:rPr>
              <a:t>0</a:t>
            </a:r>
            <a:r>
              <a:rPr lang="en-US" sz="2000" b="1" dirty="0"/>
              <a:t> </a:t>
            </a:r>
          </a:p>
          <a:p>
            <a:pPr algn="ctr"/>
            <a:r>
              <a:rPr lang="en-US" sz="1400" b="1" dirty="0"/>
              <a:t>not a smoker</a:t>
            </a:r>
          </a:p>
        </p:txBody>
      </p:sp>
      <p:sp>
        <p:nvSpPr>
          <p:cNvPr id="36" name="TextBox 35">
            <a:extLst>
              <a:ext uri="{FF2B5EF4-FFF2-40B4-BE49-F238E27FC236}">
                <a16:creationId xmlns:a16="http://schemas.microsoft.com/office/drawing/2014/main" id="{E5F89E6B-D3F8-1933-3287-2E7D772E2A14}"/>
              </a:ext>
            </a:extLst>
          </p:cNvPr>
          <p:cNvSpPr txBox="1"/>
          <p:nvPr/>
        </p:nvSpPr>
        <p:spPr>
          <a:xfrm>
            <a:off x="9956674" y="3630728"/>
            <a:ext cx="1024018" cy="615553"/>
          </a:xfrm>
          <a:prstGeom prst="rect">
            <a:avLst/>
          </a:prstGeom>
          <a:noFill/>
        </p:spPr>
        <p:txBody>
          <a:bodyPr wrap="square" rtlCol="0">
            <a:spAutoFit/>
          </a:bodyPr>
          <a:lstStyle/>
          <a:p>
            <a:pPr algn="ctr"/>
            <a:r>
              <a:rPr lang="en-US" sz="2000" b="1" dirty="0">
                <a:solidFill>
                  <a:srgbClr val="C00000"/>
                </a:solidFill>
              </a:rPr>
              <a:t>2</a:t>
            </a:r>
            <a:r>
              <a:rPr lang="en-US" sz="2000" b="1" dirty="0"/>
              <a:t> </a:t>
            </a:r>
          </a:p>
          <a:p>
            <a:pPr algn="ctr"/>
            <a:r>
              <a:rPr lang="en-US" sz="1400" b="1" dirty="0"/>
              <a:t>male</a:t>
            </a:r>
          </a:p>
        </p:txBody>
      </p:sp>
      <p:pic>
        <p:nvPicPr>
          <p:cNvPr id="38" name="Picture 37" descr="Shape&#10;&#10;Description automatically generated with low confidence">
            <a:extLst>
              <a:ext uri="{FF2B5EF4-FFF2-40B4-BE49-F238E27FC236}">
                <a16:creationId xmlns:a16="http://schemas.microsoft.com/office/drawing/2014/main" id="{A9DF3CB8-CA5D-27F8-D0F6-1E3932123B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3066" y="2239720"/>
            <a:ext cx="679302" cy="679302"/>
          </a:xfrm>
          <a:prstGeom prst="rect">
            <a:avLst/>
          </a:prstGeom>
        </p:spPr>
      </p:pic>
      <p:sp>
        <p:nvSpPr>
          <p:cNvPr id="13" name="Oval 12">
            <a:extLst>
              <a:ext uri="{FF2B5EF4-FFF2-40B4-BE49-F238E27FC236}">
                <a16:creationId xmlns:a16="http://schemas.microsoft.com/office/drawing/2014/main" id="{5B8FE745-02A1-410C-BD78-483C6CCE7268}"/>
              </a:ext>
            </a:extLst>
          </p:cNvPr>
          <p:cNvSpPr/>
          <p:nvPr/>
        </p:nvSpPr>
        <p:spPr>
          <a:xfrm>
            <a:off x="5172740" y="3495271"/>
            <a:ext cx="939614" cy="9821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37271D9F-6F91-FE18-9E3E-73E77830CCBE}"/>
              </a:ext>
            </a:extLst>
          </p:cNvPr>
          <p:cNvSpPr txBox="1"/>
          <p:nvPr/>
        </p:nvSpPr>
        <p:spPr>
          <a:xfrm>
            <a:off x="870242" y="4838890"/>
            <a:ext cx="1504950" cy="400110"/>
          </a:xfrm>
          <a:prstGeom prst="rect">
            <a:avLst/>
          </a:prstGeom>
          <a:noFill/>
        </p:spPr>
        <p:txBody>
          <a:bodyPr wrap="square" rtlCol="0">
            <a:spAutoFit/>
          </a:bodyPr>
          <a:lstStyle/>
          <a:p>
            <a:pPr algn="ctr"/>
            <a:r>
              <a:rPr lang="en-US" sz="2000" b="1" dirty="0">
                <a:solidFill>
                  <a:srgbClr val="C00000"/>
                </a:solidFill>
              </a:rPr>
              <a:t>36</a:t>
            </a:r>
          </a:p>
        </p:txBody>
      </p:sp>
      <p:sp>
        <p:nvSpPr>
          <p:cNvPr id="6" name="TextBox 5">
            <a:extLst>
              <a:ext uri="{FF2B5EF4-FFF2-40B4-BE49-F238E27FC236}">
                <a16:creationId xmlns:a16="http://schemas.microsoft.com/office/drawing/2014/main" id="{18BF772E-6170-66BD-F135-6614BD27F5A0}"/>
              </a:ext>
            </a:extLst>
          </p:cNvPr>
          <p:cNvSpPr txBox="1"/>
          <p:nvPr/>
        </p:nvSpPr>
        <p:spPr>
          <a:xfrm>
            <a:off x="1990614" y="4834849"/>
            <a:ext cx="1504950" cy="400110"/>
          </a:xfrm>
          <a:prstGeom prst="rect">
            <a:avLst/>
          </a:prstGeom>
          <a:noFill/>
        </p:spPr>
        <p:txBody>
          <a:bodyPr wrap="square" rtlCol="0">
            <a:spAutoFit/>
          </a:bodyPr>
          <a:lstStyle/>
          <a:p>
            <a:pPr algn="ctr"/>
            <a:r>
              <a:rPr lang="en-US" sz="2000" b="1" dirty="0">
                <a:solidFill>
                  <a:srgbClr val="C00000"/>
                </a:solidFill>
              </a:rPr>
              <a:t>&gt;</a:t>
            </a:r>
          </a:p>
        </p:txBody>
      </p:sp>
      <p:sp>
        <p:nvSpPr>
          <p:cNvPr id="10" name="TextBox 9">
            <a:extLst>
              <a:ext uri="{FF2B5EF4-FFF2-40B4-BE49-F238E27FC236}">
                <a16:creationId xmlns:a16="http://schemas.microsoft.com/office/drawing/2014/main" id="{263DCC62-788F-1305-5513-F73155A07FEC}"/>
              </a:ext>
            </a:extLst>
          </p:cNvPr>
          <p:cNvSpPr txBox="1"/>
          <p:nvPr/>
        </p:nvSpPr>
        <p:spPr>
          <a:xfrm>
            <a:off x="3110986" y="4829895"/>
            <a:ext cx="1504950" cy="400110"/>
          </a:xfrm>
          <a:prstGeom prst="rect">
            <a:avLst/>
          </a:prstGeom>
          <a:noFill/>
        </p:spPr>
        <p:txBody>
          <a:bodyPr wrap="square" rtlCol="0">
            <a:spAutoFit/>
          </a:bodyPr>
          <a:lstStyle/>
          <a:p>
            <a:pPr algn="ctr"/>
            <a:r>
              <a:rPr lang="en-US" sz="2000" b="1" dirty="0">
                <a:solidFill>
                  <a:srgbClr val="C00000"/>
                </a:solidFill>
              </a:rPr>
              <a:t>26.5</a:t>
            </a:r>
          </a:p>
        </p:txBody>
      </p:sp>
      <p:sp>
        <p:nvSpPr>
          <p:cNvPr id="11" name="TextBox 10">
            <a:extLst>
              <a:ext uri="{FF2B5EF4-FFF2-40B4-BE49-F238E27FC236}">
                <a16:creationId xmlns:a16="http://schemas.microsoft.com/office/drawing/2014/main" id="{649D9E38-63B3-12CF-2696-160A063D3BEF}"/>
              </a:ext>
            </a:extLst>
          </p:cNvPr>
          <p:cNvSpPr txBox="1"/>
          <p:nvPr/>
        </p:nvSpPr>
        <p:spPr>
          <a:xfrm>
            <a:off x="1083002" y="5397532"/>
            <a:ext cx="3320173" cy="400110"/>
          </a:xfrm>
          <a:prstGeom prst="rect">
            <a:avLst/>
          </a:prstGeom>
          <a:noFill/>
        </p:spPr>
        <p:txBody>
          <a:bodyPr wrap="square" rtlCol="0">
            <a:spAutoFit/>
          </a:bodyPr>
          <a:lstStyle/>
          <a:p>
            <a:pPr algn="ctr"/>
            <a:r>
              <a:rPr lang="en-US" sz="2000" b="1" dirty="0">
                <a:solidFill>
                  <a:srgbClr val="C00000"/>
                </a:solidFill>
              </a:rPr>
              <a:t>Living with diabetes</a:t>
            </a:r>
          </a:p>
        </p:txBody>
      </p:sp>
    </p:spTree>
    <p:extLst>
      <p:ext uri="{BB962C8B-B14F-4D97-AF65-F5344CB8AC3E}">
        <p14:creationId xmlns:p14="http://schemas.microsoft.com/office/powerpoint/2010/main" val="2098728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78055-F563-09E4-1BC2-F2B53E1B2EBE}"/>
              </a:ext>
            </a:extLst>
          </p:cNvPr>
          <p:cNvSpPr>
            <a:spLocks noGrp="1"/>
          </p:cNvSpPr>
          <p:nvPr>
            <p:ph type="title"/>
          </p:nvPr>
        </p:nvSpPr>
        <p:spPr>
          <a:xfrm>
            <a:off x="838200" y="136525"/>
            <a:ext cx="10515600" cy="1325563"/>
          </a:xfrm>
        </p:spPr>
        <p:txBody>
          <a:bodyPr/>
          <a:lstStyle/>
          <a:p>
            <a:r>
              <a:rPr lang="en-US" dirty="0">
                <a:latin typeface="+mn-lt"/>
              </a:rPr>
              <a:t>Performance assessment of the Qatar Diabetes Risk Score</a:t>
            </a:r>
          </a:p>
        </p:txBody>
      </p:sp>
      <p:sp>
        <p:nvSpPr>
          <p:cNvPr id="4" name="Slide Number Placeholder 3">
            <a:extLst>
              <a:ext uri="{FF2B5EF4-FFF2-40B4-BE49-F238E27FC236}">
                <a16:creationId xmlns:a16="http://schemas.microsoft.com/office/drawing/2014/main" id="{874FA642-C5AF-94CD-8BA7-91925616E02E}"/>
              </a:ext>
            </a:extLst>
          </p:cNvPr>
          <p:cNvSpPr>
            <a:spLocks noGrp="1"/>
          </p:cNvSpPr>
          <p:nvPr>
            <p:ph type="sldNum" sz="quarter" idx="12"/>
          </p:nvPr>
        </p:nvSpPr>
        <p:spPr/>
        <p:txBody>
          <a:bodyPr/>
          <a:lstStyle/>
          <a:p>
            <a:fld id="{89E8E633-EF76-4FF9-A183-6B53A9968A38}" type="slidenum">
              <a:rPr lang="en-US" smtClean="0"/>
              <a:t>38</a:t>
            </a:fld>
            <a:endParaRPr lang="en-US"/>
          </a:p>
        </p:txBody>
      </p:sp>
      <p:pic>
        <p:nvPicPr>
          <p:cNvPr id="6" name="Content Placeholder 3">
            <a:extLst>
              <a:ext uri="{FF2B5EF4-FFF2-40B4-BE49-F238E27FC236}">
                <a16:creationId xmlns:a16="http://schemas.microsoft.com/office/drawing/2014/main" id="{F7814DC5-13CF-804A-83F9-43746DC0944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40" b="1"/>
          <a:stretch/>
        </p:blipFill>
        <p:spPr bwMode="auto">
          <a:xfrm>
            <a:off x="4882101" y="1622066"/>
            <a:ext cx="6551874" cy="4173520"/>
          </a:xfrm>
          <a:prstGeom prst="rect">
            <a:avLst/>
          </a:prstGeom>
        </p:spPr>
      </p:pic>
      <p:sp>
        <p:nvSpPr>
          <p:cNvPr id="7" name="Rectangle 6">
            <a:extLst>
              <a:ext uri="{FF2B5EF4-FFF2-40B4-BE49-F238E27FC236}">
                <a16:creationId xmlns:a16="http://schemas.microsoft.com/office/drawing/2014/main" id="{51DA8615-665B-0A7B-2C3D-C27C6C336DF3}"/>
              </a:ext>
            </a:extLst>
          </p:cNvPr>
          <p:cNvSpPr/>
          <p:nvPr/>
        </p:nvSpPr>
        <p:spPr>
          <a:xfrm>
            <a:off x="838200" y="1741769"/>
            <a:ext cx="4043901" cy="3293209"/>
          </a:xfrm>
          <a:prstGeom prst="rect">
            <a:avLst/>
          </a:prstGeom>
        </p:spPr>
        <p:txBody>
          <a:bodyPr wrap="square">
            <a:spAutoFit/>
          </a:bodyPr>
          <a:lstStyle/>
          <a:p>
            <a:r>
              <a:rPr lang="en-US" sz="2600" b="1" dirty="0">
                <a:solidFill>
                  <a:srgbClr val="000000"/>
                </a:solidFill>
                <a:latin typeface="+mn-lt"/>
                <a:ea typeface="Times New Roman" panose="02020603050405020304" pitchFamily="18" charset="0"/>
              </a:rPr>
              <a:t>AUC in 2020: </a:t>
            </a:r>
          </a:p>
          <a:p>
            <a:r>
              <a:rPr lang="en-US" sz="2600" dirty="0">
                <a:solidFill>
                  <a:srgbClr val="C00000"/>
                </a:solidFill>
                <a:latin typeface="+mn-lt"/>
                <a:ea typeface="Times New Roman" panose="02020603050405020304" pitchFamily="18" charset="0"/>
              </a:rPr>
              <a:t>0.79</a:t>
            </a:r>
            <a:r>
              <a:rPr lang="en-US" sz="2600" dirty="0">
                <a:solidFill>
                  <a:srgbClr val="000000"/>
                </a:solidFill>
                <a:latin typeface="+mn-lt"/>
                <a:ea typeface="Times New Roman" panose="02020603050405020304" pitchFamily="18" charset="0"/>
              </a:rPr>
              <a:t> (95% CI: 0.77-0.80)</a:t>
            </a:r>
          </a:p>
          <a:p>
            <a:endParaRPr lang="en-US" sz="2600" dirty="0">
              <a:solidFill>
                <a:srgbClr val="000000"/>
              </a:solidFill>
              <a:latin typeface="+mn-lt"/>
              <a:ea typeface="Times New Roman" panose="02020603050405020304" pitchFamily="18" charset="0"/>
            </a:endParaRPr>
          </a:p>
          <a:p>
            <a:r>
              <a:rPr lang="en-US" sz="2600" b="1" dirty="0">
                <a:solidFill>
                  <a:srgbClr val="000000"/>
                </a:solidFill>
                <a:latin typeface="+mn-lt"/>
                <a:ea typeface="Times New Roman" panose="02020603050405020304" pitchFamily="18" charset="0"/>
              </a:rPr>
              <a:t>AUC in 2030:</a:t>
            </a:r>
          </a:p>
          <a:p>
            <a:r>
              <a:rPr lang="en-US" sz="2600" dirty="0">
                <a:solidFill>
                  <a:srgbClr val="C00000"/>
                </a:solidFill>
                <a:latin typeface="+mn-lt"/>
                <a:ea typeface="Times New Roman" panose="02020603050405020304" pitchFamily="18" charset="0"/>
              </a:rPr>
              <a:t>0.78</a:t>
            </a:r>
            <a:r>
              <a:rPr lang="en-US" sz="2600" dirty="0">
                <a:solidFill>
                  <a:srgbClr val="000000"/>
                </a:solidFill>
                <a:latin typeface="+mn-lt"/>
                <a:ea typeface="Times New Roman" panose="02020603050405020304" pitchFamily="18" charset="0"/>
              </a:rPr>
              <a:t> (95% CI: 0.76-0.79)</a:t>
            </a:r>
          </a:p>
          <a:p>
            <a:endParaRPr lang="en-US" sz="2600" u="sng" dirty="0">
              <a:solidFill>
                <a:srgbClr val="000000"/>
              </a:solidFill>
              <a:latin typeface="+mn-lt"/>
              <a:ea typeface="Times New Roman" panose="02020603050405020304" pitchFamily="18" charset="0"/>
            </a:endParaRPr>
          </a:p>
          <a:p>
            <a:r>
              <a:rPr lang="en-US" sz="2600" b="1" dirty="0">
                <a:solidFill>
                  <a:srgbClr val="000000"/>
                </a:solidFill>
                <a:latin typeface="+mn-lt"/>
                <a:ea typeface="Times New Roman" panose="02020603050405020304" pitchFamily="18" charset="0"/>
              </a:rPr>
              <a:t>AUC in </a:t>
            </a:r>
            <a:r>
              <a:rPr lang="en-US" sz="2600" b="1" dirty="0">
                <a:latin typeface="+mn-lt"/>
              </a:rPr>
              <a:t>2050: </a:t>
            </a:r>
          </a:p>
          <a:p>
            <a:r>
              <a:rPr lang="en-US" sz="2600" dirty="0">
                <a:solidFill>
                  <a:srgbClr val="C00000"/>
                </a:solidFill>
                <a:latin typeface="+mn-lt"/>
              </a:rPr>
              <a:t>0.76</a:t>
            </a:r>
            <a:r>
              <a:rPr lang="en-US" sz="2600" dirty="0">
                <a:latin typeface="+mn-lt"/>
              </a:rPr>
              <a:t> (95% CI: 0.75-0.78)</a:t>
            </a:r>
          </a:p>
        </p:txBody>
      </p:sp>
      <p:sp>
        <p:nvSpPr>
          <p:cNvPr id="8" name="TextBox 7">
            <a:extLst>
              <a:ext uri="{FF2B5EF4-FFF2-40B4-BE49-F238E27FC236}">
                <a16:creationId xmlns:a16="http://schemas.microsoft.com/office/drawing/2014/main" id="{D5F7BD08-14E6-8D96-4974-C3867FAE46FF}"/>
              </a:ext>
            </a:extLst>
          </p:cNvPr>
          <p:cNvSpPr txBox="1"/>
          <p:nvPr/>
        </p:nvSpPr>
        <p:spPr>
          <a:xfrm>
            <a:off x="838200" y="6036208"/>
            <a:ext cx="10210800" cy="246221"/>
          </a:xfrm>
          <a:prstGeom prst="rect">
            <a:avLst/>
          </a:prstGeom>
          <a:noFill/>
        </p:spPr>
        <p:txBody>
          <a:bodyPr wrap="square" rtlCol="0">
            <a:spAutoFit/>
          </a:bodyPr>
          <a:lstStyle/>
          <a:p>
            <a:r>
              <a:rPr lang="en-US" sz="1000" i="1" dirty="0"/>
              <a:t>Awad SF, Dargham SR, Toumi AA, et al. A diabetes risk score for Qatar utilizing a novel mathematical modeling approach to identify individuals at high risk for diabetes. Sci Rep 2021;11:1811.</a:t>
            </a:r>
          </a:p>
        </p:txBody>
      </p:sp>
    </p:spTree>
    <p:extLst>
      <p:ext uri="{BB962C8B-B14F-4D97-AF65-F5344CB8AC3E}">
        <p14:creationId xmlns:p14="http://schemas.microsoft.com/office/powerpoint/2010/main" val="2561249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2688" y="1311350"/>
            <a:ext cx="10326624" cy="4089164"/>
          </a:xfrm>
        </p:spPr>
        <p:txBody>
          <a:bodyPr>
            <a:normAutofit fontScale="90000"/>
          </a:bodyPr>
          <a:lstStyle/>
          <a:p>
            <a:r>
              <a:rPr lang="en-US" sz="6000" b="1" dirty="0">
                <a:latin typeface="+mn-lt"/>
              </a:rPr>
              <a:t>Tackling diabetes incidence with structural interventions?</a:t>
            </a:r>
            <a:br>
              <a:rPr lang="en-US" sz="6000" b="1" dirty="0">
                <a:latin typeface="+mn-lt"/>
              </a:rPr>
            </a:br>
            <a:br>
              <a:rPr lang="en-US" sz="6000" b="1" dirty="0">
                <a:latin typeface="+mn-lt"/>
              </a:rPr>
            </a:br>
            <a:r>
              <a:rPr lang="en-US" sz="6000" b="1" dirty="0">
                <a:latin typeface="+mn-lt"/>
              </a:rPr>
              <a:t> </a:t>
            </a:r>
            <a:r>
              <a:rPr lang="en-US" sz="5600" b="1" dirty="0">
                <a:latin typeface="+mn-lt"/>
              </a:rPr>
              <a:t>What is a structural intervention?</a:t>
            </a:r>
            <a:br>
              <a:rPr lang="en-US" sz="5600" i="1" dirty="0"/>
            </a:br>
            <a:endParaRPr lang="en-US" sz="5600" b="1" dirty="0">
              <a:latin typeface="+mn-lt"/>
            </a:endParaRPr>
          </a:p>
        </p:txBody>
      </p:sp>
      <p:sp>
        <p:nvSpPr>
          <p:cNvPr id="6" name="Slide Number Placeholder 5"/>
          <p:cNvSpPr>
            <a:spLocks noGrp="1"/>
          </p:cNvSpPr>
          <p:nvPr>
            <p:ph type="sldNum" sz="quarter" idx="12"/>
          </p:nvPr>
        </p:nvSpPr>
        <p:spPr/>
        <p:txBody>
          <a:bodyPr/>
          <a:lstStyle/>
          <a:p>
            <a:fld id="{89E8E633-EF76-4FF9-A183-6B53A9968A38}" type="slidenum">
              <a:rPr lang="en-US" smtClean="0"/>
              <a:t>39</a:t>
            </a:fld>
            <a:endParaRPr lang="en-US" dirty="0"/>
          </a:p>
        </p:txBody>
      </p:sp>
    </p:spTree>
    <p:extLst>
      <p:ext uri="{BB962C8B-B14F-4D97-AF65-F5344CB8AC3E}">
        <p14:creationId xmlns:p14="http://schemas.microsoft.com/office/powerpoint/2010/main" val="192924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834F-D13C-DD96-C6AF-0414E52D8A4B}"/>
              </a:ext>
            </a:extLst>
          </p:cNvPr>
          <p:cNvSpPr>
            <a:spLocks noGrp="1"/>
          </p:cNvSpPr>
          <p:nvPr>
            <p:ph type="title"/>
          </p:nvPr>
        </p:nvSpPr>
        <p:spPr/>
        <p:txBody>
          <a:bodyPr/>
          <a:lstStyle/>
          <a:p>
            <a:r>
              <a:rPr lang="en-US">
                <a:latin typeface="+mn-lt"/>
              </a:rPr>
              <a:t>Diabetes in the MENA region</a:t>
            </a:r>
            <a:endParaRPr lang="en-GB" dirty="0">
              <a:latin typeface="+mn-lt"/>
            </a:endParaRPr>
          </a:p>
        </p:txBody>
      </p:sp>
      <p:sp>
        <p:nvSpPr>
          <p:cNvPr id="4" name="Slide Number Placeholder 3">
            <a:extLst>
              <a:ext uri="{FF2B5EF4-FFF2-40B4-BE49-F238E27FC236}">
                <a16:creationId xmlns:a16="http://schemas.microsoft.com/office/drawing/2014/main" id="{3F60AF41-9D98-C48E-6F78-4FF3698B5DEF}"/>
              </a:ext>
            </a:extLst>
          </p:cNvPr>
          <p:cNvSpPr>
            <a:spLocks noGrp="1"/>
          </p:cNvSpPr>
          <p:nvPr>
            <p:ph type="sldNum" sz="quarter" idx="12"/>
          </p:nvPr>
        </p:nvSpPr>
        <p:spPr/>
        <p:txBody>
          <a:bodyPr/>
          <a:lstStyle/>
          <a:p>
            <a:fld id="{89E8E633-EF76-4FF9-A183-6B53A9968A38}" type="slidenum">
              <a:rPr lang="en-US" smtClean="0"/>
              <a:t>4</a:t>
            </a:fld>
            <a:endParaRPr lang="en-US"/>
          </a:p>
        </p:txBody>
      </p:sp>
      <p:pic>
        <p:nvPicPr>
          <p:cNvPr id="6" name="Picture 5">
            <a:extLst>
              <a:ext uri="{FF2B5EF4-FFF2-40B4-BE49-F238E27FC236}">
                <a16:creationId xmlns:a16="http://schemas.microsoft.com/office/drawing/2014/main" id="{83810D09-54FF-082B-8471-4F8596E8C8B0}"/>
              </a:ext>
            </a:extLst>
          </p:cNvPr>
          <p:cNvPicPr>
            <a:picLocks noChangeAspect="1"/>
          </p:cNvPicPr>
          <p:nvPr/>
        </p:nvPicPr>
        <p:blipFill>
          <a:blip r:embed="rId3"/>
          <a:stretch>
            <a:fillRect/>
          </a:stretch>
        </p:blipFill>
        <p:spPr>
          <a:xfrm>
            <a:off x="2864812" y="2658841"/>
            <a:ext cx="5588627" cy="3301639"/>
          </a:xfrm>
          <a:prstGeom prst="rect">
            <a:avLst/>
          </a:prstGeom>
        </p:spPr>
      </p:pic>
      <p:pic>
        <p:nvPicPr>
          <p:cNvPr id="10" name="Picture 9">
            <a:extLst>
              <a:ext uri="{FF2B5EF4-FFF2-40B4-BE49-F238E27FC236}">
                <a16:creationId xmlns:a16="http://schemas.microsoft.com/office/drawing/2014/main" id="{57CB33AF-74CC-E9D3-3A68-A66B6085FB23}"/>
              </a:ext>
            </a:extLst>
          </p:cNvPr>
          <p:cNvPicPr>
            <a:picLocks noChangeAspect="1"/>
          </p:cNvPicPr>
          <p:nvPr/>
        </p:nvPicPr>
        <p:blipFill>
          <a:blip r:embed="rId4"/>
          <a:stretch>
            <a:fillRect/>
          </a:stretch>
        </p:blipFill>
        <p:spPr>
          <a:xfrm>
            <a:off x="778692" y="1671039"/>
            <a:ext cx="2923337" cy="1206839"/>
          </a:xfrm>
          <a:prstGeom prst="rect">
            <a:avLst/>
          </a:prstGeom>
        </p:spPr>
      </p:pic>
      <p:pic>
        <p:nvPicPr>
          <p:cNvPr id="14" name="Picture 13">
            <a:extLst>
              <a:ext uri="{FF2B5EF4-FFF2-40B4-BE49-F238E27FC236}">
                <a16:creationId xmlns:a16="http://schemas.microsoft.com/office/drawing/2014/main" id="{9CDDFF17-4A40-92C4-7AAF-940FE7C2849A}"/>
              </a:ext>
            </a:extLst>
          </p:cNvPr>
          <p:cNvPicPr>
            <a:picLocks noChangeAspect="1"/>
          </p:cNvPicPr>
          <p:nvPr/>
        </p:nvPicPr>
        <p:blipFill>
          <a:blip r:embed="rId5"/>
          <a:stretch>
            <a:fillRect/>
          </a:stretch>
        </p:blipFill>
        <p:spPr>
          <a:xfrm>
            <a:off x="8257952" y="4047460"/>
            <a:ext cx="3195693" cy="1548159"/>
          </a:xfrm>
          <a:prstGeom prst="rect">
            <a:avLst/>
          </a:prstGeom>
        </p:spPr>
      </p:pic>
      <p:sp>
        <p:nvSpPr>
          <p:cNvPr id="16" name="TextBox 15">
            <a:extLst>
              <a:ext uri="{FF2B5EF4-FFF2-40B4-BE49-F238E27FC236}">
                <a16:creationId xmlns:a16="http://schemas.microsoft.com/office/drawing/2014/main" id="{1308ED13-59A5-3115-2CA1-350DB98FEC00}"/>
              </a:ext>
            </a:extLst>
          </p:cNvPr>
          <p:cNvSpPr txBox="1"/>
          <p:nvPr/>
        </p:nvSpPr>
        <p:spPr>
          <a:xfrm>
            <a:off x="778692" y="6150114"/>
            <a:ext cx="10100807" cy="707886"/>
          </a:xfrm>
          <a:prstGeom prst="rect">
            <a:avLst/>
          </a:prstGeom>
          <a:noFill/>
        </p:spPr>
        <p:txBody>
          <a:bodyPr wrap="square" rtlCol="0">
            <a:spAutoFit/>
          </a:bodyPr>
          <a:lstStyle/>
          <a:p>
            <a:endParaRPr lang="en-US" sz="1000" i="1" dirty="0"/>
          </a:p>
          <a:p>
            <a:r>
              <a:rPr lang="en-US" sz="1000" i="1" dirty="0"/>
              <a:t>International Diabetes Federation (IDF). IDF Diabetes Atlas. Tenth Edition 2021. </a:t>
            </a:r>
            <a:r>
              <a:rPr lang="en-US" sz="1000" i="1" dirty="0">
                <a:hlinkClick r:id="rId6">
                  <a:extLst>
                    <a:ext uri="{A12FA001-AC4F-418D-AE19-62706E023703}">
                      <ahyp:hlinkClr xmlns:ahyp="http://schemas.microsoft.com/office/drawing/2018/hyperlinkcolor" val="tx"/>
                    </a:ext>
                  </a:extLst>
                </a:hlinkClick>
              </a:rPr>
              <a:t>Https://Diabetesatlas.Org/Idfawp/Resource-Files/2021/07/Idf_Atlas_10th_Edition_2021.Pdf</a:t>
            </a:r>
            <a:r>
              <a:rPr lang="en-US" sz="1000" i="1" dirty="0"/>
              <a:t>. </a:t>
            </a:r>
          </a:p>
          <a:p>
            <a:endParaRPr lang="en-US" sz="1000" i="1" dirty="0"/>
          </a:p>
          <a:p>
            <a:endParaRPr lang="en-US" sz="1000" i="1" dirty="0"/>
          </a:p>
        </p:txBody>
      </p:sp>
    </p:spTree>
    <p:extLst>
      <p:ext uri="{BB962C8B-B14F-4D97-AF65-F5344CB8AC3E}">
        <p14:creationId xmlns:p14="http://schemas.microsoft.com/office/powerpoint/2010/main" val="1488553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593"/>
            <a:ext cx="10698956" cy="1325563"/>
          </a:xfrm>
        </p:spPr>
        <p:txBody>
          <a:bodyPr/>
          <a:lstStyle/>
          <a:p>
            <a:r>
              <a:rPr lang="en-US" dirty="0">
                <a:latin typeface="+mn-lt"/>
              </a:rPr>
              <a:t>Spillage and dirty urinals in public bathrooms</a:t>
            </a:r>
          </a:p>
        </p:txBody>
      </p:sp>
      <p:pic>
        <p:nvPicPr>
          <p:cNvPr id="5" name="Picture 9" descr="https://upload.wikimedia.org/wikipedia/commons/7/7e/Urinal_with_urinal_cake_gsu_cit_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906" y="1914526"/>
            <a:ext cx="3190875" cy="4257675"/>
          </a:xfrm>
          <a:prstGeom prst="rect">
            <a:avLst/>
          </a:prstGeom>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B53A1B43-8CB6-47B7-A83A-F41F0C030457}"/>
              </a:ext>
            </a:extLst>
          </p:cNvPr>
          <p:cNvSpPr>
            <a:spLocks noGrp="1"/>
          </p:cNvSpPr>
          <p:nvPr>
            <p:ph type="sldNum" sz="quarter" idx="12"/>
          </p:nvPr>
        </p:nvSpPr>
        <p:spPr>
          <a:xfrm>
            <a:off x="9127331" y="6202407"/>
            <a:ext cx="2133600" cy="381000"/>
          </a:xfrm>
        </p:spPr>
        <p:txBody>
          <a:bodyPr/>
          <a:lstStyle/>
          <a:p>
            <a:fld id="{AA8E0678-D336-47E9-ADC7-E95B2F32BA20}" type="slidenum">
              <a:rPr lang="en-US" smtClean="0"/>
              <a:pPr/>
              <a:t>40</a:t>
            </a:fld>
            <a:endParaRPr lang="en-US" dirty="0"/>
          </a:p>
        </p:txBody>
      </p:sp>
    </p:spTree>
    <p:extLst>
      <p:ext uri="{BB962C8B-B14F-4D97-AF65-F5344CB8AC3E}">
        <p14:creationId xmlns:p14="http://schemas.microsoft.com/office/powerpoint/2010/main" val="2569812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 structural intervention</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62750" y="1590695"/>
            <a:ext cx="3543300" cy="4724400"/>
          </a:xfrm>
          <a:prstGeom prst="rect">
            <a:avLst/>
          </a:prstGeom>
        </p:spPr>
      </p:pic>
      <p:sp>
        <p:nvSpPr>
          <p:cNvPr id="6" name="Content Placeholder 2"/>
          <p:cNvSpPr txBox="1">
            <a:spLocks/>
          </p:cNvSpPr>
          <p:nvPr/>
        </p:nvSpPr>
        <p:spPr bwMode="auto">
          <a:xfrm>
            <a:off x="838200" y="1364456"/>
            <a:ext cx="4648200" cy="247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666699"/>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666699"/>
              </a:buClr>
              <a:buChar char="–"/>
              <a:defRPr sz="2800">
                <a:solidFill>
                  <a:schemeClr val="tx1"/>
                </a:solidFill>
                <a:latin typeface="+mn-lt"/>
              </a:defRPr>
            </a:lvl2pPr>
            <a:lvl3pPr marL="1143000" indent="-228600" algn="l" rtl="0" eaLnBrk="0" fontAlgn="base" hangingPunct="0">
              <a:spcBef>
                <a:spcPct val="20000"/>
              </a:spcBef>
              <a:spcAft>
                <a:spcPct val="0"/>
              </a:spcAft>
              <a:buClr>
                <a:srgbClr val="666699"/>
              </a:buClr>
              <a:buChar char="•"/>
              <a:defRPr sz="2400">
                <a:solidFill>
                  <a:schemeClr val="tx1"/>
                </a:solidFill>
                <a:latin typeface="+mn-lt"/>
              </a:defRPr>
            </a:lvl3pPr>
            <a:lvl4pPr marL="1600200" indent="-228600" algn="l" rtl="0" eaLnBrk="0" fontAlgn="base" hangingPunct="0">
              <a:spcBef>
                <a:spcPct val="20000"/>
              </a:spcBef>
              <a:spcAft>
                <a:spcPct val="0"/>
              </a:spcAft>
              <a:buClr>
                <a:srgbClr val="666699"/>
              </a:buClr>
              <a:buChar char="–"/>
              <a:defRPr sz="2000">
                <a:solidFill>
                  <a:schemeClr val="tx1"/>
                </a:solidFill>
                <a:latin typeface="+mn-lt"/>
              </a:defRPr>
            </a:lvl4pPr>
            <a:lvl5pPr marL="2057400" indent="-228600" algn="l" rtl="0" eaLnBrk="0" fontAlgn="base" hangingPunct="0">
              <a:spcBef>
                <a:spcPct val="20000"/>
              </a:spcBef>
              <a:spcAft>
                <a:spcPct val="0"/>
              </a:spcAft>
              <a:buClr>
                <a:srgbClr val="666699"/>
              </a:buClr>
              <a:buChar char="»"/>
              <a:defRPr sz="2000">
                <a:solidFill>
                  <a:schemeClr val="tx1"/>
                </a:solidFill>
                <a:latin typeface="+mn-lt"/>
              </a:defRPr>
            </a:lvl5pPr>
            <a:lvl6pPr marL="2514600" indent="-228600" algn="l" rtl="0" eaLnBrk="1" fontAlgn="base" hangingPunct="1">
              <a:spcBef>
                <a:spcPct val="20000"/>
              </a:spcBef>
              <a:spcAft>
                <a:spcPct val="0"/>
              </a:spcAft>
              <a:buClr>
                <a:srgbClr val="666699"/>
              </a:buClr>
              <a:buChar char="»"/>
              <a:defRPr sz="2000">
                <a:solidFill>
                  <a:schemeClr val="tx1"/>
                </a:solidFill>
                <a:latin typeface="+mn-lt"/>
              </a:defRPr>
            </a:lvl6pPr>
            <a:lvl7pPr marL="2971800" indent="-228600" algn="l" rtl="0" eaLnBrk="1" fontAlgn="base" hangingPunct="1">
              <a:spcBef>
                <a:spcPct val="20000"/>
              </a:spcBef>
              <a:spcAft>
                <a:spcPct val="0"/>
              </a:spcAft>
              <a:buClr>
                <a:srgbClr val="666699"/>
              </a:buClr>
              <a:buChar char="»"/>
              <a:defRPr sz="2000">
                <a:solidFill>
                  <a:schemeClr val="tx1"/>
                </a:solidFill>
                <a:latin typeface="+mn-lt"/>
              </a:defRPr>
            </a:lvl7pPr>
            <a:lvl8pPr marL="3429000" indent="-228600" algn="l" rtl="0" eaLnBrk="1" fontAlgn="base" hangingPunct="1">
              <a:spcBef>
                <a:spcPct val="20000"/>
              </a:spcBef>
              <a:spcAft>
                <a:spcPct val="0"/>
              </a:spcAft>
              <a:buClr>
                <a:srgbClr val="666699"/>
              </a:buClr>
              <a:buChar char="»"/>
              <a:defRPr sz="2000">
                <a:solidFill>
                  <a:schemeClr val="tx1"/>
                </a:solidFill>
                <a:latin typeface="+mn-lt"/>
              </a:defRPr>
            </a:lvl8pPr>
            <a:lvl9pPr marL="3886200" indent="-228600" algn="l" rtl="0" eaLnBrk="1" fontAlgn="base" hangingPunct="1">
              <a:spcBef>
                <a:spcPct val="20000"/>
              </a:spcBef>
              <a:spcAft>
                <a:spcPct val="0"/>
              </a:spcAft>
              <a:buClr>
                <a:srgbClr val="666699"/>
              </a:buClr>
              <a:buChar char="»"/>
              <a:defRPr sz="2000">
                <a:solidFill>
                  <a:schemeClr val="tx1"/>
                </a:solidFill>
                <a:latin typeface="+mn-lt"/>
              </a:defRPr>
            </a:lvl9pPr>
          </a:lstStyle>
          <a:p>
            <a:pPr marL="0" indent="0">
              <a:buNone/>
            </a:pPr>
            <a:endParaRPr lang="en-US" kern="0" dirty="0"/>
          </a:p>
          <a:p>
            <a:pPr marL="0" indent="0">
              <a:buNone/>
            </a:pPr>
            <a:endParaRPr lang="en-US" kern="0" dirty="0"/>
          </a:p>
          <a:p>
            <a:pPr marL="0" indent="0">
              <a:buNone/>
            </a:pPr>
            <a:r>
              <a:rPr lang="en-US" kern="0" dirty="0"/>
              <a:t>The Amsterdam </a:t>
            </a:r>
            <a:r>
              <a:rPr lang="en-US" i="1" u="sng" kern="0" dirty="0"/>
              <a:t>nudge</a:t>
            </a:r>
            <a:r>
              <a:rPr lang="en-US" kern="0" dirty="0"/>
              <a:t> urinals</a:t>
            </a:r>
          </a:p>
        </p:txBody>
      </p:sp>
      <p:sp>
        <p:nvSpPr>
          <p:cNvPr id="7" name="Slide Number Placeholder 1">
            <a:extLst>
              <a:ext uri="{FF2B5EF4-FFF2-40B4-BE49-F238E27FC236}">
                <a16:creationId xmlns:a16="http://schemas.microsoft.com/office/drawing/2014/main" id="{0014217E-8425-4D2A-B787-CA343DB8EFEF}"/>
              </a:ext>
            </a:extLst>
          </p:cNvPr>
          <p:cNvSpPr>
            <a:spLocks noGrp="1"/>
          </p:cNvSpPr>
          <p:nvPr>
            <p:ph type="sldNum" sz="quarter" idx="12"/>
          </p:nvPr>
        </p:nvSpPr>
        <p:spPr>
          <a:xfrm>
            <a:off x="9098757" y="6315095"/>
            <a:ext cx="2133600" cy="381000"/>
          </a:xfrm>
        </p:spPr>
        <p:txBody>
          <a:bodyPr/>
          <a:lstStyle/>
          <a:p>
            <a:fld id="{AA8E0678-D336-47E9-ADC7-E95B2F32BA20}" type="slidenum">
              <a:rPr lang="en-US" smtClean="0"/>
              <a:pPr/>
              <a:t>41</a:t>
            </a:fld>
            <a:endParaRPr lang="en-US" dirty="0"/>
          </a:p>
        </p:txBody>
      </p:sp>
    </p:spTree>
    <p:extLst>
      <p:ext uri="{BB962C8B-B14F-4D97-AF65-F5344CB8AC3E}">
        <p14:creationId xmlns:p14="http://schemas.microsoft.com/office/powerpoint/2010/main" val="578797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r>
              <a:rPr lang="en-US" dirty="0">
                <a:latin typeface="+mn-lt"/>
              </a:rPr>
              <a:t>The beauty of structural interventions</a:t>
            </a:r>
          </a:p>
        </p:txBody>
      </p:sp>
      <p:sp>
        <p:nvSpPr>
          <p:cNvPr id="320515" name="Rectangle 3"/>
          <p:cNvSpPr>
            <a:spLocks noChangeArrowheads="1"/>
          </p:cNvSpPr>
          <p:nvPr/>
        </p:nvSpPr>
        <p:spPr bwMode="auto">
          <a:xfrm>
            <a:off x="1621630" y="2476500"/>
            <a:ext cx="8259561"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p>
            <a:pPr marL="114300" indent="-114300" algn="ctr">
              <a:lnSpc>
                <a:spcPct val="90000"/>
              </a:lnSpc>
              <a:spcBef>
                <a:spcPct val="20000"/>
              </a:spcBef>
              <a:buClr>
                <a:schemeClr val="accent2"/>
              </a:buClr>
            </a:pPr>
            <a:r>
              <a:rPr lang="en-US" sz="3600" i="1" dirty="0">
                <a:cs typeface="Times New Roman" panose="02020603050405020304" pitchFamily="18" charset="0"/>
              </a:rPr>
              <a:t>“Individuals are made to do the right thing, happily and unknowingly, by </a:t>
            </a:r>
            <a:r>
              <a:rPr lang="en-US" sz="3600" b="1" i="1" dirty="0">
                <a:solidFill>
                  <a:srgbClr val="C00000"/>
                </a:solidFill>
                <a:cs typeface="Times New Roman" panose="02020603050405020304" pitchFamily="18" charset="0"/>
              </a:rPr>
              <a:t>nudging</a:t>
            </a:r>
            <a:r>
              <a:rPr lang="en-US" sz="3600" i="1" dirty="0">
                <a:cs typeface="Times New Roman" panose="02020603050405020304" pitchFamily="18" charset="0"/>
              </a:rPr>
              <a:t> them to do the right thing.” </a:t>
            </a:r>
          </a:p>
          <a:p>
            <a:pPr marL="114300" indent="-114300">
              <a:lnSpc>
                <a:spcPct val="90000"/>
              </a:lnSpc>
              <a:spcBef>
                <a:spcPct val="20000"/>
              </a:spcBef>
              <a:buClr>
                <a:schemeClr val="accent2"/>
              </a:buClr>
            </a:pPr>
            <a:endParaRPr lang="en-US" sz="3600" b="1" i="1" dirty="0"/>
          </a:p>
        </p:txBody>
      </p:sp>
      <p:sp>
        <p:nvSpPr>
          <p:cNvPr id="5" name="Slide Number Placeholder 1">
            <a:extLst>
              <a:ext uri="{FF2B5EF4-FFF2-40B4-BE49-F238E27FC236}">
                <a16:creationId xmlns:a16="http://schemas.microsoft.com/office/drawing/2014/main" id="{9B058274-7DB5-4902-AA54-DE7E09665BF0}"/>
              </a:ext>
            </a:extLst>
          </p:cNvPr>
          <p:cNvSpPr>
            <a:spLocks noGrp="1"/>
          </p:cNvSpPr>
          <p:nvPr>
            <p:ph type="sldNum" sz="quarter" idx="12"/>
          </p:nvPr>
        </p:nvSpPr>
        <p:spPr>
          <a:xfrm>
            <a:off x="9220200" y="6141244"/>
            <a:ext cx="2133600" cy="381000"/>
          </a:xfrm>
        </p:spPr>
        <p:txBody>
          <a:bodyPr/>
          <a:lstStyle/>
          <a:p>
            <a:fld id="{AA8E0678-D336-47E9-ADC7-E95B2F32BA20}" type="slidenum">
              <a:rPr lang="en-US" smtClean="0"/>
              <a:pPr/>
              <a:t>42</a:t>
            </a:fld>
            <a:endParaRPr lang="en-US" dirty="0"/>
          </a:p>
        </p:txBody>
      </p:sp>
    </p:spTree>
    <p:extLst>
      <p:ext uri="{BB962C8B-B14F-4D97-AF65-F5344CB8AC3E}">
        <p14:creationId xmlns:p14="http://schemas.microsoft.com/office/powerpoint/2010/main" val="934004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27257" y="6419851"/>
            <a:ext cx="2895600" cy="244475"/>
          </a:xfrm>
        </p:spPr>
        <p:txBody>
          <a:bodyPr/>
          <a:lstStyle/>
          <a:p>
            <a:pPr>
              <a:defRPr/>
            </a:pPr>
            <a:fld id="{46E67C23-6101-4146-8FE8-C48C413745C1}" type="slidenum">
              <a:rPr lang="en-US" smtClean="0"/>
              <a:pPr>
                <a:defRPr/>
              </a:pPr>
              <a:t>43</a:t>
            </a:fld>
            <a:endParaRPr lang="en-US" dirty="0"/>
          </a:p>
        </p:txBody>
      </p:sp>
      <p:sp>
        <p:nvSpPr>
          <p:cNvPr id="8" name="Title 1"/>
          <p:cNvSpPr>
            <a:spLocks noGrp="1"/>
          </p:cNvSpPr>
          <p:nvPr>
            <p:ph type="title"/>
          </p:nvPr>
        </p:nvSpPr>
        <p:spPr>
          <a:xfrm>
            <a:off x="966787" y="263486"/>
            <a:ext cx="8229600" cy="1143000"/>
          </a:xfrm>
        </p:spPr>
        <p:txBody>
          <a:bodyPr/>
          <a:lstStyle/>
          <a:p>
            <a:r>
              <a:rPr lang="en-US">
                <a:latin typeface="+mn-lt"/>
              </a:rPr>
              <a:t>Masterful piece</a:t>
            </a:r>
            <a:endParaRPr lang="en-US" dirty="0">
              <a:latin typeface="+mn-lt"/>
            </a:endParaRPr>
          </a:p>
        </p:txBody>
      </p:sp>
      <p:sp>
        <p:nvSpPr>
          <p:cNvPr id="12" name="Content Placeholder 2">
            <a:extLst>
              <a:ext uri="{FF2B5EF4-FFF2-40B4-BE49-F238E27FC236}">
                <a16:creationId xmlns:a16="http://schemas.microsoft.com/office/drawing/2014/main" id="{F9C19319-532D-3B1B-92DF-782A7572704E}"/>
              </a:ext>
            </a:extLst>
          </p:cNvPr>
          <p:cNvSpPr txBox="1">
            <a:spLocks/>
          </p:cNvSpPr>
          <p:nvPr/>
        </p:nvSpPr>
        <p:spPr>
          <a:xfrm>
            <a:off x="910854" y="1939926"/>
            <a:ext cx="5404885" cy="472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Behavioral economics and structural interventions</a:t>
            </a:r>
          </a:p>
          <a:p>
            <a:r>
              <a:rPr lang="en-US" dirty="0"/>
              <a:t>Nobel prize in economics in 2017</a:t>
            </a:r>
          </a:p>
        </p:txBody>
      </p:sp>
      <p:pic>
        <p:nvPicPr>
          <p:cNvPr id="15" name="Picture 14" descr="Text&#10;&#10;Description automatically generated">
            <a:extLst>
              <a:ext uri="{FF2B5EF4-FFF2-40B4-BE49-F238E27FC236}">
                <a16:creationId xmlns:a16="http://schemas.microsoft.com/office/drawing/2014/main" id="{A6CF5472-93F1-08B7-CF06-D01F4CBA886D}"/>
              </a:ext>
            </a:extLst>
          </p:cNvPr>
          <p:cNvPicPr>
            <a:picLocks noChangeAspect="1"/>
          </p:cNvPicPr>
          <p:nvPr/>
        </p:nvPicPr>
        <p:blipFill rotWithShape="1">
          <a:blip r:embed="rId3">
            <a:extLst>
              <a:ext uri="{28A0092B-C50C-407E-A947-70E740481C1C}">
                <a14:useLocalDpi xmlns:a14="http://schemas.microsoft.com/office/drawing/2010/main" val="0"/>
              </a:ext>
            </a:extLst>
          </a:blip>
          <a:srcRect l="19612" t="4651" r="19922" b="4566"/>
          <a:stretch/>
        </p:blipFill>
        <p:spPr>
          <a:xfrm>
            <a:off x="7251403" y="1588113"/>
            <a:ext cx="3334453" cy="5006401"/>
          </a:xfrm>
          <a:prstGeom prst="rect">
            <a:avLst/>
          </a:prstGeom>
        </p:spPr>
      </p:pic>
    </p:spTree>
    <p:extLst>
      <p:ext uri="{BB962C8B-B14F-4D97-AF65-F5344CB8AC3E}">
        <p14:creationId xmlns:p14="http://schemas.microsoft.com/office/powerpoint/2010/main" val="1304768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1160-0386-1C63-8C23-9C23AB835141}"/>
              </a:ext>
            </a:extLst>
          </p:cNvPr>
          <p:cNvSpPr>
            <a:spLocks noGrp="1"/>
          </p:cNvSpPr>
          <p:nvPr>
            <p:ph type="title"/>
          </p:nvPr>
        </p:nvSpPr>
        <p:spPr>
          <a:xfrm>
            <a:off x="739563" y="136525"/>
            <a:ext cx="10835748" cy="1325563"/>
          </a:xfrm>
        </p:spPr>
        <p:txBody>
          <a:bodyPr/>
          <a:lstStyle/>
          <a:p>
            <a:r>
              <a:rPr lang="en-US" dirty="0">
                <a:latin typeface="+mn-lt"/>
              </a:rPr>
              <a:t>Moving upstream or up the ladder/levels of interventions </a:t>
            </a:r>
            <a:endParaRPr lang="en-GB" dirty="0">
              <a:latin typeface="+mn-lt"/>
            </a:endParaRPr>
          </a:p>
        </p:txBody>
      </p:sp>
      <p:sp>
        <p:nvSpPr>
          <p:cNvPr id="4" name="Slide Number Placeholder 3">
            <a:extLst>
              <a:ext uri="{FF2B5EF4-FFF2-40B4-BE49-F238E27FC236}">
                <a16:creationId xmlns:a16="http://schemas.microsoft.com/office/drawing/2014/main" id="{C8E01647-A5DC-DC34-8BE2-41A2718ECE78}"/>
              </a:ext>
            </a:extLst>
          </p:cNvPr>
          <p:cNvSpPr>
            <a:spLocks noGrp="1"/>
          </p:cNvSpPr>
          <p:nvPr>
            <p:ph type="sldNum" sz="quarter" idx="12"/>
          </p:nvPr>
        </p:nvSpPr>
        <p:spPr/>
        <p:txBody>
          <a:bodyPr/>
          <a:lstStyle/>
          <a:p>
            <a:fld id="{89E8E633-EF76-4FF9-A183-6B53A9968A38}" type="slidenum">
              <a:rPr lang="en-US" smtClean="0"/>
              <a:t>44</a:t>
            </a:fld>
            <a:endParaRPr lang="en-US"/>
          </a:p>
        </p:txBody>
      </p:sp>
      <p:pic>
        <p:nvPicPr>
          <p:cNvPr id="5" name="Picture 2" descr="BMC Series blog Solving the obesity crisis: knowledge, nudge or nanny?">
            <a:extLst>
              <a:ext uri="{FF2B5EF4-FFF2-40B4-BE49-F238E27FC236}">
                <a16:creationId xmlns:a16="http://schemas.microsoft.com/office/drawing/2014/main" id="{EBC741A5-B614-CBC5-C75B-36B7CF7586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67026" y="1705418"/>
            <a:ext cx="7889028" cy="4468554"/>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843BE8-753F-E089-6170-7B1A56350776}"/>
              </a:ext>
            </a:extLst>
          </p:cNvPr>
          <p:cNvSpPr txBox="1"/>
          <p:nvPr/>
        </p:nvSpPr>
        <p:spPr>
          <a:xfrm>
            <a:off x="2156638" y="6356350"/>
            <a:ext cx="7667846" cy="400110"/>
          </a:xfrm>
          <a:prstGeom prst="rect">
            <a:avLst/>
          </a:prstGeom>
          <a:noFill/>
        </p:spPr>
        <p:txBody>
          <a:bodyPr wrap="square" rtlCol="0">
            <a:spAutoFit/>
          </a:bodyPr>
          <a:lstStyle/>
          <a:p>
            <a:pPr marL="0" marR="0">
              <a:spcBef>
                <a:spcPts val="0"/>
              </a:spcBef>
              <a:spcAft>
                <a:spcPts val="0"/>
              </a:spcAft>
              <a:tabLst>
                <a:tab pos="0" algn="l"/>
                <a:tab pos="628650" algn="l"/>
                <a:tab pos="1543050" algn="l"/>
              </a:tabLst>
            </a:pPr>
            <a:r>
              <a:rPr lang="en-US" sz="1000" i="1" dirty="0">
                <a:cs typeface="Arial" panose="020B0604020202020204" pitchFamily="34" charset="0"/>
              </a:rPr>
              <a:t>Nuffield Council on Bioethics. Public health ethical issues. London: Nuffield Council on Bioethics. 2007.</a:t>
            </a:r>
          </a:p>
          <a:p>
            <a:pPr marL="0" marR="0">
              <a:spcBef>
                <a:spcPts val="0"/>
              </a:spcBef>
              <a:spcAft>
                <a:spcPts val="0"/>
              </a:spcAft>
              <a:tabLst>
                <a:tab pos="0" algn="l"/>
                <a:tab pos="628650" algn="l"/>
                <a:tab pos="1543050" algn="l"/>
              </a:tabLst>
            </a:pPr>
            <a:endParaRPr lang="en-GB" sz="1000" i="1" dirty="0">
              <a:cs typeface="Arial" panose="020B0604020202020204" pitchFamily="34" charset="0"/>
            </a:endParaRPr>
          </a:p>
        </p:txBody>
      </p:sp>
    </p:spTree>
    <p:extLst>
      <p:ext uri="{BB962C8B-B14F-4D97-AF65-F5344CB8AC3E}">
        <p14:creationId xmlns:p14="http://schemas.microsoft.com/office/powerpoint/2010/main" val="3235017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6988" y="1323975"/>
            <a:ext cx="10098024" cy="3867710"/>
          </a:xfrm>
        </p:spPr>
        <p:txBody>
          <a:bodyPr>
            <a:normAutofit fontScale="90000"/>
          </a:bodyPr>
          <a:lstStyle/>
          <a:p>
            <a:r>
              <a:rPr lang="en-US" sz="7200" b="1" dirty="0">
                <a:latin typeface="+mn-lt"/>
              </a:rPr>
              <a:t>Impact of specific public health intervention approaches against diabetes in Qatar?</a:t>
            </a:r>
          </a:p>
        </p:txBody>
      </p:sp>
      <p:sp>
        <p:nvSpPr>
          <p:cNvPr id="6" name="Slide Number Placeholder 5"/>
          <p:cNvSpPr>
            <a:spLocks noGrp="1"/>
          </p:cNvSpPr>
          <p:nvPr>
            <p:ph type="sldNum" sz="quarter" idx="12"/>
          </p:nvPr>
        </p:nvSpPr>
        <p:spPr/>
        <p:txBody>
          <a:bodyPr/>
          <a:lstStyle/>
          <a:p>
            <a:fld id="{89E8E633-EF76-4FF9-A183-6B53A9968A38}" type="slidenum">
              <a:rPr lang="en-US" sz="2000" smtClean="0"/>
              <a:t>45</a:t>
            </a:fld>
            <a:endParaRPr lang="en-US" sz="2000" dirty="0"/>
          </a:p>
        </p:txBody>
      </p:sp>
    </p:spTree>
    <p:extLst>
      <p:ext uri="{BB962C8B-B14F-4D97-AF65-F5344CB8AC3E}">
        <p14:creationId xmlns:p14="http://schemas.microsoft.com/office/powerpoint/2010/main" val="2852146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39175" y="6218282"/>
            <a:ext cx="2743200" cy="365125"/>
          </a:xfrm>
        </p:spPr>
        <p:txBody>
          <a:bodyPr/>
          <a:lstStyle/>
          <a:p>
            <a:fld id="{16DBE98B-0781-47C9-8EBE-1D085FE1ABD6}" type="slidenum">
              <a:rPr lang="en-US" smtClean="0"/>
              <a:pPr/>
              <a:t>46</a:t>
            </a:fld>
            <a:endParaRPr lang="en-US" dirty="0"/>
          </a:p>
        </p:txBody>
      </p:sp>
      <p:sp>
        <p:nvSpPr>
          <p:cNvPr id="5" name="Title 1">
            <a:extLst>
              <a:ext uri="{FF2B5EF4-FFF2-40B4-BE49-F238E27FC236}">
                <a16:creationId xmlns:a16="http://schemas.microsoft.com/office/drawing/2014/main" id="{061D631D-6AB6-495D-91A4-3FA232268C20}"/>
              </a:ext>
            </a:extLst>
          </p:cNvPr>
          <p:cNvSpPr>
            <a:spLocks noGrp="1"/>
          </p:cNvSpPr>
          <p:nvPr>
            <p:ph type="title"/>
          </p:nvPr>
        </p:nvSpPr>
        <p:spPr>
          <a:xfrm>
            <a:off x="838200" y="274593"/>
            <a:ext cx="10681447" cy="1325563"/>
          </a:xfrm>
        </p:spPr>
        <p:txBody>
          <a:bodyPr>
            <a:normAutofit/>
          </a:bodyPr>
          <a:lstStyle/>
          <a:p>
            <a:r>
              <a:rPr lang="en-US" sz="4200" dirty="0">
                <a:latin typeface="+mn-lt"/>
              </a:rPr>
              <a:t>Approach 1: </a:t>
            </a:r>
            <a:r>
              <a:rPr lang="en-GB" sz="4200" dirty="0">
                <a:latin typeface="+mn-lt"/>
              </a:rPr>
              <a:t>lifestyle management intervention</a:t>
            </a:r>
            <a:endParaRPr lang="en-US" sz="4200" dirty="0">
              <a:latin typeface="+mn-lt"/>
            </a:endParaRPr>
          </a:p>
        </p:txBody>
      </p:sp>
      <p:pic>
        <p:nvPicPr>
          <p:cNvPr id="10" name="Picture 9">
            <a:extLst>
              <a:ext uri="{FF2B5EF4-FFF2-40B4-BE49-F238E27FC236}">
                <a16:creationId xmlns:a16="http://schemas.microsoft.com/office/drawing/2014/main" id="{F58BCE5E-5595-99DE-E95C-5FDC7335B6AD}"/>
              </a:ext>
            </a:extLst>
          </p:cNvPr>
          <p:cNvPicPr>
            <a:picLocks noChangeAspect="1"/>
          </p:cNvPicPr>
          <p:nvPr/>
        </p:nvPicPr>
        <p:blipFill rotWithShape="1">
          <a:blip r:embed="rId3"/>
          <a:srcRect t="1968" b="2516"/>
          <a:stretch/>
        </p:blipFill>
        <p:spPr>
          <a:xfrm>
            <a:off x="838200" y="1963976"/>
            <a:ext cx="8696325" cy="3658563"/>
          </a:xfrm>
          <a:prstGeom prst="rect">
            <a:avLst/>
          </a:prstGeom>
        </p:spPr>
      </p:pic>
      <p:sp>
        <p:nvSpPr>
          <p:cNvPr id="2" name="Content Placeholder 2">
            <a:extLst>
              <a:ext uri="{FF2B5EF4-FFF2-40B4-BE49-F238E27FC236}">
                <a16:creationId xmlns:a16="http://schemas.microsoft.com/office/drawing/2014/main" id="{29C57743-EF67-4B95-8FD7-1CCF6FC79753}"/>
              </a:ext>
            </a:extLst>
          </p:cNvPr>
          <p:cNvSpPr txBox="1">
            <a:spLocks/>
          </p:cNvSpPr>
          <p:nvPr/>
        </p:nvSpPr>
        <p:spPr>
          <a:xfrm>
            <a:off x="740592" y="5584317"/>
            <a:ext cx="10996894" cy="796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dirty="0"/>
              <a:t>By 2050, </a:t>
            </a:r>
            <a:r>
              <a:rPr lang="en-GB" sz="2000" dirty="0"/>
              <a:t>cumulative number of </a:t>
            </a:r>
            <a:r>
              <a:rPr lang="en-GB" sz="2000" dirty="0">
                <a:solidFill>
                  <a:srgbClr val="C00000"/>
                </a:solidFill>
              </a:rPr>
              <a:t>averted T2DM cases </a:t>
            </a:r>
            <a:r>
              <a:rPr lang="en-GB" sz="2000" dirty="0"/>
              <a:t>by the intervention ranged between </a:t>
            </a:r>
            <a:r>
              <a:rPr lang="en-GB" sz="2000" dirty="0">
                <a:solidFill>
                  <a:srgbClr val="C00000"/>
                </a:solidFill>
              </a:rPr>
              <a:t>6,845-7,762</a:t>
            </a:r>
            <a:br>
              <a:rPr lang="en-GB" sz="2000" dirty="0">
                <a:solidFill>
                  <a:srgbClr val="C00000"/>
                </a:solidFill>
              </a:rPr>
            </a:br>
            <a:r>
              <a:rPr lang="en-US" sz="2000" dirty="0"/>
              <a:t>– </a:t>
            </a:r>
            <a:r>
              <a:rPr lang="en-GB" sz="2000" dirty="0"/>
              <a:t>equivalent to a proportion of </a:t>
            </a:r>
            <a:r>
              <a:rPr lang="en-GB" sz="2000" dirty="0">
                <a:solidFill>
                  <a:srgbClr val="C00000"/>
                </a:solidFill>
              </a:rPr>
              <a:t>8.4-9.5%.</a:t>
            </a:r>
            <a:endParaRPr lang="en-US" sz="2000" dirty="0">
              <a:solidFill>
                <a:srgbClr val="C00000"/>
              </a:solidFill>
            </a:endParaRPr>
          </a:p>
        </p:txBody>
      </p:sp>
      <p:sp>
        <p:nvSpPr>
          <p:cNvPr id="3" name="TextBox 2">
            <a:extLst>
              <a:ext uri="{FF2B5EF4-FFF2-40B4-BE49-F238E27FC236}">
                <a16:creationId xmlns:a16="http://schemas.microsoft.com/office/drawing/2014/main" id="{FC0C3AF4-7AF3-415D-948D-08F89BFC4DF9}"/>
              </a:ext>
            </a:extLst>
          </p:cNvPr>
          <p:cNvSpPr txBox="1"/>
          <p:nvPr/>
        </p:nvSpPr>
        <p:spPr>
          <a:xfrm>
            <a:off x="740592" y="1458752"/>
            <a:ext cx="10236806" cy="523220"/>
          </a:xfrm>
          <a:prstGeom prst="rect">
            <a:avLst/>
          </a:prstGeom>
          <a:noFill/>
        </p:spPr>
        <p:txBody>
          <a:bodyPr wrap="square" rtlCol="0">
            <a:spAutoFit/>
          </a:bodyPr>
          <a:lstStyle/>
          <a:p>
            <a:r>
              <a:rPr lang="en-GB" sz="1400" b="1" i="1" dirty="0"/>
              <a:t>Figure 1: </a:t>
            </a:r>
            <a:r>
              <a:rPr lang="en-GB" sz="1400" i="1" dirty="0"/>
              <a:t>Projected impact of the lifestyle management intervention on a) cumulative number of averted T2DM cases by this intervention, and b) proportion of T2DM cases averted by this intervention.</a:t>
            </a:r>
            <a:r>
              <a:rPr lang="en-US" sz="1400" i="1" dirty="0"/>
              <a:t> </a:t>
            </a:r>
          </a:p>
        </p:txBody>
      </p:sp>
      <p:sp>
        <p:nvSpPr>
          <p:cNvPr id="6" name="TextBox 5">
            <a:extLst>
              <a:ext uri="{FF2B5EF4-FFF2-40B4-BE49-F238E27FC236}">
                <a16:creationId xmlns:a16="http://schemas.microsoft.com/office/drawing/2014/main" id="{164F6E82-58CB-A62D-8125-32E2FC0F1A8A}"/>
              </a:ext>
            </a:extLst>
          </p:cNvPr>
          <p:cNvSpPr txBox="1"/>
          <p:nvPr/>
        </p:nvSpPr>
        <p:spPr>
          <a:xfrm>
            <a:off x="740592" y="6391646"/>
            <a:ext cx="11575978" cy="400110"/>
          </a:xfrm>
          <a:prstGeom prst="rect">
            <a:avLst/>
          </a:prstGeom>
          <a:noFill/>
        </p:spPr>
        <p:txBody>
          <a:bodyPr wrap="square" rtlCol="0">
            <a:spAutoFit/>
          </a:bodyPr>
          <a:lstStyle/>
          <a:p>
            <a:pPr marL="0" marR="0">
              <a:spcBef>
                <a:spcPts val="0"/>
              </a:spcBef>
              <a:spcAft>
                <a:spcPts val="0"/>
              </a:spcAft>
              <a:tabLst>
                <a:tab pos="0" algn="l"/>
                <a:tab pos="628650" algn="l"/>
                <a:tab pos="1543050" algn="l"/>
              </a:tabLst>
            </a:pPr>
            <a:r>
              <a:rPr lang="en-US" sz="1000" i="1" dirty="0">
                <a:effectLst/>
                <a:ea typeface="Times New Roman" panose="02020603050405020304" pitchFamily="18" charset="0"/>
                <a:cs typeface="Arial" panose="020B0604020202020204" pitchFamily="34" charset="0"/>
              </a:rPr>
              <a:t>Alareeki A, Awad SF, Critchley JA, et al. Epidemiological impact of public health interventions against diabetes in Qatar: Mathematical modelling analyses. </a:t>
            </a:r>
            <a:r>
              <a:rPr lang="en-US" sz="1000" i="1" dirty="0">
                <a:ea typeface="Times New Roman" panose="02020603050405020304" pitchFamily="18" charset="0"/>
                <a:cs typeface="Arial" panose="020B0604020202020204" pitchFamily="34" charset="0"/>
              </a:rPr>
              <a:t>Under </a:t>
            </a:r>
            <a:r>
              <a:rPr lang="en-US" sz="1000" i="1" dirty="0">
                <a:effectLst/>
                <a:ea typeface="Times New Roman" panose="02020603050405020304" pitchFamily="18" charset="0"/>
                <a:cs typeface="Arial" panose="020B0604020202020204" pitchFamily="34" charset="0"/>
              </a:rPr>
              <a:t>preparation.</a:t>
            </a:r>
          </a:p>
          <a:p>
            <a:pPr marL="0" marR="0">
              <a:spcBef>
                <a:spcPts val="0"/>
              </a:spcBef>
              <a:spcAft>
                <a:spcPts val="0"/>
              </a:spcAft>
              <a:tabLst>
                <a:tab pos="0" algn="l"/>
                <a:tab pos="628650" algn="l"/>
                <a:tab pos="1543050" algn="l"/>
              </a:tabLst>
            </a:pPr>
            <a:endParaRPr lang="en-GB" sz="1000" i="1" dirty="0">
              <a:cs typeface="Arial" panose="020B0604020202020204" pitchFamily="34" charset="0"/>
            </a:endParaRPr>
          </a:p>
        </p:txBody>
      </p:sp>
    </p:spTree>
    <p:extLst>
      <p:ext uri="{BB962C8B-B14F-4D97-AF65-F5344CB8AC3E}">
        <p14:creationId xmlns:p14="http://schemas.microsoft.com/office/powerpoint/2010/main" val="3312803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DBE98B-0781-47C9-8EBE-1D085FE1ABD6}" type="slidenum">
              <a:rPr lang="en-US" smtClean="0"/>
              <a:pPr/>
              <a:t>47</a:t>
            </a:fld>
            <a:endParaRPr lang="en-US" dirty="0"/>
          </a:p>
        </p:txBody>
      </p:sp>
      <p:sp>
        <p:nvSpPr>
          <p:cNvPr id="5" name="Title 1">
            <a:extLst>
              <a:ext uri="{FF2B5EF4-FFF2-40B4-BE49-F238E27FC236}">
                <a16:creationId xmlns:a16="http://schemas.microsoft.com/office/drawing/2014/main" id="{061D631D-6AB6-495D-91A4-3FA232268C20}"/>
              </a:ext>
            </a:extLst>
          </p:cNvPr>
          <p:cNvSpPr>
            <a:spLocks noGrp="1"/>
          </p:cNvSpPr>
          <p:nvPr>
            <p:ph type="title"/>
          </p:nvPr>
        </p:nvSpPr>
        <p:spPr>
          <a:xfrm>
            <a:off x="838200" y="274593"/>
            <a:ext cx="10681447" cy="1325563"/>
          </a:xfrm>
        </p:spPr>
        <p:txBody>
          <a:bodyPr>
            <a:normAutofit/>
          </a:bodyPr>
          <a:lstStyle/>
          <a:p>
            <a:r>
              <a:rPr lang="en-US" sz="4200" dirty="0">
                <a:latin typeface="+mn-lt"/>
              </a:rPr>
              <a:t>Approach 2: </a:t>
            </a:r>
            <a:r>
              <a:rPr lang="en-GB" sz="4200" dirty="0">
                <a:latin typeface="+mn-lt"/>
              </a:rPr>
              <a:t>active commuting intervention</a:t>
            </a:r>
            <a:endParaRPr lang="en-US" sz="4200" dirty="0">
              <a:latin typeface="+mn-lt"/>
            </a:endParaRPr>
          </a:p>
        </p:txBody>
      </p:sp>
      <p:sp>
        <p:nvSpPr>
          <p:cNvPr id="2" name="Content Placeholder 2">
            <a:extLst>
              <a:ext uri="{FF2B5EF4-FFF2-40B4-BE49-F238E27FC236}">
                <a16:creationId xmlns:a16="http://schemas.microsoft.com/office/drawing/2014/main" id="{29C57743-EF67-4B95-8FD7-1CCF6FC79753}"/>
              </a:ext>
            </a:extLst>
          </p:cNvPr>
          <p:cNvSpPr txBox="1">
            <a:spLocks/>
          </p:cNvSpPr>
          <p:nvPr/>
        </p:nvSpPr>
        <p:spPr>
          <a:xfrm>
            <a:off x="829234" y="5405533"/>
            <a:ext cx="10989609" cy="74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dirty="0"/>
              <a:t>By 2050, </a:t>
            </a:r>
            <a:r>
              <a:rPr lang="en-GB" sz="2000" dirty="0"/>
              <a:t>cumulative number of </a:t>
            </a:r>
            <a:r>
              <a:rPr lang="en-GB" sz="2000" dirty="0">
                <a:solidFill>
                  <a:srgbClr val="C00000"/>
                </a:solidFill>
              </a:rPr>
              <a:t>averted T2DM cases </a:t>
            </a:r>
            <a:r>
              <a:rPr lang="en-GB" sz="2000" dirty="0"/>
              <a:t>by the intervention ranged between </a:t>
            </a:r>
            <a:r>
              <a:rPr lang="en-GB" sz="2000" dirty="0">
                <a:solidFill>
                  <a:srgbClr val="C00000"/>
                </a:solidFill>
              </a:rPr>
              <a:t>6,187-6,970</a:t>
            </a:r>
            <a:br>
              <a:rPr lang="en-GB" sz="2000" dirty="0">
                <a:solidFill>
                  <a:srgbClr val="C00000"/>
                </a:solidFill>
              </a:rPr>
            </a:br>
            <a:r>
              <a:rPr lang="en-US" sz="2000" dirty="0"/>
              <a:t>– </a:t>
            </a:r>
            <a:r>
              <a:rPr lang="en-GB" sz="2000" dirty="0"/>
              <a:t>equivalent to a proportion of </a:t>
            </a:r>
            <a:r>
              <a:rPr lang="en-GB" sz="2000" dirty="0">
                <a:solidFill>
                  <a:srgbClr val="C00000"/>
                </a:solidFill>
              </a:rPr>
              <a:t>7.6-8.5%</a:t>
            </a:r>
            <a:r>
              <a:rPr lang="en-GB" sz="2000" dirty="0"/>
              <a:t>.</a:t>
            </a:r>
          </a:p>
        </p:txBody>
      </p:sp>
      <p:pic>
        <p:nvPicPr>
          <p:cNvPr id="10" name="Picture 9">
            <a:extLst>
              <a:ext uri="{FF2B5EF4-FFF2-40B4-BE49-F238E27FC236}">
                <a16:creationId xmlns:a16="http://schemas.microsoft.com/office/drawing/2014/main" id="{D05D6BBF-365E-9298-4ABD-66F47A9B7AC9}"/>
              </a:ext>
            </a:extLst>
          </p:cNvPr>
          <p:cNvPicPr>
            <a:picLocks noChangeAspect="1"/>
          </p:cNvPicPr>
          <p:nvPr/>
        </p:nvPicPr>
        <p:blipFill>
          <a:blip r:embed="rId3"/>
          <a:stretch>
            <a:fillRect/>
          </a:stretch>
        </p:blipFill>
        <p:spPr>
          <a:xfrm>
            <a:off x="829234" y="1981972"/>
            <a:ext cx="10524566" cy="3490117"/>
          </a:xfrm>
          <a:prstGeom prst="rect">
            <a:avLst/>
          </a:prstGeom>
        </p:spPr>
      </p:pic>
      <p:sp>
        <p:nvSpPr>
          <p:cNvPr id="3" name="TextBox 2">
            <a:extLst>
              <a:ext uri="{FF2B5EF4-FFF2-40B4-BE49-F238E27FC236}">
                <a16:creationId xmlns:a16="http://schemas.microsoft.com/office/drawing/2014/main" id="{FC0C3AF4-7AF3-415D-948D-08F89BFC4DF9}"/>
              </a:ext>
            </a:extLst>
          </p:cNvPr>
          <p:cNvSpPr txBox="1"/>
          <p:nvPr/>
        </p:nvSpPr>
        <p:spPr>
          <a:xfrm>
            <a:off x="740592" y="1458752"/>
            <a:ext cx="10236806" cy="523220"/>
          </a:xfrm>
          <a:prstGeom prst="rect">
            <a:avLst/>
          </a:prstGeom>
          <a:noFill/>
        </p:spPr>
        <p:txBody>
          <a:bodyPr wrap="square" rtlCol="0">
            <a:spAutoFit/>
          </a:bodyPr>
          <a:lstStyle/>
          <a:p>
            <a:r>
              <a:rPr lang="en-GB" sz="1400" b="1" i="1" dirty="0"/>
              <a:t>Figure 2: </a:t>
            </a:r>
            <a:r>
              <a:rPr lang="en-GB" sz="1400" i="1" dirty="0"/>
              <a:t>Projected impact of increasing use of different modes of active commuting on a) cumulative number of averted T2DM cases by these interventions, and b) proportion of T2DM cases averted by these interventions. </a:t>
            </a:r>
            <a:endParaRPr lang="en-US" sz="1400" i="1" dirty="0"/>
          </a:p>
        </p:txBody>
      </p:sp>
      <p:sp>
        <p:nvSpPr>
          <p:cNvPr id="6" name="TextBox 5">
            <a:extLst>
              <a:ext uri="{FF2B5EF4-FFF2-40B4-BE49-F238E27FC236}">
                <a16:creationId xmlns:a16="http://schemas.microsoft.com/office/drawing/2014/main" id="{75CE1FFF-C9F2-17CD-38EC-C6F788E4CD05}"/>
              </a:ext>
            </a:extLst>
          </p:cNvPr>
          <p:cNvSpPr txBox="1"/>
          <p:nvPr/>
        </p:nvSpPr>
        <p:spPr>
          <a:xfrm>
            <a:off x="787842" y="6184969"/>
            <a:ext cx="10565958" cy="246221"/>
          </a:xfrm>
          <a:prstGeom prst="rect">
            <a:avLst/>
          </a:prstGeom>
          <a:noFill/>
        </p:spPr>
        <p:txBody>
          <a:bodyPr wrap="square" rtlCol="0">
            <a:spAutoFit/>
          </a:bodyPr>
          <a:lstStyle/>
          <a:p>
            <a:pPr marL="0" marR="0">
              <a:spcBef>
                <a:spcPts val="0"/>
              </a:spcBef>
              <a:spcAft>
                <a:spcPts val="0"/>
              </a:spcAft>
              <a:tabLst>
                <a:tab pos="0" algn="l"/>
                <a:tab pos="628650" algn="l"/>
                <a:tab pos="1543050" algn="l"/>
              </a:tabLst>
            </a:pPr>
            <a:r>
              <a:rPr lang="en-US" sz="1000" i="1" dirty="0">
                <a:effectLst/>
                <a:ea typeface="Times New Roman" panose="02020603050405020304" pitchFamily="18" charset="0"/>
                <a:cs typeface="Arial" panose="020B0604020202020204" pitchFamily="34" charset="0"/>
              </a:rPr>
              <a:t>Alareeki A, Awad SF, Critchley JA, et al. Epidemiological impact of public health interventions against diabetes in Qatar: Mathematical modelling analyses. </a:t>
            </a:r>
            <a:r>
              <a:rPr lang="en-US" sz="1000" i="1" dirty="0">
                <a:ea typeface="Times New Roman" panose="02020603050405020304" pitchFamily="18" charset="0"/>
                <a:cs typeface="Arial" panose="020B0604020202020204" pitchFamily="34" charset="0"/>
              </a:rPr>
              <a:t>Under</a:t>
            </a:r>
            <a:r>
              <a:rPr lang="en-US" sz="1000" i="1" dirty="0">
                <a:effectLst/>
                <a:ea typeface="Times New Roman" panose="02020603050405020304" pitchFamily="18" charset="0"/>
                <a:cs typeface="Arial" panose="020B0604020202020204" pitchFamily="34" charset="0"/>
              </a:rPr>
              <a:t> preparation.</a:t>
            </a:r>
          </a:p>
        </p:txBody>
      </p:sp>
    </p:spTree>
    <p:extLst>
      <p:ext uri="{BB962C8B-B14F-4D97-AF65-F5344CB8AC3E}">
        <p14:creationId xmlns:p14="http://schemas.microsoft.com/office/powerpoint/2010/main" val="3481690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DBE98B-0781-47C9-8EBE-1D085FE1ABD6}" type="slidenum">
              <a:rPr lang="en-US" smtClean="0"/>
              <a:pPr/>
              <a:t>48</a:t>
            </a:fld>
            <a:endParaRPr lang="en-US" dirty="0"/>
          </a:p>
        </p:txBody>
      </p:sp>
      <p:sp>
        <p:nvSpPr>
          <p:cNvPr id="5" name="Title 1">
            <a:extLst>
              <a:ext uri="{FF2B5EF4-FFF2-40B4-BE49-F238E27FC236}">
                <a16:creationId xmlns:a16="http://schemas.microsoft.com/office/drawing/2014/main" id="{061D631D-6AB6-495D-91A4-3FA232268C20}"/>
              </a:ext>
            </a:extLst>
          </p:cNvPr>
          <p:cNvSpPr>
            <a:spLocks noGrp="1"/>
          </p:cNvSpPr>
          <p:nvPr>
            <p:ph type="title"/>
          </p:nvPr>
        </p:nvSpPr>
        <p:spPr>
          <a:xfrm>
            <a:off x="838200" y="274593"/>
            <a:ext cx="10681447" cy="1325563"/>
          </a:xfrm>
        </p:spPr>
        <p:txBody>
          <a:bodyPr>
            <a:normAutofit/>
          </a:bodyPr>
          <a:lstStyle/>
          <a:p>
            <a:r>
              <a:rPr lang="en-US" sz="4200" dirty="0">
                <a:latin typeface="+mn-lt"/>
              </a:rPr>
              <a:t>Approach 3: </a:t>
            </a:r>
            <a:r>
              <a:rPr lang="en-GB" sz="4200" dirty="0">
                <a:latin typeface="+mn-lt"/>
              </a:rPr>
              <a:t>consumption intervention</a:t>
            </a:r>
            <a:endParaRPr lang="en-US" sz="4200" dirty="0">
              <a:latin typeface="+mn-lt"/>
            </a:endParaRPr>
          </a:p>
        </p:txBody>
      </p:sp>
      <p:sp>
        <p:nvSpPr>
          <p:cNvPr id="2" name="Content Placeholder 2">
            <a:extLst>
              <a:ext uri="{FF2B5EF4-FFF2-40B4-BE49-F238E27FC236}">
                <a16:creationId xmlns:a16="http://schemas.microsoft.com/office/drawing/2014/main" id="{29C57743-EF67-4B95-8FD7-1CCF6FC79753}"/>
              </a:ext>
            </a:extLst>
          </p:cNvPr>
          <p:cNvSpPr txBox="1">
            <a:spLocks/>
          </p:cNvSpPr>
          <p:nvPr/>
        </p:nvSpPr>
        <p:spPr>
          <a:xfrm>
            <a:off x="740592" y="5565918"/>
            <a:ext cx="10989609" cy="738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dirty="0"/>
              <a:t>By 2050, </a:t>
            </a:r>
            <a:r>
              <a:rPr lang="en-GB" sz="2000" dirty="0"/>
              <a:t>cumulative number of </a:t>
            </a:r>
            <a:r>
              <a:rPr lang="en-GB" sz="2000" dirty="0">
                <a:solidFill>
                  <a:srgbClr val="C00000"/>
                </a:solidFill>
              </a:rPr>
              <a:t>averted T2DM cases </a:t>
            </a:r>
            <a:r>
              <a:rPr lang="en-GB" sz="2000" dirty="0"/>
              <a:t>by the intervention ranged between </a:t>
            </a:r>
            <a:r>
              <a:rPr lang="en-GB" sz="2000" dirty="0">
                <a:solidFill>
                  <a:srgbClr val="C00000"/>
                </a:solidFill>
              </a:rPr>
              <a:t>3,009-18,975</a:t>
            </a:r>
            <a:br>
              <a:rPr lang="en-GB" sz="2000" dirty="0">
                <a:solidFill>
                  <a:srgbClr val="C00000"/>
                </a:solidFill>
              </a:rPr>
            </a:br>
            <a:r>
              <a:rPr lang="en-US" sz="2000" dirty="0"/>
              <a:t>– </a:t>
            </a:r>
            <a:r>
              <a:rPr lang="en-GB" sz="2000" dirty="0"/>
              <a:t>equivalent to a proportion of </a:t>
            </a:r>
            <a:r>
              <a:rPr lang="en-GB" sz="2000" dirty="0">
                <a:solidFill>
                  <a:srgbClr val="C00000"/>
                </a:solidFill>
              </a:rPr>
              <a:t>3.7-23.2%</a:t>
            </a:r>
            <a:r>
              <a:rPr lang="en-GB" sz="2000" dirty="0"/>
              <a:t>.</a:t>
            </a:r>
          </a:p>
        </p:txBody>
      </p:sp>
      <p:pic>
        <p:nvPicPr>
          <p:cNvPr id="6" name="Picture 5">
            <a:extLst>
              <a:ext uri="{FF2B5EF4-FFF2-40B4-BE49-F238E27FC236}">
                <a16:creationId xmlns:a16="http://schemas.microsoft.com/office/drawing/2014/main" id="{25041595-0737-4CC5-FC8F-AF8996AE6E37}"/>
              </a:ext>
            </a:extLst>
          </p:cNvPr>
          <p:cNvPicPr>
            <a:picLocks noChangeAspect="1"/>
          </p:cNvPicPr>
          <p:nvPr/>
        </p:nvPicPr>
        <p:blipFill rotWithShape="1">
          <a:blip r:embed="rId3"/>
          <a:srcRect t="-1" b="1547"/>
          <a:stretch/>
        </p:blipFill>
        <p:spPr>
          <a:xfrm>
            <a:off x="838200" y="1950549"/>
            <a:ext cx="8345557" cy="3649973"/>
          </a:xfrm>
          <a:prstGeom prst="rect">
            <a:avLst/>
          </a:prstGeom>
        </p:spPr>
      </p:pic>
      <p:sp>
        <p:nvSpPr>
          <p:cNvPr id="3" name="TextBox 2">
            <a:extLst>
              <a:ext uri="{FF2B5EF4-FFF2-40B4-BE49-F238E27FC236}">
                <a16:creationId xmlns:a16="http://schemas.microsoft.com/office/drawing/2014/main" id="{FC0C3AF4-7AF3-415D-948D-08F89BFC4DF9}"/>
              </a:ext>
            </a:extLst>
          </p:cNvPr>
          <p:cNvSpPr txBox="1"/>
          <p:nvPr/>
        </p:nvSpPr>
        <p:spPr>
          <a:xfrm>
            <a:off x="740592" y="1458752"/>
            <a:ext cx="10236806" cy="738664"/>
          </a:xfrm>
          <a:prstGeom prst="rect">
            <a:avLst/>
          </a:prstGeom>
          <a:noFill/>
        </p:spPr>
        <p:txBody>
          <a:bodyPr wrap="square" rtlCol="0">
            <a:spAutoFit/>
          </a:bodyPr>
          <a:lstStyle/>
          <a:p>
            <a:r>
              <a:rPr lang="en-GB" sz="1400" b="1" i="1" dirty="0"/>
              <a:t>Figure 3: </a:t>
            </a:r>
            <a:r>
              <a:rPr lang="en-GB" sz="1400" i="1" dirty="0"/>
              <a:t>Projected impact of increasing consumption of healthy diet including fruits and vegetables on a) cumulative number of averted T2DM cases by this intervention, and b) proportion of T2DM cases averted by this intervention. </a:t>
            </a:r>
          </a:p>
          <a:p>
            <a:endParaRPr lang="en-US" sz="1400" i="1" dirty="0"/>
          </a:p>
        </p:txBody>
      </p:sp>
      <p:sp>
        <p:nvSpPr>
          <p:cNvPr id="7" name="TextBox 6">
            <a:extLst>
              <a:ext uri="{FF2B5EF4-FFF2-40B4-BE49-F238E27FC236}">
                <a16:creationId xmlns:a16="http://schemas.microsoft.com/office/drawing/2014/main" id="{A5990FCD-3B53-428A-75FC-68088C3C7A3D}"/>
              </a:ext>
            </a:extLst>
          </p:cNvPr>
          <p:cNvSpPr txBox="1"/>
          <p:nvPr/>
        </p:nvSpPr>
        <p:spPr>
          <a:xfrm>
            <a:off x="650164" y="6304582"/>
            <a:ext cx="11170463" cy="400110"/>
          </a:xfrm>
          <a:prstGeom prst="rect">
            <a:avLst/>
          </a:prstGeom>
          <a:noFill/>
        </p:spPr>
        <p:txBody>
          <a:bodyPr wrap="square" rtlCol="0">
            <a:spAutoFit/>
          </a:bodyPr>
          <a:lstStyle/>
          <a:p>
            <a:pPr marL="0" marR="0">
              <a:spcBef>
                <a:spcPts val="0"/>
              </a:spcBef>
              <a:spcAft>
                <a:spcPts val="0"/>
              </a:spcAft>
              <a:tabLst>
                <a:tab pos="0" algn="l"/>
                <a:tab pos="628650" algn="l"/>
                <a:tab pos="1543050" algn="l"/>
              </a:tabLst>
            </a:pPr>
            <a:r>
              <a:rPr lang="en-US" sz="1000" i="1" dirty="0">
                <a:effectLst/>
                <a:ea typeface="Times New Roman" panose="02020603050405020304" pitchFamily="18" charset="0"/>
                <a:cs typeface="Arial" panose="020B0604020202020204" pitchFamily="34" charset="0"/>
              </a:rPr>
              <a:t>Alareeki A, </a:t>
            </a:r>
            <a:r>
              <a:rPr lang="en-US" sz="1000" i="1" dirty="0">
                <a:cs typeface="Arial" panose="020B0604020202020204" pitchFamily="34" charset="0"/>
              </a:rPr>
              <a:t>Awad SF, Critchley JA, et al. Epidemiological impact of public health interventions against diabetes in Qatar: Mathematical modelling analyses. Under preparation.</a:t>
            </a:r>
            <a:endParaRPr lang="en-GB" sz="1000" i="1" dirty="0">
              <a:cs typeface="Arial" panose="020B0604020202020204" pitchFamily="34" charset="0"/>
            </a:endParaRPr>
          </a:p>
          <a:p>
            <a:pPr marL="0" marR="0">
              <a:spcBef>
                <a:spcPts val="0"/>
              </a:spcBef>
              <a:spcAft>
                <a:spcPts val="0"/>
              </a:spcAft>
              <a:tabLst>
                <a:tab pos="0" algn="l"/>
                <a:tab pos="628650" algn="l"/>
                <a:tab pos="1543050" algn="l"/>
              </a:tabLst>
            </a:pPr>
            <a:endParaRPr lang="en-GB" sz="1000" i="1"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08883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DBE98B-0781-47C9-8EBE-1D085FE1ABD6}" type="slidenum">
              <a:rPr lang="en-US" smtClean="0"/>
              <a:pPr/>
              <a:t>49</a:t>
            </a:fld>
            <a:endParaRPr lang="en-US" dirty="0"/>
          </a:p>
        </p:txBody>
      </p:sp>
      <p:sp>
        <p:nvSpPr>
          <p:cNvPr id="5" name="Title 1">
            <a:extLst>
              <a:ext uri="{FF2B5EF4-FFF2-40B4-BE49-F238E27FC236}">
                <a16:creationId xmlns:a16="http://schemas.microsoft.com/office/drawing/2014/main" id="{061D631D-6AB6-495D-91A4-3FA232268C20}"/>
              </a:ext>
            </a:extLst>
          </p:cNvPr>
          <p:cNvSpPr>
            <a:spLocks noGrp="1"/>
          </p:cNvSpPr>
          <p:nvPr>
            <p:ph type="title"/>
          </p:nvPr>
        </p:nvSpPr>
        <p:spPr>
          <a:xfrm>
            <a:off x="829235" y="277334"/>
            <a:ext cx="10905565" cy="1325563"/>
          </a:xfrm>
        </p:spPr>
        <p:txBody>
          <a:bodyPr>
            <a:normAutofit/>
          </a:bodyPr>
          <a:lstStyle/>
          <a:p>
            <a:r>
              <a:rPr lang="en-US" sz="4200" dirty="0">
                <a:latin typeface="+mn-lt"/>
              </a:rPr>
              <a:t>Approach 4: </a:t>
            </a:r>
            <a:r>
              <a:rPr lang="en-GB" sz="4200" dirty="0">
                <a:latin typeface="+mn-lt"/>
              </a:rPr>
              <a:t>subsidy and legislation/taxation intervention</a:t>
            </a:r>
            <a:endParaRPr lang="en-US" sz="4200" dirty="0">
              <a:latin typeface="+mn-lt"/>
            </a:endParaRPr>
          </a:p>
        </p:txBody>
      </p:sp>
      <p:sp>
        <p:nvSpPr>
          <p:cNvPr id="2" name="Content Placeholder 2">
            <a:extLst>
              <a:ext uri="{FF2B5EF4-FFF2-40B4-BE49-F238E27FC236}">
                <a16:creationId xmlns:a16="http://schemas.microsoft.com/office/drawing/2014/main" id="{29C57743-EF67-4B95-8FD7-1CCF6FC79753}"/>
              </a:ext>
            </a:extLst>
          </p:cNvPr>
          <p:cNvSpPr txBox="1">
            <a:spLocks/>
          </p:cNvSpPr>
          <p:nvPr/>
        </p:nvSpPr>
        <p:spPr>
          <a:xfrm>
            <a:off x="813333" y="5583359"/>
            <a:ext cx="10989609" cy="738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dirty="0"/>
              <a:t>By 2050, </a:t>
            </a:r>
            <a:r>
              <a:rPr lang="en-GB" sz="2000" dirty="0"/>
              <a:t>cumulative number of </a:t>
            </a:r>
            <a:r>
              <a:rPr lang="en-GB" sz="2000" dirty="0">
                <a:solidFill>
                  <a:srgbClr val="C00000"/>
                </a:solidFill>
              </a:rPr>
              <a:t>averted T2DM cases </a:t>
            </a:r>
            <a:r>
              <a:rPr lang="en-GB" sz="2000" dirty="0"/>
              <a:t>by the intervention ranged between </a:t>
            </a:r>
            <a:r>
              <a:rPr lang="en-GB" sz="2000" dirty="0">
                <a:solidFill>
                  <a:srgbClr val="C00000"/>
                </a:solidFill>
              </a:rPr>
              <a:t>4,130-6,090</a:t>
            </a:r>
            <a:br>
              <a:rPr lang="en-GB" sz="2000" dirty="0">
                <a:solidFill>
                  <a:srgbClr val="C00000"/>
                </a:solidFill>
              </a:rPr>
            </a:br>
            <a:r>
              <a:rPr lang="en-US" sz="2000" dirty="0"/>
              <a:t>– </a:t>
            </a:r>
            <a:r>
              <a:rPr lang="en-GB" sz="2000" dirty="0"/>
              <a:t>equivalent to a proportion of </a:t>
            </a:r>
            <a:r>
              <a:rPr lang="en-GB" sz="2000" dirty="0">
                <a:solidFill>
                  <a:srgbClr val="C00000"/>
                </a:solidFill>
              </a:rPr>
              <a:t>5.1-7.4%</a:t>
            </a:r>
            <a:r>
              <a:rPr lang="en-GB" sz="2000" dirty="0"/>
              <a:t>.</a:t>
            </a:r>
          </a:p>
        </p:txBody>
      </p:sp>
      <p:pic>
        <p:nvPicPr>
          <p:cNvPr id="7" name="Picture 6">
            <a:extLst>
              <a:ext uri="{FF2B5EF4-FFF2-40B4-BE49-F238E27FC236}">
                <a16:creationId xmlns:a16="http://schemas.microsoft.com/office/drawing/2014/main" id="{FA1FAF4C-E50D-424C-980A-C040A64D8219}"/>
              </a:ext>
            </a:extLst>
          </p:cNvPr>
          <p:cNvPicPr>
            <a:picLocks noChangeAspect="1"/>
          </p:cNvPicPr>
          <p:nvPr/>
        </p:nvPicPr>
        <p:blipFill rotWithShape="1">
          <a:blip r:embed="rId3"/>
          <a:srcRect t="1710" b="8136"/>
          <a:stretch/>
        </p:blipFill>
        <p:spPr>
          <a:xfrm>
            <a:off x="829236" y="2035535"/>
            <a:ext cx="9842514" cy="3513126"/>
          </a:xfrm>
          <a:prstGeom prst="rect">
            <a:avLst/>
          </a:prstGeom>
        </p:spPr>
      </p:pic>
      <p:sp>
        <p:nvSpPr>
          <p:cNvPr id="3" name="TextBox 2">
            <a:extLst>
              <a:ext uri="{FF2B5EF4-FFF2-40B4-BE49-F238E27FC236}">
                <a16:creationId xmlns:a16="http://schemas.microsoft.com/office/drawing/2014/main" id="{FC0C3AF4-7AF3-415D-948D-08F89BFC4DF9}"/>
              </a:ext>
            </a:extLst>
          </p:cNvPr>
          <p:cNvSpPr txBox="1"/>
          <p:nvPr/>
        </p:nvSpPr>
        <p:spPr>
          <a:xfrm>
            <a:off x="740592" y="1458752"/>
            <a:ext cx="10236806" cy="738664"/>
          </a:xfrm>
          <a:prstGeom prst="rect">
            <a:avLst/>
          </a:prstGeom>
          <a:noFill/>
        </p:spPr>
        <p:txBody>
          <a:bodyPr wrap="square" rtlCol="0">
            <a:spAutoFit/>
          </a:bodyPr>
          <a:lstStyle/>
          <a:p>
            <a:r>
              <a:rPr lang="en-GB" sz="1400" b="1" i="1" dirty="0"/>
              <a:t>Figure 4: </a:t>
            </a:r>
            <a:r>
              <a:rPr lang="en-GB" sz="1400" i="1" dirty="0"/>
              <a:t>Projected impact of implementing subsidy and legislation interventions on a) cumulative number of averted T2DM cases by this intervention, and b) proportion of T2DM cases averted by this intervention. </a:t>
            </a:r>
          </a:p>
          <a:p>
            <a:endParaRPr lang="en-US" sz="1400" i="1" dirty="0"/>
          </a:p>
        </p:txBody>
      </p:sp>
      <p:sp>
        <p:nvSpPr>
          <p:cNvPr id="6" name="TextBox 5">
            <a:extLst>
              <a:ext uri="{FF2B5EF4-FFF2-40B4-BE49-F238E27FC236}">
                <a16:creationId xmlns:a16="http://schemas.microsoft.com/office/drawing/2014/main" id="{77671E1A-8526-A54F-0614-25C0381E7311}"/>
              </a:ext>
            </a:extLst>
          </p:cNvPr>
          <p:cNvSpPr txBox="1"/>
          <p:nvPr/>
        </p:nvSpPr>
        <p:spPr>
          <a:xfrm>
            <a:off x="740592" y="6292691"/>
            <a:ext cx="10236806" cy="246221"/>
          </a:xfrm>
          <a:prstGeom prst="rect">
            <a:avLst/>
          </a:prstGeom>
          <a:noFill/>
        </p:spPr>
        <p:txBody>
          <a:bodyPr wrap="square" rtlCol="0">
            <a:spAutoFit/>
          </a:bodyPr>
          <a:lstStyle/>
          <a:p>
            <a:pPr marL="0" marR="0">
              <a:spcBef>
                <a:spcPts val="0"/>
              </a:spcBef>
              <a:spcAft>
                <a:spcPts val="0"/>
              </a:spcAft>
              <a:tabLst>
                <a:tab pos="0" algn="l"/>
                <a:tab pos="628650" algn="l"/>
                <a:tab pos="1543050" algn="l"/>
              </a:tabLst>
            </a:pPr>
            <a:r>
              <a:rPr lang="en-US" sz="1000" i="1" dirty="0">
                <a:effectLst/>
                <a:ea typeface="Times New Roman" panose="02020603050405020304" pitchFamily="18" charset="0"/>
                <a:cs typeface="Arial" panose="020B0604020202020204" pitchFamily="34" charset="0"/>
              </a:rPr>
              <a:t>Alareeki A, Awad SF, Critchley JA, et al. Epidemiological impact of public health interventions against diabetes in Qatar: Mathematical modelling analyses. </a:t>
            </a:r>
            <a:r>
              <a:rPr lang="en-US" sz="1000" i="1" dirty="0">
                <a:ea typeface="Times New Roman" panose="02020603050405020304" pitchFamily="18" charset="0"/>
                <a:cs typeface="Arial" panose="020B0604020202020204" pitchFamily="34" charset="0"/>
              </a:rPr>
              <a:t>Under</a:t>
            </a:r>
            <a:r>
              <a:rPr lang="en-US" sz="1000" i="1" dirty="0">
                <a:effectLst/>
                <a:ea typeface="Times New Roman" panose="02020603050405020304" pitchFamily="18" charset="0"/>
                <a:cs typeface="Arial" panose="020B0604020202020204" pitchFamily="34" charset="0"/>
              </a:rPr>
              <a:t> preparation.</a:t>
            </a:r>
          </a:p>
        </p:txBody>
      </p:sp>
    </p:spTree>
    <p:extLst>
      <p:ext uri="{BB962C8B-B14F-4D97-AF65-F5344CB8AC3E}">
        <p14:creationId xmlns:p14="http://schemas.microsoft.com/office/powerpoint/2010/main" val="3399562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6988" y="1047750"/>
            <a:ext cx="10098024" cy="3972485"/>
          </a:xfrm>
        </p:spPr>
        <p:txBody>
          <a:bodyPr>
            <a:normAutofit/>
          </a:bodyPr>
          <a:lstStyle/>
          <a:p>
            <a:r>
              <a:rPr lang="en-US" sz="7200" b="1" dirty="0">
                <a:latin typeface="+mn-lt"/>
              </a:rPr>
              <a:t>Epidemiology of Diabetes in Qatar</a:t>
            </a:r>
          </a:p>
        </p:txBody>
      </p:sp>
      <p:sp>
        <p:nvSpPr>
          <p:cNvPr id="6" name="Slide Number Placeholder 5"/>
          <p:cNvSpPr>
            <a:spLocks noGrp="1"/>
          </p:cNvSpPr>
          <p:nvPr>
            <p:ph type="sldNum" sz="quarter" idx="12"/>
          </p:nvPr>
        </p:nvSpPr>
        <p:spPr/>
        <p:txBody>
          <a:bodyPr/>
          <a:lstStyle/>
          <a:p>
            <a:fld id="{89E8E633-EF76-4FF9-A183-6B53A9968A38}" type="slidenum">
              <a:rPr lang="en-US" sz="2000" smtClean="0"/>
              <a:t>5</a:t>
            </a:fld>
            <a:endParaRPr lang="en-US" sz="2000" dirty="0"/>
          </a:p>
        </p:txBody>
      </p:sp>
    </p:spTree>
    <p:extLst>
      <p:ext uri="{BB962C8B-B14F-4D97-AF65-F5344CB8AC3E}">
        <p14:creationId xmlns:p14="http://schemas.microsoft.com/office/powerpoint/2010/main" val="2779454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DBE98B-0781-47C9-8EBE-1D085FE1ABD6}" type="slidenum">
              <a:rPr lang="en-US" smtClean="0"/>
              <a:pPr/>
              <a:t>50</a:t>
            </a:fld>
            <a:endParaRPr lang="en-US" dirty="0"/>
          </a:p>
        </p:txBody>
      </p:sp>
      <p:sp>
        <p:nvSpPr>
          <p:cNvPr id="5" name="Title 1">
            <a:extLst>
              <a:ext uri="{FF2B5EF4-FFF2-40B4-BE49-F238E27FC236}">
                <a16:creationId xmlns:a16="http://schemas.microsoft.com/office/drawing/2014/main" id="{061D631D-6AB6-495D-91A4-3FA232268C20}"/>
              </a:ext>
            </a:extLst>
          </p:cNvPr>
          <p:cNvSpPr>
            <a:spLocks noGrp="1"/>
          </p:cNvSpPr>
          <p:nvPr>
            <p:ph type="title"/>
          </p:nvPr>
        </p:nvSpPr>
        <p:spPr>
          <a:xfrm>
            <a:off x="829235" y="277334"/>
            <a:ext cx="10905565" cy="1325563"/>
          </a:xfrm>
        </p:spPr>
        <p:txBody>
          <a:bodyPr>
            <a:normAutofit/>
          </a:bodyPr>
          <a:lstStyle/>
          <a:p>
            <a:r>
              <a:rPr lang="en-US" sz="4200" dirty="0">
                <a:latin typeface="+mn-lt"/>
              </a:rPr>
              <a:t>Approach 5: </a:t>
            </a:r>
            <a:r>
              <a:rPr lang="en-GB" sz="4200" dirty="0">
                <a:latin typeface="+mn-lt"/>
              </a:rPr>
              <a:t>combinations of interventions</a:t>
            </a:r>
            <a:endParaRPr lang="en-US" sz="4200" dirty="0">
              <a:latin typeface="+mn-lt"/>
            </a:endParaRPr>
          </a:p>
        </p:txBody>
      </p:sp>
      <p:pic>
        <p:nvPicPr>
          <p:cNvPr id="6" name="Picture 5">
            <a:extLst>
              <a:ext uri="{FF2B5EF4-FFF2-40B4-BE49-F238E27FC236}">
                <a16:creationId xmlns:a16="http://schemas.microsoft.com/office/drawing/2014/main" id="{52AC4771-94DF-4425-DAE4-660E9270B72E}"/>
              </a:ext>
            </a:extLst>
          </p:cNvPr>
          <p:cNvPicPr>
            <a:picLocks noChangeAspect="1"/>
          </p:cNvPicPr>
          <p:nvPr/>
        </p:nvPicPr>
        <p:blipFill>
          <a:blip r:embed="rId3"/>
          <a:stretch>
            <a:fillRect/>
          </a:stretch>
        </p:blipFill>
        <p:spPr>
          <a:xfrm>
            <a:off x="740590" y="1933278"/>
            <a:ext cx="9074923" cy="3158004"/>
          </a:xfrm>
          <a:prstGeom prst="rect">
            <a:avLst/>
          </a:prstGeom>
        </p:spPr>
      </p:pic>
      <p:sp>
        <p:nvSpPr>
          <p:cNvPr id="2" name="Content Placeholder 2">
            <a:extLst>
              <a:ext uri="{FF2B5EF4-FFF2-40B4-BE49-F238E27FC236}">
                <a16:creationId xmlns:a16="http://schemas.microsoft.com/office/drawing/2014/main" id="{29C57743-EF67-4B95-8FD7-1CCF6FC79753}"/>
              </a:ext>
            </a:extLst>
          </p:cNvPr>
          <p:cNvSpPr txBox="1">
            <a:spLocks/>
          </p:cNvSpPr>
          <p:nvPr/>
        </p:nvSpPr>
        <p:spPr>
          <a:xfrm>
            <a:off x="740590" y="5057550"/>
            <a:ext cx="10989609" cy="870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dirty="0"/>
              <a:t>By 2050, </a:t>
            </a:r>
            <a:r>
              <a:rPr lang="en-GB" sz="2000" dirty="0"/>
              <a:t>a least to most optimistic combination of interventions </a:t>
            </a:r>
            <a:r>
              <a:rPr lang="en-GB" sz="2000" dirty="0">
                <a:solidFill>
                  <a:srgbClr val="C00000"/>
                </a:solidFill>
              </a:rPr>
              <a:t>averted 18,619</a:t>
            </a:r>
            <a:r>
              <a:rPr lang="en-GB" sz="2000" dirty="0">
                <a:solidFill>
                  <a:srgbClr val="FF0000"/>
                </a:solidFill>
              </a:rPr>
              <a:t> </a:t>
            </a:r>
            <a:r>
              <a:rPr lang="en-GB" sz="2000" dirty="0"/>
              <a:t>to</a:t>
            </a:r>
            <a:r>
              <a:rPr lang="en-GB" sz="2000" dirty="0">
                <a:solidFill>
                  <a:srgbClr val="FF0000"/>
                </a:solidFill>
              </a:rPr>
              <a:t> </a:t>
            </a:r>
            <a:r>
              <a:rPr lang="en-GB" sz="2000" dirty="0">
                <a:solidFill>
                  <a:srgbClr val="C00000"/>
                </a:solidFill>
              </a:rPr>
              <a:t>38,379</a:t>
            </a:r>
            <a:r>
              <a:rPr lang="en-GB" sz="2000" dirty="0">
                <a:solidFill>
                  <a:srgbClr val="FF0000"/>
                </a:solidFill>
              </a:rPr>
              <a:t> </a:t>
            </a:r>
            <a:r>
              <a:rPr lang="en-GB" sz="2000" dirty="0"/>
              <a:t>of cumulative </a:t>
            </a:r>
            <a:r>
              <a:rPr lang="en-GB" sz="2000" dirty="0">
                <a:solidFill>
                  <a:srgbClr val="C00000"/>
                </a:solidFill>
              </a:rPr>
              <a:t>new T2DM cases  </a:t>
            </a:r>
            <a:r>
              <a:rPr lang="en-US" sz="2000" dirty="0"/>
              <a:t>– </a:t>
            </a:r>
            <a:r>
              <a:rPr lang="en-GB" sz="2000" dirty="0"/>
              <a:t>equivalent to a proportion of </a:t>
            </a:r>
            <a:r>
              <a:rPr lang="en-GB" sz="2000" dirty="0">
                <a:solidFill>
                  <a:srgbClr val="C00000"/>
                </a:solidFill>
              </a:rPr>
              <a:t>22.8%</a:t>
            </a:r>
            <a:r>
              <a:rPr lang="en-GB" sz="2000" dirty="0">
                <a:solidFill>
                  <a:srgbClr val="FF0000"/>
                </a:solidFill>
              </a:rPr>
              <a:t> </a:t>
            </a:r>
            <a:r>
              <a:rPr lang="en-GB" sz="2000" dirty="0"/>
              <a:t>to</a:t>
            </a:r>
            <a:r>
              <a:rPr lang="en-GB" sz="2000" dirty="0">
                <a:solidFill>
                  <a:srgbClr val="FF0000"/>
                </a:solidFill>
              </a:rPr>
              <a:t> </a:t>
            </a:r>
            <a:r>
              <a:rPr lang="en-GB" sz="2000" dirty="0">
                <a:solidFill>
                  <a:srgbClr val="C00000"/>
                </a:solidFill>
              </a:rPr>
              <a:t>46.9%</a:t>
            </a:r>
            <a:r>
              <a:rPr lang="en-GB" sz="2000" dirty="0"/>
              <a:t>.</a:t>
            </a:r>
          </a:p>
          <a:p>
            <a:pPr marL="0" indent="0">
              <a:lnSpc>
                <a:spcPct val="100000"/>
              </a:lnSpc>
              <a:spcBef>
                <a:spcPts val="0"/>
              </a:spcBef>
              <a:spcAft>
                <a:spcPts val="600"/>
              </a:spcAft>
              <a:buNone/>
            </a:pPr>
            <a:endParaRPr lang="en-GB" sz="2000" dirty="0"/>
          </a:p>
        </p:txBody>
      </p:sp>
      <p:sp>
        <p:nvSpPr>
          <p:cNvPr id="3" name="TextBox 2">
            <a:extLst>
              <a:ext uri="{FF2B5EF4-FFF2-40B4-BE49-F238E27FC236}">
                <a16:creationId xmlns:a16="http://schemas.microsoft.com/office/drawing/2014/main" id="{FC0C3AF4-7AF3-415D-948D-08F89BFC4DF9}"/>
              </a:ext>
            </a:extLst>
          </p:cNvPr>
          <p:cNvSpPr txBox="1"/>
          <p:nvPr/>
        </p:nvSpPr>
        <p:spPr>
          <a:xfrm>
            <a:off x="740592" y="1458752"/>
            <a:ext cx="10236806" cy="738664"/>
          </a:xfrm>
          <a:prstGeom prst="rect">
            <a:avLst/>
          </a:prstGeom>
          <a:noFill/>
        </p:spPr>
        <p:txBody>
          <a:bodyPr wrap="square" rtlCol="0">
            <a:spAutoFit/>
          </a:bodyPr>
          <a:lstStyle/>
          <a:p>
            <a:r>
              <a:rPr lang="en-GB" sz="1400" b="1" i="1" dirty="0"/>
              <a:t>Figure 4: </a:t>
            </a:r>
            <a:r>
              <a:rPr lang="en-GB" sz="1400" i="1" dirty="0"/>
              <a:t>Projected impact of implementing combinations of interventions on a) cumulative number of averted T2DM cases by this intervention, and b) proportion of T2DM cases averted by this intervention. </a:t>
            </a:r>
          </a:p>
          <a:p>
            <a:endParaRPr lang="en-US" sz="1400" i="1" dirty="0"/>
          </a:p>
        </p:txBody>
      </p:sp>
      <p:sp>
        <p:nvSpPr>
          <p:cNvPr id="7" name="TextBox 6">
            <a:extLst>
              <a:ext uri="{FF2B5EF4-FFF2-40B4-BE49-F238E27FC236}">
                <a16:creationId xmlns:a16="http://schemas.microsoft.com/office/drawing/2014/main" id="{B25E6A5C-FB1A-0F94-A5C0-418F14EAEDD0}"/>
              </a:ext>
            </a:extLst>
          </p:cNvPr>
          <p:cNvSpPr txBox="1"/>
          <p:nvPr/>
        </p:nvSpPr>
        <p:spPr>
          <a:xfrm>
            <a:off x="740590" y="6490814"/>
            <a:ext cx="10148163" cy="246221"/>
          </a:xfrm>
          <a:prstGeom prst="rect">
            <a:avLst/>
          </a:prstGeom>
          <a:noFill/>
        </p:spPr>
        <p:txBody>
          <a:bodyPr wrap="square" rtlCol="0">
            <a:spAutoFit/>
          </a:bodyPr>
          <a:lstStyle/>
          <a:p>
            <a:pPr marL="0" marR="0">
              <a:spcBef>
                <a:spcPts val="0"/>
              </a:spcBef>
              <a:spcAft>
                <a:spcPts val="0"/>
              </a:spcAft>
              <a:tabLst>
                <a:tab pos="0" algn="l"/>
                <a:tab pos="628650" algn="l"/>
                <a:tab pos="1543050" algn="l"/>
              </a:tabLst>
            </a:pPr>
            <a:r>
              <a:rPr lang="en-US" sz="1000" i="1" dirty="0">
                <a:effectLst/>
                <a:ea typeface="Times New Roman" panose="02020603050405020304" pitchFamily="18" charset="0"/>
                <a:cs typeface="Arial" panose="020B0604020202020204" pitchFamily="34" charset="0"/>
              </a:rPr>
              <a:t>Alareeki A, Awad SF, Critchley JA, et al. Epidemiological impact of public health interventions against diabetes in Qatar: Mathematical modelling analyses. </a:t>
            </a:r>
            <a:r>
              <a:rPr lang="en-US" sz="1000" i="1" dirty="0">
                <a:ea typeface="Times New Roman" panose="02020603050405020304" pitchFamily="18" charset="0"/>
                <a:cs typeface="Arial" panose="020B0604020202020204" pitchFamily="34" charset="0"/>
              </a:rPr>
              <a:t>Under</a:t>
            </a:r>
            <a:r>
              <a:rPr lang="en-US" sz="1000" i="1" dirty="0">
                <a:effectLst/>
                <a:ea typeface="Times New Roman" panose="02020603050405020304" pitchFamily="18" charset="0"/>
                <a:cs typeface="Arial" panose="020B0604020202020204" pitchFamily="34" charset="0"/>
              </a:rPr>
              <a:t> preparation.</a:t>
            </a:r>
            <a:endParaRPr lang="en-GB" sz="1000" i="1" dirty="0">
              <a:effectLst/>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7253EE8A-AA4E-0043-0BBA-1162F1E28669}"/>
              </a:ext>
            </a:extLst>
          </p:cNvPr>
          <p:cNvSpPr txBox="1"/>
          <p:nvPr/>
        </p:nvSpPr>
        <p:spPr>
          <a:xfrm>
            <a:off x="740590" y="5771574"/>
            <a:ext cx="10817998" cy="1169551"/>
          </a:xfrm>
          <a:prstGeom prst="rect">
            <a:avLst/>
          </a:prstGeom>
          <a:noFill/>
        </p:spPr>
        <p:txBody>
          <a:bodyPr wrap="square" rtlCol="0">
            <a:spAutoFit/>
          </a:bodyPr>
          <a:lstStyle/>
          <a:p>
            <a:pPr marL="0" marR="0">
              <a:spcBef>
                <a:spcPts val="0"/>
              </a:spcBef>
              <a:spcAft>
                <a:spcPts val="0"/>
              </a:spcAft>
              <a:tabLst>
                <a:tab pos="0" algn="l"/>
                <a:tab pos="628650" algn="l"/>
                <a:tab pos="1543050" algn="l"/>
              </a:tabLst>
            </a:pPr>
            <a:r>
              <a:rPr lang="en-US" sz="1000" b="1" i="1" dirty="0">
                <a:ea typeface="Times New Roman" panose="02020603050405020304" pitchFamily="18" charset="0"/>
                <a:cs typeface="Arial" panose="020B0604020202020204" pitchFamily="34" charset="0"/>
              </a:rPr>
              <a:t>Least optimistic combination: </a:t>
            </a:r>
            <a:r>
              <a:rPr lang="en-GB" sz="1000" dirty="0">
                <a:effectLst/>
                <a:latin typeface="Times New Roman" panose="02020603050405020304" pitchFamily="18" charset="0"/>
                <a:ea typeface="Times New Roman" panose="02020603050405020304" pitchFamily="18" charset="0"/>
              </a:rPr>
              <a:t>lifestyle management programmes applied to those who are categorized as obese and ≥35 years old, increased walking and cycling, workplace intervention involving dietary modifications and an educational intervention, and implementing subsidies on fruits and vegetables and taxation on SSB.</a:t>
            </a:r>
          </a:p>
          <a:p>
            <a:pPr marL="0" marR="0">
              <a:spcBef>
                <a:spcPts val="0"/>
              </a:spcBef>
              <a:spcAft>
                <a:spcPts val="0"/>
              </a:spcAft>
              <a:tabLst>
                <a:tab pos="0" algn="l"/>
                <a:tab pos="628650" algn="l"/>
                <a:tab pos="1543050" algn="l"/>
              </a:tabLst>
            </a:pPr>
            <a:r>
              <a:rPr lang="en-US" sz="1000" b="1" i="1" dirty="0">
                <a:ea typeface="Times New Roman" panose="02020603050405020304" pitchFamily="18" charset="0"/>
                <a:cs typeface="Arial" panose="020B0604020202020204" pitchFamily="34" charset="0"/>
              </a:rPr>
              <a:t>Most optimistic combination: </a:t>
            </a:r>
            <a:r>
              <a:rPr lang="en-GB" sz="1000" dirty="0">
                <a:latin typeface="Times New Roman" panose="02020603050405020304" pitchFamily="18" charset="0"/>
              </a:rPr>
              <a:t>lifestyle management programmes applied to those who are categorized as obese, increased public transportation use, increased consumption of fruits and vegetables, and implementing subsidies on fruits and vegetables.</a:t>
            </a:r>
          </a:p>
          <a:p>
            <a:pPr marL="0" marR="0">
              <a:spcBef>
                <a:spcPts val="0"/>
              </a:spcBef>
              <a:spcAft>
                <a:spcPts val="0"/>
              </a:spcAft>
              <a:tabLst>
                <a:tab pos="0" algn="l"/>
                <a:tab pos="628650" algn="l"/>
                <a:tab pos="1543050" algn="l"/>
              </a:tabLst>
            </a:pPr>
            <a:endParaRPr lang="en-GB" sz="10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0" algn="l"/>
                <a:tab pos="628650" algn="l"/>
                <a:tab pos="1543050" algn="l"/>
              </a:tabLst>
            </a:pPr>
            <a:endParaRPr lang="en-GB" sz="10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0" algn="l"/>
                <a:tab pos="628650" algn="l"/>
                <a:tab pos="1543050" algn="l"/>
              </a:tabLst>
            </a:pPr>
            <a:endParaRPr lang="en-GB" sz="1000" i="1"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78702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08D6-7138-11BE-6F1F-B4E5B0DABFEA}"/>
              </a:ext>
            </a:extLst>
          </p:cNvPr>
          <p:cNvSpPr>
            <a:spLocks noGrp="1"/>
          </p:cNvSpPr>
          <p:nvPr>
            <p:ph type="title"/>
          </p:nvPr>
        </p:nvSpPr>
        <p:spPr/>
        <p:txBody>
          <a:bodyPr/>
          <a:lstStyle/>
          <a:p>
            <a:r>
              <a:rPr lang="en-US" dirty="0">
                <a:latin typeface="+mn-lt"/>
              </a:rPr>
              <a:t>Conclusions</a:t>
            </a:r>
          </a:p>
        </p:txBody>
      </p:sp>
      <p:sp>
        <p:nvSpPr>
          <p:cNvPr id="3" name="Content Placeholder 2">
            <a:extLst>
              <a:ext uri="{FF2B5EF4-FFF2-40B4-BE49-F238E27FC236}">
                <a16:creationId xmlns:a16="http://schemas.microsoft.com/office/drawing/2014/main" id="{8FE8B05B-C479-F840-462D-73CB4172507F}"/>
              </a:ext>
            </a:extLst>
          </p:cNvPr>
          <p:cNvSpPr>
            <a:spLocks noGrp="1"/>
          </p:cNvSpPr>
          <p:nvPr>
            <p:ph idx="1"/>
          </p:nvPr>
        </p:nvSpPr>
        <p:spPr>
          <a:xfrm>
            <a:off x="838200" y="1600156"/>
            <a:ext cx="10515600" cy="4983251"/>
          </a:xfrm>
        </p:spPr>
        <p:txBody>
          <a:bodyPr>
            <a:normAutofit fontScale="92500" lnSpcReduction="20000"/>
          </a:bodyPr>
          <a:lstStyle/>
          <a:p>
            <a:r>
              <a:rPr lang="en-US" sz="3200" dirty="0"/>
              <a:t>It is </a:t>
            </a:r>
            <a:r>
              <a:rPr lang="en-US" sz="3200" dirty="0">
                <a:solidFill>
                  <a:srgbClr val="C00000"/>
                </a:solidFill>
              </a:rPr>
              <a:t>difficult</a:t>
            </a:r>
            <a:r>
              <a:rPr lang="en-US" sz="3200" dirty="0"/>
              <a:t> to tackle the growing high burden of the T2DM epidemic in Qatar. </a:t>
            </a:r>
          </a:p>
          <a:p>
            <a:endParaRPr lang="en-US" sz="3200" dirty="0"/>
          </a:p>
          <a:p>
            <a:r>
              <a:rPr lang="en-US" sz="3200" dirty="0"/>
              <a:t>Greater investment in a combination of </a:t>
            </a:r>
            <a:r>
              <a:rPr lang="en-US" sz="3200" dirty="0">
                <a:solidFill>
                  <a:srgbClr val="C00000"/>
                </a:solidFill>
              </a:rPr>
              <a:t>individual-level and structural public health interventions</a:t>
            </a:r>
            <a:r>
              <a:rPr lang="en-US" sz="3200" dirty="0"/>
              <a:t> have the greatest potential to prevent T2DM onset and slow down rising T2DM epidemiological trends. </a:t>
            </a:r>
          </a:p>
          <a:p>
            <a:pPr marL="0" indent="0">
              <a:buNone/>
            </a:pPr>
            <a:endParaRPr lang="en-US" sz="3200" dirty="0"/>
          </a:p>
          <a:p>
            <a:r>
              <a:rPr lang="en-US" sz="3200" dirty="0"/>
              <a:t>Focus on </a:t>
            </a:r>
            <a:r>
              <a:rPr lang="en-US" sz="3200" dirty="0">
                <a:solidFill>
                  <a:srgbClr val="C00000"/>
                </a:solidFill>
              </a:rPr>
              <a:t>policy-level facilitation </a:t>
            </a:r>
            <a:r>
              <a:rPr lang="en-US" sz="3200" dirty="0"/>
              <a:t>to create an </a:t>
            </a:r>
            <a:r>
              <a:rPr lang="en-US" sz="3200" dirty="0">
                <a:solidFill>
                  <a:srgbClr val="C00000"/>
                </a:solidFill>
              </a:rPr>
              <a:t>environment</a:t>
            </a:r>
            <a:r>
              <a:rPr lang="en-US" sz="3200" dirty="0"/>
              <a:t> that makes the “</a:t>
            </a:r>
            <a:r>
              <a:rPr lang="en-US" sz="3200" dirty="0">
                <a:solidFill>
                  <a:srgbClr val="C00000"/>
                </a:solidFill>
              </a:rPr>
              <a:t>healthier choice the easier choice</a:t>
            </a:r>
            <a:r>
              <a:rPr lang="en-US" sz="3200" dirty="0"/>
              <a:t>,” and, consequently, to reduce T2DM risk by reducing its key risk factors.</a:t>
            </a:r>
          </a:p>
          <a:p>
            <a:pPr marL="0" indent="0">
              <a:buNone/>
            </a:pPr>
            <a:endParaRPr lang="en-US" sz="3200" dirty="0"/>
          </a:p>
        </p:txBody>
      </p:sp>
      <p:sp>
        <p:nvSpPr>
          <p:cNvPr id="4" name="Slide Number Placeholder 3">
            <a:extLst>
              <a:ext uri="{FF2B5EF4-FFF2-40B4-BE49-F238E27FC236}">
                <a16:creationId xmlns:a16="http://schemas.microsoft.com/office/drawing/2014/main" id="{6B6006C2-AC70-447F-8F74-3D24A742FEF2}"/>
              </a:ext>
            </a:extLst>
          </p:cNvPr>
          <p:cNvSpPr>
            <a:spLocks noGrp="1"/>
          </p:cNvSpPr>
          <p:nvPr>
            <p:ph type="sldNum" sz="quarter" idx="12"/>
          </p:nvPr>
        </p:nvSpPr>
        <p:spPr/>
        <p:txBody>
          <a:bodyPr/>
          <a:lstStyle/>
          <a:p>
            <a:fld id="{89E8E633-EF76-4FF9-A183-6B53A9968A38}" type="slidenum">
              <a:rPr lang="en-US" smtClean="0"/>
              <a:t>51</a:t>
            </a:fld>
            <a:endParaRPr lang="en-US"/>
          </a:p>
        </p:txBody>
      </p:sp>
    </p:spTree>
    <p:extLst>
      <p:ext uri="{BB962C8B-B14F-4D97-AF65-F5344CB8AC3E}">
        <p14:creationId xmlns:p14="http://schemas.microsoft.com/office/powerpoint/2010/main" val="1427156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ompany name&#10;&#10;Description automatically generated">
            <a:extLst>
              <a:ext uri="{FF2B5EF4-FFF2-40B4-BE49-F238E27FC236}">
                <a16:creationId xmlns:a16="http://schemas.microsoft.com/office/drawing/2014/main" id="{1E253F5E-2758-4CD2-8880-1A0CDCE15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412" y="5232176"/>
            <a:ext cx="1696240" cy="1243715"/>
          </a:xfrm>
          <a:prstGeom prst="rect">
            <a:avLst/>
          </a:prstGeom>
        </p:spPr>
      </p:pic>
      <p:sp>
        <p:nvSpPr>
          <p:cNvPr id="2" name="Title 1"/>
          <p:cNvSpPr>
            <a:spLocks noGrp="1"/>
          </p:cNvSpPr>
          <p:nvPr>
            <p:ph type="title"/>
          </p:nvPr>
        </p:nvSpPr>
        <p:spPr/>
        <p:txBody>
          <a:bodyPr/>
          <a:lstStyle/>
          <a:p>
            <a:r>
              <a:rPr lang="en-US" dirty="0">
                <a:latin typeface="+mn-lt"/>
              </a:rPr>
              <a:t>THANK YOU</a:t>
            </a:r>
          </a:p>
        </p:txBody>
      </p:sp>
      <p:sp>
        <p:nvSpPr>
          <p:cNvPr id="3" name="Content Placeholder 2"/>
          <p:cNvSpPr>
            <a:spLocks noGrp="1"/>
          </p:cNvSpPr>
          <p:nvPr>
            <p:ph idx="1"/>
          </p:nvPr>
        </p:nvSpPr>
        <p:spPr>
          <a:xfrm>
            <a:off x="838200" y="1741709"/>
            <a:ext cx="5765800" cy="3490467"/>
          </a:xfrm>
        </p:spPr>
        <p:txBody>
          <a:bodyPr>
            <a:normAutofit/>
          </a:bodyPr>
          <a:lstStyle/>
          <a:p>
            <a:pPr marL="0" indent="0">
              <a:buNone/>
            </a:pPr>
            <a:r>
              <a:rPr lang="en-US" altLang="en-US" sz="2400" i="1" dirty="0"/>
              <a:t>This work was made possible by NPRP grant number NPRP10-1208-160017 from the Qatar National Research Fund (a member of Qatar Foundation). The statements made herein are solely the responsibility of the authors. The authors are also grateful for infrastructure support provided by the Biostatistics, Epidemiology, and Biomathematics Research Core at the Weill Cornell Medicine-Qatar. </a:t>
            </a:r>
          </a:p>
        </p:txBody>
      </p:sp>
      <p:sp>
        <p:nvSpPr>
          <p:cNvPr id="4" name="Slide Number Placeholder 3"/>
          <p:cNvSpPr>
            <a:spLocks noGrp="1"/>
          </p:cNvSpPr>
          <p:nvPr>
            <p:ph type="sldNum" sz="quarter" idx="12"/>
          </p:nvPr>
        </p:nvSpPr>
        <p:spPr/>
        <p:txBody>
          <a:bodyPr/>
          <a:lstStyle/>
          <a:p>
            <a:fld id="{89E8E633-EF76-4FF9-A183-6B53A9968A38}" type="slidenum">
              <a:rPr lang="en-US" smtClean="0"/>
              <a:t>52</a:t>
            </a:fld>
            <a:endParaRPr lang="en-US" dirty="0"/>
          </a:p>
        </p:txBody>
      </p:sp>
      <p:pic>
        <p:nvPicPr>
          <p:cNvPr id="6" name="Picture 2" descr="D:\Laith\Files\Presentations\Laith\2013\WCMC-Q Retreat\Images\logo.jpg">
            <a:extLst>
              <a:ext uri="{FF2B5EF4-FFF2-40B4-BE49-F238E27FC236}">
                <a16:creationId xmlns:a16="http://schemas.microsoft.com/office/drawing/2014/main" id="{B1DD83DC-1F48-4CD3-861B-580D0FEAB5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3162" y="4298998"/>
            <a:ext cx="3509963" cy="195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CE2439E-BAD9-4614-93DE-5EA3206854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7324" y="5468538"/>
            <a:ext cx="949058" cy="91273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5599881"/>
            <a:ext cx="2947667" cy="650049"/>
          </a:xfrm>
          <a:prstGeom prst="rect">
            <a:avLst/>
          </a:prstGeom>
        </p:spPr>
      </p:pic>
      <p:pic>
        <p:nvPicPr>
          <p:cNvPr id="7" name="Picture 6">
            <a:extLst>
              <a:ext uri="{FF2B5EF4-FFF2-40B4-BE49-F238E27FC236}">
                <a16:creationId xmlns:a16="http://schemas.microsoft.com/office/drawing/2014/main" id="{C01FCEB7-C6B1-A8BC-7BAA-C884FDF3D9E8}"/>
              </a:ext>
            </a:extLst>
          </p:cNvPr>
          <p:cNvPicPr>
            <a:picLocks noChangeAspect="1"/>
          </p:cNvPicPr>
          <p:nvPr/>
        </p:nvPicPr>
        <p:blipFill>
          <a:blip r:embed="rId7"/>
          <a:stretch>
            <a:fillRect/>
          </a:stretch>
        </p:blipFill>
        <p:spPr>
          <a:xfrm>
            <a:off x="6806865" y="1771733"/>
            <a:ext cx="4546935" cy="2216444"/>
          </a:xfrm>
          <a:prstGeom prst="rect">
            <a:avLst/>
          </a:prstGeom>
        </p:spPr>
      </p:pic>
      <p:pic>
        <p:nvPicPr>
          <p:cNvPr id="10" name="Picture 9">
            <a:extLst>
              <a:ext uri="{FF2B5EF4-FFF2-40B4-BE49-F238E27FC236}">
                <a16:creationId xmlns:a16="http://schemas.microsoft.com/office/drawing/2014/main" id="{AE0118AA-03B0-F6EF-310D-FBE92D451FB4}"/>
              </a:ext>
            </a:extLst>
          </p:cNvPr>
          <p:cNvPicPr>
            <a:picLocks noChangeAspect="1"/>
          </p:cNvPicPr>
          <p:nvPr/>
        </p:nvPicPr>
        <p:blipFill>
          <a:blip r:embed="rId8"/>
          <a:stretch>
            <a:fillRect/>
          </a:stretch>
        </p:blipFill>
        <p:spPr>
          <a:xfrm>
            <a:off x="5094914" y="5351767"/>
            <a:ext cx="1019498" cy="1019498"/>
          </a:xfrm>
          <a:prstGeom prst="rect">
            <a:avLst/>
          </a:prstGeom>
        </p:spPr>
      </p:pic>
    </p:spTree>
    <p:extLst>
      <p:ext uri="{BB962C8B-B14F-4D97-AF65-F5344CB8AC3E}">
        <p14:creationId xmlns:p14="http://schemas.microsoft.com/office/powerpoint/2010/main" val="3559576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57CE7-A60D-071F-A4EE-67F2B0ECD827}"/>
              </a:ext>
            </a:extLst>
          </p:cNvPr>
          <p:cNvSpPr>
            <a:spLocks noGrp="1"/>
          </p:cNvSpPr>
          <p:nvPr>
            <p:ph type="title"/>
          </p:nvPr>
        </p:nvSpPr>
        <p:spPr/>
        <p:txBody>
          <a:bodyPr/>
          <a:lstStyle/>
          <a:p>
            <a:r>
              <a:rPr lang="en-US" dirty="0">
                <a:latin typeface="+mn-lt"/>
              </a:rPr>
              <a:t>How do we move forward?</a:t>
            </a:r>
            <a:endParaRPr lang="en-GB" dirty="0">
              <a:latin typeface="+mn-lt"/>
            </a:endParaRPr>
          </a:p>
        </p:txBody>
      </p:sp>
      <p:sp>
        <p:nvSpPr>
          <p:cNvPr id="3" name="Content Placeholder 2">
            <a:extLst>
              <a:ext uri="{FF2B5EF4-FFF2-40B4-BE49-F238E27FC236}">
                <a16:creationId xmlns:a16="http://schemas.microsoft.com/office/drawing/2014/main" id="{1F5B9A10-7BDA-43E8-53BE-122621691B8F}"/>
              </a:ext>
            </a:extLst>
          </p:cNvPr>
          <p:cNvSpPr>
            <a:spLocks noGrp="1"/>
          </p:cNvSpPr>
          <p:nvPr>
            <p:ph idx="1"/>
          </p:nvPr>
        </p:nvSpPr>
        <p:spPr>
          <a:xfrm>
            <a:off x="838200" y="2288491"/>
            <a:ext cx="9510823" cy="4432984"/>
          </a:xfrm>
        </p:spPr>
        <p:txBody>
          <a:bodyPr/>
          <a:lstStyle/>
          <a:p>
            <a:pPr>
              <a:lnSpc>
                <a:spcPct val="70000"/>
              </a:lnSpc>
            </a:pPr>
            <a:r>
              <a:rPr lang="en-US" sz="4000" dirty="0"/>
              <a:t>Intersectoral collaboration is needed to implement and invest in such interventions </a:t>
            </a:r>
          </a:p>
          <a:p>
            <a:pPr marL="0" indent="0">
              <a:lnSpc>
                <a:spcPct val="70000"/>
              </a:lnSpc>
              <a:buNone/>
            </a:pPr>
            <a:endParaRPr lang="en-US" sz="4000" dirty="0"/>
          </a:p>
          <a:p>
            <a:pPr>
              <a:lnSpc>
                <a:spcPct val="70000"/>
              </a:lnSpc>
            </a:pPr>
            <a:r>
              <a:rPr lang="en-US" sz="4000" dirty="0"/>
              <a:t>“Health in All Policies”</a:t>
            </a:r>
          </a:p>
          <a:p>
            <a:pPr marL="0" indent="0">
              <a:lnSpc>
                <a:spcPct val="70000"/>
              </a:lnSpc>
              <a:buNone/>
            </a:pPr>
            <a:endParaRPr lang="en-US" sz="4000" dirty="0"/>
          </a:p>
          <a:p>
            <a:pPr marL="0" indent="0">
              <a:lnSpc>
                <a:spcPct val="70000"/>
              </a:lnSpc>
              <a:buNone/>
            </a:pPr>
            <a:endParaRPr lang="en-US" sz="3000" dirty="0"/>
          </a:p>
          <a:p>
            <a:pPr marL="0" indent="0">
              <a:buNone/>
            </a:pPr>
            <a:endParaRPr lang="en-US" sz="2800" dirty="0"/>
          </a:p>
        </p:txBody>
      </p:sp>
      <p:sp>
        <p:nvSpPr>
          <p:cNvPr id="4" name="Slide Number Placeholder 3">
            <a:extLst>
              <a:ext uri="{FF2B5EF4-FFF2-40B4-BE49-F238E27FC236}">
                <a16:creationId xmlns:a16="http://schemas.microsoft.com/office/drawing/2014/main" id="{2FC3DD6A-4A56-55C6-4360-02227D0E9264}"/>
              </a:ext>
            </a:extLst>
          </p:cNvPr>
          <p:cNvSpPr>
            <a:spLocks noGrp="1"/>
          </p:cNvSpPr>
          <p:nvPr>
            <p:ph type="sldNum" sz="quarter" idx="12"/>
          </p:nvPr>
        </p:nvSpPr>
        <p:spPr/>
        <p:txBody>
          <a:bodyPr/>
          <a:lstStyle/>
          <a:p>
            <a:fld id="{89E8E633-EF76-4FF9-A183-6B53A9968A38}" type="slidenum">
              <a:rPr lang="en-US" smtClean="0"/>
              <a:t>53</a:t>
            </a:fld>
            <a:endParaRPr lang="en-US"/>
          </a:p>
        </p:txBody>
      </p:sp>
    </p:spTree>
    <p:extLst>
      <p:ext uri="{BB962C8B-B14F-4D97-AF65-F5344CB8AC3E}">
        <p14:creationId xmlns:p14="http://schemas.microsoft.com/office/powerpoint/2010/main" val="2847563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Risk versus population level approaches to prevention</a:t>
            </a:r>
          </a:p>
        </p:txBody>
      </p:sp>
      <p:sp>
        <p:nvSpPr>
          <p:cNvPr id="3" name="Slide Number Placeholder 2"/>
          <p:cNvSpPr>
            <a:spLocks noGrp="1"/>
          </p:cNvSpPr>
          <p:nvPr>
            <p:ph type="sldNum" sz="quarter" idx="12"/>
          </p:nvPr>
        </p:nvSpPr>
        <p:spPr/>
        <p:txBody>
          <a:bodyPr/>
          <a:lstStyle/>
          <a:p>
            <a:fld id="{9D42B5AC-0FB5-4A88-9300-8425CFAF5FC8}" type="slidenum">
              <a:rPr lang="en-US" smtClean="0"/>
              <a:pPr/>
              <a:t>54</a:t>
            </a:fld>
            <a:endParaRPr lang="en-US"/>
          </a:p>
        </p:txBody>
      </p:sp>
      <p:grpSp>
        <p:nvGrpSpPr>
          <p:cNvPr id="4" name="Group 16"/>
          <p:cNvGrpSpPr>
            <a:grpSpLocks/>
          </p:cNvGrpSpPr>
          <p:nvPr/>
        </p:nvGrpSpPr>
        <p:grpSpPr bwMode="auto">
          <a:xfrm>
            <a:off x="3238500" y="2571750"/>
            <a:ext cx="5886450" cy="2400300"/>
            <a:chOff x="457200" y="200025"/>
            <a:chExt cx="7848600" cy="3200400"/>
          </a:xfrm>
        </p:grpSpPr>
        <p:sp>
          <p:nvSpPr>
            <p:cNvPr id="5" name="Line 2"/>
            <p:cNvSpPr>
              <a:spLocks noChangeShapeType="1"/>
            </p:cNvSpPr>
            <p:nvPr/>
          </p:nvSpPr>
          <p:spPr bwMode="auto">
            <a:xfrm>
              <a:off x="457200" y="809625"/>
              <a:ext cx="0" cy="2133600"/>
            </a:xfrm>
            <a:prstGeom prst="line">
              <a:avLst/>
            </a:prstGeom>
            <a:noFill/>
            <a:ln w="28575">
              <a:solidFill>
                <a:srgbClr val="1F497D"/>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GB" sz="1350" kern="0">
                <a:solidFill>
                  <a:prstClr val="black"/>
                </a:solidFill>
              </a:endParaRPr>
            </a:p>
          </p:txBody>
        </p:sp>
        <p:sp>
          <p:nvSpPr>
            <p:cNvPr id="6" name="Line 3"/>
            <p:cNvSpPr>
              <a:spLocks noChangeShapeType="1"/>
            </p:cNvSpPr>
            <p:nvPr/>
          </p:nvSpPr>
          <p:spPr bwMode="auto">
            <a:xfrm>
              <a:off x="457200" y="2943225"/>
              <a:ext cx="2971800" cy="0"/>
            </a:xfrm>
            <a:prstGeom prst="line">
              <a:avLst/>
            </a:prstGeom>
            <a:noFill/>
            <a:ln w="28575">
              <a:solidFill>
                <a:srgbClr val="1F497D"/>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GB" sz="1350" kern="0">
                <a:solidFill>
                  <a:prstClr val="black"/>
                </a:solidFill>
              </a:endParaRPr>
            </a:p>
          </p:txBody>
        </p:sp>
        <p:sp>
          <p:nvSpPr>
            <p:cNvPr id="7" name="Freeform 4"/>
            <p:cNvSpPr>
              <a:spLocks/>
            </p:cNvSpPr>
            <p:nvPr/>
          </p:nvSpPr>
          <p:spPr bwMode="auto">
            <a:xfrm>
              <a:off x="5105400" y="1343025"/>
              <a:ext cx="2819400" cy="1562100"/>
            </a:xfrm>
            <a:custGeom>
              <a:avLst/>
              <a:gdLst>
                <a:gd name="T0" fmla="*/ 0 w 1776"/>
                <a:gd name="T1" fmla="*/ 1562100 h 984"/>
                <a:gd name="T2" fmla="*/ 609600 w 1776"/>
                <a:gd name="T3" fmla="*/ 1104900 h 984"/>
                <a:gd name="T4" fmla="*/ 1143000 w 1776"/>
                <a:gd name="T5" fmla="*/ 190500 h 984"/>
                <a:gd name="T6" fmla="*/ 1752600 w 1776"/>
                <a:gd name="T7" fmla="*/ 190500 h 984"/>
                <a:gd name="T8" fmla="*/ 2286000 w 1776"/>
                <a:gd name="T9" fmla="*/ 1333500 h 984"/>
                <a:gd name="T10" fmla="*/ 2819400 w 1776"/>
                <a:gd name="T11" fmla="*/ 1562100 h 984"/>
                <a:gd name="T12" fmla="*/ 0 60000 65536"/>
                <a:gd name="T13" fmla="*/ 0 60000 65536"/>
                <a:gd name="T14" fmla="*/ 0 60000 65536"/>
                <a:gd name="T15" fmla="*/ 0 60000 65536"/>
                <a:gd name="T16" fmla="*/ 0 60000 65536"/>
                <a:gd name="T17" fmla="*/ 0 60000 65536"/>
                <a:gd name="T18" fmla="*/ 0 w 1776"/>
                <a:gd name="T19" fmla="*/ 0 h 984"/>
                <a:gd name="T20" fmla="*/ 1776 w 1776"/>
                <a:gd name="T21" fmla="*/ 984 h 984"/>
              </a:gdLst>
              <a:ahLst/>
              <a:cxnLst>
                <a:cxn ang="T12">
                  <a:pos x="T0" y="T1"/>
                </a:cxn>
                <a:cxn ang="T13">
                  <a:pos x="T2" y="T3"/>
                </a:cxn>
                <a:cxn ang="T14">
                  <a:pos x="T4" y="T5"/>
                </a:cxn>
                <a:cxn ang="T15">
                  <a:pos x="T6" y="T7"/>
                </a:cxn>
                <a:cxn ang="T16">
                  <a:pos x="T8" y="T9"/>
                </a:cxn>
                <a:cxn ang="T17">
                  <a:pos x="T10" y="T11"/>
                </a:cxn>
              </a:cxnLst>
              <a:rect l="T18" t="T19" r="T20" b="T21"/>
              <a:pathLst>
                <a:path w="1776" h="984">
                  <a:moveTo>
                    <a:pt x="0" y="984"/>
                  </a:moveTo>
                  <a:cubicBezTo>
                    <a:pt x="132" y="912"/>
                    <a:pt x="264" y="840"/>
                    <a:pt x="384" y="696"/>
                  </a:cubicBezTo>
                  <a:cubicBezTo>
                    <a:pt x="504" y="552"/>
                    <a:pt x="600" y="216"/>
                    <a:pt x="720" y="120"/>
                  </a:cubicBezTo>
                  <a:cubicBezTo>
                    <a:pt x="840" y="24"/>
                    <a:pt x="984" y="0"/>
                    <a:pt x="1104" y="120"/>
                  </a:cubicBezTo>
                  <a:cubicBezTo>
                    <a:pt x="1224" y="240"/>
                    <a:pt x="1328" y="696"/>
                    <a:pt x="1440" y="840"/>
                  </a:cubicBezTo>
                  <a:cubicBezTo>
                    <a:pt x="1552" y="984"/>
                    <a:pt x="1720" y="960"/>
                    <a:pt x="1776" y="984"/>
                  </a:cubicBezTo>
                </a:path>
              </a:pathLst>
            </a:custGeom>
            <a:noFill/>
            <a:ln w="28575">
              <a:solidFill>
                <a:srgbClr val="1F497D"/>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GB" sz="1350" kern="0">
                <a:solidFill>
                  <a:prstClr val="black"/>
                </a:solidFill>
              </a:endParaRPr>
            </a:p>
          </p:txBody>
        </p:sp>
        <p:sp>
          <p:nvSpPr>
            <p:cNvPr id="8" name="Line 5"/>
            <p:cNvSpPr>
              <a:spLocks noChangeShapeType="1"/>
            </p:cNvSpPr>
            <p:nvPr/>
          </p:nvSpPr>
          <p:spPr bwMode="auto">
            <a:xfrm>
              <a:off x="3124200" y="2943225"/>
              <a:ext cx="762000" cy="0"/>
            </a:xfrm>
            <a:prstGeom prst="line">
              <a:avLst/>
            </a:prstGeom>
            <a:noFill/>
            <a:ln w="28575">
              <a:solidFill>
                <a:srgbClr val="1F497D"/>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GB" sz="1350" kern="0">
                <a:solidFill>
                  <a:prstClr val="black"/>
                </a:solidFill>
              </a:endParaRPr>
            </a:p>
          </p:txBody>
        </p:sp>
        <p:sp>
          <p:nvSpPr>
            <p:cNvPr id="9" name="Line 6"/>
            <p:cNvSpPr>
              <a:spLocks noChangeShapeType="1"/>
            </p:cNvSpPr>
            <p:nvPr/>
          </p:nvSpPr>
          <p:spPr bwMode="auto">
            <a:xfrm>
              <a:off x="5105400" y="2943225"/>
              <a:ext cx="3200400" cy="0"/>
            </a:xfrm>
            <a:prstGeom prst="line">
              <a:avLst/>
            </a:prstGeom>
            <a:noFill/>
            <a:ln w="28575">
              <a:solidFill>
                <a:srgbClr val="1F497D"/>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GB" sz="1350" kern="0">
                <a:solidFill>
                  <a:prstClr val="black"/>
                </a:solidFill>
              </a:endParaRPr>
            </a:p>
          </p:txBody>
        </p:sp>
        <p:sp>
          <p:nvSpPr>
            <p:cNvPr id="10" name="Freeform 7"/>
            <p:cNvSpPr>
              <a:spLocks/>
            </p:cNvSpPr>
            <p:nvPr/>
          </p:nvSpPr>
          <p:spPr bwMode="auto">
            <a:xfrm>
              <a:off x="914400" y="1343025"/>
              <a:ext cx="2819400" cy="1562100"/>
            </a:xfrm>
            <a:custGeom>
              <a:avLst/>
              <a:gdLst>
                <a:gd name="T0" fmla="*/ 0 w 1776"/>
                <a:gd name="T1" fmla="*/ 1562100 h 984"/>
                <a:gd name="T2" fmla="*/ 609600 w 1776"/>
                <a:gd name="T3" fmla="*/ 1104900 h 984"/>
                <a:gd name="T4" fmla="*/ 1143000 w 1776"/>
                <a:gd name="T5" fmla="*/ 190500 h 984"/>
                <a:gd name="T6" fmla="*/ 1752600 w 1776"/>
                <a:gd name="T7" fmla="*/ 190500 h 984"/>
                <a:gd name="T8" fmla="*/ 2286000 w 1776"/>
                <a:gd name="T9" fmla="*/ 1333500 h 984"/>
                <a:gd name="T10" fmla="*/ 2819400 w 1776"/>
                <a:gd name="T11" fmla="*/ 1562100 h 984"/>
                <a:gd name="T12" fmla="*/ 0 60000 65536"/>
                <a:gd name="T13" fmla="*/ 0 60000 65536"/>
                <a:gd name="T14" fmla="*/ 0 60000 65536"/>
                <a:gd name="T15" fmla="*/ 0 60000 65536"/>
                <a:gd name="T16" fmla="*/ 0 60000 65536"/>
                <a:gd name="T17" fmla="*/ 0 60000 65536"/>
                <a:gd name="T18" fmla="*/ 0 w 1776"/>
                <a:gd name="T19" fmla="*/ 0 h 984"/>
                <a:gd name="T20" fmla="*/ 1776 w 1776"/>
                <a:gd name="T21" fmla="*/ 984 h 984"/>
              </a:gdLst>
              <a:ahLst/>
              <a:cxnLst>
                <a:cxn ang="T12">
                  <a:pos x="T0" y="T1"/>
                </a:cxn>
                <a:cxn ang="T13">
                  <a:pos x="T2" y="T3"/>
                </a:cxn>
                <a:cxn ang="T14">
                  <a:pos x="T4" y="T5"/>
                </a:cxn>
                <a:cxn ang="T15">
                  <a:pos x="T6" y="T7"/>
                </a:cxn>
                <a:cxn ang="T16">
                  <a:pos x="T8" y="T9"/>
                </a:cxn>
                <a:cxn ang="T17">
                  <a:pos x="T10" y="T11"/>
                </a:cxn>
              </a:cxnLst>
              <a:rect l="T18" t="T19" r="T20" b="T21"/>
              <a:pathLst>
                <a:path w="1776" h="984">
                  <a:moveTo>
                    <a:pt x="0" y="984"/>
                  </a:moveTo>
                  <a:cubicBezTo>
                    <a:pt x="132" y="912"/>
                    <a:pt x="264" y="840"/>
                    <a:pt x="384" y="696"/>
                  </a:cubicBezTo>
                  <a:cubicBezTo>
                    <a:pt x="504" y="552"/>
                    <a:pt x="600" y="216"/>
                    <a:pt x="720" y="120"/>
                  </a:cubicBezTo>
                  <a:cubicBezTo>
                    <a:pt x="840" y="24"/>
                    <a:pt x="984" y="0"/>
                    <a:pt x="1104" y="120"/>
                  </a:cubicBezTo>
                  <a:cubicBezTo>
                    <a:pt x="1224" y="240"/>
                    <a:pt x="1328" y="696"/>
                    <a:pt x="1440" y="840"/>
                  </a:cubicBezTo>
                  <a:cubicBezTo>
                    <a:pt x="1552" y="984"/>
                    <a:pt x="1720" y="960"/>
                    <a:pt x="1776" y="984"/>
                  </a:cubicBezTo>
                </a:path>
              </a:pathLst>
            </a:custGeom>
            <a:noFill/>
            <a:ln w="9525">
              <a:solidFill>
                <a:srgbClr val="1F497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GB" sz="1350" kern="0">
                <a:solidFill>
                  <a:prstClr val="black"/>
                </a:solidFill>
              </a:endParaRPr>
            </a:p>
          </p:txBody>
        </p:sp>
        <p:sp>
          <p:nvSpPr>
            <p:cNvPr id="11" name="Freeform 8"/>
            <p:cNvSpPr>
              <a:spLocks/>
            </p:cNvSpPr>
            <p:nvPr/>
          </p:nvSpPr>
          <p:spPr bwMode="auto">
            <a:xfrm>
              <a:off x="5486400" y="1343025"/>
              <a:ext cx="2819400" cy="1562100"/>
            </a:xfrm>
            <a:custGeom>
              <a:avLst/>
              <a:gdLst>
                <a:gd name="T0" fmla="*/ 0 w 1776"/>
                <a:gd name="T1" fmla="*/ 1562100 h 984"/>
                <a:gd name="T2" fmla="*/ 609600 w 1776"/>
                <a:gd name="T3" fmla="*/ 1104900 h 984"/>
                <a:gd name="T4" fmla="*/ 1143000 w 1776"/>
                <a:gd name="T5" fmla="*/ 190500 h 984"/>
                <a:gd name="T6" fmla="*/ 1752600 w 1776"/>
                <a:gd name="T7" fmla="*/ 190500 h 984"/>
                <a:gd name="T8" fmla="*/ 2286000 w 1776"/>
                <a:gd name="T9" fmla="*/ 1333500 h 984"/>
                <a:gd name="T10" fmla="*/ 2819400 w 1776"/>
                <a:gd name="T11" fmla="*/ 1562100 h 984"/>
                <a:gd name="T12" fmla="*/ 0 60000 65536"/>
                <a:gd name="T13" fmla="*/ 0 60000 65536"/>
                <a:gd name="T14" fmla="*/ 0 60000 65536"/>
                <a:gd name="T15" fmla="*/ 0 60000 65536"/>
                <a:gd name="T16" fmla="*/ 0 60000 65536"/>
                <a:gd name="T17" fmla="*/ 0 60000 65536"/>
                <a:gd name="T18" fmla="*/ 0 w 1776"/>
                <a:gd name="T19" fmla="*/ 0 h 984"/>
                <a:gd name="T20" fmla="*/ 1776 w 1776"/>
                <a:gd name="T21" fmla="*/ 984 h 984"/>
              </a:gdLst>
              <a:ahLst/>
              <a:cxnLst>
                <a:cxn ang="T12">
                  <a:pos x="T0" y="T1"/>
                </a:cxn>
                <a:cxn ang="T13">
                  <a:pos x="T2" y="T3"/>
                </a:cxn>
                <a:cxn ang="T14">
                  <a:pos x="T4" y="T5"/>
                </a:cxn>
                <a:cxn ang="T15">
                  <a:pos x="T6" y="T7"/>
                </a:cxn>
                <a:cxn ang="T16">
                  <a:pos x="T8" y="T9"/>
                </a:cxn>
                <a:cxn ang="T17">
                  <a:pos x="T10" y="T11"/>
                </a:cxn>
              </a:cxnLst>
              <a:rect l="T18" t="T19" r="T20" b="T21"/>
              <a:pathLst>
                <a:path w="1776" h="984">
                  <a:moveTo>
                    <a:pt x="0" y="984"/>
                  </a:moveTo>
                  <a:cubicBezTo>
                    <a:pt x="132" y="912"/>
                    <a:pt x="264" y="840"/>
                    <a:pt x="384" y="696"/>
                  </a:cubicBezTo>
                  <a:cubicBezTo>
                    <a:pt x="504" y="552"/>
                    <a:pt x="600" y="216"/>
                    <a:pt x="720" y="120"/>
                  </a:cubicBezTo>
                  <a:cubicBezTo>
                    <a:pt x="840" y="24"/>
                    <a:pt x="984" y="0"/>
                    <a:pt x="1104" y="120"/>
                  </a:cubicBezTo>
                  <a:cubicBezTo>
                    <a:pt x="1224" y="240"/>
                    <a:pt x="1328" y="696"/>
                    <a:pt x="1440" y="840"/>
                  </a:cubicBezTo>
                  <a:cubicBezTo>
                    <a:pt x="1552" y="984"/>
                    <a:pt x="1720" y="960"/>
                    <a:pt x="1776" y="984"/>
                  </a:cubicBezTo>
                </a:path>
              </a:pathLst>
            </a:custGeom>
            <a:noFill/>
            <a:ln w="28575">
              <a:solidFill>
                <a:srgbClr val="1F497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GB" sz="1350" kern="0">
                <a:solidFill>
                  <a:prstClr val="black"/>
                </a:solidFill>
              </a:endParaRPr>
            </a:p>
          </p:txBody>
        </p:sp>
        <p:sp>
          <p:nvSpPr>
            <p:cNvPr id="12" name="Line 9"/>
            <p:cNvSpPr>
              <a:spLocks noChangeShapeType="1"/>
            </p:cNvSpPr>
            <p:nvPr/>
          </p:nvSpPr>
          <p:spPr bwMode="auto">
            <a:xfrm>
              <a:off x="4648200" y="811213"/>
              <a:ext cx="0" cy="2133600"/>
            </a:xfrm>
            <a:prstGeom prst="line">
              <a:avLst/>
            </a:prstGeom>
            <a:noFill/>
            <a:ln w="28575">
              <a:solidFill>
                <a:srgbClr val="1F497D"/>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GB" sz="1350" kern="0">
                <a:solidFill>
                  <a:prstClr val="black"/>
                </a:solidFill>
              </a:endParaRPr>
            </a:p>
          </p:txBody>
        </p:sp>
        <p:sp>
          <p:nvSpPr>
            <p:cNvPr id="13" name="Line 10"/>
            <p:cNvSpPr>
              <a:spLocks noChangeShapeType="1"/>
            </p:cNvSpPr>
            <p:nvPr/>
          </p:nvSpPr>
          <p:spPr bwMode="auto">
            <a:xfrm>
              <a:off x="4648200" y="2943225"/>
              <a:ext cx="533400" cy="0"/>
            </a:xfrm>
            <a:prstGeom prst="line">
              <a:avLst/>
            </a:prstGeom>
            <a:noFill/>
            <a:ln w="9525">
              <a:solidFill>
                <a:srgbClr val="1F497D"/>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GB" sz="1350" kern="0">
                <a:solidFill>
                  <a:prstClr val="black"/>
                </a:solidFill>
              </a:endParaRPr>
            </a:p>
          </p:txBody>
        </p:sp>
        <p:sp>
          <p:nvSpPr>
            <p:cNvPr id="14" name="Freeform 11"/>
            <p:cNvSpPr>
              <a:spLocks/>
            </p:cNvSpPr>
            <p:nvPr/>
          </p:nvSpPr>
          <p:spPr bwMode="auto">
            <a:xfrm>
              <a:off x="914400" y="1343025"/>
              <a:ext cx="2819400" cy="1562100"/>
            </a:xfrm>
            <a:custGeom>
              <a:avLst/>
              <a:gdLst>
                <a:gd name="T0" fmla="*/ 0 w 1776"/>
                <a:gd name="T1" fmla="*/ 1562100 h 984"/>
                <a:gd name="T2" fmla="*/ 609600 w 1776"/>
                <a:gd name="T3" fmla="*/ 1104900 h 984"/>
                <a:gd name="T4" fmla="*/ 1143000 w 1776"/>
                <a:gd name="T5" fmla="*/ 190500 h 984"/>
                <a:gd name="T6" fmla="*/ 1752600 w 1776"/>
                <a:gd name="T7" fmla="*/ 190500 h 984"/>
                <a:gd name="T8" fmla="*/ 2286000 w 1776"/>
                <a:gd name="T9" fmla="*/ 1333500 h 984"/>
                <a:gd name="T10" fmla="*/ 2819400 w 1776"/>
                <a:gd name="T11" fmla="*/ 1562100 h 984"/>
                <a:gd name="T12" fmla="*/ 0 60000 65536"/>
                <a:gd name="T13" fmla="*/ 0 60000 65536"/>
                <a:gd name="T14" fmla="*/ 0 60000 65536"/>
                <a:gd name="T15" fmla="*/ 0 60000 65536"/>
                <a:gd name="T16" fmla="*/ 0 60000 65536"/>
                <a:gd name="T17" fmla="*/ 0 60000 65536"/>
                <a:gd name="T18" fmla="*/ 0 w 1776"/>
                <a:gd name="T19" fmla="*/ 0 h 984"/>
                <a:gd name="T20" fmla="*/ 1776 w 1776"/>
                <a:gd name="T21" fmla="*/ 984 h 984"/>
              </a:gdLst>
              <a:ahLst/>
              <a:cxnLst>
                <a:cxn ang="T12">
                  <a:pos x="T0" y="T1"/>
                </a:cxn>
                <a:cxn ang="T13">
                  <a:pos x="T2" y="T3"/>
                </a:cxn>
                <a:cxn ang="T14">
                  <a:pos x="T4" y="T5"/>
                </a:cxn>
                <a:cxn ang="T15">
                  <a:pos x="T6" y="T7"/>
                </a:cxn>
                <a:cxn ang="T16">
                  <a:pos x="T8" y="T9"/>
                </a:cxn>
                <a:cxn ang="T17">
                  <a:pos x="T10" y="T11"/>
                </a:cxn>
              </a:cxnLst>
              <a:rect l="T18" t="T19" r="T20" b="T21"/>
              <a:pathLst>
                <a:path w="1776" h="984">
                  <a:moveTo>
                    <a:pt x="0" y="984"/>
                  </a:moveTo>
                  <a:cubicBezTo>
                    <a:pt x="132" y="912"/>
                    <a:pt x="264" y="840"/>
                    <a:pt x="384" y="696"/>
                  </a:cubicBezTo>
                  <a:cubicBezTo>
                    <a:pt x="504" y="552"/>
                    <a:pt x="600" y="216"/>
                    <a:pt x="720" y="120"/>
                  </a:cubicBezTo>
                  <a:cubicBezTo>
                    <a:pt x="840" y="24"/>
                    <a:pt x="984" y="0"/>
                    <a:pt x="1104" y="120"/>
                  </a:cubicBezTo>
                  <a:cubicBezTo>
                    <a:pt x="1224" y="240"/>
                    <a:pt x="1328" y="696"/>
                    <a:pt x="1440" y="840"/>
                  </a:cubicBezTo>
                  <a:cubicBezTo>
                    <a:pt x="1552" y="984"/>
                    <a:pt x="1720" y="960"/>
                    <a:pt x="1776" y="984"/>
                  </a:cubicBezTo>
                </a:path>
              </a:pathLst>
            </a:custGeom>
            <a:noFill/>
            <a:ln w="28575">
              <a:solidFill>
                <a:srgbClr val="1F497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GB" sz="1350" kern="0">
                <a:solidFill>
                  <a:prstClr val="black"/>
                </a:solidFill>
              </a:endParaRPr>
            </a:p>
          </p:txBody>
        </p:sp>
        <p:sp>
          <p:nvSpPr>
            <p:cNvPr id="15" name="Line 12"/>
            <p:cNvSpPr>
              <a:spLocks noChangeShapeType="1"/>
            </p:cNvSpPr>
            <p:nvPr/>
          </p:nvSpPr>
          <p:spPr bwMode="auto">
            <a:xfrm>
              <a:off x="3048000" y="200025"/>
              <a:ext cx="0" cy="3200400"/>
            </a:xfrm>
            <a:prstGeom prst="line">
              <a:avLst/>
            </a:prstGeom>
            <a:noFill/>
            <a:ln w="28575">
              <a:solidFill>
                <a:srgbClr val="1F497D"/>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GB" sz="1350" kern="0">
                <a:solidFill>
                  <a:prstClr val="black"/>
                </a:solidFill>
              </a:endParaRPr>
            </a:p>
          </p:txBody>
        </p:sp>
        <p:sp>
          <p:nvSpPr>
            <p:cNvPr id="16" name="AutoShape 13"/>
            <p:cNvSpPr>
              <a:spLocks noChangeArrowheads="1"/>
            </p:cNvSpPr>
            <p:nvPr/>
          </p:nvSpPr>
          <p:spPr bwMode="auto">
            <a:xfrm>
              <a:off x="6096000" y="581025"/>
              <a:ext cx="976313" cy="485775"/>
            </a:xfrm>
            <a:prstGeom prst="leftArrow">
              <a:avLst>
                <a:gd name="adj1" fmla="val 50000"/>
                <a:gd name="adj2" fmla="val 50245"/>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350" kern="0">
                <a:solidFill>
                  <a:prstClr val="black"/>
                </a:solidFill>
              </a:endParaRPr>
            </a:p>
          </p:txBody>
        </p:sp>
        <p:sp>
          <p:nvSpPr>
            <p:cNvPr id="17" name="Freeform 14"/>
            <p:cNvSpPr>
              <a:spLocks/>
            </p:cNvSpPr>
            <p:nvPr/>
          </p:nvSpPr>
          <p:spPr bwMode="auto">
            <a:xfrm>
              <a:off x="762000" y="974725"/>
              <a:ext cx="2298700" cy="2171700"/>
            </a:xfrm>
            <a:custGeom>
              <a:avLst/>
              <a:gdLst>
                <a:gd name="T0" fmla="*/ 0 w 1448"/>
                <a:gd name="T1" fmla="*/ 1968500 h 1368"/>
                <a:gd name="T2" fmla="*/ 762000 w 1448"/>
                <a:gd name="T3" fmla="*/ 1511300 h 1368"/>
                <a:gd name="T4" fmla="*/ 1219200 w 1448"/>
                <a:gd name="T5" fmla="*/ 596900 h 1368"/>
                <a:gd name="T6" fmla="*/ 1752600 w 1448"/>
                <a:gd name="T7" fmla="*/ 215900 h 1368"/>
                <a:gd name="T8" fmla="*/ 2209800 w 1448"/>
                <a:gd name="T9" fmla="*/ 292100 h 1368"/>
                <a:gd name="T10" fmla="*/ 2286000 w 1448"/>
                <a:gd name="T11" fmla="*/ 1968500 h 1368"/>
                <a:gd name="T12" fmla="*/ 2286000 w 1448"/>
                <a:gd name="T13" fmla="*/ 1511300 h 1368"/>
                <a:gd name="T14" fmla="*/ 0 60000 65536"/>
                <a:gd name="T15" fmla="*/ 0 60000 65536"/>
                <a:gd name="T16" fmla="*/ 0 60000 65536"/>
                <a:gd name="T17" fmla="*/ 0 60000 65536"/>
                <a:gd name="T18" fmla="*/ 0 60000 65536"/>
                <a:gd name="T19" fmla="*/ 0 60000 65536"/>
                <a:gd name="T20" fmla="*/ 0 60000 65536"/>
                <a:gd name="T21" fmla="*/ 0 w 1448"/>
                <a:gd name="T22" fmla="*/ 0 h 1368"/>
                <a:gd name="T23" fmla="*/ 1448 w 1448"/>
                <a:gd name="T24" fmla="*/ 1368 h 1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8" h="1368">
                  <a:moveTo>
                    <a:pt x="0" y="1240"/>
                  </a:moveTo>
                  <a:cubicBezTo>
                    <a:pt x="176" y="1168"/>
                    <a:pt x="352" y="1096"/>
                    <a:pt x="480" y="952"/>
                  </a:cubicBezTo>
                  <a:cubicBezTo>
                    <a:pt x="608" y="808"/>
                    <a:pt x="664" y="512"/>
                    <a:pt x="768" y="376"/>
                  </a:cubicBezTo>
                  <a:cubicBezTo>
                    <a:pt x="872" y="240"/>
                    <a:pt x="1000" y="168"/>
                    <a:pt x="1104" y="136"/>
                  </a:cubicBezTo>
                  <a:cubicBezTo>
                    <a:pt x="1208" y="104"/>
                    <a:pt x="1336" y="0"/>
                    <a:pt x="1392" y="184"/>
                  </a:cubicBezTo>
                  <a:cubicBezTo>
                    <a:pt x="1448" y="368"/>
                    <a:pt x="1432" y="1112"/>
                    <a:pt x="1440" y="1240"/>
                  </a:cubicBezTo>
                  <a:cubicBezTo>
                    <a:pt x="1448" y="1368"/>
                    <a:pt x="1440" y="1000"/>
                    <a:pt x="1440" y="952"/>
                  </a:cubicBezTo>
                </a:path>
              </a:pathLst>
            </a:custGeom>
            <a:noFill/>
            <a:ln w="28575">
              <a:solidFill>
                <a:srgbClr val="1F497D"/>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GB" sz="1350" kern="0">
                <a:solidFill>
                  <a:prstClr val="black"/>
                </a:solidFill>
              </a:endParaRPr>
            </a:p>
          </p:txBody>
        </p:sp>
        <p:sp>
          <p:nvSpPr>
            <p:cNvPr id="18" name="AutoShape 15"/>
            <p:cNvSpPr>
              <a:spLocks noChangeArrowheads="1"/>
            </p:cNvSpPr>
            <p:nvPr/>
          </p:nvSpPr>
          <p:spPr bwMode="auto">
            <a:xfrm>
              <a:off x="3200400" y="733425"/>
              <a:ext cx="485775" cy="976313"/>
            </a:xfrm>
            <a:prstGeom prst="downArrow">
              <a:avLst>
                <a:gd name="adj1" fmla="val 50000"/>
                <a:gd name="adj2" fmla="val 50245"/>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350" kern="0">
                <a:solidFill>
                  <a:prstClr val="black"/>
                </a:solidFill>
              </a:endParaRPr>
            </a:p>
          </p:txBody>
        </p:sp>
      </p:grpSp>
    </p:spTree>
    <p:extLst>
      <p:ext uri="{BB962C8B-B14F-4D97-AF65-F5344CB8AC3E}">
        <p14:creationId xmlns:p14="http://schemas.microsoft.com/office/powerpoint/2010/main" val="4010452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mn-lt"/>
              </a:rPr>
              <a:t>Mathematical modelling </a:t>
            </a:r>
            <a:endParaRPr lang="en-US" dirty="0">
              <a:latin typeface="+mn-lt"/>
            </a:endParaRPr>
          </a:p>
        </p:txBody>
      </p:sp>
      <p:sp>
        <p:nvSpPr>
          <p:cNvPr id="3" name="Content Placeholder 2"/>
          <p:cNvSpPr>
            <a:spLocks noGrp="1"/>
          </p:cNvSpPr>
          <p:nvPr>
            <p:ph idx="1"/>
          </p:nvPr>
        </p:nvSpPr>
        <p:spPr>
          <a:xfrm>
            <a:off x="838200" y="1635083"/>
            <a:ext cx="10515600" cy="1714544"/>
          </a:xfrm>
        </p:spPr>
        <p:txBody>
          <a:bodyPr/>
          <a:lstStyle/>
          <a:p>
            <a:pPr marL="0" indent="0">
              <a:spcBef>
                <a:spcPts val="1800"/>
              </a:spcBef>
              <a:buNone/>
            </a:pPr>
            <a:r>
              <a:rPr lang="en-US" dirty="0"/>
              <a:t>A population-based deterministic </a:t>
            </a:r>
            <a:r>
              <a:rPr lang="en-US" dirty="0">
                <a:solidFill>
                  <a:srgbClr val="C00000"/>
                </a:solidFill>
              </a:rPr>
              <a:t>mathematical modelling approach</a:t>
            </a:r>
            <a:r>
              <a:rPr lang="en-US" dirty="0"/>
              <a:t> was adapted to </a:t>
            </a:r>
            <a:r>
              <a:rPr lang="en-GB" dirty="0"/>
              <a:t>project, within the </a:t>
            </a:r>
            <a:r>
              <a:rPr lang="en-GB" dirty="0">
                <a:solidFill>
                  <a:srgbClr val="C00000"/>
                </a:solidFill>
              </a:rPr>
              <a:t>next</a:t>
            </a:r>
            <a:r>
              <a:rPr lang="en-GB" dirty="0"/>
              <a:t> </a:t>
            </a:r>
            <a:r>
              <a:rPr lang="en-GB" dirty="0">
                <a:solidFill>
                  <a:srgbClr val="C00000"/>
                </a:solidFill>
              </a:rPr>
              <a:t>three decades</a:t>
            </a:r>
            <a:r>
              <a:rPr lang="en-GB" dirty="0"/>
              <a:t>, the impact of specific public health interventions on reducing </a:t>
            </a:r>
            <a:r>
              <a:rPr lang="en-GB" dirty="0">
                <a:solidFill>
                  <a:srgbClr val="C00000"/>
                </a:solidFill>
              </a:rPr>
              <a:t>T2DM prevalence and incidence </a:t>
            </a:r>
            <a:r>
              <a:rPr lang="en-US" dirty="0"/>
              <a:t>among Qataris aged 20-79 years old.</a:t>
            </a:r>
          </a:p>
          <a:p>
            <a:pPr>
              <a:spcBef>
                <a:spcPts val="1800"/>
              </a:spcBef>
            </a:pPr>
            <a:endParaRPr lang="en-US" dirty="0"/>
          </a:p>
          <a:p>
            <a:pPr marL="0" indent="0">
              <a:spcBef>
                <a:spcPts val="1800"/>
              </a:spcBef>
              <a:buNone/>
            </a:pPr>
            <a:endParaRPr lang="en-US" dirty="0"/>
          </a:p>
        </p:txBody>
      </p:sp>
      <p:sp>
        <p:nvSpPr>
          <p:cNvPr id="4" name="Slide Number Placeholder 3"/>
          <p:cNvSpPr>
            <a:spLocks noGrp="1"/>
          </p:cNvSpPr>
          <p:nvPr>
            <p:ph type="sldNum" sz="quarter" idx="12"/>
          </p:nvPr>
        </p:nvSpPr>
        <p:spPr/>
        <p:txBody>
          <a:bodyPr/>
          <a:lstStyle/>
          <a:p>
            <a:fld id="{89E8E633-EF76-4FF9-A183-6B53A9968A38}" type="slidenum">
              <a:rPr lang="en-US" smtClean="0"/>
              <a:pPr/>
              <a:t>55</a:t>
            </a:fld>
            <a:endParaRPr lang="en-US" dirty="0"/>
          </a:p>
        </p:txBody>
      </p:sp>
      <p:pic>
        <p:nvPicPr>
          <p:cNvPr id="7" name="Picture 6" descr="Shape&#10;&#10;Description automatically generated with low confidence">
            <a:extLst>
              <a:ext uri="{FF2B5EF4-FFF2-40B4-BE49-F238E27FC236}">
                <a16:creationId xmlns:a16="http://schemas.microsoft.com/office/drawing/2014/main" id="{7EF213B9-7BA4-9971-7C89-0FDBD20548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9527" y="3482954"/>
            <a:ext cx="1476070" cy="1476070"/>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5B8043E3-A50F-F87D-A678-2EC2D1790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3555" y="3625829"/>
            <a:ext cx="1476070" cy="1476070"/>
          </a:xfrm>
          <a:prstGeom prst="rect">
            <a:avLst/>
          </a:prstGeom>
        </p:spPr>
      </p:pic>
      <p:sp>
        <p:nvSpPr>
          <p:cNvPr id="9" name="Content Placeholder 2">
            <a:extLst>
              <a:ext uri="{FF2B5EF4-FFF2-40B4-BE49-F238E27FC236}">
                <a16:creationId xmlns:a16="http://schemas.microsoft.com/office/drawing/2014/main" id="{A53A0063-A79C-E1F3-A9BD-49EB49626130}"/>
              </a:ext>
            </a:extLst>
          </p:cNvPr>
          <p:cNvSpPr txBox="1">
            <a:spLocks/>
          </p:cNvSpPr>
          <p:nvPr/>
        </p:nvSpPr>
        <p:spPr>
          <a:xfrm>
            <a:off x="1781174" y="4972356"/>
            <a:ext cx="3152775" cy="1476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600" dirty="0"/>
              <a:t>Baseline</a:t>
            </a:r>
            <a:br>
              <a:rPr lang="en-US" sz="2600" dirty="0"/>
            </a:br>
            <a:r>
              <a:rPr lang="en-US" sz="2600" dirty="0"/>
              <a:t>(no intervention)</a:t>
            </a:r>
            <a:br>
              <a:rPr lang="en-US" sz="2600" dirty="0"/>
            </a:br>
            <a:r>
              <a:rPr lang="en-US" sz="2600" dirty="0">
                <a:solidFill>
                  <a:srgbClr val="C00000"/>
                </a:solidFill>
              </a:rPr>
              <a:t>2021 </a:t>
            </a:r>
          </a:p>
          <a:p>
            <a:pPr algn="ctr">
              <a:spcBef>
                <a:spcPts val="1800"/>
              </a:spcBef>
            </a:pPr>
            <a:endParaRPr lang="en-US" sz="2600" dirty="0"/>
          </a:p>
          <a:p>
            <a:pPr algn="ctr">
              <a:spcBef>
                <a:spcPts val="1800"/>
              </a:spcBef>
            </a:pPr>
            <a:endParaRPr lang="en-US" sz="2600" dirty="0"/>
          </a:p>
        </p:txBody>
      </p:sp>
      <p:sp>
        <p:nvSpPr>
          <p:cNvPr id="10" name="Content Placeholder 2">
            <a:extLst>
              <a:ext uri="{FF2B5EF4-FFF2-40B4-BE49-F238E27FC236}">
                <a16:creationId xmlns:a16="http://schemas.microsoft.com/office/drawing/2014/main" id="{6501E3D0-5A3C-4723-B181-792A34FA7F8D}"/>
              </a:ext>
            </a:extLst>
          </p:cNvPr>
          <p:cNvSpPr txBox="1">
            <a:spLocks/>
          </p:cNvSpPr>
          <p:nvPr/>
        </p:nvSpPr>
        <p:spPr>
          <a:xfrm>
            <a:off x="6429376" y="5061044"/>
            <a:ext cx="2743200" cy="10270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600" dirty="0"/>
              <a:t>Post-intervention</a:t>
            </a:r>
            <a:br>
              <a:rPr lang="en-US" sz="2600" dirty="0"/>
            </a:br>
            <a:r>
              <a:rPr lang="en-US" sz="2600" dirty="0">
                <a:solidFill>
                  <a:srgbClr val="C00000"/>
                </a:solidFill>
              </a:rPr>
              <a:t>2050 </a:t>
            </a:r>
          </a:p>
          <a:p>
            <a:pPr marL="0" indent="0">
              <a:spcBef>
                <a:spcPts val="1800"/>
              </a:spcBef>
              <a:buFont typeface="Arial" panose="020B0604020202020204" pitchFamily="34" charset="0"/>
              <a:buNone/>
            </a:pPr>
            <a:r>
              <a:rPr lang="en-US" sz="2600" dirty="0"/>
              <a:t> </a:t>
            </a:r>
          </a:p>
          <a:p>
            <a:pPr>
              <a:spcBef>
                <a:spcPts val="1800"/>
              </a:spcBef>
            </a:pPr>
            <a:endParaRPr lang="en-US" sz="2600" dirty="0"/>
          </a:p>
          <a:p>
            <a:pPr>
              <a:spcBef>
                <a:spcPts val="1800"/>
              </a:spcBef>
            </a:pPr>
            <a:endParaRPr lang="en-US" sz="2600" dirty="0"/>
          </a:p>
        </p:txBody>
      </p:sp>
      <p:cxnSp>
        <p:nvCxnSpPr>
          <p:cNvPr id="12" name="Straight Arrow Connector 11">
            <a:extLst>
              <a:ext uri="{FF2B5EF4-FFF2-40B4-BE49-F238E27FC236}">
                <a16:creationId xmlns:a16="http://schemas.microsoft.com/office/drawing/2014/main" id="{E1647F9B-6AB3-1FDF-5F59-8B938E2AC4BC}"/>
              </a:ext>
            </a:extLst>
          </p:cNvPr>
          <p:cNvCxnSpPr/>
          <p:nvPr/>
        </p:nvCxnSpPr>
        <p:spPr>
          <a:xfrm>
            <a:off x="4733925" y="4295775"/>
            <a:ext cx="179070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Content Placeholder 2">
            <a:extLst>
              <a:ext uri="{FF2B5EF4-FFF2-40B4-BE49-F238E27FC236}">
                <a16:creationId xmlns:a16="http://schemas.microsoft.com/office/drawing/2014/main" id="{01A71EE7-FE50-F30E-726D-766D3A831743}"/>
              </a:ext>
            </a:extLst>
          </p:cNvPr>
          <p:cNvSpPr txBox="1">
            <a:spLocks/>
          </p:cNvSpPr>
          <p:nvPr/>
        </p:nvSpPr>
        <p:spPr>
          <a:xfrm>
            <a:off x="9444038" y="3692528"/>
            <a:ext cx="1933575" cy="1714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dirty="0">
                <a:solidFill>
                  <a:srgbClr val="C00000"/>
                </a:solidFill>
              </a:rPr>
              <a:t>How many cases of T2DM can we reduce?</a:t>
            </a:r>
          </a:p>
          <a:p>
            <a:pPr algn="ctr">
              <a:spcBef>
                <a:spcPts val="1800"/>
              </a:spcBef>
            </a:pPr>
            <a:endParaRPr lang="en-US" dirty="0">
              <a:solidFill>
                <a:srgbClr val="C00000"/>
              </a:solidFill>
            </a:endParaRPr>
          </a:p>
          <a:p>
            <a:pPr marL="0" indent="0" algn="ctr">
              <a:spcBef>
                <a:spcPts val="1800"/>
              </a:spcBef>
              <a:buFont typeface="Arial" panose="020B0604020202020204" pitchFamily="34" charset="0"/>
              <a:buNone/>
            </a:pPr>
            <a:endParaRPr lang="en-US" dirty="0">
              <a:solidFill>
                <a:srgbClr val="C00000"/>
              </a:solidFill>
            </a:endParaRPr>
          </a:p>
        </p:txBody>
      </p:sp>
      <p:sp>
        <p:nvSpPr>
          <p:cNvPr id="14" name="TextBox 13">
            <a:extLst>
              <a:ext uri="{FF2B5EF4-FFF2-40B4-BE49-F238E27FC236}">
                <a16:creationId xmlns:a16="http://schemas.microsoft.com/office/drawing/2014/main" id="{C24EC1AA-5FAB-6E81-875B-50CD2801E6B8}"/>
              </a:ext>
            </a:extLst>
          </p:cNvPr>
          <p:cNvSpPr txBox="1"/>
          <p:nvPr/>
        </p:nvSpPr>
        <p:spPr>
          <a:xfrm>
            <a:off x="838200" y="6379770"/>
            <a:ext cx="10148163" cy="246221"/>
          </a:xfrm>
          <a:prstGeom prst="rect">
            <a:avLst/>
          </a:prstGeom>
          <a:noFill/>
        </p:spPr>
        <p:txBody>
          <a:bodyPr wrap="square" rtlCol="0">
            <a:spAutoFit/>
          </a:bodyPr>
          <a:lstStyle/>
          <a:p>
            <a:pPr marL="0" marR="0">
              <a:spcBef>
                <a:spcPts val="0"/>
              </a:spcBef>
              <a:spcAft>
                <a:spcPts val="0"/>
              </a:spcAft>
              <a:tabLst>
                <a:tab pos="0" algn="l"/>
                <a:tab pos="628650" algn="l"/>
                <a:tab pos="1543050" algn="l"/>
              </a:tabLst>
            </a:pPr>
            <a:r>
              <a:rPr lang="en-US" sz="1000" i="1" dirty="0">
                <a:effectLst/>
                <a:ea typeface="Times New Roman" panose="02020603050405020304" pitchFamily="18" charset="0"/>
                <a:cs typeface="Arial" panose="020B0604020202020204" pitchFamily="34" charset="0"/>
              </a:rPr>
              <a:t>Alareeki A, Awad SF, Critchley JA, et al. Epidemiological impact of public health interventions against diabetes in Qatar: Mathematical modelling analyses. </a:t>
            </a:r>
            <a:r>
              <a:rPr lang="en-US" sz="1000" i="1" dirty="0">
                <a:ea typeface="Times New Roman" panose="02020603050405020304" pitchFamily="18" charset="0"/>
                <a:cs typeface="Arial" panose="020B0604020202020204" pitchFamily="34" charset="0"/>
              </a:rPr>
              <a:t>Under</a:t>
            </a:r>
            <a:r>
              <a:rPr lang="en-US" sz="1000" i="1" dirty="0">
                <a:effectLst/>
                <a:ea typeface="Times New Roman" panose="02020603050405020304" pitchFamily="18" charset="0"/>
                <a:cs typeface="Arial" panose="020B0604020202020204" pitchFamily="34" charset="0"/>
              </a:rPr>
              <a:t> preparation.</a:t>
            </a:r>
            <a:endParaRPr lang="en-GB" sz="1000" i="1"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68031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97BA-1AC3-0E3C-7ED9-7F8D52733C98}"/>
              </a:ext>
            </a:extLst>
          </p:cNvPr>
          <p:cNvSpPr>
            <a:spLocks noGrp="1"/>
          </p:cNvSpPr>
          <p:nvPr>
            <p:ph type="title"/>
          </p:nvPr>
        </p:nvSpPr>
        <p:spPr>
          <a:xfrm>
            <a:off x="1039906" y="439271"/>
            <a:ext cx="10313894" cy="1160885"/>
          </a:xfrm>
        </p:spPr>
        <p:txBody>
          <a:bodyPr/>
          <a:lstStyle/>
          <a:p>
            <a:r>
              <a:rPr lang="en-US" dirty="0">
                <a:latin typeface="+mn-lt"/>
              </a:rPr>
              <a:t>Conceptual Framework used in the model</a:t>
            </a:r>
            <a:endParaRPr lang="en-GB" dirty="0">
              <a:latin typeface="+mn-lt"/>
            </a:endParaRPr>
          </a:p>
        </p:txBody>
      </p:sp>
      <p:sp>
        <p:nvSpPr>
          <p:cNvPr id="4" name="Slide Number Placeholder 3">
            <a:extLst>
              <a:ext uri="{FF2B5EF4-FFF2-40B4-BE49-F238E27FC236}">
                <a16:creationId xmlns:a16="http://schemas.microsoft.com/office/drawing/2014/main" id="{E02E1977-394B-4201-4014-2E425F0CA686}"/>
              </a:ext>
            </a:extLst>
          </p:cNvPr>
          <p:cNvSpPr>
            <a:spLocks noGrp="1"/>
          </p:cNvSpPr>
          <p:nvPr>
            <p:ph type="sldNum" sz="quarter" idx="12"/>
          </p:nvPr>
        </p:nvSpPr>
        <p:spPr/>
        <p:txBody>
          <a:bodyPr/>
          <a:lstStyle/>
          <a:p>
            <a:fld id="{89E8E633-EF76-4FF9-A183-6B53A9968A38}" type="slidenum">
              <a:rPr lang="en-US" smtClean="0"/>
              <a:t>56</a:t>
            </a:fld>
            <a:endParaRPr lang="en-US"/>
          </a:p>
        </p:txBody>
      </p:sp>
      <p:pic>
        <p:nvPicPr>
          <p:cNvPr id="6" name="Picture 5" descr="Graphical user interface, diagram&#10;&#10;Description automatically generated">
            <a:extLst>
              <a:ext uri="{FF2B5EF4-FFF2-40B4-BE49-F238E27FC236}">
                <a16:creationId xmlns:a16="http://schemas.microsoft.com/office/drawing/2014/main" id="{A2111C45-F6A0-8EF5-7E74-2AC06875CE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5" t="5556" r="1062" b="2616"/>
          <a:stretch/>
        </p:blipFill>
        <p:spPr bwMode="auto">
          <a:xfrm>
            <a:off x="1048174" y="1465741"/>
            <a:ext cx="6542737" cy="4495788"/>
          </a:xfrm>
          <a:prstGeom prst="rect">
            <a:avLst/>
          </a:prstGeom>
        </p:spPr>
      </p:pic>
      <p:sp>
        <p:nvSpPr>
          <p:cNvPr id="7" name="Content Placeholder 2">
            <a:extLst>
              <a:ext uri="{FF2B5EF4-FFF2-40B4-BE49-F238E27FC236}">
                <a16:creationId xmlns:a16="http://schemas.microsoft.com/office/drawing/2014/main" id="{9187ADBC-26B1-12A7-AA73-1AA86E6C5ED9}"/>
              </a:ext>
            </a:extLst>
          </p:cNvPr>
          <p:cNvSpPr txBox="1">
            <a:spLocks/>
          </p:cNvSpPr>
          <p:nvPr/>
        </p:nvSpPr>
        <p:spPr>
          <a:xfrm>
            <a:off x="7683897" y="1764800"/>
            <a:ext cx="3576917" cy="4328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4010" marR="0">
              <a:spcBef>
                <a:spcPts val="0"/>
              </a:spcBef>
              <a:spcAft>
                <a:spcPts val="0"/>
              </a:spcAft>
            </a:pPr>
            <a:r>
              <a:rPr lang="en-GB" sz="1600" b="1" dirty="0">
                <a:latin typeface="Times New Roman" panose="02020603050405020304" pitchFamily="18" charset="0"/>
                <a:ea typeface="Times New Roman" panose="02020603050405020304" pitchFamily="18" charset="0"/>
              </a:rPr>
              <a:t>H</a:t>
            </a:r>
            <a:r>
              <a:rPr lang="en-GB" sz="1600" dirty="0">
                <a:effectLst/>
                <a:latin typeface="Times New Roman" panose="02020603050405020304" pitchFamily="18" charset="0"/>
                <a:ea typeface="Times New Roman" panose="02020603050405020304" pitchFamily="18" charset="0"/>
              </a:rPr>
              <a:t>: Healthy.</a:t>
            </a:r>
          </a:p>
          <a:p>
            <a:pPr marL="334010" marR="0">
              <a:spcBef>
                <a:spcPts val="0"/>
              </a:spcBef>
              <a:spcAft>
                <a:spcPts val="0"/>
              </a:spcAft>
            </a:pPr>
            <a:r>
              <a:rPr lang="en-GB" sz="1600" b="1" dirty="0">
                <a:effectLst/>
                <a:latin typeface="Times New Roman" panose="02020603050405020304" pitchFamily="18" charset="0"/>
                <a:ea typeface="Times New Roman" panose="02020603050405020304" pitchFamily="18" charset="0"/>
              </a:rPr>
              <a:t>O</a:t>
            </a:r>
            <a:r>
              <a:rPr lang="en-GB" sz="1600" dirty="0">
                <a:effectLst/>
                <a:latin typeface="Times New Roman" panose="02020603050405020304" pitchFamily="18" charset="0"/>
                <a:ea typeface="Times New Roman" panose="02020603050405020304" pitchFamily="18" charset="0"/>
              </a:rPr>
              <a:t>: Obese.</a:t>
            </a:r>
          </a:p>
          <a:p>
            <a:pPr marL="334010" marR="0">
              <a:spcBef>
                <a:spcPts val="0"/>
              </a:spcBef>
              <a:spcAft>
                <a:spcPts val="0"/>
              </a:spcAft>
            </a:pPr>
            <a:r>
              <a:rPr lang="en-GB" sz="1600" b="1" dirty="0">
                <a:effectLst/>
                <a:latin typeface="Times New Roman" panose="02020603050405020304" pitchFamily="18" charset="0"/>
                <a:ea typeface="Times New Roman" panose="02020603050405020304" pitchFamily="18" charset="0"/>
              </a:rPr>
              <a:t>S</a:t>
            </a:r>
            <a:r>
              <a:rPr lang="en-GB" sz="1600" dirty="0">
                <a:effectLst/>
                <a:latin typeface="Times New Roman" panose="02020603050405020304" pitchFamily="18" charset="0"/>
                <a:ea typeface="Times New Roman" panose="02020603050405020304" pitchFamily="18" charset="0"/>
              </a:rPr>
              <a:t>: Smoker. </a:t>
            </a:r>
          </a:p>
          <a:p>
            <a:pPr marL="334010" marR="0">
              <a:spcBef>
                <a:spcPts val="0"/>
              </a:spcBef>
              <a:spcAft>
                <a:spcPts val="0"/>
              </a:spcAft>
            </a:pPr>
            <a:r>
              <a:rPr lang="en-GB" sz="1600" b="1" dirty="0">
                <a:effectLst/>
                <a:latin typeface="Times New Roman" panose="02020603050405020304" pitchFamily="18" charset="0"/>
                <a:ea typeface="Times New Roman" panose="02020603050405020304" pitchFamily="18" charset="0"/>
              </a:rPr>
              <a:t>PIA</a:t>
            </a:r>
            <a:r>
              <a:rPr lang="en-GB" sz="1600" dirty="0">
                <a:effectLst/>
                <a:latin typeface="Times New Roman" panose="02020603050405020304" pitchFamily="18" charset="0"/>
                <a:ea typeface="Times New Roman" panose="02020603050405020304" pitchFamily="18" charset="0"/>
              </a:rPr>
              <a:t>: Physically inactive. </a:t>
            </a:r>
          </a:p>
          <a:p>
            <a:pPr marL="334010" marR="0">
              <a:spcBef>
                <a:spcPts val="0"/>
              </a:spcBef>
              <a:spcAft>
                <a:spcPts val="0"/>
              </a:spcAft>
            </a:pPr>
            <a:r>
              <a:rPr lang="en-GB" sz="1600" b="1" dirty="0">
                <a:effectLst/>
                <a:latin typeface="Times New Roman" panose="02020603050405020304" pitchFamily="18" charset="0"/>
                <a:ea typeface="Times New Roman" panose="02020603050405020304" pitchFamily="18" charset="0"/>
              </a:rPr>
              <a:t>O-S</a:t>
            </a:r>
            <a:r>
              <a:rPr lang="en-GB" sz="1600" dirty="0">
                <a:effectLst/>
                <a:latin typeface="Times New Roman" panose="02020603050405020304" pitchFamily="18" charset="0"/>
                <a:ea typeface="Times New Roman" panose="02020603050405020304" pitchFamily="18" charset="0"/>
              </a:rPr>
              <a:t>: Obese and smoker.</a:t>
            </a:r>
          </a:p>
          <a:p>
            <a:pPr marL="334010" marR="0">
              <a:spcBef>
                <a:spcPts val="0"/>
              </a:spcBef>
              <a:spcAft>
                <a:spcPts val="0"/>
              </a:spcAft>
            </a:pPr>
            <a:r>
              <a:rPr lang="en-GB" sz="1600" b="1" dirty="0">
                <a:effectLst/>
                <a:latin typeface="Times New Roman" panose="02020603050405020304" pitchFamily="18" charset="0"/>
                <a:ea typeface="Times New Roman" panose="02020603050405020304" pitchFamily="18" charset="0"/>
              </a:rPr>
              <a:t>O-PIA</a:t>
            </a:r>
            <a:r>
              <a:rPr lang="en-GB" sz="1600" dirty="0">
                <a:effectLst/>
                <a:latin typeface="Times New Roman" panose="02020603050405020304" pitchFamily="18" charset="0"/>
                <a:ea typeface="Times New Roman" panose="02020603050405020304" pitchFamily="18" charset="0"/>
              </a:rPr>
              <a:t>: Obese and physically inactive. </a:t>
            </a:r>
          </a:p>
          <a:p>
            <a:pPr marL="334010" marR="0">
              <a:spcBef>
                <a:spcPts val="0"/>
              </a:spcBef>
              <a:spcAft>
                <a:spcPts val="0"/>
              </a:spcAft>
            </a:pPr>
            <a:r>
              <a:rPr lang="en-GB" sz="1600" b="1" dirty="0">
                <a:effectLst/>
                <a:latin typeface="Times New Roman" panose="02020603050405020304" pitchFamily="18" charset="0"/>
                <a:ea typeface="Times New Roman" panose="02020603050405020304" pitchFamily="18" charset="0"/>
              </a:rPr>
              <a:t>S-PIA</a:t>
            </a:r>
            <a:r>
              <a:rPr lang="en-GB" sz="1600" dirty="0">
                <a:effectLst/>
                <a:latin typeface="Times New Roman" panose="02020603050405020304" pitchFamily="18" charset="0"/>
                <a:ea typeface="Times New Roman" panose="02020603050405020304" pitchFamily="18" charset="0"/>
              </a:rPr>
              <a:t>: Smoker and physically inactive. </a:t>
            </a:r>
          </a:p>
          <a:p>
            <a:pPr marL="334010" marR="0">
              <a:spcBef>
                <a:spcPts val="0"/>
              </a:spcBef>
              <a:spcAft>
                <a:spcPts val="0"/>
              </a:spcAft>
            </a:pPr>
            <a:r>
              <a:rPr lang="en-GB" sz="1600" b="1" dirty="0">
                <a:effectLst/>
                <a:latin typeface="Times New Roman" panose="02020603050405020304" pitchFamily="18" charset="0"/>
                <a:ea typeface="Times New Roman" panose="02020603050405020304" pitchFamily="18" charset="0"/>
              </a:rPr>
              <a:t>O-S-PIA</a:t>
            </a:r>
            <a:r>
              <a:rPr lang="en-GB" sz="1600" dirty="0">
                <a:effectLst/>
                <a:latin typeface="Times New Roman" panose="02020603050405020304" pitchFamily="18" charset="0"/>
                <a:ea typeface="Times New Roman" panose="02020603050405020304" pitchFamily="18" charset="0"/>
              </a:rPr>
              <a:t>: Obese, smoker, and physically inactive.</a:t>
            </a:r>
          </a:p>
          <a:p>
            <a:pPr marL="334010" marR="0">
              <a:spcBef>
                <a:spcPts val="0"/>
              </a:spcBef>
              <a:spcAft>
                <a:spcPts val="0"/>
              </a:spcAft>
            </a:pPr>
            <a:r>
              <a:rPr lang="en-GB" sz="1600" b="1" dirty="0">
                <a:effectLst/>
                <a:latin typeface="Times New Roman" panose="02020603050405020304" pitchFamily="18" charset="0"/>
                <a:ea typeface="Times New Roman" panose="02020603050405020304" pitchFamily="18" charset="0"/>
              </a:rPr>
              <a:t>T2DM</a:t>
            </a:r>
            <a:r>
              <a:rPr lang="en-GB" sz="1600" dirty="0">
                <a:effectLst/>
                <a:latin typeface="Times New Roman" panose="02020603050405020304" pitchFamily="18" charset="0"/>
                <a:ea typeface="Times New Roman" panose="02020603050405020304" pitchFamily="18" charset="0"/>
              </a:rPr>
              <a:t>: Living with type 2 diabetes mellitus with status of risk factor of being categorized as obese, smoker, and physically inactive. </a:t>
            </a:r>
            <a:endParaRPr lang="en-GB" sz="1600" dirty="0"/>
          </a:p>
        </p:txBody>
      </p:sp>
      <p:sp>
        <p:nvSpPr>
          <p:cNvPr id="3" name="TextBox 2">
            <a:extLst>
              <a:ext uri="{FF2B5EF4-FFF2-40B4-BE49-F238E27FC236}">
                <a16:creationId xmlns:a16="http://schemas.microsoft.com/office/drawing/2014/main" id="{B1EBE64E-546A-DD22-D05C-97156267F5E7}"/>
              </a:ext>
            </a:extLst>
          </p:cNvPr>
          <p:cNvSpPr txBox="1"/>
          <p:nvPr/>
        </p:nvSpPr>
        <p:spPr>
          <a:xfrm>
            <a:off x="838200" y="6379770"/>
            <a:ext cx="10148163" cy="246221"/>
          </a:xfrm>
          <a:prstGeom prst="rect">
            <a:avLst/>
          </a:prstGeom>
          <a:noFill/>
        </p:spPr>
        <p:txBody>
          <a:bodyPr wrap="square" rtlCol="0">
            <a:spAutoFit/>
          </a:bodyPr>
          <a:lstStyle/>
          <a:p>
            <a:pPr marL="0" marR="0">
              <a:spcBef>
                <a:spcPts val="0"/>
              </a:spcBef>
              <a:spcAft>
                <a:spcPts val="0"/>
              </a:spcAft>
              <a:tabLst>
                <a:tab pos="0" algn="l"/>
                <a:tab pos="628650" algn="l"/>
                <a:tab pos="1543050" algn="l"/>
              </a:tabLst>
            </a:pPr>
            <a:r>
              <a:rPr lang="en-US" sz="1000" i="1" dirty="0">
                <a:effectLst/>
                <a:ea typeface="Times New Roman" panose="02020603050405020304" pitchFamily="18" charset="0"/>
                <a:cs typeface="Arial" panose="020B0604020202020204" pitchFamily="34" charset="0"/>
              </a:rPr>
              <a:t>Alareeki A, Awad SF, Critchley JA, et al. Epidemiological impact of public health interventions against diabetes in Qatar: Mathematical modelling analyses. </a:t>
            </a:r>
            <a:r>
              <a:rPr lang="en-US" sz="1000" i="1" dirty="0">
                <a:ea typeface="Times New Roman" panose="02020603050405020304" pitchFamily="18" charset="0"/>
                <a:cs typeface="Arial" panose="020B0604020202020204" pitchFamily="34" charset="0"/>
              </a:rPr>
              <a:t>Under</a:t>
            </a:r>
            <a:r>
              <a:rPr lang="en-US" sz="1000" i="1" dirty="0">
                <a:effectLst/>
                <a:ea typeface="Times New Roman" panose="02020603050405020304" pitchFamily="18" charset="0"/>
                <a:cs typeface="Arial" panose="020B0604020202020204" pitchFamily="34" charset="0"/>
              </a:rPr>
              <a:t> preparation.</a:t>
            </a:r>
            <a:endParaRPr lang="en-GB" sz="1000" i="1"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977919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42C0-B52C-1A99-70CE-156EF2A7C4B5}"/>
              </a:ext>
            </a:extLst>
          </p:cNvPr>
          <p:cNvSpPr>
            <a:spLocks noGrp="1"/>
          </p:cNvSpPr>
          <p:nvPr>
            <p:ph type="title"/>
          </p:nvPr>
        </p:nvSpPr>
        <p:spPr>
          <a:xfrm>
            <a:off x="838199" y="136525"/>
            <a:ext cx="10833847" cy="1325563"/>
          </a:xfrm>
        </p:spPr>
        <p:txBody>
          <a:bodyPr/>
          <a:lstStyle/>
          <a:p>
            <a:r>
              <a:rPr lang="en-US" dirty="0">
                <a:latin typeface="+mn-lt"/>
              </a:rPr>
              <a:t>Intervention approaches and their scenarios</a:t>
            </a:r>
            <a:endParaRPr lang="en-GB" dirty="0">
              <a:latin typeface="+mn-lt"/>
            </a:endParaRPr>
          </a:p>
        </p:txBody>
      </p:sp>
      <p:sp>
        <p:nvSpPr>
          <p:cNvPr id="4" name="Slide Number Placeholder 3">
            <a:extLst>
              <a:ext uri="{FF2B5EF4-FFF2-40B4-BE49-F238E27FC236}">
                <a16:creationId xmlns:a16="http://schemas.microsoft.com/office/drawing/2014/main" id="{CD6E5FFE-7AF5-705A-D3F8-B64B3B130CDA}"/>
              </a:ext>
            </a:extLst>
          </p:cNvPr>
          <p:cNvSpPr>
            <a:spLocks noGrp="1"/>
          </p:cNvSpPr>
          <p:nvPr>
            <p:ph type="sldNum" sz="quarter" idx="12"/>
          </p:nvPr>
        </p:nvSpPr>
        <p:spPr/>
        <p:txBody>
          <a:bodyPr/>
          <a:lstStyle/>
          <a:p>
            <a:fld id="{89E8E633-EF76-4FF9-A183-6B53A9968A38}" type="slidenum">
              <a:rPr lang="en-US" smtClean="0"/>
              <a:t>57</a:t>
            </a:fld>
            <a:endParaRPr lang="en-US"/>
          </a:p>
        </p:txBody>
      </p:sp>
      <p:pic>
        <p:nvPicPr>
          <p:cNvPr id="5" name="Picture 4">
            <a:extLst>
              <a:ext uri="{FF2B5EF4-FFF2-40B4-BE49-F238E27FC236}">
                <a16:creationId xmlns:a16="http://schemas.microsoft.com/office/drawing/2014/main" id="{257CBFE6-A78D-7FDF-3489-E6D99A2C9135}"/>
              </a:ext>
            </a:extLst>
          </p:cNvPr>
          <p:cNvPicPr>
            <a:picLocks noChangeAspect="1"/>
          </p:cNvPicPr>
          <p:nvPr/>
        </p:nvPicPr>
        <p:blipFill rotWithShape="1">
          <a:blip r:embed="rId2"/>
          <a:srcRect b="57295"/>
          <a:stretch/>
        </p:blipFill>
        <p:spPr>
          <a:xfrm>
            <a:off x="838199" y="1707059"/>
            <a:ext cx="10515601" cy="3200067"/>
          </a:xfrm>
          <a:prstGeom prst="rect">
            <a:avLst/>
          </a:prstGeom>
        </p:spPr>
      </p:pic>
      <p:sp>
        <p:nvSpPr>
          <p:cNvPr id="3" name="TextBox 2">
            <a:extLst>
              <a:ext uri="{FF2B5EF4-FFF2-40B4-BE49-F238E27FC236}">
                <a16:creationId xmlns:a16="http://schemas.microsoft.com/office/drawing/2014/main" id="{5FC7CBCD-3153-090D-78AD-F7FFCADAABEF}"/>
              </a:ext>
            </a:extLst>
          </p:cNvPr>
          <p:cNvSpPr txBox="1"/>
          <p:nvPr/>
        </p:nvSpPr>
        <p:spPr>
          <a:xfrm>
            <a:off x="737466" y="5285800"/>
            <a:ext cx="10833847" cy="1323439"/>
          </a:xfrm>
          <a:prstGeom prst="rect">
            <a:avLst/>
          </a:prstGeom>
          <a:noFill/>
        </p:spPr>
        <p:txBody>
          <a:bodyPr wrap="square" rtlCol="0">
            <a:spAutoFit/>
          </a:bodyPr>
          <a:lstStyle/>
          <a:p>
            <a:pPr>
              <a:tabLst>
                <a:tab pos="0" algn="l"/>
                <a:tab pos="628650" algn="l"/>
                <a:tab pos="1543050" algn="l"/>
              </a:tabLst>
            </a:pPr>
            <a:r>
              <a:rPr lang="en-US" sz="1000" i="1" dirty="0">
                <a:effectLst/>
                <a:ea typeface="Times New Roman" panose="02020603050405020304" pitchFamily="18" charset="0"/>
                <a:cs typeface="Arial" panose="020B0604020202020204" pitchFamily="34" charset="0"/>
              </a:rPr>
              <a:t>Alareeki A, Awad SF, Critchley JA, et al. Epidemiological impact of public health interventions against diabetes in Qatar: Mathematical modelling analyses. </a:t>
            </a:r>
            <a:r>
              <a:rPr lang="en-US" sz="1000" i="1" dirty="0">
                <a:ea typeface="Times New Roman" panose="02020603050405020304" pitchFamily="18" charset="0"/>
                <a:cs typeface="Arial" panose="020B0604020202020204" pitchFamily="34" charset="0"/>
              </a:rPr>
              <a:t>Under</a:t>
            </a:r>
            <a:r>
              <a:rPr lang="en-US" sz="1000" i="1" dirty="0">
                <a:effectLst/>
                <a:ea typeface="Times New Roman" panose="02020603050405020304" pitchFamily="18" charset="0"/>
                <a:cs typeface="Arial" panose="020B0604020202020204" pitchFamily="34" charset="0"/>
              </a:rPr>
              <a:t> preparation.</a:t>
            </a:r>
            <a:endParaRPr lang="en-GB" sz="1000" i="1" dirty="0">
              <a:cs typeface="Arial" panose="020B0604020202020204" pitchFamily="34" charset="0"/>
            </a:endParaRPr>
          </a:p>
          <a:p>
            <a:pPr marL="0" marR="0">
              <a:spcBef>
                <a:spcPts val="0"/>
              </a:spcBef>
              <a:spcAft>
                <a:spcPts val="0"/>
              </a:spcAft>
              <a:tabLst>
                <a:tab pos="0" algn="l"/>
                <a:tab pos="628650" algn="l"/>
                <a:tab pos="1543050" algn="l"/>
              </a:tabLst>
            </a:pPr>
            <a:r>
              <a:rPr lang="en-GB" sz="1000" i="1" dirty="0">
                <a:cs typeface="Arial" panose="020B0604020202020204" pitchFamily="34" charset="0"/>
              </a:rPr>
              <a:t>Lindstrom J, </a:t>
            </a:r>
            <a:r>
              <a:rPr lang="en-GB" sz="1000" i="1" dirty="0" err="1">
                <a:cs typeface="Arial" panose="020B0604020202020204" pitchFamily="34" charset="0"/>
              </a:rPr>
              <a:t>Ilanne-Parikka</a:t>
            </a:r>
            <a:r>
              <a:rPr lang="en-GB" sz="1000" i="1" dirty="0">
                <a:cs typeface="Arial" panose="020B0604020202020204" pitchFamily="34" charset="0"/>
              </a:rPr>
              <a:t> P, </a:t>
            </a:r>
            <a:r>
              <a:rPr lang="en-GB" sz="1000" i="1" dirty="0" err="1">
                <a:cs typeface="Arial" panose="020B0604020202020204" pitchFamily="34" charset="0"/>
              </a:rPr>
              <a:t>Peltonen</a:t>
            </a:r>
            <a:r>
              <a:rPr lang="en-GB" sz="1000" i="1" dirty="0">
                <a:cs typeface="Arial" panose="020B0604020202020204" pitchFamily="34" charset="0"/>
              </a:rPr>
              <a:t> M, et al. Sustained Reduction in the Incidence of Type 2 Diabetes by Lifestyle Intervention: Follow-up of the Finnish Diabetes Prevention Study. Lancet. 2006;368(9548):1673-9.</a:t>
            </a:r>
          </a:p>
          <a:p>
            <a:pPr marL="0" marR="0">
              <a:spcBef>
                <a:spcPts val="0"/>
              </a:spcBef>
              <a:spcAft>
                <a:spcPts val="0"/>
              </a:spcAft>
            </a:pPr>
            <a:r>
              <a:rPr lang="en-GB" sz="1000" b="1" i="1" dirty="0">
                <a:cs typeface="Arial" panose="020B0604020202020204" pitchFamily="34" charset="0"/>
              </a:rPr>
              <a:t>Citation 15: </a:t>
            </a:r>
            <a:r>
              <a:rPr lang="en-GB" sz="1000" i="1" dirty="0">
                <a:cs typeface="Arial" panose="020B0604020202020204" pitchFamily="34" charset="0"/>
              </a:rPr>
              <a:t>Haw JS, Galaviz KI, Straus AN, et al. Long-Term Sustainability of Diabetes Prevention Approaches: A Systematic Review and Meta-Analysis of Randomized Clinical Trials. JAMA Internal Medicine. 2017;177(12):1808-17.</a:t>
            </a:r>
          </a:p>
          <a:p>
            <a:r>
              <a:rPr lang="en-GB" sz="1000" b="1" i="1" dirty="0">
                <a:cs typeface="Arial" panose="020B0604020202020204" pitchFamily="34" charset="0"/>
              </a:rPr>
              <a:t>Citation 16: </a:t>
            </a:r>
            <a:r>
              <a:rPr lang="en-GB" sz="1000" i="1" dirty="0" err="1">
                <a:cs typeface="Arial" panose="020B0604020202020204" pitchFamily="34" charset="0"/>
              </a:rPr>
              <a:t>Ashra</a:t>
            </a:r>
            <a:r>
              <a:rPr lang="en-GB" sz="1000" i="1" dirty="0">
                <a:cs typeface="Arial" panose="020B0604020202020204" pitchFamily="34" charset="0"/>
              </a:rPr>
              <a:t> NB, </a:t>
            </a:r>
            <a:r>
              <a:rPr lang="en-GB" sz="1000" i="1" dirty="0" err="1">
                <a:cs typeface="Arial" panose="020B0604020202020204" pitchFamily="34" charset="0"/>
              </a:rPr>
              <a:t>Spong</a:t>
            </a:r>
            <a:r>
              <a:rPr lang="en-GB" sz="1000" i="1" dirty="0">
                <a:cs typeface="Arial" panose="020B0604020202020204" pitchFamily="34" charset="0"/>
              </a:rPr>
              <a:t> R, Carter P, et al. A Systematic Review and Meta-Analysis Assessing the Effectiveness of Pragmatic Lifestyle Interventions for the Prevention of Type 2 Diabetes Mellitus in Routine Practice. London: Public Health England. 2015. </a:t>
            </a:r>
            <a:endParaRPr lang="en-US" sz="1000" i="1" dirty="0">
              <a:cs typeface="Arial" panose="020B0604020202020204" pitchFamily="34" charset="0"/>
            </a:endParaRPr>
          </a:p>
          <a:p>
            <a:pPr marL="0" marR="0">
              <a:spcBef>
                <a:spcPts val="0"/>
              </a:spcBef>
              <a:spcAft>
                <a:spcPts val="0"/>
              </a:spcAft>
              <a:tabLst>
                <a:tab pos="0" algn="l"/>
                <a:tab pos="628650" algn="l"/>
                <a:tab pos="1543050" algn="l"/>
              </a:tabLst>
            </a:pPr>
            <a:endParaRPr lang="en-GB" sz="1000" i="1" dirty="0">
              <a:cs typeface="Arial" panose="020B0604020202020204" pitchFamily="34" charset="0"/>
            </a:endParaRPr>
          </a:p>
        </p:txBody>
      </p:sp>
    </p:spTree>
    <p:extLst>
      <p:ext uri="{BB962C8B-B14F-4D97-AF65-F5344CB8AC3E}">
        <p14:creationId xmlns:p14="http://schemas.microsoft.com/office/powerpoint/2010/main" val="23948980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6E5FFE-7AF5-705A-D3F8-B64B3B130CDA}"/>
              </a:ext>
            </a:extLst>
          </p:cNvPr>
          <p:cNvSpPr>
            <a:spLocks noGrp="1"/>
          </p:cNvSpPr>
          <p:nvPr>
            <p:ph type="sldNum" sz="quarter" idx="12"/>
          </p:nvPr>
        </p:nvSpPr>
        <p:spPr/>
        <p:txBody>
          <a:bodyPr/>
          <a:lstStyle/>
          <a:p>
            <a:fld id="{89E8E633-EF76-4FF9-A183-6B53A9968A38}" type="slidenum">
              <a:rPr lang="en-US" smtClean="0"/>
              <a:t>58</a:t>
            </a:fld>
            <a:endParaRPr lang="en-US"/>
          </a:p>
        </p:txBody>
      </p:sp>
      <p:pic>
        <p:nvPicPr>
          <p:cNvPr id="5" name="Picture 4">
            <a:extLst>
              <a:ext uri="{FF2B5EF4-FFF2-40B4-BE49-F238E27FC236}">
                <a16:creationId xmlns:a16="http://schemas.microsoft.com/office/drawing/2014/main" id="{257CBFE6-A78D-7FDF-3489-E6D99A2C9135}"/>
              </a:ext>
            </a:extLst>
          </p:cNvPr>
          <p:cNvPicPr>
            <a:picLocks noChangeAspect="1"/>
          </p:cNvPicPr>
          <p:nvPr/>
        </p:nvPicPr>
        <p:blipFill rotWithShape="1">
          <a:blip r:embed="rId2"/>
          <a:srcRect b="91613"/>
          <a:stretch/>
        </p:blipFill>
        <p:spPr>
          <a:xfrm>
            <a:off x="838199" y="1664750"/>
            <a:ext cx="10515602" cy="628447"/>
          </a:xfrm>
          <a:prstGeom prst="rect">
            <a:avLst/>
          </a:prstGeom>
        </p:spPr>
      </p:pic>
      <p:pic>
        <p:nvPicPr>
          <p:cNvPr id="6" name="Picture 5">
            <a:extLst>
              <a:ext uri="{FF2B5EF4-FFF2-40B4-BE49-F238E27FC236}">
                <a16:creationId xmlns:a16="http://schemas.microsoft.com/office/drawing/2014/main" id="{A6917AE4-80A4-2034-CA67-04B457494985}"/>
              </a:ext>
            </a:extLst>
          </p:cNvPr>
          <p:cNvPicPr>
            <a:picLocks noChangeAspect="1"/>
          </p:cNvPicPr>
          <p:nvPr/>
        </p:nvPicPr>
        <p:blipFill>
          <a:blip r:embed="rId3"/>
          <a:stretch>
            <a:fillRect/>
          </a:stretch>
        </p:blipFill>
        <p:spPr>
          <a:xfrm>
            <a:off x="838199" y="2293197"/>
            <a:ext cx="10515601" cy="3090420"/>
          </a:xfrm>
          <a:prstGeom prst="rect">
            <a:avLst/>
          </a:prstGeom>
        </p:spPr>
      </p:pic>
      <p:sp>
        <p:nvSpPr>
          <p:cNvPr id="3" name="TextBox 2">
            <a:extLst>
              <a:ext uri="{FF2B5EF4-FFF2-40B4-BE49-F238E27FC236}">
                <a16:creationId xmlns:a16="http://schemas.microsoft.com/office/drawing/2014/main" id="{F7465853-E349-6D30-CD1A-593F09859251}"/>
              </a:ext>
            </a:extLst>
          </p:cNvPr>
          <p:cNvSpPr txBox="1"/>
          <p:nvPr/>
        </p:nvSpPr>
        <p:spPr>
          <a:xfrm>
            <a:off x="716280" y="5617686"/>
            <a:ext cx="10637520" cy="1477328"/>
          </a:xfrm>
          <a:prstGeom prst="rect">
            <a:avLst/>
          </a:prstGeom>
          <a:noFill/>
        </p:spPr>
        <p:txBody>
          <a:bodyPr wrap="square" rtlCol="0">
            <a:spAutoFit/>
          </a:bodyPr>
          <a:lstStyle/>
          <a:p>
            <a:r>
              <a:rPr lang="en-US" sz="1000" i="1" dirty="0">
                <a:effectLst/>
                <a:ea typeface="Times New Roman" panose="02020603050405020304" pitchFamily="18" charset="0"/>
                <a:cs typeface="Arial" panose="020B0604020202020204" pitchFamily="34" charset="0"/>
              </a:rPr>
              <a:t>Alareeki A, Awad SF, Critchley JA, et al. Epidemiological impact of public health interventions against diabetes in Qatar: Mathematical modelling analyses. </a:t>
            </a:r>
            <a:r>
              <a:rPr lang="en-US" sz="1000" i="1" dirty="0">
                <a:ea typeface="Times New Roman" panose="02020603050405020304" pitchFamily="18" charset="0"/>
                <a:cs typeface="Arial" panose="020B0604020202020204" pitchFamily="34" charset="0"/>
              </a:rPr>
              <a:t>Under</a:t>
            </a:r>
            <a:r>
              <a:rPr lang="en-US" sz="1000" i="1" dirty="0">
                <a:effectLst/>
                <a:ea typeface="Times New Roman" panose="02020603050405020304" pitchFamily="18" charset="0"/>
                <a:cs typeface="Arial" panose="020B0604020202020204" pitchFamily="34" charset="0"/>
              </a:rPr>
              <a:t> preparation.</a:t>
            </a:r>
            <a:endParaRPr lang="en-GB" sz="1000" b="1" i="1" dirty="0">
              <a:cs typeface="Arial" panose="020B0604020202020204" pitchFamily="34" charset="0"/>
            </a:endParaRPr>
          </a:p>
          <a:p>
            <a:pPr marL="0" marR="0">
              <a:spcBef>
                <a:spcPts val="0"/>
              </a:spcBef>
              <a:spcAft>
                <a:spcPts val="0"/>
              </a:spcAft>
            </a:pPr>
            <a:r>
              <a:rPr lang="en-GB" sz="1000" b="1" i="1" dirty="0">
                <a:cs typeface="Arial" panose="020B0604020202020204" pitchFamily="34" charset="0"/>
              </a:rPr>
              <a:t>Citation 17: </a:t>
            </a:r>
            <a:r>
              <a:rPr lang="en-GB" sz="1000" i="1" dirty="0">
                <a:cs typeface="Arial" panose="020B0604020202020204" pitchFamily="34" charset="0"/>
              </a:rPr>
              <a:t>Flint E, Cummins S. Active Commuting and Obesity in Mid-Life: Cross-Sectional, Observational Evidence from </a:t>
            </a:r>
            <a:r>
              <a:rPr lang="en-GB" sz="1000" i="1" dirty="0" err="1">
                <a:cs typeface="Arial" panose="020B0604020202020204" pitchFamily="34" charset="0"/>
              </a:rPr>
              <a:t>Uk</a:t>
            </a:r>
            <a:r>
              <a:rPr lang="en-GB" sz="1000" i="1" dirty="0">
                <a:cs typeface="Arial" panose="020B0604020202020204" pitchFamily="34" charset="0"/>
              </a:rPr>
              <a:t> Biobank. The Lancet Diabetes &amp; Endocrinology. 2016;4(5):420-35.</a:t>
            </a:r>
          </a:p>
          <a:p>
            <a:pPr marL="0" marR="0">
              <a:spcBef>
                <a:spcPts val="0"/>
              </a:spcBef>
              <a:spcAft>
                <a:spcPts val="0"/>
              </a:spcAft>
            </a:pPr>
            <a:r>
              <a:rPr lang="en-GB" sz="1000" b="1" i="1" dirty="0">
                <a:cs typeface="Arial" panose="020B0604020202020204" pitchFamily="34" charset="0"/>
              </a:rPr>
              <a:t>Citation 18: </a:t>
            </a:r>
            <a:r>
              <a:rPr lang="en-GB" sz="1000" i="1" dirty="0">
                <a:cs typeface="Arial" panose="020B0604020202020204" pitchFamily="34" charset="0"/>
              </a:rPr>
              <a:t>Razak F, Davey Smith G, Subramanian SV. The Idea of Uniform Change: Is It Time to Revisit a Central Tenet of Rose’s “Strategy of Preventive Medicine”? The American Journal of Clinical Nutrition. 2016;104(6):1497-507.</a:t>
            </a:r>
          </a:p>
          <a:p>
            <a:pPr marL="0" marR="0">
              <a:spcBef>
                <a:spcPts val="0"/>
              </a:spcBef>
              <a:spcAft>
                <a:spcPts val="0"/>
              </a:spcAft>
            </a:pPr>
            <a:r>
              <a:rPr lang="en-GB" sz="1000" b="1" i="1" dirty="0">
                <a:cs typeface="Arial" panose="020B0604020202020204" pitchFamily="34" charset="0"/>
              </a:rPr>
              <a:t>Citation 19: </a:t>
            </a:r>
            <a:r>
              <a:rPr lang="en-GB" sz="1000" i="1" dirty="0">
                <a:cs typeface="Arial" panose="020B0604020202020204" pitchFamily="34" charset="0"/>
              </a:rPr>
              <a:t>Rose G, Day S. The Population Mean Predicts the Number of Deviant Individuals. British Medical Journal. 1990;301(6759):1031-4.</a:t>
            </a:r>
          </a:p>
          <a:p>
            <a:r>
              <a:rPr lang="en-GB" sz="1000" b="1" i="1" dirty="0">
                <a:cs typeface="Arial" panose="020B0604020202020204" pitchFamily="34" charset="0"/>
              </a:rPr>
              <a:t>Citation 20: </a:t>
            </a:r>
            <a:r>
              <a:rPr lang="en-GB" sz="1000" i="1" dirty="0">
                <a:cs typeface="Arial" panose="020B0604020202020204" pitchFamily="34" charset="0"/>
              </a:rPr>
              <a:t>Dinu M, </a:t>
            </a:r>
            <a:r>
              <a:rPr lang="en-GB" sz="1000" i="1" dirty="0" err="1">
                <a:cs typeface="Arial" panose="020B0604020202020204" pitchFamily="34" charset="0"/>
              </a:rPr>
              <a:t>Pagliai</a:t>
            </a:r>
            <a:r>
              <a:rPr lang="en-GB" sz="1000" i="1" dirty="0">
                <a:cs typeface="Arial" panose="020B0604020202020204" pitchFamily="34" charset="0"/>
              </a:rPr>
              <a:t> G, </a:t>
            </a:r>
            <a:r>
              <a:rPr lang="en-GB" sz="1000" i="1" dirty="0" err="1">
                <a:cs typeface="Arial" panose="020B0604020202020204" pitchFamily="34" charset="0"/>
              </a:rPr>
              <a:t>Macchi</a:t>
            </a:r>
            <a:r>
              <a:rPr lang="en-GB" sz="1000" i="1" dirty="0">
                <a:cs typeface="Arial" panose="020B0604020202020204" pitchFamily="34" charset="0"/>
              </a:rPr>
              <a:t> C, et al. Active Commuting and Multiple Health Outcomes: A Systematic Review and Meta-Analysis. Sports Medicine. 2019;49(3):437-52.</a:t>
            </a:r>
          </a:p>
          <a:p>
            <a:pPr marL="0" marR="0">
              <a:spcBef>
                <a:spcPts val="0"/>
              </a:spcBef>
              <a:spcAft>
                <a:spcPts val="0"/>
              </a:spcAft>
            </a:pPr>
            <a:endParaRPr lang="en-GB" sz="1000" i="1" dirty="0">
              <a:cs typeface="Arial" panose="020B0604020202020204" pitchFamily="34" charset="0"/>
            </a:endParaRPr>
          </a:p>
          <a:p>
            <a:endParaRPr lang="en-US" sz="1000" i="1" dirty="0">
              <a:cs typeface="Arial" panose="020B0604020202020204" pitchFamily="34" charset="0"/>
            </a:endParaRPr>
          </a:p>
          <a:p>
            <a:pPr marL="0" marR="0">
              <a:spcBef>
                <a:spcPts val="0"/>
              </a:spcBef>
              <a:spcAft>
                <a:spcPts val="0"/>
              </a:spcAft>
              <a:tabLst>
                <a:tab pos="0" algn="l"/>
                <a:tab pos="628650" algn="l"/>
                <a:tab pos="1543050" algn="l"/>
              </a:tabLst>
            </a:pPr>
            <a:endParaRPr lang="en-GB" sz="1000" i="1" dirty="0">
              <a:effectLst/>
              <a:ea typeface="Times New Roman" panose="02020603050405020304" pitchFamily="18" charset="0"/>
              <a:cs typeface="Arial" panose="020B0604020202020204" pitchFamily="34" charset="0"/>
            </a:endParaRPr>
          </a:p>
        </p:txBody>
      </p:sp>
      <p:sp>
        <p:nvSpPr>
          <p:cNvPr id="10" name="Title 1">
            <a:extLst>
              <a:ext uri="{FF2B5EF4-FFF2-40B4-BE49-F238E27FC236}">
                <a16:creationId xmlns:a16="http://schemas.microsoft.com/office/drawing/2014/main" id="{AB496A6F-ECE3-8455-BC17-73AF0B3D91FE}"/>
              </a:ext>
            </a:extLst>
          </p:cNvPr>
          <p:cNvSpPr>
            <a:spLocks noGrp="1"/>
          </p:cNvSpPr>
          <p:nvPr>
            <p:ph type="title"/>
          </p:nvPr>
        </p:nvSpPr>
        <p:spPr>
          <a:xfrm>
            <a:off x="838199" y="136525"/>
            <a:ext cx="10833847" cy="1325563"/>
          </a:xfrm>
        </p:spPr>
        <p:txBody>
          <a:bodyPr/>
          <a:lstStyle/>
          <a:p>
            <a:r>
              <a:rPr lang="en-US" dirty="0">
                <a:latin typeface="+mn-lt"/>
              </a:rPr>
              <a:t>Intervention approaches and their scenarios</a:t>
            </a:r>
            <a:endParaRPr lang="en-GB" dirty="0">
              <a:latin typeface="+mn-lt"/>
            </a:endParaRPr>
          </a:p>
        </p:txBody>
      </p:sp>
    </p:spTree>
    <p:extLst>
      <p:ext uri="{BB962C8B-B14F-4D97-AF65-F5344CB8AC3E}">
        <p14:creationId xmlns:p14="http://schemas.microsoft.com/office/powerpoint/2010/main" val="3457818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6E5FFE-7AF5-705A-D3F8-B64B3B130CDA}"/>
              </a:ext>
            </a:extLst>
          </p:cNvPr>
          <p:cNvSpPr>
            <a:spLocks noGrp="1"/>
          </p:cNvSpPr>
          <p:nvPr>
            <p:ph type="sldNum" sz="quarter" idx="12"/>
          </p:nvPr>
        </p:nvSpPr>
        <p:spPr/>
        <p:txBody>
          <a:bodyPr/>
          <a:lstStyle/>
          <a:p>
            <a:fld id="{89E8E633-EF76-4FF9-A183-6B53A9968A38}" type="slidenum">
              <a:rPr lang="en-US" smtClean="0"/>
              <a:t>59</a:t>
            </a:fld>
            <a:endParaRPr lang="en-US"/>
          </a:p>
        </p:txBody>
      </p:sp>
      <p:pic>
        <p:nvPicPr>
          <p:cNvPr id="5" name="Picture 4">
            <a:extLst>
              <a:ext uri="{FF2B5EF4-FFF2-40B4-BE49-F238E27FC236}">
                <a16:creationId xmlns:a16="http://schemas.microsoft.com/office/drawing/2014/main" id="{257CBFE6-A78D-7FDF-3489-E6D99A2C9135}"/>
              </a:ext>
            </a:extLst>
          </p:cNvPr>
          <p:cNvPicPr>
            <a:picLocks noChangeAspect="1"/>
          </p:cNvPicPr>
          <p:nvPr/>
        </p:nvPicPr>
        <p:blipFill rotWithShape="1">
          <a:blip r:embed="rId2"/>
          <a:srcRect b="91613"/>
          <a:stretch/>
        </p:blipFill>
        <p:spPr>
          <a:xfrm>
            <a:off x="838200" y="1707060"/>
            <a:ext cx="10515600" cy="628446"/>
          </a:xfrm>
          <a:prstGeom prst="rect">
            <a:avLst/>
          </a:prstGeom>
        </p:spPr>
      </p:pic>
      <p:pic>
        <p:nvPicPr>
          <p:cNvPr id="3" name="Picture 2">
            <a:extLst>
              <a:ext uri="{FF2B5EF4-FFF2-40B4-BE49-F238E27FC236}">
                <a16:creationId xmlns:a16="http://schemas.microsoft.com/office/drawing/2014/main" id="{DB9723DD-FA14-806D-58A0-E9213DF9840E}"/>
              </a:ext>
            </a:extLst>
          </p:cNvPr>
          <p:cNvPicPr>
            <a:picLocks noChangeAspect="1"/>
          </p:cNvPicPr>
          <p:nvPr/>
        </p:nvPicPr>
        <p:blipFill>
          <a:blip r:embed="rId3"/>
          <a:stretch>
            <a:fillRect/>
          </a:stretch>
        </p:blipFill>
        <p:spPr>
          <a:xfrm>
            <a:off x="838198" y="2339788"/>
            <a:ext cx="10515600" cy="2774950"/>
          </a:xfrm>
          <a:prstGeom prst="rect">
            <a:avLst/>
          </a:prstGeom>
        </p:spPr>
      </p:pic>
      <p:sp>
        <p:nvSpPr>
          <p:cNvPr id="6" name="TextBox 5">
            <a:extLst>
              <a:ext uri="{FF2B5EF4-FFF2-40B4-BE49-F238E27FC236}">
                <a16:creationId xmlns:a16="http://schemas.microsoft.com/office/drawing/2014/main" id="{63858D79-F521-5EBC-A2E2-DA77D5B7C373}"/>
              </a:ext>
            </a:extLst>
          </p:cNvPr>
          <p:cNvSpPr txBox="1"/>
          <p:nvPr/>
        </p:nvSpPr>
        <p:spPr>
          <a:xfrm>
            <a:off x="733450" y="5278060"/>
            <a:ext cx="11170463" cy="1938992"/>
          </a:xfrm>
          <a:prstGeom prst="rect">
            <a:avLst/>
          </a:prstGeom>
          <a:noFill/>
        </p:spPr>
        <p:txBody>
          <a:bodyPr wrap="square" rtlCol="0">
            <a:spAutoFit/>
          </a:bodyPr>
          <a:lstStyle/>
          <a:p>
            <a:r>
              <a:rPr lang="en-US" sz="1000" i="1" dirty="0">
                <a:effectLst/>
                <a:ea typeface="Times New Roman" panose="02020603050405020304" pitchFamily="18" charset="0"/>
                <a:cs typeface="Arial" panose="020B0604020202020204" pitchFamily="34" charset="0"/>
              </a:rPr>
              <a:t>Alareeki A, Awad SF, Critchley JA, et al. Epidemiological impact of public health interventions against diabetes in Qatar: Mathematical modelling analyses. </a:t>
            </a:r>
            <a:r>
              <a:rPr lang="en-US" sz="1000" i="1" dirty="0">
                <a:ea typeface="Times New Roman" panose="02020603050405020304" pitchFamily="18" charset="0"/>
                <a:cs typeface="Arial" panose="020B0604020202020204" pitchFamily="34" charset="0"/>
              </a:rPr>
              <a:t>Under</a:t>
            </a:r>
            <a:r>
              <a:rPr lang="en-US" sz="1000" i="1" dirty="0">
                <a:effectLst/>
                <a:ea typeface="Times New Roman" panose="02020603050405020304" pitchFamily="18" charset="0"/>
                <a:cs typeface="Arial" panose="020B0604020202020204" pitchFamily="34" charset="0"/>
              </a:rPr>
              <a:t> preparation.</a:t>
            </a:r>
            <a:endParaRPr lang="en-GB" sz="1000" b="1" i="1" dirty="0">
              <a:cs typeface="Arial" panose="020B0604020202020204" pitchFamily="34" charset="0"/>
            </a:endParaRPr>
          </a:p>
          <a:p>
            <a:pPr marL="0" marR="0">
              <a:spcBef>
                <a:spcPts val="0"/>
              </a:spcBef>
              <a:spcAft>
                <a:spcPts val="0"/>
              </a:spcAft>
            </a:pPr>
            <a:r>
              <a:rPr lang="en-GB" sz="1000" b="1" i="1" dirty="0">
                <a:cs typeface="Arial" panose="020B0604020202020204" pitchFamily="34" charset="0"/>
              </a:rPr>
              <a:t>Citation 22: </a:t>
            </a:r>
            <a:r>
              <a:rPr lang="en-GB" sz="1000" i="1" dirty="0">
                <a:cs typeface="Arial" panose="020B0604020202020204" pitchFamily="34" charset="0"/>
              </a:rPr>
              <a:t>Li M, Fan Y, Zhang X, et al. Fruit and Vegetable Intake and Risk of Type 2 Diabetes Mellitus: Meta-Analysis of Prospective Cohort Studies. BMJ Open. 2014;4(11):e005497.</a:t>
            </a:r>
          </a:p>
          <a:p>
            <a:pPr marL="0" marR="0">
              <a:spcBef>
                <a:spcPts val="0"/>
              </a:spcBef>
              <a:spcAft>
                <a:spcPts val="0"/>
              </a:spcAft>
            </a:pPr>
            <a:r>
              <a:rPr lang="en-GB" sz="1000" b="1" i="1" dirty="0">
                <a:cs typeface="Arial" panose="020B0604020202020204" pitchFamily="34" charset="0"/>
              </a:rPr>
              <a:t>Citation 24: </a:t>
            </a:r>
            <a:r>
              <a:rPr lang="en-GB" sz="1000" i="1" dirty="0">
                <a:cs typeface="Arial" panose="020B0604020202020204" pitchFamily="34" charset="0"/>
              </a:rPr>
              <a:t>Geaney F, Kelly C, Di </a:t>
            </a:r>
            <a:r>
              <a:rPr lang="en-GB" sz="1000" i="1" dirty="0" err="1">
                <a:cs typeface="Arial" panose="020B0604020202020204" pitchFamily="34" charset="0"/>
              </a:rPr>
              <a:t>Marrazzo</a:t>
            </a:r>
            <a:r>
              <a:rPr lang="en-GB" sz="1000" i="1" dirty="0">
                <a:cs typeface="Arial" panose="020B0604020202020204" pitchFamily="34" charset="0"/>
              </a:rPr>
              <a:t> JS, et al. The Effect of Complex Workplace Dietary Interventions on Employees' Dietary Intakes, Nutrition Knowledge and Health Status: A Cluster Controlled Trial. Preventive Medicine. 2016;89:76-83.</a:t>
            </a:r>
          </a:p>
          <a:p>
            <a:pPr marL="0" marR="0">
              <a:spcBef>
                <a:spcPts val="0"/>
              </a:spcBef>
              <a:spcAft>
                <a:spcPts val="0"/>
              </a:spcAft>
            </a:pPr>
            <a:r>
              <a:rPr lang="en-GB" sz="1000" b="1" i="1" dirty="0">
                <a:cs typeface="Arial" panose="020B0604020202020204" pitchFamily="34" charset="0"/>
              </a:rPr>
              <a:t>Citation 25: </a:t>
            </a:r>
            <a:r>
              <a:rPr lang="en-GB" sz="1000" i="1" dirty="0">
                <a:cs typeface="Arial" panose="020B0604020202020204" pitchFamily="34" charset="0"/>
              </a:rPr>
              <a:t>Hall KD, Sacks G, </a:t>
            </a:r>
            <a:r>
              <a:rPr lang="en-GB" sz="1000" i="1" dirty="0" err="1">
                <a:cs typeface="Arial" panose="020B0604020202020204" pitchFamily="34" charset="0"/>
              </a:rPr>
              <a:t>Chandramohan</a:t>
            </a:r>
            <a:r>
              <a:rPr lang="en-GB" sz="1000" i="1" dirty="0">
                <a:cs typeface="Arial" panose="020B0604020202020204" pitchFamily="34" charset="0"/>
              </a:rPr>
              <a:t> D, et al. Quantification of the Effect of Energy Imbalance on Bodyweight. The Lancet. 2011;378(9793):826-37.</a:t>
            </a:r>
          </a:p>
          <a:p>
            <a:pPr marL="0" marR="0">
              <a:spcBef>
                <a:spcPts val="0"/>
              </a:spcBef>
              <a:spcAft>
                <a:spcPts val="0"/>
              </a:spcAft>
            </a:pPr>
            <a:r>
              <a:rPr lang="en-GB" sz="1000" b="1" i="1" dirty="0">
                <a:cs typeface="Arial" panose="020B0604020202020204" pitchFamily="34" charset="0"/>
              </a:rPr>
              <a:t>Citation 26: </a:t>
            </a:r>
            <a:r>
              <a:rPr lang="en-GB" sz="1000" i="1" dirty="0">
                <a:cs typeface="Arial" panose="020B0604020202020204" pitchFamily="34" charset="0"/>
              </a:rPr>
              <a:t>Afshin A, </a:t>
            </a:r>
            <a:r>
              <a:rPr lang="en-GB" sz="1000" i="1" dirty="0" err="1">
                <a:cs typeface="Arial" panose="020B0604020202020204" pitchFamily="34" charset="0"/>
              </a:rPr>
              <a:t>Peñalvo</a:t>
            </a:r>
            <a:r>
              <a:rPr lang="en-GB" sz="1000" i="1" dirty="0">
                <a:cs typeface="Arial" panose="020B0604020202020204" pitchFamily="34" charset="0"/>
              </a:rPr>
              <a:t> JL, Del Gobbo L, et al. The Prospective Impact of Food Pricing on Improving Dietary Consumption: A Systematic Review and Meta-Analysis. </a:t>
            </a:r>
            <a:r>
              <a:rPr lang="en-GB" sz="1000" i="1" dirty="0" err="1">
                <a:cs typeface="Arial" panose="020B0604020202020204" pitchFamily="34" charset="0"/>
              </a:rPr>
              <a:t>PloS</a:t>
            </a:r>
            <a:r>
              <a:rPr lang="en-GB" sz="1000" i="1" dirty="0">
                <a:cs typeface="Arial" panose="020B0604020202020204" pitchFamily="34" charset="0"/>
              </a:rPr>
              <a:t> one. 2017;12(3):e0172277.</a:t>
            </a:r>
          </a:p>
          <a:p>
            <a:pPr marL="0" marR="0">
              <a:spcBef>
                <a:spcPts val="0"/>
              </a:spcBef>
              <a:spcAft>
                <a:spcPts val="0"/>
              </a:spcAft>
            </a:pPr>
            <a:r>
              <a:rPr lang="en-GB" sz="1000" b="1" i="1" dirty="0">
                <a:cs typeface="Arial" panose="020B0604020202020204" pitchFamily="34" charset="0"/>
              </a:rPr>
              <a:t>Citation 18: </a:t>
            </a:r>
            <a:r>
              <a:rPr lang="en-GB" sz="1000" i="1" dirty="0">
                <a:cs typeface="Arial" panose="020B0604020202020204" pitchFamily="34" charset="0"/>
              </a:rPr>
              <a:t>Razak F, Davey Smith G, Subramanian SV. The Idea of Uniform Change: Is It Time to Revisit a Central Tenet of Rose’s “Strategy of Preventive Medicine”? The American Journal of Clinical Nutrition. 2016;104(6):1497-507.</a:t>
            </a:r>
          </a:p>
          <a:p>
            <a:pPr marL="0" marR="0">
              <a:spcBef>
                <a:spcPts val="0"/>
              </a:spcBef>
              <a:spcAft>
                <a:spcPts val="0"/>
              </a:spcAft>
            </a:pPr>
            <a:r>
              <a:rPr lang="en-GB" sz="1000" b="1" i="1" dirty="0">
                <a:cs typeface="Arial" panose="020B0604020202020204" pitchFamily="34" charset="0"/>
              </a:rPr>
              <a:t>Citation 19: </a:t>
            </a:r>
            <a:r>
              <a:rPr lang="en-GB" sz="1000" i="1" dirty="0">
                <a:cs typeface="Arial" panose="020B0604020202020204" pitchFamily="34" charset="0"/>
              </a:rPr>
              <a:t>Rose G, Day S. The Population Mean Predicts the Number of Deviant Individuals. British Medical Journal. 1990;301(6759):1031-4.</a:t>
            </a:r>
          </a:p>
          <a:p>
            <a:pPr marL="0" marR="0">
              <a:spcBef>
                <a:spcPts val="0"/>
              </a:spcBef>
              <a:spcAft>
                <a:spcPts val="0"/>
              </a:spcAft>
            </a:pPr>
            <a:endParaRPr lang="en-GB" sz="1000" i="1" dirty="0">
              <a:cs typeface="Arial" panose="020B0604020202020204" pitchFamily="34" charset="0"/>
            </a:endParaRPr>
          </a:p>
          <a:p>
            <a:pPr marL="0" marR="0">
              <a:spcBef>
                <a:spcPts val="0"/>
              </a:spcBef>
              <a:spcAft>
                <a:spcPts val="0"/>
              </a:spcAft>
            </a:pPr>
            <a:endParaRPr lang="en-GB" sz="1000" i="1" dirty="0">
              <a:cs typeface="Arial" panose="020B0604020202020204" pitchFamily="34" charset="0"/>
            </a:endParaRPr>
          </a:p>
          <a:p>
            <a:pPr marL="0" marR="0">
              <a:spcBef>
                <a:spcPts val="0"/>
              </a:spcBef>
              <a:spcAft>
                <a:spcPts val="0"/>
              </a:spcAft>
              <a:tabLst>
                <a:tab pos="0" algn="l"/>
                <a:tab pos="628650" algn="l"/>
                <a:tab pos="1543050" algn="l"/>
              </a:tabLst>
            </a:pPr>
            <a:endParaRPr lang="en-GB" sz="1000" i="1" dirty="0">
              <a:effectLst/>
              <a:ea typeface="Times New Roman" panose="02020603050405020304" pitchFamily="18" charset="0"/>
              <a:cs typeface="Arial" panose="020B0604020202020204" pitchFamily="34" charset="0"/>
            </a:endParaRPr>
          </a:p>
        </p:txBody>
      </p:sp>
      <p:sp>
        <p:nvSpPr>
          <p:cNvPr id="9" name="Title 1">
            <a:extLst>
              <a:ext uri="{FF2B5EF4-FFF2-40B4-BE49-F238E27FC236}">
                <a16:creationId xmlns:a16="http://schemas.microsoft.com/office/drawing/2014/main" id="{EE3F37BC-8F15-4F76-A8D6-47FE9CABE982}"/>
              </a:ext>
            </a:extLst>
          </p:cNvPr>
          <p:cNvSpPr>
            <a:spLocks noGrp="1"/>
          </p:cNvSpPr>
          <p:nvPr>
            <p:ph type="title"/>
          </p:nvPr>
        </p:nvSpPr>
        <p:spPr>
          <a:xfrm>
            <a:off x="838199" y="136525"/>
            <a:ext cx="10833847" cy="1325563"/>
          </a:xfrm>
        </p:spPr>
        <p:txBody>
          <a:bodyPr/>
          <a:lstStyle/>
          <a:p>
            <a:r>
              <a:rPr lang="en-US" dirty="0">
                <a:latin typeface="+mn-lt"/>
              </a:rPr>
              <a:t>Intervention approaches and their scenarios</a:t>
            </a:r>
            <a:endParaRPr lang="en-GB" dirty="0">
              <a:latin typeface="+mn-lt"/>
            </a:endParaRPr>
          </a:p>
        </p:txBody>
      </p:sp>
    </p:spTree>
    <p:extLst>
      <p:ext uri="{BB962C8B-B14F-4D97-AF65-F5344CB8AC3E}">
        <p14:creationId xmlns:p14="http://schemas.microsoft.com/office/powerpoint/2010/main" val="753763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6988" y="1047750"/>
            <a:ext cx="10098024" cy="3972485"/>
          </a:xfrm>
        </p:spPr>
        <p:txBody>
          <a:bodyPr>
            <a:normAutofit fontScale="90000"/>
          </a:bodyPr>
          <a:lstStyle/>
          <a:p>
            <a:r>
              <a:rPr lang="en-US" sz="7200" b="1" dirty="0">
                <a:latin typeface="+mn-lt"/>
              </a:rPr>
              <a:t>What is the current prevalence and incidence of diabetes among adult Qataris?</a:t>
            </a:r>
          </a:p>
        </p:txBody>
      </p:sp>
      <p:sp>
        <p:nvSpPr>
          <p:cNvPr id="6" name="Slide Number Placeholder 5"/>
          <p:cNvSpPr>
            <a:spLocks noGrp="1"/>
          </p:cNvSpPr>
          <p:nvPr>
            <p:ph type="sldNum" sz="quarter" idx="12"/>
          </p:nvPr>
        </p:nvSpPr>
        <p:spPr/>
        <p:txBody>
          <a:bodyPr/>
          <a:lstStyle/>
          <a:p>
            <a:fld id="{89E8E633-EF76-4FF9-A183-6B53A9968A38}" type="slidenum">
              <a:rPr lang="en-US" sz="2000" smtClean="0"/>
              <a:t>6</a:t>
            </a:fld>
            <a:endParaRPr lang="en-US" sz="2000" dirty="0"/>
          </a:p>
        </p:txBody>
      </p:sp>
    </p:spTree>
    <p:extLst>
      <p:ext uri="{BB962C8B-B14F-4D97-AF65-F5344CB8AC3E}">
        <p14:creationId xmlns:p14="http://schemas.microsoft.com/office/powerpoint/2010/main" val="4243118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6E5FFE-7AF5-705A-D3F8-B64B3B130CDA}"/>
              </a:ext>
            </a:extLst>
          </p:cNvPr>
          <p:cNvSpPr>
            <a:spLocks noGrp="1"/>
          </p:cNvSpPr>
          <p:nvPr>
            <p:ph type="sldNum" sz="quarter" idx="12"/>
          </p:nvPr>
        </p:nvSpPr>
        <p:spPr/>
        <p:txBody>
          <a:bodyPr/>
          <a:lstStyle/>
          <a:p>
            <a:fld id="{89E8E633-EF76-4FF9-A183-6B53A9968A38}" type="slidenum">
              <a:rPr lang="en-US" smtClean="0"/>
              <a:t>60</a:t>
            </a:fld>
            <a:endParaRPr lang="en-US"/>
          </a:p>
        </p:txBody>
      </p:sp>
      <p:pic>
        <p:nvPicPr>
          <p:cNvPr id="5" name="Picture 4">
            <a:extLst>
              <a:ext uri="{FF2B5EF4-FFF2-40B4-BE49-F238E27FC236}">
                <a16:creationId xmlns:a16="http://schemas.microsoft.com/office/drawing/2014/main" id="{257CBFE6-A78D-7FDF-3489-E6D99A2C9135}"/>
              </a:ext>
            </a:extLst>
          </p:cNvPr>
          <p:cNvPicPr>
            <a:picLocks noChangeAspect="1"/>
          </p:cNvPicPr>
          <p:nvPr/>
        </p:nvPicPr>
        <p:blipFill rotWithShape="1">
          <a:blip r:embed="rId2"/>
          <a:srcRect b="91613"/>
          <a:stretch/>
        </p:blipFill>
        <p:spPr>
          <a:xfrm>
            <a:off x="838199" y="1707060"/>
            <a:ext cx="10515601" cy="628446"/>
          </a:xfrm>
          <a:prstGeom prst="rect">
            <a:avLst/>
          </a:prstGeom>
        </p:spPr>
      </p:pic>
      <p:pic>
        <p:nvPicPr>
          <p:cNvPr id="3" name="Picture 2">
            <a:extLst>
              <a:ext uri="{FF2B5EF4-FFF2-40B4-BE49-F238E27FC236}">
                <a16:creationId xmlns:a16="http://schemas.microsoft.com/office/drawing/2014/main" id="{B37A4438-6644-34E9-0612-E7A02E13DD2C}"/>
              </a:ext>
            </a:extLst>
          </p:cNvPr>
          <p:cNvPicPr>
            <a:picLocks noChangeAspect="1"/>
          </p:cNvPicPr>
          <p:nvPr/>
        </p:nvPicPr>
        <p:blipFill>
          <a:blip r:embed="rId3"/>
          <a:stretch>
            <a:fillRect/>
          </a:stretch>
        </p:blipFill>
        <p:spPr>
          <a:xfrm>
            <a:off x="838199" y="2339788"/>
            <a:ext cx="10515601" cy="2338748"/>
          </a:xfrm>
          <a:prstGeom prst="rect">
            <a:avLst/>
          </a:prstGeom>
        </p:spPr>
      </p:pic>
      <p:sp>
        <p:nvSpPr>
          <p:cNvPr id="8" name="Title 1">
            <a:extLst>
              <a:ext uri="{FF2B5EF4-FFF2-40B4-BE49-F238E27FC236}">
                <a16:creationId xmlns:a16="http://schemas.microsoft.com/office/drawing/2014/main" id="{2646AFD4-14D2-8767-DD54-CC3C9E36C452}"/>
              </a:ext>
            </a:extLst>
          </p:cNvPr>
          <p:cNvSpPr>
            <a:spLocks noGrp="1"/>
          </p:cNvSpPr>
          <p:nvPr>
            <p:ph type="title"/>
          </p:nvPr>
        </p:nvSpPr>
        <p:spPr>
          <a:xfrm>
            <a:off x="838199" y="136525"/>
            <a:ext cx="10833847" cy="1325563"/>
          </a:xfrm>
        </p:spPr>
        <p:txBody>
          <a:bodyPr/>
          <a:lstStyle/>
          <a:p>
            <a:r>
              <a:rPr lang="en-US" dirty="0">
                <a:latin typeface="+mn-lt"/>
              </a:rPr>
              <a:t>Intervention approaches and their scenarios</a:t>
            </a:r>
            <a:endParaRPr lang="en-GB" dirty="0">
              <a:latin typeface="+mn-lt"/>
            </a:endParaRPr>
          </a:p>
        </p:txBody>
      </p:sp>
      <p:sp>
        <p:nvSpPr>
          <p:cNvPr id="9" name="TextBox 8">
            <a:extLst>
              <a:ext uri="{FF2B5EF4-FFF2-40B4-BE49-F238E27FC236}">
                <a16:creationId xmlns:a16="http://schemas.microsoft.com/office/drawing/2014/main" id="{30E46BDA-1319-5A01-72B9-03F332E8641E}"/>
              </a:ext>
            </a:extLst>
          </p:cNvPr>
          <p:cNvSpPr txBox="1"/>
          <p:nvPr/>
        </p:nvSpPr>
        <p:spPr>
          <a:xfrm>
            <a:off x="695832" y="5487461"/>
            <a:ext cx="10236806" cy="1477328"/>
          </a:xfrm>
          <a:prstGeom prst="rect">
            <a:avLst/>
          </a:prstGeom>
          <a:noFill/>
        </p:spPr>
        <p:txBody>
          <a:bodyPr wrap="square" rtlCol="0">
            <a:spAutoFit/>
          </a:bodyPr>
          <a:lstStyle/>
          <a:p>
            <a:r>
              <a:rPr lang="en-US" sz="1000" i="1" dirty="0">
                <a:effectLst/>
                <a:ea typeface="Times New Roman" panose="02020603050405020304" pitchFamily="18" charset="0"/>
                <a:cs typeface="Arial" panose="020B0604020202020204" pitchFamily="34" charset="0"/>
              </a:rPr>
              <a:t>Alareeki A, Awad SF, Critchley JA, et al. Epidemiological impact of public health interventions against diabetes in Qatar: Mathematical modelling analyses. </a:t>
            </a:r>
            <a:r>
              <a:rPr lang="en-US" sz="1000" i="1" dirty="0">
                <a:ea typeface="Times New Roman" panose="02020603050405020304" pitchFamily="18" charset="0"/>
                <a:cs typeface="Arial" panose="020B0604020202020204" pitchFamily="34" charset="0"/>
              </a:rPr>
              <a:t>Under</a:t>
            </a:r>
            <a:r>
              <a:rPr lang="en-US" sz="1000" i="1" dirty="0">
                <a:effectLst/>
                <a:ea typeface="Times New Roman" panose="02020603050405020304" pitchFamily="18" charset="0"/>
                <a:cs typeface="Arial" panose="020B0604020202020204" pitchFamily="34" charset="0"/>
              </a:rPr>
              <a:t> preparation.</a:t>
            </a:r>
            <a:endParaRPr lang="en-GB" sz="1000" b="1" i="1" dirty="0">
              <a:cs typeface="Arial" panose="020B0604020202020204" pitchFamily="34" charset="0"/>
            </a:endParaRPr>
          </a:p>
          <a:p>
            <a:pPr marL="0" marR="0">
              <a:spcBef>
                <a:spcPts val="0"/>
              </a:spcBef>
              <a:spcAft>
                <a:spcPts val="0"/>
              </a:spcAft>
            </a:pPr>
            <a:r>
              <a:rPr lang="en-GB" sz="1000" b="1" i="1" dirty="0">
                <a:cs typeface="Arial" panose="020B0604020202020204" pitchFamily="34" charset="0"/>
              </a:rPr>
              <a:t>Citation 25: </a:t>
            </a:r>
            <a:r>
              <a:rPr lang="en-GB" sz="1000" i="1" dirty="0">
                <a:cs typeface="Arial" panose="020B0604020202020204" pitchFamily="34" charset="0"/>
              </a:rPr>
              <a:t>Hall KD, Sacks G, </a:t>
            </a:r>
            <a:r>
              <a:rPr lang="en-GB" sz="1000" i="1" dirty="0" err="1">
                <a:cs typeface="Arial" panose="020B0604020202020204" pitchFamily="34" charset="0"/>
              </a:rPr>
              <a:t>Chandramohan</a:t>
            </a:r>
            <a:r>
              <a:rPr lang="en-GB" sz="1000" i="1" dirty="0">
                <a:cs typeface="Arial" panose="020B0604020202020204" pitchFamily="34" charset="0"/>
              </a:rPr>
              <a:t> D, et al. Quantification of the Effect of Energy Imbalance on Bodyweight. The Lancet. 2011;378(9793):826-37.</a:t>
            </a:r>
          </a:p>
          <a:p>
            <a:pPr marL="0" marR="0">
              <a:spcBef>
                <a:spcPts val="0"/>
              </a:spcBef>
              <a:spcAft>
                <a:spcPts val="0"/>
              </a:spcAft>
            </a:pPr>
            <a:r>
              <a:rPr lang="en-GB" sz="1000" b="1" i="1" dirty="0">
                <a:cs typeface="Arial" panose="020B0604020202020204" pitchFamily="34" charset="0"/>
              </a:rPr>
              <a:t>Citation 26: </a:t>
            </a:r>
            <a:r>
              <a:rPr lang="en-GB" sz="1000" i="1" dirty="0">
                <a:cs typeface="Arial" panose="020B0604020202020204" pitchFamily="34" charset="0"/>
              </a:rPr>
              <a:t>Afshin A, </a:t>
            </a:r>
            <a:r>
              <a:rPr lang="en-GB" sz="1000" i="1" dirty="0" err="1">
                <a:cs typeface="Arial" panose="020B0604020202020204" pitchFamily="34" charset="0"/>
              </a:rPr>
              <a:t>Peñalvo</a:t>
            </a:r>
            <a:r>
              <a:rPr lang="en-GB" sz="1000" i="1" dirty="0">
                <a:cs typeface="Arial" panose="020B0604020202020204" pitchFamily="34" charset="0"/>
              </a:rPr>
              <a:t> JL, Del Gobbo L, et al. The Prospective Impact of Food Pricing on Improving Dietary Consumption: A Systematic Review and Meta-Analysis. </a:t>
            </a:r>
            <a:r>
              <a:rPr lang="en-GB" sz="1000" i="1" dirty="0" err="1">
                <a:cs typeface="Arial" panose="020B0604020202020204" pitchFamily="34" charset="0"/>
              </a:rPr>
              <a:t>PloS</a:t>
            </a:r>
            <a:r>
              <a:rPr lang="en-GB" sz="1000" i="1" dirty="0">
                <a:cs typeface="Arial" panose="020B0604020202020204" pitchFamily="34" charset="0"/>
              </a:rPr>
              <a:t> one. 2017;12(3):e0172277.</a:t>
            </a:r>
          </a:p>
          <a:p>
            <a:pPr marL="0" marR="0">
              <a:spcBef>
                <a:spcPts val="0"/>
              </a:spcBef>
              <a:spcAft>
                <a:spcPts val="0"/>
              </a:spcAft>
            </a:pPr>
            <a:r>
              <a:rPr lang="en-GB" sz="1000" b="1" i="1" dirty="0">
                <a:cs typeface="Arial" panose="020B0604020202020204" pitchFamily="34" charset="0"/>
              </a:rPr>
              <a:t>Citation 18: </a:t>
            </a:r>
            <a:r>
              <a:rPr lang="en-GB" sz="1000" i="1" dirty="0">
                <a:cs typeface="Arial" panose="020B0604020202020204" pitchFamily="34" charset="0"/>
              </a:rPr>
              <a:t>Razak F, Davey Smith G, Subramanian SV. The Idea of Uniform Change: Is It Time to Revisit a Central Tenet of Rose’s “Strategy of Preventive Medicine”? The American Journal of Clinical Nutrition. 2016;104(6):1497-507.</a:t>
            </a:r>
          </a:p>
          <a:p>
            <a:pPr marL="0" marR="0">
              <a:spcBef>
                <a:spcPts val="0"/>
              </a:spcBef>
              <a:spcAft>
                <a:spcPts val="0"/>
              </a:spcAft>
            </a:pPr>
            <a:r>
              <a:rPr lang="en-GB" sz="1000" b="1" i="1" dirty="0">
                <a:cs typeface="Arial" panose="020B0604020202020204" pitchFamily="34" charset="0"/>
              </a:rPr>
              <a:t>Citation 19: </a:t>
            </a:r>
            <a:r>
              <a:rPr lang="en-GB" sz="1000" i="1" dirty="0">
                <a:cs typeface="Arial" panose="020B0604020202020204" pitchFamily="34" charset="0"/>
              </a:rPr>
              <a:t>Rose G, Day S. The Population Mean Predicts the Number of Deviant Individuals. British Medical Journal. 1990;301(6759):1031-4.</a:t>
            </a:r>
          </a:p>
          <a:p>
            <a:pPr marL="0" marR="0">
              <a:spcBef>
                <a:spcPts val="0"/>
              </a:spcBef>
              <a:spcAft>
                <a:spcPts val="0"/>
              </a:spcAft>
            </a:pPr>
            <a:endParaRPr lang="en-GB" sz="1000" i="1" dirty="0">
              <a:cs typeface="Arial" panose="020B0604020202020204" pitchFamily="34" charset="0"/>
            </a:endParaRPr>
          </a:p>
          <a:p>
            <a:pPr marL="0" marR="0">
              <a:spcBef>
                <a:spcPts val="0"/>
              </a:spcBef>
              <a:spcAft>
                <a:spcPts val="0"/>
              </a:spcAft>
              <a:tabLst>
                <a:tab pos="0" algn="l"/>
                <a:tab pos="628650" algn="l"/>
                <a:tab pos="1543050" algn="l"/>
              </a:tabLst>
            </a:pPr>
            <a:endParaRPr lang="en-GB" sz="1000" i="1"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13218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6E5FFE-7AF5-705A-D3F8-B64B3B130CDA}"/>
              </a:ext>
            </a:extLst>
          </p:cNvPr>
          <p:cNvSpPr>
            <a:spLocks noGrp="1"/>
          </p:cNvSpPr>
          <p:nvPr>
            <p:ph type="sldNum" sz="quarter" idx="12"/>
          </p:nvPr>
        </p:nvSpPr>
        <p:spPr/>
        <p:txBody>
          <a:bodyPr/>
          <a:lstStyle/>
          <a:p>
            <a:fld id="{89E8E633-EF76-4FF9-A183-6B53A9968A38}" type="slidenum">
              <a:rPr lang="en-US" smtClean="0"/>
              <a:t>61</a:t>
            </a:fld>
            <a:endParaRPr lang="en-US"/>
          </a:p>
        </p:txBody>
      </p:sp>
      <p:pic>
        <p:nvPicPr>
          <p:cNvPr id="5" name="Picture 4">
            <a:extLst>
              <a:ext uri="{FF2B5EF4-FFF2-40B4-BE49-F238E27FC236}">
                <a16:creationId xmlns:a16="http://schemas.microsoft.com/office/drawing/2014/main" id="{257CBFE6-A78D-7FDF-3489-E6D99A2C9135}"/>
              </a:ext>
            </a:extLst>
          </p:cNvPr>
          <p:cNvPicPr>
            <a:picLocks noChangeAspect="1"/>
          </p:cNvPicPr>
          <p:nvPr/>
        </p:nvPicPr>
        <p:blipFill rotWithShape="1">
          <a:blip r:embed="rId2"/>
          <a:srcRect b="91613"/>
          <a:stretch/>
        </p:blipFill>
        <p:spPr>
          <a:xfrm>
            <a:off x="838199" y="1707060"/>
            <a:ext cx="10515601" cy="628446"/>
          </a:xfrm>
          <a:prstGeom prst="rect">
            <a:avLst/>
          </a:prstGeom>
        </p:spPr>
      </p:pic>
      <p:pic>
        <p:nvPicPr>
          <p:cNvPr id="3" name="Picture 2">
            <a:extLst>
              <a:ext uri="{FF2B5EF4-FFF2-40B4-BE49-F238E27FC236}">
                <a16:creationId xmlns:a16="http://schemas.microsoft.com/office/drawing/2014/main" id="{B61FAF64-5B87-251F-430E-5689EC77A4A5}"/>
              </a:ext>
            </a:extLst>
          </p:cNvPr>
          <p:cNvPicPr>
            <a:picLocks noChangeAspect="1"/>
          </p:cNvPicPr>
          <p:nvPr/>
        </p:nvPicPr>
        <p:blipFill>
          <a:blip r:embed="rId3"/>
          <a:stretch>
            <a:fillRect/>
          </a:stretch>
        </p:blipFill>
        <p:spPr>
          <a:xfrm>
            <a:off x="838199" y="2339787"/>
            <a:ext cx="10515602" cy="3246205"/>
          </a:xfrm>
          <a:prstGeom prst="rect">
            <a:avLst/>
          </a:prstGeom>
        </p:spPr>
      </p:pic>
      <p:sp>
        <p:nvSpPr>
          <p:cNvPr id="8" name="Title 1">
            <a:extLst>
              <a:ext uri="{FF2B5EF4-FFF2-40B4-BE49-F238E27FC236}">
                <a16:creationId xmlns:a16="http://schemas.microsoft.com/office/drawing/2014/main" id="{7C2D6786-D649-F650-7F34-06FA32958BA0}"/>
              </a:ext>
            </a:extLst>
          </p:cNvPr>
          <p:cNvSpPr>
            <a:spLocks noGrp="1"/>
          </p:cNvSpPr>
          <p:nvPr>
            <p:ph type="title"/>
          </p:nvPr>
        </p:nvSpPr>
        <p:spPr>
          <a:xfrm>
            <a:off x="838199" y="136525"/>
            <a:ext cx="10833847" cy="1325563"/>
          </a:xfrm>
        </p:spPr>
        <p:txBody>
          <a:bodyPr/>
          <a:lstStyle/>
          <a:p>
            <a:r>
              <a:rPr lang="en-US" dirty="0">
                <a:latin typeface="+mn-lt"/>
              </a:rPr>
              <a:t>Intervention approaches and their scenarios</a:t>
            </a:r>
            <a:endParaRPr lang="en-GB" dirty="0">
              <a:latin typeface="+mn-lt"/>
            </a:endParaRPr>
          </a:p>
        </p:txBody>
      </p:sp>
      <p:sp>
        <p:nvSpPr>
          <p:cNvPr id="6" name="TextBox 5">
            <a:extLst>
              <a:ext uri="{FF2B5EF4-FFF2-40B4-BE49-F238E27FC236}">
                <a16:creationId xmlns:a16="http://schemas.microsoft.com/office/drawing/2014/main" id="{E8920787-E349-F179-9179-063E58BD905D}"/>
              </a:ext>
            </a:extLst>
          </p:cNvPr>
          <p:cNvSpPr txBox="1"/>
          <p:nvPr/>
        </p:nvSpPr>
        <p:spPr>
          <a:xfrm>
            <a:off x="741163" y="6110129"/>
            <a:ext cx="10612637" cy="246221"/>
          </a:xfrm>
          <a:prstGeom prst="rect">
            <a:avLst/>
          </a:prstGeom>
          <a:noFill/>
        </p:spPr>
        <p:txBody>
          <a:bodyPr wrap="square">
            <a:spAutoFit/>
          </a:bodyPr>
          <a:lstStyle/>
          <a:p>
            <a:pPr>
              <a:tabLst>
                <a:tab pos="0" algn="l"/>
                <a:tab pos="628650" algn="l"/>
                <a:tab pos="1543050" algn="l"/>
              </a:tabLst>
            </a:pPr>
            <a:r>
              <a:rPr lang="en-US" sz="1000" i="1" dirty="0">
                <a:effectLst/>
                <a:ea typeface="Times New Roman" panose="02020603050405020304" pitchFamily="18" charset="0"/>
                <a:cs typeface="Arial" panose="020B0604020202020204" pitchFamily="34" charset="0"/>
              </a:rPr>
              <a:t>Alareeki A, Awad SF, Critchley JA, et al. Epidemiological impact of public health interventions against diabetes in Qatar: Mathematical modelling analyses. </a:t>
            </a:r>
            <a:r>
              <a:rPr lang="en-US" sz="1000" i="1" dirty="0">
                <a:ea typeface="Times New Roman" panose="02020603050405020304" pitchFamily="18" charset="0"/>
                <a:cs typeface="Arial" panose="020B0604020202020204" pitchFamily="34" charset="0"/>
              </a:rPr>
              <a:t>Under</a:t>
            </a:r>
            <a:r>
              <a:rPr lang="en-US" sz="1000" i="1" dirty="0">
                <a:effectLst/>
                <a:ea typeface="Times New Roman" panose="02020603050405020304" pitchFamily="18" charset="0"/>
                <a:cs typeface="Arial" panose="020B0604020202020204" pitchFamily="34" charset="0"/>
              </a:rPr>
              <a:t> preparation.</a:t>
            </a:r>
            <a:endParaRPr lang="en-GB" sz="1000" i="1" dirty="0">
              <a:cs typeface="Arial" panose="020B0604020202020204" pitchFamily="34" charset="0"/>
            </a:endParaRPr>
          </a:p>
        </p:txBody>
      </p:sp>
    </p:spTree>
    <p:extLst>
      <p:ext uri="{BB962C8B-B14F-4D97-AF65-F5344CB8AC3E}">
        <p14:creationId xmlns:p14="http://schemas.microsoft.com/office/powerpoint/2010/main" val="37473768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onset and age in Qatar</a:t>
            </a:r>
          </a:p>
        </p:txBody>
      </p:sp>
      <p:sp>
        <p:nvSpPr>
          <p:cNvPr id="3" name="Content Placeholder 2"/>
          <p:cNvSpPr>
            <a:spLocks noGrp="1"/>
          </p:cNvSpPr>
          <p:nvPr>
            <p:ph idx="1"/>
          </p:nvPr>
        </p:nvSpPr>
        <p:spPr>
          <a:xfrm>
            <a:off x="1828801" y="1600200"/>
            <a:ext cx="3810001" cy="4724400"/>
          </a:xfrm>
        </p:spPr>
        <p:txBody>
          <a:bodyPr/>
          <a:lstStyle/>
          <a:p>
            <a:endParaRPr lang="en-US" dirty="0"/>
          </a:p>
          <a:p>
            <a:endParaRPr lang="en-US" dirty="0"/>
          </a:p>
          <a:p>
            <a:endParaRPr lang="en-US" dirty="0"/>
          </a:p>
          <a:p>
            <a:pPr marL="0" indent="0">
              <a:buNone/>
            </a:pPr>
            <a:r>
              <a:rPr lang="en-US" dirty="0"/>
              <a:t>Diabetes onset is strongly dependent on age</a:t>
            </a:r>
          </a:p>
        </p:txBody>
      </p:sp>
      <p:sp>
        <p:nvSpPr>
          <p:cNvPr id="6" name="Slide Number Placeholder 5"/>
          <p:cNvSpPr>
            <a:spLocks noGrp="1"/>
          </p:cNvSpPr>
          <p:nvPr>
            <p:ph type="sldNum" sz="quarter" idx="12"/>
          </p:nvPr>
        </p:nvSpPr>
        <p:spPr/>
        <p:txBody>
          <a:bodyPr/>
          <a:lstStyle/>
          <a:p>
            <a:fld id="{16DBE98B-0781-47C9-8EBE-1D085FE1ABD6}" type="slidenum">
              <a:rPr lang="en-US" smtClean="0"/>
              <a:pPr/>
              <a:t>62</a:t>
            </a:fld>
            <a:endParaRPr lang="en-US"/>
          </a:p>
        </p:txBody>
      </p:sp>
      <p:sp>
        <p:nvSpPr>
          <p:cNvPr id="4" name="TextBox 3"/>
          <p:cNvSpPr txBox="1"/>
          <p:nvPr/>
        </p:nvSpPr>
        <p:spPr>
          <a:xfrm>
            <a:off x="7501579" y="1967845"/>
            <a:ext cx="1672637" cy="369332"/>
          </a:xfrm>
          <a:prstGeom prst="rect">
            <a:avLst/>
          </a:prstGeom>
          <a:noFill/>
        </p:spPr>
        <p:txBody>
          <a:bodyPr wrap="none" rtlCol="0">
            <a:spAutoFit/>
          </a:bodyPr>
          <a:lstStyle/>
          <a:p>
            <a:r>
              <a:rPr lang="en-US" b="1" dirty="0"/>
              <a:t>Diabetes type 2</a:t>
            </a:r>
          </a:p>
        </p:txBody>
      </p:sp>
      <p:sp>
        <p:nvSpPr>
          <p:cNvPr id="9" name="Text Box 5">
            <a:extLst>
              <a:ext uri="{FF2B5EF4-FFF2-40B4-BE49-F238E27FC236}">
                <a16:creationId xmlns:a16="http://schemas.microsoft.com/office/drawing/2014/main" id="{FA465A49-C1A7-4415-BEBB-F025ED971C69}"/>
              </a:ext>
            </a:extLst>
          </p:cNvPr>
          <p:cNvSpPr txBox="1">
            <a:spLocks noChangeArrowheads="1"/>
          </p:cNvSpPr>
          <p:nvPr/>
        </p:nvSpPr>
        <p:spPr bwMode="auto">
          <a:xfrm>
            <a:off x="1631950" y="7289800"/>
            <a:ext cx="5435600"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9pPr>
          </a:lstStyle>
          <a:p>
            <a:pPr eaLnBrk="1"/>
            <a:r>
              <a:rPr lang="en-GB" altLang="en-US" sz="1000">
                <a:solidFill>
                  <a:srgbClr val="000000"/>
                </a:solidFill>
                <a:latin typeface="Arial" panose="020B0604020202020204" pitchFamily="34" charset="0"/>
              </a:rPr>
              <a:t>©2014 by American Diabetes Association</a:t>
            </a:r>
          </a:p>
        </p:txBody>
      </p:sp>
      <p:pic>
        <p:nvPicPr>
          <p:cNvPr id="5" name="Picture 4">
            <a:extLst>
              <a:ext uri="{FF2B5EF4-FFF2-40B4-BE49-F238E27FC236}">
                <a16:creationId xmlns:a16="http://schemas.microsoft.com/office/drawing/2014/main" id="{1C30A5F4-4161-4AB6-B684-54F118DDB9B0}"/>
              </a:ext>
            </a:extLst>
          </p:cNvPr>
          <p:cNvPicPr>
            <a:picLocks noChangeAspect="1"/>
          </p:cNvPicPr>
          <p:nvPr/>
        </p:nvPicPr>
        <p:blipFill>
          <a:blip r:embed="rId3"/>
          <a:stretch>
            <a:fillRect/>
          </a:stretch>
        </p:blipFill>
        <p:spPr>
          <a:xfrm>
            <a:off x="5867401" y="2398078"/>
            <a:ext cx="4665635" cy="329184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A071538-749F-4114-8EF4-5292EB370361}"/>
              </a:ext>
            </a:extLst>
          </p:cNvPr>
          <p:cNvSpPr txBox="1"/>
          <p:nvPr/>
        </p:nvSpPr>
        <p:spPr>
          <a:xfrm>
            <a:off x="1524001" y="6052400"/>
            <a:ext cx="8634953" cy="400110"/>
          </a:xfrm>
          <a:prstGeom prst="rect">
            <a:avLst/>
          </a:prstGeom>
          <a:noFill/>
        </p:spPr>
        <p:txBody>
          <a:bodyPr wrap="square" rtlCol="0">
            <a:spAutoFit/>
          </a:bodyPr>
          <a:lstStyle/>
          <a:p>
            <a:r>
              <a:rPr lang="en-US" sz="1000" i="1" dirty="0"/>
              <a:t>Awad SF, O'Flaherty M, Critchley J, Abu-Raddad LJ. Forecasting the burden of type 2 diabetes mellitus in Qatar to 2050: a novel modeling approach. Diabetes Res Clin </a:t>
            </a:r>
            <a:r>
              <a:rPr lang="en-US" sz="1000" i="1" dirty="0" err="1"/>
              <a:t>Pract</a:t>
            </a:r>
            <a:r>
              <a:rPr lang="en-US" sz="1000" i="1" dirty="0"/>
              <a:t> 2018;137:100-8.</a:t>
            </a:r>
          </a:p>
        </p:txBody>
      </p:sp>
    </p:spTree>
    <p:extLst>
      <p:ext uri="{BB962C8B-B14F-4D97-AF65-F5344CB8AC3E}">
        <p14:creationId xmlns:p14="http://schemas.microsoft.com/office/powerpoint/2010/main" val="18671989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40F387-28FE-5724-FE03-14D5954AA562}"/>
              </a:ext>
            </a:extLst>
          </p:cNvPr>
          <p:cNvSpPr>
            <a:spLocks noGrp="1"/>
          </p:cNvSpPr>
          <p:nvPr>
            <p:ph type="sldNum" sz="quarter" idx="12"/>
          </p:nvPr>
        </p:nvSpPr>
        <p:spPr/>
        <p:txBody>
          <a:bodyPr/>
          <a:lstStyle/>
          <a:p>
            <a:fld id="{89E8E633-EF76-4FF9-A183-6B53A9968A38}" type="slidenum">
              <a:rPr lang="en-US" smtClean="0"/>
              <a:t>63</a:t>
            </a:fld>
            <a:endParaRPr lang="en-US"/>
          </a:p>
        </p:txBody>
      </p:sp>
      <p:pic>
        <p:nvPicPr>
          <p:cNvPr id="4098" name="Picture 2" descr="The Ladder of Intervention: How to Change the World by changing the default  — Daniel Stillman">
            <a:extLst>
              <a:ext uri="{FF2B5EF4-FFF2-40B4-BE49-F238E27FC236}">
                <a16:creationId xmlns:a16="http://schemas.microsoft.com/office/drawing/2014/main" id="{4139FEEB-59DE-8332-EC1C-F1259288C8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3545" y="1679131"/>
            <a:ext cx="6847161" cy="46153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CCEAA7-A2DE-27E2-DC1A-4F65B7B46D2B}"/>
              </a:ext>
            </a:extLst>
          </p:cNvPr>
          <p:cNvSpPr txBox="1"/>
          <p:nvPr/>
        </p:nvSpPr>
        <p:spPr>
          <a:xfrm>
            <a:off x="2262077" y="6356350"/>
            <a:ext cx="7667846" cy="400110"/>
          </a:xfrm>
          <a:prstGeom prst="rect">
            <a:avLst/>
          </a:prstGeom>
          <a:noFill/>
        </p:spPr>
        <p:txBody>
          <a:bodyPr wrap="square" rtlCol="0">
            <a:spAutoFit/>
          </a:bodyPr>
          <a:lstStyle/>
          <a:p>
            <a:pPr marL="0" marR="0">
              <a:spcBef>
                <a:spcPts val="0"/>
              </a:spcBef>
              <a:spcAft>
                <a:spcPts val="0"/>
              </a:spcAft>
              <a:tabLst>
                <a:tab pos="0" algn="l"/>
                <a:tab pos="628650" algn="l"/>
                <a:tab pos="1543050" algn="l"/>
              </a:tabLst>
            </a:pPr>
            <a:r>
              <a:rPr lang="en-US" sz="1000" i="1" dirty="0">
                <a:cs typeface="Arial" panose="020B0604020202020204" pitchFamily="34" charset="0"/>
              </a:rPr>
              <a:t>Nuffield Council on Bioethics. Public health ethical issues. London: Nuffield Council on Bioethics. 2007.</a:t>
            </a:r>
          </a:p>
          <a:p>
            <a:pPr marL="0" marR="0">
              <a:spcBef>
                <a:spcPts val="0"/>
              </a:spcBef>
              <a:spcAft>
                <a:spcPts val="0"/>
              </a:spcAft>
              <a:tabLst>
                <a:tab pos="0" algn="l"/>
                <a:tab pos="628650" algn="l"/>
                <a:tab pos="1543050" algn="l"/>
              </a:tabLst>
            </a:pPr>
            <a:endParaRPr lang="en-GB" sz="1000" i="1" dirty="0">
              <a:cs typeface="Arial" panose="020B0604020202020204" pitchFamily="34" charset="0"/>
            </a:endParaRPr>
          </a:p>
        </p:txBody>
      </p:sp>
    </p:spTree>
    <p:extLst>
      <p:ext uri="{BB962C8B-B14F-4D97-AF65-F5344CB8AC3E}">
        <p14:creationId xmlns:p14="http://schemas.microsoft.com/office/powerpoint/2010/main" val="1539987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1031D-3BED-3E40-9D17-EA4BECBDD1C6}"/>
              </a:ext>
            </a:extLst>
          </p:cNvPr>
          <p:cNvSpPr>
            <a:spLocks noGrp="1"/>
          </p:cNvSpPr>
          <p:nvPr>
            <p:ph type="title"/>
          </p:nvPr>
        </p:nvSpPr>
        <p:spPr>
          <a:xfrm>
            <a:off x="773501" y="274593"/>
            <a:ext cx="10644998" cy="1325563"/>
          </a:xfrm>
        </p:spPr>
        <p:txBody>
          <a:bodyPr/>
          <a:lstStyle/>
          <a:p>
            <a:r>
              <a:rPr lang="en-US" dirty="0">
                <a:latin typeface="+mn-lt"/>
              </a:rPr>
              <a:t>Current prevalence and incidence of diabetes</a:t>
            </a:r>
          </a:p>
        </p:txBody>
      </p:sp>
      <p:sp>
        <p:nvSpPr>
          <p:cNvPr id="3" name="Content Placeholder 2">
            <a:extLst>
              <a:ext uri="{FF2B5EF4-FFF2-40B4-BE49-F238E27FC236}">
                <a16:creationId xmlns:a16="http://schemas.microsoft.com/office/drawing/2014/main" id="{401A2697-F97C-4D59-8C15-7D8613CF9A71}"/>
              </a:ext>
            </a:extLst>
          </p:cNvPr>
          <p:cNvSpPr>
            <a:spLocks noGrp="1"/>
          </p:cNvSpPr>
          <p:nvPr>
            <p:ph idx="1"/>
          </p:nvPr>
        </p:nvSpPr>
        <p:spPr>
          <a:xfrm>
            <a:off x="838200" y="1992870"/>
            <a:ext cx="10515600" cy="2106172"/>
          </a:xfrm>
        </p:spPr>
        <p:txBody>
          <a:bodyPr>
            <a:normAutofit fontScale="92500"/>
          </a:bodyPr>
          <a:lstStyle/>
          <a:p>
            <a:r>
              <a:rPr lang="en-US" sz="3200" dirty="0"/>
              <a:t>Type 2 diabetes mellitus (T2DM) prevalence among Qataris is estimated at </a:t>
            </a:r>
            <a:r>
              <a:rPr lang="en-US" sz="3200" b="1" dirty="0">
                <a:solidFill>
                  <a:srgbClr val="C00000"/>
                </a:solidFill>
              </a:rPr>
              <a:t>20.5% (49,837 persons living with T2DM)</a:t>
            </a:r>
            <a:r>
              <a:rPr lang="en-US" sz="3200" b="1" dirty="0"/>
              <a:t> </a:t>
            </a:r>
            <a:r>
              <a:rPr lang="en-US" sz="3200" dirty="0"/>
              <a:t>in 2023.</a:t>
            </a:r>
          </a:p>
          <a:p>
            <a:pPr marL="0" indent="0">
              <a:buNone/>
            </a:pPr>
            <a:endParaRPr lang="en-US" sz="3200" dirty="0"/>
          </a:p>
          <a:p>
            <a:r>
              <a:rPr lang="en-US" sz="3200" dirty="0"/>
              <a:t>T2DM incidence is estimated at </a:t>
            </a:r>
            <a:r>
              <a:rPr lang="en-US" sz="3200" b="1" dirty="0">
                <a:solidFill>
                  <a:srgbClr val="C00000"/>
                </a:solidFill>
              </a:rPr>
              <a:t>2,574 new cases</a:t>
            </a:r>
            <a:r>
              <a:rPr lang="en-US" sz="3200" b="1" dirty="0"/>
              <a:t> </a:t>
            </a:r>
            <a:r>
              <a:rPr lang="en-US" sz="3200" dirty="0"/>
              <a:t>in 2023. </a:t>
            </a:r>
          </a:p>
          <a:p>
            <a:endParaRPr lang="en-US" sz="4400" dirty="0"/>
          </a:p>
        </p:txBody>
      </p:sp>
      <p:sp>
        <p:nvSpPr>
          <p:cNvPr id="4" name="Slide Number Placeholder 3">
            <a:extLst>
              <a:ext uri="{FF2B5EF4-FFF2-40B4-BE49-F238E27FC236}">
                <a16:creationId xmlns:a16="http://schemas.microsoft.com/office/drawing/2014/main" id="{2780E43B-D7A3-BE40-B405-8D22F640617C}"/>
              </a:ext>
            </a:extLst>
          </p:cNvPr>
          <p:cNvSpPr>
            <a:spLocks noGrp="1"/>
          </p:cNvSpPr>
          <p:nvPr>
            <p:ph type="sldNum" sz="quarter" idx="12"/>
          </p:nvPr>
        </p:nvSpPr>
        <p:spPr/>
        <p:txBody>
          <a:bodyPr/>
          <a:lstStyle/>
          <a:p>
            <a:fld id="{89E8E633-EF76-4FF9-A183-6B53A9968A38}" type="slidenum">
              <a:rPr lang="en-US" smtClean="0"/>
              <a:t>7</a:t>
            </a:fld>
            <a:endParaRPr lang="en-US"/>
          </a:p>
        </p:txBody>
      </p:sp>
      <p:sp>
        <p:nvSpPr>
          <p:cNvPr id="6" name="TextBox 5">
            <a:extLst>
              <a:ext uri="{FF2B5EF4-FFF2-40B4-BE49-F238E27FC236}">
                <a16:creationId xmlns:a16="http://schemas.microsoft.com/office/drawing/2014/main" id="{50B245A1-D935-608C-54CE-12DB1B48799B}"/>
              </a:ext>
            </a:extLst>
          </p:cNvPr>
          <p:cNvSpPr txBox="1"/>
          <p:nvPr/>
        </p:nvSpPr>
        <p:spPr>
          <a:xfrm>
            <a:off x="838200" y="5657671"/>
            <a:ext cx="10644998" cy="1200329"/>
          </a:xfrm>
          <a:prstGeom prst="rect">
            <a:avLst/>
          </a:prstGeom>
          <a:noFill/>
        </p:spPr>
        <p:txBody>
          <a:bodyPr wrap="square">
            <a:spAutoFit/>
          </a:bodyPr>
          <a:lstStyle/>
          <a:p>
            <a:r>
              <a:rPr lang="en-US" sz="1200" i="1" dirty="0"/>
              <a:t>Awad SF, Toumi AA, Al-</a:t>
            </a:r>
            <a:r>
              <a:rPr lang="en-US" sz="1200" i="1" dirty="0" err="1"/>
              <a:t>Mutawaa</a:t>
            </a:r>
            <a:r>
              <a:rPr lang="en-US" sz="1200" i="1" dirty="0"/>
              <a:t> KA, et al. Type 2 diabetes epidemic and key risk factors in Qatar: a mathematical modeling analysis. BMJ Open Diabetes Res Care 2022;10.</a:t>
            </a:r>
          </a:p>
          <a:p>
            <a:r>
              <a:rPr lang="en-US" sz="1200" i="1" dirty="0"/>
              <a:t>Awad SF, O'Flaherty M, Critchley J, Abu-Raddad LJ. Forecasting the burden of type 2 diabetes mellitus in Qatar to 2050: A novel modeling approach. Diabetes Res Clin </a:t>
            </a:r>
            <a:r>
              <a:rPr lang="en-US" sz="1200" i="1" dirty="0" err="1"/>
              <a:t>Pract</a:t>
            </a:r>
            <a:r>
              <a:rPr lang="en-US" sz="1200" i="1" dirty="0"/>
              <a:t> 2018;137:100-8.</a:t>
            </a:r>
          </a:p>
          <a:p>
            <a:endParaRPr lang="en-US" sz="1200" dirty="0"/>
          </a:p>
          <a:p>
            <a:endParaRPr lang="en-US" sz="1200" dirty="0"/>
          </a:p>
        </p:txBody>
      </p:sp>
    </p:spTree>
    <p:extLst>
      <p:ext uri="{BB962C8B-B14F-4D97-AF65-F5344CB8AC3E}">
        <p14:creationId xmlns:p14="http://schemas.microsoft.com/office/powerpoint/2010/main" val="4269425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6988" y="1120588"/>
            <a:ext cx="10098024" cy="3890122"/>
          </a:xfrm>
        </p:spPr>
        <p:txBody>
          <a:bodyPr>
            <a:normAutofit fontScale="90000"/>
          </a:bodyPr>
          <a:lstStyle/>
          <a:p>
            <a:r>
              <a:rPr lang="en-US" sz="7200" b="1" dirty="0">
                <a:latin typeface="+mn-lt"/>
              </a:rPr>
              <a:t>What is the future prevalence and incidence of diabetes among adult Qataris?</a:t>
            </a:r>
          </a:p>
        </p:txBody>
      </p:sp>
      <p:sp>
        <p:nvSpPr>
          <p:cNvPr id="6" name="Slide Number Placeholder 5"/>
          <p:cNvSpPr>
            <a:spLocks noGrp="1"/>
          </p:cNvSpPr>
          <p:nvPr>
            <p:ph type="sldNum" sz="quarter" idx="12"/>
          </p:nvPr>
        </p:nvSpPr>
        <p:spPr/>
        <p:txBody>
          <a:bodyPr/>
          <a:lstStyle/>
          <a:p>
            <a:fld id="{89E8E633-EF76-4FF9-A183-6B53A9968A38}" type="slidenum">
              <a:rPr lang="en-US" sz="2000" smtClean="0"/>
              <a:t>8</a:t>
            </a:fld>
            <a:endParaRPr lang="en-US" sz="2000" dirty="0"/>
          </a:p>
        </p:txBody>
      </p:sp>
    </p:spTree>
    <p:extLst>
      <p:ext uri="{BB962C8B-B14F-4D97-AF65-F5344CB8AC3E}">
        <p14:creationId xmlns:p14="http://schemas.microsoft.com/office/powerpoint/2010/main" val="1464482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C37A-DE8D-6DBC-1A3F-2E63585C5C3D}"/>
              </a:ext>
            </a:extLst>
          </p:cNvPr>
          <p:cNvSpPr>
            <a:spLocks noGrp="1"/>
          </p:cNvSpPr>
          <p:nvPr>
            <p:ph type="title"/>
          </p:nvPr>
        </p:nvSpPr>
        <p:spPr/>
        <p:txBody>
          <a:bodyPr/>
          <a:lstStyle/>
          <a:p>
            <a:r>
              <a:rPr lang="en-US" dirty="0">
                <a:latin typeface="+mn-lt"/>
              </a:rPr>
              <a:t>Diabetes projections up to 2050</a:t>
            </a:r>
            <a:endParaRPr lang="en-GB" dirty="0">
              <a:latin typeface="+mn-lt"/>
            </a:endParaRPr>
          </a:p>
        </p:txBody>
      </p:sp>
      <p:sp>
        <p:nvSpPr>
          <p:cNvPr id="4" name="Slide Number Placeholder 3">
            <a:extLst>
              <a:ext uri="{FF2B5EF4-FFF2-40B4-BE49-F238E27FC236}">
                <a16:creationId xmlns:a16="http://schemas.microsoft.com/office/drawing/2014/main" id="{6F565B43-DAC0-3C2B-8767-1B56C7853D61}"/>
              </a:ext>
            </a:extLst>
          </p:cNvPr>
          <p:cNvSpPr>
            <a:spLocks noGrp="1"/>
          </p:cNvSpPr>
          <p:nvPr>
            <p:ph type="sldNum" sz="quarter" idx="12"/>
          </p:nvPr>
        </p:nvSpPr>
        <p:spPr/>
        <p:txBody>
          <a:bodyPr/>
          <a:lstStyle/>
          <a:p>
            <a:fld id="{89E8E633-EF76-4FF9-A183-6B53A9968A38}" type="slidenum">
              <a:rPr lang="en-US" smtClean="0"/>
              <a:t>9</a:t>
            </a:fld>
            <a:endParaRPr lang="en-US"/>
          </a:p>
        </p:txBody>
      </p:sp>
      <p:sp>
        <p:nvSpPr>
          <p:cNvPr id="6" name="Content Placeholder 2">
            <a:extLst>
              <a:ext uri="{FF2B5EF4-FFF2-40B4-BE49-F238E27FC236}">
                <a16:creationId xmlns:a16="http://schemas.microsoft.com/office/drawing/2014/main" id="{6B8D96CF-47F2-8DBC-9A8A-840E7BB37FB9}"/>
              </a:ext>
            </a:extLst>
          </p:cNvPr>
          <p:cNvSpPr txBox="1">
            <a:spLocks/>
          </p:cNvSpPr>
          <p:nvPr/>
        </p:nvSpPr>
        <p:spPr>
          <a:xfrm>
            <a:off x="809137" y="1149636"/>
            <a:ext cx="5134952" cy="46585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2300" dirty="0"/>
          </a:p>
          <a:p>
            <a:pPr marL="0" indent="0">
              <a:lnSpc>
                <a:spcPct val="100000"/>
              </a:lnSpc>
              <a:spcBef>
                <a:spcPts val="0"/>
              </a:spcBef>
              <a:spcAft>
                <a:spcPts val="600"/>
              </a:spcAft>
              <a:buNone/>
            </a:pPr>
            <a:r>
              <a:rPr lang="en-US" sz="2500" dirty="0"/>
              <a:t>The projected evolution of the diabetes epidemic among Qataris aged 20-79 years between 2020-2050:</a:t>
            </a:r>
          </a:p>
          <a:p>
            <a:pPr>
              <a:lnSpc>
                <a:spcPct val="100000"/>
              </a:lnSpc>
              <a:spcBef>
                <a:spcPts val="0"/>
              </a:spcBef>
              <a:spcAft>
                <a:spcPts val="600"/>
              </a:spcAft>
            </a:pPr>
            <a:r>
              <a:rPr lang="en-US" sz="2300" dirty="0"/>
              <a:t>T2DM prevalence is projected to increase </a:t>
            </a:r>
            <a:r>
              <a:rPr lang="en-GB" sz="2300" dirty="0"/>
              <a:t>from </a:t>
            </a:r>
            <a:r>
              <a:rPr lang="en-GB" sz="2300" dirty="0">
                <a:solidFill>
                  <a:srgbClr val="C00000"/>
                </a:solidFill>
              </a:rPr>
              <a:t>20.5% (49,837) </a:t>
            </a:r>
            <a:r>
              <a:rPr lang="en-GB" sz="2300" dirty="0"/>
              <a:t>in 2023 to </a:t>
            </a:r>
            <a:r>
              <a:rPr lang="en-GB" sz="2300" dirty="0">
                <a:solidFill>
                  <a:srgbClr val="C00000"/>
                </a:solidFill>
              </a:rPr>
              <a:t>29.5% (84,516) </a:t>
            </a:r>
            <a:r>
              <a:rPr lang="en-GB" sz="2300" dirty="0"/>
              <a:t>in 2050.</a:t>
            </a:r>
          </a:p>
          <a:p>
            <a:pPr>
              <a:lnSpc>
                <a:spcPct val="100000"/>
              </a:lnSpc>
              <a:spcBef>
                <a:spcPts val="0"/>
              </a:spcBef>
              <a:spcAft>
                <a:spcPts val="600"/>
              </a:spcAft>
            </a:pPr>
            <a:r>
              <a:rPr lang="en-GB" sz="2300" dirty="0"/>
              <a:t>Annual number of new </a:t>
            </a:r>
            <a:r>
              <a:rPr lang="en-US" sz="2300" dirty="0"/>
              <a:t>T2DM </a:t>
            </a:r>
            <a:r>
              <a:rPr lang="en-GB" sz="2300" dirty="0"/>
              <a:t>cases is projected to increase from </a:t>
            </a:r>
            <a:r>
              <a:rPr lang="en-GB" sz="2300" dirty="0">
                <a:solidFill>
                  <a:srgbClr val="C00000"/>
                </a:solidFill>
              </a:rPr>
              <a:t>2,574</a:t>
            </a:r>
            <a:r>
              <a:rPr lang="en-GB" sz="2300" dirty="0"/>
              <a:t> in 2021 to </a:t>
            </a:r>
            <a:r>
              <a:rPr lang="en-GB" sz="2300" dirty="0">
                <a:solidFill>
                  <a:srgbClr val="C00000"/>
                </a:solidFill>
              </a:rPr>
              <a:t>3,931</a:t>
            </a:r>
            <a:r>
              <a:rPr lang="en-GB" sz="2300" dirty="0"/>
              <a:t> in 2050.</a:t>
            </a:r>
            <a:endParaRPr lang="en-US" sz="2300" dirty="0"/>
          </a:p>
        </p:txBody>
      </p:sp>
      <p:pic>
        <p:nvPicPr>
          <p:cNvPr id="7" name="Picture 6" descr="Chart&#10;&#10;Description automatically generated">
            <a:extLst>
              <a:ext uri="{FF2B5EF4-FFF2-40B4-BE49-F238E27FC236}">
                <a16:creationId xmlns:a16="http://schemas.microsoft.com/office/drawing/2014/main" id="{49142827-9226-5BFE-953E-CDB8DB6486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085" b="36643"/>
          <a:stretch/>
        </p:blipFill>
        <p:spPr bwMode="auto">
          <a:xfrm>
            <a:off x="6041372" y="1533191"/>
            <a:ext cx="5265499" cy="2372059"/>
          </a:xfrm>
          <a:prstGeom prst="rect">
            <a:avLst/>
          </a:prstGeom>
          <a:noFill/>
        </p:spPr>
      </p:pic>
      <p:pic>
        <p:nvPicPr>
          <p:cNvPr id="8" name="Picture 7" descr="Chart&#10;&#10;Description automatically generated">
            <a:extLst>
              <a:ext uri="{FF2B5EF4-FFF2-40B4-BE49-F238E27FC236}">
                <a16:creationId xmlns:a16="http://schemas.microsoft.com/office/drawing/2014/main" id="{DBAB15AF-6C3C-B14F-2632-97D1712957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8" t="65571"/>
          <a:stretch/>
        </p:blipFill>
        <p:spPr bwMode="auto">
          <a:xfrm>
            <a:off x="6025556" y="3684665"/>
            <a:ext cx="5265500" cy="2671685"/>
          </a:xfrm>
          <a:prstGeom prst="rect">
            <a:avLst/>
          </a:prstGeom>
          <a:noFill/>
        </p:spPr>
      </p:pic>
      <p:sp>
        <p:nvSpPr>
          <p:cNvPr id="3" name="TextBox 2">
            <a:extLst>
              <a:ext uri="{FF2B5EF4-FFF2-40B4-BE49-F238E27FC236}">
                <a16:creationId xmlns:a16="http://schemas.microsoft.com/office/drawing/2014/main" id="{3DB71397-76EF-F216-E7DA-FD678BF3E31E}"/>
              </a:ext>
            </a:extLst>
          </p:cNvPr>
          <p:cNvSpPr txBox="1"/>
          <p:nvPr/>
        </p:nvSpPr>
        <p:spPr>
          <a:xfrm>
            <a:off x="697313" y="5606041"/>
            <a:ext cx="5265499" cy="1077218"/>
          </a:xfrm>
          <a:prstGeom prst="rect">
            <a:avLst/>
          </a:prstGeom>
          <a:noFill/>
        </p:spPr>
        <p:txBody>
          <a:bodyPr wrap="square">
            <a:spAutoFit/>
          </a:bodyPr>
          <a:lstStyle/>
          <a:p>
            <a:r>
              <a:rPr lang="en-US" sz="1000" i="1" dirty="0"/>
              <a:t>Awad SF, Toumi AA, Al-</a:t>
            </a:r>
            <a:r>
              <a:rPr lang="en-US" sz="1000" i="1" dirty="0" err="1"/>
              <a:t>Mutawaa</a:t>
            </a:r>
            <a:r>
              <a:rPr lang="en-US" sz="1000" i="1" dirty="0"/>
              <a:t> KA, et al. Type 2 diabetes epidemic and key risk factors in Qatar: a mathematical modeling analysis. BMJ Open Diabetes Res Care 2022;10.</a:t>
            </a:r>
          </a:p>
          <a:p>
            <a:r>
              <a:rPr lang="en-US" sz="1000" i="1" dirty="0"/>
              <a:t>Awad SF, O'Flaherty M, Critchley J, Abu-Raddad LJ. Forecasting the burden of type 2 diabetes mellitus in Qatar to 2050: A novel modeling approach. Diabetes Res Clin </a:t>
            </a:r>
            <a:r>
              <a:rPr lang="en-US" sz="1000" i="1" dirty="0" err="1"/>
              <a:t>Pract</a:t>
            </a:r>
            <a:r>
              <a:rPr lang="en-US" sz="1000" i="1" dirty="0"/>
              <a:t> 2018;137:100-8.</a:t>
            </a:r>
          </a:p>
          <a:p>
            <a:endParaRPr lang="en-US" sz="1200" dirty="0"/>
          </a:p>
          <a:p>
            <a:endParaRPr lang="en-US" sz="1200" dirty="0"/>
          </a:p>
        </p:txBody>
      </p:sp>
    </p:spTree>
    <p:extLst>
      <p:ext uri="{BB962C8B-B14F-4D97-AF65-F5344CB8AC3E}">
        <p14:creationId xmlns:p14="http://schemas.microsoft.com/office/powerpoint/2010/main" val="3632354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DD532E3E3D4A4EB4AC27C5CB7F9CCE" ma:contentTypeVersion="13" ma:contentTypeDescription="Create a new document." ma:contentTypeScope="" ma:versionID="83735216995ddde8e9b12a7bf2f434ea">
  <xsd:schema xmlns:xsd="http://www.w3.org/2001/XMLSchema" xmlns:xs="http://www.w3.org/2001/XMLSchema" xmlns:p="http://schemas.microsoft.com/office/2006/metadata/properties" xmlns:ns3="e5fbf683-a635-490a-8302-1c31f7ceee01" xmlns:ns4="213c676d-fc4c-4f1e-8a35-ee29338fbda3" targetNamespace="http://schemas.microsoft.com/office/2006/metadata/properties" ma:root="true" ma:fieldsID="0b2756739b9465de9ea743eccc5b6597" ns3:_="" ns4:_="">
    <xsd:import namespace="e5fbf683-a635-490a-8302-1c31f7ceee01"/>
    <xsd:import namespace="213c676d-fc4c-4f1e-8a35-ee29338fbda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fbf683-a635-490a-8302-1c31f7cee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3c676d-fc4c-4f1e-8a35-ee29338fbda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2D9E37-09E5-4B90-AA8F-DA31086D4E31}">
  <ds:schemaRefs>
    <ds:schemaRef ds:uri="http://schemas.microsoft.com/sharepoint/v3/contenttype/forms"/>
  </ds:schemaRefs>
</ds:datastoreItem>
</file>

<file path=customXml/itemProps2.xml><?xml version="1.0" encoding="utf-8"?>
<ds:datastoreItem xmlns:ds="http://schemas.openxmlformats.org/officeDocument/2006/customXml" ds:itemID="{293E64AD-DF40-4EED-939E-5E6E3407116A}">
  <ds:schemaRefs>
    <ds:schemaRef ds:uri="http://purl.org/dc/dcmitype/"/>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www.w3.org/XML/1998/namespace"/>
    <ds:schemaRef ds:uri="http://schemas.microsoft.com/office/infopath/2007/PartnerControls"/>
    <ds:schemaRef ds:uri="213c676d-fc4c-4f1e-8a35-ee29338fbda3"/>
    <ds:schemaRef ds:uri="e5fbf683-a635-490a-8302-1c31f7ceee01"/>
    <ds:schemaRef ds:uri="http://purl.org/dc/terms/"/>
  </ds:schemaRefs>
</ds:datastoreItem>
</file>

<file path=customXml/itemProps3.xml><?xml version="1.0" encoding="utf-8"?>
<ds:datastoreItem xmlns:ds="http://schemas.openxmlformats.org/officeDocument/2006/customXml" ds:itemID="{573CA79C-DB01-4EB1-931C-D68D0A22B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fbf683-a635-490a-8302-1c31f7ceee01"/>
    <ds:schemaRef ds:uri="213c676d-fc4c-4f1e-8a35-ee29338fbd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4916</TotalTime>
  <Words>5895</Words>
  <Application>Microsoft Office PowerPoint</Application>
  <PresentationFormat>Widescreen</PresentationFormat>
  <Paragraphs>560</Paragraphs>
  <Slides>63</Slides>
  <Notes>52</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1898 Sans</vt:lpstr>
      <vt:lpstr>Arial</vt:lpstr>
      <vt:lpstr>Calibri</vt:lpstr>
      <vt:lpstr>Calibri Light</vt:lpstr>
      <vt:lpstr>Century Gothic</vt:lpstr>
      <vt:lpstr>ff-meta-web-pro</vt:lpstr>
      <vt:lpstr>PT Sans</vt:lpstr>
      <vt:lpstr>Roboto</vt:lpstr>
      <vt:lpstr>Times New Roman</vt:lpstr>
      <vt:lpstr>Wingdings</vt:lpstr>
      <vt:lpstr>Office Theme</vt:lpstr>
      <vt:lpstr>   Epidemiology of Diabetes in Qatar and Projections up to 2050   </vt:lpstr>
      <vt:lpstr>Disclosure Statement</vt:lpstr>
      <vt:lpstr>Diabetes: a rising global health challenge</vt:lpstr>
      <vt:lpstr>Diabetes in the MENA region</vt:lpstr>
      <vt:lpstr>Epidemiology of Diabetes in Qatar</vt:lpstr>
      <vt:lpstr>What is the current prevalence and incidence of diabetes among adult Qataris?</vt:lpstr>
      <vt:lpstr>Current prevalence and incidence of diabetes</vt:lpstr>
      <vt:lpstr>What is the future prevalence and incidence of diabetes among adult Qataris?</vt:lpstr>
      <vt:lpstr>Diabetes projections up to 2050</vt:lpstr>
      <vt:lpstr>PowerPoint Presentation</vt:lpstr>
      <vt:lpstr>Why is the prevalence of diabetes so high in Qatar?</vt:lpstr>
      <vt:lpstr>What drives diabetes in Qatar?</vt:lpstr>
      <vt:lpstr>Average age of Qataris</vt:lpstr>
      <vt:lpstr>Population pyramid in 1980</vt:lpstr>
      <vt:lpstr>Population pyramid in 2050</vt:lpstr>
      <vt:lpstr>Diabetes onset and age</vt:lpstr>
      <vt:lpstr>Role of obesity?</vt:lpstr>
      <vt:lpstr>Obesity as a driver of diabetes</vt:lpstr>
      <vt:lpstr>Relationship between BMI and risk of T2DM</vt:lpstr>
      <vt:lpstr>Role of Obesity: Comparison to Japan</vt:lpstr>
      <vt:lpstr>Role of genetics?</vt:lpstr>
      <vt:lpstr>Who we are and how we got here?</vt:lpstr>
      <vt:lpstr>Who we are and how we got here?</vt:lpstr>
      <vt:lpstr>Costs of diabetes?</vt:lpstr>
      <vt:lpstr>Diabetes expenditure relative to national health expenditure</vt:lpstr>
      <vt:lpstr>The rapidly moving diabetes train</vt:lpstr>
      <vt:lpstr>Diabetes prevalence in the resident population of Qatar</vt:lpstr>
      <vt:lpstr>Diabetes incidence in the resident population of Qatar</vt:lpstr>
      <vt:lpstr>PowerPoint Presentation</vt:lpstr>
      <vt:lpstr>What intervention is likely to be most effective at lowering the onset of diabetes?</vt:lpstr>
      <vt:lpstr>Tackling diabetes incidence with awareness?</vt:lpstr>
      <vt:lpstr>Focus of public health interventions in Qatar</vt:lpstr>
      <vt:lpstr>Fascinating piece</vt:lpstr>
      <vt:lpstr>PowerPoint Presentation</vt:lpstr>
      <vt:lpstr>Qatar Diabetes Risk Score</vt:lpstr>
      <vt:lpstr>Laith’s Real Diabetes Risk Score</vt:lpstr>
      <vt:lpstr>Laith’s Hypothetical Diabetes Risk Score</vt:lpstr>
      <vt:lpstr>Performance assessment of the Qatar Diabetes Risk Score</vt:lpstr>
      <vt:lpstr>Tackling diabetes incidence with structural interventions?   What is a structural intervention? </vt:lpstr>
      <vt:lpstr>Spillage and dirty urinals in public bathrooms</vt:lpstr>
      <vt:lpstr>A structural intervention</vt:lpstr>
      <vt:lpstr>The beauty of structural interventions</vt:lpstr>
      <vt:lpstr>Masterful piece</vt:lpstr>
      <vt:lpstr>Moving upstream or up the ladder/levels of interventions </vt:lpstr>
      <vt:lpstr>Impact of specific public health intervention approaches against diabetes in Qatar?</vt:lpstr>
      <vt:lpstr>Approach 1: lifestyle management intervention</vt:lpstr>
      <vt:lpstr>Approach 2: active commuting intervention</vt:lpstr>
      <vt:lpstr>Approach 3: consumption intervention</vt:lpstr>
      <vt:lpstr>Approach 4: subsidy and legislation/taxation intervention</vt:lpstr>
      <vt:lpstr>Approach 5: combinations of interventions</vt:lpstr>
      <vt:lpstr>Conclusions</vt:lpstr>
      <vt:lpstr>THANK YOU</vt:lpstr>
      <vt:lpstr>How do we move forward?</vt:lpstr>
      <vt:lpstr>High Risk versus population level approaches to prevention</vt:lpstr>
      <vt:lpstr>Mathematical modelling </vt:lpstr>
      <vt:lpstr>Conceptual Framework used in the model</vt:lpstr>
      <vt:lpstr>Intervention approaches and their scenarios</vt:lpstr>
      <vt:lpstr>Intervention approaches and their scenarios</vt:lpstr>
      <vt:lpstr>Intervention approaches and their scenarios</vt:lpstr>
      <vt:lpstr>Intervention approaches and their scenarios</vt:lpstr>
      <vt:lpstr>Intervention approaches and their scenarios</vt:lpstr>
      <vt:lpstr>Diabetes onset and age in Qatar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A scientific look into the epidemic and its future</dc:title>
  <dc:creator>Laith Jamal Abu Raddad</dc:creator>
  <cp:lastModifiedBy>Laith Jamal Abu Raddad</cp:lastModifiedBy>
  <cp:revision>429</cp:revision>
  <dcterms:created xsi:type="dcterms:W3CDTF">2020-05-31T17:40:33Z</dcterms:created>
  <dcterms:modified xsi:type="dcterms:W3CDTF">2023-05-07T12:43:47Z</dcterms:modified>
</cp:coreProperties>
</file>