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3" r:id="rId4"/>
    <p:sldMasterId id="2147483657" r:id="rId5"/>
  </p:sldMasterIdLst>
  <p:notesMasterIdLst>
    <p:notesMasterId r:id="rId58"/>
  </p:notesMasterIdLst>
  <p:handoutMasterIdLst>
    <p:handoutMasterId r:id="rId59"/>
  </p:handoutMasterIdLst>
  <p:sldIdLst>
    <p:sldId id="277" r:id="rId6"/>
    <p:sldId id="297" r:id="rId7"/>
    <p:sldId id="281" r:id="rId8"/>
    <p:sldId id="468" r:id="rId9"/>
    <p:sldId id="470" r:id="rId10"/>
    <p:sldId id="507" r:id="rId11"/>
    <p:sldId id="506" r:id="rId12"/>
    <p:sldId id="474" r:id="rId13"/>
    <p:sldId id="422" r:id="rId14"/>
    <p:sldId id="419" r:id="rId15"/>
    <p:sldId id="426" r:id="rId16"/>
    <p:sldId id="427" r:id="rId17"/>
    <p:sldId id="475" r:id="rId18"/>
    <p:sldId id="509" r:id="rId19"/>
    <p:sldId id="344" r:id="rId20"/>
    <p:sldId id="495" r:id="rId21"/>
    <p:sldId id="476" r:id="rId22"/>
    <p:sldId id="492" r:id="rId23"/>
    <p:sldId id="477" r:id="rId24"/>
    <p:sldId id="478" r:id="rId25"/>
    <p:sldId id="479" r:id="rId26"/>
    <p:sldId id="493" r:id="rId27"/>
    <p:sldId id="482" r:id="rId28"/>
    <p:sldId id="480" r:id="rId29"/>
    <p:sldId id="494" r:id="rId30"/>
    <p:sldId id="497" r:id="rId31"/>
    <p:sldId id="505" r:id="rId32"/>
    <p:sldId id="498" r:id="rId33"/>
    <p:sldId id="499" r:id="rId34"/>
    <p:sldId id="502" r:id="rId35"/>
    <p:sldId id="501" r:id="rId36"/>
    <p:sldId id="517" r:id="rId37"/>
    <p:sldId id="518" r:id="rId38"/>
    <p:sldId id="454" r:id="rId39"/>
    <p:sldId id="456" r:id="rId40"/>
    <p:sldId id="451" r:id="rId41"/>
    <p:sldId id="496" r:id="rId42"/>
    <p:sldId id="328" r:id="rId43"/>
    <p:sldId id="484" r:id="rId44"/>
    <p:sldId id="395" r:id="rId45"/>
    <p:sldId id="486" r:id="rId46"/>
    <p:sldId id="345" r:id="rId47"/>
    <p:sldId id="515" r:id="rId48"/>
    <p:sldId id="390" r:id="rId49"/>
    <p:sldId id="519" r:id="rId50"/>
    <p:sldId id="520" r:id="rId51"/>
    <p:sldId id="514" r:id="rId52"/>
    <p:sldId id="410" r:id="rId53"/>
    <p:sldId id="521" r:id="rId54"/>
    <p:sldId id="523" r:id="rId55"/>
    <p:sldId id="458" r:id="rId56"/>
    <p:sldId id="361" r:id="rId57"/>
  </p:sldIdLst>
  <p:sldSz cx="9144000" cy="5143500" type="screen16x9"/>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3D52D01-04F7-944A-A9B6-12353E6F76D0}">
          <p14:sldIdLst>
            <p14:sldId id="277"/>
            <p14:sldId id="297"/>
            <p14:sldId id="281"/>
            <p14:sldId id="468"/>
            <p14:sldId id="470"/>
            <p14:sldId id="507"/>
            <p14:sldId id="506"/>
            <p14:sldId id="474"/>
            <p14:sldId id="422"/>
            <p14:sldId id="419"/>
            <p14:sldId id="426"/>
            <p14:sldId id="427"/>
            <p14:sldId id="475"/>
            <p14:sldId id="509"/>
            <p14:sldId id="344"/>
            <p14:sldId id="495"/>
            <p14:sldId id="476"/>
            <p14:sldId id="492"/>
            <p14:sldId id="477"/>
            <p14:sldId id="478"/>
            <p14:sldId id="479"/>
            <p14:sldId id="493"/>
            <p14:sldId id="482"/>
            <p14:sldId id="480"/>
            <p14:sldId id="494"/>
            <p14:sldId id="497"/>
            <p14:sldId id="505"/>
            <p14:sldId id="498"/>
            <p14:sldId id="499"/>
            <p14:sldId id="502"/>
            <p14:sldId id="501"/>
            <p14:sldId id="517"/>
            <p14:sldId id="518"/>
            <p14:sldId id="454"/>
            <p14:sldId id="456"/>
            <p14:sldId id="451"/>
            <p14:sldId id="496"/>
            <p14:sldId id="328"/>
            <p14:sldId id="484"/>
            <p14:sldId id="395"/>
            <p14:sldId id="486"/>
            <p14:sldId id="345"/>
            <p14:sldId id="515"/>
            <p14:sldId id="390"/>
            <p14:sldId id="519"/>
            <p14:sldId id="520"/>
            <p14:sldId id="514"/>
            <p14:sldId id="410"/>
            <p14:sldId id="521"/>
            <p14:sldId id="523"/>
            <p14:sldId id="458"/>
            <p14:sldId id="361"/>
          </p14:sldIdLst>
        </p14:section>
      </p14:sectionLst>
    </p:ext>
    <p:ext uri="{EFAFB233-063F-42B5-8137-9DF3F51BA10A}">
      <p15:sldGuideLst xmlns:p15="http://schemas.microsoft.com/office/powerpoint/2012/main">
        <p15:guide id="1" orient="horz" pos="1623">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6975"/>
    <a:srgbClr val="019288"/>
    <a:srgbClr val="DFADD0"/>
    <a:srgbClr val="8DA7D7"/>
    <a:srgbClr val="79BBE8"/>
    <a:srgbClr val="5EDDC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302"/>
    <p:restoredTop sz="94140"/>
  </p:normalViewPr>
  <p:slideViewPr>
    <p:cSldViewPr snapToGrid="0" snapToObjects="1" showGuides="1">
      <p:cViewPr>
        <p:scale>
          <a:sx n="105" d="100"/>
          <a:sy n="105" d="100"/>
        </p:scale>
        <p:origin x="248" y="424"/>
      </p:cViewPr>
      <p:guideLst>
        <p:guide orient="horz" pos="1623"/>
        <p:guide pos="2880"/>
      </p:guideLst>
    </p:cSldViewPr>
  </p:slideViewPr>
  <p:outlineViewPr>
    <p:cViewPr>
      <p:scale>
        <a:sx n="33" d="100"/>
        <a:sy n="33" d="100"/>
      </p:scale>
      <p:origin x="0" y="-13616"/>
    </p:cViewPr>
  </p:outlineViewPr>
  <p:notesTextViewPr>
    <p:cViewPr>
      <p:scale>
        <a:sx n="66" d="100"/>
        <a:sy n="66"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0345CBE-383A-904C-B18F-2219798FD34D}"/>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2F96260-C489-F144-B27E-18D3BAF8DE92}"/>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AC7B2890-10EF-6746-97E5-603A032D35B2}" type="datetimeFigureOut">
              <a:rPr lang="en-US" smtClean="0"/>
              <a:t>5/22/24</a:t>
            </a:fld>
            <a:endParaRPr lang="en-US"/>
          </a:p>
        </p:txBody>
      </p:sp>
      <p:sp>
        <p:nvSpPr>
          <p:cNvPr id="4" name="Footer Placeholder 3">
            <a:extLst>
              <a:ext uri="{FF2B5EF4-FFF2-40B4-BE49-F238E27FC236}">
                <a16:creationId xmlns:a16="http://schemas.microsoft.com/office/drawing/2014/main" id="{0FA8B480-9660-AF4C-BBE5-B8DDA88CC1F8}"/>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489DE31-F9C1-7E4C-BA92-41F65CE08164}"/>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266B3F68-04A1-0A4B-8EA5-84528D693A11}" type="slidenum">
              <a:rPr lang="en-US" smtClean="0"/>
              <a:t>‹#›</a:t>
            </a:fld>
            <a:endParaRPr lang="en-US"/>
          </a:p>
        </p:txBody>
      </p:sp>
    </p:spTree>
    <p:extLst>
      <p:ext uri="{BB962C8B-B14F-4D97-AF65-F5344CB8AC3E}">
        <p14:creationId xmlns:p14="http://schemas.microsoft.com/office/powerpoint/2010/main" val="206983448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DD3FD8EE-9649-4250-95A7-11CA5D0D6628}" type="datetimeFigureOut">
              <a:rPr lang="en-US" smtClean="0"/>
              <a:t>5/22/24</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AC117606-8303-4919-9CD1-EA66846B8FF4}" type="slidenum">
              <a:rPr lang="en-US" smtClean="0"/>
              <a:t>‹#›</a:t>
            </a:fld>
            <a:endParaRPr lang="en-US"/>
          </a:p>
        </p:txBody>
      </p:sp>
    </p:spTree>
    <p:extLst>
      <p:ext uri="{BB962C8B-B14F-4D97-AF65-F5344CB8AC3E}">
        <p14:creationId xmlns:p14="http://schemas.microsoft.com/office/powerpoint/2010/main" val="65356449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35179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online  survey 1,200 women aged 45-65 across Great Britain</a:t>
            </a:r>
            <a:endParaRPr lang="en-US" dirty="0"/>
          </a:p>
        </p:txBody>
      </p:sp>
    </p:spTree>
    <p:extLst>
      <p:ext uri="{BB962C8B-B14F-4D97-AF65-F5344CB8AC3E}">
        <p14:creationId xmlns:p14="http://schemas.microsoft.com/office/powerpoint/2010/main" val="2727028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43157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48607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31370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99107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297422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723069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33585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118439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30794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841014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576298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178319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046891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2460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09121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547786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511338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832233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Calibri" panose="020F0502020204030204" pitchFamily="34" charset="0"/>
              </a:rPr>
              <a:t>There is compelling evidence that the timing MHT is initiated, often referred to as the ‘timing hypothesis’ and ‘the cardiovascular window of opportunity’, can have a significant impact on the risk of CVD with MHT intake. </a:t>
            </a:r>
            <a:endParaRPr lang="en-GB" dirty="0"/>
          </a:p>
          <a:p>
            <a:r>
              <a:rPr lang="en-GB" dirty="0">
                <a:latin typeface="Calibri" panose="020F0502020204030204" pitchFamily="34" charset="0"/>
              </a:rPr>
              <a:t>The NICE 2015 guideline on the diagnosis and management of the menopause concluded in its literature review that starting MHT at the time of the menopause did not appear to be associated with an increase in the risk of cardiovascular disease. </a:t>
            </a:r>
            <a:endParaRPr lang="en-GB" dirty="0"/>
          </a:p>
          <a:p>
            <a:r>
              <a:rPr lang="en-GB" dirty="0">
                <a:latin typeface="Calibri" panose="020F0502020204030204" pitchFamily="34" charset="0"/>
              </a:rPr>
              <a:t>Cochrane analysis by Boardman et al. 2015 demonstrated a significant reduction in cardiovascular events, cardiovascular mortality and all-cause mortality in women who commenced MHT within 10 years of onset of menopause compared to placebo. </a:t>
            </a:r>
            <a:endParaRPr lang="en-GB" dirty="0"/>
          </a:p>
          <a:p>
            <a:endParaRPr lang="en-US" dirty="0"/>
          </a:p>
        </p:txBody>
      </p:sp>
    </p:spTree>
    <p:extLst>
      <p:ext uri="{BB962C8B-B14F-4D97-AF65-F5344CB8AC3E}">
        <p14:creationId xmlns:p14="http://schemas.microsoft.com/office/powerpoint/2010/main" val="26141743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Calibri" panose="020F0502020204030204" pitchFamily="34" charset="0"/>
              </a:rPr>
              <a:t>There is compelling evidence that the timing MHT is initiated, often referred to as the ‘timing hypothesis’ and ‘the cardiovascular window of opportunity’, can have a significant impact on the risk of CVD with MHT intake. </a:t>
            </a:r>
            <a:endParaRPr lang="en-GB" dirty="0"/>
          </a:p>
          <a:p>
            <a:r>
              <a:rPr lang="en-GB" dirty="0">
                <a:latin typeface="Calibri" panose="020F0502020204030204" pitchFamily="34" charset="0"/>
              </a:rPr>
              <a:t>The NICE 2015 guideline on the diagnosis and management of the menopause concluded in its literature review that starting MHT at the time of the menopause did not appear to be associated with an increase in the risk of cardiovascular disease. </a:t>
            </a:r>
            <a:endParaRPr lang="en-GB" dirty="0"/>
          </a:p>
          <a:p>
            <a:r>
              <a:rPr lang="en-GB" dirty="0">
                <a:latin typeface="Calibri" panose="020F0502020204030204" pitchFamily="34" charset="0"/>
              </a:rPr>
              <a:t>Cochrane analysis by Boardman et al. 2015 demonstrated a significant reduction in cardiovascular events, cardiovascular mortality and all-cause mortality in women who commenced MHT within 10 years of onset of menopause compared to placebo. </a:t>
            </a:r>
            <a:endParaRPr lang="en-GB" dirty="0"/>
          </a:p>
          <a:p>
            <a:endParaRPr lang="en-US" dirty="0"/>
          </a:p>
        </p:txBody>
      </p:sp>
    </p:spTree>
    <p:extLst>
      <p:ext uri="{BB962C8B-B14F-4D97-AF65-F5344CB8AC3E}">
        <p14:creationId xmlns:p14="http://schemas.microsoft.com/office/powerpoint/2010/main" val="3794498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Mandatory for all sessions.</a:t>
            </a:r>
          </a:p>
        </p:txBody>
      </p:sp>
    </p:spTree>
    <p:extLst>
      <p:ext uri="{BB962C8B-B14F-4D97-AF65-F5344CB8AC3E}">
        <p14:creationId xmlns:p14="http://schemas.microsoft.com/office/powerpoint/2010/main" val="7589436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Mandatory for</a:t>
            </a:r>
            <a:r>
              <a:rPr lang="en-GB" dirty="0"/>
              <a:t>Take home messages </a:t>
            </a:r>
          </a:p>
          <a:p>
            <a:r>
              <a:rPr lang="en-GB" dirty="0"/>
              <a:t>• 40% of our expected life will be spent in the menopause </a:t>
            </a:r>
          </a:p>
          <a:p>
            <a:r>
              <a:rPr lang="en-GB" dirty="0"/>
              <a:t>We should expect healthy lives not just long lives </a:t>
            </a:r>
          </a:p>
          <a:p>
            <a:r>
              <a:rPr lang="en-GB" dirty="0"/>
              <a:t>The right prescription started at the right time can </a:t>
            </a:r>
          </a:p>
          <a:p>
            <a:r>
              <a:rPr lang="en-GB" dirty="0"/>
              <a:t>bring immediate and long-term health benefits </a:t>
            </a:r>
          </a:p>
          <a:p>
            <a:r>
              <a:rPr lang="en-GB" dirty="0"/>
              <a:t>Risks of HRT should be considered in the context of your health </a:t>
            </a:r>
          </a:p>
          <a:p>
            <a:r>
              <a:rPr lang="en-GB" dirty="0"/>
              <a:t>There is no time limit to using HRT </a:t>
            </a:r>
          </a:p>
          <a:p>
            <a:r>
              <a:rPr lang="en-GB" dirty="0"/>
              <a:t>Don’t believe everything you read on the internet </a:t>
            </a:r>
          </a:p>
          <a:p>
            <a:r>
              <a:rPr lang="en-US" dirty="0"/>
              <a:t> all sessions.</a:t>
            </a:r>
          </a:p>
        </p:txBody>
      </p:sp>
    </p:spTree>
    <p:extLst>
      <p:ext uri="{BB962C8B-B14F-4D97-AF65-F5344CB8AC3E}">
        <p14:creationId xmlns:p14="http://schemas.microsoft.com/office/powerpoint/2010/main" val="32710129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Mandatory for</a:t>
            </a:r>
            <a:r>
              <a:rPr lang="en-GB" dirty="0"/>
              <a:t>Take home messages </a:t>
            </a:r>
          </a:p>
          <a:p>
            <a:r>
              <a:rPr lang="en-GB" dirty="0"/>
              <a:t>• 40% of our expected life will be spent in the menopause </a:t>
            </a:r>
          </a:p>
          <a:p>
            <a:r>
              <a:rPr lang="en-GB" dirty="0"/>
              <a:t>We should expect healthy lives not just long lives </a:t>
            </a:r>
          </a:p>
          <a:p>
            <a:r>
              <a:rPr lang="en-GB" dirty="0"/>
              <a:t>The right prescription started at the right time can </a:t>
            </a:r>
          </a:p>
          <a:p>
            <a:r>
              <a:rPr lang="en-GB" dirty="0"/>
              <a:t>bring immediate and long-term health benefits </a:t>
            </a:r>
          </a:p>
          <a:p>
            <a:r>
              <a:rPr lang="en-GB" dirty="0"/>
              <a:t>Risks of HRT should be considered in the context of your health </a:t>
            </a:r>
          </a:p>
          <a:p>
            <a:r>
              <a:rPr lang="en-GB" dirty="0"/>
              <a:t>There is no time limit to using HRT </a:t>
            </a:r>
          </a:p>
          <a:p>
            <a:r>
              <a:rPr lang="en-GB" dirty="0"/>
              <a:t>Don’t believe everything you read on the internet </a:t>
            </a:r>
          </a:p>
          <a:p>
            <a:r>
              <a:rPr lang="en-US" dirty="0"/>
              <a:t> all sessions.</a:t>
            </a:r>
          </a:p>
        </p:txBody>
      </p:sp>
    </p:spTree>
    <p:extLst>
      <p:ext uri="{BB962C8B-B14F-4D97-AF65-F5344CB8AC3E}">
        <p14:creationId xmlns:p14="http://schemas.microsoft.com/office/powerpoint/2010/main" val="25671386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Mandatory for</a:t>
            </a:r>
            <a:r>
              <a:rPr lang="en-GB" dirty="0"/>
              <a:t>Take home messages </a:t>
            </a:r>
          </a:p>
          <a:p>
            <a:r>
              <a:rPr lang="en-GB" dirty="0"/>
              <a:t>• 40% of our expected life will be spent in the menopause </a:t>
            </a:r>
          </a:p>
          <a:p>
            <a:r>
              <a:rPr lang="en-GB" dirty="0"/>
              <a:t>We should expect healthy lives not just long lives </a:t>
            </a:r>
          </a:p>
          <a:p>
            <a:r>
              <a:rPr lang="en-GB" dirty="0"/>
              <a:t>The right prescription started at the right time can </a:t>
            </a:r>
          </a:p>
          <a:p>
            <a:r>
              <a:rPr lang="en-GB" dirty="0"/>
              <a:t>bring immediate and long-term health benefits </a:t>
            </a:r>
          </a:p>
          <a:p>
            <a:r>
              <a:rPr lang="en-GB" dirty="0"/>
              <a:t>Risks of HRT should be considered in the context of your health </a:t>
            </a:r>
          </a:p>
          <a:p>
            <a:r>
              <a:rPr lang="en-GB" dirty="0"/>
              <a:t>There is no time limit to using HRT </a:t>
            </a:r>
          </a:p>
          <a:p>
            <a:r>
              <a:rPr lang="en-GB" dirty="0"/>
              <a:t>Don’t believe everything you read on the internet </a:t>
            </a:r>
          </a:p>
          <a:p>
            <a:r>
              <a:rPr lang="en-US" dirty="0"/>
              <a:t> all sessions.</a:t>
            </a:r>
          </a:p>
        </p:txBody>
      </p:sp>
    </p:spTree>
    <p:extLst>
      <p:ext uri="{BB962C8B-B14F-4D97-AF65-F5344CB8AC3E}">
        <p14:creationId xmlns:p14="http://schemas.microsoft.com/office/powerpoint/2010/main" val="573129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43294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42464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56796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80862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38435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7020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2" name="Picture 1" descr="PP Template-Cov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4000" cy="5152644"/>
          </a:xfrm>
          <a:prstGeom prst="rect">
            <a:avLst/>
          </a:prstGeom>
        </p:spPr>
      </p:pic>
      <p:sp>
        <p:nvSpPr>
          <p:cNvPr id="10" name="Text Placeholder 9"/>
          <p:cNvSpPr>
            <a:spLocks noGrp="1"/>
          </p:cNvSpPr>
          <p:nvPr>
            <p:ph type="body" sz="quarter" idx="10" hasCustomPrompt="1"/>
          </p:nvPr>
        </p:nvSpPr>
        <p:spPr>
          <a:xfrm>
            <a:off x="5913732" y="2417364"/>
            <a:ext cx="3230267" cy="872065"/>
          </a:xfrm>
          <a:prstGeom prst="rect">
            <a:avLst/>
          </a:prstGeom>
        </p:spPr>
        <p:txBody>
          <a:bodyPr>
            <a:normAutofit/>
          </a:bodyPr>
          <a:lstStyle>
            <a:lvl1pPr marL="0" indent="0">
              <a:buNone/>
              <a:defRPr sz="2400">
                <a:solidFill>
                  <a:schemeClr val="bg1"/>
                </a:solidFill>
                <a:latin typeface="Tahoma"/>
                <a:cs typeface="Tahoma"/>
              </a:defRPr>
            </a:lvl1pPr>
          </a:lstStyle>
          <a:p>
            <a:pPr lvl="0"/>
            <a:r>
              <a:rPr lang="en-US" dirty="0"/>
              <a:t>Women’s Health Grand Rounds</a:t>
            </a:r>
          </a:p>
        </p:txBody>
      </p:sp>
      <p:sp>
        <p:nvSpPr>
          <p:cNvPr id="11" name="Text Placeholder 9"/>
          <p:cNvSpPr>
            <a:spLocks noGrp="1"/>
          </p:cNvSpPr>
          <p:nvPr>
            <p:ph type="body" sz="quarter" idx="11" hasCustomPrompt="1"/>
          </p:nvPr>
        </p:nvSpPr>
        <p:spPr>
          <a:xfrm>
            <a:off x="5913733" y="3207965"/>
            <a:ext cx="2671762" cy="468020"/>
          </a:xfrm>
          <a:prstGeom prst="rect">
            <a:avLst/>
          </a:prstGeom>
        </p:spPr>
        <p:txBody>
          <a:bodyPr>
            <a:normAutofit/>
          </a:bodyPr>
          <a:lstStyle>
            <a:lvl1pPr marL="0" indent="0">
              <a:buNone/>
              <a:defRPr sz="2400" baseline="0">
                <a:solidFill>
                  <a:srgbClr val="5EDDC1"/>
                </a:solidFill>
                <a:latin typeface="Tahoma"/>
                <a:cs typeface="Tahoma"/>
              </a:defRPr>
            </a:lvl1pPr>
          </a:lstStyle>
          <a:p>
            <a:pPr lvl="0"/>
            <a:r>
              <a:rPr lang="en-US" dirty="0"/>
              <a:t>Insert Talk Title</a:t>
            </a:r>
          </a:p>
        </p:txBody>
      </p:sp>
      <p:sp>
        <p:nvSpPr>
          <p:cNvPr id="12" name="Text Placeholder 9"/>
          <p:cNvSpPr>
            <a:spLocks noGrp="1"/>
          </p:cNvSpPr>
          <p:nvPr>
            <p:ph type="body" sz="quarter" idx="12" hasCustomPrompt="1"/>
          </p:nvPr>
        </p:nvSpPr>
        <p:spPr>
          <a:xfrm>
            <a:off x="5913732" y="3791558"/>
            <a:ext cx="2671762" cy="468020"/>
          </a:xfrm>
          <a:prstGeom prst="rect">
            <a:avLst/>
          </a:prstGeom>
        </p:spPr>
        <p:txBody>
          <a:bodyPr>
            <a:normAutofit/>
          </a:bodyPr>
          <a:lstStyle>
            <a:lvl1pPr marL="0" indent="0">
              <a:buNone/>
              <a:defRPr sz="1400" baseline="0">
                <a:solidFill>
                  <a:schemeClr val="bg1"/>
                </a:solidFill>
                <a:latin typeface="Tahoma"/>
                <a:cs typeface="Tahoma"/>
              </a:defRPr>
            </a:lvl1pPr>
          </a:lstStyle>
          <a:p>
            <a:pPr lvl="0"/>
            <a:r>
              <a:rPr lang="en-US" dirty="0" err="1"/>
              <a:t>Instert</a:t>
            </a:r>
            <a:r>
              <a:rPr lang="en-US" dirty="0"/>
              <a:t> name and date</a:t>
            </a:r>
          </a:p>
        </p:txBody>
      </p:sp>
      <p:sp>
        <p:nvSpPr>
          <p:cNvPr id="6" name="Picture Placeholder 10"/>
          <p:cNvSpPr>
            <a:spLocks noGrp="1"/>
          </p:cNvSpPr>
          <p:nvPr>
            <p:ph type="pic" sz="quarter" idx="16" hasCustomPrompt="1"/>
          </p:nvPr>
        </p:nvSpPr>
        <p:spPr>
          <a:xfrm>
            <a:off x="7528865" y="919996"/>
            <a:ext cx="1562986" cy="1485900"/>
          </a:xfrm>
        </p:spPr>
        <p:txBody>
          <a:bodyPr/>
          <a:lstStyle>
            <a:lvl1pPr>
              <a:defRPr baseline="0"/>
            </a:lvl1pPr>
          </a:lstStyle>
          <a:p>
            <a:r>
              <a:rPr lang="en-US" dirty="0"/>
              <a:t>Insert QR Code </a:t>
            </a:r>
          </a:p>
        </p:txBody>
      </p:sp>
    </p:spTree>
    <p:extLst>
      <p:ext uri="{BB962C8B-B14F-4D97-AF65-F5344CB8AC3E}">
        <p14:creationId xmlns:p14="http://schemas.microsoft.com/office/powerpoint/2010/main" val="2997068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yout 02">
    <p:spTree>
      <p:nvGrpSpPr>
        <p:cNvPr id="1" name=""/>
        <p:cNvGrpSpPr/>
        <p:nvPr/>
      </p:nvGrpSpPr>
      <p:grpSpPr>
        <a:xfrm>
          <a:off x="0" y="0"/>
          <a:ext cx="0" cy="0"/>
          <a:chOff x="0" y="0"/>
          <a:chExt cx="0" cy="0"/>
        </a:xfrm>
      </p:grpSpPr>
      <p:pic>
        <p:nvPicPr>
          <p:cNvPr id="9" name="Picture 8" descr="PP Template-1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5150069"/>
          </a:xfrm>
          <a:prstGeom prst="rect">
            <a:avLst/>
          </a:prstGeom>
        </p:spPr>
      </p:pic>
      <p:sp>
        <p:nvSpPr>
          <p:cNvPr id="3" name="Title 1"/>
          <p:cNvSpPr>
            <a:spLocks noGrp="1"/>
          </p:cNvSpPr>
          <p:nvPr>
            <p:ph type="ctrTitle" hasCustomPrompt="1"/>
          </p:nvPr>
        </p:nvSpPr>
        <p:spPr>
          <a:xfrm>
            <a:off x="370791" y="703657"/>
            <a:ext cx="5219362" cy="281296"/>
          </a:xfrm>
        </p:spPr>
        <p:txBody>
          <a:bodyPr lIns="0" tIns="0" bIns="0">
            <a:noAutofit/>
          </a:bodyPr>
          <a:lstStyle>
            <a:lvl1pPr algn="l">
              <a:defRPr>
                <a:solidFill>
                  <a:srgbClr val="019288"/>
                </a:solidFill>
              </a:defRPr>
            </a:lvl1pPr>
          </a:lstStyle>
          <a:p>
            <a:r>
              <a:rPr lang="en-US" dirty="0"/>
              <a:t>Title goes here</a:t>
            </a:r>
          </a:p>
        </p:txBody>
      </p:sp>
      <p:sp>
        <p:nvSpPr>
          <p:cNvPr id="5" name="Text Placeholder 9"/>
          <p:cNvSpPr>
            <a:spLocks noGrp="1"/>
          </p:cNvSpPr>
          <p:nvPr>
            <p:ph type="body" sz="quarter" idx="10" hasCustomPrompt="1"/>
          </p:nvPr>
        </p:nvSpPr>
        <p:spPr>
          <a:xfrm>
            <a:off x="375124" y="1449933"/>
            <a:ext cx="3499963" cy="254988"/>
          </a:xfrm>
        </p:spPr>
        <p:txBody>
          <a:bodyPr lIns="0" tIns="0" bIns="0">
            <a:noAutofit/>
          </a:bodyPr>
          <a:lstStyle>
            <a:lvl1pPr>
              <a:defRPr sz="1200" b="1">
                <a:solidFill>
                  <a:srgbClr val="106975"/>
                </a:solidFill>
              </a:defRPr>
            </a:lvl1pPr>
          </a:lstStyle>
          <a:p>
            <a:pPr lvl="0"/>
            <a:r>
              <a:rPr lang="en-US" dirty="0"/>
              <a:t>Subtitle</a:t>
            </a:r>
          </a:p>
        </p:txBody>
      </p:sp>
      <p:sp>
        <p:nvSpPr>
          <p:cNvPr id="6" name="Text Placeholder 16"/>
          <p:cNvSpPr>
            <a:spLocks noGrp="1"/>
          </p:cNvSpPr>
          <p:nvPr>
            <p:ph type="body" sz="quarter" idx="12" hasCustomPrompt="1"/>
          </p:nvPr>
        </p:nvSpPr>
        <p:spPr>
          <a:xfrm>
            <a:off x="374650" y="1724263"/>
            <a:ext cx="3500438" cy="3009900"/>
          </a:xfrm>
        </p:spPr>
        <p:txBody>
          <a:bodyPr lIns="0" tIns="0" bIns="0">
            <a:noAutofit/>
          </a:bodyPr>
          <a:lstStyle>
            <a:lvl1pPr algn="l">
              <a:lnSpc>
                <a:spcPct val="110000"/>
              </a:lnSpc>
              <a:defRPr sz="1200">
                <a:solidFill>
                  <a:schemeClr val="tx1">
                    <a:lumMod val="50000"/>
                    <a:lumOff val="50000"/>
                  </a:schemeClr>
                </a:solidFill>
              </a:defRPr>
            </a:lvl1pPr>
            <a:lvl2pPr algn="l">
              <a:defRPr sz="1200">
                <a:solidFill>
                  <a:schemeClr val="tx1">
                    <a:lumMod val="50000"/>
                    <a:lumOff val="50000"/>
                  </a:schemeClr>
                </a:solidFill>
              </a:defRPr>
            </a:lvl2pPr>
            <a:lvl3pPr algn="l">
              <a:defRPr sz="1200">
                <a:solidFill>
                  <a:schemeClr val="tx1">
                    <a:lumMod val="50000"/>
                    <a:lumOff val="50000"/>
                  </a:schemeClr>
                </a:solidFill>
              </a:defRPr>
            </a:lvl3pPr>
            <a:lvl4pPr algn="l">
              <a:defRPr sz="1200">
                <a:solidFill>
                  <a:schemeClr val="tx1">
                    <a:lumMod val="50000"/>
                    <a:lumOff val="50000"/>
                  </a:schemeClr>
                </a:solidFill>
              </a:defRPr>
            </a:lvl4pPr>
            <a:lvl5pPr algn="l">
              <a:defRPr sz="1200">
                <a:solidFill>
                  <a:schemeClr val="tx1">
                    <a:lumMod val="50000"/>
                    <a:lumOff val="50000"/>
                  </a:schemeClr>
                </a:solidFill>
              </a:defRPr>
            </a:lvl5pPr>
          </a:lstStyle>
          <a:p>
            <a:pPr lvl="0"/>
            <a:r>
              <a:rPr lang="en-US" dirty="0" err="1"/>
              <a:t>Posant</a:t>
            </a:r>
            <a:r>
              <a:rPr lang="en-US" dirty="0"/>
              <a:t> et </a:t>
            </a:r>
            <a:r>
              <a:rPr lang="en-US" dirty="0" err="1"/>
              <a:t>odi</a:t>
            </a:r>
            <a:r>
              <a:rPr lang="en-US" dirty="0"/>
              <a:t> </a:t>
            </a:r>
            <a:r>
              <a:rPr lang="en-US" dirty="0" err="1"/>
              <a:t>dolecae</a:t>
            </a:r>
            <a:r>
              <a:rPr lang="en-US" dirty="0"/>
              <a:t> </a:t>
            </a:r>
            <a:r>
              <a:rPr lang="en-US" dirty="0" err="1"/>
              <a:t>maximporro</a:t>
            </a:r>
            <a:r>
              <a:rPr lang="en-US" dirty="0"/>
              <a:t> </a:t>
            </a:r>
            <a:r>
              <a:rPr lang="en-US" dirty="0" err="1"/>
              <a:t>omnis</a:t>
            </a:r>
            <a:r>
              <a:rPr lang="en-US" dirty="0"/>
              <a:t> quod </a:t>
            </a:r>
            <a:r>
              <a:rPr lang="en-US" dirty="0" err="1"/>
              <a:t>mosam</a:t>
            </a:r>
            <a:r>
              <a:rPr lang="en-US" dirty="0"/>
              <a:t> quo de </a:t>
            </a:r>
            <a:r>
              <a:rPr lang="en-US" dirty="0" err="1"/>
              <a:t>mos</a:t>
            </a:r>
            <a:r>
              <a:rPr lang="en-US" dirty="0"/>
              <a:t> et pro qui </a:t>
            </a:r>
            <a:r>
              <a:rPr lang="en-US" dirty="0" err="1"/>
              <a:t>quamus</a:t>
            </a:r>
            <a:r>
              <a:rPr lang="en-US" dirty="0"/>
              <a:t>, </a:t>
            </a:r>
            <a:r>
              <a:rPr lang="en-US" dirty="0" err="1"/>
              <a:t>sunt</a:t>
            </a:r>
            <a:r>
              <a:rPr lang="en-US" dirty="0"/>
              <a:t> </a:t>
            </a:r>
            <a:r>
              <a:rPr lang="en-US" dirty="0" err="1"/>
              <a:t>harum</a:t>
            </a:r>
            <a:r>
              <a:rPr lang="en-US" dirty="0"/>
              <a:t> </a:t>
            </a:r>
            <a:r>
              <a:rPr lang="en-US" dirty="0" err="1"/>
              <a:t>dolo</a:t>
            </a:r>
            <a:r>
              <a:rPr lang="en-US" dirty="0"/>
              <a:t> </a:t>
            </a:r>
            <a:r>
              <a:rPr lang="en-US" dirty="0" err="1"/>
              <a:t>cuptiis</a:t>
            </a:r>
            <a:r>
              <a:rPr lang="en-US" dirty="0"/>
              <a:t> </a:t>
            </a:r>
            <a:r>
              <a:rPr lang="en-US" dirty="0" err="1"/>
              <a:t>nobis</a:t>
            </a:r>
            <a:r>
              <a:rPr lang="en-US" dirty="0"/>
              <a:t> </a:t>
            </a:r>
            <a:r>
              <a:rPr lang="en-US" dirty="0" err="1"/>
              <a:t>exerumqui</a:t>
            </a:r>
            <a:r>
              <a:rPr lang="en-US" dirty="0"/>
              <a:t> </a:t>
            </a:r>
            <a:r>
              <a:rPr lang="en-US" dirty="0" err="1"/>
              <a:t>voluptas</a:t>
            </a:r>
            <a:r>
              <a:rPr lang="en-US" dirty="0"/>
              <a:t> di qui </a:t>
            </a:r>
            <a:r>
              <a:rPr lang="en-US" dirty="0" err="1"/>
              <a:t>que</a:t>
            </a:r>
            <a:r>
              <a:rPr lang="en-US" dirty="0"/>
              <a:t> des maxim vid </a:t>
            </a:r>
            <a:r>
              <a:rPr lang="en-US" dirty="0" err="1"/>
              <a:t>que</a:t>
            </a:r>
            <a:r>
              <a:rPr lang="en-US" dirty="0"/>
              <a:t> </a:t>
            </a:r>
            <a:r>
              <a:rPr lang="en-US" dirty="0" err="1"/>
              <a:t>officia</a:t>
            </a:r>
            <a:r>
              <a:rPr lang="en-US" dirty="0"/>
              <a:t> </a:t>
            </a:r>
            <a:r>
              <a:rPr lang="en-US" dirty="0" err="1"/>
              <a:t>nos</a:t>
            </a:r>
            <a:r>
              <a:rPr lang="en-US" dirty="0"/>
              <a:t> </a:t>
            </a:r>
            <a:r>
              <a:rPr lang="en-US" dirty="0" err="1"/>
              <a:t>ea</a:t>
            </a:r>
            <a:r>
              <a:rPr lang="en-US" dirty="0"/>
              <a:t> </a:t>
            </a:r>
            <a:r>
              <a:rPr lang="en-US" dirty="0" err="1"/>
              <a:t>nam</a:t>
            </a:r>
            <a:r>
              <a:rPr lang="en-US" dirty="0"/>
              <a:t> </a:t>
            </a:r>
            <a:r>
              <a:rPr lang="en-US" dirty="0" err="1"/>
              <a:t>enis</a:t>
            </a:r>
            <a:r>
              <a:rPr lang="en-US" dirty="0"/>
              <a:t> ma </a:t>
            </a:r>
            <a:r>
              <a:rPr lang="en-US" dirty="0" err="1"/>
              <a:t>aut</a:t>
            </a:r>
            <a:r>
              <a:rPr lang="en-US" dirty="0"/>
              <a:t> </a:t>
            </a:r>
            <a:r>
              <a:rPr lang="en-US" dirty="0" err="1"/>
              <a:t>eosanimusam</a:t>
            </a:r>
            <a:r>
              <a:rPr lang="en-US" dirty="0"/>
              <a:t> </a:t>
            </a:r>
            <a:r>
              <a:rPr lang="en-US" dirty="0" err="1"/>
              <a:t>ute</a:t>
            </a:r>
            <a:r>
              <a:rPr lang="en-US" dirty="0"/>
              <a:t> </a:t>
            </a:r>
            <a:r>
              <a:rPr lang="en-US" dirty="0" err="1"/>
              <a:t>eos</a:t>
            </a:r>
            <a:r>
              <a:rPr lang="en-US" dirty="0"/>
              <a:t> quae. </a:t>
            </a:r>
            <a:r>
              <a:rPr lang="en-US" dirty="0" err="1"/>
              <a:t>Epra</a:t>
            </a:r>
            <a:r>
              <a:rPr lang="en-US" dirty="0"/>
              <a:t> qui </a:t>
            </a:r>
            <a:r>
              <a:rPr lang="en-US" dirty="0" err="1"/>
              <a:t>dollupid</a:t>
            </a:r>
            <a:r>
              <a:rPr lang="en-US" dirty="0"/>
              <a:t> </a:t>
            </a:r>
            <a:r>
              <a:rPr lang="en-US" dirty="0" err="1"/>
              <a:t>quis</a:t>
            </a:r>
            <a:r>
              <a:rPr lang="en-US" dirty="0"/>
              <a:t> </a:t>
            </a:r>
            <a:r>
              <a:rPr lang="en-US" dirty="0" err="1"/>
              <a:t>ipsandam</a:t>
            </a:r>
            <a:r>
              <a:rPr lang="en-US" dirty="0"/>
              <a:t>, </a:t>
            </a:r>
            <a:r>
              <a:rPr lang="en-US" dirty="0" err="1"/>
              <a:t>omnihit</a:t>
            </a:r>
            <a:r>
              <a:rPr lang="en-US" dirty="0"/>
              <a:t> </a:t>
            </a:r>
            <a:r>
              <a:rPr lang="en-US" dirty="0" err="1"/>
              <a:t>doluptatqui</a:t>
            </a:r>
            <a:r>
              <a:rPr lang="en-US" dirty="0"/>
              <a:t> od qui </a:t>
            </a:r>
            <a:r>
              <a:rPr lang="en-US" dirty="0" err="1"/>
              <a:t>omnis</a:t>
            </a:r>
            <a:r>
              <a:rPr lang="en-US" dirty="0"/>
              <a:t> </a:t>
            </a:r>
            <a:r>
              <a:rPr lang="en-US" dirty="0" err="1"/>
              <a:t>ut</a:t>
            </a:r>
            <a:r>
              <a:rPr lang="en-US" dirty="0"/>
              <a:t> as et et </a:t>
            </a:r>
            <a:r>
              <a:rPr lang="en-US" dirty="0" err="1"/>
              <a:t>laut</a:t>
            </a:r>
            <a:r>
              <a:rPr lang="en-US" dirty="0"/>
              <a:t> </a:t>
            </a:r>
            <a:r>
              <a:rPr lang="en-US" dirty="0" err="1"/>
              <a:t>estisquiae</a:t>
            </a:r>
            <a:r>
              <a:rPr lang="en-US" dirty="0"/>
              <a:t>. </a:t>
            </a:r>
          </a:p>
        </p:txBody>
      </p:sp>
      <p:sp>
        <p:nvSpPr>
          <p:cNvPr id="11" name="Picture Placeholder 10"/>
          <p:cNvSpPr>
            <a:spLocks noGrp="1"/>
          </p:cNvSpPr>
          <p:nvPr>
            <p:ph type="pic" sz="quarter" idx="16"/>
          </p:nvPr>
        </p:nvSpPr>
        <p:spPr>
          <a:xfrm>
            <a:off x="4165600" y="1449388"/>
            <a:ext cx="3500438" cy="2574925"/>
          </a:xfrm>
        </p:spPr>
        <p:txBody>
          <a:bodyPr/>
          <a:lstStyle/>
          <a:p>
            <a:endParaRPr lang="en-US" dirty="0"/>
          </a:p>
        </p:txBody>
      </p:sp>
      <p:sp>
        <p:nvSpPr>
          <p:cNvPr id="10" name="Picture Placeholder 10"/>
          <p:cNvSpPr>
            <a:spLocks noGrp="1"/>
          </p:cNvSpPr>
          <p:nvPr>
            <p:ph type="pic" sz="quarter" idx="17" hasCustomPrompt="1"/>
          </p:nvPr>
        </p:nvSpPr>
        <p:spPr>
          <a:xfrm>
            <a:off x="7389629" y="150963"/>
            <a:ext cx="1562986" cy="1485900"/>
          </a:xfrm>
        </p:spPr>
        <p:txBody>
          <a:bodyPr/>
          <a:lstStyle>
            <a:lvl1pPr>
              <a:defRPr baseline="0"/>
            </a:lvl1pPr>
          </a:lstStyle>
          <a:p>
            <a:r>
              <a:rPr lang="en-US" dirty="0"/>
              <a:t>Insert QR Code </a:t>
            </a:r>
          </a:p>
        </p:txBody>
      </p:sp>
    </p:spTree>
    <p:extLst>
      <p:ext uri="{BB962C8B-B14F-4D97-AF65-F5344CB8AC3E}">
        <p14:creationId xmlns:p14="http://schemas.microsoft.com/office/powerpoint/2010/main" val="2335572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yout 03">
    <p:spTree>
      <p:nvGrpSpPr>
        <p:cNvPr id="1" name=""/>
        <p:cNvGrpSpPr/>
        <p:nvPr/>
      </p:nvGrpSpPr>
      <p:grpSpPr>
        <a:xfrm>
          <a:off x="0" y="0"/>
          <a:ext cx="0" cy="0"/>
          <a:chOff x="0" y="0"/>
          <a:chExt cx="0" cy="0"/>
        </a:xfrm>
      </p:grpSpPr>
      <p:pic>
        <p:nvPicPr>
          <p:cNvPr id="13" name="Picture 12" descr="PP Template-1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5150069"/>
          </a:xfrm>
          <a:prstGeom prst="rect">
            <a:avLst/>
          </a:prstGeom>
        </p:spPr>
      </p:pic>
      <p:sp>
        <p:nvSpPr>
          <p:cNvPr id="3" name="Title 1"/>
          <p:cNvSpPr>
            <a:spLocks noGrp="1"/>
          </p:cNvSpPr>
          <p:nvPr>
            <p:ph type="ctrTitle" hasCustomPrompt="1"/>
          </p:nvPr>
        </p:nvSpPr>
        <p:spPr>
          <a:xfrm>
            <a:off x="370791" y="703657"/>
            <a:ext cx="5219362" cy="281296"/>
          </a:xfrm>
        </p:spPr>
        <p:txBody>
          <a:bodyPr lIns="0" tIns="0" bIns="0">
            <a:noAutofit/>
          </a:bodyPr>
          <a:lstStyle>
            <a:lvl1pPr algn="l">
              <a:defRPr>
                <a:solidFill>
                  <a:srgbClr val="019288"/>
                </a:solidFill>
              </a:defRPr>
            </a:lvl1pPr>
          </a:lstStyle>
          <a:p>
            <a:r>
              <a:rPr lang="en-US" dirty="0"/>
              <a:t>Title goes here</a:t>
            </a:r>
          </a:p>
        </p:txBody>
      </p:sp>
      <p:sp>
        <p:nvSpPr>
          <p:cNvPr id="5" name="Text Placeholder 9"/>
          <p:cNvSpPr>
            <a:spLocks noGrp="1"/>
          </p:cNvSpPr>
          <p:nvPr>
            <p:ph type="body" sz="quarter" idx="10" hasCustomPrompt="1"/>
          </p:nvPr>
        </p:nvSpPr>
        <p:spPr>
          <a:xfrm>
            <a:off x="375124" y="1449933"/>
            <a:ext cx="3499963" cy="254988"/>
          </a:xfrm>
        </p:spPr>
        <p:txBody>
          <a:bodyPr lIns="0" tIns="0" bIns="0">
            <a:noAutofit/>
          </a:bodyPr>
          <a:lstStyle>
            <a:lvl1pPr>
              <a:defRPr sz="1200" b="1">
                <a:solidFill>
                  <a:srgbClr val="106975"/>
                </a:solidFill>
              </a:defRPr>
            </a:lvl1pPr>
          </a:lstStyle>
          <a:p>
            <a:pPr lvl="0"/>
            <a:r>
              <a:rPr lang="en-US" dirty="0"/>
              <a:t>Subtitle</a:t>
            </a:r>
          </a:p>
        </p:txBody>
      </p:sp>
      <p:sp>
        <p:nvSpPr>
          <p:cNvPr id="6" name="Text Placeholder 16"/>
          <p:cNvSpPr>
            <a:spLocks noGrp="1"/>
          </p:cNvSpPr>
          <p:nvPr>
            <p:ph type="body" sz="quarter" idx="12" hasCustomPrompt="1"/>
          </p:nvPr>
        </p:nvSpPr>
        <p:spPr>
          <a:xfrm>
            <a:off x="374650" y="1724263"/>
            <a:ext cx="3500438" cy="740617"/>
          </a:xfrm>
        </p:spPr>
        <p:txBody>
          <a:bodyPr lIns="0" tIns="0" bIns="0">
            <a:noAutofit/>
          </a:bodyPr>
          <a:lstStyle>
            <a:lvl1pPr algn="l">
              <a:lnSpc>
                <a:spcPct val="110000"/>
              </a:lnSpc>
              <a:defRPr sz="1200">
                <a:solidFill>
                  <a:schemeClr val="tx1">
                    <a:lumMod val="50000"/>
                    <a:lumOff val="50000"/>
                  </a:schemeClr>
                </a:solidFill>
              </a:defRPr>
            </a:lvl1pPr>
            <a:lvl2pPr algn="l">
              <a:defRPr sz="1200">
                <a:solidFill>
                  <a:schemeClr val="tx1">
                    <a:lumMod val="50000"/>
                    <a:lumOff val="50000"/>
                  </a:schemeClr>
                </a:solidFill>
              </a:defRPr>
            </a:lvl2pPr>
            <a:lvl3pPr algn="l">
              <a:defRPr sz="1200">
                <a:solidFill>
                  <a:schemeClr val="tx1">
                    <a:lumMod val="50000"/>
                    <a:lumOff val="50000"/>
                  </a:schemeClr>
                </a:solidFill>
              </a:defRPr>
            </a:lvl3pPr>
            <a:lvl4pPr algn="l">
              <a:defRPr sz="1200">
                <a:solidFill>
                  <a:schemeClr val="tx1">
                    <a:lumMod val="50000"/>
                    <a:lumOff val="50000"/>
                  </a:schemeClr>
                </a:solidFill>
              </a:defRPr>
            </a:lvl4pPr>
            <a:lvl5pPr algn="l">
              <a:defRPr sz="1200">
                <a:solidFill>
                  <a:schemeClr val="tx1">
                    <a:lumMod val="50000"/>
                    <a:lumOff val="50000"/>
                  </a:schemeClr>
                </a:solidFill>
              </a:defRPr>
            </a:lvl5pPr>
          </a:lstStyle>
          <a:p>
            <a:pPr lvl="0"/>
            <a:r>
              <a:rPr lang="en-US" dirty="0" err="1"/>
              <a:t>Posant</a:t>
            </a:r>
            <a:r>
              <a:rPr lang="en-US" dirty="0"/>
              <a:t> et </a:t>
            </a:r>
            <a:r>
              <a:rPr lang="en-US" dirty="0" err="1"/>
              <a:t>odi</a:t>
            </a:r>
            <a:r>
              <a:rPr lang="en-US" dirty="0"/>
              <a:t> </a:t>
            </a:r>
            <a:r>
              <a:rPr lang="en-US" dirty="0" err="1"/>
              <a:t>dolecae</a:t>
            </a:r>
            <a:r>
              <a:rPr lang="en-US" dirty="0"/>
              <a:t> </a:t>
            </a:r>
            <a:r>
              <a:rPr lang="en-US" dirty="0" err="1"/>
              <a:t>maximporro</a:t>
            </a:r>
            <a:r>
              <a:rPr lang="en-US" dirty="0"/>
              <a:t> </a:t>
            </a:r>
            <a:r>
              <a:rPr lang="en-US" dirty="0" err="1"/>
              <a:t>omnis</a:t>
            </a:r>
            <a:r>
              <a:rPr lang="en-US" dirty="0"/>
              <a:t> quod </a:t>
            </a:r>
            <a:r>
              <a:rPr lang="en-US" dirty="0" err="1"/>
              <a:t>mosam</a:t>
            </a:r>
            <a:r>
              <a:rPr lang="en-US" dirty="0"/>
              <a:t> quo de </a:t>
            </a:r>
            <a:r>
              <a:rPr lang="en-US" dirty="0" err="1"/>
              <a:t>mos</a:t>
            </a:r>
            <a:r>
              <a:rPr lang="en-US" dirty="0"/>
              <a:t> et pro qui </a:t>
            </a:r>
            <a:r>
              <a:rPr lang="en-US" dirty="0" err="1"/>
              <a:t>quamus</a:t>
            </a:r>
            <a:r>
              <a:rPr lang="en-US" dirty="0"/>
              <a:t>, </a:t>
            </a:r>
            <a:r>
              <a:rPr lang="en-US" dirty="0" err="1"/>
              <a:t>sunt</a:t>
            </a:r>
            <a:r>
              <a:rPr lang="en-US" dirty="0"/>
              <a:t> </a:t>
            </a:r>
            <a:r>
              <a:rPr lang="en-US" dirty="0" err="1"/>
              <a:t>harum</a:t>
            </a:r>
            <a:r>
              <a:rPr lang="en-US" dirty="0"/>
              <a:t> </a:t>
            </a:r>
            <a:r>
              <a:rPr lang="en-US" dirty="0" err="1"/>
              <a:t>dolo</a:t>
            </a:r>
            <a:r>
              <a:rPr lang="en-US" dirty="0"/>
              <a:t> </a:t>
            </a:r>
            <a:r>
              <a:rPr lang="en-US" dirty="0" err="1"/>
              <a:t>cuptiis</a:t>
            </a:r>
            <a:r>
              <a:rPr lang="en-US" dirty="0"/>
              <a:t> </a:t>
            </a:r>
            <a:r>
              <a:rPr lang="en-US" dirty="0" err="1"/>
              <a:t>nobis</a:t>
            </a:r>
            <a:r>
              <a:rPr lang="en-US" dirty="0"/>
              <a:t> </a:t>
            </a:r>
            <a:r>
              <a:rPr lang="en-US" dirty="0" err="1"/>
              <a:t>exerumqui</a:t>
            </a:r>
            <a:r>
              <a:rPr lang="en-US" dirty="0"/>
              <a:t> </a:t>
            </a:r>
            <a:r>
              <a:rPr lang="en-US" dirty="0" err="1"/>
              <a:t>voluptasv</a:t>
            </a:r>
            <a:endParaRPr lang="en-US" dirty="0"/>
          </a:p>
        </p:txBody>
      </p:sp>
      <p:sp>
        <p:nvSpPr>
          <p:cNvPr id="7" name="Text Placeholder 16"/>
          <p:cNvSpPr>
            <a:spLocks noGrp="1"/>
          </p:cNvSpPr>
          <p:nvPr>
            <p:ph type="body" sz="quarter" idx="13" hasCustomPrompt="1"/>
          </p:nvPr>
        </p:nvSpPr>
        <p:spPr>
          <a:xfrm>
            <a:off x="4165210" y="1724263"/>
            <a:ext cx="3500438" cy="740617"/>
          </a:xfrm>
        </p:spPr>
        <p:txBody>
          <a:bodyPr lIns="0" tIns="0" bIns="0">
            <a:noAutofit/>
          </a:bodyPr>
          <a:lstStyle>
            <a:lvl1pPr algn="l">
              <a:lnSpc>
                <a:spcPct val="110000"/>
              </a:lnSpc>
              <a:defRPr sz="1200">
                <a:solidFill>
                  <a:schemeClr val="tx1">
                    <a:lumMod val="50000"/>
                    <a:lumOff val="50000"/>
                  </a:schemeClr>
                </a:solidFill>
              </a:defRPr>
            </a:lvl1pPr>
            <a:lvl2pPr algn="l">
              <a:defRPr sz="1200">
                <a:solidFill>
                  <a:schemeClr val="tx1">
                    <a:lumMod val="50000"/>
                    <a:lumOff val="50000"/>
                  </a:schemeClr>
                </a:solidFill>
              </a:defRPr>
            </a:lvl2pPr>
            <a:lvl3pPr algn="l">
              <a:defRPr sz="1200">
                <a:solidFill>
                  <a:schemeClr val="tx1">
                    <a:lumMod val="50000"/>
                    <a:lumOff val="50000"/>
                  </a:schemeClr>
                </a:solidFill>
              </a:defRPr>
            </a:lvl3pPr>
            <a:lvl4pPr algn="l">
              <a:defRPr sz="1200">
                <a:solidFill>
                  <a:schemeClr val="tx1">
                    <a:lumMod val="50000"/>
                    <a:lumOff val="50000"/>
                  </a:schemeClr>
                </a:solidFill>
              </a:defRPr>
            </a:lvl4pPr>
            <a:lvl5pPr algn="l">
              <a:defRPr sz="1200">
                <a:solidFill>
                  <a:schemeClr val="tx1">
                    <a:lumMod val="50000"/>
                    <a:lumOff val="50000"/>
                  </a:schemeClr>
                </a:solidFill>
              </a:defRPr>
            </a:lvl5pPr>
          </a:lstStyle>
          <a:p>
            <a:pPr lvl="0"/>
            <a:r>
              <a:rPr lang="en-US" dirty="0" err="1"/>
              <a:t>Posant</a:t>
            </a:r>
            <a:r>
              <a:rPr lang="en-US" dirty="0"/>
              <a:t> et </a:t>
            </a:r>
            <a:r>
              <a:rPr lang="en-US" dirty="0" err="1"/>
              <a:t>odi</a:t>
            </a:r>
            <a:r>
              <a:rPr lang="en-US" dirty="0"/>
              <a:t> </a:t>
            </a:r>
            <a:r>
              <a:rPr lang="en-US" dirty="0" err="1"/>
              <a:t>dolecae</a:t>
            </a:r>
            <a:r>
              <a:rPr lang="en-US" dirty="0"/>
              <a:t> </a:t>
            </a:r>
            <a:r>
              <a:rPr lang="en-US" dirty="0" err="1"/>
              <a:t>maximporro</a:t>
            </a:r>
            <a:r>
              <a:rPr lang="en-US" dirty="0"/>
              <a:t> </a:t>
            </a:r>
            <a:r>
              <a:rPr lang="en-US" dirty="0" err="1"/>
              <a:t>omnis</a:t>
            </a:r>
            <a:r>
              <a:rPr lang="en-US" dirty="0"/>
              <a:t> quod </a:t>
            </a:r>
            <a:r>
              <a:rPr lang="en-US" dirty="0" err="1"/>
              <a:t>mosam</a:t>
            </a:r>
            <a:r>
              <a:rPr lang="en-US" dirty="0"/>
              <a:t> quo de </a:t>
            </a:r>
            <a:r>
              <a:rPr lang="en-US" dirty="0" err="1"/>
              <a:t>mos</a:t>
            </a:r>
            <a:r>
              <a:rPr lang="en-US" dirty="0"/>
              <a:t> et pro qui </a:t>
            </a:r>
            <a:r>
              <a:rPr lang="en-US" dirty="0" err="1"/>
              <a:t>quamus</a:t>
            </a:r>
            <a:r>
              <a:rPr lang="en-US" dirty="0"/>
              <a:t>, </a:t>
            </a:r>
            <a:r>
              <a:rPr lang="en-US" dirty="0" err="1"/>
              <a:t>sunt</a:t>
            </a:r>
            <a:r>
              <a:rPr lang="en-US" dirty="0"/>
              <a:t> </a:t>
            </a:r>
            <a:r>
              <a:rPr lang="en-US" dirty="0" err="1"/>
              <a:t>harum</a:t>
            </a:r>
            <a:r>
              <a:rPr lang="en-US" dirty="0"/>
              <a:t> </a:t>
            </a:r>
            <a:r>
              <a:rPr lang="en-US" dirty="0" err="1"/>
              <a:t>dolo</a:t>
            </a:r>
            <a:r>
              <a:rPr lang="en-US" dirty="0"/>
              <a:t> </a:t>
            </a:r>
            <a:r>
              <a:rPr lang="en-US" dirty="0" err="1"/>
              <a:t>cuptiis</a:t>
            </a:r>
            <a:r>
              <a:rPr lang="en-US" dirty="0"/>
              <a:t> </a:t>
            </a:r>
            <a:r>
              <a:rPr lang="en-US" dirty="0" err="1"/>
              <a:t>nobis</a:t>
            </a:r>
            <a:r>
              <a:rPr lang="en-US" dirty="0"/>
              <a:t> </a:t>
            </a:r>
            <a:r>
              <a:rPr lang="en-US" dirty="0" err="1"/>
              <a:t>exerumqui</a:t>
            </a:r>
            <a:r>
              <a:rPr lang="en-US" dirty="0"/>
              <a:t> </a:t>
            </a:r>
            <a:r>
              <a:rPr lang="en-US" dirty="0" err="1"/>
              <a:t>voluptas</a:t>
            </a:r>
            <a:endParaRPr lang="en-US" dirty="0"/>
          </a:p>
        </p:txBody>
      </p:sp>
      <p:sp>
        <p:nvSpPr>
          <p:cNvPr id="9" name="Text Placeholder 9"/>
          <p:cNvSpPr>
            <a:spLocks noGrp="1"/>
          </p:cNvSpPr>
          <p:nvPr>
            <p:ph type="body" sz="quarter" idx="15" hasCustomPrompt="1"/>
          </p:nvPr>
        </p:nvSpPr>
        <p:spPr>
          <a:xfrm>
            <a:off x="4165210" y="1449933"/>
            <a:ext cx="3500438" cy="254988"/>
          </a:xfrm>
        </p:spPr>
        <p:txBody>
          <a:bodyPr lIns="0" tIns="0" bIns="0">
            <a:noAutofit/>
          </a:bodyPr>
          <a:lstStyle>
            <a:lvl1pPr>
              <a:defRPr sz="1200" b="1">
                <a:solidFill>
                  <a:srgbClr val="106975"/>
                </a:solidFill>
              </a:defRPr>
            </a:lvl1pPr>
          </a:lstStyle>
          <a:p>
            <a:pPr lvl="0"/>
            <a:r>
              <a:rPr lang="en-US" dirty="0"/>
              <a:t>Subtitle</a:t>
            </a:r>
          </a:p>
        </p:txBody>
      </p:sp>
      <p:sp>
        <p:nvSpPr>
          <p:cNvPr id="11" name="Picture Placeholder 10"/>
          <p:cNvSpPr>
            <a:spLocks noGrp="1"/>
          </p:cNvSpPr>
          <p:nvPr>
            <p:ph type="pic" sz="quarter" idx="16"/>
          </p:nvPr>
        </p:nvSpPr>
        <p:spPr>
          <a:xfrm>
            <a:off x="374650" y="2589300"/>
            <a:ext cx="3500438" cy="1485900"/>
          </a:xfrm>
        </p:spPr>
        <p:txBody>
          <a:bodyPr/>
          <a:lstStyle/>
          <a:p>
            <a:endParaRPr lang="en-US"/>
          </a:p>
        </p:txBody>
      </p:sp>
      <p:sp>
        <p:nvSpPr>
          <p:cNvPr id="12" name="Picture Placeholder 10"/>
          <p:cNvSpPr>
            <a:spLocks noGrp="1"/>
          </p:cNvSpPr>
          <p:nvPr>
            <p:ph type="pic" sz="quarter" idx="17"/>
          </p:nvPr>
        </p:nvSpPr>
        <p:spPr>
          <a:xfrm>
            <a:off x="4165210" y="2589300"/>
            <a:ext cx="3500438" cy="1485900"/>
          </a:xfrm>
        </p:spPr>
        <p:txBody>
          <a:bodyPr/>
          <a:lstStyle/>
          <a:p>
            <a:endParaRPr lang="en-US"/>
          </a:p>
        </p:txBody>
      </p:sp>
      <p:sp>
        <p:nvSpPr>
          <p:cNvPr id="14" name="Picture Placeholder 10"/>
          <p:cNvSpPr>
            <a:spLocks noGrp="1"/>
          </p:cNvSpPr>
          <p:nvPr>
            <p:ph type="pic" sz="quarter" idx="18" hasCustomPrompt="1"/>
          </p:nvPr>
        </p:nvSpPr>
        <p:spPr>
          <a:xfrm>
            <a:off x="7389629" y="150963"/>
            <a:ext cx="1562986" cy="1485900"/>
          </a:xfrm>
        </p:spPr>
        <p:txBody>
          <a:bodyPr/>
          <a:lstStyle>
            <a:lvl1pPr>
              <a:defRPr baseline="0"/>
            </a:lvl1pPr>
          </a:lstStyle>
          <a:p>
            <a:r>
              <a:rPr lang="en-US" dirty="0"/>
              <a:t>Insert QR Code </a:t>
            </a:r>
          </a:p>
        </p:txBody>
      </p:sp>
    </p:spTree>
    <p:extLst>
      <p:ext uri="{BB962C8B-B14F-4D97-AF65-F5344CB8AC3E}">
        <p14:creationId xmlns:p14="http://schemas.microsoft.com/office/powerpoint/2010/main" val="20564657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yout 04">
    <p:spTree>
      <p:nvGrpSpPr>
        <p:cNvPr id="1" name=""/>
        <p:cNvGrpSpPr/>
        <p:nvPr/>
      </p:nvGrpSpPr>
      <p:grpSpPr>
        <a:xfrm>
          <a:off x="0" y="0"/>
          <a:ext cx="0" cy="0"/>
          <a:chOff x="0" y="0"/>
          <a:chExt cx="0" cy="0"/>
        </a:xfrm>
      </p:grpSpPr>
      <p:pic>
        <p:nvPicPr>
          <p:cNvPr id="9" name="Picture 8" descr="PP Template-1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5150069"/>
          </a:xfrm>
          <a:prstGeom prst="rect">
            <a:avLst/>
          </a:prstGeom>
        </p:spPr>
      </p:pic>
      <p:sp>
        <p:nvSpPr>
          <p:cNvPr id="10" name="Picture Placeholder 9"/>
          <p:cNvSpPr>
            <a:spLocks noGrp="1"/>
          </p:cNvSpPr>
          <p:nvPr>
            <p:ph type="pic" sz="quarter" idx="15" hasCustomPrompt="1"/>
          </p:nvPr>
        </p:nvSpPr>
        <p:spPr>
          <a:xfrm>
            <a:off x="0" y="-1"/>
            <a:ext cx="3919538" cy="4868985"/>
          </a:xfrm>
        </p:spPr>
        <p:txBody>
          <a:bodyPr/>
          <a:lstStyle/>
          <a:p>
            <a:r>
              <a:rPr lang="en-US" dirty="0"/>
              <a:t> </a:t>
            </a:r>
          </a:p>
        </p:txBody>
      </p:sp>
      <p:sp>
        <p:nvSpPr>
          <p:cNvPr id="4" name="Title 1"/>
          <p:cNvSpPr>
            <a:spLocks noGrp="1"/>
          </p:cNvSpPr>
          <p:nvPr>
            <p:ph type="ctrTitle" hasCustomPrompt="1"/>
          </p:nvPr>
        </p:nvSpPr>
        <p:spPr>
          <a:xfrm>
            <a:off x="4249756" y="703657"/>
            <a:ext cx="4708660" cy="281296"/>
          </a:xfrm>
        </p:spPr>
        <p:txBody>
          <a:bodyPr lIns="0" tIns="0" bIns="0">
            <a:noAutofit/>
          </a:bodyPr>
          <a:lstStyle>
            <a:lvl1pPr algn="l">
              <a:defRPr>
                <a:solidFill>
                  <a:srgbClr val="019288"/>
                </a:solidFill>
              </a:defRPr>
            </a:lvl1pPr>
          </a:lstStyle>
          <a:p>
            <a:r>
              <a:rPr lang="en-US" dirty="0"/>
              <a:t>Title goes here</a:t>
            </a:r>
          </a:p>
        </p:txBody>
      </p:sp>
      <p:sp>
        <p:nvSpPr>
          <p:cNvPr id="6" name="Text Placeholder 9"/>
          <p:cNvSpPr>
            <a:spLocks noGrp="1"/>
          </p:cNvSpPr>
          <p:nvPr>
            <p:ph type="body" sz="quarter" idx="10" hasCustomPrompt="1"/>
          </p:nvPr>
        </p:nvSpPr>
        <p:spPr>
          <a:xfrm>
            <a:off x="4249756" y="1425591"/>
            <a:ext cx="3499963" cy="254988"/>
          </a:xfrm>
        </p:spPr>
        <p:txBody>
          <a:bodyPr lIns="0" tIns="0" bIns="0">
            <a:noAutofit/>
          </a:bodyPr>
          <a:lstStyle>
            <a:lvl1pPr>
              <a:defRPr sz="1200" b="1">
                <a:solidFill>
                  <a:srgbClr val="106975"/>
                </a:solidFill>
              </a:defRPr>
            </a:lvl1pPr>
          </a:lstStyle>
          <a:p>
            <a:pPr lvl="0"/>
            <a:r>
              <a:rPr lang="en-US" dirty="0"/>
              <a:t>Subtitle</a:t>
            </a:r>
          </a:p>
        </p:txBody>
      </p:sp>
      <p:sp>
        <p:nvSpPr>
          <p:cNvPr id="7" name="Text Placeholder 16"/>
          <p:cNvSpPr>
            <a:spLocks noGrp="1"/>
          </p:cNvSpPr>
          <p:nvPr>
            <p:ph type="body" sz="quarter" idx="12" hasCustomPrompt="1"/>
          </p:nvPr>
        </p:nvSpPr>
        <p:spPr>
          <a:xfrm>
            <a:off x="4249756" y="1699921"/>
            <a:ext cx="3500438" cy="2159891"/>
          </a:xfrm>
        </p:spPr>
        <p:txBody>
          <a:bodyPr lIns="0" tIns="0" bIns="0">
            <a:noAutofit/>
          </a:bodyPr>
          <a:lstStyle>
            <a:lvl1pPr marL="171450" indent="-171450" algn="l">
              <a:lnSpc>
                <a:spcPct val="110000"/>
              </a:lnSpc>
              <a:buClr>
                <a:srgbClr val="106975"/>
              </a:buClr>
              <a:buFont typeface="Arial"/>
              <a:buChar char="•"/>
              <a:defRPr sz="1200">
                <a:solidFill>
                  <a:schemeClr val="tx1">
                    <a:lumMod val="50000"/>
                    <a:lumOff val="50000"/>
                  </a:schemeClr>
                </a:solidFill>
              </a:defRPr>
            </a:lvl1pPr>
            <a:lvl2pPr algn="l">
              <a:defRPr sz="1200">
                <a:solidFill>
                  <a:schemeClr val="tx1">
                    <a:lumMod val="50000"/>
                    <a:lumOff val="50000"/>
                  </a:schemeClr>
                </a:solidFill>
              </a:defRPr>
            </a:lvl2pPr>
            <a:lvl3pPr algn="l">
              <a:defRPr sz="1200">
                <a:solidFill>
                  <a:schemeClr val="tx1">
                    <a:lumMod val="50000"/>
                    <a:lumOff val="50000"/>
                  </a:schemeClr>
                </a:solidFill>
              </a:defRPr>
            </a:lvl3pPr>
            <a:lvl4pPr algn="l">
              <a:defRPr sz="1200">
                <a:solidFill>
                  <a:schemeClr val="tx1">
                    <a:lumMod val="50000"/>
                    <a:lumOff val="50000"/>
                  </a:schemeClr>
                </a:solidFill>
              </a:defRPr>
            </a:lvl4pPr>
            <a:lvl5pPr algn="l">
              <a:defRPr sz="1200">
                <a:solidFill>
                  <a:schemeClr val="tx1">
                    <a:lumMod val="50000"/>
                    <a:lumOff val="50000"/>
                  </a:schemeClr>
                </a:solidFill>
              </a:defRPr>
            </a:lvl5pPr>
          </a:lstStyle>
          <a:p>
            <a:pPr lvl="0"/>
            <a:r>
              <a:rPr lang="en-US" dirty="0" err="1"/>
              <a:t>dolecae</a:t>
            </a:r>
            <a:r>
              <a:rPr lang="en-US" dirty="0"/>
              <a:t> </a:t>
            </a:r>
            <a:r>
              <a:rPr lang="en-US" dirty="0" err="1"/>
              <a:t>maximporro</a:t>
            </a:r>
            <a:r>
              <a:rPr lang="en-US" dirty="0"/>
              <a:t> </a:t>
            </a:r>
            <a:r>
              <a:rPr lang="en-US" dirty="0" err="1"/>
              <a:t>omnis</a:t>
            </a:r>
            <a:r>
              <a:rPr lang="en-US" dirty="0"/>
              <a:t> quod </a:t>
            </a:r>
            <a:r>
              <a:rPr lang="en-US" dirty="0" err="1"/>
              <a:t>mosam</a:t>
            </a:r>
            <a:r>
              <a:rPr lang="en-US" dirty="0"/>
              <a:t> quo de </a:t>
            </a:r>
            <a:r>
              <a:rPr lang="en-US" dirty="0" err="1"/>
              <a:t>mos</a:t>
            </a:r>
            <a:r>
              <a:rPr lang="en-US" dirty="0"/>
              <a:t> et pro qui </a:t>
            </a:r>
            <a:r>
              <a:rPr lang="en-US" dirty="0" err="1"/>
              <a:t>quamus</a:t>
            </a:r>
            <a:r>
              <a:rPr lang="en-US" dirty="0"/>
              <a:t>. </a:t>
            </a:r>
          </a:p>
          <a:p>
            <a:pPr lvl="0"/>
            <a:r>
              <a:rPr lang="en-US" dirty="0" err="1"/>
              <a:t>Sunt</a:t>
            </a:r>
            <a:r>
              <a:rPr lang="en-US" dirty="0"/>
              <a:t> </a:t>
            </a:r>
            <a:r>
              <a:rPr lang="en-US" dirty="0" err="1"/>
              <a:t>harum</a:t>
            </a:r>
            <a:r>
              <a:rPr lang="en-US" dirty="0"/>
              <a:t> </a:t>
            </a:r>
            <a:r>
              <a:rPr lang="en-US" dirty="0" err="1"/>
              <a:t>dolo</a:t>
            </a:r>
            <a:r>
              <a:rPr lang="en-US" dirty="0"/>
              <a:t> </a:t>
            </a:r>
            <a:r>
              <a:rPr lang="en-US" dirty="0" err="1"/>
              <a:t>cuptiis</a:t>
            </a:r>
            <a:r>
              <a:rPr lang="en-US" dirty="0"/>
              <a:t> </a:t>
            </a:r>
            <a:r>
              <a:rPr lang="en-US" dirty="0" err="1"/>
              <a:t>nobis</a:t>
            </a:r>
            <a:r>
              <a:rPr lang="en-US" dirty="0"/>
              <a:t> </a:t>
            </a:r>
            <a:r>
              <a:rPr lang="en-US" dirty="0" err="1"/>
              <a:t>exerumqui</a:t>
            </a:r>
            <a:r>
              <a:rPr lang="en-US" dirty="0"/>
              <a:t> </a:t>
            </a:r>
            <a:r>
              <a:rPr lang="en-US" dirty="0" err="1"/>
              <a:t>voluptas</a:t>
            </a:r>
            <a:r>
              <a:rPr lang="en-US" dirty="0"/>
              <a:t> di qui </a:t>
            </a:r>
            <a:r>
              <a:rPr lang="en-US" dirty="0" err="1"/>
              <a:t>que</a:t>
            </a:r>
            <a:r>
              <a:rPr lang="en-US" dirty="0"/>
              <a:t> des maxim vid </a:t>
            </a:r>
            <a:r>
              <a:rPr lang="en-US" dirty="0" err="1"/>
              <a:t>que</a:t>
            </a:r>
            <a:r>
              <a:rPr lang="en-US" dirty="0"/>
              <a:t> </a:t>
            </a:r>
            <a:r>
              <a:rPr lang="en-US" dirty="0" err="1"/>
              <a:t>officia</a:t>
            </a:r>
            <a:r>
              <a:rPr lang="en-US" dirty="0"/>
              <a:t> </a:t>
            </a:r>
            <a:r>
              <a:rPr lang="en-US" dirty="0" err="1"/>
              <a:t>nos</a:t>
            </a:r>
            <a:r>
              <a:rPr lang="en-US" dirty="0"/>
              <a:t> </a:t>
            </a:r>
            <a:r>
              <a:rPr lang="en-US" dirty="0" err="1"/>
              <a:t>nam</a:t>
            </a:r>
            <a:r>
              <a:rPr lang="en-US" dirty="0"/>
              <a:t> </a:t>
            </a:r>
            <a:r>
              <a:rPr lang="en-US" dirty="0" err="1"/>
              <a:t>enis</a:t>
            </a:r>
            <a:r>
              <a:rPr lang="en-US" dirty="0"/>
              <a:t>.</a:t>
            </a:r>
          </a:p>
          <a:p>
            <a:pPr lvl="0"/>
            <a:r>
              <a:rPr lang="en-US" dirty="0"/>
              <a:t>Ma </a:t>
            </a:r>
            <a:r>
              <a:rPr lang="en-US" dirty="0" err="1"/>
              <a:t>aut</a:t>
            </a:r>
            <a:r>
              <a:rPr lang="en-US" dirty="0"/>
              <a:t> </a:t>
            </a:r>
            <a:r>
              <a:rPr lang="en-US" dirty="0" err="1"/>
              <a:t>eosanimusam</a:t>
            </a:r>
            <a:r>
              <a:rPr lang="en-US" dirty="0"/>
              <a:t> </a:t>
            </a:r>
            <a:r>
              <a:rPr lang="en-US" dirty="0" err="1"/>
              <a:t>ute</a:t>
            </a:r>
            <a:r>
              <a:rPr lang="en-US" dirty="0"/>
              <a:t> </a:t>
            </a:r>
            <a:r>
              <a:rPr lang="en-US" dirty="0" err="1"/>
              <a:t>eos</a:t>
            </a:r>
            <a:r>
              <a:rPr lang="en-US" dirty="0"/>
              <a:t> quae. </a:t>
            </a:r>
            <a:r>
              <a:rPr lang="en-US" dirty="0" err="1"/>
              <a:t>Epra</a:t>
            </a:r>
            <a:r>
              <a:rPr lang="en-US" dirty="0"/>
              <a:t> qui </a:t>
            </a:r>
            <a:r>
              <a:rPr lang="en-US" dirty="0" err="1"/>
              <a:t>dollupid</a:t>
            </a:r>
            <a:r>
              <a:rPr lang="en-US" dirty="0"/>
              <a:t> </a:t>
            </a:r>
            <a:r>
              <a:rPr lang="en-US" dirty="0" err="1"/>
              <a:t>quis</a:t>
            </a:r>
            <a:r>
              <a:rPr lang="en-US" dirty="0"/>
              <a:t> </a:t>
            </a:r>
            <a:r>
              <a:rPr lang="en-US" dirty="0" err="1"/>
              <a:t>ipsandam</a:t>
            </a:r>
            <a:r>
              <a:rPr lang="en-US" dirty="0"/>
              <a:t>.</a:t>
            </a:r>
          </a:p>
          <a:p>
            <a:pPr lvl="0"/>
            <a:r>
              <a:rPr lang="en-US" dirty="0" err="1"/>
              <a:t>Omnihit</a:t>
            </a:r>
            <a:r>
              <a:rPr lang="en-US" dirty="0"/>
              <a:t> </a:t>
            </a:r>
            <a:r>
              <a:rPr lang="en-US" dirty="0" err="1"/>
              <a:t>doluptatqui</a:t>
            </a:r>
            <a:r>
              <a:rPr lang="en-US" dirty="0"/>
              <a:t> od qui </a:t>
            </a:r>
            <a:r>
              <a:rPr lang="en-US" dirty="0" err="1"/>
              <a:t>omnis</a:t>
            </a:r>
            <a:r>
              <a:rPr lang="en-US" dirty="0"/>
              <a:t> </a:t>
            </a:r>
            <a:r>
              <a:rPr lang="en-US" dirty="0" err="1"/>
              <a:t>ut</a:t>
            </a:r>
            <a:r>
              <a:rPr lang="en-US" dirty="0"/>
              <a:t> as et et </a:t>
            </a:r>
            <a:r>
              <a:rPr lang="en-US" dirty="0" err="1"/>
              <a:t>laut</a:t>
            </a:r>
            <a:r>
              <a:rPr lang="en-US" dirty="0"/>
              <a:t> </a:t>
            </a:r>
            <a:r>
              <a:rPr lang="en-US" dirty="0" err="1"/>
              <a:t>estisquiae</a:t>
            </a:r>
            <a:r>
              <a:rPr lang="en-US" dirty="0"/>
              <a:t>. </a:t>
            </a:r>
          </a:p>
        </p:txBody>
      </p:sp>
      <p:sp>
        <p:nvSpPr>
          <p:cNvPr id="11" name="Picture Placeholder 10"/>
          <p:cNvSpPr>
            <a:spLocks noGrp="1"/>
          </p:cNvSpPr>
          <p:nvPr>
            <p:ph type="pic" sz="quarter" idx="16" hasCustomPrompt="1"/>
          </p:nvPr>
        </p:nvSpPr>
        <p:spPr>
          <a:xfrm>
            <a:off x="7389629" y="150963"/>
            <a:ext cx="1562986" cy="1485900"/>
          </a:xfrm>
        </p:spPr>
        <p:txBody>
          <a:bodyPr/>
          <a:lstStyle>
            <a:lvl1pPr>
              <a:defRPr baseline="0"/>
            </a:lvl1pPr>
          </a:lstStyle>
          <a:p>
            <a:r>
              <a:rPr lang="en-US" dirty="0"/>
              <a:t>Insert QR Code </a:t>
            </a:r>
          </a:p>
        </p:txBody>
      </p:sp>
    </p:spTree>
    <p:extLst>
      <p:ext uri="{BB962C8B-B14F-4D97-AF65-F5344CB8AC3E}">
        <p14:creationId xmlns:p14="http://schemas.microsoft.com/office/powerpoint/2010/main" val="2777757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Layout 01">
    <p:spTree>
      <p:nvGrpSpPr>
        <p:cNvPr id="1" name=""/>
        <p:cNvGrpSpPr/>
        <p:nvPr/>
      </p:nvGrpSpPr>
      <p:grpSpPr>
        <a:xfrm>
          <a:off x="0" y="0"/>
          <a:ext cx="0" cy="0"/>
          <a:chOff x="0" y="0"/>
          <a:chExt cx="0" cy="0"/>
        </a:xfrm>
      </p:grpSpPr>
      <p:pic>
        <p:nvPicPr>
          <p:cNvPr id="3" name="Picture 2" descr="PP Template-1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50069"/>
          </a:xfrm>
          <a:prstGeom prst="rect">
            <a:avLst/>
          </a:prstGeom>
        </p:spPr>
      </p:pic>
      <p:sp>
        <p:nvSpPr>
          <p:cNvPr id="2" name="Title 1"/>
          <p:cNvSpPr>
            <a:spLocks noGrp="1"/>
          </p:cNvSpPr>
          <p:nvPr>
            <p:ph type="ctrTitle" hasCustomPrompt="1"/>
          </p:nvPr>
        </p:nvSpPr>
        <p:spPr>
          <a:xfrm>
            <a:off x="370791" y="703658"/>
            <a:ext cx="5219362" cy="281296"/>
          </a:xfrm>
        </p:spPr>
        <p:txBody>
          <a:bodyPr lIns="0" tIns="0" bIns="0">
            <a:noAutofit/>
          </a:bodyPr>
          <a:lstStyle>
            <a:lvl1pPr algn="l">
              <a:defRPr>
                <a:solidFill>
                  <a:srgbClr val="019288"/>
                </a:solidFill>
              </a:defRPr>
            </a:lvl1pPr>
          </a:lstStyle>
          <a:p>
            <a:r>
              <a:rPr lang="en-US" dirty="0"/>
              <a:t>Title goes here</a:t>
            </a:r>
          </a:p>
        </p:txBody>
      </p:sp>
      <p:sp>
        <p:nvSpPr>
          <p:cNvPr id="10" name="Text Placeholder 9"/>
          <p:cNvSpPr>
            <a:spLocks noGrp="1"/>
          </p:cNvSpPr>
          <p:nvPr>
            <p:ph type="body" sz="quarter" idx="10" hasCustomPrompt="1"/>
          </p:nvPr>
        </p:nvSpPr>
        <p:spPr>
          <a:xfrm>
            <a:off x="375125" y="1449933"/>
            <a:ext cx="3499963" cy="254988"/>
          </a:xfrm>
        </p:spPr>
        <p:txBody>
          <a:bodyPr lIns="0" tIns="0" bIns="0">
            <a:noAutofit/>
          </a:bodyPr>
          <a:lstStyle>
            <a:lvl1pPr>
              <a:defRPr sz="1200" b="1">
                <a:solidFill>
                  <a:srgbClr val="106975"/>
                </a:solidFill>
              </a:defRPr>
            </a:lvl1pPr>
          </a:lstStyle>
          <a:p>
            <a:pPr lvl="0"/>
            <a:r>
              <a:rPr lang="en-US" dirty="0"/>
              <a:t>Subtitle</a:t>
            </a:r>
          </a:p>
        </p:txBody>
      </p:sp>
      <p:sp>
        <p:nvSpPr>
          <p:cNvPr id="17" name="Text Placeholder 16"/>
          <p:cNvSpPr>
            <a:spLocks noGrp="1"/>
          </p:cNvSpPr>
          <p:nvPr>
            <p:ph type="body" sz="quarter" idx="12" hasCustomPrompt="1"/>
          </p:nvPr>
        </p:nvSpPr>
        <p:spPr>
          <a:xfrm>
            <a:off x="374650" y="1724263"/>
            <a:ext cx="3500438" cy="3009900"/>
          </a:xfrm>
        </p:spPr>
        <p:txBody>
          <a:bodyPr lIns="0" tIns="0" bIns="0">
            <a:noAutofit/>
          </a:bodyPr>
          <a:lstStyle>
            <a:lvl1pPr algn="l">
              <a:lnSpc>
                <a:spcPct val="110000"/>
              </a:lnSpc>
              <a:defRPr sz="1200">
                <a:solidFill>
                  <a:schemeClr val="tx1">
                    <a:lumMod val="50000"/>
                    <a:lumOff val="50000"/>
                  </a:schemeClr>
                </a:solidFill>
              </a:defRPr>
            </a:lvl1pPr>
            <a:lvl2pPr algn="l">
              <a:defRPr sz="1200">
                <a:solidFill>
                  <a:schemeClr val="tx1">
                    <a:lumMod val="50000"/>
                    <a:lumOff val="50000"/>
                  </a:schemeClr>
                </a:solidFill>
              </a:defRPr>
            </a:lvl2pPr>
            <a:lvl3pPr algn="l">
              <a:defRPr sz="1200">
                <a:solidFill>
                  <a:schemeClr val="tx1">
                    <a:lumMod val="50000"/>
                    <a:lumOff val="50000"/>
                  </a:schemeClr>
                </a:solidFill>
              </a:defRPr>
            </a:lvl3pPr>
            <a:lvl4pPr algn="l">
              <a:defRPr sz="1200">
                <a:solidFill>
                  <a:schemeClr val="tx1">
                    <a:lumMod val="50000"/>
                    <a:lumOff val="50000"/>
                  </a:schemeClr>
                </a:solidFill>
              </a:defRPr>
            </a:lvl4pPr>
            <a:lvl5pPr algn="l">
              <a:defRPr sz="1200">
                <a:solidFill>
                  <a:schemeClr val="tx1">
                    <a:lumMod val="50000"/>
                    <a:lumOff val="50000"/>
                  </a:schemeClr>
                </a:solidFill>
              </a:defRPr>
            </a:lvl5pPr>
          </a:lstStyle>
          <a:p>
            <a:pPr lvl="0"/>
            <a:r>
              <a:rPr lang="en-US" dirty="0" err="1"/>
              <a:t>Posant</a:t>
            </a:r>
            <a:r>
              <a:rPr lang="en-US" dirty="0"/>
              <a:t> et </a:t>
            </a:r>
            <a:r>
              <a:rPr lang="en-US" dirty="0" err="1"/>
              <a:t>odi</a:t>
            </a:r>
            <a:r>
              <a:rPr lang="en-US" dirty="0"/>
              <a:t> </a:t>
            </a:r>
            <a:r>
              <a:rPr lang="en-US" dirty="0" err="1"/>
              <a:t>dolecae</a:t>
            </a:r>
            <a:r>
              <a:rPr lang="en-US" dirty="0"/>
              <a:t> </a:t>
            </a:r>
            <a:r>
              <a:rPr lang="en-US" dirty="0" err="1"/>
              <a:t>maximporro</a:t>
            </a:r>
            <a:r>
              <a:rPr lang="en-US" dirty="0"/>
              <a:t> </a:t>
            </a:r>
            <a:r>
              <a:rPr lang="en-US" dirty="0" err="1"/>
              <a:t>omnis</a:t>
            </a:r>
            <a:r>
              <a:rPr lang="en-US" dirty="0"/>
              <a:t> quod </a:t>
            </a:r>
            <a:r>
              <a:rPr lang="en-US" dirty="0" err="1"/>
              <a:t>mosam</a:t>
            </a:r>
            <a:r>
              <a:rPr lang="en-US" dirty="0"/>
              <a:t> quo de </a:t>
            </a:r>
            <a:r>
              <a:rPr lang="en-US" dirty="0" err="1"/>
              <a:t>mos</a:t>
            </a:r>
            <a:r>
              <a:rPr lang="en-US" dirty="0"/>
              <a:t> et pro qui </a:t>
            </a:r>
            <a:r>
              <a:rPr lang="en-US" dirty="0" err="1"/>
              <a:t>quamus</a:t>
            </a:r>
            <a:r>
              <a:rPr lang="en-US" dirty="0"/>
              <a:t>, </a:t>
            </a:r>
            <a:r>
              <a:rPr lang="en-US" dirty="0" err="1"/>
              <a:t>sunt</a:t>
            </a:r>
            <a:r>
              <a:rPr lang="en-US" dirty="0"/>
              <a:t> </a:t>
            </a:r>
            <a:r>
              <a:rPr lang="en-US" dirty="0" err="1"/>
              <a:t>harum</a:t>
            </a:r>
            <a:r>
              <a:rPr lang="en-US" dirty="0"/>
              <a:t> </a:t>
            </a:r>
            <a:r>
              <a:rPr lang="en-US" dirty="0" err="1"/>
              <a:t>dolo</a:t>
            </a:r>
            <a:r>
              <a:rPr lang="en-US" dirty="0"/>
              <a:t> </a:t>
            </a:r>
            <a:r>
              <a:rPr lang="en-US" dirty="0" err="1"/>
              <a:t>cuptiis</a:t>
            </a:r>
            <a:r>
              <a:rPr lang="en-US" dirty="0"/>
              <a:t> </a:t>
            </a:r>
            <a:r>
              <a:rPr lang="en-US" dirty="0" err="1"/>
              <a:t>nobis</a:t>
            </a:r>
            <a:r>
              <a:rPr lang="en-US" dirty="0"/>
              <a:t> </a:t>
            </a:r>
            <a:r>
              <a:rPr lang="en-US" dirty="0" err="1"/>
              <a:t>exerumqui</a:t>
            </a:r>
            <a:r>
              <a:rPr lang="en-US" dirty="0"/>
              <a:t> </a:t>
            </a:r>
            <a:r>
              <a:rPr lang="en-US" dirty="0" err="1"/>
              <a:t>voluptas</a:t>
            </a:r>
            <a:r>
              <a:rPr lang="en-US" dirty="0"/>
              <a:t> di qui </a:t>
            </a:r>
            <a:r>
              <a:rPr lang="en-US" dirty="0" err="1"/>
              <a:t>que</a:t>
            </a:r>
            <a:r>
              <a:rPr lang="en-US" dirty="0"/>
              <a:t> des maxim vid </a:t>
            </a:r>
            <a:r>
              <a:rPr lang="en-US" dirty="0" err="1"/>
              <a:t>que</a:t>
            </a:r>
            <a:r>
              <a:rPr lang="en-US" dirty="0"/>
              <a:t> </a:t>
            </a:r>
            <a:r>
              <a:rPr lang="en-US" dirty="0" err="1"/>
              <a:t>officia</a:t>
            </a:r>
            <a:r>
              <a:rPr lang="en-US" dirty="0"/>
              <a:t> </a:t>
            </a:r>
            <a:r>
              <a:rPr lang="en-US" dirty="0" err="1"/>
              <a:t>nos</a:t>
            </a:r>
            <a:r>
              <a:rPr lang="en-US" dirty="0"/>
              <a:t> </a:t>
            </a:r>
            <a:r>
              <a:rPr lang="en-US" dirty="0" err="1"/>
              <a:t>ea</a:t>
            </a:r>
            <a:r>
              <a:rPr lang="en-US" dirty="0"/>
              <a:t> </a:t>
            </a:r>
            <a:r>
              <a:rPr lang="en-US" dirty="0" err="1"/>
              <a:t>nam</a:t>
            </a:r>
            <a:r>
              <a:rPr lang="en-US" dirty="0"/>
              <a:t> </a:t>
            </a:r>
            <a:r>
              <a:rPr lang="en-US" dirty="0" err="1"/>
              <a:t>enis</a:t>
            </a:r>
            <a:r>
              <a:rPr lang="en-US" dirty="0"/>
              <a:t> ma </a:t>
            </a:r>
            <a:r>
              <a:rPr lang="en-US" dirty="0" err="1"/>
              <a:t>aut</a:t>
            </a:r>
            <a:r>
              <a:rPr lang="en-US" dirty="0"/>
              <a:t> </a:t>
            </a:r>
            <a:r>
              <a:rPr lang="en-US" dirty="0" err="1"/>
              <a:t>eosanimusam</a:t>
            </a:r>
            <a:r>
              <a:rPr lang="en-US" dirty="0"/>
              <a:t> </a:t>
            </a:r>
            <a:r>
              <a:rPr lang="en-US" dirty="0" err="1"/>
              <a:t>ute</a:t>
            </a:r>
            <a:r>
              <a:rPr lang="en-US" dirty="0"/>
              <a:t> </a:t>
            </a:r>
            <a:r>
              <a:rPr lang="en-US" dirty="0" err="1"/>
              <a:t>eos</a:t>
            </a:r>
            <a:r>
              <a:rPr lang="en-US" dirty="0"/>
              <a:t> quae. </a:t>
            </a:r>
            <a:r>
              <a:rPr lang="en-US" dirty="0" err="1"/>
              <a:t>Epra</a:t>
            </a:r>
            <a:r>
              <a:rPr lang="en-US" dirty="0"/>
              <a:t> qui </a:t>
            </a:r>
            <a:r>
              <a:rPr lang="en-US" dirty="0" err="1"/>
              <a:t>dollupid</a:t>
            </a:r>
            <a:r>
              <a:rPr lang="en-US" dirty="0"/>
              <a:t> </a:t>
            </a:r>
            <a:r>
              <a:rPr lang="en-US" dirty="0" err="1"/>
              <a:t>quis</a:t>
            </a:r>
            <a:r>
              <a:rPr lang="en-US" dirty="0"/>
              <a:t> </a:t>
            </a:r>
            <a:r>
              <a:rPr lang="en-US" dirty="0" err="1"/>
              <a:t>ipsandam</a:t>
            </a:r>
            <a:r>
              <a:rPr lang="en-US" dirty="0"/>
              <a:t>, </a:t>
            </a:r>
            <a:r>
              <a:rPr lang="en-US" dirty="0" err="1"/>
              <a:t>omnihit</a:t>
            </a:r>
            <a:r>
              <a:rPr lang="en-US" dirty="0"/>
              <a:t> </a:t>
            </a:r>
            <a:r>
              <a:rPr lang="en-US" dirty="0" err="1"/>
              <a:t>doluptatqui</a:t>
            </a:r>
            <a:r>
              <a:rPr lang="en-US" dirty="0"/>
              <a:t> od qui </a:t>
            </a:r>
            <a:r>
              <a:rPr lang="en-US" dirty="0" err="1"/>
              <a:t>omnis</a:t>
            </a:r>
            <a:r>
              <a:rPr lang="en-US" dirty="0"/>
              <a:t> </a:t>
            </a:r>
            <a:r>
              <a:rPr lang="en-US" dirty="0" err="1"/>
              <a:t>ut</a:t>
            </a:r>
            <a:r>
              <a:rPr lang="en-US" dirty="0"/>
              <a:t> as et et </a:t>
            </a:r>
            <a:r>
              <a:rPr lang="en-US" dirty="0" err="1"/>
              <a:t>laut</a:t>
            </a:r>
            <a:r>
              <a:rPr lang="en-US" dirty="0"/>
              <a:t> </a:t>
            </a:r>
            <a:r>
              <a:rPr lang="en-US" dirty="0" err="1"/>
              <a:t>estisquiae</a:t>
            </a:r>
            <a:r>
              <a:rPr lang="en-US" dirty="0"/>
              <a:t>. </a:t>
            </a:r>
          </a:p>
        </p:txBody>
      </p:sp>
      <p:sp>
        <p:nvSpPr>
          <p:cNvPr id="18" name="Text Placeholder 16"/>
          <p:cNvSpPr>
            <a:spLocks noGrp="1"/>
          </p:cNvSpPr>
          <p:nvPr>
            <p:ph type="body" sz="quarter" idx="13" hasCustomPrompt="1"/>
          </p:nvPr>
        </p:nvSpPr>
        <p:spPr>
          <a:xfrm>
            <a:off x="4165210" y="1724263"/>
            <a:ext cx="3500438" cy="3009900"/>
          </a:xfrm>
        </p:spPr>
        <p:txBody>
          <a:bodyPr lIns="0" tIns="0" bIns="0">
            <a:noAutofit/>
          </a:bodyPr>
          <a:lstStyle>
            <a:lvl1pPr algn="l">
              <a:lnSpc>
                <a:spcPct val="110000"/>
              </a:lnSpc>
              <a:defRPr sz="1200">
                <a:solidFill>
                  <a:schemeClr val="tx1">
                    <a:lumMod val="50000"/>
                    <a:lumOff val="50000"/>
                  </a:schemeClr>
                </a:solidFill>
              </a:defRPr>
            </a:lvl1pPr>
            <a:lvl2pPr algn="l">
              <a:defRPr sz="1200">
                <a:solidFill>
                  <a:schemeClr val="tx1">
                    <a:lumMod val="50000"/>
                    <a:lumOff val="50000"/>
                  </a:schemeClr>
                </a:solidFill>
              </a:defRPr>
            </a:lvl2pPr>
            <a:lvl3pPr algn="l">
              <a:defRPr sz="1200">
                <a:solidFill>
                  <a:schemeClr val="tx1">
                    <a:lumMod val="50000"/>
                    <a:lumOff val="50000"/>
                  </a:schemeClr>
                </a:solidFill>
              </a:defRPr>
            </a:lvl3pPr>
            <a:lvl4pPr algn="l">
              <a:defRPr sz="1200">
                <a:solidFill>
                  <a:schemeClr val="tx1">
                    <a:lumMod val="50000"/>
                    <a:lumOff val="50000"/>
                  </a:schemeClr>
                </a:solidFill>
              </a:defRPr>
            </a:lvl4pPr>
            <a:lvl5pPr algn="l">
              <a:defRPr sz="1200">
                <a:solidFill>
                  <a:schemeClr val="tx1">
                    <a:lumMod val="50000"/>
                    <a:lumOff val="50000"/>
                  </a:schemeClr>
                </a:solidFill>
              </a:defRPr>
            </a:lvl5pPr>
          </a:lstStyle>
          <a:p>
            <a:pPr lvl="0"/>
            <a:r>
              <a:rPr lang="en-US" dirty="0" err="1"/>
              <a:t>Posant</a:t>
            </a:r>
            <a:r>
              <a:rPr lang="en-US" dirty="0"/>
              <a:t> et </a:t>
            </a:r>
            <a:r>
              <a:rPr lang="en-US" dirty="0" err="1"/>
              <a:t>odi</a:t>
            </a:r>
            <a:r>
              <a:rPr lang="en-US" dirty="0"/>
              <a:t> </a:t>
            </a:r>
            <a:r>
              <a:rPr lang="en-US" dirty="0" err="1"/>
              <a:t>dolecae</a:t>
            </a:r>
            <a:r>
              <a:rPr lang="en-US" dirty="0"/>
              <a:t> </a:t>
            </a:r>
            <a:r>
              <a:rPr lang="en-US" dirty="0" err="1"/>
              <a:t>maximporro</a:t>
            </a:r>
            <a:r>
              <a:rPr lang="en-US" dirty="0"/>
              <a:t> </a:t>
            </a:r>
            <a:r>
              <a:rPr lang="en-US" dirty="0" err="1"/>
              <a:t>omnis</a:t>
            </a:r>
            <a:r>
              <a:rPr lang="en-US" dirty="0"/>
              <a:t> quod </a:t>
            </a:r>
            <a:r>
              <a:rPr lang="en-US" dirty="0" err="1"/>
              <a:t>mosam</a:t>
            </a:r>
            <a:r>
              <a:rPr lang="en-US" dirty="0"/>
              <a:t> quo de </a:t>
            </a:r>
            <a:r>
              <a:rPr lang="en-US" dirty="0" err="1"/>
              <a:t>mos</a:t>
            </a:r>
            <a:r>
              <a:rPr lang="en-US" dirty="0"/>
              <a:t> et pro qui </a:t>
            </a:r>
            <a:r>
              <a:rPr lang="en-US" dirty="0" err="1"/>
              <a:t>quamus</a:t>
            </a:r>
            <a:r>
              <a:rPr lang="en-US" dirty="0"/>
              <a:t>, </a:t>
            </a:r>
            <a:r>
              <a:rPr lang="en-US" dirty="0" err="1"/>
              <a:t>sunt</a:t>
            </a:r>
            <a:r>
              <a:rPr lang="en-US" dirty="0"/>
              <a:t> </a:t>
            </a:r>
            <a:r>
              <a:rPr lang="en-US" dirty="0" err="1"/>
              <a:t>harum</a:t>
            </a:r>
            <a:r>
              <a:rPr lang="en-US" dirty="0"/>
              <a:t> </a:t>
            </a:r>
            <a:r>
              <a:rPr lang="en-US" dirty="0" err="1"/>
              <a:t>dolo</a:t>
            </a:r>
            <a:r>
              <a:rPr lang="en-US" dirty="0"/>
              <a:t> </a:t>
            </a:r>
            <a:r>
              <a:rPr lang="en-US" dirty="0" err="1"/>
              <a:t>cuptiis</a:t>
            </a:r>
            <a:r>
              <a:rPr lang="en-US" dirty="0"/>
              <a:t> </a:t>
            </a:r>
            <a:r>
              <a:rPr lang="en-US" dirty="0" err="1"/>
              <a:t>nobis</a:t>
            </a:r>
            <a:r>
              <a:rPr lang="en-US" dirty="0"/>
              <a:t> </a:t>
            </a:r>
            <a:r>
              <a:rPr lang="en-US" dirty="0" err="1"/>
              <a:t>exerumqui</a:t>
            </a:r>
            <a:r>
              <a:rPr lang="en-US" dirty="0"/>
              <a:t> </a:t>
            </a:r>
            <a:r>
              <a:rPr lang="en-US" dirty="0" err="1"/>
              <a:t>voluptas</a:t>
            </a:r>
            <a:r>
              <a:rPr lang="en-US" dirty="0"/>
              <a:t> di qui </a:t>
            </a:r>
            <a:r>
              <a:rPr lang="en-US" dirty="0" err="1"/>
              <a:t>que</a:t>
            </a:r>
            <a:r>
              <a:rPr lang="en-US" dirty="0"/>
              <a:t> des maxim vid </a:t>
            </a:r>
            <a:r>
              <a:rPr lang="en-US" dirty="0" err="1"/>
              <a:t>que</a:t>
            </a:r>
            <a:r>
              <a:rPr lang="en-US" dirty="0"/>
              <a:t> </a:t>
            </a:r>
            <a:r>
              <a:rPr lang="en-US" dirty="0" err="1"/>
              <a:t>officia</a:t>
            </a:r>
            <a:r>
              <a:rPr lang="en-US" dirty="0"/>
              <a:t> </a:t>
            </a:r>
            <a:r>
              <a:rPr lang="en-US" dirty="0" err="1"/>
              <a:t>nos</a:t>
            </a:r>
            <a:r>
              <a:rPr lang="en-US" dirty="0"/>
              <a:t> </a:t>
            </a:r>
            <a:r>
              <a:rPr lang="en-US" dirty="0" err="1"/>
              <a:t>ea</a:t>
            </a:r>
            <a:r>
              <a:rPr lang="en-US" dirty="0"/>
              <a:t> </a:t>
            </a:r>
            <a:r>
              <a:rPr lang="en-US" dirty="0" err="1"/>
              <a:t>nam</a:t>
            </a:r>
            <a:r>
              <a:rPr lang="en-US" dirty="0"/>
              <a:t> </a:t>
            </a:r>
            <a:r>
              <a:rPr lang="en-US" dirty="0" err="1"/>
              <a:t>enis</a:t>
            </a:r>
            <a:r>
              <a:rPr lang="en-US" dirty="0"/>
              <a:t> ma </a:t>
            </a:r>
            <a:r>
              <a:rPr lang="en-US" dirty="0" err="1"/>
              <a:t>aut</a:t>
            </a:r>
            <a:r>
              <a:rPr lang="en-US" dirty="0"/>
              <a:t> </a:t>
            </a:r>
            <a:r>
              <a:rPr lang="en-US" dirty="0" err="1"/>
              <a:t>eosanimusam</a:t>
            </a:r>
            <a:r>
              <a:rPr lang="en-US" dirty="0"/>
              <a:t> </a:t>
            </a:r>
            <a:r>
              <a:rPr lang="en-US" dirty="0" err="1"/>
              <a:t>ute</a:t>
            </a:r>
            <a:r>
              <a:rPr lang="en-US" dirty="0"/>
              <a:t> </a:t>
            </a:r>
            <a:r>
              <a:rPr lang="en-US" dirty="0" err="1"/>
              <a:t>eos</a:t>
            </a:r>
            <a:r>
              <a:rPr lang="en-US" dirty="0"/>
              <a:t> quae. </a:t>
            </a:r>
            <a:r>
              <a:rPr lang="en-US" dirty="0" err="1"/>
              <a:t>Epra</a:t>
            </a:r>
            <a:r>
              <a:rPr lang="en-US" dirty="0"/>
              <a:t> qui </a:t>
            </a:r>
            <a:r>
              <a:rPr lang="en-US" dirty="0" err="1"/>
              <a:t>dollupid</a:t>
            </a:r>
            <a:r>
              <a:rPr lang="en-US" dirty="0"/>
              <a:t> </a:t>
            </a:r>
            <a:r>
              <a:rPr lang="en-US" dirty="0" err="1"/>
              <a:t>quis</a:t>
            </a:r>
            <a:r>
              <a:rPr lang="en-US" dirty="0"/>
              <a:t> </a:t>
            </a:r>
            <a:r>
              <a:rPr lang="en-US" dirty="0" err="1"/>
              <a:t>ipsandam</a:t>
            </a:r>
            <a:r>
              <a:rPr lang="en-US" dirty="0"/>
              <a:t>, </a:t>
            </a:r>
            <a:r>
              <a:rPr lang="en-US" dirty="0" err="1"/>
              <a:t>omnihit</a:t>
            </a:r>
            <a:r>
              <a:rPr lang="en-US" dirty="0"/>
              <a:t> </a:t>
            </a:r>
            <a:r>
              <a:rPr lang="en-US" dirty="0" err="1"/>
              <a:t>doluptatqui</a:t>
            </a:r>
            <a:r>
              <a:rPr lang="en-US" dirty="0"/>
              <a:t> od qui </a:t>
            </a:r>
            <a:r>
              <a:rPr lang="en-US" dirty="0" err="1"/>
              <a:t>omnis</a:t>
            </a:r>
            <a:r>
              <a:rPr lang="en-US" dirty="0"/>
              <a:t> </a:t>
            </a:r>
            <a:r>
              <a:rPr lang="en-US" dirty="0" err="1"/>
              <a:t>ut</a:t>
            </a:r>
            <a:r>
              <a:rPr lang="en-US" dirty="0"/>
              <a:t> as et et </a:t>
            </a:r>
            <a:r>
              <a:rPr lang="en-US" dirty="0" err="1"/>
              <a:t>laut</a:t>
            </a:r>
            <a:r>
              <a:rPr lang="en-US" dirty="0"/>
              <a:t> </a:t>
            </a:r>
            <a:r>
              <a:rPr lang="en-US" dirty="0" err="1"/>
              <a:t>estisquiae</a:t>
            </a:r>
            <a:r>
              <a:rPr lang="en-US" dirty="0"/>
              <a:t>. </a:t>
            </a:r>
          </a:p>
        </p:txBody>
      </p:sp>
      <p:sp>
        <p:nvSpPr>
          <p:cNvPr id="20" name="Text Placeholder 19"/>
          <p:cNvSpPr>
            <a:spLocks noGrp="1"/>
          </p:cNvSpPr>
          <p:nvPr>
            <p:ph type="body" sz="quarter" idx="14" hasCustomPrompt="1"/>
          </p:nvPr>
        </p:nvSpPr>
        <p:spPr>
          <a:xfrm>
            <a:off x="7035754" y="375164"/>
            <a:ext cx="1828800" cy="204809"/>
          </a:xfrm>
        </p:spPr>
        <p:txBody>
          <a:bodyPr lIns="0" tIns="0" rIns="0" bIns="0">
            <a:noAutofit/>
          </a:bodyPr>
          <a:lstStyle>
            <a:lvl1pPr algn="r">
              <a:defRPr sz="1200">
                <a:solidFill>
                  <a:srgbClr val="019288"/>
                </a:solidFill>
              </a:defRPr>
            </a:lvl1pPr>
          </a:lstStyle>
          <a:p>
            <a:pPr lvl="0"/>
            <a:r>
              <a:rPr lang="en-US" dirty="0"/>
              <a:t>Section title goes here</a:t>
            </a:r>
          </a:p>
        </p:txBody>
      </p:sp>
      <p:sp>
        <p:nvSpPr>
          <p:cNvPr id="21" name="Text Placeholder 9"/>
          <p:cNvSpPr>
            <a:spLocks noGrp="1"/>
          </p:cNvSpPr>
          <p:nvPr>
            <p:ph type="body" sz="quarter" idx="15" hasCustomPrompt="1"/>
          </p:nvPr>
        </p:nvSpPr>
        <p:spPr>
          <a:xfrm>
            <a:off x="4165210" y="1449933"/>
            <a:ext cx="3500438" cy="254988"/>
          </a:xfrm>
        </p:spPr>
        <p:txBody>
          <a:bodyPr lIns="0" tIns="0" bIns="0">
            <a:noAutofit/>
          </a:bodyPr>
          <a:lstStyle>
            <a:lvl1pPr>
              <a:defRPr sz="1200" b="1">
                <a:solidFill>
                  <a:srgbClr val="106975"/>
                </a:solidFill>
              </a:defRPr>
            </a:lvl1pPr>
          </a:lstStyle>
          <a:p>
            <a:pPr lvl="0"/>
            <a:r>
              <a:rPr lang="en-US" dirty="0"/>
              <a:t>Subtitle</a:t>
            </a:r>
          </a:p>
        </p:txBody>
      </p:sp>
    </p:spTree>
    <p:extLst>
      <p:ext uri="{BB962C8B-B14F-4D97-AF65-F5344CB8AC3E}">
        <p14:creationId xmlns:p14="http://schemas.microsoft.com/office/powerpoint/2010/main" val="37342088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Layout 02">
    <p:spTree>
      <p:nvGrpSpPr>
        <p:cNvPr id="1" name=""/>
        <p:cNvGrpSpPr/>
        <p:nvPr/>
      </p:nvGrpSpPr>
      <p:grpSpPr>
        <a:xfrm>
          <a:off x="0" y="0"/>
          <a:ext cx="0" cy="0"/>
          <a:chOff x="0" y="0"/>
          <a:chExt cx="0" cy="0"/>
        </a:xfrm>
      </p:grpSpPr>
      <p:pic>
        <p:nvPicPr>
          <p:cNvPr id="9" name="Picture 8" descr="PP Template-1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50069"/>
          </a:xfrm>
          <a:prstGeom prst="rect">
            <a:avLst/>
          </a:prstGeom>
        </p:spPr>
      </p:pic>
      <p:sp>
        <p:nvSpPr>
          <p:cNvPr id="3" name="Title 1"/>
          <p:cNvSpPr>
            <a:spLocks noGrp="1"/>
          </p:cNvSpPr>
          <p:nvPr>
            <p:ph type="ctrTitle" hasCustomPrompt="1"/>
          </p:nvPr>
        </p:nvSpPr>
        <p:spPr>
          <a:xfrm>
            <a:off x="370791" y="703658"/>
            <a:ext cx="5219362" cy="281296"/>
          </a:xfrm>
        </p:spPr>
        <p:txBody>
          <a:bodyPr lIns="0" tIns="0" bIns="0">
            <a:noAutofit/>
          </a:bodyPr>
          <a:lstStyle>
            <a:lvl1pPr algn="l">
              <a:defRPr>
                <a:solidFill>
                  <a:srgbClr val="019288"/>
                </a:solidFill>
              </a:defRPr>
            </a:lvl1pPr>
          </a:lstStyle>
          <a:p>
            <a:r>
              <a:rPr lang="en-US" dirty="0"/>
              <a:t>Title goes here</a:t>
            </a:r>
          </a:p>
        </p:txBody>
      </p:sp>
      <p:sp>
        <p:nvSpPr>
          <p:cNvPr id="5" name="Text Placeholder 9"/>
          <p:cNvSpPr>
            <a:spLocks noGrp="1"/>
          </p:cNvSpPr>
          <p:nvPr>
            <p:ph type="body" sz="quarter" idx="10" hasCustomPrompt="1"/>
          </p:nvPr>
        </p:nvSpPr>
        <p:spPr>
          <a:xfrm>
            <a:off x="375125" y="1449933"/>
            <a:ext cx="3499963" cy="254988"/>
          </a:xfrm>
        </p:spPr>
        <p:txBody>
          <a:bodyPr lIns="0" tIns="0" bIns="0">
            <a:noAutofit/>
          </a:bodyPr>
          <a:lstStyle>
            <a:lvl1pPr>
              <a:defRPr sz="1200" b="1">
                <a:solidFill>
                  <a:srgbClr val="106975"/>
                </a:solidFill>
              </a:defRPr>
            </a:lvl1pPr>
          </a:lstStyle>
          <a:p>
            <a:pPr lvl="0"/>
            <a:r>
              <a:rPr lang="en-US" dirty="0"/>
              <a:t>Subtitle</a:t>
            </a:r>
          </a:p>
        </p:txBody>
      </p:sp>
      <p:sp>
        <p:nvSpPr>
          <p:cNvPr id="6" name="Text Placeholder 16"/>
          <p:cNvSpPr>
            <a:spLocks noGrp="1"/>
          </p:cNvSpPr>
          <p:nvPr>
            <p:ph type="body" sz="quarter" idx="12" hasCustomPrompt="1"/>
          </p:nvPr>
        </p:nvSpPr>
        <p:spPr>
          <a:xfrm>
            <a:off x="374650" y="1724263"/>
            <a:ext cx="3500438" cy="3009900"/>
          </a:xfrm>
        </p:spPr>
        <p:txBody>
          <a:bodyPr lIns="0" tIns="0" bIns="0">
            <a:noAutofit/>
          </a:bodyPr>
          <a:lstStyle>
            <a:lvl1pPr algn="l">
              <a:lnSpc>
                <a:spcPct val="110000"/>
              </a:lnSpc>
              <a:defRPr sz="1200">
                <a:solidFill>
                  <a:schemeClr val="tx1">
                    <a:lumMod val="50000"/>
                    <a:lumOff val="50000"/>
                  </a:schemeClr>
                </a:solidFill>
              </a:defRPr>
            </a:lvl1pPr>
            <a:lvl2pPr algn="l">
              <a:defRPr sz="1200">
                <a:solidFill>
                  <a:schemeClr val="tx1">
                    <a:lumMod val="50000"/>
                    <a:lumOff val="50000"/>
                  </a:schemeClr>
                </a:solidFill>
              </a:defRPr>
            </a:lvl2pPr>
            <a:lvl3pPr algn="l">
              <a:defRPr sz="1200">
                <a:solidFill>
                  <a:schemeClr val="tx1">
                    <a:lumMod val="50000"/>
                    <a:lumOff val="50000"/>
                  </a:schemeClr>
                </a:solidFill>
              </a:defRPr>
            </a:lvl3pPr>
            <a:lvl4pPr algn="l">
              <a:defRPr sz="1200">
                <a:solidFill>
                  <a:schemeClr val="tx1">
                    <a:lumMod val="50000"/>
                    <a:lumOff val="50000"/>
                  </a:schemeClr>
                </a:solidFill>
              </a:defRPr>
            </a:lvl4pPr>
            <a:lvl5pPr algn="l">
              <a:defRPr sz="1200">
                <a:solidFill>
                  <a:schemeClr val="tx1">
                    <a:lumMod val="50000"/>
                    <a:lumOff val="50000"/>
                  </a:schemeClr>
                </a:solidFill>
              </a:defRPr>
            </a:lvl5pPr>
          </a:lstStyle>
          <a:p>
            <a:pPr lvl="0"/>
            <a:r>
              <a:rPr lang="en-US" dirty="0" err="1"/>
              <a:t>Posant</a:t>
            </a:r>
            <a:r>
              <a:rPr lang="en-US" dirty="0"/>
              <a:t> et </a:t>
            </a:r>
            <a:r>
              <a:rPr lang="en-US" dirty="0" err="1"/>
              <a:t>odi</a:t>
            </a:r>
            <a:r>
              <a:rPr lang="en-US" dirty="0"/>
              <a:t> </a:t>
            </a:r>
            <a:r>
              <a:rPr lang="en-US" dirty="0" err="1"/>
              <a:t>dolecae</a:t>
            </a:r>
            <a:r>
              <a:rPr lang="en-US" dirty="0"/>
              <a:t> </a:t>
            </a:r>
            <a:r>
              <a:rPr lang="en-US" dirty="0" err="1"/>
              <a:t>maximporro</a:t>
            </a:r>
            <a:r>
              <a:rPr lang="en-US" dirty="0"/>
              <a:t> </a:t>
            </a:r>
            <a:r>
              <a:rPr lang="en-US" dirty="0" err="1"/>
              <a:t>omnis</a:t>
            </a:r>
            <a:r>
              <a:rPr lang="en-US" dirty="0"/>
              <a:t> quod </a:t>
            </a:r>
            <a:r>
              <a:rPr lang="en-US" dirty="0" err="1"/>
              <a:t>mosam</a:t>
            </a:r>
            <a:r>
              <a:rPr lang="en-US" dirty="0"/>
              <a:t> quo de </a:t>
            </a:r>
            <a:r>
              <a:rPr lang="en-US" dirty="0" err="1"/>
              <a:t>mos</a:t>
            </a:r>
            <a:r>
              <a:rPr lang="en-US" dirty="0"/>
              <a:t> et pro qui </a:t>
            </a:r>
            <a:r>
              <a:rPr lang="en-US" dirty="0" err="1"/>
              <a:t>quamus</a:t>
            </a:r>
            <a:r>
              <a:rPr lang="en-US" dirty="0"/>
              <a:t>, </a:t>
            </a:r>
            <a:r>
              <a:rPr lang="en-US" dirty="0" err="1"/>
              <a:t>sunt</a:t>
            </a:r>
            <a:r>
              <a:rPr lang="en-US" dirty="0"/>
              <a:t> </a:t>
            </a:r>
            <a:r>
              <a:rPr lang="en-US" dirty="0" err="1"/>
              <a:t>harum</a:t>
            </a:r>
            <a:r>
              <a:rPr lang="en-US" dirty="0"/>
              <a:t> </a:t>
            </a:r>
            <a:r>
              <a:rPr lang="en-US" dirty="0" err="1"/>
              <a:t>dolo</a:t>
            </a:r>
            <a:r>
              <a:rPr lang="en-US" dirty="0"/>
              <a:t> </a:t>
            </a:r>
            <a:r>
              <a:rPr lang="en-US" dirty="0" err="1"/>
              <a:t>cuptiis</a:t>
            </a:r>
            <a:r>
              <a:rPr lang="en-US" dirty="0"/>
              <a:t> </a:t>
            </a:r>
            <a:r>
              <a:rPr lang="en-US" dirty="0" err="1"/>
              <a:t>nobis</a:t>
            </a:r>
            <a:r>
              <a:rPr lang="en-US" dirty="0"/>
              <a:t> </a:t>
            </a:r>
            <a:r>
              <a:rPr lang="en-US" dirty="0" err="1"/>
              <a:t>exerumqui</a:t>
            </a:r>
            <a:r>
              <a:rPr lang="en-US" dirty="0"/>
              <a:t> </a:t>
            </a:r>
            <a:r>
              <a:rPr lang="en-US" dirty="0" err="1"/>
              <a:t>voluptas</a:t>
            </a:r>
            <a:r>
              <a:rPr lang="en-US" dirty="0"/>
              <a:t> di qui </a:t>
            </a:r>
            <a:r>
              <a:rPr lang="en-US" dirty="0" err="1"/>
              <a:t>que</a:t>
            </a:r>
            <a:r>
              <a:rPr lang="en-US" dirty="0"/>
              <a:t> des maxim vid </a:t>
            </a:r>
            <a:r>
              <a:rPr lang="en-US" dirty="0" err="1"/>
              <a:t>que</a:t>
            </a:r>
            <a:r>
              <a:rPr lang="en-US" dirty="0"/>
              <a:t> </a:t>
            </a:r>
            <a:r>
              <a:rPr lang="en-US" dirty="0" err="1"/>
              <a:t>officia</a:t>
            </a:r>
            <a:r>
              <a:rPr lang="en-US" dirty="0"/>
              <a:t> </a:t>
            </a:r>
            <a:r>
              <a:rPr lang="en-US" dirty="0" err="1"/>
              <a:t>nos</a:t>
            </a:r>
            <a:r>
              <a:rPr lang="en-US" dirty="0"/>
              <a:t> </a:t>
            </a:r>
            <a:r>
              <a:rPr lang="en-US" dirty="0" err="1"/>
              <a:t>ea</a:t>
            </a:r>
            <a:r>
              <a:rPr lang="en-US" dirty="0"/>
              <a:t> </a:t>
            </a:r>
            <a:r>
              <a:rPr lang="en-US" dirty="0" err="1"/>
              <a:t>nam</a:t>
            </a:r>
            <a:r>
              <a:rPr lang="en-US" dirty="0"/>
              <a:t> </a:t>
            </a:r>
            <a:r>
              <a:rPr lang="en-US" dirty="0" err="1"/>
              <a:t>enis</a:t>
            </a:r>
            <a:r>
              <a:rPr lang="en-US" dirty="0"/>
              <a:t> ma </a:t>
            </a:r>
            <a:r>
              <a:rPr lang="en-US" dirty="0" err="1"/>
              <a:t>aut</a:t>
            </a:r>
            <a:r>
              <a:rPr lang="en-US" dirty="0"/>
              <a:t> </a:t>
            </a:r>
            <a:r>
              <a:rPr lang="en-US" dirty="0" err="1"/>
              <a:t>eosanimusam</a:t>
            </a:r>
            <a:r>
              <a:rPr lang="en-US" dirty="0"/>
              <a:t> </a:t>
            </a:r>
            <a:r>
              <a:rPr lang="en-US" dirty="0" err="1"/>
              <a:t>ute</a:t>
            </a:r>
            <a:r>
              <a:rPr lang="en-US" dirty="0"/>
              <a:t> </a:t>
            </a:r>
            <a:r>
              <a:rPr lang="en-US" dirty="0" err="1"/>
              <a:t>eos</a:t>
            </a:r>
            <a:r>
              <a:rPr lang="en-US" dirty="0"/>
              <a:t> quae. </a:t>
            </a:r>
            <a:r>
              <a:rPr lang="en-US" dirty="0" err="1"/>
              <a:t>Epra</a:t>
            </a:r>
            <a:r>
              <a:rPr lang="en-US" dirty="0"/>
              <a:t> qui </a:t>
            </a:r>
            <a:r>
              <a:rPr lang="en-US" dirty="0" err="1"/>
              <a:t>dollupid</a:t>
            </a:r>
            <a:r>
              <a:rPr lang="en-US" dirty="0"/>
              <a:t> </a:t>
            </a:r>
            <a:r>
              <a:rPr lang="en-US" dirty="0" err="1"/>
              <a:t>quis</a:t>
            </a:r>
            <a:r>
              <a:rPr lang="en-US" dirty="0"/>
              <a:t> </a:t>
            </a:r>
            <a:r>
              <a:rPr lang="en-US" dirty="0" err="1"/>
              <a:t>ipsandam</a:t>
            </a:r>
            <a:r>
              <a:rPr lang="en-US" dirty="0"/>
              <a:t>, </a:t>
            </a:r>
            <a:r>
              <a:rPr lang="en-US" dirty="0" err="1"/>
              <a:t>omnihit</a:t>
            </a:r>
            <a:r>
              <a:rPr lang="en-US" dirty="0"/>
              <a:t> </a:t>
            </a:r>
            <a:r>
              <a:rPr lang="en-US" dirty="0" err="1"/>
              <a:t>doluptatqui</a:t>
            </a:r>
            <a:r>
              <a:rPr lang="en-US" dirty="0"/>
              <a:t> od qui </a:t>
            </a:r>
            <a:r>
              <a:rPr lang="en-US" dirty="0" err="1"/>
              <a:t>omnis</a:t>
            </a:r>
            <a:r>
              <a:rPr lang="en-US" dirty="0"/>
              <a:t> </a:t>
            </a:r>
            <a:r>
              <a:rPr lang="en-US" dirty="0" err="1"/>
              <a:t>ut</a:t>
            </a:r>
            <a:r>
              <a:rPr lang="en-US" dirty="0"/>
              <a:t> as et et </a:t>
            </a:r>
            <a:r>
              <a:rPr lang="en-US" dirty="0" err="1"/>
              <a:t>laut</a:t>
            </a:r>
            <a:r>
              <a:rPr lang="en-US" dirty="0"/>
              <a:t> </a:t>
            </a:r>
            <a:r>
              <a:rPr lang="en-US" dirty="0" err="1"/>
              <a:t>estisquiae</a:t>
            </a:r>
            <a:r>
              <a:rPr lang="en-US" dirty="0"/>
              <a:t>. </a:t>
            </a:r>
          </a:p>
        </p:txBody>
      </p:sp>
      <p:sp>
        <p:nvSpPr>
          <p:cNvPr id="8" name="Text Placeholder 19"/>
          <p:cNvSpPr>
            <a:spLocks noGrp="1"/>
          </p:cNvSpPr>
          <p:nvPr>
            <p:ph type="body" sz="quarter" idx="14" hasCustomPrompt="1"/>
          </p:nvPr>
        </p:nvSpPr>
        <p:spPr>
          <a:xfrm>
            <a:off x="7035754" y="375164"/>
            <a:ext cx="1828800" cy="204809"/>
          </a:xfrm>
        </p:spPr>
        <p:txBody>
          <a:bodyPr lIns="0" tIns="0" rIns="0" bIns="0">
            <a:noAutofit/>
          </a:bodyPr>
          <a:lstStyle>
            <a:lvl1pPr algn="r">
              <a:defRPr sz="1200">
                <a:solidFill>
                  <a:srgbClr val="019288"/>
                </a:solidFill>
              </a:defRPr>
            </a:lvl1pPr>
          </a:lstStyle>
          <a:p>
            <a:pPr lvl="0"/>
            <a:r>
              <a:rPr lang="en-US" dirty="0"/>
              <a:t>Section title goes here</a:t>
            </a:r>
          </a:p>
        </p:txBody>
      </p:sp>
      <p:sp>
        <p:nvSpPr>
          <p:cNvPr id="11" name="Picture Placeholder 10"/>
          <p:cNvSpPr>
            <a:spLocks noGrp="1"/>
          </p:cNvSpPr>
          <p:nvPr>
            <p:ph type="pic" sz="quarter" idx="16"/>
          </p:nvPr>
        </p:nvSpPr>
        <p:spPr>
          <a:xfrm>
            <a:off x="4165600" y="1449389"/>
            <a:ext cx="3500438" cy="2574925"/>
          </a:xfrm>
        </p:spPr>
        <p:txBody>
          <a:bodyPr/>
          <a:lstStyle/>
          <a:p>
            <a:endParaRPr lang="en-US" dirty="0"/>
          </a:p>
        </p:txBody>
      </p:sp>
    </p:spTree>
    <p:extLst>
      <p:ext uri="{BB962C8B-B14F-4D97-AF65-F5344CB8AC3E}">
        <p14:creationId xmlns:p14="http://schemas.microsoft.com/office/powerpoint/2010/main" val="1716798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pic>
        <p:nvPicPr>
          <p:cNvPr id="3" name="Picture 2" descr="PP Template-0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5149403"/>
          </a:xfrm>
          <a:prstGeom prst="rect">
            <a:avLst/>
          </a:prstGeom>
        </p:spPr>
      </p:pic>
      <p:sp>
        <p:nvSpPr>
          <p:cNvPr id="5" name="Text Placeholder 4"/>
          <p:cNvSpPr>
            <a:spLocks noGrp="1"/>
          </p:cNvSpPr>
          <p:nvPr>
            <p:ph type="body" sz="quarter" idx="10" hasCustomPrompt="1"/>
          </p:nvPr>
        </p:nvSpPr>
        <p:spPr>
          <a:xfrm>
            <a:off x="2765655" y="1222961"/>
            <a:ext cx="2243785" cy="3009724"/>
          </a:xfrm>
          <a:prstGeom prst="rect">
            <a:avLst/>
          </a:prstGeom>
        </p:spPr>
        <p:txBody>
          <a:bodyPr vert="horz"/>
          <a:lstStyle>
            <a:lvl1pPr marL="0" indent="0">
              <a:lnSpc>
                <a:spcPct val="100000"/>
              </a:lnSpc>
              <a:buNone/>
              <a:defRPr sz="1400">
                <a:solidFill>
                  <a:schemeClr val="bg1">
                    <a:lumMod val="95000"/>
                  </a:schemeClr>
                </a:solidFill>
                <a:latin typeface="Tahoma"/>
                <a:cs typeface="Tahoma"/>
              </a:defRPr>
            </a:lvl1pPr>
          </a:lstStyle>
          <a:p>
            <a:pPr lvl="0"/>
            <a:r>
              <a:rPr lang="en-US" dirty="0"/>
              <a:t>Title page 		01</a:t>
            </a:r>
          </a:p>
          <a:p>
            <a:pPr lvl="0"/>
            <a:r>
              <a:rPr lang="en-US" dirty="0"/>
              <a:t>Title page		02</a:t>
            </a:r>
          </a:p>
          <a:p>
            <a:pPr lvl="0"/>
            <a:r>
              <a:rPr lang="en-US" dirty="0"/>
              <a:t>Title page 		03</a:t>
            </a:r>
          </a:p>
          <a:p>
            <a:pPr lvl="0"/>
            <a:r>
              <a:rPr lang="en-US" dirty="0"/>
              <a:t>Title page 		04</a:t>
            </a:r>
          </a:p>
          <a:p>
            <a:pPr lvl="0"/>
            <a:r>
              <a:rPr lang="en-US" dirty="0"/>
              <a:t>Title page 		05</a:t>
            </a:r>
          </a:p>
          <a:p>
            <a:pPr lvl="0"/>
            <a:r>
              <a:rPr lang="en-US" dirty="0"/>
              <a:t>Title page 		06</a:t>
            </a:r>
          </a:p>
        </p:txBody>
      </p:sp>
      <p:sp>
        <p:nvSpPr>
          <p:cNvPr id="8" name="Text Placeholder 7"/>
          <p:cNvSpPr>
            <a:spLocks noGrp="1"/>
          </p:cNvSpPr>
          <p:nvPr>
            <p:ph type="body" sz="quarter" idx="11" hasCustomPrompt="1"/>
          </p:nvPr>
        </p:nvSpPr>
        <p:spPr>
          <a:xfrm>
            <a:off x="2760950" y="615950"/>
            <a:ext cx="2243138" cy="428625"/>
          </a:xfrm>
          <a:prstGeom prst="rect">
            <a:avLst/>
          </a:prstGeom>
        </p:spPr>
        <p:txBody>
          <a:bodyPr vert="horz"/>
          <a:lstStyle>
            <a:lvl1pPr marL="0" indent="0">
              <a:buNone/>
              <a:defRPr sz="2400">
                <a:solidFill>
                  <a:schemeClr val="bg1">
                    <a:lumMod val="95000"/>
                  </a:schemeClr>
                </a:solidFill>
                <a:latin typeface="Tahoma"/>
                <a:cs typeface="Tahoma"/>
              </a:defRPr>
            </a:lvl1pPr>
          </a:lstStyle>
          <a:p>
            <a:pPr lvl="0"/>
            <a:r>
              <a:rPr lang="en-US" dirty="0"/>
              <a:t>Contents</a:t>
            </a:r>
          </a:p>
        </p:txBody>
      </p:sp>
      <p:sp>
        <p:nvSpPr>
          <p:cNvPr id="6" name="Picture Placeholder 10"/>
          <p:cNvSpPr>
            <a:spLocks noGrp="1"/>
          </p:cNvSpPr>
          <p:nvPr>
            <p:ph type="pic" sz="quarter" idx="16" hasCustomPrompt="1"/>
          </p:nvPr>
        </p:nvSpPr>
        <p:spPr>
          <a:xfrm>
            <a:off x="7389629" y="150963"/>
            <a:ext cx="1562986" cy="1485900"/>
          </a:xfrm>
        </p:spPr>
        <p:txBody>
          <a:bodyPr/>
          <a:lstStyle>
            <a:lvl1pPr>
              <a:defRPr baseline="0"/>
            </a:lvl1pPr>
          </a:lstStyle>
          <a:p>
            <a:r>
              <a:rPr lang="en-US" dirty="0"/>
              <a:t>Insert QR Code </a:t>
            </a:r>
          </a:p>
        </p:txBody>
      </p:sp>
    </p:spTree>
    <p:extLst>
      <p:ext uri="{BB962C8B-B14F-4D97-AF65-F5344CB8AC3E}">
        <p14:creationId xmlns:p14="http://schemas.microsoft.com/office/powerpoint/2010/main" val="2494611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3" name="Picture 2" descr="PP Template-0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51120"/>
          </a:xfrm>
          <a:prstGeom prst="rect">
            <a:avLst/>
          </a:prstGeom>
        </p:spPr>
      </p:pic>
      <p:sp>
        <p:nvSpPr>
          <p:cNvPr id="8" name="Text Placeholder 7"/>
          <p:cNvSpPr>
            <a:spLocks noGrp="1"/>
          </p:cNvSpPr>
          <p:nvPr>
            <p:ph type="body" sz="quarter" idx="10" hasCustomPrompt="1"/>
          </p:nvPr>
        </p:nvSpPr>
        <p:spPr>
          <a:xfrm>
            <a:off x="4572000" y="1050835"/>
            <a:ext cx="4023281" cy="454092"/>
          </a:xfrm>
          <a:prstGeom prst="rect">
            <a:avLst/>
          </a:prstGeom>
        </p:spPr>
        <p:txBody>
          <a:bodyPr vert="horz"/>
          <a:lstStyle>
            <a:lvl1pPr marL="0" indent="0" algn="r">
              <a:buNone/>
              <a:defRPr sz="2200" baseline="0">
                <a:solidFill>
                  <a:schemeClr val="bg1"/>
                </a:solidFill>
                <a:latin typeface="Tahoma"/>
                <a:cs typeface="Tahoma"/>
              </a:defRPr>
            </a:lvl1pPr>
            <a:lvl2pPr marL="457200" indent="0">
              <a:buNone/>
              <a:defRPr sz="2400">
                <a:latin typeface="Tahoma"/>
                <a:cs typeface="Tahoma"/>
              </a:defRPr>
            </a:lvl2pPr>
            <a:lvl3pPr marL="914400" indent="0">
              <a:buNone/>
              <a:defRPr sz="2400">
                <a:latin typeface="Tahoma"/>
                <a:cs typeface="Tahoma"/>
              </a:defRPr>
            </a:lvl3pPr>
            <a:lvl4pPr marL="1371600" indent="0">
              <a:buNone/>
              <a:defRPr sz="2400">
                <a:latin typeface="Tahoma"/>
                <a:cs typeface="Tahoma"/>
              </a:defRPr>
            </a:lvl4pPr>
            <a:lvl5pPr marL="1828800" indent="0">
              <a:buNone/>
              <a:defRPr sz="2400">
                <a:latin typeface="Tahoma"/>
                <a:cs typeface="Tahoma"/>
              </a:defRPr>
            </a:lvl5pPr>
          </a:lstStyle>
          <a:p>
            <a:pPr lvl="0"/>
            <a:r>
              <a:rPr lang="en-US" dirty="0"/>
              <a:t>Title goes here</a:t>
            </a:r>
          </a:p>
        </p:txBody>
      </p:sp>
      <p:sp>
        <p:nvSpPr>
          <p:cNvPr id="9" name="Text Placeholder 7"/>
          <p:cNvSpPr>
            <a:spLocks noGrp="1"/>
          </p:cNvSpPr>
          <p:nvPr>
            <p:ph type="body" sz="quarter" idx="11" hasCustomPrompt="1"/>
          </p:nvPr>
        </p:nvSpPr>
        <p:spPr>
          <a:xfrm>
            <a:off x="4572000" y="1497868"/>
            <a:ext cx="4023281" cy="454092"/>
          </a:xfrm>
          <a:prstGeom prst="rect">
            <a:avLst/>
          </a:prstGeom>
        </p:spPr>
        <p:txBody>
          <a:bodyPr vert="horz"/>
          <a:lstStyle>
            <a:lvl1pPr marL="0" indent="0" algn="r">
              <a:buNone/>
              <a:defRPr sz="1400" baseline="0">
                <a:solidFill>
                  <a:srgbClr val="8DA7D7"/>
                </a:solidFill>
                <a:latin typeface="Tahoma"/>
                <a:cs typeface="Tahoma"/>
              </a:defRPr>
            </a:lvl1pPr>
            <a:lvl2pPr marL="457200" indent="0">
              <a:buNone/>
              <a:defRPr sz="2400">
                <a:latin typeface="Tahoma"/>
                <a:cs typeface="Tahoma"/>
              </a:defRPr>
            </a:lvl2pPr>
            <a:lvl3pPr marL="914400" indent="0">
              <a:buNone/>
              <a:defRPr sz="2400">
                <a:latin typeface="Tahoma"/>
                <a:cs typeface="Tahoma"/>
              </a:defRPr>
            </a:lvl3pPr>
            <a:lvl4pPr marL="1371600" indent="0">
              <a:buNone/>
              <a:defRPr sz="2400">
                <a:latin typeface="Tahoma"/>
                <a:cs typeface="Tahoma"/>
              </a:defRPr>
            </a:lvl4pPr>
            <a:lvl5pPr marL="1828800" indent="0">
              <a:buNone/>
              <a:defRPr sz="2400">
                <a:latin typeface="Tahoma"/>
                <a:cs typeface="Tahoma"/>
              </a:defRPr>
            </a:lvl5pPr>
          </a:lstStyle>
          <a:p>
            <a:pPr lvl="0"/>
            <a:r>
              <a:rPr lang="en-US" dirty="0"/>
              <a:t>Subtitle goes here</a:t>
            </a:r>
          </a:p>
        </p:txBody>
      </p:sp>
      <p:sp>
        <p:nvSpPr>
          <p:cNvPr id="11" name="Text Placeholder 7"/>
          <p:cNvSpPr>
            <a:spLocks noGrp="1"/>
          </p:cNvSpPr>
          <p:nvPr>
            <p:ph type="body" sz="quarter" idx="12" hasCustomPrompt="1"/>
          </p:nvPr>
        </p:nvSpPr>
        <p:spPr>
          <a:xfrm>
            <a:off x="4572000" y="597629"/>
            <a:ext cx="4023281" cy="454092"/>
          </a:xfrm>
          <a:prstGeom prst="rect">
            <a:avLst/>
          </a:prstGeom>
        </p:spPr>
        <p:txBody>
          <a:bodyPr vert="horz"/>
          <a:lstStyle>
            <a:lvl1pPr marL="0" indent="0" algn="r">
              <a:buNone/>
              <a:defRPr sz="2400" baseline="0">
                <a:solidFill>
                  <a:schemeClr val="bg1"/>
                </a:solidFill>
                <a:latin typeface="Tahoma"/>
                <a:cs typeface="Tahoma"/>
              </a:defRPr>
            </a:lvl1pPr>
            <a:lvl2pPr marL="457200" indent="0">
              <a:buNone/>
              <a:defRPr sz="2400">
                <a:latin typeface="Tahoma"/>
                <a:cs typeface="Tahoma"/>
              </a:defRPr>
            </a:lvl2pPr>
            <a:lvl3pPr marL="914400" indent="0">
              <a:buNone/>
              <a:defRPr sz="2400">
                <a:latin typeface="Tahoma"/>
                <a:cs typeface="Tahoma"/>
              </a:defRPr>
            </a:lvl3pPr>
            <a:lvl4pPr marL="1371600" indent="0">
              <a:buNone/>
              <a:defRPr sz="2400">
                <a:latin typeface="Tahoma"/>
                <a:cs typeface="Tahoma"/>
              </a:defRPr>
            </a:lvl4pPr>
            <a:lvl5pPr marL="1828800" indent="0">
              <a:buNone/>
              <a:defRPr sz="2400">
                <a:latin typeface="Tahoma"/>
                <a:cs typeface="Tahoma"/>
              </a:defRPr>
            </a:lvl5pPr>
          </a:lstStyle>
          <a:p>
            <a:pPr lvl="0"/>
            <a:r>
              <a:rPr lang="en-US" dirty="0"/>
              <a:t>Section Divider</a:t>
            </a:r>
          </a:p>
        </p:txBody>
      </p:sp>
      <p:sp>
        <p:nvSpPr>
          <p:cNvPr id="6" name="Picture Placeholder 10"/>
          <p:cNvSpPr>
            <a:spLocks noGrp="1"/>
          </p:cNvSpPr>
          <p:nvPr>
            <p:ph type="pic" sz="quarter" idx="16" hasCustomPrompt="1"/>
          </p:nvPr>
        </p:nvSpPr>
        <p:spPr>
          <a:xfrm>
            <a:off x="7032295" y="2493471"/>
            <a:ext cx="1562986" cy="1485900"/>
          </a:xfrm>
        </p:spPr>
        <p:txBody>
          <a:bodyPr/>
          <a:lstStyle>
            <a:lvl1pPr>
              <a:defRPr baseline="0"/>
            </a:lvl1pPr>
          </a:lstStyle>
          <a:p>
            <a:r>
              <a:rPr lang="en-US" dirty="0"/>
              <a:t>Insert QR Code </a:t>
            </a:r>
          </a:p>
        </p:txBody>
      </p:sp>
    </p:spTree>
    <p:extLst>
      <p:ext uri="{BB962C8B-B14F-4D97-AF65-F5344CB8AC3E}">
        <p14:creationId xmlns:p14="http://schemas.microsoft.com/office/powerpoint/2010/main" val="2030068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02">
    <p:spTree>
      <p:nvGrpSpPr>
        <p:cNvPr id="1" name=""/>
        <p:cNvGrpSpPr/>
        <p:nvPr/>
      </p:nvGrpSpPr>
      <p:grpSpPr>
        <a:xfrm>
          <a:off x="0" y="0"/>
          <a:ext cx="0" cy="0"/>
          <a:chOff x="0" y="0"/>
          <a:chExt cx="0" cy="0"/>
        </a:xfrm>
      </p:grpSpPr>
      <p:pic>
        <p:nvPicPr>
          <p:cNvPr id="3" name="Picture 2" descr="PP Template-04.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5149403"/>
          </a:xfrm>
          <a:prstGeom prst="rect">
            <a:avLst/>
          </a:prstGeom>
        </p:spPr>
      </p:pic>
      <p:sp>
        <p:nvSpPr>
          <p:cNvPr id="7" name="Text Placeholder 7"/>
          <p:cNvSpPr>
            <a:spLocks noGrp="1"/>
          </p:cNvSpPr>
          <p:nvPr>
            <p:ph type="body" sz="quarter" idx="10" hasCustomPrompt="1"/>
          </p:nvPr>
        </p:nvSpPr>
        <p:spPr>
          <a:xfrm>
            <a:off x="4572000" y="1050835"/>
            <a:ext cx="4023281" cy="454092"/>
          </a:xfrm>
          <a:prstGeom prst="rect">
            <a:avLst/>
          </a:prstGeom>
        </p:spPr>
        <p:txBody>
          <a:bodyPr vert="horz"/>
          <a:lstStyle>
            <a:lvl1pPr marL="0" indent="0" algn="r">
              <a:buNone/>
              <a:defRPr sz="2200" baseline="0">
                <a:solidFill>
                  <a:schemeClr val="bg1"/>
                </a:solidFill>
                <a:latin typeface="Tahoma"/>
                <a:cs typeface="Tahoma"/>
              </a:defRPr>
            </a:lvl1pPr>
            <a:lvl2pPr marL="457200" indent="0">
              <a:buNone/>
              <a:defRPr sz="2400">
                <a:latin typeface="Tahoma"/>
                <a:cs typeface="Tahoma"/>
              </a:defRPr>
            </a:lvl2pPr>
            <a:lvl3pPr marL="914400" indent="0">
              <a:buNone/>
              <a:defRPr sz="2400">
                <a:latin typeface="Tahoma"/>
                <a:cs typeface="Tahoma"/>
              </a:defRPr>
            </a:lvl3pPr>
            <a:lvl4pPr marL="1371600" indent="0">
              <a:buNone/>
              <a:defRPr sz="2400">
                <a:latin typeface="Tahoma"/>
                <a:cs typeface="Tahoma"/>
              </a:defRPr>
            </a:lvl4pPr>
            <a:lvl5pPr marL="1828800" indent="0">
              <a:buNone/>
              <a:defRPr sz="2400">
                <a:latin typeface="Tahoma"/>
                <a:cs typeface="Tahoma"/>
              </a:defRPr>
            </a:lvl5pPr>
          </a:lstStyle>
          <a:p>
            <a:pPr lvl="0"/>
            <a:r>
              <a:rPr lang="en-US" dirty="0"/>
              <a:t>Title goes here</a:t>
            </a:r>
          </a:p>
        </p:txBody>
      </p:sp>
      <p:sp>
        <p:nvSpPr>
          <p:cNvPr id="8" name="Text Placeholder 7"/>
          <p:cNvSpPr>
            <a:spLocks noGrp="1"/>
          </p:cNvSpPr>
          <p:nvPr>
            <p:ph type="body" sz="quarter" idx="11" hasCustomPrompt="1"/>
          </p:nvPr>
        </p:nvSpPr>
        <p:spPr>
          <a:xfrm>
            <a:off x="4572000" y="1497868"/>
            <a:ext cx="4023281" cy="454092"/>
          </a:xfrm>
          <a:prstGeom prst="rect">
            <a:avLst/>
          </a:prstGeom>
        </p:spPr>
        <p:txBody>
          <a:bodyPr vert="horz"/>
          <a:lstStyle>
            <a:lvl1pPr marL="0" indent="0" algn="r">
              <a:buNone/>
              <a:defRPr sz="1400" baseline="0">
                <a:solidFill>
                  <a:srgbClr val="DFADD0"/>
                </a:solidFill>
                <a:latin typeface="Tahoma"/>
                <a:cs typeface="Tahoma"/>
              </a:defRPr>
            </a:lvl1pPr>
            <a:lvl2pPr marL="457200" indent="0">
              <a:buNone/>
              <a:defRPr sz="2400">
                <a:latin typeface="Tahoma"/>
                <a:cs typeface="Tahoma"/>
              </a:defRPr>
            </a:lvl2pPr>
            <a:lvl3pPr marL="914400" indent="0">
              <a:buNone/>
              <a:defRPr sz="2400">
                <a:latin typeface="Tahoma"/>
                <a:cs typeface="Tahoma"/>
              </a:defRPr>
            </a:lvl3pPr>
            <a:lvl4pPr marL="1371600" indent="0">
              <a:buNone/>
              <a:defRPr sz="2400">
                <a:latin typeface="Tahoma"/>
                <a:cs typeface="Tahoma"/>
              </a:defRPr>
            </a:lvl4pPr>
            <a:lvl5pPr marL="1828800" indent="0">
              <a:buNone/>
              <a:defRPr sz="2400">
                <a:latin typeface="Tahoma"/>
                <a:cs typeface="Tahoma"/>
              </a:defRPr>
            </a:lvl5pPr>
          </a:lstStyle>
          <a:p>
            <a:pPr lvl="0"/>
            <a:r>
              <a:rPr lang="en-US" dirty="0"/>
              <a:t>Subtitle goes here</a:t>
            </a:r>
          </a:p>
        </p:txBody>
      </p:sp>
      <p:sp>
        <p:nvSpPr>
          <p:cNvPr id="9" name="Text Placeholder 7"/>
          <p:cNvSpPr>
            <a:spLocks noGrp="1"/>
          </p:cNvSpPr>
          <p:nvPr>
            <p:ph type="body" sz="quarter" idx="12" hasCustomPrompt="1"/>
          </p:nvPr>
        </p:nvSpPr>
        <p:spPr>
          <a:xfrm>
            <a:off x="4572000" y="597629"/>
            <a:ext cx="4023281" cy="454092"/>
          </a:xfrm>
          <a:prstGeom prst="rect">
            <a:avLst/>
          </a:prstGeom>
        </p:spPr>
        <p:txBody>
          <a:bodyPr vert="horz"/>
          <a:lstStyle>
            <a:lvl1pPr marL="0" indent="0" algn="r">
              <a:buNone/>
              <a:defRPr sz="2400" baseline="0">
                <a:solidFill>
                  <a:schemeClr val="bg1"/>
                </a:solidFill>
                <a:latin typeface="Tahoma"/>
                <a:cs typeface="Tahoma"/>
              </a:defRPr>
            </a:lvl1pPr>
            <a:lvl2pPr marL="457200" indent="0">
              <a:buNone/>
              <a:defRPr sz="2400">
                <a:latin typeface="Tahoma"/>
                <a:cs typeface="Tahoma"/>
              </a:defRPr>
            </a:lvl2pPr>
            <a:lvl3pPr marL="914400" indent="0">
              <a:buNone/>
              <a:defRPr sz="2400">
                <a:latin typeface="Tahoma"/>
                <a:cs typeface="Tahoma"/>
              </a:defRPr>
            </a:lvl3pPr>
            <a:lvl4pPr marL="1371600" indent="0">
              <a:buNone/>
              <a:defRPr sz="2400">
                <a:latin typeface="Tahoma"/>
                <a:cs typeface="Tahoma"/>
              </a:defRPr>
            </a:lvl4pPr>
            <a:lvl5pPr marL="1828800" indent="0">
              <a:buNone/>
              <a:defRPr sz="2400">
                <a:latin typeface="Tahoma"/>
                <a:cs typeface="Tahoma"/>
              </a:defRPr>
            </a:lvl5pPr>
          </a:lstStyle>
          <a:p>
            <a:pPr lvl="0"/>
            <a:r>
              <a:rPr lang="en-US" dirty="0"/>
              <a:t>Section Divider</a:t>
            </a:r>
          </a:p>
        </p:txBody>
      </p:sp>
      <p:sp>
        <p:nvSpPr>
          <p:cNvPr id="6" name="Picture Placeholder 10"/>
          <p:cNvSpPr>
            <a:spLocks noGrp="1"/>
          </p:cNvSpPr>
          <p:nvPr>
            <p:ph type="pic" sz="quarter" idx="16" hasCustomPrompt="1"/>
          </p:nvPr>
        </p:nvSpPr>
        <p:spPr>
          <a:xfrm>
            <a:off x="7032295" y="2360698"/>
            <a:ext cx="1562986" cy="1485900"/>
          </a:xfrm>
        </p:spPr>
        <p:txBody>
          <a:bodyPr/>
          <a:lstStyle>
            <a:lvl1pPr>
              <a:defRPr baseline="0"/>
            </a:lvl1pPr>
          </a:lstStyle>
          <a:p>
            <a:r>
              <a:rPr lang="en-US" dirty="0"/>
              <a:t>Insert QR Code </a:t>
            </a:r>
          </a:p>
        </p:txBody>
      </p:sp>
    </p:spTree>
    <p:extLst>
      <p:ext uri="{BB962C8B-B14F-4D97-AF65-F5344CB8AC3E}">
        <p14:creationId xmlns:p14="http://schemas.microsoft.com/office/powerpoint/2010/main" val="544251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 03">
    <p:spTree>
      <p:nvGrpSpPr>
        <p:cNvPr id="1" name=""/>
        <p:cNvGrpSpPr/>
        <p:nvPr/>
      </p:nvGrpSpPr>
      <p:grpSpPr>
        <a:xfrm>
          <a:off x="0" y="0"/>
          <a:ext cx="0" cy="0"/>
          <a:chOff x="0" y="0"/>
          <a:chExt cx="0" cy="0"/>
        </a:xfrm>
      </p:grpSpPr>
      <p:pic>
        <p:nvPicPr>
          <p:cNvPr id="3" name="Picture 2" descr="PP Template-05.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51120"/>
          </a:xfrm>
          <a:prstGeom prst="rect">
            <a:avLst/>
          </a:prstGeom>
        </p:spPr>
      </p:pic>
      <p:sp>
        <p:nvSpPr>
          <p:cNvPr id="4" name="Text Placeholder 7"/>
          <p:cNvSpPr>
            <a:spLocks noGrp="1"/>
          </p:cNvSpPr>
          <p:nvPr>
            <p:ph type="body" sz="quarter" idx="10" hasCustomPrompt="1"/>
          </p:nvPr>
        </p:nvSpPr>
        <p:spPr>
          <a:xfrm>
            <a:off x="4572000" y="1050835"/>
            <a:ext cx="4023281" cy="454092"/>
          </a:xfrm>
          <a:prstGeom prst="rect">
            <a:avLst/>
          </a:prstGeom>
        </p:spPr>
        <p:txBody>
          <a:bodyPr vert="horz"/>
          <a:lstStyle>
            <a:lvl1pPr marL="0" indent="0" algn="r">
              <a:buNone/>
              <a:defRPr sz="2200" baseline="0">
                <a:solidFill>
                  <a:schemeClr val="bg1"/>
                </a:solidFill>
                <a:latin typeface="Tahoma"/>
                <a:cs typeface="Tahoma"/>
              </a:defRPr>
            </a:lvl1pPr>
            <a:lvl2pPr marL="457200" indent="0">
              <a:buNone/>
              <a:defRPr sz="2400">
                <a:latin typeface="Tahoma"/>
                <a:cs typeface="Tahoma"/>
              </a:defRPr>
            </a:lvl2pPr>
            <a:lvl3pPr marL="914400" indent="0">
              <a:buNone/>
              <a:defRPr sz="2400">
                <a:latin typeface="Tahoma"/>
                <a:cs typeface="Tahoma"/>
              </a:defRPr>
            </a:lvl3pPr>
            <a:lvl4pPr marL="1371600" indent="0">
              <a:buNone/>
              <a:defRPr sz="2400">
                <a:latin typeface="Tahoma"/>
                <a:cs typeface="Tahoma"/>
              </a:defRPr>
            </a:lvl4pPr>
            <a:lvl5pPr marL="1828800" indent="0">
              <a:buNone/>
              <a:defRPr sz="2400">
                <a:latin typeface="Tahoma"/>
                <a:cs typeface="Tahoma"/>
              </a:defRPr>
            </a:lvl5pPr>
          </a:lstStyle>
          <a:p>
            <a:pPr lvl="0"/>
            <a:r>
              <a:rPr lang="en-US" dirty="0"/>
              <a:t>Title goes here</a:t>
            </a:r>
          </a:p>
        </p:txBody>
      </p:sp>
      <p:sp>
        <p:nvSpPr>
          <p:cNvPr id="5" name="Text Placeholder 7"/>
          <p:cNvSpPr>
            <a:spLocks noGrp="1"/>
          </p:cNvSpPr>
          <p:nvPr>
            <p:ph type="body" sz="quarter" idx="11" hasCustomPrompt="1"/>
          </p:nvPr>
        </p:nvSpPr>
        <p:spPr>
          <a:xfrm>
            <a:off x="4572000" y="1497868"/>
            <a:ext cx="4023281" cy="454092"/>
          </a:xfrm>
          <a:prstGeom prst="rect">
            <a:avLst/>
          </a:prstGeom>
        </p:spPr>
        <p:txBody>
          <a:bodyPr vert="horz"/>
          <a:lstStyle>
            <a:lvl1pPr marL="0" indent="0" algn="r">
              <a:buNone/>
              <a:defRPr sz="1400" baseline="0">
                <a:solidFill>
                  <a:srgbClr val="79BBE8"/>
                </a:solidFill>
                <a:latin typeface="Tahoma"/>
                <a:cs typeface="Tahoma"/>
              </a:defRPr>
            </a:lvl1pPr>
            <a:lvl2pPr marL="457200" indent="0">
              <a:buNone/>
              <a:defRPr sz="2400">
                <a:latin typeface="Tahoma"/>
                <a:cs typeface="Tahoma"/>
              </a:defRPr>
            </a:lvl2pPr>
            <a:lvl3pPr marL="914400" indent="0">
              <a:buNone/>
              <a:defRPr sz="2400">
                <a:latin typeface="Tahoma"/>
                <a:cs typeface="Tahoma"/>
              </a:defRPr>
            </a:lvl3pPr>
            <a:lvl4pPr marL="1371600" indent="0">
              <a:buNone/>
              <a:defRPr sz="2400">
                <a:latin typeface="Tahoma"/>
                <a:cs typeface="Tahoma"/>
              </a:defRPr>
            </a:lvl4pPr>
            <a:lvl5pPr marL="1828800" indent="0">
              <a:buNone/>
              <a:defRPr sz="2400">
                <a:latin typeface="Tahoma"/>
                <a:cs typeface="Tahoma"/>
              </a:defRPr>
            </a:lvl5pPr>
          </a:lstStyle>
          <a:p>
            <a:pPr lvl="0"/>
            <a:r>
              <a:rPr lang="en-US" dirty="0"/>
              <a:t>Subtitle goes here</a:t>
            </a:r>
          </a:p>
        </p:txBody>
      </p:sp>
      <p:sp>
        <p:nvSpPr>
          <p:cNvPr id="6" name="Text Placeholder 7"/>
          <p:cNvSpPr>
            <a:spLocks noGrp="1"/>
          </p:cNvSpPr>
          <p:nvPr>
            <p:ph type="body" sz="quarter" idx="12" hasCustomPrompt="1"/>
          </p:nvPr>
        </p:nvSpPr>
        <p:spPr>
          <a:xfrm>
            <a:off x="4572000" y="597629"/>
            <a:ext cx="4023281" cy="454092"/>
          </a:xfrm>
          <a:prstGeom prst="rect">
            <a:avLst/>
          </a:prstGeom>
        </p:spPr>
        <p:txBody>
          <a:bodyPr vert="horz"/>
          <a:lstStyle>
            <a:lvl1pPr marL="0" indent="0" algn="r">
              <a:buNone/>
              <a:defRPr sz="2400" baseline="0">
                <a:solidFill>
                  <a:schemeClr val="bg1"/>
                </a:solidFill>
                <a:latin typeface="Tahoma"/>
                <a:cs typeface="Tahoma"/>
              </a:defRPr>
            </a:lvl1pPr>
            <a:lvl2pPr marL="457200" indent="0">
              <a:buNone/>
              <a:defRPr sz="2400">
                <a:latin typeface="Tahoma"/>
                <a:cs typeface="Tahoma"/>
              </a:defRPr>
            </a:lvl2pPr>
            <a:lvl3pPr marL="914400" indent="0">
              <a:buNone/>
              <a:defRPr sz="2400">
                <a:latin typeface="Tahoma"/>
                <a:cs typeface="Tahoma"/>
              </a:defRPr>
            </a:lvl3pPr>
            <a:lvl4pPr marL="1371600" indent="0">
              <a:buNone/>
              <a:defRPr sz="2400">
                <a:latin typeface="Tahoma"/>
                <a:cs typeface="Tahoma"/>
              </a:defRPr>
            </a:lvl4pPr>
            <a:lvl5pPr marL="1828800" indent="0">
              <a:buNone/>
              <a:defRPr sz="2400">
                <a:latin typeface="Tahoma"/>
                <a:cs typeface="Tahoma"/>
              </a:defRPr>
            </a:lvl5pPr>
          </a:lstStyle>
          <a:p>
            <a:pPr lvl="0"/>
            <a:r>
              <a:rPr lang="en-US" dirty="0"/>
              <a:t>Section Divider</a:t>
            </a:r>
          </a:p>
        </p:txBody>
      </p:sp>
      <p:sp>
        <p:nvSpPr>
          <p:cNvPr id="7" name="Picture Placeholder 10"/>
          <p:cNvSpPr>
            <a:spLocks noGrp="1"/>
          </p:cNvSpPr>
          <p:nvPr>
            <p:ph type="pic" sz="quarter" idx="16" hasCustomPrompt="1"/>
          </p:nvPr>
        </p:nvSpPr>
        <p:spPr>
          <a:xfrm>
            <a:off x="7032295" y="2568558"/>
            <a:ext cx="1562986" cy="1485900"/>
          </a:xfrm>
        </p:spPr>
        <p:txBody>
          <a:bodyPr/>
          <a:lstStyle>
            <a:lvl1pPr>
              <a:defRPr baseline="0"/>
            </a:lvl1pPr>
          </a:lstStyle>
          <a:p>
            <a:r>
              <a:rPr lang="en-US" dirty="0"/>
              <a:t>Insert QR Code </a:t>
            </a:r>
          </a:p>
        </p:txBody>
      </p:sp>
    </p:spTree>
    <p:extLst>
      <p:ext uri="{BB962C8B-B14F-4D97-AF65-F5344CB8AC3E}">
        <p14:creationId xmlns:p14="http://schemas.microsoft.com/office/powerpoint/2010/main" val="2151087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 04">
    <p:spTree>
      <p:nvGrpSpPr>
        <p:cNvPr id="1" name=""/>
        <p:cNvGrpSpPr/>
        <p:nvPr/>
      </p:nvGrpSpPr>
      <p:grpSpPr>
        <a:xfrm>
          <a:off x="0" y="0"/>
          <a:ext cx="0" cy="0"/>
          <a:chOff x="0" y="0"/>
          <a:chExt cx="0" cy="0"/>
        </a:xfrm>
      </p:grpSpPr>
      <p:pic>
        <p:nvPicPr>
          <p:cNvPr id="3" name="Picture 2" descr="PP Template-06.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5149403"/>
          </a:xfrm>
          <a:prstGeom prst="rect">
            <a:avLst/>
          </a:prstGeom>
        </p:spPr>
      </p:pic>
      <p:sp>
        <p:nvSpPr>
          <p:cNvPr id="4" name="Text Placeholder 7"/>
          <p:cNvSpPr>
            <a:spLocks noGrp="1"/>
          </p:cNvSpPr>
          <p:nvPr>
            <p:ph type="body" sz="quarter" idx="10" hasCustomPrompt="1"/>
          </p:nvPr>
        </p:nvSpPr>
        <p:spPr>
          <a:xfrm>
            <a:off x="4572000" y="1050835"/>
            <a:ext cx="4023281" cy="454092"/>
          </a:xfrm>
          <a:prstGeom prst="rect">
            <a:avLst/>
          </a:prstGeom>
        </p:spPr>
        <p:txBody>
          <a:bodyPr vert="horz"/>
          <a:lstStyle>
            <a:lvl1pPr marL="0" indent="0" algn="r">
              <a:buNone/>
              <a:defRPr sz="2200" baseline="0">
                <a:solidFill>
                  <a:schemeClr val="bg1"/>
                </a:solidFill>
                <a:latin typeface="Tahoma"/>
                <a:cs typeface="Tahoma"/>
              </a:defRPr>
            </a:lvl1pPr>
            <a:lvl2pPr marL="457200" indent="0">
              <a:buNone/>
              <a:defRPr sz="2400">
                <a:latin typeface="Tahoma"/>
                <a:cs typeface="Tahoma"/>
              </a:defRPr>
            </a:lvl2pPr>
            <a:lvl3pPr marL="914400" indent="0">
              <a:buNone/>
              <a:defRPr sz="2400">
                <a:latin typeface="Tahoma"/>
                <a:cs typeface="Tahoma"/>
              </a:defRPr>
            </a:lvl3pPr>
            <a:lvl4pPr marL="1371600" indent="0">
              <a:buNone/>
              <a:defRPr sz="2400">
                <a:latin typeface="Tahoma"/>
                <a:cs typeface="Tahoma"/>
              </a:defRPr>
            </a:lvl4pPr>
            <a:lvl5pPr marL="1828800" indent="0">
              <a:buNone/>
              <a:defRPr sz="2400">
                <a:latin typeface="Tahoma"/>
                <a:cs typeface="Tahoma"/>
              </a:defRPr>
            </a:lvl5pPr>
          </a:lstStyle>
          <a:p>
            <a:pPr lvl="0"/>
            <a:r>
              <a:rPr lang="en-US" dirty="0"/>
              <a:t>Title goes here</a:t>
            </a:r>
          </a:p>
        </p:txBody>
      </p:sp>
      <p:sp>
        <p:nvSpPr>
          <p:cNvPr id="5" name="Text Placeholder 7"/>
          <p:cNvSpPr>
            <a:spLocks noGrp="1"/>
          </p:cNvSpPr>
          <p:nvPr>
            <p:ph type="body" sz="quarter" idx="11" hasCustomPrompt="1"/>
          </p:nvPr>
        </p:nvSpPr>
        <p:spPr>
          <a:xfrm>
            <a:off x="4572000" y="1497868"/>
            <a:ext cx="4023281" cy="454092"/>
          </a:xfrm>
          <a:prstGeom prst="rect">
            <a:avLst/>
          </a:prstGeom>
        </p:spPr>
        <p:txBody>
          <a:bodyPr vert="horz"/>
          <a:lstStyle>
            <a:lvl1pPr marL="0" indent="0" algn="r">
              <a:buNone/>
              <a:defRPr sz="1400" baseline="0">
                <a:solidFill>
                  <a:srgbClr val="019288"/>
                </a:solidFill>
                <a:latin typeface="Tahoma"/>
                <a:cs typeface="Tahoma"/>
              </a:defRPr>
            </a:lvl1pPr>
            <a:lvl2pPr marL="457200" indent="0">
              <a:buNone/>
              <a:defRPr sz="2400">
                <a:latin typeface="Tahoma"/>
                <a:cs typeface="Tahoma"/>
              </a:defRPr>
            </a:lvl2pPr>
            <a:lvl3pPr marL="914400" indent="0">
              <a:buNone/>
              <a:defRPr sz="2400">
                <a:latin typeface="Tahoma"/>
                <a:cs typeface="Tahoma"/>
              </a:defRPr>
            </a:lvl3pPr>
            <a:lvl4pPr marL="1371600" indent="0">
              <a:buNone/>
              <a:defRPr sz="2400">
                <a:latin typeface="Tahoma"/>
                <a:cs typeface="Tahoma"/>
              </a:defRPr>
            </a:lvl4pPr>
            <a:lvl5pPr marL="1828800" indent="0">
              <a:buNone/>
              <a:defRPr sz="2400">
                <a:latin typeface="Tahoma"/>
                <a:cs typeface="Tahoma"/>
              </a:defRPr>
            </a:lvl5pPr>
          </a:lstStyle>
          <a:p>
            <a:pPr lvl="0"/>
            <a:r>
              <a:rPr lang="en-US" dirty="0"/>
              <a:t>Subtitle goes here</a:t>
            </a:r>
          </a:p>
        </p:txBody>
      </p:sp>
      <p:sp>
        <p:nvSpPr>
          <p:cNvPr id="6" name="Text Placeholder 7"/>
          <p:cNvSpPr>
            <a:spLocks noGrp="1"/>
          </p:cNvSpPr>
          <p:nvPr>
            <p:ph type="body" sz="quarter" idx="12" hasCustomPrompt="1"/>
          </p:nvPr>
        </p:nvSpPr>
        <p:spPr>
          <a:xfrm>
            <a:off x="4572000" y="597629"/>
            <a:ext cx="4023281" cy="454092"/>
          </a:xfrm>
          <a:prstGeom prst="rect">
            <a:avLst/>
          </a:prstGeom>
        </p:spPr>
        <p:txBody>
          <a:bodyPr vert="horz"/>
          <a:lstStyle>
            <a:lvl1pPr marL="0" indent="0" algn="r">
              <a:buNone/>
              <a:defRPr sz="2400" baseline="0">
                <a:solidFill>
                  <a:schemeClr val="bg1"/>
                </a:solidFill>
                <a:latin typeface="Tahoma"/>
                <a:cs typeface="Tahoma"/>
              </a:defRPr>
            </a:lvl1pPr>
            <a:lvl2pPr marL="457200" indent="0">
              <a:buNone/>
              <a:defRPr sz="2400">
                <a:latin typeface="Tahoma"/>
                <a:cs typeface="Tahoma"/>
              </a:defRPr>
            </a:lvl2pPr>
            <a:lvl3pPr marL="914400" indent="0">
              <a:buNone/>
              <a:defRPr sz="2400">
                <a:latin typeface="Tahoma"/>
                <a:cs typeface="Tahoma"/>
              </a:defRPr>
            </a:lvl3pPr>
            <a:lvl4pPr marL="1371600" indent="0">
              <a:buNone/>
              <a:defRPr sz="2400">
                <a:latin typeface="Tahoma"/>
                <a:cs typeface="Tahoma"/>
              </a:defRPr>
            </a:lvl4pPr>
            <a:lvl5pPr marL="1828800" indent="0">
              <a:buNone/>
              <a:defRPr sz="2400">
                <a:latin typeface="Tahoma"/>
                <a:cs typeface="Tahoma"/>
              </a:defRPr>
            </a:lvl5pPr>
          </a:lstStyle>
          <a:p>
            <a:pPr lvl="0"/>
            <a:r>
              <a:rPr lang="en-US" dirty="0"/>
              <a:t>Section Divider</a:t>
            </a:r>
          </a:p>
        </p:txBody>
      </p:sp>
      <p:sp>
        <p:nvSpPr>
          <p:cNvPr id="7" name="Picture Placeholder 10"/>
          <p:cNvSpPr>
            <a:spLocks noGrp="1"/>
          </p:cNvSpPr>
          <p:nvPr>
            <p:ph type="pic" sz="quarter" idx="16" hasCustomPrompt="1"/>
          </p:nvPr>
        </p:nvSpPr>
        <p:spPr>
          <a:xfrm>
            <a:off x="7032295" y="2574701"/>
            <a:ext cx="1562986" cy="1485900"/>
          </a:xfrm>
        </p:spPr>
        <p:txBody>
          <a:bodyPr/>
          <a:lstStyle>
            <a:lvl1pPr>
              <a:defRPr baseline="0"/>
            </a:lvl1pPr>
          </a:lstStyle>
          <a:p>
            <a:r>
              <a:rPr lang="en-US" dirty="0"/>
              <a:t>Insert QR Code </a:t>
            </a:r>
          </a:p>
        </p:txBody>
      </p:sp>
    </p:spTree>
    <p:extLst>
      <p:ext uri="{BB962C8B-B14F-4D97-AF65-F5344CB8AC3E}">
        <p14:creationId xmlns:p14="http://schemas.microsoft.com/office/powerpoint/2010/main" val="4007224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DIVIDER 05">
    <p:spTree>
      <p:nvGrpSpPr>
        <p:cNvPr id="1" name=""/>
        <p:cNvGrpSpPr/>
        <p:nvPr/>
      </p:nvGrpSpPr>
      <p:grpSpPr>
        <a:xfrm>
          <a:off x="0" y="0"/>
          <a:ext cx="0" cy="0"/>
          <a:chOff x="0" y="0"/>
          <a:chExt cx="0" cy="0"/>
        </a:xfrm>
      </p:grpSpPr>
      <p:pic>
        <p:nvPicPr>
          <p:cNvPr id="3" name="Picture 2" descr="PP Template-07.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9404"/>
          </a:xfrm>
          <a:prstGeom prst="rect">
            <a:avLst/>
          </a:prstGeom>
        </p:spPr>
      </p:pic>
      <p:sp>
        <p:nvSpPr>
          <p:cNvPr id="4" name="Text Placeholder 7"/>
          <p:cNvSpPr>
            <a:spLocks noGrp="1"/>
          </p:cNvSpPr>
          <p:nvPr>
            <p:ph type="body" sz="quarter" idx="10" hasCustomPrompt="1"/>
          </p:nvPr>
        </p:nvSpPr>
        <p:spPr>
          <a:xfrm>
            <a:off x="4572000" y="1050835"/>
            <a:ext cx="4023281" cy="454092"/>
          </a:xfrm>
          <a:prstGeom prst="rect">
            <a:avLst/>
          </a:prstGeom>
        </p:spPr>
        <p:txBody>
          <a:bodyPr vert="horz"/>
          <a:lstStyle>
            <a:lvl1pPr marL="0" indent="0" algn="r">
              <a:buNone/>
              <a:defRPr sz="2200" baseline="0">
                <a:solidFill>
                  <a:schemeClr val="bg1"/>
                </a:solidFill>
                <a:latin typeface="Tahoma"/>
                <a:cs typeface="Tahoma"/>
              </a:defRPr>
            </a:lvl1pPr>
            <a:lvl2pPr marL="457200" indent="0">
              <a:buNone/>
              <a:defRPr sz="2400">
                <a:latin typeface="Tahoma"/>
                <a:cs typeface="Tahoma"/>
              </a:defRPr>
            </a:lvl2pPr>
            <a:lvl3pPr marL="914400" indent="0">
              <a:buNone/>
              <a:defRPr sz="2400">
                <a:latin typeface="Tahoma"/>
                <a:cs typeface="Tahoma"/>
              </a:defRPr>
            </a:lvl3pPr>
            <a:lvl4pPr marL="1371600" indent="0">
              <a:buNone/>
              <a:defRPr sz="2400">
                <a:latin typeface="Tahoma"/>
                <a:cs typeface="Tahoma"/>
              </a:defRPr>
            </a:lvl4pPr>
            <a:lvl5pPr marL="1828800" indent="0">
              <a:buNone/>
              <a:defRPr sz="2400">
                <a:latin typeface="Tahoma"/>
                <a:cs typeface="Tahoma"/>
              </a:defRPr>
            </a:lvl5pPr>
          </a:lstStyle>
          <a:p>
            <a:pPr lvl="0"/>
            <a:r>
              <a:rPr lang="en-US" dirty="0"/>
              <a:t>Title goes here</a:t>
            </a:r>
          </a:p>
        </p:txBody>
      </p:sp>
      <p:sp>
        <p:nvSpPr>
          <p:cNvPr id="5" name="Text Placeholder 7"/>
          <p:cNvSpPr>
            <a:spLocks noGrp="1"/>
          </p:cNvSpPr>
          <p:nvPr>
            <p:ph type="body" sz="quarter" idx="11" hasCustomPrompt="1"/>
          </p:nvPr>
        </p:nvSpPr>
        <p:spPr>
          <a:xfrm>
            <a:off x="4572000" y="1497868"/>
            <a:ext cx="4023281" cy="454092"/>
          </a:xfrm>
          <a:prstGeom prst="rect">
            <a:avLst/>
          </a:prstGeom>
        </p:spPr>
        <p:txBody>
          <a:bodyPr vert="horz"/>
          <a:lstStyle>
            <a:lvl1pPr marL="0" indent="0" algn="r">
              <a:buNone/>
              <a:defRPr sz="1400" baseline="0">
                <a:solidFill>
                  <a:srgbClr val="5EDDC1"/>
                </a:solidFill>
                <a:latin typeface="Tahoma"/>
                <a:cs typeface="Tahoma"/>
              </a:defRPr>
            </a:lvl1pPr>
            <a:lvl2pPr marL="457200" indent="0">
              <a:buNone/>
              <a:defRPr sz="2400">
                <a:latin typeface="Tahoma"/>
                <a:cs typeface="Tahoma"/>
              </a:defRPr>
            </a:lvl2pPr>
            <a:lvl3pPr marL="914400" indent="0">
              <a:buNone/>
              <a:defRPr sz="2400">
                <a:latin typeface="Tahoma"/>
                <a:cs typeface="Tahoma"/>
              </a:defRPr>
            </a:lvl3pPr>
            <a:lvl4pPr marL="1371600" indent="0">
              <a:buNone/>
              <a:defRPr sz="2400">
                <a:latin typeface="Tahoma"/>
                <a:cs typeface="Tahoma"/>
              </a:defRPr>
            </a:lvl4pPr>
            <a:lvl5pPr marL="1828800" indent="0">
              <a:buNone/>
              <a:defRPr sz="2400">
                <a:latin typeface="Tahoma"/>
                <a:cs typeface="Tahoma"/>
              </a:defRPr>
            </a:lvl5pPr>
          </a:lstStyle>
          <a:p>
            <a:pPr lvl="0"/>
            <a:r>
              <a:rPr lang="en-US" dirty="0"/>
              <a:t>Subtitle goes here</a:t>
            </a:r>
          </a:p>
        </p:txBody>
      </p:sp>
      <p:sp>
        <p:nvSpPr>
          <p:cNvPr id="6" name="Text Placeholder 7"/>
          <p:cNvSpPr>
            <a:spLocks noGrp="1"/>
          </p:cNvSpPr>
          <p:nvPr>
            <p:ph type="body" sz="quarter" idx="12" hasCustomPrompt="1"/>
          </p:nvPr>
        </p:nvSpPr>
        <p:spPr>
          <a:xfrm>
            <a:off x="4572000" y="597629"/>
            <a:ext cx="4023281" cy="454092"/>
          </a:xfrm>
          <a:prstGeom prst="rect">
            <a:avLst/>
          </a:prstGeom>
        </p:spPr>
        <p:txBody>
          <a:bodyPr vert="horz"/>
          <a:lstStyle>
            <a:lvl1pPr marL="0" indent="0" algn="r">
              <a:buNone/>
              <a:defRPr sz="2400" baseline="0">
                <a:solidFill>
                  <a:schemeClr val="bg1"/>
                </a:solidFill>
                <a:latin typeface="Tahoma"/>
                <a:cs typeface="Tahoma"/>
              </a:defRPr>
            </a:lvl1pPr>
            <a:lvl2pPr marL="457200" indent="0">
              <a:buNone/>
              <a:defRPr sz="2400">
                <a:latin typeface="Tahoma"/>
                <a:cs typeface="Tahoma"/>
              </a:defRPr>
            </a:lvl2pPr>
            <a:lvl3pPr marL="914400" indent="0">
              <a:buNone/>
              <a:defRPr sz="2400">
                <a:latin typeface="Tahoma"/>
                <a:cs typeface="Tahoma"/>
              </a:defRPr>
            </a:lvl3pPr>
            <a:lvl4pPr marL="1371600" indent="0">
              <a:buNone/>
              <a:defRPr sz="2400">
                <a:latin typeface="Tahoma"/>
                <a:cs typeface="Tahoma"/>
              </a:defRPr>
            </a:lvl4pPr>
            <a:lvl5pPr marL="1828800" indent="0">
              <a:buNone/>
              <a:defRPr sz="2400">
                <a:latin typeface="Tahoma"/>
                <a:cs typeface="Tahoma"/>
              </a:defRPr>
            </a:lvl5pPr>
          </a:lstStyle>
          <a:p>
            <a:pPr lvl="0"/>
            <a:r>
              <a:rPr lang="en-US" dirty="0"/>
              <a:t>Section Divider</a:t>
            </a:r>
          </a:p>
        </p:txBody>
      </p:sp>
      <p:sp>
        <p:nvSpPr>
          <p:cNvPr id="7" name="Picture Placeholder 10"/>
          <p:cNvSpPr>
            <a:spLocks noGrp="1"/>
          </p:cNvSpPr>
          <p:nvPr>
            <p:ph type="pic" sz="quarter" idx="16" hasCustomPrompt="1"/>
          </p:nvPr>
        </p:nvSpPr>
        <p:spPr>
          <a:xfrm>
            <a:off x="7032295" y="2493471"/>
            <a:ext cx="1562986" cy="1485900"/>
          </a:xfrm>
        </p:spPr>
        <p:txBody>
          <a:bodyPr/>
          <a:lstStyle>
            <a:lvl1pPr>
              <a:defRPr baseline="0"/>
            </a:lvl1pPr>
          </a:lstStyle>
          <a:p>
            <a:r>
              <a:rPr lang="en-US" dirty="0"/>
              <a:t>Insert QR Code </a:t>
            </a:r>
          </a:p>
        </p:txBody>
      </p:sp>
    </p:spTree>
    <p:extLst>
      <p:ext uri="{BB962C8B-B14F-4D97-AF65-F5344CB8AC3E}">
        <p14:creationId xmlns:p14="http://schemas.microsoft.com/office/powerpoint/2010/main" val="1934118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Layout 02">
    <p:spTree>
      <p:nvGrpSpPr>
        <p:cNvPr id="1" name=""/>
        <p:cNvGrpSpPr/>
        <p:nvPr/>
      </p:nvGrpSpPr>
      <p:grpSpPr>
        <a:xfrm>
          <a:off x="0" y="0"/>
          <a:ext cx="0" cy="0"/>
          <a:chOff x="0" y="0"/>
          <a:chExt cx="0" cy="0"/>
        </a:xfrm>
      </p:grpSpPr>
      <p:pic>
        <p:nvPicPr>
          <p:cNvPr id="9" name="Picture 8" descr="PP Template-1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50069"/>
          </a:xfrm>
          <a:prstGeom prst="rect">
            <a:avLst/>
          </a:prstGeom>
        </p:spPr>
      </p:pic>
      <p:sp>
        <p:nvSpPr>
          <p:cNvPr id="3" name="Title 1"/>
          <p:cNvSpPr>
            <a:spLocks noGrp="1"/>
          </p:cNvSpPr>
          <p:nvPr>
            <p:ph type="ctrTitle" hasCustomPrompt="1"/>
          </p:nvPr>
        </p:nvSpPr>
        <p:spPr>
          <a:xfrm>
            <a:off x="370791" y="703658"/>
            <a:ext cx="5219362" cy="281296"/>
          </a:xfrm>
        </p:spPr>
        <p:txBody>
          <a:bodyPr lIns="0" tIns="0" bIns="0">
            <a:noAutofit/>
          </a:bodyPr>
          <a:lstStyle>
            <a:lvl1pPr algn="l">
              <a:defRPr>
                <a:solidFill>
                  <a:srgbClr val="019288"/>
                </a:solidFill>
              </a:defRPr>
            </a:lvl1pPr>
          </a:lstStyle>
          <a:p>
            <a:r>
              <a:rPr lang="en-US" dirty="0"/>
              <a:t>Title goes here</a:t>
            </a:r>
          </a:p>
        </p:txBody>
      </p:sp>
      <p:sp>
        <p:nvSpPr>
          <p:cNvPr id="5" name="Text Placeholder 9"/>
          <p:cNvSpPr>
            <a:spLocks noGrp="1"/>
          </p:cNvSpPr>
          <p:nvPr>
            <p:ph type="body" sz="quarter" idx="10" hasCustomPrompt="1"/>
          </p:nvPr>
        </p:nvSpPr>
        <p:spPr>
          <a:xfrm>
            <a:off x="375125" y="1449933"/>
            <a:ext cx="3499963" cy="254988"/>
          </a:xfrm>
        </p:spPr>
        <p:txBody>
          <a:bodyPr lIns="0" tIns="0" bIns="0">
            <a:noAutofit/>
          </a:bodyPr>
          <a:lstStyle>
            <a:lvl1pPr>
              <a:defRPr sz="1200" b="1">
                <a:solidFill>
                  <a:srgbClr val="106975"/>
                </a:solidFill>
              </a:defRPr>
            </a:lvl1pPr>
          </a:lstStyle>
          <a:p>
            <a:pPr lvl="0"/>
            <a:r>
              <a:rPr lang="en-US" dirty="0"/>
              <a:t>Subtitle</a:t>
            </a:r>
          </a:p>
        </p:txBody>
      </p:sp>
      <p:sp>
        <p:nvSpPr>
          <p:cNvPr id="6" name="Text Placeholder 16"/>
          <p:cNvSpPr>
            <a:spLocks noGrp="1"/>
          </p:cNvSpPr>
          <p:nvPr>
            <p:ph type="body" sz="quarter" idx="12" hasCustomPrompt="1"/>
          </p:nvPr>
        </p:nvSpPr>
        <p:spPr>
          <a:xfrm>
            <a:off x="374650" y="1724263"/>
            <a:ext cx="3500438" cy="3009900"/>
          </a:xfrm>
        </p:spPr>
        <p:txBody>
          <a:bodyPr lIns="0" tIns="0" bIns="0">
            <a:noAutofit/>
          </a:bodyPr>
          <a:lstStyle>
            <a:lvl1pPr algn="l">
              <a:lnSpc>
                <a:spcPct val="110000"/>
              </a:lnSpc>
              <a:defRPr sz="1200">
                <a:solidFill>
                  <a:schemeClr val="tx1">
                    <a:lumMod val="50000"/>
                    <a:lumOff val="50000"/>
                  </a:schemeClr>
                </a:solidFill>
              </a:defRPr>
            </a:lvl1pPr>
            <a:lvl2pPr algn="l">
              <a:defRPr sz="1200">
                <a:solidFill>
                  <a:schemeClr val="tx1">
                    <a:lumMod val="50000"/>
                    <a:lumOff val="50000"/>
                  </a:schemeClr>
                </a:solidFill>
              </a:defRPr>
            </a:lvl2pPr>
            <a:lvl3pPr algn="l">
              <a:defRPr sz="1200">
                <a:solidFill>
                  <a:schemeClr val="tx1">
                    <a:lumMod val="50000"/>
                    <a:lumOff val="50000"/>
                  </a:schemeClr>
                </a:solidFill>
              </a:defRPr>
            </a:lvl3pPr>
            <a:lvl4pPr algn="l">
              <a:defRPr sz="1200">
                <a:solidFill>
                  <a:schemeClr val="tx1">
                    <a:lumMod val="50000"/>
                    <a:lumOff val="50000"/>
                  </a:schemeClr>
                </a:solidFill>
              </a:defRPr>
            </a:lvl4pPr>
            <a:lvl5pPr algn="l">
              <a:defRPr sz="1200">
                <a:solidFill>
                  <a:schemeClr val="tx1">
                    <a:lumMod val="50000"/>
                    <a:lumOff val="50000"/>
                  </a:schemeClr>
                </a:solidFill>
              </a:defRPr>
            </a:lvl5pPr>
          </a:lstStyle>
          <a:p>
            <a:pPr lvl="0"/>
            <a:r>
              <a:rPr lang="en-US" dirty="0" err="1"/>
              <a:t>Posant</a:t>
            </a:r>
            <a:r>
              <a:rPr lang="en-US" dirty="0"/>
              <a:t> et </a:t>
            </a:r>
            <a:r>
              <a:rPr lang="en-US" dirty="0" err="1"/>
              <a:t>odi</a:t>
            </a:r>
            <a:r>
              <a:rPr lang="en-US" dirty="0"/>
              <a:t> </a:t>
            </a:r>
            <a:r>
              <a:rPr lang="en-US" dirty="0" err="1"/>
              <a:t>dolecae</a:t>
            </a:r>
            <a:r>
              <a:rPr lang="en-US" dirty="0"/>
              <a:t> </a:t>
            </a:r>
            <a:r>
              <a:rPr lang="en-US" dirty="0" err="1"/>
              <a:t>maximporro</a:t>
            </a:r>
            <a:r>
              <a:rPr lang="en-US" dirty="0"/>
              <a:t> </a:t>
            </a:r>
            <a:r>
              <a:rPr lang="en-US" dirty="0" err="1"/>
              <a:t>omnis</a:t>
            </a:r>
            <a:r>
              <a:rPr lang="en-US" dirty="0"/>
              <a:t> quod </a:t>
            </a:r>
            <a:r>
              <a:rPr lang="en-US" dirty="0" err="1"/>
              <a:t>mosam</a:t>
            </a:r>
            <a:r>
              <a:rPr lang="en-US" dirty="0"/>
              <a:t> quo de </a:t>
            </a:r>
            <a:r>
              <a:rPr lang="en-US" dirty="0" err="1"/>
              <a:t>mos</a:t>
            </a:r>
            <a:r>
              <a:rPr lang="en-US" dirty="0"/>
              <a:t> et pro qui </a:t>
            </a:r>
            <a:r>
              <a:rPr lang="en-US" dirty="0" err="1"/>
              <a:t>quamus</a:t>
            </a:r>
            <a:r>
              <a:rPr lang="en-US" dirty="0"/>
              <a:t>, </a:t>
            </a:r>
            <a:r>
              <a:rPr lang="en-US" dirty="0" err="1"/>
              <a:t>sunt</a:t>
            </a:r>
            <a:r>
              <a:rPr lang="en-US" dirty="0"/>
              <a:t> </a:t>
            </a:r>
            <a:r>
              <a:rPr lang="en-US" dirty="0" err="1"/>
              <a:t>harum</a:t>
            </a:r>
            <a:r>
              <a:rPr lang="en-US" dirty="0"/>
              <a:t> </a:t>
            </a:r>
            <a:r>
              <a:rPr lang="en-US" dirty="0" err="1"/>
              <a:t>dolo</a:t>
            </a:r>
            <a:r>
              <a:rPr lang="en-US" dirty="0"/>
              <a:t> </a:t>
            </a:r>
            <a:r>
              <a:rPr lang="en-US" dirty="0" err="1"/>
              <a:t>cuptiis</a:t>
            </a:r>
            <a:r>
              <a:rPr lang="en-US" dirty="0"/>
              <a:t> </a:t>
            </a:r>
            <a:r>
              <a:rPr lang="en-US" dirty="0" err="1"/>
              <a:t>nobis</a:t>
            </a:r>
            <a:r>
              <a:rPr lang="en-US" dirty="0"/>
              <a:t> </a:t>
            </a:r>
            <a:r>
              <a:rPr lang="en-US" dirty="0" err="1"/>
              <a:t>exerumqui</a:t>
            </a:r>
            <a:r>
              <a:rPr lang="en-US" dirty="0"/>
              <a:t> </a:t>
            </a:r>
            <a:r>
              <a:rPr lang="en-US" dirty="0" err="1"/>
              <a:t>voluptas</a:t>
            </a:r>
            <a:r>
              <a:rPr lang="en-US" dirty="0"/>
              <a:t> di qui </a:t>
            </a:r>
            <a:r>
              <a:rPr lang="en-US" dirty="0" err="1"/>
              <a:t>que</a:t>
            </a:r>
            <a:r>
              <a:rPr lang="en-US" dirty="0"/>
              <a:t> des maxim vid </a:t>
            </a:r>
            <a:r>
              <a:rPr lang="en-US" dirty="0" err="1"/>
              <a:t>que</a:t>
            </a:r>
            <a:r>
              <a:rPr lang="en-US" dirty="0"/>
              <a:t> </a:t>
            </a:r>
            <a:r>
              <a:rPr lang="en-US" dirty="0" err="1"/>
              <a:t>officia</a:t>
            </a:r>
            <a:r>
              <a:rPr lang="en-US" dirty="0"/>
              <a:t> </a:t>
            </a:r>
            <a:r>
              <a:rPr lang="en-US" dirty="0" err="1"/>
              <a:t>nos</a:t>
            </a:r>
            <a:r>
              <a:rPr lang="en-US" dirty="0"/>
              <a:t> </a:t>
            </a:r>
            <a:r>
              <a:rPr lang="en-US" dirty="0" err="1"/>
              <a:t>ea</a:t>
            </a:r>
            <a:r>
              <a:rPr lang="en-US" dirty="0"/>
              <a:t> </a:t>
            </a:r>
            <a:r>
              <a:rPr lang="en-US" dirty="0" err="1"/>
              <a:t>nam</a:t>
            </a:r>
            <a:r>
              <a:rPr lang="en-US" dirty="0"/>
              <a:t> </a:t>
            </a:r>
            <a:r>
              <a:rPr lang="en-US" dirty="0" err="1"/>
              <a:t>enis</a:t>
            </a:r>
            <a:r>
              <a:rPr lang="en-US" dirty="0"/>
              <a:t> ma </a:t>
            </a:r>
            <a:r>
              <a:rPr lang="en-US" dirty="0" err="1"/>
              <a:t>aut</a:t>
            </a:r>
            <a:r>
              <a:rPr lang="en-US" dirty="0"/>
              <a:t> </a:t>
            </a:r>
            <a:r>
              <a:rPr lang="en-US" dirty="0" err="1"/>
              <a:t>eosanimusam</a:t>
            </a:r>
            <a:r>
              <a:rPr lang="en-US" dirty="0"/>
              <a:t> </a:t>
            </a:r>
            <a:r>
              <a:rPr lang="en-US" dirty="0" err="1"/>
              <a:t>ute</a:t>
            </a:r>
            <a:r>
              <a:rPr lang="en-US" dirty="0"/>
              <a:t> </a:t>
            </a:r>
            <a:r>
              <a:rPr lang="en-US" dirty="0" err="1"/>
              <a:t>eos</a:t>
            </a:r>
            <a:r>
              <a:rPr lang="en-US" dirty="0"/>
              <a:t> quae. </a:t>
            </a:r>
            <a:r>
              <a:rPr lang="en-US" dirty="0" err="1"/>
              <a:t>Epra</a:t>
            </a:r>
            <a:r>
              <a:rPr lang="en-US" dirty="0"/>
              <a:t> qui </a:t>
            </a:r>
            <a:r>
              <a:rPr lang="en-US" dirty="0" err="1"/>
              <a:t>dollupid</a:t>
            </a:r>
            <a:r>
              <a:rPr lang="en-US" dirty="0"/>
              <a:t> </a:t>
            </a:r>
            <a:r>
              <a:rPr lang="en-US" dirty="0" err="1"/>
              <a:t>quis</a:t>
            </a:r>
            <a:r>
              <a:rPr lang="en-US" dirty="0"/>
              <a:t> </a:t>
            </a:r>
            <a:r>
              <a:rPr lang="en-US" dirty="0" err="1"/>
              <a:t>ipsandam</a:t>
            </a:r>
            <a:r>
              <a:rPr lang="en-US" dirty="0"/>
              <a:t>, </a:t>
            </a:r>
            <a:r>
              <a:rPr lang="en-US" dirty="0" err="1"/>
              <a:t>omnihit</a:t>
            </a:r>
            <a:r>
              <a:rPr lang="en-US" dirty="0"/>
              <a:t> </a:t>
            </a:r>
            <a:r>
              <a:rPr lang="en-US" dirty="0" err="1"/>
              <a:t>doluptatqui</a:t>
            </a:r>
            <a:r>
              <a:rPr lang="en-US" dirty="0"/>
              <a:t> od qui </a:t>
            </a:r>
            <a:r>
              <a:rPr lang="en-US" dirty="0" err="1"/>
              <a:t>omnis</a:t>
            </a:r>
            <a:r>
              <a:rPr lang="en-US" dirty="0"/>
              <a:t> </a:t>
            </a:r>
            <a:r>
              <a:rPr lang="en-US" dirty="0" err="1"/>
              <a:t>ut</a:t>
            </a:r>
            <a:r>
              <a:rPr lang="en-US" dirty="0"/>
              <a:t> as et et </a:t>
            </a:r>
            <a:r>
              <a:rPr lang="en-US" dirty="0" err="1"/>
              <a:t>laut</a:t>
            </a:r>
            <a:r>
              <a:rPr lang="en-US" dirty="0"/>
              <a:t> </a:t>
            </a:r>
            <a:r>
              <a:rPr lang="en-US" dirty="0" err="1"/>
              <a:t>estisquiae</a:t>
            </a:r>
            <a:r>
              <a:rPr lang="en-US" dirty="0"/>
              <a:t>. </a:t>
            </a:r>
          </a:p>
        </p:txBody>
      </p:sp>
      <p:sp>
        <p:nvSpPr>
          <p:cNvPr id="8" name="Text Placeholder 19"/>
          <p:cNvSpPr>
            <a:spLocks noGrp="1"/>
          </p:cNvSpPr>
          <p:nvPr>
            <p:ph type="body" sz="quarter" idx="14" hasCustomPrompt="1"/>
          </p:nvPr>
        </p:nvSpPr>
        <p:spPr>
          <a:xfrm>
            <a:off x="7035754" y="375164"/>
            <a:ext cx="1828800" cy="204809"/>
          </a:xfrm>
        </p:spPr>
        <p:txBody>
          <a:bodyPr lIns="0" tIns="0" rIns="0" bIns="0">
            <a:noAutofit/>
          </a:bodyPr>
          <a:lstStyle>
            <a:lvl1pPr algn="r">
              <a:defRPr sz="1200">
                <a:solidFill>
                  <a:srgbClr val="019288"/>
                </a:solidFill>
              </a:defRPr>
            </a:lvl1pPr>
          </a:lstStyle>
          <a:p>
            <a:pPr lvl="0"/>
            <a:r>
              <a:rPr lang="en-US" dirty="0"/>
              <a:t>Section title goes here</a:t>
            </a:r>
          </a:p>
        </p:txBody>
      </p:sp>
      <p:sp>
        <p:nvSpPr>
          <p:cNvPr id="11" name="Picture Placeholder 10"/>
          <p:cNvSpPr>
            <a:spLocks noGrp="1"/>
          </p:cNvSpPr>
          <p:nvPr>
            <p:ph type="pic" sz="quarter" idx="16"/>
          </p:nvPr>
        </p:nvSpPr>
        <p:spPr>
          <a:xfrm>
            <a:off x="4165600" y="1449389"/>
            <a:ext cx="3500438" cy="2574925"/>
          </a:xfrm>
        </p:spPr>
        <p:txBody>
          <a:bodyPr/>
          <a:lstStyle/>
          <a:p>
            <a:endParaRPr lang="en-US" dirty="0"/>
          </a:p>
        </p:txBody>
      </p:sp>
    </p:spTree>
    <p:extLst>
      <p:ext uri="{BB962C8B-B14F-4D97-AF65-F5344CB8AC3E}">
        <p14:creationId xmlns:p14="http://schemas.microsoft.com/office/powerpoint/2010/main" val="971940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yout 01">
    <p:spTree>
      <p:nvGrpSpPr>
        <p:cNvPr id="1" name=""/>
        <p:cNvGrpSpPr/>
        <p:nvPr/>
      </p:nvGrpSpPr>
      <p:grpSpPr>
        <a:xfrm>
          <a:off x="0" y="0"/>
          <a:ext cx="0" cy="0"/>
          <a:chOff x="0" y="0"/>
          <a:chExt cx="0" cy="0"/>
        </a:xfrm>
      </p:grpSpPr>
      <p:pic>
        <p:nvPicPr>
          <p:cNvPr id="3" name="Picture 2" descr="PP Template-1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5150069"/>
          </a:xfrm>
          <a:prstGeom prst="rect">
            <a:avLst/>
          </a:prstGeom>
        </p:spPr>
      </p:pic>
      <p:sp>
        <p:nvSpPr>
          <p:cNvPr id="2" name="Title 1"/>
          <p:cNvSpPr>
            <a:spLocks noGrp="1"/>
          </p:cNvSpPr>
          <p:nvPr>
            <p:ph type="ctrTitle" hasCustomPrompt="1"/>
          </p:nvPr>
        </p:nvSpPr>
        <p:spPr>
          <a:xfrm>
            <a:off x="370791" y="703657"/>
            <a:ext cx="5219362" cy="281296"/>
          </a:xfrm>
        </p:spPr>
        <p:txBody>
          <a:bodyPr lIns="0" tIns="0" bIns="0">
            <a:noAutofit/>
          </a:bodyPr>
          <a:lstStyle>
            <a:lvl1pPr algn="l">
              <a:defRPr>
                <a:solidFill>
                  <a:srgbClr val="019288"/>
                </a:solidFill>
              </a:defRPr>
            </a:lvl1pPr>
          </a:lstStyle>
          <a:p>
            <a:r>
              <a:rPr lang="en-US" dirty="0"/>
              <a:t>Title goes here</a:t>
            </a:r>
          </a:p>
        </p:txBody>
      </p:sp>
      <p:sp>
        <p:nvSpPr>
          <p:cNvPr id="10" name="Text Placeholder 9"/>
          <p:cNvSpPr>
            <a:spLocks noGrp="1"/>
          </p:cNvSpPr>
          <p:nvPr>
            <p:ph type="body" sz="quarter" idx="10" hasCustomPrompt="1"/>
          </p:nvPr>
        </p:nvSpPr>
        <p:spPr>
          <a:xfrm>
            <a:off x="375124" y="1449933"/>
            <a:ext cx="3499963" cy="254988"/>
          </a:xfrm>
        </p:spPr>
        <p:txBody>
          <a:bodyPr lIns="0" tIns="0" bIns="0">
            <a:noAutofit/>
          </a:bodyPr>
          <a:lstStyle>
            <a:lvl1pPr>
              <a:defRPr sz="1200" b="1">
                <a:solidFill>
                  <a:srgbClr val="106975"/>
                </a:solidFill>
              </a:defRPr>
            </a:lvl1pPr>
          </a:lstStyle>
          <a:p>
            <a:pPr lvl="0"/>
            <a:r>
              <a:rPr lang="en-US" dirty="0"/>
              <a:t>Subtitle</a:t>
            </a:r>
          </a:p>
        </p:txBody>
      </p:sp>
      <p:sp>
        <p:nvSpPr>
          <p:cNvPr id="17" name="Text Placeholder 16"/>
          <p:cNvSpPr>
            <a:spLocks noGrp="1"/>
          </p:cNvSpPr>
          <p:nvPr>
            <p:ph type="body" sz="quarter" idx="12" hasCustomPrompt="1"/>
          </p:nvPr>
        </p:nvSpPr>
        <p:spPr>
          <a:xfrm>
            <a:off x="374650" y="1724263"/>
            <a:ext cx="3500438" cy="3009900"/>
          </a:xfrm>
        </p:spPr>
        <p:txBody>
          <a:bodyPr lIns="0" tIns="0" bIns="0">
            <a:noAutofit/>
          </a:bodyPr>
          <a:lstStyle>
            <a:lvl1pPr algn="l">
              <a:lnSpc>
                <a:spcPct val="110000"/>
              </a:lnSpc>
              <a:defRPr sz="1200">
                <a:solidFill>
                  <a:schemeClr val="tx1">
                    <a:lumMod val="50000"/>
                    <a:lumOff val="50000"/>
                  </a:schemeClr>
                </a:solidFill>
              </a:defRPr>
            </a:lvl1pPr>
            <a:lvl2pPr algn="l">
              <a:defRPr sz="1200">
                <a:solidFill>
                  <a:schemeClr val="tx1">
                    <a:lumMod val="50000"/>
                    <a:lumOff val="50000"/>
                  </a:schemeClr>
                </a:solidFill>
              </a:defRPr>
            </a:lvl2pPr>
            <a:lvl3pPr algn="l">
              <a:defRPr sz="1200">
                <a:solidFill>
                  <a:schemeClr val="tx1">
                    <a:lumMod val="50000"/>
                    <a:lumOff val="50000"/>
                  </a:schemeClr>
                </a:solidFill>
              </a:defRPr>
            </a:lvl3pPr>
            <a:lvl4pPr algn="l">
              <a:defRPr sz="1200">
                <a:solidFill>
                  <a:schemeClr val="tx1">
                    <a:lumMod val="50000"/>
                    <a:lumOff val="50000"/>
                  </a:schemeClr>
                </a:solidFill>
              </a:defRPr>
            </a:lvl4pPr>
            <a:lvl5pPr algn="l">
              <a:defRPr sz="1200">
                <a:solidFill>
                  <a:schemeClr val="tx1">
                    <a:lumMod val="50000"/>
                    <a:lumOff val="50000"/>
                  </a:schemeClr>
                </a:solidFill>
              </a:defRPr>
            </a:lvl5pPr>
          </a:lstStyle>
          <a:p>
            <a:pPr lvl="0"/>
            <a:r>
              <a:rPr lang="en-US" dirty="0" err="1"/>
              <a:t>Posant</a:t>
            </a:r>
            <a:r>
              <a:rPr lang="en-US" dirty="0"/>
              <a:t> et </a:t>
            </a:r>
            <a:r>
              <a:rPr lang="en-US" dirty="0" err="1"/>
              <a:t>odi</a:t>
            </a:r>
            <a:r>
              <a:rPr lang="en-US" dirty="0"/>
              <a:t> </a:t>
            </a:r>
            <a:r>
              <a:rPr lang="en-US" dirty="0" err="1"/>
              <a:t>dolecae</a:t>
            </a:r>
            <a:r>
              <a:rPr lang="en-US" dirty="0"/>
              <a:t> </a:t>
            </a:r>
            <a:r>
              <a:rPr lang="en-US" dirty="0" err="1"/>
              <a:t>maximporro</a:t>
            </a:r>
            <a:r>
              <a:rPr lang="en-US" dirty="0"/>
              <a:t> </a:t>
            </a:r>
            <a:r>
              <a:rPr lang="en-US" dirty="0" err="1"/>
              <a:t>omnis</a:t>
            </a:r>
            <a:r>
              <a:rPr lang="en-US" dirty="0"/>
              <a:t> quod </a:t>
            </a:r>
            <a:r>
              <a:rPr lang="en-US" dirty="0" err="1"/>
              <a:t>mosam</a:t>
            </a:r>
            <a:r>
              <a:rPr lang="en-US" dirty="0"/>
              <a:t> quo de </a:t>
            </a:r>
            <a:r>
              <a:rPr lang="en-US" dirty="0" err="1"/>
              <a:t>mos</a:t>
            </a:r>
            <a:r>
              <a:rPr lang="en-US" dirty="0"/>
              <a:t> et pro qui </a:t>
            </a:r>
            <a:r>
              <a:rPr lang="en-US" dirty="0" err="1"/>
              <a:t>quamus</a:t>
            </a:r>
            <a:r>
              <a:rPr lang="en-US" dirty="0"/>
              <a:t>, </a:t>
            </a:r>
            <a:r>
              <a:rPr lang="en-US" dirty="0" err="1"/>
              <a:t>sunt</a:t>
            </a:r>
            <a:r>
              <a:rPr lang="en-US" dirty="0"/>
              <a:t> </a:t>
            </a:r>
            <a:r>
              <a:rPr lang="en-US" dirty="0" err="1"/>
              <a:t>harum</a:t>
            </a:r>
            <a:r>
              <a:rPr lang="en-US" dirty="0"/>
              <a:t> </a:t>
            </a:r>
            <a:r>
              <a:rPr lang="en-US" dirty="0" err="1"/>
              <a:t>dolo</a:t>
            </a:r>
            <a:r>
              <a:rPr lang="en-US" dirty="0"/>
              <a:t> </a:t>
            </a:r>
            <a:r>
              <a:rPr lang="en-US" dirty="0" err="1"/>
              <a:t>cuptiis</a:t>
            </a:r>
            <a:r>
              <a:rPr lang="en-US" dirty="0"/>
              <a:t> </a:t>
            </a:r>
            <a:r>
              <a:rPr lang="en-US" dirty="0" err="1"/>
              <a:t>nobis</a:t>
            </a:r>
            <a:r>
              <a:rPr lang="en-US" dirty="0"/>
              <a:t> </a:t>
            </a:r>
            <a:r>
              <a:rPr lang="en-US" dirty="0" err="1"/>
              <a:t>exerumqui</a:t>
            </a:r>
            <a:r>
              <a:rPr lang="en-US" dirty="0"/>
              <a:t> </a:t>
            </a:r>
            <a:r>
              <a:rPr lang="en-US" dirty="0" err="1"/>
              <a:t>voluptas</a:t>
            </a:r>
            <a:r>
              <a:rPr lang="en-US" dirty="0"/>
              <a:t> di qui </a:t>
            </a:r>
            <a:r>
              <a:rPr lang="en-US" dirty="0" err="1"/>
              <a:t>que</a:t>
            </a:r>
            <a:r>
              <a:rPr lang="en-US" dirty="0"/>
              <a:t> des maxim vid </a:t>
            </a:r>
            <a:r>
              <a:rPr lang="en-US" dirty="0" err="1"/>
              <a:t>que</a:t>
            </a:r>
            <a:r>
              <a:rPr lang="en-US" dirty="0"/>
              <a:t> </a:t>
            </a:r>
            <a:r>
              <a:rPr lang="en-US" dirty="0" err="1"/>
              <a:t>officia</a:t>
            </a:r>
            <a:r>
              <a:rPr lang="en-US" dirty="0"/>
              <a:t> </a:t>
            </a:r>
            <a:r>
              <a:rPr lang="en-US" dirty="0" err="1"/>
              <a:t>nos</a:t>
            </a:r>
            <a:r>
              <a:rPr lang="en-US" dirty="0"/>
              <a:t> </a:t>
            </a:r>
            <a:r>
              <a:rPr lang="en-US" dirty="0" err="1"/>
              <a:t>ea</a:t>
            </a:r>
            <a:r>
              <a:rPr lang="en-US" dirty="0"/>
              <a:t> </a:t>
            </a:r>
            <a:r>
              <a:rPr lang="en-US" dirty="0" err="1"/>
              <a:t>nam</a:t>
            </a:r>
            <a:r>
              <a:rPr lang="en-US" dirty="0"/>
              <a:t> </a:t>
            </a:r>
            <a:r>
              <a:rPr lang="en-US" dirty="0" err="1"/>
              <a:t>enis</a:t>
            </a:r>
            <a:r>
              <a:rPr lang="en-US" dirty="0"/>
              <a:t> ma </a:t>
            </a:r>
            <a:r>
              <a:rPr lang="en-US" dirty="0" err="1"/>
              <a:t>aut</a:t>
            </a:r>
            <a:r>
              <a:rPr lang="en-US" dirty="0"/>
              <a:t> </a:t>
            </a:r>
            <a:r>
              <a:rPr lang="en-US" dirty="0" err="1"/>
              <a:t>eosanimusam</a:t>
            </a:r>
            <a:r>
              <a:rPr lang="en-US" dirty="0"/>
              <a:t> </a:t>
            </a:r>
            <a:r>
              <a:rPr lang="en-US" dirty="0" err="1"/>
              <a:t>ute</a:t>
            </a:r>
            <a:r>
              <a:rPr lang="en-US" dirty="0"/>
              <a:t> </a:t>
            </a:r>
            <a:r>
              <a:rPr lang="en-US" dirty="0" err="1"/>
              <a:t>eos</a:t>
            </a:r>
            <a:r>
              <a:rPr lang="en-US" dirty="0"/>
              <a:t> quae. </a:t>
            </a:r>
            <a:r>
              <a:rPr lang="en-US" dirty="0" err="1"/>
              <a:t>Epra</a:t>
            </a:r>
            <a:r>
              <a:rPr lang="en-US" dirty="0"/>
              <a:t> qui </a:t>
            </a:r>
            <a:r>
              <a:rPr lang="en-US" dirty="0" err="1"/>
              <a:t>dollupid</a:t>
            </a:r>
            <a:r>
              <a:rPr lang="en-US" dirty="0"/>
              <a:t> </a:t>
            </a:r>
            <a:r>
              <a:rPr lang="en-US" dirty="0" err="1"/>
              <a:t>quis</a:t>
            </a:r>
            <a:r>
              <a:rPr lang="en-US" dirty="0"/>
              <a:t> </a:t>
            </a:r>
            <a:r>
              <a:rPr lang="en-US" dirty="0" err="1"/>
              <a:t>ipsandam</a:t>
            </a:r>
            <a:r>
              <a:rPr lang="en-US" dirty="0"/>
              <a:t>, </a:t>
            </a:r>
            <a:r>
              <a:rPr lang="en-US" dirty="0" err="1"/>
              <a:t>omnihit</a:t>
            </a:r>
            <a:r>
              <a:rPr lang="en-US" dirty="0"/>
              <a:t> </a:t>
            </a:r>
            <a:r>
              <a:rPr lang="en-US" dirty="0" err="1"/>
              <a:t>doluptatqui</a:t>
            </a:r>
            <a:r>
              <a:rPr lang="en-US" dirty="0"/>
              <a:t> od qui </a:t>
            </a:r>
            <a:r>
              <a:rPr lang="en-US" dirty="0" err="1"/>
              <a:t>omnis</a:t>
            </a:r>
            <a:r>
              <a:rPr lang="en-US" dirty="0"/>
              <a:t> </a:t>
            </a:r>
            <a:r>
              <a:rPr lang="en-US" dirty="0" err="1"/>
              <a:t>ut</a:t>
            </a:r>
            <a:r>
              <a:rPr lang="en-US" dirty="0"/>
              <a:t> as et et </a:t>
            </a:r>
            <a:r>
              <a:rPr lang="en-US" dirty="0" err="1"/>
              <a:t>laut</a:t>
            </a:r>
            <a:r>
              <a:rPr lang="en-US" dirty="0"/>
              <a:t> </a:t>
            </a:r>
            <a:r>
              <a:rPr lang="en-US" dirty="0" err="1"/>
              <a:t>estisquiae</a:t>
            </a:r>
            <a:r>
              <a:rPr lang="en-US" dirty="0"/>
              <a:t>. </a:t>
            </a:r>
          </a:p>
        </p:txBody>
      </p:sp>
      <p:sp>
        <p:nvSpPr>
          <p:cNvPr id="18" name="Text Placeholder 16"/>
          <p:cNvSpPr>
            <a:spLocks noGrp="1"/>
          </p:cNvSpPr>
          <p:nvPr>
            <p:ph type="body" sz="quarter" idx="13" hasCustomPrompt="1"/>
          </p:nvPr>
        </p:nvSpPr>
        <p:spPr>
          <a:xfrm>
            <a:off x="4165210" y="1724263"/>
            <a:ext cx="3500438" cy="3009900"/>
          </a:xfrm>
        </p:spPr>
        <p:txBody>
          <a:bodyPr lIns="0" tIns="0" bIns="0">
            <a:noAutofit/>
          </a:bodyPr>
          <a:lstStyle>
            <a:lvl1pPr algn="l">
              <a:lnSpc>
                <a:spcPct val="110000"/>
              </a:lnSpc>
              <a:defRPr sz="1200">
                <a:solidFill>
                  <a:schemeClr val="tx1">
                    <a:lumMod val="50000"/>
                    <a:lumOff val="50000"/>
                  </a:schemeClr>
                </a:solidFill>
              </a:defRPr>
            </a:lvl1pPr>
            <a:lvl2pPr algn="l">
              <a:defRPr sz="1200">
                <a:solidFill>
                  <a:schemeClr val="tx1">
                    <a:lumMod val="50000"/>
                    <a:lumOff val="50000"/>
                  </a:schemeClr>
                </a:solidFill>
              </a:defRPr>
            </a:lvl2pPr>
            <a:lvl3pPr algn="l">
              <a:defRPr sz="1200">
                <a:solidFill>
                  <a:schemeClr val="tx1">
                    <a:lumMod val="50000"/>
                    <a:lumOff val="50000"/>
                  </a:schemeClr>
                </a:solidFill>
              </a:defRPr>
            </a:lvl3pPr>
            <a:lvl4pPr algn="l">
              <a:defRPr sz="1200">
                <a:solidFill>
                  <a:schemeClr val="tx1">
                    <a:lumMod val="50000"/>
                    <a:lumOff val="50000"/>
                  </a:schemeClr>
                </a:solidFill>
              </a:defRPr>
            </a:lvl4pPr>
            <a:lvl5pPr algn="l">
              <a:defRPr sz="1200">
                <a:solidFill>
                  <a:schemeClr val="tx1">
                    <a:lumMod val="50000"/>
                    <a:lumOff val="50000"/>
                  </a:schemeClr>
                </a:solidFill>
              </a:defRPr>
            </a:lvl5pPr>
          </a:lstStyle>
          <a:p>
            <a:pPr lvl="0"/>
            <a:r>
              <a:rPr lang="en-US" dirty="0" err="1"/>
              <a:t>Posant</a:t>
            </a:r>
            <a:r>
              <a:rPr lang="en-US" dirty="0"/>
              <a:t> et </a:t>
            </a:r>
            <a:r>
              <a:rPr lang="en-US" dirty="0" err="1"/>
              <a:t>odi</a:t>
            </a:r>
            <a:r>
              <a:rPr lang="en-US" dirty="0"/>
              <a:t> </a:t>
            </a:r>
            <a:r>
              <a:rPr lang="en-US" dirty="0" err="1"/>
              <a:t>dolecae</a:t>
            </a:r>
            <a:r>
              <a:rPr lang="en-US" dirty="0"/>
              <a:t> </a:t>
            </a:r>
            <a:r>
              <a:rPr lang="en-US" dirty="0" err="1"/>
              <a:t>maximporro</a:t>
            </a:r>
            <a:r>
              <a:rPr lang="en-US" dirty="0"/>
              <a:t> </a:t>
            </a:r>
            <a:r>
              <a:rPr lang="en-US" dirty="0" err="1"/>
              <a:t>omnis</a:t>
            </a:r>
            <a:r>
              <a:rPr lang="en-US" dirty="0"/>
              <a:t> quod </a:t>
            </a:r>
            <a:r>
              <a:rPr lang="en-US" dirty="0" err="1"/>
              <a:t>mosam</a:t>
            </a:r>
            <a:r>
              <a:rPr lang="en-US" dirty="0"/>
              <a:t> quo de </a:t>
            </a:r>
            <a:r>
              <a:rPr lang="en-US" dirty="0" err="1"/>
              <a:t>mos</a:t>
            </a:r>
            <a:r>
              <a:rPr lang="en-US" dirty="0"/>
              <a:t> et pro qui </a:t>
            </a:r>
            <a:r>
              <a:rPr lang="en-US" dirty="0" err="1"/>
              <a:t>quamus</a:t>
            </a:r>
            <a:r>
              <a:rPr lang="en-US" dirty="0"/>
              <a:t>, </a:t>
            </a:r>
            <a:r>
              <a:rPr lang="en-US" dirty="0" err="1"/>
              <a:t>sunt</a:t>
            </a:r>
            <a:r>
              <a:rPr lang="en-US" dirty="0"/>
              <a:t> </a:t>
            </a:r>
            <a:r>
              <a:rPr lang="en-US" dirty="0" err="1"/>
              <a:t>harum</a:t>
            </a:r>
            <a:r>
              <a:rPr lang="en-US" dirty="0"/>
              <a:t> </a:t>
            </a:r>
            <a:r>
              <a:rPr lang="en-US" dirty="0" err="1"/>
              <a:t>dolo</a:t>
            </a:r>
            <a:r>
              <a:rPr lang="en-US" dirty="0"/>
              <a:t> </a:t>
            </a:r>
            <a:r>
              <a:rPr lang="en-US" dirty="0" err="1"/>
              <a:t>cuptiis</a:t>
            </a:r>
            <a:r>
              <a:rPr lang="en-US" dirty="0"/>
              <a:t> </a:t>
            </a:r>
            <a:r>
              <a:rPr lang="en-US" dirty="0" err="1"/>
              <a:t>nobis</a:t>
            </a:r>
            <a:r>
              <a:rPr lang="en-US" dirty="0"/>
              <a:t> </a:t>
            </a:r>
            <a:r>
              <a:rPr lang="en-US" dirty="0" err="1"/>
              <a:t>exerumqui</a:t>
            </a:r>
            <a:r>
              <a:rPr lang="en-US" dirty="0"/>
              <a:t> </a:t>
            </a:r>
            <a:r>
              <a:rPr lang="en-US" dirty="0" err="1"/>
              <a:t>voluptas</a:t>
            </a:r>
            <a:r>
              <a:rPr lang="en-US" dirty="0"/>
              <a:t> di qui </a:t>
            </a:r>
            <a:r>
              <a:rPr lang="en-US" dirty="0" err="1"/>
              <a:t>que</a:t>
            </a:r>
            <a:r>
              <a:rPr lang="en-US" dirty="0"/>
              <a:t> des maxim vid </a:t>
            </a:r>
            <a:r>
              <a:rPr lang="en-US" dirty="0" err="1"/>
              <a:t>que</a:t>
            </a:r>
            <a:r>
              <a:rPr lang="en-US" dirty="0"/>
              <a:t> </a:t>
            </a:r>
            <a:r>
              <a:rPr lang="en-US" dirty="0" err="1"/>
              <a:t>officia</a:t>
            </a:r>
            <a:r>
              <a:rPr lang="en-US" dirty="0"/>
              <a:t> </a:t>
            </a:r>
            <a:r>
              <a:rPr lang="en-US" dirty="0" err="1"/>
              <a:t>nos</a:t>
            </a:r>
            <a:r>
              <a:rPr lang="en-US" dirty="0"/>
              <a:t> </a:t>
            </a:r>
            <a:r>
              <a:rPr lang="en-US" dirty="0" err="1"/>
              <a:t>ea</a:t>
            </a:r>
            <a:r>
              <a:rPr lang="en-US" dirty="0"/>
              <a:t> </a:t>
            </a:r>
            <a:r>
              <a:rPr lang="en-US" dirty="0" err="1"/>
              <a:t>nam</a:t>
            </a:r>
            <a:r>
              <a:rPr lang="en-US" dirty="0"/>
              <a:t> </a:t>
            </a:r>
            <a:r>
              <a:rPr lang="en-US" dirty="0" err="1"/>
              <a:t>enis</a:t>
            </a:r>
            <a:r>
              <a:rPr lang="en-US" dirty="0"/>
              <a:t> ma </a:t>
            </a:r>
            <a:r>
              <a:rPr lang="en-US" dirty="0" err="1"/>
              <a:t>aut</a:t>
            </a:r>
            <a:r>
              <a:rPr lang="en-US" dirty="0"/>
              <a:t> </a:t>
            </a:r>
            <a:r>
              <a:rPr lang="en-US" dirty="0" err="1"/>
              <a:t>eosanimusam</a:t>
            </a:r>
            <a:r>
              <a:rPr lang="en-US" dirty="0"/>
              <a:t> </a:t>
            </a:r>
            <a:r>
              <a:rPr lang="en-US" dirty="0" err="1"/>
              <a:t>ute</a:t>
            </a:r>
            <a:r>
              <a:rPr lang="en-US" dirty="0"/>
              <a:t> </a:t>
            </a:r>
            <a:r>
              <a:rPr lang="en-US" dirty="0" err="1"/>
              <a:t>eos</a:t>
            </a:r>
            <a:r>
              <a:rPr lang="en-US" dirty="0"/>
              <a:t> quae. </a:t>
            </a:r>
            <a:r>
              <a:rPr lang="en-US" dirty="0" err="1"/>
              <a:t>Epra</a:t>
            </a:r>
            <a:r>
              <a:rPr lang="en-US" dirty="0"/>
              <a:t> qui </a:t>
            </a:r>
            <a:r>
              <a:rPr lang="en-US" dirty="0" err="1"/>
              <a:t>dollupid</a:t>
            </a:r>
            <a:r>
              <a:rPr lang="en-US" dirty="0"/>
              <a:t> </a:t>
            </a:r>
            <a:r>
              <a:rPr lang="en-US" dirty="0" err="1"/>
              <a:t>quis</a:t>
            </a:r>
            <a:r>
              <a:rPr lang="en-US" dirty="0"/>
              <a:t> </a:t>
            </a:r>
            <a:r>
              <a:rPr lang="en-US" dirty="0" err="1"/>
              <a:t>ipsandam</a:t>
            </a:r>
            <a:r>
              <a:rPr lang="en-US" dirty="0"/>
              <a:t>, </a:t>
            </a:r>
            <a:r>
              <a:rPr lang="en-US" dirty="0" err="1"/>
              <a:t>omnihit</a:t>
            </a:r>
            <a:r>
              <a:rPr lang="en-US" dirty="0"/>
              <a:t> </a:t>
            </a:r>
            <a:r>
              <a:rPr lang="en-US" dirty="0" err="1"/>
              <a:t>doluptatqui</a:t>
            </a:r>
            <a:r>
              <a:rPr lang="en-US" dirty="0"/>
              <a:t> od qui </a:t>
            </a:r>
            <a:r>
              <a:rPr lang="en-US" dirty="0" err="1"/>
              <a:t>omnis</a:t>
            </a:r>
            <a:r>
              <a:rPr lang="en-US" dirty="0"/>
              <a:t> </a:t>
            </a:r>
            <a:r>
              <a:rPr lang="en-US" dirty="0" err="1"/>
              <a:t>ut</a:t>
            </a:r>
            <a:r>
              <a:rPr lang="en-US" dirty="0"/>
              <a:t> as et et </a:t>
            </a:r>
            <a:r>
              <a:rPr lang="en-US" dirty="0" err="1"/>
              <a:t>laut</a:t>
            </a:r>
            <a:r>
              <a:rPr lang="en-US" dirty="0"/>
              <a:t> </a:t>
            </a:r>
            <a:r>
              <a:rPr lang="en-US" dirty="0" err="1"/>
              <a:t>estisquiae</a:t>
            </a:r>
            <a:r>
              <a:rPr lang="en-US" dirty="0"/>
              <a:t>. </a:t>
            </a:r>
          </a:p>
        </p:txBody>
      </p:sp>
      <p:sp>
        <p:nvSpPr>
          <p:cNvPr id="21" name="Text Placeholder 9"/>
          <p:cNvSpPr>
            <a:spLocks noGrp="1"/>
          </p:cNvSpPr>
          <p:nvPr>
            <p:ph type="body" sz="quarter" idx="15" hasCustomPrompt="1"/>
          </p:nvPr>
        </p:nvSpPr>
        <p:spPr>
          <a:xfrm>
            <a:off x="4165210" y="1449933"/>
            <a:ext cx="3500438" cy="254988"/>
          </a:xfrm>
        </p:spPr>
        <p:txBody>
          <a:bodyPr lIns="0" tIns="0" bIns="0">
            <a:noAutofit/>
          </a:bodyPr>
          <a:lstStyle>
            <a:lvl1pPr>
              <a:defRPr sz="1200" b="1">
                <a:solidFill>
                  <a:srgbClr val="106975"/>
                </a:solidFill>
              </a:defRPr>
            </a:lvl1pPr>
          </a:lstStyle>
          <a:p>
            <a:pPr lvl="0"/>
            <a:r>
              <a:rPr lang="en-US" dirty="0"/>
              <a:t>Subtitle</a:t>
            </a:r>
          </a:p>
        </p:txBody>
      </p:sp>
      <p:sp>
        <p:nvSpPr>
          <p:cNvPr id="11" name="Picture Placeholder 10"/>
          <p:cNvSpPr>
            <a:spLocks noGrp="1"/>
          </p:cNvSpPr>
          <p:nvPr>
            <p:ph type="pic" sz="quarter" idx="17" hasCustomPrompt="1"/>
          </p:nvPr>
        </p:nvSpPr>
        <p:spPr>
          <a:xfrm>
            <a:off x="7389629" y="150963"/>
            <a:ext cx="1562986" cy="1485900"/>
          </a:xfrm>
        </p:spPr>
        <p:txBody>
          <a:bodyPr/>
          <a:lstStyle>
            <a:lvl1pPr>
              <a:defRPr baseline="0"/>
            </a:lvl1pPr>
          </a:lstStyle>
          <a:p>
            <a:r>
              <a:rPr lang="en-US" dirty="0"/>
              <a:t>Insert QR Code </a:t>
            </a:r>
          </a:p>
        </p:txBody>
      </p:sp>
    </p:spTree>
    <p:extLst>
      <p:ext uri="{BB962C8B-B14F-4D97-AF65-F5344CB8AC3E}">
        <p14:creationId xmlns:p14="http://schemas.microsoft.com/office/powerpoint/2010/main" val="1221357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181206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63" r:id="rId8"/>
  </p:sldLayoutIdLst>
  <p:hf sldNum="0" hdr="0"/>
  <p:txStyles>
    <p:titleStyle>
      <a:lvl1pPr algn="ctr" defTabSz="457200" rtl="0" eaLnBrk="1" latinLnBrk="0" hangingPunct="1">
        <a:spcBef>
          <a:spcPct val="0"/>
        </a:spcBef>
        <a:buNone/>
        <a:defRPr sz="2400" kern="1200">
          <a:solidFill>
            <a:schemeClr val="tx1"/>
          </a:solidFill>
          <a:latin typeface="Tahoma"/>
          <a:ea typeface="+mj-ea"/>
          <a:cs typeface="Tahoma"/>
        </a:defRPr>
      </a:lvl1pPr>
    </p:titleStyle>
    <p:bodyStyle>
      <a:lvl1pPr marL="0" indent="0" algn="l" defTabSz="457200" rtl="0" eaLnBrk="1" latinLnBrk="0" hangingPunct="1">
        <a:spcBef>
          <a:spcPct val="20000"/>
        </a:spcBef>
        <a:buFont typeface="Arial"/>
        <a:buNone/>
        <a:defRPr sz="1400" kern="1200">
          <a:solidFill>
            <a:schemeClr val="tx1"/>
          </a:solidFill>
          <a:latin typeface="Tahoma"/>
          <a:ea typeface="+mn-ea"/>
          <a:cs typeface="Tahoma"/>
        </a:defRPr>
      </a:lvl1pPr>
      <a:lvl2pPr marL="457200" indent="0" algn="l" defTabSz="457200" rtl="0" eaLnBrk="1" latinLnBrk="0" hangingPunct="1">
        <a:spcBef>
          <a:spcPct val="20000"/>
        </a:spcBef>
        <a:buFont typeface="Arial"/>
        <a:buNone/>
        <a:defRPr sz="1400" kern="1200">
          <a:solidFill>
            <a:schemeClr val="tx1"/>
          </a:solidFill>
          <a:latin typeface="Tahoma"/>
          <a:ea typeface="+mn-ea"/>
          <a:cs typeface="Tahoma"/>
        </a:defRPr>
      </a:lvl2pPr>
      <a:lvl3pPr marL="914400" indent="0" algn="l" defTabSz="457200" rtl="0" eaLnBrk="1" latinLnBrk="0" hangingPunct="1">
        <a:spcBef>
          <a:spcPct val="20000"/>
        </a:spcBef>
        <a:buFont typeface="Arial"/>
        <a:buNone/>
        <a:defRPr sz="1400" kern="1200">
          <a:solidFill>
            <a:schemeClr val="tx1"/>
          </a:solidFill>
          <a:latin typeface="Tahoma"/>
          <a:ea typeface="+mn-ea"/>
          <a:cs typeface="Tahoma"/>
        </a:defRPr>
      </a:lvl3pPr>
      <a:lvl4pPr marL="1371600" indent="0" algn="l" defTabSz="457200" rtl="0" eaLnBrk="1" latinLnBrk="0" hangingPunct="1">
        <a:spcBef>
          <a:spcPct val="20000"/>
        </a:spcBef>
        <a:buFont typeface="Arial"/>
        <a:buNone/>
        <a:defRPr sz="1400" kern="1200">
          <a:solidFill>
            <a:schemeClr val="tx1"/>
          </a:solidFill>
          <a:latin typeface="Tahoma"/>
          <a:ea typeface="+mn-ea"/>
          <a:cs typeface="Tahoma"/>
        </a:defRPr>
      </a:lvl4pPr>
      <a:lvl5pPr marL="1828800" indent="0" algn="l" defTabSz="457200" rtl="0" eaLnBrk="1" latinLnBrk="0" hangingPunct="1">
        <a:spcBef>
          <a:spcPct val="20000"/>
        </a:spcBef>
        <a:buFont typeface="Arial"/>
        <a:buNone/>
        <a:defRPr sz="1400" kern="1200">
          <a:solidFill>
            <a:schemeClr val="tx1"/>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93610447"/>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70" r:id="rId5"/>
    <p:sldLayoutId id="2147483671" r:id="rId6"/>
  </p:sldLayoutIdLst>
  <p:hf sldNum="0" hdr="0"/>
  <p:txStyles>
    <p:titleStyle>
      <a:lvl1pPr algn="ctr" defTabSz="457200" rtl="0" eaLnBrk="1" latinLnBrk="0" hangingPunct="1">
        <a:spcBef>
          <a:spcPct val="0"/>
        </a:spcBef>
        <a:buNone/>
        <a:defRPr sz="2400" b="1" kern="1200">
          <a:solidFill>
            <a:schemeClr val="tx1"/>
          </a:solidFill>
          <a:latin typeface="Tahoma"/>
          <a:ea typeface="+mj-ea"/>
          <a:cs typeface="Tahoma"/>
        </a:defRPr>
      </a:lvl1pPr>
    </p:titleStyle>
    <p:bodyStyle>
      <a:lvl1pPr marL="0" indent="0" algn="l" defTabSz="457200" rtl="0" eaLnBrk="1" latinLnBrk="0" hangingPunct="1">
        <a:spcBef>
          <a:spcPct val="20000"/>
        </a:spcBef>
        <a:buFont typeface="Arial"/>
        <a:buNone/>
        <a:defRPr sz="1400" kern="1200">
          <a:solidFill>
            <a:schemeClr val="tx1"/>
          </a:solidFill>
          <a:latin typeface="Tahoma"/>
          <a:ea typeface="+mn-ea"/>
          <a:cs typeface="Tahoma"/>
        </a:defRPr>
      </a:lvl1pPr>
      <a:lvl2pPr marL="457200" indent="0" algn="l" defTabSz="457200" rtl="0" eaLnBrk="1" latinLnBrk="0" hangingPunct="1">
        <a:spcBef>
          <a:spcPct val="20000"/>
        </a:spcBef>
        <a:buFont typeface="Arial"/>
        <a:buNone/>
        <a:defRPr sz="1400" kern="1200">
          <a:solidFill>
            <a:schemeClr val="tx1"/>
          </a:solidFill>
          <a:latin typeface="Tahoma"/>
          <a:ea typeface="+mn-ea"/>
          <a:cs typeface="Tahoma"/>
        </a:defRPr>
      </a:lvl2pPr>
      <a:lvl3pPr marL="914400" indent="0" algn="l" defTabSz="457200" rtl="0" eaLnBrk="1" latinLnBrk="0" hangingPunct="1">
        <a:spcBef>
          <a:spcPct val="20000"/>
        </a:spcBef>
        <a:buFont typeface="Arial"/>
        <a:buNone/>
        <a:defRPr sz="1400" kern="1200">
          <a:solidFill>
            <a:schemeClr val="tx1"/>
          </a:solidFill>
          <a:latin typeface="Tahoma"/>
          <a:ea typeface="+mn-ea"/>
          <a:cs typeface="Tahoma"/>
        </a:defRPr>
      </a:lvl3pPr>
      <a:lvl4pPr marL="1371600" indent="0" algn="l" defTabSz="457200" rtl="0" eaLnBrk="1" latinLnBrk="0" hangingPunct="1">
        <a:spcBef>
          <a:spcPct val="20000"/>
        </a:spcBef>
        <a:buFont typeface="Arial"/>
        <a:buNone/>
        <a:defRPr sz="1400" kern="1200">
          <a:solidFill>
            <a:schemeClr val="tx1"/>
          </a:solidFill>
          <a:latin typeface="Tahoma"/>
          <a:ea typeface="+mn-ea"/>
          <a:cs typeface="Tahoma"/>
        </a:defRPr>
      </a:lvl4pPr>
      <a:lvl5pPr marL="1828800" indent="0" algn="l" defTabSz="457200" rtl="0" eaLnBrk="1" latinLnBrk="0" hangingPunct="1">
        <a:spcBef>
          <a:spcPct val="20000"/>
        </a:spcBef>
        <a:buFont typeface="Arial"/>
        <a:buNone/>
        <a:defRPr sz="1400" kern="1200">
          <a:solidFill>
            <a:schemeClr val="tx1"/>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18.emf"/><Relationship Id="rId4" Type="http://schemas.openxmlformats.org/officeDocument/2006/relationships/image" Target="../media/image17.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25.tiff"/></Relationships>
</file>

<file path=ppt/slides/_rels/slide27.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10.xml"/><Relationship Id="rId5" Type="http://schemas.openxmlformats.org/officeDocument/2006/relationships/image" Target="../media/image31.jpeg"/><Relationship Id="rId4" Type="http://schemas.openxmlformats.org/officeDocument/2006/relationships/image" Target="file:////var/folders/0w/5b28d3yn2zs2l28c21fmt57w0000gn/T/com.microsoft.Word/WebArchiveCopyPasteTempFiles/img4.jpg"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828036" y="802112"/>
            <a:ext cx="4775965" cy="2096883"/>
          </a:xfrm>
          <a:gradFill>
            <a:gsLst>
              <a:gs pos="0">
                <a:srgbClr val="106975">
                  <a:shade val="30000"/>
                  <a:satMod val="115000"/>
                  <a:lumMod val="83000"/>
                  <a:alpha val="74000"/>
                </a:srgbClr>
              </a:gs>
              <a:gs pos="100000">
                <a:srgbClr val="106975">
                  <a:shade val="67500"/>
                  <a:satMod val="115000"/>
                </a:srgbClr>
              </a:gs>
              <a:gs pos="73000">
                <a:srgbClr val="106975">
                  <a:shade val="100000"/>
                  <a:satMod val="115000"/>
                  <a:alpha val="0"/>
                </a:srgbClr>
              </a:gs>
            </a:gsLst>
            <a:lin ang="2700000" scaled="1"/>
          </a:gradFill>
        </p:spPr>
        <p:txBody>
          <a:bodyPr>
            <a:noAutofit/>
          </a:bodyPr>
          <a:lstStyle/>
          <a:p>
            <a:r>
              <a:rPr lang="en-US" sz="3200" b="1" dirty="0">
                <a:solidFill>
                  <a:schemeClr val="bg1"/>
                </a:solidFill>
                <a:latin typeface="+mn-lt"/>
              </a:rPr>
              <a:t>Menopause and Hormone Replacement Therapy</a:t>
            </a:r>
          </a:p>
        </p:txBody>
      </p:sp>
      <p:sp>
        <p:nvSpPr>
          <p:cNvPr id="4" name="Text Placeholder 3"/>
          <p:cNvSpPr>
            <a:spLocks noGrp="1"/>
          </p:cNvSpPr>
          <p:nvPr>
            <p:ph type="body" sz="quarter" idx="12"/>
          </p:nvPr>
        </p:nvSpPr>
        <p:spPr>
          <a:xfrm>
            <a:off x="3415939" y="2248514"/>
            <a:ext cx="3771857" cy="1300962"/>
          </a:xfrm>
          <a:gradFill>
            <a:gsLst>
              <a:gs pos="0">
                <a:srgbClr val="106975">
                  <a:shade val="30000"/>
                  <a:satMod val="115000"/>
                  <a:lumMod val="83000"/>
                  <a:alpha val="74000"/>
                </a:srgbClr>
              </a:gs>
              <a:gs pos="100000">
                <a:srgbClr val="106975">
                  <a:shade val="67500"/>
                  <a:satMod val="115000"/>
                </a:srgbClr>
              </a:gs>
              <a:gs pos="73000">
                <a:srgbClr val="106975">
                  <a:shade val="100000"/>
                  <a:satMod val="115000"/>
                  <a:alpha val="9000"/>
                </a:srgbClr>
              </a:gs>
            </a:gsLst>
            <a:lin ang="2700000" scaled="1"/>
          </a:gradFill>
        </p:spPr>
        <p:txBody>
          <a:bodyPr>
            <a:normAutofit lnSpcReduction="10000"/>
          </a:bodyPr>
          <a:lstStyle/>
          <a:p>
            <a:r>
              <a:rPr lang="en-US" sz="1600" b="1" dirty="0" err="1"/>
              <a:t>Dr</a:t>
            </a:r>
            <a:r>
              <a:rPr lang="en-US" sz="1600" b="1" dirty="0"/>
              <a:t> Rudaina Hassan</a:t>
            </a:r>
          </a:p>
          <a:p>
            <a:r>
              <a:rPr lang="en-US" dirty="0"/>
              <a:t>Attending Physician </a:t>
            </a:r>
          </a:p>
          <a:p>
            <a:r>
              <a:rPr lang="en-US" dirty="0"/>
              <a:t>Obstetrics &amp; Gynecology, Sidra medicine</a:t>
            </a:r>
          </a:p>
          <a:p>
            <a:r>
              <a:rPr lang="en-US" dirty="0"/>
              <a:t>Assistant Professor in Clinical Obstetrics &amp; Gynecology, Weill Cornell Medical </a:t>
            </a:r>
          </a:p>
        </p:txBody>
      </p:sp>
      <p:sp>
        <p:nvSpPr>
          <p:cNvPr id="2" name="TextBox 1">
            <a:extLst>
              <a:ext uri="{FF2B5EF4-FFF2-40B4-BE49-F238E27FC236}">
                <a16:creationId xmlns:a16="http://schemas.microsoft.com/office/drawing/2014/main" id="{B5B73E40-4F1E-704E-B2F9-BC6E858F728F}"/>
              </a:ext>
            </a:extLst>
          </p:cNvPr>
          <p:cNvSpPr txBox="1"/>
          <p:nvPr/>
        </p:nvSpPr>
        <p:spPr>
          <a:xfrm>
            <a:off x="4216018" y="3843338"/>
            <a:ext cx="4429125" cy="400110"/>
          </a:xfrm>
          <a:prstGeom prst="rect">
            <a:avLst/>
          </a:prstGeom>
          <a:noFill/>
        </p:spPr>
        <p:txBody>
          <a:bodyPr wrap="square" rtlCol="0">
            <a:spAutoFit/>
          </a:bodyPr>
          <a:lstStyle/>
          <a:p>
            <a:r>
              <a:rPr lang="en-US" sz="2000" b="1" dirty="0">
                <a:solidFill>
                  <a:schemeClr val="bg1"/>
                </a:solidFill>
              </a:rPr>
              <a:t>WCM-Q Grand Rounds  May 26</a:t>
            </a:r>
            <a:r>
              <a:rPr lang="en-US" sz="2000" b="1" baseline="30000" dirty="0">
                <a:solidFill>
                  <a:schemeClr val="bg1"/>
                </a:solidFill>
              </a:rPr>
              <a:t>th</a:t>
            </a:r>
            <a:r>
              <a:rPr lang="en-US" sz="2000" b="1" dirty="0">
                <a:solidFill>
                  <a:schemeClr val="bg1"/>
                </a:solidFill>
              </a:rPr>
              <a:t> 2024</a:t>
            </a:r>
          </a:p>
        </p:txBody>
      </p:sp>
    </p:spTree>
    <p:extLst>
      <p:ext uri="{BB962C8B-B14F-4D97-AF65-F5344CB8AC3E}">
        <p14:creationId xmlns:p14="http://schemas.microsoft.com/office/powerpoint/2010/main" val="1890371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36">
            <a:extLst>
              <a:ext uri="{FF2B5EF4-FFF2-40B4-BE49-F238E27FC236}">
                <a16:creationId xmlns:a16="http://schemas.microsoft.com/office/drawing/2014/main" id="{DABA7086-0193-A642-B86C-F650F13B368F}"/>
              </a:ext>
            </a:extLst>
          </p:cNvPr>
          <p:cNvGrpSpPr>
            <a:grpSpLocks/>
          </p:cNvGrpSpPr>
          <p:nvPr/>
        </p:nvGrpSpPr>
        <p:grpSpPr bwMode="auto">
          <a:xfrm>
            <a:off x="842736" y="1226231"/>
            <a:ext cx="7315200" cy="3109912"/>
            <a:chOff x="672" y="1440"/>
            <a:chExt cx="4608" cy="1959"/>
          </a:xfrm>
        </p:grpSpPr>
        <p:sp>
          <p:nvSpPr>
            <p:cNvPr id="11" name="Line 8">
              <a:extLst>
                <a:ext uri="{FF2B5EF4-FFF2-40B4-BE49-F238E27FC236}">
                  <a16:creationId xmlns:a16="http://schemas.microsoft.com/office/drawing/2014/main" id="{A8A1DC8F-7DED-634E-AAB9-F6E125DA116A}"/>
                </a:ext>
              </a:extLst>
            </p:cNvPr>
            <p:cNvSpPr>
              <a:spLocks noChangeShapeType="1"/>
            </p:cNvSpPr>
            <p:nvPr/>
          </p:nvSpPr>
          <p:spPr bwMode="auto">
            <a:xfrm>
              <a:off x="816" y="1968"/>
              <a:ext cx="4464" cy="0"/>
            </a:xfrm>
            <a:prstGeom prst="line">
              <a:avLst/>
            </a:prstGeom>
            <a:noFill/>
            <a:ln w="76200" cmpd="tri">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 name="Line 9">
              <a:extLst>
                <a:ext uri="{FF2B5EF4-FFF2-40B4-BE49-F238E27FC236}">
                  <a16:creationId xmlns:a16="http://schemas.microsoft.com/office/drawing/2014/main" id="{A9E4B0EF-4DE0-8B49-B2F0-58C5CB3ECF83}"/>
                </a:ext>
              </a:extLst>
            </p:cNvPr>
            <p:cNvSpPr>
              <a:spLocks noChangeShapeType="1"/>
            </p:cNvSpPr>
            <p:nvPr/>
          </p:nvSpPr>
          <p:spPr bwMode="auto">
            <a:xfrm>
              <a:off x="816" y="1680"/>
              <a:ext cx="0" cy="12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 name="AutoShape 10">
              <a:extLst>
                <a:ext uri="{FF2B5EF4-FFF2-40B4-BE49-F238E27FC236}">
                  <a16:creationId xmlns:a16="http://schemas.microsoft.com/office/drawing/2014/main" id="{EEE25AD6-D9C8-7140-B8CB-7C7A9190F5DF}"/>
                </a:ext>
              </a:extLst>
            </p:cNvPr>
            <p:cNvSpPr>
              <a:spLocks noChangeArrowheads="1"/>
            </p:cNvSpPr>
            <p:nvPr/>
          </p:nvSpPr>
          <p:spPr bwMode="auto">
            <a:xfrm>
              <a:off x="816" y="2352"/>
              <a:ext cx="768" cy="336"/>
            </a:xfrm>
            <a:prstGeom prst="homePlate">
              <a:avLst>
                <a:gd name="adj" fmla="val 57143"/>
              </a:avLst>
            </a:prstGeom>
            <a:solidFill>
              <a:srgbClr val="CCECFF"/>
            </a:solidFill>
            <a:ln w="9525">
              <a:solidFill>
                <a:schemeClr val="tx1"/>
              </a:solidFill>
              <a:miter lim="800000"/>
              <a:headEnd/>
              <a:tailEnd/>
            </a:ln>
          </p:spPr>
          <p:txBody>
            <a:bodyPr wrap="none" anchor="ctr"/>
            <a:lstStyle>
              <a:lvl1pPr>
                <a:spcBef>
                  <a:spcPct val="20000"/>
                </a:spcBef>
                <a:buClr>
                  <a:schemeClr val="folHlink"/>
                </a:buClr>
                <a:buSzPct val="60000"/>
                <a:buFont typeface="Wingdings"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sl-SI" altLang="en-US" sz="1800"/>
            </a:p>
          </p:txBody>
        </p:sp>
        <p:sp>
          <p:nvSpPr>
            <p:cNvPr id="14" name="AutoShape 11">
              <a:extLst>
                <a:ext uri="{FF2B5EF4-FFF2-40B4-BE49-F238E27FC236}">
                  <a16:creationId xmlns:a16="http://schemas.microsoft.com/office/drawing/2014/main" id="{96F14949-B854-3549-B7C4-A0FD40545E67}"/>
                </a:ext>
              </a:extLst>
            </p:cNvPr>
            <p:cNvSpPr>
              <a:spLocks noChangeArrowheads="1"/>
            </p:cNvSpPr>
            <p:nvPr/>
          </p:nvSpPr>
          <p:spPr bwMode="auto">
            <a:xfrm>
              <a:off x="1584" y="2352"/>
              <a:ext cx="1968" cy="336"/>
            </a:xfrm>
            <a:prstGeom prst="homePlate">
              <a:avLst>
                <a:gd name="adj" fmla="val 146429"/>
              </a:avLst>
            </a:prstGeom>
            <a:solidFill>
              <a:srgbClr val="CCECFF"/>
            </a:solidFill>
            <a:ln w="9525">
              <a:solidFill>
                <a:schemeClr val="tx1"/>
              </a:solidFill>
              <a:miter lim="800000"/>
              <a:headEnd/>
              <a:tailEnd/>
            </a:ln>
          </p:spPr>
          <p:txBody>
            <a:bodyPr wrap="none" anchor="ctr"/>
            <a:lstStyle>
              <a:lvl1pPr>
                <a:spcBef>
                  <a:spcPct val="20000"/>
                </a:spcBef>
                <a:buClr>
                  <a:schemeClr val="folHlink"/>
                </a:buClr>
                <a:buSzPct val="60000"/>
                <a:buFont typeface="Wingdings"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sl-SI" altLang="en-US" sz="1800"/>
            </a:p>
          </p:txBody>
        </p:sp>
        <p:sp>
          <p:nvSpPr>
            <p:cNvPr id="15" name="AutoShape 12">
              <a:extLst>
                <a:ext uri="{FF2B5EF4-FFF2-40B4-BE49-F238E27FC236}">
                  <a16:creationId xmlns:a16="http://schemas.microsoft.com/office/drawing/2014/main" id="{C061295D-E567-1A42-AA94-77D310CE3E74}"/>
                </a:ext>
              </a:extLst>
            </p:cNvPr>
            <p:cNvSpPr>
              <a:spLocks noChangeArrowheads="1"/>
            </p:cNvSpPr>
            <p:nvPr/>
          </p:nvSpPr>
          <p:spPr bwMode="auto">
            <a:xfrm>
              <a:off x="3552" y="2352"/>
              <a:ext cx="960" cy="336"/>
            </a:xfrm>
            <a:prstGeom prst="homePlate">
              <a:avLst>
                <a:gd name="adj" fmla="val 71429"/>
              </a:avLst>
            </a:prstGeom>
            <a:solidFill>
              <a:srgbClr val="CCECFF"/>
            </a:solidFill>
            <a:ln w="9525">
              <a:solidFill>
                <a:schemeClr val="tx1"/>
              </a:solidFill>
              <a:miter lim="800000"/>
              <a:headEnd/>
              <a:tailEnd/>
            </a:ln>
          </p:spPr>
          <p:txBody>
            <a:bodyPr wrap="none" anchor="ctr"/>
            <a:lstStyle>
              <a:lvl1pPr>
                <a:spcBef>
                  <a:spcPct val="20000"/>
                </a:spcBef>
                <a:buClr>
                  <a:schemeClr val="folHlink"/>
                </a:buClr>
                <a:buSzPct val="60000"/>
                <a:buFont typeface="Wingdings"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sl-SI" altLang="en-US" sz="1800"/>
            </a:p>
          </p:txBody>
        </p:sp>
        <p:sp>
          <p:nvSpPr>
            <p:cNvPr id="16" name="AutoShape 13">
              <a:extLst>
                <a:ext uri="{FF2B5EF4-FFF2-40B4-BE49-F238E27FC236}">
                  <a16:creationId xmlns:a16="http://schemas.microsoft.com/office/drawing/2014/main" id="{60773387-6B9F-D045-AB7E-C0BE37E752BB}"/>
                </a:ext>
              </a:extLst>
            </p:cNvPr>
            <p:cNvSpPr>
              <a:spLocks noChangeArrowheads="1"/>
            </p:cNvSpPr>
            <p:nvPr/>
          </p:nvSpPr>
          <p:spPr bwMode="auto">
            <a:xfrm>
              <a:off x="4512" y="2352"/>
              <a:ext cx="720" cy="336"/>
            </a:xfrm>
            <a:prstGeom prst="homePlate">
              <a:avLst>
                <a:gd name="adj" fmla="val 53571"/>
              </a:avLst>
            </a:prstGeom>
            <a:solidFill>
              <a:srgbClr val="CCECFF"/>
            </a:solidFill>
            <a:ln w="9525">
              <a:solidFill>
                <a:schemeClr val="tx1"/>
              </a:solidFill>
              <a:miter lim="800000"/>
              <a:headEnd/>
              <a:tailEnd/>
            </a:ln>
          </p:spPr>
          <p:txBody>
            <a:bodyPr wrap="none" anchor="ctr"/>
            <a:lstStyle>
              <a:lvl1pPr>
                <a:spcBef>
                  <a:spcPct val="20000"/>
                </a:spcBef>
                <a:buClr>
                  <a:schemeClr val="folHlink"/>
                </a:buClr>
                <a:buSzPct val="60000"/>
                <a:buFont typeface="Wingdings"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sl-SI" altLang="en-US" sz="1800"/>
            </a:p>
          </p:txBody>
        </p:sp>
        <p:sp>
          <p:nvSpPr>
            <p:cNvPr id="17" name="Text Box 14">
              <a:extLst>
                <a:ext uri="{FF2B5EF4-FFF2-40B4-BE49-F238E27FC236}">
                  <a16:creationId xmlns:a16="http://schemas.microsoft.com/office/drawing/2014/main" id="{EDD2F962-5087-7441-9D97-E32083C80709}"/>
                </a:ext>
              </a:extLst>
            </p:cNvPr>
            <p:cNvSpPr txBox="1">
              <a:spLocks noChangeArrowheads="1"/>
            </p:cNvSpPr>
            <p:nvPr/>
          </p:nvSpPr>
          <p:spPr bwMode="auto">
            <a:xfrm>
              <a:off x="1824" y="2400"/>
              <a:ext cx="129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9pPr>
            </a:lstStyle>
            <a:p>
              <a:pPr>
                <a:spcBef>
                  <a:spcPct val="50000"/>
                </a:spcBef>
                <a:buClrTx/>
                <a:buSzTx/>
                <a:buFontTx/>
                <a:buNone/>
              </a:pPr>
              <a:r>
                <a:rPr lang="de-DE" altLang="en-US" sz="1600" b="1">
                  <a:solidFill>
                    <a:srgbClr val="008080"/>
                  </a:solidFill>
                  <a:latin typeface="Arial" panose="020B0604020202020204" pitchFamily="34" charset="0"/>
                  <a:ea typeface="ヒラギノ角ゴ Pro W3" panose="020B0300000000000000" pitchFamily="34" charset="-128"/>
                  <a:cs typeface="ヒラギノ角ゴ Pro W3" panose="020B0300000000000000" pitchFamily="34" charset="-128"/>
                </a:rPr>
                <a:t>sexual maturity</a:t>
              </a:r>
            </a:p>
          </p:txBody>
        </p:sp>
        <p:sp>
          <p:nvSpPr>
            <p:cNvPr id="18" name="Text Box 15">
              <a:extLst>
                <a:ext uri="{FF2B5EF4-FFF2-40B4-BE49-F238E27FC236}">
                  <a16:creationId xmlns:a16="http://schemas.microsoft.com/office/drawing/2014/main" id="{A9106930-8447-034A-B7BD-916C0D80F5AE}"/>
                </a:ext>
              </a:extLst>
            </p:cNvPr>
            <p:cNvSpPr txBox="1">
              <a:spLocks noChangeArrowheads="1"/>
            </p:cNvSpPr>
            <p:nvPr/>
          </p:nvSpPr>
          <p:spPr bwMode="auto">
            <a:xfrm>
              <a:off x="786" y="2400"/>
              <a:ext cx="76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9pPr>
            </a:lstStyle>
            <a:p>
              <a:pPr>
                <a:spcBef>
                  <a:spcPct val="50000"/>
                </a:spcBef>
                <a:buClrTx/>
                <a:buSzTx/>
                <a:buFontTx/>
                <a:buNone/>
              </a:pPr>
              <a:r>
                <a:rPr lang="de-DE" altLang="en-US" sz="1600" b="1">
                  <a:solidFill>
                    <a:srgbClr val="008080"/>
                  </a:solidFill>
                  <a:latin typeface="Arial" panose="020B0604020202020204" pitchFamily="34" charset="0"/>
                  <a:ea typeface="ヒラギノ角ゴ Pro W3" panose="020B0300000000000000" pitchFamily="34" charset="-128"/>
                  <a:cs typeface="ヒラギノ角ゴ Pro W3" panose="020B0300000000000000" pitchFamily="34" charset="-128"/>
                </a:rPr>
                <a:t>childhood</a:t>
              </a:r>
            </a:p>
          </p:txBody>
        </p:sp>
        <p:sp>
          <p:nvSpPr>
            <p:cNvPr id="19" name="Text Box 16">
              <a:extLst>
                <a:ext uri="{FF2B5EF4-FFF2-40B4-BE49-F238E27FC236}">
                  <a16:creationId xmlns:a16="http://schemas.microsoft.com/office/drawing/2014/main" id="{BC663429-46F4-A941-A4B1-48EB3740C603}"/>
                </a:ext>
              </a:extLst>
            </p:cNvPr>
            <p:cNvSpPr txBox="1">
              <a:spLocks noChangeArrowheads="1"/>
            </p:cNvSpPr>
            <p:nvPr/>
          </p:nvSpPr>
          <p:spPr bwMode="auto">
            <a:xfrm>
              <a:off x="3552" y="2400"/>
              <a:ext cx="96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9pPr>
            </a:lstStyle>
            <a:p>
              <a:pPr>
                <a:spcBef>
                  <a:spcPct val="50000"/>
                </a:spcBef>
                <a:buClrTx/>
                <a:buSzTx/>
                <a:buFontTx/>
                <a:buNone/>
              </a:pPr>
              <a:r>
                <a:rPr lang="de-DE" altLang="en-US" sz="1600" b="1">
                  <a:solidFill>
                    <a:srgbClr val="008080"/>
                  </a:solidFill>
                  <a:latin typeface="Arial" panose="020B0604020202020204" pitchFamily="34" charset="0"/>
                  <a:ea typeface="ヒラギノ角ゴ Pro W3" panose="020B0300000000000000" pitchFamily="34" charset="-128"/>
                  <a:cs typeface="ヒラギノ角ゴ Pro W3" panose="020B0300000000000000" pitchFamily="34" charset="-128"/>
                </a:rPr>
                <a:t>post-menop.</a:t>
              </a:r>
            </a:p>
          </p:txBody>
        </p:sp>
        <p:sp>
          <p:nvSpPr>
            <p:cNvPr id="20" name="Text Box 17">
              <a:extLst>
                <a:ext uri="{FF2B5EF4-FFF2-40B4-BE49-F238E27FC236}">
                  <a16:creationId xmlns:a16="http://schemas.microsoft.com/office/drawing/2014/main" id="{B779AC59-920A-9943-8E4C-54B8ED88EE41}"/>
                </a:ext>
              </a:extLst>
            </p:cNvPr>
            <p:cNvSpPr txBox="1">
              <a:spLocks noChangeArrowheads="1"/>
            </p:cNvSpPr>
            <p:nvPr/>
          </p:nvSpPr>
          <p:spPr bwMode="auto">
            <a:xfrm>
              <a:off x="4560" y="2400"/>
              <a:ext cx="67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9pPr>
            </a:lstStyle>
            <a:p>
              <a:pPr>
                <a:spcBef>
                  <a:spcPct val="50000"/>
                </a:spcBef>
                <a:buClrTx/>
                <a:buSzTx/>
                <a:buFontTx/>
                <a:buNone/>
              </a:pPr>
              <a:r>
                <a:rPr lang="de-DE" altLang="en-US" sz="1600" b="1">
                  <a:solidFill>
                    <a:srgbClr val="008080"/>
                  </a:solidFill>
                  <a:latin typeface="Arial" panose="020B0604020202020204" pitchFamily="34" charset="0"/>
                  <a:ea typeface="ヒラギノ角ゴ Pro W3" panose="020B0300000000000000" pitchFamily="34" charset="-128"/>
                  <a:cs typeface="ヒラギノ角ゴ Pro W3" panose="020B0300000000000000" pitchFamily="34" charset="-128"/>
                </a:rPr>
                <a:t>senium</a:t>
              </a:r>
            </a:p>
          </p:txBody>
        </p:sp>
        <p:sp>
          <p:nvSpPr>
            <p:cNvPr id="21" name="AutoShape 18">
              <a:extLst>
                <a:ext uri="{FF2B5EF4-FFF2-40B4-BE49-F238E27FC236}">
                  <a16:creationId xmlns:a16="http://schemas.microsoft.com/office/drawing/2014/main" id="{AF1E0C66-95A1-BC43-BCB8-BD32BFE129ED}"/>
                </a:ext>
              </a:extLst>
            </p:cNvPr>
            <p:cNvSpPr>
              <a:spLocks noChangeArrowheads="1"/>
            </p:cNvSpPr>
            <p:nvPr/>
          </p:nvSpPr>
          <p:spPr bwMode="auto">
            <a:xfrm>
              <a:off x="720" y="2880"/>
              <a:ext cx="192" cy="192"/>
            </a:xfrm>
            <a:prstGeom prst="flowChartExtract">
              <a:avLst/>
            </a:prstGeom>
            <a:solidFill>
              <a:srgbClr val="CCECFF"/>
            </a:solidFill>
            <a:ln w="9525">
              <a:solidFill>
                <a:schemeClr val="tx1"/>
              </a:solidFill>
              <a:miter lim="800000"/>
              <a:headEnd/>
              <a:tailEnd/>
            </a:ln>
          </p:spPr>
          <p:txBody>
            <a:bodyPr wrap="none" anchor="ctr"/>
            <a:lstStyle>
              <a:lvl1pPr>
                <a:spcBef>
                  <a:spcPct val="20000"/>
                </a:spcBef>
                <a:buClr>
                  <a:schemeClr val="folHlink"/>
                </a:buClr>
                <a:buSzPct val="60000"/>
                <a:buFont typeface="Wingdings"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sl-SI" altLang="en-US" sz="1800"/>
            </a:p>
          </p:txBody>
        </p:sp>
        <p:sp>
          <p:nvSpPr>
            <p:cNvPr id="22" name="Line 19">
              <a:extLst>
                <a:ext uri="{FF2B5EF4-FFF2-40B4-BE49-F238E27FC236}">
                  <a16:creationId xmlns:a16="http://schemas.microsoft.com/office/drawing/2014/main" id="{2DD0026B-FE41-F740-8080-E357779196B5}"/>
                </a:ext>
              </a:extLst>
            </p:cNvPr>
            <p:cNvSpPr>
              <a:spLocks noChangeShapeType="1"/>
            </p:cNvSpPr>
            <p:nvPr/>
          </p:nvSpPr>
          <p:spPr bwMode="auto">
            <a:xfrm>
              <a:off x="1584" y="2352"/>
              <a:ext cx="0" cy="72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 name="AutoShape 20">
              <a:extLst>
                <a:ext uri="{FF2B5EF4-FFF2-40B4-BE49-F238E27FC236}">
                  <a16:creationId xmlns:a16="http://schemas.microsoft.com/office/drawing/2014/main" id="{5DD18261-FDC3-6948-90F5-4AC5C4318385}"/>
                </a:ext>
              </a:extLst>
            </p:cNvPr>
            <p:cNvSpPr>
              <a:spLocks noChangeArrowheads="1"/>
            </p:cNvSpPr>
            <p:nvPr/>
          </p:nvSpPr>
          <p:spPr bwMode="auto">
            <a:xfrm>
              <a:off x="1488" y="2880"/>
              <a:ext cx="192" cy="192"/>
            </a:xfrm>
            <a:prstGeom prst="flowChartExtract">
              <a:avLst/>
            </a:prstGeom>
            <a:solidFill>
              <a:srgbClr val="CCECFF"/>
            </a:solidFill>
            <a:ln w="9525">
              <a:solidFill>
                <a:schemeClr val="tx1"/>
              </a:solidFill>
              <a:miter lim="800000"/>
              <a:headEnd/>
              <a:tailEnd/>
            </a:ln>
          </p:spPr>
          <p:txBody>
            <a:bodyPr wrap="none" anchor="ctr"/>
            <a:lstStyle>
              <a:lvl1pPr>
                <a:spcBef>
                  <a:spcPct val="20000"/>
                </a:spcBef>
                <a:buClr>
                  <a:schemeClr val="folHlink"/>
                </a:buClr>
                <a:buSzPct val="60000"/>
                <a:buFont typeface="Wingdings"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sl-SI" altLang="en-US" sz="1800"/>
            </a:p>
          </p:txBody>
        </p:sp>
        <p:sp>
          <p:nvSpPr>
            <p:cNvPr id="24" name="Line 21">
              <a:extLst>
                <a:ext uri="{FF2B5EF4-FFF2-40B4-BE49-F238E27FC236}">
                  <a16:creationId xmlns:a16="http://schemas.microsoft.com/office/drawing/2014/main" id="{786EB86D-3143-BC4B-888E-BFC62524806B}"/>
                </a:ext>
              </a:extLst>
            </p:cNvPr>
            <p:cNvSpPr>
              <a:spLocks noChangeShapeType="1"/>
            </p:cNvSpPr>
            <p:nvPr/>
          </p:nvSpPr>
          <p:spPr bwMode="auto">
            <a:xfrm>
              <a:off x="3552" y="2352"/>
              <a:ext cx="0" cy="72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AutoShape 22">
              <a:extLst>
                <a:ext uri="{FF2B5EF4-FFF2-40B4-BE49-F238E27FC236}">
                  <a16:creationId xmlns:a16="http://schemas.microsoft.com/office/drawing/2014/main" id="{868C63DC-1B8B-654A-9414-C03507D0ADAE}"/>
                </a:ext>
              </a:extLst>
            </p:cNvPr>
            <p:cNvSpPr>
              <a:spLocks noChangeArrowheads="1"/>
            </p:cNvSpPr>
            <p:nvPr/>
          </p:nvSpPr>
          <p:spPr bwMode="auto">
            <a:xfrm>
              <a:off x="3456" y="2880"/>
              <a:ext cx="192" cy="192"/>
            </a:xfrm>
            <a:prstGeom prst="flowChartExtract">
              <a:avLst/>
            </a:prstGeom>
            <a:solidFill>
              <a:srgbClr val="CCECFF"/>
            </a:solidFill>
            <a:ln w="9525">
              <a:solidFill>
                <a:schemeClr val="tx1"/>
              </a:solidFill>
              <a:miter lim="800000"/>
              <a:headEnd/>
              <a:tailEnd/>
            </a:ln>
          </p:spPr>
          <p:txBody>
            <a:bodyPr wrap="none" anchor="ctr"/>
            <a:lstStyle>
              <a:lvl1pPr>
                <a:spcBef>
                  <a:spcPct val="20000"/>
                </a:spcBef>
                <a:buClr>
                  <a:schemeClr val="folHlink"/>
                </a:buClr>
                <a:buSzPct val="60000"/>
                <a:buFont typeface="Wingdings"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sl-SI" altLang="en-US" sz="1800"/>
            </a:p>
          </p:txBody>
        </p:sp>
        <p:sp>
          <p:nvSpPr>
            <p:cNvPr id="26" name="Text Box 23">
              <a:extLst>
                <a:ext uri="{FF2B5EF4-FFF2-40B4-BE49-F238E27FC236}">
                  <a16:creationId xmlns:a16="http://schemas.microsoft.com/office/drawing/2014/main" id="{A76833FD-EA29-2243-BB90-29635D2C9854}"/>
                </a:ext>
              </a:extLst>
            </p:cNvPr>
            <p:cNvSpPr txBox="1">
              <a:spLocks noChangeArrowheads="1"/>
            </p:cNvSpPr>
            <p:nvPr/>
          </p:nvSpPr>
          <p:spPr bwMode="auto">
            <a:xfrm>
              <a:off x="720" y="1440"/>
              <a:ext cx="446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9pPr>
            </a:lstStyle>
            <a:p>
              <a:pPr>
                <a:spcBef>
                  <a:spcPct val="50000"/>
                </a:spcBef>
                <a:buClrTx/>
                <a:buSzTx/>
                <a:buFontTx/>
                <a:buNone/>
              </a:pPr>
              <a:r>
                <a:rPr lang="de-DE" altLang="en-US" sz="1800" b="1" dirty="0">
                  <a:latin typeface="Arial" panose="020B0604020202020204" pitchFamily="34" charset="0"/>
                  <a:ea typeface="ヒラギノ角ゴ Pro W3" panose="020B0300000000000000" pitchFamily="34" charset="-128"/>
                  <a:cs typeface="ヒラギノ角ゴ Pro W3" panose="020B0300000000000000" pitchFamily="34" charset="-128"/>
                </a:rPr>
                <a:t>0          8   12  15			 45   50   55              65 </a:t>
              </a:r>
              <a:r>
                <a:rPr lang="de-DE" altLang="en-US" sz="1800" b="1" dirty="0" err="1">
                  <a:latin typeface="Arial" panose="020B0604020202020204" pitchFamily="34" charset="0"/>
                  <a:ea typeface="ヒラギノ角ゴ Pro W3" panose="020B0300000000000000" pitchFamily="34" charset="-128"/>
                  <a:cs typeface="ヒラギノ角ゴ Pro W3" panose="020B0300000000000000" pitchFamily="34" charset="-128"/>
                </a:rPr>
                <a:t>years</a:t>
              </a:r>
              <a:endParaRPr lang="de-DE" altLang="en-US" sz="1800" b="1" dirty="0">
                <a:latin typeface="Arial" panose="020B0604020202020204" pitchFamily="34" charset="0"/>
                <a:ea typeface="ヒラギノ角ゴ Pro W3" panose="020B0300000000000000" pitchFamily="34" charset="-128"/>
                <a:cs typeface="ヒラギノ角ゴ Pro W3" panose="020B0300000000000000" pitchFamily="34" charset="-128"/>
              </a:endParaRPr>
            </a:p>
          </p:txBody>
        </p:sp>
        <p:sp>
          <p:nvSpPr>
            <p:cNvPr id="27" name="Line 24">
              <a:extLst>
                <a:ext uri="{FF2B5EF4-FFF2-40B4-BE49-F238E27FC236}">
                  <a16:creationId xmlns:a16="http://schemas.microsoft.com/office/drawing/2014/main" id="{8D31A91F-F1E0-A048-B29C-074C8677803C}"/>
                </a:ext>
              </a:extLst>
            </p:cNvPr>
            <p:cNvSpPr>
              <a:spLocks noChangeShapeType="1"/>
            </p:cNvSpPr>
            <p:nvPr/>
          </p:nvSpPr>
          <p:spPr bwMode="auto">
            <a:xfrm flipV="1">
              <a:off x="1296" y="1680"/>
              <a:ext cx="0" cy="2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Line 25">
              <a:extLst>
                <a:ext uri="{FF2B5EF4-FFF2-40B4-BE49-F238E27FC236}">
                  <a16:creationId xmlns:a16="http://schemas.microsoft.com/office/drawing/2014/main" id="{444BA0DB-E192-C543-A160-86877FB256F2}"/>
                </a:ext>
              </a:extLst>
            </p:cNvPr>
            <p:cNvSpPr>
              <a:spLocks noChangeShapeType="1"/>
            </p:cNvSpPr>
            <p:nvPr/>
          </p:nvSpPr>
          <p:spPr bwMode="auto">
            <a:xfrm flipV="1">
              <a:off x="1536" y="1680"/>
              <a:ext cx="0" cy="2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 name="Line 26">
              <a:extLst>
                <a:ext uri="{FF2B5EF4-FFF2-40B4-BE49-F238E27FC236}">
                  <a16:creationId xmlns:a16="http://schemas.microsoft.com/office/drawing/2014/main" id="{8C2C6D8A-367C-7F4E-ABFC-01E4D8B07F8C}"/>
                </a:ext>
              </a:extLst>
            </p:cNvPr>
            <p:cNvSpPr>
              <a:spLocks noChangeShapeType="1"/>
            </p:cNvSpPr>
            <p:nvPr/>
          </p:nvSpPr>
          <p:spPr bwMode="auto">
            <a:xfrm flipV="1">
              <a:off x="1776" y="1680"/>
              <a:ext cx="0" cy="2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 name="Line 27">
              <a:extLst>
                <a:ext uri="{FF2B5EF4-FFF2-40B4-BE49-F238E27FC236}">
                  <a16:creationId xmlns:a16="http://schemas.microsoft.com/office/drawing/2014/main" id="{27612BFD-B824-6A49-9887-90A4438B3290}"/>
                </a:ext>
              </a:extLst>
            </p:cNvPr>
            <p:cNvSpPr>
              <a:spLocks noChangeShapeType="1"/>
            </p:cNvSpPr>
            <p:nvPr/>
          </p:nvSpPr>
          <p:spPr bwMode="auto">
            <a:xfrm flipV="1">
              <a:off x="3216" y="1680"/>
              <a:ext cx="0" cy="2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Line 28">
              <a:extLst>
                <a:ext uri="{FF2B5EF4-FFF2-40B4-BE49-F238E27FC236}">
                  <a16:creationId xmlns:a16="http://schemas.microsoft.com/office/drawing/2014/main" id="{1A2AFF03-2F37-FF48-A144-B725C87BCDCA}"/>
                </a:ext>
              </a:extLst>
            </p:cNvPr>
            <p:cNvSpPr>
              <a:spLocks noChangeShapeType="1"/>
            </p:cNvSpPr>
            <p:nvPr/>
          </p:nvSpPr>
          <p:spPr bwMode="auto">
            <a:xfrm flipV="1">
              <a:off x="3504" y="1680"/>
              <a:ext cx="0" cy="2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 name="Line 29">
              <a:extLst>
                <a:ext uri="{FF2B5EF4-FFF2-40B4-BE49-F238E27FC236}">
                  <a16:creationId xmlns:a16="http://schemas.microsoft.com/office/drawing/2014/main" id="{D2951DCF-7754-9047-AF04-1504C2001398}"/>
                </a:ext>
              </a:extLst>
            </p:cNvPr>
            <p:cNvSpPr>
              <a:spLocks noChangeShapeType="1"/>
            </p:cNvSpPr>
            <p:nvPr/>
          </p:nvSpPr>
          <p:spPr bwMode="auto">
            <a:xfrm flipV="1">
              <a:off x="3792" y="1680"/>
              <a:ext cx="0" cy="2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 name="Line 30">
              <a:extLst>
                <a:ext uri="{FF2B5EF4-FFF2-40B4-BE49-F238E27FC236}">
                  <a16:creationId xmlns:a16="http://schemas.microsoft.com/office/drawing/2014/main" id="{ED1B665F-B68A-494E-AE53-9B07004048B9}"/>
                </a:ext>
              </a:extLst>
            </p:cNvPr>
            <p:cNvSpPr>
              <a:spLocks noChangeShapeType="1"/>
            </p:cNvSpPr>
            <p:nvPr/>
          </p:nvSpPr>
          <p:spPr bwMode="auto">
            <a:xfrm flipV="1">
              <a:off x="4464" y="1680"/>
              <a:ext cx="0" cy="2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 name="Text Box 31">
              <a:extLst>
                <a:ext uri="{FF2B5EF4-FFF2-40B4-BE49-F238E27FC236}">
                  <a16:creationId xmlns:a16="http://schemas.microsoft.com/office/drawing/2014/main" id="{388039B2-85C7-4248-8728-A74AAA594E02}"/>
                </a:ext>
              </a:extLst>
            </p:cNvPr>
            <p:cNvSpPr txBox="1">
              <a:spLocks noChangeArrowheads="1"/>
            </p:cNvSpPr>
            <p:nvPr/>
          </p:nvSpPr>
          <p:spPr bwMode="auto">
            <a:xfrm>
              <a:off x="672" y="3168"/>
              <a:ext cx="46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9pPr>
            </a:lstStyle>
            <a:p>
              <a:pPr>
                <a:spcBef>
                  <a:spcPct val="50000"/>
                </a:spcBef>
                <a:buClrTx/>
                <a:buSzTx/>
                <a:buFontTx/>
                <a:buNone/>
              </a:pPr>
              <a:r>
                <a:rPr lang="de-DE" altLang="en-US" sz="1800" b="1">
                  <a:latin typeface="Arial" panose="020B0604020202020204" pitchFamily="34" charset="0"/>
                  <a:ea typeface="ヒラギノ角ゴ Pro W3" panose="020B0300000000000000" pitchFamily="34" charset="-128"/>
                  <a:cs typeface="ヒラギノ角ゴ Pro W3" panose="020B0300000000000000" pitchFamily="34" charset="-128"/>
                </a:rPr>
                <a:t>birth	     menarche                                 menopause</a:t>
              </a:r>
            </a:p>
          </p:txBody>
        </p:sp>
        <p:sp>
          <p:nvSpPr>
            <p:cNvPr id="35" name="Text Box 32">
              <a:extLst>
                <a:ext uri="{FF2B5EF4-FFF2-40B4-BE49-F238E27FC236}">
                  <a16:creationId xmlns:a16="http://schemas.microsoft.com/office/drawing/2014/main" id="{9124EF16-FD3C-2A40-A7AE-2EA82B9A01B5}"/>
                </a:ext>
              </a:extLst>
            </p:cNvPr>
            <p:cNvSpPr txBox="1">
              <a:spLocks noChangeArrowheads="1"/>
            </p:cNvSpPr>
            <p:nvPr/>
          </p:nvSpPr>
          <p:spPr bwMode="auto">
            <a:xfrm>
              <a:off x="1680" y="2064"/>
              <a:ext cx="72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9pPr>
            </a:lstStyle>
            <a:p>
              <a:pPr>
                <a:spcBef>
                  <a:spcPct val="50000"/>
                </a:spcBef>
                <a:buClrTx/>
                <a:buSzTx/>
                <a:buFontTx/>
                <a:buNone/>
              </a:pPr>
              <a:r>
                <a:rPr lang="de-DE" altLang="en-US" sz="1600" b="1">
                  <a:latin typeface="Arial" panose="020B0604020202020204" pitchFamily="34" charset="0"/>
                  <a:ea typeface="ヒラギノ角ゴ Pro W3" panose="020B0300000000000000" pitchFamily="34" charset="-128"/>
                  <a:cs typeface="ヒラギノ角ゴ Pro W3" panose="020B0300000000000000" pitchFamily="34" charset="-128"/>
                </a:rPr>
                <a:t>puberty</a:t>
              </a:r>
            </a:p>
          </p:txBody>
        </p:sp>
        <p:sp>
          <p:nvSpPr>
            <p:cNvPr id="36" name="Text Box 33">
              <a:extLst>
                <a:ext uri="{FF2B5EF4-FFF2-40B4-BE49-F238E27FC236}">
                  <a16:creationId xmlns:a16="http://schemas.microsoft.com/office/drawing/2014/main" id="{B70C1649-83D9-194E-B595-39BBD66285BE}"/>
                </a:ext>
              </a:extLst>
            </p:cNvPr>
            <p:cNvSpPr txBox="1">
              <a:spLocks noChangeArrowheads="1"/>
            </p:cNvSpPr>
            <p:nvPr/>
          </p:nvSpPr>
          <p:spPr bwMode="auto">
            <a:xfrm>
              <a:off x="2592" y="2064"/>
              <a:ext cx="100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9pPr>
            </a:lstStyle>
            <a:p>
              <a:pPr>
                <a:spcBef>
                  <a:spcPct val="50000"/>
                </a:spcBef>
                <a:buClrTx/>
                <a:buSzTx/>
                <a:buFontTx/>
                <a:buNone/>
              </a:pPr>
              <a:r>
                <a:rPr lang="de-DE" altLang="en-US" sz="1600" b="1">
                  <a:latin typeface="Arial" panose="020B0604020202020204" pitchFamily="34" charset="0"/>
                  <a:ea typeface="ヒラギノ角ゴ Pro W3" panose="020B0300000000000000" pitchFamily="34" charset="-128"/>
                  <a:cs typeface="ヒラギノ角ゴ Pro W3" panose="020B0300000000000000" pitchFamily="34" charset="-128"/>
                </a:rPr>
                <a:t>climacteric</a:t>
              </a:r>
            </a:p>
          </p:txBody>
        </p:sp>
        <p:sp>
          <p:nvSpPr>
            <p:cNvPr id="37" name="Rectangle 34">
              <a:extLst>
                <a:ext uri="{FF2B5EF4-FFF2-40B4-BE49-F238E27FC236}">
                  <a16:creationId xmlns:a16="http://schemas.microsoft.com/office/drawing/2014/main" id="{72390785-9902-DF4F-9395-3E403E5B7A65}"/>
                </a:ext>
              </a:extLst>
            </p:cNvPr>
            <p:cNvSpPr>
              <a:spLocks noChangeArrowheads="1"/>
            </p:cNvSpPr>
            <p:nvPr/>
          </p:nvSpPr>
          <p:spPr bwMode="auto">
            <a:xfrm>
              <a:off x="3360" y="2112"/>
              <a:ext cx="720" cy="144"/>
            </a:xfrm>
            <a:prstGeom prst="rect">
              <a:avLst/>
            </a:prstGeom>
            <a:gradFill rotWithShape="0">
              <a:gsLst>
                <a:gs pos="0">
                  <a:srgbClr val="5E0000"/>
                </a:gs>
                <a:gs pos="50000">
                  <a:srgbClr val="CC0000"/>
                </a:gs>
                <a:gs pos="100000">
                  <a:srgbClr val="5E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folHlink"/>
                </a:buClr>
                <a:buSzPct val="60000"/>
                <a:buFont typeface="Wingdings"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sl-SI" altLang="en-US" sz="1800"/>
            </a:p>
          </p:txBody>
        </p:sp>
        <p:sp>
          <p:nvSpPr>
            <p:cNvPr id="38" name="Rectangle 35">
              <a:extLst>
                <a:ext uri="{FF2B5EF4-FFF2-40B4-BE49-F238E27FC236}">
                  <a16:creationId xmlns:a16="http://schemas.microsoft.com/office/drawing/2014/main" id="{5B06492C-7BA6-2C48-B183-2563FD0592EE}"/>
                </a:ext>
              </a:extLst>
            </p:cNvPr>
            <p:cNvSpPr>
              <a:spLocks noChangeArrowheads="1"/>
            </p:cNvSpPr>
            <p:nvPr/>
          </p:nvSpPr>
          <p:spPr bwMode="auto">
            <a:xfrm>
              <a:off x="1344" y="2112"/>
              <a:ext cx="336" cy="144"/>
            </a:xfrm>
            <a:prstGeom prst="rect">
              <a:avLst/>
            </a:prstGeom>
            <a:gradFill rotWithShape="0">
              <a:gsLst>
                <a:gs pos="0">
                  <a:srgbClr val="764718"/>
                </a:gs>
                <a:gs pos="50000">
                  <a:srgbClr val="FF9933"/>
                </a:gs>
                <a:gs pos="100000">
                  <a:srgbClr val="764718"/>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folHlink"/>
                </a:buClr>
                <a:buSzPct val="60000"/>
                <a:buFont typeface="Wingdings"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sl-SI" altLang="en-US" sz="1800"/>
            </a:p>
          </p:txBody>
        </p:sp>
      </p:grpSp>
      <p:sp>
        <p:nvSpPr>
          <p:cNvPr id="39" name="Pravokotnik 38">
            <a:extLst>
              <a:ext uri="{FF2B5EF4-FFF2-40B4-BE49-F238E27FC236}">
                <a16:creationId xmlns:a16="http://schemas.microsoft.com/office/drawing/2014/main" id="{356AB217-0397-1246-8FCD-5F4C3BCD2DE7}"/>
              </a:ext>
            </a:extLst>
          </p:cNvPr>
          <p:cNvSpPr>
            <a:spLocks noChangeArrowheads="1"/>
          </p:cNvSpPr>
          <p:nvPr/>
        </p:nvSpPr>
        <p:spPr bwMode="auto">
          <a:xfrm>
            <a:off x="4617084" y="262388"/>
            <a:ext cx="35728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sl-SI" altLang="en-US" sz="1800" b="1" dirty="0">
                <a:latin typeface="+mj-lt"/>
                <a:ea typeface="ヒラギノ角ゴ Pro W3" panose="020B0300000000000000" pitchFamily="34" charset="-128"/>
                <a:cs typeface="ヒラギノ角ゴ Pro W3" panose="020B0300000000000000" pitchFamily="34" charset="-128"/>
              </a:rPr>
              <a:t>Average life expectancy Women  81</a:t>
            </a:r>
            <a:endParaRPr lang="sl-SI" altLang="en-US" sz="1800" b="1" dirty="0">
              <a:latin typeface="+mj-lt"/>
            </a:endParaRPr>
          </a:p>
        </p:txBody>
      </p:sp>
      <p:sp>
        <p:nvSpPr>
          <p:cNvPr id="2" name="Oval 1">
            <a:extLst>
              <a:ext uri="{FF2B5EF4-FFF2-40B4-BE49-F238E27FC236}">
                <a16:creationId xmlns:a16="http://schemas.microsoft.com/office/drawing/2014/main" id="{E6D76615-AD5F-A649-8D93-54840B5C9067}"/>
              </a:ext>
            </a:extLst>
          </p:cNvPr>
          <p:cNvSpPr/>
          <p:nvPr/>
        </p:nvSpPr>
        <p:spPr>
          <a:xfrm>
            <a:off x="4426403" y="953001"/>
            <a:ext cx="3902755" cy="359446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04014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B0263-EC94-4103-AE3D-28F65130A248}"/>
              </a:ext>
            </a:extLst>
          </p:cNvPr>
          <p:cNvPicPr>
            <a:picLocks noChangeAspect="1"/>
          </p:cNvPicPr>
          <p:nvPr/>
        </p:nvPicPr>
        <p:blipFill rotWithShape="1">
          <a:blip r:embed="rId3"/>
          <a:srcRect t="8817"/>
          <a:stretch/>
        </p:blipFill>
        <p:spPr>
          <a:xfrm>
            <a:off x="2711092" y="275573"/>
            <a:ext cx="4803995" cy="4425418"/>
          </a:xfrm>
          <a:prstGeom prst="rect">
            <a:avLst/>
          </a:prstGeom>
        </p:spPr>
      </p:pic>
      <p:sp>
        <p:nvSpPr>
          <p:cNvPr id="3" name="Title 6">
            <a:extLst>
              <a:ext uri="{FF2B5EF4-FFF2-40B4-BE49-F238E27FC236}">
                <a16:creationId xmlns:a16="http://schemas.microsoft.com/office/drawing/2014/main" id="{13E0F757-B011-0E4C-AE12-429761A96157}"/>
              </a:ext>
            </a:extLst>
          </p:cNvPr>
          <p:cNvSpPr>
            <a:spLocks noGrp="1"/>
          </p:cNvSpPr>
          <p:nvPr>
            <p:ph type="ctrTitle"/>
          </p:nvPr>
        </p:nvSpPr>
        <p:spPr>
          <a:xfrm>
            <a:off x="358091" y="386158"/>
            <a:ext cx="5219362" cy="281296"/>
          </a:xfrm>
        </p:spPr>
        <p:txBody>
          <a:bodyPr/>
          <a:lstStyle/>
          <a:p>
            <a:r>
              <a:rPr lang="en-US" sz="3200" dirty="0">
                <a:solidFill>
                  <a:srgbClr val="106975"/>
                </a:solidFill>
                <a:latin typeface="+mj-lt"/>
              </a:rPr>
              <a:t>Symptoms</a:t>
            </a:r>
            <a:r>
              <a:rPr lang="en-US" sz="3200" dirty="0">
                <a:latin typeface="+mj-lt"/>
              </a:rPr>
              <a:t> </a:t>
            </a:r>
          </a:p>
        </p:txBody>
      </p:sp>
      <p:sp>
        <p:nvSpPr>
          <p:cNvPr id="5" name="Text Placeholder 4">
            <a:extLst>
              <a:ext uri="{FF2B5EF4-FFF2-40B4-BE49-F238E27FC236}">
                <a16:creationId xmlns:a16="http://schemas.microsoft.com/office/drawing/2014/main" id="{C1A69056-E554-E944-A950-560859D8F5C9}"/>
              </a:ext>
            </a:extLst>
          </p:cNvPr>
          <p:cNvSpPr txBox="1">
            <a:spLocks/>
          </p:cNvSpPr>
          <p:nvPr/>
        </p:nvSpPr>
        <p:spPr>
          <a:xfrm>
            <a:off x="230128" y="1715677"/>
            <a:ext cx="2347972" cy="1254946"/>
          </a:xfrm>
          <a:prstGeom prst="rect">
            <a:avLst/>
          </a:prstGeom>
          <a:solidFill>
            <a:schemeClr val="accent5">
              <a:lumMod val="20000"/>
              <a:lumOff val="80000"/>
            </a:schemeClr>
          </a:solidFill>
        </p:spPr>
        <p:txBody>
          <a:bodyPr vert="horz" lIns="0" tIns="0" rIns="91440" bIns="0" rtlCol="0">
            <a:noAutofit/>
          </a:bodyPr>
          <a:lstStyle>
            <a:lvl1pPr marL="0" indent="0" algn="l" defTabSz="457200" rtl="0" eaLnBrk="1" latinLnBrk="0" hangingPunct="1">
              <a:lnSpc>
                <a:spcPct val="110000"/>
              </a:lnSpc>
              <a:spcBef>
                <a:spcPct val="20000"/>
              </a:spcBef>
              <a:buFont typeface="Arial"/>
              <a:buNone/>
              <a:defRPr sz="1200" kern="1200">
                <a:solidFill>
                  <a:schemeClr val="tx1">
                    <a:lumMod val="50000"/>
                    <a:lumOff val="50000"/>
                  </a:schemeClr>
                </a:solidFill>
                <a:latin typeface="Tahoma"/>
                <a:ea typeface="+mn-ea"/>
                <a:cs typeface="Tahoma"/>
              </a:defRPr>
            </a:lvl1pPr>
            <a:lvl2pPr marL="457200" indent="0" algn="l" defTabSz="457200" rtl="0" eaLnBrk="1" latinLnBrk="0" hangingPunct="1">
              <a:spcBef>
                <a:spcPct val="20000"/>
              </a:spcBef>
              <a:buFont typeface="Arial"/>
              <a:buNone/>
              <a:defRPr sz="1200" kern="1200">
                <a:solidFill>
                  <a:schemeClr val="tx1">
                    <a:lumMod val="50000"/>
                    <a:lumOff val="50000"/>
                  </a:schemeClr>
                </a:solidFill>
                <a:latin typeface="Tahoma"/>
                <a:ea typeface="+mn-ea"/>
                <a:cs typeface="Tahoma"/>
              </a:defRPr>
            </a:lvl2pPr>
            <a:lvl3pPr marL="914400" indent="0" algn="l" defTabSz="457200" rtl="0" eaLnBrk="1" latinLnBrk="0" hangingPunct="1">
              <a:spcBef>
                <a:spcPct val="20000"/>
              </a:spcBef>
              <a:buFont typeface="Arial"/>
              <a:buNone/>
              <a:defRPr sz="1200" kern="1200">
                <a:solidFill>
                  <a:schemeClr val="tx1">
                    <a:lumMod val="50000"/>
                    <a:lumOff val="50000"/>
                  </a:schemeClr>
                </a:solidFill>
                <a:latin typeface="Tahoma"/>
                <a:ea typeface="+mn-ea"/>
                <a:cs typeface="Tahoma"/>
              </a:defRPr>
            </a:lvl3pPr>
            <a:lvl4pPr marL="1371600" indent="0" algn="l" defTabSz="457200" rtl="0" eaLnBrk="1" latinLnBrk="0" hangingPunct="1">
              <a:spcBef>
                <a:spcPct val="20000"/>
              </a:spcBef>
              <a:buFont typeface="Arial"/>
              <a:buNone/>
              <a:defRPr sz="1200" kern="1200">
                <a:solidFill>
                  <a:schemeClr val="tx1">
                    <a:lumMod val="50000"/>
                    <a:lumOff val="50000"/>
                  </a:schemeClr>
                </a:solidFill>
                <a:latin typeface="Tahoma"/>
                <a:ea typeface="+mn-ea"/>
                <a:cs typeface="Tahoma"/>
              </a:defRPr>
            </a:lvl4pPr>
            <a:lvl5pPr marL="1828800" indent="0" algn="l" defTabSz="457200" rtl="0" eaLnBrk="1" latinLnBrk="0" hangingPunct="1">
              <a:spcBef>
                <a:spcPct val="20000"/>
              </a:spcBef>
              <a:buFont typeface="Arial"/>
              <a:buNone/>
              <a:defRPr sz="1200" kern="1200">
                <a:solidFill>
                  <a:schemeClr val="tx1">
                    <a:lumMod val="50000"/>
                    <a:lumOff val="50000"/>
                  </a:schemeClr>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US" sz="2000" b="1" dirty="0">
                <a:solidFill>
                  <a:schemeClr val="tx1"/>
                </a:solidFill>
                <a:latin typeface="+mn-lt"/>
              </a:rPr>
              <a:t>Physical</a:t>
            </a:r>
          </a:p>
          <a:p>
            <a:pPr marL="342900" indent="-342900">
              <a:buFont typeface="Arial" panose="020B0604020202020204" pitchFamily="34" charset="0"/>
              <a:buChar char="•"/>
            </a:pPr>
            <a:r>
              <a:rPr lang="en-US" sz="2000" b="1" dirty="0">
                <a:solidFill>
                  <a:schemeClr val="tx1"/>
                </a:solidFill>
                <a:latin typeface="+mn-lt"/>
              </a:rPr>
              <a:t>Psychological</a:t>
            </a:r>
          </a:p>
          <a:p>
            <a:pPr marL="342900" indent="-342900">
              <a:buFont typeface="Arial" panose="020B0604020202020204" pitchFamily="34" charset="0"/>
              <a:buChar char="•"/>
            </a:pPr>
            <a:r>
              <a:rPr lang="en-US" sz="2000" b="1" dirty="0">
                <a:solidFill>
                  <a:schemeClr val="tx1"/>
                </a:solidFill>
                <a:latin typeface="+mn-lt"/>
              </a:rPr>
              <a:t>Emotional</a:t>
            </a:r>
          </a:p>
        </p:txBody>
      </p:sp>
    </p:spTree>
    <p:extLst>
      <p:ext uri="{BB962C8B-B14F-4D97-AF65-F5344CB8AC3E}">
        <p14:creationId xmlns:p14="http://schemas.microsoft.com/office/powerpoint/2010/main" val="181369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F8879B0-EE87-492C-AC32-562128178448}"/>
              </a:ext>
            </a:extLst>
          </p:cNvPr>
          <p:cNvSpPr/>
          <p:nvPr/>
        </p:nvSpPr>
        <p:spPr>
          <a:xfrm>
            <a:off x="494748" y="1057787"/>
            <a:ext cx="7798904" cy="3553280"/>
          </a:xfrm>
          <a:prstGeom prst="rect">
            <a:avLst/>
          </a:prstGeom>
        </p:spPr>
        <p:txBody>
          <a:bodyPr wrap="square">
            <a:spAutoFit/>
          </a:bodyPr>
          <a:lstStyle/>
          <a:p>
            <a:endParaRPr lang="en-US"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Arial" panose="020B0604020202020204" pitchFamily="34" charset="0"/>
              <a:buChar char="•"/>
            </a:pPr>
            <a:r>
              <a:rPr lang="en-US" sz="2000" dirty="0">
                <a:ea typeface="Tahoma" panose="020B0604030504040204" pitchFamily="34" charset="0"/>
                <a:cs typeface="Tahoma" panose="020B0604030504040204" pitchFamily="34" charset="0"/>
              </a:rPr>
              <a:t>Hot flashes and night sweats</a:t>
            </a:r>
          </a:p>
          <a:p>
            <a:pPr marL="285750" indent="-285750">
              <a:lnSpc>
                <a:spcPct val="150000"/>
              </a:lnSpc>
              <a:buFont typeface="Arial" panose="020B0604020202020204" pitchFamily="34" charset="0"/>
              <a:buChar char="•"/>
            </a:pPr>
            <a:r>
              <a:rPr lang="en-US" sz="2000" dirty="0">
                <a:ea typeface="Tahoma" panose="020B0604030504040204" pitchFamily="34" charset="0"/>
                <a:cs typeface="Tahoma" panose="020B0604030504040204" pitchFamily="34" charset="0"/>
              </a:rPr>
              <a:t>Hallmark of declining estrogen status in the brain</a:t>
            </a:r>
          </a:p>
          <a:p>
            <a:pPr marL="285750" indent="-285750">
              <a:lnSpc>
                <a:spcPct val="150000"/>
              </a:lnSpc>
              <a:buFont typeface="Arial" panose="020B0604020202020204" pitchFamily="34" charset="0"/>
              <a:buChar char="•"/>
            </a:pPr>
            <a:r>
              <a:rPr lang="en-US" sz="2000" dirty="0">
                <a:ea typeface="Tahoma" panose="020B0604030504040204" pitchFamily="34" charset="0"/>
                <a:cs typeface="Tahoma" panose="020B0604030504040204" pitchFamily="34" charset="0"/>
              </a:rPr>
              <a:t>Typically occur for ~2 years after onset of menopause, but can</a:t>
            </a:r>
          </a:p>
          <a:p>
            <a:pPr lvl="1">
              <a:lnSpc>
                <a:spcPct val="150000"/>
              </a:lnSpc>
            </a:pPr>
            <a:r>
              <a:rPr lang="en-US" sz="2000" dirty="0">
                <a:ea typeface="Tahoma" panose="020B0604030504040204" pitchFamily="34" charset="0"/>
                <a:cs typeface="Tahoma" panose="020B0604030504040204" pitchFamily="34" charset="0"/>
              </a:rPr>
              <a:t>persist for &gt;10 years</a:t>
            </a:r>
          </a:p>
          <a:p>
            <a:pPr marL="285750" indent="-285750">
              <a:lnSpc>
                <a:spcPct val="150000"/>
              </a:lnSpc>
              <a:buFont typeface="Arial" panose="020B0604020202020204" pitchFamily="34" charset="0"/>
              <a:buChar char="•"/>
            </a:pPr>
            <a:r>
              <a:rPr lang="en-US" sz="2000" dirty="0">
                <a:ea typeface="Tahoma" panose="020B0604030504040204" pitchFamily="34" charset="0"/>
                <a:cs typeface="Tahoma" panose="020B0604030504040204" pitchFamily="34" charset="0"/>
              </a:rPr>
              <a:t>Symptoms are severe/disabling in 10- 15% of women</a:t>
            </a:r>
          </a:p>
          <a:p>
            <a:pPr marL="285750" indent="-285750">
              <a:lnSpc>
                <a:spcPct val="150000"/>
              </a:lnSpc>
              <a:buFont typeface="Arial" panose="020B0604020202020204" pitchFamily="34" charset="0"/>
              <a:buChar char="•"/>
            </a:pPr>
            <a:r>
              <a:rPr lang="en-US" sz="2000" dirty="0">
                <a:ea typeface="Tahoma" panose="020B0604030504040204" pitchFamily="34" charset="0"/>
                <a:cs typeface="Tahoma" panose="020B0604030504040204" pitchFamily="34" charset="0"/>
              </a:rPr>
              <a:t>Symptom severity varies by ethnicity</a:t>
            </a:r>
          </a:p>
          <a:p>
            <a:pPr>
              <a:lnSpc>
                <a:spcPct val="150000"/>
              </a:lnSpc>
            </a:pPr>
            <a:endParaRPr lang="en-US" sz="2000" i="1" dirty="0">
              <a:ea typeface="Tahoma" panose="020B0604030504040204" pitchFamily="34" charset="0"/>
              <a:cs typeface="Tahoma" panose="020B0604030504040204" pitchFamily="34" charset="0"/>
            </a:endParaRPr>
          </a:p>
        </p:txBody>
      </p:sp>
      <p:sp>
        <p:nvSpPr>
          <p:cNvPr id="4" name="Title 6">
            <a:extLst>
              <a:ext uri="{FF2B5EF4-FFF2-40B4-BE49-F238E27FC236}">
                <a16:creationId xmlns:a16="http://schemas.microsoft.com/office/drawing/2014/main" id="{CF9B8560-FA1A-C942-AABA-477587695D3A}"/>
              </a:ext>
            </a:extLst>
          </p:cNvPr>
          <p:cNvSpPr>
            <a:spLocks noGrp="1"/>
          </p:cNvSpPr>
          <p:nvPr>
            <p:ph type="ctrTitle"/>
          </p:nvPr>
        </p:nvSpPr>
        <p:spPr>
          <a:xfrm>
            <a:off x="370791" y="703658"/>
            <a:ext cx="5219362" cy="281296"/>
          </a:xfrm>
        </p:spPr>
        <p:txBody>
          <a:bodyPr/>
          <a:lstStyle/>
          <a:p>
            <a:r>
              <a:rPr lang="en-US" sz="3200" dirty="0">
                <a:solidFill>
                  <a:srgbClr val="106975"/>
                </a:solidFill>
                <a:latin typeface="+mj-lt"/>
              </a:rPr>
              <a:t>Vasomotor Symptoms (VMS)</a:t>
            </a:r>
            <a:r>
              <a:rPr lang="en-US" sz="3200" dirty="0">
                <a:latin typeface="+mj-lt"/>
              </a:rPr>
              <a:t> </a:t>
            </a:r>
          </a:p>
        </p:txBody>
      </p:sp>
    </p:spTree>
    <p:extLst>
      <p:ext uri="{BB962C8B-B14F-4D97-AF65-F5344CB8AC3E}">
        <p14:creationId xmlns:p14="http://schemas.microsoft.com/office/powerpoint/2010/main" val="2780026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8038C6-3C95-4324-9B66-ECC543642AC1}"/>
              </a:ext>
            </a:extLst>
          </p:cNvPr>
          <p:cNvPicPr>
            <a:picLocks noChangeAspect="1"/>
          </p:cNvPicPr>
          <p:nvPr/>
        </p:nvPicPr>
        <p:blipFill rotWithShape="1">
          <a:blip r:embed="rId3"/>
          <a:srcRect t="13088" b="8937"/>
          <a:stretch/>
        </p:blipFill>
        <p:spPr>
          <a:xfrm>
            <a:off x="1225230" y="889000"/>
            <a:ext cx="6047453" cy="3556000"/>
          </a:xfrm>
          <a:prstGeom prst="rect">
            <a:avLst/>
          </a:prstGeom>
        </p:spPr>
      </p:pic>
      <p:sp>
        <p:nvSpPr>
          <p:cNvPr id="2" name="TextBox 1">
            <a:extLst>
              <a:ext uri="{FF2B5EF4-FFF2-40B4-BE49-F238E27FC236}">
                <a16:creationId xmlns:a16="http://schemas.microsoft.com/office/drawing/2014/main" id="{BAD7C825-C861-0045-8A57-09E0069F93A3}"/>
              </a:ext>
            </a:extLst>
          </p:cNvPr>
          <p:cNvSpPr txBox="1"/>
          <p:nvPr/>
        </p:nvSpPr>
        <p:spPr>
          <a:xfrm>
            <a:off x="2349500" y="4445000"/>
            <a:ext cx="5511800" cy="261610"/>
          </a:xfrm>
          <a:prstGeom prst="rect">
            <a:avLst/>
          </a:prstGeom>
          <a:noFill/>
        </p:spPr>
        <p:txBody>
          <a:bodyPr wrap="square" rtlCol="0">
            <a:spAutoFit/>
          </a:bodyPr>
          <a:lstStyle/>
          <a:p>
            <a:r>
              <a:rPr lang="en-US" sz="1100" i="1" dirty="0"/>
              <a:t>Freedman RR, Menopausal hot flashes. Treatment of Post menopausal Woman 3</a:t>
            </a:r>
            <a:r>
              <a:rPr lang="en-US" sz="1100" i="1" baseline="30000" dirty="0"/>
              <a:t>rd</a:t>
            </a:r>
            <a:r>
              <a:rPr lang="en-US" sz="1100" i="1" dirty="0"/>
              <a:t> Ed, 2007</a:t>
            </a:r>
          </a:p>
        </p:txBody>
      </p:sp>
      <p:sp>
        <p:nvSpPr>
          <p:cNvPr id="4" name="Title 6">
            <a:extLst>
              <a:ext uri="{FF2B5EF4-FFF2-40B4-BE49-F238E27FC236}">
                <a16:creationId xmlns:a16="http://schemas.microsoft.com/office/drawing/2014/main" id="{76BA6926-6044-6841-8CEA-954D44F390DA}"/>
              </a:ext>
            </a:extLst>
          </p:cNvPr>
          <p:cNvSpPr>
            <a:spLocks noGrp="1"/>
          </p:cNvSpPr>
          <p:nvPr>
            <p:ph type="ctrTitle"/>
          </p:nvPr>
        </p:nvSpPr>
        <p:spPr>
          <a:xfrm>
            <a:off x="370791" y="486742"/>
            <a:ext cx="5219362" cy="281296"/>
          </a:xfrm>
        </p:spPr>
        <p:txBody>
          <a:bodyPr/>
          <a:lstStyle/>
          <a:p>
            <a:r>
              <a:rPr lang="en-US" sz="3200" dirty="0">
                <a:solidFill>
                  <a:srgbClr val="106975"/>
                </a:solidFill>
                <a:latin typeface="+mj-lt"/>
              </a:rPr>
              <a:t>Hot Flashes</a:t>
            </a:r>
            <a:r>
              <a:rPr lang="en-US" sz="3200" dirty="0">
                <a:latin typeface="+mj-lt"/>
              </a:rPr>
              <a:t> </a:t>
            </a:r>
          </a:p>
        </p:txBody>
      </p:sp>
    </p:spTree>
    <p:extLst>
      <p:ext uri="{BB962C8B-B14F-4D97-AF65-F5344CB8AC3E}">
        <p14:creationId xmlns:p14="http://schemas.microsoft.com/office/powerpoint/2010/main" val="2610988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5493A46-1EC7-CE48-8AA5-B2E6B08C1946}"/>
              </a:ext>
            </a:extLst>
          </p:cNvPr>
          <p:cNvSpPr txBox="1"/>
          <p:nvPr/>
        </p:nvSpPr>
        <p:spPr>
          <a:xfrm>
            <a:off x="530528" y="1159443"/>
            <a:ext cx="3442042" cy="2554545"/>
          </a:xfrm>
          <a:prstGeom prst="rect">
            <a:avLst/>
          </a:prstGeom>
          <a:solidFill>
            <a:schemeClr val="accent5">
              <a:lumMod val="20000"/>
              <a:lumOff val="80000"/>
            </a:schemeClr>
          </a:solidFill>
        </p:spPr>
        <p:txBody>
          <a:bodyPr wrap="square" rtlCol="0">
            <a:spAutoFit/>
          </a:bodyPr>
          <a:lstStyle/>
          <a:p>
            <a:pPr marL="342900" indent="-342900">
              <a:buFont typeface="Arial" panose="020B0604020202020204" pitchFamily="34" charset="0"/>
              <a:buChar char="•"/>
            </a:pPr>
            <a:r>
              <a:rPr lang="en-GB" sz="2000" dirty="0">
                <a:ea typeface="Tahoma" panose="020B0604030504040204" pitchFamily="34" charset="0"/>
                <a:cs typeface="Tahoma" panose="020B0604030504040204" pitchFamily="34" charset="0"/>
              </a:rPr>
              <a:t>  Stress</a:t>
            </a:r>
          </a:p>
          <a:p>
            <a:pPr marL="457200" indent="-457200">
              <a:buFont typeface="Arial" panose="020B0604020202020204" pitchFamily="34" charset="0"/>
              <a:buChar char="•"/>
            </a:pPr>
            <a:r>
              <a:rPr lang="en-GB" sz="2000" dirty="0">
                <a:ea typeface="Tahoma" panose="020B0604030504040204" pitchFamily="34" charset="0"/>
                <a:cs typeface="Tahoma" panose="020B0604030504040204" pitchFamily="34" charset="0"/>
              </a:rPr>
              <a:t>Anxiety</a:t>
            </a:r>
          </a:p>
          <a:p>
            <a:pPr marL="457200" indent="-457200">
              <a:buFont typeface="Arial" panose="020B0604020202020204" pitchFamily="34" charset="0"/>
              <a:buChar char="•"/>
            </a:pPr>
            <a:r>
              <a:rPr lang="en-GB" sz="2000" dirty="0">
                <a:ea typeface="Tahoma" panose="020B0604030504040204" pitchFamily="34" charset="0"/>
                <a:cs typeface="Tahoma" panose="020B0604030504040204" pitchFamily="34" charset="0"/>
              </a:rPr>
              <a:t>Exhaustion</a:t>
            </a:r>
          </a:p>
          <a:p>
            <a:pPr marL="457200" indent="-457200">
              <a:buFont typeface="Arial" panose="020B0604020202020204" pitchFamily="34" charset="0"/>
              <a:buChar char="•"/>
            </a:pPr>
            <a:r>
              <a:rPr lang="en-GB" sz="2000" dirty="0">
                <a:ea typeface="Tahoma" panose="020B0604030504040204" pitchFamily="34" charset="0"/>
                <a:cs typeface="Tahoma" panose="020B0604030504040204" pitchFamily="34" charset="0"/>
              </a:rPr>
              <a:t>Depression</a:t>
            </a:r>
          </a:p>
          <a:p>
            <a:pPr marL="457200" indent="-457200">
              <a:buFont typeface="Arial" panose="020B0604020202020204" pitchFamily="34" charset="0"/>
              <a:buChar char="•"/>
            </a:pPr>
            <a:r>
              <a:rPr lang="en-GB" sz="2000" dirty="0">
                <a:ea typeface="Tahoma" panose="020B0604030504040204" pitchFamily="34" charset="0"/>
                <a:cs typeface="Tahoma" panose="020B0604030504040204" pitchFamily="34" charset="0"/>
              </a:rPr>
              <a:t>Aging – physical symptoms of menopause</a:t>
            </a:r>
          </a:p>
          <a:p>
            <a:pPr marL="457200" indent="-457200">
              <a:buFont typeface="Arial" panose="020B0604020202020204" pitchFamily="34" charset="0"/>
              <a:buChar char="•"/>
            </a:pPr>
            <a:r>
              <a:rPr lang="en-GB" sz="2000" dirty="0">
                <a:ea typeface="Tahoma" panose="020B0604030504040204" pitchFamily="34" charset="0"/>
                <a:cs typeface="Tahoma" panose="020B0604030504040204" pitchFamily="34" charset="0"/>
              </a:rPr>
              <a:t>Difficulty focusing</a:t>
            </a:r>
          </a:p>
          <a:p>
            <a:pPr marL="457200" indent="-457200">
              <a:buFont typeface="Arial" panose="020B0604020202020204" pitchFamily="34" charset="0"/>
              <a:buChar char="•"/>
            </a:pPr>
            <a:r>
              <a:rPr lang="en-GB" sz="2000" dirty="0">
                <a:ea typeface="Tahoma" panose="020B0604030504040204" pitchFamily="34" charset="0"/>
                <a:cs typeface="Tahoma" panose="020B0604030504040204" pitchFamily="34" charset="0"/>
              </a:rPr>
              <a:t>Loss of libido</a:t>
            </a:r>
            <a:endParaRPr lang="en-GB" sz="2800" dirty="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017CDEFE-64E9-5148-9743-197C1F42802F}"/>
              </a:ext>
            </a:extLst>
          </p:cNvPr>
          <p:cNvSpPr txBox="1"/>
          <p:nvPr/>
        </p:nvSpPr>
        <p:spPr>
          <a:xfrm>
            <a:off x="5577453" y="1816823"/>
            <a:ext cx="2574294" cy="1292662"/>
          </a:xfrm>
          <a:prstGeom prst="rect">
            <a:avLst/>
          </a:prstGeom>
          <a:noFill/>
        </p:spPr>
        <p:txBody>
          <a:bodyPr wrap="none" rtlCol="0">
            <a:spAutoFit/>
          </a:bodyPr>
          <a:lstStyle/>
          <a:p>
            <a:r>
              <a:rPr lang="en-GB" sz="2000" dirty="0">
                <a:ea typeface="Tahoma" panose="020B0604030504040204" pitchFamily="34" charset="0"/>
                <a:cs typeface="Tahoma" panose="020B0604030504040204" pitchFamily="34" charset="0"/>
              </a:rPr>
              <a:t>Relationships affected</a:t>
            </a:r>
          </a:p>
          <a:p>
            <a:r>
              <a:rPr lang="en-GB" sz="2000" dirty="0">
                <a:ea typeface="Tahoma" panose="020B0604030504040204" pitchFamily="34" charset="0"/>
                <a:cs typeface="Tahoma" panose="020B0604030504040204" pitchFamily="34" charset="0"/>
              </a:rPr>
              <a:t>Self confidence</a:t>
            </a:r>
          </a:p>
          <a:p>
            <a:r>
              <a:rPr lang="en-GB" sz="2000" dirty="0">
                <a:ea typeface="Tahoma" panose="020B0604030504040204" pitchFamily="34" charset="0"/>
                <a:cs typeface="Tahoma" panose="020B0604030504040204" pitchFamily="34" charset="0"/>
              </a:rPr>
              <a:t>Appearance</a:t>
            </a:r>
          </a:p>
          <a:p>
            <a:endParaRPr lang="en-GB" dirty="0"/>
          </a:p>
        </p:txBody>
      </p:sp>
      <p:pic>
        <p:nvPicPr>
          <p:cNvPr id="10" name="Picture 9">
            <a:extLst>
              <a:ext uri="{FF2B5EF4-FFF2-40B4-BE49-F238E27FC236}">
                <a16:creationId xmlns:a16="http://schemas.microsoft.com/office/drawing/2014/main" id="{F3A9CF37-5F54-4C49-82B4-B4D2AF0268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9343" y="2981961"/>
            <a:ext cx="1221218" cy="976974"/>
          </a:xfrm>
          <a:prstGeom prst="rect">
            <a:avLst/>
          </a:prstGeom>
        </p:spPr>
      </p:pic>
      <p:sp>
        <p:nvSpPr>
          <p:cNvPr id="11" name="Title 6">
            <a:extLst>
              <a:ext uri="{FF2B5EF4-FFF2-40B4-BE49-F238E27FC236}">
                <a16:creationId xmlns:a16="http://schemas.microsoft.com/office/drawing/2014/main" id="{CF557DD8-0D54-FD42-92FD-9567701179EE}"/>
              </a:ext>
            </a:extLst>
          </p:cNvPr>
          <p:cNvSpPr>
            <a:spLocks noGrp="1"/>
          </p:cNvSpPr>
          <p:nvPr>
            <p:ph type="ctrTitle"/>
          </p:nvPr>
        </p:nvSpPr>
        <p:spPr>
          <a:xfrm>
            <a:off x="358091" y="386158"/>
            <a:ext cx="5219362" cy="281296"/>
          </a:xfrm>
        </p:spPr>
        <p:txBody>
          <a:bodyPr/>
          <a:lstStyle/>
          <a:p>
            <a:r>
              <a:rPr lang="en-US" sz="3200" dirty="0">
                <a:solidFill>
                  <a:srgbClr val="106975"/>
                </a:solidFill>
                <a:latin typeface="+mj-lt"/>
              </a:rPr>
              <a:t>Effects of Symptoms</a:t>
            </a:r>
            <a:endParaRPr lang="en-US" sz="3200" dirty="0">
              <a:latin typeface="+mj-lt"/>
            </a:endParaRPr>
          </a:p>
        </p:txBody>
      </p:sp>
      <p:sp>
        <p:nvSpPr>
          <p:cNvPr id="12" name="Right Arrow 11">
            <a:extLst>
              <a:ext uri="{FF2B5EF4-FFF2-40B4-BE49-F238E27FC236}">
                <a16:creationId xmlns:a16="http://schemas.microsoft.com/office/drawing/2014/main" id="{35DEC48A-A043-5642-88A1-5999D54E0DB5}"/>
              </a:ext>
            </a:extLst>
          </p:cNvPr>
          <p:cNvSpPr/>
          <p:nvPr/>
        </p:nvSpPr>
        <p:spPr>
          <a:xfrm>
            <a:off x="4184031" y="2090898"/>
            <a:ext cx="1185862" cy="401850"/>
          </a:xfrm>
          <a:prstGeom prst="rightArrow">
            <a:avLst/>
          </a:prstGeom>
          <a:solidFill>
            <a:srgbClr val="10697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09631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4FF0B-EB1A-F545-9F75-BEF4A9F13815}"/>
              </a:ext>
            </a:extLst>
          </p:cNvPr>
          <p:cNvSpPr>
            <a:spLocks noGrp="1"/>
          </p:cNvSpPr>
          <p:nvPr>
            <p:ph type="ctrTitle"/>
          </p:nvPr>
        </p:nvSpPr>
        <p:spPr>
          <a:xfrm>
            <a:off x="370791" y="736599"/>
            <a:ext cx="5219362" cy="248353"/>
          </a:xfrm>
        </p:spPr>
        <p:txBody>
          <a:bodyPr/>
          <a:lstStyle/>
          <a:p>
            <a:r>
              <a:rPr lang="en-US" sz="3200" dirty="0">
                <a:solidFill>
                  <a:srgbClr val="106975"/>
                </a:solidFill>
                <a:latin typeface="+mn-lt"/>
              </a:rPr>
              <a:t>Quality of Life (QOL)</a:t>
            </a:r>
          </a:p>
        </p:txBody>
      </p:sp>
      <p:sp>
        <p:nvSpPr>
          <p:cNvPr id="4" name="Text Placeholder 3">
            <a:extLst>
              <a:ext uri="{FF2B5EF4-FFF2-40B4-BE49-F238E27FC236}">
                <a16:creationId xmlns:a16="http://schemas.microsoft.com/office/drawing/2014/main" id="{8DE44C8F-429D-BF46-8964-C82AB542E078}"/>
              </a:ext>
            </a:extLst>
          </p:cNvPr>
          <p:cNvSpPr>
            <a:spLocks noGrp="1"/>
          </p:cNvSpPr>
          <p:nvPr>
            <p:ph type="body" sz="quarter" idx="12"/>
          </p:nvPr>
        </p:nvSpPr>
        <p:spPr>
          <a:xfrm>
            <a:off x="516848" y="1418099"/>
            <a:ext cx="3876190" cy="2115309"/>
          </a:xfrm>
          <a:solidFill>
            <a:schemeClr val="accent5">
              <a:lumMod val="20000"/>
              <a:lumOff val="80000"/>
            </a:schemeClr>
          </a:solidFill>
        </p:spPr>
        <p:txBody>
          <a:bodyPr/>
          <a:lstStyle/>
          <a:p>
            <a:pPr marL="171450" indent="-171450">
              <a:buFont typeface="Arial" panose="020B0604020202020204" pitchFamily="34" charset="0"/>
              <a:buChar char="•"/>
            </a:pPr>
            <a:r>
              <a:rPr lang="en-US" sz="2000" dirty="0">
                <a:solidFill>
                  <a:schemeClr val="tx1"/>
                </a:solidFill>
                <a:latin typeface="+mn-lt"/>
              </a:rPr>
              <a:t>Affects 70-80%</a:t>
            </a:r>
          </a:p>
          <a:p>
            <a:pPr marL="171450" indent="-171450">
              <a:buFont typeface="Arial" panose="020B0604020202020204" pitchFamily="34" charset="0"/>
              <a:buChar char="•"/>
            </a:pPr>
            <a:r>
              <a:rPr lang="en-US" sz="2000" dirty="0">
                <a:solidFill>
                  <a:schemeClr val="tx1"/>
                </a:solidFill>
                <a:latin typeface="+mn-lt"/>
              </a:rPr>
              <a:t>25% severe, average duration 7yrs</a:t>
            </a:r>
          </a:p>
          <a:p>
            <a:pPr marL="171450" indent="-171450">
              <a:buFont typeface="Arial" panose="020B0604020202020204" pitchFamily="34" charset="0"/>
              <a:buChar char="•"/>
            </a:pPr>
            <a:r>
              <a:rPr lang="en-US" sz="2000" dirty="0">
                <a:solidFill>
                  <a:schemeClr val="tx1"/>
                </a:solidFill>
                <a:latin typeface="+mn-lt"/>
              </a:rPr>
              <a:t>50% impacted home life</a:t>
            </a:r>
          </a:p>
          <a:p>
            <a:pPr marL="171450" indent="-171450">
              <a:buFont typeface="Arial" panose="020B0604020202020204" pitchFamily="34" charset="0"/>
              <a:buChar char="•"/>
            </a:pPr>
            <a:r>
              <a:rPr lang="en-US" sz="2000" dirty="0">
                <a:solidFill>
                  <a:schemeClr val="tx1"/>
                </a:solidFill>
                <a:latin typeface="+mn-lt"/>
              </a:rPr>
              <a:t>36% impacted social life </a:t>
            </a:r>
          </a:p>
          <a:p>
            <a:pPr marL="171450" indent="-171450">
              <a:buFont typeface="Arial" panose="020B0604020202020204" pitchFamily="34" charset="0"/>
              <a:buChar char="•"/>
            </a:pPr>
            <a:r>
              <a:rPr lang="en-US" sz="2000" dirty="0">
                <a:solidFill>
                  <a:schemeClr val="tx1"/>
                </a:solidFill>
                <a:latin typeface="+mn-lt"/>
              </a:rPr>
              <a:t>22% sleeping problems</a:t>
            </a:r>
          </a:p>
          <a:p>
            <a:endParaRPr lang="en-US" dirty="0">
              <a:solidFill>
                <a:schemeClr val="tx1"/>
              </a:solidFill>
            </a:endParaRPr>
          </a:p>
          <a:p>
            <a:endParaRPr lang="en-US" dirty="0">
              <a:solidFill>
                <a:schemeClr val="tx1"/>
              </a:solidFill>
            </a:endParaRPr>
          </a:p>
        </p:txBody>
      </p:sp>
      <p:pic>
        <p:nvPicPr>
          <p:cNvPr id="8" name="Picture 7">
            <a:extLst>
              <a:ext uri="{FF2B5EF4-FFF2-40B4-BE49-F238E27FC236}">
                <a16:creationId xmlns:a16="http://schemas.microsoft.com/office/drawing/2014/main" id="{D97135B7-417A-5B4C-ACCE-E031EE81FF2C}"/>
              </a:ext>
            </a:extLst>
          </p:cNvPr>
          <p:cNvPicPr>
            <a:picLocks noChangeAspect="1"/>
          </p:cNvPicPr>
          <p:nvPr/>
        </p:nvPicPr>
        <p:blipFill rotWithShape="1">
          <a:blip r:embed="rId3"/>
          <a:srcRect b="67191"/>
          <a:stretch/>
        </p:blipFill>
        <p:spPr>
          <a:xfrm>
            <a:off x="1528718" y="3412892"/>
            <a:ext cx="2385234" cy="1107325"/>
          </a:xfrm>
          <a:prstGeom prst="rect">
            <a:avLst/>
          </a:prstGeom>
        </p:spPr>
      </p:pic>
      <p:sp>
        <p:nvSpPr>
          <p:cNvPr id="3" name="TextBox 2">
            <a:extLst>
              <a:ext uri="{FF2B5EF4-FFF2-40B4-BE49-F238E27FC236}">
                <a16:creationId xmlns:a16="http://schemas.microsoft.com/office/drawing/2014/main" id="{A82E081D-CEA4-394A-B28B-B29D21E35703}"/>
              </a:ext>
            </a:extLst>
          </p:cNvPr>
          <p:cNvSpPr txBox="1"/>
          <p:nvPr/>
        </p:nvSpPr>
        <p:spPr>
          <a:xfrm>
            <a:off x="1884153" y="4565699"/>
            <a:ext cx="2857500" cy="276999"/>
          </a:xfrm>
          <a:prstGeom prst="rect">
            <a:avLst/>
          </a:prstGeom>
          <a:noFill/>
        </p:spPr>
        <p:txBody>
          <a:bodyPr wrap="square" rtlCol="0">
            <a:spAutoFit/>
          </a:bodyPr>
          <a:lstStyle/>
          <a:p>
            <a:r>
              <a:rPr lang="en-US" sz="1200" i="1" dirty="0"/>
              <a:t>British Menopause Survey 2016</a:t>
            </a:r>
          </a:p>
        </p:txBody>
      </p:sp>
      <p:pic>
        <p:nvPicPr>
          <p:cNvPr id="6" name="Picture 5">
            <a:extLst>
              <a:ext uri="{FF2B5EF4-FFF2-40B4-BE49-F238E27FC236}">
                <a16:creationId xmlns:a16="http://schemas.microsoft.com/office/drawing/2014/main" id="{4331D749-3A67-A142-98BD-3581CF53F558}"/>
              </a:ext>
            </a:extLst>
          </p:cNvPr>
          <p:cNvPicPr>
            <a:picLocks noChangeAspect="1"/>
          </p:cNvPicPr>
          <p:nvPr/>
        </p:nvPicPr>
        <p:blipFill rotWithShape="1">
          <a:blip r:embed="rId4"/>
          <a:srcRect b="28994"/>
          <a:stretch/>
        </p:blipFill>
        <p:spPr>
          <a:xfrm>
            <a:off x="4897676" y="1418099"/>
            <a:ext cx="3826571" cy="1196892"/>
          </a:xfrm>
          <a:prstGeom prst="rect">
            <a:avLst/>
          </a:prstGeom>
        </p:spPr>
      </p:pic>
      <p:pic>
        <p:nvPicPr>
          <p:cNvPr id="7" name="Picture 6">
            <a:extLst>
              <a:ext uri="{FF2B5EF4-FFF2-40B4-BE49-F238E27FC236}">
                <a16:creationId xmlns:a16="http://schemas.microsoft.com/office/drawing/2014/main" id="{52311E32-9114-4C4E-B2A8-1C63C162D40F}"/>
              </a:ext>
            </a:extLst>
          </p:cNvPr>
          <p:cNvPicPr>
            <a:picLocks noChangeAspect="1"/>
          </p:cNvPicPr>
          <p:nvPr/>
        </p:nvPicPr>
        <p:blipFill>
          <a:blip r:embed="rId5"/>
          <a:stretch>
            <a:fillRect/>
          </a:stretch>
        </p:blipFill>
        <p:spPr>
          <a:xfrm>
            <a:off x="5590153" y="2614991"/>
            <a:ext cx="1912916" cy="1667220"/>
          </a:xfrm>
          <a:prstGeom prst="rect">
            <a:avLst/>
          </a:prstGeom>
        </p:spPr>
      </p:pic>
    </p:spTree>
    <p:extLst>
      <p:ext uri="{BB962C8B-B14F-4D97-AF65-F5344CB8AC3E}">
        <p14:creationId xmlns:p14="http://schemas.microsoft.com/office/powerpoint/2010/main" val="2642189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AABB1EA-D9CF-4F31-B5E7-F56C7EEC0D10}"/>
              </a:ext>
            </a:extLst>
          </p:cNvPr>
          <p:cNvSpPr txBox="1"/>
          <p:nvPr/>
        </p:nvSpPr>
        <p:spPr>
          <a:xfrm>
            <a:off x="1816306" y="801188"/>
            <a:ext cx="5685181" cy="584775"/>
          </a:xfrm>
          <a:prstGeom prst="rect">
            <a:avLst/>
          </a:prstGeom>
          <a:noFill/>
        </p:spPr>
        <p:txBody>
          <a:bodyPr wrap="square" rtlCol="0">
            <a:spAutoFit/>
          </a:bodyPr>
          <a:lstStyle/>
          <a:p>
            <a:r>
              <a:rPr lang="en-US" sz="3200" b="1" dirty="0">
                <a:solidFill>
                  <a:srgbClr val="106975"/>
                </a:solidFill>
                <a:latin typeface="+mj-lt"/>
                <a:ea typeface="Tahoma" panose="020B0604030504040204" pitchFamily="34" charset="0"/>
                <a:cs typeface="Tahoma" panose="020B0604030504040204" pitchFamily="34" charset="0"/>
              </a:rPr>
              <a:t>Long Term Effects of Menopause</a:t>
            </a:r>
          </a:p>
        </p:txBody>
      </p:sp>
    </p:spTree>
    <p:extLst>
      <p:ext uri="{BB962C8B-B14F-4D97-AF65-F5344CB8AC3E}">
        <p14:creationId xmlns:p14="http://schemas.microsoft.com/office/powerpoint/2010/main" val="40082962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83E66E-9B7F-477E-8DCF-8B42913C01D3}"/>
              </a:ext>
            </a:extLst>
          </p:cNvPr>
          <p:cNvSpPr/>
          <p:nvPr/>
        </p:nvSpPr>
        <p:spPr>
          <a:xfrm>
            <a:off x="624977" y="567926"/>
            <a:ext cx="8050696" cy="3050194"/>
          </a:xfrm>
          <a:prstGeom prst="rect">
            <a:avLst/>
          </a:prstGeom>
        </p:spPr>
        <p:txBody>
          <a:bodyPr wrap="square">
            <a:spAutoFit/>
          </a:bodyPr>
          <a:lstStyle/>
          <a:p>
            <a:r>
              <a:rPr lang="en-US" sz="3200" b="1" dirty="0">
                <a:solidFill>
                  <a:srgbClr val="106975"/>
                </a:solidFill>
                <a:ea typeface="Tahoma" panose="020B0604030504040204" pitchFamily="34" charset="0"/>
                <a:cs typeface="Tahoma" panose="020B0604030504040204" pitchFamily="34" charset="0"/>
              </a:rPr>
              <a:t>Menopause and Cognition</a:t>
            </a:r>
          </a:p>
          <a:p>
            <a:pPr algn="ctr"/>
            <a:endParaRPr lang="en-US" sz="2800" dirty="0">
              <a:solidFill>
                <a:srgbClr val="106975"/>
              </a:solidFill>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Arial" panose="020B0604020202020204" pitchFamily="34" charset="0"/>
              <a:buChar char="•"/>
            </a:pPr>
            <a:r>
              <a:rPr lang="en-US" dirty="0">
                <a:ea typeface="Tahoma" panose="020B0604030504040204" pitchFamily="34" charset="0"/>
                <a:cs typeface="Tahoma" panose="020B0604030504040204" pitchFamily="34" charset="0"/>
              </a:rPr>
              <a:t>Majority of women will experience cognitive decline with age</a:t>
            </a:r>
          </a:p>
          <a:p>
            <a:pPr marL="285750" indent="-285750">
              <a:lnSpc>
                <a:spcPct val="150000"/>
              </a:lnSpc>
              <a:buFont typeface="Arial" panose="020B0604020202020204" pitchFamily="34" charset="0"/>
              <a:buChar char="•"/>
            </a:pPr>
            <a:r>
              <a:rPr lang="en-US" dirty="0">
                <a:ea typeface="Tahoma" panose="020B0604030504040204" pitchFamily="34" charset="0"/>
                <a:cs typeface="Tahoma" panose="020B0604030504040204" pitchFamily="34" charset="0"/>
              </a:rPr>
              <a:t>Understanding of objective changes in cognitive function across the menopausal transition is limited</a:t>
            </a:r>
          </a:p>
          <a:p>
            <a:pPr marL="285750" indent="-285750">
              <a:lnSpc>
                <a:spcPct val="150000"/>
              </a:lnSpc>
              <a:buFont typeface="Arial" panose="020B0604020202020204" pitchFamily="34" charset="0"/>
              <a:buChar char="•"/>
            </a:pPr>
            <a:r>
              <a:rPr lang="en-US" dirty="0">
                <a:ea typeface="Tahoma" panose="020B0604030504040204" pitchFamily="34" charset="0"/>
                <a:cs typeface="Tahoma" panose="020B0604030504040204" pitchFamily="34" charset="0"/>
              </a:rPr>
              <a:t>Estrogen may affect cognition directly or may improve menopausal symptoms that directly interfere with cognitive function</a:t>
            </a:r>
          </a:p>
        </p:txBody>
      </p:sp>
    </p:spTree>
    <p:extLst>
      <p:ext uri="{BB962C8B-B14F-4D97-AF65-F5344CB8AC3E}">
        <p14:creationId xmlns:p14="http://schemas.microsoft.com/office/powerpoint/2010/main" val="24983408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3D6218-83CC-41F2-96E6-6771E57EB258}"/>
              </a:ext>
            </a:extLst>
          </p:cNvPr>
          <p:cNvSpPr/>
          <p:nvPr/>
        </p:nvSpPr>
        <p:spPr>
          <a:xfrm>
            <a:off x="768626" y="564767"/>
            <a:ext cx="7142922" cy="3404137"/>
          </a:xfrm>
          <a:prstGeom prst="rect">
            <a:avLst/>
          </a:prstGeom>
        </p:spPr>
        <p:txBody>
          <a:bodyPr wrap="square">
            <a:spAutoFit/>
          </a:bodyPr>
          <a:lstStyle/>
          <a:p>
            <a:r>
              <a:rPr lang="en-US" sz="3200" b="1" dirty="0">
                <a:solidFill>
                  <a:srgbClr val="106975"/>
                </a:solidFill>
                <a:latin typeface="+mj-lt"/>
                <a:ea typeface="Tahoma" panose="020B0604030504040204" pitchFamily="34" charset="0"/>
                <a:cs typeface="Tahoma" panose="020B0604030504040204" pitchFamily="34" charset="0"/>
              </a:rPr>
              <a:t>Menopause and Collagen</a:t>
            </a:r>
          </a:p>
          <a:p>
            <a:pPr algn="ctr"/>
            <a:endParaRPr lang="en-US" sz="2400" dirty="0">
              <a:solidFill>
                <a:srgbClr val="106975"/>
              </a:solidFill>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Arial" panose="020B0604020202020204" pitchFamily="34" charset="0"/>
              <a:buChar char="•"/>
            </a:pPr>
            <a:r>
              <a:rPr lang="en-US" dirty="0">
                <a:ea typeface="Tahoma" panose="020B0604030504040204" pitchFamily="34" charset="0"/>
                <a:cs typeface="Tahoma" panose="020B0604030504040204" pitchFamily="34" charset="0"/>
              </a:rPr>
              <a:t>Estrogen positively affects collagen production</a:t>
            </a:r>
          </a:p>
          <a:p>
            <a:pPr marL="285750" indent="-285750">
              <a:lnSpc>
                <a:spcPct val="150000"/>
              </a:lnSpc>
              <a:buFont typeface="Arial" panose="020B0604020202020204" pitchFamily="34" charset="0"/>
              <a:buChar char="•"/>
            </a:pPr>
            <a:r>
              <a:rPr lang="en-US" dirty="0">
                <a:ea typeface="Tahoma" panose="020B0604030504040204" pitchFamily="34" charset="0"/>
                <a:cs typeface="Tahoma" panose="020B0604030504040204" pitchFamily="34" charset="0"/>
              </a:rPr>
              <a:t>Estrogen receptors are present on skin fibroblasts</a:t>
            </a:r>
          </a:p>
          <a:p>
            <a:pPr marL="285750" indent="-285750">
              <a:lnSpc>
                <a:spcPct val="150000"/>
              </a:lnSpc>
              <a:buFont typeface="Arial" panose="020B0604020202020204" pitchFamily="34" charset="0"/>
              <a:buChar char="•"/>
            </a:pPr>
            <a:r>
              <a:rPr lang="en-US" dirty="0">
                <a:ea typeface="Tahoma" panose="020B0604030504040204" pitchFamily="34" charset="0"/>
                <a:cs typeface="Tahoma" panose="020B0604030504040204" pitchFamily="34" charset="0"/>
              </a:rPr>
              <a:t>Postmenopausal reductions in collagen affect bone homeostasis, pelvic support, and urinary symptoms</a:t>
            </a:r>
          </a:p>
          <a:p>
            <a:pPr marL="285750" indent="-285750">
              <a:lnSpc>
                <a:spcPct val="150000"/>
              </a:lnSpc>
              <a:buFont typeface="Arial" panose="020B0604020202020204" pitchFamily="34" charset="0"/>
              <a:buChar char="•"/>
            </a:pPr>
            <a:r>
              <a:rPr lang="en-US" dirty="0">
                <a:ea typeface="Tahoma" panose="020B0604030504040204" pitchFamily="34" charset="0"/>
                <a:cs typeface="Tahoma" panose="020B0604030504040204" pitchFamily="34" charset="0"/>
              </a:rPr>
              <a:t>Symptoms manifest as general skin atrophy, urinary incontinence and irritative bladder symptoms, and uterine/vesicovaginal prolapse</a:t>
            </a:r>
          </a:p>
        </p:txBody>
      </p:sp>
    </p:spTree>
    <p:extLst>
      <p:ext uri="{BB962C8B-B14F-4D97-AF65-F5344CB8AC3E}">
        <p14:creationId xmlns:p14="http://schemas.microsoft.com/office/powerpoint/2010/main" val="11268019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8FE9E7-679F-44A9-9EFA-D77867AE8D90}"/>
              </a:ext>
            </a:extLst>
          </p:cNvPr>
          <p:cNvPicPr>
            <a:picLocks noChangeAspect="1"/>
          </p:cNvPicPr>
          <p:nvPr/>
        </p:nvPicPr>
        <p:blipFill rotWithShape="1">
          <a:blip r:embed="rId3"/>
          <a:srcRect t="8871" b="15303"/>
          <a:stretch/>
        </p:blipFill>
        <p:spPr>
          <a:xfrm>
            <a:off x="1278962" y="1295400"/>
            <a:ext cx="5686182" cy="3365500"/>
          </a:xfrm>
          <a:prstGeom prst="rect">
            <a:avLst/>
          </a:prstGeom>
        </p:spPr>
      </p:pic>
      <p:sp>
        <p:nvSpPr>
          <p:cNvPr id="4" name="Title 1">
            <a:extLst>
              <a:ext uri="{FF2B5EF4-FFF2-40B4-BE49-F238E27FC236}">
                <a16:creationId xmlns:a16="http://schemas.microsoft.com/office/drawing/2014/main" id="{D76BA096-970A-0341-AE11-D68DD68CE6CB}"/>
              </a:ext>
            </a:extLst>
          </p:cNvPr>
          <p:cNvSpPr>
            <a:spLocks noGrp="1"/>
          </p:cNvSpPr>
          <p:nvPr>
            <p:ph type="ctrTitle"/>
          </p:nvPr>
        </p:nvSpPr>
        <p:spPr>
          <a:xfrm>
            <a:off x="370791" y="736599"/>
            <a:ext cx="5219362" cy="248353"/>
          </a:xfrm>
        </p:spPr>
        <p:txBody>
          <a:bodyPr/>
          <a:lstStyle/>
          <a:p>
            <a:r>
              <a:rPr lang="en-US" sz="3200" dirty="0">
                <a:solidFill>
                  <a:srgbClr val="106975"/>
                </a:solidFill>
                <a:latin typeface="+mn-lt"/>
              </a:rPr>
              <a:t>Genital Atrophy</a:t>
            </a:r>
          </a:p>
        </p:txBody>
      </p:sp>
    </p:spTree>
    <p:extLst>
      <p:ext uri="{BB962C8B-B14F-4D97-AF65-F5344CB8AC3E}">
        <p14:creationId xmlns:p14="http://schemas.microsoft.com/office/powerpoint/2010/main" val="11826941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505168" y="199294"/>
            <a:ext cx="8228525" cy="4161692"/>
          </a:xfrm>
          <a:prstGeom prst="rect">
            <a:avLst/>
          </a:prstGeom>
        </p:spPr>
        <p:txBody>
          <a:bodyPr vert="horz" lIns="120285" tIns="60142" rIns="120285" bIns="60142" rtlCol="0" anchor="ctr">
            <a:noAutofit/>
          </a:bodyPr>
          <a:lstStyle>
            <a:lvl1pPr algn="l" defTabSz="902147" rtl="0" eaLnBrk="1" latinLnBrk="0" hangingPunct="1">
              <a:lnSpc>
                <a:spcPct val="90000"/>
              </a:lnSpc>
              <a:spcBef>
                <a:spcPct val="0"/>
              </a:spcBef>
              <a:buNone/>
              <a:defRPr sz="3200" kern="1200">
                <a:solidFill>
                  <a:schemeClr val="tx1">
                    <a:lumMod val="75000"/>
                    <a:lumOff val="25000"/>
                  </a:schemeClr>
                </a:solidFill>
                <a:latin typeface="Helvetica Neue (Headings)"/>
                <a:ea typeface="+mj-ea"/>
                <a:cs typeface="Helvetica" panose="020B0604020202020204" pitchFamily="34" charset="0"/>
              </a:defRPr>
            </a:lvl1pPr>
          </a:lstStyle>
          <a:p>
            <a:pPr algn="ctr" defTabSz="902125">
              <a:lnSpc>
                <a:spcPct val="80000"/>
              </a:lnSpc>
            </a:pPr>
            <a:endParaRPr lang="en-US" sz="2800" dirty="0">
              <a:solidFill>
                <a:schemeClr val="tx1"/>
              </a:solidFill>
              <a:effectLst>
                <a:outerShdw blurRad="38100" dist="38100" dir="2700000" algn="tl">
                  <a:srgbClr val="000000">
                    <a:alpha val="43137"/>
                  </a:srgbClr>
                </a:outerShdw>
              </a:effectLst>
              <a:latin typeface="+mn-lt"/>
              <a:ea typeface="Tahoma" panose="020B0604030504040204" pitchFamily="34" charset="0"/>
              <a:cs typeface="Tahoma" panose="020B0604030504040204" pitchFamily="34" charset="0"/>
            </a:endParaRPr>
          </a:p>
          <a:p>
            <a:pPr algn="ctr" defTabSz="902125">
              <a:lnSpc>
                <a:spcPct val="80000"/>
              </a:lnSpc>
            </a:pPr>
            <a:endParaRPr lang="en-US" sz="2800" dirty="0">
              <a:solidFill>
                <a:schemeClr val="tx1"/>
              </a:solidFill>
              <a:effectLst>
                <a:outerShdw blurRad="38100" dist="38100" dir="2700000" algn="tl">
                  <a:srgbClr val="000000">
                    <a:alpha val="43137"/>
                  </a:srgbClr>
                </a:outerShdw>
              </a:effectLst>
              <a:latin typeface="+mn-lt"/>
              <a:ea typeface="Tahoma" panose="020B0604030504040204" pitchFamily="34" charset="0"/>
              <a:cs typeface="Tahoma" panose="020B0604030504040204" pitchFamily="34" charset="0"/>
            </a:endParaRPr>
          </a:p>
          <a:p>
            <a:endParaRPr lang="en-US" sz="2400" b="1" dirty="0">
              <a:solidFill>
                <a:schemeClr val="tx1"/>
              </a:solidFill>
              <a:latin typeface="+mn-lt"/>
              <a:ea typeface="Tahoma" panose="020B0604030504040204" pitchFamily="34" charset="0"/>
              <a:cs typeface="Tahoma" panose="020B0604030504040204" pitchFamily="34" charset="0"/>
            </a:endParaRPr>
          </a:p>
          <a:p>
            <a:pPr algn="ctr"/>
            <a:r>
              <a:rPr lang="en-US" sz="4000" b="1" dirty="0">
                <a:solidFill>
                  <a:srgbClr val="106975"/>
                </a:solidFill>
                <a:latin typeface="+mn-lt"/>
                <a:ea typeface="Tahoma" panose="020B0604030504040204" pitchFamily="34" charset="0"/>
                <a:cs typeface="Tahoma" panose="020B0604030504040204" pitchFamily="34" charset="0"/>
              </a:rPr>
              <a:t>Disclosure Statement</a:t>
            </a:r>
          </a:p>
          <a:p>
            <a:endParaRPr lang="en-US" sz="2400" b="1" dirty="0">
              <a:solidFill>
                <a:schemeClr val="tx1"/>
              </a:solidFill>
              <a:latin typeface="+mn-lt"/>
              <a:ea typeface="Tahoma" panose="020B0604030504040204" pitchFamily="34" charset="0"/>
              <a:cs typeface="Tahoma" panose="020B0604030504040204" pitchFamily="34" charset="0"/>
            </a:endParaRPr>
          </a:p>
          <a:p>
            <a:r>
              <a:rPr lang="en-US" sz="2000" b="1" dirty="0">
                <a:solidFill>
                  <a:schemeClr val="tx1"/>
                </a:solidFill>
                <a:latin typeface="+mn-lt"/>
                <a:ea typeface="Tahoma" panose="020B0604030504040204" pitchFamily="34" charset="0"/>
                <a:cs typeface="Tahoma" panose="020B0604030504040204" pitchFamily="34" charset="0"/>
              </a:rPr>
              <a:t>Speaker:</a:t>
            </a:r>
          </a:p>
          <a:p>
            <a:endParaRPr lang="en-US" sz="2000" b="1" dirty="0">
              <a:solidFill>
                <a:schemeClr val="tx1"/>
              </a:solidFill>
              <a:latin typeface="+mn-lt"/>
              <a:ea typeface="Tahoma" panose="020B0604030504040204" pitchFamily="34" charset="0"/>
              <a:cs typeface="Tahoma" panose="020B0604030504040204" pitchFamily="34" charset="0"/>
            </a:endParaRPr>
          </a:p>
          <a:p>
            <a:pPr lvl="1"/>
            <a:r>
              <a:rPr lang="en-US" sz="2000" b="1" dirty="0">
                <a:ea typeface="Tahoma" panose="020B0604030504040204" pitchFamily="34" charset="0"/>
                <a:cs typeface="Tahoma" panose="020B0604030504040204" pitchFamily="34" charset="0"/>
              </a:rPr>
              <a:t>Dr. Rudaina Hassan</a:t>
            </a:r>
          </a:p>
          <a:p>
            <a:pPr lvl="1"/>
            <a:endParaRPr lang="en-US" sz="2000" b="1" dirty="0">
              <a:ea typeface="Tahoma" panose="020B0604030504040204" pitchFamily="34" charset="0"/>
              <a:cs typeface="Tahoma" panose="020B0604030504040204" pitchFamily="34" charset="0"/>
            </a:endParaRPr>
          </a:p>
          <a:p>
            <a:pPr marL="342900" indent="-342900">
              <a:buFont typeface="Arial"/>
              <a:buChar char="•"/>
            </a:pPr>
            <a:r>
              <a:rPr lang="en-US" sz="2000" dirty="0">
                <a:solidFill>
                  <a:schemeClr val="tx1"/>
                </a:solidFill>
                <a:latin typeface="+mn-lt"/>
                <a:ea typeface="Tahoma" panose="020B0604030504040204" pitchFamily="34" charset="0"/>
                <a:cs typeface="Tahoma" panose="020B0604030504040204" pitchFamily="34" charset="0"/>
              </a:rPr>
              <a:t>Has no relevant financial relationships to disclose</a:t>
            </a:r>
          </a:p>
          <a:p>
            <a:pPr marL="342900" lvl="0" indent="-342900">
              <a:buFont typeface="Arial"/>
              <a:buChar char="•"/>
            </a:pPr>
            <a:r>
              <a:rPr lang="en-US" sz="2000" dirty="0">
                <a:solidFill>
                  <a:schemeClr val="tx1"/>
                </a:solidFill>
                <a:latin typeface="+mn-lt"/>
                <a:ea typeface="Tahoma" panose="020B0604030504040204" pitchFamily="34" charset="0"/>
                <a:cs typeface="Tahoma" panose="020B0604030504040204" pitchFamily="34" charset="0"/>
              </a:rPr>
              <a:t>Will not be discussing unlabeled/unapproved use of drugs or products</a:t>
            </a:r>
          </a:p>
          <a:p>
            <a:pPr algn="ctr" defTabSz="902125">
              <a:lnSpc>
                <a:spcPct val="80000"/>
              </a:lnSpc>
            </a:pPr>
            <a:endParaRPr lang="en-US" sz="2800" dirty="0">
              <a:solidFill>
                <a:schemeClr val="tx1"/>
              </a:solidFill>
              <a:effectLst>
                <a:outerShdw blurRad="38100" dist="38100" dir="2700000" algn="tl">
                  <a:srgbClr val="000000">
                    <a:alpha val="43137"/>
                  </a:srgbClr>
                </a:outerShdw>
              </a:effectLst>
              <a:latin typeface="+mn-lt"/>
              <a:ea typeface="Tahoma" panose="020B0604030504040204" pitchFamily="34" charset="0"/>
              <a:cs typeface="Tahoma" panose="020B0604030504040204" pitchFamily="34" charset="0"/>
            </a:endParaRPr>
          </a:p>
          <a:p>
            <a:pPr algn="ctr" defTabSz="902125">
              <a:lnSpc>
                <a:spcPct val="80000"/>
              </a:lnSpc>
            </a:pPr>
            <a:endParaRPr lang="en-US" sz="2800" dirty="0">
              <a:solidFill>
                <a:schemeClr val="tx1"/>
              </a:solidFill>
              <a:effectLst>
                <a:outerShdw blurRad="38100" dist="38100" dir="2700000" algn="tl">
                  <a:srgbClr val="000000">
                    <a:alpha val="43137"/>
                  </a:srgbClr>
                </a:outerShdw>
              </a:effectLst>
              <a:latin typeface="+mn-lt"/>
              <a:ea typeface="Tahoma" panose="020B0604030504040204" pitchFamily="34" charset="0"/>
              <a:cs typeface="Tahoma" panose="020B0604030504040204" pitchFamily="34" charset="0"/>
            </a:endParaRPr>
          </a:p>
          <a:p>
            <a:pPr algn="ctr" defTabSz="902125">
              <a:lnSpc>
                <a:spcPct val="80000"/>
              </a:lnSpc>
            </a:pPr>
            <a:endParaRPr lang="en-US" sz="2800" dirty="0">
              <a:solidFill>
                <a:schemeClr val="tx1"/>
              </a:solidFill>
              <a:effectLst>
                <a:outerShdw blurRad="38100" dist="38100" dir="2700000" algn="tl">
                  <a:srgbClr val="000000">
                    <a:alpha val="43137"/>
                  </a:srgbClr>
                </a:outerShdw>
              </a:effectLst>
              <a:latin typeface="+mn-lt"/>
              <a:ea typeface="Tahoma" panose="020B0604030504040204" pitchFamily="34" charset="0"/>
              <a:cs typeface="Tahoma" panose="020B0604030504040204" pitchFamily="34" charset="0"/>
            </a:endParaRPr>
          </a:p>
          <a:p>
            <a:pPr algn="ctr" defTabSz="902125">
              <a:lnSpc>
                <a:spcPct val="80000"/>
              </a:lnSpc>
            </a:pPr>
            <a:r>
              <a:rPr lang="en-US" sz="2800" dirty="0">
                <a:solidFill>
                  <a:schemeClr val="tx2"/>
                </a:solidFill>
                <a:effectLst>
                  <a:outerShdw blurRad="38100" dist="38100" dir="2700000" algn="tl">
                    <a:srgbClr val="000000">
                      <a:alpha val="43137"/>
                    </a:srgbClr>
                  </a:outerShdw>
                </a:effectLst>
                <a:latin typeface="+mn-lt"/>
                <a:ea typeface="Tahoma" panose="020B0604030504040204" pitchFamily="34" charset="0"/>
                <a:cs typeface="Tahoma" panose="020B0604030504040204" pitchFamily="34" charset="0"/>
              </a:rPr>
              <a:t>.</a:t>
            </a:r>
            <a:endParaRPr lang="en-US" altLang="en-US" sz="2800" dirty="0">
              <a:solidFill>
                <a:schemeClr val="tx2"/>
              </a:solidFill>
              <a:effectLst>
                <a:outerShdw blurRad="38100" dist="38100" dir="2700000" algn="tl">
                  <a:srgbClr val="000000">
                    <a:alpha val="43137"/>
                  </a:srgbClr>
                </a:outerShdw>
              </a:effectLst>
              <a:latin typeface="+mn-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304827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FB4130-8AD1-4E03-A8BD-5D5D1D51B2EB}"/>
              </a:ext>
            </a:extLst>
          </p:cNvPr>
          <p:cNvPicPr>
            <a:picLocks noChangeAspect="1"/>
          </p:cNvPicPr>
          <p:nvPr/>
        </p:nvPicPr>
        <p:blipFill rotWithShape="1">
          <a:blip r:embed="rId3"/>
          <a:srcRect t="15369" b="4608"/>
          <a:stretch/>
        </p:blipFill>
        <p:spPr>
          <a:xfrm>
            <a:off x="1119514" y="983325"/>
            <a:ext cx="6020322" cy="3588676"/>
          </a:xfrm>
          <a:prstGeom prst="rect">
            <a:avLst/>
          </a:prstGeom>
        </p:spPr>
      </p:pic>
      <p:sp>
        <p:nvSpPr>
          <p:cNvPr id="4" name="Title 1">
            <a:extLst>
              <a:ext uri="{FF2B5EF4-FFF2-40B4-BE49-F238E27FC236}">
                <a16:creationId xmlns:a16="http://schemas.microsoft.com/office/drawing/2014/main" id="{E5364612-C1B9-B949-AE5C-D34CECED6D36}"/>
              </a:ext>
            </a:extLst>
          </p:cNvPr>
          <p:cNvSpPr>
            <a:spLocks noGrp="1"/>
          </p:cNvSpPr>
          <p:nvPr>
            <p:ph type="ctrTitle"/>
          </p:nvPr>
        </p:nvSpPr>
        <p:spPr>
          <a:xfrm>
            <a:off x="370791" y="342899"/>
            <a:ext cx="5219362" cy="248353"/>
          </a:xfrm>
        </p:spPr>
        <p:txBody>
          <a:bodyPr/>
          <a:lstStyle/>
          <a:p>
            <a:r>
              <a:rPr lang="en-US" sz="3200" dirty="0">
                <a:solidFill>
                  <a:srgbClr val="106975"/>
                </a:solidFill>
                <a:latin typeface="+mn-lt"/>
              </a:rPr>
              <a:t>Menopause and Bone Loss</a:t>
            </a:r>
          </a:p>
        </p:txBody>
      </p:sp>
      <p:sp>
        <p:nvSpPr>
          <p:cNvPr id="5" name="TextBox 4">
            <a:extLst>
              <a:ext uri="{FF2B5EF4-FFF2-40B4-BE49-F238E27FC236}">
                <a16:creationId xmlns:a16="http://schemas.microsoft.com/office/drawing/2014/main" id="{54041701-475C-A04C-94D7-48128B461AE6}"/>
              </a:ext>
            </a:extLst>
          </p:cNvPr>
          <p:cNvSpPr txBox="1"/>
          <p:nvPr/>
        </p:nvSpPr>
        <p:spPr>
          <a:xfrm>
            <a:off x="4070440" y="4625909"/>
            <a:ext cx="5872163" cy="276999"/>
          </a:xfrm>
          <a:prstGeom prst="rect">
            <a:avLst/>
          </a:prstGeom>
          <a:noFill/>
        </p:spPr>
        <p:txBody>
          <a:bodyPr wrap="square" rtlCol="0">
            <a:spAutoFit/>
          </a:bodyPr>
          <a:lstStyle/>
          <a:p>
            <a:r>
              <a:rPr lang="en-US" sz="1200" i="1" dirty="0"/>
              <a:t>Yen and Jaffe’s Reproductive Endocrinology, 7</a:t>
            </a:r>
            <a:r>
              <a:rPr lang="en-US" sz="1200" i="1" baseline="30000" dirty="0"/>
              <a:t>th</a:t>
            </a:r>
            <a:r>
              <a:rPr lang="en-US" sz="1200" i="1" dirty="0"/>
              <a:t> Ed</a:t>
            </a:r>
          </a:p>
        </p:txBody>
      </p:sp>
    </p:spTree>
    <p:extLst>
      <p:ext uri="{BB962C8B-B14F-4D97-AF65-F5344CB8AC3E}">
        <p14:creationId xmlns:p14="http://schemas.microsoft.com/office/powerpoint/2010/main" val="39968744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DEAF92-02C4-4505-9460-6741D7CA9371}"/>
              </a:ext>
            </a:extLst>
          </p:cNvPr>
          <p:cNvPicPr>
            <a:picLocks noChangeAspect="1"/>
          </p:cNvPicPr>
          <p:nvPr/>
        </p:nvPicPr>
        <p:blipFill rotWithShape="1">
          <a:blip r:embed="rId3"/>
          <a:srcRect l="1" t="12944" r="37864" b="2411"/>
          <a:stretch/>
        </p:blipFill>
        <p:spPr>
          <a:xfrm>
            <a:off x="3912283" y="971101"/>
            <a:ext cx="3415444" cy="3486600"/>
          </a:xfrm>
          <a:prstGeom prst="rect">
            <a:avLst/>
          </a:prstGeom>
        </p:spPr>
      </p:pic>
      <p:sp>
        <p:nvSpPr>
          <p:cNvPr id="5" name="TextBox 4">
            <a:extLst>
              <a:ext uri="{FF2B5EF4-FFF2-40B4-BE49-F238E27FC236}">
                <a16:creationId xmlns:a16="http://schemas.microsoft.com/office/drawing/2014/main" id="{CFBE7DCD-F2CC-314D-B79B-EF8565BF5BE7}"/>
              </a:ext>
            </a:extLst>
          </p:cNvPr>
          <p:cNvSpPr txBox="1"/>
          <p:nvPr/>
        </p:nvSpPr>
        <p:spPr>
          <a:xfrm>
            <a:off x="3912282" y="4303812"/>
            <a:ext cx="5872163" cy="276999"/>
          </a:xfrm>
          <a:prstGeom prst="rect">
            <a:avLst/>
          </a:prstGeom>
          <a:noFill/>
        </p:spPr>
        <p:txBody>
          <a:bodyPr wrap="square" rtlCol="0">
            <a:spAutoFit/>
          </a:bodyPr>
          <a:lstStyle/>
          <a:p>
            <a:r>
              <a:rPr lang="en-US" sz="1200" i="1" dirty="0"/>
              <a:t>Yen and Jaffe’s Reproductive Endocrinology, 7</a:t>
            </a:r>
            <a:r>
              <a:rPr lang="en-US" sz="1200" i="1" baseline="30000" dirty="0"/>
              <a:t>th</a:t>
            </a:r>
            <a:r>
              <a:rPr lang="en-US" sz="1200" i="1" dirty="0"/>
              <a:t> Ed</a:t>
            </a:r>
          </a:p>
        </p:txBody>
      </p:sp>
      <p:sp>
        <p:nvSpPr>
          <p:cNvPr id="6" name="Title 1">
            <a:extLst>
              <a:ext uri="{FF2B5EF4-FFF2-40B4-BE49-F238E27FC236}">
                <a16:creationId xmlns:a16="http://schemas.microsoft.com/office/drawing/2014/main" id="{621AE3FE-308C-3D48-8E39-3A6703DD6425}"/>
              </a:ext>
            </a:extLst>
          </p:cNvPr>
          <p:cNvSpPr>
            <a:spLocks noGrp="1"/>
          </p:cNvSpPr>
          <p:nvPr>
            <p:ph type="ctrTitle"/>
          </p:nvPr>
        </p:nvSpPr>
        <p:spPr>
          <a:xfrm>
            <a:off x="370790" y="342899"/>
            <a:ext cx="6080809" cy="248353"/>
          </a:xfrm>
        </p:spPr>
        <p:txBody>
          <a:bodyPr/>
          <a:lstStyle/>
          <a:p>
            <a:r>
              <a:rPr lang="en-US" sz="3200" dirty="0">
                <a:solidFill>
                  <a:srgbClr val="106975"/>
                </a:solidFill>
                <a:latin typeface="+mn-lt"/>
              </a:rPr>
              <a:t>Estrogen and Bone Homeostasis</a:t>
            </a:r>
          </a:p>
        </p:txBody>
      </p:sp>
      <p:sp>
        <p:nvSpPr>
          <p:cNvPr id="7" name="Text Placeholder 3">
            <a:extLst>
              <a:ext uri="{FF2B5EF4-FFF2-40B4-BE49-F238E27FC236}">
                <a16:creationId xmlns:a16="http://schemas.microsoft.com/office/drawing/2014/main" id="{568B471E-765E-F54B-9998-50535E50ACA4}"/>
              </a:ext>
            </a:extLst>
          </p:cNvPr>
          <p:cNvSpPr txBox="1">
            <a:spLocks/>
          </p:cNvSpPr>
          <p:nvPr/>
        </p:nvSpPr>
        <p:spPr>
          <a:xfrm>
            <a:off x="742582" y="1440691"/>
            <a:ext cx="2280018" cy="2661409"/>
          </a:xfrm>
          <a:prstGeom prst="rect">
            <a:avLst/>
          </a:prstGeom>
          <a:solidFill>
            <a:schemeClr val="accent5">
              <a:lumMod val="20000"/>
              <a:lumOff val="80000"/>
            </a:schemeClr>
          </a:solidFill>
        </p:spPr>
        <p:txBody>
          <a:bodyPr vert="horz" lIns="0" tIns="0" rIns="91440" bIns="0" rtlCol="0">
            <a:noAutofit/>
          </a:bodyPr>
          <a:lstStyle>
            <a:lvl1pPr marL="0" indent="0" algn="l" defTabSz="457200" rtl="0" eaLnBrk="1" latinLnBrk="0" hangingPunct="1">
              <a:lnSpc>
                <a:spcPct val="110000"/>
              </a:lnSpc>
              <a:spcBef>
                <a:spcPct val="20000"/>
              </a:spcBef>
              <a:buFont typeface="Arial"/>
              <a:buNone/>
              <a:defRPr sz="1200" kern="1200">
                <a:solidFill>
                  <a:schemeClr val="tx1">
                    <a:lumMod val="50000"/>
                    <a:lumOff val="50000"/>
                  </a:schemeClr>
                </a:solidFill>
                <a:latin typeface="Tahoma"/>
                <a:ea typeface="+mn-ea"/>
                <a:cs typeface="Tahoma"/>
              </a:defRPr>
            </a:lvl1pPr>
            <a:lvl2pPr marL="457200" indent="0" algn="l" defTabSz="457200" rtl="0" eaLnBrk="1" latinLnBrk="0" hangingPunct="1">
              <a:spcBef>
                <a:spcPct val="20000"/>
              </a:spcBef>
              <a:buFont typeface="Arial"/>
              <a:buNone/>
              <a:defRPr sz="1200" kern="1200">
                <a:solidFill>
                  <a:schemeClr val="tx1">
                    <a:lumMod val="50000"/>
                    <a:lumOff val="50000"/>
                  </a:schemeClr>
                </a:solidFill>
                <a:latin typeface="Tahoma"/>
                <a:ea typeface="+mn-ea"/>
                <a:cs typeface="Tahoma"/>
              </a:defRPr>
            </a:lvl2pPr>
            <a:lvl3pPr marL="914400" indent="0" algn="l" defTabSz="457200" rtl="0" eaLnBrk="1" latinLnBrk="0" hangingPunct="1">
              <a:spcBef>
                <a:spcPct val="20000"/>
              </a:spcBef>
              <a:buFont typeface="Arial"/>
              <a:buNone/>
              <a:defRPr sz="1200" kern="1200">
                <a:solidFill>
                  <a:schemeClr val="tx1">
                    <a:lumMod val="50000"/>
                    <a:lumOff val="50000"/>
                  </a:schemeClr>
                </a:solidFill>
                <a:latin typeface="Tahoma"/>
                <a:ea typeface="+mn-ea"/>
                <a:cs typeface="Tahoma"/>
              </a:defRPr>
            </a:lvl3pPr>
            <a:lvl4pPr marL="1371600" indent="0" algn="l" defTabSz="457200" rtl="0" eaLnBrk="1" latinLnBrk="0" hangingPunct="1">
              <a:spcBef>
                <a:spcPct val="20000"/>
              </a:spcBef>
              <a:buFont typeface="Arial"/>
              <a:buNone/>
              <a:defRPr sz="1200" kern="1200">
                <a:solidFill>
                  <a:schemeClr val="tx1">
                    <a:lumMod val="50000"/>
                    <a:lumOff val="50000"/>
                  </a:schemeClr>
                </a:solidFill>
                <a:latin typeface="Tahoma"/>
                <a:ea typeface="+mn-ea"/>
                <a:cs typeface="Tahoma"/>
              </a:defRPr>
            </a:lvl4pPr>
            <a:lvl5pPr marL="1828800" indent="0" algn="l" defTabSz="457200" rtl="0" eaLnBrk="1" latinLnBrk="0" hangingPunct="1">
              <a:spcBef>
                <a:spcPct val="20000"/>
              </a:spcBef>
              <a:buFont typeface="Arial"/>
              <a:buNone/>
              <a:defRPr sz="1200" kern="1200">
                <a:solidFill>
                  <a:schemeClr val="tx1">
                    <a:lumMod val="50000"/>
                    <a:lumOff val="50000"/>
                  </a:schemeClr>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r>
              <a:rPr lang="en-US" sz="1600" dirty="0">
                <a:solidFill>
                  <a:schemeClr val="tx1"/>
                </a:solidFill>
                <a:latin typeface="+mn-lt"/>
              </a:rPr>
              <a:t>Decreases osteoclasts through increase in apoptosis</a:t>
            </a:r>
          </a:p>
          <a:p>
            <a:pPr marL="285750" indent="-285750">
              <a:buFont typeface="Arial" panose="020B0604020202020204" pitchFamily="34" charset="0"/>
              <a:buChar char="•"/>
            </a:pPr>
            <a:r>
              <a:rPr lang="en-US" sz="1600" dirty="0">
                <a:solidFill>
                  <a:schemeClr val="tx1"/>
                </a:solidFill>
                <a:latin typeface="+mn-lt"/>
              </a:rPr>
              <a:t>Increase osteoblasts through inhibitions of apoptosis</a:t>
            </a:r>
          </a:p>
          <a:p>
            <a:pPr marL="285750" indent="-285750">
              <a:buFont typeface="Arial" panose="020B0604020202020204" pitchFamily="34" charset="0"/>
              <a:buChar char="•"/>
            </a:pPr>
            <a:r>
              <a:rPr lang="en-US" sz="1600" dirty="0">
                <a:solidFill>
                  <a:schemeClr val="tx1"/>
                </a:solidFill>
                <a:latin typeface="+mn-lt"/>
              </a:rPr>
              <a:t>Inhibits cytokines that cause bone resorption</a:t>
            </a:r>
          </a:p>
          <a:p>
            <a:pPr marL="171450" indent="-171450">
              <a:buFont typeface="Arial" panose="020B0604020202020204" pitchFamily="34" charset="0"/>
              <a:buChar char="•"/>
            </a:pPr>
            <a:endParaRPr lang="en-US" dirty="0">
              <a:solidFill>
                <a:schemeClr val="tx1"/>
              </a:solidFill>
            </a:endParaRPr>
          </a:p>
        </p:txBody>
      </p:sp>
    </p:spTree>
    <p:extLst>
      <p:ext uri="{BB962C8B-B14F-4D97-AF65-F5344CB8AC3E}">
        <p14:creationId xmlns:p14="http://schemas.microsoft.com/office/powerpoint/2010/main" val="21480482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3D6218-83CC-41F2-96E6-6771E57EB258}"/>
              </a:ext>
            </a:extLst>
          </p:cNvPr>
          <p:cNvSpPr/>
          <p:nvPr/>
        </p:nvSpPr>
        <p:spPr>
          <a:xfrm>
            <a:off x="768626" y="727606"/>
            <a:ext cx="7142922" cy="2291397"/>
          </a:xfrm>
          <a:prstGeom prst="rect">
            <a:avLst/>
          </a:prstGeom>
        </p:spPr>
        <p:txBody>
          <a:bodyPr wrap="square">
            <a:spAutoFit/>
          </a:bodyPr>
          <a:lstStyle/>
          <a:p>
            <a:r>
              <a:rPr lang="en-US" sz="3200" b="1" dirty="0">
                <a:solidFill>
                  <a:srgbClr val="106975"/>
                </a:solidFill>
                <a:latin typeface="+mj-lt"/>
                <a:ea typeface="Tahoma" panose="020B0604030504040204" pitchFamily="34" charset="0"/>
                <a:cs typeface="Tahoma" panose="020B0604030504040204" pitchFamily="34" charset="0"/>
              </a:rPr>
              <a:t>Menopause and Cardiovascular health</a:t>
            </a:r>
          </a:p>
          <a:p>
            <a:pPr algn="ctr"/>
            <a:endParaRPr lang="en-US" sz="2400" dirty="0">
              <a:solidFill>
                <a:srgbClr val="106975"/>
              </a:solidFill>
              <a:ea typeface="Tahoma" panose="020B0604030504040204" pitchFamily="34" charset="0"/>
              <a:cs typeface="Tahoma" panose="020B0604030504040204" pitchFamily="34" charset="0"/>
            </a:endParaRPr>
          </a:p>
          <a:p>
            <a:pPr marL="285750" indent="-285750">
              <a:lnSpc>
                <a:spcPct val="150000"/>
              </a:lnSpc>
              <a:buFont typeface="Arial" panose="020B0604020202020204" pitchFamily="34" charset="0"/>
              <a:buChar char="•"/>
            </a:pPr>
            <a:r>
              <a:rPr lang="en-US" sz="2000" dirty="0">
                <a:ea typeface="Tahoma" panose="020B0604030504040204" pitchFamily="34" charset="0"/>
                <a:cs typeface="Tahoma" panose="020B0604030504040204" pitchFamily="34" charset="0"/>
              </a:rPr>
              <a:t>Increase in total cholesterol due to increased LDL</a:t>
            </a:r>
          </a:p>
          <a:p>
            <a:pPr marL="285750" indent="-285750">
              <a:lnSpc>
                <a:spcPct val="150000"/>
              </a:lnSpc>
              <a:buFont typeface="Arial" panose="020B0604020202020204" pitchFamily="34" charset="0"/>
              <a:buChar char="•"/>
            </a:pPr>
            <a:r>
              <a:rPr lang="en-US" sz="2000" dirty="0">
                <a:ea typeface="Tahoma" panose="020B0604030504040204" pitchFamily="34" charset="0"/>
                <a:cs typeface="Tahoma" panose="020B0604030504040204" pitchFamily="34" charset="0"/>
              </a:rPr>
              <a:t>Increase in inflammatory markers and cytokines</a:t>
            </a:r>
          </a:p>
          <a:p>
            <a:pPr marL="285750" indent="-285750">
              <a:lnSpc>
                <a:spcPct val="150000"/>
              </a:lnSpc>
              <a:buFont typeface="Arial" panose="020B0604020202020204" pitchFamily="34" charset="0"/>
              <a:buChar char="•"/>
            </a:pPr>
            <a:r>
              <a:rPr lang="en-US" sz="2000" dirty="0">
                <a:ea typeface="Tahoma" panose="020B0604030504040204" pitchFamily="34" charset="0"/>
                <a:cs typeface="Tahoma" panose="020B0604030504040204" pitchFamily="34" charset="0"/>
              </a:rPr>
              <a:t>Decreased blood flow in vascular beds</a:t>
            </a:r>
          </a:p>
        </p:txBody>
      </p:sp>
    </p:spTree>
    <p:extLst>
      <p:ext uri="{BB962C8B-B14F-4D97-AF65-F5344CB8AC3E}">
        <p14:creationId xmlns:p14="http://schemas.microsoft.com/office/powerpoint/2010/main" val="38065361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F7E291-107B-4EF0-B296-3E99047C1DA3}"/>
              </a:ext>
            </a:extLst>
          </p:cNvPr>
          <p:cNvPicPr>
            <a:picLocks noChangeAspect="1"/>
          </p:cNvPicPr>
          <p:nvPr/>
        </p:nvPicPr>
        <p:blipFill rotWithShape="1">
          <a:blip r:embed="rId3"/>
          <a:srcRect t="12308" b="6552"/>
          <a:stretch/>
        </p:blipFill>
        <p:spPr>
          <a:xfrm>
            <a:off x="1069008" y="978240"/>
            <a:ext cx="5745151" cy="3519732"/>
          </a:xfrm>
          <a:prstGeom prst="rect">
            <a:avLst/>
          </a:prstGeom>
        </p:spPr>
      </p:pic>
      <p:sp>
        <p:nvSpPr>
          <p:cNvPr id="3" name="TextBox 2">
            <a:extLst>
              <a:ext uri="{FF2B5EF4-FFF2-40B4-BE49-F238E27FC236}">
                <a16:creationId xmlns:a16="http://schemas.microsoft.com/office/drawing/2014/main" id="{B370CADA-6066-D44D-97F2-188797475B7C}"/>
              </a:ext>
            </a:extLst>
          </p:cNvPr>
          <p:cNvSpPr txBox="1"/>
          <p:nvPr/>
        </p:nvSpPr>
        <p:spPr>
          <a:xfrm>
            <a:off x="3432175" y="4645492"/>
            <a:ext cx="5872163" cy="307777"/>
          </a:xfrm>
          <a:prstGeom prst="rect">
            <a:avLst/>
          </a:prstGeom>
          <a:noFill/>
        </p:spPr>
        <p:txBody>
          <a:bodyPr wrap="square" rtlCol="0">
            <a:spAutoFit/>
          </a:bodyPr>
          <a:lstStyle/>
          <a:p>
            <a:r>
              <a:rPr lang="en-US" sz="1400" i="1" dirty="0"/>
              <a:t>Yen and Jaffe’s Reproductive Endocrinology, 7</a:t>
            </a:r>
            <a:r>
              <a:rPr lang="en-US" sz="1400" i="1" baseline="30000" dirty="0"/>
              <a:t>th</a:t>
            </a:r>
            <a:r>
              <a:rPr lang="en-US" sz="1400" i="1" dirty="0"/>
              <a:t> Ed</a:t>
            </a:r>
          </a:p>
        </p:txBody>
      </p:sp>
      <p:sp>
        <p:nvSpPr>
          <p:cNvPr id="5" name="Title 1">
            <a:extLst>
              <a:ext uri="{FF2B5EF4-FFF2-40B4-BE49-F238E27FC236}">
                <a16:creationId xmlns:a16="http://schemas.microsoft.com/office/drawing/2014/main" id="{2F68BCA9-EABB-5349-8EF5-D2D454BE6202}"/>
              </a:ext>
            </a:extLst>
          </p:cNvPr>
          <p:cNvSpPr>
            <a:spLocks noGrp="1"/>
          </p:cNvSpPr>
          <p:nvPr>
            <p:ph type="ctrTitle"/>
          </p:nvPr>
        </p:nvSpPr>
        <p:spPr>
          <a:xfrm>
            <a:off x="370790" y="342899"/>
            <a:ext cx="6080809" cy="248353"/>
          </a:xfrm>
        </p:spPr>
        <p:txBody>
          <a:bodyPr/>
          <a:lstStyle/>
          <a:p>
            <a:r>
              <a:rPr lang="en-US" sz="3200" dirty="0">
                <a:solidFill>
                  <a:srgbClr val="106975"/>
                </a:solidFill>
                <a:latin typeface="+mn-lt"/>
              </a:rPr>
              <a:t>Estrogen is protective</a:t>
            </a:r>
          </a:p>
        </p:txBody>
      </p:sp>
    </p:spTree>
    <p:extLst>
      <p:ext uri="{BB962C8B-B14F-4D97-AF65-F5344CB8AC3E}">
        <p14:creationId xmlns:p14="http://schemas.microsoft.com/office/powerpoint/2010/main" val="35190663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905737-06EE-424F-A0F7-773329F81680}"/>
              </a:ext>
            </a:extLst>
          </p:cNvPr>
          <p:cNvPicPr>
            <a:picLocks noChangeAspect="1"/>
          </p:cNvPicPr>
          <p:nvPr/>
        </p:nvPicPr>
        <p:blipFill rotWithShape="1">
          <a:blip r:embed="rId3"/>
          <a:srcRect t="14028" b="5741"/>
          <a:stretch/>
        </p:blipFill>
        <p:spPr>
          <a:xfrm>
            <a:off x="1066275" y="889000"/>
            <a:ext cx="6063395" cy="3568700"/>
          </a:xfrm>
          <a:prstGeom prst="rect">
            <a:avLst/>
          </a:prstGeom>
        </p:spPr>
      </p:pic>
      <p:sp>
        <p:nvSpPr>
          <p:cNvPr id="2" name="TextBox 1">
            <a:extLst>
              <a:ext uri="{FF2B5EF4-FFF2-40B4-BE49-F238E27FC236}">
                <a16:creationId xmlns:a16="http://schemas.microsoft.com/office/drawing/2014/main" id="{B8A38587-1894-F64E-8025-EC987E201EC4}"/>
              </a:ext>
            </a:extLst>
          </p:cNvPr>
          <p:cNvSpPr txBox="1"/>
          <p:nvPr/>
        </p:nvSpPr>
        <p:spPr>
          <a:xfrm>
            <a:off x="4648200" y="4635500"/>
            <a:ext cx="3390900" cy="276999"/>
          </a:xfrm>
          <a:prstGeom prst="rect">
            <a:avLst/>
          </a:prstGeom>
          <a:noFill/>
        </p:spPr>
        <p:txBody>
          <a:bodyPr wrap="square" rtlCol="0">
            <a:spAutoFit/>
          </a:bodyPr>
          <a:lstStyle/>
          <a:p>
            <a:r>
              <a:rPr lang="en-US" sz="1200" i="1" dirty="0" err="1"/>
              <a:t>Atsma</a:t>
            </a:r>
            <a:r>
              <a:rPr lang="en-US" sz="1200" i="1" dirty="0"/>
              <a:t> et 10, Menopause 2006</a:t>
            </a:r>
          </a:p>
        </p:txBody>
      </p:sp>
      <p:sp>
        <p:nvSpPr>
          <p:cNvPr id="4" name="Title 1">
            <a:extLst>
              <a:ext uri="{FF2B5EF4-FFF2-40B4-BE49-F238E27FC236}">
                <a16:creationId xmlns:a16="http://schemas.microsoft.com/office/drawing/2014/main" id="{80465F75-E78F-D845-A2DB-CA113795A915}"/>
              </a:ext>
            </a:extLst>
          </p:cNvPr>
          <p:cNvSpPr>
            <a:spLocks noGrp="1"/>
          </p:cNvSpPr>
          <p:nvPr>
            <p:ph type="ctrTitle"/>
          </p:nvPr>
        </p:nvSpPr>
        <p:spPr>
          <a:xfrm>
            <a:off x="263817" y="253999"/>
            <a:ext cx="7668310" cy="546101"/>
          </a:xfrm>
        </p:spPr>
        <p:txBody>
          <a:bodyPr/>
          <a:lstStyle/>
          <a:p>
            <a:r>
              <a:rPr lang="en-US" sz="2800" dirty="0">
                <a:solidFill>
                  <a:srgbClr val="106975"/>
                </a:solidFill>
                <a:latin typeface="+mn-lt"/>
              </a:rPr>
              <a:t>Early Menopause and Cardiovascular Disease</a:t>
            </a:r>
          </a:p>
        </p:txBody>
      </p:sp>
    </p:spTree>
    <p:extLst>
      <p:ext uri="{BB962C8B-B14F-4D97-AF65-F5344CB8AC3E}">
        <p14:creationId xmlns:p14="http://schemas.microsoft.com/office/powerpoint/2010/main" val="7638109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AABB1EA-D9CF-4F31-B5E7-F56C7EEC0D10}"/>
              </a:ext>
            </a:extLst>
          </p:cNvPr>
          <p:cNvSpPr txBox="1"/>
          <p:nvPr/>
        </p:nvSpPr>
        <p:spPr>
          <a:xfrm>
            <a:off x="2718778" y="840377"/>
            <a:ext cx="3909391" cy="584775"/>
          </a:xfrm>
          <a:prstGeom prst="rect">
            <a:avLst/>
          </a:prstGeom>
          <a:noFill/>
        </p:spPr>
        <p:txBody>
          <a:bodyPr wrap="square" rtlCol="0">
            <a:spAutoFit/>
          </a:bodyPr>
          <a:lstStyle/>
          <a:p>
            <a:r>
              <a:rPr lang="en-US" sz="3200" b="1" dirty="0">
                <a:solidFill>
                  <a:srgbClr val="106975"/>
                </a:solidFill>
                <a:latin typeface="+mj-lt"/>
                <a:ea typeface="Tahoma" panose="020B0604030504040204" pitchFamily="34" charset="0"/>
                <a:cs typeface="Tahoma" panose="020B0604030504040204" pitchFamily="34" charset="0"/>
              </a:rPr>
              <a:t>Management Options</a:t>
            </a:r>
          </a:p>
        </p:txBody>
      </p:sp>
    </p:spTree>
    <p:extLst>
      <p:ext uri="{BB962C8B-B14F-4D97-AF65-F5344CB8AC3E}">
        <p14:creationId xmlns:p14="http://schemas.microsoft.com/office/powerpoint/2010/main" val="9266471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E37BF-12E7-EF42-B00C-107D660B4265}"/>
              </a:ext>
            </a:extLst>
          </p:cNvPr>
          <p:cNvSpPr>
            <a:spLocks noGrp="1"/>
          </p:cNvSpPr>
          <p:nvPr>
            <p:ph type="ctrTitle"/>
          </p:nvPr>
        </p:nvSpPr>
        <p:spPr/>
        <p:txBody>
          <a:bodyPr/>
          <a:lstStyle/>
          <a:p>
            <a:r>
              <a:rPr lang="en-US" sz="3200" dirty="0">
                <a:solidFill>
                  <a:srgbClr val="106975"/>
                </a:solidFill>
                <a:latin typeface="+mj-lt"/>
              </a:rPr>
              <a:t>Lifestyle Changes</a:t>
            </a:r>
          </a:p>
        </p:txBody>
      </p:sp>
      <p:sp>
        <p:nvSpPr>
          <p:cNvPr id="4" name="Text Placeholder 3">
            <a:extLst>
              <a:ext uri="{FF2B5EF4-FFF2-40B4-BE49-F238E27FC236}">
                <a16:creationId xmlns:a16="http://schemas.microsoft.com/office/drawing/2014/main" id="{15AAF94B-0C7C-5A41-B645-7318C63A9C1F}"/>
              </a:ext>
            </a:extLst>
          </p:cNvPr>
          <p:cNvSpPr>
            <a:spLocks noGrp="1"/>
          </p:cNvSpPr>
          <p:nvPr>
            <p:ph type="body" sz="quarter" idx="12"/>
          </p:nvPr>
        </p:nvSpPr>
        <p:spPr>
          <a:xfrm>
            <a:off x="597589" y="1475570"/>
            <a:ext cx="2382883" cy="2295838"/>
          </a:xfrm>
          <a:solidFill>
            <a:schemeClr val="accent5">
              <a:lumMod val="20000"/>
              <a:lumOff val="80000"/>
            </a:schemeClr>
          </a:solidFill>
        </p:spPr>
        <p:txBody>
          <a:bodyPr/>
          <a:lstStyle/>
          <a:p>
            <a:pPr marL="285750" indent="-285750">
              <a:buFont typeface="Arial" panose="020B0604020202020204" pitchFamily="34" charset="0"/>
              <a:buChar char="•"/>
            </a:pPr>
            <a:r>
              <a:rPr lang="en-GB" sz="1800" dirty="0">
                <a:solidFill>
                  <a:schemeClr val="tx1"/>
                </a:solidFill>
                <a:latin typeface="+mn-lt"/>
                <a:ea typeface="Tahoma" panose="020B0604030504040204" pitchFamily="34" charset="0"/>
                <a:cs typeface="Tahoma" panose="020B0604030504040204" pitchFamily="34" charset="0"/>
              </a:rPr>
              <a:t>Light clothing, cool environment</a:t>
            </a:r>
          </a:p>
          <a:p>
            <a:pPr marL="285750" indent="-285750">
              <a:buFont typeface="Arial" panose="020B0604020202020204" pitchFamily="34" charset="0"/>
              <a:buChar char="•"/>
            </a:pPr>
            <a:r>
              <a:rPr lang="en-GB" sz="1800" dirty="0">
                <a:solidFill>
                  <a:schemeClr val="tx1"/>
                </a:solidFill>
                <a:latin typeface="+mn-lt"/>
                <a:ea typeface="Tahoma" panose="020B0604030504040204" pitchFamily="34" charset="0"/>
                <a:cs typeface="Tahoma" panose="020B0604030504040204" pitchFamily="34" charset="0"/>
              </a:rPr>
              <a:t>Healthy eating </a:t>
            </a:r>
          </a:p>
          <a:p>
            <a:pPr marL="285750" indent="-285750">
              <a:buFont typeface="Arial" panose="020B0604020202020204" pitchFamily="34" charset="0"/>
              <a:buChar char="•"/>
            </a:pPr>
            <a:r>
              <a:rPr lang="en-GB" sz="1800" dirty="0">
                <a:solidFill>
                  <a:schemeClr val="tx1"/>
                </a:solidFill>
                <a:latin typeface="+mn-lt"/>
                <a:ea typeface="Tahoma" panose="020B0604030504040204" pitchFamily="34" charset="0"/>
                <a:cs typeface="Tahoma" panose="020B0604030504040204" pitchFamily="34" charset="0"/>
              </a:rPr>
              <a:t>Reduce stress levels</a:t>
            </a:r>
          </a:p>
          <a:p>
            <a:pPr marL="285750" indent="-285750">
              <a:buFont typeface="Arial" panose="020B0604020202020204" pitchFamily="34" charset="0"/>
              <a:buChar char="•"/>
            </a:pPr>
            <a:r>
              <a:rPr lang="en-GB" sz="1800" dirty="0">
                <a:solidFill>
                  <a:schemeClr val="tx1"/>
                </a:solidFill>
                <a:latin typeface="+mn-lt"/>
                <a:ea typeface="Tahoma" panose="020B0604030504040204" pitchFamily="34" charset="0"/>
                <a:cs typeface="Tahoma" panose="020B0604030504040204" pitchFamily="34" charset="0"/>
              </a:rPr>
              <a:t>Weight loss</a:t>
            </a:r>
          </a:p>
          <a:p>
            <a:pPr marL="285750" indent="-285750">
              <a:buFont typeface="Arial" panose="020B0604020202020204" pitchFamily="34" charset="0"/>
              <a:buChar char="•"/>
            </a:pPr>
            <a:r>
              <a:rPr lang="en-GB" sz="1800" dirty="0">
                <a:solidFill>
                  <a:schemeClr val="tx1"/>
                </a:solidFill>
                <a:latin typeface="+mn-lt"/>
                <a:ea typeface="Tahoma" panose="020B0604030504040204" pitchFamily="34" charset="0"/>
                <a:cs typeface="Tahoma" panose="020B0604030504040204" pitchFamily="34" charset="0"/>
              </a:rPr>
              <a:t>Exercise</a:t>
            </a:r>
          </a:p>
          <a:p>
            <a:endParaRPr lang="en-US" dirty="0"/>
          </a:p>
        </p:txBody>
      </p:sp>
      <p:pic>
        <p:nvPicPr>
          <p:cNvPr id="7" name="Picture 2" descr="http://news.bbcimg.co.uk/media/images/82504000/jpg/_82504355_82504234.jpg">
            <a:extLst>
              <a:ext uri="{FF2B5EF4-FFF2-40B4-BE49-F238E27FC236}">
                <a16:creationId xmlns:a16="http://schemas.microsoft.com/office/drawing/2014/main" id="{A1F59D7A-1BCE-4EB2-9996-9F9F728AAE26}"/>
              </a:ext>
            </a:extLst>
          </p:cNvPr>
          <p:cNvPicPr>
            <a:picLocks noChangeAspect="1" noChangeArrowheads="1"/>
          </p:cNvPicPr>
          <p:nvPr/>
        </p:nvPicPr>
        <p:blipFill>
          <a:blip r:embed="rId3" cstate="print"/>
          <a:srcRect/>
          <a:stretch>
            <a:fillRect/>
          </a:stretch>
        </p:blipFill>
        <p:spPr bwMode="auto">
          <a:xfrm>
            <a:off x="6121626" y="3202694"/>
            <a:ext cx="1634749" cy="919546"/>
          </a:xfrm>
          <a:prstGeom prst="rect">
            <a:avLst/>
          </a:prstGeom>
          <a:noFill/>
        </p:spPr>
      </p:pic>
      <p:pic>
        <p:nvPicPr>
          <p:cNvPr id="8" name="Picture 7">
            <a:extLst>
              <a:ext uri="{FF2B5EF4-FFF2-40B4-BE49-F238E27FC236}">
                <a16:creationId xmlns:a16="http://schemas.microsoft.com/office/drawing/2014/main" id="{613B2667-4D58-4E52-BAA7-B482B9C0D02F}"/>
              </a:ext>
            </a:extLst>
          </p:cNvPr>
          <p:cNvPicPr>
            <a:picLocks noChangeAspect="1"/>
          </p:cNvPicPr>
          <p:nvPr/>
        </p:nvPicPr>
        <p:blipFill rotWithShape="1">
          <a:blip r:embed="rId4"/>
          <a:srcRect b="6577"/>
          <a:stretch/>
        </p:blipFill>
        <p:spPr>
          <a:xfrm>
            <a:off x="4222677" y="3023694"/>
            <a:ext cx="1367476" cy="1277547"/>
          </a:xfrm>
          <a:prstGeom prst="rect">
            <a:avLst/>
          </a:prstGeom>
        </p:spPr>
      </p:pic>
      <p:sp>
        <p:nvSpPr>
          <p:cNvPr id="9" name="Title 1">
            <a:extLst>
              <a:ext uri="{FF2B5EF4-FFF2-40B4-BE49-F238E27FC236}">
                <a16:creationId xmlns:a16="http://schemas.microsoft.com/office/drawing/2014/main" id="{5A925399-8B59-5249-A5BB-95BDA603EFD8}"/>
              </a:ext>
            </a:extLst>
          </p:cNvPr>
          <p:cNvSpPr txBox="1">
            <a:spLocks/>
          </p:cNvSpPr>
          <p:nvPr/>
        </p:nvSpPr>
        <p:spPr>
          <a:xfrm>
            <a:off x="3729927" y="1312765"/>
            <a:ext cx="5025380" cy="1462103"/>
          </a:xfrm>
          <a:prstGeom prst="rect">
            <a:avLst/>
          </a:prstGeom>
        </p:spPr>
        <p:txBody>
          <a:bodyPr vert="horz" lIns="0" tIns="0" rIns="91440" bIns="0" rtlCol="0" anchor="ctr">
            <a:noAutofit/>
          </a:bodyPr>
          <a:lstStyle>
            <a:lvl1pPr algn="l" defTabSz="457200" rtl="0" eaLnBrk="1" latinLnBrk="0" hangingPunct="1">
              <a:spcBef>
                <a:spcPct val="0"/>
              </a:spcBef>
              <a:buNone/>
              <a:defRPr sz="2400" b="1" kern="1200">
                <a:solidFill>
                  <a:srgbClr val="019288"/>
                </a:solidFill>
                <a:latin typeface="Tahoma"/>
                <a:ea typeface="+mj-ea"/>
                <a:cs typeface="Tahoma"/>
              </a:defRPr>
            </a:lvl1pPr>
          </a:lstStyle>
          <a:p>
            <a:r>
              <a:rPr lang="en-GB" sz="1400" b="0" i="1" dirty="0">
                <a:solidFill>
                  <a:srgbClr val="FF0000"/>
                </a:solidFill>
                <a:latin typeface="Tahoma" panose="020B0604030504040204" pitchFamily="34" charset="0"/>
                <a:ea typeface="Tahoma" panose="020B0604030504040204" pitchFamily="34" charset="0"/>
                <a:cs typeface="Tahoma" panose="020B0604030504040204" pitchFamily="34" charset="0"/>
              </a:rPr>
              <a:t>Effects of a dietary intervention and weight change on hot flushes in the Women’s Health Initiative</a:t>
            </a:r>
            <a:r>
              <a:rPr lang="en-GB" sz="1200" b="0" i="1" dirty="0">
                <a:latin typeface="Tahoma" panose="020B0604030504040204" pitchFamily="34" charset="0"/>
                <a:ea typeface="Tahoma" panose="020B0604030504040204" pitchFamily="34" charset="0"/>
                <a:cs typeface="Tahoma" panose="020B0604030504040204" pitchFamily="34" charset="0"/>
              </a:rPr>
              <a:t>. </a:t>
            </a:r>
          </a:p>
          <a:p>
            <a:pPr algn="r"/>
            <a:r>
              <a:rPr lang="en-GB" sz="1100" b="0" dirty="0">
                <a:solidFill>
                  <a:srgbClr val="002060"/>
                </a:solidFill>
                <a:latin typeface="Tahoma" panose="020B0604030504040204" pitchFamily="34" charset="0"/>
                <a:ea typeface="Tahoma" panose="020B0604030504040204" pitchFamily="34" charset="0"/>
                <a:cs typeface="Tahoma" panose="020B0604030504040204" pitchFamily="34" charset="0"/>
              </a:rPr>
              <a:t>Kroenke  et al. Menopause 2012, 19: 980-988</a:t>
            </a:r>
            <a:r>
              <a:rPr lang="en-GB" sz="1400" b="0" dirty="0">
                <a:solidFill>
                  <a:srgbClr val="002060"/>
                </a:solidFill>
                <a:latin typeface="Tahoma" panose="020B0604030504040204" pitchFamily="34" charset="0"/>
                <a:ea typeface="Tahoma" panose="020B0604030504040204" pitchFamily="34" charset="0"/>
                <a:cs typeface="Tahoma" panose="020B0604030504040204" pitchFamily="34" charset="0"/>
              </a:rPr>
              <a:t>.</a:t>
            </a:r>
          </a:p>
          <a:p>
            <a:pPr algn="r"/>
            <a:endParaRPr lang="en-GB" sz="1400" b="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GB" sz="1400" b="0" dirty="0">
                <a:solidFill>
                  <a:srgbClr val="002060"/>
                </a:solidFill>
                <a:latin typeface="Tahoma" panose="020B0604030504040204" pitchFamily="34" charset="0"/>
                <a:ea typeface="Tahoma" panose="020B0604030504040204" pitchFamily="34" charset="0"/>
                <a:cs typeface="Tahoma" panose="020B0604030504040204" pitchFamily="34" charset="0"/>
              </a:rPr>
              <a:t>Increase in plant based diet and less fat resulted in reduction in VMS and weight loss</a:t>
            </a:r>
            <a:endParaRPr lang="en-GB" sz="1600" b="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315025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E37BF-12E7-EF42-B00C-107D660B4265}"/>
              </a:ext>
            </a:extLst>
          </p:cNvPr>
          <p:cNvSpPr>
            <a:spLocks noGrp="1"/>
          </p:cNvSpPr>
          <p:nvPr>
            <p:ph type="ctrTitle"/>
          </p:nvPr>
        </p:nvSpPr>
        <p:spPr/>
        <p:txBody>
          <a:bodyPr/>
          <a:lstStyle/>
          <a:p>
            <a:r>
              <a:rPr lang="en-US" sz="3200" dirty="0">
                <a:solidFill>
                  <a:srgbClr val="106975"/>
                </a:solidFill>
                <a:latin typeface="+mj-lt"/>
              </a:rPr>
              <a:t>Physical Health</a:t>
            </a:r>
          </a:p>
        </p:txBody>
      </p:sp>
      <p:sp>
        <p:nvSpPr>
          <p:cNvPr id="4" name="Text Placeholder 3">
            <a:extLst>
              <a:ext uri="{FF2B5EF4-FFF2-40B4-BE49-F238E27FC236}">
                <a16:creationId xmlns:a16="http://schemas.microsoft.com/office/drawing/2014/main" id="{15AAF94B-0C7C-5A41-B645-7318C63A9C1F}"/>
              </a:ext>
            </a:extLst>
          </p:cNvPr>
          <p:cNvSpPr>
            <a:spLocks noGrp="1"/>
          </p:cNvSpPr>
          <p:nvPr>
            <p:ph type="body" sz="quarter" idx="12"/>
          </p:nvPr>
        </p:nvSpPr>
        <p:spPr>
          <a:xfrm>
            <a:off x="647700" y="1524001"/>
            <a:ext cx="3227388" cy="2682240"/>
          </a:xfrm>
          <a:noFill/>
        </p:spPr>
        <p:txBody>
          <a:bodyPr/>
          <a:lstStyle/>
          <a:p>
            <a:pPr marL="285750" indent="-285750">
              <a:buFont typeface="Arial" panose="020B0604020202020204" pitchFamily="34" charset="0"/>
              <a:buChar char="•"/>
            </a:pPr>
            <a:r>
              <a:rPr lang="en-US" sz="2000" dirty="0">
                <a:solidFill>
                  <a:schemeClr val="tx1"/>
                </a:solidFill>
                <a:latin typeface="+mn-lt"/>
              </a:rPr>
              <a:t>Aids in weight management</a:t>
            </a:r>
          </a:p>
          <a:p>
            <a:pPr marL="285750" indent="-285750">
              <a:buFont typeface="Arial" panose="020B0604020202020204" pitchFamily="34" charset="0"/>
              <a:buChar char="•"/>
            </a:pPr>
            <a:r>
              <a:rPr lang="en-US" sz="2000" dirty="0">
                <a:solidFill>
                  <a:schemeClr val="tx1"/>
                </a:solidFill>
                <a:latin typeface="+mn-lt"/>
              </a:rPr>
              <a:t>Reduces osteoporosis risk</a:t>
            </a:r>
          </a:p>
          <a:p>
            <a:pPr marL="285750" indent="-285750">
              <a:buFont typeface="Arial" panose="020B0604020202020204" pitchFamily="34" charset="0"/>
              <a:buChar char="•"/>
            </a:pPr>
            <a:r>
              <a:rPr lang="en-US" sz="2000" dirty="0">
                <a:solidFill>
                  <a:schemeClr val="tx1"/>
                </a:solidFill>
                <a:latin typeface="+mn-lt"/>
              </a:rPr>
              <a:t>Reduces heart disease risk</a:t>
            </a:r>
          </a:p>
          <a:p>
            <a:pPr marL="285750" indent="-285750">
              <a:buFont typeface="Arial" panose="020B0604020202020204" pitchFamily="34" charset="0"/>
              <a:buChar char="•"/>
            </a:pPr>
            <a:r>
              <a:rPr lang="en-US" sz="2000" dirty="0">
                <a:solidFill>
                  <a:schemeClr val="tx1"/>
                </a:solidFill>
                <a:latin typeface="+mn-lt"/>
              </a:rPr>
              <a:t>Reduces joint pain</a:t>
            </a:r>
          </a:p>
          <a:p>
            <a:pPr marL="285750" indent="-285750">
              <a:buFont typeface="Arial" panose="020B0604020202020204" pitchFamily="34" charset="0"/>
              <a:buChar char="•"/>
            </a:pPr>
            <a:r>
              <a:rPr lang="en-US" sz="2000" dirty="0">
                <a:solidFill>
                  <a:schemeClr val="tx1"/>
                </a:solidFill>
                <a:latin typeface="+mn-lt"/>
              </a:rPr>
              <a:t>Improves quality of life</a:t>
            </a:r>
          </a:p>
          <a:p>
            <a:endParaRPr lang="en-US" dirty="0"/>
          </a:p>
        </p:txBody>
      </p:sp>
      <p:pic>
        <p:nvPicPr>
          <p:cNvPr id="5" name="Picture 4">
            <a:extLst>
              <a:ext uri="{FF2B5EF4-FFF2-40B4-BE49-F238E27FC236}">
                <a16:creationId xmlns:a16="http://schemas.microsoft.com/office/drawing/2014/main" id="{62D862D7-E302-9C4E-9946-F17249EF5B56}"/>
              </a:ext>
            </a:extLst>
          </p:cNvPr>
          <p:cNvPicPr>
            <a:picLocks noChangeAspect="1"/>
          </p:cNvPicPr>
          <p:nvPr/>
        </p:nvPicPr>
        <p:blipFill>
          <a:blip r:embed="rId3"/>
          <a:stretch>
            <a:fillRect/>
          </a:stretch>
        </p:blipFill>
        <p:spPr>
          <a:xfrm>
            <a:off x="4889500" y="1524000"/>
            <a:ext cx="2109146" cy="1479550"/>
          </a:xfrm>
          <a:prstGeom prst="rect">
            <a:avLst/>
          </a:prstGeom>
        </p:spPr>
      </p:pic>
    </p:spTree>
    <p:extLst>
      <p:ext uri="{BB962C8B-B14F-4D97-AF65-F5344CB8AC3E}">
        <p14:creationId xmlns:p14="http://schemas.microsoft.com/office/powerpoint/2010/main" val="17726525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E37BF-12E7-EF42-B00C-107D660B4265}"/>
              </a:ext>
            </a:extLst>
          </p:cNvPr>
          <p:cNvSpPr>
            <a:spLocks noGrp="1"/>
          </p:cNvSpPr>
          <p:nvPr>
            <p:ph type="ctrTitle"/>
          </p:nvPr>
        </p:nvSpPr>
        <p:spPr/>
        <p:txBody>
          <a:bodyPr/>
          <a:lstStyle/>
          <a:p>
            <a:r>
              <a:rPr lang="en-US" sz="3200" dirty="0">
                <a:solidFill>
                  <a:srgbClr val="106975"/>
                </a:solidFill>
                <a:latin typeface="+mj-lt"/>
              </a:rPr>
              <a:t>Bone Health</a:t>
            </a:r>
          </a:p>
        </p:txBody>
      </p:sp>
      <p:sp>
        <p:nvSpPr>
          <p:cNvPr id="4" name="Text Placeholder 3">
            <a:extLst>
              <a:ext uri="{FF2B5EF4-FFF2-40B4-BE49-F238E27FC236}">
                <a16:creationId xmlns:a16="http://schemas.microsoft.com/office/drawing/2014/main" id="{15AAF94B-0C7C-5A41-B645-7318C63A9C1F}"/>
              </a:ext>
            </a:extLst>
          </p:cNvPr>
          <p:cNvSpPr>
            <a:spLocks noGrp="1"/>
          </p:cNvSpPr>
          <p:nvPr>
            <p:ph type="body" sz="quarter" idx="12"/>
          </p:nvPr>
        </p:nvSpPr>
        <p:spPr>
          <a:xfrm>
            <a:off x="678138" y="1449932"/>
            <a:ext cx="3500438" cy="3009900"/>
          </a:xfrm>
        </p:spPr>
        <p:txBody>
          <a:bodyPr/>
          <a:lstStyle/>
          <a:p>
            <a:pPr marL="171450" indent="-171450">
              <a:buFont typeface="Arial" panose="020B0604020202020204" pitchFamily="34" charset="0"/>
              <a:buChar char="•"/>
            </a:pPr>
            <a:r>
              <a:rPr lang="en-US" sz="2000" dirty="0">
                <a:solidFill>
                  <a:schemeClr val="tx1"/>
                </a:solidFill>
                <a:latin typeface="+mn-lt"/>
              </a:rPr>
              <a:t>Weight bearing exercise</a:t>
            </a:r>
          </a:p>
          <a:p>
            <a:pPr marL="171450" indent="-171450">
              <a:buFont typeface="Arial" panose="020B0604020202020204" pitchFamily="34" charset="0"/>
              <a:buChar char="•"/>
            </a:pPr>
            <a:r>
              <a:rPr lang="en-US" sz="2000" dirty="0">
                <a:solidFill>
                  <a:schemeClr val="tx1"/>
                </a:solidFill>
                <a:latin typeface="+mn-lt"/>
              </a:rPr>
              <a:t>Healthy diet</a:t>
            </a:r>
          </a:p>
          <a:p>
            <a:pPr marL="171450" indent="-171450">
              <a:buFont typeface="Arial" panose="020B0604020202020204" pitchFamily="34" charset="0"/>
              <a:buChar char="•"/>
            </a:pPr>
            <a:r>
              <a:rPr lang="en-US" sz="2000" dirty="0">
                <a:solidFill>
                  <a:schemeClr val="tx1"/>
                </a:solidFill>
                <a:latin typeface="+mn-lt"/>
              </a:rPr>
              <a:t>Smoking Cessation</a:t>
            </a:r>
          </a:p>
          <a:p>
            <a:pPr marL="171450" indent="-171450">
              <a:buFont typeface="Arial" panose="020B0604020202020204" pitchFamily="34" charset="0"/>
              <a:buChar char="•"/>
            </a:pPr>
            <a:r>
              <a:rPr lang="en-US" sz="2000" dirty="0">
                <a:solidFill>
                  <a:schemeClr val="tx1"/>
                </a:solidFill>
                <a:latin typeface="+mn-lt"/>
              </a:rPr>
              <a:t>Limit alcohol</a:t>
            </a:r>
          </a:p>
          <a:p>
            <a:pPr marL="171450" indent="-171450">
              <a:buFont typeface="Arial" panose="020B0604020202020204" pitchFamily="34" charset="0"/>
              <a:buChar char="•"/>
            </a:pPr>
            <a:r>
              <a:rPr lang="en-US" sz="2000" dirty="0">
                <a:solidFill>
                  <a:schemeClr val="tx1"/>
                </a:solidFill>
                <a:latin typeface="+mn-lt"/>
              </a:rPr>
              <a:t>Calcium, Vitamin D supplements</a:t>
            </a:r>
          </a:p>
          <a:p>
            <a:pPr marL="171450" indent="-171450">
              <a:buFont typeface="Arial" panose="020B0604020202020204" pitchFamily="34" charset="0"/>
              <a:buChar char="•"/>
            </a:pPr>
            <a:r>
              <a:rPr lang="en-US" sz="2000" dirty="0">
                <a:solidFill>
                  <a:schemeClr val="tx1"/>
                </a:solidFill>
                <a:latin typeface="+mn-lt"/>
              </a:rPr>
              <a:t>Role for hormone replacement therapy</a:t>
            </a:r>
          </a:p>
          <a:p>
            <a:endParaRPr lang="en-US" sz="1800" dirty="0">
              <a:solidFill>
                <a:schemeClr val="tx2"/>
              </a:solidFill>
            </a:endParaRPr>
          </a:p>
          <a:p>
            <a:endParaRPr lang="en-US" dirty="0"/>
          </a:p>
        </p:txBody>
      </p:sp>
      <p:pic>
        <p:nvPicPr>
          <p:cNvPr id="3" name="Picture 2">
            <a:extLst>
              <a:ext uri="{FF2B5EF4-FFF2-40B4-BE49-F238E27FC236}">
                <a16:creationId xmlns:a16="http://schemas.microsoft.com/office/drawing/2014/main" id="{A382E6EE-A7E0-1B40-8FB1-D0EA58AE24A7}"/>
              </a:ext>
            </a:extLst>
          </p:cNvPr>
          <p:cNvPicPr>
            <a:picLocks noChangeAspect="1"/>
          </p:cNvPicPr>
          <p:nvPr/>
        </p:nvPicPr>
        <p:blipFill>
          <a:blip r:embed="rId3"/>
          <a:stretch>
            <a:fillRect/>
          </a:stretch>
        </p:blipFill>
        <p:spPr>
          <a:xfrm>
            <a:off x="4366467" y="1644390"/>
            <a:ext cx="3925764" cy="1735724"/>
          </a:xfrm>
          <a:prstGeom prst="rect">
            <a:avLst/>
          </a:prstGeom>
        </p:spPr>
      </p:pic>
    </p:spTree>
    <p:extLst>
      <p:ext uri="{BB962C8B-B14F-4D97-AF65-F5344CB8AC3E}">
        <p14:creationId xmlns:p14="http://schemas.microsoft.com/office/powerpoint/2010/main" val="23577202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3BA064-7DE4-8546-9EF2-13172E609FD8}"/>
              </a:ext>
            </a:extLst>
          </p:cNvPr>
          <p:cNvSpPr>
            <a:spLocks noGrp="1"/>
          </p:cNvSpPr>
          <p:nvPr>
            <p:ph type="body" sz="quarter" idx="10"/>
          </p:nvPr>
        </p:nvSpPr>
        <p:spPr>
          <a:xfrm>
            <a:off x="5847465" y="4086435"/>
            <a:ext cx="1402876" cy="274330"/>
          </a:xfrm>
        </p:spPr>
        <p:txBody>
          <a:bodyPr/>
          <a:lstStyle/>
          <a:p>
            <a:r>
              <a:rPr lang="en-US" b="0" dirty="0">
                <a:solidFill>
                  <a:schemeClr val="tx1">
                    <a:lumMod val="85000"/>
                    <a:lumOff val="15000"/>
                  </a:schemeClr>
                </a:solidFill>
              </a:rPr>
              <a:t>Hunter et al 2015</a:t>
            </a:r>
          </a:p>
        </p:txBody>
      </p:sp>
      <p:sp>
        <p:nvSpPr>
          <p:cNvPr id="4" name="Text Placeholder 3">
            <a:extLst>
              <a:ext uri="{FF2B5EF4-FFF2-40B4-BE49-F238E27FC236}">
                <a16:creationId xmlns:a16="http://schemas.microsoft.com/office/drawing/2014/main" id="{53905D3B-1EE0-0F49-9A15-37C8A36CAF5C}"/>
              </a:ext>
            </a:extLst>
          </p:cNvPr>
          <p:cNvSpPr>
            <a:spLocks noGrp="1"/>
          </p:cNvSpPr>
          <p:nvPr>
            <p:ph type="body" sz="quarter" idx="12"/>
          </p:nvPr>
        </p:nvSpPr>
        <p:spPr>
          <a:xfrm>
            <a:off x="374650" y="1815737"/>
            <a:ext cx="3500438" cy="1267097"/>
          </a:xfrm>
          <a:noFill/>
        </p:spPr>
        <p:txBody>
          <a:bodyPr/>
          <a:lstStyle/>
          <a:p>
            <a:endParaRPr lang="en-GB" sz="1800" dirty="0">
              <a:solidFill>
                <a:schemeClr val="tx2"/>
              </a:solidFill>
            </a:endParaRPr>
          </a:p>
          <a:p>
            <a:pPr marL="285750" indent="-285750">
              <a:buFont typeface="Arial" panose="020B0604020202020204" pitchFamily="34" charset="0"/>
              <a:buChar char="•"/>
            </a:pPr>
            <a:r>
              <a:rPr lang="en-GB" sz="2000" dirty="0">
                <a:solidFill>
                  <a:schemeClr val="tx1"/>
                </a:solidFill>
                <a:latin typeface="+mn-lt"/>
              </a:rPr>
              <a:t>Psychological support </a:t>
            </a:r>
          </a:p>
          <a:p>
            <a:pPr marL="285750" indent="-285750">
              <a:buFont typeface="Arial" panose="020B0604020202020204" pitchFamily="34" charset="0"/>
              <a:buChar char="•"/>
            </a:pPr>
            <a:r>
              <a:rPr lang="en-GB" sz="2000" dirty="0">
                <a:solidFill>
                  <a:schemeClr val="tx1"/>
                </a:solidFill>
                <a:latin typeface="+mn-lt"/>
              </a:rPr>
              <a:t>Cognitive Behavioural therapy </a:t>
            </a:r>
          </a:p>
          <a:p>
            <a:endParaRPr lang="en-US" dirty="0"/>
          </a:p>
        </p:txBody>
      </p:sp>
      <p:pic>
        <p:nvPicPr>
          <p:cNvPr id="7" name="Picture 6">
            <a:extLst>
              <a:ext uri="{FF2B5EF4-FFF2-40B4-BE49-F238E27FC236}">
                <a16:creationId xmlns:a16="http://schemas.microsoft.com/office/drawing/2014/main" id="{BA2DA758-2A0E-E14B-AFD0-74F1E4979B77}"/>
              </a:ext>
            </a:extLst>
          </p:cNvPr>
          <p:cNvPicPr>
            <a:picLocks noChangeAspect="1"/>
          </p:cNvPicPr>
          <p:nvPr/>
        </p:nvPicPr>
        <p:blipFill>
          <a:blip r:embed="rId2"/>
          <a:stretch>
            <a:fillRect/>
          </a:stretch>
        </p:blipFill>
        <p:spPr>
          <a:xfrm>
            <a:off x="4216401" y="722960"/>
            <a:ext cx="3262128" cy="3359992"/>
          </a:xfrm>
          <a:prstGeom prst="rect">
            <a:avLst/>
          </a:prstGeom>
        </p:spPr>
      </p:pic>
      <p:sp>
        <p:nvSpPr>
          <p:cNvPr id="8" name="Title 1">
            <a:extLst>
              <a:ext uri="{FF2B5EF4-FFF2-40B4-BE49-F238E27FC236}">
                <a16:creationId xmlns:a16="http://schemas.microsoft.com/office/drawing/2014/main" id="{200726C9-0A0A-D24F-A86B-1F8FC0424083}"/>
              </a:ext>
            </a:extLst>
          </p:cNvPr>
          <p:cNvSpPr txBox="1">
            <a:spLocks/>
          </p:cNvSpPr>
          <p:nvPr/>
        </p:nvSpPr>
        <p:spPr>
          <a:xfrm>
            <a:off x="374650" y="582312"/>
            <a:ext cx="5219362" cy="281296"/>
          </a:xfrm>
          <a:prstGeom prst="rect">
            <a:avLst/>
          </a:prstGeom>
        </p:spPr>
        <p:txBody>
          <a:bodyPr vert="horz" lIns="0" tIns="0" rIns="91440" bIns="0" rtlCol="0" anchor="ctr">
            <a:noAutofit/>
          </a:bodyPr>
          <a:lstStyle>
            <a:lvl1pPr algn="l" defTabSz="457200" rtl="0" eaLnBrk="1" latinLnBrk="0" hangingPunct="1">
              <a:spcBef>
                <a:spcPct val="0"/>
              </a:spcBef>
              <a:buNone/>
              <a:defRPr sz="2400" b="1" kern="1200">
                <a:solidFill>
                  <a:srgbClr val="019288"/>
                </a:solidFill>
                <a:latin typeface="Tahoma"/>
                <a:ea typeface="+mj-ea"/>
                <a:cs typeface="Tahoma"/>
              </a:defRPr>
            </a:lvl1pPr>
          </a:lstStyle>
          <a:p>
            <a:r>
              <a:rPr lang="en-US" sz="3200" dirty="0">
                <a:solidFill>
                  <a:srgbClr val="106975"/>
                </a:solidFill>
                <a:latin typeface="+mj-lt"/>
              </a:rPr>
              <a:t>Mental Well Being</a:t>
            </a:r>
          </a:p>
        </p:txBody>
      </p:sp>
    </p:spTree>
    <p:extLst>
      <p:ext uri="{BB962C8B-B14F-4D97-AF65-F5344CB8AC3E}">
        <p14:creationId xmlns:p14="http://schemas.microsoft.com/office/powerpoint/2010/main" val="863442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05168" y="289931"/>
            <a:ext cx="7111116" cy="4071053"/>
          </a:xfrm>
          <a:prstGeom prst="rect">
            <a:avLst/>
          </a:prstGeom>
        </p:spPr>
        <p:txBody>
          <a:bodyPr vert="horz" lIns="120285" tIns="60142" rIns="120285" bIns="60142" rtlCol="0" anchor="ctr">
            <a:noAutofit/>
          </a:bodyPr>
          <a:lstStyle>
            <a:lvl1pPr algn="l" defTabSz="902147" rtl="0" eaLnBrk="1" latinLnBrk="0" hangingPunct="1">
              <a:lnSpc>
                <a:spcPct val="90000"/>
              </a:lnSpc>
              <a:spcBef>
                <a:spcPct val="0"/>
              </a:spcBef>
              <a:buNone/>
              <a:defRPr sz="3200" kern="1200">
                <a:solidFill>
                  <a:schemeClr val="tx1">
                    <a:lumMod val="75000"/>
                    <a:lumOff val="25000"/>
                  </a:schemeClr>
                </a:solidFill>
                <a:latin typeface="Helvetica Neue (Headings)"/>
                <a:ea typeface="+mj-ea"/>
                <a:cs typeface="Helvetica" panose="020B0604020202020204" pitchFamily="34" charset="0"/>
              </a:defRPr>
            </a:lvl1pPr>
          </a:lstStyle>
          <a:p>
            <a:pPr>
              <a:lnSpc>
                <a:spcPct val="80000"/>
              </a:lnSpc>
            </a:pPr>
            <a:endParaRPr lang="en-US" altLang="en-US" sz="2800" dirty="0">
              <a:solidFill>
                <a:srgbClr val="019288"/>
              </a:solidFill>
            </a:endParaRPr>
          </a:p>
        </p:txBody>
      </p:sp>
      <p:sp>
        <p:nvSpPr>
          <p:cNvPr id="2" name="Title 1">
            <a:extLst>
              <a:ext uri="{FF2B5EF4-FFF2-40B4-BE49-F238E27FC236}">
                <a16:creationId xmlns:a16="http://schemas.microsoft.com/office/drawing/2014/main" id="{F5560C0A-5777-E245-8746-DF8EA13D34D2}"/>
              </a:ext>
            </a:extLst>
          </p:cNvPr>
          <p:cNvSpPr>
            <a:spLocks noGrp="1"/>
          </p:cNvSpPr>
          <p:nvPr>
            <p:ph type="ctrTitle"/>
          </p:nvPr>
        </p:nvSpPr>
        <p:spPr>
          <a:xfrm>
            <a:off x="370791" y="703657"/>
            <a:ext cx="5219362" cy="281296"/>
          </a:xfrm>
        </p:spPr>
        <p:txBody>
          <a:bodyPr/>
          <a:lstStyle/>
          <a:p>
            <a:r>
              <a:rPr lang="en-US" sz="4000" dirty="0">
                <a:solidFill>
                  <a:schemeClr val="accent5">
                    <a:lumMod val="75000"/>
                  </a:schemeClr>
                </a:solidFill>
                <a:latin typeface="+mn-lt"/>
              </a:rPr>
              <a:t>Learning Objectives</a:t>
            </a:r>
          </a:p>
        </p:txBody>
      </p:sp>
      <p:sp>
        <p:nvSpPr>
          <p:cNvPr id="5" name="Text Placeholder 4">
            <a:extLst>
              <a:ext uri="{FF2B5EF4-FFF2-40B4-BE49-F238E27FC236}">
                <a16:creationId xmlns:a16="http://schemas.microsoft.com/office/drawing/2014/main" id="{CD9E030F-CF42-7941-BF42-64E1DF2F035F}"/>
              </a:ext>
            </a:extLst>
          </p:cNvPr>
          <p:cNvSpPr>
            <a:spLocks noGrp="1"/>
          </p:cNvSpPr>
          <p:nvPr>
            <p:ph type="body" sz="quarter" idx="12"/>
          </p:nvPr>
        </p:nvSpPr>
        <p:spPr>
          <a:xfrm>
            <a:off x="374650" y="1398679"/>
            <a:ext cx="8172450" cy="3335484"/>
          </a:xfrm>
        </p:spPr>
        <p:txBody>
          <a:bodyPr/>
          <a:lstStyle/>
          <a:p>
            <a:pPr marL="285750" indent="-285750">
              <a:lnSpc>
                <a:spcPct val="100000"/>
              </a:lnSpc>
              <a:buFont typeface="Arial" panose="020B0604020202020204" pitchFamily="34" charset="0"/>
              <a:buChar char="•"/>
            </a:pPr>
            <a:endParaRPr lang="en-US" sz="1800" dirty="0">
              <a:solidFill>
                <a:schemeClr val="tx2"/>
              </a:solidFill>
            </a:endParaRPr>
          </a:p>
          <a:p>
            <a:pPr marL="285750" indent="-285750">
              <a:lnSpc>
                <a:spcPct val="100000"/>
              </a:lnSpc>
              <a:buFont typeface="Arial" panose="020B0604020202020204" pitchFamily="34" charset="0"/>
              <a:buChar char="•"/>
            </a:pPr>
            <a:r>
              <a:rPr lang="en-US" sz="2000" dirty="0">
                <a:solidFill>
                  <a:schemeClr val="tx1"/>
                </a:solidFill>
                <a:latin typeface="+mn-lt"/>
              </a:rPr>
              <a:t>Discuss the symptoms associated with menopause and effect on quality of life and long term health</a:t>
            </a:r>
          </a:p>
          <a:p>
            <a:pPr marL="285750" indent="-285750">
              <a:lnSpc>
                <a:spcPct val="100000"/>
              </a:lnSpc>
              <a:buFont typeface="Arial" panose="020B0604020202020204" pitchFamily="34" charset="0"/>
              <a:buChar char="•"/>
            </a:pPr>
            <a:r>
              <a:rPr lang="en-US" sz="2000" dirty="0">
                <a:solidFill>
                  <a:schemeClr val="tx1"/>
                </a:solidFill>
                <a:latin typeface="+mn-lt"/>
              </a:rPr>
              <a:t>Outline the management options for menopausal symptoms </a:t>
            </a:r>
          </a:p>
          <a:p>
            <a:pPr marL="285750" indent="-285750">
              <a:lnSpc>
                <a:spcPct val="100000"/>
              </a:lnSpc>
              <a:buFont typeface="Arial" panose="020B0604020202020204" pitchFamily="34" charset="0"/>
              <a:buChar char="•"/>
            </a:pPr>
            <a:r>
              <a:rPr lang="en-US" sz="2000" dirty="0">
                <a:solidFill>
                  <a:schemeClr val="tx1"/>
                </a:solidFill>
                <a:latin typeface="+mn-lt"/>
              </a:rPr>
              <a:t>Discuss the risk and benefits of hormone replacement therapy (HRT)</a:t>
            </a:r>
          </a:p>
          <a:p>
            <a:pPr lvl="1"/>
            <a:endParaRPr lang="en-US" sz="1800" dirty="0">
              <a:solidFill>
                <a:schemeClr val="tx2"/>
              </a:solidFill>
            </a:endParaRPr>
          </a:p>
          <a:p>
            <a:pPr marL="171450" indent="-171450">
              <a:lnSpc>
                <a:spcPct val="100000"/>
              </a:lnSpc>
              <a:buFont typeface="Arial" panose="020B0604020202020204" pitchFamily="34" charset="0"/>
              <a:buChar char="•"/>
            </a:pPr>
            <a:endParaRPr lang="en-US" sz="1800" dirty="0">
              <a:solidFill>
                <a:schemeClr val="tx2"/>
              </a:solidFill>
            </a:endParaRPr>
          </a:p>
          <a:p>
            <a:pPr marL="171450" indent="-171450">
              <a:lnSpc>
                <a:spcPct val="100000"/>
              </a:lnSpc>
              <a:buFont typeface="Arial" panose="020B0604020202020204" pitchFamily="34" charset="0"/>
              <a:buChar char="•"/>
            </a:pPr>
            <a:endParaRPr lang="en-US" sz="1800" dirty="0">
              <a:solidFill>
                <a:schemeClr val="tx2"/>
              </a:solidFill>
            </a:endParaRPr>
          </a:p>
          <a:p>
            <a:pPr marL="171450" indent="-171450">
              <a:lnSpc>
                <a:spcPct val="100000"/>
              </a:lnSpc>
              <a:buFont typeface="Arial" panose="020B0604020202020204" pitchFamily="34" charset="0"/>
              <a:buChar char="•"/>
            </a:pPr>
            <a:endParaRPr lang="en-US" sz="1800" dirty="0">
              <a:solidFill>
                <a:schemeClr val="tx2"/>
              </a:solidFill>
            </a:endParaRPr>
          </a:p>
        </p:txBody>
      </p:sp>
    </p:spTree>
    <p:extLst>
      <p:ext uri="{BB962C8B-B14F-4D97-AF65-F5344CB8AC3E}">
        <p14:creationId xmlns:p14="http://schemas.microsoft.com/office/powerpoint/2010/main" val="77795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9AF1E6A-FEA6-C046-878F-1FDC3EEFE2C7}"/>
              </a:ext>
            </a:extLst>
          </p:cNvPr>
          <p:cNvSpPr>
            <a:spLocks noGrp="1"/>
          </p:cNvSpPr>
          <p:nvPr>
            <p:ph type="body" sz="quarter" idx="12"/>
          </p:nvPr>
        </p:nvSpPr>
        <p:spPr>
          <a:xfrm>
            <a:off x="487859" y="1608688"/>
            <a:ext cx="3694201" cy="1802870"/>
          </a:xfrm>
          <a:solidFill>
            <a:schemeClr val="accent5">
              <a:lumMod val="20000"/>
              <a:lumOff val="80000"/>
            </a:schemeClr>
          </a:solidFill>
        </p:spPr>
        <p:txBody>
          <a:bodyPr/>
          <a:lstStyle/>
          <a:p>
            <a:pPr marL="285750" indent="-285750">
              <a:lnSpc>
                <a:spcPct val="90000"/>
              </a:lnSpc>
              <a:buFont typeface="Arial" panose="020B0604020202020204" pitchFamily="34" charset="0"/>
              <a:buChar char="•"/>
            </a:pPr>
            <a:r>
              <a:rPr lang="en-GB" altLang="en-US" sz="2000" dirty="0">
                <a:solidFill>
                  <a:schemeClr val="tx1"/>
                </a:solidFill>
                <a:latin typeface="+mn-lt"/>
              </a:rPr>
              <a:t>Various preparations available</a:t>
            </a:r>
          </a:p>
          <a:p>
            <a:pPr marL="285750" indent="-285750">
              <a:lnSpc>
                <a:spcPct val="90000"/>
              </a:lnSpc>
              <a:buFont typeface="Arial" panose="020B0604020202020204" pitchFamily="34" charset="0"/>
              <a:buChar char="•"/>
            </a:pPr>
            <a:r>
              <a:rPr lang="en-GB" altLang="en-US" sz="2000" dirty="0">
                <a:solidFill>
                  <a:schemeClr val="tx1"/>
                </a:solidFill>
                <a:latin typeface="+mn-lt"/>
              </a:rPr>
              <a:t>Different strengths</a:t>
            </a:r>
          </a:p>
          <a:p>
            <a:pPr marL="285750" indent="-285750">
              <a:lnSpc>
                <a:spcPct val="90000"/>
              </a:lnSpc>
              <a:buFont typeface="Arial" panose="020B0604020202020204" pitchFamily="34" charset="0"/>
              <a:buChar char="•"/>
            </a:pPr>
            <a:r>
              <a:rPr lang="en-GB" altLang="en-US" sz="2000" dirty="0">
                <a:solidFill>
                  <a:schemeClr val="tx1"/>
                </a:solidFill>
                <a:latin typeface="+mn-lt"/>
              </a:rPr>
              <a:t>Different combinations</a:t>
            </a:r>
          </a:p>
          <a:p>
            <a:pPr marL="285750" indent="-285750">
              <a:lnSpc>
                <a:spcPct val="90000"/>
              </a:lnSpc>
              <a:buFont typeface="Arial" panose="020B0604020202020204" pitchFamily="34" charset="0"/>
              <a:buChar char="•"/>
            </a:pPr>
            <a:r>
              <a:rPr lang="en-GB" altLang="en-US" sz="2000" dirty="0">
                <a:solidFill>
                  <a:schemeClr val="tx1"/>
                </a:solidFill>
                <a:latin typeface="+mn-lt"/>
              </a:rPr>
              <a:t>Routes of administration</a:t>
            </a:r>
          </a:p>
          <a:p>
            <a:pPr marL="285750" indent="-285750">
              <a:lnSpc>
                <a:spcPct val="90000"/>
              </a:lnSpc>
              <a:buFont typeface="Arial" panose="020B0604020202020204" pitchFamily="34" charset="0"/>
              <a:buChar char="•"/>
            </a:pPr>
            <a:r>
              <a:rPr lang="en-GB" altLang="en-US" sz="2000" dirty="0">
                <a:solidFill>
                  <a:schemeClr val="tx1"/>
                </a:solidFill>
                <a:latin typeface="+mn-lt"/>
              </a:rPr>
              <a:t>Synthetic vs body identical</a:t>
            </a:r>
          </a:p>
          <a:p>
            <a:endParaRPr lang="en-US" sz="1000" dirty="0"/>
          </a:p>
        </p:txBody>
      </p:sp>
      <p:pic>
        <p:nvPicPr>
          <p:cNvPr id="7" name="Picture 6">
            <a:extLst>
              <a:ext uri="{FF2B5EF4-FFF2-40B4-BE49-F238E27FC236}">
                <a16:creationId xmlns:a16="http://schemas.microsoft.com/office/drawing/2014/main" id="{7B17B758-EDB6-A948-A0AC-DB54ACECAC22}"/>
              </a:ext>
            </a:extLst>
          </p:cNvPr>
          <p:cNvPicPr>
            <a:picLocks noChangeAspect="1"/>
          </p:cNvPicPr>
          <p:nvPr/>
        </p:nvPicPr>
        <p:blipFill rotWithShape="1">
          <a:blip r:embed="rId2"/>
          <a:srcRect t="34815"/>
          <a:stretch/>
        </p:blipFill>
        <p:spPr>
          <a:xfrm>
            <a:off x="4605355" y="1966346"/>
            <a:ext cx="3295061" cy="1445212"/>
          </a:xfrm>
          <a:prstGeom prst="rect">
            <a:avLst/>
          </a:prstGeom>
        </p:spPr>
      </p:pic>
      <p:sp>
        <p:nvSpPr>
          <p:cNvPr id="8" name="Title 1">
            <a:extLst>
              <a:ext uri="{FF2B5EF4-FFF2-40B4-BE49-F238E27FC236}">
                <a16:creationId xmlns:a16="http://schemas.microsoft.com/office/drawing/2014/main" id="{FECB5190-F8AC-684B-A0A5-CBB1742919FA}"/>
              </a:ext>
            </a:extLst>
          </p:cNvPr>
          <p:cNvSpPr>
            <a:spLocks noGrp="1"/>
          </p:cNvSpPr>
          <p:nvPr>
            <p:ph type="ctrTitle"/>
          </p:nvPr>
        </p:nvSpPr>
        <p:spPr>
          <a:xfrm>
            <a:off x="358090" y="513795"/>
            <a:ext cx="6677709" cy="413942"/>
          </a:xfrm>
        </p:spPr>
        <p:txBody>
          <a:bodyPr/>
          <a:lstStyle/>
          <a:p>
            <a:r>
              <a:rPr lang="en-US" sz="3200" dirty="0">
                <a:solidFill>
                  <a:srgbClr val="106975"/>
                </a:solidFill>
                <a:latin typeface="+mj-lt"/>
              </a:rPr>
              <a:t>Hormone Replacement Therapy (HRT)</a:t>
            </a:r>
          </a:p>
        </p:txBody>
      </p:sp>
    </p:spTree>
    <p:extLst>
      <p:ext uri="{BB962C8B-B14F-4D97-AF65-F5344CB8AC3E}">
        <p14:creationId xmlns:p14="http://schemas.microsoft.com/office/powerpoint/2010/main" val="13153857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E492A-74A0-1545-B3E1-D0421A6B26A6}"/>
              </a:ext>
            </a:extLst>
          </p:cNvPr>
          <p:cNvSpPr>
            <a:spLocks noGrp="1"/>
          </p:cNvSpPr>
          <p:nvPr>
            <p:ph type="ctrTitle"/>
          </p:nvPr>
        </p:nvSpPr>
        <p:spPr>
          <a:xfrm>
            <a:off x="358090" y="513795"/>
            <a:ext cx="6677709" cy="413942"/>
          </a:xfrm>
        </p:spPr>
        <p:txBody>
          <a:bodyPr/>
          <a:lstStyle/>
          <a:p>
            <a:r>
              <a:rPr lang="en-US" sz="3200" dirty="0">
                <a:solidFill>
                  <a:srgbClr val="106975"/>
                </a:solidFill>
                <a:latin typeface="+mj-lt"/>
              </a:rPr>
              <a:t>Hormone Replacement Therapy (HRT)</a:t>
            </a:r>
          </a:p>
        </p:txBody>
      </p:sp>
      <p:sp>
        <p:nvSpPr>
          <p:cNvPr id="8" name="Text Placeholder 3">
            <a:extLst>
              <a:ext uri="{FF2B5EF4-FFF2-40B4-BE49-F238E27FC236}">
                <a16:creationId xmlns:a16="http://schemas.microsoft.com/office/drawing/2014/main" id="{B9BDF7BF-2A86-324C-BF67-686426959961}"/>
              </a:ext>
            </a:extLst>
          </p:cNvPr>
          <p:cNvSpPr txBox="1">
            <a:spLocks/>
          </p:cNvSpPr>
          <p:nvPr/>
        </p:nvSpPr>
        <p:spPr>
          <a:xfrm>
            <a:off x="652909" y="1565045"/>
            <a:ext cx="3322191" cy="2806072"/>
          </a:xfrm>
          <a:prstGeom prst="rect">
            <a:avLst/>
          </a:prstGeom>
          <a:solidFill>
            <a:schemeClr val="accent5">
              <a:lumMod val="20000"/>
              <a:lumOff val="80000"/>
            </a:schemeClr>
          </a:solidFill>
        </p:spPr>
        <p:txBody>
          <a:bodyPr vert="horz" lIns="0" tIns="0" rIns="91440" bIns="0" rtlCol="0">
            <a:noAutofit/>
          </a:bodyPr>
          <a:lstStyle>
            <a:lvl1pPr marL="0" indent="0" algn="l" defTabSz="457200" rtl="0" eaLnBrk="1" latinLnBrk="0" hangingPunct="1">
              <a:lnSpc>
                <a:spcPct val="110000"/>
              </a:lnSpc>
              <a:spcBef>
                <a:spcPct val="20000"/>
              </a:spcBef>
              <a:buFont typeface="Arial"/>
              <a:buNone/>
              <a:defRPr sz="1200" kern="1200">
                <a:solidFill>
                  <a:schemeClr val="tx1">
                    <a:lumMod val="50000"/>
                    <a:lumOff val="50000"/>
                  </a:schemeClr>
                </a:solidFill>
                <a:latin typeface="Tahoma"/>
                <a:ea typeface="+mn-ea"/>
                <a:cs typeface="Tahoma"/>
              </a:defRPr>
            </a:lvl1pPr>
            <a:lvl2pPr marL="457200" indent="0" algn="l" defTabSz="457200" rtl="0" eaLnBrk="1" latinLnBrk="0" hangingPunct="1">
              <a:spcBef>
                <a:spcPct val="20000"/>
              </a:spcBef>
              <a:buFont typeface="Arial"/>
              <a:buNone/>
              <a:defRPr sz="1200" kern="1200">
                <a:solidFill>
                  <a:schemeClr val="tx1">
                    <a:lumMod val="50000"/>
                    <a:lumOff val="50000"/>
                  </a:schemeClr>
                </a:solidFill>
                <a:latin typeface="Tahoma"/>
                <a:ea typeface="+mn-ea"/>
                <a:cs typeface="Tahoma"/>
              </a:defRPr>
            </a:lvl2pPr>
            <a:lvl3pPr marL="914400" indent="0" algn="l" defTabSz="457200" rtl="0" eaLnBrk="1" latinLnBrk="0" hangingPunct="1">
              <a:spcBef>
                <a:spcPct val="20000"/>
              </a:spcBef>
              <a:buFont typeface="Arial"/>
              <a:buNone/>
              <a:defRPr sz="1200" kern="1200">
                <a:solidFill>
                  <a:schemeClr val="tx1">
                    <a:lumMod val="50000"/>
                    <a:lumOff val="50000"/>
                  </a:schemeClr>
                </a:solidFill>
                <a:latin typeface="Tahoma"/>
                <a:ea typeface="+mn-ea"/>
                <a:cs typeface="Tahoma"/>
              </a:defRPr>
            </a:lvl3pPr>
            <a:lvl4pPr marL="1371600" indent="0" algn="l" defTabSz="457200" rtl="0" eaLnBrk="1" latinLnBrk="0" hangingPunct="1">
              <a:spcBef>
                <a:spcPct val="20000"/>
              </a:spcBef>
              <a:buFont typeface="Arial"/>
              <a:buNone/>
              <a:defRPr sz="1200" kern="1200">
                <a:solidFill>
                  <a:schemeClr val="tx1">
                    <a:lumMod val="50000"/>
                    <a:lumOff val="50000"/>
                  </a:schemeClr>
                </a:solidFill>
                <a:latin typeface="Tahoma"/>
                <a:ea typeface="+mn-ea"/>
                <a:cs typeface="Tahoma"/>
              </a:defRPr>
            </a:lvl4pPr>
            <a:lvl5pPr marL="1828800" indent="0" algn="l" defTabSz="457200" rtl="0" eaLnBrk="1" latinLnBrk="0" hangingPunct="1">
              <a:spcBef>
                <a:spcPct val="20000"/>
              </a:spcBef>
              <a:buFont typeface="Arial"/>
              <a:buNone/>
              <a:defRPr sz="1200" kern="1200">
                <a:solidFill>
                  <a:schemeClr val="tx1">
                    <a:lumMod val="50000"/>
                    <a:lumOff val="50000"/>
                  </a:schemeClr>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b="1" dirty="0">
                <a:solidFill>
                  <a:schemeClr val="tx1"/>
                </a:solidFill>
                <a:latin typeface="+mn-lt"/>
              </a:rPr>
              <a:t>Benefits</a:t>
            </a:r>
          </a:p>
          <a:p>
            <a:pPr marL="285750" indent="-285750">
              <a:buFont typeface="Arial" panose="020B0604020202020204" pitchFamily="34" charset="0"/>
              <a:buChar char="•"/>
            </a:pPr>
            <a:r>
              <a:rPr lang="en-US" sz="2000" dirty="0">
                <a:solidFill>
                  <a:schemeClr val="tx1"/>
                </a:solidFill>
                <a:latin typeface="+mn-lt"/>
              </a:rPr>
              <a:t>Vasomotor symptom relief</a:t>
            </a:r>
          </a:p>
          <a:p>
            <a:pPr marL="285750" indent="-285750">
              <a:buFont typeface="Arial" panose="020B0604020202020204" pitchFamily="34" charset="0"/>
              <a:buChar char="•"/>
            </a:pPr>
            <a:r>
              <a:rPr lang="en-US" sz="2000" dirty="0">
                <a:solidFill>
                  <a:schemeClr val="tx1"/>
                </a:solidFill>
                <a:latin typeface="+mn-lt"/>
              </a:rPr>
              <a:t>Improves sleep</a:t>
            </a:r>
          </a:p>
          <a:p>
            <a:pPr marL="285750" indent="-285750">
              <a:buFont typeface="Arial" panose="020B0604020202020204" pitchFamily="34" charset="0"/>
              <a:buChar char="•"/>
            </a:pPr>
            <a:r>
              <a:rPr lang="en-US" sz="2000" dirty="0">
                <a:solidFill>
                  <a:schemeClr val="tx1"/>
                </a:solidFill>
                <a:latin typeface="+mn-lt"/>
              </a:rPr>
              <a:t>Prevention of osteoporosis</a:t>
            </a:r>
          </a:p>
          <a:p>
            <a:pPr marL="285750" indent="-285750">
              <a:buFont typeface="Arial" panose="020B0604020202020204" pitchFamily="34" charset="0"/>
              <a:buChar char="•"/>
            </a:pPr>
            <a:r>
              <a:rPr lang="en-US" sz="2000" dirty="0">
                <a:solidFill>
                  <a:schemeClr val="tx1"/>
                </a:solidFill>
                <a:latin typeface="+mn-lt"/>
              </a:rPr>
              <a:t>Urogenital symptoms</a:t>
            </a:r>
          </a:p>
          <a:p>
            <a:pPr marL="285750" indent="-285750">
              <a:buFont typeface="Arial" panose="020B0604020202020204" pitchFamily="34" charset="0"/>
              <a:buChar char="•"/>
            </a:pPr>
            <a:r>
              <a:rPr lang="en-US" sz="2000" dirty="0">
                <a:solidFill>
                  <a:schemeClr val="tx1"/>
                </a:solidFill>
                <a:latin typeface="+mn-lt"/>
              </a:rPr>
              <a:t>Role in cardiovascular disease and cognition</a:t>
            </a:r>
          </a:p>
          <a:p>
            <a:pPr marL="285750" indent="-285750">
              <a:buFont typeface="Arial" panose="020B0604020202020204" pitchFamily="34" charset="0"/>
              <a:buChar char="•"/>
            </a:pPr>
            <a:endParaRPr lang="en-US" sz="1600" dirty="0">
              <a:solidFill>
                <a:schemeClr val="tx2"/>
              </a:solidFill>
            </a:endParaRPr>
          </a:p>
          <a:p>
            <a:endParaRPr lang="en-US" sz="1600" dirty="0">
              <a:solidFill>
                <a:schemeClr val="tx2"/>
              </a:solidFill>
            </a:endParaRPr>
          </a:p>
          <a:p>
            <a:endParaRPr lang="en-US" sz="1600" dirty="0">
              <a:solidFill>
                <a:schemeClr val="tx2"/>
              </a:solidFill>
            </a:endParaRPr>
          </a:p>
          <a:p>
            <a:endParaRPr lang="en-US" sz="1600" dirty="0">
              <a:solidFill>
                <a:schemeClr val="tx2"/>
              </a:solidFill>
            </a:endParaRPr>
          </a:p>
          <a:p>
            <a:endParaRPr lang="en-US" sz="1600" dirty="0">
              <a:solidFill>
                <a:schemeClr val="tx2"/>
              </a:solidFill>
            </a:endParaRPr>
          </a:p>
        </p:txBody>
      </p:sp>
      <p:sp>
        <p:nvSpPr>
          <p:cNvPr id="6" name="Text Placeholder 3">
            <a:extLst>
              <a:ext uri="{FF2B5EF4-FFF2-40B4-BE49-F238E27FC236}">
                <a16:creationId xmlns:a16="http://schemas.microsoft.com/office/drawing/2014/main" id="{7043DD7F-3CE6-0944-B339-FE4FE2743E22}"/>
              </a:ext>
            </a:extLst>
          </p:cNvPr>
          <p:cNvSpPr txBox="1">
            <a:spLocks/>
          </p:cNvSpPr>
          <p:nvPr/>
        </p:nvSpPr>
        <p:spPr>
          <a:xfrm>
            <a:off x="4365928" y="1246391"/>
            <a:ext cx="4655126" cy="2806072"/>
          </a:xfrm>
          <a:prstGeom prst="rect">
            <a:avLst/>
          </a:prstGeom>
        </p:spPr>
        <p:txBody>
          <a:bodyPr vert="horz" lIns="0" tIns="0" rIns="91440" bIns="0" rtlCol="0">
            <a:noAutofit/>
          </a:bodyPr>
          <a:lstStyle>
            <a:lvl1pPr marL="0" indent="0" algn="l" defTabSz="457200" rtl="0" eaLnBrk="1" latinLnBrk="0" hangingPunct="1">
              <a:lnSpc>
                <a:spcPct val="110000"/>
              </a:lnSpc>
              <a:spcBef>
                <a:spcPct val="20000"/>
              </a:spcBef>
              <a:buFont typeface="Arial"/>
              <a:buNone/>
              <a:defRPr sz="1200" kern="1200">
                <a:solidFill>
                  <a:schemeClr val="tx1">
                    <a:lumMod val="50000"/>
                    <a:lumOff val="50000"/>
                  </a:schemeClr>
                </a:solidFill>
                <a:latin typeface="Tahoma"/>
                <a:ea typeface="+mn-ea"/>
                <a:cs typeface="Tahoma"/>
              </a:defRPr>
            </a:lvl1pPr>
            <a:lvl2pPr marL="457200" indent="0" algn="l" defTabSz="457200" rtl="0" eaLnBrk="1" latinLnBrk="0" hangingPunct="1">
              <a:spcBef>
                <a:spcPct val="20000"/>
              </a:spcBef>
              <a:buFont typeface="Arial"/>
              <a:buNone/>
              <a:defRPr sz="1200" kern="1200">
                <a:solidFill>
                  <a:schemeClr val="tx1">
                    <a:lumMod val="50000"/>
                    <a:lumOff val="50000"/>
                  </a:schemeClr>
                </a:solidFill>
                <a:latin typeface="Tahoma"/>
                <a:ea typeface="+mn-ea"/>
                <a:cs typeface="Tahoma"/>
              </a:defRPr>
            </a:lvl2pPr>
            <a:lvl3pPr marL="914400" indent="0" algn="l" defTabSz="457200" rtl="0" eaLnBrk="1" latinLnBrk="0" hangingPunct="1">
              <a:spcBef>
                <a:spcPct val="20000"/>
              </a:spcBef>
              <a:buFont typeface="Arial"/>
              <a:buNone/>
              <a:defRPr sz="1200" kern="1200">
                <a:solidFill>
                  <a:schemeClr val="tx1">
                    <a:lumMod val="50000"/>
                    <a:lumOff val="50000"/>
                  </a:schemeClr>
                </a:solidFill>
                <a:latin typeface="Tahoma"/>
                <a:ea typeface="+mn-ea"/>
                <a:cs typeface="Tahoma"/>
              </a:defRPr>
            </a:lvl3pPr>
            <a:lvl4pPr marL="1371600" indent="0" algn="l" defTabSz="457200" rtl="0" eaLnBrk="1" latinLnBrk="0" hangingPunct="1">
              <a:spcBef>
                <a:spcPct val="20000"/>
              </a:spcBef>
              <a:buFont typeface="Arial"/>
              <a:buNone/>
              <a:defRPr sz="1200" kern="1200">
                <a:solidFill>
                  <a:schemeClr val="tx1">
                    <a:lumMod val="50000"/>
                    <a:lumOff val="50000"/>
                  </a:schemeClr>
                </a:solidFill>
                <a:latin typeface="Tahoma"/>
                <a:ea typeface="+mn-ea"/>
                <a:cs typeface="Tahoma"/>
              </a:defRPr>
            </a:lvl4pPr>
            <a:lvl5pPr marL="1828800" indent="0" algn="l" defTabSz="457200" rtl="0" eaLnBrk="1" latinLnBrk="0" hangingPunct="1">
              <a:spcBef>
                <a:spcPct val="20000"/>
              </a:spcBef>
              <a:buFont typeface="Arial"/>
              <a:buNone/>
              <a:defRPr sz="1200" kern="1200">
                <a:solidFill>
                  <a:schemeClr val="tx1">
                    <a:lumMod val="50000"/>
                    <a:lumOff val="50000"/>
                  </a:schemeClr>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600" dirty="0">
              <a:solidFill>
                <a:schemeClr val="tx2"/>
              </a:solidFill>
            </a:endParaRPr>
          </a:p>
          <a:p>
            <a:r>
              <a:rPr lang="en-US" sz="2000" b="1" dirty="0">
                <a:solidFill>
                  <a:schemeClr val="tx1"/>
                </a:solidFill>
                <a:latin typeface="+mn-lt"/>
              </a:rPr>
              <a:t>When</a:t>
            </a:r>
          </a:p>
          <a:p>
            <a:pPr marL="285750" indent="-285750">
              <a:buFont typeface="Arial" panose="020B0604020202020204" pitchFamily="34" charset="0"/>
              <a:buChar char="•"/>
            </a:pPr>
            <a:r>
              <a:rPr lang="en-US" sz="2000" dirty="0">
                <a:solidFill>
                  <a:schemeClr val="tx1"/>
                </a:solidFill>
                <a:latin typeface="+mn-lt"/>
              </a:rPr>
              <a:t>Anytime 45-60yrs based on symptoms, QOL and risk factors</a:t>
            </a:r>
          </a:p>
          <a:p>
            <a:pPr marL="285750" indent="-285750">
              <a:buFont typeface="Arial" panose="020B0604020202020204" pitchFamily="34" charset="0"/>
              <a:buChar char="•"/>
            </a:pPr>
            <a:r>
              <a:rPr lang="en-US" sz="2000" dirty="0">
                <a:solidFill>
                  <a:schemeClr val="tx1"/>
                </a:solidFill>
                <a:latin typeface="+mn-lt"/>
              </a:rPr>
              <a:t>At diagnosis of premature ovarian insufficiency</a:t>
            </a:r>
          </a:p>
          <a:p>
            <a:pPr marL="285750" indent="-285750">
              <a:buFont typeface="Arial" panose="020B0604020202020204" pitchFamily="34" charset="0"/>
              <a:buChar char="•"/>
            </a:pPr>
            <a:r>
              <a:rPr lang="en-US" sz="2000" dirty="0">
                <a:solidFill>
                  <a:schemeClr val="tx1"/>
                </a:solidFill>
                <a:latin typeface="+mn-lt"/>
              </a:rPr>
              <a:t>Over 60yrs, individualized care, risk may outweigh benefit</a:t>
            </a:r>
          </a:p>
          <a:p>
            <a:endParaRPr lang="en-GB" altLang="en-US" sz="1600" dirty="0">
              <a:solidFill>
                <a:schemeClr val="tx2"/>
              </a:solidFill>
            </a:endParaRPr>
          </a:p>
          <a:p>
            <a:endParaRPr lang="en-US" sz="1600" dirty="0">
              <a:solidFill>
                <a:schemeClr val="tx2"/>
              </a:solidFill>
            </a:endParaRPr>
          </a:p>
          <a:p>
            <a:endParaRPr lang="en-US" sz="1600" dirty="0">
              <a:solidFill>
                <a:schemeClr val="tx2"/>
              </a:solidFill>
            </a:endParaRPr>
          </a:p>
          <a:p>
            <a:endParaRPr lang="en-US" sz="1600" dirty="0">
              <a:solidFill>
                <a:schemeClr val="tx2"/>
              </a:solidFill>
            </a:endParaRPr>
          </a:p>
        </p:txBody>
      </p:sp>
    </p:spTree>
    <p:extLst>
      <p:ext uri="{BB962C8B-B14F-4D97-AF65-F5344CB8AC3E}">
        <p14:creationId xmlns:p14="http://schemas.microsoft.com/office/powerpoint/2010/main" val="26562999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E492A-74A0-1545-B3E1-D0421A6B26A6}"/>
              </a:ext>
            </a:extLst>
          </p:cNvPr>
          <p:cNvSpPr>
            <a:spLocks noGrp="1"/>
          </p:cNvSpPr>
          <p:nvPr>
            <p:ph type="ctrTitle"/>
          </p:nvPr>
        </p:nvSpPr>
        <p:spPr>
          <a:xfrm>
            <a:off x="109896" y="252538"/>
            <a:ext cx="6677709" cy="413942"/>
          </a:xfrm>
        </p:spPr>
        <p:txBody>
          <a:bodyPr/>
          <a:lstStyle/>
          <a:p>
            <a:r>
              <a:rPr lang="en-US" sz="3200" dirty="0">
                <a:solidFill>
                  <a:srgbClr val="106975"/>
                </a:solidFill>
                <a:latin typeface="+mj-lt"/>
              </a:rPr>
              <a:t>Hormone Replacement Therapy (HRT)</a:t>
            </a:r>
          </a:p>
        </p:txBody>
      </p:sp>
      <p:graphicFrame>
        <p:nvGraphicFramePr>
          <p:cNvPr id="3" name="Table 2">
            <a:extLst>
              <a:ext uri="{FF2B5EF4-FFF2-40B4-BE49-F238E27FC236}">
                <a16:creationId xmlns:a16="http://schemas.microsoft.com/office/drawing/2014/main" id="{C575D6A7-3D0E-2640-AFCD-52C47AD8DB28}"/>
              </a:ext>
            </a:extLst>
          </p:cNvPr>
          <p:cNvGraphicFramePr>
            <a:graphicFrameLocks noGrp="1"/>
          </p:cNvGraphicFramePr>
          <p:nvPr>
            <p:extLst>
              <p:ext uri="{D42A27DB-BD31-4B8C-83A1-F6EECF244321}">
                <p14:modId xmlns:p14="http://schemas.microsoft.com/office/powerpoint/2010/main" val="2058562991"/>
              </p:ext>
            </p:extLst>
          </p:nvPr>
        </p:nvGraphicFramePr>
        <p:xfrm>
          <a:off x="292776" y="836385"/>
          <a:ext cx="7870449" cy="4058920"/>
        </p:xfrm>
        <a:graphic>
          <a:graphicData uri="http://schemas.openxmlformats.org/drawingml/2006/table">
            <a:tbl>
              <a:tblPr firstRow="1" bandRow="1">
                <a:tableStyleId>{74C1A8A3-306A-4EB7-A6B1-4F7E0EB9C5D6}</a:tableStyleId>
              </a:tblPr>
              <a:tblGrid>
                <a:gridCol w="1762177">
                  <a:extLst>
                    <a:ext uri="{9D8B030D-6E8A-4147-A177-3AD203B41FA5}">
                      <a16:colId xmlns:a16="http://schemas.microsoft.com/office/drawing/2014/main" val="3842909964"/>
                    </a:ext>
                  </a:extLst>
                </a:gridCol>
                <a:gridCol w="3482986">
                  <a:extLst>
                    <a:ext uri="{9D8B030D-6E8A-4147-A177-3AD203B41FA5}">
                      <a16:colId xmlns:a16="http://schemas.microsoft.com/office/drawing/2014/main" val="3874516353"/>
                    </a:ext>
                  </a:extLst>
                </a:gridCol>
                <a:gridCol w="2625286">
                  <a:extLst>
                    <a:ext uri="{9D8B030D-6E8A-4147-A177-3AD203B41FA5}">
                      <a16:colId xmlns:a16="http://schemas.microsoft.com/office/drawing/2014/main" val="2302409001"/>
                    </a:ext>
                  </a:extLst>
                </a:gridCol>
              </a:tblGrid>
              <a:tr h="370840">
                <a:tc>
                  <a:txBody>
                    <a:bodyPr/>
                    <a:lstStyle/>
                    <a:p>
                      <a:r>
                        <a:rPr lang="en-US" sz="1600" dirty="0"/>
                        <a:t>Formulation</a:t>
                      </a:r>
                    </a:p>
                  </a:txBody>
                  <a:tcPr>
                    <a:solidFill>
                      <a:srgbClr val="106975"/>
                    </a:solidFill>
                  </a:tcPr>
                </a:tc>
                <a:tc>
                  <a:txBody>
                    <a:bodyPr/>
                    <a:lstStyle/>
                    <a:p>
                      <a:r>
                        <a:rPr lang="en-US" sz="1600" dirty="0"/>
                        <a:t>Indication</a:t>
                      </a:r>
                    </a:p>
                  </a:txBody>
                  <a:tcPr>
                    <a:solidFill>
                      <a:srgbClr val="106975"/>
                    </a:solidFill>
                  </a:tcPr>
                </a:tc>
                <a:tc>
                  <a:txBody>
                    <a:bodyPr/>
                    <a:lstStyle/>
                    <a:p>
                      <a:r>
                        <a:rPr lang="en-US" sz="1600" dirty="0"/>
                        <a:t>Contraindications</a:t>
                      </a:r>
                    </a:p>
                  </a:txBody>
                  <a:tcPr>
                    <a:solidFill>
                      <a:srgbClr val="106975"/>
                    </a:solidFill>
                  </a:tcPr>
                </a:tc>
                <a:extLst>
                  <a:ext uri="{0D108BD9-81ED-4DB2-BD59-A6C34878D82A}">
                    <a16:rowId xmlns:a16="http://schemas.microsoft.com/office/drawing/2014/main" val="482420913"/>
                  </a:ext>
                </a:extLst>
              </a:tr>
              <a:tr h="370840">
                <a:tc>
                  <a:txBody>
                    <a:bodyPr/>
                    <a:lstStyle/>
                    <a:p>
                      <a:endParaRPr lang="en-US" sz="1400" dirty="0"/>
                    </a:p>
                    <a:p>
                      <a:r>
                        <a:rPr lang="en-US" sz="1400" b="1" dirty="0"/>
                        <a:t>Estrogen Only E</a:t>
                      </a:r>
                    </a:p>
                    <a:p>
                      <a:r>
                        <a:rPr lang="en-US" sz="1400" dirty="0"/>
                        <a:t>(women with </a:t>
                      </a:r>
                    </a:p>
                    <a:p>
                      <a:r>
                        <a:rPr lang="en-US" sz="1400" dirty="0"/>
                        <a:t>no uterus)</a:t>
                      </a:r>
                    </a:p>
                  </a:txBody>
                  <a:tcPr>
                    <a:solidFill>
                      <a:schemeClr val="accent5">
                        <a:lumMod val="20000"/>
                        <a:lumOff val="80000"/>
                      </a:schemeClr>
                    </a:solidFill>
                  </a:tcPr>
                </a:tc>
                <a:tc>
                  <a:txBody>
                    <a:bodyPr/>
                    <a:lstStyle/>
                    <a:p>
                      <a:endParaRPr lang="en-US" sz="1400" dirty="0"/>
                    </a:p>
                    <a:p>
                      <a:r>
                        <a:rPr lang="en-US" sz="1400" dirty="0"/>
                        <a:t>Management of moderate to severe Vasomotor Symptoms</a:t>
                      </a:r>
                    </a:p>
                    <a:p>
                      <a:endParaRPr lang="en-US" sz="1400" dirty="0"/>
                    </a:p>
                    <a:p>
                      <a:r>
                        <a:rPr lang="en-US" sz="1400" dirty="0"/>
                        <a:t>Prevention of osteoporosis in women who cannot tolerate standard medication</a:t>
                      </a:r>
                    </a:p>
                  </a:txBody>
                  <a:tcPr>
                    <a:solidFill>
                      <a:schemeClr val="accent5">
                        <a:lumMod val="20000"/>
                        <a:lumOff val="80000"/>
                      </a:schemeClr>
                    </a:solidFill>
                  </a:tcPr>
                </a:tc>
                <a:tc>
                  <a:txBody>
                    <a:bodyPr/>
                    <a:lstStyle/>
                    <a:p>
                      <a:r>
                        <a:rPr lang="en-US" sz="1400" i="1" u="sng" dirty="0"/>
                        <a:t>Absolute:</a:t>
                      </a:r>
                      <a:r>
                        <a:rPr lang="en-US" sz="1400" dirty="0"/>
                        <a:t> unexplained vaginal bleeding, liver disease,  history of breast or endometrial cancer, History of VTE, untreated HTN known blood clotting disorder </a:t>
                      </a:r>
                    </a:p>
                    <a:p>
                      <a:r>
                        <a:rPr lang="en-US" sz="1400" i="1" u="sng" dirty="0"/>
                        <a:t>Relative: </a:t>
                      </a:r>
                      <a:r>
                        <a:rPr lang="en-US" sz="1400" dirty="0"/>
                        <a:t>high risk of breast cancer, gall bladder disease</a:t>
                      </a:r>
                    </a:p>
                  </a:txBody>
                  <a:tcPr>
                    <a:solidFill>
                      <a:schemeClr val="accent5">
                        <a:lumMod val="20000"/>
                        <a:lumOff val="80000"/>
                      </a:schemeClr>
                    </a:solidFill>
                  </a:tcPr>
                </a:tc>
                <a:extLst>
                  <a:ext uri="{0D108BD9-81ED-4DB2-BD59-A6C34878D82A}">
                    <a16:rowId xmlns:a16="http://schemas.microsoft.com/office/drawing/2014/main" val="3655590771"/>
                  </a:ext>
                </a:extLst>
              </a:tr>
              <a:tr h="370840">
                <a:tc>
                  <a:txBody>
                    <a:bodyPr/>
                    <a:lstStyle/>
                    <a:p>
                      <a:r>
                        <a:rPr lang="en-US" sz="1400" b="1" dirty="0"/>
                        <a:t>Estrogen + Progestogen Therapy</a:t>
                      </a:r>
                    </a:p>
                    <a:p>
                      <a:r>
                        <a:rPr lang="en-US" sz="1400" b="1" dirty="0"/>
                        <a:t>E + P</a:t>
                      </a:r>
                    </a:p>
                    <a:p>
                      <a:r>
                        <a:rPr lang="en-US" sz="1400" dirty="0"/>
                        <a:t>(women with uterus)</a:t>
                      </a:r>
                    </a:p>
                  </a:txBody>
                  <a:tcPr/>
                </a:tc>
                <a:tc>
                  <a:txBody>
                    <a:bodyPr/>
                    <a:lstStyle/>
                    <a:p>
                      <a:endParaRPr lang="en-US" sz="1400" dirty="0"/>
                    </a:p>
                    <a:p>
                      <a:r>
                        <a:rPr lang="en-US" sz="1400" dirty="0"/>
                        <a:t>Same as above</a:t>
                      </a:r>
                    </a:p>
                  </a:txBody>
                  <a:tcPr/>
                </a:tc>
                <a:tc>
                  <a:txBody>
                    <a:bodyPr/>
                    <a:lstStyle/>
                    <a:p>
                      <a:endParaRPr lang="en-US" sz="1400" dirty="0"/>
                    </a:p>
                    <a:p>
                      <a:r>
                        <a:rPr lang="en-US" sz="1400" dirty="0"/>
                        <a:t>Same as above</a:t>
                      </a:r>
                    </a:p>
                  </a:txBody>
                  <a:tcPr/>
                </a:tc>
                <a:extLst>
                  <a:ext uri="{0D108BD9-81ED-4DB2-BD59-A6C34878D82A}">
                    <a16:rowId xmlns:a16="http://schemas.microsoft.com/office/drawing/2014/main" val="1662692282"/>
                  </a:ext>
                </a:extLst>
              </a:tr>
              <a:tr h="370840">
                <a:tc>
                  <a:txBody>
                    <a:bodyPr/>
                    <a:lstStyle/>
                    <a:p>
                      <a:endParaRPr lang="en-US" sz="1400" dirty="0"/>
                    </a:p>
                    <a:p>
                      <a:r>
                        <a:rPr lang="en-US" sz="1400" b="1" dirty="0"/>
                        <a:t>Vaginal Estrogen Therapy</a:t>
                      </a:r>
                    </a:p>
                  </a:txBody>
                  <a:tcPr>
                    <a:solidFill>
                      <a:schemeClr val="accent5">
                        <a:lumMod val="20000"/>
                        <a:lumOff val="80000"/>
                      </a:schemeClr>
                    </a:solidFill>
                  </a:tcPr>
                </a:tc>
                <a:tc>
                  <a:txBody>
                    <a:bodyPr/>
                    <a:lstStyle/>
                    <a:p>
                      <a:endParaRPr lang="en-US" sz="1400" dirty="0"/>
                    </a:p>
                    <a:p>
                      <a:r>
                        <a:rPr lang="en-US" sz="1400" dirty="0"/>
                        <a:t>Treatment of genitourinary symptoms </a:t>
                      </a:r>
                    </a:p>
                    <a:p>
                      <a:r>
                        <a:rPr lang="en-US" sz="1400" dirty="0"/>
                        <a:t>(e.g. vaginal dryness, dyspareunia)</a:t>
                      </a:r>
                    </a:p>
                  </a:txBody>
                  <a:tcPr>
                    <a:solidFill>
                      <a:schemeClr val="accent5">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i="0" u="sng" dirty="0"/>
                        <a:t>Absolute: </a:t>
                      </a:r>
                      <a:r>
                        <a:rPr lang="en-US" sz="1400" dirty="0"/>
                        <a:t>unexplained vaginal bleeding,  known breast or endometrial  cancer (unless approved by oncologist) </a:t>
                      </a:r>
                    </a:p>
                    <a:p>
                      <a:endParaRPr lang="en-US" sz="1400" dirty="0"/>
                    </a:p>
                  </a:txBody>
                  <a:tcPr>
                    <a:solidFill>
                      <a:schemeClr val="accent5">
                        <a:lumMod val="20000"/>
                        <a:lumOff val="80000"/>
                      </a:schemeClr>
                    </a:solidFill>
                  </a:tcPr>
                </a:tc>
                <a:extLst>
                  <a:ext uri="{0D108BD9-81ED-4DB2-BD59-A6C34878D82A}">
                    <a16:rowId xmlns:a16="http://schemas.microsoft.com/office/drawing/2014/main" val="2553502814"/>
                  </a:ext>
                </a:extLst>
              </a:tr>
            </a:tbl>
          </a:graphicData>
        </a:graphic>
      </p:graphicFrame>
    </p:spTree>
    <p:extLst>
      <p:ext uri="{BB962C8B-B14F-4D97-AF65-F5344CB8AC3E}">
        <p14:creationId xmlns:p14="http://schemas.microsoft.com/office/powerpoint/2010/main" val="15669845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E492A-74A0-1545-B3E1-D0421A6B26A6}"/>
              </a:ext>
            </a:extLst>
          </p:cNvPr>
          <p:cNvSpPr>
            <a:spLocks noGrp="1"/>
          </p:cNvSpPr>
          <p:nvPr>
            <p:ph type="ctrTitle"/>
          </p:nvPr>
        </p:nvSpPr>
        <p:spPr>
          <a:xfrm>
            <a:off x="109896" y="252538"/>
            <a:ext cx="6677709" cy="413942"/>
          </a:xfrm>
        </p:spPr>
        <p:txBody>
          <a:bodyPr/>
          <a:lstStyle/>
          <a:p>
            <a:r>
              <a:rPr lang="en-US" sz="3200" dirty="0">
                <a:solidFill>
                  <a:srgbClr val="106975"/>
                </a:solidFill>
                <a:latin typeface="+mj-lt"/>
              </a:rPr>
              <a:t>Hormone Replacement Therapy (HRT)</a:t>
            </a:r>
          </a:p>
        </p:txBody>
      </p:sp>
      <p:graphicFrame>
        <p:nvGraphicFramePr>
          <p:cNvPr id="3" name="Table 2">
            <a:extLst>
              <a:ext uri="{FF2B5EF4-FFF2-40B4-BE49-F238E27FC236}">
                <a16:creationId xmlns:a16="http://schemas.microsoft.com/office/drawing/2014/main" id="{C575D6A7-3D0E-2640-AFCD-52C47AD8DB28}"/>
              </a:ext>
            </a:extLst>
          </p:cNvPr>
          <p:cNvGraphicFramePr>
            <a:graphicFrameLocks noGrp="1"/>
          </p:cNvGraphicFramePr>
          <p:nvPr>
            <p:extLst>
              <p:ext uri="{D42A27DB-BD31-4B8C-83A1-F6EECF244321}">
                <p14:modId xmlns:p14="http://schemas.microsoft.com/office/powerpoint/2010/main" val="2393618059"/>
              </p:ext>
            </p:extLst>
          </p:nvPr>
        </p:nvGraphicFramePr>
        <p:xfrm>
          <a:off x="345027" y="886134"/>
          <a:ext cx="7870449" cy="3205480"/>
        </p:xfrm>
        <a:graphic>
          <a:graphicData uri="http://schemas.openxmlformats.org/drawingml/2006/table">
            <a:tbl>
              <a:tblPr firstRow="1" bandRow="1">
                <a:tableStyleId>{74C1A8A3-306A-4EB7-A6B1-4F7E0EB9C5D6}</a:tableStyleId>
              </a:tblPr>
              <a:tblGrid>
                <a:gridCol w="1762177">
                  <a:extLst>
                    <a:ext uri="{9D8B030D-6E8A-4147-A177-3AD203B41FA5}">
                      <a16:colId xmlns:a16="http://schemas.microsoft.com/office/drawing/2014/main" val="3842909964"/>
                    </a:ext>
                  </a:extLst>
                </a:gridCol>
                <a:gridCol w="3482986">
                  <a:extLst>
                    <a:ext uri="{9D8B030D-6E8A-4147-A177-3AD203B41FA5}">
                      <a16:colId xmlns:a16="http://schemas.microsoft.com/office/drawing/2014/main" val="3874516353"/>
                    </a:ext>
                  </a:extLst>
                </a:gridCol>
                <a:gridCol w="2625286">
                  <a:extLst>
                    <a:ext uri="{9D8B030D-6E8A-4147-A177-3AD203B41FA5}">
                      <a16:colId xmlns:a16="http://schemas.microsoft.com/office/drawing/2014/main" val="2302409001"/>
                    </a:ext>
                  </a:extLst>
                </a:gridCol>
              </a:tblGrid>
              <a:tr h="370840">
                <a:tc>
                  <a:txBody>
                    <a:bodyPr/>
                    <a:lstStyle/>
                    <a:p>
                      <a:r>
                        <a:rPr lang="en-US" sz="1600" dirty="0"/>
                        <a:t>Formulation</a:t>
                      </a:r>
                    </a:p>
                  </a:txBody>
                  <a:tcPr>
                    <a:solidFill>
                      <a:srgbClr val="106975"/>
                    </a:solidFill>
                  </a:tcPr>
                </a:tc>
                <a:tc>
                  <a:txBody>
                    <a:bodyPr/>
                    <a:lstStyle/>
                    <a:p>
                      <a:r>
                        <a:rPr lang="en-US" sz="1600" dirty="0"/>
                        <a:t>Dose</a:t>
                      </a:r>
                    </a:p>
                  </a:txBody>
                  <a:tcPr>
                    <a:solidFill>
                      <a:srgbClr val="106975"/>
                    </a:solidFill>
                  </a:tcPr>
                </a:tc>
                <a:tc>
                  <a:txBody>
                    <a:bodyPr/>
                    <a:lstStyle/>
                    <a:p>
                      <a:r>
                        <a:rPr lang="en-US" sz="1600" dirty="0"/>
                        <a:t>Duration</a:t>
                      </a:r>
                    </a:p>
                  </a:txBody>
                  <a:tcPr>
                    <a:solidFill>
                      <a:srgbClr val="106975"/>
                    </a:solidFill>
                  </a:tcPr>
                </a:tc>
                <a:extLst>
                  <a:ext uri="{0D108BD9-81ED-4DB2-BD59-A6C34878D82A}">
                    <a16:rowId xmlns:a16="http://schemas.microsoft.com/office/drawing/2014/main" val="482420913"/>
                  </a:ext>
                </a:extLst>
              </a:tr>
              <a:tr h="370840">
                <a:tc>
                  <a:txBody>
                    <a:bodyPr/>
                    <a:lstStyle/>
                    <a:p>
                      <a:endParaRPr lang="en-US" sz="1400" dirty="0"/>
                    </a:p>
                    <a:p>
                      <a:r>
                        <a:rPr lang="en-US" sz="1400" b="1" dirty="0"/>
                        <a:t>Estrogen Only </a:t>
                      </a:r>
                    </a:p>
                    <a:p>
                      <a:r>
                        <a:rPr lang="en-US" sz="1400" dirty="0"/>
                        <a:t>(women with </a:t>
                      </a:r>
                    </a:p>
                    <a:p>
                      <a:r>
                        <a:rPr lang="en-US" sz="1400" dirty="0"/>
                        <a:t>no uterus)</a:t>
                      </a:r>
                    </a:p>
                  </a:txBody>
                  <a:tcPr>
                    <a:solidFill>
                      <a:schemeClr val="accent5">
                        <a:lumMod val="20000"/>
                        <a:lumOff val="80000"/>
                      </a:schemeClr>
                    </a:solidFill>
                  </a:tcPr>
                </a:tc>
                <a:tc>
                  <a:txBody>
                    <a:bodyPr/>
                    <a:lstStyle/>
                    <a:p>
                      <a:endParaRPr lang="en-US" sz="1400" dirty="0"/>
                    </a:p>
                    <a:p>
                      <a:r>
                        <a:rPr lang="en-US" sz="1400" dirty="0"/>
                        <a:t>Lowest effective dose</a:t>
                      </a:r>
                    </a:p>
                  </a:txBody>
                  <a:tcPr>
                    <a:solidFill>
                      <a:schemeClr val="accent5">
                        <a:lumMod val="20000"/>
                        <a:lumOff val="80000"/>
                      </a:schemeClr>
                    </a:solidFill>
                  </a:tcPr>
                </a:tc>
                <a:tc>
                  <a:txBody>
                    <a:bodyPr/>
                    <a:lstStyle/>
                    <a:p>
                      <a:r>
                        <a:rPr lang="en-US" sz="1400" dirty="0"/>
                        <a:t>Shortest duration consistent with treatment goals and evolving risk assessment of individual women</a:t>
                      </a:r>
                    </a:p>
                    <a:p>
                      <a:endParaRPr lang="en-US" sz="1400" dirty="0"/>
                    </a:p>
                    <a:p>
                      <a:r>
                        <a:rPr lang="en-US" sz="1400" dirty="0"/>
                        <a:t>Consideration of age, time from menopause onset, baseline risk for CVD, breast cancer, smoking</a:t>
                      </a:r>
                    </a:p>
                  </a:txBody>
                  <a:tcPr>
                    <a:solidFill>
                      <a:schemeClr val="accent5">
                        <a:lumMod val="20000"/>
                        <a:lumOff val="80000"/>
                      </a:schemeClr>
                    </a:solidFill>
                  </a:tcPr>
                </a:tc>
                <a:extLst>
                  <a:ext uri="{0D108BD9-81ED-4DB2-BD59-A6C34878D82A}">
                    <a16:rowId xmlns:a16="http://schemas.microsoft.com/office/drawing/2014/main" val="3655590771"/>
                  </a:ext>
                </a:extLst>
              </a:tr>
              <a:tr h="370840">
                <a:tc>
                  <a:txBody>
                    <a:bodyPr/>
                    <a:lstStyle/>
                    <a:p>
                      <a:r>
                        <a:rPr lang="en-US" sz="1400" b="1" dirty="0"/>
                        <a:t>Estrogen + Progestogen Therapy</a:t>
                      </a:r>
                    </a:p>
                    <a:p>
                      <a:r>
                        <a:rPr lang="en-US" sz="1400" dirty="0"/>
                        <a:t>(women with uterus)</a:t>
                      </a:r>
                    </a:p>
                  </a:txBody>
                  <a:tcPr/>
                </a:tc>
                <a:tc>
                  <a:txBody>
                    <a:bodyPr/>
                    <a:lstStyle/>
                    <a:p>
                      <a:endParaRPr lang="en-US" sz="1400" dirty="0"/>
                    </a:p>
                    <a:p>
                      <a:r>
                        <a:rPr lang="en-US" sz="1400" dirty="0"/>
                        <a:t>Lowest effective dose</a:t>
                      </a:r>
                    </a:p>
                  </a:txBody>
                  <a:tcPr/>
                </a:tc>
                <a:tc>
                  <a:txBody>
                    <a:bodyPr/>
                    <a:lstStyle/>
                    <a:p>
                      <a:endParaRPr lang="en-US" sz="1400" dirty="0"/>
                    </a:p>
                    <a:p>
                      <a:r>
                        <a:rPr lang="en-US" sz="1400" dirty="0"/>
                        <a:t>Same as above</a:t>
                      </a:r>
                    </a:p>
                  </a:txBody>
                  <a:tcPr/>
                </a:tc>
                <a:extLst>
                  <a:ext uri="{0D108BD9-81ED-4DB2-BD59-A6C34878D82A}">
                    <a16:rowId xmlns:a16="http://schemas.microsoft.com/office/drawing/2014/main" val="1662692282"/>
                  </a:ext>
                </a:extLst>
              </a:tr>
              <a:tr h="370840">
                <a:tc>
                  <a:txBody>
                    <a:bodyPr/>
                    <a:lstStyle/>
                    <a:p>
                      <a:r>
                        <a:rPr lang="en-US" sz="1400" b="1" dirty="0"/>
                        <a:t>Vaginal Estrogen Therapy</a:t>
                      </a:r>
                    </a:p>
                  </a:txBody>
                  <a:tcPr>
                    <a:solidFill>
                      <a:schemeClr val="accent5">
                        <a:lumMod val="20000"/>
                        <a:lumOff val="80000"/>
                      </a:schemeClr>
                    </a:solidFill>
                  </a:tcPr>
                </a:tc>
                <a:tc>
                  <a:txBody>
                    <a:bodyPr/>
                    <a:lstStyle/>
                    <a:p>
                      <a:r>
                        <a:rPr lang="en-US" sz="1400" dirty="0"/>
                        <a:t>Lowest effective dose</a:t>
                      </a:r>
                    </a:p>
                  </a:txBody>
                  <a:tcPr>
                    <a:solidFill>
                      <a:schemeClr val="accent5">
                        <a:lumMod val="20000"/>
                        <a:lumOff val="80000"/>
                      </a:schemeClr>
                    </a:solidFill>
                  </a:tcPr>
                </a:tc>
                <a:tc>
                  <a:txBody>
                    <a:bodyPr/>
                    <a:lstStyle/>
                    <a:p>
                      <a:r>
                        <a:rPr lang="en-US" sz="1400" dirty="0"/>
                        <a:t>Based on symptoms </a:t>
                      </a:r>
                    </a:p>
                  </a:txBody>
                  <a:tcPr>
                    <a:solidFill>
                      <a:schemeClr val="accent5">
                        <a:lumMod val="20000"/>
                        <a:lumOff val="80000"/>
                      </a:schemeClr>
                    </a:solidFill>
                  </a:tcPr>
                </a:tc>
                <a:extLst>
                  <a:ext uri="{0D108BD9-81ED-4DB2-BD59-A6C34878D82A}">
                    <a16:rowId xmlns:a16="http://schemas.microsoft.com/office/drawing/2014/main" val="2553502814"/>
                  </a:ext>
                </a:extLst>
              </a:tr>
            </a:tbl>
          </a:graphicData>
        </a:graphic>
      </p:graphicFrame>
      <p:sp>
        <p:nvSpPr>
          <p:cNvPr id="4" name="TextBox 3">
            <a:extLst>
              <a:ext uri="{FF2B5EF4-FFF2-40B4-BE49-F238E27FC236}">
                <a16:creationId xmlns:a16="http://schemas.microsoft.com/office/drawing/2014/main" id="{863E190E-34C6-2247-B41E-7BBE500942C1}"/>
              </a:ext>
            </a:extLst>
          </p:cNvPr>
          <p:cNvSpPr txBox="1"/>
          <p:nvPr/>
        </p:nvSpPr>
        <p:spPr>
          <a:xfrm>
            <a:off x="345027" y="4091614"/>
            <a:ext cx="7688630" cy="584775"/>
          </a:xfrm>
          <a:prstGeom prst="rect">
            <a:avLst/>
          </a:prstGeom>
          <a:noFill/>
        </p:spPr>
        <p:txBody>
          <a:bodyPr wrap="square" rtlCol="0">
            <a:spAutoFit/>
          </a:bodyPr>
          <a:lstStyle/>
          <a:p>
            <a:r>
              <a:rPr lang="en-US" sz="1600" b="1" dirty="0">
                <a:solidFill>
                  <a:srgbClr val="FF0000"/>
                </a:solidFill>
              </a:rPr>
              <a:t>* In premature ovarian insufficiency and early menopause HRT indicated for prevention of osteoporosis and CVD until median age of natural menopause</a:t>
            </a:r>
          </a:p>
        </p:txBody>
      </p:sp>
    </p:spTree>
    <p:extLst>
      <p:ext uri="{BB962C8B-B14F-4D97-AF65-F5344CB8AC3E}">
        <p14:creationId xmlns:p14="http://schemas.microsoft.com/office/powerpoint/2010/main" val="12661128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btitle 5">
            <a:extLst>
              <a:ext uri="{FF2B5EF4-FFF2-40B4-BE49-F238E27FC236}">
                <a16:creationId xmlns:a16="http://schemas.microsoft.com/office/drawing/2014/main" id="{50BC454F-9826-A747-8DA9-BE16A88B1DE3}"/>
              </a:ext>
            </a:extLst>
          </p:cNvPr>
          <p:cNvSpPr txBox="1">
            <a:spLocks/>
          </p:cNvSpPr>
          <p:nvPr/>
        </p:nvSpPr>
        <p:spPr>
          <a:xfrm>
            <a:off x="276263" y="1692115"/>
            <a:ext cx="1976876" cy="2033724"/>
          </a:xfrm>
          <a:prstGeom prst="rect">
            <a:avLst/>
          </a:prstGeom>
          <a:solidFill>
            <a:schemeClr val="accent5">
              <a:lumMod val="20000"/>
              <a:lumOff val="80000"/>
            </a:schemeClr>
          </a:solidFill>
        </p:spPr>
        <p:txBody>
          <a:bodyPr/>
          <a:lstStyle>
            <a:lvl1pPr marL="0" indent="0" algn="l" defTabSz="457200" rtl="0" eaLnBrk="1" latinLnBrk="0" hangingPunct="1">
              <a:spcBef>
                <a:spcPct val="20000"/>
              </a:spcBef>
              <a:buFont typeface="Arial"/>
              <a:buNone/>
              <a:defRPr sz="1400" kern="1200">
                <a:solidFill>
                  <a:schemeClr val="tx1"/>
                </a:solidFill>
                <a:latin typeface="Tahoma"/>
                <a:ea typeface="+mn-ea"/>
                <a:cs typeface="Tahoma"/>
              </a:defRPr>
            </a:lvl1pPr>
            <a:lvl2pPr marL="457200" indent="0" algn="l" defTabSz="457200" rtl="0" eaLnBrk="1" latinLnBrk="0" hangingPunct="1">
              <a:spcBef>
                <a:spcPct val="20000"/>
              </a:spcBef>
              <a:buFont typeface="Arial"/>
              <a:buNone/>
              <a:defRPr sz="1400" kern="1200">
                <a:solidFill>
                  <a:schemeClr val="tx1"/>
                </a:solidFill>
                <a:latin typeface="Tahoma"/>
                <a:ea typeface="+mn-ea"/>
                <a:cs typeface="Tahoma"/>
              </a:defRPr>
            </a:lvl2pPr>
            <a:lvl3pPr marL="914400" indent="0" algn="l" defTabSz="457200" rtl="0" eaLnBrk="1" latinLnBrk="0" hangingPunct="1">
              <a:spcBef>
                <a:spcPct val="20000"/>
              </a:spcBef>
              <a:buFont typeface="Arial"/>
              <a:buNone/>
              <a:defRPr sz="1400" kern="1200">
                <a:solidFill>
                  <a:schemeClr val="tx1"/>
                </a:solidFill>
                <a:latin typeface="Tahoma"/>
                <a:ea typeface="+mn-ea"/>
                <a:cs typeface="Tahoma"/>
              </a:defRPr>
            </a:lvl3pPr>
            <a:lvl4pPr marL="1371600" indent="0" algn="l" defTabSz="457200" rtl="0" eaLnBrk="1" latinLnBrk="0" hangingPunct="1">
              <a:spcBef>
                <a:spcPct val="20000"/>
              </a:spcBef>
              <a:buFont typeface="Arial"/>
              <a:buNone/>
              <a:defRPr sz="1400" kern="1200">
                <a:solidFill>
                  <a:schemeClr val="tx1"/>
                </a:solidFill>
                <a:latin typeface="Tahoma"/>
                <a:ea typeface="+mn-ea"/>
                <a:cs typeface="Tahoma"/>
              </a:defRPr>
            </a:lvl4pPr>
            <a:lvl5pPr marL="1828800" indent="0" algn="l" defTabSz="457200" rtl="0" eaLnBrk="1" latinLnBrk="0" hangingPunct="1">
              <a:spcBef>
                <a:spcPct val="20000"/>
              </a:spcBef>
              <a:buFont typeface="Arial"/>
              <a:buNone/>
              <a:defRPr sz="1400" kern="1200">
                <a:solidFill>
                  <a:schemeClr val="tx1"/>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GB" altLang="en-US" sz="2000" b="1" dirty="0">
                <a:latin typeface="+mn-lt"/>
              </a:rPr>
              <a:t>Genitourinary Symptoms</a:t>
            </a:r>
          </a:p>
          <a:p>
            <a:pPr marL="285750" indent="-285750">
              <a:lnSpc>
                <a:spcPct val="90000"/>
              </a:lnSpc>
              <a:buFont typeface="Arial" panose="020B0604020202020204" pitchFamily="34" charset="0"/>
              <a:buChar char="•"/>
            </a:pPr>
            <a:r>
              <a:rPr lang="en-GB" altLang="en-US" sz="1800" dirty="0">
                <a:latin typeface="+mn-lt"/>
              </a:rPr>
              <a:t>Lubricants, moisturizers</a:t>
            </a:r>
          </a:p>
          <a:p>
            <a:pPr marL="285750" indent="-285750">
              <a:lnSpc>
                <a:spcPct val="90000"/>
              </a:lnSpc>
              <a:buFont typeface="Arial" panose="020B0604020202020204" pitchFamily="34" charset="0"/>
              <a:buChar char="•"/>
            </a:pPr>
            <a:r>
              <a:rPr lang="en-GB" altLang="en-US" sz="1800" dirty="0">
                <a:latin typeface="+mn-lt"/>
              </a:rPr>
              <a:t>Role of Laser (under research)</a:t>
            </a:r>
          </a:p>
          <a:p>
            <a:pPr marL="285750" indent="-285750">
              <a:lnSpc>
                <a:spcPct val="90000"/>
              </a:lnSpc>
              <a:buFont typeface="Arial" panose="020B0604020202020204" pitchFamily="34" charset="0"/>
              <a:buChar char="•"/>
            </a:pPr>
            <a:endParaRPr lang="en-GB" altLang="en-US" sz="2000" dirty="0">
              <a:latin typeface="+mn-lt"/>
            </a:endParaRPr>
          </a:p>
          <a:p>
            <a:pPr marL="742950" lvl="1" indent="-285750">
              <a:lnSpc>
                <a:spcPct val="90000"/>
              </a:lnSpc>
              <a:buFont typeface="Arial" panose="020B0604020202020204" pitchFamily="34" charset="0"/>
              <a:buChar char="•"/>
            </a:pPr>
            <a:endParaRPr lang="en-GB" altLang="en-US" sz="2000" dirty="0">
              <a:latin typeface="+mn-lt"/>
            </a:endParaRPr>
          </a:p>
          <a:p>
            <a:pPr>
              <a:buFont typeface="Arial" pitchFamily="34" charset="0"/>
              <a:buChar char="•"/>
            </a:pPr>
            <a:endParaRPr lang="en-GB" sz="2000" dirty="0">
              <a:latin typeface="+mn-lt"/>
            </a:endParaRPr>
          </a:p>
          <a:p>
            <a:pPr>
              <a:buFont typeface="Arial" pitchFamily="34" charset="0"/>
              <a:buChar char="•"/>
            </a:pPr>
            <a:endParaRPr lang="en-GB" sz="2000" dirty="0">
              <a:latin typeface="+mn-lt"/>
            </a:endParaRPr>
          </a:p>
        </p:txBody>
      </p:sp>
      <p:sp>
        <p:nvSpPr>
          <p:cNvPr id="18" name="Text Placeholder 3">
            <a:extLst>
              <a:ext uri="{FF2B5EF4-FFF2-40B4-BE49-F238E27FC236}">
                <a16:creationId xmlns:a16="http://schemas.microsoft.com/office/drawing/2014/main" id="{EB6B5014-75EF-A245-9FAF-C3C0639DD162}"/>
              </a:ext>
            </a:extLst>
          </p:cNvPr>
          <p:cNvSpPr txBox="1">
            <a:spLocks/>
          </p:cNvSpPr>
          <p:nvPr/>
        </p:nvSpPr>
        <p:spPr>
          <a:xfrm>
            <a:off x="2426900" y="1698089"/>
            <a:ext cx="2460855" cy="2928502"/>
          </a:xfrm>
          <a:prstGeom prst="rect">
            <a:avLst/>
          </a:prstGeom>
          <a:solidFill>
            <a:schemeClr val="accent5">
              <a:lumMod val="20000"/>
              <a:lumOff val="80000"/>
            </a:schemeClr>
          </a:solidFill>
        </p:spPr>
        <p:txBody>
          <a:bodyPr vert="horz" lIns="0" tIns="0" rIns="91440" bIns="0" rtlCol="0">
            <a:noAutofit/>
          </a:bodyPr>
          <a:lstStyle>
            <a:lvl1pPr marL="0" indent="0" algn="l" defTabSz="457200" rtl="0" eaLnBrk="1" latinLnBrk="0" hangingPunct="1">
              <a:lnSpc>
                <a:spcPct val="110000"/>
              </a:lnSpc>
              <a:spcBef>
                <a:spcPct val="20000"/>
              </a:spcBef>
              <a:buFont typeface="Arial"/>
              <a:buNone/>
              <a:defRPr sz="1200" kern="1200">
                <a:solidFill>
                  <a:schemeClr val="tx1">
                    <a:lumMod val="50000"/>
                    <a:lumOff val="50000"/>
                  </a:schemeClr>
                </a:solidFill>
                <a:latin typeface="Tahoma"/>
                <a:ea typeface="+mn-ea"/>
                <a:cs typeface="Tahoma"/>
              </a:defRPr>
            </a:lvl1pPr>
            <a:lvl2pPr marL="457200" indent="0" algn="l" defTabSz="457200" rtl="0" eaLnBrk="1" latinLnBrk="0" hangingPunct="1">
              <a:spcBef>
                <a:spcPct val="20000"/>
              </a:spcBef>
              <a:buFont typeface="Arial"/>
              <a:buNone/>
              <a:defRPr sz="1200" kern="1200">
                <a:solidFill>
                  <a:schemeClr val="tx1">
                    <a:lumMod val="50000"/>
                    <a:lumOff val="50000"/>
                  </a:schemeClr>
                </a:solidFill>
                <a:latin typeface="Tahoma"/>
                <a:ea typeface="+mn-ea"/>
                <a:cs typeface="Tahoma"/>
              </a:defRPr>
            </a:lvl2pPr>
            <a:lvl3pPr marL="914400" indent="0" algn="l" defTabSz="457200" rtl="0" eaLnBrk="1" latinLnBrk="0" hangingPunct="1">
              <a:spcBef>
                <a:spcPct val="20000"/>
              </a:spcBef>
              <a:buFont typeface="Arial"/>
              <a:buNone/>
              <a:defRPr sz="1200" kern="1200">
                <a:solidFill>
                  <a:schemeClr val="tx1">
                    <a:lumMod val="50000"/>
                    <a:lumOff val="50000"/>
                  </a:schemeClr>
                </a:solidFill>
                <a:latin typeface="Tahoma"/>
                <a:ea typeface="+mn-ea"/>
                <a:cs typeface="Tahoma"/>
              </a:defRPr>
            </a:lvl3pPr>
            <a:lvl4pPr marL="1371600" indent="0" algn="l" defTabSz="457200" rtl="0" eaLnBrk="1" latinLnBrk="0" hangingPunct="1">
              <a:spcBef>
                <a:spcPct val="20000"/>
              </a:spcBef>
              <a:buFont typeface="Arial"/>
              <a:buNone/>
              <a:defRPr sz="1200" kern="1200">
                <a:solidFill>
                  <a:schemeClr val="tx1">
                    <a:lumMod val="50000"/>
                    <a:lumOff val="50000"/>
                  </a:schemeClr>
                </a:solidFill>
                <a:latin typeface="Tahoma"/>
                <a:ea typeface="+mn-ea"/>
                <a:cs typeface="Tahoma"/>
              </a:defRPr>
            </a:lvl4pPr>
            <a:lvl5pPr marL="1828800" indent="0" algn="l" defTabSz="457200" rtl="0" eaLnBrk="1" latinLnBrk="0" hangingPunct="1">
              <a:spcBef>
                <a:spcPct val="20000"/>
              </a:spcBef>
              <a:buFont typeface="Arial"/>
              <a:buNone/>
              <a:defRPr sz="1200" kern="1200">
                <a:solidFill>
                  <a:schemeClr val="tx1">
                    <a:lumMod val="50000"/>
                    <a:lumOff val="50000"/>
                  </a:schemeClr>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2000" b="1" dirty="0">
                <a:solidFill>
                  <a:schemeClr val="tx1"/>
                </a:solidFill>
                <a:latin typeface="+mn-lt"/>
              </a:rPr>
              <a:t>Vasomotor Symptoms</a:t>
            </a:r>
            <a:endParaRPr lang="en-GB" sz="2000" dirty="0">
              <a:solidFill>
                <a:schemeClr val="tx1"/>
              </a:solidFill>
              <a:latin typeface="+mn-lt"/>
            </a:endParaRPr>
          </a:p>
          <a:p>
            <a:pPr marL="342900" indent="-342900">
              <a:buFont typeface="Arial" panose="020B0604020202020204" pitchFamily="34" charset="0"/>
              <a:buChar char="•"/>
            </a:pPr>
            <a:r>
              <a:rPr lang="en-GB" sz="1800" dirty="0">
                <a:solidFill>
                  <a:schemeClr val="tx1"/>
                </a:solidFill>
                <a:latin typeface="+mn-lt"/>
              </a:rPr>
              <a:t>SSRIs and SNRIs for hot flushes</a:t>
            </a:r>
          </a:p>
          <a:p>
            <a:pPr marL="342900" indent="-342900">
              <a:buFont typeface="Arial" panose="020B0604020202020204" pitchFamily="34" charset="0"/>
              <a:buChar char="•"/>
            </a:pPr>
            <a:r>
              <a:rPr lang="en-GB" sz="1800" dirty="0">
                <a:solidFill>
                  <a:schemeClr val="tx1"/>
                </a:solidFill>
                <a:latin typeface="+mn-lt"/>
              </a:rPr>
              <a:t>Clonidine </a:t>
            </a:r>
          </a:p>
          <a:p>
            <a:pPr marL="342900" indent="-342900">
              <a:buFont typeface="Arial" panose="020B0604020202020204" pitchFamily="34" charset="0"/>
              <a:buChar char="•"/>
            </a:pPr>
            <a:r>
              <a:rPr lang="en-GB" sz="1800" dirty="0">
                <a:solidFill>
                  <a:schemeClr val="tx1"/>
                </a:solidFill>
                <a:latin typeface="+mn-lt"/>
              </a:rPr>
              <a:t>Gabapentin</a:t>
            </a:r>
          </a:p>
          <a:p>
            <a:pPr marL="342900" indent="-342900">
              <a:buFont typeface="Arial" panose="020B0604020202020204" pitchFamily="34" charset="0"/>
              <a:buChar char="•"/>
            </a:pPr>
            <a:r>
              <a:rPr lang="en-US" sz="1800" dirty="0">
                <a:solidFill>
                  <a:schemeClr val="tx1"/>
                </a:solidFill>
                <a:latin typeface="+mn-lt"/>
              </a:rPr>
              <a:t>Neurokinin 3 receptor antagonists</a:t>
            </a:r>
            <a:r>
              <a:rPr lang="en-GB" sz="1800" dirty="0">
                <a:solidFill>
                  <a:schemeClr val="tx1"/>
                </a:solidFill>
                <a:latin typeface="+mn-lt"/>
              </a:rPr>
              <a:t> (phase 3 trials</a:t>
            </a:r>
            <a:r>
              <a:rPr lang="en-GB" sz="2000" dirty="0">
                <a:solidFill>
                  <a:schemeClr val="tx1"/>
                </a:solidFill>
                <a:latin typeface="+mn-lt"/>
              </a:rPr>
              <a:t>)</a:t>
            </a:r>
          </a:p>
          <a:p>
            <a:pPr marL="342900" indent="-342900">
              <a:buFont typeface="Arial" panose="020B0604020202020204" pitchFamily="34" charset="0"/>
              <a:buChar char="•"/>
            </a:pPr>
            <a:endParaRPr lang="en-GB" sz="2000" dirty="0">
              <a:solidFill>
                <a:schemeClr val="tx1"/>
              </a:solidFill>
              <a:latin typeface="+mn-lt"/>
            </a:endParaRPr>
          </a:p>
          <a:p>
            <a:pPr marL="342900" indent="-342900">
              <a:buFont typeface="Arial" panose="020B0604020202020204" pitchFamily="34" charset="0"/>
              <a:buChar char="•"/>
            </a:pPr>
            <a:endParaRPr lang="en-GB" sz="2000" dirty="0">
              <a:solidFill>
                <a:schemeClr val="tx1"/>
              </a:solidFill>
              <a:latin typeface="+mn-lt"/>
            </a:endParaRPr>
          </a:p>
          <a:p>
            <a:endParaRPr lang="en-US" sz="2000" dirty="0">
              <a:solidFill>
                <a:schemeClr val="tx1"/>
              </a:solidFill>
              <a:latin typeface="+mn-lt"/>
            </a:endParaRPr>
          </a:p>
        </p:txBody>
      </p:sp>
      <p:sp>
        <p:nvSpPr>
          <p:cNvPr id="21" name="Text Placeholder 3">
            <a:extLst>
              <a:ext uri="{FF2B5EF4-FFF2-40B4-BE49-F238E27FC236}">
                <a16:creationId xmlns:a16="http://schemas.microsoft.com/office/drawing/2014/main" id="{BF5DCB5C-02DF-624F-8337-78551B0C1C82}"/>
              </a:ext>
            </a:extLst>
          </p:cNvPr>
          <p:cNvSpPr txBox="1">
            <a:spLocks/>
          </p:cNvSpPr>
          <p:nvPr/>
        </p:nvSpPr>
        <p:spPr>
          <a:xfrm>
            <a:off x="5033388" y="1699901"/>
            <a:ext cx="1661959" cy="1261664"/>
          </a:xfrm>
          <a:prstGeom prst="rect">
            <a:avLst/>
          </a:prstGeom>
          <a:solidFill>
            <a:schemeClr val="accent5">
              <a:lumMod val="20000"/>
              <a:lumOff val="80000"/>
            </a:schemeClr>
          </a:solidFill>
        </p:spPr>
        <p:txBody>
          <a:bodyPr vert="horz" lIns="0" tIns="0" rIns="91440" bIns="0" rtlCol="0">
            <a:noAutofit/>
          </a:bodyPr>
          <a:lstStyle>
            <a:lvl1pPr marL="0" indent="0" algn="l" defTabSz="457200" rtl="0" eaLnBrk="1" latinLnBrk="0" hangingPunct="1">
              <a:lnSpc>
                <a:spcPct val="110000"/>
              </a:lnSpc>
              <a:spcBef>
                <a:spcPct val="20000"/>
              </a:spcBef>
              <a:buFont typeface="Arial"/>
              <a:buNone/>
              <a:defRPr sz="1200" kern="1200">
                <a:solidFill>
                  <a:schemeClr val="tx1">
                    <a:lumMod val="50000"/>
                    <a:lumOff val="50000"/>
                  </a:schemeClr>
                </a:solidFill>
                <a:latin typeface="Tahoma"/>
                <a:ea typeface="+mn-ea"/>
                <a:cs typeface="Tahoma"/>
              </a:defRPr>
            </a:lvl1pPr>
            <a:lvl2pPr marL="457200" indent="0" algn="l" defTabSz="457200" rtl="0" eaLnBrk="1" latinLnBrk="0" hangingPunct="1">
              <a:spcBef>
                <a:spcPct val="20000"/>
              </a:spcBef>
              <a:buFont typeface="Arial"/>
              <a:buNone/>
              <a:defRPr sz="1200" kern="1200">
                <a:solidFill>
                  <a:schemeClr val="tx1">
                    <a:lumMod val="50000"/>
                    <a:lumOff val="50000"/>
                  </a:schemeClr>
                </a:solidFill>
                <a:latin typeface="Tahoma"/>
                <a:ea typeface="+mn-ea"/>
                <a:cs typeface="Tahoma"/>
              </a:defRPr>
            </a:lvl2pPr>
            <a:lvl3pPr marL="914400" indent="0" algn="l" defTabSz="457200" rtl="0" eaLnBrk="1" latinLnBrk="0" hangingPunct="1">
              <a:spcBef>
                <a:spcPct val="20000"/>
              </a:spcBef>
              <a:buFont typeface="Arial"/>
              <a:buNone/>
              <a:defRPr sz="1200" kern="1200">
                <a:solidFill>
                  <a:schemeClr val="tx1">
                    <a:lumMod val="50000"/>
                    <a:lumOff val="50000"/>
                  </a:schemeClr>
                </a:solidFill>
                <a:latin typeface="Tahoma"/>
                <a:ea typeface="+mn-ea"/>
                <a:cs typeface="Tahoma"/>
              </a:defRPr>
            </a:lvl3pPr>
            <a:lvl4pPr marL="1371600" indent="0" algn="l" defTabSz="457200" rtl="0" eaLnBrk="1" latinLnBrk="0" hangingPunct="1">
              <a:spcBef>
                <a:spcPct val="20000"/>
              </a:spcBef>
              <a:buFont typeface="Arial"/>
              <a:buNone/>
              <a:defRPr sz="1200" kern="1200">
                <a:solidFill>
                  <a:schemeClr val="tx1">
                    <a:lumMod val="50000"/>
                    <a:lumOff val="50000"/>
                  </a:schemeClr>
                </a:solidFill>
                <a:latin typeface="Tahoma"/>
                <a:ea typeface="+mn-ea"/>
                <a:cs typeface="Tahoma"/>
              </a:defRPr>
            </a:lvl4pPr>
            <a:lvl5pPr marL="1828800" indent="0" algn="l" defTabSz="457200" rtl="0" eaLnBrk="1" latinLnBrk="0" hangingPunct="1">
              <a:spcBef>
                <a:spcPct val="20000"/>
              </a:spcBef>
              <a:buFont typeface="Arial"/>
              <a:buNone/>
              <a:defRPr sz="1200" kern="1200">
                <a:solidFill>
                  <a:schemeClr val="tx1">
                    <a:lumMod val="50000"/>
                    <a:lumOff val="50000"/>
                  </a:schemeClr>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GB" altLang="en-US" sz="2000" b="1" dirty="0">
                <a:solidFill>
                  <a:schemeClr val="tx1"/>
                </a:solidFill>
                <a:latin typeface="+mn-lt"/>
              </a:rPr>
              <a:t>Anxiety</a:t>
            </a:r>
          </a:p>
          <a:p>
            <a:pPr marL="285750" indent="-285750">
              <a:lnSpc>
                <a:spcPct val="90000"/>
              </a:lnSpc>
              <a:buFont typeface="Arial" panose="020B0604020202020204" pitchFamily="34" charset="0"/>
              <a:buChar char="•"/>
            </a:pPr>
            <a:r>
              <a:rPr lang="en-GB" altLang="en-US" sz="1800" dirty="0">
                <a:solidFill>
                  <a:schemeClr val="tx1"/>
                </a:solidFill>
                <a:latin typeface="+mn-lt"/>
              </a:rPr>
              <a:t>SSRI</a:t>
            </a:r>
          </a:p>
          <a:p>
            <a:pPr marL="285750" indent="-285750">
              <a:lnSpc>
                <a:spcPct val="90000"/>
              </a:lnSpc>
              <a:buFont typeface="Arial" panose="020B0604020202020204" pitchFamily="34" charset="0"/>
              <a:buChar char="•"/>
            </a:pPr>
            <a:r>
              <a:rPr lang="en-GB" altLang="en-US" sz="1800" dirty="0">
                <a:solidFill>
                  <a:schemeClr val="tx1"/>
                </a:solidFill>
                <a:latin typeface="+mn-lt"/>
              </a:rPr>
              <a:t>Propranolol</a:t>
            </a:r>
          </a:p>
          <a:p>
            <a:pPr marL="171450" indent="-171450">
              <a:buFont typeface="Arial" panose="020B0604020202020204" pitchFamily="34" charset="0"/>
              <a:buChar char="•"/>
            </a:pPr>
            <a:endParaRPr lang="en-US" sz="2000" dirty="0">
              <a:solidFill>
                <a:schemeClr val="tx1"/>
              </a:solidFill>
              <a:latin typeface="+mn-lt"/>
            </a:endParaRPr>
          </a:p>
          <a:p>
            <a:endParaRPr lang="en-US" sz="2000" dirty="0">
              <a:solidFill>
                <a:schemeClr val="tx1"/>
              </a:solidFill>
              <a:latin typeface="+mn-lt"/>
            </a:endParaRPr>
          </a:p>
          <a:p>
            <a:endParaRPr lang="en-US" sz="2000" dirty="0">
              <a:solidFill>
                <a:schemeClr val="tx1"/>
              </a:solidFill>
              <a:latin typeface="+mn-lt"/>
            </a:endParaRPr>
          </a:p>
        </p:txBody>
      </p:sp>
      <p:sp>
        <p:nvSpPr>
          <p:cNvPr id="15" name="Subtitle 5">
            <a:extLst>
              <a:ext uri="{FF2B5EF4-FFF2-40B4-BE49-F238E27FC236}">
                <a16:creationId xmlns:a16="http://schemas.microsoft.com/office/drawing/2014/main" id="{D16D9061-63DE-D249-9DBC-C10DCF60B48A}"/>
              </a:ext>
            </a:extLst>
          </p:cNvPr>
          <p:cNvSpPr txBox="1">
            <a:spLocks/>
          </p:cNvSpPr>
          <p:nvPr/>
        </p:nvSpPr>
        <p:spPr>
          <a:xfrm>
            <a:off x="6869108" y="1698089"/>
            <a:ext cx="2124767" cy="1263476"/>
          </a:xfrm>
          <a:prstGeom prst="rect">
            <a:avLst/>
          </a:prstGeom>
          <a:solidFill>
            <a:schemeClr val="accent5">
              <a:lumMod val="20000"/>
              <a:lumOff val="80000"/>
            </a:schemeClr>
          </a:solidFill>
        </p:spPr>
        <p:txBody>
          <a:bodyPr/>
          <a:lstStyle>
            <a:lvl1pPr marL="0" indent="0" algn="l" defTabSz="457200" rtl="0" eaLnBrk="1" latinLnBrk="0" hangingPunct="1">
              <a:spcBef>
                <a:spcPct val="20000"/>
              </a:spcBef>
              <a:buFont typeface="Arial"/>
              <a:buNone/>
              <a:defRPr sz="1400" kern="1200">
                <a:solidFill>
                  <a:schemeClr val="tx1"/>
                </a:solidFill>
                <a:latin typeface="Tahoma"/>
                <a:ea typeface="+mn-ea"/>
                <a:cs typeface="Tahoma"/>
              </a:defRPr>
            </a:lvl1pPr>
            <a:lvl2pPr marL="457200" indent="0" algn="l" defTabSz="457200" rtl="0" eaLnBrk="1" latinLnBrk="0" hangingPunct="1">
              <a:spcBef>
                <a:spcPct val="20000"/>
              </a:spcBef>
              <a:buFont typeface="Arial"/>
              <a:buNone/>
              <a:defRPr sz="1400" kern="1200">
                <a:solidFill>
                  <a:schemeClr val="tx1"/>
                </a:solidFill>
                <a:latin typeface="Tahoma"/>
                <a:ea typeface="+mn-ea"/>
                <a:cs typeface="Tahoma"/>
              </a:defRPr>
            </a:lvl2pPr>
            <a:lvl3pPr marL="914400" indent="0" algn="l" defTabSz="457200" rtl="0" eaLnBrk="1" latinLnBrk="0" hangingPunct="1">
              <a:spcBef>
                <a:spcPct val="20000"/>
              </a:spcBef>
              <a:buFont typeface="Arial"/>
              <a:buNone/>
              <a:defRPr sz="1400" kern="1200">
                <a:solidFill>
                  <a:schemeClr val="tx1"/>
                </a:solidFill>
                <a:latin typeface="Tahoma"/>
                <a:ea typeface="+mn-ea"/>
                <a:cs typeface="Tahoma"/>
              </a:defRPr>
            </a:lvl3pPr>
            <a:lvl4pPr marL="1371600" indent="0" algn="l" defTabSz="457200" rtl="0" eaLnBrk="1" latinLnBrk="0" hangingPunct="1">
              <a:spcBef>
                <a:spcPct val="20000"/>
              </a:spcBef>
              <a:buFont typeface="Arial"/>
              <a:buNone/>
              <a:defRPr sz="1400" kern="1200">
                <a:solidFill>
                  <a:schemeClr val="tx1"/>
                </a:solidFill>
                <a:latin typeface="Tahoma"/>
                <a:ea typeface="+mn-ea"/>
                <a:cs typeface="Tahoma"/>
              </a:defRPr>
            </a:lvl4pPr>
            <a:lvl5pPr marL="1828800" indent="0" algn="l" defTabSz="457200" rtl="0" eaLnBrk="1" latinLnBrk="0" hangingPunct="1">
              <a:spcBef>
                <a:spcPct val="20000"/>
              </a:spcBef>
              <a:buFont typeface="Arial"/>
              <a:buNone/>
              <a:defRPr sz="1400" kern="1200">
                <a:solidFill>
                  <a:schemeClr val="tx1"/>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GB" altLang="en-US" sz="2000" b="1" dirty="0">
                <a:latin typeface="+mn-lt"/>
              </a:rPr>
              <a:t>Osteoporosis</a:t>
            </a:r>
          </a:p>
          <a:p>
            <a:pPr marL="285750" indent="-285750">
              <a:lnSpc>
                <a:spcPct val="90000"/>
              </a:lnSpc>
              <a:buFont typeface="Arial" panose="020B0604020202020204" pitchFamily="34" charset="0"/>
              <a:buChar char="•"/>
            </a:pPr>
            <a:r>
              <a:rPr lang="en-GB" altLang="en-US" sz="1800" dirty="0">
                <a:latin typeface="+mn-lt"/>
              </a:rPr>
              <a:t>Bisphosphonates</a:t>
            </a:r>
          </a:p>
          <a:p>
            <a:pPr marL="285750" indent="-285750">
              <a:lnSpc>
                <a:spcPct val="90000"/>
              </a:lnSpc>
              <a:buFont typeface="Arial" panose="020B0604020202020204" pitchFamily="34" charset="0"/>
              <a:buChar char="•"/>
            </a:pPr>
            <a:r>
              <a:rPr lang="en-GB" altLang="en-US" sz="1800" dirty="0">
                <a:latin typeface="+mn-lt"/>
              </a:rPr>
              <a:t>SERMs</a:t>
            </a:r>
          </a:p>
          <a:p>
            <a:pPr>
              <a:buFont typeface="Arial" pitchFamily="34" charset="0"/>
              <a:buChar char="•"/>
            </a:pPr>
            <a:endParaRPr lang="en-GB" sz="2000" dirty="0">
              <a:latin typeface="+mn-lt"/>
            </a:endParaRPr>
          </a:p>
          <a:p>
            <a:pPr>
              <a:buFont typeface="Arial" pitchFamily="34" charset="0"/>
              <a:buChar char="•"/>
            </a:pPr>
            <a:endParaRPr lang="en-GB" sz="2000" dirty="0">
              <a:latin typeface="+mn-lt"/>
            </a:endParaRPr>
          </a:p>
        </p:txBody>
      </p:sp>
      <p:sp>
        <p:nvSpPr>
          <p:cNvPr id="11" name="Title 1">
            <a:extLst>
              <a:ext uri="{FF2B5EF4-FFF2-40B4-BE49-F238E27FC236}">
                <a16:creationId xmlns:a16="http://schemas.microsoft.com/office/drawing/2014/main" id="{82ADD0C0-2B69-544C-8DBE-856221F1771F}"/>
              </a:ext>
            </a:extLst>
          </p:cNvPr>
          <p:cNvSpPr>
            <a:spLocks noGrp="1"/>
          </p:cNvSpPr>
          <p:nvPr>
            <p:ph type="ctrTitle"/>
          </p:nvPr>
        </p:nvSpPr>
        <p:spPr>
          <a:xfrm>
            <a:off x="358090" y="513795"/>
            <a:ext cx="6677709" cy="413942"/>
          </a:xfrm>
        </p:spPr>
        <p:txBody>
          <a:bodyPr/>
          <a:lstStyle/>
          <a:p>
            <a:r>
              <a:rPr lang="en-US" sz="3200" dirty="0">
                <a:solidFill>
                  <a:srgbClr val="106975"/>
                </a:solidFill>
                <a:latin typeface="+mj-lt"/>
              </a:rPr>
              <a:t>Non Hormonal Options</a:t>
            </a:r>
          </a:p>
        </p:txBody>
      </p:sp>
    </p:spTree>
    <p:extLst>
      <p:ext uri="{BB962C8B-B14F-4D97-AF65-F5344CB8AC3E}">
        <p14:creationId xmlns:p14="http://schemas.microsoft.com/office/powerpoint/2010/main" val="34520851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3">
            <a:extLst>
              <a:ext uri="{FF2B5EF4-FFF2-40B4-BE49-F238E27FC236}">
                <a16:creationId xmlns:a16="http://schemas.microsoft.com/office/drawing/2014/main" id="{BF5DCB5C-02DF-624F-8337-78551B0C1C82}"/>
              </a:ext>
            </a:extLst>
          </p:cNvPr>
          <p:cNvSpPr txBox="1">
            <a:spLocks/>
          </p:cNvSpPr>
          <p:nvPr/>
        </p:nvSpPr>
        <p:spPr>
          <a:xfrm>
            <a:off x="4568360" y="2469034"/>
            <a:ext cx="1661959" cy="2809548"/>
          </a:xfrm>
          <a:prstGeom prst="rect">
            <a:avLst/>
          </a:prstGeom>
        </p:spPr>
        <p:txBody>
          <a:bodyPr vert="horz" lIns="0" tIns="0" rIns="91440" bIns="0" rtlCol="0">
            <a:noAutofit/>
          </a:bodyPr>
          <a:lstStyle>
            <a:lvl1pPr marL="0" indent="0" algn="l" defTabSz="457200" rtl="0" eaLnBrk="1" latinLnBrk="0" hangingPunct="1">
              <a:lnSpc>
                <a:spcPct val="110000"/>
              </a:lnSpc>
              <a:spcBef>
                <a:spcPct val="20000"/>
              </a:spcBef>
              <a:buFont typeface="Arial"/>
              <a:buNone/>
              <a:defRPr sz="1200" kern="1200">
                <a:solidFill>
                  <a:schemeClr val="tx1">
                    <a:lumMod val="50000"/>
                    <a:lumOff val="50000"/>
                  </a:schemeClr>
                </a:solidFill>
                <a:latin typeface="Tahoma"/>
                <a:ea typeface="+mn-ea"/>
                <a:cs typeface="Tahoma"/>
              </a:defRPr>
            </a:lvl1pPr>
            <a:lvl2pPr marL="457200" indent="0" algn="l" defTabSz="457200" rtl="0" eaLnBrk="1" latinLnBrk="0" hangingPunct="1">
              <a:spcBef>
                <a:spcPct val="20000"/>
              </a:spcBef>
              <a:buFont typeface="Arial"/>
              <a:buNone/>
              <a:defRPr sz="1200" kern="1200">
                <a:solidFill>
                  <a:schemeClr val="tx1">
                    <a:lumMod val="50000"/>
                    <a:lumOff val="50000"/>
                  </a:schemeClr>
                </a:solidFill>
                <a:latin typeface="Tahoma"/>
                <a:ea typeface="+mn-ea"/>
                <a:cs typeface="Tahoma"/>
              </a:defRPr>
            </a:lvl2pPr>
            <a:lvl3pPr marL="914400" indent="0" algn="l" defTabSz="457200" rtl="0" eaLnBrk="1" latinLnBrk="0" hangingPunct="1">
              <a:spcBef>
                <a:spcPct val="20000"/>
              </a:spcBef>
              <a:buFont typeface="Arial"/>
              <a:buNone/>
              <a:defRPr sz="1200" kern="1200">
                <a:solidFill>
                  <a:schemeClr val="tx1">
                    <a:lumMod val="50000"/>
                    <a:lumOff val="50000"/>
                  </a:schemeClr>
                </a:solidFill>
                <a:latin typeface="Tahoma"/>
                <a:ea typeface="+mn-ea"/>
                <a:cs typeface="Tahoma"/>
              </a:defRPr>
            </a:lvl3pPr>
            <a:lvl4pPr marL="1371600" indent="0" algn="l" defTabSz="457200" rtl="0" eaLnBrk="1" latinLnBrk="0" hangingPunct="1">
              <a:spcBef>
                <a:spcPct val="20000"/>
              </a:spcBef>
              <a:buFont typeface="Arial"/>
              <a:buNone/>
              <a:defRPr sz="1200" kern="1200">
                <a:solidFill>
                  <a:schemeClr val="tx1">
                    <a:lumMod val="50000"/>
                    <a:lumOff val="50000"/>
                  </a:schemeClr>
                </a:solidFill>
                <a:latin typeface="Tahoma"/>
                <a:ea typeface="+mn-ea"/>
                <a:cs typeface="Tahoma"/>
              </a:defRPr>
            </a:lvl4pPr>
            <a:lvl5pPr marL="1828800" indent="0" algn="l" defTabSz="457200" rtl="0" eaLnBrk="1" latinLnBrk="0" hangingPunct="1">
              <a:spcBef>
                <a:spcPct val="20000"/>
              </a:spcBef>
              <a:buFont typeface="Arial"/>
              <a:buNone/>
              <a:defRPr sz="1200" kern="1200">
                <a:solidFill>
                  <a:schemeClr val="tx1">
                    <a:lumMod val="50000"/>
                    <a:lumOff val="50000"/>
                  </a:schemeClr>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4" name="Rectangle 3">
            <a:extLst>
              <a:ext uri="{FF2B5EF4-FFF2-40B4-BE49-F238E27FC236}">
                <a16:creationId xmlns:a16="http://schemas.microsoft.com/office/drawing/2014/main" id="{B68F1068-5841-E24B-ACCD-9B65E527EA84}"/>
              </a:ext>
            </a:extLst>
          </p:cNvPr>
          <p:cNvSpPr/>
          <p:nvPr/>
        </p:nvSpPr>
        <p:spPr>
          <a:xfrm>
            <a:off x="427841" y="1600798"/>
            <a:ext cx="2183477" cy="1938992"/>
          </a:xfrm>
          <a:prstGeom prst="rect">
            <a:avLst/>
          </a:prstGeom>
          <a:solidFill>
            <a:schemeClr val="accent5">
              <a:lumMod val="20000"/>
              <a:lumOff val="80000"/>
            </a:schemeClr>
          </a:solidFill>
        </p:spPr>
        <p:txBody>
          <a:bodyPr wrap="square">
            <a:spAutoFit/>
          </a:bodyPr>
          <a:lstStyle/>
          <a:p>
            <a:pPr marL="285750" indent="-285750">
              <a:buFont typeface="Arial" panose="020B0604020202020204" pitchFamily="34" charset="0"/>
              <a:buChar char="•"/>
            </a:pPr>
            <a:r>
              <a:rPr lang="en-GB" sz="2000" dirty="0">
                <a:ea typeface="Tahoma" panose="020B0604030504040204" pitchFamily="34" charset="0"/>
                <a:cs typeface="Tahoma" panose="020B0604030504040204" pitchFamily="34" charset="0"/>
              </a:rPr>
              <a:t>Acupuncture</a:t>
            </a:r>
          </a:p>
          <a:p>
            <a:pPr marL="285750" indent="-285750">
              <a:buFont typeface="Arial" panose="020B0604020202020204" pitchFamily="34" charset="0"/>
              <a:buChar char="•"/>
            </a:pPr>
            <a:r>
              <a:rPr lang="en-GB" sz="2000" dirty="0">
                <a:ea typeface="Tahoma" panose="020B0604030504040204" pitchFamily="34" charset="0"/>
                <a:cs typeface="Tahoma" panose="020B0604030504040204" pitchFamily="34" charset="0"/>
              </a:rPr>
              <a:t>Aromatherapy</a:t>
            </a:r>
          </a:p>
          <a:p>
            <a:pPr marL="285750" indent="-285750">
              <a:buFont typeface="Arial" panose="020B0604020202020204" pitchFamily="34" charset="0"/>
              <a:buChar char="•"/>
            </a:pPr>
            <a:r>
              <a:rPr lang="en-GB" sz="2000" dirty="0">
                <a:ea typeface="Tahoma" panose="020B0604030504040204" pitchFamily="34" charset="0"/>
                <a:cs typeface="Tahoma" panose="020B0604030504040204" pitchFamily="34" charset="0"/>
              </a:rPr>
              <a:t>Homeopathy</a:t>
            </a:r>
          </a:p>
          <a:p>
            <a:pPr marL="285750" indent="-285750">
              <a:buFont typeface="Arial" panose="020B0604020202020204" pitchFamily="34" charset="0"/>
              <a:buChar char="•"/>
            </a:pPr>
            <a:r>
              <a:rPr lang="en-GB" sz="2000" dirty="0">
                <a:ea typeface="Tahoma" panose="020B0604030504040204" pitchFamily="34" charset="0"/>
                <a:cs typeface="Tahoma" panose="020B0604030504040204" pitchFamily="34" charset="0"/>
              </a:rPr>
              <a:t>Hypnosis</a:t>
            </a:r>
          </a:p>
          <a:p>
            <a:pPr marL="285750" indent="-285750">
              <a:buFont typeface="Arial" panose="020B0604020202020204" pitchFamily="34" charset="0"/>
              <a:buChar char="•"/>
            </a:pPr>
            <a:r>
              <a:rPr lang="en-GB" sz="2000" dirty="0">
                <a:ea typeface="Tahoma" panose="020B0604030504040204" pitchFamily="34" charset="0"/>
                <a:cs typeface="Tahoma" panose="020B0604030504040204" pitchFamily="34" charset="0"/>
              </a:rPr>
              <a:t>Yoga</a:t>
            </a:r>
          </a:p>
          <a:p>
            <a:pPr marL="285750" indent="-285750">
              <a:buFont typeface="Arial" panose="020B0604020202020204" pitchFamily="34" charset="0"/>
              <a:buChar char="•"/>
            </a:pPr>
            <a:r>
              <a:rPr lang="en-GB" sz="2000" dirty="0">
                <a:ea typeface="Tahoma" panose="020B0604030504040204" pitchFamily="34" charset="0"/>
                <a:cs typeface="Tahoma" panose="020B0604030504040204" pitchFamily="34" charset="0"/>
              </a:rPr>
              <a:t>Reflexology</a:t>
            </a:r>
          </a:p>
        </p:txBody>
      </p:sp>
      <p:sp>
        <p:nvSpPr>
          <p:cNvPr id="17" name="Text Placeholder 3">
            <a:extLst>
              <a:ext uri="{FF2B5EF4-FFF2-40B4-BE49-F238E27FC236}">
                <a16:creationId xmlns:a16="http://schemas.microsoft.com/office/drawing/2014/main" id="{774A4008-92D6-924A-9604-865DACCAA9DC}"/>
              </a:ext>
            </a:extLst>
          </p:cNvPr>
          <p:cNvSpPr txBox="1">
            <a:spLocks/>
          </p:cNvSpPr>
          <p:nvPr/>
        </p:nvSpPr>
        <p:spPr>
          <a:xfrm>
            <a:off x="5901087" y="1437938"/>
            <a:ext cx="2286273" cy="2286063"/>
          </a:xfrm>
          <a:prstGeom prst="rect">
            <a:avLst/>
          </a:prstGeom>
          <a:solidFill>
            <a:schemeClr val="accent5">
              <a:lumMod val="20000"/>
              <a:lumOff val="80000"/>
            </a:schemeClr>
          </a:solidFill>
        </p:spPr>
        <p:txBody>
          <a:bodyPr vert="horz" lIns="0" tIns="0" rIns="91440" bIns="0" rtlCol="0">
            <a:noAutofit/>
          </a:bodyPr>
          <a:lstStyle>
            <a:lvl1pPr marL="0" indent="0" algn="l" defTabSz="457200" rtl="0" eaLnBrk="1" latinLnBrk="0" hangingPunct="1">
              <a:lnSpc>
                <a:spcPct val="110000"/>
              </a:lnSpc>
              <a:spcBef>
                <a:spcPct val="20000"/>
              </a:spcBef>
              <a:buFont typeface="Arial"/>
              <a:buNone/>
              <a:defRPr sz="1200" kern="1200">
                <a:solidFill>
                  <a:schemeClr val="tx1">
                    <a:lumMod val="50000"/>
                    <a:lumOff val="50000"/>
                  </a:schemeClr>
                </a:solidFill>
                <a:latin typeface="Tahoma"/>
                <a:ea typeface="+mn-ea"/>
                <a:cs typeface="Tahoma"/>
              </a:defRPr>
            </a:lvl1pPr>
            <a:lvl2pPr marL="457200" indent="0" algn="l" defTabSz="457200" rtl="0" eaLnBrk="1" latinLnBrk="0" hangingPunct="1">
              <a:spcBef>
                <a:spcPct val="20000"/>
              </a:spcBef>
              <a:buFont typeface="Arial"/>
              <a:buNone/>
              <a:defRPr sz="1200" kern="1200">
                <a:solidFill>
                  <a:schemeClr val="tx1">
                    <a:lumMod val="50000"/>
                    <a:lumOff val="50000"/>
                  </a:schemeClr>
                </a:solidFill>
                <a:latin typeface="Tahoma"/>
                <a:ea typeface="+mn-ea"/>
                <a:cs typeface="Tahoma"/>
              </a:defRPr>
            </a:lvl2pPr>
            <a:lvl3pPr marL="914400" indent="0" algn="l" defTabSz="457200" rtl="0" eaLnBrk="1" latinLnBrk="0" hangingPunct="1">
              <a:spcBef>
                <a:spcPct val="20000"/>
              </a:spcBef>
              <a:buFont typeface="Arial"/>
              <a:buNone/>
              <a:defRPr sz="1200" kern="1200">
                <a:solidFill>
                  <a:schemeClr val="tx1">
                    <a:lumMod val="50000"/>
                    <a:lumOff val="50000"/>
                  </a:schemeClr>
                </a:solidFill>
                <a:latin typeface="Tahoma"/>
                <a:ea typeface="+mn-ea"/>
                <a:cs typeface="Tahoma"/>
              </a:defRPr>
            </a:lvl3pPr>
            <a:lvl4pPr marL="1371600" indent="0" algn="l" defTabSz="457200" rtl="0" eaLnBrk="1" latinLnBrk="0" hangingPunct="1">
              <a:spcBef>
                <a:spcPct val="20000"/>
              </a:spcBef>
              <a:buFont typeface="Arial"/>
              <a:buNone/>
              <a:defRPr sz="1200" kern="1200">
                <a:solidFill>
                  <a:schemeClr val="tx1">
                    <a:lumMod val="50000"/>
                    <a:lumOff val="50000"/>
                  </a:schemeClr>
                </a:solidFill>
                <a:latin typeface="Tahoma"/>
                <a:ea typeface="+mn-ea"/>
                <a:cs typeface="Tahoma"/>
              </a:defRPr>
            </a:lvl4pPr>
            <a:lvl5pPr marL="1828800" indent="0" algn="l" defTabSz="457200" rtl="0" eaLnBrk="1" latinLnBrk="0" hangingPunct="1">
              <a:spcBef>
                <a:spcPct val="20000"/>
              </a:spcBef>
              <a:buFont typeface="Arial"/>
              <a:buNone/>
              <a:defRPr sz="1200" kern="1200">
                <a:solidFill>
                  <a:schemeClr val="tx1">
                    <a:lumMod val="50000"/>
                    <a:lumOff val="50000"/>
                  </a:schemeClr>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endParaRPr lang="en-GB" altLang="en-US" sz="1600" dirty="0">
              <a:solidFill>
                <a:schemeClr val="tx2"/>
              </a:solidFill>
            </a:endParaRPr>
          </a:p>
          <a:p>
            <a:pPr marL="285750" indent="-285750">
              <a:lnSpc>
                <a:spcPct val="90000"/>
              </a:lnSpc>
              <a:buFont typeface="Arial" panose="020B0604020202020204" pitchFamily="34" charset="0"/>
              <a:buChar char="•"/>
            </a:pPr>
            <a:r>
              <a:rPr lang="en-GB" altLang="en-US" sz="2000" dirty="0">
                <a:solidFill>
                  <a:schemeClr val="tx1"/>
                </a:solidFill>
                <a:latin typeface="+mn-lt"/>
              </a:rPr>
              <a:t>Herbal products: e.g.</a:t>
            </a:r>
          </a:p>
          <a:p>
            <a:pPr marL="742950" lvl="1" indent="-285750">
              <a:lnSpc>
                <a:spcPct val="90000"/>
              </a:lnSpc>
              <a:buFont typeface="Arial" panose="020B0604020202020204" pitchFamily="34" charset="0"/>
              <a:buChar char="•"/>
            </a:pPr>
            <a:r>
              <a:rPr lang="en-GB" altLang="en-US" sz="2000" dirty="0">
                <a:solidFill>
                  <a:schemeClr val="tx1"/>
                </a:solidFill>
                <a:latin typeface="+mn-lt"/>
              </a:rPr>
              <a:t>Black Cohosh </a:t>
            </a:r>
          </a:p>
          <a:p>
            <a:pPr marL="742950" lvl="1" indent="-285750">
              <a:lnSpc>
                <a:spcPct val="90000"/>
              </a:lnSpc>
              <a:buFont typeface="Arial" panose="020B0604020202020204" pitchFamily="34" charset="0"/>
              <a:buChar char="•"/>
            </a:pPr>
            <a:r>
              <a:rPr lang="en-GB" altLang="en-US" sz="2000" dirty="0">
                <a:solidFill>
                  <a:schemeClr val="tx1"/>
                </a:solidFill>
                <a:latin typeface="+mn-lt"/>
              </a:rPr>
              <a:t>Evening primrose oil</a:t>
            </a:r>
          </a:p>
          <a:p>
            <a:pPr marL="742950" lvl="1" indent="-285750">
              <a:lnSpc>
                <a:spcPct val="90000"/>
              </a:lnSpc>
              <a:buFont typeface="Arial" panose="020B0604020202020204" pitchFamily="34" charset="0"/>
              <a:buChar char="•"/>
            </a:pPr>
            <a:r>
              <a:rPr lang="en-GB" altLang="en-US" sz="2000" dirty="0">
                <a:solidFill>
                  <a:schemeClr val="tx1"/>
                </a:solidFill>
                <a:latin typeface="+mn-lt"/>
              </a:rPr>
              <a:t>Red clover</a:t>
            </a:r>
          </a:p>
          <a:p>
            <a:endParaRPr lang="en-US" sz="1000" dirty="0"/>
          </a:p>
        </p:txBody>
      </p:sp>
      <p:sp>
        <p:nvSpPr>
          <p:cNvPr id="18" name="Text Placeholder 3">
            <a:extLst>
              <a:ext uri="{FF2B5EF4-FFF2-40B4-BE49-F238E27FC236}">
                <a16:creationId xmlns:a16="http://schemas.microsoft.com/office/drawing/2014/main" id="{C8409C58-290F-9C4D-B27A-5A02E6910E45}"/>
              </a:ext>
            </a:extLst>
          </p:cNvPr>
          <p:cNvSpPr txBox="1">
            <a:spLocks/>
          </p:cNvSpPr>
          <p:nvPr/>
        </p:nvSpPr>
        <p:spPr>
          <a:xfrm>
            <a:off x="1436155" y="3954690"/>
            <a:ext cx="6002796" cy="800407"/>
          </a:xfrm>
          <a:prstGeom prst="rect">
            <a:avLst/>
          </a:prstGeom>
          <a:ln>
            <a:noFill/>
          </a:ln>
        </p:spPr>
        <p:txBody>
          <a:bodyPr vert="horz" lIns="0" tIns="0" rIns="91440" bIns="0" rtlCol="0">
            <a:noAutofit/>
          </a:bodyPr>
          <a:lstStyle>
            <a:lvl1pPr marL="0" indent="0" algn="l" defTabSz="457200" rtl="0" eaLnBrk="1" latinLnBrk="0" hangingPunct="1">
              <a:lnSpc>
                <a:spcPct val="110000"/>
              </a:lnSpc>
              <a:spcBef>
                <a:spcPct val="20000"/>
              </a:spcBef>
              <a:buFont typeface="Arial"/>
              <a:buNone/>
              <a:defRPr sz="1200" kern="1200">
                <a:solidFill>
                  <a:schemeClr val="tx1">
                    <a:lumMod val="50000"/>
                    <a:lumOff val="50000"/>
                  </a:schemeClr>
                </a:solidFill>
                <a:latin typeface="Tahoma"/>
                <a:ea typeface="+mn-ea"/>
                <a:cs typeface="Tahoma"/>
              </a:defRPr>
            </a:lvl1pPr>
            <a:lvl2pPr marL="457200" indent="0" algn="l" defTabSz="457200" rtl="0" eaLnBrk="1" latinLnBrk="0" hangingPunct="1">
              <a:spcBef>
                <a:spcPct val="20000"/>
              </a:spcBef>
              <a:buFont typeface="Arial"/>
              <a:buNone/>
              <a:defRPr sz="1200" kern="1200">
                <a:solidFill>
                  <a:schemeClr val="tx1">
                    <a:lumMod val="50000"/>
                    <a:lumOff val="50000"/>
                  </a:schemeClr>
                </a:solidFill>
                <a:latin typeface="Tahoma"/>
                <a:ea typeface="+mn-ea"/>
                <a:cs typeface="Tahoma"/>
              </a:defRPr>
            </a:lvl2pPr>
            <a:lvl3pPr marL="914400" indent="0" algn="l" defTabSz="457200" rtl="0" eaLnBrk="1" latinLnBrk="0" hangingPunct="1">
              <a:spcBef>
                <a:spcPct val="20000"/>
              </a:spcBef>
              <a:buFont typeface="Arial"/>
              <a:buNone/>
              <a:defRPr sz="1200" kern="1200">
                <a:solidFill>
                  <a:schemeClr val="tx1">
                    <a:lumMod val="50000"/>
                    <a:lumOff val="50000"/>
                  </a:schemeClr>
                </a:solidFill>
                <a:latin typeface="Tahoma"/>
                <a:ea typeface="+mn-ea"/>
                <a:cs typeface="Tahoma"/>
              </a:defRPr>
            </a:lvl3pPr>
            <a:lvl4pPr marL="1371600" indent="0" algn="l" defTabSz="457200" rtl="0" eaLnBrk="1" latinLnBrk="0" hangingPunct="1">
              <a:spcBef>
                <a:spcPct val="20000"/>
              </a:spcBef>
              <a:buFont typeface="Arial"/>
              <a:buNone/>
              <a:defRPr sz="1200" kern="1200">
                <a:solidFill>
                  <a:schemeClr val="tx1">
                    <a:lumMod val="50000"/>
                    <a:lumOff val="50000"/>
                  </a:schemeClr>
                </a:solidFill>
                <a:latin typeface="Tahoma"/>
                <a:ea typeface="+mn-ea"/>
                <a:cs typeface="Tahoma"/>
              </a:defRPr>
            </a:lvl4pPr>
            <a:lvl5pPr marL="1828800" indent="0" algn="l" defTabSz="457200" rtl="0" eaLnBrk="1" latinLnBrk="0" hangingPunct="1">
              <a:spcBef>
                <a:spcPct val="20000"/>
              </a:spcBef>
              <a:buFont typeface="Arial"/>
              <a:buNone/>
              <a:defRPr sz="1200" kern="1200">
                <a:solidFill>
                  <a:schemeClr val="tx1">
                    <a:lumMod val="50000"/>
                    <a:lumOff val="50000"/>
                  </a:schemeClr>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endParaRPr lang="en-GB" altLang="en-US" sz="1600" b="1" dirty="0">
              <a:solidFill>
                <a:schemeClr val="tx2"/>
              </a:solidFill>
            </a:endParaRPr>
          </a:p>
          <a:p>
            <a:pPr>
              <a:lnSpc>
                <a:spcPct val="90000"/>
              </a:lnSpc>
            </a:pPr>
            <a:r>
              <a:rPr lang="en-GB" altLang="en-US" sz="1600" b="1" dirty="0">
                <a:solidFill>
                  <a:schemeClr val="tx1"/>
                </a:solidFill>
              </a:rPr>
              <a:t>   Most studies have not shown benefit over placebo</a:t>
            </a:r>
          </a:p>
          <a:p>
            <a:endParaRPr lang="en-US" sz="1000" dirty="0"/>
          </a:p>
        </p:txBody>
      </p:sp>
      <p:pic>
        <p:nvPicPr>
          <p:cNvPr id="19" name="Picture 1" descr="http://fluidmagazine.com/blog/wp-content/uploads/2013/04/aromotheraphy_dreamstime_xs_15865478.jpg">
            <a:extLst>
              <a:ext uri="{FF2B5EF4-FFF2-40B4-BE49-F238E27FC236}">
                <a16:creationId xmlns:a16="http://schemas.microsoft.com/office/drawing/2014/main" id="{937A7041-668D-2343-821D-408C20CB3182}"/>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3696944" y="2570294"/>
            <a:ext cx="1430251" cy="115370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www.nhs.uk/Livewell/complementary-alternative-medicine/PublishingImages/complementary-medicines_377x171_102415915.jpg">
            <a:extLst>
              <a:ext uri="{FF2B5EF4-FFF2-40B4-BE49-F238E27FC236}">
                <a16:creationId xmlns:a16="http://schemas.microsoft.com/office/drawing/2014/main" id="{96A24FFA-7192-B44A-99C6-FFD98A1AD3A0}"/>
              </a:ext>
            </a:extLst>
          </p:cNvPr>
          <p:cNvPicPr>
            <a:picLocks noChangeAspect="1" noChangeArrowheads="1"/>
          </p:cNvPicPr>
          <p:nvPr/>
        </p:nvPicPr>
        <p:blipFill>
          <a:blip r:embed="rId5" cstate="print"/>
          <a:srcRect/>
          <a:stretch>
            <a:fillRect/>
          </a:stretch>
        </p:blipFill>
        <p:spPr bwMode="auto">
          <a:xfrm>
            <a:off x="3655675" y="1654079"/>
            <a:ext cx="1740667" cy="789534"/>
          </a:xfrm>
          <a:prstGeom prst="rect">
            <a:avLst/>
          </a:prstGeom>
          <a:noFill/>
        </p:spPr>
      </p:pic>
      <p:sp>
        <p:nvSpPr>
          <p:cNvPr id="13" name="Title 1">
            <a:extLst>
              <a:ext uri="{FF2B5EF4-FFF2-40B4-BE49-F238E27FC236}">
                <a16:creationId xmlns:a16="http://schemas.microsoft.com/office/drawing/2014/main" id="{0BCC3FF7-4057-2C44-A428-1EDD2953312D}"/>
              </a:ext>
            </a:extLst>
          </p:cNvPr>
          <p:cNvSpPr>
            <a:spLocks noGrp="1"/>
          </p:cNvSpPr>
          <p:nvPr>
            <p:ph type="ctrTitle"/>
          </p:nvPr>
        </p:nvSpPr>
        <p:spPr>
          <a:xfrm>
            <a:off x="358090" y="513795"/>
            <a:ext cx="6677709" cy="413942"/>
          </a:xfrm>
        </p:spPr>
        <p:txBody>
          <a:bodyPr/>
          <a:lstStyle/>
          <a:p>
            <a:r>
              <a:rPr lang="en-US" sz="3200" dirty="0">
                <a:solidFill>
                  <a:srgbClr val="106975"/>
                </a:solidFill>
                <a:latin typeface="+mj-lt"/>
              </a:rPr>
              <a:t>Alternative Therapy</a:t>
            </a:r>
          </a:p>
        </p:txBody>
      </p:sp>
    </p:spTree>
    <p:extLst>
      <p:ext uri="{BB962C8B-B14F-4D97-AF65-F5344CB8AC3E}">
        <p14:creationId xmlns:p14="http://schemas.microsoft.com/office/powerpoint/2010/main" val="22388089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0CFD0922-13F6-3349-B3C4-053665D200DE}"/>
              </a:ext>
            </a:extLst>
          </p:cNvPr>
          <p:cNvSpPr/>
          <p:nvPr/>
        </p:nvSpPr>
        <p:spPr>
          <a:xfrm>
            <a:off x="2836189" y="1749164"/>
            <a:ext cx="2944679" cy="1534333"/>
          </a:xfrm>
          <a:prstGeom prst="ellipse">
            <a:avLst/>
          </a:prstGeom>
          <a:solidFill>
            <a:schemeClr val="accent5">
              <a:lumMod val="20000"/>
              <a:lumOff val="80000"/>
              <a:alpha val="7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tx1"/>
                </a:solidFill>
                <a:ea typeface="Tahoma" panose="020B0604030504040204" pitchFamily="34" charset="0"/>
                <a:cs typeface="Tahoma" panose="020B0604030504040204" pitchFamily="34" charset="0"/>
              </a:rPr>
              <a:t>Holistic Approach</a:t>
            </a:r>
          </a:p>
        </p:txBody>
      </p:sp>
      <p:sp>
        <p:nvSpPr>
          <p:cNvPr id="13" name="Oval 12">
            <a:extLst>
              <a:ext uri="{FF2B5EF4-FFF2-40B4-BE49-F238E27FC236}">
                <a16:creationId xmlns:a16="http://schemas.microsoft.com/office/drawing/2014/main" id="{0C804A47-AD5E-3C4A-90AA-26693EC37290}"/>
              </a:ext>
            </a:extLst>
          </p:cNvPr>
          <p:cNvSpPr/>
          <p:nvPr/>
        </p:nvSpPr>
        <p:spPr>
          <a:xfrm>
            <a:off x="5396057" y="1240702"/>
            <a:ext cx="1988949" cy="955727"/>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ea typeface="Tahoma" panose="020B0604030504040204" pitchFamily="34" charset="0"/>
                <a:cs typeface="Tahoma" panose="020B0604030504040204" pitchFamily="34" charset="0"/>
              </a:rPr>
              <a:t>Alternative Therapies</a:t>
            </a:r>
          </a:p>
        </p:txBody>
      </p:sp>
      <p:sp>
        <p:nvSpPr>
          <p:cNvPr id="14" name="Oval 13">
            <a:extLst>
              <a:ext uri="{FF2B5EF4-FFF2-40B4-BE49-F238E27FC236}">
                <a16:creationId xmlns:a16="http://schemas.microsoft.com/office/drawing/2014/main" id="{C384699D-AF10-8241-9002-144817841054}"/>
              </a:ext>
            </a:extLst>
          </p:cNvPr>
          <p:cNvSpPr/>
          <p:nvPr/>
        </p:nvSpPr>
        <p:spPr>
          <a:xfrm>
            <a:off x="3463871" y="909359"/>
            <a:ext cx="1932186" cy="839805"/>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ea typeface="Tahoma" panose="020B0604030504040204" pitchFamily="34" charset="0"/>
                <a:cs typeface="Tahoma" panose="020B0604030504040204" pitchFamily="34" charset="0"/>
              </a:rPr>
              <a:t>Risk Assessment</a:t>
            </a:r>
          </a:p>
        </p:txBody>
      </p:sp>
      <p:sp>
        <p:nvSpPr>
          <p:cNvPr id="15" name="Oval 14">
            <a:extLst>
              <a:ext uri="{FF2B5EF4-FFF2-40B4-BE49-F238E27FC236}">
                <a16:creationId xmlns:a16="http://schemas.microsoft.com/office/drawing/2014/main" id="{F0A9007E-4F45-784A-A1DB-48574E958A66}"/>
              </a:ext>
            </a:extLst>
          </p:cNvPr>
          <p:cNvSpPr/>
          <p:nvPr/>
        </p:nvSpPr>
        <p:spPr>
          <a:xfrm>
            <a:off x="1508822" y="1245167"/>
            <a:ext cx="1851725" cy="1024178"/>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ea typeface="Tahoma" panose="020B0604030504040204" pitchFamily="34" charset="0"/>
                <a:cs typeface="Tahoma" panose="020B0604030504040204" pitchFamily="34" charset="0"/>
              </a:rPr>
              <a:t>Diet and lifestyle</a:t>
            </a:r>
          </a:p>
        </p:txBody>
      </p:sp>
      <p:sp>
        <p:nvSpPr>
          <p:cNvPr id="16" name="Oval 15">
            <a:extLst>
              <a:ext uri="{FF2B5EF4-FFF2-40B4-BE49-F238E27FC236}">
                <a16:creationId xmlns:a16="http://schemas.microsoft.com/office/drawing/2014/main" id="{702A6A2F-6A24-6140-B465-F73B17B2F199}"/>
              </a:ext>
            </a:extLst>
          </p:cNvPr>
          <p:cNvSpPr/>
          <p:nvPr/>
        </p:nvSpPr>
        <p:spPr>
          <a:xfrm>
            <a:off x="5542000" y="2457791"/>
            <a:ext cx="1697065" cy="991247"/>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ea typeface="Tahoma" panose="020B0604030504040204" pitchFamily="34" charset="0"/>
                <a:cs typeface="Tahoma" panose="020B0604030504040204" pitchFamily="34" charset="0"/>
              </a:rPr>
              <a:t>Mental</a:t>
            </a:r>
          </a:p>
          <a:p>
            <a:pPr algn="ctr"/>
            <a:r>
              <a:rPr lang="en-US" dirty="0">
                <a:solidFill>
                  <a:schemeClr val="tx1"/>
                </a:solidFill>
                <a:ea typeface="Tahoma" panose="020B0604030504040204" pitchFamily="34" charset="0"/>
                <a:cs typeface="Tahoma" panose="020B0604030504040204" pitchFamily="34" charset="0"/>
              </a:rPr>
              <a:t>Well</a:t>
            </a:r>
          </a:p>
          <a:p>
            <a:pPr algn="ctr"/>
            <a:r>
              <a:rPr lang="en-US" dirty="0">
                <a:solidFill>
                  <a:schemeClr val="tx1"/>
                </a:solidFill>
                <a:ea typeface="Tahoma" panose="020B0604030504040204" pitchFamily="34" charset="0"/>
                <a:cs typeface="Tahoma" panose="020B0604030504040204" pitchFamily="34" charset="0"/>
              </a:rPr>
              <a:t>Being</a:t>
            </a:r>
          </a:p>
        </p:txBody>
      </p:sp>
      <p:sp>
        <p:nvSpPr>
          <p:cNvPr id="17" name="Oval 16">
            <a:extLst>
              <a:ext uri="{FF2B5EF4-FFF2-40B4-BE49-F238E27FC236}">
                <a16:creationId xmlns:a16="http://schemas.microsoft.com/office/drawing/2014/main" id="{623FA890-ECD8-9E4C-A224-AAD58B9324B7}"/>
              </a:ext>
            </a:extLst>
          </p:cNvPr>
          <p:cNvSpPr/>
          <p:nvPr/>
        </p:nvSpPr>
        <p:spPr>
          <a:xfrm>
            <a:off x="1323855" y="2495568"/>
            <a:ext cx="1796512" cy="875007"/>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ea typeface="Tahoma" panose="020B0604030504040204" pitchFamily="34" charset="0"/>
                <a:cs typeface="Tahoma" panose="020B0604030504040204" pitchFamily="34" charset="0"/>
              </a:rPr>
              <a:t>Bone Health</a:t>
            </a:r>
          </a:p>
        </p:txBody>
      </p:sp>
      <p:sp>
        <p:nvSpPr>
          <p:cNvPr id="18" name="Oval 17">
            <a:extLst>
              <a:ext uri="{FF2B5EF4-FFF2-40B4-BE49-F238E27FC236}">
                <a16:creationId xmlns:a16="http://schemas.microsoft.com/office/drawing/2014/main" id="{10C5F50F-BB2E-6348-B5C2-B9506DDAC0AD}"/>
              </a:ext>
            </a:extLst>
          </p:cNvPr>
          <p:cNvSpPr/>
          <p:nvPr/>
        </p:nvSpPr>
        <p:spPr>
          <a:xfrm>
            <a:off x="4048163" y="3467413"/>
            <a:ext cx="2127553" cy="1031960"/>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ea typeface="Tahoma" panose="020B0604030504040204" pitchFamily="34" charset="0"/>
                <a:cs typeface="Tahoma" panose="020B0604030504040204" pitchFamily="34" charset="0"/>
              </a:rPr>
              <a:t>Hormone Replacement Therapy</a:t>
            </a:r>
          </a:p>
        </p:txBody>
      </p:sp>
      <p:sp>
        <p:nvSpPr>
          <p:cNvPr id="24" name="Oval 23">
            <a:extLst>
              <a:ext uri="{FF2B5EF4-FFF2-40B4-BE49-F238E27FC236}">
                <a16:creationId xmlns:a16="http://schemas.microsoft.com/office/drawing/2014/main" id="{4450EA41-7B85-0946-887E-3E04D76C885A}"/>
              </a:ext>
            </a:extLst>
          </p:cNvPr>
          <p:cNvSpPr/>
          <p:nvPr/>
        </p:nvSpPr>
        <p:spPr>
          <a:xfrm>
            <a:off x="2251651" y="3509720"/>
            <a:ext cx="1796512" cy="875007"/>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ea typeface="Tahoma" panose="020B0604030504040204" pitchFamily="34" charset="0"/>
                <a:cs typeface="Tahoma" panose="020B0604030504040204" pitchFamily="34" charset="0"/>
              </a:rPr>
              <a:t>Non Hormonal Therapy</a:t>
            </a:r>
          </a:p>
        </p:txBody>
      </p:sp>
      <p:sp>
        <p:nvSpPr>
          <p:cNvPr id="26" name="TextBox 25">
            <a:extLst>
              <a:ext uri="{FF2B5EF4-FFF2-40B4-BE49-F238E27FC236}">
                <a16:creationId xmlns:a16="http://schemas.microsoft.com/office/drawing/2014/main" id="{0344E950-4DBC-CD40-A057-371CB03A7E30}"/>
              </a:ext>
            </a:extLst>
          </p:cNvPr>
          <p:cNvSpPr txBox="1"/>
          <p:nvPr/>
        </p:nvSpPr>
        <p:spPr>
          <a:xfrm>
            <a:off x="353741" y="316365"/>
            <a:ext cx="3909391" cy="584775"/>
          </a:xfrm>
          <a:prstGeom prst="rect">
            <a:avLst/>
          </a:prstGeom>
          <a:noFill/>
        </p:spPr>
        <p:txBody>
          <a:bodyPr wrap="square" rtlCol="0">
            <a:spAutoFit/>
          </a:bodyPr>
          <a:lstStyle/>
          <a:p>
            <a:r>
              <a:rPr lang="en-US" sz="3200" b="1" dirty="0">
                <a:solidFill>
                  <a:srgbClr val="106975"/>
                </a:solidFill>
                <a:ea typeface="Tahoma" panose="020B0604030504040204" pitchFamily="34" charset="0"/>
                <a:cs typeface="Tahoma" panose="020B0604030504040204" pitchFamily="34" charset="0"/>
              </a:rPr>
              <a:t>Management Options</a:t>
            </a:r>
          </a:p>
        </p:txBody>
      </p:sp>
    </p:spTree>
    <p:extLst>
      <p:ext uri="{BB962C8B-B14F-4D97-AF65-F5344CB8AC3E}">
        <p14:creationId xmlns:p14="http://schemas.microsoft.com/office/powerpoint/2010/main" val="22471028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AABB1EA-D9CF-4F31-B5E7-F56C7EEC0D10}"/>
              </a:ext>
            </a:extLst>
          </p:cNvPr>
          <p:cNvSpPr txBox="1"/>
          <p:nvPr/>
        </p:nvSpPr>
        <p:spPr>
          <a:xfrm>
            <a:off x="1851089" y="637309"/>
            <a:ext cx="6101420" cy="1569660"/>
          </a:xfrm>
          <a:prstGeom prst="rect">
            <a:avLst/>
          </a:prstGeom>
          <a:noFill/>
        </p:spPr>
        <p:txBody>
          <a:bodyPr wrap="square" rtlCol="0">
            <a:spAutoFit/>
          </a:bodyPr>
          <a:lstStyle/>
          <a:p>
            <a:r>
              <a:rPr lang="en-US" sz="3200" b="1" dirty="0">
                <a:solidFill>
                  <a:srgbClr val="106975"/>
                </a:solidFill>
                <a:latin typeface="+mj-lt"/>
                <a:ea typeface="Tahoma" panose="020B0604030504040204" pitchFamily="34" charset="0"/>
                <a:cs typeface="Tahoma" panose="020B0604030504040204" pitchFamily="34" charset="0"/>
              </a:rPr>
              <a:t>Risks and Benefits of </a:t>
            </a:r>
          </a:p>
          <a:p>
            <a:r>
              <a:rPr lang="en-US" sz="3200" b="1" dirty="0">
                <a:solidFill>
                  <a:srgbClr val="106975"/>
                </a:solidFill>
                <a:latin typeface="+mj-lt"/>
                <a:ea typeface="Tahoma" panose="020B0604030504040204" pitchFamily="34" charset="0"/>
                <a:cs typeface="Tahoma" panose="020B0604030504040204" pitchFamily="34" charset="0"/>
              </a:rPr>
              <a:t>Hormone Replacement Therapy (HRT)</a:t>
            </a:r>
          </a:p>
        </p:txBody>
      </p:sp>
    </p:spTree>
    <p:extLst>
      <p:ext uri="{BB962C8B-B14F-4D97-AF65-F5344CB8AC3E}">
        <p14:creationId xmlns:p14="http://schemas.microsoft.com/office/powerpoint/2010/main" val="39425817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196758D-32EC-AA40-9A3C-55CC3928845B}"/>
              </a:ext>
            </a:extLst>
          </p:cNvPr>
          <p:cNvSpPr>
            <a:spLocks noGrp="1"/>
          </p:cNvSpPr>
          <p:nvPr>
            <p:ph type="body" sz="quarter" idx="12"/>
          </p:nvPr>
        </p:nvSpPr>
        <p:spPr>
          <a:xfrm>
            <a:off x="526617" y="1267485"/>
            <a:ext cx="3500438" cy="2095524"/>
          </a:xfrm>
        </p:spPr>
        <p:txBody>
          <a:bodyPr/>
          <a:lstStyle/>
          <a:p>
            <a:pPr>
              <a:lnSpc>
                <a:spcPct val="90000"/>
              </a:lnSpc>
            </a:pPr>
            <a:r>
              <a:rPr lang="en-GB" altLang="en-US" sz="2000" b="1" dirty="0">
                <a:solidFill>
                  <a:schemeClr val="tx1"/>
                </a:solidFill>
                <a:latin typeface="+mn-lt"/>
              </a:rPr>
              <a:t>Women’s Health Initiative (WHI)  study 2002</a:t>
            </a:r>
          </a:p>
          <a:p>
            <a:pPr>
              <a:lnSpc>
                <a:spcPct val="90000"/>
              </a:lnSpc>
            </a:pPr>
            <a:endParaRPr lang="en-GB" altLang="en-US" sz="1050" b="1" dirty="0">
              <a:solidFill>
                <a:schemeClr val="tx1"/>
              </a:solidFill>
              <a:latin typeface="+mn-lt"/>
            </a:endParaRPr>
          </a:p>
          <a:p>
            <a:pPr>
              <a:lnSpc>
                <a:spcPct val="90000"/>
              </a:lnSpc>
            </a:pPr>
            <a:r>
              <a:rPr lang="en-GB" altLang="en-US" sz="2000" b="1" dirty="0">
                <a:solidFill>
                  <a:schemeClr val="tx1"/>
                </a:solidFill>
                <a:latin typeface="+mn-lt"/>
              </a:rPr>
              <a:t>Million women study (MWS) </a:t>
            </a:r>
          </a:p>
          <a:p>
            <a:pPr>
              <a:lnSpc>
                <a:spcPct val="90000"/>
              </a:lnSpc>
            </a:pPr>
            <a:endParaRPr lang="en-GB" altLang="en-US" sz="1050" b="1" dirty="0">
              <a:solidFill>
                <a:schemeClr val="tx1"/>
              </a:solidFill>
              <a:latin typeface="+mn-lt"/>
            </a:endParaRPr>
          </a:p>
          <a:p>
            <a:pPr lvl="1">
              <a:lnSpc>
                <a:spcPct val="90000"/>
              </a:lnSpc>
            </a:pPr>
            <a:r>
              <a:rPr lang="en-GB" altLang="en-US" sz="2000" b="1" dirty="0">
                <a:solidFill>
                  <a:schemeClr val="tx1"/>
                </a:solidFill>
                <a:latin typeface="+mn-lt"/>
              </a:rPr>
              <a:t>- Link to breast cancer and stroke </a:t>
            </a:r>
          </a:p>
          <a:p>
            <a:endParaRPr lang="en-US" sz="800" dirty="0"/>
          </a:p>
          <a:p>
            <a:endParaRPr lang="en-US" sz="800" dirty="0"/>
          </a:p>
          <a:p>
            <a:endParaRPr lang="en-US" sz="800" dirty="0"/>
          </a:p>
          <a:p>
            <a:endParaRPr lang="en-US" sz="800" dirty="0"/>
          </a:p>
          <a:p>
            <a:endParaRPr lang="en-US" sz="800" dirty="0"/>
          </a:p>
        </p:txBody>
      </p:sp>
      <p:sp>
        <p:nvSpPr>
          <p:cNvPr id="5" name="Title 4">
            <a:extLst>
              <a:ext uri="{FF2B5EF4-FFF2-40B4-BE49-F238E27FC236}">
                <a16:creationId xmlns:a16="http://schemas.microsoft.com/office/drawing/2014/main" id="{FCF9AB57-D731-C644-956B-44FF1FDCD8D2}"/>
              </a:ext>
            </a:extLst>
          </p:cNvPr>
          <p:cNvSpPr>
            <a:spLocks noGrp="1"/>
          </p:cNvSpPr>
          <p:nvPr>
            <p:ph type="ctrTitle"/>
          </p:nvPr>
        </p:nvSpPr>
        <p:spPr/>
        <p:txBody>
          <a:bodyPr/>
          <a:lstStyle/>
          <a:p>
            <a:r>
              <a:rPr lang="en-US" sz="3200" dirty="0">
                <a:solidFill>
                  <a:srgbClr val="106975"/>
                </a:solidFill>
                <a:latin typeface="+mj-lt"/>
              </a:rPr>
              <a:t>Risks of HRT</a:t>
            </a:r>
          </a:p>
        </p:txBody>
      </p:sp>
      <p:pic>
        <p:nvPicPr>
          <p:cNvPr id="6" name="Picture 1" descr="page10image1456">
            <a:extLst>
              <a:ext uri="{FF2B5EF4-FFF2-40B4-BE49-F238E27FC236}">
                <a16:creationId xmlns:a16="http://schemas.microsoft.com/office/drawing/2014/main" id="{B7201232-68FE-0647-956B-C363BA116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9775" y="485341"/>
            <a:ext cx="3481675" cy="2750171"/>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4">
            <a:extLst>
              <a:ext uri="{FF2B5EF4-FFF2-40B4-BE49-F238E27FC236}">
                <a16:creationId xmlns:a16="http://schemas.microsoft.com/office/drawing/2014/main" id="{1C053ACB-DDAF-0745-8E72-EDC40B3FE1BC}"/>
              </a:ext>
            </a:extLst>
          </p:cNvPr>
          <p:cNvSpPr txBox="1">
            <a:spLocks/>
          </p:cNvSpPr>
          <p:nvPr/>
        </p:nvSpPr>
        <p:spPr>
          <a:xfrm>
            <a:off x="209227" y="3490506"/>
            <a:ext cx="7951100" cy="1373273"/>
          </a:xfrm>
          <a:prstGeom prst="rect">
            <a:avLst/>
          </a:prstGeom>
        </p:spPr>
        <p:txBody>
          <a:bodyPr vert="horz" lIns="0" tIns="0" rIns="91440" bIns="0" rtlCol="0">
            <a:noAutofit/>
          </a:bodyPr>
          <a:lstStyle>
            <a:lvl1pPr marL="0" indent="0" algn="l" defTabSz="457200" rtl="0" eaLnBrk="1" latinLnBrk="0" hangingPunct="1">
              <a:lnSpc>
                <a:spcPct val="110000"/>
              </a:lnSpc>
              <a:spcBef>
                <a:spcPct val="20000"/>
              </a:spcBef>
              <a:buFont typeface="Arial"/>
              <a:buNone/>
              <a:defRPr sz="1200" kern="1200">
                <a:solidFill>
                  <a:schemeClr val="tx1">
                    <a:lumMod val="50000"/>
                    <a:lumOff val="50000"/>
                  </a:schemeClr>
                </a:solidFill>
                <a:latin typeface="Tahoma"/>
                <a:ea typeface="+mn-ea"/>
                <a:cs typeface="Tahoma"/>
              </a:defRPr>
            </a:lvl1pPr>
            <a:lvl2pPr marL="457200" indent="0" algn="l" defTabSz="457200" rtl="0" eaLnBrk="1" latinLnBrk="0" hangingPunct="1">
              <a:spcBef>
                <a:spcPct val="20000"/>
              </a:spcBef>
              <a:buFont typeface="Arial"/>
              <a:buNone/>
              <a:defRPr sz="1200" kern="1200">
                <a:solidFill>
                  <a:schemeClr val="tx1">
                    <a:lumMod val="50000"/>
                    <a:lumOff val="50000"/>
                  </a:schemeClr>
                </a:solidFill>
                <a:latin typeface="Tahoma"/>
                <a:ea typeface="+mn-ea"/>
                <a:cs typeface="Tahoma"/>
              </a:defRPr>
            </a:lvl2pPr>
            <a:lvl3pPr marL="914400" indent="0" algn="l" defTabSz="457200" rtl="0" eaLnBrk="1" latinLnBrk="0" hangingPunct="1">
              <a:spcBef>
                <a:spcPct val="20000"/>
              </a:spcBef>
              <a:buFont typeface="Arial"/>
              <a:buNone/>
              <a:defRPr sz="1200" kern="1200">
                <a:solidFill>
                  <a:schemeClr val="tx1">
                    <a:lumMod val="50000"/>
                    <a:lumOff val="50000"/>
                  </a:schemeClr>
                </a:solidFill>
                <a:latin typeface="Tahoma"/>
                <a:ea typeface="+mn-ea"/>
                <a:cs typeface="Tahoma"/>
              </a:defRPr>
            </a:lvl3pPr>
            <a:lvl4pPr marL="1371600" indent="0" algn="l" defTabSz="457200" rtl="0" eaLnBrk="1" latinLnBrk="0" hangingPunct="1">
              <a:spcBef>
                <a:spcPct val="20000"/>
              </a:spcBef>
              <a:buFont typeface="Arial"/>
              <a:buNone/>
              <a:defRPr sz="1200" kern="1200">
                <a:solidFill>
                  <a:schemeClr val="tx1">
                    <a:lumMod val="50000"/>
                    <a:lumOff val="50000"/>
                  </a:schemeClr>
                </a:solidFill>
                <a:latin typeface="Tahoma"/>
                <a:ea typeface="+mn-ea"/>
                <a:cs typeface="Tahoma"/>
              </a:defRPr>
            </a:lvl4pPr>
            <a:lvl5pPr marL="1828800" indent="0" algn="l" defTabSz="457200" rtl="0" eaLnBrk="1" latinLnBrk="0" hangingPunct="1">
              <a:spcBef>
                <a:spcPct val="20000"/>
              </a:spcBef>
              <a:buFont typeface="Arial"/>
              <a:buNone/>
              <a:defRPr sz="1200" kern="1200">
                <a:solidFill>
                  <a:schemeClr val="tx1">
                    <a:lumMod val="50000"/>
                    <a:lumOff val="50000"/>
                  </a:schemeClr>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chemeClr val="tx2"/>
                </a:solidFill>
                <a:latin typeface="+mn-lt"/>
              </a:rPr>
              <a:t>WHI originally reported no beneficial effect for HRT and increased risk CVD</a:t>
            </a:r>
          </a:p>
          <a:p>
            <a:pPr marL="285750" indent="-285750">
              <a:buFont typeface="Arial" panose="020B0604020202020204" pitchFamily="34" charset="0"/>
              <a:buChar char="•"/>
            </a:pPr>
            <a:r>
              <a:rPr lang="en-US" sz="1800" u="sng" dirty="0">
                <a:solidFill>
                  <a:schemeClr val="tx2"/>
                </a:solidFill>
                <a:latin typeface="+mn-lt"/>
              </a:rPr>
              <a:t>But mean age 63, many had risk factors and &gt; 20% women were &gt; 70</a:t>
            </a:r>
          </a:p>
          <a:p>
            <a:pPr marL="285750" indent="-285750">
              <a:buFont typeface="Arial" panose="020B0604020202020204" pitchFamily="34" charset="0"/>
              <a:buChar char="•"/>
            </a:pPr>
            <a:r>
              <a:rPr lang="en-US" sz="1800" u="sng" dirty="0">
                <a:solidFill>
                  <a:schemeClr val="tx2"/>
                </a:solidFill>
                <a:latin typeface="+mn-lt"/>
              </a:rPr>
              <a:t>Re analysis of women &lt; 60 showed that HRT does not cause early harm and  reduces CVD mortality and morbidity in some women</a:t>
            </a:r>
          </a:p>
          <a:p>
            <a:endParaRPr lang="en-US" dirty="0"/>
          </a:p>
        </p:txBody>
      </p:sp>
    </p:spTree>
    <p:extLst>
      <p:ext uri="{BB962C8B-B14F-4D97-AF65-F5344CB8AC3E}">
        <p14:creationId xmlns:p14="http://schemas.microsoft.com/office/powerpoint/2010/main" val="18758154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154398-8E81-493E-9113-E16C992863A0}"/>
              </a:ext>
            </a:extLst>
          </p:cNvPr>
          <p:cNvPicPr>
            <a:picLocks noChangeAspect="1"/>
          </p:cNvPicPr>
          <p:nvPr/>
        </p:nvPicPr>
        <p:blipFill rotWithShape="1">
          <a:blip r:embed="rId3"/>
          <a:srcRect t="19005" b="8880"/>
          <a:stretch/>
        </p:blipFill>
        <p:spPr>
          <a:xfrm>
            <a:off x="994105" y="927737"/>
            <a:ext cx="6413645" cy="3479371"/>
          </a:xfrm>
          <a:prstGeom prst="rect">
            <a:avLst/>
          </a:prstGeom>
        </p:spPr>
      </p:pic>
      <p:sp>
        <p:nvSpPr>
          <p:cNvPr id="4" name="Title 1">
            <a:extLst>
              <a:ext uri="{FF2B5EF4-FFF2-40B4-BE49-F238E27FC236}">
                <a16:creationId xmlns:a16="http://schemas.microsoft.com/office/drawing/2014/main" id="{E77B56A0-5DC8-AC43-9F53-E48AB4A5E25E}"/>
              </a:ext>
            </a:extLst>
          </p:cNvPr>
          <p:cNvSpPr>
            <a:spLocks noGrp="1"/>
          </p:cNvSpPr>
          <p:nvPr>
            <p:ph type="ctrTitle"/>
          </p:nvPr>
        </p:nvSpPr>
        <p:spPr>
          <a:xfrm>
            <a:off x="358090" y="513795"/>
            <a:ext cx="6677709" cy="413942"/>
          </a:xfrm>
        </p:spPr>
        <p:txBody>
          <a:bodyPr/>
          <a:lstStyle/>
          <a:p>
            <a:r>
              <a:rPr lang="en-US" sz="3200" dirty="0">
                <a:solidFill>
                  <a:srgbClr val="106975"/>
                </a:solidFill>
                <a:latin typeface="+mj-lt"/>
              </a:rPr>
              <a:t>HRT and Breast Cancer risk </a:t>
            </a:r>
          </a:p>
        </p:txBody>
      </p:sp>
      <p:sp>
        <p:nvSpPr>
          <p:cNvPr id="2" name="TextBox 1">
            <a:extLst>
              <a:ext uri="{FF2B5EF4-FFF2-40B4-BE49-F238E27FC236}">
                <a16:creationId xmlns:a16="http://schemas.microsoft.com/office/drawing/2014/main" id="{EC9AE6F4-F6FD-784A-BF5A-43FC470EC5FB}"/>
              </a:ext>
            </a:extLst>
          </p:cNvPr>
          <p:cNvSpPr txBox="1"/>
          <p:nvPr/>
        </p:nvSpPr>
        <p:spPr>
          <a:xfrm>
            <a:off x="1808853" y="4544051"/>
            <a:ext cx="6001022" cy="276999"/>
          </a:xfrm>
          <a:prstGeom prst="rect">
            <a:avLst/>
          </a:prstGeom>
          <a:noFill/>
        </p:spPr>
        <p:txBody>
          <a:bodyPr wrap="square" rtlCol="0">
            <a:spAutoFit/>
          </a:bodyPr>
          <a:lstStyle/>
          <a:p>
            <a:r>
              <a:rPr lang="en-US" sz="1200" i="1" dirty="0" err="1"/>
              <a:t>Gompel</a:t>
            </a:r>
            <a:r>
              <a:rPr lang="en-US" sz="1200" i="1" dirty="0"/>
              <a:t> et al. Hormone therapy and breast cancer risk 10 years after the WHI. </a:t>
            </a:r>
            <a:r>
              <a:rPr lang="en-US" sz="1200" i="1" dirty="0" err="1"/>
              <a:t>Climateric</a:t>
            </a:r>
            <a:r>
              <a:rPr lang="en-US" sz="1200" i="1" dirty="0"/>
              <a:t> 2012</a:t>
            </a:r>
          </a:p>
        </p:txBody>
      </p:sp>
    </p:spTree>
    <p:extLst>
      <p:ext uri="{BB962C8B-B14F-4D97-AF65-F5344CB8AC3E}">
        <p14:creationId xmlns:p14="http://schemas.microsoft.com/office/powerpoint/2010/main" val="1479051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05168" y="289931"/>
            <a:ext cx="7111116" cy="4071053"/>
          </a:xfrm>
          <a:prstGeom prst="rect">
            <a:avLst/>
          </a:prstGeom>
        </p:spPr>
        <p:txBody>
          <a:bodyPr vert="horz" lIns="120285" tIns="60142" rIns="120285" bIns="60142" rtlCol="0" anchor="ctr">
            <a:noAutofit/>
          </a:bodyPr>
          <a:lstStyle>
            <a:lvl1pPr algn="l" defTabSz="902147" rtl="0" eaLnBrk="1" latinLnBrk="0" hangingPunct="1">
              <a:lnSpc>
                <a:spcPct val="90000"/>
              </a:lnSpc>
              <a:spcBef>
                <a:spcPct val="0"/>
              </a:spcBef>
              <a:buNone/>
              <a:defRPr sz="3200" kern="1200">
                <a:solidFill>
                  <a:schemeClr val="tx1">
                    <a:lumMod val="75000"/>
                    <a:lumOff val="25000"/>
                  </a:schemeClr>
                </a:solidFill>
                <a:latin typeface="Helvetica Neue (Headings)"/>
                <a:ea typeface="+mj-ea"/>
                <a:cs typeface="Helvetica" panose="020B0604020202020204" pitchFamily="34" charset="0"/>
              </a:defRPr>
            </a:lvl1pPr>
          </a:lstStyle>
          <a:p>
            <a:pPr>
              <a:lnSpc>
                <a:spcPct val="80000"/>
              </a:lnSpc>
            </a:pPr>
            <a:endParaRPr lang="en-US" altLang="en-US" sz="2800" dirty="0">
              <a:solidFill>
                <a:srgbClr val="019288"/>
              </a:solidFill>
            </a:endParaRPr>
          </a:p>
        </p:txBody>
      </p:sp>
      <p:sp>
        <p:nvSpPr>
          <p:cNvPr id="2" name="Title 1">
            <a:extLst>
              <a:ext uri="{FF2B5EF4-FFF2-40B4-BE49-F238E27FC236}">
                <a16:creationId xmlns:a16="http://schemas.microsoft.com/office/drawing/2014/main" id="{F5560C0A-5777-E245-8746-DF8EA13D34D2}"/>
              </a:ext>
            </a:extLst>
          </p:cNvPr>
          <p:cNvSpPr>
            <a:spLocks noGrp="1"/>
          </p:cNvSpPr>
          <p:nvPr>
            <p:ph type="ctrTitle"/>
          </p:nvPr>
        </p:nvSpPr>
        <p:spPr/>
        <p:txBody>
          <a:bodyPr/>
          <a:lstStyle/>
          <a:p>
            <a:r>
              <a:rPr lang="en-GB" sz="3200" dirty="0">
                <a:solidFill>
                  <a:srgbClr val="106975"/>
                </a:solidFill>
                <a:latin typeface="+mj-lt"/>
              </a:rPr>
              <a:t>Definitions</a:t>
            </a:r>
            <a:endParaRPr lang="en-US" sz="3200" dirty="0">
              <a:solidFill>
                <a:srgbClr val="106975"/>
              </a:solidFill>
              <a:latin typeface="+mj-lt"/>
            </a:endParaRPr>
          </a:p>
        </p:txBody>
      </p:sp>
      <p:sp>
        <p:nvSpPr>
          <p:cNvPr id="5" name="Text Placeholder 4">
            <a:extLst>
              <a:ext uri="{FF2B5EF4-FFF2-40B4-BE49-F238E27FC236}">
                <a16:creationId xmlns:a16="http://schemas.microsoft.com/office/drawing/2014/main" id="{CD9E030F-CF42-7941-BF42-64E1DF2F035F}"/>
              </a:ext>
            </a:extLst>
          </p:cNvPr>
          <p:cNvSpPr>
            <a:spLocks noGrp="1"/>
          </p:cNvSpPr>
          <p:nvPr>
            <p:ph type="body" sz="quarter" idx="12"/>
          </p:nvPr>
        </p:nvSpPr>
        <p:spPr>
          <a:xfrm>
            <a:off x="370791" y="1574043"/>
            <a:ext cx="8682853" cy="3335484"/>
          </a:xfrm>
        </p:spPr>
        <p:txBody>
          <a:bodyPr/>
          <a:lstStyle/>
          <a:p>
            <a:pPr marL="171450" lvl="0" indent="-171450" defTabSz="914400" eaLnBrk="0" fontAlgn="base" hangingPunct="0">
              <a:lnSpc>
                <a:spcPct val="150000"/>
              </a:lnSpc>
              <a:spcBef>
                <a:spcPct val="0"/>
              </a:spcBef>
              <a:spcAft>
                <a:spcPct val="0"/>
              </a:spcAft>
              <a:buFont typeface="Arial" panose="020B0604020202020204" pitchFamily="34" charset="0"/>
              <a:buChar char="•"/>
            </a:pPr>
            <a:r>
              <a:rPr lang="en-US" altLang="en-US" sz="2000" b="1" dirty="0">
                <a:solidFill>
                  <a:schemeClr val="tx1"/>
                </a:solidFill>
                <a:latin typeface="+mn-lt"/>
                <a:ea typeface="Tahoma" panose="020B0604030504040204" pitchFamily="34" charset="0"/>
                <a:cs typeface="Tahoma" panose="020B0604030504040204" pitchFamily="34" charset="0"/>
              </a:rPr>
              <a:t>Premature menopause</a:t>
            </a:r>
            <a:r>
              <a:rPr lang="en-US" altLang="en-US" sz="2000" dirty="0">
                <a:solidFill>
                  <a:schemeClr val="tx1"/>
                </a:solidFill>
                <a:latin typeface="+mn-lt"/>
                <a:ea typeface="Tahoma" panose="020B0604030504040204" pitchFamily="34" charset="0"/>
                <a:cs typeface="Tahoma" panose="020B0604030504040204" pitchFamily="34" charset="0"/>
              </a:rPr>
              <a:t>: cessation of periods &lt; age 40 </a:t>
            </a:r>
          </a:p>
          <a:p>
            <a:pPr marL="171450" lvl="0" indent="-171450" defTabSz="914400" eaLnBrk="0" fontAlgn="base" hangingPunct="0">
              <a:lnSpc>
                <a:spcPct val="150000"/>
              </a:lnSpc>
              <a:spcBef>
                <a:spcPct val="0"/>
              </a:spcBef>
              <a:spcAft>
                <a:spcPct val="0"/>
              </a:spcAft>
              <a:buFont typeface="Arial" panose="020B0604020202020204" pitchFamily="34" charset="0"/>
              <a:buChar char="•"/>
            </a:pPr>
            <a:r>
              <a:rPr lang="en-US" altLang="en-US" sz="2000" b="1" dirty="0">
                <a:solidFill>
                  <a:schemeClr val="tx1"/>
                </a:solidFill>
                <a:latin typeface="+mn-lt"/>
                <a:ea typeface="Tahoma" panose="020B0604030504040204" pitchFamily="34" charset="0"/>
                <a:cs typeface="Tahoma" panose="020B0604030504040204" pitchFamily="34" charset="0"/>
              </a:rPr>
              <a:t>Early menopause</a:t>
            </a:r>
            <a:r>
              <a:rPr lang="en-US" altLang="en-US" sz="2000" dirty="0">
                <a:solidFill>
                  <a:schemeClr val="tx1"/>
                </a:solidFill>
                <a:latin typeface="+mn-lt"/>
                <a:ea typeface="Tahoma" panose="020B0604030504040204" pitchFamily="34" charset="0"/>
                <a:cs typeface="Tahoma" panose="020B0604030504040204" pitchFamily="34" charset="0"/>
              </a:rPr>
              <a:t>: cessation of periods between age 40-45 </a:t>
            </a:r>
          </a:p>
          <a:p>
            <a:pPr marL="171450" lvl="0" indent="-171450" defTabSz="914400" eaLnBrk="0" fontAlgn="base" hangingPunct="0">
              <a:lnSpc>
                <a:spcPct val="150000"/>
              </a:lnSpc>
              <a:spcBef>
                <a:spcPct val="0"/>
              </a:spcBef>
              <a:spcAft>
                <a:spcPct val="0"/>
              </a:spcAft>
              <a:buFont typeface="Arial" panose="020B0604020202020204" pitchFamily="34" charset="0"/>
              <a:buChar char="•"/>
            </a:pPr>
            <a:r>
              <a:rPr lang="en-US" altLang="en-US" sz="2000" b="1" dirty="0">
                <a:solidFill>
                  <a:schemeClr val="tx1"/>
                </a:solidFill>
                <a:latin typeface="+mn-lt"/>
                <a:ea typeface="Tahoma" panose="020B0604030504040204" pitchFamily="34" charset="0"/>
                <a:cs typeface="Tahoma" panose="020B0604030504040204" pitchFamily="34" charset="0"/>
              </a:rPr>
              <a:t>Perimenopause</a:t>
            </a:r>
            <a:r>
              <a:rPr lang="en-US" altLang="en-US" sz="2000" dirty="0">
                <a:solidFill>
                  <a:schemeClr val="tx1"/>
                </a:solidFill>
                <a:latin typeface="+mn-lt"/>
                <a:ea typeface="Tahoma" panose="020B0604030504040204" pitchFamily="34" charset="0"/>
                <a:cs typeface="Tahoma" panose="020B0604030504040204" pitchFamily="34" charset="0"/>
              </a:rPr>
              <a:t>: symptomatic time prior to the menopause </a:t>
            </a:r>
          </a:p>
          <a:p>
            <a:pPr marL="171450" lvl="0" indent="-171450" defTabSz="914400" eaLnBrk="0" fontAlgn="base" hangingPunct="0">
              <a:lnSpc>
                <a:spcPct val="150000"/>
              </a:lnSpc>
              <a:spcBef>
                <a:spcPct val="0"/>
              </a:spcBef>
              <a:spcAft>
                <a:spcPct val="0"/>
              </a:spcAft>
              <a:buFont typeface="Arial" panose="020B0604020202020204" pitchFamily="34" charset="0"/>
              <a:buChar char="•"/>
            </a:pPr>
            <a:r>
              <a:rPr lang="en-US" altLang="en-US" sz="2000" b="1" dirty="0">
                <a:solidFill>
                  <a:schemeClr val="tx1"/>
                </a:solidFill>
                <a:latin typeface="+mn-lt"/>
                <a:ea typeface="Tahoma" panose="020B0604030504040204" pitchFamily="34" charset="0"/>
                <a:cs typeface="Tahoma" panose="020B0604030504040204" pitchFamily="34" charset="0"/>
              </a:rPr>
              <a:t>Menopause</a:t>
            </a:r>
            <a:r>
              <a:rPr lang="en-US" altLang="en-US" sz="2000" dirty="0">
                <a:solidFill>
                  <a:schemeClr val="tx1"/>
                </a:solidFill>
                <a:latin typeface="+mn-lt"/>
                <a:ea typeface="Tahoma" panose="020B0604030504040204" pitchFamily="34" charset="0"/>
                <a:cs typeface="Tahoma" panose="020B0604030504040204" pitchFamily="34" charset="0"/>
              </a:rPr>
              <a:t>: permanent cessation of periods for 12 months</a:t>
            </a:r>
          </a:p>
          <a:p>
            <a:endParaRPr lang="en-US" dirty="0">
              <a:solidFill>
                <a:schemeClr val="tx2"/>
              </a:solidFill>
            </a:endParaRPr>
          </a:p>
          <a:p>
            <a:endParaRPr lang="en-US" dirty="0"/>
          </a:p>
        </p:txBody>
      </p:sp>
      <p:pic>
        <p:nvPicPr>
          <p:cNvPr id="2050" name="Picture 2" descr="page6image1848">
            <a:extLst>
              <a:ext uri="{FF2B5EF4-FFF2-40B4-BE49-F238E27FC236}">
                <a16:creationId xmlns:a16="http://schemas.microsoft.com/office/drawing/2014/main" id="{10795CBE-41C6-7943-8D07-56F81437B0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5" y="-944563"/>
            <a:ext cx="2425700" cy="1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17209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367E4A4-0724-D849-9EDA-871B05CA761D}"/>
              </a:ext>
            </a:extLst>
          </p:cNvPr>
          <p:cNvPicPr>
            <a:picLocks noChangeAspect="1"/>
          </p:cNvPicPr>
          <p:nvPr/>
        </p:nvPicPr>
        <p:blipFill rotWithShape="1">
          <a:blip r:embed="rId2"/>
          <a:srcRect b="17782"/>
          <a:stretch/>
        </p:blipFill>
        <p:spPr>
          <a:xfrm>
            <a:off x="0" y="180860"/>
            <a:ext cx="5602591" cy="1627502"/>
          </a:xfrm>
          <a:prstGeom prst="rect">
            <a:avLst/>
          </a:prstGeom>
        </p:spPr>
      </p:pic>
      <p:pic>
        <p:nvPicPr>
          <p:cNvPr id="2" name="Picture 1">
            <a:extLst>
              <a:ext uri="{FF2B5EF4-FFF2-40B4-BE49-F238E27FC236}">
                <a16:creationId xmlns:a16="http://schemas.microsoft.com/office/drawing/2014/main" id="{CB8DB00E-7D9E-D54C-A9C3-F135DE7860D0}"/>
              </a:ext>
            </a:extLst>
          </p:cNvPr>
          <p:cNvPicPr>
            <a:picLocks noChangeAspect="1"/>
          </p:cNvPicPr>
          <p:nvPr/>
        </p:nvPicPr>
        <p:blipFill>
          <a:blip r:embed="rId3"/>
          <a:stretch>
            <a:fillRect/>
          </a:stretch>
        </p:blipFill>
        <p:spPr>
          <a:xfrm>
            <a:off x="0" y="1996514"/>
            <a:ext cx="6145426" cy="2653707"/>
          </a:xfrm>
          <a:prstGeom prst="rect">
            <a:avLst/>
          </a:prstGeom>
        </p:spPr>
      </p:pic>
      <p:sp>
        <p:nvSpPr>
          <p:cNvPr id="3" name="TextBox 2">
            <a:extLst>
              <a:ext uri="{FF2B5EF4-FFF2-40B4-BE49-F238E27FC236}">
                <a16:creationId xmlns:a16="http://schemas.microsoft.com/office/drawing/2014/main" id="{F66B6659-0D9B-F94C-911E-0C45660DD149}"/>
              </a:ext>
            </a:extLst>
          </p:cNvPr>
          <p:cNvSpPr txBox="1"/>
          <p:nvPr/>
        </p:nvSpPr>
        <p:spPr>
          <a:xfrm>
            <a:off x="6315643" y="994611"/>
            <a:ext cx="2859847" cy="3231654"/>
          </a:xfrm>
          <a:prstGeom prst="rect">
            <a:avLst/>
          </a:prstGeom>
          <a:solidFill>
            <a:schemeClr val="accent5">
              <a:lumMod val="20000"/>
              <a:lumOff val="80000"/>
            </a:schemeClr>
          </a:solidFill>
        </p:spPr>
        <p:txBody>
          <a:bodyPr wrap="square" rtlCol="0">
            <a:spAutoFit/>
          </a:bodyPr>
          <a:lstStyle/>
          <a:p>
            <a:r>
              <a:rPr lang="en-US" b="1" dirty="0">
                <a:solidFill>
                  <a:schemeClr val="tx2"/>
                </a:solidFill>
              </a:rPr>
              <a:t>WHI long term results</a:t>
            </a:r>
          </a:p>
          <a:p>
            <a:r>
              <a:rPr lang="en-US" sz="1400" b="1" dirty="0">
                <a:solidFill>
                  <a:schemeClr val="tx1">
                    <a:lumMod val="75000"/>
                    <a:lumOff val="25000"/>
                  </a:schemeClr>
                </a:solidFill>
              </a:rPr>
              <a:t>Estrogen Only Therapy</a:t>
            </a:r>
          </a:p>
          <a:p>
            <a:endParaRPr lang="en-US" sz="1400" b="1" dirty="0">
              <a:solidFill>
                <a:schemeClr val="tx1">
                  <a:lumMod val="75000"/>
                  <a:lumOff val="25000"/>
                </a:schemeClr>
              </a:solidFill>
            </a:endParaRPr>
          </a:p>
          <a:p>
            <a:r>
              <a:rPr lang="en-US" sz="1400" dirty="0">
                <a:solidFill>
                  <a:schemeClr val="tx1">
                    <a:lumMod val="75000"/>
                    <a:lumOff val="25000"/>
                  </a:schemeClr>
                </a:solidFill>
              </a:rPr>
              <a:t>Estrogen arm follow up  16.1 </a:t>
            </a:r>
            <a:r>
              <a:rPr lang="en-US" sz="1400" dirty="0" err="1">
                <a:solidFill>
                  <a:schemeClr val="tx1">
                    <a:lumMod val="75000"/>
                    <a:lumOff val="25000"/>
                  </a:schemeClr>
                </a:solidFill>
              </a:rPr>
              <a:t>yrs</a:t>
            </a:r>
            <a:endParaRPr lang="en-US" sz="1400" dirty="0">
              <a:solidFill>
                <a:schemeClr val="tx1">
                  <a:lumMod val="75000"/>
                  <a:lumOff val="25000"/>
                </a:schemeClr>
              </a:solidFill>
            </a:endParaRPr>
          </a:p>
          <a:p>
            <a:endParaRPr lang="en-US" sz="1400" dirty="0">
              <a:solidFill>
                <a:schemeClr val="tx1">
                  <a:lumMod val="75000"/>
                  <a:lumOff val="25000"/>
                </a:schemeClr>
              </a:solidFill>
            </a:endParaRPr>
          </a:p>
          <a:p>
            <a:pPr marL="285750" indent="-285750">
              <a:buFont typeface="Arial" panose="020B0604020202020204" pitchFamily="34" charset="0"/>
              <a:buChar char="•"/>
            </a:pPr>
            <a:r>
              <a:rPr lang="en-US" sz="1400" dirty="0">
                <a:solidFill>
                  <a:schemeClr val="tx1">
                    <a:lumMod val="75000"/>
                    <a:lumOff val="25000"/>
                  </a:schemeClr>
                </a:solidFill>
              </a:rPr>
              <a:t>Significant reduction in breast ca incidence (HR 0.77 95% CI 0.65-0.92)</a:t>
            </a:r>
          </a:p>
          <a:p>
            <a:pPr marL="285750" indent="-285750">
              <a:buFont typeface="Arial" panose="020B0604020202020204" pitchFamily="34" charset="0"/>
              <a:buChar char="•"/>
            </a:pPr>
            <a:r>
              <a:rPr lang="en-US" sz="1400" dirty="0">
                <a:solidFill>
                  <a:schemeClr val="tx1">
                    <a:lumMod val="75000"/>
                    <a:lumOff val="25000"/>
                  </a:schemeClr>
                </a:solidFill>
              </a:rPr>
              <a:t>44% reduction in breast ca mortality compared with placebo</a:t>
            </a:r>
          </a:p>
          <a:p>
            <a:pPr marL="285750" indent="-285750">
              <a:buFont typeface="Arial" panose="020B0604020202020204" pitchFamily="34" charset="0"/>
              <a:buChar char="•"/>
            </a:pPr>
            <a:r>
              <a:rPr lang="en-US" sz="1400" dirty="0">
                <a:solidFill>
                  <a:schemeClr val="tx1">
                    <a:lumMod val="75000"/>
                    <a:lumOff val="25000"/>
                  </a:schemeClr>
                </a:solidFill>
              </a:rPr>
              <a:t>No increased risk in women &lt;50yrs</a:t>
            </a:r>
          </a:p>
          <a:p>
            <a:endParaRPr lang="en-US" dirty="0"/>
          </a:p>
        </p:txBody>
      </p:sp>
      <p:sp>
        <p:nvSpPr>
          <p:cNvPr id="4" name="Rectangle 3">
            <a:extLst>
              <a:ext uri="{FF2B5EF4-FFF2-40B4-BE49-F238E27FC236}">
                <a16:creationId xmlns:a16="http://schemas.microsoft.com/office/drawing/2014/main" id="{498AD068-98DC-894C-92CF-DCF14C79D981}"/>
              </a:ext>
            </a:extLst>
          </p:cNvPr>
          <p:cNvSpPr/>
          <p:nvPr/>
        </p:nvSpPr>
        <p:spPr>
          <a:xfrm>
            <a:off x="4735360" y="4462032"/>
            <a:ext cx="1410066" cy="307777"/>
          </a:xfrm>
          <a:prstGeom prst="rect">
            <a:avLst/>
          </a:prstGeom>
        </p:spPr>
        <p:txBody>
          <a:bodyPr wrap="none">
            <a:spAutoFit/>
          </a:bodyPr>
          <a:lstStyle/>
          <a:p>
            <a:r>
              <a:rPr lang="en-US" sz="1400" i="1" dirty="0" err="1"/>
              <a:t>Chlebowski</a:t>
            </a:r>
            <a:r>
              <a:rPr lang="en-US" sz="1400" i="1" dirty="0"/>
              <a:t> 2019</a:t>
            </a:r>
          </a:p>
        </p:txBody>
      </p:sp>
    </p:spTree>
    <p:extLst>
      <p:ext uri="{BB962C8B-B14F-4D97-AF65-F5344CB8AC3E}">
        <p14:creationId xmlns:p14="http://schemas.microsoft.com/office/powerpoint/2010/main" val="3497255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CECBE9-A2B9-4E9F-9DD7-CA7D5569311F}"/>
              </a:ext>
            </a:extLst>
          </p:cNvPr>
          <p:cNvSpPr/>
          <p:nvPr/>
        </p:nvSpPr>
        <p:spPr>
          <a:xfrm>
            <a:off x="502981" y="592626"/>
            <a:ext cx="6983895" cy="2431435"/>
          </a:xfrm>
          <a:prstGeom prst="rect">
            <a:avLst/>
          </a:prstGeom>
        </p:spPr>
        <p:txBody>
          <a:bodyPr wrap="square">
            <a:spAutoFit/>
          </a:bodyPr>
          <a:lstStyle/>
          <a:p>
            <a:r>
              <a:rPr lang="en-US" sz="3200" b="1" dirty="0">
                <a:solidFill>
                  <a:srgbClr val="106975"/>
                </a:solidFill>
                <a:latin typeface="+mj-lt"/>
                <a:ea typeface="Tahoma" panose="020B0604030504040204" pitchFamily="34" charset="0"/>
                <a:cs typeface="Tahoma" panose="020B0604030504040204" pitchFamily="34" charset="0"/>
              </a:rPr>
              <a:t>HRT and Breast Cancer</a:t>
            </a:r>
          </a:p>
          <a:p>
            <a:endParaRPr lang="en-US" sz="2000" dirty="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2000" dirty="0">
                <a:ea typeface="Tahoma" panose="020B0604030504040204" pitchFamily="34" charset="0"/>
                <a:cs typeface="Tahoma" panose="020B0604030504040204" pitchFamily="34" charset="0"/>
              </a:rPr>
              <a:t>In absolute terms:</a:t>
            </a:r>
          </a:p>
          <a:p>
            <a:endParaRPr lang="en-US" sz="2000" dirty="0">
              <a:ea typeface="Tahoma" panose="020B0604030504040204" pitchFamily="34" charset="0"/>
              <a:cs typeface="Tahoma" panose="020B0604030504040204" pitchFamily="34" charset="0"/>
            </a:endParaRPr>
          </a:p>
          <a:p>
            <a:pPr marL="742950" lvl="1" indent="-285750">
              <a:buFont typeface="Arial" panose="020B0604020202020204" pitchFamily="34" charset="0"/>
              <a:buChar char="•"/>
            </a:pPr>
            <a:r>
              <a:rPr lang="en-US" sz="2000" dirty="0">
                <a:ea typeface="Tahoma" panose="020B0604030504040204" pitchFamily="34" charset="0"/>
                <a:cs typeface="Tahoma" panose="020B0604030504040204" pitchFamily="34" charset="0"/>
              </a:rPr>
              <a:t>Increased risk from background of 2.8% to 3.4%</a:t>
            </a:r>
          </a:p>
          <a:p>
            <a:pPr marL="742950" lvl="1" indent="-285750">
              <a:buFont typeface="Arial" panose="020B0604020202020204" pitchFamily="34" charset="0"/>
              <a:buChar char="•"/>
            </a:pPr>
            <a:r>
              <a:rPr lang="en-US" sz="2000" dirty="0">
                <a:ea typeface="Tahoma" panose="020B0604030504040204" pitchFamily="34" charset="0"/>
                <a:cs typeface="Tahoma" panose="020B0604030504040204" pitchFamily="34" charset="0"/>
              </a:rPr>
              <a:t>Risk is less for women using HRT for less than 5 years</a:t>
            </a:r>
          </a:p>
          <a:p>
            <a:pPr marL="742950" lvl="1" indent="-285750">
              <a:buFont typeface="Arial" panose="020B0604020202020204" pitchFamily="34" charset="0"/>
              <a:buChar char="•"/>
            </a:pPr>
            <a:r>
              <a:rPr lang="en-US" sz="2000" dirty="0">
                <a:ea typeface="Tahoma" panose="020B0604030504040204" pitchFamily="34" charset="0"/>
                <a:cs typeface="Tahoma" panose="020B0604030504040204" pitchFamily="34" charset="0"/>
              </a:rPr>
              <a:t>No increased risk with Estrogen only therapy</a:t>
            </a:r>
          </a:p>
        </p:txBody>
      </p:sp>
      <p:sp>
        <p:nvSpPr>
          <p:cNvPr id="3" name="Rectangle 2">
            <a:extLst>
              <a:ext uri="{FF2B5EF4-FFF2-40B4-BE49-F238E27FC236}">
                <a16:creationId xmlns:a16="http://schemas.microsoft.com/office/drawing/2014/main" id="{717CA0D8-E5EC-E445-9010-9EA4D0D381C0}"/>
              </a:ext>
            </a:extLst>
          </p:cNvPr>
          <p:cNvSpPr/>
          <p:nvPr/>
        </p:nvSpPr>
        <p:spPr>
          <a:xfrm>
            <a:off x="239745" y="3301699"/>
            <a:ext cx="8478982" cy="923330"/>
          </a:xfrm>
          <a:prstGeom prst="rect">
            <a:avLst/>
          </a:prstGeom>
          <a:solidFill>
            <a:schemeClr val="accent5">
              <a:lumMod val="20000"/>
              <a:lumOff val="80000"/>
            </a:schemeClr>
          </a:solidFill>
        </p:spPr>
        <p:txBody>
          <a:bodyPr wrap="square">
            <a:spAutoFit/>
          </a:bodyPr>
          <a:lstStyle/>
          <a:p>
            <a:r>
              <a:rPr lang="en-GB" b="1" dirty="0">
                <a:solidFill>
                  <a:srgbClr val="282828"/>
                </a:solidFill>
              </a:rPr>
              <a:t>Summary:</a:t>
            </a:r>
            <a:r>
              <a:rPr lang="en-GB" dirty="0">
                <a:solidFill>
                  <a:srgbClr val="282828"/>
                </a:solidFill>
              </a:rPr>
              <a:t> Breast cancer risk varies based on HRT formulation and duration of use. E+P increases risk of breast cancer but not breast cancer mortality. In contrast, E alone reduces the risk of breast cancer and breast cancer mortality.</a:t>
            </a:r>
            <a:endParaRPr lang="en-US" dirty="0"/>
          </a:p>
        </p:txBody>
      </p:sp>
    </p:spTree>
    <p:extLst>
      <p:ext uri="{BB962C8B-B14F-4D97-AF65-F5344CB8AC3E}">
        <p14:creationId xmlns:p14="http://schemas.microsoft.com/office/powerpoint/2010/main" val="6216762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A848B8FA-0289-DC47-A42C-E93612DC0C54}"/>
              </a:ext>
            </a:extLst>
          </p:cNvPr>
          <p:cNvSpPr txBox="1">
            <a:spLocks/>
          </p:cNvSpPr>
          <p:nvPr/>
        </p:nvSpPr>
        <p:spPr>
          <a:xfrm>
            <a:off x="5202789" y="1588011"/>
            <a:ext cx="3747247" cy="1681663"/>
          </a:xfrm>
          <a:prstGeom prst="rect">
            <a:avLst/>
          </a:prstGeom>
        </p:spPr>
        <p:txBody>
          <a:bodyPr vert="horz" lIns="0" tIns="0" rIns="91440" bIns="0" rtlCol="0">
            <a:noAutofit/>
          </a:bodyPr>
          <a:lstStyle>
            <a:lvl1pPr marL="0" indent="0" algn="l" defTabSz="457200" rtl="0" eaLnBrk="1" latinLnBrk="0" hangingPunct="1">
              <a:lnSpc>
                <a:spcPct val="110000"/>
              </a:lnSpc>
              <a:spcBef>
                <a:spcPct val="20000"/>
              </a:spcBef>
              <a:buFont typeface="Arial"/>
              <a:buNone/>
              <a:defRPr sz="1200" kern="1200">
                <a:solidFill>
                  <a:schemeClr val="tx1">
                    <a:lumMod val="50000"/>
                    <a:lumOff val="50000"/>
                  </a:schemeClr>
                </a:solidFill>
                <a:latin typeface="Tahoma"/>
                <a:ea typeface="+mn-ea"/>
                <a:cs typeface="Tahoma"/>
              </a:defRPr>
            </a:lvl1pPr>
            <a:lvl2pPr marL="457200" indent="0" algn="l" defTabSz="457200" rtl="0" eaLnBrk="1" latinLnBrk="0" hangingPunct="1">
              <a:spcBef>
                <a:spcPct val="20000"/>
              </a:spcBef>
              <a:buFont typeface="Arial"/>
              <a:buNone/>
              <a:defRPr sz="1200" kern="1200">
                <a:solidFill>
                  <a:schemeClr val="tx1">
                    <a:lumMod val="50000"/>
                    <a:lumOff val="50000"/>
                  </a:schemeClr>
                </a:solidFill>
                <a:latin typeface="Tahoma"/>
                <a:ea typeface="+mn-ea"/>
                <a:cs typeface="Tahoma"/>
              </a:defRPr>
            </a:lvl2pPr>
            <a:lvl3pPr marL="914400" indent="0" algn="l" defTabSz="457200" rtl="0" eaLnBrk="1" latinLnBrk="0" hangingPunct="1">
              <a:spcBef>
                <a:spcPct val="20000"/>
              </a:spcBef>
              <a:buFont typeface="Arial"/>
              <a:buNone/>
              <a:defRPr sz="1200" kern="1200">
                <a:solidFill>
                  <a:schemeClr val="tx1">
                    <a:lumMod val="50000"/>
                    <a:lumOff val="50000"/>
                  </a:schemeClr>
                </a:solidFill>
                <a:latin typeface="Tahoma"/>
                <a:ea typeface="+mn-ea"/>
                <a:cs typeface="Tahoma"/>
              </a:defRPr>
            </a:lvl3pPr>
            <a:lvl4pPr marL="1371600" indent="0" algn="l" defTabSz="457200" rtl="0" eaLnBrk="1" latinLnBrk="0" hangingPunct="1">
              <a:spcBef>
                <a:spcPct val="20000"/>
              </a:spcBef>
              <a:buFont typeface="Arial"/>
              <a:buNone/>
              <a:defRPr sz="1200" kern="1200">
                <a:solidFill>
                  <a:schemeClr val="tx1">
                    <a:lumMod val="50000"/>
                    <a:lumOff val="50000"/>
                  </a:schemeClr>
                </a:solidFill>
                <a:latin typeface="Tahoma"/>
                <a:ea typeface="+mn-ea"/>
                <a:cs typeface="Tahoma"/>
              </a:defRPr>
            </a:lvl4pPr>
            <a:lvl5pPr marL="1828800" indent="0" algn="l" defTabSz="457200" rtl="0" eaLnBrk="1" latinLnBrk="0" hangingPunct="1">
              <a:spcBef>
                <a:spcPct val="20000"/>
              </a:spcBef>
              <a:buFont typeface="Arial"/>
              <a:buNone/>
              <a:defRPr sz="1200" kern="1200">
                <a:solidFill>
                  <a:schemeClr val="tx1">
                    <a:lumMod val="50000"/>
                    <a:lumOff val="50000"/>
                  </a:schemeClr>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solidFill>
                <a:latin typeface="+mn-lt"/>
              </a:rPr>
              <a:t>Per 1000 women using HRT for at least 10yrs</a:t>
            </a:r>
          </a:p>
          <a:p>
            <a:pPr marL="285750" indent="-285750">
              <a:buFont typeface="Arial" panose="020B0604020202020204" pitchFamily="34" charset="0"/>
              <a:buChar char="•"/>
            </a:pPr>
            <a:r>
              <a:rPr lang="en-US" sz="1800" dirty="0">
                <a:solidFill>
                  <a:schemeClr val="tx1"/>
                </a:solidFill>
                <a:latin typeface="+mn-lt"/>
              </a:rPr>
              <a:t>19 Fewer CHD deaths and</a:t>
            </a:r>
          </a:p>
          <a:p>
            <a:pPr marL="285750" indent="-285750">
              <a:buFont typeface="Arial" panose="020B0604020202020204" pitchFamily="34" charset="0"/>
              <a:buChar char="•"/>
            </a:pPr>
            <a:r>
              <a:rPr lang="en-US" sz="1800" dirty="0">
                <a:solidFill>
                  <a:schemeClr val="tx1"/>
                </a:solidFill>
                <a:latin typeface="+mn-lt"/>
              </a:rPr>
              <a:t>7 fewer strokes</a:t>
            </a:r>
            <a:endParaRPr lang="en-US" sz="1600" dirty="0">
              <a:solidFill>
                <a:schemeClr val="tx1"/>
              </a:solidFill>
              <a:latin typeface="+mn-lt"/>
            </a:endParaRPr>
          </a:p>
          <a:p>
            <a:pPr algn="r"/>
            <a:endParaRPr lang="en-US" sz="1600" i="1" dirty="0">
              <a:solidFill>
                <a:schemeClr val="tx1"/>
              </a:solidFill>
              <a:latin typeface="+mn-lt"/>
            </a:endParaRPr>
          </a:p>
          <a:p>
            <a:pPr algn="r"/>
            <a:endParaRPr lang="en-US" sz="1600" i="1" dirty="0">
              <a:solidFill>
                <a:schemeClr val="tx1"/>
              </a:solidFill>
              <a:latin typeface="+mn-lt"/>
            </a:endParaRPr>
          </a:p>
          <a:p>
            <a:pPr algn="r"/>
            <a:endParaRPr lang="en-US" sz="1600" i="1" dirty="0">
              <a:solidFill>
                <a:schemeClr val="tx1"/>
              </a:solidFill>
              <a:latin typeface="+mn-lt"/>
            </a:endParaRPr>
          </a:p>
          <a:p>
            <a:endParaRPr lang="en-US" sz="1600" i="1" dirty="0">
              <a:solidFill>
                <a:schemeClr val="tx1"/>
              </a:solidFill>
              <a:latin typeface="+mn-lt"/>
            </a:endParaRPr>
          </a:p>
          <a:p>
            <a:r>
              <a:rPr lang="en-US" i="1" dirty="0" err="1">
                <a:solidFill>
                  <a:schemeClr val="tx1"/>
                </a:solidFill>
                <a:latin typeface="+mn-lt"/>
              </a:rPr>
              <a:t>Mikkola</a:t>
            </a:r>
            <a:r>
              <a:rPr lang="en-US" i="1" dirty="0">
                <a:solidFill>
                  <a:schemeClr val="tx1"/>
                </a:solidFill>
                <a:latin typeface="+mn-lt"/>
              </a:rPr>
              <a:t> et 2015 Menopause</a:t>
            </a:r>
          </a:p>
        </p:txBody>
      </p:sp>
      <p:pic>
        <p:nvPicPr>
          <p:cNvPr id="11" name="Picture 1" descr="page19image6464">
            <a:extLst>
              <a:ext uri="{FF2B5EF4-FFF2-40B4-BE49-F238E27FC236}">
                <a16:creationId xmlns:a16="http://schemas.microsoft.com/office/drawing/2014/main" id="{5F104B86-E28C-594E-84C4-7446C1785B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963" y="1433980"/>
            <a:ext cx="3945840" cy="3063688"/>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1">
            <a:extLst>
              <a:ext uri="{FF2B5EF4-FFF2-40B4-BE49-F238E27FC236}">
                <a16:creationId xmlns:a16="http://schemas.microsoft.com/office/drawing/2014/main" id="{A5812BDC-0A23-F44A-8821-A9A0574E5CA4}"/>
              </a:ext>
            </a:extLst>
          </p:cNvPr>
          <p:cNvSpPr>
            <a:spLocks noGrp="1"/>
          </p:cNvSpPr>
          <p:nvPr>
            <p:ph type="ctrTitle"/>
          </p:nvPr>
        </p:nvSpPr>
        <p:spPr/>
        <p:txBody>
          <a:bodyPr/>
          <a:lstStyle/>
          <a:p>
            <a:r>
              <a:rPr lang="en-US" dirty="0"/>
              <a:t>HRT and Cardiovascular Disease</a:t>
            </a:r>
          </a:p>
        </p:txBody>
      </p:sp>
    </p:spTree>
    <p:extLst>
      <p:ext uri="{BB962C8B-B14F-4D97-AF65-F5344CB8AC3E}">
        <p14:creationId xmlns:p14="http://schemas.microsoft.com/office/powerpoint/2010/main" val="16078205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A5812BDC-0A23-F44A-8821-A9A0574E5CA4}"/>
              </a:ext>
            </a:extLst>
          </p:cNvPr>
          <p:cNvSpPr>
            <a:spLocks noGrp="1"/>
          </p:cNvSpPr>
          <p:nvPr>
            <p:ph type="ctrTitle"/>
          </p:nvPr>
        </p:nvSpPr>
        <p:spPr/>
        <p:txBody>
          <a:bodyPr/>
          <a:lstStyle/>
          <a:p>
            <a:r>
              <a:rPr lang="en-US" sz="2800">
                <a:solidFill>
                  <a:srgbClr val="106975"/>
                </a:solidFill>
                <a:latin typeface="+mn-lt"/>
              </a:rPr>
              <a:t>HRT and Cardiovascular Disease</a:t>
            </a:r>
            <a:endParaRPr lang="en-US" sz="2800" dirty="0">
              <a:solidFill>
                <a:srgbClr val="106975"/>
              </a:solidFill>
              <a:latin typeface="+mn-lt"/>
            </a:endParaRPr>
          </a:p>
        </p:txBody>
      </p:sp>
      <p:pic>
        <p:nvPicPr>
          <p:cNvPr id="2" name="Picture 1">
            <a:extLst>
              <a:ext uri="{FF2B5EF4-FFF2-40B4-BE49-F238E27FC236}">
                <a16:creationId xmlns:a16="http://schemas.microsoft.com/office/drawing/2014/main" id="{A35672AC-BB10-7142-945C-617639EF52DA}"/>
              </a:ext>
            </a:extLst>
          </p:cNvPr>
          <p:cNvPicPr>
            <a:picLocks noChangeAspect="1"/>
          </p:cNvPicPr>
          <p:nvPr/>
        </p:nvPicPr>
        <p:blipFill>
          <a:blip r:embed="rId3"/>
          <a:stretch>
            <a:fillRect/>
          </a:stretch>
        </p:blipFill>
        <p:spPr>
          <a:xfrm>
            <a:off x="473954" y="1261000"/>
            <a:ext cx="3683000" cy="3022600"/>
          </a:xfrm>
          <a:prstGeom prst="rect">
            <a:avLst/>
          </a:prstGeom>
        </p:spPr>
      </p:pic>
      <p:sp>
        <p:nvSpPr>
          <p:cNvPr id="3" name="Rectangle 2">
            <a:extLst>
              <a:ext uri="{FF2B5EF4-FFF2-40B4-BE49-F238E27FC236}">
                <a16:creationId xmlns:a16="http://schemas.microsoft.com/office/drawing/2014/main" id="{BCE05915-B11E-7D40-AC57-175CF9611C8C}"/>
              </a:ext>
            </a:extLst>
          </p:cNvPr>
          <p:cNvSpPr/>
          <p:nvPr/>
        </p:nvSpPr>
        <p:spPr>
          <a:xfrm>
            <a:off x="473954" y="4328813"/>
            <a:ext cx="7050219" cy="461665"/>
          </a:xfrm>
          <a:prstGeom prst="rect">
            <a:avLst/>
          </a:prstGeom>
        </p:spPr>
        <p:txBody>
          <a:bodyPr wrap="square">
            <a:spAutoFit/>
          </a:bodyPr>
          <a:lstStyle/>
          <a:p>
            <a:r>
              <a:rPr lang="en-GB" sz="1200" i="1" dirty="0" err="1"/>
              <a:t>Hodis</a:t>
            </a:r>
            <a:r>
              <a:rPr lang="en-GB" sz="1200" i="1" dirty="0"/>
              <a:t> HN, Mack WJ. The timing hypothesis: a paradigm shift in the primary prevention of coronary heart disease in women: part 1, comparison of therapeutic efficacy. J Am </a:t>
            </a:r>
            <a:r>
              <a:rPr lang="en-GB" sz="1200" i="1" dirty="0" err="1"/>
              <a:t>Geriatr</a:t>
            </a:r>
            <a:r>
              <a:rPr lang="en-GB" sz="1200" i="1" dirty="0"/>
              <a:t> Soc. 2013</a:t>
            </a:r>
            <a:endParaRPr lang="en-US" sz="1200" dirty="0"/>
          </a:p>
        </p:txBody>
      </p:sp>
      <p:sp>
        <p:nvSpPr>
          <p:cNvPr id="4" name="Rectangle 3">
            <a:extLst>
              <a:ext uri="{FF2B5EF4-FFF2-40B4-BE49-F238E27FC236}">
                <a16:creationId xmlns:a16="http://schemas.microsoft.com/office/drawing/2014/main" id="{653004ED-CDE3-0D4E-8436-008E5C9173ED}"/>
              </a:ext>
            </a:extLst>
          </p:cNvPr>
          <p:cNvSpPr/>
          <p:nvPr/>
        </p:nvSpPr>
        <p:spPr>
          <a:xfrm>
            <a:off x="4759422" y="1392862"/>
            <a:ext cx="3733414" cy="1477328"/>
          </a:xfrm>
          <a:prstGeom prst="rect">
            <a:avLst/>
          </a:prstGeom>
          <a:solidFill>
            <a:schemeClr val="accent5">
              <a:lumMod val="20000"/>
              <a:lumOff val="80000"/>
            </a:schemeClr>
          </a:solidFill>
        </p:spPr>
        <p:txBody>
          <a:bodyPr wrap="square">
            <a:spAutoFit/>
          </a:bodyPr>
          <a:lstStyle/>
          <a:p>
            <a:r>
              <a:rPr lang="en-GB" b="1" dirty="0">
                <a:solidFill>
                  <a:srgbClr val="282828"/>
                </a:solidFill>
              </a:rPr>
              <a:t>Summary:</a:t>
            </a:r>
            <a:r>
              <a:rPr lang="en-GB" dirty="0">
                <a:solidFill>
                  <a:srgbClr val="282828"/>
                </a:solidFill>
              </a:rPr>
              <a:t> HRT has favourable or neutral effects on CHD risk when started in women younger than 60yrs or within 10 years of menopause, in the absence of contraindications.</a:t>
            </a:r>
            <a:endParaRPr lang="en-US" dirty="0"/>
          </a:p>
        </p:txBody>
      </p:sp>
    </p:spTree>
    <p:extLst>
      <p:ext uri="{BB962C8B-B14F-4D97-AF65-F5344CB8AC3E}">
        <p14:creationId xmlns:p14="http://schemas.microsoft.com/office/powerpoint/2010/main" val="10400249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E37BF-12E7-EF42-B00C-107D660B4265}"/>
              </a:ext>
            </a:extLst>
          </p:cNvPr>
          <p:cNvSpPr>
            <a:spLocks noGrp="1"/>
          </p:cNvSpPr>
          <p:nvPr>
            <p:ph type="ctrTitle"/>
          </p:nvPr>
        </p:nvSpPr>
        <p:spPr>
          <a:xfrm>
            <a:off x="370790" y="625466"/>
            <a:ext cx="7482292" cy="140648"/>
          </a:xfrm>
        </p:spPr>
        <p:txBody>
          <a:bodyPr/>
          <a:lstStyle/>
          <a:p>
            <a:r>
              <a:rPr lang="en-US" sz="3200" dirty="0">
                <a:solidFill>
                  <a:srgbClr val="106975"/>
                </a:solidFill>
                <a:latin typeface="+mn-lt"/>
              </a:rPr>
              <a:t>HRT and Venous Thromboembolism (VTE)</a:t>
            </a:r>
          </a:p>
        </p:txBody>
      </p:sp>
      <p:sp>
        <p:nvSpPr>
          <p:cNvPr id="4" name="Text Placeholder 3">
            <a:extLst>
              <a:ext uri="{FF2B5EF4-FFF2-40B4-BE49-F238E27FC236}">
                <a16:creationId xmlns:a16="http://schemas.microsoft.com/office/drawing/2014/main" id="{15AAF94B-0C7C-5A41-B645-7318C63A9C1F}"/>
              </a:ext>
            </a:extLst>
          </p:cNvPr>
          <p:cNvSpPr>
            <a:spLocks noGrp="1"/>
          </p:cNvSpPr>
          <p:nvPr>
            <p:ph type="body" sz="quarter" idx="12"/>
          </p:nvPr>
        </p:nvSpPr>
        <p:spPr>
          <a:xfrm>
            <a:off x="370790" y="984954"/>
            <a:ext cx="7482292" cy="3497399"/>
          </a:xfrm>
        </p:spPr>
        <p:txBody>
          <a:bodyPr/>
          <a:lstStyle/>
          <a:p>
            <a:pPr>
              <a:lnSpc>
                <a:spcPct val="150000"/>
              </a:lnSpc>
            </a:pPr>
            <a:endParaRPr lang="en-GB" sz="1600" dirty="0">
              <a:solidFill>
                <a:schemeClr val="tx2"/>
              </a:solidFill>
            </a:endParaRPr>
          </a:p>
          <a:p>
            <a:pPr marL="285750" indent="-285750">
              <a:lnSpc>
                <a:spcPct val="150000"/>
              </a:lnSpc>
              <a:buFont typeface="Arial" panose="020B0604020202020204" pitchFamily="34" charset="0"/>
              <a:buChar char="•"/>
            </a:pPr>
            <a:r>
              <a:rPr lang="en-GB" altLang="en-US" sz="1800" dirty="0">
                <a:solidFill>
                  <a:schemeClr val="tx1"/>
                </a:solidFill>
                <a:latin typeface="+mn-lt"/>
              </a:rPr>
              <a:t>Overall baseline VTE risk 1.0 per 1,000 women per year</a:t>
            </a:r>
          </a:p>
          <a:p>
            <a:pPr marL="285750" indent="-285750">
              <a:lnSpc>
                <a:spcPct val="150000"/>
              </a:lnSpc>
              <a:buFont typeface="Arial" panose="020B0604020202020204" pitchFamily="34" charset="0"/>
              <a:buChar char="•"/>
            </a:pPr>
            <a:r>
              <a:rPr lang="en-GB" altLang="en-US" sz="1800" dirty="0">
                <a:solidFill>
                  <a:schemeClr val="tx1"/>
                </a:solidFill>
                <a:latin typeface="+mn-lt"/>
              </a:rPr>
              <a:t>Oral HRT- additional </a:t>
            </a:r>
            <a:r>
              <a:rPr lang="en-GB" altLang="en-US" sz="1800" b="1" dirty="0">
                <a:solidFill>
                  <a:schemeClr val="tx1"/>
                </a:solidFill>
                <a:latin typeface="+mn-lt"/>
              </a:rPr>
              <a:t>1.5 events per 1,000 women per </a:t>
            </a:r>
            <a:r>
              <a:rPr lang="en-GB" altLang="en-US" sz="1800" b="1" dirty="0" err="1">
                <a:solidFill>
                  <a:schemeClr val="tx1"/>
                </a:solidFill>
                <a:latin typeface="+mn-lt"/>
              </a:rPr>
              <a:t>yr</a:t>
            </a:r>
            <a:r>
              <a:rPr lang="en-GB" altLang="en-US" sz="1800" dirty="0">
                <a:solidFill>
                  <a:schemeClr val="tx1"/>
                </a:solidFill>
                <a:latin typeface="+mn-lt"/>
              </a:rPr>
              <a:t>, mostly in 1</a:t>
            </a:r>
            <a:r>
              <a:rPr lang="en-GB" altLang="en-US" sz="1800" baseline="30000" dirty="0">
                <a:solidFill>
                  <a:schemeClr val="tx1"/>
                </a:solidFill>
                <a:latin typeface="+mn-lt"/>
              </a:rPr>
              <a:t>st</a:t>
            </a:r>
            <a:r>
              <a:rPr lang="en-GB" altLang="en-US" sz="1800" dirty="0">
                <a:solidFill>
                  <a:schemeClr val="tx1"/>
                </a:solidFill>
                <a:latin typeface="+mn-lt"/>
              </a:rPr>
              <a:t> </a:t>
            </a:r>
            <a:r>
              <a:rPr lang="en-GB" altLang="en-US" sz="1800" dirty="0" err="1">
                <a:solidFill>
                  <a:schemeClr val="tx1"/>
                </a:solidFill>
                <a:latin typeface="+mn-lt"/>
              </a:rPr>
              <a:t>yr</a:t>
            </a:r>
            <a:endParaRPr lang="en-GB" altLang="en-US" sz="1800" dirty="0">
              <a:solidFill>
                <a:schemeClr val="tx1"/>
              </a:solidFill>
              <a:latin typeface="+mn-lt"/>
            </a:endParaRPr>
          </a:p>
          <a:p>
            <a:pPr marL="285750" indent="-285750">
              <a:lnSpc>
                <a:spcPct val="150000"/>
              </a:lnSpc>
              <a:buFont typeface="Arial" panose="020B0604020202020204" pitchFamily="34" charset="0"/>
              <a:buChar char="•"/>
            </a:pPr>
            <a:r>
              <a:rPr lang="en-GB" altLang="en-US" sz="1800" dirty="0">
                <a:solidFill>
                  <a:schemeClr val="tx1"/>
                </a:solidFill>
                <a:latin typeface="+mn-lt"/>
              </a:rPr>
              <a:t>Risk affected by progestogen type </a:t>
            </a:r>
          </a:p>
          <a:p>
            <a:pPr marL="285750" indent="-285750">
              <a:lnSpc>
                <a:spcPct val="150000"/>
              </a:lnSpc>
              <a:buFont typeface="Arial" panose="020B0604020202020204" pitchFamily="34" charset="0"/>
              <a:buChar char="•"/>
            </a:pPr>
            <a:r>
              <a:rPr lang="en-GB" altLang="en-US" sz="1800" b="1" dirty="0">
                <a:solidFill>
                  <a:schemeClr val="tx1"/>
                </a:solidFill>
                <a:latin typeface="+mn-lt"/>
              </a:rPr>
              <a:t>No apparent increase with transdermal HRT or vaginal </a:t>
            </a:r>
            <a:r>
              <a:rPr lang="en-GB" altLang="en-US" sz="1800" b="1" dirty="0" err="1">
                <a:solidFill>
                  <a:schemeClr val="tx1"/>
                </a:solidFill>
                <a:latin typeface="+mn-lt"/>
              </a:rPr>
              <a:t>estrogen</a:t>
            </a:r>
            <a:r>
              <a:rPr lang="en-GB" altLang="en-US" sz="1800" b="1" dirty="0">
                <a:solidFill>
                  <a:schemeClr val="tx1"/>
                </a:solidFill>
                <a:latin typeface="+mn-lt"/>
              </a:rPr>
              <a:t> </a:t>
            </a:r>
          </a:p>
          <a:p>
            <a:pPr algn="r">
              <a:lnSpc>
                <a:spcPct val="150000"/>
              </a:lnSpc>
            </a:pPr>
            <a:r>
              <a:rPr lang="en-GB" altLang="en-US" i="1" dirty="0">
                <a:solidFill>
                  <a:schemeClr val="tx1"/>
                </a:solidFill>
                <a:latin typeface="+mn-lt"/>
              </a:rPr>
              <a:t>Miller et al. The Kronos Early </a:t>
            </a:r>
            <a:r>
              <a:rPr lang="en-GB" altLang="en-US" i="1" dirty="0" err="1">
                <a:solidFill>
                  <a:schemeClr val="tx1"/>
                </a:solidFill>
                <a:latin typeface="+mn-lt"/>
              </a:rPr>
              <a:t>Estrogen</a:t>
            </a:r>
            <a:r>
              <a:rPr lang="en-GB" altLang="en-US" i="1" dirty="0">
                <a:solidFill>
                  <a:schemeClr val="tx1"/>
                </a:solidFill>
                <a:latin typeface="+mn-lt"/>
              </a:rPr>
              <a:t> Prevention Study (KEEPS), </a:t>
            </a:r>
            <a:r>
              <a:rPr lang="en-GB" altLang="en-US" i="1" dirty="0" err="1">
                <a:solidFill>
                  <a:schemeClr val="tx1"/>
                </a:solidFill>
                <a:latin typeface="+mn-lt"/>
              </a:rPr>
              <a:t>Menopuase</a:t>
            </a:r>
            <a:r>
              <a:rPr lang="en-GB" altLang="en-US" i="1" dirty="0">
                <a:solidFill>
                  <a:schemeClr val="tx1"/>
                </a:solidFill>
                <a:latin typeface="+mn-lt"/>
              </a:rPr>
              <a:t> 2019</a:t>
            </a:r>
          </a:p>
          <a:p>
            <a:endParaRPr lang="en-US" dirty="0"/>
          </a:p>
        </p:txBody>
      </p:sp>
      <p:sp>
        <p:nvSpPr>
          <p:cNvPr id="3" name="Rectangle 2">
            <a:extLst>
              <a:ext uri="{FF2B5EF4-FFF2-40B4-BE49-F238E27FC236}">
                <a16:creationId xmlns:a16="http://schemas.microsoft.com/office/drawing/2014/main" id="{1DEDB487-2FE2-984A-9026-07A3D3FE5B5F}"/>
              </a:ext>
            </a:extLst>
          </p:cNvPr>
          <p:cNvSpPr/>
          <p:nvPr/>
        </p:nvSpPr>
        <p:spPr>
          <a:xfrm>
            <a:off x="563531" y="3777863"/>
            <a:ext cx="7096809" cy="923330"/>
          </a:xfrm>
          <a:prstGeom prst="rect">
            <a:avLst/>
          </a:prstGeom>
          <a:solidFill>
            <a:schemeClr val="accent5">
              <a:lumMod val="20000"/>
              <a:lumOff val="80000"/>
            </a:schemeClr>
          </a:solidFill>
        </p:spPr>
        <p:txBody>
          <a:bodyPr wrap="square">
            <a:spAutoFit/>
          </a:bodyPr>
          <a:lstStyle/>
          <a:p>
            <a:r>
              <a:rPr lang="en-GB" b="1" dirty="0">
                <a:solidFill>
                  <a:srgbClr val="282828"/>
                </a:solidFill>
              </a:rPr>
              <a:t>Summary: </a:t>
            </a:r>
            <a:r>
              <a:rPr lang="en-GB" dirty="0">
                <a:solidFill>
                  <a:srgbClr val="282828"/>
                </a:solidFill>
              </a:rPr>
              <a:t>Risk of VTE differs based on HRT formulation. Oral HRT increases the risk of VTE, whereas transdermal HRT does not appear to increase the risk of VTE.</a:t>
            </a:r>
            <a:endParaRPr lang="en-US" dirty="0"/>
          </a:p>
        </p:txBody>
      </p:sp>
    </p:spTree>
    <p:extLst>
      <p:ext uri="{BB962C8B-B14F-4D97-AF65-F5344CB8AC3E}">
        <p14:creationId xmlns:p14="http://schemas.microsoft.com/office/powerpoint/2010/main" val="28961100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E37BF-12E7-EF42-B00C-107D660B4265}"/>
              </a:ext>
            </a:extLst>
          </p:cNvPr>
          <p:cNvSpPr>
            <a:spLocks noGrp="1"/>
          </p:cNvSpPr>
          <p:nvPr>
            <p:ph type="ctrTitle"/>
          </p:nvPr>
        </p:nvSpPr>
        <p:spPr>
          <a:xfrm>
            <a:off x="370790" y="514630"/>
            <a:ext cx="7482292" cy="140648"/>
          </a:xfrm>
        </p:spPr>
        <p:txBody>
          <a:bodyPr/>
          <a:lstStyle/>
          <a:p>
            <a:r>
              <a:rPr lang="en-US" sz="3200" dirty="0">
                <a:solidFill>
                  <a:srgbClr val="106975"/>
                </a:solidFill>
                <a:latin typeface="+mn-lt"/>
              </a:rPr>
              <a:t>HRT and Dementia</a:t>
            </a:r>
          </a:p>
        </p:txBody>
      </p:sp>
      <p:sp>
        <p:nvSpPr>
          <p:cNvPr id="4" name="Text Placeholder 3">
            <a:extLst>
              <a:ext uri="{FF2B5EF4-FFF2-40B4-BE49-F238E27FC236}">
                <a16:creationId xmlns:a16="http://schemas.microsoft.com/office/drawing/2014/main" id="{15AAF94B-0C7C-5A41-B645-7318C63A9C1F}"/>
              </a:ext>
            </a:extLst>
          </p:cNvPr>
          <p:cNvSpPr>
            <a:spLocks noGrp="1"/>
          </p:cNvSpPr>
          <p:nvPr>
            <p:ph type="body" sz="quarter" idx="12"/>
          </p:nvPr>
        </p:nvSpPr>
        <p:spPr>
          <a:xfrm>
            <a:off x="370790" y="984954"/>
            <a:ext cx="7482292" cy="3726867"/>
          </a:xfrm>
        </p:spPr>
        <p:txBody>
          <a:bodyPr/>
          <a:lstStyle/>
          <a:p>
            <a:r>
              <a:rPr lang="en-GB" sz="1600" b="1" i="1" dirty="0">
                <a:solidFill>
                  <a:srgbClr val="282828"/>
                </a:solidFill>
                <a:highlight>
                  <a:srgbClr val="C0C0C0"/>
                </a:highlight>
                <a:latin typeface="+mj-lt"/>
              </a:rPr>
              <a:t>Systematic review and meta-analysis of the effects of menopause hormone therapy on risk of Alzheimer’s disease and dementia. </a:t>
            </a:r>
            <a:r>
              <a:rPr lang="en-GB" sz="1600" b="1" i="1" dirty="0" err="1">
                <a:solidFill>
                  <a:srgbClr val="282828"/>
                </a:solidFill>
                <a:highlight>
                  <a:srgbClr val="C0C0C0"/>
                </a:highlight>
                <a:latin typeface="+mj-lt"/>
              </a:rPr>
              <a:t>Nerratini</a:t>
            </a:r>
            <a:r>
              <a:rPr lang="en-GB" sz="1600" b="1" i="1" dirty="0">
                <a:solidFill>
                  <a:srgbClr val="282828"/>
                </a:solidFill>
                <a:highlight>
                  <a:srgbClr val="C0C0C0"/>
                </a:highlight>
                <a:latin typeface="+mj-lt"/>
              </a:rPr>
              <a:t> et al. Aging Neuroscience 2023</a:t>
            </a:r>
          </a:p>
          <a:p>
            <a:pPr marL="285750" indent="-285750">
              <a:buFont typeface="Arial" panose="020B0604020202020204" pitchFamily="34" charset="0"/>
              <a:buChar char="•"/>
            </a:pPr>
            <a:r>
              <a:rPr lang="en-GB" sz="1800" dirty="0">
                <a:solidFill>
                  <a:schemeClr val="tx1"/>
                </a:solidFill>
                <a:latin typeface="+mn-lt"/>
              </a:rPr>
              <a:t>Suggest that HRT initiated during the critical window of the menopause transition may support neurological function and reduce the risk of future Alzheimer’s </a:t>
            </a:r>
          </a:p>
          <a:p>
            <a:pPr marL="285750" indent="-285750">
              <a:buFont typeface="Arial" panose="020B0604020202020204" pitchFamily="34" charset="0"/>
              <a:buChar char="•"/>
            </a:pPr>
            <a:r>
              <a:rPr lang="en-GB" sz="1800" dirty="0">
                <a:solidFill>
                  <a:schemeClr val="tx1"/>
                </a:solidFill>
                <a:latin typeface="+mn-lt"/>
              </a:rPr>
              <a:t>Limited evidence as based on observational studies</a:t>
            </a:r>
          </a:p>
          <a:p>
            <a:pPr marL="285750" indent="-285750">
              <a:buFont typeface="Arial" panose="020B0604020202020204" pitchFamily="34" charset="0"/>
              <a:buChar char="•"/>
            </a:pPr>
            <a:r>
              <a:rPr lang="en-GB" sz="1800" dirty="0">
                <a:solidFill>
                  <a:schemeClr val="tx1"/>
                </a:solidFill>
                <a:latin typeface="+mn-lt"/>
              </a:rPr>
              <a:t>More research needed</a:t>
            </a:r>
          </a:p>
          <a:p>
            <a:pPr marL="285750" indent="-285750">
              <a:buFont typeface="Arial" panose="020B0604020202020204" pitchFamily="34" charset="0"/>
              <a:buChar char="•"/>
            </a:pPr>
            <a:endParaRPr lang="en-GB" sz="1800" i="1" dirty="0">
              <a:solidFill>
                <a:srgbClr val="282828"/>
              </a:solidFill>
              <a:latin typeface="+mj-lt"/>
            </a:endParaRPr>
          </a:p>
          <a:p>
            <a:endParaRPr lang="en-GB" sz="1800" i="1" dirty="0">
              <a:solidFill>
                <a:srgbClr val="282828"/>
              </a:solidFill>
              <a:latin typeface="+mj-lt"/>
            </a:endParaRPr>
          </a:p>
          <a:p>
            <a:endParaRPr lang="en-US" sz="1800" dirty="0">
              <a:solidFill>
                <a:schemeClr val="tx1"/>
              </a:solidFill>
              <a:latin typeface="+mn-lt"/>
            </a:endParaRPr>
          </a:p>
        </p:txBody>
      </p:sp>
      <p:sp>
        <p:nvSpPr>
          <p:cNvPr id="5" name="Rectangle 4">
            <a:extLst>
              <a:ext uri="{FF2B5EF4-FFF2-40B4-BE49-F238E27FC236}">
                <a16:creationId xmlns:a16="http://schemas.microsoft.com/office/drawing/2014/main" id="{11007841-69E8-B94E-8D1D-454C26E0B4F9}"/>
              </a:ext>
            </a:extLst>
          </p:cNvPr>
          <p:cNvSpPr/>
          <p:nvPr/>
        </p:nvSpPr>
        <p:spPr>
          <a:xfrm>
            <a:off x="370790" y="3511492"/>
            <a:ext cx="7258833" cy="1200329"/>
          </a:xfrm>
          <a:prstGeom prst="rect">
            <a:avLst/>
          </a:prstGeom>
          <a:solidFill>
            <a:schemeClr val="accent5">
              <a:lumMod val="20000"/>
              <a:lumOff val="80000"/>
            </a:schemeClr>
          </a:solidFill>
        </p:spPr>
        <p:txBody>
          <a:bodyPr wrap="square">
            <a:spAutoFit/>
          </a:bodyPr>
          <a:lstStyle/>
          <a:p>
            <a:r>
              <a:rPr lang="en-GB" b="1" dirty="0"/>
              <a:t>Summary:</a:t>
            </a:r>
            <a:r>
              <a:rPr lang="en-GB" dirty="0"/>
              <a:t> HRT may increase the risk of AD when initiated in older women or those more distant from menopause onset. When initiated in early menopause, however, HRT appears to have a neutral or positive effect on cognitive function.</a:t>
            </a:r>
            <a:endParaRPr lang="en-US" dirty="0"/>
          </a:p>
        </p:txBody>
      </p:sp>
    </p:spTree>
    <p:extLst>
      <p:ext uri="{BB962C8B-B14F-4D97-AF65-F5344CB8AC3E}">
        <p14:creationId xmlns:p14="http://schemas.microsoft.com/office/powerpoint/2010/main" val="6806989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E37BF-12E7-EF42-B00C-107D660B4265}"/>
              </a:ext>
            </a:extLst>
          </p:cNvPr>
          <p:cNvSpPr>
            <a:spLocks noGrp="1"/>
          </p:cNvSpPr>
          <p:nvPr>
            <p:ph type="ctrTitle"/>
          </p:nvPr>
        </p:nvSpPr>
        <p:spPr>
          <a:xfrm>
            <a:off x="370790" y="514630"/>
            <a:ext cx="7482292" cy="140648"/>
          </a:xfrm>
        </p:spPr>
        <p:txBody>
          <a:bodyPr/>
          <a:lstStyle/>
          <a:p>
            <a:r>
              <a:rPr lang="en-US" sz="3200" dirty="0">
                <a:solidFill>
                  <a:srgbClr val="106975"/>
                </a:solidFill>
                <a:latin typeface="+mn-lt"/>
              </a:rPr>
              <a:t>HRT and other conditions</a:t>
            </a:r>
          </a:p>
        </p:txBody>
      </p:sp>
      <p:sp>
        <p:nvSpPr>
          <p:cNvPr id="4" name="Text Placeholder 3">
            <a:extLst>
              <a:ext uri="{FF2B5EF4-FFF2-40B4-BE49-F238E27FC236}">
                <a16:creationId xmlns:a16="http://schemas.microsoft.com/office/drawing/2014/main" id="{15AAF94B-0C7C-5A41-B645-7318C63A9C1F}"/>
              </a:ext>
            </a:extLst>
          </p:cNvPr>
          <p:cNvSpPr>
            <a:spLocks noGrp="1"/>
          </p:cNvSpPr>
          <p:nvPr>
            <p:ph type="body" sz="quarter" idx="12"/>
          </p:nvPr>
        </p:nvSpPr>
        <p:spPr>
          <a:xfrm>
            <a:off x="370790" y="984954"/>
            <a:ext cx="7482292" cy="3497399"/>
          </a:xfrm>
        </p:spPr>
        <p:txBody>
          <a:bodyPr/>
          <a:lstStyle/>
          <a:p>
            <a:r>
              <a:rPr lang="en-US" sz="1600" b="1" dirty="0">
                <a:solidFill>
                  <a:schemeClr val="tx1"/>
                </a:solidFill>
                <a:latin typeface="+mn-lt"/>
              </a:rPr>
              <a:t>Fractures: </a:t>
            </a:r>
            <a:r>
              <a:rPr lang="en-GB" sz="1600" dirty="0">
                <a:solidFill>
                  <a:schemeClr val="tx1"/>
                </a:solidFill>
                <a:latin typeface="+mn-lt"/>
              </a:rPr>
              <a:t>HRT reduces risk of all fractures. A difference in preventing fractures has not been found between bisphosphonates and </a:t>
            </a:r>
            <a:r>
              <a:rPr lang="en-GB" sz="1600" dirty="0" err="1">
                <a:solidFill>
                  <a:schemeClr val="tx1"/>
                </a:solidFill>
                <a:latin typeface="+mn-lt"/>
              </a:rPr>
              <a:t>estrogen</a:t>
            </a:r>
            <a:r>
              <a:rPr lang="en-GB" sz="1600" dirty="0">
                <a:solidFill>
                  <a:schemeClr val="tx1"/>
                </a:solidFill>
                <a:latin typeface="+mn-lt"/>
              </a:rPr>
              <a:t>.</a:t>
            </a:r>
          </a:p>
          <a:p>
            <a:r>
              <a:rPr lang="en-GB" sz="1600" b="1" dirty="0">
                <a:solidFill>
                  <a:schemeClr val="tx1"/>
                </a:solidFill>
                <a:latin typeface="+mn-lt"/>
              </a:rPr>
              <a:t>Type 2 Diabetes: </a:t>
            </a:r>
            <a:r>
              <a:rPr lang="en-GB" sz="1600" dirty="0">
                <a:solidFill>
                  <a:schemeClr val="tx1"/>
                </a:solidFill>
                <a:latin typeface="+mn-lt"/>
              </a:rPr>
              <a:t>HRT reduces the risk of T2DM, lowers fasting blood glucose and HbA1c and improves insulin sensitivity.</a:t>
            </a:r>
          </a:p>
          <a:p>
            <a:r>
              <a:rPr lang="en-GB" sz="1600" b="1" dirty="0">
                <a:solidFill>
                  <a:schemeClr val="tx1"/>
                </a:solidFill>
                <a:latin typeface="+mn-lt"/>
              </a:rPr>
              <a:t>Colorectal Cancer: </a:t>
            </a:r>
            <a:r>
              <a:rPr lang="en-GB" sz="1600" dirty="0">
                <a:solidFill>
                  <a:schemeClr val="tx1"/>
                </a:solidFill>
                <a:latin typeface="+mn-lt"/>
              </a:rPr>
              <a:t>Initial data suggests E + P lowers the risk of colon cancer while E alone does not. More research needed.</a:t>
            </a:r>
          </a:p>
          <a:p>
            <a:r>
              <a:rPr lang="en-GB" sz="1600" b="1" dirty="0">
                <a:solidFill>
                  <a:schemeClr val="tx1"/>
                </a:solidFill>
                <a:latin typeface="+mn-lt"/>
              </a:rPr>
              <a:t>Metabolic Syndrome: </a:t>
            </a:r>
            <a:r>
              <a:rPr lang="en-GB" sz="1600" dirty="0">
                <a:solidFill>
                  <a:schemeClr val="tx1"/>
                </a:solidFill>
                <a:latin typeface="+mn-lt"/>
              </a:rPr>
              <a:t>HRT tends to be weight neutral, it may </a:t>
            </a:r>
            <a:r>
              <a:rPr lang="en-GB" sz="1600" dirty="0" err="1">
                <a:solidFill>
                  <a:schemeClr val="tx1"/>
                </a:solidFill>
                <a:latin typeface="+mn-lt"/>
              </a:rPr>
              <a:t>favorably</a:t>
            </a:r>
            <a:r>
              <a:rPr lang="en-GB" sz="1600" dirty="0">
                <a:solidFill>
                  <a:schemeClr val="tx1"/>
                </a:solidFill>
                <a:latin typeface="+mn-lt"/>
              </a:rPr>
              <a:t> affect body composition, decreasing visceral fat, increasing lean body mass, and improving the lipid profile. </a:t>
            </a:r>
          </a:p>
          <a:p>
            <a:r>
              <a:rPr lang="en-GB" sz="1600" b="1" dirty="0">
                <a:solidFill>
                  <a:schemeClr val="tx1"/>
                </a:solidFill>
                <a:latin typeface="+mn-lt"/>
              </a:rPr>
              <a:t>All Cancers: </a:t>
            </a:r>
            <a:r>
              <a:rPr lang="en-GB" sz="1600" dirty="0">
                <a:solidFill>
                  <a:schemeClr val="tx1"/>
                </a:solidFill>
                <a:latin typeface="+mn-lt"/>
              </a:rPr>
              <a:t>At long term follow up, the incidence of total cancer mortality did not differ between the HRT and placebo groups.</a:t>
            </a:r>
          </a:p>
          <a:p>
            <a:endParaRPr lang="en-US" sz="1800" dirty="0">
              <a:solidFill>
                <a:schemeClr val="tx1"/>
              </a:solidFill>
              <a:latin typeface="+mn-lt"/>
            </a:endParaRPr>
          </a:p>
        </p:txBody>
      </p:sp>
    </p:spTree>
    <p:extLst>
      <p:ext uri="{BB962C8B-B14F-4D97-AF65-F5344CB8AC3E}">
        <p14:creationId xmlns:p14="http://schemas.microsoft.com/office/powerpoint/2010/main" val="8141562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60987E-3632-C64F-8164-03D0CEE2AA33}"/>
              </a:ext>
            </a:extLst>
          </p:cNvPr>
          <p:cNvPicPr>
            <a:picLocks noChangeAspect="1"/>
          </p:cNvPicPr>
          <p:nvPr/>
        </p:nvPicPr>
        <p:blipFill rotWithShape="1">
          <a:blip r:embed="rId2"/>
          <a:srcRect r="16380"/>
          <a:stretch/>
        </p:blipFill>
        <p:spPr>
          <a:xfrm>
            <a:off x="704598" y="403409"/>
            <a:ext cx="5270318" cy="4320124"/>
          </a:xfrm>
          <a:prstGeom prst="rect">
            <a:avLst/>
          </a:prstGeom>
        </p:spPr>
      </p:pic>
      <p:sp>
        <p:nvSpPr>
          <p:cNvPr id="3" name="TextBox 2">
            <a:extLst>
              <a:ext uri="{FF2B5EF4-FFF2-40B4-BE49-F238E27FC236}">
                <a16:creationId xmlns:a16="http://schemas.microsoft.com/office/drawing/2014/main" id="{811DD738-5BCA-8949-BA7D-DB586A25E6D2}"/>
              </a:ext>
            </a:extLst>
          </p:cNvPr>
          <p:cNvSpPr txBox="1"/>
          <p:nvPr/>
        </p:nvSpPr>
        <p:spPr>
          <a:xfrm>
            <a:off x="4392330" y="4585033"/>
            <a:ext cx="5872163" cy="276999"/>
          </a:xfrm>
          <a:prstGeom prst="rect">
            <a:avLst/>
          </a:prstGeom>
          <a:noFill/>
        </p:spPr>
        <p:txBody>
          <a:bodyPr wrap="square" rtlCol="0">
            <a:spAutoFit/>
          </a:bodyPr>
          <a:lstStyle/>
          <a:p>
            <a:r>
              <a:rPr lang="en-US" sz="1200" i="1" dirty="0"/>
              <a:t>Mehta et al, Frontiers in Endocrinology 2021</a:t>
            </a:r>
          </a:p>
        </p:txBody>
      </p:sp>
    </p:spTree>
    <p:extLst>
      <p:ext uri="{BB962C8B-B14F-4D97-AF65-F5344CB8AC3E}">
        <p14:creationId xmlns:p14="http://schemas.microsoft.com/office/powerpoint/2010/main" val="28755071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05168" y="289931"/>
            <a:ext cx="7111116" cy="4071053"/>
          </a:xfrm>
          <a:prstGeom prst="rect">
            <a:avLst/>
          </a:prstGeom>
        </p:spPr>
        <p:txBody>
          <a:bodyPr vert="horz" lIns="120285" tIns="60142" rIns="120285" bIns="60142" rtlCol="0" anchor="ctr">
            <a:noAutofit/>
          </a:bodyPr>
          <a:lstStyle>
            <a:lvl1pPr algn="l" defTabSz="902147" rtl="0" eaLnBrk="1" latinLnBrk="0" hangingPunct="1">
              <a:lnSpc>
                <a:spcPct val="90000"/>
              </a:lnSpc>
              <a:spcBef>
                <a:spcPct val="0"/>
              </a:spcBef>
              <a:buNone/>
              <a:defRPr sz="3200" kern="1200">
                <a:solidFill>
                  <a:schemeClr val="tx1">
                    <a:lumMod val="75000"/>
                    <a:lumOff val="25000"/>
                  </a:schemeClr>
                </a:solidFill>
                <a:latin typeface="Helvetica Neue (Headings)"/>
                <a:ea typeface="+mj-ea"/>
                <a:cs typeface="Helvetica" panose="020B0604020202020204" pitchFamily="34" charset="0"/>
              </a:defRPr>
            </a:lvl1pPr>
          </a:lstStyle>
          <a:p>
            <a:pPr>
              <a:lnSpc>
                <a:spcPct val="80000"/>
              </a:lnSpc>
            </a:pPr>
            <a:endParaRPr lang="en-US" altLang="en-US" sz="2800" dirty="0">
              <a:solidFill>
                <a:srgbClr val="019288"/>
              </a:solidFill>
            </a:endParaRPr>
          </a:p>
        </p:txBody>
      </p:sp>
      <p:sp>
        <p:nvSpPr>
          <p:cNvPr id="2" name="Title 1">
            <a:extLst>
              <a:ext uri="{FF2B5EF4-FFF2-40B4-BE49-F238E27FC236}">
                <a16:creationId xmlns:a16="http://schemas.microsoft.com/office/drawing/2014/main" id="{F5560C0A-5777-E245-8746-DF8EA13D34D2}"/>
              </a:ext>
            </a:extLst>
          </p:cNvPr>
          <p:cNvSpPr>
            <a:spLocks noGrp="1"/>
          </p:cNvSpPr>
          <p:nvPr>
            <p:ph type="ctrTitle"/>
          </p:nvPr>
        </p:nvSpPr>
        <p:spPr>
          <a:xfrm>
            <a:off x="374649" y="422361"/>
            <a:ext cx="5219362" cy="281296"/>
          </a:xfrm>
        </p:spPr>
        <p:txBody>
          <a:bodyPr/>
          <a:lstStyle/>
          <a:p>
            <a:r>
              <a:rPr lang="en-US" sz="3200" dirty="0">
                <a:solidFill>
                  <a:srgbClr val="106975"/>
                </a:solidFill>
                <a:latin typeface="+mj-lt"/>
              </a:rPr>
              <a:t>Summary</a:t>
            </a:r>
          </a:p>
        </p:txBody>
      </p:sp>
      <p:sp>
        <p:nvSpPr>
          <p:cNvPr id="5" name="Text Placeholder 4">
            <a:extLst>
              <a:ext uri="{FF2B5EF4-FFF2-40B4-BE49-F238E27FC236}">
                <a16:creationId xmlns:a16="http://schemas.microsoft.com/office/drawing/2014/main" id="{CD9E030F-CF42-7941-BF42-64E1DF2F035F}"/>
              </a:ext>
            </a:extLst>
          </p:cNvPr>
          <p:cNvSpPr>
            <a:spLocks noGrp="1"/>
          </p:cNvSpPr>
          <p:nvPr>
            <p:ph type="body" sz="quarter" idx="12"/>
          </p:nvPr>
        </p:nvSpPr>
        <p:spPr>
          <a:xfrm>
            <a:off x="374649" y="1025500"/>
            <a:ext cx="7674841" cy="3335484"/>
          </a:xfrm>
        </p:spPr>
        <p:txBody>
          <a:bodyPr/>
          <a:lstStyle/>
          <a:p>
            <a:pPr lvl="1"/>
            <a:r>
              <a:rPr lang="en-GB" sz="2000" b="1" dirty="0">
                <a:solidFill>
                  <a:schemeClr val="tx1"/>
                </a:solidFill>
                <a:latin typeface="+mn-lt"/>
              </a:rPr>
              <a:t>Symptoms </a:t>
            </a:r>
          </a:p>
          <a:p>
            <a:pPr marL="742950" lvl="1" indent="-285750">
              <a:buFont typeface="Arial" panose="020B0604020202020204" pitchFamily="34" charset="0"/>
              <a:buChar char="•"/>
            </a:pPr>
            <a:r>
              <a:rPr lang="en-GB" sz="1800" dirty="0">
                <a:solidFill>
                  <a:schemeClr val="tx1"/>
                </a:solidFill>
                <a:latin typeface="+mn-lt"/>
              </a:rPr>
              <a:t>Physical, psychological, emotional</a:t>
            </a:r>
          </a:p>
          <a:p>
            <a:pPr marL="742950" lvl="1" indent="-285750">
              <a:buFont typeface="Arial" panose="020B0604020202020204" pitchFamily="34" charset="0"/>
              <a:buChar char="•"/>
            </a:pPr>
            <a:r>
              <a:rPr lang="en-GB" sz="1800" dirty="0">
                <a:solidFill>
                  <a:schemeClr val="tx1"/>
                </a:solidFill>
                <a:latin typeface="+mn-lt"/>
              </a:rPr>
              <a:t>Significantly impact quality of life and long term health</a:t>
            </a:r>
          </a:p>
          <a:p>
            <a:pPr marL="742950" lvl="1" indent="-285750">
              <a:buFont typeface="Arial" panose="020B0604020202020204" pitchFamily="34" charset="0"/>
              <a:buChar char="•"/>
            </a:pPr>
            <a:r>
              <a:rPr lang="en-GB" sz="1800" dirty="0">
                <a:solidFill>
                  <a:schemeClr val="tx1"/>
                </a:solidFill>
                <a:latin typeface="+mn-lt"/>
              </a:rPr>
              <a:t>40% of women’s expected life will be spent in the menopause </a:t>
            </a:r>
          </a:p>
          <a:p>
            <a:pPr lvl="1"/>
            <a:endParaRPr lang="en-US" sz="2000" dirty="0">
              <a:solidFill>
                <a:schemeClr val="tx1"/>
              </a:solidFill>
              <a:latin typeface="+mn-lt"/>
            </a:endParaRPr>
          </a:p>
          <a:p>
            <a:pPr lvl="1"/>
            <a:r>
              <a:rPr lang="en-GB" sz="2000" b="1" dirty="0">
                <a:solidFill>
                  <a:schemeClr val="tx1"/>
                </a:solidFill>
                <a:latin typeface="+mn-lt"/>
              </a:rPr>
              <a:t>Management Options</a:t>
            </a:r>
          </a:p>
          <a:p>
            <a:pPr marL="742950" lvl="1" indent="-285750">
              <a:buFont typeface="Arial" panose="020B0604020202020204" pitchFamily="34" charset="0"/>
              <a:buChar char="•"/>
            </a:pPr>
            <a:r>
              <a:rPr lang="en-GB" sz="1800" dirty="0">
                <a:solidFill>
                  <a:schemeClr val="tx1"/>
                </a:solidFill>
                <a:latin typeface="+mn-lt"/>
              </a:rPr>
              <a:t>Address lifestyle changes, diet and exercise</a:t>
            </a:r>
          </a:p>
          <a:p>
            <a:pPr marL="742950" lvl="1" indent="-285750">
              <a:buFont typeface="Arial" panose="020B0604020202020204" pitchFamily="34" charset="0"/>
              <a:buChar char="•"/>
            </a:pPr>
            <a:r>
              <a:rPr lang="en-GB" sz="1800" dirty="0">
                <a:solidFill>
                  <a:schemeClr val="tx1"/>
                </a:solidFill>
                <a:latin typeface="+mn-lt"/>
              </a:rPr>
              <a:t>Individualised care, considering symptom control, improved QOL, risk factors, and future bone and cardiovascular health</a:t>
            </a:r>
          </a:p>
          <a:p>
            <a:pPr marL="742950" lvl="1" indent="-285750">
              <a:buFont typeface="Arial" panose="020B0604020202020204" pitchFamily="34" charset="0"/>
              <a:buChar char="•"/>
            </a:pPr>
            <a:endParaRPr lang="en-GB" sz="1600" dirty="0">
              <a:solidFill>
                <a:schemeClr val="tx1"/>
              </a:solidFill>
            </a:endParaRPr>
          </a:p>
          <a:p>
            <a:pPr marL="171450" indent="-171450">
              <a:buFont typeface="Arial" panose="020B0604020202020204" pitchFamily="34" charset="0"/>
              <a:buChar char="•"/>
            </a:pPr>
            <a:endParaRPr lang="en-US" sz="1600" dirty="0">
              <a:solidFill>
                <a:schemeClr val="tx2"/>
              </a:solidFill>
            </a:endParaRPr>
          </a:p>
        </p:txBody>
      </p:sp>
    </p:spTree>
    <p:extLst>
      <p:ext uri="{BB962C8B-B14F-4D97-AF65-F5344CB8AC3E}">
        <p14:creationId xmlns:p14="http://schemas.microsoft.com/office/powerpoint/2010/main" val="34950919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05168" y="289931"/>
            <a:ext cx="7111116" cy="4071053"/>
          </a:xfrm>
          <a:prstGeom prst="rect">
            <a:avLst/>
          </a:prstGeom>
        </p:spPr>
        <p:txBody>
          <a:bodyPr vert="horz" lIns="120285" tIns="60142" rIns="120285" bIns="60142" rtlCol="0" anchor="ctr">
            <a:noAutofit/>
          </a:bodyPr>
          <a:lstStyle>
            <a:lvl1pPr algn="l" defTabSz="902147" rtl="0" eaLnBrk="1" latinLnBrk="0" hangingPunct="1">
              <a:lnSpc>
                <a:spcPct val="90000"/>
              </a:lnSpc>
              <a:spcBef>
                <a:spcPct val="0"/>
              </a:spcBef>
              <a:buNone/>
              <a:defRPr sz="3200" kern="1200">
                <a:solidFill>
                  <a:schemeClr val="tx1">
                    <a:lumMod val="75000"/>
                    <a:lumOff val="25000"/>
                  </a:schemeClr>
                </a:solidFill>
                <a:latin typeface="Helvetica Neue (Headings)"/>
                <a:ea typeface="+mj-ea"/>
                <a:cs typeface="Helvetica" panose="020B0604020202020204" pitchFamily="34" charset="0"/>
              </a:defRPr>
            </a:lvl1pPr>
          </a:lstStyle>
          <a:p>
            <a:pPr>
              <a:lnSpc>
                <a:spcPct val="80000"/>
              </a:lnSpc>
            </a:pPr>
            <a:endParaRPr lang="en-US" altLang="en-US" sz="2800" dirty="0">
              <a:solidFill>
                <a:srgbClr val="019288"/>
              </a:solidFill>
            </a:endParaRPr>
          </a:p>
        </p:txBody>
      </p:sp>
      <p:sp>
        <p:nvSpPr>
          <p:cNvPr id="2" name="Title 1">
            <a:extLst>
              <a:ext uri="{FF2B5EF4-FFF2-40B4-BE49-F238E27FC236}">
                <a16:creationId xmlns:a16="http://schemas.microsoft.com/office/drawing/2014/main" id="{F5560C0A-5777-E245-8746-DF8EA13D34D2}"/>
              </a:ext>
            </a:extLst>
          </p:cNvPr>
          <p:cNvSpPr>
            <a:spLocks noGrp="1"/>
          </p:cNvSpPr>
          <p:nvPr>
            <p:ph type="ctrTitle"/>
          </p:nvPr>
        </p:nvSpPr>
        <p:spPr>
          <a:xfrm>
            <a:off x="374649" y="422361"/>
            <a:ext cx="5219362" cy="281296"/>
          </a:xfrm>
        </p:spPr>
        <p:txBody>
          <a:bodyPr/>
          <a:lstStyle/>
          <a:p>
            <a:r>
              <a:rPr lang="en-US" sz="3200" dirty="0">
                <a:solidFill>
                  <a:srgbClr val="106975"/>
                </a:solidFill>
                <a:latin typeface="+mj-lt"/>
              </a:rPr>
              <a:t>Summary </a:t>
            </a:r>
          </a:p>
        </p:txBody>
      </p:sp>
      <p:sp>
        <p:nvSpPr>
          <p:cNvPr id="5" name="Text Placeholder 4">
            <a:extLst>
              <a:ext uri="{FF2B5EF4-FFF2-40B4-BE49-F238E27FC236}">
                <a16:creationId xmlns:a16="http://schemas.microsoft.com/office/drawing/2014/main" id="{CD9E030F-CF42-7941-BF42-64E1DF2F035F}"/>
              </a:ext>
            </a:extLst>
          </p:cNvPr>
          <p:cNvSpPr>
            <a:spLocks noGrp="1"/>
          </p:cNvSpPr>
          <p:nvPr>
            <p:ph type="body" sz="quarter" idx="12"/>
          </p:nvPr>
        </p:nvSpPr>
        <p:spPr>
          <a:xfrm>
            <a:off x="0" y="703657"/>
            <a:ext cx="8279704" cy="3335484"/>
          </a:xfrm>
        </p:spPr>
        <p:txBody>
          <a:bodyPr/>
          <a:lstStyle/>
          <a:p>
            <a:pPr marL="742950" lvl="1" indent="-285750">
              <a:buFont typeface="Arial" panose="020B0604020202020204" pitchFamily="34" charset="0"/>
              <a:buChar char="•"/>
            </a:pPr>
            <a:endParaRPr lang="en-GB" sz="1600" dirty="0">
              <a:solidFill>
                <a:schemeClr val="tx1"/>
              </a:solidFill>
            </a:endParaRPr>
          </a:p>
          <a:p>
            <a:pPr lvl="1"/>
            <a:r>
              <a:rPr lang="en-GB" sz="2000" b="1" dirty="0">
                <a:solidFill>
                  <a:schemeClr val="tx1"/>
                </a:solidFill>
                <a:latin typeface="+mn-lt"/>
              </a:rPr>
              <a:t>Hormone Replacement Therapy</a:t>
            </a:r>
          </a:p>
          <a:p>
            <a:pPr marL="742950" lvl="1" indent="-285750">
              <a:buFont typeface="Arial" panose="020B0604020202020204" pitchFamily="34" charset="0"/>
              <a:buChar char="•"/>
            </a:pPr>
            <a:r>
              <a:rPr lang="en-US" sz="1800" dirty="0">
                <a:solidFill>
                  <a:schemeClr val="tx1"/>
                </a:solidFill>
                <a:latin typeface="+mn-lt"/>
              </a:rPr>
              <a:t>Most effective treatment for vasomotor symptoms (VMS),  benefits are more likely to outweigh risks if initiated before the age of 60 years or within 10 years after menopause</a:t>
            </a:r>
          </a:p>
          <a:p>
            <a:pPr lvl="1">
              <a:lnSpc>
                <a:spcPct val="150000"/>
              </a:lnSpc>
            </a:pPr>
            <a:endParaRPr lang="en-GB" sz="2000" b="1" dirty="0">
              <a:solidFill>
                <a:schemeClr val="tx1"/>
              </a:solidFill>
              <a:latin typeface="+mn-lt"/>
            </a:endParaRPr>
          </a:p>
          <a:p>
            <a:pPr marL="742950" lvl="1" indent="-285750">
              <a:buFont typeface="Arial" panose="020B0604020202020204" pitchFamily="34" charset="0"/>
              <a:buChar char="•"/>
            </a:pPr>
            <a:r>
              <a:rPr lang="en-GB" sz="1800" dirty="0">
                <a:solidFill>
                  <a:schemeClr val="tx1"/>
                </a:solidFill>
                <a:latin typeface="+mn-lt"/>
              </a:rPr>
              <a:t>The right HRT formulation started at the right time can bring immediate and long-term health benefits </a:t>
            </a:r>
          </a:p>
          <a:p>
            <a:pPr lvl="1"/>
            <a:endParaRPr lang="en-GB" sz="2000" dirty="0">
              <a:solidFill>
                <a:schemeClr val="tx1"/>
              </a:solidFill>
              <a:latin typeface="+mn-lt"/>
            </a:endParaRPr>
          </a:p>
          <a:p>
            <a:endParaRPr lang="en-GB" sz="1600" dirty="0">
              <a:solidFill>
                <a:schemeClr val="tx1"/>
              </a:solidFill>
              <a:latin typeface="+mn-lt"/>
            </a:endParaRPr>
          </a:p>
          <a:p>
            <a:pPr marL="171450" indent="-171450">
              <a:buFont typeface="Arial" panose="020B0604020202020204" pitchFamily="34" charset="0"/>
              <a:buChar char="•"/>
            </a:pPr>
            <a:endParaRPr lang="en-US" sz="1600" dirty="0">
              <a:solidFill>
                <a:schemeClr val="tx2"/>
              </a:solidFill>
            </a:endParaRPr>
          </a:p>
        </p:txBody>
      </p:sp>
    </p:spTree>
    <p:extLst>
      <p:ext uri="{BB962C8B-B14F-4D97-AF65-F5344CB8AC3E}">
        <p14:creationId xmlns:p14="http://schemas.microsoft.com/office/powerpoint/2010/main" val="683312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65899793-1E03-384E-8B53-9B95FA5ACAFB}"/>
              </a:ext>
            </a:extLst>
          </p:cNvPr>
          <p:cNvSpPr>
            <a:spLocks noGrp="1"/>
          </p:cNvSpPr>
          <p:nvPr>
            <p:ph type="ctrTitle"/>
          </p:nvPr>
        </p:nvSpPr>
        <p:spPr/>
        <p:txBody>
          <a:bodyPr/>
          <a:lstStyle/>
          <a:p>
            <a:r>
              <a:rPr lang="en-US" sz="3200" b="1" dirty="0">
                <a:solidFill>
                  <a:srgbClr val="106975"/>
                </a:solidFill>
                <a:latin typeface="+mj-lt"/>
              </a:rPr>
              <a:t>Physiology</a:t>
            </a:r>
            <a:r>
              <a:rPr lang="en-US" sz="3200" dirty="0">
                <a:latin typeface="+mj-lt"/>
              </a:rPr>
              <a:t> </a:t>
            </a:r>
          </a:p>
        </p:txBody>
      </p:sp>
      <p:sp>
        <p:nvSpPr>
          <p:cNvPr id="4" name="Text Placeholder 3">
            <a:extLst>
              <a:ext uri="{FF2B5EF4-FFF2-40B4-BE49-F238E27FC236}">
                <a16:creationId xmlns:a16="http://schemas.microsoft.com/office/drawing/2014/main" id="{4CBF7173-5F79-584E-BE02-8A0FAF59B441}"/>
              </a:ext>
            </a:extLst>
          </p:cNvPr>
          <p:cNvSpPr>
            <a:spLocks noGrp="1"/>
          </p:cNvSpPr>
          <p:nvPr>
            <p:ph type="body" sz="quarter" idx="10"/>
          </p:nvPr>
        </p:nvSpPr>
        <p:spPr>
          <a:xfrm>
            <a:off x="375125" y="1335633"/>
            <a:ext cx="3499963" cy="254988"/>
          </a:xfrm>
        </p:spPr>
        <p:txBody>
          <a:bodyPr/>
          <a:lstStyle/>
          <a:p>
            <a:r>
              <a:rPr lang="en-US" sz="2000" dirty="0">
                <a:solidFill>
                  <a:schemeClr val="tx1"/>
                </a:solidFill>
                <a:latin typeface="+mn-lt"/>
              </a:rPr>
              <a:t>Ovarian Aging</a:t>
            </a:r>
          </a:p>
        </p:txBody>
      </p:sp>
      <p:sp>
        <p:nvSpPr>
          <p:cNvPr id="5" name="Text Placeholder 4">
            <a:extLst>
              <a:ext uri="{FF2B5EF4-FFF2-40B4-BE49-F238E27FC236}">
                <a16:creationId xmlns:a16="http://schemas.microsoft.com/office/drawing/2014/main" id="{9DEFFA89-1EAB-A349-98AE-5E9109A746D0}"/>
              </a:ext>
            </a:extLst>
          </p:cNvPr>
          <p:cNvSpPr>
            <a:spLocks noGrp="1"/>
          </p:cNvSpPr>
          <p:nvPr>
            <p:ph type="body" sz="quarter" idx="12"/>
          </p:nvPr>
        </p:nvSpPr>
        <p:spPr>
          <a:xfrm>
            <a:off x="350044" y="1804934"/>
            <a:ext cx="2750344" cy="1254946"/>
          </a:xfrm>
          <a:solidFill>
            <a:schemeClr val="accent5">
              <a:lumMod val="20000"/>
              <a:lumOff val="80000"/>
            </a:schemeClr>
          </a:solidFill>
        </p:spPr>
        <p:txBody>
          <a:bodyPr/>
          <a:lstStyle/>
          <a:p>
            <a:pPr marL="171450" indent="-171450">
              <a:buFont typeface="Arial" panose="020B0604020202020204" pitchFamily="34" charset="0"/>
              <a:buChar char="•"/>
            </a:pPr>
            <a:r>
              <a:rPr lang="en-US" sz="2000" dirty="0">
                <a:solidFill>
                  <a:schemeClr val="tx1"/>
                </a:solidFill>
                <a:latin typeface="+mn-lt"/>
              </a:rPr>
              <a:t>Oocyte depletion</a:t>
            </a:r>
          </a:p>
          <a:p>
            <a:pPr marL="171450" indent="-171450">
              <a:buFont typeface="Arial" panose="020B0604020202020204" pitchFamily="34" charset="0"/>
              <a:buChar char="•"/>
            </a:pPr>
            <a:r>
              <a:rPr lang="en-US" sz="2000" dirty="0">
                <a:solidFill>
                  <a:schemeClr val="tx1"/>
                </a:solidFill>
                <a:latin typeface="+mn-lt"/>
              </a:rPr>
              <a:t>Gametogenic Failure</a:t>
            </a:r>
          </a:p>
          <a:p>
            <a:pPr marL="171450" indent="-171450">
              <a:buFont typeface="Arial" panose="020B0604020202020204" pitchFamily="34" charset="0"/>
              <a:buChar char="•"/>
            </a:pPr>
            <a:endParaRPr lang="en-US" dirty="0"/>
          </a:p>
        </p:txBody>
      </p:sp>
      <p:sp>
        <p:nvSpPr>
          <p:cNvPr id="10" name="Text Placeholder 4">
            <a:extLst>
              <a:ext uri="{FF2B5EF4-FFF2-40B4-BE49-F238E27FC236}">
                <a16:creationId xmlns:a16="http://schemas.microsoft.com/office/drawing/2014/main" id="{BAAB4D3D-7D59-8F40-9976-D3E67AB98080}"/>
              </a:ext>
            </a:extLst>
          </p:cNvPr>
          <p:cNvSpPr txBox="1">
            <a:spLocks/>
          </p:cNvSpPr>
          <p:nvPr/>
        </p:nvSpPr>
        <p:spPr>
          <a:xfrm>
            <a:off x="4838081" y="1548391"/>
            <a:ext cx="3500438" cy="3009900"/>
          </a:xfrm>
          <a:prstGeom prst="rect">
            <a:avLst/>
          </a:prstGeom>
        </p:spPr>
        <p:txBody>
          <a:bodyPr vert="horz" lIns="0" tIns="0" rIns="91440" bIns="0" rtlCol="0">
            <a:noAutofit/>
          </a:bodyPr>
          <a:lstStyle>
            <a:lvl1pPr marL="0" indent="0" algn="l" defTabSz="457200" rtl="0" eaLnBrk="1" latinLnBrk="0" hangingPunct="1">
              <a:lnSpc>
                <a:spcPct val="110000"/>
              </a:lnSpc>
              <a:spcBef>
                <a:spcPct val="20000"/>
              </a:spcBef>
              <a:buFont typeface="Arial"/>
              <a:buNone/>
              <a:defRPr sz="1200" kern="1200">
                <a:solidFill>
                  <a:schemeClr val="tx1">
                    <a:lumMod val="50000"/>
                    <a:lumOff val="50000"/>
                  </a:schemeClr>
                </a:solidFill>
                <a:latin typeface="Tahoma"/>
                <a:ea typeface="+mn-ea"/>
                <a:cs typeface="Tahoma"/>
              </a:defRPr>
            </a:lvl1pPr>
            <a:lvl2pPr marL="457200" indent="0" algn="l" defTabSz="457200" rtl="0" eaLnBrk="1" latinLnBrk="0" hangingPunct="1">
              <a:spcBef>
                <a:spcPct val="20000"/>
              </a:spcBef>
              <a:buFont typeface="Arial"/>
              <a:buNone/>
              <a:defRPr sz="1200" kern="1200">
                <a:solidFill>
                  <a:schemeClr val="tx1">
                    <a:lumMod val="50000"/>
                    <a:lumOff val="50000"/>
                  </a:schemeClr>
                </a:solidFill>
                <a:latin typeface="Tahoma"/>
                <a:ea typeface="+mn-ea"/>
                <a:cs typeface="Tahoma"/>
              </a:defRPr>
            </a:lvl2pPr>
            <a:lvl3pPr marL="914400" indent="0" algn="l" defTabSz="457200" rtl="0" eaLnBrk="1" latinLnBrk="0" hangingPunct="1">
              <a:spcBef>
                <a:spcPct val="20000"/>
              </a:spcBef>
              <a:buFont typeface="Arial"/>
              <a:buNone/>
              <a:defRPr sz="1200" kern="1200">
                <a:solidFill>
                  <a:schemeClr val="tx1">
                    <a:lumMod val="50000"/>
                    <a:lumOff val="50000"/>
                  </a:schemeClr>
                </a:solidFill>
                <a:latin typeface="Tahoma"/>
                <a:ea typeface="+mn-ea"/>
                <a:cs typeface="Tahoma"/>
              </a:defRPr>
            </a:lvl3pPr>
            <a:lvl4pPr marL="1371600" indent="0" algn="l" defTabSz="457200" rtl="0" eaLnBrk="1" latinLnBrk="0" hangingPunct="1">
              <a:spcBef>
                <a:spcPct val="20000"/>
              </a:spcBef>
              <a:buFont typeface="Arial"/>
              <a:buNone/>
              <a:defRPr sz="1200" kern="1200">
                <a:solidFill>
                  <a:schemeClr val="tx1">
                    <a:lumMod val="50000"/>
                    <a:lumOff val="50000"/>
                  </a:schemeClr>
                </a:solidFill>
                <a:latin typeface="Tahoma"/>
                <a:ea typeface="+mn-ea"/>
                <a:cs typeface="Tahoma"/>
              </a:defRPr>
            </a:lvl4pPr>
            <a:lvl5pPr marL="1828800" indent="0" algn="l" defTabSz="457200" rtl="0" eaLnBrk="1" latinLnBrk="0" hangingPunct="1">
              <a:spcBef>
                <a:spcPct val="20000"/>
              </a:spcBef>
              <a:buFont typeface="Arial"/>
              <a:buNone/>
              <a:defRPr sz="1200" kern="1200">
                <a:solidFill>
                  <a:schemeClr val="tx1">
                    <a:lumMod val="50000"/>
                    <a:lumOff val="50000"/>
                  </a:schemeClr>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a:buFont typeface="Arial" panose="020B0604020202020204" pitchFamily="34" charset="0"/>
              <a:buChar char="•"/>
            </a:pPr>
            <a:r>
              <a:rPr lang="en-US" sz="2000" dirty="0">
                <a:solidFill>
                  <a:schemeClr val="tx1"/>
                </a:solidFill>
                <a:latin typeface="+mn-lt"/>
              </a:rPr>
              <a:t>Marked reduction in reproductive capacity</a:t>
            </a:r>
          </a:p>
          <a:p>
            <a:pPr marL="171450" indent="-171450">
              <a:buFont typeface="Arial" panose="020B0604020202020204" pitchFamily="34" charset="0"/>
              <a:buChar char="•"/>
            </a:pPr>
            <a:r>
              <a:rPr lang="en-US" sz="2000" dirty="0">
                <a:solidFill>
                  <a:schemeClr val="tx1"/>
                </a:solidFill>
                <a:latin typeface="+mn-lt"/>
              </a:rPr>
              <a:t>Rising levels of serum FSH, drop in estradiol levels</a:t>
            </a:r>
          </a:p>
          <a:p>
            <a:pPr marL="171450" indent="-171450">
              <a:buFont typeface="Arial" panose="020B0604020202020204" pitchFamily="34" charset="0"/>
              <a:buChar char="•"/>
            </a:pPr>
            <a:r>
              <a:rPr lang="en-US" sz="2000" dirty="0">
                <a:solidFill>
                  <a:schemeClr val="tx1"/>
                </a:solidFill>
                <a:latin typeface="+mn-lt"/>
              </a:rPr>
              <a:t>Menstrual changes, perimenopausal symptoms</a:t>
            </a:r>
          </a:p>
          <a:p>
            <a:pPr marL="171450" indent="-171450">
              <a:buFont typeface="Arial" panose="020B0604020202020204" pitchFamily="34" charset="0"/>
              <a:buChar char="•"/>
            </a:pPr>
            <a:r>
              <a:rPr lang="en-US" sz="2000" dirty="0">
                <a:solidFill>
                  <a:schemeClr val="tx1"/>
                </a:solidFill>
                <a:latin typeface="+mn-lt"/>
              </a:rPr>
              <a:t>Ultimately menopause</a:t>
            </a:r>
          </a:p>
          <a:p>
            <a:pPr marL="171450" indent="-171450">
              <a:buFont typeface="Arial" panose="020B0604020202020204" pitchFamily="34" charset="0"/>
              <a:buChar char="•"/>
            </a:pPr>
            <a:endParaRPr lang="en-US" dirty="0"/>
          </a:p>
        </p:txBody>
      </p:sp>
      <p:sp>
        <p:nvSpPr>
          <p:cNvPr id="11" name="Right Arrow 10">
            <a:extLst>
              <a:ext uri="{FF2B5EF4-FFF2-40B4-BE49-F238E27FC236}">
                <a16:creationId xmlns:a16="http://schemas.microsoft.com/office/drawing/2014/main" id="{3F3C97CF-5F46-2944-9578-6122B30E9257}"/>
              </a:ext>
            </a:extLst>
          </p:cNvPr>
          <p:cNvSpPr/>
          <p:nvPr/>
        </p:nvSpPr>
        <p:spPr>
          <a:xfrm>
            <a:off x="3282157" y="2059169"/>
            <a:ext cx="1185862" cy="401850"/>
          </a:xfrm>
          <a:prstGeom prst="rightArrow">
            <a:avLst/>
          </a:prstGeom>
          <a:solidFill>
            <a:srgbClr val="10697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30038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05168" y="289931"/>
            <a:ext cx="7111116" cy="4071053"/>
          </a:xfrm>
          <a:prstGeom prst="rect">
            <a:avLst/>
          </a:prstGeom>
        </p:spPr>
        <p:txBody>
          <a:bodyPr vert="horz" lIns="120285" tIns="60142" rIns="120285" bIns="60142" rtlCol="0" anchor="ctr">
            <a:noAutofit/>
          </a:bodyPr>
          <a:lstStyle>
            <a:lvl1pPr algn="l" defTabSz="902147" rtl="0" eaLnBrk="1" latinLnBrk="0" hangingPunct="1">
              <a:lnSpc>
                <a:spcPct val="90000"/>
              </a:lnSpc>
              <a:spcBef>
                <a:spcPct val="0"/>
              </a:spcBef>
              <a:buNone/>
              <a:defRPr sz="3200" kern="1200">
                <a:solidFill>
                  <a:schemeClr val="tx1">
                    <a:lumMod val="75000"/>
                    <a:lumOff val="25000"/>
                  </a:schemeClr>
                </a:solidFill>
                <a:latin typeface="Helvetica Neue (Headings)"/>
                <a:ea typeface="+mj-ea"/>
                <a:cs typeface="Helvetica" panose="020B0604020202020204" pitchFamily="34" charset="0"/>
              </a:defRPr>
            </a:lvl1pPr>
          </a:lstStyle>
          <a:p>
            <a:pPr>
              <a:lnSpc>
                <a:spcPct val="80000"/>
              </a:lnSpc>
            </a:pPr>
            <a:endParaRPr lang="en-US" altLang="en-US" sz="2800" dirty="0">
              <a:solidFill>
                <a:srgbClr val="019288"/>
              </a:solidFill>
            </a:endParaRPr>
          </a:p>
        </p:txBody>
      </p:sp>
      <p:sp>
        <p:nvSpPr>
          <p:cNvPr id="2" name="Title 1">
            <a:extLst>
              <a:ext uri="{FF2B5EF4-FFF2-40B4-BE49-F238E27FC236}">
                <a16:creationId xmlns:a16="http://schemas.microsoft.com/office/drawing/2014/main" id="{F5560C0A-5777-E245-8746-DF8EA13D34D2}"/>
              </a:ext>
            </a:extLst>
          </p:cNvPr>
          <p:cNvSpPr>
            <a:spLocks noGrp="1"/>
          </p:cNvSpPr>
          <p:nvPr>
            <p:ph type="ctrTitle"/>
          </p:nvPr>
        </p:nvSpPr>
        <p:spPr>
          <a:xfrm>
            <a:off x="374649" y="422361"/>
            <a:ext cx="5219362" cy="281296"/>
          </a:xfrm>
        </p:spPr>
        <p:txBody>
          <a:bodyPr/>
          <a:lstStyle/>
          <a:p>
            <a:r>
              <a:rPr lang="en-US" sz="3200" dirty="0">
                <a:solidFill>
                  <a:srgbClr val="106975"/>
                </a:solidFill>
                <a:latin typeface="+mj-lt"/>
              </a:rPr>
              <a:t>Summary </a:t>
            </a:r>
          </a:p>
        </p:txBody>
      </p:sp>
      <p:sp>
        <p:nvSpPr>
          <p:cNvPr id="5" name="Text Placeholder 4">
            <a:extLst>
              <a:ext uri="{FF2B5EF4-FFF2-40B4-BE49-F238E27FC236}">
                <a16:creationId xmlns:a16="http://schemas.microsoft.com/office/drawing/2014/main" id="{CD9E030F-CF42-7941-BF42-64E1DF2F035F}"/>
              </a:ext>
            </a:extLst>
          </p:cNvPr>
          <p:cNvSpPr>
            <a:spLocks noGrp="1"/>
          </p:cNvSpPr>
          <p:nvPr>
            <p:ph type="body" sz="quarter" idx="12"/>
          </p:nvPr>
        </p:nvSpPr>
        <p:spPr>
          <a:xfrm>
            <a:off x="0" y="703657"/>
            <a:ext cx="8279704" cy="3335484"/>
          </a:xfrm>
        </p:spPr>
        <p:txBody>
          <a:bodyPr/>
          <a:lstStyle/>
          <a:p>
            <a:pPr marL="742950" lvl="1" indent="-285750">
              <a:buFont typeface="Arial" panose="020B0604020202020204" pitchFamily="34" charset="0"/>
              <a:buChar char="•"/>
            </a:pPr>
            <a:endParaRPr lang="en-GB" sz="1600" dirty="0">
              <a:solidFill>
                <a:schemeClr val="tx1"/>
              </a:solidFill>
            </a:endParaRPr>
          </a:p>
          <a:p>
            <a:pPr lvl="1"/>
            <a:r>
              <a:rPr lang="en-GB" sz="2000" b="1" dirty="0">
                <a:solidFill>
                  <a:schemeClr val="tx1"/>
                </a:solidFill>
                <a:latin typeface="+mn-lt"/>
              </a:rPr>
              <a:t>Hormone Replacement Therapy</a:t>
            </a:r>
          </a:p>
          <a:p>
            <a:pPr marL="742950" lvl="1" indent="-285750">
              <a:buFont typeface="Arial" panose="020B0604020202020204" pitchFamily="34" charset="0"/>
              <a:buChar char="•"/>
            </a:pPr>
            <a:r>
              <a:rPr lang="en-GB" sz="1800" dirty="0" err="1">
                <a:solidFill>
                  <a:schemeClr val="tx1"/>
                </a:solidFill>
                <a:latin typeface="+mn-lt"/>
              </a:rPr>
              <a:t>Estrogen</a:t>
            </a:r>
            <a:r>
              <a:rPr lang="en-GB" sz="1800" dirty="0">
                <a:solidFill>
                  <a:schemeClr val="tx1"/>
                </a:solidFill>
                <a:latin typeface="+mn-lt"/>
              </a:rPr>
              <a:t> HRT alone does not increase the risk of breast cancer</a:t>
            </a:r>
            <a:r>
              <a:rPr lang="en-US" sz="1800" dirty="0">
                <a:solidFill>
                  <a:schemeClr val="tx1"/>
                </a:solidFill>
                <a:latin typeface="+mn-lt"/>
              </a:rPr>
              <a:t> while estrogen-progestogen HRT confers an uncommon, higher risk of breast cancer but not breast cancer mortality</a:t>
            </a:r>
            <a:endParaRPr lang="en-US" sz="1600" dirty="0"/>
          </a:p>
          <a:p>
            <a:pPr marL="742950" lvl="1" indent="-285750">
              <a:lnSpc>
                <a:spcPct val="150000"/>
              </a:lnSpc>
              <a:buFont typeface="Arial" panose="020B0604020202020204" pitchFamily="34" charset="0"/>
              <a:buChar char="•"/>
            </a:pPr>
            <a:r>
              <a:rPr lang="en-GB" sz="1800" dirty="0">
                <a:solidFill>
                  <a:schemeClr val="tx1"/>
                </a:solidFill>
                <a:latin typeface="+mn-lt"/>
              </a:rPr>
              <a:t>Transdermal </a:t>
            </a:r>
            <a:r>
              <a:rPr lang="en-GB" sz="1800" dirty="0" err="1">
                <a:solidFill>
                  <a:schemeClr val="tx1"/>
                </a:solidFill>
                <a:latin typeface="+mn-lt"/>
              </a:rPr>
              <a:t>estrogen</a:t>
            </a:r>
            <a:r>
              <a:rPr lang="en-GB" sz="1800" dirty="0">
                <a:solidFill>
                  <a:schemeClr val="tx1"/>
                </a:solidFill>
                <a:latin typeface="+mn-lt"/>
              </a:rPr>
              <a:t> HRT does not appear to increase the risk of VTE</a:t>
            </a:r>
          </a:p>
          <a:p>
            <a:pPr marL="742950" lvl="1" indent="-285750">
              <a:lnSpc>
                <a:spcPct val="150000"/>
              </a:lnSpc>
              <a:buFont typeface="Arial" panose="020B0604020202020204" pitchFamily="34" charset="0"/>
              <a:buChar char="•"/>
            </a:pPr>
            <a:r>
              <a:rPr lang="en-GB" sz="1800" dirty="0">
                <a:solidFill>
                  <a:schemeClr val="tx1"/>
                </a:solidFill>
                <a:latin typeface="+mn-lt"/>
              </a:rPr>
              <a:t>HRT does not increase all cause mortality</a:t>
            </a:r>
            <a:endParaRPr lang="en-GB" sz="2000" dirty="0">
              <a:solidFill>
                <a:schemeClr val="tx1"/>
              </a:solidFill>
              <a:latin typeface="+mn-lt"/>
            </a:endParaRPr>
          </a:p>
          <a:p>
            <a:endParaRPr lang="en-GB" sz="1600" dirty="0">
              <a:solidFill>
                <a:schemeClr val="tx1"/>
              </a:solidFill>
              <a:latin typeface="+mn-lt"/>
            </a:endParaRPr>
          </a:p>
          <a:p>
            <a:pPr marL="171450" indent="-171450">
              <a:buFont typeface="Arial" panose="020B0604020202020204" pitchFamily="34" charset="0"/>
              <a:buChar char="•"/>
            </a:pPr>
            <a:endParaRPr lang="en-US" sz="1600" dirty="0">
              <a:solidFill>
                <a:schemeClr val="tx2"/>
              </a:solidFill>
            </a:endParaRPr>
          </a:p>
        </p:txBody>
      </p:sp>
    </p:spTree>
    <p:extLst>
      <p:ext uri="{BB962C8B-B14F-4D97-AF65-F5344CB8AC3E}">
        <p14:creationId xmlns:p14="http://schemas.microsoft.com/office/powerpoint/2010/main" val="27620600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4FFF114-C946-5F46-9637-44251DACE00C}"/>
              </a:ext>
            </a:extLst>
          </p:cNvPr>
          <p:cNvSpPr>
            <a:spLocks noGrp="1"/>
          </p:cNvSpPr>
          <p:nvPr>
            <p:ph type="ctrTitle"/>
          </p:nvPr>
        </p:nvSpPr>
        <p:spPr>
          <a:xfrm>
            <a:off x="816863" y="694944"/>
            <a:ext cx="7564583" cy="360912"/>
          </a:xfrm>
        </p:spPr>
        <p:txBody>
          <a:bodyPr/>
          <a:lstStyle/>
          <a:p>
            <a:pPr algn="ctr"/>
            <a:r>
              <a:rPr lang="en-US" b="0" dirty="0">
                <a:solidFill>
                  <a:srgbClr val="106975"/>
                </a:solidFill>
                <a:latin typeface="+mn-lt"/>
              </a:rPr>
              <a:t>Post Menopause</a:t>
            </a:r>
            <a:br>
              <a:rPr lang="en-US" b="0" dirty="0">
                <a:solidFill>
                  <a:srgbClr val="106975"/>
                </a:solidFill>
                <a:latin typeface="+mn-lt"/>
              </a:rPr>
            </a:br>
            <a:r>
              <a:rPr lang="en-US" b="0" dirty="0">
                <a:solidFill>
                  <a:srgbClr val="106975"/>
                </a:solidFill>
                <a:latin typeface="+mn-lt"/>
              </a:rPr>
              <a:t>Not just long lives, long healthy lives!</a:t>
            </a:r>
            <a:br>
              <a:rPr lang="en-US" sz="2000" b="0" dirty="0">
                <a:solidFill>
                  <a:srgbClr val="106975"/>
                </a:solidFill>
                <a:latin typeface="+mn-lt"/>
              </a:rPr>
            </a:br>
            <a:endParaRPr lang="en-US" sz="2000" b="0" dirty="0">
              <a:solidFill>
                <a:srgbClr val="106975"/>
              </a:solidFill>
              <a:latin typeface="+mn-lt"/>
            </a:endParaRPr>
          </a:p>
        </p:txBody>
      </p:sp>
      <p:pic>
        <p:nvPicPr>
          <p:cNvPr id="5" name="Picture 2" descr="g3">
            <a:extLst>
              <a:ext uri="{FF2B5EF4-FFF2-40B4-BE49-F238E27FC236}">
                <a16:creationId xmlns:a16="http://schemas.microsoft.com/office/drawing/2014/main" id="{65E7096B-8ED3-804B-A567-A6B65CBEBEF2}"/>
              </a:ext>
            </a:extLst>
          </p:cNvPr>
          <p:cNvPicPr>
            <a:picLocks noChangeAspect="1" noChangeArrowheads="1"/>
          </p:cNvPicPr>
          <p:nvPr/>
        </p:nvPicPr>
        <p:blipFill>
          <a:blip r:embed="rId2" cstate="print"/>
          <a:srcRect/>
          <a:stretch>
            <a:fillRect/>
          </a:stretch>
        </p:blipFill>
        <p:spPr>
          <a:xfrm>
            <a:off x="2448859" y="1357233"/>
            <a:ext cx="4025093" cy="2415492"/>
          </a:xfrm>
          <a:prstGeom prst="rect">
            <a:avLst/>
          </a:prstGeom>
        </p:spPr>
      </p:pic>
    </p:spTree>
    <p:extLst>
      <p:ext uri="{BB962C8B-B14F-4D97-AF65-F5344CB8AC3E}">
        <p14:creationId xmlns:p14="http://schemas.microsoft.com/office/powerpoint/2010/main" val="30873367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4FFF114-C946-5F46-9637-44251DACE00C}"/>
              </a:ext>
            </a:extLst>
          </p:cNvPr>
          <p:cNvSpPr>
            <a:spLocks noGrp="1"/>
          </p:cNvSpPr>
          <p:nvPr>
            <p:ph type="ctrTitle"/>
          </p:nvPr>
        </p:nvSpPr>
        <p:spPr>
          <a:xfrm>
            <a:off x="2274232" y="1891619"/>
            <a:ext cx="4154909" cy="1638301"/>
          </a:xfrm>
        </p:spPr>
        <p:txBody>
          <a:bodyPr/>
          <a:lstStyle/>
          <a:p>
            <a:pPr algn="ctr"/>
            <a:br>
              <a:rPr lang="en-US" sz="2800" b="1" dirty="0">
                <a:solidFill>
                  <a:srgbClr val="106975"/>
                </a:solidFill>
                <a:latin typeface="+mj-lt"/>
              </a:rPr>
            </a:br>
            <a:r>
              <a:rPr lang="en-US" sz="2800" b="1" dirty="0">
                <a:solidFill>
                  <a:srgbClr val="106975"/>
                </a:solidFill>
                <a:latin typeface="+mj-lt"/>
              </a:rPr>
              <a:t>Thank you</a:t>
            </a:r>
            <a:br>
              <a:rPr lang="en-US" sz="2800" b="0" dirty="0"/>
            </a:br>
            <a:br>
              <a:rPr lang="en-US" sz="2800" b="0" dirty="0"/>
            </a:br>
            <a:r>
              <a:rPr lang="en-US" sz="2800" b="1" dirty="0">
                <a:solidFill>
                  <a:srgbClr val="106975"/>
                </a:solidFill>
                <a:latin typeface="+mj-lt"/>
              </a:rPr>
              <a:t>Questions?</a:t>
            </a:r>
            <a:br>
              <a:rPr lang="en-US" sz="2800" b="0" dirty="0"/>
            </a:br>
            <a:br>
              <a:rPr lang="en-US" sz="2800" b="0" dirty="0"/>
            </a:br>
            <a:br>
              <a:rPr lang="en-US" sz="2800" b="0" dirty="0"/>
            </a:br>
            <a:br>
              <a:rPr lang="en-US" sz="2800" b="0" dirty="0"/>
            </a:br>
            <a:r>
              <a:rPr lang="en-US" sz="2000" b="0" dirty="0" err="1">
                <a:solidFill>
                  <a:schemeClr val="bg1">
                    <a:lumMod val="50000"/>
                  </a:schemeClr>
                </a:solidFill>
              </a:rPr>
              <a:t>rhassan@sidra.org</a:t>
            </a:r>
            <a:br>
              <a:rPr lang="en-US" sz="2800" b="0" dirty="0"/>
            </a:br>
            <a:br>
              <a:rPr lang="en-US" b="0" dirty="0"/>
            </a:br>
            <a:endParaRPr lang="en-US" b="0" dirty="0"/>
          </a:p>
        </p:txBody>
      </p:sp>
    </p:spTree>
    <p:extLst>
      <p:ext uri="{BB962C8B-B14F-4D97-AF65-F5344CB8AC3E}">
        <p14:creationId xmlns:p14="http://schemas.microsoft.com/office/powerpoint/2010/main" val="2854425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AB553FB-7A48-5F49-B6AA-C7C021DC1A68}"/>
              </a:ext>
            </a:extLst>
          </p:cNvPr>
          <p:cNvPicPr>
            <a:picLocks noChangeAspect="1"/>
          </p:cNvPicPr>
          <p:nvPr/>
        </p:nvPicPr>
        <p:blipFill rotWithShape="1">
          <a:blip r:embed="rId2"/>
          <a:srcRect t="10707" r="2431" b="12142"/>
          <a:stretch/>
        </p:blipFill>
        <p:spPr>
          <a:xfrm>
            <a:off x="1063272" y="716781"/>
            <a:ext cx="6423378" cy="3811244"/>
          </a:xfrm>
          <a:prstGeom prst="rect">
            <a:avLst/>
          </a:prstGeom>
        </p:spPr>
      </p:pic>
      <p:sp>
        <p:nvSpPr>
          <p:cNvPr id="14" name="TextBox 13">
            <a:extLst>
              <a:ext uri="{FF2B5EF4-FFF2-40B4-BE49-F238E27FC236}">
                <a16:creationId xmlns:a16="http://schemas.microsoft.com/office/drawing/2014/main" id="{D8470957-6792-D04E-856A-31E7DC5C72FB}"/>
              </a:ext>
            </a:extLst>
          </p:cNvPr>
          <p:cNvSpPr txBox="1"/>
          <p:nvPr/>
        </p:nvSpPr>
        <p:spPr>
          <a:xfrm>
            <a:off x="4029075" y="4528025"/>
            <a:ext cx="5872163" cy="307777"/>
          </a:xfrm>
          <a:prstGeom prst="rect">
            <a:avLst/>
          </a:prstGeom>
          <a:noFill/>
        </p:spPr>
        <p:txBody>
          <a:bodyPr wrap="square" rtlCol="0">
            <a:spAutoFit/>
          </a:bodyPr>
          <a:lstStyle/>
          <a:p>
            <a:r>
              <a:rPr lang="en-US" sz="1400" i="1" dirty="0"/>
              <a:t>Yen and Jaffe’s Reproductive Endocrinology, 7</a:t>
            </a:r>
            <a:r>
              <a:rPr lang="en-US" sz="1400" i="1" baseline="30000" dirty="0"/>
              <a:t>th</a:t>
            </a:r>
            <a:r>
              <a:rPr lang="en-US" sz="1400" i="1" dirty="0"/>
              <a:t> Ed</a:t>
            </a:r>
          </a:p>
        </p:txBody>
      </p:sp>
      <p:sp>
        <p:nvSpPr>
          <p:cNvPr id="15" name="Title 6">
            <a:extLst>
              <a:ext uri="{FF2B5EF4-FFF2-40B4-BE49-F238E27FC236}">
                <a16:creationId xmlns:a16="http://schemas.microsoft.com/office/drawing/2014/main" id="{C12CF180-144C-3349-97E3-BFE96C6CDD48}"/>
              </a:ext>
            </a:extLst>
          </p:cNvPr>
          <p:cNvSpPr>
            <a:spLocks noGrp="1"/>
          </p:cNvSpPr>
          <p:nvPr>
            <p:ph type="ctrTitle"/>
          </p:nvPr>
        </p:nvSpPr>
        <p:spPr>
          <a:xfrm>
            <a:off x="342216" y="367666"/>
            <a:ext cx="5219362" cy="281296"/>
          </a:xfrm>
        </p:spPr>
        <p:txBody>
          <a:bodyPr/>
          <a:lstStyle/>
          <a:p>
            <a:r>
              <a:rPr lang="en-US" sz="3200" b="1" dirty="0">
                <a:solidFill>
                  <a:srgbClr val="106975"/>
                </a:solidFill>
                <a:latin typeface="+mj-lt"/>
              </a:rPr>
              <a:t>Number of Oocytes</a:t>
            </a:r>
            <a:endParaRPr lang="en-US" sz="3200" b="1" dirty="0">
              <a:latin typeface="+mj-lt"/>
            </a:endParaRPr>
          </a:p>
        </p:txBody>
      </p:sp>
    </p:spTree>
    <p:extLst>
      <p:ext uri="{BB962C8B-B14F-4D97-AF65-F5344CB8AC3E}">
        <p14:creationId xmlns:p14="http://schemas.microsoft.com/office/powerpoint/2010/main" val="1901771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FECA29C-9AE5-4E4F-B3C1-F36694FA0319}"/>
              </a:ext>
            </a:extLst>
          </p:cNvPr>
          <p:cNvPicPr>
            <a:picLocks noChangeAspect="1"/>
          </p:cNvPicPr>
          <p:nvPr/>
        </p:nvPicPr>
        <p:blipFill rotWithShape="1">
          <a:blip r:embed="rId2"/>
          <a:srcRect t="22807" r="40226" b="13586"/>
          <a:stretch/>
        </p:blipFill>
        <p:spPr>
          <a:xfrm>
            <a:off x="842964" y="730781"/>
            <a:ext cx="5100636" cy="4081130"/>
          </a:xfrm>
          <a:prstGeom prst="rect">
            <a:avLst/>
          </a:prstGeom>
        </p:spPr>
      </p:pic>
      <p:sp>
        <p:nvSpPr>
          <p:cNvPr id="13" name="Text Placeholder 4">
            <a:extLst>
              <a:ext uri="{FF2B5EF4-FFF2-40B4-BE49-F238E27FC236}">
                <a16:creationId xmlns:a16="http://schemas.microsoft.com/office/drawing/2014/main" id="{68153D27-FB20-A74C-8969-2E46A25D0DC3}"/>
              </a:ext>
            </a:extLst>
          </p:cNvPr>
          <p:cNvSpPr txBox="1">
            <a:spLocks/>
          </p:cNvSpPr>
          <p:nvPr/>
        </p:nvSpPr>
        <p:spPr>
          <a:xfrm>
            <a:off x="6407334" y="1077365"/>
            <a:ext cx="2350904" cy="1327632"/>
          </a:xfrm>
          <a:prstGeom prst="rect">
            <a:avLst/>
          </a:prstGeom>
        </p:spPr>
        <p:txBody>
          <a:bodyPr vert="horz" lIns="0" tIns="0" rIns="91440" bIns="0" rtlCol="0">
            <a:noAutofit/>
          </a:bodyPr>
          <a:lstStyle>
            <a:lvl1pPr marL="0" indent="0" algn="l" defTabSz="457200" rtl="0" eaLnBrk="1" latinLnBrk="0" hangingPunct="1">
              <a:lnSpc>
                <a:spcPct val="110000"/>
              </a:lnSpc>
              <a:spcBef>
                <a:spcPct val="20000"/>
              </a:spcBef>
              <a:buFont typeface="Arial"/>
              <a:buNone/>
              <a:defRPr sz="1200" kern="1200">
                <a:solidFill>
                  <a:schemeClr val="tx1">
                    <a:lumMod val="50000"/>
                    <a:lumOff val="50000"/>
                  </a:schemeClr>
                </a:solidFill>
                <a:latin typeface="Tahoma"/>
                <a:ea typeface="+mn-ea"/>
                <a:cs typeface="Tahoma"/>
              </a:defRPr>
            </a:lvl1pPr>
            <a:lvl2pPr marL="457200" indent="0" algn="l" defTabSz="457200" rtl="0" eaLnBrk="1" latinLnBrk="0" hangingPunct="1">
              <a:spcBef>
                <a:spcPct val="20000"/>
              </a:spcBef>
              <a:buFont typeface="Arial"/>
              <a:buNone/>
              <a:defRPr sz="1200" kern="1200">
                <a:solidFill>
                  <a:schemeClr val="tx1">
                    <a:lumMod val="50000"/>
                    <a:lumOff val="50000"/>
                  </a:schemeClr>
                </a:solidFill>
                <a:latin typeface="Tahoma"/>
                <a:ea typeface="+mn-ea"/>
                <a:cs typeface="Tahoma"/>
              </a:defRPr>
            </a:lvl2pPr>
            <a:lvl3pPr marL="914400" indent="0" algn="l" defTabSz="457200" rtl="0" eaLnBrk="1" latinLnBrk="0" hangingPunct="1">
              <a:spcBef>
                <a:spcPct val="20000"/>
              </a:spcBef>
              <a:buFont typeface="Arial"/>
              <a:buNone/>
              <a:defRPr sz="1200" kern="1200">
                <a:solidFill>
                  <a:schemeClr val="tx1">
                    <a:lumMod val="50000"/>
                    <a:lumOff val="50000"/>
                  </a:schemeClr>
                </a:solidFill>
                <a:latin typeface="Tahoma"/>
                <a:ea typeface="+mn-ea"/>
                <a:cs typeface="Tahoma"/>
              </a:defRPr>
            </a:lvl3pPr>
            <a:lvl4pPr marL="1371600" indent="0" algn="l" defTabSz="457200" rtl="0" eaLnBrk="1" latinLnBrk="0" hangingPunct="1">
              <a:spcBef>
                <a:spcPct val="20000"/>
              </a:spcBef>
              <a:buFont typeface="Arial"/>
              <a:buNone/>
              <a:defRPr sz="1200" kern="1200">
                <a:solidFill>
                  <a:schemeClr val="tx1">
                    <a:lumMod val="50000"/>
                    <a:lumOff val="50000"/>
                  </a:schemeClr>
                </a:solidFill>
                <a:latin typeface="Tahoma"/>
                <a:ea typeface="+mn-ea"/>
                <a:cs typeface="Tahoma"/>
              </a:defRPr>
            </a:lvl4pPr>
            <a:lvl5pPr marL="1828800" indent="0" algn="l" defTabSz="457200" rtl="0" eaLnBrk="1" latinLnBrk="0" hangingPunct="1">
              <a:spcBef>
                <a:spcPct val="20000"/>
              </a:spcBef>
              <a:buFont typeface="Arial"/>
              <a:buNone/>
              <a:defRPr sz="1200" kern="1200">
                <a:solidFill>
                  <a:schemeClr val="tx1">
                    <a:lumMod val="50000"/>
                    <a:lumOff val="50000"/>
                  </a:schemeClr>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a:buFont typeface="Arial" panose="020B0604020202020204" pitchFamily="34" charset="0"/>
              <a:buChar char="•"/>
            </a:pPr>
            <a:r>
              <a:rPr lang="en-US" sz="2000" dirty="0">
                <a:solidFill>
                  <a:schemeClr val="tx1"/>
                </a:solidFill>
                <a:latin typeface="+mn-lt"/>
              </a:rPr>
              <a:t>Follicular loss accelerates with age, by atresia</a:t>
            </a:r>
          </a:p>
          <a:p>
            <a:pPr marL="171450" indent="-171450">
              <a:buFont typeface="Arial" panose="020B0604020202020204" pitchFamily="34" charset="0"/>
              <a:buChar char="•"/>
            </a:pPr>
            <a:endParaRPr lang="en-US" dirty="0"/>
          </a:p>
        </p:txBody>
      </p:sp>
      <p:sp>
        <p:nvSpPr>
          <p:cNvPr id="14" name="TextBox 13">
            <a:extLst>
              <a:ext uri="{FF2B5EF4-FFF2-40B4-BE49-F238E27FC236}">
                <a16:creationId xmlns:a16="http://schemas.microsoft.com/office/drawing/2014/main" id="{6FF4F067-4475-5146-A188-94F8F1C1F75B}"/>
              </a:ext>
            </a:extLst>
          </p:cNvPr>
          <p:cNvSpPr txBox="1"/>
          <p:nvPr/>
        </p:nvSpPr>
        <p:spPr>
          <a:xfrm>
            <a:off x="4029075" y="4550567"/>
            <a:ext cx="5872163" cy="307777"/>
          </a:xfrm>
          <a:prstGeom prst="rect">
            <a:avLst/>
          </a:prstGeom>
          <a:noFill/>
        </p:spPr>
        <p:txBody>
          <a:bodyPr wrap="square" rtlCol="0">
            <a:spAutoFit/>
          </a:bodyPr>
          <a:lstStyle/>
          <a:p>
            <a:r>
              <a:rPr lang="en-US" sz="1400" i="1" dirty="0"/>
              <a:t>Hanson et al , Human Reproduction J 2008</a:t>
            </a:r>
          </a:p>
        </p:txBody>
      </p:sp>
      <p:sp>
        <p:nvSpPr>
          <p:cNvPr id="15" name="Title 6">
            <a:extLst>
              <a:ext uri="{FF2B5EF4-FFF2-40B4-BE49-F238E27FC236}">
                <a16:creationId xmlns:a16="http://schemas.microsoft.com/office/drawing/2014/main" id="{2D6446F0-795D-FF48-8855-42E02F059A75}"/>
              </a:ext>
            </a:extLst>
          </p:cNvPr>
          <p:cNvSpPr>
            <a:spLocks noGrp="1"/>
          </p:cNvSpPr>
          <p:nvPr>
            <p:ph type="ctrTitle"/>
          </p:nvPr>
        </p:nvSpPr>
        <p:spPr>
          <a:xfrm>
            <a:off x="327928" y="403052"/>
            <a:ext cx="5219362" cy="281296"/>
          </a:xfrm>
        </p:spPr>
        <p:txBody>
          <a:bodyPr/>
          <a:lstStyle/>
          <a:p>
            <a:r>
              <a:rPr lang="en-US" sz="3200" b="1" dirty="0">
                <a:solidFill>
                  <a:srgbClr val="106975"/>
                </a:solidFill>
                <a:latin typeface="+mj-lt"/>
              </a:rPr>
              <a:t>Follicular Depletion </a:t>
            </a:r>
          </a:p>
        </p:txBody>
      </p:sp>
    </p:spTree>
    <p:extLst>
      <p:ext uri="{BB962C8B-B14F-4D97-AF65-F5344CB8AC3E}">
        <p14:creationId xmlns:p14="http://schemas.microsoft.com/office/powerpoint/2010/main" val="105218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BD256D-DB8C-4B0E-9A58-5D0E1DDE0B1C}"/>
              </a:ext>
            </a:extLst>
          </p:cNvPr>
          <p:cNvPicPr>
            <a:picLocks noChangeAspect="1"/>
          </p:cNvPicPr>
          <p:nvPr/>
        </p:nvPicPr>
        <p:blipFill rotWithShape="1">
          <a:blip r:embed="rId2"/>
          <a:srcRect t="18258" r="4708" b="13803"/>
          <a:stretch/>
        </p:blipFill>
        <p:spPr>
          <a:xfrm>
            <a:off x="885826" y="742951"/>
            <a:ext cx="6672262" cy="3645222"/>
          </a:xfrm>
          <a:prstGeom prst="rect">
            <a:avLst/>
          </a:prstGeom>
        </p:spPr>
      </p:pic>
      <p:sp>
        <p:nvSpPr>
          <p:cNvPr id="3" name="TextBox 2">
            <a:extLst>
              <a:ext uri="{FF2B5EF4-FFF2-40B4-BE49-F238E27FC236}">
                <a16:creationId xmlns:a16="http://schemas.microsoft.com/office/drawing/2014/main" id="{314DA7FD-9366-1048-86C9-D0BB5183F31F}"/>
              </a:ext>
            </a:extLst>
          </p:cNvPr>
          <p:cNvSpPr txBox="1"/>
          <p:nvPr/>
        </p:nvSpPr>
        <p:spPr>
          <a:xfrm>
            <a:off x="4029075" y="4457701"/>
            <a:ext cx="5872163" cy="307777"/>
          </a:xfrm>
          <a:prstGeom prst="rect">
            <a:avLst/>
          </a:prstGeom>
          <a:noFill/>
        </p:spPr>
        <p:txBody>
          <a:bodyPr wrap="square" rtlCol="0">
            <a:spAutoFit/>
          </a:bodyPr>
          <a:lstStyle/>
          <a:p>
            <a:r>
              <a:rPr lang="en-US" sz="1400" i="1" dirty="0"/>
              <a:t>Yen and Jaffe’s Reproductive Endocrinology, 7</a:t>
            </a:r>
            <a:r>
              <a:rPr lang="en-US" sz="1400" i="1" baseline="30000" dirty="0"/>
              <a:t>th</a:t>
            </a:r>
            <a:r>
              <a:rPr lang="en-US" sz="1400" i="1" dirty="0"/>
              <a:t> Ed</a:t>
            </a:r>
          </a:p>
        </p:txBody>
      </p:sp>
      <p:sp>
        <p:nvSpPr>
          <p:cNvPr id="5" name="Title 6">
            <a:extLst>
              <a:ext uri="{FF2B5EF4-FFF2-40B4-BE49-F238E27FC236}">
                <a16:creationId xmlns:a16="http://schemas.microsoft.com/office/drawing/2014/main" id="{93F3A5BF-82C0-A74F-AE31-B7D25ECE8A85}"/>
              </a:ext>
            </a:extLst>
          </p:cNvPr>
          <p:cNvSpPr>
            <a:spLocks noGrp="1"/>
          </p:cNvSpPr>
          <p:nvPr>
            <p:ph type="ctrTitle"/>
          </p:nvPr>
        </p:nvSpPr>
        <p:spPr>
          <a:xfrm>
            <a:off x="342216" y="461655"/>
            <a:ext cx="5219362" cy="281296"/>
          </a:xfrm>
        </p:spPr>
        <p:txBody>
          <a:bodyPr/>
          <a:lstStyle/>
          <a:p>
            <a:r>
              <a:rPr lang="en-US" sz="3200" dirty="0">
                <a:solidFill>
                  <a:srgbClr val="106975"/>
                </a:solidFill>
                <a:latin typeface="+mj-lt"/>
              </a:rPr>
              <a:t>FSH and Estradiol Levels</a:t>
            </a:r>
            <a:r>
              <a:rPr lang="en-US" sz="3200" dirty="0">
                <a:latin typeface="+mj-lt"/>
              </a:rPr>
              <a:t> </a:t>
            </a:r>
          </a:p>
        </p:txBody>
      </p:sp>
    </p:spTree>
    <p:extLst>
      <p:ext uri="{BB962C8B-B14F-4D97-AF65-F5344CB8AC3E}">
        <p14:creationId xmlns:p14="http://schemas.microsoft.com/office/powerpoint/2010/main" val="1497727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05168" y="289931"/>
            <a:ext cx="7111116" cy="4071053"/>
          </a:xfrm>
          <a:prstGeom prst="rect">
            <a:avLst/>
          </a:prstGeom>
        </p:spPr>
        <p:txBody>
          <a:bodyPr vert="horz" lIns="120285" tIns="60142" rIns="120285" bIns="60142" rtlCol="0" anchor="ctr">
            <a:noAutofit/>
          </a:bodyPr>
          <a:lstStyle>
            <a:lvl1pPr algn="l" defTabSz="902147" rtl="0" eaLnBrk="1" latinLnBrk="0" hangingPunct="1">
              <a:lnSpc>
                <a:spcPct val="90000"/>
              </a:lnSpc>
              <a:spcBef>
                <a:spcPct val="0"/>
              </a:spcBef>
              <a:buNone/>
              <a:defRPr sz="3200" kern="1200">
                <a:solidFill>
                  <a:schemeClr val="tx1">
                    <a:lumMod val="75000"/>
                    <a:lumOff val="25000"/>
                  </a:schemeClr>
                </a:solidFill>
                <a:latin typeface="Helvetica Neue (Headings)"/>
                <a:ea typeface="+mj-ea"/>
                <a:cs typeface="Helvetica" panose="020B0604020202020204" pitchFamily="34" charset="0"/>
              </a:defRPr>
            </a:lvl1pPr>
          </a:lstStyle>
          <a:p>
            <a:pPr>
              <a:lnSpc>
                <a:spcPct val="80000"/>
              </a:lnSpc>
            </a:pPr>
            <a:endParaRPr lang="en-US" altLang="en-US" sz="2800" dirty="0">
              <a:solidFill>
                <a:srgbClr val="019288"/>
              </a:solidFill>
            </a:endParaRPr>
          </a:p>
        </p:txBody>
      </p:sp>
      <p:sp>
        <p:nvSpPr>
          <p:cNvPr id="5" name="Text Placeholder 4">
            <a:extLst>
              <a:ext uri="{FF2B5EF4-FFF2-40B4-BE49-F238E27FC236}">
                <a16:creationId xmlns:a16="http://schemas.microsoft.com/office/drawing/2014/main" id="{CD9E030F-CF42-7941-BF42-64E1DF2F035F}"/>
              </a:ext>
            </a:extLst>
          </p:cNvPr>
          <p:cNvSpPr>
            <a:spLocks noGrp="1"/>
          </p:cNvSpPr>
          <p:nvPr>
            <p:ph type="body" sz="quarter" idx="12"/>
          </p:nvPr>
        </p:nvSpPr>
        <p:spPr>
          <a:xfrm>
            <a:off x="370791" y="1398679"/>
            <a:ext cx="2643872" cy="2809595"/>
          </a:xfrm>
          <a:solidFill>
            <a:schemeClr val="accent5">
              <a:lumMod val="20000"/>
              <a:lumOff val="80000"/>
            </a:schemeClr>
          </a:solidFill>
        </p:spPr>
        <p:txBody>
          <a:bodyPr/>
          <a:lstStyle/>
          <a:p>
            <a:pPr algn="ctr"/>
            <a:endParaRPr lang="en-US" sz="2400" dirty="0">
              <a:solidFill>
                <a:schemeClr val="tx2"/>
              </a:solidFill>
            </a:endParaRPr>
          </a:p>
          <a:p>
            <a:pPr algn="ctr"/>
            <a:r>
              <a:rPr lang="en-GB" sz="2400" b="1" dirty="0">
                <a:solidFill>
                  <a:schemeClr val="tx1"/>
                </a:solidFill>
                <a:latin typeface="+mn-lt"/>
              </a:rPr>
              <a:t>Average age 51-52</a:t>
            </a:r>
          </a:p>
          <a:p>
            <a:pPr algn="ctr"/>
            <a:endParaRPr lang="en-GB" sz="1800" b="1" dirty="0">
              <a:solidFill>
                <a:schemeClr val="tx1"/>
              </a:solidFill>
              <a:latin typeface="+mn-lt"/>
            </a:endParaRPr>
          </a:p>
          <a:p>
            <a:pPr algn="ctr"/>
            <a:r>
              <a:rPr lang="en-GB" sz="1800" dirty="0">
                <a:solidFill>
                  <a:schemeClr val="tx1"/>
                </a:solidFill>
                <a:latin typeface="+mn-lt"/>
              </a:rPr>
              <a:t>Medical/surgical intervention can cause earlier menopause</a:t>
            </a:r>
          </a:p>
          <a:p>
            <a:endParaRPr lang="en-US" dirty="0"/>
          </a:p>
        </p:txBody>
      </p:sp>
      <p:pic>
        <p:nvPicPr>
          <p:cNvPr id="2050" name="Picture 2" descr="page6image1848">
            <a:extLst>
              <a:ext uri="{FF2B5EF4-FFF2-40B4-BE49-F238E27FC236}">
                <a16:creationId xmlns:a16="http://schemas.microsoft.com/office/drawing/2014/main" id="{10795CBE-41C6-7943-8D07-56F81437B0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5" y="-944563"/>
            <a:ext cx="2425700" cy="127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4">
            <a:extLst>
              <a:ext uri="{FF2B5EF4-FFF2-40B4-BE49-F238E27FC236}">
                <a16:creationId xmlns:a16="http://schemas.microsoft.com/office/drawing/2014/main" id="{5B308515-33C4-4F9F-9E19-C935FB013BB2}"/>
              </a:ext>
            </a:extLst>
          </p:cNvPr>
          <p:cNvSpPr txBox="1">
            <a:spLocks/>
          </p:cNvSpPr>
          <p:nvPr/>
        </p:nvSpPr>
        <p:spPr>
          <a:xfrm>
            <a:off x="3253891" y="703657"/>
            <a:ext cx="5219362" cy="3975043"/>
          </a:xfrm>
          <a:prstGeom prst="rect">
            <a:avLst/>
          </a:prstGeom>
        </p:spPr>
        <p:txBody>
          <a:bodyPr vert="horz" lIns="0" tIns="0" rIns="91440" bIns="0" rtlCol="0">
            <a:noAutofit/>
          </a:bodyPr>
          <a:lstStyle>
            <a:lvl1pPr marL="0" indent="0" algn="l" defTabSz="457200" rtl="0" eaLnBrk="1" latinLnBrk="0" hangingPunct="1">
              <a:lnSpc>
                <a:spcPct val="110000"/>
              </a:lnSpc>
              <a:spcBef>
                <a:spcPct val="20000"/>
              </a:spcBef>
              <a:buFont typeface="Arial"/>
              <a:buNone/>
              <a:defRPr sz="1200" kern="1200">
                <a:solidFill>
                  <a:schemeClr val="tx1">
                    <a:lumMod val="50000"/>
                    <a:lumOff val="50000"/>
                  </a:schemeClr>
                </a:solidFill>
                <a:latin typeface="Tahoma"/>
                <a:ea typeface="+mn-ea"/>
                <a:cs typeface="Tahoma"/>
              </a:defRPr>
            </a:lvl1pPr>
            <a:lvl2pPr marL="457200" indent="0" algn="l" defTabSz="457200" rtl="0" eaLnBrk="1" latinLnBrk="0" hangingPunct="1">
              <a:spcBef>
                <a:spcPct val="20000"/>
              </a:spcBef>
              <a:buFont typeface="Arial"/>
              <a:buNone/>
              <a:defRPr sz="1200" kern="1200">
                <a:solidFill>
                  <a:schemeClr val="tx1">
                    <a:lumMod val="50000"/>
                    <a:lumOff val="50000"/>
                  </a:schemeClr>
                </a:solidFill>
                <a:latin typeface="Tahoma"/>
                <a:ea typeface="+mn-ea"/>
                <a:cs typeface="Tahoma"/>
              </a:defRPr>
            </a:lvl2pPr>
            <a:lvl3pPr marL="914400" indent="0" algn="l" defTabSz="457200" rtl="0" eaLnBrk="1" latinLnBrk="0" hangingPunct="1">
              <a:spcBef>
                <a:spcPct val="20000"/>
              </a:spcBef>
              <a:buFont typeface="Arial"/>
              <a:buNone/>
              <a:defRPr sz="1200" kern="1200">
                <a:solidFill>
                  <a:schemeClr val="tx1">
                    <a:lumMod val="50000"/>
                    <a:lumOff val="50000"/>
                  </a:schemeClr>
                </a:solidFill>
                <a:latin typeface="Tahoma"/>
                <a:ea typeface="+mn-ea"/>
                <a:cs typeface="Tahoma"/>
              </a:defRPr>
            </a:lvl3pPr>
            <a:lvl4pPr marL="1371600" indent="0" algn="l" defTabSz="457200" rtl="0" eaLnBrk="1" latinLnBrk="0" hangingPunct="1">
              <a:spcBef>
                <a:spcPct val="20000"/>
              </a:spcBef>
              <a:buFont typeface="Arial"/>
              <a:buNone/>
              <a:defRPr sz="1200" kern="1200">
                <a:solidFill>
                  <a:schemeClr val="tx1">
                    <a:lumMod val="50000"/>
                    <a:lumOff val="50000"/>
                  </a:schemeClr>
                </a:solidFill>
                <a:latin typeface="Tahoma"/>
                <a:ea typeface="+mn-ea"/>
                <a:cs typeface="Tahoma"/>
              </a:defRPr>
            </a:lvl4pPr>
            <a:lvl5pPr marL="1828800" indent="0" algn="l" defTabSz="457200" rtl="0" eaLnBrk="1" latinLnBrk="0" hangingPunct="1">
              <a:spcBef>
                <a:spcPct val="20000"/>
              </a:spcBef>
              <a:buFont typeface="Arial"/>
              <a:buNone/>
              <a:defRPr sz="1200" kern="1200">
                <a:solidFill>
                  <a:schemeClr val="tx1">
                    <a:lumMod val="50000"/>
                    <a:lumOff val="50000"/>
                  </a:schemeClr>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endParaRPr lang="en-US" sz="2400" dirty="0">
              <a:solidFill>
                <a:schemeClr val="tx2"/>
              </a:solidFill>
            </a:endParaRPr>
          </a:p>
          <a:p>
            <a:pPr algn="ctr"/>
            <a:r>
              <a:rPr lang="en-GB" sz="2000" b="1" dirty="0">
                <a:solidFill>
                  <a:schemeClr val="tx1"/>
                </a:solidFill>
                <a:latin typeface="+mn-lt"/>
              </a:rPr>
              <a:t>Determinants of age of menopause</a:t>
            </a:r>
          </a:p>
          <a:p>
            <a:pPr marL="285750" indent="-285750">
              <a:buFont typeface="Arial" panose="020B0604020202020204" pitchFamily="34" charset="0"/>
              <a:buChar char="•"/>
            </a:pPr>
            <a:r>
              <a:rPr lang="en-US" sz="1600" b="1" dirty="0">
                <a:solidFill>
                  <a:schemeClr val="tx1"/>
                </a:solidFill>
                <a:latin typeface="+mn-lt"/>
              </a:rPr>
              <a:t>Genetics, primary determinant, explains up to 90% of the variance in menopausal age</a:t>
            </a:r>
          </a:p>
          <a:p>
            <a:pPr marL="285750" indent="-285750">
              <a:buFont typeface="Arial" panose="020B0604020202020204" pitchFamily="34" charset="0"/>
              <a:buChar char="•"/>
            </a:pPr>
            <a:r>
              <a:rPr lang="en-US" sz="1600" dirty="0">
                <a:solidFill>
                  <a:schemeClr val="tx1"/>
                </a:solidFill>
                <a:latin typeface="+mn-lt"/>
              </a:rPr>
              <a:t>Socioeconomic status</a:t>
            </a:r>
          </a:p>
          <a:p>
            <a:pPr marL="285750" indent="-285750">
              <a:buFont typeface="Arial" panose="020B0604020202020204" pitchFamily="34" charset="0"/>
              <a:buChar char="•"/>
            </a:pPr>
            <a:r>
              <a:rPr lang="en-US" sz="1600" dirty="0">
                <a:solidFill>
                  <a:schemeClr val="tx1"/>
                </a:solidFill>
                <a:latin typeface="+mn-lt"/>
              </a:rPr>
              <a:t>Smoking, Poor nutritional status</a:t>
            </a:r>
          </a:p>
          <a:p>
            <a:pPr marL="285750" indent="-285750">
              <a:buFont typeface="Arial" panose="020B0604020202020204" pitchFamily="34" charset="0"/>
              <a:buChar char="•"/>
            </a:pPr>
            <a:r>
              <a:rPr lang="en-US" sz="1600" dirty="0">
                <a:solidFill>
                  <a:schemeClr val="tx1"/>
                </a:solidFill>
                <a:latin typeface="+mn-lt"/>
              </a:rPr>
              <a:t>Higher parity</a:t>
            </a:r>
          </a:p>
          <a:p>
            <a:pPr marL="285750" indent="-285750">
              <a:buFont typeface="Arial" panose="020B0604020202020204" pitchFamily="34" charset="0"/>
              <a:buChar char="•"/>
            </a:pPr>
            <a:r>
              <a:rPr lang="en-US" sz="1600" dirty="0">
                <a:solidFill>
                  <a:schemeClr val="tx1"/>
                </a:solidFill>
                <a:latin typeface="+mn-lt"/>
              </a:rPr>
              <a:t>Higher BMI</a:t>
            </a:r>
          </a:p>
          <a:p>
            <a:pPr marL="285750" indent="-285750">
              <a:buFont typeface="Arial" panose="020B0604020202020204" pitchFamily="34" charset="0"/>
              <a:buChar char="•"/>
            </a:pPr>
            <a:r>
              <a:rPr lang="en-US" sz="1600" dirty="0">
                <a:solidFill>
                  <a:schemeClr val="tx1"/>
                </a:solidFill>
                <a:latin typeface="+mn-lt"/>
              </a:rPr>
              <a:t>Ethnicity</a:t>
            </a:r>
          </a:p>
          <a:p>
            <a:pPr marL="285750" indent="-285750">
              <a:buFont typeface="Arial" panose="020B0604020202020204" pitchFamily="34" charset="0"/>
              <a:buChar char="•"/>
            </a:pPr>
            <a:r>
              <a:rPr lang="en-US" sz="1600" b="1" i="1" dirty="0">
                <a:solidFill>
                  <a:schemeClr val="tx1"/>
                </a:solidFill>
                <a:latin typeface="+mn-lt"/>
              </a:rPr>
              <a:t>By age 58, 97% of women will have gone through menopause</a:t>
            </a:r>
            <a:endParaRPr lang="en-US" sz="1600" dirty="0">
              <a:solidFill>
                <a:schemeClr val="tx1"/>
              </a:solidFill>
              <a:latin typeface="+mn-lt"/>
            </a:endParaRPr>
          </a:p>
          <a:p>
            <a:pPr algn="ctr"/>
            <a:endParaRPr lang="en-GB" sz="2000" b="1" dirty="0">
              <a:solidFill>
                <a:schemeClr val="bg1">
                  <a:lumMod val="50000"/>
                </a:schemeClr>
              </a:solidFill>
            </a:endParaRPr>
          </a:p>
          <a:p>
            <a:pPr algn="ctr"/>
            <a:endParaRPr lang="en-GB" sz="1800" b="1" dirty="0">
              <a:solidFill>
                <a:schemeClr val="bg1">
                  <a:lumMod val="50000"/>
                </a:schemeClr>
              </a:solidFill>
            </a:endParaRPr>
          </a:p>
          <a:p>
            <a:endParaRPr lang="en-US" dirty="0"/>
          </a:p>
        </p:txBody>
      </p:sp>
      <p:sp>
        <p:nvSpPr>
          <p:cNvPr id="7" name="Title 6">
            <a:extLst>
              <a:ext uri="{FF2B5EF4-FFF2-40B4-BE49-F238E27FC236}">
                <a16:creationId xmlns:a16="http://schemas.microsoft.com/office/drawing/2014/main" id="{32DE8DF7-B007-AE44-8598-2566BE7C1031}"/>
              </a:ext>
            </a:extLst>
          </p:cNvPr>
          <p:cNvSpPr>
            <a:spLocks noGrp="1"/>
          </p:cNvSpPr>
          <p:nvPr>
            <p:ph type="ctrTitle"/>
          </p:nvPr>
        </p:nvSpPr>
        <p:spPr>
          <a:xfrm>
            <a:off x="370791" y="624281"/>
            <a:ext cx="5219362" cy="281296"/>
          </a:xfrm>
        </p:spPr>
        <p:txBody>
          <a:bodyPr/>
          <a:lstStyle/>
          <a:p>
            <a:r>
              <a:rPr lang="en-US" sz="3200" dirty="0">
                <a:solidFill>
                  <a:srgbClr val="106975"/>
                </a:solidFill>
                <a:latin typeface="+mj-lt"/>
              </a:rPr>
              <a:t>Timing of Menopause</a:t>
            </a:r>
          </a:p>
        </p:txBody>
      </p:sp>
    </p:spTree>
    <p:extLst>
      <p:ext uri="{BB962C8B-B14F-4D97-AF65-F5344CB8AC3E}">
        <p14:creationId xmlns:p14="http://schemas.microsoft.com/office/powerpoint/2010/main" val="2494477084"/>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1ED3D011DB6C64EB640DCFB963FF02D" ma:contentTypeVersion="2" ma:contentTypeDescription="Create a new document." ma:contentTypeScope="" ma:versionID="39a68c4cb2165dc7bd2108e193a3b45d">
  <xsd:schema xmlns:xsd="http://www.w3.org/2001/XMLSchema" xmlns:xs="http://www.w3.org/2001/XMLSchema" xmlns:p="http://schemas.microsoft.com/office/2006/metadata/properties" xmlns:ns2="88fa40a9-8ffc-4b20-b414-a0453cce91ea" targetNamespace="http://schemas.microsoft.com/office/2006/metadata/properties" ma:root="true" ma:fieldsID="a0b9b957e1d166c92a87e4cf6ef327ae" ns2:_="">
    <xsd:import namespace="88fa40a9-8ffc-4b20-b414-a0453cce91ea"/>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fa40a9-8ffc-4b20-b414-a0453cce91e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9EF7FA7-4E2F-41BD-AA3A-32FA1F3AEB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fa40a9-8ffc-4b20-b414-a0453cce91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DA49B8D-8EAD-4F2F-9301-A902F60508D7}">
  <ds:schemaRefs>
    <ds:schemaRef ds:uri="http://schemas.microsoft.com/sharepoint/v3/contenttype/forms"/>
  </ds:schemaRefs>
</ds:datastoreItem>
</file>

<file path=customXml/itemProps3.xml><?xml version="1.0" encoding="utf-8"?>
<ds:datastoreItem xmlns:ds="http://schemas.openxmlformats.org/officeDocument/2006/customXml" ds:itemID="{187A70C3-66AA-464D-92C1-890186DA163B}">
  <ds:schemaRefs>
    <ds:schemaRef ds:uri="http://schemas.openxmlformats.org/package/2006/metadata/core-properties"/>
    <ds:schemaRef ds:uri="http://purl.org/dc/dcmitype/"/>
    <ds:schemaRef ds:uri="http://www.w3.org/XML/1998/namespace"/>
    <ds:schemaRef ds:uri="88fa40a9-8ffc-4b20-b414-a0453cce91ea"/>
    <ds:schemaRef ds:uri="http://purl.org/dc/elements/1.1/"/>
    <ds:schemaRef ds:uri="http://schemas.microsoft.com/office/2006/documentManagement/types"/>
    <ds:schemaRef ds:uri="http://schemas.microsoft.com/office/2006/metadata/properties"/>
    <ds:schemaRef ds:uri="http://schemas.microsoft.com/office/infopath/2007/PartnerControls"/>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24596</TotalTime>
  <Words>2451</Words>
  <Application>Microsoft Macintosh PowerPoint</Application>
  <PresentationFormat>On-screen Show (16:9)</PresentationFormat>
  <Paragraphs>406</Paragraphs>
  <Slides>52</Slides>
  <Notes>32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52</vt:i4>
      </vt:variant>
    </vt:vector>
  </HeadingPairs>
  <TitlesOfParts>
    <vt:vector size="60" baseType="lpstr">
      <vt:lpstr>ヒラギノ角ゴ Pro W3</vt:lpstr>
      <vt:lpstr>Arial</vt:lpstr>
      <vt:lpstr>Calibri</vt:lpstr>
      <vt:lpstr>Helvetica</vt:lpstr>
      <vt:lpstr>Helvetica Neue (Headings)</vt:lpstr>
      <vt:lpstr>Tahoma</vt:lpstr>
      <vt:lpstr>Custom Design</vt:lpstr>
      <vt:lpstr>1_Custom Design</vt:lpstr>
      <vt:lpstr>PowerPoint Presentation</vt:lpstr>
      <vt:lpstr>PowerPoint Presentation</vt:lpstr>
      <vt:lpstr>Learning Objectives</vt:lpstr>
      <vt:lpstr>Definitions</vt:lpstr>
      <vt:lpstr>Physiology </vt:lpstr>
      <vt:lpstr>Number of Oocytes</vt:lpstr>
      <vt:lpstr>Follicular Depletion </vt:lpstr>
      <vt:lpstr>FSH and Estradiol Levels </vt:lpstr>
      <vt:lpstr>Timing of Menopause</vt:lpstr>
      <vt:lpstr>PowerPoint Presentation</vt:lpstr>
      <vt:lpstr>Symptoms </vt:lpstr>
      <vt:lpstr>Vasomotor Symptoms (VMS) </vt:lpstr>
      <vt:lpstr>Hot Flashes </vt:lpstr>
      <vt:lpstr>Effects of Symptoms</vt:lpstr>
      <vt:lpstr>Quality of Life (QOL)</vt:lpstr>
      <vt:lpstr>PowerPoint Presentation</vt:lpstr>
      <vt:lpstr>PowerPoint Presentation</vt:lpstr>
      <vt:lpstr>PowerPoint Presentation</vt:lpstr>
      <vt:lpstr>Genital Atrophy</vt:lpstr>
      <vt:lpstr>Menopause and Bone Loss</vt:lpstr>
      <vt:lpstr>Estrogen and Bone Homeostasis</vt:lpstr>
      <vt:lpstr>PowerPoint Presentation</vt:lpstr>
      <vt:lpstr>Estrogen is protective</vt:lpstr>
      <vt:lpstr>Early Menopause and Cardiovascular Disease</vt:lpstr>
      <vt:lpstr>PowerPoint Presentation</vt:lpstr>
      <vt:lpstr>Lifestyle Changes</vt:lpstr>
      <vt:lpstr>Physical Health</vt:lpstr>
      <vt:lpstr>Bone Health</vt:lpstr>
      <vt:lpstr>PowerPoint Presentation</vt:lpstr>
      <vt:lpstr>Hormone Replacement Therapy (HRT)</vt:lpstr>
      <vt:lpstr>Hormone Replacement Therapy (HRT)</vt:lpstr>
      <vt:lpstr>Hormone Replacement Therapy (HRT)</vt:lpstr>
      <vt:lpstr>Hormone Replacement Therapy (HRT)</vt:lpstr>
      <vt:lpstr>Non Hormonal Options</vt:lpstr>
      <vt:lpstr>Alternative Therapy</vt:lpstr>
      <vt:lpstr>PowerPoint Presentation</vt:lpstr>
      <vt:lpstr>PowerPoint Presentation</vt:lpstr>
      <vt:lpstr>Risks of HRT</vt:lpstr>
      <vt:lpstr>HRT and Breast Cancer risk </vt:lpstr>
      <vt:lpstr>PowerPoint Presentation</vt:lpstr>
      <vt:lpstr>PowerPoint Presentation</vt:lpstr>
      <vt:lpstr>HRT and Cardiovascular Disease</vt:lpstr>
      <vt:lpstr>HRT and Cardiovascular Disease</vt:lpstr>
      <vt:lpstr>HRT and Venous Thromboembolism (VTE)</vt:lpstr>
      <vt:lpstr>HRT and Dementia</vt:lpstr>
      <vt:lpstr>HRT and other conditions</vt:lpstr>
      <vt:lpstr>PowerPoint Presentation</vt:lpstr>
      <vt:lpstr>Summary</vt:lpstr>
      <vt:lpstr>Summary </vt:lpstr>
      <vt:lpstr>Summary </vt:lpstr>
      <vt:lpstr>Post Menopause Not just long lives, long healthy lives! </vt:lpstr>
      <vt:lpstr> Thank you  Questions?    rhassan@sidra.org  </vt:lpstr>
    </vt:vector>
  </TitlesOfParts>
  <Manager/>
  <Company>fischerAppelt, qatar</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Ahmad Al Hindi</dc:creator>
  <cp:keywords/>
  <dc:description/>
  <cp:lastModifiedBy>Rudaina Hassan</cp:lastModifiedBy>
  <cp:revision>381</cp:revision>
  <cp:lastPrinted>2018-01-28T10:47:13Z</cp:lastPrinted>
  <dcterms:created xsi:type="dcterms:W3CDTF">2017-11-27T07:27:45Z</dcterms:created>
  <dcterms:modified xsi:type="dcterms:W3CDTF">2024-05-25T18:26:46Z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0x01010001ED3D011DB6C64EB640DCFB963FF02D</vt:lpwstr>
  </property>
  <property fmtid="{D5CDD505-2E9C-101B-9397-08002B2CF9AE}" pid="3" name="Order">
    <vt:r8>400</vt:r8>
  </property>
</Properties>
</file>