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257" r:id="rId3"/>
    <p:sldId id="258" r:id="rId4"/>
    <p:sldId id="300" r:id="rId5"/>
    <p:sldId id="301" r:id="rId6"/>
    <p:sldId id="259" r:id="rId7"/>
    <p:sldId id="260" r:id="rId8"/>
    <p:sldId id="261" r:id="rId9"/>
    <p:sldId id="276" r:id="rId10"/>
    <p:sldId id="277" r:id="rId11"/>
    <p:sldId id="278" r:id="rId12"/>
    <p:sldId id="279" r:id="rId13"/>
    <p:sldId id="305" r:id="rId14"/>
    <p:sldId id="306" r:id="rId15"/>
    <p:sldId id="280" r:id="rId16"/>
    <p:sldId id="307" r:id="rId17"/>
    <p:sldId id="308" r:id="rId18"/>
    <p:sldId id="309" r:id="rId19"/>
    <p:sldId id="310" r:id="rId20"/>
    <p:sldId id="311" r:id="rId21"/>
    <p:sldId id="312" r:id="rId22"/>
    <p:sldId id="262" r:id="rId23"/>
    <p:sldId id="282" r:id="rId24"/>
    <p:sldId id="283" r:id="rId25"/>
    <p:sldId id="285" r:id="rId26"/>
    <p:sldId id="263" r:id="rId27"/>
    <p:sldId id="264" r:id="rId28"/>
    <p:sldId id="265" r:id="rId29"/>
    <p:sldId id="287" r:id="rId30"/>
    <p:sldId id="289" r:id="rId31"/>
    <p:sldId id="290" r:id="rId32"/>
    <p:sldId id="291" r:id="rId33"/>
    <p:sldId id="292" r:id="rId34"/>
    <p:sldId id="266" r:id="rId35"/>
    <p:sldId id="313" r:id="rId36"/>
    <p:sldId id="315" r:id="rId37"/>
    <p:sldId id="316" r:id="rId38"/>
    <p:sldId id="314" r:id="rId39"/>
    <p:sldId id="267" r:id="rId40"/>
    <p:sldId id="268" r:id="rId41"/>
    <p:sldId id="269" r:id="rId42"/>
    <p:sldId id="320" r:id="rId43"/>
    <p:sldId id="321" r:id="rId44"/>
    <p:sldId id="322" r:id="rId45"/>
    <p:sldId id="323" r:id="rId46"/>
    <p:sldId id="270" r:id="rId47"/>
    <p:sldId id="325" r:id="rId48"/>
    <p:sldId id="326" r:id="rId49"/>
    <p:sldId id="327" r:id="rId50"/>
    <p:sldId id="328" r:id="rId51"/>
    <p:sldId id="329" r:id="rId52"/>
    <p:sldId id="330" r:id="rId53"/>
    <p:sldId id="272" r:id="rId54"/>
    <p:sldId id="274" r:id="rId55"/>
    <p:sldId id="334" r:id="rId56"/>
    <p:sldId id="333" r:id="rId57"/>
    <p:sldId id="332" r:id="rId58"/>
    <p:sldId id="294" r:id="rId59"/>
    <p:sldId id="295" r:id="rId60"/>
    <p:sldId id="296" r:id="rId61"/>
    <p:sldId id="303" r:id="rId62"/>
    <p:sldId id="302" r:id="rId63"/>
    <p:sldId id="298" r:id="rId64"/>
    <p:sldId id="299" r:id="rId65"/>
    <p:sldId id="335" r:id="rId66"/>
    <p:sldId id="336" r:id="rId67"/>
    <p:sldId id="337" r:id="rId68"/>
    <p:sldId id="338" r:id="rId69"/>
    <p:sldId id="29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16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3E73D-C296-4FF9-A847-C12E0E6E1AB8}" type="doc">
      <dgm:prSet loTypeId="urn:microsoft.com/office/officeart/2005/8/layout/chevron1" loCatId="process" qsTypeId="urn:microsoft.com/office/officeart/2005/8/quickstyle/simple1" qsCatId="simple" csTypeId="urn:microsoft.com/office/officeart/2005/8/colors/accent1_2" csCatId="accent1" phldr="1"/>
      <dgm:spPr/>
    </dgm:pt>
    <dgm:pt modelId="{42274D5D-6ADB-40C7-9C42-B6CBA3357853}">
      <dgm:prSet phldrT="[Texte]"/>
      <dgm:spPr>
        <a:solidFill>
          <a:srgbClr val="FF00FF"/>
        </a:solidFill>
      </dgm:spPr>
      <dgm:t>
        <a:bodyPr/>
        <a:lstStyle/>
        <a:p>
          <a:r>
            <a:rPr lang="fr-FR" dirty="0"/>
            <a:t>20 </a:t>
          </a:r>
          <a:r>
            <a:rPr lang="fr-FR" dirty="0" err="1" smtClean="0"/>
            <a:t>Years</a:t>
          </a:r>
          <a:endParaRPr lang="fr-FR" dirty="0"/>
        </a:p>
      </dgm:t>
    </dgm:pt>
    <dgm:pt modelId="{1D932C5B-CF8A-4128-99C3-3FF4EA664762}" type="parTrans" cxnId="{CE10DBE9-59A6-4457-A23F-BB90FCC9CF83}">
      <dgm:prSet/>
      <dgm:spPr/>
      <dgm:t>
        <a:bodyPr/>
        <a:lstStyle/>
        <a:p>
          <a:endParaRPr lang="fr-FR"/>
        </a:p>
      </dgm:t>
    </dgm:pt>
    <dgm:pt modelId="{A546F16B-C05C-41D9-AC47-87D71937632E}" type="sibTrans" cxnId="{CE10DBE9-59A6-4457-A23F-BB90FCC9CF83}">
      <dgm:prSet/>
      <dgm:spPr/>
      <dgm:t>
        <a:bodyPr/>
        <a:lstStyle/>
        <a:p>
          <a:endParaRPr lang="fr-FR"/>
        </a:p>
      </dgm:t>
    </dgm:pt>
    <dgm:pt modelId="{8D181441-C70A-4B7B-A101-76E4C22C3EA7}">
      <dgm:prSet phldrT="[Texte]"/>
      <dgm:spPr>
        <a:solidFill>
          <a:srgbClr val="FF00FF"/>
        </a:solidFill>
      </dgm:spPr>
      <dgm:t>
        <a:bodyPr/>
        <a:lstStyle/>
        <a:p>
          <a:r>
            <a:rPr lang="fr-FR" dirty="0"/>
            <a:t>32 </a:t>
          </a:r>
          <a:r>
            <a:rPr lang="fr-FR" dirty="0" err="1" smtClean="0"/>
            <a:t>Years</a:t>
          </a:r>
          <a:endParaRPr lang="fr-FR" dirty="0"/>
        </a:p>
      </dgm:t>
    </dgm:pt>
    <dgm:pt modelId="{182BA553-AFC8-4D29-AC7E-E2A6EDB3EBF9}" type="parTrans" cxnId="{037D5B4C-D0D0-4ABB-9C72-87F8BA491410}">
      <dgm:prSet/>
      <dgm:spPr/>
      <dgm:t>
        <a:bodyPr/>
        <a:lstStyle/>
        <a:p>
          <a:endParaRPr lang="fr-FR"/>
        </a:p>
      </dgm:t>
    </dgm:pt>
    <dgm:pt modelId="{99C32C24-8689-4E35-B49E-44A708ECDBAF}" type="sibTrans" cxnId="{037D5B4C-D0D0-4ABB-9C72-87F8BA491410}">
      <dgm:prSet/>
      <dgm:spPr/>
      <dgm:t>
        <a:bodyPr/>
        <a:lstStyle/>
        <a:p>
          <a:endParaRPr lang="fr-FR"/>
        </a:p>
      </dgm:t>
    </dgm:pt>
    <dgm:pt modelId="{3BBED961-661C-487A-8720-7811764CF60D}">
      <dgm:prSet phldrT="[Texte]"/>
      <dgm:spPr>
        <a:solidFill>
          <a:srgbClr val="FF00FF"/>
        </a:solidFill>
      </dgm:spPr>
      <dgm:t>
        <a:bodyPr/>
        <a:lstStyle/>
        <a:p>
          <a:r>
            <a:rPr lang="fr-FR" dirty="0"/>
            <a:t>37 </a:t>
          </a:r>
          <a:r>
            <a:rPr lang="fr-FR" dirty="0" err="1" smtClean="0"/>
            <a:t>Years</a:t>
          </a:r>
          <a:endParaRPr lang="fr-FR" dirty="0"/>
        </a:p>
      </dgm:t>
    </dgm:pt>
    <dgm:pt modelId="{BA1795C6-4AAE-45C6-94FF-97D012AB7AED}" type="parTrans" cxnId="{5E024074-0447-4AA8-8116-29E68E550C28}">
      <dgm:prSet/>
      <dgm:spPr/>
      <dgm:t>
        <a:bodyPr/>
        <a:lstStyle/>
        <a:p>
          <a:endParaRPr lang="fr-FR"/>
        </a:p>
      </dgm:t>
    </dgm:pt>
    <dgm:pt modelId="{F9C121F3-2426-46BE-B6AD-B24CFB4F88C4}" type="sibTrans" cxnId="{5E024074-0447-4AA8-8116-29E68E550C28}">
      <dgm:prSet/>
      <dgm:spPr/>
      <dgm:t>
        <a:bodyPr/>
        <a:lstStyle/>
        <a:p>
          <a:endParaRPr lang="fr-FR"/>
        </a:p>
      </dgm:t>
    </dgm:pt>
    <dgm:pt modelId="{60D33312-B768-4E13-A723-D97509044172}">
      <dgm:prSet phldrT="[Texte]"/>
      <dgm:spPr>
        <a:solidFill>
          <a:srgbClr val="FF00FF"/>
        </a:solidFill>
      </dgm:spPr>
      <dgm:t>
        <a:bodyPr/>
        <a:lstStyle/>
        <a:p>
          <a:r>
            <a:rPr lang="fr-FR" dirty="0"/>
            <a:t>40 </a:t>
          </a:r>
          <a:r>
            <a:rPr lang="fr-FR" dirty="0" err="1" smtClean="0"/>
            <a:t>Years</a:t>
          </a:r>
          <a:endParaRPr lang="fr-FR" dirty="0"/>
        </a:p>
      </dgm:t>
    </dgm:pt>
    <dgm:pt modelId="{5D8A0925-B9F5-49CF-BC37-3FD8175FE762}" type="parTrans" cxnId="{96366FD1-5643-43EC-A965-E5BF3AFAEFFD}">
      <dgm:prSet/>
      <dgm:spPr/>
      <dgm:t>
        <a:bodyPr/>
        <a:lstStyle/>
        <a:p>
          <a:endParaRPr lang="fr-FR"/>
        </a:p>
      </dgm:t>
    </dgm:pt>
    <dgm:pt modelId="{EFC560F7-E85A-4759-988A-2D4E9B32145C}" type="sibTrans" cxnId="{96366FD1-5643-43EC-A965-E5BF3AFAEFFD}">
      <dgm:prSet/>
      <dgm:spPr/>
      <dgm:t>
        <a:bodyPr/>
        <a:lstStyle/>
        <a:p>
          <a:endParaRPr lang="fr-FR"/>
        </a:p>
      </dgm:t>
    </dgm:pt>
    <dgm:pt modelId="{A4B0789F-75BA-4908-9B34-FCBE5C58A5D5}">
      <dgm:prSet/>
      <dgm:spPr>
        <a:solidFill>
          <a:srgbClr val="FF00FF"/>
        </a:solidFill>
      </dgm:spPr>
      <dgm:t>
        <a:bodyPr/>
        <a:lstStyle/>
        <a:p>
          <a:r>
            <a:rPr lang="fr-FR" dirty="0" err="1" smtClean="0"/>
            <a:t>From</a:t>
          </a:r>
          <a:r>
            <a:rPr lang="fr-FR" dirty="0" smtClean="0"/>
            <a:t> 20-30</a:t>
          </a:r>
          <a:endParaRPr lang="fr-FR" dirty="0"/>
        </a:p>
      </dgm:t>
    </dgm:pt>
    <dgm:pt modelId="{66177766-2141-4C9B-A936-CDA00989250E}" type="parTrans" cxnId="{4E3482F3-C44D-4DBF-B788-719C245A87C2}">
      <dgm:prSet/>
      <dgm:spPr/>
      <dgm:t>
        <a:bodyPr/>
        <a:lstStyle/>
        <a:p>
          <a:endParaRPr lang="fr-FR"/>
        </a:p>
      </dgm:t>
    </dgm:pt>
    <dgm:pt modelId="{6614E921-F902-4DDA-82C5-0112E386352E}" type="sibTrans" cxnId="{4E3482F3-C44D-4DBF-B788-719C245A87C2}">
      <dgm:prSet/>
      <dgm:spPr/>
      <dgm:t>
        <a:bodyPr/>
        <a:lstStyle/>
        <a:p>
          <a:endParaRPr lang="fr-FR"/>
        </a:p>
      </dgm:t>
    </dgm:pt>
    <dgm:pt modelId="{C2EE68FA-EC1F-4580-92D8-E86FFEC0E810}">
      <dgm:prSet/>
      <dgm:spPr>
        <a:solidFill>
          <a:srgbClr val="FF00FF"/>
        </a:solidFill>
      </dgm:spPr>
      <dgm:t>
        <a:bodyPr/>
        <a:lstStyle/>
        <a:p>
          <a:r>
            <a:rPr lang="fr-FR" dirty="0"/>
            <a:t>30 </a:t>
          </a:r>
          <a:r>
            <a:rPr lang="fr-FR" dirty="0" err="1" smtClean="0"/>
            <a:t>Years</a:t>
          </a:r>
          <a:endParaRPr lang="fr-FR" dirty="0"/>
        </a:p>
      </dgm:t>
    </dgm:pt>
    <dgm:pt modelId="{9442789B-D147-40FC-B26F-643BEF2010F8}" type="parTrans" cxnId="{5ACE7D9D-7AFC-49E6-9FFB-92BEC85E59E6}">
      <dgm:prSet/>
      <dgm:spPr/>
      <dgm:t>
        <a:bodyPr/>
        <a:lstStyle/>
        <a:p>
          <a:endParaRPr lang="fr-FR"/>
        </a:p>
      </dgm:t>
    </dgm:pt>
    <dgm:pt modelId="{B893DE54-7FEC-4B49-97F6-070A5F480AA9}" type="sibTrans" cxnId="{5ACE7D9D-7AFC-49E6-9FFB-92BEC85E59E6}">
      <dgm:prSet/>
      <dgm:spPr/>
      <dgm:t>
        <a:bodyPr/>
        <a:lstStyle/>
        <a:p>
          <a:endParaRPr lang="fr-FR"/>
        </a:p>
      </dgm:t>
    </dgm:pt>
    <dgm:pt modelId="{567F7F1B-747C-4CDC-B099-E26F95BE2EED}" type="pres">
      <dgm:prSet presAssocID="{86D3E73D-C296-4FF9-A847-C12E0E6E1AB8}" presName="Name0" presStyleCnt="0">
        <dgm:presLayoutVars>
          <dgm:dir/>
          <dgm:animLvl val="lvl"/>
          <dgm:resizeHandles val="exact"/>
        </dgm:presLayoutVars>
      </dgm:prSet>
      <dgm:spPr/>
    </dgm:pt>
    <dgm:pt modelId="{3FEE3F35-69F1-4FF3-9BB7-5D8C7F82BB55}" type="pres">
      <dgm:prSet presAssocID="{42274D5D-6ADB-40C7-9C42-B6CBA3357853}" presName="parTxOnly" presStyleLbl="node1" presStyleIdx="0" presStyleCnt="6">
        <dgm:presLayoutVars>
          <dgm:chMax val="0"/>
          <dgm:chPref val="0"/>
          <dgm:bulletEnabled val="1"/>
        </dgm:presLayoutVars>
      </dgm:prSet>
      <dgm:spPr/>
      <dgm:t>
        <a:bodyPr/>
        <a:lstStyle/>
        <a:p>
          <a:endParaRPr lang="fr-FR"/>
        </a:p>
      </dgm:t>
    </dgm:pt>
    <dgm:pt modelId="{5626AD89-CB3F-4F37-9A91-C5DF83FD89E4}" type="pres">
      <dgm:prSet presAssocID="{A546F16B-C05C-41D9-AC47-87D71937632E}" presName="parTxOnlySpace" presStyleCnt="0"/>
      <dgm:spPr/>
    </dgm:pt>
    <dgm:pt modelId="{ED975B64-2772-452E-83AD-7B85A3E2CF80}" type="pres">
      <dgm:prSet presAssocID="{A4B0789F-75BA-4908-9B34-FCBE5C58A5D5}" presName="parTxOnly" presStyleLbl="node1" presStyleIdx="1" presStyleCnt="6">
        <dgm:presLayoutVars>
          <dgm:chMax val="0"/>
          <dgm:chPref val="0"/>
          <dgm:bulletEnabled val="1"/>
        </dgm:presLayoutVars>
      </dgm:prSet>
      <dgm:spPr/>
      <dgm:t>
        <a:bodyPr/>
        <a:lstStyle/>
        <a:p>
          <a:endParaRPr lang="fr-FR"/>
        </a:p>
      </dgm:t>
    </dgm:pt>
    <dgm:pt modelId="{E640AA1F-31C7-499F-B767-A23D018F930F}" type="pres">
      <dgm:prSet presAssocID="{6614E921-F902-4DDA-82C5-0112E386352E}" presName="parTxOnlySpace" presStyleCnt="0"/>
      <dgm:spPr/>
    </dgm:pt>
    <dgm:pt modelId="{10136C17-9C45-4A7F-A3CB-D7F58CE34A9A}" type="pres">
      <dgm:prSet presAssocID="{C2EE68FA-EC1F-4580-92D8-E86FFEC0E810}" presName="parTxOnly" presStyleLbl="node1" presStyleIdx="2" presStyleCnt="6">
        <dgm:presLayoutVars>
          <dgm:chMax val="0"/>
          <dgm:chPref val="0"/>
          <dgm:bulletEnabled val="1"/>
        </dgm:presLayoutVars>
      </dgm:prSet>
      <dgm:spPr/>
      <dgm:t>
        <a:bodyPr/>
        <a:lstStyle/>
        <a:p>
          <a:endParaRPr lang="fr-FR"/>
        </a:p>
      </dgm:t>
    </dgm:pt>
    <dgm:pt modelId="{1DAA0515-2934-4CF9-98AB-C31768DF8B1E}" type="pres">
      <dgm:prSet presAssocID="{B893DE54-7FEC-4B49-97F6-070A5F480AA9}" presName="parTxOnlySpace" presStyleCnt="0"/>
      <dgm:spPr/>
    </dgm:pt>
    <dgm:pt modelId="{B04A2E78-754E-4ED0-9383-FC9E13BB8C42}" type="pres">
      <dgm:prSet presAssocID="{8D181441-C70A-4B7B-A101-76E4C22C3EA7}" presName="parTxOnly" presStyleLbl="node1" presStyleIdx="3" presStyleCnt="6">
        <dgm:presLayoutVars>
          <dgm:chMax val="0"/>
          <dgm:chPref val="0"/>
          <dgm:bulletEnabled val="1"/>
        </dgm:presLayoutVars>
      </dgm:prSet>
      <dgm:spPr/>
      <dgm:t>
        <a:bodyPr/>
        <a:lstStyle/>
        <a:p>
          <a:endParaRPr lang="fr-FR"/>
        </a:p>
      </dgm:t>
    </dgm:pt>
    <dgm:pt modelId="{7D0576D6-4DFC-40BA-8FD7-B422059C669A}" type="pres">
      <dgm:prSet presAssocID="{99C32C24-8689-4E35-B49E-44A708ECDBAF}" presName="parTxOnlySpace" presStyleCnt="0"/>
      <dgm:spPr/>
    </dgm:pt>
    <dgm:pt modelId="{7DCE41C5-54E1-4C53-A849-8CC0B14F2B71}" type="pres">
      <dgm:prSet presAssocID="{3BBED961-661C-487A-8720-7811764CF60D}" presName="parTxOnly" presStyleLbl="node1" presStyleIdx="4" presStyleCnt="6">
        <dgm:presLayoutVars>
          <dgm:chMax val="0"/>
          <dgm:chPref val="0"/>
          <dgm:bulletEnabled val="1"/>
        </dgm:presLayoutVars>
      </dgm:prSet>
      <dgm:spPr/>
      <dgm:t>
        <a:bodyPr/>
        <a:lstStyle/>
        <a:p>
          <a:endParaRPr lang="fr-FR"/>
        </a:p>
      </dgm:t>
    </dgm:pt>
    <dgm:pt modelId="{E09E5651-4156-4474-9171-093F3664F2AE}" type="pres">
      <dgm:prSet presAssocID="{F9C121F3-2426-46BE-B6AD-B24CFB4F88C4}" presName="parTxOnlySpace" presStyleCnt="0"/>
      <dgm:spPr/>
    </dgm:pt>
    <dgm:pt modelId="{45B739E3-D5B8-4070-9AD8-CD66DEF5424C}" type="pres">
      <dgm:prSet presAssocID="{60D33312-B768-4E13-A723-D97509044172}" presName="parTxOnly" presStyleLbl="node1" presStyleIdx="5" presStyleCnt="6">
        <dgm:presLayoutVars>
          <dgm:chMax val="0"/>
          <dgm:chPref val="0"/>
          <dgm:bulletEnabled val="1"/>
        </dgm:presLayoutVars>
      </dgm:prSet>
      <dgm:spPr/>
      <dgm:t>
        <a:bodyPr/>
        <a:lstStyle/>
        <a:p>
          <a:endParaRPr lang="fr-FR"/>
        </a:p>
      </dgm:t>
    </dgm:pt>
  </dgm:ptLst>
  <dgm:cxnLst>
    <dgm:cxn modelId="{E81D4E31-64DE-234C-962F-F5DAE58A25D6}" type="presOf" srcId="{60D33312-B768-4E13-A723-D97509044172}" destId="{45B739E3-D5B8-4070-9AD8-CD66DEF5424C}" srcOrd="0" destOrd="0" presId="urn:microsoft.com/office/officeart/2005/8/layout/chevron1"/>
    <dgm:cxn modelId="{9F0F3801-E9AB-3345-A07A-1573C432654D}" type="presOf" srcId="{8D181441-C70A-4B7B-A101-76E4C22C3EA7}" destId="{B04A2E78-754E-4ED0-9383-FC9E13BB8C42}" srcOrd="0" destOrd="0" presId="urn:microsoft.com/office/officeart/2005/8/layout/chevron1"/>
    <dgm:cxn modelId="{BED9C519-3C87-C744-8DBA-2594ABC8E5FE}" type="presOf" srcId="{A4B0789F-75BA-4908-9B34-FCBE5C58A5D5}" destId="{ED975B64-2772-452E-83AD-7B85A3E2CF80}" srcOrd="0" destOrd="0" presId="urn:microsoft.com/office/officeart/2005/8/layout/chevron1"/>
    <dgm:cxn modelId="{5ACE7D9D-7AFC-49E6-9FFB-92BEC85E59E6}" srcId="{86D3E73D-C296-4FF9-A847-C12E0E6E1AB8}" destId="{C2EE68FA-EC1F-4580-92D8-E86FFEC0E810}" srcOrd="2" destOrd="0" parTransId="{9442789B-D147-40FC-B26F-643BEF2010F8}" sibTransId="{B893DE54-7FEC-4B49-97F6-070A5F480AA9}"/>
    <dgm:cxn modelId="{CE10DBE9-59A6-4457-A23F-BB90FCC9CF83}" srcId="{86D3E73D-C296-4FF9-A847-C12E0E6E1AB8}" destId="{42274D5D-6ADB-40C7-9C42-B6CBA3357853}" srcOrd="0" destOrd="0" parTransId="{1D932C5B-CF8A-4128-99C3-3FF4EA664762}" sibTransId="{A546F16B-C05C-41D9-AC47-87D71937632E}"/>
    <dgm:cxn modelId="{5E024074-0447-4AA8-8116-29E68E550C28}" srcId="{86D3E73D-C296-4FF9-A847-C12E0E6E1AB8}" destId="{3BBED961-661C-487A-8720-7811764CF60D}" srcOrd="4" destOrd="0" parTransId="{BA1795C6-4AAE-45C6-94FF-97D012AB7AED}" sibTransId="{F9C121F3-2426-46BE-B6AD-B24CFB4F88C4}"/>
    <dgm:cxn modelId="{D665F96F-23BF-EF41-8C81-3AF7B94E5CF2}" type="presOf" srcId="{C2EE68FA-EC1F-4580-92D8-E86FFEC0E810}" destId="{10136C17-9C45-4A7F-A3CB-D7F58CE34A9A}" srcOrd="0" destOrd="0" presId="urn:microsoft.com/office/officeart/2005/8/layout/chevron1"/>
    <dgm:cxn modelId="{9ABFBEE4-D30C-1840-8ACE-4F28F6B1BEB3}" type="presOf" srcId="{86D3E73D-C296-4FF9-A847-C12E0E6E1AB8}" destId="{567F7F1B-747C-4CDC-B099-E26F95BE2EED}" srcOrd="0" destOrd="0" presId="urn:microsoft.com/office/officeart/2005/8/layout/chevron1"/>
    <dgm:cxn modelId="{037D5B4C-D0D0-4ABB-9C72-87F8BA491410}" srcId="{86D3E73D-C296-4FF9-A847-C12E0E6E1AB8}" destId="{8D181441-C70A-4B7B-A101-76E4C22C3EA7}" srcOrd="3" destOrd="0" parTransId="{182BA553-AFC8-4D29-AC7E-E2A6EDB3EBF9}" sibTransId="{99C32C24-8689-4E35-B49E-44A708ECDBAF}"/>
    <dgm:cxn modelId="{219F6170-8E9C-D84C-BDF6-F74E7291E372}" type="presOf" srcId="{3BBED961-661C-487A-8720-7811764CF60D}" destId="{7DCE41C5-54E1-4C53-A849-8CC0B14F2B71}" srcOrd="0" destOrd="0" presId="urn:microsoft.com/office/officeart/2005/8/layout/chevron1"/>
    <dgm:cxn modelId="{96366FD1-5643-43EC-A965-E5BF3AFAEFFD}" srcId="{86D3E73D-C296-4FF9-A847-C12E0E6E1AB8}" destId="{60D33312-B768-4E13-A723-D97509044172}" srcOrd="5" destOrd="0" parTransId="{5D8A0925-B9F5-49CF-BC37-3FD8175FE762}" sibTransId="{EFC560F7-E85A-4759-988A-2D4E9B32145C}"/>
    <dgm:cxn modelId="{798A70F5-1371-914E-BAE5-9CC1230786B6}" type="presOf" srcId="{42274D5D-6ADB-40C7-9C42-B6CBA3357853}" destId="{3FEE3F35-69F1-4FF3-9BB7-5D8C7F82BB55}" srcOrd="0" destOrd="0" presId="urn:microsoft.com/office/officeart/2005/8/layout/chevron1"/>
    <dgm:cxn modelId="{4E3482F3-C44D-4DBF-B788-719C245A87C2}" srcId="{86D3E73D-C296-4FF9-A847-C12E0E6E1AB8}" destId="{A4B0789F-75BA-4908-9B34-FCBE5C58A5D5}" srcOrd="1" destOrd="0" parTransId="{66177766-2141-4C9B-A936-CDA00989250E}" sibTransId="{6614E921-F902-4DDA-82C5-0112E386352E}"/>
    <dgm:cxn modelId="{294E9C8C-0D3D-CF4F-B2E5-69E3B0EC5173}" type="presParOf" srcId="{567F7F1B-747C-4CDC-B099-E26F95BE2EED}" destId="{3FEE3F35-69F1-4FF3-9BB7-5D8C7F82BB55}" srcOrd="0" destOrd="0" presId="urn:microsoft.com/office/officeart/2005/8/layout/chevron1"/>
    <dgm:cxn modelId="{7C27178A-C0B8-F649-8491-BF05D4236589}" type="presParOf" srcId="{567F7F1B-747C-4CDC-B099-E26F95BE2EED}" destId="{5626AD89-CB3F-4F37-9A91-C5DF83FD89E4}" srcOrd="1" destOrd="0" presId="urn:microsoft.com/office/officeart/2005/8/layout/chevron1"/>
    <dgm:cxn modelId="{1185D64E-DABC-594F-AB81-A710F34CC494}" type="presParOf" srcId="{567F7F1B-747C-4CDC-B099-E26F95BE2EED}" destId="{ED975B64-2772-452E-83AD-7B85A3E2CF80}" srcOrd="2" destOrd="0" presId="urn:microsoft.com/office/officeart/2005/8/layout/chevron1"/>
    <dgm:cxn modelId="{B28434B0-8F58-4643-AA15-C7FA6A2FA893}" type="presParOf" srcId="{567F7F1B-747C-4CDC-B099-E26F95BE2EED}" destId="{E640AA1F-31C7-499F-B767-A23D018F930F}" srcOrd="3" destOrd="0" presId="urn:microsoft.com/office/officeart/2005/8/layout/chevron1"/>
    <dgm:cxn modelId="{96FB420A-A273-444B-B552-C1A85F7C84D1}" type="presParOf" srcId="{567F7F1B-747C-4CDC-B099-E26F95BE2EED}" destId="{10136C17-9C45-4A7F-A3CB-D7F58CE34A9A}" srcOrd="4" destOrd="0" presId="urn:microsoft.com/office/officeart/2005/8/layout/chevron1"/>
    <dgm:cxn modelId="{6C0DE4EC-FAD1-3746-965C-3DA2DD3357EC}" type="presParOf" srcId="{567F7F1B-747C-4CDC-B099-E26F95BE2EED}" destId="{1DAA0515-2934-4CF9-98AB-C31768DF8B1E}" srcOrd="5" destOrd="0" presId="urn:microsoft.com/office/officeart/2005/8/layout/chevron1"/>
    <dgm:cxn modelId="{CB5C1DAF-533F-E44A-A83A-F5C5D3B18501}" type="presParOf" srcId="{567F7F1B-747C-4CDC-B099-E26F95BE2EED}" destId="{B04A2E78-754E-4ED0-9383-FC9E13BB8C42}" srcOrd="6" destOrd="0" presId="urn:microsoft.com/office/officeart/2005/8/layout/chevron1"/>
    <dgm:cxn modelId="{8F390A41-CD15-CE47-82C8-6E442B2476E9}" type="presParOf" srcId="{567F7F1B-747C-4CDC-B099-E26F95BE2EED}" destId="{7D0576D6-4DFC-40BA-8FD7-B422059C669A}" srcOrd="7" destOrd="0" presId="urn:microsoft.com/office/officeart/2005/8/layout/chevron1"/>
    <dgm:cxn modelId="{25D20952-7124-3842-8B46-E3D54DA0B6EC}" type="presParOf" srcId="{567F7F1B-747C-4CDC-B099-E26F95BE2EED}" destId="{7DCE41C5-54E1-4C53-A849-8CC0B14F2B71}" srcOrd="8" destOrd="0" presId="urn:microsoft.com/office/officeart/2005/8/layout/chevron1"/>
    <dgm:cxn modelId="{2C99F59D-4CEC-9246-ABDF-414919870686}" type="presParOf" srcId="{567F7F1B-747C-4CDC-B099-E26F95BE2EED}" destId="{E09E5651-4156-4474-9171-093F3664F2AE}" srcOrd="9" destOrd="0" presId="urn:microsoft.com/office/officeart/2005/8/layout/chevron1"/>
    <dgm:cxn modelId="{C5953737-A568-684A-9C0A-F34F5C788A0F}" type="presParOf" srcId="{567F7F1B-747C-4CDC-B099-E26F95BE2EED}" destId="{45B739E3-D5B8-4070-9AD8-CD66DEF5424C}"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65C2EE-0A8F-4A7B-8A30-A07C8D8A56E9}" type="doc">
      <dgm:prSet loTypeId="urn:microsoft.com/office/officeart/2005/8/layout/chevron1" loCatId="process" qsTypeId="urn:microsoft.com/office/officeart/2005/8/quickstyle/simple1" qsCatId="simple" csTypeId="urn:microsoft.com/office/officeart/2005/8/colors/accent1_2" csCatId="accent1" phldr="1"/>
      <dgm:spPr/>
    </dgm:pt>
    <dgm:pt modelId="{F739AF89-4407-4770-83D1-BBCEF1FE3169}" type="pres">
      <dgm:prSet presAssocID="{BF65C2EE-0A8F-4A7B-8A30-A07C8D8A56E9}" presName="Name0" presStyleCnt="0">
        <dgm:presLayoutVars>
          <dgm:dir/>
          <dgm:animLvl val="lvl"/>
          <dgm:resizeHandles val="exact"/>
        </dgm:presLayoutVars>
      </dgm:prSet>
      <dgm:spPr/>
    </dgm:pt>
  </dgm:ptLst>
  <dgm:cxnLst>
    <dgm:cxn modelId="{65B7EA1D-3213-3E4F-A6FC-4AA16F3FD4F1}" type="presOf" srcId="{BF65C2EE-0A8F-4A7B-8A30-A07C8D8A56E9}" destId="{F739AF89-4407-4770-83D1-BBCEF1FE3169}"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65C2EE-0A8F-4A7B-8A30-A07C8D8A56E9}" type="doc">
      <dgm:prSet loTypeId="urn:microsoft.com/office/officeart/2005/8/layout/chevron1" loCatId="process" qsTypeId="urn:microsoft.com/office/officeart/2005/8/quickstyle/simple1" qsCatId="simple" csTypeId="urn:microsoft.com/office/officeart/2005/8/colors/accent1_2" csCatId="accent1" phldr="1"/>
      <dgm:spPr/>
    </dgm:pt>
    <dgm:pt modelId="{F739AF89-4407-4770-83D1-BBCEF1FE3169}" type="pres">
      <dgm:prSet presAssocID="{BF65C2EE-0A8F-4A7B-8A30-A07C8D8A56E9}" presName="Name0" presStyleCnt="0">
        <dgm:presLayoutVars>
          <dgm:dir/>
          <dgm:animLvl val="lvl"/>
          <dgm:resizeHandles val="exact"/>
        </dgm:presLayoutVars>
      </dgm:prSet>
      <dgm:spPr/>
    </dgm:pt>
  </dgm:ptLst>
  <dgm:cxnLst>
    <dgm:cxn modelId="{F7F57913-0128-6945-9F6D-32D8414B3ED6}" type="presOf" srcId="{BF65C2EE-0A8F-4A7B-8A30-A07C8D8A56E9}" destId="{F739AF89-4407-4770-83D1-BBCEF1FE3169}"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65C2EE-0A8F-4A7B-8A30-A07C8D8A56E9}" type="doc">
      <dgm:prSet loTypeId="urn:microsoft.com/office/officeart/2005/8/layout/chevron1" loCatId="process" qsTypeId="urn:microsoft.com/office/officeart/2005/8/quickstyle/simple1" qsCatId="simple" csTypeId="urn:microsoft.com/office/officeart/2005/8/colors/accent1_2" csCatId="accent1" phldr="1"/>
      <dgm:spPr/>
    </dgm:pt>
    <dgm:pt modelId="{F739AF89-4407-4770-83D1-BBCEF1FE3169}" type="pres">
      <dgm:prSet presAssocID="{BF65C2EE-0A8F-4A7B-8A30-A07C8D8A56E9}" presName="Name0" presStyleCnt="0">
        <dgm:presLayoutVars>
          <dgm:dir/>
          <dgm:animLvl val="lvl"/>
          <dgm:resizeHandles val="exact"/>
        </dgm:presLayoutVars>
      </dgm:prSet>
      <dgm:spPr/>
    </dgm:pt>
  </dgm:ptLst>
  <dgm:cxnLst>
    <dgm:cxn modelId="{543FB7D2-925B-2444-A4CA-B84289DF0A6D}" type="presOf" srcId="{BF65C2EE-0A8F-4A7B-8A30-A07C8D8A56E9}" destId="{F739AF89-4407-4770-83D1-BBCEF1FE3169}"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65C2EE-0A8F-4A7B-8A30-A07C8D8A56E9}" type="doc">
      <dgm:prSet loTypeId="urn:microsoft.com/office/officeart/2005/8/layout/chevron1" loCatId="process" qsTypeId="urn:microsoft.com/office/officeart/2005/8/quickstyle/simple1" qsCatId="simple" csTypeId="urn:microsoft.com/office/officeart/2005/8/colors/accent1_2" csCatId="accent1" phldr="1"/>
      <dgm:spPr/>
    </dgm:pt>
    <dgm:pt modelId="{F739AF89-4407-4770-83D1-BBCEF1FE3169}" type="pres">
      <dgm:prSet presAssocID="{BF65C2EE-0A8F-4A7B-8A30-A07C8D8A56E9}" presName="Name0" presStyleCnt="0">
        <dgm:presLayoutVars>
          <dgm:dir/>
          <dgm:animLvl val="lvl"/>
          <dgm:resizeHandles val="exact"/>
        </dgm:presLayoutVars>
      </dgm:prSet>
      <dgm:spPr/>
    </dgm:pt>
  </dgm:ptLst>
  <dgm:cxnLst>
    <dgm:cxn modelId="{6463958C-8817-1B48-B2CD-EF107589A43A}" type="presOf" srcId="{BF65C2EE-0A8F-4A7B-8A30-A07C8D8A56E9}" destId="{F739AF89-4407-4770-83D1-BBCEF1FE3169}"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65C2EE-0A8F-4A7B-8A30-A07C8D8A56E9}" type="doc">
      <dgm:prSet loTypeId="urn:microsoft.com/office/officeart/2005/8/layout/chevron1" loCatId="process" qsTypeId="urn:microsoft.com/office/officeart/2005/8/quickstyle/simple1" qsCatId="simple" csTypeId="urn:microsoft.com/office/officeart/2005/8/colors/accent1_2" csCatId="accent1" phldr="1"/>
      <dgm:spPr/>
    </dgm:pt>
    <dgm:pt modelId="{F739AF89-4407-4770-83D1-BBCEF1FE3169}" type="pres">
      <dgm:prSet presAssocID="{BF65C2EE-0A8F-4A7B-8A30-A07C8D8A56E9}" presName="Name0" presStyleCnt="0">
        <dgm:presLayoutVars>
          <dgm:dir/>
          <dgm:animLvl val="lvl"/>
          <dgm:resizeHandles val="exact"/>
        </dgm:presLayoutVars>
      </dgm:prSet>
      <dgm:spPr/>
    </dgm:pt>
  </dgm:ptLst>
  <dgm:cxnLst>
    <dgm:cxn modelId="{129C7EB1-7D6E-3E40-952B-C789A690DD5D}" type="presOf" srcId="{BF65C2EE-0A8F-4A7B-8A30-A07C8D8A56E9}" destId="{F739AF89-4407-4770-83D1-BBCEF1FE3169}"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65C2EE-0A8F-4A7B-8A30-A07C8D8A56E9}" type="doc">
      <dgm:prSet loTypeId="urn:microsoft.com/office/officeart/2005/8/layout/chevron1" loCatId="process" qsTypeId="urn:microsoft.com/office/officeart/2005/8/quickstyle/simple1" qsCatId="simple" csTypeId="urn:microsoft.com/office/officeart/2005/8/colors/accent1_2" csCatId="accent1" phldr="1"/>
      <dgm:spPr/>
    </dgm:pt>
    <dgm:pt modelId="{F739AF89-4407-4770-83D1-BBCEF1FE3169}" type="pres">
      <dgm:prSet presAssocID="{BF65C2EE-0A8F-4A7B-8A30-A07C8D8A56E9}" presName="Name0" presStyleCnt="0">
        <dgm:presLayoutVars>
          <dgm:dir/>
          <dgm:animLvl val="lvl"/>
          <dgm:resizeHandles val="exact"/>
        </dgm:presLayoutVars>
      </dgm:prSet>
      <dgm:spPr/>
    </dgm:pt>
  </dgm:ptLst>
  <dgm:cxnLst>
    <dgm:cxn modelId="{332A58BC-BCB7-794D-963F-9E765343E3DD}" type="presOf" srcId="{BF65C2EE-0A8F-4A7B-8A30-A07C8D8A56E9}" destId="{F739AF89-4407-4770-83D1-BBCEF1FE3169}"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65C2EE-0A8F-4A7B-8A30-A07C8D8A56E9}" type="doc">
      <dgm:prSet loTypeId="urn:microsoft.com/office/officeart/2005/8/layout/chevron1" loCatId="process" qsTypeId="urn:microsoft.com/office/officeart/2005/8/quickstyle/simple1" qsCatId="simple" csTypeId="urn:microsoft.com/office/officeart/2005/8/colors/accent1_2" csCatId="accent1" phldr="1"/>
      <dgm:spPr/>
    </dgm:pt>
    <dgm:pt modelId="{F739AF89-4407-4770-83D1-BBCEF1FE3169}" type="pres">
      <dgm:prSet presAssocID="{BF65C2EE-0A8F-4A7B-8A30-A07C8D8A56E9}" presName="Name0" presStyleCnt="0">
        <dgm:presLayoutVars>
          <dgm:dir/>
          <dgm:animLvl val="lvl"/>
          <dgm:resizeHandles val="exact"/>
        </dgm:presLayoutVars>
      </dgm:prSet>
      <dgm:spPr/>
    </dgm:pt>
  </dgm:ptLst>
  <dgm:cxnLst>
    <dgm:cxn modelId="{AF06734D-9363-6746-B53F-64A53C072026}" type="presOf" srcId="{BF65C2EE-0A8F-4A7B-8A30-A07C8D8A56E9}" destId="{F739AF89-4407-4770-83D1-BBCEF1FE3169}"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E3F35-69F1-4FF3-9BB7-5D8C7F82BB55}">
      <dsp:nvSpPr>
        <dsp:cNvPr id="0" name=""/>
        <dsp:cNvSpPr/>
      </dsp:nvSpPr>
      <dsp:spPr>
        <a:xfrm>
          <a:off x="3808" y="1194110"/>
          <a:ext cx="1416795" cy="566718"/>
        </a:xfrm>
        <a:prstGeom prst="chevron">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a:t>20 </a:t>
          </a:r>
          <a:r>
            <a:rPr lang="fr-FR" sz="1800" kern="1200" dirty="0" err="1" smtClean="0"/>
            <a:t>Years</a:t>
          </a:r>
          <a:endParaRPr lang="fr-FR" sz="1800" kern="1200" dirty="0"/>
        </a:p>
      </dsp:txBody>
      <dsp:txXfrm>
        <a:off x="287167" y="1194110"/>
        <a:ext cx="850077" cy="566718"/>
      </dsp:txXfrm>
    </dsp:sp>
    <dsp:sp modelId="{ED975B64-2772-452E-83AD-7B85A3E2CF80}">
      <dsp:nvSpPr>
        <dsp:cNvPr id="0" name=""/>
        <dsp:cNvSpPr/>
      </dsp:nvSpPr>
      <dsp:spPr>
        <a:xfrm>
          <a:off x="1278924" y="1194110"/>
          <a:ext cx="1416795" cy="566718"/>
        </a:xfrm>
        <a:prstGeom prst="chevron">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err="1" smtClean="0"/>
            <a:t>From</a:t>
          </a:r>
          <a:r>
            <a:rPr lang="fr-FR" sz="1800" kern="1200" dirty="0" smtClean="0"/>
            <a:t> 20-30</a:t>
          </a:r>
          <a:endParaRPr lang="fr-FR" sz="1800" kern="1200" dirty="0"/>
        </a:p>
      </dsp:txBody>
      <dsp:txXfrm>
        <a:off x="1562283" y="1194110"/>
        <a:ext cx="850077" cy="566718"/>
      </dsp:txXfrm>
    </dsp:sp>
    <dsp:sp modelId="{10136C17-9C45-4A7F-A3CB-D7F58CE34A9A}">
      <dsp:nvSpPr>
        <dsp:cNvPr id="0" name=""/>
        <dsp:cNvSpPr/>
      </dsp:nvSpPr>
      <dsp:spPr>
        <a:xfrm>
          <a:off x="2554039" y="1194110"/>
          <a:ext cx="1416795" cy="566718"/>
        </a:xfrm>
        <a:prstGeom prst="chevron">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a:t>30 </a:t>
          </a:r>
          <a:r>
            <a:rPr lang="fr-FR" sz="1800" kern="1200" dirty="0" err="1" smtClean="0"/>
            <a:t>Years</a:t>
          </a:r>
          <a:endParaRPr lang="fr-FR" sz="1800" kern="1200" dirty="0"/>
        </a:p>
      </dsp:txBody>
      <dsp:txXfrm>
        <a:off x="2837398" y="1194110"/>
        <a:ext cx="850077" cy="566718"/>
      </dsp:txXfrm>
    </dsp:sp>
    <dsp:sp modelId="{B04A2E78-754E-4ED0-9383-FC9E13BB8C42}">
      <dsp:nvSpPr>
        <dsp:cNvPr id="0" name=""/>
        <dsp:cNvSpPr/>
      </dsp:nvSpPr>
      <dsp:spPr>
        <a:xfrm>
          <a:off x="3829155" y="1194110"/>
          <a:ext cx="1416795" cy="566718"/>
        </a:xfrm>
        <a:prstGeom prst="chevron">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a:t>32 </a:t>
          </a:r>
          <a:r>
            <a:rPr lang="fr-FR" sz="1800" kern="1200" dirty="0" err="1" smtClean="0"/>
            <a:t>Years</a:t>
          </a:r>
          <a:endParaRPr lang="fr-FR" sz="1800" kern="1200" dirty="0"/>
        </a:p>
      </dsp:txBody>
      <dsp:txXfrm>
        <a:off x="4112514" y="1194110"/>
        <a:ext cx="850077" cy="566718"/>
      </dsp:txXfrm>
    </dsp:sp>
    <dsp:sp modelId="{7DCE41C5-54E1-4C53-A849-8CC0B14F2B71}">
      <dsp:nvSpPr>
        <dsp:cNvPr id="0" name=""/>
        <dsp:cNvSpPr/>
      </dsp:nvSpPr>
      <dsp:spPr>
        <a:xfrm>
          <a:off x="5104270" y="1194110"/>
          <a:ext cx="1416795" cy="566718"/>
        </a:xfrm>
        <a:prstGeom prst="chevron">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a:t>37 </a:t>
          </a:r>
          <a:r>
            <a:rPr lang="fr-FR" sz="1800" kern="1200" dirty="0" err="1" smtClean="0"/>
            <a:t>Years</a:t>
          </a:r>
          <a:endParaRPr lang="fr-FR" sz="1800" kern="1200" dirty="0"/>
        </a:p>
      </dsp:txBody>
      <dsp:txXfrm>
        <a:off x="5387629" y="1194110"/>
        <a:ext cx="850077" cy="566718"/>
      </dsp:txXfrm>
    </dsp:sp>
    <dsp:sp modelId="{45B739E3-D5B8-4070-9AD8-CD66DEF5424C}">
      <dsp:nvSpPr>
        <dsp:cNvPr id="0" name=""/>
        <dsp:cNvSpPr/>
      </dsp:nvSpPr>
      <dsp:spPr>
        <a:xfrm>
          <a:off x="6379386" y="1194110"/>
          <a:ext cx="1416795" cy="566718"/>
        </a:xfrm>
        <a:prstGeom prst="chevron">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a:t>40 </a:t>
          </a:r>
          <a:r>
            <a:rPr lang="fr-FR" sz="1800" kern="1200" dirty="0" err="1" smtClean="0"/>
            <a:t>Years</a:t>
          </a:r>
          <a:endParaRPr lang="fr-FR" sz="1800" kern="1200" dirty="0"/>
        </a:p>
      </dsp:txBody>
      <dsp:txXfrm>
        <a:off x="6662745" y="1194110"/>
        <a:ext cx="850077" cy="566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325BCE-971D-DC42-85F9-B61627DB6430}" type="datetimeFigureOut">
              <a:rPr lang="en-US" smtClean="0"/>
              <a:t>08/04/18</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751F9-C12E-6544-AF4D-BE72E429F10E}" type="slidenum">
              <a:rPr lang="fr-FR" smtClean="0"/>
              <a:t>‹#›</a:t>
            </a:fld>
            <a:endParaRPr lang="fr-FR"/>
          </a:p>
        </p:txBody>
      </p:sp>
    </p:spTree>
    <p:extLst>
      <p:ext uri="{BB962C8B-B14F-4D97-AF65-F5344CB8AC3E}">
        <p14:creationId xmlns:p14="http://schemas.microsoft.com/office/powerpoint/2010/main" val="25331967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Carole </a:t>
            </a:r>
            <a:r>
              <a:rPr lang="fr-FR" sz="1200" dirty="0"/>
              <a:t>2 Pas de prédisposition au BRCA 1 ou 2  dans sa famille</a:t>
            </a:r>
          </a:p>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7</a:t>
            </a:fld>
            <a:endParaRPr lang="fr-FR"/>
          </a:p>
        </p:txBody>
      </p:sp>
    </p:spTree>
    <p:extLst>
      <p:ext uri="{BB962C8B-B14F-4D97-AF65-F5344CB8AC3E}">
        <p14:creationId xmlns:p14="http://schemas.microsoft.com/office/powerpoint/2010/main" val="39006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A72B1C3-B72D-9645-ABB8-AB3905569D7F}" type="slidenum">
              <a:rPr lang="en-US" sz="1200"/>
              <a:pPr eaLnBrk="1" hangingPunct="1"/>
              <a:t>25</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Chemoprevention</a:t>
            </a:r>
          </a:p>
          <a:p>
            <a:pPr lvl="1" eaLnBrk="1" hangingPunct="1">
              <a:spcBef>
                <a:spcPct val="0"/>
              </a:spcBef>
            </a:pPr>
            <a:r>
              <a:rPr lang="en-US"/>
              <a:t>Tamoxifen - up to 45% reduction in BrCA risk in BRCA2 carriers (?in BRCA1 carriers)</a:t>
            </a:r>
          </a:p>
          <a:p>
            <a:pPr lvl="1" eaLnBrk="1" hangingPunct="1">
              <a:spcBef>
                <a:spcPct val="0"/>
              </a:spcBef>
            </a:pPr>
            <a:r>
              <a:rPr lang="en-US"/>
              <a:t>Oral Contraceptives – 50% reduction in ovarian CA</a:t>
            </a:r>
          </a:p>
          <a:p>
            <a:pPr eaLnBrk="1" hangingPunct="1"/>
            <a:r>
              <a:rPr lang="en-US"/>
              <a:t>Prophylactic bilateral mastectomy</a:t>
            </a:r>
          </a:p>
          <a:p>
            <a:pPr lvl="1" eaLnBrk="1" hangingPunct="1">
              <a:spcBef>
                <a:spcPct val="0"/>
              </a:spcBef>
            </a:pPr>
            <a:r>
              <a:rPr lang="en-US"/>
              <a:t>May reduce breast CA risk up to 90%</a:t>
            </a:r>
          </a:p>
          <a:p>
            <a:pPr eaLnBrk="1" hangingPunct="1"/>
            <a:r>
              <a:rPr lang="en-US"/>
              <a:t>Prophylactic bilateral oophorectomy</a:t>
            </a:r>
          </a:p>
          <a:p>
            <a:pPr lvl="1" eaLnBrk="1" hangingPunct="1">
              <a:spcBef>
                <a:spcPct val="0"/>
              </a:spcBef>
            </a:pPr>
            <a:r>
              <a:rPr lang="en-US"/>
              <a:t>May reduce risk for ovarian CA by 50-90%  studies need validation</a:t>
            </a:r>
          </a:p>
          <a:p>
            <a:pPr lvl="1" eaLnBrk="1" hangingPunct="1">
              <a:spcBef>
                <a:spcPct val="0"/>
              </a:spcBef>
            </a:pPr>
            <a:r>
              <a:rPr lang="en-US"/>
              <a:t>May reduce risk for breast CA by 50% - studies also need validation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Petit à petit l’idée fait son chemin</a:t>
            </a:r>
          </a:p>
          <a:p>
            <a:r>
              <a:rPr lang="fr-FR" sz="1200" dirty="0"/>
              <a:t>STIMULATION OVARIENNE Compliqué mais salvateur</a:t>
            </a:r>
          </a:p>
          <a:p>
            <a:r>
              <a:rPr lang="fr-FR" sz="1200" dirty="0"/>
              <a:t>RESULTATS? </a:t>
            </a:r>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26</a:t>
            </a:fld>
            <a:endParaRPr lang="fr-FR"/>
          </a:p>
        </p:txBody>
      </p:sp>
    </p:spTree>
    <p:extLst>
      <p:ext uri="{BB962C8B-B14F-4D97-AF65-F5344CB8AC3E}">
        <p14:creationId xmlns:p14="http://schemas.microsoft.com/office/powerpoint/2010/main" val="47986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sz="1200" dirty="0"/>
              <a:t>Neutralité bienveillante des médecins </a:t>
            </a:r>
          </a:p>
          <a:p>
            <a:pPr marL="285750" indent="-285750">
              <a:buFont typeface="Arial" panose="020B0604020202020204" pitchFamily="34" charset="0"/>
              <a:buChar char="•"/>
            </a:pPr>
            <a:r>
              <a:rPr lang="fr-FR" sz="1200" dirty="0"/>
              <a:t>Libre arbitre de chaque « mutante BRCA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t>A eu10 ans pour faire son choix </a:t>
            </a:r>
          </a:p>
          <a:p>
            <a:pPr marL="285750" indent="-285750">
              <a:buFont typeface="Arial" panose="020B0604020202020204" pitchFamily="34" charset="0"/>
              <a:buChar char="•"/>
            </a:pP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27</a:t>
            </a:fld>
            <a:endParaRPr lang="fr-FR"/>
          </a:p>
        </p:txBody>
      </p:sp>
    </p:spTree>
    <p:extLst>
      <p:ext uri="{BB962C8B-B14F-4D97-AF65-F5344CB8AC3E}">
        <p14:creationId xmlns:p14="http://schemas.microsoft.com/office/powerpoint/2010/main" val="337037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Carole </a:t>
            </a:r>
            <a:r>
              <a:rPr lang="fr-FR" dirty="0"/>
              <a:t>2 radios, </a:t>
            </a:r>
          </a:p>
          <a:p>
            <a:r>
              <a:rPr lang="fr-FR" dirty="0" err="1"/>
              <a:t>mammos</a:t>
            </a:r>
            <a:r>
              <a:rPr lang="fr-FR" dirty="0"/>
              <a:t>, ponctions, et chirurgie </a:t>
            </a:r>
            <a:r>
              <a:rPr lang="fr-FR" dirty="0" err="1"/>
              <a:t>tumeroctomie</a:t>
            </a:r>
            <a:r>
              <a:rPr lang="fr-FR" dirty="0"/>
              <a:t> de </a:t>
            </a:r>
          </a:p>
          <a:p>
            <a:r>
              <a:rPr lang="fr-FR" dirty="0"/>
              <a:t>préservation du sein, </a:t>
            </a:r>
          </a:p>
          <a:p>
            <a:r>
              <a:rPr lang="fr-FR" dirty="0"/>
              <a:t>Curage axillaire a été obligatoire </a:t>
            </a:r>
          </a:p>
          <a:p>
            <a:r>
              <a:rPr lang="fr-FR" dirty="0"/>
              <a:t>Bras immobilisés , douleur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28</a:t>
            </a:fld>
            <a:endParaRPr lang="fr-FR"/>
          </a:p>
        </p:txBody>
      </p:sp>
    </p:spTree>
    <p:extLst>
      <p:ext uri="{BB962C8B-B14F-4D97-AF65-F5344CB8AC3E}">
        <p14:creationId xmlns:p14="http://schemas.microsoft.com/office/powerpoint/2010/main" val="232674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smtClean="0"/>
          </a:p>
          <a:p>
            <a:r>
              <a:rPr lang="fr-FR" dirty="0" smtClean="0"/>
              <a:t>Chez les femmes porteuses d’une mutation de BRCA1/2, la mastectomie bilatérale est une option de prise en charge qui doit leur être exposée. Elle n’a jamais de caractère d’urgence et relève d’une prise de décision personnelle de la patiente après un délai de réflexion minimum.</a:t>
            </a:r>
          </a:p>
          <a:p>
            <a:r>
              <a:rPr lang="fr-FR" dirty="0" smtClean="0"/>
              <a:t>Les patientes qui ne choisissent pas cette option doivent également être informées qu’elles peuvent revenir ultérieurement sur leur choix.</a:t>
            </a:r>
          </a:p>
          <a:p>
            <a:r>
              <a:rPr lang="fr-FR" dirty="0" smtClean="0"/>
              <a:t>Age de réalisation de la mastectomie bilatérale :</a:t>
            </a:r>
          </a:p>
          <a:p>
            <a:r>
              <a:rPr lang="fr-FR" dirty="0" smtClean="0"/>
              <a:t>Les données actuelles ne permettent pas de déterminer l’âge optimal de réalisation de la mastectomie bilatérale. Cependant, compte-tenu de la rareté de survenue des cancers du sein avant l’âge de 30 ans, il n’est pas pertinent de proposer cette intervention avant cet âge.</a:t>
            </a:r>
          </a:p>
          <a:p>
            <a:endParaRPr lang="fr-FR" dirty="0" smtClean="0"/>
          </a:p>
          <a:p>
            <a:r>
              <a:rPr lang="fr-FR" dirty="0" smtClean="0"/>
              <a:t>Il n’existe pas de données permettant de préciser l’âge maximal de réalisation de la</a:t>
            </a:r>
          </a:p>
          <a:p>
            <a:r>
              <a:rPr lang="fr-FR" dirty="0" smtClean="0"/>
              <a:t>mastectomie bilatérale au-delà duquel il n’y a pas de gain en survie.</a:t>
            </a:r>
          </a:p>
          <a:p>
            <a:r>
              <a:rPr lang="fr-FR" dirty="0" smtClean="0"/>
              <a:t>Au-delà de 65 ans la balance bénéfice-risque d’une stratégie chirurgicale de réduction de risque mammaire doit être évaluée au cas par cas.</a:t>
            </a:r>
          </a:p>
          <a:p>
            <a:endParaRPr lang="fr-FR" dirty="0"/>
          </a:p>
        </p:txBody>
      </p:sp>
      <p:sp>
        <p:nvSpPr>
          <p:cNvPr id="4" name="Slide Number Placeholder 3"/>
          <p:cNvSpPr>
            <a:spLocks noGrp="1"/>
          </p:cNvSpPr>
          <p:nvPr>
            <p:ph type="sldNum" sz="quarter" idx="10"/>
          </p:nvPr>
        </p:nvSpPr>
        <p:spPr/>
        <p:txBody>
          <a:bodyPr/>
          <a:lstStyle/>
          <a:p>
            <a:fld id="{AD5DD8D6-E5CF-0C48-BC6B-09EC0119FEE1}" type="slidenum">
              <a:rPr lang="fr-FR" smtClean="0"/>
              <a:t>31</a:t>
            </a:fld>
            <a:endParaRPr lang="fr-FR"/>
          </a:p>
        </p:txBody>
      </p:sp>
    </p:spTree>
    <p:extLst>
      <p:ext uri="{BB962C8B-B14F-4D97-AF65-F5344CB8AC3E}">
        <p14:creationId xmlns:p14="http://schemas.microsoft.com/office/powerpoint/2010/main" val="2307520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a:p>
            <a:r>
              <a:rPr lang="fr-FR" sz="1200" b="1" u="sng" dirty="0" smtClean="0"/>
              <a:t>Carole </a:t>
            </a:r>
            <a:r>
              <a:rPr lang="fr-FR" sz="1200" b="1" u="sng" dirty="0"/>
              <a:t>1: Il existe moyens d’éviter la transmission à ses enfants, et que ce ne soit pas remis au hasard </a:t>
            </a:r>
            <a:endParaRPr lang="fr-FR" sz="1200" dirty="0"/>
          </a:p>
          <a:p>
            <a:r>
              <a:rPr lang="fr-FR" sz="1200" dirty="0"/>
              <a:t>POUR INFO : Le fait d’avoir BRCA universel</a:t>
            </a:r>
          </a:p>
          <a:p>
            <a:r>
              <a:rPr lang="fr-FR" sz="1200" dirty="0"/>
              <a:t>Mais législation sur BRCA pas universelle</a:t>
            </a:r>
          </a:p>
          <a:p>
            <a:r>
              <a:rPr lang="fr-FR" sz="1200" dirty="0"/>
              <a:t> très différent d’un pays à un autre</a:t>
            </a:r>
          </a:p>
          <a:p>
            <a:r>
              <a:rPr lang="fr-FR" sz="1200" dirty="0"/>
              <a:t>Ex: libre accès a </a:t>
            </a:r>
            <a:r>
              <a:rPr lang="fr-FR" sz="1200" dirty="0" err="1"/>
              <a:t>hong</a:t>
            </a:r>
            <a:r>
              <a:rPr lang="fr-FR" sz="1200" dirty="0"/>
              <a:t> </a:t>
            </a:r>
            <a:r>
              <a:rPr lang="fr-FR" sz="1200" dirty="0" err="1"/>
              <a:t>kong</a:t>
            </a:r>
            <a:r>
              <a:rPr lang="fr-FR" sz="1200" dirty="0"/>
              <a:t> entre 700 et 1000 euros </a:t>
            </a:r>
            <a:r>
              <a:rPr lang="fr-FR" sz="1200" dirty="0" err="1"/>
              <a:t>aujourd</a:t>
            </a:r>
            <a:r>
              <a:rPr lang="fr-FR" sz="1200" dirty="0"/>
              <a:t> »hui déjà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Carole </a:t>
            </a:r>
            <a:r>
              <a:rPr lang="fr-FR" dirty="0"/>
              <a:t>2 : </a:t>
            </a:r>
            <a:r>
              <a:rPr lang="fr-FR" sz="1200" dirty="0"/>
              <a:t>Hormonothérapie 5 ANS (passé à 10 ans récemment) </a:t>
            </a:r>
          </a:p>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34</a:t>
            </a:fld>
            <a:endParaRPr lang="fr-FR"/>
          </a:p>
        </p:txBody>
      </p:sp>
    </p:spTree>
    <p:extLst>
      <p:ext uri="{BB962C8B-B14F-4D97-AF65-F5344CB8AC3E}">
        <p14:creationId xmlns:p14="http://schemas.microsoft.com/office/powerpoint/2010/main" val="1339142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Espace réservé de l'image des diapositives 1"/>
          <p:cNvSpPr>
            <a:spLocks noGrp="1" noRot="1" noChangeAspect="1" noTextEdit="1"/>
          </p:cNvSpPr>
          <p:nvPr>
            <p:ph type="sldImg"/>
          </p:nvPr>
        </p:nvSpPr>
        <p:spPr>
          <a:xfrm>
            <a:off x="1144588" y="685800"/>
            <a:ext cx="4570412" cy="3429000"/>
          </a:xfrm>
          <a:ln w="12700"/>
        </p:spPr>
      </p:sp>
      <p:sp>
        <p:nvSpPr>
          <p:cNvPr id="3082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p>
        </p:txBody>
      </p:sp>
      <p:sp>
        <p:nvSpPr>
          <p:cNvPr id="4" name="Espace réservé du numéro de diapositive 3"/>
          <p:cNvSpPr>
            <a:spLocks noGrp="1"/>
          </p:cNvSpPr>
          <p:nvPr>
            <p:ph type="sldNum" sz="quarter" idx="5"/>
          </p:nvPr>
        </p:nvSpPr>
        <p:spPr/>
        <p:txBody>
          <a:bodyPr/>
          <a:lstStyle>
            <a:lvl1pPr defTabSz="912983" eaLnBrk="0" hangingPunct="0">
              <a:defRPr baseline="30000">
                <a:solidFill>
                  <a:schemeClr val="tx1"/>
                </a:solidFill>
                <a:latin typeface="Arial" charset="0"/>
                <a:ea typeface="ＭＳ Ｐゴシック" charset="0"/>
                <a:cs typeface="Arial" charset="0"/>
              </a:defRPr>
            </a:lvl1pPr>
            <a:lvl2pPr marL="702756" indent="-270291" defTabSz="912983" eaLnBrk="0" hangingPunct="0">
              <a:defRPr baseline="30000">
                <a:solidFill>
                  <a:schemeClr val="tx1"/>
                </a:solidFill>
                <a:latin typeface="Arial" charset="0"/>
                <a:ea typeface="Arial" charset="0"/>
                <a:cs typeface="Arial" charset="0"/>
              </a:defRPr>
            </a:lvl2pPr>
            <a:lvl3pPr marL="1081164" indent="-216233" defTabSz="912983" eaLnBrk="0" hangingPunct="0">
              <a:defRPr baseline="30000">
                <a:solidFill>
                  <a:schemeClr val="tx1"/>
                </a:solidFill>
                <a:latin typeface="Arial" charset="0"/>
                <a:ea typeface="Arial" charset="0"/>
                <a:cs typeface="Arial" charset="0"/>
              </a:defRPr>
            </a:lvl3pPr>
            <a:lvl4pPr marL="1513629" indent="-216233" defTabSz="912983" eaLnBrk="0" hangingPunct="0">
              <a:defRPr baseline="30000">
                <a:solidFill>
                  <a:schemeClr val="tx1"/>
                </a:solidFill>
                <a:latin typeface="Arial" charset="0"/>
                <a:ea typeface="Arial" charset="0"/>
                <a:cs typeface="Arial" charset="0"/>
              </a:defRPr>
            </a:lvl4pPr>
            <a:lvl5pPr marL="1946095" indent="-216233" defTabSz="912983" eaLnBrk="0" hangingPunct="0">
              <a:defRPr baseline="30000">
                <a:solidFill>
                  <a:schemeClr val="tx1"/>
                </a:solidFill>
                <a:latin typeface="Arial" charset="0"/>
                <a:ea typeface="Arial" charset="0"/>
                <a:cs typeface="Arial" charset="0"/>
              </a:defRPr>
            </a:lvl5pPr>
            <a:lvl6pPr marL="2378560" indent="-216233" defTabSz="912983" eaLnBrk="0" fontAlgn="base" hangingPunct="0">
              <a:spcBef>
                <a:spcPct val="0"/>
              </a:spcBef>
              <a:spcAft>
                <a:spcPct val="0"/>
              </a:spcAft>
              <a:defRPr baseline="30000">
                <a:solidFill>
                  <a:schemeClr val="tx1"/>
                </a:solidFill>
                <a:latin typeface="Arial" charset="0"/>
                <a:ea typeface="Arial" charset="0"/>
                <a:cs typeface="Arial" charset="0"/>
              </a:defRPr>
            </a:lvl6pPr>
            <a:lvl7pPr marL="2811026" indent="-216233" defTabSz="912983" eaLnBrk="0" fontAlgn="base" hangingPunct="0">
              <a:spcBef>
                <a:spcPct val="0"/>
              </a:spcBef>
              <a:spcAft>
                <a:spcPct val="0"/>
              </a:spcAft>
              <a:defRPr baseline="30000">
                <a:solidFill>
                  <a:schemeClr val="tx1"/>
                </a:solidFill>
                <a:latin typeface="Arial" charset="0"/>
                <a:ea typeface="Arial" charset="0"/>
                <a:cs typeface="Arial" charset="0"/>
              </a:defRPr>
            </a:lvl7pPr>
            <a:lvl8pPr marL="3243491" indent="-216233" defTabSz="912983" eaLnBrk="0" fontAlgn="base" hangingPunct="0">
              <a:spcBef>
                <a:spcPct val="0"/>
              </a:spcBef>
              <a:spcAft>
                <a:spcPct val="0"/>
              </a:spcAft>
              <a:defRPr baseline="30000">
                <a:solidFill>
                  <a:schemeClr val="tx1"/>
                </a:solidFill>
                <a:latin typeface="Arial" charset="0"/>
                <a:ea typeface="Arial" charset="0"/>
                <a:cs typeface="Arial" charset="0"/>
              </a:defRPr>
            </a:lvl8pPr>
            <a:lvl9pPr marL="3675957" indent="-216233" defTabSz="912983" eaLnBrk="0" fontAlgn="base" hangingPunct="0">
              <a:spcBef>
                <a:spcPct val="0"/>
              </a:spcBef>
              <a:spcAft>
                <a:spcPct val="0"/>
              </a:spcAft>
              <a:defRPr baseline="30000">
                <a:solidFill>
                  <a:schemeClr val="tx1"/>
                </a:solidFill>
                <a:latin typeface="Arial" charset="0"/>
                <a:ea typeface="Arial" charset="0"/>
                <a:cs typeface="Arial" charset="0"/>
              </a:defRPr>
            </a:lvl9pPr>
          </a:lstStyle>
          <a:p>
            <a:pPr eaLnBrk="1" hangingPunct="1"/>
            <a:fld id="{4EAA51C9-2B33-6B4D-B254-84D4E5571890}" type="slidenum">
              <a:rPr lang="de-DE" baseline="0">
                <a:solidFill>
                  <a:srgbClr val="000000"/>
                </a:solidFill>
              </a:rPr>
              <a:pPr eaLnBrk="1" hangingPunct="1"/>
              <a:t>35</a:t>
            </a:fld>
            <a:endParaRPr lang="de-DE" baseline="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en-US" sz="1200" dirty="0" smtClean="0"/>
              <a:t>Carole </a:t>
            </a:r>
            <a:r>
              <a:rPr lang="en-US" sz="1200" dirty="0"/>
              <a:t>1 S</a:t>
            </a:r>
            <a:r>
              <a:rPr lang="mr-IN" sz="1200" dirty="0"/>
              <a:t>i elle </a:t>
            </a:r>
            <a:r>
              <a:rPr lang="fr-FR" sz="1200" dirty="0"/>
              <a:t>n’</a:t>
            </a:r>
            <a:r>
              <a:rPr lang="mr-IN" sz="1200" dirty="0"/>
              <a:t>a pas fait la chirurgie </a:t>
            </a:r>
            <a:r>
              <a:rPr lang="fr-FR" sz="1200" dirty="0"/>
              <a:t>el</a:t>
            </a:r>
            <a:r>
              <a:rPr lang="mr-IN" sz="1200" dirty="0"/>
              <a:t>le peut allaiter</a:t>
            </a:r>
            <a:endParaRPr lang="fr-FR" sz="1200" dirty="0"/>
          </a:p>
          <a:p>
            <a:pPr marL="285750" indent="-285750">
              <a:buFont typeface="Arial" panose="020B0604020202020204" pitchFamily="34" charset="0"/>
              <a:buChar char="•"/>
            </a:pPr>
            <a:r>
              <a:rPr lang="fr-FR" sz="1200" dirty="0" smtClean="0"/>
              <a:t>Carole </a:t>
            </a:r>
            <a:r>
              <a:rPr lang="fr-FR" sz="1200" dirty="0"/>
              <a:t>2 revoit son onco-généticien</a:t>
            </a:r>
          </a:p>
          <a:p>
            <a:pPr marL="285750" indent="-285750">
              <a:buFont typeface="Arial" panose="020B0604020202020204" pitchFamily="34" charset="0"/>
              <a:buChar char="•"/>
            </a:pPr>
            <a:r>
              <a:rPr lang="fr-FR" sz="1200" dirty="0"/>
              <a:t>son </a:t>
            </a:r>
            <a:r>
              <a:rPr lang="fr-FR" sz="1200" dirty="0" err="1"/>
              <a:t>Gynecologue</a:t>
            </a:r>
            <a:r>
              <a:rPr lang="fr-FR" sz="1200" dirty="0"/>
              <a:t> spécialisé et son Chirurgien </a:t>
            </a:r>
          </a:p>
          <a:p>
            <a:pPr marL="285750" indent="-285750">
              <a:buFont typeface="Arial" panose="020B0604020202020204" pitchFamily="34" charset="0"/>
              <a:buChar char="•"/>
            </a:pPr>
            <a:endParaRPr lang="mr-IN" sz="1200" dirty="0"/>
          </a:p>
          <a:p>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39</a:t>
            </a:fld>
            <a:endParaRPr lang="fr-FR"/>
          </a:p>
        </p:txBody>
      </p:sp>
    </p:spTree>
    <p:extLst>
      <p:ext uri="{BB962C8B-B14F-4D97-AF65-F5344CB8AC3E}">
        <p14:creationId xmlns:p14="http://schemas.microsoft.com/office/powerpoint/2010/main" val="252185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Carole </a:t>
            </a:r>
            <a:r>
              <a:rPr lang="fr-FR" dirty="0"/>
              <a:t>2 : </a:t>
            </a:r>
            <a:r>
              <a:rPr lang="fr-FR" sz="1200" dirty="0"/>
              <a:t>prendra  6 mois à 1 an pour avoir le 1</a:t>
            </a:r>
            <a:r>
              <a:rPr lang="fr-FR" sz="1200" baseline="30000" dirty="0"/>
              <a:t>er</a:t>
            </a:r>
            <a:r>
              <a:rPr lang="fr-FR" sz="1200" dirty="0"/>
              <a:t> RDV chirurgien puis le 2</a:t>
            </a:r>
            <a:r>
              <a:rPr lang="fr-FR" sz="1200" baseline="30000" dirty="0"/>
              <a:t>ème</a:t>
            </a:r>
            <a:r>
              <a:rPr lang="fr-FR" sz="1200" dirty="0"/>
              <a:t> pour respecter le  délai de réflexion et voir des PSY </a:t>
            </a:r>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40</a:t>
            </a:fld>
            <a:endParaRPr lang="fr-FR"/>
          </a:p>
        </p:txBody>
      </p:sp>
    </p:spTree>
    <p:extLst>
      <p:ext uri="{BB962C8B-B14F-4D97-AF65-F5344CB8AC3E}">
        <p14:creationId xmlns:p14="http://schemas.microsoft.com/office/powerpoint/2010/main" val="3996748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41</a:t>
            </a:fld>
            <a:endParaRPr lang="fr-FR"/>
          </a:p>
        </p:txBody>
      </p:sp>
    </p:spTree>
    <p:extLst>
      <p:ext uri="{BB962C8B-B14F-4D97-AF65-F5344CB8AC3E}">
        <p14:creationId xmlns:p14="http://schemas.microsoft.com/office/powerpoint/2010/main" val="15323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8</a:t>
            </a:fld>
            <a:endParaRPr lang="fr-FR"/>
          </a:p>
        </p:txBody>
      </p:sp>
    </p:spTree>
    <p:extLst>
      <p:ext uri="{BB962C8B-B14F-4D97-AF65-F5344CB8AC3E}">
        <p14:creationId xmlns:p14="http://schemas.microsoft.com/office/powerpoint/2010/main" val="4276943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46</a:t>
            </a:fld>
            <a:endParaRPr lang="fr-FR"/>
          </a:p>
        </p:txBody>
      </p:sp>
    </p:spTree>
    <p:extLst>
      <p:ext uri="{BB962C8B-B14F-4D97-AF65-F5344CB8AC3E}">
        <p14:creationId xmlns:p14="http://schemas.microsoft.com/office/powerpoint/2010/main" val="3400558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Ici il faut parler de la chronologie de la possibilité de faire du </a:t>
            </a:r>
            <a:r>
              <a:rPr lang="fr-FR" dirty="0" err="1" smtClean="0"/>
              <a:t>multisite</a:t>
            </a:r>
            <a:r>
              <a:rPr lang="fr-FR" dirty="0" smtClean="0"/>
              <a:t> et </a:t>
            </a:r>
            <a:r>
              <a:rPr lang="fr-FR" dirty="0" err="1" smtClean="0"/>
              <a:t>dintgrer</a:t>
            </a:r>
            <a:r>
              <a:rPr lang="fr-FR" dirty="0" smtClean="0"/>
              <a:t> l’histoire clinique</a:t>
            </a:r>
            <a:r>
              <a:rPr lang="fr-FR" baseline="0" dirty="0" smtClean="0"/>
              <a:t> d’un patient</a:t>
            </a:r>
            <a:endParaRPr lang="fr-FR" dirty="0"/>
          </a:p>
        </p:txBody>
      </p:sp>
      <p:sp>
        <p:nvSpPr>
          <p:cNvPr id="4" name="Slide Number Placeholder 3"/>
          <p:cNvSpPr>
            <a:spLocks noGrp="1"/>
          </p:cNvSpPr>
          <p:nvPr>
            <p:ph type="sldNum" sz="quarter" idx="10"/>
          </p:nvPr>
        </p:nvSpPr>
        <p:spPr/>
        <p:txBody>
          <a:bodyPr/>
          <a:lstStyle/>
          <a:p>
            <a:fld id="{ECDE0D58-6734-2540-B88B-F0158080F11D}" type="slidenum">
              <a:rPr lang="en-US" smtClean="0"/>
              <a:t>50</a:t>
            </a:fld>
            <a:endParaRPr lang="en-US"/>
          </a:p>
        </p:txBody>
      </p:sp>
    </p:spTree>
    <p:extLst>
      <p:ext uri="{BB962C8B-B14F-4D97-AF65-F5344CB8AC3E}">
        <p14:creationId xmlns:p14="http://schemas.microsoft.com/office/powerpoint/2010/main" val="260886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1141413" y="685800"/>
            <a:ext cx="4575175"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p>
            <a:pPr eaLnBrk="1" hangingPunct="1"/>
            <a:r>
              <a:rPr lang="en-US">
                <a:latin typeface="Calibri" charset="0"/>
              </a:rPr>
              <a:t>Asdd date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D7F42EBE-07E9-C847-BC75-5144FCEE4A69}" type="slidenum">
              <a:rPr lang="en-US" sz="1200"/>
              <a:pPr eaLnBrk="1" hangingPunct="1"/>
              <a:t>9</a:t>
            </a:fld>
            <a:endParaRPr lang="en-US"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spcAft>
                <a:spcPct val="30000"/>
              </a:spcAft>
            </a:pPr>
            <a:r>
              <a:rPr lang="en-US"/>
              <a:t>~5-10% of all cancer cases have a strong hereditary component with significant increased risk for close relatives</a:t>
            </a:r>
          </a:p>
          <a:p>
            <a:pPr eaLnBrk="1" hangingPunct="1">
              <a:spcAft>
                <a:spcPct val="30000"/>
              </a:spcAft>
            </a:pPr>
            <a:r>
              <a:rPr lang="en-US"/>
              <a:t>~15-20% of cancer cases are </a:t>
            </a:r>
            <a:r>
              <a:rPr lang="ja-JP" altLang="en-US"/>
              <a:t>“</a:t>
            </a:r>
            <a:r>
              <a:rPr lang="en-US"/>
              <a:t>familial</a:t>
            </a:r>
            <a:r>
              <a:rPr lang="ja-JP" altLang="en-US"/>
              <a:t>”</a:t>
            </a:r>
            <a:r>
              <a:rPr lang="en-US"/>
              <a:t> with clustering of cases and probable multifactorial causation</a:t>
            </a:r>
          </a:p>
          <a:p>
            <a:pPr eaLnBrk="1" hangingPunct="1">
              <a:spcAft>
                <a:spcPct val="30000"/>
              </a:spcAft>
            </a:pPr>
            <a:r>
              <a:rPr lang="en-US"/>
              <a:t>~75% of all cancers are sporadic with minimal inherited component and slight to negligible increased risk for relatives</a:t>
            </a:r>
          </a:p>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DD222DD5-3D21-FC46-8302-4084D8E7F135}" type="slidenum">
              <a:rPr lang="en-US" sz="1200"/>
              <a:pPr eaLnBrk="1" hangingPunct="1"/>
              <a:t>11</a:t>
            </a:fld>
            <a:endParaRPr lang="en-US" sz="1200"/>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ct val="35000"/>
              </a:spcAft>
            </a:pPr>
            <a:r>
              <a:rPr lang="en-US"/>
              <a:t>Accounts for about 5-10% of all cases of breast and ovarian cancer</a:t>
            </a:r>
          </a:p>
          <a:p>
            <a:pPr eaLnBrk="1" hangingPunct="1">
              <a:spcAft>
                <a:spcPct val="30000"/>
              </a:spcAft>
            </a:pPr>
            <a:r>
              <a:rPr lang="en-US"/>
              <a:t>~50-70% of HBOC cases associated with mutations in the tumor suppressor genes BRCA1 or BRCA2</a:t>
            </a:r>
          </a:p>
          <a:p>
            <a:pPr eaLnBrk="1" hangingPunct="1"/>
            <a:r>
              <a:rPr lang="en-US"/>
              <a:t>Genetic testing for BRCA1 and BRCA2 mutations is available to women whose family history meet </a:t>
            </a:r>
            <a:r>
              <a:rPr lang="ja-JP" altLang="en-US"/>
              <a:t>“</a:t>
            </a:r>
            <a:r>
              <a:rPr lang="en-US"/>
              <a:t>hereditary breast cancer</a:t>
            </a:r>
            <a:r>
              <a:rPr lang="ja-JP" altLang="en-US"/>
              <a:t>”</a:t>
            </a:r>
            <a:r>
              <a:rPr lang="en-US"/>
              <a:t> criteria.   Important to test affected family member first.</a:t>
            </a:r>
          </a:p>
          <a:p>
            <a:pPr eaLnBrk="1" hangingPunct="1"/>
            <a:endParaRPr lang="en-US"/>
          </a:p>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DC73ECF-FCCA-1646-BEBD-37EE02E1D22D}" type="slidenum">
              <a:rPr lang="en-US" sz="1200"/>
              <a:pPr eaLnBrk="1" hangingPunct="1"/>
              <a:t>12</a:t>
            </a:fld>
            <a:endParaRPr lang="en-US" sz="1200"/>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ct val="20000"/>
              </a:spcAft>
            </a:pPr>
            <a:r>
              <a:rPr lang="en-US"/>
              <a:t>13% of Ashkenazi Jewish women with </a:t>
            </a:r>
            <a:r>
              <a:rPr lang="ja-JP" altLang="en-US"/>
              <a:t>“</a:t>
            </a:r>
            <a:r>
              <a:rPr lang="en-US"/>
              <a:t>sporadic</a:t>
            </a:r>
            <a:r>
              <a:rPr lang="ja-JP" altLang="en-US"/>
              <a:t>”</a:t>
            </a:r>
            <a:r>
              <a:rPr lang="en-US"/>
              <a:t> breast CA &lt;50</a:t>
            </a:r>
          </a:p>
          <a:p>
            <a:pPr eaLnBrk="1" hangingPunct="1">
              <a:spcAft>
                <a:spcPct val="20000"/>
              </a:spcAft>
            </a:pPr>
            <a:r>
              <a:rPr lang="en-US"/>
              <a:t>24% of Ashkenazi Jewish women with ovarian CA</a:t>
            </a:r>
          </a:p>
          <a:p>
            <a:pPr eaLnBrk="1" hangingPunct="1">
              <a:spcAft>
                <a:spcPct val="20000"/>
              </a:spcAft>
            </a:pPr>
            <a:endParaRPr lang="en-US"/>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D050594E-BECF-0649-A500-2DCD38FBCECF}" type="slidenum">
              <a:rPr lang="en-US" sz="1200"/>
              <a:pPr eaLnBrk="1" hangingPunct="1"/>
              <a:t>15</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a:p>
            <a:pPr marL="285750" indent="-285750">
              <a:buFont typeface="Arial" panose="020B0604020202020204" pitchFamily="34" charset="0"/>
              <a:buChar char="•"/>
            </a:pPr>
            <a:r>
              <a:rPr lang="fr-FR" sz="1200" dirty="0" err="1"/>
              <a:t>Oncogeniticien</a:t>
            </a:r>
            <a:r>
              <a:rPr lang="fr-FR" sz="1200" dirty="0"/>
              <a:t> + </a:t>
            </a:r>
            <a:r>
              <a:rPr lang="fr-FR" sz="1200" dirty="0" err="1"/>
              <a:t>Gynecologue</a:t>
            </a:r>
            <a:r>
              <a:rPr lang="fr-FR" sz="1200" dirty="0"/>
              <a:t> spécialisé+ Chirurgien </a:t>
            </a:r>
            <a:r>
              <a:rPr lang="fr-FR" sz="1200" b="1" u="sng" dirty="0"/>
              <a:t>lui expliquent les possibilités d’intervention</a:t>
            </a:r>
            <a:r>
              <a:rPr lang="fr-FR" sz="1200" dirty="0"/>
              <a:t> soit une mastectomie de réduction des risques </a:t>
            </a:r>
            <a:endParaRPr lang="mr-IN" sz="1200" dirty="0"/>
          </a:p>
          <a:p>
            <a:endParaRPr lang="fr-FR" dirty="0"/>
          </a:p>
        </p:txBody>
      </p:sp>
      <p:sp>
        <p:nvSpPr>
          <p:cNvPr id="4" name="Espace réservé du numéro de diapositive 3"/>
          <p:cNvSpPr>
            <a:spLocks noGrp="1"/>
          </p:cNvSpPr>
          <p:nvPr>
            <p:ph type="sldNum" sz="quarter" idx="10"/>
          </p:nvPr>
        </p:nvSpPr>
        <p:spPr/>
        <p:txBody>
          <a:bodyPr/>
          <a:lstStyle/>
          <a:p>
            <a:fld id="{0A21564A-049D-403F-A5DC-45BABE98FBFD}" type="slidenum">
              <a:rPr lang="fr-FR" smtClean="0"/>
              <a:t>22</a:t>
            </a:fld>
            <a:endParaRPr lang="fr-FR"/>
          </a:p>
        </p:txBody>
      </p:sp>
    </p:spTree>
    <p:extLst>
      <p:ext uri="{BB962C8B-B14F-4D97-AF65-F5344CB8AC3E}">
        <p14:creationId xmlns:p14="http://schemas.microsoft.com/office/powerpoint/2010/main" val="338454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D1B0F6B-862D-C747-A45B-7E6E5D3268B0}" type="slidenum">
              <a:rPr lang="en-US" sz="1200"/>
              <a:pPr eaLnBrk="1" hangingPunct="1"/>
              <a:t>23</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A72B1C3-B72D-9645-ABB8-AB3905569D7F}" type="slidenum">
              <a:rPr lang="en-US" sz="1200"/>
              <a:pPr eaLnBrk="1" hangingPunct="1"/>
              <a:t>24</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Chemoprevention</a:t>
            </a:r>
          </a:p>
          <a:p>
            <a:pPr lvl="1" eaLnBrk="1" hangingPunct="1">
              <a:spcBef>
                <a:spcPct val="0"/>
              </a:spcBef>
            </a:pPr>
            <a:r>
              <a:rPr lang="en-US"/>
              <a:t>Tamoxifen - up to 45% reduction in BrCA risk in BRCA2 carriers (?in BRCA1 carriers)</a:t>
            </a:r>
          </a:p>
          <a:p>
            <a:pPr lvl="1" eaLnBrk="1" hangingPunct="1">
              <a:spcBef>
                <a:spcPct val="0"/>
              </a:spcBef>
            </a:pPr>
            <a:r>
              <a:rPr lang="en-US"/>
              <a:t>Oral Contraceptives – 50% reduction in ovarian CA</a:t>
            </a:r>
          </a:p>
          <a:p>
            <a:pPr eaLnBrk="1" hangingPunct="1"/>
            <a:r>
              <a:rPr lang="en-US"/>
              <a:t>Prophylactic bilateral mastectomy</a:t>
            </a:r>
          </a:p>
          <a:p>
            <a:pPr lvl="1" eaLnBrk="1" hangingPunct="1">
              <a:spcBef>
                <a:spcPct val="0"/>
              </a:spcBef>
            </a:pPr>
            <a:r>
              <a:rPr lang="en-US"/>
              <a:t>May reduce breast CA risk up to 90%</a:t>
            </a:r>
          </a:p>
          <a:p>
            <a:pPr eaLnBrk="1" hangingPunct="1"/>
            <a:r>
              <a:rPr lang="en-US"/>
              <a:t>Prophylactic bilateral oophorectomy</a:t>
            </a:r>
          </a:p>
          <a:p>
            <a:pPr lvl="1" eaLnBrk="1" hangingPunct="1">
              <a:spcBef>
                <a:spcPct val="0"/>
              </a:spcBef>
            </a:pPr>
            <a:r>
              <a:rPr lang="en-US"/>
              <a:t>May reduce risk for ovarian CA by 50-90%  studies need validation</a:t>
            </a:r>
          </a:p>
          <a:p>
            <a:pPr lvl="1" eaLnBrk="1" hangingPunct="1">
              <a:spcBef>
                <a:spcPct val="0"/>
              </a:spcBef>
            </a:pPr>
            <a:r>
              <a:rPr lang="en-US"/>
              <a:t>May reduce risk for breast CA by 50% - studies also need validation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fr-FR"/>
          </a:p>
        </p:txBody>
      </p:sp>
      <p:sp>
        <p:nvSpPr>
          <p:cNvPr id="4" name="Date Placeholder 3"/>
          <p:cNvSpPr>
            <a:spLocks noGrp="1"/>
          </p:cNvSpPr>
          <p:nvPr>
            <p:ph type="dt" sz="half" idx="10"/>
          </p:nvPr>
        </p:nvSpPr>
        <p:spPr/>
        <p:txBody>
          <a:bodyPr/>
          <a:lstStyle/>
          <a:p>
            <a:fld id="{617270B7-E3BA-2F4E-9C00-EBE74618098F}" type="datetimeFigureOut">
              <a:rPr lang="en-US" smtClean="0"/>
              <a:t>08/04/18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306656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4" name="Date Placeholder 3"/>
          <p:cNvSpPr>
            <a:spLocks noGrp="1"/>
          </p:cNvSpPr>
          <p:nvPr>
            <p:ph type="dt" sz="half" idx="10"/>
          </p:nvPr>
        </p:nvSpPr>
        <p:spPr/>
        <p:txBody>
          <a:bodyPr/>
          <a:lstStyle/>
          <a:p>
            <a:fld id="{617270B7-E3BA-2F4E-9C00-EBE74618098F}" type="datetimeFigureOut">
              <a:rPr lang="en-US" smtClean="0"/>
              <a:t>08/04/18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104418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4" name="Date Placeholder 3"/>
          <p:cNvSpPr>
            <a:spLocks noGrp="1"/>
          </p:cNvSpPr>
          <p:nvPr>
            <p:ph type="dt" sz="half" idx="10"/>
          </p:nvPr>
        </p:nvSpPr>
        <p:spPr/>
        <p:txBody>
          <a:bodyPr/>
          <a:lstStyle/>
          <a:p>
            <a:fld id="{617270B7-E3BA-2F4E-9C00-EBE74618098F}" type="datetimeFigureOut">
              <a:rPr lang="en-US" smtClean="0"/>
              <a:t>08/04/18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3183269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graphique 2"/>
          <p:cNvSpPr>
            <a:spLocks noGrp="1"/>
          </p:cNvSpPr>
          <p:nvPr>
            <p:ph type="chart" idx="1"/>
          </p:nvPr>
        </p:nvSpPr>
        <p:spPr>
          <a:xfrm>
            <a:off x="457200" y="1600200"/>
            <a:ext cx="8229600" cy="4525963"/>
          </a:xfrm>
        </p:spPr>
        <p:txBody>
          <a:bodyPr/>
          <a:lstStyle/>
          <a:p>
            <a:pPr lvl="0"/>
            <a:endParaRPr lang="fr-FR" noProof="0"/>
          </a:p>
        </p:txBody>
      </p:sp>
      <p:sp>
        <p:nvSpPr>
          <p:cNvPr id="4" name="Espace réservé de la date 3"/>
          <p:cNvSpPr>
            <a:spLocks noGrp="1"/>
          </p:cNvSpPr>
          <p:nvPr>
            <p:ph type="dt" sz="half" idx="10"/>
          </p:nvPr>
        </p:nvSpPr>
        <p:spPr>
          <a:xfrm>
            <a:off x="457200" y="6356350"/>
            <a:ext cx="2133600" cy="365125"/>
          </a:xfrm>
        </p:spPr>
        <p:txBody>
          <a:bodyPr/>
          <a:lstStyle>
            <a:lvl1pPr>
              <a:defRPr/>
            </a:lvl1pPr>
          </a:lstStyle>
          <a:p>
            <a:pPr>
              <a:defRPr/>
            </a:pPr>
            <a:fld id="{B6D75958-7D5D-4D8B-ACD5-4B42AFA73D12}" type="datetimeFigureOut">
              <a:rPr lang="fr-FR"/>
              <a:pPr>
                <a:defRPr/>
              </a:pPr>
              <a:t>08/04/18</a:t>
            </a:fld>
            <a:endParaRPr lang="fr-FR"/>
          </a:p>
        </p:txBody>
      </p:sp>
      <p:sp>
        <p:nvSpPr>
          <p:cNvPr id="5" name="Espace réservé du pied de page 4"/>
          <p:cNvSpPr>
            <a:spLocks noGrp="1"/>
          </p:cNvSpPr>
          <p:nvPr>
            <p:ph type="ftr" sz="quarter" idx="11"/>
          </p:nvPr>
        </p:nvSpPr>
        <p:spPr>
          <a:xfrm>
            <a:off x="3124200" y="6356350"/>
            <a:ext cx="2895600" cy="365125"/>
          </a:xfr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p:spPr>
        <p:txBody>
          <a:bodyPr/>
          <a:lstStyle>
            <a:lvl1pPr>
              <a:defRPr/>
            </a:lvl1pPr>
          </a:lstStyle>
          <a:p>
            <a:pPr>
              <a:defRPr/>
            </a:pPr>
            <a:fld id="{5F34E764-2589-4C74-A350-FD38599ADB22}" type="slidenum">
              <a:rPr lang="fr-FR"/>
              <a:pPr>
                <a:defRPr/>
              </a:pPr>
              <a:t>‹#›</a:t>
            </a:fld>
            <a:endParaRPr lang="fr-FR"/>
          </a:p>
        </p:txBody>
      </p:sp>
    </p:spTree>
    <p:extLst>
      <p:ext uri="{BB962C8B-B14F-4D97-AF65-F5344CB8AC3E}">
        <p14:creationId xmlns:p14="http://schemas.microsoft.com/office/powerpoint/2010/main" val="61420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fr-F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4" name="Date Placeholder 3"/>
          <p:cNvSpPr>
            <a:spLocks noGrp="1"/>
          </p:cNvSpPr>
          <p:nvPr>
            <p:ph type="dt" sz="half" idx="10"/>
          </p:nvPr>
        </p:nvSpPr>
        <p:spPr/>
        <p:txBody>
          <a:bodyPr/>
          <a:lstStyle/>
          <a:p>
            <a:fld id="{617270B7-E3BA-2F4E-9C00-EBE74618098F}" type="datetimeFigureOut">
              <a:rPr lang="en-US" smtClean="0"/>
              <a:t>08/04/18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69339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617270B7-E3BA-2F4E-9C00-EBE74618098F}" type="datetimeFigureOut">
              <a:rPr lang="en-US" smtClean="0"/>
              <a:t>08/04/18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228379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5" name="Date Placeholder 4"/>
          <p:cNvSpPr>
            <a:spLocks noGrp="1"/>
          </p:cNvSpPr>
          <p:nvPr>
            <p:ph type="dt" sz="half" idx="10"/>
          </p:nvPr>
        </p:nvSpPr>
        <p:spPr/>
        <p:txBody>
          <a:bodyPr/>
          <a:lstStyle/>
          <a:p>
            <a:fld id="{617270B7-E3BA-2F4E-9C00-EBE74618098F}" type="datetimeFigureOut">
              <a:rPr lang="en-US" smtClean="0"/>
              <a:t>08/04/18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2969353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7" name="Date Placeholder 6"/>
          <p:cNvSpPr>
            <a:spLocks noGrp="1"/>
          </p:cNvSpPr>
          <p:nvPr>
            <p:ph type="dt" sz="half" idx="10"/>
          </p:nvPr>
        </p:nvSpPr>
        <p:spPr/>
        <p:txBody>
          <a:bodyPr/>
          <a:lstStyle/>
          <a:p>
            <a:fld id="{617270B7-E3BA-2F4E-9C00-EBE74618098F}" type="datetimeFigureOut">
              <a:rPr lang="en-US" smtClean="0"/>
              <a:t>08/04/18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454918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fr-FR"/>
          </a:p>
        </p:txBody>
      </p:sp>
      <p:sp>
        <p:nvSpPr>
          <p:cNvPr id="3" name="Date Placeholder 2"/>
          <p:cNvSpPr>
            <a:spLocks noGrp="1"/>
          </p:cNvSpPr>
          <p:nvPr>
            <p:ph type="dt" sz="half" idx="10"/>
          </p:nvPr>
        </p:nvSpPr>
        <p:spPr/>
        <p:txBody>
          <a:bodyPr/>
          <a:lstStyle/>
          <a:p>
            <a:fld id="{617270B7-E3BA-2F4E-9C00-EBE74618098F}" type="datetimeFigureOut">
              <a:rPr lang="en-US" smtClean="0"/>
              <a:t>08/04/18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129562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7270B7-E3BA-2F4E-9C00-EBE74618098F}" type="datetimeFigureOut">
              <a:rPr lang="en-US" smtClean="0"/>
              <a:t>08/04/18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15253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617270B7-E3BA-2F4E-9C00-EBE74618098F}" type="datetimeFigureOut">
              <a:rPr lang="en-US" smtClean="0"/>
              <a:t>08/04/18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400724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617270B7-E3BA-2F4E-9C00-EBE74618098F}" type="datetimeFigureOut">
              <a:rPr lang="en-US" smtClean="0"/>
              <a:t>08/04/18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99EE310-335C-1C41-A5E1-534FA47D0423}" type="slidenum">
              <a:rPr lang="fr-FR" smtClean="0"/>
              <a:t>‹#›</a:t>
            </a:fld>
            <a:endParaRPr lang="fr-FR"/>
          </a:p>
        </p:txBody>
      </p:sp>
    </p:spTree>
    <p:extLst>
      <p:ext uri="{BB962C8B-B14F-4D97-AF65-F5344CB8AC3E}">
        <p14:creationId xmlns:p14="http://schemas.microsoft.com/office/powerpoint/2010/main" val="1546294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270B7-E3BA-2F4E-9C00-EBE74618098F}" type="datetimeFigureOut">
              <a:rPr lang="en-US" smtClean="0"/>
              <a:t>08/04/18</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EE310-335C-1C41-A5E1-534FA47D0423}" type="slidenum">
              <a:rPr lang="fr-FR" smtClean="0"/>
              <a:t>‹#›</a:t>
            </a:fld>
            <a:endParaRPr lang="fr-FR"/>
          </a:p>
        </p:txBody>
      </p:sp>
    </p:spTree>
    <p:extLst>
      <p:ext uri="{BB962C8B-B14F-4D97-AF65-F5344CB8AC3E}">
        <p14:creationId xmlns:p14="http://schemas.microsoft.com/office/powerpoint/2010/main" val="3880422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7.jpg"/><Relationship Id="rId8" Type="http://schemas.openxmlformats.org/officeDocument/2006/relationships/image" Target="../media/image23.jpg"/><Relationship Id="rId9" Type="http://schemas.openxmlformats.org/officeDocument/2006/relationships/image" Target="../media/image24.jpg"/><Relationship Id="rId10"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26.png"/><Relationship Id="rId7"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1" Type="http://schemas.openxmlformats.org/officeDocument/2006/relationships/image" Target="../media/image18.jpg"/><Relationship Id="rId12" Type="http://schemas.openxmlformats.org/officeDocument/2006/relationships/image" Target="../media/image29.jpg"/><Relationship Id="rId13" Type="http://schemas.openxmlformats.org/officeDocument/2006/relationships/image" Target="../media/image30.jpg"/><Relationship Id="rId14" Type="http://schemas.openxmlformats.org/officeDocument/2006/relationships/image" Target="../media/image31.jpg"/><Relationship Id="rId15"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7.jp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28.jpg"/></Relationships>
</file>

<file path=ppt/slides/_rels/slide28.xml.rels><?xml version="1.0" encoding="UTF-8" standalone="yes"?>
<Relationships xmlns="http://schemas.openxmlformats.org/package/2006/relationships"><Relationship Id="rId11" Type="http://schemas.openxmlformats.org/officeDocument/2006/relationships/image" Target="../media/image32.jpg"/><Relationship Id="rId12" Type="http://schemas.openxmlformats.org/officeDocument/2006/relationships/image" Target="../media/image23.jpg"/><Relationship Id="rId13" Type="http://schemas.openxmlformats.org/officeDocument/2006/relationships/image" Target="../media/image33.jpg"/><Relationship Id="rId1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7.jpg"/><Relationship Id="rId10"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1" Type="http://schemas.openxmlformats.org/officeDocument/2006/relationships/image" Target="../media/image27.jp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26.png"/><Relationship Id="rId10"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1" Type="http://schemas.openxmlformats.org/officeDocument/2006/relationships/image" Target="../media/image47.jpg"/><Relationship Id="rId12" Type="http://schemas.openxmlformats.org/officeDocument/2006/relationships/image" Target="../media/image15.jpg"/><Relationship Id="rId13"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9" Type="http://schemas.openxmlformats.org/officeDocument/2006/relationships/image" Target="../media/image46.jpg"/><Relationship Id="rId10"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1" Type="http://schemas.openxmlformats.org/officeDocument/2006/relationships/image" Target="../media/image46.jpg"/><Relationship Id="rId12" Type="http://schemas.openxmlformats.org/officeDocument/2006/relationships/image" Target="../media/image17.jpg"/><Relationship Id="rId13" Type="http://schemas.openxmlformats.org/officeDocument/2006/relationships/image" Target="../media/image24.jpg"/><Relationship Id="rId14" Type="http://schemas.openxmlformats.org/officeDocument/2006/relationships/image" Target="../media/image27.jpg"/><Relationship Id="rId1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9" Type="http://schemas.openxmlformats.org/officeDocument/2006/relationships/image" Target="../media/image23.jpg"/><Relationship Id="rId10" Type="http://schemas.openxmlformats.org/officeDocument/2006/relationships/image" Target="../media/image22.jpg"/></Relationships>
</file>

<file path=ppt/slides/_rels/slide41.xml.rels><?xml version="1.0" encoding="UTF-8" standalone="yes"?>
<Relationships xmlns="http://schemas.openxmlformats.org/package/2006/relationships"><Relationship Id="rId11" Type="http://schemas.openxmlformats.org/officeDocument/2006/relationships/image" Target="../media/image27.jpg"/><Relationship Id="rId12" Type="http://schemas.openxmlformats.org/officeDocument/2006/relationships/image" Target="../media/image49.jpeg"/><Relationship Id="rId13"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jp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9" Type="http://schemas.openxmlformats.org/officeDocument/2006/relationships/image" Target="../media/image46.jpg"/><Relationship Id="rId10"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1" Type="http://schemas.openxmlformats.org/officeDocument/2006/relationships/image" Target="../media/image57.jpg"/><Relationship Id="rId12" Type="http://schemas.openxmlformats.org/officeDocument/2006/relationships/image" Target="../media/image58.jpeg"/><Relationship Id="rId13"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5.jpeg"/><Relationship Id="rId4" Type="http://schemas.openxmlformats.org/officeDocument/2006/relationships/image" Target="../media/image7.jpg"/><Relationship Id="rId5" Type="http://schemas.openxmlformats.org/officeDocument/2006/relationships/diagramData" Target="../diagrams/data8.xml"/><Relationship Id="rId6" Type="http://schemas.openxmlformats.org/officeDocument/2006/relationships/diagramLayout" Target="../diagrams/layout8.xml"/><Relationship Id="rId7" Type="http://schemas.openxmlformats.org/officeDocument/2006/relationships/diagramQuickStyle" Target="../diagrams/quickStyle8.xml"/><Relationship Id="rId8" Type="http://schemas.openxmlformats.org/officeDocument/2006/relationships/diagramColors" Target="../diagrams/colors8.xml"/><Relationship Id="rId9" Type="http://schemas.microsoft.com/office/2007/relationships/diagramDrawing" Target="../diagrams/drawing8.xml"/><Relationship Id="rId10"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4.JP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emf"/><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73.jpg"/><Relationship Id="rId6"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Personal_genomics" TargetMode="External"/><Relationship Id="rId4" Type="http://schemas.openxmlformats.org/officeDocument/2006/relationships/hyperlink" Target="http://en.wikipedia.org/wiki/Personalized_medicine" TargetMode="External"/><Relationship Id="rId5" Type="http://schemas.openxmlformats.org/officeDocument/2006/relationships/hyperlink" Target="http://en.wikipedia.org/wiki/Harvard_University" TargetMode="External"/><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DNA_sequence" TargetMode="External"/><Relationship Id="rId4" Type="http://schemas.openxmlformats.org/officeDocument/2006/relationships/hyperlink" Target="http://en.wikipedia.org/wiki/Phenotype" TargetMode="External"/><Relationship Id="rId5" Type="http://schemas.openxmlformats.org/officeDocument/2006/relationships/hyperlink" Target="http://en.wikipedia.org/wiki/Magnetic_resonance_imaging" TargetMode="External"/><Relationship Id="rId6" Type="http://schemas.openxmlformats.org/officeDocument/2006/relationships/hyperlink" Target="http://en.wikipedia.org/wiki/Public_domain" TargetMode="External"/><Relationship Id="rId7" Type="http://schemas.openxmlformats.org/officeDocument/2006/relationships/hyperlink" Target="http://en.wikipedia.org/wiki/Internet" TargetMode="External"/><Relationship Id="rId8" Type="http://schemas.openxmlformats.org/officeDocument/2006/relationships/hyperlink" Target="http://en.wikipedia.org/wiki/Nature_versus_nurture%23Interaction_of_genes_and_environment" TargetMode="External"/><Relationship Id="rId1" Type="http://schemas.openxmlformats.org/officeDocument/2006/relationships/slideLayout" Target="../slideLayouts/slideLayout2.xml"/><Relationship Id="rId2" Type="http://schemas.openxmlformats.org/officeDocument/2006/relationships/hyperlink" Target="http://en.wikipedia.org/wiki/Genotyp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7.jpg"/><Relationship Id="rId5" Type="http://schemas.openxmlformats.org/officeDocument/2006/relationships/image" Target="../media/image16.jpg"/><Relationship Id="rId6" Type="http://schemas.openxmlformats.org/officeDocument/2006/relationships/image" Target="../media/image14.jpg"/><Relationship Id="rId7" Type="http://schemas.openxmlformats.org/officeDocument/2006/relationships/image" Target="../media/image17.jpg"/><Relationship Id="rId8"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Personalized medicine in women cancer</a:t>
            </a:r>
            <a:endParaRPr lang="en-US" dirty="0"/>
          </a:p>
        </p:txBody>
      </p:sp>
      <p:sp>
        <p:nvSpPr>
          <p:cNvPr id="3" name="Subtitle 2"/>
          <p:cNvSpPr>
            <a:spLocks noGrp="1"/>
          </p:cNvSpPr>
          <p:nvPr>
            <p:ph type="subTitle" idx="1"/>
          </p:nvPr>
        </p:nvSpPr>
        <p:spPr/>
        <p:txBody>
          <a:bodyPr>
            <a:normAutofit fontScale="92500" lnSpcReduction="20000"/>
          </a:bodyPr>
          <a:lstStyle/>
          <a:p>
            <a:r>
              <a:rPr lang="en-GB" dirty="0" err="1" smtClean="0"/>
              <a:t>Dr.</a:t>
            </a:r>
            <a:r>
              <a:rPr lang="en-GB" dirty="0" smtClean="0"/>
              <a:t> </a:t>
            </a:r>
            <a:r>
              <a:rPr lang="en-GB" dirty="0" err="1" smtClean="0"/>
              <a:t>Arash</a:t>
            </a:r>
            <a:r>
              <a:rPr lang="en-GB" dirty="0" smtClean="0"/>
              <a:t> Rafii</a:t>
            </a:r>
          </a:p>
          <a:p>
            <a:r>
              <a:rPr lang="en-GB" dirty="0" smtClean="0"/>
              <a:t>Department of Genetic Medicine</a:t>
            </a:r>
          </a:p>
          <a:p>
            <a:r>
              <a:rPr lang="en-GB" dirty="0" smtClean="0"/>
              <a:t>Department of Obstetrics and Gynaecology</a:t>
            </a:r>
            <a:endParaRPr lang="en-GB" dirty="0"/>
          </a:p>
        </p:txBody>
      </p:sp>
      <p:pic>
        <p:nvPicPr>
          <p:cNvPr id="4" name="Picture 3" descr="385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08" y="365185"/>
            <a:ext cx="2741638" cy="1347715"/>
          </a:xfrm>
          <a:prstGeom prst="rect">
            <a:avLst/>
          </a:prstGeom>
        </p:spPr>
      </p:pic>
      <p:pic>
        <p:nvPicPr>
          <p:cNvPr id="5" name="Picture 4" descr="77xEcn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292" y="135295"/>
            <a:ext cx="1681425" cy="1681425"/>
          </a:xfrm>
          <a:prstGeom prst="rect">
            <a:avLst/>
          </a:prstGeom>
        </p:spPr>
      </p:pic>
    </p:spTree>
    <p:extLst>
      <p:ext uri="{BB962C8B-B14F-4D97-AF65-F5344CB8AC3E}">
        <p14:creationId xmlns:p14="http://schemas.microsoft.com/office/powerpoint/2010/main" val="245926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16013" y="765175"/>
            <a:ext cx="6985000" cy="927100"/>
          </a:xfrm>
        </p:spPr>
        <p:txBody>
          <a:bodyPr/>
          <a:lstStyle/>
          <a:p>
            <a:pPr eaLnBrk="1" hangingPunct="1"/>
            <a:r>
              <a:rPr lang="en-US" sz="3600">
                <a:latin typeface="Arial" charset="0"/>
              </a:rPr>
              <a:t>Hereditary Breast/Ovarian CA</a:t>
            </a:r>
          </a:p>
        </p:txBody>
      </p:sp>
      <p:sp>
        <p:nvSpPr>
          <p:cNvPr id="231427" name="Rectangle 3"/>
          <p:cNvSpPr>
            <a:spLocks noGrp="1" noChangeArrowheads="1"/>
          </p:cNvSpPr>
          <p:nvPr>
            <p:ph type="body" idx="1"/>
          </p:nvPr>
        </p:nvSpPr>
        <p:spPr>
          <a:xfrm>
            <a:off x="457200" y="2060575"/>
            <a:ext cx="8229600" cy="4065588"/>
          </a:xfrm>
        </p:spPr>
        <p:txBody>
          <a:bodyPr/>
          <a:lstStyle/>
          <a:p>
            <a:pPr eaLnBrk="1" hangingPunct="1">
              <a:spcAft>
                <a:spcPct val="20000"/>
              </a:spcAft>
            </a:pPr>
            <a:r>
              <a:rPr lang="en-US" sz="2800">
                <a:latin typeface="Arial" charset="0"/>
              </a:rPr>
              <a:t>Occurs in multiple generations</a:t>
            </a:r>
          </a:p>
          <a:p>
            <a:pPr eaLnBrk="1" hangingPunct="1">
              <a:spcAft>
                <a:spcPct val="20000"/>
              </a:spcAft>
            </a:pPr>
            <a:r>
              <a:rPr lang="en-US" sz="2800">
                <a:latin typeface="Arial" charset="0"/>
              </a:rPr>
              <a:t>Younger ages of onset (often &lt;50)</a:t>
            </a:r>
          </a:p>
          <a:p>
            <a:pPr eaLnBrk="1" hangingPunct="1">
              <a:spcAft>
                <a:spcPct val="20000"/>
              </a:spcAft>
            </a:pPr>
            <a:r>
              <a:rPr lang="en-US" sz="2800">
                <a:latin typeface="Arial" charset="0"/>
              </a:rPr>
              <a:t>Bilateral cancer or multiple primaries common</a:t>
            </a:r>
          </a:p>
          <a:p>
            <a:pPr eaLnBrk="1" hangingPunct="1">
              <a:spcAft>
                <a:spcPct val="20000"/>
              </a:spcAft>
            </a:pPr>
            <a:r>
              <a:rPr lang="en-US" sz="2800">
                <a:latin typeface="Arial" charset="0"/>
              </a:rPr>
              <a:t>Family history of unique tumor combinations</a:t>
            </a:r>
          </a:p>
          <a:p>
            <a:pPr lvl="1" eaLnBrk="1" hangingPunct="1">
              <a:spcAft>
                <a:spcPct val="20000"/>
              </a:spcAft>
            </a:pPr>
            <a:r>
              <a:rPr lang="en-US" sz="2400">
                <a:latin typeface="Arial" charset="0"/>
              </a:rPr>
              <a:t>e.g. sarcoma, breast, brain in same family</a:t>
            </a:r>
          </a:p>
          <a:p>
            <a:pPr lvl="1" eaLnBrk="1" hangingPunct="1">
              <a:spcAft>
                <a:spcPct val="20000"/>
              </a:spcAft>
            </a:pPr>
            <a:r>
              <a:rPr lang="en-US" sz="2400">
                <a:latin typeface="Arial" charset="0"/>
              </a:rPr>
              <a:t>e.g. male breast cancer, ovarian/breast</a:t>
            </a:r>
          </a:p>
          <a:p>
            <a:pPr lvl="1" eaLnBrk="1" hangingPunct="1">
              <a:spcAft>
                <a:spcPct val="20000"/>
              </a:spcAft>
            </a:pPr>
            <a:r>
              <a:rPr lang="en-US" sz="2400">
                <a:latin typeface="Arial" charset="0"/>
              </a:rPr>
              <a:t>e.g. breast, thyroid, uterine cancer</a:t>
            </a:r>
          </a:p>
        </p:txBody>
      </p:sp>
    </p:spTree>
    <p:extLst>
      <p:ext uri="{BB962C8B-B14F-4D97-AF65-F5344CB8AC3E}">
        <p14:creationId xmlns:p14="http://schemas.microsoft.com/office/powerpoint/2010/main" val="94759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1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14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14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142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14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16013" y="765175"/>
            <a:ext cx="6913562" cy="1152525"/>
          </a:xfrm>
        </p:spPr>
        <p:txBody>
          <a:bodyPr/>
          <a:lstStyle/>
          <a:p>
            <a:pPr eaLnBrk="1" hangingPunct="1"/>
            <a:r>
              <a:rPr lang="en-US" sz="3200">
                <a:latin typeface="Arial" charset="0"/>
              </a:rPr>
              <a:t>Hereditary Breast and Ovarian CA (HBOC)</a:t>
            </a:r>
          </a:p>
        </p:txBody>
      </p:sp>
      <p:sp>
        <p:nvSpPr>
          <p:cNvPr id="39939" name="Rectangle 3"/>
          <p:cNvSpPr>
            <a:spLocks noGrp="1" noChangeArrowheads="1"/>
          </p:cNvSpPr>
          <p:nvPr>
            <p:ph type="body" idx="1"/>
          </p:nvPr>
        </p:nvSpPr>
        <p:spPr>
          <a:xfrm>
            <a:off x="468313" y="2205038"/>
            <a:ext cx="8153400" cy="3511550"/>
          </a:xfrm>
        </p:spPr>
        <p:txBody>
          <a:bodyPr>
            <a:normAutofit lnSpcReduction="10000"/>
          </a:bodyPr>
          <a:lstStyle/>
          <a:p>
            <a:pPr eaLnBrk="1" hangingPunct="1">
              <a:spcBef>
                <a:spcPct val="25000"/>
              </a:spcBef>
              <a:spcAft>
                <a:spcPct val="25000"/>
              </a:spcAft>
            </a:pPr>
            <a:r>
              <a:rPr lang="en-US" sz="2800">
                <a:latin typeface="Arial" charset="0"/>
              </a:rPr>
              <a:t>5-10% of all cases of breast and ovarian cancer</a:t>
            </a:r>
          </a:p>
          <a:p>
            <a:pPr eaLnBrk="1" hangingPunct="1">
              <a:spcBef>
                <a:spcPct val="25000"/>
              </a:spcBef>
              <a:spcAft>
                <a:spcPct val="25000"/>
              </a:spcAft>
            </a:pPr>
            <a:r>
              <a:rPr lang="en-US" sz="2800">
                <a:latin typeface="Arial" charset="0"/>
              </a:rPr>
              <a:t>About 70 to 85% of HBOC cases are caused by mutations in either the BRCA1 or BRCA2 gene</a:t>
            </a:r>
          </a:p>
          <a:p>
            <a:pPr eaLnBrk="1" hangingPunct="1">
              <a:spcBef>
                <a:spcPct val="25000"/>
              </a:spcBef>
              <a:spcAft>
                <a:spcPct val="25000"/>
              </a:spcAft>
            </a:pPr>
            <a:r>
              <a:rPr lang="en-US" sz="2800">
                <a:latin typeface="Arial" charset="0"/>
              </a:rPr>
              <a:t>Genetic testing for BRCA1 and BRCA2 gene mutations is available to women with family history meeting </a:t>
            </a:r>
            <a:r>
              <a:rPr lang="ja-JP" altLang="en-US" sz="2800">
                <a:latin typeface="Arial" charset="0"/>
              </a:rPr>
              <a:t>“</a:t>
            </a:r>
            <a:r>
              <a:rPr lang="en-US" sz="2800">
                <a:latin typeface="Arial" charset="0"/>
              </a:rPr>
              <a:t>hereditary breast cancer</a:t>
            </a:r>
            <a:r>
              <a:rPr lang="ja-JP" altLang="en-US" sz="2800">
                <a:latin typeface="Arial" charset="0"/>
              </a:rPr>
              <a:t>”</a:t>
            </a:r>
            <a:r>
              <a:rPr lang="en-US" sz="2800">
                <a:latin typeface="Arial" charset="0"/>
              </a:rPr>
              <a:t> criteria</a:t>
            </a:r>
          </a:p>
          <a:p>
            <a:pPr eaLnBrk="1" hangingPunct="1">
              <a:spcAft>
                <a:spcPct val="20000"/>
              </a:spcAft>
            </a:pPr>
            <a:endParaRPr lang="en-US" sz="2800">
              <a:latin typeface="Arial" charset="0"/>
            </a:endParaRPr>
          </a:p>
        </p:txBody>
      </p:sp>
    </p:spTree>
    <p:extLst>
      <p:ext uri="{BB962C8B-B14F-4D97-AF65-F5344CB8AC3E}">
        <p14:creationId xmlns:p14="http://schemas.microsoft.com/office/powerpoint/2010/main" val="992395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331913" y="836613"/>
            <a:ext cx="6696075" cy="1008062"/>
          </a:xfrm>
        </p:spPr>
        <p:txBody>
          <a:bodyPr/>
          <a:lstStyle/>
          <a:p>
            <a:pPr eaLnBrk="1" hangingPunct="1"/>
            <a:r>
              <a:rPr lang="en-US" sz="4000">
                <a:latin typeface="Arial" charset="0"/>
              </a:rPr>
              <a:t>  </a:t>
            </a:r>
            <a:r>
              <a:rPr lang="en-US" sz="3600">
                <a:latin typeface="Arial" charset="0"/>
              </a:rPr>
              <a:t>BRCA1/2 Mutation Incidence </a:t>
            </a:r>
          </a:p>
        </p:txBody>
      </p:sp>
      <p:sp>
        <p:nvSpPr>
          <p:cNvPr id="60419" name="Rectangle 3"/>
          <p:cNvSpPr>
            <a:spLocks noGrp="1" noChangeArrowheads="1"/>
          </p:cNvSpPr>
          <p:nvPr>
            <p:ph type="body" idx="1"/>
          </p:nvPr>
        </p:nvSpPr>
        <p:spPr>
          <a:xfrm>
            <a:off x="457200" y="2276475"/>
            <a:ext cx="8077200" cy="3803650"/>
          </a:xfrm>
        </p:spPr>
        <p:txBody>
          <a:bodyPr/>
          <a:lstStyle/>
          <a:p>
            <a:pPr eaLnBrk="1" hangingPunct="1">
              <a:lnSpc>
                <a:spcPct val="90000"/>
              </a:lnSpc>
              <a:spcBef>
                <a:spcPct val="25000"/>
              </a:spcBef>
              <a:spcAft>
                <a:spcPct val="25000"/>
              </a:spcAft>
            </a:pPr>
            <a:r>
              <a:rPr lang="en-US">
                <a:latin typeface="Arial" charset="0"/>
              </a:rPr>
              <a:t>1 in 800 women in the general population</a:t>
            </a:r>
          </a:p>
          <a:p>
            <a:pPr eaLnBrk="1" hangingPunct="1">
              <a:lnSpc>
                <a:spcPct val="90000"/>
              </a:lnSpc>
              <a:spcBef>
                <a:spcPct val="25000"/>
              </a:spcBef>
              <a:spcAft>
                <a:spcPct val="25000"/>
              </a:spcAft>
            </a:pPr>
            <a:r>
              <a:rPr lang="en-US">
                <a:latin typeface="Arial" charset="0"/>
              </a:rPr>
              <a:t>5-10% of all women with breast CA</a:t>
            </a:r>
          </a:p>
          <a:p>
            <a:pPr eaLnBrk="1" hangingPunct="1">
              <a:lnSpc>
                <a:spcPct val="90000"/>
              </a:lnSpc>
              <a:spcBef>
                <a:spcPct val="25000"/>
              </a:spcBef>
              <a:spcAft>
                <a:spcPct val="25000"/>
              </a:spcAft>
            </a:pPr>
            <a:r>
              <a:rPr lang="en-US">
                <a:latin typeface="Arial" charset="0"/>
              </a:rPr>
              <a:t>~18% of women with breast CA &lt;50 and one close relative with breast CA &lt;50  </a:t>
            </a:r>
          </a:p>
          <a:p>
            <a:pPr eaLnBrk="1" hangingPunct="1">
              <a:lnSpc>
                <a:spcPct val="90000"/>
              </a:lnSpc>
              <a:spcBef>
                <a:spcPct val="25000"/>
              </a:spcBef>
              <a:spcAft>
                <a:spcPct val="25000"/>
              </a:spcAft>
            </a:pPr>
            <a:r>
              <a:rPr lang="en-US">
                <a:latin typeface="Arial" charset="0"/>
              </a:rPr>
              <a:t>2% of all women of Ashkenazi Jewish ancestry</a:t>
            </a:r>
          </a:p>
          <a:p>
            <a:pPr eaLnBrk="1" hangingPunct="1">
              <a:lnSpc>
                <a:spcPct val="90000"/>
              </a:lnSpc>
              <a:spcBef>
                <a:spcPct val="25000"/>
              </a:spcBef>
              <a:spcAft>
                <a:spcPct val="25000"/>
              </a:spcAft>
            </a:pPr>
            <a:endParaRPr lang="en-US">
              <a:latin typeface="Arial" charset="0"/>
            </a:endParaRPr>
          </a:p>
          <a:p>
            <a:pPr eaLnBrk="1" hangingPunct="1">
              <a:lnSpc>
                <a:spcPct val="90000"/>
              </a:lnSpc>
            </a:pPr>
            <a:endParaRPr lang="en-US">
              <a:latin typeface="Arial" charset="0"/>
            </a:endParaRPr>
          </a:p>
        </p:txBody>
      </p:sp>
    </p:spTree>
    <p:extLst>
      <p:ext uri="{BB962C8B-B14F-4D97-AF65-F5344CB8AC3E}">
        <p14:creationId xmlns:p14="http://schemas.microsoft.com/office/powerpoint/2010/main" val="2005031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228600" y="304800"/>
            <a:ext cx="7659688" cy="990600"/>
          </a:xfrm>
        </p:spPr>
        <p:txBody>
          <a:bodyPr>
            <a:normAutofit fontScale="90000"/>
          </a:bodyPr>
          <a:lstStyle/>
          <a:p>
            <a:pPr algn="l"/>
            <a:r>
              <a:rPr lang="en-US"/>
              <a:t>BRCA Genes</a:t>
            </a:r>
            <a:r>
              <a:rPr lang="en-US" sz="4000"/>
              <a:t/>
            </a:r>
            <a:br>
              <a:rPr lang="en-US" sz="4000"/>
            </a:br>
            <a:endParaRPr lang="en-US" sz="3200" i="1">
              <a:solidFill>
                <a:srgbClr val="FFFF66"/>
              </a:solidFill>
              <a:latin typeface="Times New Roman" charset="0"/>
            </a:endParaRPr>
          </a:p>
        </p:txBody>
      </p:sp>
      <p:sp>
        <p:nvSpPr>
          <p:cNvPr id="184323" name="Rectangle 3"/>
          <p:cNvSpPr>
            <a:spLocks noGrp="1" noChangeArrowheads="1"/>
          </p:cNvSpPr>
          <p:nvPr>
            <p:ph type="body" idx="1"/>
          </p:nvPr>
        </p:nvSpPr>
        <p:spPr>
          <a:xfrm>
            <a:off x="457200" y="1754188"/>
            <a:ext cx="8229600" cy="4181475"/>
          </a:xfrm>
        </p:spPr>
        <p:txBody>
          <a:bodyPr/>
          <a:lstStyle/>
          <a:p>
            <a:pPr>
              <a:lnSpc>
                <a:spcPct val="90000"/>
              </a:lnSpc>
              <a:buFont typeface="Wingdings" charset="0"/>
              <a:buNone/>
            </a:pPr>
            <a:r>
              <a:rPr lang="en-US" sz="2400" b="1">
                <a:solidFill>
                  <a:srgbClr val="FF33CC"/>
                </a:solidFill>
              </a:rPr>
              <a:t>BRCA1</a:t>
            </a:r>
            <a:r>
              <a:rPr lang="en-US" sz="2400" b="1"/>
              <a:t> (17q21) 1994</a:t>
            </a:r>
            <a:r>
              <a:rPr lang="en-US" sz="2000" b="1" baseline="30000"/>
              <a:t>1</a:t>
            </a:r>
            <a:r>
              <a:rPr lang="en-US" sz="2400" b="1"/>
              <a:t>, </a:t>
            </a:r>
          </a:p>
          <a:p>
            <a:pPr>
              <a:lnSpc>
                <a:spcPct val="90000"/>
              </a:lnSpc>
              <a:buFont typeface="Wingdings" charset="0"/>
              <a:buNone/>
            </a:pPr>
            <a:r>
              <a:rPr lang="en-US" sz="2400" b="1">
                <a:solidFill>
                  <a:srgbClr val="66FF66"/>
                </a:solidFill>
              </a:rPr>
              <a:t>BRCA2</a:t>
            </a:r>
            <a:r>
              <a:rPr lang="en-US" sz="2400" b="1"/>
              <a:t> (13q12) 1995</a:t>
            </a:r>
            <a:r>
              <a:rPr lang="en-US" sz="2000" b="1" baseline="30000"/>
              <a:t>2</a:t>
            </a:r>
          </a:p>
          <a:p>
            <a:pPr>
              <a:lnSpc>
                <a:spcPct val="90000"/>
              </a:lnSpc>
            </a:pPr>
            <a:endParaRPr lang="en-US" sz="2400"/>
          </a:p>
          <a:p>
            <a:pPr>
              <a:lnSpc>
                <a:spcPct val="90000"/>
              </a:lnSpc>
              <a:buFont typeface="Wingdings" charset="0"/>
              <a:buNone/>
            </a:pPr>
            <a:r>
              <a:rPr lang="en-US" sz="2400" b="1"/>
              <a:t>Frequency</a:t>
            </a:r>
          </a:p>
          <a:p>
            <a:pPr>
              <a:lnSpc>
                <a:spcPct val="90000"/>
              </a:lnSpc>
            </a:pPr>
            <a:r>
              <a:rPr lang="en-US" sz="2400"/>
              <a:t>1/500-1/800 (0.2%) in general population</a:t>
            </a:r>
          </a:p>
          <a:p>
            <a:pPr>
              <a:lnSpc>
                <a:spcPct val="90000"/>
              </a:lnSpc>
            </a:pPr>
            <a:r>
              <a:rPr lang="en-US" sz="2400"/>
              <a:t>1/50 (2%) in Ashkenazi Jewish population</a:t>
            </a:r>
          </a:p>
          <a:p>
            <a:pPr>
              <a:lnSpc>
                <a:spcPct val="90000"/>
              </a:lnSpc>
            </a:pPr>
            <a:endParaRPr lang="en-US" sz="2400"/>
          </a:p>
          <a:p>
            <a:pPr>
              <a:lnSpc>
                <a:spcPct val="90000"/>
              </a:lnSpc>
            </a:pPr>
            <a:r>
              <a:rPr lang="en-US" sz="2400"/>
              <a:t>Estimated 250,000 women in US are carriers</a:t>
            </a:r>
          </a:p>
          <a:p>
            <a:pPr lvl="1">
              <a:lnSpc>
                <a:spcPct val="90000"/>
              </a:lnSpc>
            </a:pPr>
            <a:r>
              <a:rPr lang="en-US" sz="2000"/>
              <a:t>Only ~10,000 identified </a:t>
            </a:r>
          </a:p>
          <a:p>
            <a:pPr>
              <a:lnSpc>
                <a:spcPct val="90000"/>
              </a:lnSpc>
            </a:pPr>
            <a:endParaRPr lang="en-US" sz="2400"/>
          </a:p>
          <a:p>
            <a:pPr lvl="2">
              <a:lnSpc>
                <a:spcPct val="90000"/>
              </a:lnSpc>
            </a:pPr>
            <a:endParaRPr lang="en-US" sz="1800"/>
          </a:p>
        </p:txBody>
      </p:sp>
      <p:sp>
        <p:nvSpPr>
          <p:cNvPr id="184324" name="Text Box 4"/>
          <p:cNvSpPr txBox="1">
            <a:spLocks noChangeArrowheads="1"/>
          </p:cNvSpPr>
          <p:nvPr/>
        </p:nvSpPr>
        <p:spPr bwMode="auto">
          <a:xfrm>
            <a:off x="838200" y="61722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aseline="30000">
                <a:latin typeface="Tahoma" charset="0"/>
              </a:rPr>
              <a:t>1</a:t>
            </a:r>
            <a:r>
              <a:rPr lang="en-US" sz="1200">
                <a:latin typeface="Tahoma" charset="0"/>
              </a:rPr>
              <a:t> Miki </a:t>
            </a:r>
            <a:r>
              <a:rPr lang="en-US" sz="1200" i="1">
                <a:latin typeface="Tahoma" charset="0"/>
              </a:rPr>
              <a:t>et al</a:t>
            </a:r>
            <a:r>
              <a:rPr lang="en-US" sz="1200">
                <a:latin typeface="Tahoma" charset="0"/>
              </a:rPr>
              <a:t>. </a:t>
            </a:r>
            <a:r>
              <a:rPr lang="en-US" sz="1200" i="1">
                <a:latin typeface="Tahoma" charset="0"/>
              </a:rPr>
              <a:t>Science</a:t>
            </a:r>
            <a:r>
              <a:rPr lang="en-US" sz="1200">
                <a:latin typeface="Tahoma" charset="0"/>
              </a:rPr>
              <a:t> 266: 66-71, 1994.</a:t>
            </a:r>
            <a:br>
              <a:rPr lang="en-US" sz="1200">
                <a:latin typeface="Tahoma" charset="0"/>
              </a:rPr>
            </a:br>
            <a:r>
              <a:rPr lang="en-US" sz="1200" baseline="30000">
                <a:latin typeface="Tahoma" charset="0"/>
              </a:rPr>
              <a:t>2</a:t>
            </a:r>
            <a:r>
              <a:rPr lang="en-US" sz="1200">
                <a:latin typeface="Tahoma" charset="0"/>
              </a:rPr>
              <a:t> Wooster et al. </a:t>
            </a:r>
            <a:r>
              <a:rPr lang="en-US" sz="1200" i="1">
                <a:latin typeface="Tahoma" charset="0"/>
              </a:rPr>
              <a:t>Nature</a:t>
            </a:r>
            <a:r>
              <a:rPr lang="en-US" sz="1200">
                <a:latin typeface="Tahoma" charset="0"/>
              </a:rPr>
              <a:t>  378: 789-792, 1995. </a:t>
            </a:r>
          </a:p>
        </p:txBody>
      </p:sp>
      <p:pic>
        <p:nvPicPr>
          <p:cNvPr id="184325" name="Picture 5" descr="karyotype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28600"/>
            <a:ext cx="4572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84326" name="Line 6"/>
          <p:cNvSpPr>
            <a:spLocks noChangeShapeType="1"/>
          </p:cNvSpPr>
          <p:nvPr/>
        </p:nvSpPr>
        <p:spPr bwMode="auto">
          <a:xfrm flipV="1">
            <a:off x="8153400" y="1981200"/>
            <a:ext cx="228600" cy="228600"/>
          </a:xfrm>
          <a:prstGeom prst="line">
            <a:avLst/>
          </a:prstGeom>
          <a:noFill/>
          <a:ln w="57150">
            <a:solidFill>
              <a:srgbClr val="D6009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4327" name="Line 7"/>
          <p:cNvSpPr>
            <a:spLocks noChangeShapeType="1"/>
          </p:cNvSpPr>
          <p:nvPr/>
        </p:nvSpPr>
        <p:spPr bwMode="auto">
          <a:xfrm>
            <a:off x="4343400" y="2057400"/>
            <a:ext cx="228600" cy="152400"/>
          </a:xfrm>
          <a:prstGeom prst="line">
            <a:avLst/>
          </a:prstGeom>
          <a:noFill/>
          <a:ln w="571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Tree>
    <p:extLst>
      <p:ext uri="{BB962C8B-B14F-4D97-AF65-F5344CB8AC3E}">
        <p14:creationId xmlns:p14="http://schemas.microsoft.com/office/powerpoint/2010/main" val="23909973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304800" y="381000"/>
            <a:ext cx="8458200" cy="1295400"/>
          </a:xfrm>
        </p:spPr>
        <p:txBody>
          <a:bodyPr/>
          <a:lstStyle/>
          <a:p>
            <a:r>
              <a:rPr lang="en-US" sz="3600"/>
              <a:t>Passing on Risk- Autosomal Dominant </a:t>
            </a:r>
            <a:r>
              <a:rPr lang="en-US" sz="2400" b="1" i="1"/>
              <a:t>Each child has 50% risk of inheriting familial mutation</a:t>
            </a:r>
            <a:endParaRPr lang="en-US" sz="1600" b="1" i="1"/>
          </a:p>
        </p:txBody>
      </p:sp>
      <p:grpSp>
        <p:nvGrpSpPr>
          <p:cNvPr id="188419" name="Group 3"/>
          <p:cNvGrpSpPr>
            <a:grpSpLocks/>
          </p:cNvGrpSpPr>
          <p:nvPr/>
        </p:nvGrpSpPr>
        <p:grpSpPr bwMode="auto">
          <a:xfrm>
            <a:off x="3657600" y="2209800"/>
            <a:ext cx="428625" cy="1295400"/>
            <a:chOff x="1392" y="1488"/>
            <a:chExt cx="144" cy="435"/>
          </a:xfrm>
        </p:grpSpPr>
        <p:sp>
          <p:nvSpPr>
            <p:cNvPr id="188420" name="Oval 4"/>
            <p:cNvSpPr>
              <a:spLocks noChangeArrowheads="1"/>
            </p:cNvSpPr>
            <p:nvPr/>
          </p:nvSpPr>
          <p:spPr bwMode="auto">
            <a:xfrm>
              <a:off x="1392" y="1488"/>
              <a:ext cx="144" cy="144"/>
            </a:xfrm>
            <a:prstGeom prst="ellipse">
              <a:avLst/>
            </a:prstGeom>
            <a:solidFill>
              <a:srgbClr val="FF0000"/>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21" name="Line 5"/>
            <p:cNvSpPr>
              <a:spLocks noChangeShapeType="1"/>
            </p:cNvSpPr>
            <p:nvPr/>
          </p:nvSpPr>
          <p:spPr bwMode="auto">
            <a:xfrm flipV="1">
              <a:off x="1461" y="1680"/>
              <a:ext cx="75"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22" name="Line 6"/>
            <p:cNvSpPr>
              <a:spLocks noChangeShapeType="1"/>
            </p:cNvSpPr>
            <p:nvPr/>
          </p:nvSpPr>
          <p:spPr bwMode="auto">
            <a:xfrm>
              <a:off x="1392" y="1680"/>
              <a:ext cx="78"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23" name="Line 7"/>
            <p:cNvSpPr>
              <a:spLocks noChangeShapeType="1"/>
            </p:cNvSpPr>
            <p:nvPr/>
          </p:nvSpPr>
          <p:spPr bwMode="auto">
            <a:xfrm flipH="1">
              <a:off x="1419" y="1821"/>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24" name="Line 8"/>
            <p:cNvSpPr>
              <a:spLocks noChangeShapeType="1"/>
            </p:cNvSpPr>
            <p:nvPr/>
          </p:nvSpPr>
          <p:spPr bwMode="auto">
            <a:xfrm>
              <a:off x="1461" y="1827"/>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25" name="Line 9"/>
            <p:cNvSpPr>
              <a:spLocks noChangeShapeType="1"/>
            </p:cNvSpPr>
            <p:nvPr/>
          </p:nvSpPr>
          <p:spPr bwMode="auto">
            <a:xfrm>
              <a:off x="1464" y="1632"/>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grpSp>
        <p:nvGrpSpPr>
          <p:cNvPr id="188426" name="Group 10"/>
          <p:cNvGrpSpPr>
            <a:grpSpLocks/>
          </p:cNvGrpSpPr>
          <p:nvPr/>
        </p:nvGrpSpPr>
        <p:grpSpPr bwMode="auto">
          <a:xfrm>
            <a:off x="4953000" y="2209800"/>
            <a:ext cx="428625" cy="1295400"/>
            <a:chOff x="1008" y="1488"/>
            <a:chExt cx="144" cy="435"/>
          </a:xfrm>
        </p:grpSpPr>
        <p:sp>
          <p:nvSpPr>
            <p:cNvPr id="188427" name="Oval 11"/>
            <p:cNvSpPr>
              <a:spLocks noChangeArrowheads="1"/>
            </p:cNvSpPr>
            <p:nvPr/>
          </p:nvSpPr>
          <p:spPr bwMode="auto">
            <a:xfrm>
              <a:off x="1008" y="1488"/>
              <a:ext cx="144" cy="144"/>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28" name="Line 12"/>
            <p:cNvSpPr>
              <a:spLocks noChangeShapeType="1"/>
            </p:cNvSpPr>
            <p:nvPr/>
          </p:nvSpPr>
          <p:spPr bwMode="auto">
            <a:xfrm flipV="1">
              <a:off x="1077" y="1680"/>
              <a:ext cx="75"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29" name="Line 13"/>
            <p:cNvSpPr>
              <a:spLocks noChangeShapeType="1"/>
            </p:cNvSpPr>
            <p:nvPr/>
          </p:nvSpPr>
          <p:spPr bwMode="auto">
            <a:xfrm>
              <a:off x="1008" y="1680"/>
              <a:ext cx="78"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30" name="Line 14"/>
            <p:cNvSpPr>
              <a:spLocks noChangeShapeType="1"/>
            </p:cNvSpPr>
            <p:nvPr/>
          </p:nvSpPr>
          <p:spPr bwMode="auto">
            <a:xfrm flipH="1">
              <a:off x="1035" y="1821"/>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31" name="Line 15"/>
            <p:cNvSpPr>
              <a:spLocks noChangeShapeType="1"/>
            </p:cNvSpPr>
            <p:nvPr/>
          </p:nvSpPr>
          <p:spPr bwMode="auto">
            <a:xfrm>
              <a:off x="1077" y="1827"/>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32" name="Line 16"/>
            <p:cNvSpPr>
              <a:spLocks noChangeShapeType="1"/>
            </p:cNvSpPr>
            <p:nvPr/>
          </p:nvSpPr>
          <p:spPr bwMode="auto">
            <a:xfrm>
              <a:off x="1080" y="1632"/>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33" name="AutoShape 17"/>
            <p:cNvSpPr>
              <a:spLocks noChangeArrowheads="1"/>
            </p:cNvSpPr>
            <p:nvPr/>
          </p:nvSpPr>
          <p:spPr bwMode="auto">
            <a:xfrm>
              <a:off x="1008" y="1755"/>
              <a:ext cx="144" cy="96"/>
            </a:xfrm>
            <a:prstGeom prst="triangle">
              <a:avLst>
                <a:gd name="adj" fmla="val 50000"/>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grpSp>
        <p:nvGrpSpPr>
          <p:cNvPr id="188434" name="Group 18"/>
          <p:cNvGrpSpPr>
            <a:grpSpLocks/>
          </p:cNvGrpSpPr>
          <p:nvPr/>
        </p:nvGrpSpPr>
        <p:grpSpPr bwMode="auto">
          <a:xfrm>
            <a:off x="1600200" y="4495800"/>
            <a:ext cx="327025" cy="990600"/>
            <a:chOff x="1392" y="1488"/>
            <a:chExt cx="144" cy="435"/>
          </a:xfrm>
        </p:grpSpPr>
        <p:sp>
          <p:nvSpPr>
            <p:cNvPr id="188435" name="Oval 19"/>
            <p:cNvSpPr>
              <a:spLocks noChangeArrowheads="1"/>
            </p:cNvSpPr>
            <p:nvPr/>
          </p:nvSpPr>
          <p:spPr bwMode="auto">
            <a:xfrm>
              <a:off x="1392" y="1488"/>
              <a:ext cx="144" cy="14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36" name="Line 20"/>
            <p:cNvSpPr>
              <a:spLocks noChangeShapeType="1"/>
            </p:cNvSpPr>
            <p:nvPr/>
          </p:nvSpPr>
          <p:spPr bwMode="auto">
            <a:xfrm flipV="1">
              <a:off x="1461" y="1680"/>
              <a:ext cx="75"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37" name="Line 21"/>
            <p:cNvSpPr>
              <a:spLocks noChangeShapeType="1"/>
            </p:cNvSpPr>
            <p:nvPr/>
          </p:nvSpPr>
          <p:spPr bwMode="auto">
            <a:xfrm>
              <a:off x="1392" y="1680"/>
              <a:ext cx="78"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38" name="Line 22"/>
            <p:cNvSpPr>
              <a:spLocks noChangeShapeType="1"/>
            </p:cNvSpPr>
            <p:nvPr/>
          </p:nvSpPr>
          <p:spPr bwMode="auto">
            <a:xfrm flipH="1">
              <a:off x="1419" y="1821"/>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39" name="Line 23"/>
            <p:cNvSpPr>
              <a:spLocks noChangeShapeType="1"/>
            </p:cNvSpPr>
            <p:nvPr/>
          </p:nvSpPr>
          <p:spPr bwMode="auto">
            <a:xfrm>
              <a:off x="1461" y="1827"/>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40" name="Line 24"/>
            <p:cNvSpPr>
              <a:spLocks noChangeShapeType="1"/>
            </p:cNvSpPr>
            <p:nvPr/>
          </p:nvSpPr>
          <p:spPr bwMode="auto">
            <a:xfrm>
              <a:off x="1464" y="1632"/>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grpSp>
        <p:nvGrpSpPr>
          <p:cNvPr id="188441" name="Group 25"/>
          <p:cNvGrpSpPr>
            <a:grpSpLocks/>
          </p:cNvGrpSpPr>
          <p:nvPr/>
        </p:nvGrpSpPr>
        <p:grpSpPr bwMode="auto">
          <a:xfrm>
            <a:off x="3200400" y="4495800"/>
            <a:ext cx="327025" cy="990600"/>
            <a:chOff x="1392" y="1488"/>
            <a:chExt cx="144" cy="435"/>
          </a:xfrm>
        </p:grpSpPr>
        <p:sp>
          <p:nvSpPr>
            <p:cNvPr id="188442" name="Oval 26"/>
            <p:cNvSpPr>
              <a:spLocks noChangeArrowheads="1"/>
            </p:cNvSpPr>
            <p:nvPr/>
          </p:nvSpPr>
          <p:spPr bwMode="auto">
            <a:xfrm>
              <a:off x="1392" y="1488"/>
              <a:ext cx="144" cy="144"/>
            </a:xfrm>
            <a:prstGeom prst="ellipse">
              <a:avLst/>
            </a:prstGeom>
            <a:solidFill>
              <a:srgbClr val="FF0000"/>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43" name="Line 27"/>
            <p:cNvSpPr>
              <a:spLocks noChangeShapeType="1"/>
            </p:cNvSpPr>
            <p:nvPr/>
          </p:nvSpPr>
          <p:spPr bwMode="auto">
            <a:xfrm flipV="1">
              <a:off x="1461" y="1680"/>
              <a:ext cx="75"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44" name="Line 28"/>
            <p:cNvSpPr>
              <a:spLocks noChangeShapeType="1"/>
            </p:cNvSpPr>
            <p:nvPr/>
          </p:nvSpPr>
          <p:spPr bwMode="auto">
            <a:xfrm>
              <a:off x="1392" y="1680"/>
              <a:ext cx="78"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45" name="Line 29"/>
            <p:cNvSpPr>
              <a:spLocks noChangeShapeType="1"/>
            </p:cNvSpPr>
            <p:nvPr/>
          </p:nvSpPr>
          <p:spPr bwMode="auto">
            <a:xfrm flipH="1">
              <a:off x="1419" y="1821"/>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46" name="Line 30"/>
            <p:cNvSpPr>
              <a:spLocks noChangeShapeType="1"/>
            </p:cNvSpPr>
            <p:nvPr/>
          </p:nvSpPr>
          <p:spPr bwMode="auto">
            <a:xfrm>
              <a:off x="1461" y="1827"/>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47" name="Line 31"/>
            <p:cNvSpPr>
              <a:spLocks noChangeShapeType="1"/>
            </p:cNvSpPr>
            <p:nvPr/>
          </p:nvSpPr>
          <p:spPr bwMode="auto">
            <a:xfrm>
              <a:off x="1464" y="1632"/>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grpSp>
        <p:nvGrpSpPr>
          <p:cNvPr id="188448" name="Group 32"/>
          <p:cNvGrpSpPr>
            <a:grpSpLocks/>
          </p:cNvGrpSpPr>
          <p:nvPr/>
        </p:nvGrpSpPr>
        <p:grpSpPr bwMode="auto">
          <a:xfrm>
            <a:off x="7010400" y="4495800"/>
            <a:ext cx="327025" cy="990600"/>
            <a:chOff x="1008" y="1488"/>
            <a:chExt cx="144" cy="435"/>
          </a:xfrm>
        </p:grpSpPr>
        <p:sp>
          <p:nvSpPr>
            <p:cNvPr id="188449" name="Oval 33"/>
            <p:cNvSpPr>
              <a:spLocks noChangeArrowheads="1"/>
            </p:cNvSpPr>
            <p:nvPr/>
          </p:nvSpPr>
          <p:spPr bwMode="auto">
            <a:xfrm>
              <a:off x="1008" y="1488"/>
              <a:ext cx="144" cy="144"/>
            </a:xfrm>
            <a:prstGeom prst="ellipse">
              <a:avLst/>
            </a:prstGeom>
            <a:solidFill>
              <a:srgbClr val="FF0000"/>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50" name="Line 34"/>
            <p:cNvSpPr>
              <a:spLocks noChangeShapeType="1"/>
            </p:cNvSpPr>
            <p:nvPr/>
          </p:nvSpPr>
          <p:spPr bwMode="auto">
            <a:xfrm flipV="1">
              <a:off x="1077" y="1680"/>
              <a:ext cx="75"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51" name="Line 35"/>
            <p:cNvSpPr>
              <a:spLocks noChangeShapeType="1"/>
            </p:cNvSpPr>
            <p:nvPr/>
          </p:nvSpPr>
          <p:spPr bwMode="auto">
            <a:xfrm>
              <a:off x="1008" y="1680"/>
              <a:ext cx="78"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52" name="Line 36"/>
            <p:cNvSpPr>
              <a:spLocks noChangeShapeType="1"/>
            </p:cNvSpPr>
            <p:nvPr/>
          </p:nvSpPr>
          <p:spPr bwMode="auto">
            <a:xfrm flipH="1">
              <a:off x="1035" y="1821"/>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53" name="Line 37"/>
            <p:cNvSpPr>
              <a:spLocks noChangeShapeType="1"/>
            </p:cNvSpPr>
            <p:nvPr/>
          </p:nvSpPr>
          <p:spPr bwMode="auto">
            <a:xfrm>
              <a:off x="1077" y="1827"/>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54" name="Line 38"/>
            <p:cNvSpPr>
              <a:spLocks noChangeShapeType="1"/>
            </p:cNvSpPr>
            <p:nvPr/>
          </p:nvSpPr>
          <p:spPr bwMode="auto">
            <a:xfrm>
              <a:off x="1080" y="1632"/>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55" name="AutoShape 39"/>
            <p:cNvSpPr>
              <a:spLocks noChangeArrowheads="1"/>
            </p:cNvSpPr>
            <p:nvPr/>
          </p:nvSpPr>
          <p:spPr bwMode="auto">
            <a:xfrm>
              <a:off x="1008" y="1755"/>
              <a:ext cx="144" cy="96"/>
            </a:xfrm>
            <a:prstGeom prst="triangle">
              <a:avLst>
                <a:gd name="adj" fmla="val 50000"/>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grpSp>
        <p:nvGrpSpPr>
          <p:cNvPr id="188456" name="Group 40"/>
          <p:cNvGrpSpPr>
            <a:grpSpLocks/>
          </p:cNvGrpSpPr>
          <p:nvPr/>
        </p:nvGrpSpPr>
        <p:grpSpPr bwMode="auto">
          <a:xfrm>
            <a:off x="5029200" y="4495800"/>
            <a:ext cx="327025" cy="990600"/>
            <a:chOff x="1008" y="1488"/>
            <a:chExt cx="144" cy="435"/>
          </a:xfrm>
        </p:grpSpPr>
        <p:sp>
          <p:nvSpPr>
            <p:cNvPr id="188457" name="Oval 41"/>
            <p:cNvSpPr>
              <a:spLocks noChangeArrowheads="1"/>
            </p:cNvSpPr>
            <p:nvPr/>
          </p:nvSpPr>
          <p:spPr bwMode="auto">
            <a:xfrm>
              <a:off x="1008" y="1488"/>
              <a:ext cx="144" cy="144"/>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58" name="Line 42"/>
            <p:cNvSpPr>
              <a:spLocks noChangeShapeType="1"/>
            </p:cNvSpPr>
            <p:nvPr/>
          </p:nvSpPr>
          <p:spPr bwMode="auto">
            <a:xfrm flipV="1">
              <a:off x="1077" y="1680"/>
              <a:ext cx="75"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59" name="Line 43"/>
            <p:cNvSpPr>
              <a:spLocks noChangeShapeType="1"/>
            </p:cNvSpPr>
            <p:nvPr/>
          </p:nvSpPr>
          <p:spPr bwMode="auto">
            <a:xfrm>
              <a:off x="1008" y="1680"/>
              <a:ext cx="78"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60" name="Line 44"/>
            <p:cNvSpPr>
              <a:spLocks noChangeShapeType="1"/>
            </p:cNvSpPr>
            <p:nvPr/>
          </p:nvSpPr>
          <p:spPr bwMode="auto">
            <a:xfrm flipH="1">
              <a:off x="1035" y="1821"/>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61" name="Line 45"/>
            <p:cNvSpPr>
              <a:spLocks noChangeShapeType="1"/>
            </p:cNvSpPr>
            <p:nvPr/>
          </p:nvSpPr>
          <p:spPr bwMode="auto">
            <a:xfrm>
              <a:off x="1077" y="1827"/>
              <a:ext cx="48"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62" name="Line 46"/>
            <p:cNvSpPr>
              <a:spLocks noChangeShapeType="1"/>
            </p:cNvSpPr>
            <p:nvPr/>
          </p:nvSpPr>
          <p:spPr bwMode="auto">
            <a:xfrm>
              <a:off x="1080" y="1632"/>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63" name="AutoShape 47"/>
            <p:cNvSpPr>
              <a:spLocks noChangeArrowheads="1"/>
            </p:cNvSpPr>
            <p:nvPr/>
          </p:nvSpPr>
          <p:spPr bwMode="auto">
            <a:xfrm>
              <a:off x="1008" y="1755"/>
              <a:ext cx="144" cy="96"/>
            </a:xfrm>
            <a:prstGeom prst="triangle">
              <a:avLst>
                <a:gd name="adj" fmla="val 50000"/>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88464" name="Rectangle 48"/>
          <p:cNvSpPr>
            <a:spLocks noChangeArrowheads="1"/>
          </p:cNvSpPr>
          <p:nvPr/>
        </p:nvSpPr>
        <p:spPr bwMode="auto">
          <a:xfrm>
            <a:off x="2514600" y="2438400"/>
            <a:ext cx="76200" cy="838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65" name="Rectangle 49"/>
          <p:cNvSpPr>
            <a:spLocks noChangeArrowheads="1"/>
          </p:cNvSpPr>
          <p:nvPr/>
        </p:nvSpPr>
        <p:spPr bwMode="auto">
          <a:xfrm>
            <a:off x="2743200" y="2438400"/>
            <a:ext cx="762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66" name="Rectangle 50"/>
          <p:cNvSpPr>
            <a:spLocks noChangeArrowheads="1"/>
          </p:cNvSpPr>
          <p:nvPr/>
        </p:nvSpPr>
        <p:spPr bwMode="auto">
          <a:xfrm>
            <a:off x="6096000" y="2362200"/>
            <a:ext cx="762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67" name="Rectangle 51"/>
          <p:cNvSpPr>
            <a:spLocks noChangeArrowheads="1"/>
          </p:cNvSpPr>
          <p:nvPr/>
        </p:nvSpPr>
        <p:spPr bwMode="auto">
          <a:xfrm>
            <a:off x="5867400" y="2362200"/>
            <a:ext cx="762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468" name="Line 52"/>
          <p:cNvSpPr>
            <a:spLocks noChangeShapeType="1"/>
          </p:cNvSpPr>
          <p:nvPr/>
        </p:nvSpPr>
        <p:spPr bwMode="auto">
          <a:xfrm flipH="1">
            <a:off x="2057400" y="3581400"/>
            <a:ext cx="2362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69" name="Line 53"/>
          <p:cNvSpPr>
            <a:spLocks noChangeShapeType="1"/>
          </p:cNvSpPr>
          <p:nvPr/>
        </p:nvSpPr>
        <p:spPr bwMode="auto">
          <a:xfrm flipH="1">
            <a:off x="3505200" y="3581400"/>
            <a:ext cx="990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70" name="Line 54"/>
          <p:cNvSpPr>
            <a:spLocks noChangeShapeType="1"/>
          </p:cNvSpPr>
          <p:nvPr/>
        </p:nvSpPr>
        <p:spPr bwMode="auto">
          <a:xfrm>
            <a:off x="4572000" y="3581400"/>
            <a:ext cx="533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88471" name="Line 55"/>
          <p:cNvSpPr>
            <a:spLocks noChangeShapeType="1"/>
          </p:cNvSpPr>
          <p:nvPr/>
        </p:nvSpPr>
        <p:spPr bwMode="auto">
          <a:xfrm>
            <a:off x="4648200" y="3581400"/>
            <a:ext cx="22098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Tree>
    <p:extLst>
      <p:ext uri="{BB962C8B-B14F-4D97-AF65-F5344CB8AC3E}">
        <p14:creationId xmlns:p14="http://schemas.microsoft.com/office/powerpoint/2010/main" val="2645285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900113" y="609072"/>
            <a:ext cx="7561262" cy="936625"/>
          </a:xfrm>
        </p:spPr>
        <p:txBody>
          <a:bodyPr/>
          <a:lstStyle/>
          <a:p>
            <a:pPr eaLnBrk="1" hangingPunct="1"/>
            <a:r>
              <a:rPr lang="en-US" sz="3600" dirty="0">
                <a:latin typeface="Arial" charset="0"/>
              </a:rPr>
              <a:t>BRCA1/2 Mutations: Cancer Risks</a:t>
            </a:r>
          </a:p>
        </p:txBody>
      </p:sp>
      <p:sp>
        <p:nvSpPr>
          <p:cNvPr id="122883" name="Rectangle 1027"/>
          <p:cNvSpPr>
            <a:spLocks noGrp="1" noChangeArrowheads="1"/>
          </p:cNvSpPr>
          <p:nvPr>
            <p:ph type="body" idx="1"/>
          </p:nvPr>
        </p:nvSpPr>
        <p:spPr>
          <a:xfrm>
            <a:off x="533400" y="2133600"/>
            <a:ext cx="8229600" cy="4022725"/>
          </a:xfrm>
        </p:spPr>
        <p:txBody>
          <a:bodyPr/>
          <a:lstStyle/>
          <a:p>
            <a:pPr eaLnBrk="1" hangingPunct="1">
              <a:lnSpc>
                <a:spcPct val="80000"/>
              </a:lnSpc>
              <a:spcAft>
                <a:spcPct val="20000"/>
              </a:spcAft>
              <a:buFontTx/>
              <a:buNone/>
            </a:pPr>
            <a:r>
              <a:rPr lang="en-US" sz="2400" dirty="0">
                <a:latin typeface="Arial" charset="0"/>
              </a:rPr>
              <a:t>						</a:t>
            </a:r>
            <a:r>
              <a:rPr lang="en-US" sz="2400" dirty="0" smtClean="0">
                <a:latin typeface="Arial" charset="0"/>
              </a:rPr>
              <a:t>				</a:t>
            </a:r>
            <a:r>
              <a:rPr lang="en-US" sz="2400" b="1" u="sng" dirty="0" smtClean="0">
                <a:latin typeface="Arial" charset="0"/>
              </a:rPr>
              <a:t>BRCA1</a:t>
            </a:r>
            <a:r>
              <a:rPr lang="en-US" sz="2400" b="1" dirty="0">
                <a:latin typeface="Arial" charset="0"/>
              </a:rPr>
              <a:t>	</a:t>
            </a:r>
            <a:r>
              <a:rPr lang="en-US" sz="2400" b="1" dirty="0" smtClean="0">
                <a:latin typeface="Arial" charset="0"/>
              </a:rPr>
              <a:t>	</a:t>
            </a:r>
            <a:r>
              <a:rPr lang="en-US" sz="2400" b="1" u="sng" dirty="0" smtClean="0">
                <a:latin typeface="Arial" charset="0"/>
              </a:rPr>
              <a:t>BRCA2</a:t>
            </a:r>
            <a:endParaRPr lang="en-US" sz="2400" b="1" u="sng" dirty="0">
              <a:latin typeface="Arial" charset="0"/>
            </a:endParaRPr>
          </a:p>
          <a:p>
            <a:pPr eaLnBrk="1" hangingPunct="1">
              <a:lnSpc>
                <a:spcPct val="80000"/>
              </a:lnSpc>
              <a:spcAft>
                <a:spcPct val="20000"/>
              </a:spcAft>
            </a:pPr>
            <a:r>
              <a:rPr lang="en-US" sz="2400" dirty="0">
                <a:latin typeface="Arial" charset="0"/>
              </a:rPr>
              <a:t>Breast cancer to age 80		50-85%	</a:t>
            </a:r>
            <a:r>
              <a:rPr lang="en-US" sz="2400" dirty="0" smtClean="0">
                <a:latin typeface="Arial" charset="0"/>
              </a:rPr>
              <a:t>	50</a:t>
            </a:r>
            <a:r>
              <a:rPr lang="en-US" sz="2400" dirty="0">
                <a:latin typeface="Arial" charset="0"/>
              </a:rPr>
              <a:t>-85%</a:t>
            </a:r>
          </a:p>
          <a:p>
            <a:pPr eaLnBrk="1" hangingPunct="1">
              <a:lnSpc>
                <a:spcPct val="80000"/>
              </a:lnSpc>
              <a:spcAft>
                <a:spcPct val="20000"/>
              </a:spcAft>
            </a:pPr>
            <a:r>
              <a:rPr lang="en-US" sz="2400" dirty="0">
                <a:latin typeface="Arial" charset="0"/>
              </a:rPr>
              <a:t>Ovarian cancer to age 80	20-60%	</a:t>
            </a:r>
            <a:r>
              <a:rPr lang="en-US" sz="2400" dirty="0" smtClean="0">
                <a:latin typeface="Arial" charset="0"/>
              </a:rPr>
              <a:t>	up </a:t>
            </a:r>
            <a:r>
              <a:rPr lang="en-US" sz="2400" dirty="0">
                <a:latin typeface="Arial" charset="0"/>
              </a:rPr>
              <a:t>to 27%</a:t>
            </a:r>
          </a:p>
          <a:p>
            <a:pPr eaLnBrk="1" hangingPunct="1">
              <a:lnSpc>
                <a:spcPct val="80000"/>
              </a:lnSpc>
              <a:spcAft>
                <a:spcPct val="20000"/>
              </a:spcAft>
            </a:pPr>
            <a:r>
              <a:rPr lang="en-US" sz="2400" dirty="0">
                <a:latin typeface="Arial" charset="0"/>
              </a:rPr>
              <a:t>Male breast cancer		</a:t>
            </a:r>
            <a:r>
              <a:rPr lang="en-US" sz="2400" dirty="0" smtClean="0">
                <a:latin typeface="Arial" charset="0"/>
              </a:rPr>
              <a:t>     Slight </a:t>
            </a:r>
            <a:r>
              <a:rPr lang="en-US" sz="2400" dirty="0">
                <a:latin typeface="Arial" charset="0"/>
              </a:rPr>
              <a:t>incr</a:t>
            </a:r>
            <a:r>
              <a:rPr lang="en-US" sz="2400" dirty="0" smtClean="0">
                <a:latin typeface="Arial" charset="0"/>
              </a:rPr>
              <a:t>. </a:t>
            </a:r>
            <a:r>
              <a:rPr lang="en-US" sz="2400" dirty="0">
                <a:latin typeface="Arial" charset="0"/>
              </a:rPr>
              <a:t>	~6%</a:t>
            </a:r>
          </a:p>
          <a:p>
            <a:pPr eaLnBrk="1" hangingPunct="1">
              <a:lnSpc>
                <a:spcPct val="80000"/>
              </a:lnSpc>
              <a:spcAft>
                <a:spcPct val="20000"/>
              </a:spcAft>
            </a:pPr>
            <a:r>
              <a:rPr lang="en-US" sz="2400" dirty="0">
                <a:latin typeface="Arial" charset="0"/>
              </a:rPr>
              <a:t>Prostate cancer			 </a:t>
            </a:r>
            <a:r>
              <a:rPr lang="en-US" sz="2400" dirty="0" smtClean="0">
                <a:latin typeface="Arial" charset="0"/>
              </a:rPr>
              <a:t>    Slight </a:t>
            </a:r>
            <a:r>
              <a:rPr lang="en-US" sz="2400" dirty="0">
                <a:latin typeface="Arial" charset="0"/>
              </a:rPr>
              <a:t>incr.   	Slight incr.</a:t>
            </a:r>
          </a:p>
          <a:p>
            <a:pPr eaLnBrk="1" hangingPunct="1">
              <a:lnSpc>
                <a:spcPct val="80000"/>
              </a:lnSpc>
              <a:spcAft>
                <a:spcPct val="20000"/>
              </a:spcAft>
            </a:pPr>
            <a:r>
              <a:rPr lang="en-US" sz="2400" dirty="0">
                <a:latin typeface="Arial" charset="0"/>
              </a:rPr>
              <a:t>Pancreatic cancer	</a:t>
            </a:r>
            <a:r>
              <a:rPr lang="en-US" sz="2000" dirty="0">
                <a:latin typeface="Arial" charset="0"/>
              </a:rPr>
              <a:t>	</a:t>
            </a:r>
            <a:r>
              <a:rPr lang="en-US" sz="2000" dirty="0" smtClean="0">
                <a:latin typeface="Arial" charset="0"/>
              </a:rPr>
              <a:t>	</a:t>
            </a:r>
            <a:r>
              <a:rPr lang="en-US" sz="2400" dirty="0" smtClean="0">
                <a:latin typeface="Arial" charset="0"/>
              </a:rPr>
              <a:t>No </a:t>
            </a:r>
            <a:r>
              <a:rPr lang="en-US" sz="2400" dirty="0">
                <a:latin typeface="Arial" charset="0"/>
              </a:rPr>
              <a:t>incr.	</a:t>
            </a:r>
            <a:r>
              <a:rPr lang="en-US" sz="2400" dirty="0" smtClean="0">
                <a:latin typeface="Arial" charset="0"/>
              </a:rPr>
              <a:t>	1.5</a:t>
            </a:r>
            <a:r>
              <a:rPr lang="en-US" sz="2400" dirty="0">
                <a:latin typeface="Arial" charset="0"/>
              </a:rPr>
              <a:t>-5%</a:t>
            </a:r>
          </a:p>
          <a:p>
            <a:pPr eaLnBrk="1" hangingPunct="1">
              <a:lnSpc>
                <a:spcPct val="80000"/>
              </a:lnSpc>
              <a:spcAft>
                <a:spcPct val="20000"/>
              </a:spcAft>
            </a:pPr>
            <a:r>
              <a:rPr lang="en-US" sz="2400" dirty="0">
                <a:latin typeface="Arial" charset="0"/>
              </a:rPr>
              <a:t>Melanoma				</a:t>
            </a:r>
            <a:r>
              <a:rPr lang="en-US" sz="2400" dirty="0" smtClean="0">
                <a:latin typeface="Arial" charset="0"/>
              </a:rPr>
              <a:t>		No </a:t>
            </a:r>
            <a:r>
              <a:rPr lang="en-US" sz="2400" dirty="0">
                <a:latin typeface="Arial" charset="0"/>
              </a:rPr>
              <a:t>incr.	</a:t>
            </a:r>
            <a:r>
              <a:rPr lang="en-US" sz="2400" dirty="0" smtClean="0">
                <a:latin typeface="Arial" charset="0"/>
              </a:rPr>
              <a:t>	Slight </a:t>
            </a:r>
            <a:r>
              <a:rPr lang="en-US" sz="2400" dirty="0">
                <a:latin typeface="Arial" charset="0"/>
              </a:rPr>
              <a:t>incr.</a:t>
            </a:r>
          </a:p>
          <a:p>
            <a:pPr eaLnBrk="1" hangingPunct="1">
              <a:lnSpc>
                <a:spcPct val="85000"/>
              </a:lnSpc>
              <a:spcAft>
                <a:spcPct val="20000"/>
              </a:spcAft>
              <a:buFontTx/>
              <a:buNone/>
            </a:pPr>
            <a:r>
              <a:rPr lang="en-US" sz="2400" dirty="0">
                <a:latin typeface="Arial" charset="0"/>
              </a:rPr>
              <a:t>	</a:t>
            </a:r>
          </a:p>
          <a:p>
            <a:pPr eaLnBrk="1" hangingPunct="1">
              <a:lnSpc>
                <a:spcPct val="85000"/>
              </a:lnSpc>
              <a:spcAft>
                <a:spcPct val="20000"/>
              </a:spcAft>
              <a:buFontTx/>
              <a:buNone/>
            </a:pPr>
            <a:r>
              <a:rPr lang="en-US" sz="1400" dirty="0">
                <a:latin typeface="Arial" charset="0"/>
              </a:rPr>
              <a:t>Daly MD: NCCN 2002 genetic/familial high-risk assessment clinical practice guidelines in oncology. 	</a:t>
            </a:r>
          </a:p>
        </p:txBody>
      </p:sp>
    </p:spTree>
    <p:extLst>
      <p:ext uri="{BB962C8B-B14F-4D97-AF65-F5344CB8AC3E}">
        <p14:creationId xmlns:p14="http://schemas.microsoft.com/office/powerpoint/2010/main" val="981670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88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88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88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8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body" idx="1"/>
          </p:nvPr>
        </p:nvSpPr>
        <p:spPr>
          <a:xfrm>
            <a:off x="4648200" y="2362200"/>
            <a:ext cx="4343400" cy="4114800"/>
          </a:xfrm>
        </p:spPr>
        <p:txBody>
          <a:bodyPr/>
          <a:lstStyle/>
          <a:p>
            <a:pPr indent="-1588">
              <a:buFont typeface="Wingdings" charset="0"/>
              <a:buNone/>
            </a:pPr>
            <a:r>
              <a:rPr lang="en-US"/>
              <a:t>Yes, women diagnosed </a:t>
            </a:r>
            <a:r>
              <a:rPr lang="en-US">
                <a:cs typeface="Arial" charset="0"/>
              </a:rPr>
              <a:t>≤35 have ~10% chance of harboring a BRCA mutation</a:t>
            </a:r>
          </a:p>
        </p:txBody>
      </p:sp>
      <p:grpSp>
        <p:nvGrpSpPr>
          <p:cNvPr id="204803" name="Group 3"/>
          <p:cNvGrpSpPr>
            <a:grpSpLocks/>
          </p:cNvGrpSpPr>
          <p:nvPr/>
        </p:nvGrpSpPr>
        <p:grpSpPr bwMode="auto">
          <a:xfrm>
            <a:off x="838200" y="2209800"/>
            <a:ext cx="3227388" cy="3228975"/>
            <a:chOff x="860" y="1392"/>
            <a:chExt cx="2791" cy="2646"/>
          </a:xfrm>
        </p:grpSpPr>
        <p:sp>
          <p:nvSpPr>
            <p:cNvPr id="204804" name="Oval 4"/>
            <p:cNvSpPr>
              <a:spLocks noChangeArrowheads="1"/>
            </p:cNvSpPr>
            <p:nvPr/>
          </p:nvSpPr>
          <p:spPr bwMode="auto">
            <a:xfrm>
              <a:off x="1978" y="3420"/>
              <a:ext cx="240" cy="221"/>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fr-FR" sz="2400">
                <a:latin typeface="Times New Roman" charset="0"/>
              </a:endParaRPr>
            </a:p>
          </p:txBody>
        </p:sp>
        <p:sp>
          <p:nvSpPr>
            <p:cNvPr id="204805" name="Oval 5"/>
            <p:cNvSpPr>
              <a:spLocks noChangeArrowheads="1"/>
            </p:cNvSpPr>
            <p:nvPr/>
          </p:nvSpPr>
          <p:spPr bwMode="auto">
            <a:xfrm>
              <a:off x="2378" y="2424"/>
              <a:ext cx="239" cy="222"/>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806" name="Rectangle 6"/>
            <p:cNvSpPr>
              <a:spLocks noChangeArrowheads="1"/>
            </p:cNvSpPr>
            <p:nvPr/>
          </p:nvSpPr>
          <p:spPr bwMode="auto">
            <a:xfrm>
              <a:off x="1579" y="2424"/>
              <a:ext cx="240" cy="222"/>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807" name="Oval 7"/>
            <p:cNvSpPr>
              <a:spLocks noChangeArrowheads="1"/>
            </p:cNvSpPr>
            <p:nvPr/>
          </p:nvSpPr>
          <p:spPr bwMode="auto">
            <a:xfrm>
              <a:off x="2697" y="1392"/>
              <a:ext cx="240" cy="221"/>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808" name="Rectangle 8"/>
            <p:cNvSpPr>
              <a:spLocks noChangeArrowheads="1"/>
            </p:cNvSpPr>
            <p:nvPr/>
          </p:nvSpPr>
          <p:spPr bwMode="auto">
            <a:xfrm>
              <a:off x="2058" y="1392"/>
              <a:ext cx="240" cy="221"/>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809" name="Line 9"/>
            <p:cNvSpPr>
              <a:spLocks noChangeShapeType="1"/>
            </p:cNvSpPr>
            <p:nvPr/>
          </p:nvSpPr>
          <p:spPr bwMode="auto">
            <a:xfrm>
              <a:off x="2098" y="3088"/>
              <a:ext cx="0" cy="3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0" name="Line 10"/>
            <p:cNvSpPr>
              <a:spLocks noChangeShapeType="1"/>
            </p:cNvSpPr>
            <p:nvPr/>
          </p:nvSpPr>
          <p:spPr bwMode="auto">
            <a:xfrm>
              <a:off x="1779" y="2535"/>
              <a:ext cx="71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1" name="Line 11"/>
            <p:cNvSpPr>
              <a:spLocks noChangeShapeType="1"/>
            </p:cNvSpPr>
            <p:nvPr/>
          </p:nvSpPr>
          <p:spPr bwMode="auto">
            <a:xfrm>
              <a:off x="2098" y="2535"/>
              <a:ext cx="0" cy="55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2" name="Line 12"/>
            <p:cNvSpPr>
              <a:spLocks noChangeShapeType="1"/>
            </p:cNvSpPr>
            <p:nvPr/>
          </p:nvSpPr>
          <p:spPr bwMode="auto">
            <a:xfrm>
              <a:off x="2497" y="2093"/>
              <a:ext cx="0" cy="33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3" name="Line 13"/>
            <p:cNvSpPr>
              <a:spLocks noChangeShapeType="1"/>
            </p:cNvSpPr>
            <p:nvPr/>
          </p:nvSpPr>
          <p:spPr bwMode="auto">
            <a:xfrm>
              <a:off x="2298" y="1466"/>
              <a:ext cx="51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4" name="Line 14"/>
            <p:cNvSpPr>
              <a:spLocks noChangeShapeType="1"/>
            </p:cNvSpPr>
            <p:nvPr/>
          </p:nvSpPr>
          <p:spPr bwMode="auto">
            <a:xfrm flipH="1">
              <a:off x="2497" y="1466"/>
              <a:ext cx="0" cy="62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5" name="Oval 15"/>
            <p:cNvSpPr>
              <a:spLocks noChangeArrowheads="1"/>
            </p:cNvSpPr>
            <p:nvPr/>
          </p:nvSpPr>
          <p:spPr bwMode="auto">
            <a:xfrm>
              <a:off x="1499" y="1392"/>
              <a:ext cx="240" cy="221"/>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816" name="Rectangle 16"/>
            <p:cNvSpPr>
              <a:spLocks noChangeArrowheads="1"/>
            </p:cNvSpPr>
            <p:nvPr/>
          </p:nvSpPr>
          <p:spPr bwMode="auto">
            <a:xfrm>
              <a:off x="860" y="1392"/>
              <a:ext cx="240" cy="221"/>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817" name="Line 17"/>
            <p:cNvSpPr>
              <a:spLocks noChangeShapeType="1"/>
            </p:cNvSpPr>
            <p:nvPr/>
          </p:nvSpPr>
          <p:spPr bwMode="auto">
            <a:xfrm>
              <a:off x="980" y="2093"/>
              <a:ext cx="67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8" name="Line 18"/>
            <p:cNvSpPr>
              <a:spLocks noChangeShapeType="1"/>
            </p:cNvSpPr>
            <p:nvPr/>
          </p:nvSpPr>
          <p:spPr bwMode="auto">
            <a:xfrm>
              <a:off x="1659" y="2093"/>
              <a:ext cx="0" cy="40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19" name="Line 19"/>
            <p:cNvSpPr>
              <a:spLocks noChangeShapeType="1"/>
            </p:cNvSpPr>
            <p:nvPr/>
          </p:nvSpPr>
          <p:spPr bwMode="auto">
            <a:xfrm>
              <a:off x="980" y="2093"/>
              <a:ext cx="0" cy="40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20" name="Line 20"/>
            <p:cNvSpPr>
              <a:spLocks noChangeShapeType="1"/>
            </p:cNvSpPr>
            <p:nvPr/>
          </p:nvSpPr>
          <p:spPr bwMode="auto">
            <a:xfrm>
              <a:off x="1100" y="1466"/>
              <a:ext cx="51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21" name="Line 21"/>
            <p:cNvSpPr>
              <a:spLocks noChangeShapeType="1"/>
            </p:cNvSpPr>
            <p:nvPr/>
          </p:nvSpPr>
          <p:spPr bwMode="auto">
            <a:xfrm flipH="1">
              <a:off x="1339" y="1466"/>
              <a:ext cx="0" cy="62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22" name="Line 22"/>
            <p:cNvSpPr>
              <a:spLocks noChangeShapeType="1"/>
            </p:cNvSpPr>
            <p:nvPr/>
          </p:nvSpPr>
          <p:spPr bwMode="auto">
            <a:xfrm flipV="1">
              <a:off x="1499" y="3567"/>
              <a:ext cx="320" cy="185"/>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23" name="Text Box 23"/>
            <p:cNvSpPr txBox="1">
              <a:spLocks noChangeArrowheads="1"/>
            </p:cNvSpPr>
            <p:nvPr/>
          </p:nvSpPr>
          <p:spPr bwMode="auto">
            <a:xfrm>
              <a:off x="1820" y="3713"/>
              <a:ext cx="877"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b="1">
                  <a:latin typeface="Times New Roman" charset="0"/>
                </a:rPr>
                <a:t>BR, 35</a:t>
              </a:r>
            </a:p>
          </p:txBody>
        </p:sp>
        <p:sp>
          <p:nvSpPr>
            <p:cNvPr id="204824" name="Line 24"/>
            <p:cNvSpPr>
              <a:spLocks noChangeShapeType="1"/>
            </p:cNvSpPr>
            <p:nvPr/>
          </p:nvSpPr>
          <p:spPr bwMode="auto">
            <a:xfrm flipH="1">
              <a:off x="2298" y="2314"/>
              <a:ext cx="399" cy="40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4825" name="Text Box 25"/>
            <p:cNvSpPr txBox="1">
              <a:spLocks noChangeArrowheads="1"/>
            </p:cNvSpPr>
            <p:nvPr/>
          </p:nvSpPr>
          <p:spPr bwMode="auto">
            <a:xfrm>
              <a:off x="2290" y="2742"/>
              <a:ext cx="1361" cy="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latin typeface="Times New Roman" charset="0"/>
                </a:rPr>
                <a:t>d. 50</a:t>
              </a:r>
            </a:p>
            <a:p>
              <a:pPr eaLnBrk="1" hangingPunct="1"/>
              <a:r>
                <a:rPr lang="en-US" sz="2000" b="1">
                  <a:latin typeface="Times New Roman" charset="0"/>
                </a:rPr>
                <a:t>Car accident</a:t>
              </a:r>
            </a:p>
          </p:txBody>
        </p:sp>
        <p:sp>
          <p:nvSpPr>
            <p:cNvPr id="204826" name="Rectangle 26"/>
            <p:cNvSpPr>
              <a:spLocks noChangeArrowheads="1"/>
            </p:cNvSpPr>
            <p:nvPr/>
          </p:nvSpPr>
          <p:spPr bwMode="auto">
            <a:xfrm>
              <a:off x="864" y="2415"/>
              <a:ext cx="240" cy="222"/>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04827" name="Rectangle 27"/>
          <p:cNvSpPr>
            <a:spLocks noGrp="1" noChangeArrowheads="1"/>
          </p:cNvSpPr>
          <p:nvPr>
            <p:ph type="title"/>
          </p:nvPr>
        </p:nvSpPr>
        <p:spPr>
          <a:xfrm>
            <a:off x="914400" y="304800"/>
            <a:ext cx="7696200" cy="1431925"/>
          </a:xfrm>
        </p:spPr>
        <p:txBody>
          <a:bodyPr/>
          <a:lstStyle/>
          <a:p>
            <a:r>
              <a:rPr lang="en-US" sz="4000"/>
              <a:t>Diagnosis at a young age</a:t>
            </a:r>
            <a:br>
              <a:rPr lang="en-US" sz="4000"/>
            </a:br>
            <a:r>
              <a:rPr lang="en-US" sz="4000"/>
              <a:t>Do we offer testing?</a:t>
            </a:r>
          </a:p>
        </p:txBody>
      </p:sp>
      <p:sp>
        <p:nvSpPr>
          <p:cNvPr id="204828" name="Oval 28"/>
          <p:cNvSpPr>
            <a:spLocks noChangeArrowheads="1"/>
          </p:cNvSpPr>
          <p:nvPr/>
        </p:nvSpPr>
        <p:spPr bwMode="auto">
          <a:xfrm>
            <a:off x="6353175" y="5584825"/>
            <a:ext cx="314325" cy="314325"/>
          </a:xfrm>
          <a:prstGeom prst="ellipse">
            <a:avLst/>
          </a:prstGeom>
          <a:solidFill>
            <a:srgbClr val="FF0000"/>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fr-FR" sz="4000">
              <a:solidFill>
                <a:schemeClr val="bg1"/>
              </a:solidFill>
            </a:endParaRPr>
          </a:p>
        </p:txBody>
      </p:sp>
      <p:sp>
        <p:nvSpPr>
          <p:cNvPr id="204829" name="Rectangle 29"/>
          <p:cNvSpPr>
            <a:spLocks noChangeArrowheads="1"/>
          </p:cNvSpPr>
          <p:nvPr/>
        </p:nvSpPr>
        <p:spPr bwMode="auto">
          <a:xfrm>
            <a:off x="6248400" y="5410200"/>
            <a:ext cx="2147888"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830" name="Text Box 30"/>
          <p:cNvSpPr txBox="1">
            <a:spLocks noChangeArrowheads="1"/>
          </p:cNvSpPr>
          <p:nvPr/>
        </p:nvSpPr>
        <p:spPr bwMode="auto">
          <a:xfrm>
            <a:off x="6667500" y="5510213"/>
            <a:ext cx="2095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b="1"/>
              <a:t>= breast cancer</a:t>
            </a:r>
          </a:p>
        </p:txBody>
      </p:sp>
    </p:spTree>
    <p:extLst>
      <p:ext uri="{BB962C8B-B14F-4D97-AF65-F5344CB8AC3E}">
        <p14:creationId xmlns:p14="http://schemas.microsoft.com/office/powerpoint/2010/main" val="1058015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6" name="Group 2"/>
          <p:cNvGrpSpPr>
            <a:grpSpLocks/>
          </p:cNvGrpSpPr>
          <p:nvPr/>
        </p:nvGrpSpPr>
        <p:grpSpPr bwMode="auto">
          <a:xfrm>
            <a:off x="914400" y="2362200"/>
            <a:ext cx="4343400" cy="3543300"/>
            <a:chOff x="480" y="480"/>
            <a:chExt cx="4800" cy="3460"/>
          </a:xfrm>
        </p:grpSpPr>
        <p:sp>
          <p:nvSpPr>
            <p:cNvPr id="205827" name="Oval 3"/>
            <p:cNvSpPr>
              <a:spLocks noChangeArrowheads="1"/>
            </p:cNvSpPr>
            <p:nvPr/>
          </p:nvSpPr>
          <p:spPr bwMode="auto">
            <a:xfrm>
              <a:off x="1056" y="3120"/>
              <a:ext cx="288" cy="288"/>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28" name="Oval 4"/>
            <p:cNvSpPr>
              <a:spLocks noChangeArrowheads="1"/>
            </p:cNvSpPr>
            <p:nvPr/>
          </p:nvSpPr>
          <p:spPr bwMode="auto">
            <a:xfrm>
              <a:off x="3360" y="1824"/>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29" name="Rectangle 5"/>
            <p:cNvSpPr>
              <a:spLocks noChangeArrowheads="1"/>
            </p:cNvSpPr>
            <p:nvPr/>
          </p:nvSpPr>
          <p:spPr bwMode="auto">
            <a:xfrm>
              <a:off x="2400" y="1824"/>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30" name="Rectangle 6"/>
            <p:cNvSpPr>
              <a:spLocks noChangeArrowheads="1"/>
            </p:cNvSpPr>
            <p:nvPr/>
          </p:nvSpPr>
          <p:spPr bwMode="auto">
            <a:xfrm>
              <a:off x="3744" y="480"/>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31" name="Line 7"/>
            <p:cNvSpPr>
              <a:spLocks noChangeShapeType="1"/>
            </p:cNvSpPr>
            <p:nvPr/>
          </p:nvSpPr>
          <p:spPr bwMode="auto">
            <a:xfrm>
              <a:off x="1200" y="2688"/>
              <a:ext cx="321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2" name="Line 8"/>
            <p:cNvSpPr>
              <a:spLocks noChangeShapeType="1"/>
            </p:cNvSpPr>
            <p:nvPr/>
          </p:nvSpPr>
          <p:spPr bwMode="auto">
            <a:xfrm>
              <a:off x="1200" y="2688"/>
              <a:ext cx="0"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3" name="Line 9"/>
            <p:cNvSpPr>
              <a:spLocks noChangeShapeType="1"/>
            </p:cNvSpPr>
            <p:nvPr/>
          </p:nvSpPr>
          <p:spPr bwMode="auto">
            <a:xfrm>
              <a:off x="4416" y="2688"/>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4" name="Line 10"/>
            <p:cNvSpPr>
              <a:spLocks noChangeShapeType="1"/>
            </p:cNvSpPr>
            <p:nvPr/>
          </p:nvSpPr>
          <p:spPr bwMode="auto">
            <a:xfrm>
              <a:off x="3456" y="2688"/>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5" name="Line 11"/>
            <p:cNvSpPr>
              <a:spLocks noChangeShapeType="1"/>
            </p:cNvSpPr>
            <p:nvPr/>
          </p:nvSpPr>
          <p:spPr bwMode="auto">
            <a:xfrm>
              <a:off x="2400" y="2688"/>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6" name="Line 12"/>
            <p:cNvSpPr>
              <a:spLocks noChangeShapeType="1"/>
            </p:cNvSpPr>
            <p:nvPr/>
          </p:nvSpPr>
          <p:spPr bwMode="auto">
            <a:xfrm>
              <a:off x="2640" y="1968"/>
              <a:ext cx="86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7" name="Line 13"/>
            <p:cNvSpPr>
              <a:spLocks noChangeShapeType="1"/>
            </p:cNvSpPr>
            <p:nvPr/>
          </p:nvSpPr>
          <p:spPr bwMode="auto">
            <a:xfrm>
              <a:off x="3024" y="1968"/>
              <a:ext cx="0" cy="7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8" name="Line 14"/>
            <p:cNvSpPr>
              <a:spLocks noChangeShapeType="1"/>
            </p:cNvSpPr>
            <p:nvPr/>
          </p:nvSpPr>
          <p:spPr bwMode="auto">
            <a:xfrm>
              <a:off x="3504" y="1392"/>
              <a:ext cx="163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39" name="Line 15"/>
            <p:cNvSpPr>
              <a:spLocks noChangeShapeType="1"/>
            </p:cNvSpPr>
            <p:nvPr/>
          </p:nvSpPr>
          <p:spPr bwMode="auto">
            <a:xfrm>
              <a:off x="3504" y="1392"/>
              <a:ext cx="0"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0" name="Line 16"/>
            <p:cNvSpPr>
              <a:spLocks noChangeShapeType="1"/>
            </p:cNvSpPr>
            <p:nvPr/>
          </p:nvSpPr>
          <p:spPr bwMode="auto">
            <a:xfrm>
              <a:off x="5136" y="1392"/>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1" name="Line 17"/>
            <p:cNvSpPr>
              <a:spLocks noChangeShapeType="1"/>
            </p:cNvSpPr>
            <p:nvPr/>
          </p:nvSpPr>
          <p:spPr bwMode="auto">
            <a:xfrm>
              <a:off x="4320" y="1392"/>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2" name="Line 18"/>
            <p:cNvSpPr>
              <a:spLocks noChangeShapeType="1"/>
            </p:cNvSpPr>
            <p:nvPr/>
          </p:nvSpPr>
          <p:spPr bwMode="auto">
            <a:xfrm>
              <a:off x="4032" y="576"/>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3" name="Line 19"/>
            <p:cNvSpPr>
              <a:spLocks noChangeShapeType="1"/>
            </p:cNvSpPr>
            <p:nvPr/>
          </p:nvSpPr>
          <p:spPr bwMode="auto">
            <a:xfrm flipH="1">
              <a:off x="4320" y="576"/>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4" name="Rectangle 20"/>
            <p:cNvSpPr>
              <a:spLocks noChangeArrowheads="1"/>
            </p:cNvSpPr>
            <p:nvPr/>
          </p:nvSpPr>
          <p:spPr bwMode="auto">
            <a:xfrm>
              <a:off x="1104" y="480"/>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45" name="Line 21"/>
            <p:cNvSpPr>
              <a:spLocks noChangeShapeType="1"/>
            </p:cNvSpPr>
            <p:nvPr/>
          </p:nvSpPr>
          <p:spPr bwMode="auto">
            <a:xfrm>
              <a:off x="864" y="1392"/>
              <a:ext cx="163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6" name="Line 22"/>
            <p:cNvSpPr>
              <a:spLocks noChangeShapeType="1"/>
            </p:cNvSpPr>
            <p:nvPr/>
          </p:nvSpPr>
          <p:spPr bwMode="auto">
            <a:xfrm>
              <a:off x="864" y="1392"/>
              <a:ext cx="0"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7" name="Line 23"/>
            <p:cNvSpPr>
              <a:spLocks noChangeShapeType="1"/>
            </p:cNvSpPr>
            <p:nvPr/>
          </p:nvSpPr>
          <p:spPr bwMode="auto">
            <a:xfrm>
              <a:off x="2496" y="1392"/>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8" name="Line 24"/>
            <p:cNvSpPr>
              <a:spLocks noChangeShapeType="1"/>
            </p:cNvSpPr>
            <p:nvPr/>
          </p:nvSpPr>
          <p:spPr bwMode="auto">
            <a:xfrm>
              <a:off x="1680" y="1392"/>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49" name="Line 25"/>
            <p:cNvSpPr>
              <a:spLocks noChangeShapeType="1"/>
            </p:cNvSpPr>
            <p:nvPr/>
          </p:nvSpPr>
          <p:spPr bwMode="auto">
            <a:xfrm>
              <a:off x="1392" y="576"/>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50" name="Line 26"/>
            <p:cNvSpPr>
              <a:spLocks noChangeShapeType="1"/>
            </p:cNvSpPr>
            <p:nvPr/>
          </p:nvSpPr>
          <p:spPr bwMode="auto">
            <a:xfrm flipH="1">
              <a:off x="1680" y="576"/>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51" name="Line 27"/>
            <p:cNvSpPr>
              <a:spLocks noChangeShapeType="1"/>
            </p:cNvSpPr>
            <p:nvPr/>
          </p:nvSpPr>
          <p:spPr bwMode="auto">
            <a:xfrm flipV="1">
              <a:off x="480" y="3312"/>
              <a:ext cx="384" cy="240"/>
            </a:xfrm>
            <a:prstGeom prst="line">
              <a:avLst/>
            </a:prstGeom>
            <a:noFill/>
            <a:ln w="38100">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5852" name="Text Box 28"/>
            <p:cNvSpPr txBox="1">
              <a:spLocks noChangeArrowheads="1"/>
            </p:cNvSpPr>
            <p:nvPr/>
          </p:nvSpPr>
          <p:spPr bwMode="auto">
            <a:xfrm>
              <a:off x="768" y="3553"/>
              <a:ext cx="1056" cy="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b="1">
                  <a:latin typeface="Times New Roman" charset="0"/>
                </a:rPr>
                <a:t>BR, 40</a:t>
              </a:r>
            </a:p>
          </p:txBody>
        </p:sp>
        <p:sp>
          <p:nvSpPr>
            <p:cNvPr id="205853" name="Oval 29"/>
            <p:cNvSpPr>
              <a:spLocks noChangeArrowheads="1"/>
            </p:cNvSpPr>
            <p:nvPr/>
          </p:nvSpPr>
          <p:spPr bwMode="auto">
            <a:xfrm>
              <a:off x="2256" y="3120"/>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54" name="Oval 30"/>
            <p:cNvSpPr>
              <a:spLocks noChangeArrowheads="1"/>
            </p:cNvSpPr>
            <p:nvPr/>
          </p:nvSpPr>
          <p:spPr bwMode="auto">
            <a:xfrm>
              <a:off x="4272" y="3120"/>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55" name="Oval 31"/>
            <p:cNvSpPr>
              <a:spLocks noChangeArrowheads="1"/>
            </p:cNvSpPr>
            <p:nvPr/>
          </p:nvSpPr>
          <p:spPr bwMode="auto">
            <a:xfrm>
              <a:off x="3312" y="3120"/>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56" name="Oval 32"/>
            <p:cNvSpPr>
              <a:spLocks noChangeArrowheads="1"/>
            </p:cNvSpPr>
            <p:nvPr/>
          </p:nvSpPr>
          <p:spPr bwMode="auto">
            <a:xfrm>
              <a:off x="4512" y="480"/>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57" name="Oval 33"/>
            <p:cNvSpPr>
              <a:spLocks noChangeArrowheads="1"/>
            </p:cNvSpPr>
            <p:nvPr/>
          </p:nvSpPr>
          <p:spPr bwMode="auto">
            <a:xfrm>
              <a:off x="4176" y="1824"/>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58" name="Oval 34"/>
            <p:cNvSpPr>
              <a:spLocks noChangeArrowheads="1"/>
            </p:cNvSpPr>
            <p:nvPr/>
          </p:nvSpPr>
          <p:spPr bwMode="auto">
            <a:xfrm>
              <a:off x="4992" y="1824"/>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59" name="Oval 35"/>
            <p:cNvSpPr>
              <a:spLocks noChangeArrowheads="1"/>
            </p:cNvSpPr>
            <p:nvPr/>
          </p:nvSpPr>
          <p:spPr bwMode="auto">
            <a:xfrm>
              <a:off x="720" y="1824"/>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60" name="Oval 36"/>
            <p:cNvSpPr>
              <a:spLocks noChangeArrowheads="1"/>
            </p:cNvSpPr>
            <p:nvPr/>
          </p:nvSpPr>
          <p:spPr bwMode="auto">
            <a:xfrm>
              <a:off x="1872" y="480"/>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61" name="Oval 37"/>
            <p:cNvSpPr>
              <a:spLocks noChangeArrowheads="1"/>
            </p:cNvSpPr>
            <p:nvPr/>
          </p:nvSpPr>
          <p:spPr bwMode="auto">
            <a:xfrm>
              <a:off x="1536" y="1824"/>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05862" name="Text Box 38"/>
          <p:cNvSpPr txBox="1">
            <a:spLocks noChangeArrowheads="1"/>
          </p:cNvSpPr>
          <p:nvPr/>
        </p:nvSpPr>
        <p:spPr bwMode="auto">
          <a:xfrm>
            <a:off x="914400" y="533400"/>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buClr>
                <a:srgbClr val="66FF66"/>
              </a:buClr>
              <a:buFont typeface="Wingdings" charset="0"/>
              <a:buNone/>
            </a:pPr>
            <a:r>
              <a:rPr lang="en-US" sz="4000" dirty="0"/>
              <a:t>Do we offer testing?</a:t>
            </a:r>
          </a:p>
        </p:txBody>
      </p:sp>
      <p:sp>
        <p:nvSpPr>
          <p:cNvPr id="205863" name="Text Box 39"/>
          <p:cNvSpPr txBox="1">
            <a:spLocks noChangeArrowheads="1"/>
          </p:cNvSpPr>
          <p:nvPr/>
        </p:nvSpPr>
        <p:spPr bwMode="auto">
          <a:xfrm>
            <a:off x="5715000" y="56261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b="1"/>
              <a:t>= breast cancer</a:t>
            </a:r>
          </a:p>
        </p:txBody>
      </p:sp>
      <p:sp>
        <p:nvSpPr>
          <p:cNvPr id="205864" name="Rectangle 40"/>
          <p:cNvSpPr>
            <a:spLocks noChangeArrowheads="1"/>
          </p:cNvSpPr>
          <p:nvPr/>
        </p:nvSpPr>
        <p:spPr bwMode="auto">
          <a:xfrm>
            <a:off x="5181600" y="5486400"/>
            <a:ext cx="2733675"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65" name="Oval 41"/>
          <p:cNvSpPr>
            <a:spLocks noChangeArrowheads="1"/>
          </p:cNvSpPr>
          <p:nvPr/>
        </p:nvSpPr>
        <p:spPr bwMode="auto">
          <a:xfrm>
            <a:off x="5410200" y="5715000"/>
            <a:ext cx="3048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866" name="Text Box 42"/>
          <p:cNvSpPr txBox="1">
            <a:spLocks noChangeArrowheads="1"/>
          </p:cNvSpPr>
          <p:nvPr/>
        </p:nvSpPr>
        <p:spPr bwMode="auto">
          <a:xfrm>
            <a:off x="5486400" y="2209800"/>
            <a:ext cx="3124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latin typeface="Tahoma" charset="0"/>
              </a:rPr>
              <a:t>Larger families are easier to assess.  If there are many relatives who have lived to older ages without developing cancer, the chances of a BRCA mutation are lowered. However, we would offer given her age</a:t>
            </a:r>
          </a:p>
        </p:txBody>
      </p:sp>
    </p:spTree>
    <p:extLst>
      <p:ext uri="{BB962C8B-B14F-4D97-AF65-F5344CB8AC3E}">
        <p14:creationId xmlns:p14="http://schemas.microsoft.com/office/powerpoint/2010/main" val="3677186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6172200" y="2651125"/>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fr-FR" sz="4000">
              <a:latin typeface="Times New Roman" charset="0"/>
            </a:endParaRPr>
          </a:p>
        </p:txBody>
      </p:sp>
      <p:sp>
        <p:nvSpPr>
          <p:cNvPr id="206851" name="Text Box 3"/>
          <p:cNvSpPr txBox="1">
            <a:spLocks noChangeArrowheads="1"/>
          </p:cNvSpPr>
          <p:nvPr/>
        </p:nvSpPr>
        <p:spPr bwMode="auto">
          <a:xfrm>
            <a:off x="685800" y="4330700"/>
            <a:ext cx="973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Ruth</a:t>
            </a:r>
          </a:p>
          <a:p>
            <a:pPr eaLnBrk="1" hangingPunct="1"/>
            <a:r>
              <a:rPr lang="en-US" sz="2000" b="1"/>
              <a:t>OV, 42</a:t>
            </a:r>
          </a:p>
        </p:txBody>
      </p:sp>
      <p:grpSp>
        <p:nvGrpSpPr>
          <p:cNvPr id="206852" name="Group 4"/>
          <p:cNvGrpSpPr>
            <a:grpSpLocks/>
          </p:cNvGrpSpPr>
          <p:nvPr/>
        </p:nvGrpSpPr>
        <p:grpSpPr bwMode="auto">
          <a:xfrm>
            <a:off x="838200" y="5638800"/>
            <a:ext cx="2362200" cy="996950"/>
            <a:chOff x="4560" y="3068"/>
            <a:chExt cx="1488" cy="628"/>
          </a:xfrm>
        </p:grpSpPr>
        <p:sp>
          <p:nvSpPr>
            <p:cNvPr id="206853" name="Oval 5"/>
            <p:cNvSpPr>
              <a:spLocks noChangeArrowheads="1"/>
            </p:cNvSpPr>
            <p:nvPr/>
          </p:nvSpPr>
          <p:spPr bwMode="auto">
            <a:xfrm>
              <a:off x="4560" y="3068"/>
              <a:ext cx="288" cy="288"/>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54" name="Oval 6"/>
            <p:cNvSpPr>
              <a:spLocks noChangeArrowheads="1"/>
            </p:cNvSpPr>
            <p:nvPr/>
          </p:nvSpPr>
          <p:spPr bwMode="auto">
            <a:xfrm>
              <a:off x="4560" y="3408"/>
              <a:ext cx="288" cy="288"/>
            </a:xfrm>
            <a:prstGeom prst="ellipse">
              <a:avLst/>
            </a:prstGeom>
            <a:solidFill>
              <a:schemeClr val="accent1"/>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55" name="Text Box 7"/>
            <p:cNvSpPr txBox="1">
              <a:spLocks noChangeArrowheads="1"/>
            </p:cNvSpPr>
            <p:nvPr/>
          </p:nvSpPr>
          <p:spPr bwMode="auto">
            <a:xfrm>
              <a:off x="4944" y="3068"/>
              <a:ext cx="110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1" hangingPunct="1">
                <a:lnSpc>
                  <a:spcPct val="110000"/>
                </a:lnSpc>
                <a:spcBef>
                  <a:spcPct val="50000"/>
                </a:spcBef>
                <a:buClr>
                  <a:srgbClr val="66FF66"/>
                </a:buClr>
                <a:buFont typeface="Wingdings" charset="0"/>
                <a:buNone/>
              </a:pPr>
              <a:r>
                <a:rPr lang="en-US" sz="2000"/>
                <a:t>breast</a:t>
              </a:r>
            </a:p>
            <a:p>
              <a:pPr eaLnBrk="1" hangingPunct="1">
                <a:lnSpc>
                  <a:spcPct val="110000"/>
                </a:lnSpc>
                <a:spcBef>
                  <a:spcPct val="50000"/>
                </a:spcBef>
                <a:buClr>
                  <a:srgbClr val="66FF66"/>
                </a:buClr>
                <a:buFont typeface="Wingdings" charset="0"/>
                <a:buNone/>
              </a:pPr>
              <a:r>
                <a:rPr lang="en-US" sz="2000"/>
                <a:t>ovarian</a:t>
              </a:r>
            </a:p>
          </p:txBody>
        </p:sp>
      </p:grpSp>
      <p:grpSp>
        <p:nvGrpSpPr>
          <p:cNvPr id="206856" name="Group 8"/>
          <p:cNvGrpSpPr>
            <a:grpSpLocks/>
          </p:cNvGrpSpPr>
          <p:nvPr/>
        </p:nvGrpSpPr>
        <p:grpSpPr bwMode="auto">
          <a:xfrm>
            <a:off x="990600" y="2057400"/>
            <a:ext cx="4572000" cy="4087813"/>
            <a:chOff x="384" y="1222"/>
            <a:chExt cx="3840" cy="3092"/>
          </a:xfrm>
        </p:grpSpPr>
        <p:sp>
          <p:nvSpPr>
            <p:cNvPr id="206857" name="Oval 9"/>
            <p:cNvSpPr>
              <a:spLocks noChangeArrowheads="1"/>
            </p:cNvSpPr>
            <p:nvPr/>
          </p:nvSpPr>
          <p:spPr bwMode="auto">
            <a:xfrm>
              <a:off x="3840" y="1270"/>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58" name="Line 10"/>
            <p:cNvSpPr>
              <a:spLocks noChangeShapeType="1"/>
            </p:cNvSpPr>
            <p:nvPr/>
          </p:nvSpPr>
          <p:spPr bwMode="auto">
            <a:xfrm>
              <a:off x="2304" y="2726"/>
              <a:ext cx="72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59" name="Line 11"/>
            <p:cNvSpPr>
              <a:spLocks noChangeShapeType="1"/>
            </p:cNvSpPr>
            <p:nvPr/>
          </p:nvSpPr>
          <p:spPr bwMode="auto">
            <a:xfrm>
              <a:off x="2688" y="2726"/>
              <a:ext cx="0" cy="7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0" name="Line 12"/>
            <p:cNvSpPr>
              <a:spLocks noChangeShapeType="1"/>
            </p:cNvSpPr>
            <p:nvPr/>
          </p:nvSpPr>
          <p:spPr bwMode="auto">
            <a:xfrm>
              <a:off x="3168" y="2198"/>
              <a:ext cx="0"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1" name="Line 13"/>
            <p:cNvSpPr>
              <a:spLocks noChangeShapeType="1"/>
            </p:cNvSpPr>
            <p:nvPr/>
          </p:nvSpPr>
          <p:spPr bwMode="auto">
            <a:xfrm>
              <a:off x="3360" y="1366"/>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2" name="Line 14"/>
            <p:cNvSpPr>
              <a:spLocks noChangeShapeType="1"/>
            </p:cNvSpPr>
            <p:nvPr/>
          </p:nvSpPr>
          <p:spPr bwMode="auto">
            <a:xfrm flipH="1">
              <a:off x="3600" y="1366"/>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3" name="Rectangle 15"/>
            <p:cNvSpPr>
              <a:spLocks noChangeArrowheads="1"/>
            </p:cNvSpPr>
            <p:nvPr/>
          </p:nvSpPr>
          <p:spPr bwMode="auto">
            <a:xfrm>
              <a:off x="864" y="1238"/>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64" name="Oval 16"/>
            <p:cNvSpPr>
              <a:spLocks noChangeArrowheads="1"/>
            </p:cNvSpPr>
            <p:nvPr/>
          </p:nvSpPr>
          <p:spPr bwMode="auto">
            <a:xfrm>
              <a:off x="1306" y="2582"/>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65" name="Line 17"/>
            <p:cNvSpPr>
              <a:spLocks noChangeShapeType="1"/>
            </p:cNvSpPr>
            <p:nvPr/>
          </p:nvSpPr>
          <p:spPr bwMode="auto">
            <a:xfrm>
              <a:off x="576" y="2150"/>
              <a:ext cx="15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6" name="Line 18"/>
            <p:cNvSpPr>
              <a:spLocks noChangeShapeType="1"/>
            </p:cNvSpPr>
            <p:nvPr/>
          </p:nvSpPr>
          <p:spPr bwMode="auto">
            <a:xfrm>
              <a:off x="2160" y="2150"/>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7" name="Line 19"/>
            <p:cNvSpPr>
              <a:spLocks noChangeShapeType="1"/>
            </p:cNvSpPr>
            <p:nvPr/>
          </p:nvSpPr>
          <p:spPr bwMode="auto">
            <a:xfrm>
              <a:off x="1450" y="2150"/>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8" name="Line 20"/>
            <p:cNvSpPr>
              <a:spLocks noChangeShapeType="1"/>
            </p:cNvSpPr>
            <p:nvPr/>
          </p:nvSpPr>
          <p:spPr bwMode="auto">
            <a:xfrm>
              <a:off x="1152" y="1334"/>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69" name="Line 21"/>
            <p:cNvSpPr>
              <a:spLocks noChangeShapeType="1"/>
            </p:cNvSpPr>
            <p:nvPr/>
          </p:nvSpPr>
          <p:spPr bwMode="auto">
            <a:xfrm flipH="1">
              <a:off x="1440" y="1334"/>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0" name="Line 22"/>
            <p:cNvSpPr>
              <a:spLocks noChangeShapeType="1"/>
            </p:cNvSpPr>
            <p:nvPr/>
          </p:nvSpPr>
          <p:spPr bwMode="auto">
            <a:xfrm flipV="1">
              <a:off x="2064" y="3542"/>
              <a:ext cx="384" cy="24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1" name="Oval 23"/>
            <p:cNvSpPr>
              <a:spLocks noChangeArrowheads="1"/>
            </p:cNvSpPr>
            <p:nvPr/>
          </p:nvSpPr>
          <p:spPr bwMode="auto">
            <a:xfrm>
              <a:off x="432" y="2630"/>
              <a:ext cx="288" cy="288"/>
            </a:xfrm>
            <a:prstGeom prst="ellipse">
              <a:avLst/>
            </a:prstGeom>
            <a:solidFill>
              <a:schemeClr val="accent1"/>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72" name="Line 24"/>
            <p:cNvSpPr>
              <a:spLocks noChangeShapeType="1"/>
            </p:cNvSpPr>
            <p:nvPr/>
          </p:nvSpPr>
          <p:spPr bwMode="auto">
            <a:xfrm>
              <a:off x="3168" y="2198"/>
              <a:ext cx="86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3" name="Line 25"/>
            <p:cNvSpPr>
              <a:spLocks noChangeShapeType="1"/>
            </p:cNvSpPr>
            <p:nvPr/>
          </p:nvSpPr>
          <p:spPr bwMode="auto">
            <a:xfrm>
              <a:off x="4032" y="2198"/>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4" name="Line 26"/>
            <p:cNvSpPr>
              <a:spLocks noChangeShapeType="1"/>
            </p:cNvSpPr>
            <p:nvPr/>
          </p:nvSpPr>
          <p:spPr bwMode="auto">
            <a:xfrm>
              <a:off x="576" y="2150"/>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5" name="Line 27"/>
            <p:cNvSpPr>
              <a:spLocks noChangeShapeType="1"/>
            </p:cNvSpPr>
            <p:nvPr/>
          </p:nvSpPr>
          <p:spPr bwMode="auto">
            <a:xfrm flipH="1">
              <a:off x="384" y="2582"/>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6" name="Line 28"/>
            <p:cNvSpPr>
              <a:spLocks noChangeShapeType="1"/>
            </p:cNvSpPr>
            <p:nvPr/>
          </p:nvSpPr>
          <p:spPr bwMode="auto">
            <a:xfrm flipH="1">
              <a:off x="3792" y="1222"/>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7" name="Line 29"/>
            <p:cNvSpPr>
              <a:spLocks noChangeShapeType="1"/>
            </p:cNvSpPr>
            <p:nvPr/>
          </p:nvSpPr>
          <p:spPr bwMode="auto">
            <a:xfrm flipH="1">
              <a:off x="2976" y="2534"/>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78" name="Oval 30"/>
            <p:cNvSpPr>
              <a:spLocks noChangeArrowheads="1"/>
            </p:cNvSpPr>
            <p:nvPr/>
          </p:nvSpPr>
          <p:spPr bwMode="auto">
            <a:xfrm>
              <a:off x="1306" y="2582"/>
              <a:ext cx="288" cy="288"/>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79" name="Text Box 31"/>
            <p:cNvSpPr txBox="1">
              <a:spLocks noChangeArrowheads="1"/>
            </p:cNvSpPr>
            <p:nvPr/>
          </p:nvSpPr>
          <p:spPr bwMode="auto">
            <a:xfrm>
              <a:off x="1163" y="2917"/>
              <a:ext cx="818"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Sarah</a:t>
              </a:r>
            </a:p>
            <a:p>
              <a:pPr eaLnBrk="1" hangingPunct="1"/>
              <a:r>
                <a:rPr lang="en-US" sz="2000" b="1"/>
                <a:t>BR, 34</a:t>
              </a:r>
            </a:p>
          </p:txBody>
        </p:sp>
        <p:sp>
          <p:nvSpPr>
            <p:cNvPr id="206880" name="Line 32"/>
            <p:cNvSpPr>
              <a:spLocks noChangeShapeType="1"/>
            </p:cNvSpPr>
            <p:nvPr/>
          </p:nvSpPr>
          <p:spPr bwMode="auto">
            <a:xfrm flipH="1">
              <a:off x="1258" y="2534"/>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6881" name="Rectangle 33"/>
            <p:cNvSpPr>
              <a:spLocks noChangeArrowheads="1"/>
            </p:cNvSpPr>
            <p:nvPr/>
          </p:nvSpPr>
          <p:spPr bwMode="auto">
            <a:xfrm>
              <a:off x="3888" y="2582"/>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82" name="Oval 34"/>
            <p:cNvSpPr>
              <a:spLocks noChangeArrowheads="1"/>
            </p:cNvSpPr>
            <p:nvPr/>
          </p:nvSpPr>
          <p:spPr bwMode="auto">
            <a:xfrm>
              <a:off x="2543" y="3446"/>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fr-FR" sz="2400">
                <a:latin typeface="Times New Roman" charset="0"/>
              </a:endParaRPr>
            </a:p>
          </p:txBody>
        </p:sp>
        <p:sp>
          <p:nvSpPr>
            <p:cNvPr id="206883" name="Oval 35"/>
            <p:cNvSpPr>
              <a:spLocks noChangeArrowheads="1"/>
            </p:cNvSpPr>
            <p:nvPr/>
          </p:nvSpPr>
          <p:spPr bwMode="auto">
            <a:xfrm>
              <a:off x="3024" y="2582"/>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84" name="Rectangle 36"/>
            <p:cNvSpPr>
              <a:spLocks noChangeArrowheads="1"/>
            </p:cNvSpPr>
            <p:nvPr/>
          </p:nvSpPr>
          <p:spPr bwMode="auto">
            <a:xfrm>
              <a:off x="2064" y="2582"/>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85" name="Rectangle 37"/>
            <p:cNvSpPr>
              <a:spLocks noChangeArrowheads="1"/>
            </p:cNvSpPr>
            <p:nvPr/>
          </p:nvSpPr>
          <p:spPr bwMode="auto">
            <a:xfrm>
              <a:off x="3072" y="1270"/>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86" name="Oval 38"/>
            <p:cNvSpPr>
              <a:spLocks noChangeArrowheads="1"/>
            </p:cNvSpPr>
            <p:nvPr/>
          </p:nvSpPr>
          <p:spPr bwMode="auto">
            <a:xfrm>
              <a:off x="1632" y="1238"/>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887" name="Text Box 39"/>
            <p:cNvSpPr txBox="1">
              <a:spLocks noChangeArrowheads="1"/>
            </p:cNvSpPr>
            <p:nvPr/>
          </p:nvSpPr>
          <p:spPr bwMode="auto">
            <a:xfrm>
              <a:off x="2519" y="3783"/>
              <a:ext cx="449"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Jill</a:t>
              </a:r>
            </a:p>
            <a:p>
              <a:pPr eaLnBrk="1" hangingPunct="1"/>
              <a:r>
                <a:rPr lang="en-US" sz="2000" b="1"/>
                <a:t>36</a:t>
              </a:r>
            </a:p>
          </p:txBody>
        </p:sp>
      </p:grpSp>
      <p:sp>
        <p:nvSpPr>
          <p:cNvPr id="206889" name="Text Box 41"/>
          <p:cNvSpPr txBox="1">
            <a:spLocks noChangeArrowheads="1"/>
          </p:cNvSpPr>
          <p:nvPr/>
        </p:nvSpPr>
        <p:spPr bwMode="auto">
          <a:xfrm>
            <a:off x="6003925" y="2165350"/>
            <a:ext cx="28352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latin typeface="Tahoma" charset="0"/>
              </a:rPr>
              <a:t>Yes.  BRCA mutations can be passed on through mother or father.  Paternal history is as relevant as maternal history.</a:t>
            </a:r>
          </a:p>
        </p:txBody>
      </p:sp>
      <p:sp>
        <p:nvSpPr>
          <p:cNvPr id="42" name="Text Box 38"/>
          <p:cNvSpPr txBox="1">
            <a:spLocks noChangeArrowheads="1"/>
          </p:cNvSpPr>
          <p:nvPr/>
        </p:nvSpPr>
        <p:spPr bwMode="auto">
          <a:xfrm>
            <a:off x="628650" y="533400"/>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buClr>
                <a:srgbClr val="66FF66"/>
              </a:buClr>
              <a:buFont typeface="Wingdings" charset="0"/>
              <a:buNone/>
            </a:pPr>
            <a:r>
              <a:rPr lang="en-US" sz="4000" dirty="0" smtClean="0"/>
              <a:t>Does paternal story matters ?</a:t>
            </a:r>
            <a:endParaRPr lang="en-US" sz="4000" dirty="0"/>
          </a:p>
        </p:txBody>
      </p:sp>
    </p:spTree>
    <p:extLst>
      <p:ext uri="{BB962C8B-B14F-4D97-AF65-F5344CB8AC3E}">
        <p14:creationId xmlns:p14="http://schemas.microsoft.com/office/powerpoint/2010/main" val="1117671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6172200" y="2651125"/>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fr-FR" sz="4000">
              <a:latin typeface="Times New Roman" charset="0"/>
            </a:endParaRPr>
          </a:p>
        </p:txBody>
      </p:sp>
      <p:grpSp>
        <p:nvGrpSpPr>
          <p:cNvPr id="207875" name="Group 3"/>
          <p:cNvGrpSpPr>
            <a:grpSpLocks/>
          </p:cNvGrpSpPr>
          <p:nvPr/>
        </p:nvGrpSpPr>
        <p:grpSpPr bwMode="auto">
          <a:xfrm>
            <a:off x="914400" y="5562600"/>
            <a:ext cx="2209800" cy="920750"/>
            <a:chOff x="4656" y="3068"/>
            <a:chExt cx="1392" cy="580"/>
          </a:xfrm>
        </p:grpSpPr>
        <p:sp>
          <p:nvSpPr>
            <p:cNvPr id="207876" name="Oval 4"/>
            <p:cNvSpPr>
              <a:spLocks noChangeArrowheads="1"/>
            </p:cNvSpPr>
            <p:nvPr/>
          </p:nvSpPr>
          <p:spPr bwMode="auto">
            <a:xfrm>
              <a:off x="4656" y="3120"/>
              <a:ext cx="192" cy="188"/>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877" name="Oval 5"/>
            <p:cNvSpPr>
              <a:spLocks noChangeArrowheads="1"/>
            </p:cNvSpPr>
            <p:nvPr/>
          </p:nvSpPr>
          <p:spPr bwMode="auto">
            <a:xfrm>
              <a:off x="4656" y="3460"/>
              <a:ext cx="192" cy="188"/>
            </a:xfrm>
            <a:prstGeom prst="ellipse">
              <a:avLst/>
            </a:prstGeom>
            <a:solidFill>
              <a:schemeClr val="accent1"/>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878" name="Text Box 6"/>
            <p:cNvSpPr txBox="1">
              <a:spLocks noChangeArrowheads="1"/>
            </p:cNvSpPr>
            <p:nvPr/>
          </p:nvSpPr>
          <p:spPr bwMode="auto">
            <a:xfrm>
              <a:off x="4944" y="3068"/>
              <a:ext cx="110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1" hangingPunct="1">
                <a:lnSpc>
                  <a:spcPct val="110000"/>
                </a:lnSpc>
                <a:spcBef>
                  <a:spcPct val="50000"/>
                </a:spcBef>
                <a:buClr>
                  <a:srgbClr val="66FF66"/>
                </a:buClr>
                <a:buFont typeface="Wingdings" charset="0"/>
                <a:buNone/>
              </a:pPr>
              <a:r>
                <a:rPr lang="en-US" sz="2000"/>
                <a:t>breast</a:t>
              </a:r>
            </a:p>
            <a:p>
              <a:pPr eaLnBrk="1" hangingPunct="1">
                <a:lnSpc>
                  <a:spcPct val="110000"/>
                </a:lnSpc>
                <a:spcBef>
                  <a:spcPct val="50000"/>
                </a:spcBef>
                <a:buClr>
                  <a:srgbClr val="66FF66"/>
                </a:buClr>
                <a:buFont typeface="Wingdings" charset="0"/>
                <a:buNone/>
              </a:pPr>
              <a:r>
                <a:rPr lang="en-US" sz="2000"/>
                <a:t>ovarian</a:t>
              </a:r>
            </a:p>
          </p:txBody>
        </p:sp>
      </p:grpSp>
      <p:grpSp>
        <p:nvGrpSpPr>
          <p:cNvPr id="207879" name="Group 7"/>
          <p:cNvGrpSpPr>
            <a:grpSpLocks/>
          </p:cNvGrpSpPr>
          <p:nvPr/>
        </p:nvGrpSpPr>
        <p:grpSpPr bwMode="auto">
          <a:xfrm>
            <a:off x="914400" y="1981200"/>
            <a:ext cx="4495800" cy="3765550"/>
            <a:chOff x="288" y="1222"/>
            <a:chExt cx="3936" cy="3148"/>
          </a:xfrm>
        </p:grpSpPr>
        <p:sp>
          <p:nvSpPr>
            <p:cNvPr id="207880" name="Oval 8"/>
            <p:cNvSpPr>
              <a:spLocks noChangeArrowheads="1"/>
            </p:cNvSpPr>
            <p:nvPr/>
          </p:nvSpPr>
          <p:spPr bwMode="auto">
            <a:xfrm>
              <a:off x="3840" y="1270"/>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881" name="Line 9"/>
            <p:cNvSpPr>
              <a:spLocks noChangeShapeType="1"/>
            </p:cNvSpPr>
            <p:nvPr/>
          </p:nvSpPr>
          <p:spPr bwMode="auto">
            <a:xfrm>
              <a:off x="2304" y="2726"/>
              <a:ext cx="72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82" name="Line 10"/>
            <p:cNvSpPr>
              <a:spLocks noChangeShapeType="1"/>
            </p:cNvSpPr>
            <p:nvPr/>
          </p:nvSpPr>
          <p:spPr bwMode="auto">
            <a:xfrm>
              <a:off x="2688" y="2726"/>
              <a:ext cx="0" cy="7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83" name="Line 11"/>
            <p:cNvSpPr>
              <a:spLocks noChangeShapeType="1"/>
            </p:cNvSpPr>
            <p:nvPr/>
          </p:nvSpPr>
          <p:spPr bwMode="auto">
            <a:xfrm>
              <a:off x="3168" y="2198"/>
              <a:ext cx="0"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84" name="Line 12"/>
            <p:cNvSpPr>
              <a:spLocks noChangeShapeType="1"/>
            </p:cNvSpPr>
            <p:nvPr/>
          </p:nvSpPr>
          <p:spPr bwMode="auto">
            <a:xfrm>
              <a:off x="3360" y="1366"/>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85" name="Line 13"/>
            <p:cNvSpPr>
              <a:spLocks noChangeShapeType="1"/>
            </p:cNvSpPr>
            <p:nvPr/>
          </p:nvSpPr>
          <p:spPr bwMode="auto">
            <a:xfrm flipH="1">
              <a:off x="3600" y="1366"/>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86" name="Rectangle 14"/>
            <p:cNvSpPr>
              <a:spLocks noChangeArrowheads="1"/>
            </p:cNvSpPr>
            <p:nvPr/>
          </p:nvSpPr>
          <p:spPr bwMode="auto">
            <a:xfrm>
              <a:off x="864" y="1238"/>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887" name="Oval 15"/>
            <p:cNvSpPr>
              <a:spLocks noChangeArrowheads="1"/>
            </p:cNvSpPr>
            <p:nvPr/>
          </p:nvSpPr>
          <p:spPr bwMode="auto">
            <a:xfrm>
              <a:off x="1306" y="2582"/>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888" name="Line 16"/>
            <p:cNvSpPr>
              <a:spLocks noChangeShapeType="1"/>
            </p:cNvSpPr>
            <p:nvPr/>
          </p:nvSpPr>
          <p:spPr bwMode="auto">
            <a:xfrm>
              <a:off x="576" y="2150"/>
              <a:ext cx="15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89" name="Line 17"/>
            <p:cNvSpPr>
              <a:spLocks noChangeShapeType="1"/>
            </p:cNvSpPr>
            <p:nvPr/>
          </p:nvSpPr>
          <p:spPr bwMode="auto">
            <a:xfrm>
              <a:off x="2160" y="2150"/>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0" name="Line 18"/>
            <p:cNvSpPr>
              <a:spLocks noChangeShapeType="1"/>
            </p:cNvSpPr>
            <p:nvPr/>
          </p:nvSpPr>
          <p:spPr bwMode="auto">
            <a:xfrm>
              <a:off x="1450" y="2150"/>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1" name="Line 19"/>
            <p:cNvSpPr>
              <a:spLocks noChangeShapeType="1"/>
            </p:cNvSpPr>
            <p:nvPr/>
          </p:nvSpPr>
          <p:spPr bwMode="auto">
            <a:xfrm>
              <a:off x="1152" y="1334"/>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2" name="Line 20"/>
            <p:cNvSpPr>
              <a:spLocks noChangeShapeType="1"/>
            </p:cNvSpPr>
            <p:nvPr/>
          </p:nvSpPr>
          <p:spPr bwMode="auto">
            <a:xfrm flipH="1">
              <a:off x="1440" y="1334"/>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3" name="Line 21"/>
            <p:cNvSpPr>
              <a:spLocks noChangeShapeType="1"/>
            </p:cNvSpPr>
            <p:nvPr/>
          </p:nvSpPr>
          <p:spPr bwMode="auto">
            <a:xfrm flipV="1">
              <a:off x="2064" y="3542"/>
              <a:ext cx="384" cy="24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4" name="Oval 22"/>
            <p:cNvSpPr>
              <a:spLocks noChangeArrowheads="1"/>
            </p:cNvSpPr>
            <p:nvPr/>
          </p:nvSpPr>
          <p:spPr bwMode="auto">
            <a:xfrm>
              <a:off x="432" y="2630"/>
              <a:ext cx="288" cy="288"/>
            </a:xfrm>
            <a:prstGeom prst="ellipse">
              <a:avLst/>
            </a:prstGeom>
            <a:solidFill>
              <a:schemeClr val="accent1"/>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895" name="Line 23"/>
            <p:cNvSpPr>
              <a:spLocks noChangeShapeType="1"/>
            </p:cNvSpPr>
            <p:nvPr/>
          </p:nvSpPr>
          <p:spPr bwMode="auto">
            <a:xfrm>
              <a:off x="3168" y="2198"/>
              <a:ext cx="86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6" name="Line 24"/>
            <p:cNvSpPr>
              <a:spLocks noChangeShapeType="1"/>
            </p:cNvSpPr>
            <p:nvPr/>
          </p:nvSpPr>
          <p:spPr bwMode="auto">
            <a:xfrm>
              <a:off x="4032" y="2198"/>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7" name="Line 25"/>
            <p:cNvSpPr>
              <a:spLocks noChangeShapeType="1"/>
            </p:cNvSpPr>
            <p:nvPr/>
          </p:nvSpPr>
          <p:spPr bwMode="auto">
            <a:xfrm>
              <a:off x="576" y="2150"/>
              <a:ext cx="0" cy="5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8" name="Line 26"/>
            <p:cNvSpPr>
              <a:spLocks noChangeShapeType="1"/>
            </p:cNvSpPr>
            <p:nvPr/>
          </p:nvSpPr>
          <p:spPr bwMode="auto">
            <a:xfrm flipH="1">
              <a:off x="384" y="2582"/>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899" name="Line 27"/>
            <p:cNvSpPr>
              <a:spLocks noChangeShapeType="1"/>
            </p:cNvSpPr>
            <p:nvPr/>
          </p:nvSpPr>
          <p:spPr bwMode="auto">
            <a:xfrm flipH="1">
              <a:off x="3792" y="1222"/>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900" name="Text Box 28"/>
            <p:cNvSpPr txBox="1">
              <a:spLocks noChangeArrowheads="1"/>
            </p:cNvSpPr>
            <p:nvPr/>
          </p:nvSpPr>
          <p:spPr bwMode="auto">
            <a:xfrm>
              <a:off x="288" y="2918"/>
              <a:ext cx="852" cy="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Ruth</a:t>
              </a:r>
            </a:p>
            <a:p>
              <a:pPr eaLnBrk="1" hangingPunct="1"/>
              <a:r>
                <a:rPr lang="en-US" sz="2000" b="1"/>
                <a:t>OV, 42</a:t>
              </a:r>
            </a:p>
          </p:txBody>
        </p:sp>
        <p:sp>
          <p:nvSpPr>
            <p:cNvPr id="207901" name="Line 29"/>
            <p:cNvSpPr>
              <a:spLocks noChangeShapeType="1"/>
            </p:cNvSpPr>
            <p:nvPr/>
          </p:nvSpPr>
          <p:spPr bwMode="auto">
            <a:xfrm flipH="1">
              <a:off x="2976" y="2534"/>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902" name="Oval 30"/>
            <p:cNvSpPr>
              <a:spLocks noChangeArrowheads="1"/>
            </p:cNvSpPr>
            <p:nvPr/>
          </p:nvSpPr>
          <p:spPr bwMode="auto">
            <a:xfrm>
              <a:off x="1306" y="2582"/>
              <a:ext cx="288" cy="288"/>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903" name="Text Box 31"/>
            <p:cNvSpPr txBox="1">
              <a:spLocks noChangeArrowheads="1"/>
            </p:cNvSpPr>
            <p:nvPr/>
          </p:nvSpPr>
          <p:spPr bwMode="auto">
            <a:xfrm>
              <a:off x="1161" y="2918"/>
              <a:ext cx="853" cy="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Sarah</a:t>
              </a:r>
            </a:p>
            <a:p>
              <a:pPr eaLnBrk="1" hangingPunct="1"/>
              <a:r>
                <a:rPr lang="en-US" sz="2000" b="1"/>
                <a:t>BR, 34</a:t>
              </a:r>
            </a:p>
          </p:txBody>
        </p:sp>
        <p:sp>
          <p:nvSpPr>
            <p:cNvPr id="207904" name="Line 32"/>
            <p:cNvSpPr>
              <a:spLocks noChangeShapeType="1"/>
            </p:cNvSpPr>
            <p:nvPr/>
          </p:nvSpPr>
          <p:spPr bwMode="auto">
            <a:xfrm flipH="1">
              <a:off x="1258" y="2534"/>
              <a:ext cx="432"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7905" name="Rectangle 33"/>
            <p:cNvSpPr>
              <a:spLocks noChangeArrowheads="1"/>
            </p:cNvSpPr>
            <p:nvPr/>
          </p:nvSpPr>
          <p:spPr bwMode="auto">
            <a:xfrm>
              <a:off x="3888" y="2582"/>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906" name="Oval 34"/>
            <p:cNvSpPr>
              <a:spLocks noChangeArrowheads="1"/>
            </p:cNvSpPr>
            <p:nvPr/>
          </p:nvSpPr>
          <p:spPr bwMode="auto">
            <a:xfrm>
              <a:off x="2544" y="3446"/>
              <a:ext cx="288" cy="288"/>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fr-FR" sz="2400">
                <a:latin typeface="Times New Roman" charset="0"/>
              </a:endParaRPr>
            </a:p>
          </p:txBody>
        </p:sp>
        <p:sp>
          <p:nvSpPr>
            <p:cNvPr id="207907" name="Oval 35"/>
            <p:cNvSpPr>
              <a:spLocks noChangeArrowheads="1"/>
            </p:cNvSpPr>
            <p:nvPr/>
          </p:nvSpPr>
          <p:spPr bwMode="auto">
            <a:xfrm>
              <a:off x="3024" y="2582"/>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908" name="Rectangle 36"/>
            <p:cNvSpPr>
              <a:spLocks noChangeArrowheads="1"/>
            </p:cNvSpPr>
            <p:nvPr/>
          </p:nvSpPr>
          <p:spPr bwMode="auto">
            <a:xfrm>
              <a:off x="2064" y="2582"/>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909" name="Rectangle 37"/>
            <p:cNvSpPr>
              <a:spLocks noChangeArrowheads="1"/>
            </p:cNvSpPr>
            <p:nvPr/>
          </p:nvSpPr>
          <p:spPr bwMode="auto">
            <a:xfrm>
              <a:off x="3072" y="1270"/>
              <a:ext cx="288" cy="28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910" name="Oval 38"/>
            <p:cNvSpPr>
              <a:spLocks noChangeArrowheads="1"/>
            </p:cNvSpPr>
            <p:nvPr/>
          </p:nvSpPr>
          <p:spPr bwMode="auto">
            <a:xfrm>
              <a:off x="1632" y="1238"/>
              <a:ext cx="288" cy="28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911" name="Text Box 39"/>
            <p:cNvSpPr txBox="1">
              <a:spLocks noChangeArrowheads="1"/>
            </p:cNvSpPr>
            <p:nvPr/>
          </p:nvSpPr>
          <p:spPr bwMode="auto">
            <a:xfrm>
              <a:off x="2401" y="3784"/>
              <a:ext cx="853" cy="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b="1"/>
                <a:t>Jill</a:t>
              </a:r>
            </a:p>
            <a:p>
              <a:pPr eaLnBrk="1" hangingPunct="1"/>
              <a:r>
                <a:rPr lang="en-US" sz="2000" b="1"/>
                <a:t>BR, 36</a:t>
              </a:r>
            </a:p>
          </p:txBody>
        </p:sp>
      </p:grpSp>
      <p:sp>
        <p:nvSpPr>
          <p:cNvPr id="207913" name="Text Box 41"/>
          <p:cNvSpPr txBox="1">
            <a:spLocks noChangeArrowheads="1"/>
          </p:cNvSpPr>
          <p:nvPr/>
        </p:nvSpPr>
        <p:spPr bwMode="auto">
          <a:xfrm>
            <a:off x="5867400" y="2209800"/>
            <a:ext cx="2819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ahoma" charset="0"/>
              </a:rPr>
              <a:t>Yes.  Obtaining genetic testing results before a woman</a:t>
            </a:r>
            <a:r>
              <a:rPr lang="ja-JP" altLang="en-US" sz="2400">
                <a:latin typeface="Arial"/>
              </a:rPr>
              <a:t>’</a:t>
            </a:r>
            <a:r>
              <a:rPr lang="en-US" sz="2400">
                <a:latin typeface="Tahoma" charset="0"/>
              </a:rPr>
              <a:t>s primary surgery can allow her to have prophylactic surgery at the same time as her primary surgical treatment.</a:t>
            </a:r>
          </a:p>
        </p:txBody>
      </p:sp>
      <p:sp>
        <p:nvSpPr>
          <p:cNvPr id="42" name="Text Box 38"/>
          <p:cNvSpPr txBox="1">
            <a:spLocks noChangeArrowheads="1"/>
          </p:cNvSpPr>
          <p:nvPr/>
        </p:nvSpPr>
        <p:spPr bwMode="auto">
          <a:xfrm>
            <a:off x="628650" y="533400"/>
            <a:ext cx="769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buClr>
                <a:srgbClr val="66FF66"/>
              </a:buClr>
              <a:buFont typeface="Wingdings" charset="0"/>
              <a:buNone/>
            </a:pPr>
            <a:r>
              <a:rPr lang="en-US" sz="4000" dirty="0" smtClean="0"/>
              <a:t>Do we test newly diagnosed women ?</a:t>
            </a:r>
            <a:endParaRPr lang="en-US" sz="4000" dirty="0"/>
          </a:p>
        </p:txBody>
      </p:sp>
    </p:spTree>
    <p:extLst>
      <p:ext uri="{BB962C8B-B14F-4D97-AF65-F5344CB8AC3E}">
        <p14:creationId xmlns:p14="http://schemas.microsoft.com/office/powerpoint/2010/main" val="4174989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9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4430" y="557388"/>
            <a:ext cx="6757771" cy="5065992"/>
          </a:xfrm>
          <a:prstGeom prst="rect">
            <a:avLst/>
          </a:prstGeom>
        </p:spPr>
      </p:pic>
      <p:sp>
        <p:nvSpPr>
          <p:cNvPr id="6" name="TextBox 5"/>
          <p:cNvSpPr txBox="1"/>
          <p:nvPr/>
        </p:nvSpPr>
        <p:spPr>
          <a:xfrm>
            <a:off x="2142474" y="5929060"/>
            <a:ext cx="4786775" cy="369332"/>
          </a:xfrm>
          <a:prstGeom prst="rect">
            <a:avLst/>
          </a:prstGeom>
          <a:noFill/>
        </p:spPr>
        <p:txBody>
          <a:bodyPr wrap="none" rtlCol="0">
            <a:spAutoFit/>
          </a:bodyPr>
          <a:lstStyle/>
          <a:p>
            <a:r>
              <a:rPr lang="en-US" dirty="0" smtClean="0"/>
              <a:t>Grand round at the Barnes Hospital, WASU, 1939</a:t>
            </a:r>
            <a:endParaRPr lang="en-US" dirty="0"/>
          </a:p>
        </p:txBody>
      </p:sp>
    </p:spTree>
    <p:extLst>
      <p:ext uri="{BB962C8B-B14F-4D97-AF65-F5344CB8AC3E}">
        <p14:creationId xmlns:p14="http://schemas.microsoft.com/office/powerpoint/2010/main" val="233196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3124200" y="4800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b="1">
                <a:solidFill>
                  <a:srgbClr val="00FFFF"/>
                </a:solidFill>
              </a:rPr>
              <a:t>BRCA1+</a:t>
            </a:r>
          </a:p>
        </p:txBody>
      </p:sp>
      <p:sp>
        <p:nvSpPr>
          <p:cNvPr id="208899" name="Text Box 3"/>
          <p:cNvSpPr txBox="1">
            <a:spLocks noChangeArrowheads="1"/>
          </p:cNvSpPr>
          <p:nvPr/>
        </p:nvSpPr>
        <p:spPr bwMode="auto">
          <a:xfrm>
            <a:off x="4238625" y="4791075"/>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b="1">
                <a:solidFill>
                  <a:srgbClr val="00FFFF"/>
                </a:solidFill>
              </a:rPr>
              <a:t>BRCA1+</a:t>
            </a:r>
          </a:p>
        </p:txBody>
      </p:sp>
      <p:sp>
        <p:nvSpPr>
          <p:cNvPr id="208900" name="Text Box 4"/>
          <p:cNvSpPr txBox="1">
            <a:spLocks noChangeArrowheads="1"/>
          </p:cNvSpPr>
          <p:nvPr/>
        </p:nvSpPr>
        <p:spPr bwMode="auto">
          <a:xfrm>
            <a:off x="5257800" y="3048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b="1">
                <a:solidFill>
                  <a:srgbClr val="00FFFF"/>
                </a:solidFill>
              </a:rPr>
              <a:t>BRCA1+</a:t>
            </a:r>
          </a:p>
        </p:txBody>
      </p:sp>
      <p:sp>
        <p:nvSpPr>
          <p:cNvPr id="208901" name="Text Box 5"/>
          <p:cNvSpPr txBox="1">
            <a:spLocks noChangeArrowheads="1"/>
          </p:cNvSpPr>
          <p:nvPr/>
        </p:nvSpPr>
        <p:spPr bwMode="auto">
          <a:xfrm>
            <a:off x="2209800" y="61722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b="1">
                <a:solidFill>
                  <a:srgbClr val="00FFFF"/>
                </a:solidFill>
              </a:rPr>
              <a:t>BRCA1</a:t>
            </a:r>
            <a:r>
              <a:rPr lang="en-US" b="1">
                <a:solidFill>
                  <a:srgbClr val="00FFFF"/>
                </a:solidFill>
                <a:cs typeface="Times New Roman" charset="0"/>
              </a:rPr>
              <a:t>–</a:t>
            </a:r>
            <a:endParaRPr lang="en-US" b="1">
              <a:solidFill>
                <a:srgbClr val="00FFFF"/>
              </a:solidFill>
            </a:endParaRPr>
          </a:p>
        </p:txBody>
      </p:sp>
      <p:sp>
        <p:nvSpPr>
          <p:cNvPr id="208902" name="Text Box 6"/>
          <p:cNvSpPr txBox="1">
            <a:spLocks noChangeArrowheads="1"/>
          </p:cNvSpPr>
          <p:nvPr/>
        </p:nvSpPr>
        <p:spPr bwMode="auto">
          <a:xfrm>
            <a:off x="1204686" y="548481"/>
            <a:ext cx="701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200" dirty="0" smtClean="0">
                <a:solidFill>
                  <a:srgbClr val="000000"/>
                </a:solidFill>
              </a:rPr>
              <a:t>What is a negative result ?</a:t>
            </a:r>
            <a:endParaRPr lang="en-US" sz="3200" dirty="0">
              <a:solidFill>
                <a:srgbClr val="000000"/>
              </a:solidFill>
            </a:endParaRPr>
          </a:p>
        </p:txBody>
      </p:sp>
      <p:grpSp>
        <p:nvGrpSpPr>
          <p:cNvPr id="208903" name="Group 7"/>
          <p:cNvGrpSpPr>
            <a:grpSpLocks/>
          </p:cNvGrpSpPr>
          <p:nvPr/>
        </p:nvGrpSpPr>
        <p:grpSpPr bwMode="auto">
          <a:xfrm>
            <a:off x="762000" y="2209800"/>
            <a:ext cx="5181600" cy="4030663"/>
            <a:chOff x="666" y="576"/>
            <a:chExt cx="4662" cy="3420"/>
          </a:xfrm>
        </p:grpSpPr>
        <p:sp>
          <p:nvSpPr>
            <p:cNvPr id="208904" name="Text Box 8"/>
            <p:cNvSpPr txBox="1">
              <a:spLocks noChangeArrowheads="1"/>
            </p:cNvSpPr>
            <p:nvPr/>
          </p:nvSpPr>
          <p:spPr bwMode="auto">
            <a:xfrm>
              <a:off x="4085" y="911"/>
              <a:ext cx="1243" cy="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60000"/>
                </a:lnSpc>
                <a:spcBef>
                  <a:spcPct val="50000"/>
                </a:spcBef>
              </a:pPr>
              <a:r>
                <a:rPr lang="en-US" b="1"/>
                <a:t>Margaret</a:t>
              </a:r>
            </a:p>
            <a:p>
              <a:pPr eaLnBrk="1" hangingPunct="1">
                <a:lnSpc>
                  <a:spcPct val="60000"/>
                </a:lnSpc>
                <a:spcBef>
                  <a:spcPct val="50000"/>
                </a:spcBef>
              </a:pPr>
              <a:r>
                <a:rPr lang="en-US" b="1"/>
                <a:t>OV, 45</a:t>
              </a:r>
            </a:p>
            <a:p>
              <a:pPr eaLnBrk="1" hangingPunct="1">
                <a:lnSpc>
                  <a:spcPct val="60000"/>
                </a:lnSpc>
                <a:spcBef>
                  <a:spcPct val="50000"/>
                </a:spcBef>
              </a:pPr>
              <a:endParaRPr lang="en-US" b="1"/>
            </a:p>
          </p:txBody>
        </p:sp>
        <p:sp>
          <p:nvSpPr>
            <p:cNvPr id="208905" name="Oval 9"/>
            <p:cNvSpPr>
              <a:spLocks noChangeArrowheads="1"/>
            </p:cNvSpPr>
            <p:nvPr/>
          </p:nvSpPr>
          <p:spPr bwMode="auto">
            <a:xfrm>
              <a:off x="1732" y="663"/>
              <a:ext cx="266" cy="263"/>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06" name="Oval 10"/>
            <p:cNvSpPr>
              <a:spLocks noChangeArrowheads="1"/>
            </p:cNvSpPr>
            <p:nvPr/>
          </p:nvSpPr>
          <p:spPr bwMode="auto">
            <a:xfrm>
              <a:off x="3108" y="3372"/>
              <a:ext cx="266" cy="262"/>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07" name="Oval 11"/>
            <p:cNvSpPr>
              <a:spLocks noChangeArrowheads="1"/>
            </p:cNvSpPr>
            <p:nvPr/>
          </p:nvSpPr>
          <p:spPr bwMode="auto">
            <a:xfrm>
              <a:off x="2131" y="3372"/>
              <a:ext cx="267" cy="262"/>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08" name="Oval 12"/>
            <p:cNvSpPr>
              <a:spLocks noChangeArrowheads="1"/>
            </p:cNvSpPr>
            <p:nvPr/>
          </p:nvSpPr>
          <p:spPr bwMode="auto">
            <a:xfrm>
              <a:off x="3108" y="1887"/>
              <a:ext cx="266" cy="262"/>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09" name="Oval 13"/>
            <p:cNvSpPr>
              <a:spLocks noChangeArrowheads="1"/>
            </p:cNvSpPr>
            <p:nvPr/>
          </p:nvSpPr>
          <p:spPr bwMode="auto">
            <a:xfrm>
              <a:off x="4174" y="663"/>
              <a:ext cx="266" cy="263"/>
            </a:xfrm>
            <a:prstGeom prst="ellipse">
              <a:avLst/>
            </a:prstGeom>
            <a:solidFill>
              <a:schemeClr val="accent1"/>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10" name="Rectangle 14"/>
            <p:cNvSpPr>
              <a:spLocks noChangeArrowheads="1"/>
            </p:cNvSpPr>
            <p:nvPr/>
          </p:nvSpPr>
          <p:spPr bwMode="auto">
            <a:xfrm>
              <a:off x="3463" y="663"/>
              <a:ext cx="267" cy="263"/>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11" name="Oval 15"/>
            <p:cNvSpPr>
              <a:spLocks noChangeArrowheads="1"/>
            </p:cNvSpPr>
            <p:nvPr/>
          </p:nvSpPr>
          <p:spPr bwMode="auto">
            <a:xfrm>
              <a:off x="3863" y="1887"/>
              <a:ext cx="266" cy="262"/>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12" name="Line 16"/>
            <p:cNvSpPr>
              <a:spLocks noChangeShapeType="1"/>
            </p:cNvSpPr>
            <p:nvPr/>
          </p:nvSpPr>
          <p:spPr bwMode="auto">
            <a:xfrm>
              <a:off x="2264" y="3198"/>
              <a:ext cx="977"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13" name="Line 17"/>
            <p:cNvSpPr>
              <a:spLocks noChangeShapeType="1"/>
            </p:cNvSpPr>
            <p:nvPr/>
          </p:nvSpPr>
          <p:spPr bwMode="auto">
            <a:xfrm>
              <a:off x="2264" y="3198"/>
              <a:ext cx="1" cy="17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14" name="Line 18"/>
            <p:cNvSpPr>
              <a:spLocks noChangeShapeType="1"/>
            </p:cNvSpPr>
            <p:nvPr/>
          </p:nvSpPr>
          <p:spPr bwMode="auto">
            <a:xfrm>
              <a:off x="3241" y="3198"/>
              <a:ext cx="1" cy="17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15" name="Line 19"/>
            <p:cNvSpPr>
              <a:spLocks noChangeShapeType="1"/>
            </p:cNvSpPr>
            <p:nvPr/>
          </p:nvSpPr>
          <p:spPr bwMode="auto">
            <a:xfrm>
              <a:off x="2442" y="2018"/>
              <a:ext cx="666"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16" name="Line 20"/>
            <p:cNvSpPr>
              <a:spLocks noChangeShapeType="1"/>
            </p:cNvSpPr>
            <p:nvPr/>
          </p:nvSpPr>
          <p:spPr bwMode="auto">
            <a:xfrm>
              <a:off x="2797" y="2018"/>
              <a:ext cx="1" cy="11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17" name="Line 21"/>
            <p:cNvSpPr>
              <a:spLocks noChangeShapeType="1"/>
            </p:cNvSpPr>
            <p:nvPr/>
          </p:nvSpPr>
          <p:spPr bwMode="auto">
            <a:xfrm>
              <a:off x="3241" y="1712"/>
              <a:ext cx="1510"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18" name="Line 22"/>
            <p:cNvSpPr>
              <a:spLocks noChangeShapeType="1"/>
            </p:cNvSpPr>
            <p:nvPr/>
          </p:nvSpPr>
          <p:spPr bwMode="auto">
            <a:xfrm>
              <a:off x="3241" y="1712"/>
              <a:ext cx="1" cy="1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19" name="Line 23"/>
            <p:cNvSpPr>
              <a:spLocks noChangeShapeType="1"/>
            </p:cNvSpPr>
            <p:nvPr/>
          </p:nvSpPr>
          <p:spPr bwMode="auto">
            <a:xfrm>
              <a:off x="4751" y="1712"/>
              <a:ext cx="1" cy="2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0" name="Line 24"/>
            <p:cNvSpPr>
              <a:spLocks noChangeShapeType="1"/>
            </p:cNvSpPr>
            <p:nvPr/>
          </p:nvSpPr>
          <p:spPr bwMode="auto">
            <a:xfrm>
              <a:off x="3996" y="1494"/>
              <a:ext cx="1" cy="39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1" name="Line 25"/>
            <p:cNvSpPr>
              <a:spLocks noChangeShapeType="1"/>
            </p:cNvSpPr>
            <p:nvPr/>
          </p:nvSpPr>
          <p:spPr bwMode="auto">
            <a:xfrm flipV="1">
              <a:off x="3730" y="751"/>
              <a:ext cx="488"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2" name="Line 26"/>
            <p:cNvSpPr>
              <a:spLocks noChangeShapeType="1"/>
            </p:cNvSpPr>
            <p:nvPr/>
          </p:nvSpPr>
          <p:spPr bwMode="auto">
            <a:xfrm flipH="1">
              <a:off x="3996" y="751"/>
              <a:ext cx="1" cy="74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3" name="Oval 27"/>
            <p:cNvSpPr>
              <a:spLocks noChangeArrowheads="1"/>
            </p:cNvSpPr>
            <p:nvPr/>
          </p:nvSpPr>
          <p:spPr bwMode="auto">
            <a:xfrm>
              <a:off x="666" y="1887"/>
              <a:ext cx="266" cy="262"/>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24" name="Rectangle 28"/>
            <p:cNvSpPr>
              <a:spLocks noChangeArrowheads="1"/>
            </p:cNvSpPr>
            <p:nvPr/>
          </p:nvSpPr>
          <p:spPr bwMode="auto">
            <a:xfrm>
              <a:off x="1021" y="663"/>
              <a:ext cx="267" cy="263"/>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25" name="Line 29"/>
            <p:cNvSpPr>
              <a:spLocks noChangeShapeType="1"/>
            </p:cNvSpPr>
            <p:nvPr/>
          </p:nvSpPr>
          <p:spPr bwMode="auto">
            <a:xfrm>
              <a:off x="799" y="1712"/>
              <a:ext cx="1510"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6" name="Line 30"/>
            <p:cNvSpPr>
              <a:spLocks noChangeShapeType="1"/>
            </p:cNvSpPr>
            <p:nvPr/>
          </p:nvSpPr>
          <p:spPr bwMode="auto">
            <a:xfrm>
              <a:off x="799" y="1712"/>
              <a:ext cx="1" cy="1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7" name="Line 31"/>
            <p:cNvSpPr>
              <a:spLocks noChangeShapeType="1"/>
            </p:cNvSpPr>
            <p:nvPr/>
          </p:nvSpPr>
          <p:spPr bwMode="auto">
            <a:xfrm>
              <a:off x="2309" y="1712"/>
              <a:ext cx="1" cy="2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8" name="Line 32"/>
            <p:cNvSpPr>
              <a:spLocks noChangeShapeType="1"/>
            </p:cNvSpPr>
            <p:nvPr/>
          </p:nvSpPr>
          <p:spPr bwMode="auto">
            <a:xfrm>
              <a:off x="1554" y="1494"/>
              <a:ext cx="1" cy="4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29" name="Line 33"/>
            <p:cNvSpPr>
              <a:spLocks noChangeShapeType="1"/>
            </p:cNvSpPr>
            <p:nvPr/>
          </p:nvSpPr>
          <p:spPr bwMode="auto">
            <a:xfrm>
              <a:off x="1288" y="751"/>
              <a:ext cx="577"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30" name="Line 34"/>
            <p:cNvSpPr>
              <a:spLocks noChangeShapeType="1"/>
            </p:cNvSpPr>
            <p:nvPr/>
          </p:nvSpPr>
          <p:spPr bwMode="auto">
            <a:xfrm flipH="1">
              <a:off x="1554" y="751"/>
              <a:ext cx="1" cy="74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31" name="Line 35"/>
            <p:cNvSpPr>
              <a:spLocks noChangeShapeType="1"/>
            </p:cNvSpPr>
            <p:nvPr/>
          </p:nvSpPr>
          <p:spPr bwMode="auto">
            <a:xfrm flipV="1">
              <a:off x="1643" y="3547"/>
              <a:ext cx="355" cy="219"/>
            </a:xfrm>
            <a:prstGeom prst="line">
              <a:avLst/>
            </a:prstGeom>
            <a:noFill/>
            <a:ln w="38100">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32" name="Text Box 36"/>
            <p:cNvSpPr txBox="1">
              <a:spLocks noChangeArrowheads="1"/>
            </p:cNvSpPr>
            <p:nvPr/>
          </p:nvSpPr>
          <p:spPr bwMode="auto">
            <a:xfrm>
              <a:off x="2831" y="2159"/>
              <a:ext cx="1057"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50000"/>
                </a:spcBef>
              </a:pPr>
              <a:r>
                <a:rPr lang="en-US" b="1"/>
                <a:t>Anne</a:t>
              </a:r>
            </a:p>
            <a:p>
              <a:pPr eaLnBrk="1" hangingPunct="1">
                <a:lnSpc>
                  <a:spcPct val="50000"/>
                </a:lnSpc>
                <a:spcBef>
                  <a:spcPct val="50000"/>
                </a:spcBef>
              </a:pPr>
              <a:r>
                <a:rPr lang="en-US" b="1"/>
                <a:t>BR, 32</a:t>
              </a:r>
            </a:p>
            <a:p>
              <a:pPr eaLnBrk="1" hangingPunct="1">
                <a:lnSpc>
                  <a:spcPct val="50000"/>
                </a:lnSpc>
                <a:spcBef>
                  <a:spcPct val="50000"/>
                </a:spcBef>
              </a:pPr>
              <a:endParaRPr lang="en-US" b="1"/>
            </a:p>
          </p:txBody>
        </p:sp>
        <p:sp>
          <p:nvSpPr>
            <p:cNvPr id="208933" name="Text Box 37"/>
            <p:cNvSpPr txBox="1">
              <a:spLocks noChangeArrowheads="1"/>
            </p:cNvSpPr>
            <p:nvPr/>
          </p:nvSpPr>
          <p:spPr bwMode="auto">
            <a:xfrm>
              <a:off x="3685" y="2159"/>
              <a:ext cx="933"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70000"/>
                </a:lnSpc>
                <a:spcBef>
                  <a:spcPct val="50000"/>
                </a:spcBef>
              </a:pPr>
              <a:r>
                <a:rPr lang="en-US" b="1"/>
                <a:t>Julie</a:t>
              </a:r>
            </a:p>
            <a:p>
              <a:pPr eaLnBrk="1" hangingPunct="1">
                <a:lnSpc>
                  <a:spcPct val="60000"/>
                </a:lnSpc>
                <a:spcBef>
                  <a:spcPct val="50000"/>
                </a:spcBef>
              </a:pPr>
              <a:r>
                <a:rPr lang="en-US" b="1"/>
                <a:t>BR, 43</a:t>
              </a:r>
            </a:p>
          </p:txBody>
        </p:sp>
        <p:sp>
          <p:nvSpPr>
            <p:cNvPr id="208934" name="Line 38"/>
            <p:cNvSpPr>
              <a:spLocks noChangeShapeType="1"/>
            </p:cNvSpPr>
            <p:nvPr/>
          </p:nvSpPr>
          <p:spPr bwMode="auto">
            <a:xfrm flipH="1">
              <a:off x="2930" y="1799"/>
              <a:ext cx="533" cy="4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35" name="Line 39"/>
            <p:cNvSpPr>
              <a:spLocks noChangeShapeType="1"/>
            </p:cNvSpPr>
            <p:nvPr/>
          </p:nvSpPr>
          <p:spPr bwMode="auto">
            <a:xfrm flipH="1">
              <a:off x="4085" y="576"/>
              <a:ext cx="444" cy="4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8936" name="Text Box 40"/>
            <p:cNvSpPr txBox="1">
              <a:spLocks noChangeArrowheads="1"/>
            </p:cNvSpPr>
            <p:nvPr/>
          </p:nvSpPr>
          <p:spPr bwMode="auto">
            <a:xfrm>
              <a:off x="1909" y="3685"/>
              <a:ext cx="1262"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t>Melanie, 35</a:t>
              </a:r>
            </a:p>
          </p:txBody>
        </p:sp>
        <p:sp>
          <p:nvSpPr>
            <p:cNvPr id="208937" name="Rectangle 41"/>
            <p:cNvSpPr>
              <a:spLocks noChangeArrowheads="1"/>
            </p:cNvSpPr>
            <p:nvPr/>
          </p:nvSpPr>
          <p:spPr bwMode="auto">
            <a:xfrm>
              <a:off x="1421" y="1887"/>
              <a:ext cx="266" cy="262"/>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38" name="Rectangle 42"/>
            <p:cNvSpPr>
              <a:spLocks noChangeArrowheads="1"/>
            </p:cNvSpPr>
            <p:nvPr/>
          </p:nvSpPr>
          <p:spPr bwMode="auto">
            <a:xfrm>
              <a:off x="2220" y="1887"/>
              <a:ext cx="266" cy="262"/>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939" name="Oval 43"/>
            <p:cNvSpPr>
              <a:spLocks noChangeArrowheads="1"/>
            </p:cNvSpPr>
            <p:nvPr/>
          </p:nvSpPr>
          <p:spPr bwMode="auto">
            <a:xfrm>
              <a:off x="4618" y="1887"/>
              <a:ext cx="266" cy="262"/>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08940" name="Text Box 44"/>
          <p:cNvSpPr txBox="1">
            <a:spLocks noChangeArrowheads="1"/>
          </p:cNvSpPr>
          <p:nvPr/>
        </p:nvSpPr>
        <p:spPr bwMode="auto">
          <a:xfrm>
            <a:off x="6477000" y="2057400"/>
            <a:ext cx="2514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ahoma" charset="0"/>
              </a:rPr>
              <a:t>Yes, true negative-With 100% certainty, Melanie did not inherit the breast cancer risk in her family.  She is therefore at general population risk.</a:t>
            </a:r>
          </a:p>
        </p:txBody>
      </p:sp>
    </p:spTree>
    <p:extLst>
      <p:ext uri="{BB962C8B-B14F-4D97-AF65-F5344CB8AC3E}">
        <p14:creationId xmlns:p14="http://schemas.microsoft.com/office/powerpoint/2010/main" val="3017484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4511675" y="2667000"/>
            <a:ext cx="127952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60000"/>
              </a:lnSpc>
              <a:spcBef>
                <a:spcPct val="50000"/>
              </a:spcBef>
            </a:pPr>
            <a:r>
              <a:rPr lang="en-US" sz="1600" b="1"/>
              <a:t>Margaret</a:t>
            </a:r>
          </a:p>
          <a:p>
            <a:pPr eaLnBrk="1" hangingPunct="1">
              <a:lnSpc>
                <a:spcPct val="60000"/>
              </a:lnSpc>
              <a:spcBef>
                <a:spcPct val="50000"/>
              </a:spcBef>
            </a:pPr>
            <a:r>
              <a:rPr lang="en-US" sz="1600" b="1"/>
              <a:t>OV, 45</a:t>
            </a:r>
          </a:p>
        </p:txBody>
      </p:sp>
      <p:sp>
        <p:nvSpPr>
          <p:cNvPr id="209923" name="Oval 3"/>
          <p:cNvSpPr>
            <a:spLocks noChangeArrowheads="1"/>
          </p:cNvSpPr>
          <p:nvPr/>
        </p:nvSpPr>
        <p:spPr bwMode="auto">
          <a:xfrm>
            <a:off x="2087563" y="2305050"/>
            <a:ext cx="274637" cy="287338"/>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24" name="Oval 4"/>
          <p:cNvSpPr>
            <a:spLocks noChangeArrowheads="1"/>
          </p:cNvSpPr>
          <p:nvPr/>
        </p:nvSpPr>
        <p:spPr bwMode="auto">
          <a:xfrm>
            <a:off x="3505200" y="5376863"/>
            <a:ext cx="274638" cy="287337"/>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25" name="Oval 5"/>
          <p:cNvSpPr>
            <a:spLocks noChangeArrowheads="1"/>
          </p:cNvSpPr>
          <p:nvPr/>
        </p:nvSpPr>
        <p:spPr bwMode="auto">
          <a:xfrm>
            <a:off x="2498725" y="5376863"/>
            <a:ext cx="274638" cy="287337"/>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26" name="Oval 6"/>
          <p:cNvSpPr>
            <a:spLocks noChangeArrowheads="1"/>
          </p:cNvSpPr>
          <p:nvPr/>
        </p:nvSpPr>
        <p:spPr bwMode="auto">
          <a:xfrm>
            <a:off x="3505200" y="3643313"/>
            <a:ext cx="274638" cy="287337"/>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27" name="Rectangle 7"/>
          <p:cNvSpPr>
            <a:spLocks noChangeArrowheads="1"/>
          </p:cNvSpPr>
          <p:nvPr/>
        </p:nvSpPr>
        <p:spPr bwMode="auto">
          <a:xfrm>
            <a:off x="2590800" y="3643313"/>
            <a:ext cx="274638" cy="287337"/>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28" name="Oval 8" descr="Dark downward diagonal"/>
          <p:cNvSpPr>
            <a:spLocks noChangeArrowheads="1"/>
          </p:cNvSpPr>
          <p:nvPr/>
        </p:nvSpPr>
        <p:spPr bwMode="auto">
          <a:xfrm>
            <a:off x="4602163" y="2305050"/>
            <a:ext cx="274637" cy="287338"/>
          </a:xfrm>
          <a:prstGeom prst="ellipse">
            <a:avLst/>
          </a:prstGeom>
          <a:pattFill prst="dkDnDiag">
            <a:fgClr>
              <a:schemeClr val="bg1"/>
            </a:fgClr>
            <a:bgClr>
              <a:srgbClr val="FFFFFF"/>
            </a:bgClr>
          </a:patt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29" name="Rectangle 9"/>
          <p:cNvSpPr>
            <a:spLocks noChangeArrowheads="1"/>
          </p:cNvSpPr>
          <p:nvPr/>
        </p:nvSpPr>
        <p:spPr bwMode="auto">
          <a:xfrm>
            <a:off x="3870325" y="2305050"/>
            <a:ext cx="274638" cy="28733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30" name="Oval 10"/>
          <p:cNvSpPr>
            <a:spLocks noChangeArrowheads="1"/>
          </p:cNvSpPr>
          <p:nvPr/>
        </p:nvSpPr>
        <p:spPr bwMode="auto">
          <a:xfrm>
            <a:off x="4283075" y="3643313"/>
            <a:ext cx="273050" cy="287337"/>
          </a:xfrm>
          <a:prstGeom prst="ellipse">
            <a:avLst/>
          </a:prstGeom>
          <a:solidFill>
            <a:srgbClr val="FF00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31" name="Oval 11"/>
          <p:cNvSpPr>
            <a:spLocks noChangeArrowheads="1"/>
          </p:cNvSpPr>
          <p:nvPr/>
        </p:nvSpPr>
        <p:spPr bwMode="auto">
          <a:xfrm>
            <a:off x="5059363" y="3643313"/>
            <a:ext cx="274637" cy="287337"/>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32" name="Line 12"/>
          <p:cNvSpPr>
            <a:spLocks noChangeShapeType="1"/>
          </p:cNvSpPr>
          <p:nvPr/>
        </p:nvSpPr>
        <p:spPr bwMode="auto">
          <a:xfrm>
            <a:off x="2636838" y="5199063"/>
            <a:ext cx="100488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33" name="Line 13"/>
          <p:cNvSpPr>
            <a:spLocks noChangeShapeType="1"/>
          </p:cNvSpPr>
          <p:nvPr/>
        </p:nvSpPr>
        <p:spPr bwMode="auto">
          <a:xfrm>
            <a:off x="2636838" y="5199063"/>
            <a:ext cx="0" cy="190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34" name="Line 14"/>
          <p:cNvSpPr>
            <a:spLocks noChangeShapeType="1"/>
          </p:cNvSpPr>
          <p:nvPr/>
        </p:nvSpPr>
        <p:spPr bwMode="auto">
          <a:xfrm>
            <a:off x="3641725" y="5199063"/>
            <a:ext cx="0" cy="190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35" name="Line 15"/>
          <p:cNvSpPr>
            <a:spLocks noChangeShapeType="1"/>
          </p:cNvSpPr>
          <p:nvPr/>
        </p:nvSpPr>
        <p:spPr bwMode="auto">
          <a:xfrm>
            <a:off x="2819400" y="3787775"/>
            <a:ext cx="685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36" name="Line 16"/>
          <p:cNvSpPr>
            <a:spLocks noChangeShapeType="1"/>
          </p:cNvSpPr>
          <p:nvPr/>
        </p:nvSpPr>
        <p:spPr bwMode="auto">
          <a:xfrm>
            <a:off x="3184525" y="3787775"/>
            <a:ext cx="12700" cy="1436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37" name="Line 17"/>
          <p:cNvSpPr>
            <a:spLocks noChangeShapeType="1"/>
          </p:cNvSpPr>
          <p:nvPr/>
        </p:nvSpPr>
        <p:spPr bwMode="auto">
          <a:xfrm>
            <a:off x="3641725" y="3452813"/>
            <a:ext cx="15557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38" name="Line 18"/>
          <p:cNvSpPr>
            <a:spLocks noChangeShapeType="1"/>
          </p:cNvSpPr>
          <p:nvPr/>
        </p:nvSpPr>
        <p:spPr bwMode="auto">
          <a:xfrm>
            <a:off x="3641725" y="3452813"/>
            <a:ext cx="0" cy="190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39" name="Line 19"/>
          <p:cNvSpPr>
            <a:spLocks noChangeShapeType="1"/>
          </p:cNvSpPr>
          <p:nvPr/>
        </p:nvSpPr>
        <p:spPr bwMode="auto">
          <a:xfrm>
            <a:off x="5197475" y="3452813"/>
            <a:ext cx="0" cy="2873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0" name="Line 20"/>
          <p:cNvSpPr>
            <a:spLocks noChangeShapeType="1"/>
          </p:cNvSpPr>
          <p:nvPr/>
        </p:nvSpPr>
        <p:spPr bwMode="auto">
          <a:xfrm>
            <a:off x="4419600" y="3214688"/>
            <a:ext cx="0" cy="4286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1" name="Line 21"/>
          <p:cNvSpPr>
            <a:spLocks noChangeShapeType="1"/>
          </p:cNvSpPr>
          <p:nvPr/>
        </p:nvSpPr>
        <p:spPr bwMode="auto">
          <a:xfrm flipV="1">
            <a:off x="4144963" y="2400300"/>
            <a:ext cx="5032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2" name="Line 22"/>
          <p:cNvSpPr>
            <a:spLocks noChangeShapeType="1"/>
          </p:cNvSpPr>
          <p:nvPr/>
        </p:nvSpPr>
        <p:spPr bwMode="auto">
          <a:xfrm flipH="1">
            <a:off x="4419600" y="2400300"/>
            <a:ext cx="0" cy="8143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3" name="Oval 23"/>
          <p:cNvSpPr>
            <a:spLocks noChangeArrowheads="1"/>
          </p:cNvSpPr>
          <p:nvPr/>
        </p:nvSpPr>
        <p:spPr bwMode="auto">
          <a:xfrm>
            <a:off x="990600" y="3643313"/>
            <a:ext cx="274638" cy="287337"/>
          </a:xfrm>
          <a:prstGeom prst="ellipse">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44" name="Rectangle 24"/>
          <p:cNvSpPr>
            <a:spLocks noChangeArrowheads="1"/>
          </p:cNvSpPr>
          <p:nvPr/>
        </p:nvSpPr>
        <p:spPr bwMode="auto">
          <a:xfrm>
            <a:off x="1355725" y="2305050"/>
            <a:ext cx="274638" cy="287338"/>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45" name="Line 25"/>
          <p:cNvSpPr>
            <a:spLocks noChangeShapeType="1"/>
          </p:cNvSpPr>
          <p:nvPr/>
        </p:nvSpPr>
        <p:spPr bwMode="auto">
          <a:xfrm>
            <a:off x="1127125" y="3452813"/>
            <a:ext cx="15557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6" name="Line 26"/>
          <p:cNvSpPr>
            <a:spLocks noChangeShapeType="1"/>
          </p:cNvSpPr>
          <p:nvPr/>
        </p:nvSpPr>
        <p:spPr bwMode="auto">
          <a:xfrm>
            <a:off x="1127125" y="3452813"/>
            <a:ext cx="0" cy="190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7" name="Line 27"/>
          <p:cNvSpPr>
            <a:spLocks noChangeShapeType="1"/>
          </p:cNvSpPr>
          <p:nvPr/>
        </p:nvSpPr>
        <p:spPr bwMode="auto">
          <a:xfrm>
            <a:off x="2682875" y="3452813"/>
            <a:ext cx="0" cy="2873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8" name="Line 28"/>
          <p:cNvSpPr>
            <a:spLocks noChangeShapeType="1"/>
          </p:cNvSpPr>
          <p:nvPr/>
        </p:nvSpPr>
        <p:spPr bwMode="auto">
          <a:xfrm>
            <a:off x="1905000" y="3214688"/>
            <a:ext cx="0" cy="525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49" name="Line 29"/>
          <p:cNvSpPr>
            <a:spLocks noChangeShapeType="1"/>
          </p:cNvSpPr>
          <p:nvPr/>
        </p:nvSpPr>
        <p:spPr bwMode="auto">
          <a:xfrm>
            <a:off x="1630363" y="2400300"/>
            <a:ext cx="5953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50" name="Line 30"/>
          <p:cNvSpPr>
            <a:spLocks noChangeShapeType="1"/>
          </p:cNvSpPr>
          <p:nvPr/>
        </p:nvSpPr>
        <p:spPr bwMode="auto">
          <a:xfrm flipH="1">
            <a:off x="1905000" y="2400300"/>
            <a:ext cx="0" cy="8143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51" name="Line 31"/>
          <p:cNvSpPr>
            <a:spLocks noChangeShapeType="1"/>
          </p:cNvSpPr>
          <p:nvPr/>
        </p:nvSpPr>
        <p:spPr bwMode="auto">
          <a:xfrm flipV="1">
            <a:off x="1997075" y="5461000"/>
            <a:ext cx="365125" cy="239713"/>
          </a:xfrm>
          <a:prstGeom prst="line">
            <a:avLst/>
          </a:prstGeom>
          <a:noFill/>
          <a:ln w="38100">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52" name="Text Box 32"/>
          <p:cNvSpPr txBox="1">
            <a:spLocks noChangeArrowheads="1"/>
          </p:cNvSpPr>
          <p:nvPr/>
        </p:nvSpPr>
        <p:spPr bwMode="auto">
          <a:xfrm>
            <a:off x="3197225" y="4065588"/>
            <a:ext cx="99377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50000"/>
              </a:spcBef>
            </a:pPr>
            <a:r>
              <a:rPr lang="en-US" sz="1600" b="1"/>
              <a:t>Anne</a:t>
            </a:r>
          </a:p>
          <a:p>
            <a:pPr eaLnBrk="1" hangingPunct="1">
              <a:lnSpc>
                <a:spcPct val="50000"/>
              </a:lnSpc>
              <a:spcBef>
                <a:spcPct val="50000"/>
              </a:spcBef>
            </a:pPr>
            <a:r>
              <a:rPr lang="en-US" sz="1600" b="1"/>
              <a:t>BR, 32</a:t>
            </a:r>
          </a:p>
          <a:p>
            <a:pPr eaLnBrk="1" hangingPunct="1">
              <a:lnSpc>
                <a:spcPct val="50000"/>
              </a:lnSpc>
              <a:spcBef>
                <a:spcPct val="50000"/>
              </a:spcBef>
            </a:pPr>
            <a:endParaRPr lang="en-US" sz="1600" b="1"/>
          </a:p>
        </p:txBody>
      </p:sp>
      <p:sp>
        <p:nvSpPr>
          <p:cNvPr id="209953" name="Text Box 33"/>
          <p:cNvSpPr txBox="1">
            <a:spLocks noChangeArrowheads="1"/>
          </p:cNvSpPr>
          <p:nvPr/>
        </p:nvSpPr>
        <p:spPr bwMode="auto">
          <a:xfrm>
            <a:off x="4098925" y="3976688"/>
            <a:ext cx="1082675"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70000"/>
              </a:lnSpc>
              <a:spcBef>
                <a:spcPct val="50000"/>
              </a:spcBef>
            </a:pPr>
            <a:r>
              <a:rPr lang="en-US" sz="1600" b="1"/>
              <a:t>Julie, 67</a:t>
            </a:r>
          </a:p>
          <a:p>
            <a:pPr eaLnBrk="1" hangingPunct="1">
              <a:lnSpc>
                <a:spcPct val="60000"/>
              </a:lnSpc>
              <a:spcBef>
                <a:spcPct val="50000"/>
              </a:spcBef>
            </a:pPr>
            <a:r>
              <a:rPr lang="en-US" sz="1600" b="1"/>
              <a:t>BR, 43</a:t>
            </a:r>
          </a:p>
        </p:txBody>
      </p:sp>
      <p:sp>
        <p:nvSpPr>
          <p:cNvPr id="209954" name="Text Box 34"/>
          <p:cNvSpPr txBox="1">
            <a:spLocks noChangeArrowheads="1"/>
          </p:cNvSpPr>
          <p:nvPr/>
        </p:nvSpPr>
        <p:spPr bwMode="auto">
          <a:xfrm>
            <a:off x="4465638" y="2640013"/>
            <a:ext cx="638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fr-FR" sz="2400" b="1">
              <a:solidFill>
                <a:srgbClr val="FFFF00"/>
              </a:solidFill>
            </a:endParaRPr>
          </a:p>
        </p:txBody>
      </p:sp>
      <p:sp>
        <p:nvSpPr>
          <p:cNvPr id="209955" name="Line 35"/>
          <p:cNvSpPr>
            <a:spLocks noChangeShapeType="1"/>
          </p:cNvSpPr>
          <p:nvPr/>
        </p:nvSpPr>
        <p:spPr bwMode="auto">
          <a:xfrm flipH="1">
            <a:off x="3397250" y="3549650"/>
            <a:ext cx="473075" cy="414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56" name="Line 36"/>
          <p:cNvSpPr>
            <a:spLocks noChangeShapeType="1"/>
          </p:cNvSpPr>
          <p:nvPr/>
        </p:nvSpPr>
        <p:spPr bwMode="auto">
          <a:xfrm flipH="1">
            <a:off x="4511675" y="2209800"/>
            <a:ext cx="457200" cy="4778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09957" name="Text Box 37"/>
          <p:cNvSpPr txBox="1">
            <a:spLocks noChangeArrowheads="1"/>
          </p:cNvSpPr>
          <p:nvPr/>
        </p:nvSpPr>
        <p:spPr bwMode="auto">
          <a:xfrm>
            <a:off x="2209800" y="5715000"/>
            <a:ext cx="127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t>Melanie, 35</a:t>
            </a:r>
          </a:p>
        </p:txBody>
      </p:sp>
      <p:sp>
        <p:nvSpPr>
          <p:cNvPr id="209958" name="Rectangle 38"/>
          <p:cNvSpPr>
            <a:spLocks noChangeArrowheads="1"/>
          </p:cNvSpPr>
          <p:nvPr/>
        </p:nvSpPr>
        <p:spPr bwMode="auto">
          <a:xfrm>
            <a:off x="1768475" y="3643313"/>
            <a:ext cx="273050" cy="287337"/>
          </a:xfrm>
          <a:prstGeom prst="rect">
            <a:avLst/>
          </a:prstGeom>
          <a:solidFill>
            <a:srgbClr val="FFFF00"/>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960" name="Text Box 40"/>
          <p:cNvSpPr txBox="1">
            <a:spLocks noChangeArrowheads="1"/>
          </p:cNvSpPr>
          <p:nvPr/>
        </p:nvSpPr>
        <p:spPr bwMode="auto">
          <a:xfrm>
            <a:off x="2209800" y="6019800"/>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600" b="1">
                <a:solidFill>
                  <a:srgbClr val="00FFFF"/>
                </a:solidFill>
              </a:rPr>
              <a:t>BRCA1/2 </a:t>
            </a:r>
            <a:r>
              <a:rPr lang="en-US" sz="1600" b="1">
                <a:solidFill>
                  <a:srgbClr val="00FFFF"/>
                </a:solidFill>
                <a:cs typeface="Times New Roman" charset="0"/>
              </a:rPr>
              <a:t>–</a:t>
            </a:r>
            <a:r>
              <a:rPr lang="en-US" sz="1600" b="1">
                <a:solidFill>
                  <a:srgbClr val="00FFFF"/>
                </a:solidFill>
              </a:rPr>
              <a:t> </a:t>
            </a:r>
            <a:endParaRPr lang="en-US" sz="2800"/>
          </a:p>
        </p:txBody>
      </p:sp>
      <p:sp>
        <p:nvSpPr>
          <p:cNvPr id="209961" name="Text Box 41"/>
          <p:cNvSpPr txBox="1">
            <a:spLocks noChangeArrowheads="1"/>
          </p:cNvSpPr>
          <p:nvPr/>
        </p:nvSpPr>
        <p:spPr bwMode="auto">
          <a:xfrm>
            <a:off x="4191000" y="4495800"/>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600" b="1">
                <a:solidFill>
                  <a:srgbClr val="00FFFF"/>
                </a:solidFill>
              </a:rPr>
              <a:t>BRCA1/2 </a:t>
            </a:r>
            <a:r>
              <a:rPr lang="en-US" sz="1600" b="1">
                <a:solidFill>
                  <a:srgbClr val="00FFFF"/>
                </a:solidFill>
                <a:cs typeface="Times New Roman" charset="0"/>
              </a:rPr>
              <a:t>–</a:t>
            </a:r>
            <a:r>
              <a:rPr lang="en-US" sz="1600" b="1">
                <a:solidFill>
                  <a:srgbClr val="00FFFF"/>
                </a:solidFill>
              </a:rPr>
              <a:t> </a:t>
            </a:r>
            <a:endParaRPr lang="en-US" sz="2800"/>
          </a:p>
        </p:txBody>
      </p:sp>
      <p:sp>
        <p:nvSpPr>
          <p:cNvPr id="209962" name="Text Box 42"/>
          <p:cNvSpPr txBox="1">
            <a:spLocks noChangeArrowheads="1"/>
          </p:cNvSpPr>
          <p:nvPr/>
        </p:nvSpPr>
        <p:spPr bwMode="auto">
          <a:xfrm>
            <a:off x="6172200" y="2286000"/>
            <a:ext cx="2743200"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latin typeface="Tahoma" charset="0"/>
              </a:rPr>
              <a:t>Uninformative Result-If we cannot identify a mutation in a family, it generally does not make sense to offer testing to unaffected family members.</a:t>
            </a:r>
          </a:p>
          <a:p>
            <a:pPr>
              <a:spcBef>
                <a:spcPct val="50000"/>
              </a:spcBef>
            </a:pPr>
            <a:r>
              <a:rPr lang="en-US" sz="2000">
                <a:latin typeface="Tahoma" charset="0"/>
              </a:rPr>
              <a:t>If </a:t>
            </a:r>
            <a:r>
              <a:rPr lang="en-US" sz="2000" i="1">
                <a:latin typeface="Tahoma" charset="0"/>
              </a:rPr>
              <a:t>a priori</a:t>
            </a:r>
            <a:r>
              <a:rPr lang="en-US" sz="2000">
                <a:latin typeface="Tahoma" charset="0"/>
              </a:rPr>
              <a:t> risk of harboring a mutation is very high, we don</a:t>
            </a:r>
            <a:r>
              <a:rPr lang="ja-JP" altLang="en-US" sz="2000">
                <a:latin typeface="Arial"/>
              </a:rPr>
              <a:t>’</a:t>
            </a:r>
            <a:r>
              <a:rPr lang="en-US" sz="2000">
                <a:latin typeface="Tahoma" charset="0"/>
              </a:rPr>
              <a:t>t believe negative tests.</a:t>
            </a:r>
          </a:p>
        </p:txBody>
      </p:sp>
      <p:sp>
        <p:nvSpPr>
          <p:cNvPr id="43" name="Text Box 6"/>
          <p:cNvSpPr txBox="1">
            <a:spLocks noChangeArrowheads="1"/>
          </p:cNvSpPr>
          <p:nvPr/>
        </p:nvSpPr>
        <p:spPr bwMode="auto">
          <a:xfrm>
            <a:off x="1204686" y="548481"/>
            <a:ext cx="701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200" dirty="0" smtClean="0">
                <a:solidFill>
                  <a:srgbClr val="000000"/>
                </a:solidFill>
              </a:rPr>
              <a:t>What is a negative result ?</a:t>
            </a:r>
            <a:endParaRPr lang="en-US" sz="3200" dirty="0">
              <a:solidFill>
                <a:srgbClr val="000000"/>
              </a:solidFill>
            </a:endParaRPr>
          </a:p>
        </p:txBody>
      </p:sp>
    </p:spTree>
    <p:extLst>
      <p:ext uri="{BB962C8B-B14F-4D97-AF65-F5344CB8AC3E}">
        <p14:creationId xmlns:p14="http://schemas.microsoft.com/office/powerpoint/2010/main" val="491480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23" y="177800"/>
            <a:ext cx="8229600" cy="1109836"/>
          </a:xfrm>
        </p:spPr>
        <p:txBody>
          <a:bodyPr>
            <a:noAutofit/>
          </a:bodyPr>
          <a:lstStyle/>
          <a:p>
            <a:r>
              <a:rPr lang="fr-FR" sz="2400" dirty="0" err="1" smtClean="0"/>
              <a:t>From</a:t>
            </a:r>
            <a:r>
              <a:rPr lang="fr-FR" sz="2400" dirty="0" smtClean="0"/>
              <a:t> 20 </a:t>
            </a:r>
            <a:r>
              <a:rPr lang="fr-FR" sz="2400" dirty="0" err="1" smtClean="0"/>
              <a:t>years</a:t>
            </a:r>
            <a:r>
              <a:rPr lang="fr-FR" sz="2400" dirty="0" smtClean="0"/>
              <a:t> to </a:t>
            </a:r>
            <a:r>
              <a:rPr lang="fr-FR" sz="2400" dirty="0"/>
              <a:t>23 </a:t>
            </a:r>
            <a:r>
              <a:rPr lang="fr-FR" sz="2400" dirty="0" err="1" smtClean="0"/>
              <a:t>years</a:t>
            </a:r>
            <a:r>
              <a:rPr lang="fr-FR" sz="2400" dirty="0"/>
              <a:t/>
            </a:r>
            <a:br>
              <a:rPr lang="fr-FR" sz="2400" dirty="0"/>
            </a:br>
            <a:endParaRPr lang="fr-FR" sz="2400" dirty="0"/>
          </a:p>
        </p:txBody>
      </p:sp>
      <p:sp>
        <p:nvSpPr>
          <p:cNvPr id="13" name="Rectangle 12">
            <a:extLst>
              <a:ext uri="{FF2B5EF4-FFF2-40B4-BE49-F238E27FC236}">
                <a16:creationId xmlns="" xmlns:a16="http://schemas.microsoft.com/office/drawing/2014/main" id="{ED6B0F2B-2E55-410F-B62C-B037DF6AE2CF}"/>
              </a:ext>
            </a:extLst>
          </p:cNvPr>
          <p:cNvSpPr/>
          <p:nvPr/>
        </p:nvSpPr>
        <p:spPr>
          <a:xfrm rot="10800000" flipH="1" flipV="1">
            <a:off x="6909006" y="2790550"/>
            <a:ext cx="2648633" cy="2462213"/>
          </a:xfrm>
          <a:prstGeom prst="rect">
            <a:avLst/>
          </a:prstGeom>
        </p:spPr>
        <p:txBody>
          <a:bodyPr wrap="square">
            <a:spAutoFit/>
          </a:bodyPr>
          <a:lstStyle/>
          <a:p>
            <a:endParaRPr lang="fr-FR" dirty="0"/>
          </a:p>
          <a:p>
            <a:pPr marL="285750" indent="-285750">
              <a:buFont typeface="Arial" panose="020B0604020202020204" pitchFamily="34" charset="0"/>
              <a:buChar char="•"/>
            </a:pPr>
            <a:r>
              <a:rPr lang="fr-FR" sz="1400" b="1" u="sng" dirty="0" smtClean="0"/>
              <a:t>STILL DOING GREAT</a:t>
            </a:r>
            <a:endParaRPr lang="fr-FR" sz="1400" dirty="0"/>
          </a:p>
          <a:p>
            <a:pPr marL="285750" indent="-285750">
              <a:buFont typeface="Arial" panose="020B0604020202020204" pitchFamily="34" charset="0"/>
              <a:buChar char="•"/>
            </a:pPr>
            <a:r>
              <a:rPr lang="fr-FR" sz="1400" dirty="0" smtClean="0"/>
              <a:t>IN LOVE</a:t>
            </a:r>
            <a:endParaRPr lang="fr-FR" sz="1400" dirty="0"/>
          </a:p>
          <a:p>
            <a:endParaRPr lang="fr-FR" dirty="0"/>
          </a:p>
          <a:p>
            <a:endParaRPr lang="fr-FR" dirty="0"/>
          </a:p>
          <a:p>
            <a:endParaRPr lang="fr-FR" dirty="0"/>
          </a:p>
          <a:p>
            <a:endParaRPr lang="fr-FR" dirty="0"/>
          </a:p>
          <a:p>
            <a:r>
              <a:rPr lang="fr-FR" dirty="0"/>
              <a:t> </a:t>
            </a:r>
          </a:p>
          <a:p>
            <a:endParaRPr lang="fr-FR" dirty="0"/>
          </a:p>
        </p:txBody>
      </p:sp>
      <p:grpSp>
        <p:nvGrpSpPr>
          <p:cNvPr id="8" name="Groupe 7">
            <a:extLst>
              <a:ext uri="{FF2B5EF4-FFF2-40B4-BE49-F238E27FC236}">
                <a16:creationId xmlns="" xmlns:a16="http://schemas.microsoft.com/office/drawing/2014/main" id="{BF54C399-9186-4CF5-9E65-CCF0B5EF7239}"/>
              </a:ext>
            </a:extLst>
          </p:cNvPr>
          <p:cNvGrpSpPr/>
          <p:nvPr/>
        </p:nvGrpSpPr>
        <p:grpSpPr>
          <a:xfrm>
            <a:off x="5012553" y="1022890"/>
            <a:ext cx="3908712" cy="5476015"/>
            <a:chOff x="5544273" y="1143027"/>
            <a:chExt cx="3444049" cy="5476015"/>
          </a:xfrm>
        </p:grpSpPr>
        <p:pic>
          <p:nvPicPr>
            <p:cNvPr id="12" name="Image 11">
              <a:extLst>
                <a:ext uri="{FF2B5EF4-FFF2-40B4-BE49-F238E27FC236}">
                  <a16:creationId xmlns="" xmlns:a16="http://schemas.microsoft.com/office/drawing/2014/main" id="{A59B1CB4-063C-497D-889F-BA41AF3E6D87}"/>
                </a:ext>
              </a:extLst>
            </p:cNvPr>
            <p:cNvPicPr>
              <a:picLocks noChangeAspect="1"/>
            </p:cNvPicPr>
            <p:nvPr/>
          </p:nvPicPr>
          <p:blipFill>
            <a:blip r:embed="rId3"/>
            <a:stretch>
              <a:fillRect/>
            </a:stretch>
          </p:blipFill>
          <p:spPr>
            <a:xfrm>
              <a:off x="5664406" y="1463431"/>
              <a:ext cx="1284614" cy="1638990"/>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a:t>
              </a:r>
              <a:r>
                <a:rPr lang="fr-FR" dirty="0"/>
                <a:t>2</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5544273" y="1173090"/>
              <a:ext cx="3444049"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 xmlns:a16="http://schemas.microsoft.com/office/drawing/2014/main" id="{FC6BCA99-53A9-4FC7-AC17-731FA70331DE}"/>
                </a:ext>
              </a:extLst>
            </p:cNvPr>
            <p:cNvPicPr>
              <a:picLocks noChangeAspect="1"/>
            </p:cNvPicPr>
            <p:nvPr/>
          </p:nvPicPr>
          <p:blipFill>
            <a:blip r:embed="rId4"/>
            <a:stretch>
              <a:fillRect/>
            </a:stretch>
          </p:blipFill>
          <p:spPr>
            <a:xfrm>
              <a:off x="6072425" y="3968442"/>
              <a:ext cx="2285706" cy="2285706"/>
            </a:xfrm>
            <a:prstGeom prst="rect">
              <a:avLst/>
            </a:prstGeom>
          </p:spPr>
        </p:pic>
        <p:pic>
          <p:nvPicPr>
            <p:cNvPr id="6" name="Image 5">
              <a:extLst>
                <a:ext uri="{FF2B5EF4-FFF2-40B4-BE49-F238E27FC236}">
                  <a16:creationId xmlns="" xmlns:a16="http://schemas.microsoft.com/office/drawing/2014/main" id="{7192E098-ACA5-4407-9080-268B6F72ABEC}"/>
                </a:ext>
              </a:extLst>
            </p:cNvPr>
            <p:cNvPicPr>
              <a:picLocks noChangeAspect="1"/>
            </p:cNvPicPr>
            <p:nvPr/>
          </p:nvPicPr>
          <p:blipFill>
            <a:blip r:embed="rId5"/>
            <a:stretch>
              <a:fillRect/>
            </a:stretch>
          </p:blipFill>
          <p:spPr>
            <a:xfrm>
              <a:off x="7127149" y="1585211"/>
              <a:ext cx="1781175" cy="1181100"/>
            </a:xfrm>
            <a:prstGeom prst="rect">
              <a:avLst/>
            </a:prstGeom>
          </p:spPr>
        </p:pic>
      </p:grpSp>
      <p:grpSp>
        <p:nvGrpSpPr>
          <p:cNvPr id="7" name="Groupe 6">
            <a:extLst>
              <a:ext uri="{FF2B5EF4-FFF2-40B4-BE49-F238E27FC236}">
                <a16:creationId xmlns="" xmlns:a16="http://schemas.microsoft.com/office/drawing/2014/main" id="{E96791E4-BB8A-4932-9EC3-307120DC9E43}"/>
              </a:ext>
            </a:extLst>
          </p:cNvPr>
          <p:cNvGrpSpPr/>
          <p:nvPr/>
        </p:nvGrpSpPr>
        <p:grpSpPr>
          <a:xfrm>
            <a:off x="200186" y="1052953"/>
            <a:ext cx="4671098" cy="5445952"/>
            <a:chOff x="249151" y="1143027"/>
            <a:chExt cx="5116993" cy="5445952"/>
          </a:xfrm>
        </p:grpSpPr>
        <p:pic>
          <p:nvPicPr>
            <p:cNvPr id="20" name="Image 19">
              <a:extLst>
                <a:ext uri="{FF2B5EF4-FFF2-40B4-BE49-F238E27FC236}">
                  <a16:creationId xmlns="" xmlns:a16="http://schemas.microsoft.com/office/drawing/2014/main" id="{39065E25-91AE-41D5-9A36-0ABD9B19EA60}"/>
                </a:ext>
              </a:extLst>
            </p:cNvPr>
            <p:cNvPicPr>
              <a:picLocks noChangeAspect="1"/>
            </p:cNvPicPr>
            <p:nvPr/>
          </p:nvPicPr>
          <p:blipFill>
            <a:blip r:embed="rId6"/>
            <a:stretch>
              <a:fillRect/>
            </a:stretch>
          </p:blipFill>
          <p:spPr>
            <a:xfrm>
              <a:off x="3027899" y="3292918"/>
              <a:ext cx="1039812" cy="1039812"/>
            </a:xfrm>
            <a:prstGeom prst="rect">
              <a:avLst/>
            </a:prstGeom>
          </p:spPr>
        </p:pic>
        <p:sp>
          <p:nvSpPr>
            <p:cNvPr id="27" name="Rectangle 26">
              <a:extLst>
                <a:ext uri="{FF2B5EF4-FFF2-40B4-BE49-F238E27FC236}">
                  <a16:creationId xmlns="" xmlns:a16="http://schemas.microsoft.com/office/drawing/2014/main" id="{917F75CB-1C5B-4F05-89F1-AB033A28D2E0}"/>
                </a:ext>
              </a:extLst>
            </p:cNvPr>
            <p:cNvSpPr/>
            <p:nvPr/>
          </p:nvSpPr>
          <p:spPr>
            <a:xfrm>
              <a:off x="249151" y="1143027"/>
              <a:ext cx="511699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7"/>
            <a:stretch>
              <a:fillRect/>
            </a:stretch>
          </p:blipFill>
          <p:spPr>
            <a:xfrm>
              <a:off x="393515" y="1213993"/>
              <a:ext cx="1228583" cy="1567502"/>
            </a:xfrm>
            <a:prstGeom prst="rect">
              <a:avLst/>
            </a:prstGeom>
          </p:spPr>
        </p:pic>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sp>
          <p:nvSpPr>
            <p:cNvPr id="3" name="Rectangle 2">
              <a:extLst>
                <a:ext uri="{FF2B5EF4-FFF2-40B4-BE49-F238E27FC236}">
                  <a16:creationId xmlns="" xmlns:a16="http://schemas.microsoft.com/office/drawing/2014/main" id="{ACF6BCBE-3911-4A19-B29C-8149ED2CC8F7}"/>
                </a:ext>
              </a:extLst>
            </p:cNvPr>
            <p:cNvSpPr/>
            <p:nvPr/>
          </p:nvSpPr>
          <p:spPr>
            <a:xfrm>
              <a:off x="249152" y="2915704"/>
              <a:ext cx="3392731" cy="2462213"/>
            </a:xfrm>
            <a:prstGeom prst="rect">
              <a:avLst/>
            </a:prstGeom>
          </p:spPr>
          <p:txBody>
            <a:bodyPr wrap="square">
              <a:spAutoFit/>
            </a:bodyPr>
            <a:lstStyle/>
            <a:p>
              <a:pPr marL="285750" indent="-285750">
                <a:buFont typeface="Arial" panose="020B0604020202020204" pitchFamily="34" charset="0"/>
                <a:buChar char="•"/>
              </a:pPr>
              <a:r>
                <a:rPr lang="fr-FR" sz="1400" dirty="0" err="1" smtClean="0"/>
                <a:t>Meets</a:t>
              </a:r>
              <a:r>
                <a:rPr lang="fr-FR" sz="1400" dirty="0" smtClean="0"/>
                <a:t> the </a:t>
              </a:r>
              <a:r>
                <a:rPr lang="fr-FR" sz="1400" dirty="0" err="1" smtClean="0"/>
                <a:t>following</a:t>
              </a:r>
              <a:r>
                <a:rPr lang="fr-FR" sz="1400" dirty="0" smtClean="0"/>
                <a:t> </a:t>
              </a:r>
              <a:r>
                <a:rPr lang="fr-FR" sz="1400" dirty="0" err="1" smtClean="0"/>
                <a:t>specialists</a:t>
              </a:r>
              <a:endParaRPr lang="fr-FR" sz="1400" dirty="0" smtClean="0"/>
            </a:p>
            <a:p>
              <a:pPr marL="742950" lvl="1" indent="-285750">
                <a:buFont typeface="Arial" panose="020B0604020202020204" pitchFamily="34" charset="0"/>
                <a:buChar char="•"/>
              </a:pPr>
              <a:r>
                <a:rPr lang="fr-FR" sz="1400" dirty="0" err="1" smtClean="0"/>
                <a:t>Oncogeneticists</a:t>
              </a:r>
              <a:endParaRPr lang="fr-FR" sz="1400" dirty="0" smtClean="0"/>
            </a:p>
            <a:p>
              <a:pPr marL="742950" lvl="1" indent="-285750">
                <a:buFont typeface="Arial" panose="020B0604020202020204" pitchFamily="34" charset="0"/>
                <a:buChar char="•"/>
              </a:pPr>
              <a:r>
                <a:rPr lang="fr-FR" sz="1400" dirty="0" err="1" smtClean="0"/>
                <a:t>Gynecologists</a:t>
              </a:r>
              <a:endParaRPr lang="fr-FR" sz="1400" dirty="0" smtClean="0"/>
            </a:p>
            <a:p>
              <a:pPr marL="742950" lvl="1" indent="-285750">
                <a:buFont typeface="Arial" panose="020B0604020202020204" pitchFamily="34" charset="0"/>
                <a:buChar char="•"/>
              </a:pPr>
              <a:r>
                <a:rPr lang="fr-FR" sz="1400" dirty="0" smtClean="0"/>
                <a:t>Surgeons</a:t>
              </a:r>
              <a:endParaRPr lang="fr-FR" sz="1400" dirty="0"/>
            </a:p>
            <a:p>
              <a:endParaRPr lang="fr-FR" sz="1400" dirty="0"/>
            </a:p>
            <a:p>
              <a:pPr marL="285750" indent="-285750">
                <a:buFont typeface="Arial" panose="020B0604020202020204" pitchFamily="34" charset="0"/>
                <a:buChar char="•"/>
              </a:pPr>
              <a:r>
                <a:rPr lang="fr-FR" sz="1400" b="1" u="sng" dirty="0" err="1" smtClean="0"/>
                <a:t>Initiate</a:t>
              </a:r>
              <a:r>
                <a:rPr lang="fr-FR" sz="1400" b="1" u="sng" dirty="0" smtClean="0"/>
                <a:t> a close </a:t>
              </a:r>
              <a:r>
                <a:rPr lang="fr-FR" sz="1400" b="1" u="sng" dirty="0" err="1" smtClean="0"/>
                <a:t>follow</a:t>
              </a:r>
              <a:r>
                <a:rPr lang="fr-FR" sz="1400" b="1" u="sng" dirty="0" smtClean="0"/>
                <a:t>-up</a:t>
              </a:r>
              <a:endParaRPr lang="fr-FR" sz="1400" b="1" u="sng"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b="1" u="sng" dirty="0" smtClean="0"/>
                <a:t>INFORMS THE REST OF HER FAMILY ABOUT HER CONDITION</a:t>
              </a:r>
              <a:endParaRPr lang="fr-FR" sz="1400" b="1" u="sng"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smtClean="0"/>
                <a:t>MEETS PATRICK</a:t>
              </a:r>
              <a:endParaRPr lang="fr-FR" sz="1400" dirty="0"/>
            </a:p>
          </p:txBody>
        </p:sp>
        <p:pic>
          <p:nvPicPr>
            <p:cNvPr id="21" name="Image 20">
              <a:extLst>
                <a:ext uri="{FF2B5EF4-FFF2-40B4-BE49-F238E27FC236}">
                  <a16:creationId xmlns="" xmlns:a16="http://schemas.microsoft.com/office/drawing/2014/main" id="{79E26488-EF54-4D7F-9918-C8A9F527C7AD}"/>
                </a:ext>
              </a:extLst>
            </p:cNvPr>
            <p:cNvPicPr>
              <a:picLocks noChangeAspect="1"/>
            </p:cNvPicPr>
            <p:nvPr/>
          </p:nvPicPr>
          <p:blipFill>
            <a:blip r:embed="rId8"/>
            <a:stretch>
              <a:fillRect/>
            </a:stretch>
          </p:blipFill>
          <p:spPr>
            <a:xfrm>
              <a:off x="3641883" y="1690548"/>
              <a:ext cx="1340786" cy="978774"/>
            </a:xfrm>
            <a:prstGeom prst="rect">
              <a:avLst/>
            </a:prstGeom>
          </p:spPr>
        </p:pic>
      </p:grpSp>
      <p:pic>
        <p:nvPicPr>
          <p:cNvPr id="19" name="Image 18">
            <a:extLst>
              <a:ext uri="{FF2B5EF4-FFF2-40B4-BE49-F238E27FC236}">
                <a16:creationId xmlns="" xmlns:a16="http://schemas.microsoft.com/office/drawing/2014/main" id="{1E1B12AF-47A2-42DA-B7BB-CB50913A2C84}"/>
              </a:ext>
            </a:extLst>
          </p:cNvPr>
          <p:cNvPicPr>
            <a:picLocks noChangeAspect="1"/>
          </p:cNvPicPr>
          <p:nvPr/>
        </p:nvPicPr>
        <p:blipFill>
          <a:blip r:embed="rId9"/>
          <a:stretch>
            <a:fillRect/>
          </a:stretch>
        </p:blipFill>
        <p:spPr>
          <a:xfrm>
            <a:off x="3596018" y="3307753"/>
            <a:ext cx="1134145" cy="934903"/>
          </a:xfrm>
          <a:prstGeom prst="rect">
            <a:avLst/>
          </a:prstGeom>
        </p:spPr>
      </p:pic>
      <p:pic>
        <p:nvPicPr>
          <p:cNvPr id="2050" name="Picture 2" descr="Résultat de recherche d'images pour &quot;image rencontre amoureuse&quot;">
            <a:extLst>
              <a:ext uri="{FF2B5EF4-FFF2-40B4-BE49-F238E27FC236}">
                <a16:creationId xmlns="" xmlns:a16="http://schemas.microsoft.com/office/drawing/2014/main" id="{51982B0F-9DE5-4F0F-B303-DA5BC2540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1962" y="4913633"/>
            <a:ext cx="2068070" cy="144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027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258888" y="620713"/>
            <a:ext cx="7129462" cy="1152525"/>
          </a:xfrm>
        </p:spPr>
        <p:txBody>
          <a:bodyPr>
            <a:normAutofit fontScale="90000"/>
          </a:bodyPr>
          <a:lstStyle/>
          <a:p>
            <a:pPr eaLnBrk="1" hangingPunct="1"/>
            <a:r>
              <a:rPr lang="en-US" sz="3200" dirty="0">
                <a:latin typeface="Arial" charset="0"/>
              </a:rPr>
              <a:t/>
            </a:r>
            <a:br>
              <a:rPr lang="en-US" sz="3200" dirty="0">
                <a:latin typeface="Arial" charset="0"/>
              </a:rPr>
            </a:br>
            <a:r>
              <a:rPr lang="en-US" sz="3200" dirty="0">
                <a:latin typeface="Arial" charset="0"/>
              </a:rPr>
              <a:t>Risk-Based Management</a:t>
            </a:r>
            <a:br>
              <a:rPr lang="en-US" sz="3200" dirty="0">
                <a:latin typeface="Arial" charset="0"/>
              </a:rPr>
            </a:br>
            <a:r>
              <a:rPr lang="en-US" sz="3200" dirty="0">
                <a:latin typeface="Arial" charset="0"/>
              </a:rPr>
              <a:t>High/Genetic Risk: </a:t>
            </a:r>
            <a:br>
              <a:rPr lang="en-US" sz="3200" dirty="0">
                <a:latin typeface="Arial" charset="0"/>
              </a:rPr>
            </a:br>
            <a:endParaRPr lang="en-US" sz="3200" dirty="0">
              <a:latin typeface="Arial" charset="0"/>
            </a:endParaRPr>
          </a:p>
        </p:txBody>
      </p:sp>
      <p:sp>
        <p:nvSpPr>
          <p:cNvPr id="164867" name="Rectangle 3"/>
          <p:cNvSpPr>
            <a:spLocks noGrp="1" noChangeArrowheads="1"/>
          </p:cNvSpPr>
          <p:nvPr>
            <p:ph type="body" idx="1"/>
          </p:nvPr>
        </p:nvSpPr>
        <p:spPr>
          <a:xfrm>
            <a:off x="457200" y="2133600"/>
            <a:ext cx="8229600" cy="3992563"/>
          </a:xfrm>
        </p:spPr>
        <p:txBody>
          <a:bodyPr>
            <a:normAutofit lnSpcReduction="10000"/>
          </a:bodyPr>
          <a:lstStyle/>
          <a:p>
            <a:pPr eaLnBrk="1" hangingPunct="1">
              <a:lnSpc>
                <a:spcPct val="95000"/>
              </a:lnSpc>
              <a:spcBef>
                <a:spcPct val="25000"/>
              </a:spcBef>
              <a:spcAft>
                <a:spcPct val="25000"/>
              </a:spcAft>
            </a:pPr>
            <a:r>
              <a:rPr lang="en-US" sz="2400" dirty="0">
                <a:latin typeface="Arial" charset="0"/>
              </a:rPr>
              <a:t>BSE monthly starting at age 18</a:t>
            </a:r>
          </a:p>
          <a:p>
            <a:pPr eaLnBrk="1" hangingPunct="1">
              <a:lnSpc>
                <a:spcPct val="95000"/>
              </a:lnSpc>
              <a:spcBef>
                <a:spcPct val="25000"/>
              </a:spcBef>
              <a:spcAft>
                <a:spcPct val="25000"/>
              </a:spcAft>
            </a:pPr>
            <a:r>
              <a:rPr lang="en-US" sz="2400" dirty="0">
                <a:latin typeface="Arial" charset="0"/>
              </a:rPr>
              <a:t>CBE once or twice a year starting age 25</a:t>
            </a:r>
          </a:p>
          <a:p>
            <a:pPr eaLnBrk="1" hangingPunct="1">
              <a:lnSpc>
                <a:spcPct val="95000"/>
              </a:lnSpc>
              <a:spcBef>
                <a:spcPct val="25000"/>
              </a:spcBef>
              <a:spcAft>
                <a:spcPct val="25000"/>
              </a:spcAft>
            </a:pPr>
            <a:r>
              <a:rPr lang="en-US" sz="2400" dirty="0" smtClean="0">
                <a:latin typeface="Arial" charset="0"/>
              </a:rPr>
              <a:t>MRI/mammogram+/- </a:t>
            </a:r>
            <a:r>
              <a:rPr lang="en-US" sz="2400" dirty="0" err="1" smtClean="0">
                <a:latin typeface="Arial" charset="0"/>
              </a:rPr>
              <a:t>ultrasounf</a:t>
            </a:r>
            <a:r>
              <a:rPr lang="en-US" sz="2400" dirty="0" smtClean="0">
                <a:latin typeface="Arial" charset="0"/>
              </a:rPr>
              <a:t> </a:t>
            </a:r>
            <a:r>
              <a:rPr lang="en-US" sz="2400" dirty="0">
                <a:latin typeface="Arial" charset="0"/>
              </a:rPr>
              <a:t>once a year starting at age 25</a:t>
            </a:r>
          </a:p>
          <a:p>
            <a:pPr eaLnBrk="1" hangingPunct="1">
              <a:lnSpc>
                <a:spcPct val="95000"/>
              </a:lnSpc>
              <a:spcBef>
                <a:spcPct val="25000"/>
              </a:spcBef>
              <a:spcAft>
                <a:spcPct val="25000"/>
              </a:spcAft>
            </a:pPr>
            <a:r>
              <a:rPr lang="en-US" sz="2400" dirty="0">
                <a:latin typeface="Arial" charset="0"/>
              </a:rPr>
              <a:t>Ovarian surveillance if BRCA1 or 2 mutation positive or family history of ovarian cancer</a:t>
            </a:r>
          </a:p>
          <a:p>
            <a:pPr lvl="1" eaLnBrk="1" hangingPunct="1">
              <a:lnSpc>
                <a:spcPct val="95000"/>
              </a:lnSpc>
              <a:spcBef>
                <a:spcPct val="25000"/>
              </a:spcBef>
              <a:spcAft>
                <a:spcPct val="25000"/>
              </a:spcAft>
            </a:pPr>
            <a:r>
              <a:rPr lang="en-US" sz="2000" dirty="0">
                <a:latin typeface="Arial" charset="0"/>
              </a:rPr>
              <a:t>Pelvic exam, trans-vaginal ultrasound, +/- CA-125 once or twice a year; age 25-35</a:t>
            </a:r>
          </a:p>
          <a:p>
            <a:pPr eaLnBrk="1" hangingPunct="1">
              <a:lnSpc>
                <a:spcPct val="95000"/>
              </a:lnSpc>
              <a:spcBef>
                <a:spcPct val="25000"/>
              </a:spcBef>
              <a:spcAft>
                <a:spcPct val="25000"/>
              </a:spcAft>
            </a:pPr>
            <a:r>
              <a:rPr lang="en-US" sz="2400" dirty="0">
                <a:latin typeface="Arial" charset="0"/>
              </a:rPr>
              <a:t>Options: Chemoprevention or prophylactic surgery</a:t>
            </a:r>
          </a:p>
          <a:p>
            <a:pPr eaLnBrk="1" hangingPunct="1">
              <a:lnSpc>
                <a:spcPct val="90000"/>
              </a:lnSpc>
            </a:pPr>
            <a:endParaRPr lang="en-US" sz="2400" dirty="0">
              <a:latin typeface="Arial" charset="0"/>
            </a:endParaRPr>
          </a:p>
        </p:txBody>
      </p:sp>
    </p:spTree>
    <p:extLst>
      <p:ext uri="{BB962C8B-B14F-4D97-AF65-F5344CB8AC3E}">
        <p14:creationId xmlns:p14="http://schemas.microsoft.com/office/powerpoint/2010/main" val="2643407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additive="base">
                                        <p:cTn id="7" dur="5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867">
                                            <p:txEl>
                                              <p:pRg st="1" end="1"/>
                                            </p:txEl>
                                          </p:spTgt>
                                        </p:tgtEl>
                                        <p:attrNameLst>
                                          <p:attrName>style.visibility</p:attrName>
                                        </p:attrNameLst>
                                      </p:cBhvr>
                                      <p:to>
                                        <p:strVal val="visible"/>
                                      </p:to>
                                    </p:set>
                                    <p:anim calcmode="lin" valueType="num">
                                      <p:cBhvr additive="base">
                                        <p:cTn id="11"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4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867">
                                            <p:txEl>
                                              <p:pRg st="2" end="2"/>
                                            </p:txEl>
                                          </p:spTgt>
                                        </p:tgtEl>
                                        <p:attrNameLst>
                                          <p:attrName>style.visibility</p:attrName>
                                        </p:attrNameLst>
                                      </p:cBhvr>
                                      <p:to>
                                        <p:strVal val="visible"/>
                                      </p:to>
                                    </p:set>
                                    <p:anim calcmode="lin" valueType="num">
                                      <p:cBhvr additive="base">
                                        <p:cTn id="15"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4867">
                                            <p:txEl>
                                              <p:pRg st="3" end="3"/>
                                            </p:txEl>
                                          </p:spTgt>
                                        </p:tgtEl>
                                        <p:attrNameLst>
                                          <p:attrName>style.visibility</p:attrName>
                                        </p:attrNameLst>
                                      </p:cBhvr>
                                      <p:to>
                                        <p:strVal val="visible"/>
                                      </p:to>
                                    </p:set>
                                    <p:anim calcmode="lin" valueType="num">
                                      <p:cBhvr additive="base">
                                        <p:cTn id="21"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486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4867">
                                            <p:txEl>
                                              <p:pRg st="4" end="4"/>
                                            </p:txEl>
                                          </p:spTgt>
                                        </p:tgtEl>
                                        <p:attrNameLst>
                                          <p:attrName>style.visibility</p:attrName>
                                        </p:attrNameLst>
                                      </p:cBhvr>
                                      <p:to>
                                        <p:strVal val="visible"/>
                                      </p:to>
                                    </p:set>
                                    <p:anim calcmode="lin" valueType="num">
                                      <p:cBhvr additive="base">
                                        <p:cTn id="25" dur="500" fill="hold"/>
                                        <p:tgtEl>
                                          <p:spTgt spid="1648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4867">
                                            <p:txEl>
                                              <p:pRg st="4" end="4"/>
                                            </p:txEl>
                                          </p:spTgt>
                                        </p:tgtEl>
                                        <p:attrNameLst>
                                          <p:attrName>style.visibility</p:attrName>
                                        </p:attrNameLst>
                                      </p:cBhvr>
                                      <p:to>
                                        <p:strVal val="visible"/>
                                      </p:to>
                                    </p:set>
                                    <p:anim calcmode="lin" valueType="num">
                                      <p:cBhvr additive="base">
                                        <p:cTn id="29" dur="500" fill="hold"/>
                                        <p:tgtEl>
                                          <p:spTgt spid="16486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4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4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403350" y="620713"/>
            <a:ext cx="6337300" cy="1223962"/>
          </a:xfrm>
        </p:spPr>
        <p:txBody>
          <a:bodyPr/>
          <a:lstStyle/>
          <a:p>
            <a:pPr eaLnBrk="1" hangingPunct="1"/>
            <a:r>
              <a:rPr lang="en-US" sz="3200">
                <a:latin typeface="Arial" charset="0"/>
              </a:rPr>
              <a:t>Treatment Options: </a:t>
            </a:r>
            <a:br>
              <a:rPr lang="en-US" sz="3200">
                <a:latin typeface="Arial" charset="0"/>
              </a:rPr>
            </a:br>
            <a:r>
              <a:rPr lang="en-US" sz="3200">
                <a:latin typeface="Arial" charset="0"/>
              </a:rPr>
              <a:t>BRCA1/2 Carriers</a:t>
            </a:r>
          </a:p>
        </p:txBody>
      </p:sp>
      <p:sp>
        <p:nvSpPr>
          <p:cNvPr id="124931" name="Rectangle 3"/>
          <p:cNvSpPr>
            <a:spLocks noGrp="1" noChangeArrowheads="1"/>
          </p:cNvSpPr>
          <p:nvPr>
            <p:ph type="body" idx="1"/>
          </p:nvPr>
        </p:nvSpPr>
        <p:spPr>
          <a:xfrm>
            <a:off x="457200" y="2060575"/>
            <a:ext cx="8229600" cy="4416425"/>
          </a:xfrm>
        </p:spPr>
        <p:txBody>
          <a:bodyPr/>
          <a:lstStyle/>
          <a:p>
            <a:pPr eaLnBrk="1" hangingPunct="1">
              <a:spcBef>
                <a:spcPct val="15000"/>
              </a:spcBef>
              <a:spcAft>
                <a:spcPct val="15000"/>
              </a:spcAft>
            </a:pPr>
            <a:r>
              <a:rPr lang="en-US" sz="2800">
                <a:latin typeface="Arial" charset="0"/>
              </a:rPr>
              <a:t>Chemoprevention</a:t>
            </a:r>
          </a:p>
          <a:p>
            <a:pPr lvl="1" eaLnBrk="1" hangingPunct="1">
              <a:spcBef>
                <a:spcPct val="15000"/>
              </a:spcBef>
              <a:spcAft>
                <a:spcPct val="15000"/>
              </a:spcAft>
            </a:pPr>
            <a:r>
              <a:rPr lang="en-US" sz="2400">
                <a:latin typeface="Arial" charset="0"/>
              </a:rPr>
              <a:t>Tamoxifen reduces risk in BRCA2 carriers, (still questionable in BRCA1 carriers)</a:t>
            </a:r>
          </a:p>
          <a:p>
            <a:pPr eaLnBrk="1" hangingPunct="1">
              <a:spcBef>
                <a:spcPct val="15000"/>
              </a:spcBef>
              <a:spcAft>
                <a:spcPct val="15000"/>
              </a:spcAft>
            </a:pPr>
            <a:r>
              <a:rPr lang="en-US" sz="2800">
                <a:latin typeface="Arial" charset="0"/>
              </a:rPr>
              <a:t>Prophylactic bilateral mastectomy</a:t>
            </a:r>
          </a:p>
          <a:p>
            <a:pPr lvl="1" eaLnBrk="1" hangingPunct="1">
              <a:spcBef>
                <a:spcPct val="15000"/>
              </a:spcBef>
              <a:spcAft>
                <a:spcPct val="15000"/>
              </a:spcAft>
            </a:pPr>
            <a:r>
              <a:rPr lang="en-US" sz="2400">
                <a:latin typeface="Arial" charset="0"/>
              </a:rPr>
              <a:t>~90% reduction in breast CA risk</a:t>
            </a:r>
          </a:p>
          <a:p>
            <a:pPr eaLnBrk="1" hangingPunct="1">
              <a:spcBef>
                <a:spcPct val="15000"/>
              </a:spcBef>
              <a:spcAft>
                <a:spcPct val="15000"/>
              </a:spcAft>
            </a:pPr>
            <a:r>
              <a:rPr lang="en-US" sz="2800">
                <a:latin typeface="Arial" charset="0"/>
              </a:rPr>
              <a:t>Prophylactic bilateral oophorectomy</a:t>
            </a:r>
          </a:p>
          <a:p>
            <a:pPr lvl="1" eaLnBrk="1" hangingPunct="1">
              <a:spcBef>
                <a:spcPct val="15000"/>
              </a:spcBef>
              <a:spcAft>
                <a:spcPct val="15000"/>
              </a:spcAft>
            </a:pPr>
            <a:r>
              <a:rPr lang="en-US" sz="2400">
                <a:latin typeface="Arial" charset="0"/>
              </a:rPr>
              <a:t>~up to 95% reduction in ovarian CA risk</a:t>
            </a:r>
          </a:p>
          <a:p>
            <a:pPr lvl="1" eaLnBrk="1" hangingPunct="1">
              <a:spcBef>
                <a:spcPct val="15000"/>
              </a:spcBef>
              <a:spcAft>
                <a:spcPct val="15000"/>
              </a:spcAft>
            </a:pPr>
            <a:r>
              <a:rPr lang="en-US" sz="2400">
                <a:latin typeface="Arial" charset="0"/>
              </a:rPr>
              <a:t>~50% reduction in breast CA risk</a:t>
            </a:r>
          </a:p>
          <a:p>
            <a:pPr lvl="1" eaLnBrk="1" hangingPunct="1">
              <a:spcBef>
                <a:spcPct val="10000"/>
              </a:spcBef>
              <a:spcAft>
                <a:spcPct val="10000"/>
              </a:spcAft>
              <a:buFontTx/>
              <a:buNone/>
            </a:pPr>
            <a:endParaRPr lang="en-US" sz="2400">
              <a:latin typeface="Arial" charset="0"/>
            </a:endParaRPr>
          </a:p>
        </p:txBody>
      </p:sp>
    </p:spTree>
    <p:extLst>
      <p:ext uri="{BB962C8B-B14F-4D97-AF65-F5344CB8AC3E}">
        <p14:creationId xmlns:p14="http://schemas.microsoft.com/office/powerpoint/2010/main" val="397730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49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493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49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403350" y="620713"/>
            <a:ext cx="6337300" cy="1223962"/>
          </a:xfrm>
        </p:spPr>
        <p:txBody>
          <a:bodyPr/>
          <a:lstStyle/>
          <a:p>
            <a:pPr eaLnBrk="1" hangingPunct="1"/>
            <a:r>
              <a:rPr lang="en-US" sz="3200" dirty="0" smtClean="0">
                <a:latin typeface="Arial" charset="0"/>
              </a:rPr>
              <a:t>Fertility preservation</a:t>
            </a:r>
            <a:endParaRPr lang="en-US" sz="3200" dirty="0">
              <a:latin typeface="Arial" charset="0"/>
            </a:endParaRPr>
          </a:p>
        </p:txBody>
      </p:sp>
      <p:sp>
        <p:nvSpPr>
          <p:cNvPr id="124931" name="Rectangle 3"/>
          <p:cNvSpPr>
            <a:spLocks noGrp="1" noChangeArrowheads="1"/>
          </p:cNvSpPr>
          <p:nvPr>
            <p:ph type="body" idx="1"/>
          </p:nvPr>
        </p:nvSpPr>
        <p:spPr>
          <a:xfrm>
            <a:off x="457200" y="2060575"/>
            <a:ext cx="8229600" cy="4416425"/>
          </a:xfrm>
        </p:spPr>
        <p:txBody>
          <a:bodyPr/>
          <a:lstStyle/>
          <a:p>
            <a:pPr eaLnBrk="1" hangingPunct="1">
              <a:spcBef>
                <a:spcPct val="15000"/>
              </a:spcBef>
              <a:spcAft>
                <a:spcPct val="15000"/>
              </a:spcAft>
            </a:pPr>
            <a:r>
              <a:rPr lang="en-US" sz="2800" dirty="0" err="1" smtClean="0">
                <a:latin typeface="Arial" charset="0"/>
              </a:rPr>
              <a:t>Onco</a:t>
            </a:r>
            <a:r>
              <a:rPr lang="en-US" sz="2800" dirty="0" smtClean="0">
                <a:latin typeface="Arial" charset="0"/>
              </a:rPr>
              <a:t>-fertility clinic</a:t>
            </a:r>
          </a:p>
          <a:p>
            <a:pPr eaLnBrk="1" hangingPunct="1">
              <a:spcBef>
                <a:spcPct val="15000"/>
              </a:spcBef>
              <a:spcAft>
                <a:spcPct val="15000"/>
              </a:spcAft>
            </a:pPr>
            <a:r>
              <a:rPr lang="en-US" sz="2800" dirty="0" smtClean="0">
                <a:latin typeface="Arial" charset="0"/>
              </a:rPr>
              <a:t>Discusses the options:</a:t>
            </a:r>
          </a:p>
          <a:p>
            <a:pPr lvl="1">
              <a:spcBef>
                <a:spcPct val="15000"/>
              </a:spcBef>
              <a:spcAft>
                <a:spcPct val="15000"/>
              </a:spcAft>
            </a:pPr>
            <a:r>
              <a:rPr lang="en-US" sz="2000" dirty="0" smtClean="0">
                <a:latin typeface="Arial" charset="0"/>
              </a:rPr>
              <a:t>Oocyte preservation</a:t>
            </a:r>
          </a:p>
          <a:p>
            <a:pPr lvl="1">
              <a:spcBef>
                <a:spcPct val="15000"/>
              </a:spcBef>
              <a:spcAft>
                <a:spcPct val="15000"/>
              </a:spcAft>
            </a:pPr>
            <a:endParaRPr lang="en-US" sz="2000" dirty="0" smtClean="0">
              <a:latin typeface="Arial" charset="0"/>
            </a:endParaRPr>
          </a:p>
          <a:p>
            <a:pPr marL="0" indent="0">
              <a:spcBef>
                <a:spcPct val="15000"/>
              </a:spcBef>
              <a:spcAft>
                <a:spcPct val="15000"/>
              </a:spcAft>
              <a:buNone/>
            </a:pPr>
            <a:endParaRPr lang="en-US" sz="2400" dirty="0">
              <a:latin typeface="Arial" charset="0"/>
            </a:endParaRPr>
          </a:p>
          <a:p>
            <a:pPr lvl="1" eaLnBrk="1" hangingPunct="1">
              <a:spcBef>
                <a:spcPct val="10000"/>
              </a:spcBef>
              <a:spcAft>
                <a:spcPct val="10000"/>
              </a:spcAft>
              <a:buFontTx/>
              <a:buNone/>
            </a:pPr>
            <a:endParaRPr lang="en-US" sz="2400" dirty="0">
              <a:latin typeface="Arial" charset="0"/>
            </a:endParaRPr>
          </a:p>
        </p:txBody>
      </p:sp>
    </p:spTree>
    <p:extLst>
      <p:ext uri="{BB962C8B-B14F-4D97-AF65-F5344CB8AC3E}">
        <p14:creationId xmlns:p14="http://schemas.microsoft.com/office/powerpoint/2010/main" val="422454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23" y="177800"/>
            <a:ext cx="8229600" cy="1109836"/>
          </a:xfrm>
        </p:spPr>
        <p:txBody>
          <a:bodyPr>
            <a:noAutofit/>
          </a:bodyPr>
          <a:lstStyle/>
          <a:p>
            <a:r>
              <a:rPr lang="fr-FR" sz="2400" dirty="0"/>
              <a:t>23 </a:t>
            </a:r>
            <a:r>
              <a:rPr lang="fr-FR" sz="2400" dirty="0" smtClean="0"/>
              <a:t>YEARS</a:t>
            </a:r>
            <a:r>
              <a:rPr lang="fr-FR" sz="2400" dirty="0"/>
              <a:t/>
            </a:r>
            <a:br>
              <a:rPr lang="fr-FR" sz="2400" dirty="0"/>
            </a:br>
            <a:endParaRPr lang="fr-FR" sz="2400" dirty="0"/>
          </a:p>
        </p:txBody>
      </p:sp>
      <p:sp>
        <p:nvSpPr>
          <p:cNvPr id="7" name="Rectangle 6">
            <a:extLst>
              <a:ext uri="{FF2B5EF4-FFF2-40B4-BE49-F238E27FC236}">
                <a16:creationId xmlns="" xmlns:a16="http://schemas.microsoft.com/office/drawing/2014/main" id="{2B8C885C-DF22-4D0D-A461-E9797E0D9876}"/>
              </a:ext>
            </a:extLst>
          </p:cNvPr>
          <p:cNvSpPr/>
          <p:nvPr/>
        </p:nvSpPr>
        <p:spPr>
          <a:xfrm>
            <a:off x="244430" y="3273812"/>
            <a:ext cx="4263292" cy="2031325"/>
          </a:xfrm>
          <a:prstGeom prst="rect">
            <a:avLst/>
          </a:prstGeom>
        </p:spPr>
        <p:txBody>
          <a:bodyPr wrap="square">
            <a:spAutoFit/>
          </a:bodyPr>
          <a:lstStyle/>
          <a:p>
            <a:pPr marL="285750" indent="-285750">
              <a:buFont typeface="Arial" panose="020B0604020202020204" pitchFamily="34" charset="0"/>
              <a:buChar char="•"/>
            </a:pPr>
            <a:r>
              <a:rPr lang="fr-FR" sz="1400" dirty="0" err="1" smtClean="0"/>
              <a:t>Finishes</a:t>
            </a:r>
            <a:r>
              <a:rPr lang="fr-FR" sz="1400" dirty="0" smtClean="0"/>
              <a:t> </a:t>
            </a:r>
            <a:r>
              <a:rPr lang="fr-FR" sz="1400" dirty="0" err="1" smtClean="0"/>
              <a:t>studying</a:t>
            </a:r>
            <a:endParaRPr lang="fr-FR" sz="1400" dirty="0"/>
          </a:p>
          <a:p>
            <a:pPr marL="285750" indent="-285750">
              <a:buFont typeface="Arial" panose="020B0604020202020204" pitchFamily="34" charset="0"/>
              <a:buChar char="•"/>
            </a:pPr>
            <a:r>
              <a:rPr lang="fr-FR" sz="1400" dirty="0" err="1" smtClean="0"/>
              <a:t>Starts</a:t>
            </a:r>
            <a:r>
              <a:rPr lang="fr-FR" sz="1400" dirty="0" smtClean="0"/>
              <a:t> </a:t>
            </a:r>
            <a:r>
              <a:rPr lang="fr-FR" sz="1400" dirty="0" err="1" smtClean="0"/>
              <a:t>accepting</a:t>
            </a:r>
            <a:r>
              <a:rPr lang="fr-FR" sz="1400" dirty="0" smtClean="0"/>
              <a:t> the </a:t>
            </a:r>
            <a:r>
              <a:rPr lang="fr-FR" sz="1400" dirty="0" err="1" smtClean="0"/>
              <a:t>idea</a:t>
            </a:r>
            <a:r>
              <a:rPr lang="fr-FR" sz="1400" dirty="0" smtClean="0"/>
              <a:t> of </a:t>
            </a:r>
            <a:r>
              <a:rPr lang="fr-FR" sz="1400" dirty="0" err="1" smtClean="0"/>
              <a:t>being</a:t>
            </a:r>
            <a:r>
              <a:rPr lang="fr-FR" sz="1400" dirty="0" smtClean="0"/>
              <a:t> BRCA1</a:t>
            </a:r>
            <a:endParaRPr lang="fr-FR" sz="1400" dirty="0"/>
          </a:p>
          <a:p>
            <a:pPr marL="285750" indent="-285750">
              <a:buFont typeface="Arial" panose="020B0604020202020204" pitchFamily="34" charset="0"/>
              <a:buChar char="•"/>
            </a:pPr>
            <a:r>
              <a:rPr lang="fr-FR" sz="1400" dirty="0" smtClean="0">
                <a:solidFill>
                  <a:srgbClr val="FF0000"/>
                </a:solidFill>
              </a:rPr>
              <a:t>Patrick </a:t>
            </a:r>
            <a:r>
              <a:rPr lang="fr-FR" sz="1400" dirty="0" err="1" smtClean="0">
                <a:solidFill>
                  <a:srgbClr val="FF0000"/>
                </a:solidFill>
              </a:rPr>
              <a:t>is</a:t>
            </a:r>
            <a:r>
              <a:rPr lang="fr-FR" sz="1400" dirty="0" smtClean="0">
                <a:solidFill>
                  <a:srgbClr val="FF0000"/>
                </a:solidFill>
              </a:rPr>
              <a:t> </a:t>
            </a:r>
            <a:r>
              <a:rPr lang="fr-FR" sz="1400" dirty="0" err="1" smtClean="0">
                <a:solidFill>
                  <a:srgbClr val="FF0000"/>
                </a:solidFill>
              </a:rPr>
              <a:t>informed</a:t>
            </a:r>
            <a:r>
              <a:rPr lang="fr-FR" sz="1400" dirty="0" smtClean="0">
                <a:solidFill>
                  <a:srgbClr val="FF0000"/>
                </a:solidFill>
              </a:rPr>
              <a:t> </a:t>
            </a:r>
            <a:r>
              <a:rPr lang="fr-FR" sz="1400" dirty="0" err="1" smtClean="0">
                <a:solidFill>
                  <a:srgbClr val="FF0000"/>
                </a:solidFill>
              </a:rPr>
              <a:t>clearly</a:t>
            </a:r>
            <a:r>
              <a:rPr lang="fr-FR" sz="1400" dirty="0" smtClean="0">
                <a:solidFill>
                  <a:srgbClr val="FF0000"/>
                </a:solidFill>
              </a:rPr>
              <a:t> about </a:t>
            </a:r>
            <a:r>
              <a:rPr lang="fr-FR" sz="1400" dirty="0" err="1" smtClean="0">
                <a:solidFill>
                  <a:srgbClr val="FF0000"/>
                </a:solidFill>
              </a:rPr>
              <a:t>her</a:t>
            </a:r>
            <a:r>
              <a:rPr lang="fr-FR" sz="1400" dirty="0" smtClean="0">
                <a:solidFill>
                  <a:srgbClr val="FF0000"/>
                </a:solidFill>
              </a:rPr>
              <a:t> </a:t>
            </a:r>
          </a:p>
          <a:p>
            <a:r>
              <a:rPr lang="fr-FR" sz="1400" dirty="0" smtClean="0">
                <a:solidFill>
                  <a:srgbClr val="FF0000"/>
                </a:solidFill>
              </a:rPr>
              <a:t>condition and </a:t>
            </a:r>
            <a:r>
              <a:rPr lang="fr-FR" sz="1400" dirty="0" err="1" smtClean="0">
                <a:solidFill>
                  <a:srgbClr val="FF0000"/>
                </a:solidFill>
              </a:rPr>
              <a:t>decides</a:t>
            </a:r>
            <a:r>
              <a:rPr lang="fr-FR" sz="1400" dirty="0" smtClean="0">
                <a:solidFill>
                  <a:srgbClr val="FF0000"/>
                </a:solidFill>
              </a:rPr>
              <a:t> to support </a:t>
            </a:r>
            <a:r>
              <a:rPr lang="fr-FR" sz="1400" dirty="0" err="1" smtClean="0">
                <a:solidFill>
                  <a:srgbClr val="FF0000"/>
                </a:solidFill>
              </a:rPr>
              <a:t>her</a:t>
            </a:r>
            <a:r>
              <a:rPr lang="fr-FR" sz="1400" dirty="0" smtClean="0">
                <a:solidFill>
                  <a:srgbClr val="FF0000"/>
                </a:solidFill>
              </a:rPr>
              <a:t> </a:t>
            </a:r>
            <a:endParaRPr lang="fr-FR" sz="1400" dirty="0">
              <a:solidFill>
                <a:srgbClr val="FF0000"/>
              </a:solidFill>
            </a:endParaRPr>
          </a:p>
          <a:p>
            <a:pPr marL="285750" indent="-285750">
              <a:buFont typeface="Arial" panose="020B0604020202020204" pitchFamily="34" charset="0"/>
              <a:buChar char="•"/>
            </a:pPr>
            <a:r>
              <a:rPr lang="fr-FR" sz="1400" b="1" u="sng" dirty="0" err="1" smtClean="0"/>
              <a:t>Fertility</a:t>
            </a:r>
            <a:r>
              <a:rPr lang="fr-FR" sz="1400" b="1" u="sng" dirty="0" smtClean="0"/>
              <a:t> </a:t>
            </a:r>
            <a:r>
              <a:rPr lang="fr-FR" sz="1400" b="1" u="sng" dirty="0" err="1" smtClean="0"/>
              <a:t>porject</a:t>
            </a:r>
            <a:r>
              <a:rPr lang="fr-FR" sz="1400" b="1" u="sng" dirty="0" smtClean="0"/>
              <a:t>: </a:t>
            </a:r>
            <a:r>
              <a:rPr lang="fr-FR" sz="1400" b="1" u="sng" dirty="0" err="1" smtClean="0"/>
              <a:t>Yes</a:t>
            </a:r>
            <a:endParaRPr lang="fr-FR" sz="1400" b="1" u="sng" dirty="0"/>
          </a:p>
          <a:p>
            <a:pPr marL="285750" indent="-285750">
              <a:buFont typeface="Arial" panose="020B0604020202020204" pitchFamily="34" charset="0"/>
              <a:buChar char="•"/>
            </a:pPr>
            <a:r>
              <a:rPr lang="fr-FR" sz="1400" dirty="0" err="1" smtClean="0"/>
              <a:t>Fertility</a:t>
            </a:r>
            <a:r>
              <a:rPr lang="fr-FR" sz="1400" dirty="0" smtClean="0"/>
              <a:t> </a:t>
            </a:r>
            <a:r>
              <a:rPr lang="fr-FR" sz="1400" dirty="0" err="1" smtClean="0"/>
              <a:t>preservation</a:t>
            </a:r>
            <a:endParaRPr lang="fr-FR" sz="1400" dirty="0"/>
          </a:p>
          <a:p>
            <a:pPr marL="285750" indent="-285750">
              <a:buFont typeface="Arial" panose="020B0604020202020204" pitchFamily="34" charset="0"/>
              <a:buChar char="•"/>
            </a:pPr>
            <a:r>
              <a:rPr lang="fr-FR" sz="1400" dirty="0" smtClean="0"/>
              <a:t>Oocyte </a:t>
            </a:r>
            <a:r>
              <a:rPr lang="fr-FR" sz="1400" dirty="0" err="1" smtClean="0"/>
              <a:t>preservation</a:t>
            </a:r>
            <a:r>
              <a:rPr lang="fr-FR" sz="1400" dirty="0" smtClean="0"/>
              <a:t> </a:t>
            </a:r>
            <a:r>
              <a:rPr lang="fr-FR" sz="1400" dirty="0" err="1" smtClean="0"/>
              <a:t>upon</a:t>
            </a:r>
            <a:r>
              <a:rPr lang="fr-FR" sz="1400" dirty="0" smtClean="0"/>
              <a:t> stimulation </a:t>
            </a:r>
            <a:endParaRPr lang="fr-FR" sz="1400" dirty="0"/>
          </a:p>
          <a:p>
            <a:pPr marL="285750" indent="-285750">
              <a:buFont typeface="Arial" panose="020B0604020202020204" pitchFamily="34" charset="0"/>
              <a:buChar char="•"/>
            </a:pPr>
            <a:r>
              <a:rPr lang="fr-FR" sz="1400" dirty="0"/>
              <a:t>15 à 20 ovocytes </a:t>
            </a:r>
            <a:r>
              <a:rPr lang="fr-FR" sz="1400" dirty="0" err="1" smtClean="0"/>
              <a:t>can</a:t>
            </a:r>
            <a:r>
              <a:rPr lang="fr-FR" sz="1400" dirty="0" smtClean="0"/>
              <a:t> </a:t>
            </a:r>
            <a:r>
              <a:rPr lang="fr-FR" sz="1400" dirty="0" err="1" smtClean="0"/>
              <a:t>be</a:t>
            </a:r>
            <a:r>
              <a:rPr lang="fr-FR" sz="1400" dirty="0" smtClean="0"/>
              <a:t> </a:t>
            </a:r>
            <a:r>
              <a:rPr lang="fr-FR" sz="1400" dirty="0" err="1" smtClean="0"/>
              <a:t>stored</a:t>
            </a:r>
            <a:endParaRPr lang="fr-FR" sz="1400" dirty="0"/>
          </a:p>
          <a:p>
            <a:pPr marL="285750" indent="-285750">
              <a:buFont typeface="Arial" panose="020B0604020202020204" pitchFamily="34" charset="0"/>
              <a:buChar char="•"/>
            </a:pPr>
            <a:endParaRPr lang="fr-FR" sz="1400" dirty="0"/>
          </a:p>
        </p:txBody>
      </p:sp>
      <p:grpSp>
        <p:nvGrpSpPr>
          <p:cNvPr id="10" name="Groupe 9">
            <a:extLst>
              <a:ext uri="{FF2B5EF4-FFF2-40B4-BE49-F238E27FC236}">
                <a16:creationId xmlns="" xmlns:a16="http://schemas.microsoft.com/office/drawing/2014/main" id="{F6651366-4A11-4607-871C-980AE51045CB}"/>
              </a:ext>
            </a:extLst>
          </p:cNvPr>
          <p:cNvGrpSpPr/>
          <p:nvPr/>
        </p:nvGrpSpPr>
        <p:grpSpPr>
          <a:xfrm>
            <a:off x="170441" y="1173090"/>
            <a:ext cx="4337281" cy="5445952"/>
            <a:chOff x="249152" y="1143027"/>
            <a:chExt cx="4318006" cy="5445952"/>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2" y="1143027"/>
              <a:ext cx="4318006"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 xmlns:a16="http://schemas.microsoft.com/office/drawing/2014/main" id="{A948C5AB-1C9C-4E2D-861E-4A76448FD44E}"/>
                </a:ext>
              </a:extLst>
            </p:cNvPr>
            <p:cNvSpPr/>
            <p:nvPr/>
          </p:nvSpPr>
          <p:spPr>
            <a:xfrm>
              <a:off x="2481264" y="1239584"/>
              <a:ext cx="953271" cy="369332"/>
            </a:xfrm>
            <a:prstGeom prst="rect">
              <a:avLst/>
            </a:prstGeom>
          </p:spPr>
          <p:txBody>
            <a:bodyPr wrap="none">
              <a:spAutoFit/>
            </a:bodyPr>
            <a:lstStyle/>
            <a:p>
              <a:r>
                <a:rPr lang="fr-FR" dirty="0" smtClean="0"/>
                <a:t>Carole </a:t>
              </a:r>
              <a:r>
                <a:rPr lang="fr-FR" dirty="0"/>
                <a:t>1</a:t>
              </a:r>
            </a:p>
          </p:txBody>
        </p:sp>
        <p:sp>
          <p:nvSpPr>
            <p:cNvPr id="3" name="Rectangle 2">
              <a:extLst>
                <a:ext uri="{FF2B5EF4-FFF2-40B4-BE49-F238E27FC236}">
                  <a16:creationId xmlns="" xmlns:a16="http://schemas.microsoft.com/office/drawing/2014/main" id="{8899E515-4021-41E1-975D-D2F2887E4DFD}"/>
                </a:ext>
              </a:extLst>
            </p:cNvPr>
            <p:cNvSpPr/>
            <p:nvPr/>
          </p:nvSpPr>
          <p:spPr>
            <a:xfrm>
              <a:off x="1756729" y="2443734"/>
              <a:ext cx="1715889" cy="523220"/>
            </a:xfrm>
            <a:prstGeom prst="rect">
              <a:avLst/>
            </a:prstGeom>
          </p:spPr>
          <p:txBody>
            <a:bodyPr wrap="none">
              <a:spAutoFit/>
            </a:bodyPr>
            <a:lstStyle/>
            <a:p>
              <a:pPr marL="285750" indent="-285750">
                <a:buFont typeface="Arial" panose="020B0604020202020204" pitchFamily="34" charset="0"/>
                <a:buChar char="•"/>
              </a:pPr>
              <a:endParaRPr lang="fr-FR" sz="1400" dirty="0" smtClean="0"/>
            </a:p>
            <a:p>
              <a:pPr marL="285750" indent="-285750">
                <a:buFont typeface="Arial" panose="020B0604020202020204" pitchFamily="34" charset="0"/>
                <a:buChar char="•"/>
              </a:pPr>
              <a:r>
                <a:rPr lang="fr-FR" sz="1400" dirty="0" err="1" smtClean="0"/>
                <a:t>Depressed</a:t>
              </a:r>
              <a:r>
                <a:rPr lang="fr-FR" sz="1400" dirty="0" smtClean="0"/>
                <a:t> </a:t>
              </a:r>
              <a:r>
                <a:rPr lang="fr-FR" sz="1400" dirty="0" err="1" smtClean="0"/>
                <a:t>at</a:t>
              </a:r>
              <a:r>
                <a:rPr lang="fr-FR" sz="1400" dirty="0" smtClean="0"/>
                <a:t> last</a:t>
              </a:r>
              <a:endParaRPr lang="fr-FR" sz="1400" b="1" u="sng" dirty="0"/>
            </a:p>
          </p:txBody>
        </p:sp>
      </p:grpSp>
      <p:grpSp>
        <p:nvGrpSpPr>
          <p:cNvPr id="14" name="Groupe 13">
            <a:extLst>
              <a:ext uri="{FF2B5EF4-FFF2-40B4-BE49-F238E27FC236}">
                <a16:creationId xmlns="" xmlns:a16="http://schemas.microsoft.com/office/drawing/2014/main" id="{9CDA079A-C9E8-4C6D-A064-587B6A46706B}"/>
              </a:ext>
            </a:extLst>
          </p:cNvPr>
          <p:cNvGrpSpPr/>
          <p:nvPr/>
        </p:nvGrpSpPr>
        <p:grpSpPr>
          <a:xfrm>
            <a:off x="4701789" y="1143027"/>
            <a:ext cx="4286533" cy="5476015"/>
            <a:chOff x="4701789" y="1143027"/>
            <a:chExt cx="4286533" cy="5476015"/>
          </a:xfrm>
        </p:grpSpPr>
        <p:grpSp>
          <p:nvGrpSpPr>
            <p:cNvPr id="11" name="Groupe 10">
              <a:extLst>
                <a:ext uri="{FF2B5EF4-FFF2-40B4-BE49-F238E27FC236}">
                  <a16:creationId xmlns="" xmlns:a16="http://schemas.microsoft.com/office/drawing/2014/main" id="{625C46CC-78C4-4207-98E0-0101519DCEDC}"/>
                </a:ext>
              </a:extLst>
            </p:cNvPr>
            <p:cNvGrpSpPr/>
            <p:nvPr/>
          </p:nvGrpSpPr>
          <p:grpSpPr>
            <a:xfrm>
              <a:off x="4701789" y="1143027"/>
              <a:ext cx="4286533" cy="5476015"/>
              <a:chOff x="4701789" y="1143027"/>
              <a:chExt cx="4286533" cy="5476015"/>
            </a:xfrm>
          </p:grpSpPr>
          <p:pic>
            <p:nvPicPr>
              <p:cNvPr id="12" name="Image 11">
                <a:extLst>
                  <a:ext uri="{FF2B5EF4-FFF2-40B4-BE49-F238E27FC236}">
                    <a16:creationId xmlns="" xmlns:a16="http://schemas.microsoft.com/office/drawing/2014/main" id="{A59B1CB4-063C-497D-889F-BA41AF3E6D87}"/>
                  </a:ext>
                </a:extLst>
              </p:cNvPr>
              <p:cNvPicPr>
                <a:picLocks noChangeAspect="1"/>
              </p:cNvPicPr>
              <p:nvPr/>
            </p:nvPicPr>
            <p:blipFill>
              <a:blip r:embed="rId3"/>
              <a:stretch>
                <a:fillRect/>
              </a:stretch>
            </p:blipFill>
            <p:spPr>
              <a:xfrm>
                <a:off x="4838557" y="1232479"/>
                <a:ext cx="1284614" cy="1638990"/>
              </a:xfrm>
              <a:prstGeom prst="rect">
                <a:avLst/>
              </a:prstGeom>
            </p:spPr>
          </p:pic>
          <p:pic>
            <p:nvPicPr>
              <p:cNvPr id="13" name="Image 12">
                <a:extLst>
                  <a:ext uri="{FF2B5EF4-FFF2-40B4-BE49-F238E27FC236}">
                    <a16:creationId xmlns="" xmlns:a16="http://schemas.microsoft.com/office/drawing/2014/main" id="{B28776B4-99B4-429D-954B-D7046E5D44FE}"/>
                  </a:ext>
                </a:extLst>
              </p:cNvPr>
              <p:cNvPicPr>
                <a:picLocks noChangeAspect="1"/>
              </p:cNvPicPr>
              <p:nvPr/>
            </p:nvPicPr>
            <p:blipFill>
              <a:blip r:embed="rId4"/>
              <a:stretch>
                <a:fillRect/>
              </a:stretch>
            </p:blipFill>
            <p:spPr>
              <a:xfrm>
                <a:off x="6878426" y="5162533"/>
                <a:ext cx="1879019" cy="1251255"/>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a:t>
                </a:r>
                <a:r>
                  <a:rPr lang="fr-FR" dirty="0"/>
                  <a:t>2</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90"/>
                <a:ext cx="428653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 xmlns:a16="http://schemas.microsoft.com/office/drawing/2014/main" id="{CCEE87CF-343C-4F1E-A579-FEF96E716D6F}"/>
                  </a:ext>
                </a:extLst>
              </p:cNvPr>
              <p:cNvSpPr/>
              <p:nvPr/>
            </p:nvSpPr>
            <p:spPr>
              <a:xfrm rot="10800000" flipH="1" flipV="1">
                <a:off x="4701789" y="3841262"/>
                <a:ext cx="3707681" cy="2462213"/>
              </a:xfrm>
              <a:prstGeom prst="rect">
                <a:avLst/>
              </a:prstGeom>
            </p:spPr>
            <p:txBody>
              <a:bodyPr wrap="square">
                <a:spAutoFit/>
              </a:bodyPr>
              <a:lstStyle/>
              <a:p>
                <a:pPr marL="285750" indent="-285750">
                  <a:buFont typeface="Arial" panose="020B0604020202020204" pitchFamily="34" charset="0"/>
                  <a:buChar char="•"/>
                </a:pPr>
                <a:r>
                  <a:rPr lang="fr-FR" sz="1400" dirty="0" err="1" smtClean="0"/>
                  <a:t>Finishes</a:t>
                </a:r>
                <a:r>
                  <a:rPr lang="fr-FR" sz="1400" dirty="0" smtClean="0"/>
                  <a:t> </a:t>
                </a:r>
                <a:r>
                  <a:rPr lang="fr-FR" sz="1400" dirty="0" err="1" smtClean="0"/>
                  <a:t>studying</a:t>
                </a:r>
                <a:endParaRPr lang="fr-FR" sz="1400" dirty="0" smtClean="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err="1" smtClean="0"/>
                  <a:t>With</a:t>
                </a:r>
                <a:r>
                  <a:rPr lang="fr-FR" sz="1400" dirty="0" smtClean="0"/>
                  <a:t> Robert</a:t>
                </a: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p:txBody>
          </p:sp>
          <p:sp>
            <p:nvSpPr>
              <p:cNvPr id="8" name="Bulle narrative : ronde 7">
                <a:extLst>
                  <a:ext uri="{FF2B5EF4-FFF2-40B4-BE49-F238E27FC236}">
                    <a16:creationId xmlns="" xmlns:a16="http://schemas.microsoft.com/office/drawing/2014/main" id="{C08D42E5-E3A0-4DE4-BBDC-916596B47CE4}"/>
                  </a:ext>
                </a:extLst>
              </p:cNvPr>
              <p:cNvSpPr/>
              <p:nvPr/>
            </p:nvSpPr>
            <p:spPr>
              <a:xfrm>
                <a:off x="7165983" y="3989930"/>
                <a:ext cx="1437554" cy="870860"/>
              </a:xfrm>
              <a:prstGeom prst="wedgeEllipseCallout">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LOVE </a:t>
                </a:r>
                <a:r>
                  <a:rPr lang="fr-FR" sz="1400" b="1" dirty="0" err="1" smtClean="0">
                    <a:solidFill>
                      <a:schemeClr val="tx1"/>
                    </a:solidFill>
                  </a:rPr>
                  <a:t>my</a:t>
                </a:r>
                <a:r>
                  <a:rPr lang="fr-FR" sz="1400" b="1" dirty="0" smtClean="0">
                    <a:solidFill>
                      <a:schemeClr val="tx1"/>
                    </a:solidFill>
                  </a:rPr>
                  <a:t> LIFE!</a:t>
                </a:r>
                <a:r>
                  <a:rPr lang="fr-FR" sz="1400" b="1" dirty="0">
                    <a:solidFill>
                      <a:schemeClr val="tx1"/>
                    </a:solidFill>
                  </a:rPr>
                  <a:t>!</a:t>
                </a:r>
                <a:endParaRPr lang="fr-FR" b="1" dirty="0">
                  <a:solidFill>
                    <a:schemeClr val="tx1"/>
                  </a:solidFill>
                </a:endParaRPr>
              </a:p>
            </p:txBody>
          </p:sp>
        </p:grpSp>
        <p:sp>
          <p:nvSpPr>
            <p:cNvPr id="21" name="Bulle narrative : ronde 20">
              <a:extLst>
                <a:ext uri="{FF2B5EF4-FFF2-40B4-BE49-F238E27FC236}">
                  <a16:creationId xmlns="" xmlns:a16="http://schemas.microsoft.com/office/drawing/2014/main" id="{EECE6BA2-7514-419C-AD4C-EE914E65E530}"/>
                </a:ext>
              </a:extLst>
            </p:cNvPr>
            <p:cNvSpPr/>
            <p:nvPr/>
          </p:nvSpPr>
          <p:spPr>
            <a:xfrm>
              <a:off x="5112960" y="4702548"/>
              <a:ext cx="1437554" cy="870860"/>
            </a:xfrm>
            <a:prstGeom prst="wedgeEllipseCallout">
              <a:avLst>
                <a:gd name="adj1" fmla="val 50086"/>
                <a:gd name="adj2" fmla="val 48017"/>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KIDS !!!!</a:t>
              </a:r>
            </a:p>
            <a:p>
              <a:pPr algn="ctr"/>
              <a:r>
                <a:rPr lang="fr-FR" sz="1400" b="1" dirty="0" smtClean="0">
                  <a:solidFill>
                    <a:schemeClr val="tx1"/>
                  </a:solidFill>
                </a:rPr>
                <a:t>No WAY</a:t>
              </a:r>
              <a:endParaRPr lang="fr-FR" b="1" dirty="0">
                <a:solidFill>
                  <a:schemeClr val="tx1"/>
                </a:solidFill>
              </a:endParaRPr>
            </a:p>
          </p:txBody>
        </p:sp>
      </p:grpSp>
      <p:pic>
        <p:nvPicPr>
          <p:cNvPr id="25" name="Image 24">
            <a:extLst>
              <a:ext uri="{FF2B5EF4-FFF2-40B4-BE49-F238E27FC236}">
                <a16:creationId xmlns="" xmlns:a16="http://schemas.microsoft.com/office/drawing/2014/main" id="{2870B2D2-BA26-4707-9CB0-5BAD6A3F88CE}"/>
              </a:ext>
            </a:extLst>
          </p:cNvPr>
          <p:cNvPicPr>
            <a:picLocks noChangeAspect="1"/>
          </p:cNvPicPr>
          <p:nvPr/>
        </p:nvPicPr>
        <p:blipFill>
          <a:blip r:embed="rId5"/>
          <a:stretch>
            <a:fillRect/>
          </a:stretch>
        </p:blipFill>
        <p:spPr>
          <a:xfrm rot="10800000" flipV="1">
            <a:off x="3683050" y="3477768"/>
            <a:ext cx="633954" cy="836596"/>
          </a:xfrm>
          <a:prstGeom prst="rect">
            <a:avLst/>
          </a:prstGeom>
        </p:spPr>
      </p:pic>
      <p:pic>
        <p:nvPicPr>
          <p:cNvPr id="19" name="Image 18">
            <a:extLst>
              <a:ext uri="{FF2B5EF4-FFF2-40B4-BE49-F238E27FC236}">
                <a16:creationId xmlns="" xmlns:a16="http://schemas.microsoft.com/office/drawing/2014/main" id="{7B5546CD-70AA-46DB-9550-C2FE8BF6D14F}"/>
              </a:ext>
            </a:extLst>
          </p:cNvPr>
          <p:cNvPicPr>
            <a:picLocks noChangeAspect="1"/>
          </p:cNvPicPr>
          <p:nvPr/>
        </p:nvPicPr>
        <p:blipFill>
          <a:blip r:embed="rId6"/>
          <a:stretch>
            <a:fillRect/>
          </a:stretch>
        </p:blipFill>
        <p:spPr>
          <a:xfrm>
            <a:off x="1621547" y="5179592"/>
            <a:ext cx="2644432" cy="1123884"/>
          </a:xfrm>
          <a:prstGeom prst="rect">
            <a:avLst/>
          </a:prstGeom>
        </p:spPr>
      </p:pic>
      <p:sp>
        <p:nvSpPr>
          <p:cNvPr id="22" name="Bulle narrative : ronde 21">
            <a:extLst>
              <a:ext uri="{FF2B5EF4-FFF2-40B4-BE49-F238E27FC236}">
                <a16:creationId xmlns="" xmlns:a16="http://schemas.microsoft.com/office/drawing/2014/main" id="{6AA953B3-A48C-4E2F-A3C4-47D7849AFA6B}"/>
              </a:ext>
            </a:extLst>
          </p:cNvPr>
          <p:cNvSpPr/>
          <p:nvPr/>
        </p:nvSpPr>
        <p:spPr>
          <a:xfrm>
            <a:off x="713375" y="5427278"/>
            <a:ext cx="666429" cy="356541"/>
          </a:xfrm>
          <a:prstGeom prst="wedgeEllipseCallout">
            <a:avLst>
              <a:gd name="adj1" fmla="val 61177"/>
              <a:gd name="adj2" fmla="val 7724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OK</a:t>
            </a:r>
          </a:p>
        </p:txBody>
      </p:sp>
      <p:pic>
        <p:nvPicPr>
          <p:cNvPr id="18" name="Picture 17" descr="femme-deprimee-isole_1149-175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5352" y="1242258"/>
            <a:ext cx="1725094" cy="1419207"/>
          </a:xfrm>
          <a:prstGeom prst="rect">
            <a:avLst/>
          </a:prstGeom>
        </p:spPr>
      </p:pic>
    </p:spTree>
    <p:extLst>
      <p:ext uri="{BB962C8B-B14F-4D97-AF65-F5344CB8AC3E}">
        <p14:creationId xmlns:p14="http://schemas.microsoft.com/office/powerpoint/2010/main" val="4279012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23" y="177800"/>
            <a:ext cx="8229600" cy="1109836"/>
          </a:xfrm>
        </p:spPr>
        <p:txBody>
          <a:bodyPr>
            <a:noAutofit/>
          </a:bodyPr>
          <a:lstStyle/>
          <a:p>
            <a:r>
              <a:rPr lang="fr-FR" sz="2400" dirty="0"/>
              <a:t>30 </a:t>
            </a:r>
            <a:r>
              <a:rPr lang="fr-FR" sz="2400" dirty="0" smtClean="0"/>
              <a:t>YEARS</a:t>
            </a:r>
            <a:r>
              <a:rPr lang="fr-FR" sz="2400" dirty="0"/>
              <a:t/>
            </a:r>
            <a:br>
              <a:rPr lang="fr-FR" sz="2400" dirty="0"/>
            </a:br>
            <a:endParaRPr lang="fr-FR" sz="2400" dirty="0"/>
          </a:p>
        </p:txBody>
      </p:sp>
      <p:pic>
        <p:nvPicPr>
          <p:cNvPr id="12" name="Image 11">
            <a:extLst>
              <a:ext uri="{FF2B5EF4-FFF2-40B4-BE49-F238E27FC236}">
                <a16:creationId xmlns="" xmlns:a16="http://schemas.microsoft.com/office/drawing/2014/main" id="{A59B1CB4-063C-497D-889F-BA41AF3E6D87}"/>
              </a:ext>
            </a:extLst>
          </p:cNvPr>
          <p:cNvPicPr>
            <a:picLocks noChangeAspect="1"/>
          </p:cNvPicPr>
          <p:nvPr/>
        </p:nvPicPr>
        <p:blipFill>
          <a:blip r:embed="rId3"/>
          <a:stretch>
            <a:fillRect/>
          </a:stretch>
        </p:blipFill>
        <p:spPr>
          <a:xfrm>
            <a:off x="5145305" y="1213993"/>
            <a:ext cx="1284614" cy="1638990"/>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812608" y="1173090"/>
            <a:ext cx="911289" cy="646331"/>
          </a:xfrm>
          <a:prstGeom prst="rect">
            <a:avLst/>
          </a:prstGeom>
        </p:spPr>
        <p:txBody>
          <a:bodyPr wrap="square">
            <a:spAutoFit/>
          </a:bodyPr>
          <a:lstStyle/>
          <a:p>
            <a:r>
              <a:rPr lang="fr-FR" dirty="0" smtClean="0"/>
              <a:t>Carole </a:t>
            </a:r>
            <a:r>
              <a:rPr lang="fr-FR" dirty="0"/>
              <a:t>2</a:t>
            </a:r>
          </a:p>
        </p:txBody>
      </p:sp>
      <p:grpSp>
        <p:nvGrpSpPr>
          <p:cNvPr id="3" name="Groupe 2">
            <a:extLst>
              <a:ext uri="{FF2B5EF4-FFF2-40B4-BE49-F238E27FC236}">
                <a16:creationId xmlns="" xmlns:a16="http://schemas.microsoft.com/office/drawing/2014/main" id="{526E43B5-51D4-4633-87B4-419D4E4CE200}"/>
              </a:ext>
            </a:extLst>
          </p:cNvPr>
          <p:cNvGrpSpPr/>
          <p:nvPr/>
        </p:nvGrpSpPr>
        <p:grpSpPr>
          <a:xfrm>
            <a:off x="249152" y="1143027"/>
            <a:ext cx="4701220" cy="5445952"/>
            <a:chOff x="249152" y="1143027"/>
            <a:chExt cx="4177148" cy="5445952"/>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2" y="1143027"/>
              <a:ext cx="4177148"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4"/>
            <a:stretch>
              <a:fillRect/>
            </a:stretch>
          </p:blipFill>
          <p:spPr>
            <a:xfrm>
              <a:off x="393515" y="1213993"/>
              <a:ext cx="1228583" cy="1567502"/>
            </a:xfrm>
            <a:prstGeom prst="rect">
              <a:avLst/>
            </a:prstGeom>
          </p:spPr>
        </p:pic>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850785" cy="369332"/>
            </a:xfrm>
            <a:prstGeom prst="rect">
              <a:avLst/>
            </a:prstGeom>
          </p:spPr>
          <p:txBody>
            <a:bodyPr wrap="none">
              <a:spAutoFit/>
            </a:bodyPr>
            <a:lstStyle/>
            <a:p>
              <a:r>
                <a:rPr lang="fr-FR" dirty="0" smtClean="0"/>
                <a:t>Carole </a:t>
              </a:r>
              <a:r>
                <a:rPr lang="fr-FR" dirty="0"/>
                <a:t>1</a:t>
              </a:r>
            </a:p>
          </p:txBody>
        </p:sp>
      </p:grpSp>
      <p:sp>
        <p:nvSpPr>
          <p:cNvPr id="28" name="Rectangle 27">
            <a:extLst>
              <a:ext uri="{FF2B5EF4-FFF2-40B4-BE49-F238E27FC236}">
                <a16:creationId xmlns="" xmlns:a16="http://schemas.microsoft.com/office/drawing/2014/main" id="{6DEE5040-B16A-49D1-8CC9-1DE9A590A974}"/>
              </a:ext>
            </a:extLst>
          </p:cNvPr>
          <p:cNvSpPr/>
          <p:nvPr/>
        </p:nvSpPr>
        <p:spPr>
          <a:xfrm>
            <a:off x="5045501" y="1158511"/>
            <a:ext cx="3972376"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 xmlns:a16="http://schemas.microsoft.com/office/drawing/2014/main" id="{54CDB4C5-5B2B-4292-B52D-8908B00F1F9B}"/>
              </a:ext>
            </a:extLst>
          </p:cNvPr>
          <p:cNvGraphicFramePr/>
          <p:nvPr/>
        </p:nvGraphicFramePr>
        <p:xfrm>
          <a:off x="808185" y="177800"/>
          <a:ext cx="2434745" cy="634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3">
            <a:extLst>
              <a:ext uri="{FF2B5EF4-FFF2-40B4-BE49-F238E27FC236}">
                <a16:creationId xmlns="" xmlns:a16="http://schemas.microsoft.com/office/drawing/2014/main" id="{873F4293-230B-49FE-8C80-20671C6917FA}"/>
              </a:ext>
            </a:extLst>
          </p:cNvPr>
          <p:cNvSpPr txBox="1"/>
          <p:nvPr/>
        </p:nvSpPr>
        <p:spPr>
          <a:xfrm>
            <a:off x="280627" y="2946900"/>
            <a:ext cx="6176059" cy="2246769"/>
          </a:xfrm>
          <a:prstGeom prst="rect">
            <a:avLst/>
          </a:prstGeom>
          <a:noFill/>
        </p:spPr>
        <p:txBody>
          <a:bodyPr wrap="square" rtlCol="0">
            <a:spAutoFit/>
          </a:bodyPr>
          <a:lstStyle/>
          <a:p>
            <a:pPr marL="285750" indent="-285750">
              <a:buFont typeface="Arial" panose="020B0604020202020204" pitchFamily="34" charset="0"/>
              <a:buChar char="•"/>
            </a:pPr>
            <a:r>
              <a:rPr lang="fr-FR" sz="1400" dirty="0" err="1" smtClean="0"/>
              <a:t>Working</a:t>
            </a:r>
            <a:endParaRPr lang="fr-FR" sz="1400" dirty="0"/>
          </a:p>
          <a:p>
            <a:pPr marL="285750" indent="-285750">
              <a:buFont typeface="Arial" panose="020B0604020202020204" pitchFamily="34" charset="0"/>
              <a:buChar char="•"/>
            </a:pPr>
            <a:r>
              <a:rPr lang="fr-FR" sz="1400" dirty="0" err="1" smtClean="0"/>
              <a:t>Thinks</a:t>
            </a:r>
            <a:r>
              <a:rPr lang="fr-FR" sz="1400" dirty="0" smtClean="0"/>
              <a:t> </a:t>
            </a:r>
            <a:r>
              <a:rPr lang="fr-FR" sz="1400" dirty="0" err="1" smtClean="0"/>
              <a:t>seriously</a:t>
            </a:r>
            <a:r>
              <a:rPr lang="fr-FR" sz="1400" dirty="0" smtClean="0"/>
              <a:t> to </a:t>
            </a:r>
            <a:r>
              <a:rPr lang="fr-FR" sz="1400" dirty="0" err="1" smtClean="0"/>
              <a:t>starts</a:t>
            </a:r>
            <a:r>
              <a:rPr lang="fr-FR" sz="1400" dirty="0" smtClean="0"/>
              <a:t> a </a:t>
            </a:r>
            <a:r>
              <a:rPr lang="fr-FR" sz="1400" dirty="0" err="1" smtClean="0"/>
              <a:t>family</a:t>
            </a:r>
            <a:r>
              <a:rPr lang="fr-FR" sz="1400" dirty="0" smtClean="0"/>
              <a:t> </a:t>
            </a:r>
            <a:r>
              <a:rPr lang="fr-FR" sz="1400" dirty="0" err="1" smtClean="0"/>
              <a:t>with</a:t>
            </a:r>
            <a:r>
              <a:rPr lang="fr-FR" sz="1400" dirty="0" smtClean="0"/>
              <a:t> Patrick</a:t>
            </a:r>
            <a:endParaRPr lang="fr-FR" sz="1400" dirty="0"/>
          </a:p>
          <a:p>
            <a:pPr marL="285750" indent="-285750">
              <a:buFont typeface="Arial" panose="020B0604020202020204" pitchFamily="34" charset="0"/>
              <a:buChar char="•"/>
            </a:pPr>
            <a:r>
              <a:rPr lang="fr-FR" sz="1400" dirty="0" err="1" smtClean="0"/>
              <a:t>Discusses</a:t>
            </a:r>
            <a:r>
              <a:rPr lang="fr-FR" sz="1400" dirty="0" smtClean="0"/>
              <a:t> about the </a:t>
            </a:r>
            <a:r>
              <a:rPr lang="fr-FR" sz="1400" dirty="0" err="1" smtClean="0"/>
              <a:t>different</a:t>
            </a:r>
            <a:r>
              <a:rPr lang="fr-FR" sz="1400" dirty="0" smtClean="0"/>
              <a:t> </a:t>
            </a:r>
            <a:r>
              <a:rPr lang="fr-FR" sz="1400" dirty="0" err="1" smtClean="0"/>
              <a:t>healthproviders</a:t>
            </a:r>
            <a:endParaRPr lang="fr-FR" sz="1400" dirty="0"/>
          </a:p>
          <a:p>
            <a:pPr marL="285750" indent="-285750">
              <a:buFont typeface="Arial" panose="020B0604020202020204" pitchFamily="34" charset="0"/>
              <a:buChar char="•"/>
            </a:pPr>
            <a:r>
              <a:rPr lang="fr-FR" sz="1400" dirty="0" err="1" smtClean="0"/>
              <a:t>Obtains</a:t>
            </a:r>
            <a:r>
              <a:rPr lang="fr-FR" sz="1400" dirty="0" smtClean="0"/>
              <a:t> a Multi-</a:t>
            </a:r>
            <a:r>
              <a:rPr lang="fr-FR" sz="1400" dirty="0" err="1" smtClean="0"/>
              <a:t>disciplinary</a:t>
            </a:r>
            <a:r>
              <a:rPr lang="fr-FR" sz="1400" dirty="0" smtClean="0"/>
              <a:t> opinion: </a:t>
            </a:r>
            <a:r>
              <a:rPr lang="fr-FR" sz="1400" dirty="0" err="1" smtClean="0"/>
              <a:t>gyn</a:t>
            </a:r>
            <a:r>
              <a:rPr lang="fr-FR" sz="1400" dirty="0" smtClean="0"/>
              <a:t>-onc, surgeons,</a:t>
            </a:r>
          </a:p>
          <a:p>
            <a:r>
              <a:rPr lang="fr-FR" sz="1400" dirty="0" smtClean="0"/>
              <a:t> </a:t>
            </a:r>
            <a:r>
              <a:rPr lang="fr-FR" sz="1400" dirty="0" err="1" smtClean="0"/>
              <a:t>geneticist</a:t>
            </a:r>
            <a:r>
              <a:rPr lang="fr-FR" sz="1400" dirty="0" smtClean="0"/>
              <a:t>, reproductive </a:t>
            </a:r>
            <a:r>
              <a:rPr lang="fr-FR" sz="1400" dirty="0" err="1" smtClean="0"/>
              <a:t>doctors</a:t>
            </a:r>
            <a:endParaRPr lang="fr-FR" sz="1400" dirty="0"/>
          </a:p>
          <a:p>
            <a:pPr marL="285750" indent="-285750">
              <a:buFont typeface="Arial" panose="020B0604020202020204" pitchFamily="34" charset="0"/>
              <a:buChar char="•"/>
            </a:pPr>
            <a:r>
              <a:rPr lang="fr-FR" sz="1400" dirty="0" err="1" smtClean="0"/>
              <a:t>Decides</a:t>
            </a:r>
            <a:r>
              <a:rPr lang="fr-FR" sz="1400" dirty="0" smtClean="0"/>
              <a:t> to </a:t>
            </a:r>
            <a:r>
              <a:rPr lang="fr-FR" sz="1400" dirty="0" err="1" smtClean="0"/>
              <a:t>perfrom</a:t>
            </a:r>
            <a:r>
              <a:rPr lang="fr-FR" sz="1400" dirty="0" smtClean="0"/>
              <a:t> a </a:t>
            </a:r>
            <a:r>
              <a:rPr lang="fr-FR" sz="1400" dirty="0" err="1" smtClean="0"/>
              <a:t>mastectomy</a:t>
            </a:r>
            <a:r>
              <a:rPr lang="fr-FR" sz="1400" dirty="0" smtClean="0"/>
              <a:t> </a:t>
            </a:r>
            <a:endParaRPr lang="fr-FR" sz="1400" dirty="0"/>
          </a:p>
          <a:p>
            <a:pPr marL="285750" indent="-285750">
              <a:buFont typeface="Arial" panose="020B0604020202020204" pitchFamily="34" charset="0"/>
              <a:buChar char="•"/>
            </a:pPr>
            <a:r>
              <a:rPr lang="fr-FR" sz="1400" dirty="0" smtClean="0"/>
              <a:t>Patrick </a:t>
            </a:r>
            <a:r>
              <a:rPr lang="fr-FR" sz="1400" dirty="0" err="1" smtClean="0"/>
              <a:t>is</a:t>
            </a:r>
            <a:r>
              <a:rPr lang="fr-FR" sz="1400" dirty="0" smtClean="0"/>
              <a:t> in love </a:t>
            </a:r>
            <a:r>
              <a:rPr lang="fr-FR" sz="1400" dirty="0" err="1" smtClean="0"/>
              <a:t>will</a:t>
            </a:r>
            <a:r>
              <a:rPr lang="fr-FR" sz="1400" dirty="0" smtClean="0"/>
              <a:t> support</a:t>
            </a:r>
          </a:p>
          <a:p>
            <a:pPr marL="742950" lvl="1" indent="-285750">
              <a:buFont typeface="Arial" panose="020B0604020202020204" pitchFamily="34" charset="0"/>
              <a:buChar char="•"/>
            </a:pPr>
            <a:r>
              <a:rPr lang="fr-FR" sz="1400" dirty="0" err="1" smtClean="0"/>
              <a:t>Difficult</a:t>
            </a:r>
            <a:r>
              <a:rPr lang="fr-FR" sz="1400" dirty="0" smtClean="0"/>
              <a:t> </a:t>
            </a:r>
            <a:r>
              <a:rPr lang="fr-FR" sz="1400" dirty="0" err="1" smtClean="0"/>
              <a:t>surgery</a:t>
            </a:r>
            <a:endParaRPr lang="fr-FR" sz="1400" dirty="0" smtClean="0"/>
          </a:p>
          <a:p>
            <a:pPr marL="742950" lvl="1" indent="-285750">
              <a:buFont typeface="Arial" panose="020B0604020202020204" pitchFamily="34" charset="0"/>
              <a:buChar char="•"/>
            </a:pPr>
            <a:r>
              <a:rPr lang="mr-IN" sz="1400" dirty="0" smtClean="0"/>
              <a:t>supported…</a:t>
            </a:r>
            <a:endParaRPr lang="fr-FR" sz="1400" dirty="0"/>
          </a:p>
          <a:p>
            <a:pPr marL="285750" indent="-285750">
              <a:buFont typeface="Arial" panose="020B0604020202020204" pitchFamily="34" charset="0"/>
              <a:buChar char="•"/>
            </a:pPr>
            <a:r>
              <a:rPr lang="fr-FR" sz="1400" dirty="0" err="1" smtClean="0"/>
              <a:t>They</a:t>
            </a:r>
            <a:r>
              <a:rPr lang="fr-FR" sz="1400" dirty="0" smtClean="0"/>
              <a:t> </a:t>
            </a:r>
            <a:r>
              <a:rPr lang="fr-FR" sz="1400" dirty="0" err="1" smtClean="0"/>
              <a:t>get</a:t>
            </a:r>
            <a:r>
              <a:rPr lang="fr-FR" sz="1400" dirty="0" smtClean="0"/>
              <a:t> </a:t>
            </a:r>
            <a:r>
              <a:rPr lang="fr-FR" sz="1400" dirty="0" err="1" smtClean="0"/>
              <a:t>married</a:t>
            </a:r>
            <a:endParaRPr lang="fr-FR" sz="1400" dirty="0"/>
          </a:p>
        </p:txBody>
      </p:sp>
      <p:pic>
        <p:nvPicPr>
          <p:cNvPr id="15" name="Image 14">
            <a:extLst>
              <a:ext uri="{FF2B5EF4-FFF2-40B4-BE49-F238E27FC236}">
                <a16:creationId xmlns="" xmlns:a16="http://schemas.microsoft.com/office/drawing/2014/main" id="{767FBEAE-A2A4-4827-883D-6EAACA9DC3E0}"/>
              </a:ext>
            </a:extLst>
          </p:cNvPr>
          <p:cNvPicPr>
            <a:picLocks noChangeAspect="1"/>
          </p:cNvPicPr>
          <p:nvPr/>
        </p:nvPicPr>
        <p:blipFill>
          <a:blip r:embed="rId10"/>
          <a:stretch>
            <a:fillRect/>
          </a:stretch>
        </p:blipFill>
        <p:spPr>
          <a:xfrm>
            <a:off x="595254" y="5238590"/>
            <a:ext cx="2218281" cy="1112029"/>
          </a:xfrm>
          <a:prstGeom prst="rect">
            <a:avLst/>
          </a:prstGeom>
        </p:spPr>
      </p:pic>
      <p:sp>
        <p:nvSpPr>
          <p:cNvPr id="5" name="Rectangle 4">
            <a:extLst>
              <a:ext uri="{FF2B5EF4-FFF2-40B4-BE49-F238E27FC236}">
                <a16:creationId xmlns="" xmlns:a16="http://schemas.microsoft.com/office/drawing/2014/main" id="{545BF78E-2DC3-4315-B362-87CCA24FC156}"/>
              </a:ext>
            </a:extLst>
          </p:cNvPr>
          <p:cNvSpPr/>
          <p:nvPr/>
        </p:nvSpPr>
        <p:spPr>
          <a:xfrm>
            <a:off x="5060212" y="3147539"/>
            <a:ext cx="1800493" cy="2031325"/>
          </a:xfrm>
          <a:prstGeom prst="rect">
            <a:avLst/>
          </a:prstGeom>
        </p:spPr>
        <p:txBody>
          <a:bodyPr wrap="none">
            <a:spAutoFit/>
          </a:bodyPr>
          <a:lstStyle/>
          <a:p>
            <a:pPr marL="285750" indent="-285750">
              <a:buFont typeface="Arial" panose="020B0604020202020204" pitchFamily="34" charset="0"/>
              <a:buChar char="•"/>
            </a:pPr>
            <a:r>
              <a:rPr lang="fr-FR" sz="1400" dirty="0" smtClean="0"/>
              <a:t>Works</a:t>
            </a:r>
            <a:endParaRPr lang="fr-FR" sz="1400" dirty="0"/>
          </a:p>
          <a:p>
            <a:pPr marL="285750" indent="-285750">
              <a:buFont typeface="Arial" panose="020B0604020202020204" pitchFamily="34" charset="0"/>
              <a:buChar char="•"/>
            </a:pPr>
            <a:r>
              <a:rPr lang="fr-FR" sz="1400" dirty="0" err="1"/>
              <a:t>T</a:t>
            </a:r>
            <a:r>
              <a:rPr lang="fr-FR" sz="1400" dirty="0" err="1" smtClean="0"/>
              <a:t>ravels</a:t>
            </a:r>
            <a:r>
              <a:rPr lang="fr-FR" sz="1400" dirty="0" smtClean="0"/>
              <a:t> </a:t>
            </a: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err="1" smtClean="0"/>
              <a:t>Still</a:t>
            </a:r>
            <a:r>
              <a:rPr lang="fr-FR" sz="1400" dirty="0" smtClean="0"/>
              <a:t> </a:t>
            </a:r>
            <a:r>
              <a:rPr lang="fr-FR" sz="1400" dirty="0" err="1" smtClean="0"/>
              <a:t>having</a:t>
            </a:r>
            <a:r>
              <a:rPr lang="fr-FR" sz="1400" dirty="0"/>
              <a:t> </a:t>
            </a:r>
            <a:r>
              <a:rPr lang="fr-FR" sz="1400" dirty="0" smtClean="0"/>
              <a:t>parties</a:t>
            </a:r>
            <a:endParaRPr lang="fr-FR" sz="1400" dirty="0"/>
          </a:p>
          <a:p>
            <a:pPr marL="285750" indent="-285750">
              <a:buFont typeface="Arial" panose="020B0604020202020204" pitchFamily="34" charset="0"/>
              <a:buChar char="•"/>
            </a:pPr>
            <a:endParaRPr lang="fr-FR" sz="1400" dirty="0"/>
          </a:p>
        </p:txBody>
      </p:sp>
      <p:pic>
        <p:nvPicPr>
          <p:cNvPr id="16" name="Image 15">
            <a:extLst>
              <a:ext uri="{FF2B5EF4-FFF2-40B4-BE49-F238E27FC236}">
                <a16:creationId xmlns="" xmlns:a16="http://schemas.microsoft.com/office/drawing/2014/main" id="{2AB9F684-4AD8-471C-BF72-6C3AF498223B}"/>
              </a:ext>
            </a:extLst>
          </p:cNvPr>
          <p:cNvPicPr>
            <a:picLocks noChangeAspect="1"/>
          </p:cNvPicPr>
          <p:nvPr/>
        </p:nvPicPr>
        <p:blipFill>
          <a:blip r:embed="rId11"/>
          <a:stretch>
            <a:fillRect/>
          </a:stretch>
        </p:blipFill>
        <p:spPr>
          <a:xfrm>
            <a:off x="6617051" y="5057546"/>
            <a:ext cx="2213691" cy="1474116"/>
          </a:xfrm>
          <a:prstGeom prst="rect">
            <a:avLst/>
          </a:prstGeom>
        </p:spPr>
      </p:pic>
      <p:pic>
        <p:nvPicPr>
          <p:cNvPr id="17" name="Image 16">
            <a:extLst>
              <a:ext uri="{FF2B5EF4-FFF2-40B4-BE49-F238E27FC236}">
                <a16:creationId xmlns="" xmlns:a16="http://schemas.microsoft.com/office/drawing/2014/main" id="{7C50E0A1-C0CD-4243-B63B-EFA1A6D4B292}"/>
              </a:ext>
            </a:extLst>
          </p:cNvPr>
          <p:cNvPicPr>
            <a:picLocks noChangeAspect="1"/>
          </p:cNvPicPr>
          <p:nvPr/>
        </p:nvPicPr>
        <p:blipFill>
          <a:blip r:embed="rId12"/>
          <a:stretch>
            <a:fillRect/>
          </a:stretch>
        </p:blipFill>
        <p:spPr>
          <a:xfrm>
            <a:off x="3676882" y="4354719"/>
            <a:ext cx="1087187" cy="1998959"/>
          </a:xfrm>
          <a:prstGeom prst="rect">
            <a:avLst/>
          </a:prstGeom>
        </p:spPr>
      </p:pic>
      <p:pic>
        <p:nvPicPr>
          <p:cNvPr id="7" name="Image 6">
            <a:extLst>
              <a:ext uri="{FF2B5EF4-FFF2-40B4-BE49-F238E27FC236}">
                <a16:creationId xmlns="" xmlns:a16="http://schemas.microsoft.com/office/drawing/2014/main" id="{F1C0BEDB-6B46-492F-92C1-1E7295769AC2}"/>
              </a:ext>
            </a:extLst>
          </p:cNvPr>
          <p:cNvPicPr>
            <a:picLocks noChangeAspect="1"/>
          </p:cNvPicPr>
          <p:nvPr/>
        </p:nvPicPr>
        <p:blipFill>
          <a:blip r:embed="rId13"/>
          <a:stretch>
            <a:fillRect/>
          </a:stretch>
        </p:blipFill>
        <p:spPr>
          <a:xfrm>
            <a:off x="6842835" y="1711507"/>
            <a:ext cx="1762125" cy="1171575"/>
          </a:xfrm>
          <a:prstGeom prst="rect">
            <a:avLst/>
          </a:prstGeom>
        </p:spPr>
      </p:pic>
      <p:pic>
        <p:nvPicPr>
          <p:cNvPr id="10" name="Image 9">
            <a:extLst>
              <a:ext uri="{FF2B5EF4-FFF2-40B4-BE49-F238E27FC236}">
                <a16:creationId xmlns="" xmlns:a16="http://schemas.microsoft.com/office/drawing/2014/main" id="{B1BDC642-40A3-4B4D-9F33-640F5F97755F}"/>
              </a:ext>
            </a:extLst>
          </p:cNvPr>
          <p:cNvPicPr>
            <a:picLocks noChangeAspect="1"/>
          </p:cNvPicPr>
          <p:nvPr/>
        </p:nvPicPr>
        <p:blipFill>
          <a:blip r:embed="rId14"/>
          <a:stretch>
            <a:fillRect/>
          </a:stretch>
        </p:blipFill>
        <p:spPr>
          <a:xfrm>
            <a:off x="6617052" y="3436078"/>
            <a:ext cx="2128122" cy="1126246"/>
          </a:xfrm>
          <a:prstGeom prst="rect">
            <a:avLst/>
          </a:prstGeom>
        </p:spPr>
      </p:pic>
      <p:pic>
        <p:nvPicPr>
          <p:cNvPr id="18" name="Picture 17" descr="femme-deprimee-isole_1149-1757.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519763" y="1362288"/>
            <a:ext cx="1202704" cy="989445"/>
          </a:xfrm>
          <a:prstGeom prst="rect">
            <a:avLst/>
          </a:prstGeom>
        </p:spPr>
      </p:pic>
    </p:spTree>
    <p:extLst>
      <p:ext uri="{BB962C8B-B14F-4D97-AF65-F5344CB8AC3E}">
        <p14:creationId xmlns:p14="http://schemas.microsoft.com/office/powerpoint/2010/main" val="2060092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23" y="177800"/>
            <a:ext cx="8229600" cy="1109836"/>
          </a:xfrm>
        </p:spPr>
        <p:txBody>
          <a:bodyPr>
            <a:noAutofit/>
          </a:bodyPr>
          <a:lstStyle/>
          <a:p>
            <a:r>
              <a:rPr lang="fr-FR" sz="2400" dirty="0"/>
              <a:t>32 </a:t>
            </a:r>
            <a:r>
              <a:rPr lang="fr-FR" sz="2400" dirty="0" smtClean="0"/>
              <a:t>YEARS</a:t>
            </a:r>
            <a:r>
              <a:rPr lang="fr-FR" sz="2400" dirty="0"/>
              <a:t/>
            </a:r>
            <a:br>
              <a:rPr lang="fr-FR" sz="2400" dirty="0"/>
            </a:br>
            <a:endParaRPr lang="fr-FR" sz="2400" dirty="0"/>
          </a:p>
        </p:txBody>
      </p:sp>
      <p:pic>
        <p:nvPicPr>
          <p:cNvPr id="12" name="Image 11">
            <a:extLst>
              <a:ext uri="{FF2B5EF4-FFF2-40B4-BE49-F238E27FC236}">
                <a16:creationId xmlns="" xmlns:a16="http://schemas.microsoft.com/office/drawing/2014/main" id="{A59B1CB4-063C-497D-889F-BA41AF3E6D87}"/>
              </a:ext>
            </a:extLst>
          </p:cNvPr>
          <p:cNvPicPr>
            <a:picLocks noChangeAspect="1"/>
          </p:cNvPicPr>
          <p:nvPr/>
        </p:nvPicPr>
        <p:blipFill>
          <a:blip r:embed="rId3"/>
          <a:stretch>
            <a:fillRect/>
          </a:stretch>
        </p:blipFill>
        <p:spPr>
          <a:xfrm>
            <a:off x="4838557" y="1232479"/>
            <a:ext cx="1284614" cy="1638990"/>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a:t>
            </a:r>
            <a:r>
              <a:rPr lang="fr-FR" dirty="0"/>
              <a:t>2</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90"/>
            <a:ext cx="428653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 xmlns:a16="http://schemas.microsoft.com/office/drawing/2014/main" id="{54CDB4C5-5B2B-4292-B52D-8908B00F1F9B}"/>
              </a:ext>
            </a:extLst>
          </p:cNvPr>
          <p:cNvGraphicFramePr/>
          <p:nvPr/>
        </p:nvGraphicFramePr>
        <p:xfrm>
          <a:off x="808185" y="177800"/>
          <a:ext cx="2434745" cy="634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3">
            <a:extLst>
              <a:ext uri="{FF2B5EF4-FFF2-40B4-BE49-F238E27FC236}">
                <a16:creationId xmlns="" xmlns:a16="http://schemas.microsoft.com/office/drawing/2014/main" id="{8AF2B843-4BAD-43B0-ADD7-37560C91D03F}"/>
              </a:ext>
            </a:extLst>
          </p:cNvPr>
          <p:cNvSpPr txBox="1"/>
          <p:nvPr/>
        </p:nvSpPr>
        <p:spPr>
          <a:xfrm>
            <a:off x="320505" y="3172544"/>
            <a:ext cx="5468933" cy="1323439"/>
          </a:xfrm>
          <a:prstGeom prst="rect">
            <a:avLst/>
          </a:prstGeom>
          <a:noFill/>
        </p:spPr>
        <p:txBody>
          <a:bodyPr wrap="square" rtlCol="0">
            <a:spAutoFit/>
          </a:bodyPr>
          <a:lstStyle>
            <a:defPPr>
              <a:defRPr lang="en-US"/>
            </a:defPPr>
            <a:lvl1pPr>
              <a:defRPr sz="1400"/>
            </a:lvl1pPr>
          </a:lstStyle>
          <a:p>
            <a:pPr marL="285750" indent="-285750">
              <a:buFont typeface="Arial" panose="020B0604020202020204" pitchFamily="34" charset="0"/>
              <a:buChar char="•"/>
            </a:pPr>
            <a:r>
              <a:rPr lang="fr-FR" sz="1600" dirty="0" err="1" smtClean="0"/>
              <a:t>Preventive</a:t>
            </a:r>
            <a:r>
              <a:rPr lang="fr-FR" sz="1600" dirty="0" smtClean="0"/>
              <a:t> </a:t>
            </a:r>
            <a:r>
              <a:rPr lang="fr-FR" sz="1600" dirty="0" err="1" smtClean="0"/>
              <a:t>Surgery</a:t>
            </a:r>
            <a:endParaRPr lang="fr-FR" sz="1600" dirty="0"/>
          </a:p>
          <a:p>
            <a:pPr marL="285750" indent="-285750">
              <a:buFont typeface="Arial" panose="020B0604020202020204" pitchFamily="34" charset="0"/>
              <a:buChar char="•"/>
            </a:pPr>
            <a:r>
              <a:rPr lang="fr-FR" sz="1600" dirty="0" smtClean="0"/>
              <a:t>Access to multiple techniques</a:t>
            </a:r>
            <a:endParaRPr lang="fr-FR" sz="1600" dirty="0"/>
          </a:p>
          <a:p>
            <a:pPr marL="285750" indent="-285750">
              <a:buFont typeface="Arial" panose="020B0604020202020204" pitchFamily="34" charset="0"/>
              <a:buChar char="•"/>
            </a:pPr>
            <a:r>
              <a:rPr lang="fr-FR" sz="1600" dirty="0" smtClean="0"/>
              <a:t>Patrick </a:t>
            </a:r>
            <a:r>
              <a:rPr lang="fr-FR" sz="1600" dirty="0" err="1" smtClean="0"/>
              <a:t>Stays</a:t>
            </a:r>
            <a:r>
              <a:rPr lang="fr-FR" sz="1600" dirty="0" smtClean="0"/>
              <a:t>,  </a:t>
            </a:r>
            <a:r>
              <a:rPr lang="fr-FR" sz="1600" dirty="0" err="1" smtClean="0"/>
              <a:t>he</a:t>
            </a:r>
            <a:r>
              <a:rPr lang="fr-FR" sz="1600" dirty="0" smtClean="0"/>
              <a:t> </a:t>
            </a:r>
            <a:r>
              <a:rPr lang="fr-FR" sz="1600" dirty="0" err="1" smtClean="0"/>
              <a:t>is</a:t>
            </a:r>
            <a:r>
              <a:rPr lang="fr-FR" sz="1600" dirty="0" smtClean="0"/>
              <a:t> mire in love </a:t>
            </a:r>
            <a:r>
              <a:rPr lang="fr-FR" sz="1600" dirty="0" err="1" smtClean="0"/>
              <a:t>than</a:t>
            </a:r>
            <a:r>
              <a:rPr lang="fr-FR" sz="1600" dirty="0" smtClean="0"/>
              <a:t> </a:t>
            </a:r>
            <a:r>
              <a:rPr lang="fr-FR" sz="1600" dirty="0" err="1" smtClean="0"/>
              <a:t>ever</a:t>
            </a:r>
            <a:endParaRPr lang="fr-FR" sz="1600" dirty="0"/>
          </a:p>
          <a:p>
            <a:pPr marL="285750" indent="-285750">
              <a:buFont typeface="Arial" panose="020B0604020202020204" pitchFamily="34" charset="0"/>
              <a:buChar char="•"/>
            </a:pPr>
            <a:r>
              <a:rPr lang="fr-FR" sz="1600" dirty="0" err="1" smtClean="0"/>
              <a:t>Her</a:t>
            </a:r>
            <a:r>
              <a:rPr lang="fr-FR" sz="1600" dirty="0" smtClean="0"/>
              <a:t> </a:t>
            </a:r>
            <a:r>
              <a:rPr lang="fr-FR" sz="1600" dirty="0" err="1" smtClean="0"/>
              <a:t>freinds</a:t>
            </a:r>
            <a:r>
              <a:rPr lang="fr-FR" sz="1600" dirty="0" smtClean="0"/>
              <a:t> are </a:t>
            </a:r>
            <a:r>
              <a:rPr lang="fr-FR" sz="1600" dirty="0" err="1" smtClean="0"/>
              <a:t>supportive</a:t>
            </a:r>
            <a:endParaRPr lang="fr-FR" sz="1600" dirty="0"/>
          </a:p>
          <a:p>
            <a:pPr marL="285750" indent="-285750">
              <a:buFont typeface="Arial" panose="020B0604020202020204" pitchFamily="34" charset="0"/>
              <a:buChar char="•"/>
            </a:pPr>
            <a:r>
              <a:rPr lang="fr-FR" sz="1600" dirty="0" err="1" smtClean="0"/>
              <a:t>They</a:t>
            </a:r>
            <a:r>
              <a:rPr lang="fr-FR" sz="1600" dirty="0" smtClean="0"/>
              <a:t> go for a party </a:t>
            </a:r>
            <a:r>
              <a:rPr lang="fr-FR" sz="1600" dirty="0" err="1" smtClean="0"/>
              <a:t>after</a:t>
            </a:r>
            <a:r>
              <a:rPr lang="fr-FR" sz="1600" dirty="0" smtClean="0"/>
              <a:t> the </a:t>
            </a:r>
            <a:r>
              <a:rPr lang="fr-FR" sz="1600" dirty="0" err="1" smtClean="0"/>
              <a:t>surgery</a:t>
            </a:r>
            <a:endParaRPr lang="fr-FR" sz="1600" dirty="0"/>
          </a:p>
        </p:txBody>
      </p:sp>
      <p:sp>
        <p:nvSpPr>
          <p:cNvPr id="17" name="TextBox 3">
            <a:extLst>
              <a:ext uri="{FF2B5EF4-FFF2-40B4-BE49-F238E27FC236}">
                <a16:creationId xmlns="" xmlns:a16="http://schemas.microsoft.com/office/drawing/2014/main" id="{232BACD4-9E61-4D37-AE81-4F5BDAD96084}"/>
              </a:ext>
            </a:extLst>
          </p:cNvPr>
          <p:cNvSpPr txBox="1"/>
          <p:nvPr/>
        </p:nvSpPr>
        <p:spPr>
          <a:xfrm>
            <a:off x="4838557" y="2911321"/>
            <a:ext cx="5468933" cy="2831544"/>
          </a:xfrm>
          <a:prstGeom prst="rect">
            <a:avLst/>
          </a:prstGeom>
          <a:noFill/>
        </p:spPr>
        <p:txBody>
          <a:bodyPr wrap="square" rtlCol="0">
            <a:spAutoFit/>
          </a:bodyPr>
          <a:lstStyle>
            <a:defPPr>
              <a:defRPr lang="en-US"/>
            </a:defPPr>
            <a:lvl1pPr>
              <a:defRPr sz="1400"/>
            </a:lvl1pPr>
          </a:lstStyle>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sz="1600" dirty="0" err="1" smtClean="0"/>
              <a:t>Feels</a:t>
            </a:r>
            <a:r>
              <a:rPr lang="fr-FR" sz="1600" dirty="0" smtClean="0"/>
              <a:t> a mass in </a:t>
            </a:r>
            <a:r>
              <a:rPr lang="fr-FR" sz="1600" dirty="0" err="1" smtClean="0"/>
              <a:t>her</a:t>
            </a:r>
            <a:r>
              <a:rPr lang="fr-FR" sz="1600" dirty="0" smtClean="0"/>
              <a:t> </a:t>
            </a:r>
            <a:r>
              <a:rPr lang="fr-FR" sz="1600" dirty="0" err="1" smtClean="0"/>
              <a:t>left</a:t>
            </a:r>
            <a:r>
              <a:rPr lang="fr-FR" sz="1600" dirty="0" smtClean="0"/>
              <a:t> </a:t>
            </a:r>
            <a:r>
              <a:rPr lang="fr-FR" sz="1600" dirty="0" err="1" smtClean="0"/>
              <a:t>breast</a:t>
            </a:r>
            <a:endParaRPr lang="fr-FR" sz="1600" dirty="0"/>
          </a:p>
          <a:p>
            <a:pPr marL="285750" indent="-285750">
              <a:buFont typeface="Arial" panose="020B0604020202020204" pitchFamily="34" charset="0"/>
              <a:buChar char="•"/>
            </a:pPr>
            <a:r>
              <a:rPr lang="fr-FR" sz="1600" dirty="0" err="1" smtClean="0"/>
              <a:t>Many</a:t>
            </a:r>
            <a:r>
              <a:rPr lang="fr-FR" sz="1600" dirty="0" smtClean="0"/>
              <a:t> </a:t>
            </a:r>
            <a:r>
              <a:rPr lang="fr-FR" sz="1600" dirty="0" err="1" smtClean="0"/>
              <a:t>months</a:t>
            </a:r>
            <a:r>
              <a:rPr lang="fr-FR" sz="1600" dirty="0" smtClean="0"/>
              <a:t> of </a:t>
            </a:r>
            <a:r>
              <a:rPr lang="fr-FR" sz="1600" dirty="0" err="1" smtClean="0"/>
              <a:t>clinics</a:t>
            </a:r>
            <a:r>
              <a:rPr lang="fr-FR" sz="1600" dirty="0" smtClean="0"/>
              <a:t> and </a:t>
            </a:r>
            <a:r>
              <a:rPr lang="fr-FR" sz="1600" dirty="0" err="1" smtClean="0"/>
              <a:t>work</a:t>
            </a:r>
            <a:r>
              <a:rPr lang="fr-FR" sz="1600" dirty="0" smtClean="0"/>
              <a:t>-up</a:t>
            </a:r>
            <a:endParaRPr lang="fr-FR" sz="1600"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smtClean="0"/>
              <a:t>BREAST CANCER WITH NODAL INVASION  </a:t>
            </a:r>
            <a:endParaRPr lang="fr-FR" sz="1600" dirty="0"/>
          </a:p>
          <a:p>
            <a:pPr marL="285750" indent="-285750">
              <a:buFont typeface="Arial" panose="020B0604020202020204" pitchFamily="34" charset="0"/>
              <a:buChar char="•"/>
            </a:pPr>
            <a:r>
              <a:rPr lang="fr-FR" sz="1600" dirty="0" smtClean="0"/>
              <a:t>Robert </a:t>
            </a:r>
            <a:r>
              <a:rPr lang="fr-FR" sz="1600" dirty="0" err="1" smtClean="0"/>
              <a:t>Leaves</a:t>
            </a:r>
            <a:endParaRPr lang="fr-FR" sz="1600" dirty="0"/>
          </a:p>
          <a:p>
            <a:endParaRPr lang="fr-FR" dirty="0"/>
          </a:p>
        </p:txBody>
      </p:sp>
      <p:grpSp>
        <p:nvGrpSpPr>
          <p:cNvPr id="5" name="Groupe 4">
            <a:extLst>
              <a:ext uri="{FF2B5EF4-FFF2-40B4-BE49-F238E27FC236}">
                <a16:creationId xmlns="" xmlns:a16="http://schemas.microsoft.com/office/drawing/2014/main" id="{C8935355-8A7D-4934-BCA1-E34596D4583C}"/>
              </a:ext>
            </a:extLst>
          </p:cNvPr>
          <p:cNvGrpSpPr/>
          <p:nvPr/>
        </p:nvGrpSpPr>
        <p:grpSpPr>
          <a:xfrm>
            <a:off x="249152" y="1143027"/>
            <a:ext cx="4177148" cy="5445952"/>
            <a:chOff x="249152" y="1143027"/>
            <a:chExt cx="4177148" cy="5445952"/>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2" y="1143027"/>
              <a:ext cx="4177148"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9"/>
            <a:stretch>
              <a:fillRect/>
            </a:stretch>
          </p:blipFill>
          <p:spPr>
            <a:xfrm>
              <a:off x="393515" y="1213993"/>
              <a:ext cx="1228583" cy="1567502"/>
            </a:xfrm>
            <a:prstGeom prst="rect">
              <a:avLst/>
            </a:prstGeom>
          </p:spPr>
        </p:pic>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pic>
          <p:nvPicPr>
            <p:cNvPr id="16" name="Image 15">
              <a:extLst>
                <a:ext uri="{FF2B5EF4-FFF2-40B4-BE49-F238E27FC236}">
                  <a16:creationId xmlns="" xmlns:a16="http://schemas.microsoft.com/office/drawing/2014/main" id="{4DD640D8-5FC4-4AFC-B958-009243DE760D}"/>
                </a:ext>
              </a:extLst>
            </p:cNvPr>
            <p:cNvPicPr>
              <a:picLocks noChangeAspect="1"/>
            </p:cNvPicPr>
            <p:nvPr/>
          </p:nvPicPr>
          <p:blipFill>
            <a:blip r:embed="rId10"/>
            <a:stretch>
              <a:fillRect/>
            </a:stretch>
          </p:blipFill>
          <p:spPr>
            <a:xfrm>
              <a:off x="2439213" y="5118331"/>
              <a:ext cx="1679927" cy="1118678"/>
            </a:xfrm>
            <a:prstGeom prst="rect">
              <a:avLst/>
            </a:prstGeom>
          </p:spPr>
        </p:pic>
        <p:pic>
          <p:nvPicPr>
            <p:cNvPr id="18" name="Image 17">
              <a:extLst>
                <a:ext uri="{FF2B5EF4-FFF2-40B4-BE49-F238E27FC236}">
                  <a16:creationId xmlns="" xmlns:a16="http://schemas.microsoft.com/office/drawing/2014/main" id="{24787201-9003-43D2-8205-18440468ED0E}"/>
                </a:ext>
              </a:extLst>
            </p:cNvPr>
            <p:cNvPicPr>
              <a:picLocks noChangeAspect="1"/>
            </p:cNvPicPr>
            <p:nvPr/>
          </p:nvPicPr>
          <p:blipFill>
            <a:blip r:embed="rId11"/>
            <a:stretch>
              <a:fillRect/>
            </a:stretch>
          </p:blipFill>
          <p:spPr>
            <a:xfrm>
              <a:off x="512251" y="5185556"/>
              <a:ext cx="1752421" cy="1051453"/>
            </a:xfrm>
            <a:prstGeom prst="rect">
              <a:avLst/>
            </a:prstGeom>
          </p:spPr>
        </p:pic>
      </p:grpSp>
      <p:pic>
        <p:nvPicPr>
          <p:cNvPr id="19" name="Image 18">
            <a:extLst>
              <a:ext uri="{FF2B5EF4-FFF2-40B4-BE49-F238E27FC236}">
                <a16:creationId xmlns="" xmlns:a16="http://schemas.microsoft.com/office/drawing/2014/main" id="{BC33AFB4-CEA8-4262-8453-07A261E5A99C}"/>
              </a:ext>
            </a:extLst>
          </p:cNvPr>
          <p:cNvPicPr>
            <a:picLocks noChangeAspect="1"/>
          </p:cNvPicPr>
          <p:nvPr/>
        </p:nvPicPr>
        <p:blipFill>
          <a:blip r:embed="rId12"/>
          <a:stretch>
            <a:fillRect/>
          </a:stretch>
        </p:blipFill>
        <p:spPr>
          <a:xfrm>
            <a:off x="7033357" y="3798996"/>
            <a:ext cx="1556466" cy="1136220"/>
          </a:xfrm>
          <a:prstGeom prst="rect">
            <a:avLst/>
          </a:prstGeom>
        </p:spPr>
      </p:pic>
      <p:pic>
        <p:nvPicPr>
          <p:cNvPr id="6" name="Image 5">
            <a:extLst>
              <a:ext uri="{FF2B5EF4-FFF2-40B4-BE49-F238E27FC236}">
                <a16:creationId xmlns="" xmlns:a16="http://schemas.microsoft.com/office/drawing/2014/main" id="{80E9E948-99CC-4193-8DDC-D30ABF50B007}"/>
              </a:ext>
            </a:extLst>
          </p:cNvPr>
          <p:cNvPicPr>
            <a:picLocks noChangeAspect="1"/>
          </p:cNvPicPr>
          <p:nvPr/>
        </p:nvPicPr>
        <p:blipFill>
          <a:blip r:embed="rId13"/>
          <a:stretch>
            <a:fillRect/>
          </a:stretch>
        </p:blipFill>
        <p:spPr>
          <a:xfrm>
            <a:off x="6919305" y="5410333"/>
            <a:ext cx="1784569" cy="1178646"/>
          </a:xfrm>
          <a:prstGeom prst="rect">
            <a:avLst/>
          </a:prstGeom>
        </p:spPr>
      </p:pic>
      <p:pic>
        <p:nvPicPr>
          <p:cNvPr id="20" name="Picture 19" descr="femme-deprimee-isole_1149-1757.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469672" y="1275268"/>
            <a:ext cx="649468" cy="534307"/>
          </a:xfrm>
          <a:prstGeom prst="rect">
            <a:avLst/>
          </a:prstGeom>
        </p:spPr>
      </p:pic>
      <p:pic>
        <p:nvPicPr>
          <p:cNvPr id="21" name="Picture 20" descr="femme-deprimee-isole_1149-1757.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170188" y="1275268"/>
            <a:ext cx="669747" cy="550990"/>
          </a:xfrm>
          <a:prstGeom prst="rect">
            <a:avLst/>
          </a:prstGeom>
        </p:spPr>
      </p:pic>
      <p:pic>
        <p:nvPicPr>
          <p:cNvPr id="22" name="Picture 21" descr="femme-deprimee-isole_1149-1757.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314093" y="3798996"/>
            <a:ext cx="1228855" cy="1010959"/>
          </a:xfrm>
          <a:prstGeom prst="rect">
            <a:avLst/>
          </a:prstGeom>
        </p:spPr>
      </p:pic>
    </p:spTree>
    <p:extLst>
      <p:ext uri="{BB962C8B-B14F-4D97-AF65-F5344CB8AC3E}">
        <p14:creationId xmlns:p14="http://schemas.microsoft.com/office/powerpoint/2010/main" val="893134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mr-IN" sz="1800" dirty="0" smtClean="0">
                <a:latin typeface="Wingdings"/>
              </a:rPr>
              <a:t>BRCA1</a:t>
            </a:r>
            <a:endParaRPr lang="mr-IN" sz="1800" dirty="0">
              <a:latin typeface="Wingdings"/>
            </a:endParaRPr>
          </a:p>
          <a:p>
            <a:pPr lvl="1"/>
            <a:r>
              <a:rPr lang="fr-FR" sz="1800" dirty="0" err="1" smtClean="0"/>
              <a:t>Breast</a:t>
            </a:r>
            <a:r>
              <a:rPr lang="fr-FR" sz="1800" dirty="0" smtClean="0"/>
              <a:t> cancer </a:t>
            </a:r>
            <a:r>
              <a:rPr lang="fr-FR" sz="1800" dirty="0" err="1" smtClean="0"/>
              <a:t>risk</a:t>
            </a:r>
            <a:r>
              <a:rPr lang="fr-FR" sz="1800" dirty="0" smtClean="0"/>
              <a:t> (</a:t>
            </a:r>
            <a:r>
              <a:rPr lang="fr-FR" sz="1800" dirty="0"/>
              <a:t>70 </a:t>
            </a:r>
            <a:r>
              <a:rPr lang="fr-FR" sz="1800" dirty="0" err="1" smtClean="0"/>
              <a:t>years</a:t>
            </a:r>
            <a:r>
              <a:rPr lang="fr-FR" sz="1800" dirty="0" smtClean="0"/>
              <a:t>)</a:t>
            </a:r>
            <a:r>
              <a:rPr lang="fr-FR" sz="1800" dirty="0"/>
              <a:t>: 40-85 % </a:t>
            </a:r>
          </a:p>
          <a:p>
            <a:pPr marL="0" indent="0">
              <a:buNone/>
            </a:pPr>
            <a:r>
              <a:rPr lang="mr-IN" sz="1800" dirty="0" smtClean="0">
                <a:latin typeface="Wingdings"/>
              </a:rPr>
              <a:t>BRCA2</a:t>
            </a:r>
            <a:endParaRPr lang="mr-IN" sz="1800" dirty="0">
              <a:latin typeface="Wingdings"/>
            </a:endParaRPr>
          </a:p>
          <a:p>
            <a:pPr lvl="1"/>
            <a:r>
              <a:rPr lang="fr-FR" sz="1800" dirty="0" err="1" smtClean="0"/>
              <a:t>Breast</a:t>
            </a:r>
            <a:r>
              <a:rPr lang="fr-FR" sz="1800" dirty="0" smtClean="0"/>
              <a:t> cancer </a:t>
            </a:r>
            <a:r>
              <a:rPr lang="fr-FR" sz="1800" dirty="0" err="1" smtClean="0"/>
              <a:t>risk</a:t>
            </a:r>
            <a:r>
              <a:rPr lang="fr-FR" sz="1800" dirty="0" smtClean="0"/>
              <a:t>  (70 </a:t>
            </a:r>
            <a:r>
              <a:rPr lang="fr-FR" sz="1800" dirty="0" err="1" smtClean="0"/>
              <a:t>years</a:t>
            </a:r>
            <a:r>
              <a:rPr lang="fr-FR" sz="1800" dirty="0" smtClean="0"/>
              <a:t>): 40-85 % </a:t>
            </a:r>
          </a:p>
          <a:p>
            <a:endParaRPr lang="fr-FR" dirty="0"/>
          </a:p>
        </p:txBody>
      </p:sp>
      <p:sp>
        <p:nvSpPr>
          <p:cNvPr id="4" name="Title 1"/>
          <p:cNvSpPr txBox="1">
            <a:spLocks/>
          </p:cNvSpPr>
          <p:nvPr/>
        </p:nvSpPr>
        <p:spPr>
          <a:xfrm>
            <a:off x="457200" y="26904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err="1" smtClean="0"/>
              <a:t>Epidemiology</a:t>
            </a:r>
            <a:r>
              <a:rPr lang="fr-FR" dirty="0" smtClean="0"/>
              <a:t> of the </a:t>
            </a:r>
            <a:r>
              <a:rPr lang="fr-FR" dirty="0" err="1" smtClean="0"/>
              <a:t>breast</a:t>
            </a:r>
            <a:r>
              <a:rPr lang="fr-FR" dirty="0" smtClean="0"/>
              <a:t> cancer </a:t>
            </a:r>
            <a:r>
              <a:rPr lang="fr-FR" dirty="0" err="1" smtClean="0"/>
              <a:t>risk</a:t>
            </a:r>
            <a:endParaRPr lang="fr-FR" dirty="0"/>
          </a:p>
        </p:txBody>
      </p:sp>
      <p:pic>
        <p:nvPicPr>
          <p:cNvPr id="5" name="Picture 4"/>
          <p:cNvPicPr>
            <a:picLocks noChangeAspect="1"/>
          </p:cNvPicPr>
          <p:nvPr/>
        </p:nvPicPr>
        <p:blipFill>
          <a:blip r:embed="rId2"/>
          <a:stretch>
            <a:fillRect/>
          </a:stretch>
        </p:blipFill>
        <p:spPr>
          <a:xfrm>
            <a:off x="2239976" y="3180964"/>
            <a:ext cx="4634435" cy="3409082"/>
          </a:xfrm>
          <a:prstGeom prst="rect">
            <a:avLst/>
          </a:prstGeom>
        </p:spPr>
      </p:pic>
    </p:spTree>
    <p:extLst>
      <p:ext uri="{BB962C8B-B14F-4D97-AF65-F5344CB8AC3E}">
        <p14:creationId xmlns:p14="http://schemas.microsoft.com/office/powerpoint/2010/main" val="311312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1911" y="2462915"/>
            <a:ext cx="3606867" cy="4035910"/>
          </a:xfrm>
          <a:prstGeom prst="rect">
            <a:avLst/>
          </a:prstGeom>
        </p:spPr>
      </p:pic>
      <p:pic>
        <p:nvPicPr>
          <p:cNvPr id="5" name="Picture 4"/>
          <p:cNvPicPr>
            <a:picLocks noChangeAspect="1"/>
          </p:cNvPicPr>
          <p:nvPr/>
        </p:nvPicPr>
        <p:blipFill>
          <a:blip r:embed="rId3"/>
          <a:stretch>
            <a:fillRect/>
          </a:stretch>
        </p:blipFill>
        <p:spPr>
          <a:xfrm>
            <a:off x="397704" y="188148"/>
            <a:ext cx="8464053" cy="2145970"/>
          </a:xfrm>
          <a:prstGeom prst="rect">
            <a:avLst/>
          </a:prstGeom>
        </p:spPr>
      </p:pic>
    </p:spTree>
    <p:extLst>
      <p:ext uri="{BB962C8B-B14F-4D97-AF65-F5344CB8AC3E}">
        <p14:creationId xmlns:p14="http://schemas.microsoft.com/office/powerpoint/2010/main" val="4111213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solidFill>
                  <a:srgbClr val="FF0000"/>
                </a:solidFill>
              </a:rPr>
              <a:t>Screening </a:t>
            </a:r>
            <a:r>
              <a:rPr lang="fr-FR" dirty="0" err="1" smtClean="0">
                <a:solidFill>
                  <a:srgbClr val="FF0000"/>
                </a:solidFill>
              </a:rPr>
              <a:t>is</a:t>
            </a:r>
            <a:r>
              <a:rPr lang="fr-FR" dirty="0" smtClean="0">
                <a:solidFill>
                  <a:srgbClr val="FF0000"/>
                </a:solidFill>
              </a:rPr>
              <a:t> not </a:t>
            </a:r>
            <a:r>
              <a:rPr lang="fr-FR" dirty="0" err="1" smtClean="0">
                <a:solidFill>
                  <a:srgbClr val="FF0000"/>
                </a:solidFill>
              </a:rPr>
              <a:t>preventing</a:t>
            </a:r>
            <a:endParaRPr lang="fr-FR" dirty="0">
              <a:solidFill>
                <a:srgbClr val="FF0000"/>
              </a:solidFill>
            </a:endParaRPr>
          </a:p>
        </p:txBody>
      </p:sp>
      <p:sp>
        <p:nvSpPr>
          <p:cNvPr id="3" name="Content Placeholder 2"/>
          <p:cNvSpPr>
            <a:spLocks noGrp="1"/>
          </p:cNvSpPr>
          <p:nvPr>
            <p:ph idx="1"/>
          </p:nvPr>
        </p:nvSpPr>
        <p:spPr/>
        <p:txBody>
          <a:bodyPr>
            <a:normAutofit/>
          </a:bodyPr>
          <a:lstStyle/>
          <a:p>
            <a:r>
              <a:rPr lang="fr-FR" dirty="0" smtClean="0"/>
              <a:t>In a </a:t>
            </a:r>
            <a:r>
              <a:rPr lang="fr-FR" dirty="0" err="1" smtClean="0"/>
              <a:t>follow</a:t>
            </a:r>
            <a:r>
              <a:rPr lang="fr-FR" dirty="0" smtClean="0"/>
              <a:t>-up </a:t>
            </a:r>
            <a:r>
              <a:rPr lang="fr-FR" dirty="0" err="1" smtClean="0"/>
              <a:t>cohort</a:t>
            </a:r>
            <a:endParaRPr lang="fr-FR" dirty="0" smtClean="0"/>
          </a:p>
          <a:p>
            <a:pPr lvl="1"/>
            <a:r>
              <a:rPr lang="fr-FR" dirty="0" smtClean="0"/>
              <a:t>50% of </a:t>
            </a:r>
            <a:r>
              <a:rPr lang="fr-FR" dirty="0" err="1" smtClean="0"/>
              <a:t>tumors</a:t>
            </a:r>
            <a:r>
              <a:rPr lang="fr-FR" dirty="0" smtClean="0"/>
              <a:t> are </a:t>
            </a:r>
            <a:r>
              <a:rPr lang="fr-FR" dirty="0" err="1" smtClean="0"/>
              <a:t>bigger</a:t>
            </a:r>
            <a:r>
              <a:rPr lang="fr-FR" dirty="0" smtClean="0"/>
              <a:t> </a:t>
            </a:r>
            <a:r>
              <a:rPr lang="fr-FR" dirty="0" err="1" smtClean="0"/>
              <a:t>than</a:t>
            </a:r>
            <a:r>
              <a:rPr lang="fr-FR" dirty="0" smtClean="0"/>
              <a:t> 1cm</a:t>
            </a:r>
          </a:p>
          <a:p>
            <a:pPr lvl="1"/>
            <a:r>
              <a:rPr lang="fr-FR" dirty="0" smtClean="0"/>
              <a:t>10-20% are N+</a:t>
            </a:r>
          </a:p>
          <a:p>
            <a:pPr lvl="1"/>
            <a:r>
              <a:rPr lang="fr-FR" dirty="0" smtClean="0"/>
              <a:t>50-75% are HR- , triple </a:t>
            </a:r>
            <a:r>
              <a:rPr lang="fr-FR" dirty="0" err="1" smtClean="0"/>
              <a:t>negative</a:t>
            </a:r>
            <a:endParaRPr lang="fr-FR" dirty="0" smtClean="0"/>
          </a:p>
          <a:p>
            <a:pPr lvl="1"/>
            <a:r>
              <a:rPr lang="fr-FR" dirty="0" smtClean="0"/>
              <a:t>If a cancer </a:t>
            </a:r>
            <a:r>
              <a:rPr lang="fr-FR" dirty="0" err="1" smtClean="0"/>
              <a:t>develops</a:t>
            </a:r>
            <a:r>
              <a:rPr lang="fr-FR" dirty="0" smtClean="0"/>
              <a:t>:</a:t>
            </a:r>
          </a:p>
          <a:p>
            <a:pPr lvl="2"/>
            <a:r>
              <a:rPr lang="fr-FR" dirty="0" err="1" smtClean="0">
                <a:solidFill>
                  <a:srgbClr val="FF0000"/>
                </a:solidFill>
              </a:rPr>
              <a:t>Death</a:t>
            </a:r>
            <a:r>
              <a:rPr lang="fr-FR" dirty="0" smtClean="0">
                <a:solidFill>
                  <a:srgbClr val="FF0000"/>
                </a:solidFill>
              </a:rPr>
              <a:t> due to cancer 25% </a:t>
            </a:r>
            <a:r>
              <a:rPr lang="fr-FR" dirty="0" err="1" smtClean="0">
                <a:solidFill>
                  <a:srgbClr val="FF0000"/>
                </a:solidFill>
              </a:rPr>
              <a:t>within</a:t>
            </a:r>
            <a:r>
              <a:rPr lang="fr-FR" dirty="0" smtClean="0">
                <a:solidFill>
                  <a:srgbClr val="FF0000"/>
                </a:solidFill>
              </a:rPr>
              <a:t> 5 </a:t>
            </a:r>
            <a:r>
              <a:rPr lang="fr-FR" dirty="0" err="1" smtClean="0">
                <a:solidFill>
                  <a:srgbClr val="FF0000"/>
                </a:solidFill>
              </a:rPr>
              <a:t>years</a:t>
            </a:r>
            <a:r>
              <a:rPr lang="fr-FR" dirty="0" smtClean="0">
                <a:solidFill>
                  <a:srgbClr val="FF0000"/>
                </a:solidFill>
              </a:rPr>
              <a:t>, 30% </a:t>
            </a:r>
            <a:r>
              <a:rPr lang="fr-FR" dirty="0" err="1" smtClean="0">
                <a:solidFill>
                  <a:srgbClr val="FF0000"/>
                </a:solidFill>
              </a:rPr>
              <a:t>at</a:t>
            </a:r>
            <a:r>
              <a:rPr lang="fr-FR" dirty="0" smtClean="0">
                <a:solidFill>
                  <a:srgbClr val="FF0000"/>
                </a:solidFill>
              </a:rPr>
              <a:t> 10 </a:t>
            </a:r>
            <a:r>
              <a:rPr lang="fr-FR" dirty="0" err="1" smtClean="0">
                <a:solidFill>
                  <a:srgbClr val="FF0000"/>
                </a:solidFill>
              </a:rPr>
              <a:t>years</a:t>
            </a:r>
            <a:endParaRPr lang="fr-FR" dirty="0" smtClean="0">
              <a:solidFill>
                <a:srgbClr val="FF0000"/>
              </a:solidFill>
            </a:endParaRPr>
          </a:p>
          <a:p>
            <a:pPr lvl="1"/>
            <a:r>
              <a:rPr lang="fr-FR" dirty="0" err="1" smtClean="0">
                <a:solidFill>
                  <a:srgbClr val="FF0000"/>
                </a:solidFill>
              </a:rPr>
              <a:t>Chemotherapy</a:t>
            </a:r>
            <a:r>
              <a:rPr lang="fr-FR" dirty="0" smtClean="0">
                <a:solidFill>
                  <a:srgbClr val="FF0000"/>
                </a:solidFill>
              </a:rPr>
              <a:t> </a:t>
            </a:r>
          </a:p>
          <a:p>
            <a:pPr lvl="1"/>
            <a:r>
              <a:rPr lang="fr-FR" dirty="0" smtClean="0">
                <a:solidFill>
                  <a:srgbClr val="FF0000"/>
                </a:solidFill>
              </a:rPr>
              <a:t>Radical </a:t>
            </a:r>
            <a:r>
              <a:rPr lang="fr-FR" dirty="0" err="1" smtClean="0">
                <a:solidFill>
                  <a:srgbClr val="FF0000"/>
                </a:solidFill>
              </a:rPr>
              <a:t>Surgery</a:t>
            </a:r>
            <a:r>
              <a:rPr lang="fr-FR" dirty="0" smtClean="0">
                <a:solidFill>
                  <a:srgbClr val="FF0000"/>
                </a:solidFill>
              </a:rPr>
              <a:t> </a:t>
            </a:r>
            <a:r>
              <a:rPr lang="mr-IN" dirty="0" smtClean="0">
                <a:solidFill>
                  <a:srgbClr val="FF0000"/>
                </a:solidFill>
                <a:latin typeface="Calibri"/>
                <a:cs typeface="Calibri"/>
              </a:rPr>
              <a:t>(Surveillance paradox)</a:t>
            </a:r>
            <a:endParaRPr lang="fr-FR" dirty="0">
              <a:solidFill>
                <a:srgbClr val="FF0000"/>
              </a:solidFill>
            </a:endParaRPr>
          </a:p>
          <a:p>
            <a:pPr marL="914400" lvl="2" indent="0">
              <a:buNone/>
            </a:pPr>
            <a:endParaRPr lang="fr-FR" dirty="0"/>
          </a:p>
        </p:txBody>
      </p:sp>
    </p:spTree>
    <p:extLst>
      <p:ext uri="{BB962C8B-B14F-4D97-AF65-F5344CB8AC3E}">
        <p14:creationId xmlns:p14="http://schemas.microsoft.com/office/powerpoint/2010/main" val="1751781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err="1" smtClean="0"/>
              <a:t>Breast</a:t>
            </a:r>
            <a:r>
              <a:rPr lang="fr-FR" dirty="0" smtClean="0"/>
              <a:t> cancer </a:t>
            </a:r>
            <a:r>
              <a:rPr lang="fr-FR" dirty="0" err="1" smtClean="0"/>
              <a:t>risk</a:t>
            </a:r>
            <a:r>
              <a:rPr lang="fr-FR" dirty="0" smtClean="0"/>
              <a:t> - </a:t>
            </a:r>
            <a:r>
              <a:rPr lang="fr-FR" dirty="0" err="1" smtClean="0"/>
              <a:t>Surgery</a:t>
            </a:r>
            <a:endParaRPr lang="fr-FR" dirty="0" smtClean="0"/>
          </a:p>
        </p:txBody>
      </p:sp>
      <p:sp>
        <p:nvSpPr>
          <p:cNvPr id="8" name="TextBox 7"/>
          <p:cNvSpPr txBox="1"/>
          <p:nvPr/>
        </p:nvSpPr>
        <p:spPr>
          <a:xfrm>
            <a:off x="656456" y="1498237"/>
            <a:ext cx="6429965" cy="4062651"/>
          </a:xfrm>
          <a:prstGeom prst="rect">
            <a:avLst/>
          </a:prstGeom>
          <a:noFill/>
        </p:spPr>
        <p:txBody>
          <a:bodyPr wrap="none" rtlCol="0">
            <a:spAutoFit/>
          </a:bodyPr>
          <a:lstStyle/>
          <a:p>
            <a:r>
              <a:rPr lang="fr-FR" sz="2400" dirty="0" err="1" smtClean="0"/>
              <a:t>Without</a:t>
            </a:r>
            <a:r>
              <a:rPr lang="fr-FR" sz="2400" dirty="0" smtClean="0"/>
              <a:t> </a:t>
            </a:r>
            <a:r>
              <a:rPr lang="fr-FR" sz="2400" dirty="0" err="1" smtClean="0"/>
              <a:t>any</a:t>
            </a:r>
            <a:r>
              <a:rPr lang="fr-FR" sz="2400" dirty="0" smtClean="0"/>
              <a:t> </a:t>
            </a:r>
            <a:r>
              <a:rPr lang="fr-FR" sz="2400" dirty="0" err="1" smtClean="0"/>
              <a:t>medical</a:t>
            </a:r>
            <a:r>
              <a:rPr lang="fr-FR" sz="2400" dirty="0" smtClean="0"/>
              <a:t> </a:t>
            </a:r>
            <a:r>
              <a:rPr lang="fr-FR" sz="2400" dirty="0" err="1" smtClean="0"/>
              <a:t>history</a:t>
            </a:r>
            <a:r>
              <a:rPr lang="fr-FR" sz="2400" dirty="0" smtClean="0"/>
              <a:t>: real </a:t>
            </a:r>
            <a:r>
              <a:rPr lang="fr-FR" sz="2400" dirty="0" err="1" smtClean="0"/>
              <a:t>prophylaxis</a:t>
            </a:r>
            <a:endParaRPr lang="fr-FR" sz="2400" dirty="0" smtClean="0"/>
          </a:p>
          <a:p>
            <a:pPr marL="285750" indent="-285750">
              <a:buFontTx/>
              <a:buChar char="-"/>
            </a:pPr>
            <a:r>
              <a:rPr lang="fr-FR" sz="2400" dirty="0" smtClean="0"/>
              <a:t>Hartmann et al. , NEJM 1999( The </a:t>
            </a:r>
            <a:r>
              <a:rPr lang="fr-FR" sz="2400" dirty="0" err="1" smtClean="0"/>
              <a:t>price</a:t>
            </a:r>
            <a:r>
              <a:rPr lang="fr-FR" sz="2400" dirty="0" smtClean="0"/>
              <a:t> of </a:t>
            </a:r>
            <a:r>
              <a:rPr lang="fr-FR" sz="2400" dirty="0" err="1" smtClean="0"/>
              <a:t>fear</a:t>
            </a:r>
            <a:r>
              <a:rPr lang="fr-FR" sz="2400" dirty="0" smtClean="0"/>
              <a:t>):</a:t>
            </a:r>
          </a:p>
          <a:p>
            <a:pPr lvl="1"/>
            <a:r>
              <a:rPr lang="fr-FR" sz="2400" dirty="0" smtClean="0"/>
              <a:t> </a:t>
            </a:r>
            <a:r>
              <a:rPr lang="fr-FR" sz="2400" dirty="0" err="1" smtClean="0"/>
              <a:t>Risk</a:t>
            </a:r>
            <a:r>
              <a:rPr lang="fr-FR" sz="2400" dirty="0" smtClean="0"/>
              <a:t> </a:t>
            </a:r>
            <a:r>
              <a:rPr lang="fr-FR" sz="2400" dirty="0" err="1" smtClean="0"/>
              <a:t>reduction</a:t>
            </a:r>
            <a:r>
              <a:rPr lang="fr-FR" sz="2400" dirty="0" smtClean="0"/>
              <a:t> of 90%</a:t>
            </a:r>
          </a:p>
          <a:p>
            <a:pPr marL="285750" indent="-285750">
              <a:buFontTx/>
              <a:buChar char="-"/>
            </a:pPr>
            <a:r>
              <a:rPr lang="fr-FR" sz="2400" dirty="0" smtClean="0"/>
              <a:t>Rotterdam </a:t>
            </a:r>
            <a:r>
              <a:rPr lang="fr-FR" sz="2400" dirty="0" err="1" smtClean="0"/>
              <a:t>study</a:t>
            </a:r>
            <a:r>
              <a:rPr lang="fr-FR" sz="2400" dirty="0" smtClean="0"/>
              <a:t>, ANNS </a:t>
            </a:r>
            <a:r>
              <a:rPr lang="fr-FR" sz="2400" dirty="0" err="1" smtClean="0"/>
              <a:t>Oncol</a:t>
            </a:r>
            <a:r>
              <a:rPr lang="fr-FR" sz="2400" dirty="0" smtClean="0"/>
              <a:t>, 2013</a:t>
            </a:r>
          </a:p>
          <a:p>
            <a:pPr lvl="1"/>
            <a:r>
              <a:rPr lang="fr-FR" sz="2400" dirty="0" smtClean="0"/>
              <a:t> 570 patients/212 </a:t>
            </a:r>
            <a:r>
              <a:rPr lang="fr-FR" sz="2400" dirty="0" err="1" smtClean="0"/>
              <a:t>prophylactic</a:t>
            </a:r>
            <a:r>
              <a:rPr lang="fr-FR" sz="2400" dirty="0" smtClean="0"/>
              <a:t> </a:t>
            </a:r>
            <a:r>
              <a:rPr lang="fr-FR" sz="2400" dirty="0" err="1" smtClean="0"/>
              <a:t>mastectomy</a:t>
            </a:r>
            <a:endParaRPr lang="fr-FR" sz="2400" dirty="0" smtClean="0"/>
          </a:p>
          <a:p>
            <a:pPr lvl="1"/>
            <a:r>
              <a:rPr lang="fr-FR" sz="2400" dirty="0" smtClean="0"/>
              <a:t> 57 K (28%) vs 0</a:t>
            </a:r>
          </a:p>
          <a:p>
            <a:pPr lvl="1"/>
            <a:r>
              <a:rPr lang="fr-FR" sz="2400" dirty="0" smtClean="0"/>
              <a:t> 4 </a:t>
            </a:r>
            <a:r>
              <a:rPr lang="fr-FR" sz="2400" dirty="0" err="1" smtClean="0"/>
              <a:t>deaths</a:t>
            </a:r>
            <a:r>
              <a:rPr lang="fr-FR" sz="2400" dirty="0" smtClean="0"/>
              <a:t> vs 1</a:t>
            </a:r>
          </a:p>
          <a:p>
            <a:pPr marL="285750" indent="-285750">
              <a:buFontTx/>
              <a:buChar char="-"/>
            </a:pPr>
            <a:endParaRPr lang="fr-FR" dirty="0" smtClean="0"/>
          </a:p>
          <a:p>
            <a:endParaRPr lang="fr-FR" dirty="0"/>
          </a:p>
          <a:p>
            <a:endParaRPr lang="fr-FR" dirty="0"/>
          </a:p>
          <a:p>
            <a:endParaRPr lang="fr-FR" dirty="0" smtClean="0"/>
          </a:p>
          <a:p>
            <a:endParaRPr lang="fr-FR" dirty="0"/>
          </a:p>
        </p:txBody>
      </p:sp>
      <p:pic>
        <p:nvPicPr>
          <p:cNvPr id="10" name="Picture 9"/>
          <p:cNvPicPr>
            <a:picLocks noChangeAspect="1"/>
          </p:cNvPicPr>
          <p:nvPr/>
        </p:nvPicPr>
        <p:blipFill>
          <a:blip r:embed="rId3"/>
          <a:stretch>
            <a:fillRect/>
          </a:stretch>
        </p:blipFill>
        <p:spPr>
          <a:xfrm>
            <a:off x="1284370" y="4435189"/>
            <a:ext cx="6646614" cy="2251397"/>
          </a:xfrm>
          <a:prstGeom prst="rect">
            <a:avLst/>
          </a:prstGeom>
        </p:spPr>
      </p:pic>
    </p:spTree>
    <p:extLst>
      <p:ext uri="{BB962C8B-B14F-4D97-AF65-F5344CB8AC3E}">
        <p14:creationId xmlns:p14="http://schemas.microsoft.com/office/powerpoint/2010/main" val="3225213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53508"/>
          <a:stretch/>
        </p:blipFill>
        <p:spPr>
          <a:xfrm>
            <a:off x="6295211" y="1541339"/>
            <a:ext cx="2487439" cy="1843676"/>
          </a:xfrm>
          <a:prstGeom prst="rect">
            <a:avLst/>
          </a:prstGeom>
        </p:spPr>
      </p:pic>
      <p:sp>
        <p:nvSpPr>
          <p:cNvPr id="6"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err="1" smtClean="0"/>
              <a:t>Mammary</a:t>
            </a:r>
            <a:r>
              <a:rPr lang="fr-FR" dirty="0" smtClean="0"/>
              <a:t> </a:t>
            </a:r>
            <a:r>
              <a:rPr lang="fr-FR" dirty="0" err="1" smtClean="0"/>
              <a:t>risk</a:t>
            </a:r>
            <a:r>
              <a:rPr lang="fr-FR" dirty="0" smtClean="0"/>
              <a:t>- </a:t>
            </a:r>
            <a:r>
              <a:rPr lang="fr-FR" dirty="0" err="1" smtClean="0"/>
              <a:t>Surgery</a:t>
            </a:r>
            <a:endParaRPr lang="fr-FR" dirty="0"/>
          </a:p>
        </p:txBody>
      </p:sp>
      <p:sp>
        <p:nvSpPr>
          <p:cNvPr id="8" name="TextBox 7"/>
          <p:cNvSpPr txBox="1"/>
          <p:nvPr/>
        </p:nvSpPr>
        <p:spPr>
          <a:xfrm>
            <a:off x="645087" y="1379291"/>
            <a:ext cx="7006951" cy="6463308"/>
          </a:xfrm>
          <a:prstGeom prst="rect">
            <a:avLst/>
          </a:prstGeom>
          <a:noFill/>
        </p:spPr>
        <p:txBody>
          <a:bodyPr wrap="square" rtlCol="0">
            <a:spAutoFit/>
          </a:bodyPr>
          <a:lstStyle/>
          <a:p>
            <a:r>
              <a:rPr lang="fr-FR" sz="2400" dirty="0" err="1" smtClean="0"/>
              <a:t>Prothesis</a:t>
            </a:r>
            <a:endParaRPr lang="fr-FR" sz="2400" dirty="0" smtClean="0"/>
          </a:p>
          <a:p>
            <a:r>
              <a:rPr lang="fr-FR" sz="2400" dirty="0" err="1" smtClean="0"/>
              <a:t>Musular</a:t>
            </a:r>
            <a:r>
              <a:rPr lang="fr-FR" sz="2400" dirty="0" smtClean="0"/>
              <a:t> </a:t>
            </a:r>
            <a:r>
              <a:rPr lang="fr-FR" sz="2400" dirty="0" err="1" smtClean="0"/>
              <a:t>flaps</a:t>
            </a:r>
            <a:r>
              <a:rPr lang="fr-FR" sz="2400" dirty="0" smtClean="0"/>
              <a:t> +/- </a:t>
            </a:r>
            <a:r>
              <a:rPr lang="fr-FR" sz="2400" dirty="0" err="1" smtClean="0"/>
              <a:t>prothesis</a:t>
            </a:r>
            <a:endParaRPr lang="fr-FR" sz="2400" dirty="0" smtClean="0"/>
          </a:p>
          <a:p>
            <a:r>
              <a:rPr lang="fr-FR" sz="2400" dirty="0" smtClean="0"/>
              <a:t>Free </a:t>
            </a:r>
            <a:r>
              <a:rPr lang="fr-FR" sz="2400" dirty="0" err="1" smtClean="0"/>
              <a:t>flaps</a:t>
            </a:r>
            <a:endParaRPr lang="fr-FR" sz="2400" dirty="0" smtClean="0"/>
          </a:p>
          <a:p>
            <a:endParaRPr lang="fr-FR" sz="2400" dirty="0"/>
          </a:p>
          <a:p>
            <a:r>
              <a:rPr lang="fr-FR" sz="2400" dirty="0" err="1" smtClean="0"/>
              <a:t>Improvement</a:t>
            </a:r>
            <a:r>
              <a:rPr lang="fr-FR" sz="2400" dirty="0" smtClean="0"/>
              <a:t> by </a:t>
            </a:r>
            <a:r>
              <a:rPr lang="fr-FR" sz="2400" dirty="0" err="1" smtClean="0"/>
              <a:t>lipofilling</a:t>
            </a:r>
            <a:endParaRPr lang="fr-FR" sz="2400" dirty="0" smtClean="0"/>
          </a:p>
          <a:p>
            <a:endParaRPr lang="fr-FR" sz="2400" dirty="0"/>
          </a:p>
          <a:p>
            <a:r>
              <a:rPr lang="fr-FR" sz="2400" dirty="0" err="1" smtClean="0"/>
              <a:t>Lipofilling</a:t>
            </a:r>
            <a:r>
              <a:rPr lang="fr-FR" sz="2400" dirty="0" smtClean="0"/>
              <a:t> </a:t>
            </a:r>
            <a:r>
              <a:rPr lang="fr-FR" sz="2400" dirty="0" err="1" smtClean="0"/>
              <a:t>alone</a:t>
            </a:r>
            <a:endParaRPr lang="fr-FR" sz="2400" dirty="0" smtClean="0"/>
          </a:p>
          <a:p>
            <a:endParaRPr lang="fr-FR" sz="2400" dirty="0"/>
          </a:p>
          <a:p>
            <a:r>
              <a:rPr lang="fr-FR" sz="2400" dirty="0" smtClean="0"/>
              <a:t>Multiple </a:t>
            </a:r>
            <a:r>
              <a:rPr lang="fr-FR" sz="2400" dirty="0" err="1" smtClean="0"/>
              <a:t>surgeries</a:t>
            </a:r>
            <a:endParaRPr lang="fr-FR" sz="2400" dirty="0" smtClean="0"/>
          </a:p>
          <a:p>
            <a:endParaRPr lang="fr-FR" sz="2400" dirty="0"/>
          </a:p>
          <a:p>
            <a:r>
              <a:rPr lang="fr-FR" sz="2400" dirty="0" smtClean="0"/>
              <a:t>25 à 50 % of complications </a:t>
            </a:r>
            <a:r>
              <a:rPr lang="fr-FR" sz="2400" dirty="0" err="1" smtClean="0"/>
              <a:t>with</a:t>
            </a:r>
            <a:r>
              <a:rPr lang="fr-FR" sz="2400" dirty="0" smtClean="0"/>
              <a:t> 50 à 70% of </a:t>
            </a:r>
            <a:r>
              <a:rPr lang="fr-FR" sz="2400" dirty="0" err="1" smtClean="0"/>
              <a:t>iterative</a:t>
            </a:r>
            <a:r>
              <a:rPr lang="fr-FR" sz="2400" dirty="0" smtClean="0"/>
              <a:t> </a:t>
            </a:r>
            <a:r>
              <a:rPr lang="fr-FR" sz="2400" dirty="0" err="1" smtClean="0"/>
              <a:t>surgeries</a:t>
            </a:r>
            <a:r>
              <a:rPr lang="fr-FR" sz="2400" dirty="0" smtClean="0"/>
              <a:t> (Coque 25%), </a:t>
            </a:r>
            <a:r>
              <a:rPr lang="fr-FR" sz="2400" dirty="0" err="1" smtClean="0"/>
              <a:t>cosmetic</a:t>
            </a:r>
            <a:r>
              <a:rPr lang="fr-FR" sz="2400" dirty="0" smtClean="0"/>
              <a:t> </a:t>
            </a:r>
            <a:r>
              <a:rPr lang="fr-FR" sz="2400" dirty="0" err="1" smtClean="0"/>
              <a:t>Results</a:t>
            </a:r>
            <a:r>
              <a:rPr lang="fr-FR" sz="2400" dirty="0" smtClean="0"/>
              <a:t> (35%)</a:t>
            </a:r>
          </a:p>
          <a:p>
            <a:endParaRPr lang="fr-FR" dirty="0"/>
          </a:p>
          <a:p>
            <a:endParaRPr lang="fr-FR" dirty="0" smtClean="0"/>
          </a:p>
          <a:p>
            <a:endParaRPr lang="fr-FR" dirty="0"/>
          </a:p>
          <a:p>
            <a:endParaRPr lang="fr-FR" dirty="0" smtClean="0"/>
          </a:p>
          <a:p>
            <a:endParaRPr lang="fr-FR" dirty="0" smtClean="0"/>
          </a:p>
          <a:p>
            <a:endParaRPr lang="fr-FR" dirty="0" smtClean="0"/>
          </a:p>
          <a:p>
            <a:r>
              <a:rPr lang="fr-FR" dirty="0" smtClean="0"/>
              <a:t> </a:t>
            </a:r>
            <a:endParaRPr lang="fr-FR" dirty="0"/>
          </a:p>
        </p:txBody>
      </p:sp>
      <p:pic>
        <p:nvPicPr>
          <p:cNvPr id="9" name="Picture 8"/>
          <p:cNvPicPr>
            <a:picLocks noChangeAspect="1"/>
          </p:cNvPicPr>
          <p:nvPr/>
        </p:nvPicPr>
        <p:blipFill rotWithShape="1">
          <a:blip r:embed="rId2"/>
          <a:srcRect l="47433"/>
          <a:stretch/>
        </p:blipFill>
        <p:spPr>
          <a:xfrm>
            <a:off x="6295211" y="3385014"/>
            <a:ext cx="2487440" cy="1630609"/>
          </a:xfrm>
          <a:prstGeom prst="rect">
            <a:avLst/>
          </a:prstGeom>
        </p:spPr>
      </p:pic>
    </p:spTree>
    <p:extLst>
      <p:ext uri="{BB962C8B-B14F-4D97-AF65-F5344CB8AC3E}">
        <p14:creationId xmlns:p14="http://schemas.microsoft.com/office/powerpoint/2010/main" val="3694533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1332" y="1356688"/>
            <a:ext cx="7745199" cy="6093975"/>
          </a:xfrm>
          <a:prstGeom prst="rect">
            <a:avLst/>
          </a:prstGeom>
          <a:noFill/>
        </p:spPr>
        <p:txBody>
          <a:bodyPr wrap="square" rtlCol="0">
            <a:spAutoFit/>
          </a:bodyPr>
          <a:lstStyle/>
          <a:p>
            <a:r>
              <a:rPr lang="fr-FR" sz="2400" dirty="0" err="1" smtClean="0"/>
              <a:t>Precise</a:t>
            </a:r>
            <a:r>
              <a:rPr lang="fr-FR" sz="2400" dirty="0" smtClean="0"/>
              <a:t> </a:t>
            </a:r>
            <a:r>
              <a:rPr lang="fr-FR" sz="2400" dirty="0" err="1" smtClean="0"/>
              <a:t>infromation</a:t>
            </a:r>
            <a:r>
              <a:rPr lang="fr-FR" sz="2400" dirty="0" smtClean="0"/>
              <a:t> of the </a:t>
            </a:r>
            <a:r>
              <a:rPr lang="fr-FR" sz="2400" dirty="0" err="1" smtClean="0"/>
              <a:t>surgery</a:t>
            </a:r>
            <a:r>
              <a:rPr lang="fr-FR" sz="2400" dirty="0" smtClean="0"/>
              <a:t> and </a:t>
            </a:r>
            <a:r>
              <a:rPr lang="fr-FR" sz="2400" dirty="0" err="1" smtClean="0"/>
              <a:t>its</a:t>
            </a:r>
            <a:r>
              <a:rPr lang="fr-FR" sz="2400" dirty="0" smtClean="0"/>
              <a:t> </a:t>
            </a:r>
            <a:r>
              <a:rPr lang="fr-FR" sz="2400" dirty="0" err="1" smtClean="0"/>
              <a:t>risks</a:t>
            </a:r>
            <a:endParaRPr lang="fr-FR" sz="2400" dirty="0" smtClean="0"/>
          </a:p>
          <a:p>
            <a:endParaRPr lang="fr-FR" sz="2400" dirty="0"/>
          </a:p>
          <a:p>
            <a:r>
              <a:rPr lang="fr-FR" sz="2400" dirty="0" smtClean="0"/>
              <a:t>Information on complications </a:t>
            </a:r>
          </a:p>
          <a:p>
            <a:r>
              <a:rPr lang="fr-FR" sz="2400" dirty="0"/>
              <a:t>	</a:t>
            </a:r>
            <a:r>
              <a:rPr lang="fr-FR" sz="2400" dirty="0" smtClean="0"/>
              <a:t>- </a:t>
            </a:r>
            <a:r>
              <a:rPr lang="fr-FR" sz="2400" dirty="0" err="1" smtClean="0"/>
              <a:t>Risk</a:t>
            </a:r>
            <a:r>
              <a:rPr lang="fr-FR" sz="2400" dirty="0" smtClean="0"/>
              <a:t> </a:t>
            </a:r>
            <a:r>
              <a:rPr lang="fr-FR" sz="2400" dirty="0" err="1" smtClean="0"/>
              <a:t>factors</a:t>
            </a:r>
            <a:r>
              <a:rPr lang="fr-FR" sz="2400" dirty="0" smtClean="0"/>
              <a:t>: </a:t>
            </a:r>
            <a:r>
              <a:rPr lang="fr-FR" sz="2400" dirty="0" err="1" smtClean="0"/>
              <a:t>tabacco</a:t>
            </a:r>
            <a:r>
              <a:rPr lang="fr-FR" sz="2400" dirty="0" smtClean="0"/>
              <a:t>, </a:t>
            </a:r>
            <a:r>
              <a:rPr lang="fr-FR" sz="2400" dirty="0" err="1" smtClean="0"/>
              <a:t>obesity</a:t>
            </a:r>
            <a:r>
              <a:rPr lang="fr-FR" sz="2400" dirty="0" smtClean="0"/>
              <a:t>, </a:t>
            </a:r>
          </a:p>
          <a:p>
            <a:r>
              <a:rPr lang="fr-FR" sz="2400" dirty="0" err="1"/>
              <a:t>b</a:t>
            </a:r>
            <a:r>
              <a:rPr lang="fr-FR" sz="2400" dirty="0" err="1" smtClean="0"/>
              <a:t>reast</a:t>
            </a:r>
            <a:r>
              <a:rPr lang="fr-FR" sz="2400" dirty="0" smtClean="0"/>
              <a:t> size</a:t>
            </a:r>
          </a:p>
          <a:p>
            <a:endParaRPr lang="fr-FR" sz="2400" dirty="0"/>
          </a:p>
          <a:p>
            <a:r>
              <a:rPr lang="fr-FR" sz="2400" dirty="0" err="1" smtClean="0"/>
              <a:t>Psychologic</a:t>
            </a:r>
            <a:r>
              <a:rPr lang="fr-FR" sz="2400" dirty="0" smtClean="0"/>
              <a:t> </a:t>
            </a:r>
            <a:r>
              <a:rPr lang="fr-FR" sz="2400" dirty="0" err="1" smtClean="0"/>
              <a:t>Preparation</a:t>
            </a:r>
            <a:endParaRPr lang="fr-FR" sz="2400" dirty="0" smtClean="0"/>
          </a:p>
          <a:p>
            <a:r>
              <a:rPr lang="fr-FR" sz="2400" dirty="0"/>
              <a:t>	</a:t>
            </a:r>
            <a:r>
              <a:rPr lang="fr-FR" sz="2400" dirty="0" err="1" smtClean="0"/>
              <a:t>Alteration</a:t>
            </a:r>
            <a:r>
              <a:rPr lang="fr-FR" sz="2400" dirty="0" smtClean="0"/>
              <a:t> of </a:t>
            </a:r>
            <a:r>
              <a:rPr lang="fr-FR" sz="2400" dirty="0" err="1" smtClean="0"/>
              <a:t>corporeal</a:t>
            </a:r>
            <a:r>
              <a:rPr lang="fr-FR" sz="2400" dirty="0" smtClean="0"/>
              <a:t> image</a:t>
            </a:r>
          </a:p>
          <a:p>
            <a:r>
              <a:rPr lang="fr-FR" sz="2400" dirty="0"/>
              <a:t>	</a:t>
            </a:r>
            <a:r>
              <a:rPr lang="fr-FR" sz="2400" dirty="0" err="1" smtClean="0"/>
              <a:t>Alteration</a:t>
            </a:r>
            <a:r>
              <a:rPr lang="fr-FR" sz="2400" dirty="0" smtClean="0"/>
              <a:t> of libido</a:t>
            </a:r>
          </a:p>
          <a:p>
            <a:r>
              <a:rPr lang="fr-FR" sz="2400" dirty="0"/>
              <a:t>	</a:t>
            </a:r>
            <a:r>
              <a:rPr lang="fr-FR" sz="2400" dirty="0" err="1" smtClean="0"/>
              <a:t>Reduced</a:t>
            </a:r>
            <a:r>
              <a:rPr lang="fr-FR" sz="2400" dirty="0" smtClean="0"/>
              <a:t> </a:t>
            </a:r>
            <a:r>
              <a:rPr lang="fr-FR" sz="2400" dirty="0" err="1" smtClean="0"/>
              <a:t>anxiety</a:t>
            </a:r>
            <a:endParaRPr lang="fr-FR" sz="2400" dirty="0" smtClean="0"/>
          </a:p>
          <a:p>
            <a:endParaRPr lang="fr-FR" sz="2400" dirty="0" smtClean="0">
              <a:solidFill>
                <a:srgbClr val="FF0000"/>
              </a:solidFill>
            </a:endParaRPr>
          </a:p>
          <a:p>
            <a:r>
              <a:rPr lang="fr-FR" sz="2400" dirty="0" err="1" smtClean="0">
                <a:solidFill>
                  <a:srgbClr val="FF0000"/>
                </a:solidFill>
              </a:rPr>
              <a:t>Risk</a:t>
            </a:r>
            <a:r>
              <a:rPr lang="fr-FR" sz="2400" dirty="0" smtClean="0">
                <a:solidFill>
                  <a:srgbClr val="FF0000"/>
                </a:solidFill>
              </a:rPr>
              <a:t> </a:t>
            </a:r>
            <a:r>
              <a:rPr lang="fr-FR" sz="2400" dirty="0" err="1" smtClean="0">
                <a:solidFill>
                  <a:srgbClr val="FF0000"/>
                </a:solidFill>
              </a:rPr>
              <a:t>reduction</a:t>
            </a:r>
            <a:r>
              <a:rPr lang="fr-FR" sz="2400" dirty="0" smtClean="0">
                <a:solidFill>
                  <a:srgbClr val="FF0000"/>
                </a:solidFill>
              </a:rPr>
              <a:t> of 80% to 5%</a:t>
            </a:r>
          </a:p>
          <a:p>
            <a:r>
              <a:rPr lang="fr-FR" sz="2400" dirty="0" smtClean="0">
                <a:solidFill>
                  <a:srgbClr val="FF0000"/>
                </a:solidFill>
              </a:rPr>
              <a:t>Complexe Reconstruction</a:t>
            </a:r>
          </a:p>
          <a:p>
            <a:r>
              <a:rPr lang="fr-FR" sz="2400" dirty="0" err="1" smtClean="0">
                <a:solidFill>
                  <a:srgbClr val="FF0000"/>
                </a:solidFill>
              </a:rPr>
              <a:t>Specialized</a:t>
            </a:r>
            <a:r>
              <a:rPr lang="fr-FR" sz="2400" dirty="0" smtClean="0">
                <a:solidFill>
                  <a:srgbClr val="FF0000"/>
                </a:solidFill>
              </a:rPr>
              <a:t> team</a:t>
            </a:r>
            <a:endParaRPr lang="fr-FR" dirty="0" smtClean="0"/>
          </a:p>
          <a:p>
            <a:endParaRPr lang="fr-FR" dirty="0" smtClean="0"/>
          </a:p>
          <a:p>
            <a:endParaRPr lang="fr-FR" dirty="0" smtClean="0"/>
          </a:p>
          <a:p>
            <a:endParaRPr lang="fr-FR" dirty="0"/>
          </a:p>
        </p:txBody>
      </p:sp>
      <p:pic>
        <p:nvPicPr>
          <p:cNvPr id="2" name="Picture 1" descr="Screen Shot 2018-03-28 at 11.28.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49285" y="2170931"/>
            <a:ext cx="2529546" cy="1990274"/>
          </a:xfrm>
          <a:prstGeom prst="rect">
            <a:avLst/>
          </a:prstGeom>
        </p:spPr>
      </p:pic>
      <p:pic>
        <p:nvPicPr>
          <p:cNvPr id="3" name="Picture 2" descr="Screen Shot 2018-03-28 at 11.28.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49284" y="4161205"/>
            <a:ext cx="2529546" cy="1683844"/>
          </a:xfrm>
          <a:prstGeom prst="rect">
            <a:avLst/>
          </a:prstGeom>
        </p:spPr>
      </p:pic>
      <p:sp>
        <p:nvSpPr>
          <p:cNvPr id="6"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err="1" smtClean="0"/>
              <a:t>Breast</a:t>
            </a:r>
            <a:r>
              <a:rPr lang="fr-FR" dirty="0" smtClean="0"/>
              <a:t> cancer </a:t>
            </a:r>
            <a:r>
              <a:rPr lang="fr-FR" dirty="0" err="1" smtClean="0"/>
              <a:t>risk</a:t>
            </a:r>
            <a:r>
              <a:rPr lang="fr-FR" dirty="0" smtClean="0"/>
              <a:t> - </a:t>
            </a:r>
            <a:r>
              <a:rPr lang="fr-FR" dirty="0" err="1" smtClean="0"/>
              <a:t>Surgery</a:t>
            </a:r>
            <a:endParaRPr lang="fr-FR" dirty="0" smtClean="0"/>
          </a:p>
        </p:txBody>
      </p:sp>
    </p:spTree>
    <p:extLst>
      <p:ext uri="{BB962C8B-B14F-4D97-AF65-F5344CB8AC3E}">
        <p14:creationId xmlns:p14="http://schemas.microsoft.com/office/powerpoint/2010/main" val="3816600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1" y="1143026"/>
            <a:ext cx="4344113" cy="5581863"/>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60223" y="177800"/>
            <a:ext cx="8229600" cy="1109836"/>
          </a:xfrm>
        </p:spPr>
        <p:txBody>
          <a:bodyPr>
            <a:noAutofit/>
          </a:bodyPr>
          <a:lstStyle/>
          <a:p>
            <a:r>
              <a:rPr lang="fr-FR" sz="2400" dirty="0"/>
              <a:t>33 </a:t>
            </a:r>
            <a:r>
              <a:rPr lang="fr-FR" sz="2400" dirty="0" smtClean="0"/>
              <a:t>YEARS</a:t>
            </a:r>
            <a:r>
              <a:rPr lang="fr-FR" sz="2400" dirty="0"/>
              <a:t/>
            </a:r>
            <a:br>
              <a:rPr lang="fr-FR" sz="2400" dirty="0"/>
            </a:br>
            <a:endParaRPr lang="fr-FR" sz="2400" dirty="0"/>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3"/>
          <a:stretch>
            <a:fillRect/>
          </a:stretch>
        </p:blipFill>
        <p:spPr>
          <a:xfrm>
            <a:off x="393515" y="1213993"/>
            <a:ext cx="1228583" cy="1567502"/>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a:t>
            </a:r>
            <a:r>
              <a:rPr lang="fr-FR" dirty="0"/>
              <a:t>2</a:t>
            </a:r>
          </a:p>
        </p:txBody>
      </p:sp>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89"/>
            <a:ext cx="4286533" cy="5551801"/>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 xmlns:a16="http://schemas.microsoft.com/office/drawing/2014/main" id="{54CDB4C5-5B2B-4292-B52D-8908B00F1F9B}"/>
              </a:ext>
            </a:extLst>
          </p:cNvPr>
          <p:cNvGraphicFramePr/>
          <p:nvPr/>
        </p:nvGraphicFramePr>
        <p:xfrm>
          <a:off x="808185" y="177800"/>
          <a:ext cx="2434745" cy="634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3">
            <a:extLst>
              <a:ext uri="{FF2B5EF4-FFF2-40B4-BE49-F238E27FC236}">
                <a16:creationId xmlns="" xmlns:a16="http://schemas.microsoft.com/office/drawing/2014/main" id="{6C9CF4C8-D707-4AB5-A483-18E271AB6677}"/>
              </a:ext>
            </a:extLst>
          </p:cNvPr>
          <p:cNvSpPr txBox="1"/>
          <p:nvPr/>
        </p:nvSpPr>
        <p:spPr>
          <a:xfrm>
            <a:off x="249151" y="3494698"/>
            <a:ext cx="4212691" cy="1908215"/>
          </a:xfrm>
          <a:prstGeom prst="rect">
            <a:avLst/>
          </a:prstGeom>
          <a:noFill/>
        </p:spPr>
        <p:txBody>
          <a:bodyPr wrap="square" rtlCol="0">
            <a:spAutoFit/>
          </a:bodyPr>
          <a:lstStyle/>
          <a:p>
            <a:pPr marL="285750" indent="-285750">
              <a:buFont typeface="Arial" panose="020B0604020202020204" pitchFamily="34" charset="0"/>
              <a:buChar char="•"/>
            </a:pPr>
            <a:r>
              <a:rPr lang="fr-FR" dirty="0" err="1" smtClean="0"/>
              <a:t>Meets</a:t>
            </a:r>
            <a:r>
              <a:rPr lang="fr-FR" dirty="0" smtClean="0"/>
              <a:t> a </a:t>
            </a:r>
            <a:r>
              <a:rPr lang="fr-FR" dirty="0" err="1" smtClean="0"/>
              <a:t>genetic</a:t>
            </a:r>
            <a:r>
              <a:rPr lang="fr-FR" dirty="0" smtClean="0"/>
              <a:t> </a:t>
            </a:r>
            <a:r>
              <a:rPr lang="fr-FR" dirty="0" err="1" smtClean="0"/>
              <a:t>counselor</a:t>
            </a:r>
            <a:endParaRPr lang="fr-FR" dirty="0"/>
          </a:p>
          <a:p>
            <a:pPr marL="285750" indent="-285750">
              <a:buFont typeface="Arial" panose="020B0604020202020204" pitchFamily="34" charset="0"/>
              <a:buChar char="•"/>
            </a:pPr>
            <a:r>
              <a:rPr lang="fr-FR" dirty="0" err="1" smtClean="0"/>
              <a:t>Discusses</a:t>
            </a:r>
            <a:r>
              <a:rPr lang="fr-FR" dirty="0" smtClean="0"/>
              <a:t> all possible options</a:t>
            </a:r>
            <a:endParaRPr lang="fr-FR" dirty="0"/>
          </a:p>
          <a:p>
            <a:pPr marL="285750" indent="-285750">
              <a:buFont typeface="Arial" panose="020B0604020202020204" pitchFamily="34" charset="0"/>
              <a:buChar char="•"/>
            </a:pPr>
            <a:r>
              <a:rPr lang="fr-FR" dirty="0" err="1" smtClean="0"/>
              <a:t>Pre</a:t>
            </a:r>
            <a:r>
              <a:rPr lang="fr-FR" dirty="0" smtClean="0"/>
              <a:t>-implantation </a:t>
            </a:r>
            <a:r>
              <a:rPr lang="fr-FR" dirty="0" err="1" smtClean="0"/>
              <a:t>diagnosis</a:t>
            </a:r>
            <a:endParaRPr lang="fr-FR" dirty="0"/>
          </a:p>
          <a:p>
            <a:pPr marL="285750" indent="-285750">
              <a:buFont typeface="Arial" panose="020B0604020202020204" pitchFamily="34" charset="0"/>
              <a:buChar char="•"/>
            </a:pPr>
            <a:r>
              <a:rPr lang="fr-FR" dirty="0" err="1" smtClean="0"/>
              <a:t>Avoid</a:t>
            </a:r>
            <a:r>
              <a:rPr lang="fr-FR" dirty="0" smtClean="0"/>
              <a:t> the transmission to </a:t>
            </a:r>
            <a:r>
              <a:rPr lang="fr-FR" dirty="0" err="1" smtClean="0"/>
              <a:t>her</a:t>
            </a:r>
            <a:r>
              <a:rPr lang="fr-FR" dirty="0" smtClean="0"/>
              <a:t> </a:t>
            </a:r>
            <a:r>
              <a:rPr lang="fr-FR" dirty="0" err="1" smtClean="0"/>
              <a:t>children</a:t>
            </a:r>
            <a:endParaRPr lang="fr-FR" dirty="0"/>
          </a:p>
          <a:p>
            <a:endParaRPr lang="fr-FR" dirty="0"/>
          </a:p>
          <a:p>
            <a:endParaRPr lang="fr-FR" sz="1400" dirty="0"/>
          </a:p>
          <a:p>
            <a:endParaRPr lang="fr-FR" sz="1400" dirty="0"/>
          </a:p>
        </p:txBody>
      </p:sp>
      <p:sp>
        <p:nvSpPr>
          <p:cNvPr id="19" name="TextBox 3">
            <a:extLst>
              <a:ext uri="{FF2B5EF4-FFF2-40B4-BE49-F238E27FC236}">
                <a16:creationId xmlns="" xmlns:a16="http://schemas.microsoft.com/office/drawing/2014/main" id="{244974AE-E6C7-4D7D-8033-14F8DE5B40D1}"/>
              </a:ext>
            </a:extLst>
          </p:cNvPr>
          <p:cNvSpPr txBox="1"/>
          <p:nvPr/>
        </p:nvSpPr>
        <p:spPr>
          <a:xfrm>
            <a:off x="4658612" y="3170477"/>
            <a:ext cx="4329709" cy="2462213"/>
          </a:xfrm>
          <a:prstGeom prst="rect">
            <a:avLst/>
          </a:prstGeom>
          <a:noFill/>
        </p:spPr>
        <p:txBody>
          <a:bodyPr wrap="square" rtlCol="0">
            <a:spAutoFit/>
          </a:bodyPr>
          <a:lstStyle/>
          <a:p>
            <a:pPr marL="285750" indent="-285750">
              <a:buFont typeface="Arial" panose="020B0604020202020204" pitchFamily="34" charset="0"/>
              <a:buChar char="•"/>
            </a:pPr>
            <a:r>
              <a:rPr lang="fr-FR" sz="1400" b="1" u="sng" dirty="0" smtClean="0"/>
              <a:t>A </a:t>
            </a:r>
            <a:r>
              <a:rPr lang="fr-FR" sz="1400" b="1" u="sng" dirty="0" err="1" smtClean="0"/>
              <a:t>genetic</a:t>
            </a:r>
            <a:r>
              <a:rPr lang="fr-FR" sz="1400" b="1" u="sng" dirty="0" smtClean="0"/>
              <a:t> cause </a:t>
            </a:r>
            <a:r>
              <a:rPr lang="fr-FR" sz="1400" b="1" u="sng" dirty="0" err="1" smtClean="0"/>
              <a:t>is</a:t>
            </a:r>
            <a:r>
              <a:rPr lang="fr-FR" sz="1400" b="1" u="sng" dirty="0" smtClean="0"/>
              <a:t> </a:t>
            </a:r>
            <a:r>
              <a:rPr lang="fr-FR" sz="1400" b="1" u="sng" dirty="0" err="1" smtClean="0"/>
              <a:t>suspected</a:t>
            </a:r>
            <a:r>
              <a:rPr lang="fr-FR" sz="1400" b="1" u="sng" dirty="0" smtClean="0"/>
              <a:t> </a:t>
            </a:r>
            <a:r>
              <a:rPr lang="fr-FR" sz="1400" dirty="0" smtClean="0"/>
              <a:t>(</a:t>
            </a:r>
            <a:r>
              <a:rPr lang="fr-FR" sz="1400" dirty="0" err="1" smtClean="0"/>
              <a:t>young</a:t>
            </a:r>
            <a:r>
              <a:rPr lang="fr-FR" sz="1400" dirty="0" smtClean="0"/>
              <a:t> </a:t>
            </a:r>
            <a:r>
              <a:rPr lang="fr-FR" sz="1400" dirty="0" err="1" smtClean="0"/>
              <a:t>age</a:t>
            </a:r>
            <a:r>
              <a:rPr lang="fr-FR" sz="1400" dirty="0" smtClean="0"/>
              <a:t>) </a:t>
            </a:r>
            <a:endParaRPr lang="fr-FR" sz="1400" dirty="0"/>
          </a:p>
          <a:p>
            <a:pPr marL="285750" indent="-285750">
              <a:buFont typeface="Arial" panose="020B0604020202020204" pitchFamily="34" charset="0"/>
              <a:buChar char="•"/>
            </a:pPr>
            <a:endParaRPr lang="fr-FR" sz="1400" dirty="0"/>
          </a:p>
          <a:p>
            <a:endParaRPr lang="fr-FR" sz="1400" u="sng" dirty="0" smtClean="0"/>
          </a:p>
          <a:p>
            <a:endParaRPr lang="fr-FR" sz="1400" u="sng" dirty="0"/>
          </a:p>
          <a:p>
            <a:pPr marL="285750" indent="-285750">
              <a:buFont typeface="Arial" panose="020B0604020202020204" pitchFamily="34" charset="0"/>
              <a:buChar char="•"/>
            </a:pPr>
            <a:r>
              <a:rPr lang="fr-FR" sz="1400" dirty="0" err="1" smtClean="0"/>
              <a:t>Too</a:t>
            </a:r>
            <a:r>
              <a:rPr lang="fr-FR" sz="1400" dirty="0" smtClean="0"/>
              <a:t> </a:t>
            </a:r>
            <a:r>
              <a:rPr lang="fr-FR" sz="1400" dirty="0" err="1" smtClean="0"/>
              <a:t>late</a:t>
            </a:r>
            <a:r>
              <a:rPr lang="fr-FR" sz="1400" dirty="0" smtClean="0"/>
              <a:t> to </a:t>
            </a:r>
            <a:r>
              <a:rPr lang="fr-FR" sz="1400" dirty="0" err="1" smtClean="0"/>
              <a:t>preserve</a:t>
            </a:r>
            <a:r>
              <a:rPr lang="fr-FR" sz="1400" dirty="0" smtClean="0"/>
              <a:t> </a:t>
            </a:r>
            <a:r>
              <a:rPr lang="fr-FR" sz="1400" dirty="0" err="1" smtClean="0"/>
              <a:t>her</a:t>
            </a:r>
            <a:r>
              <a:rPr lang="fr-FR" sz="1400" dirty="0" smtClean="0"/>
              <a:t> </a:t>
            </a:r>
            <a:r>
              <a:rPr lang="fr-FR" sz="1400" dirty="0" err="1" smtClean="0"/>
              <a:t>fertility</a:t>
            </a:r>
            <a:r>
              <a:rPr lang="fr-FR" sz="1400" dirty="0" smtClean="0"/>
              <a:t> as the cancer </a:t>
            </a:r>
            <a:r>
              <a:rPr lang="fr-FR" sz="1400" dirty="0" err="1" smtClean="0"/>
              <a:t>treatment</a:t>
            </a:r>
            <a:r>
              <a:rPr lang="fr-FR" sz="1400" dirty="0" smtClean="0"/>
              <a:t> </a:t>
            </a:r>
            <a:r>
              <a:rPr lang="fr-FR" sz="1400" dirty="0" err="1" smtClean="0"/>
              <a:t>is</a:t>
            </a:r>
            <a:r>
              <a:rPr lang="fr-FR" sz="1400" dirty="0" smtClean="0"/>
              <a:t> urgent, and the </a:t>
            </a:r>
            <a:r>
              <a:rPr lang="fr-FR" sz="1400" dirty="0" err="1" smtClean="0"/>
              <a:t>tumor</a:t>
            </a:r>
            <a:r>
              <a:rPr lang="fr-FR" sz="1400" dirty="0" smtClean="0"/>
              <a:t> hormone </a:t>
            </a:r>
            <a:r>
              <a:rPr lang="fr-FR" sz="1400" dirty="0" err="1" smtClean="0"/>
              <a:t>dependant</a:t>
            </a:r>
            <a:r>
              <a:rPr lang="fr-FR" sz="1400" dirty="0" smtClean="0"/>
              <a:t> </a:t>
            </a:r>
            <a:endParaRPr lang="fr-FR" sz="1400" dirty="0"/>
          </a:p>
          <a:p>
            <a:pPr marL="285750" indent="-285750">
              <a:buFont typeface="Arial" panose="020B0604020202020204" pitchFamily="34" charset="0"/>
              <a:buChar char="•"/>
            </a:pPr>
            <a:r>
              <a:rPr lang="fr-FR" sz="1400" dirty="0" smtClean="0"/>
              <a:t>CHEMOTHERAPY : 6 MONTHS</a:t>
            </a:r>
          </a:p>
          <a:p>
            <a:pPr marL="285750" indent="-285750">
              <a:buFont typeface="Arial" panose="020B0604020202020204" pitchFamily="34" charset="0"/>
              <a:buChar char="•"/>
            </a:pPr>
            <a:r>
              <a:rPr lang="fr-FR" sz="1400" dirty="0" smtClean="0"/>
              <a:t>SURGERY: Conservative</a:t>
            </a:r>
            <a:endParaRPr lang="fr-FR" sz="1400" dirty="0"/>
          </a:p>
          <a:p>
            <a:pPr marL="285750" indent="-285750">
              <a:buFont typeface="Arial" panose="020B0604020202020204" pitchFamily="34" charset="0"/>
              <a:buChar char="•"/>
            </a:pPr>
            <a:r>
              <a:rPr lang="fr-FR" sz="1400" dirty="0" smtClean="0"/>
              <a:t>RADIOTHERAPY : 6 WEEKS</a:t>
            </a:r>
          </a:p>
          <a:p>
            <a:pPr marL="285750" indent="-285750">
              <a:buFont typeface="Arial" panose="020B0604020202020204" pitchFamily="34" charset="0"/>
              <a:buChar char="•"/>
            </a:pPr>
            <a:r>
              <a:rPr lang="fr-FR" sz="1400" dirty="0" smtClean="0"/>
              <a:t>HORMONE THERAPY: 5 YEARS</a:t>
            </a:r>
            <a:endParaRPr lang="fr-FR" sz="1400" dirty="0"/>
          </a:p>
        </p:txBody>
      </p:sp>
      <p:sp>
        <p:nvSpPr>
          <p:cNvPr id="3" name="Rectangle 2">
            <a:extLst>
              <a:ext uri="{FF2B5EF4-FFF2-40B4-BE49-F238E27FC236}">
                <a16:creationId xmlns="" xmlns:a16="http://schemas.microsoft.com/office/drawing/2014/main" id="{EE147CBE-71B3-4E08-BD4B-563FA64BB482}"/>
              </a:ext>
            </a:extLst>
          </p:cNvPr>
          <p:cNvSpPr/>
          <p:nvPr/>
        </p:nvSpPr>
        <p:spPr>
          <a:xfrm>
            <a:off x="11765324" y="1847000"/>
            <a:ext cx="2002279" cy="523220"/>
          </a:xfrm>
          <a:prstGeom prst="rect">
            <a:avLst/>
          </a:prstGeom>
        </p:spPr>
        <p:txBody>
          <a:bodyPr wrap="none">
            <a:spAutoFit/>
          </a:bodyPr>
          <a:lstStyle/>
          <a:p>
            <a:pPr marL="285750" indent="-285750">
              <a:buFont typeface="Arial" panose="020B0604020202020204" pitchFamily="34" charset="0"/>
              <a:buChar char="•"/>
            </a:pPr>
            <a:r>
              <a:rPr lang="fr-FR" sz="1400" b="1" u="sng" dirty="0"/>
              <a:t>Fatiguée… malade….</a:t>
            </a:r>
          </a:p>
          <a:p>
            <a:pPr marL="285750" indent="-285750">
              <a:buFont typeface="Arial" panose="020B0604020202020204" pitchFamily="34" charset="0"/>
              <a:buChar char="•"/>
            </a:pPr>
            <a:endParaRPr lang="fr-FR" sz="1400" b="1" u="sng" dirty="0"/>
          </a:p>
        </p:txBody>
      </p:sp>
      <p:sp>
        <p:nvSpPr>
          <p:cNvPr id="20" name="Rectangle 19">
            <a:extLst>
              <a:ext uri="{FF2B5EF4-FFF2-40B4-BE49-F238E27FC236}">
                <a16:creationId xmlns="" xmlns:a16="http://schemas.microsoft.com/office/drawing/2014/main" id="{AB899082-CE98-4506-9092-E2C4AC51E7CB}"/>
              </a:ext>
            </a:extLst>
          </p:cNvPr>
          <p:cNvSpPr/>
          <p:nvPr/>
        </p:nvSpPr>
        <p:spPr>
          <a:xfrm>
            <a:off x="1780720" y="2098974"/>
            <a:ext cx="1980029" cy="307777"/>
          </a:xfrm>
          <a:prstGeom prst="rect">
            <a:avLst/>
          </a:prstGeom>
        </p:spPr>
        <p:txBody>
          <a:bodyPr wrap="none">
            <a:spAutoFit/>
          </a:bodyPr>
          <a:lstStyle/>
          <a:p>
            <a:pPr marL="285750" indent="-285750">
              <a:buFont typeface="Arial" panose="020B0604020202020204" pitchFamily="34" charset="0"/>
              <a:buChar char="•"/>
            </a:pPr>
            <a:r>
              <a:rPr lang="fr-FR" sz="1400" b="1" u="sng" dirty="0" err="1" smtClean="0"/>
              <a:t>Informed</a:t>
            </a:r>
            <a:r>
              <a:rPr lang="fr-FR" sz="1400" b="1" u="sng" dirty="0" smtClean="0"/>
              <a:t>, </a:t>
            </a:r>
            <a:r>
              <a:rPr lang="fr-FR" sz="1400" b="1" u="sng" dirty="0" err="1" smtClean="0"/>
              <a:t>reassured</a:t>
            </a:r>
            <a:r>
              <a:rPr lang="fr-FR" sz="1400" b="1" u="sng" dirty="0" smtClean="0"/>
              <a:t> </a:t>
            </a:r>
            <a:endParaRPr lang="fr-FR" sz="1400" b="1" u="sng" dirty="0"/>
          </a:p>
        </p:txBody>
      </p:sp>
      <p:sp>
        <p:nvSpPr>
          <p:cNvPr id="15" name="Bulle narrative : ronde 14">
            <a:extLst>
              <a:ext uri="{FF2B5EF4-FFF2-40B4-BE49-F238E27FC236}">
                <a16:creationId xmlns="" xmlns:a16="http://schemas.microsoft.com/office/drawing/2014/main" id="{6252E0A9-DC2B-4164-A974-381F2A9E0CE6}"/>
              </a:ext>
            </a:extLst>
          </p:cNvPr>
          <p:cNvSpPr/>
          <p:nvPr/>
        </p:nvSpPr>
        <p:spPr>
          <a:xfrm>
            <a:off x="7128426" y="3434454"/>
            <a:ext cx="1681655" cy="614024"/>
          </a:xfrm>
          <a:prstGeom prst="wedgeEllipseCallout">
            <a:avLst>
              <a:gd name="adj1" fmla="val -50078"/>
              <a:gd name="adj2" fmla="val 64914"/>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tx1"/>
                </a:solidFill>
              </a:rPr>
              <a:t>Discusses</a:t>
            </a:r>
            <a:r>
              <a:rPr lang="fr-FR" sz="1400" b="1" dirty="0" smtClean="0">
                <a:solidFill>
                  <a:schemeClr val="tx1"/>
                </a:solidFill>
              </a:rPr>
              <a:t> the </a:t>
            </a:r>
            <a:r>
              <a:rPr lang="fr-FR" sz="1400" b="1" dirty="0" err="1" smtClean="0">
                <a:solidFill>
                  <a:schemeClr val="tx1"/>
                </a:solidFill>
              </a:rPr>
              <a:t>possibility</a:t>
            </a:r>
            <a:r>
              <a:rPr lang="fr-FR" sz="1400" b="1" dirty="0" smtClean="0">
                <a:solidFill>
                  <a:schemeClr val="tx1"/>
                </a:solidFill>
              </a:rPr>
              <a:t> to have kids</a:t>
            </a:r>
            <a:endParaRPr lang="fr-FR" b="1" dirty="0">
              <a:solidFill>
                <a:schemeClr val="tx1"/>
              </a:solidFill>
            </a:endParaRPr>
          </a:p>
        </p:txBody>
      </p:sp>
      <p:sp>
        <p:nvSpPr>
          <p:cNvPr id="5" name="AutoShape 2" descr="Résultat de recherche d'images pour &quot;image femme malade&quot;">
            <a:extLst>
              <a:ext uri="{FF2B5EF4-FFF2-40B4-BE49-F238E27FC236}">
                <a16:creationId xmlns="" xmlns:a16="http://schemas.microsoft.com/office/drawing/2014/main" id="{134FF07A-DFE5-4EA5-B774-76E6839F8F0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3" name="Image 22">
            <a:extLst>
              <a:ext uri="{FF2B5EF4-FFF2-40B4-BE49-F238E27FC236}">
                <a16:creationId xmlns="" xmlns:a16="http://schemas.microsoft.com/office/drawing/2014/main" id="{0C150247-996D-4E2E-B2DA-93458BB0F388}"/>
              </a:ext>
            </a:extLst>
          </p:cNvPr>
          <p:cNvPicPr>
            <a:picLocks noChangeAspect="1"/>
          </p:cNvPicPr>
          <p:nvPr/>
        </p:nvPicPr>
        <p:blipFill>
          <a:blip r:embed="rId9"/>
          <a:stretch>
            <a:fillRect/>
          </a:stretch>
        </p:blipFill>
        <p:spPr>
          <a:xfrm>
            <a:off x="10565850" y="5011711"/>
            <a:ext cx="2644432" cy="1123884"/>
          </a:xfrm>
          <a:prstGeom prst="rect">
            <a:avLst/>
          </a:prstGeom>
        </p:spPr>
      </p:pic>
      <p:sp>
        <p:nvSpPr>
          <p:cNvPr id="25" name="Bulle narrative : ronde 24">
            <a:extLst>
              <a:ext uri="{FF2B5EF4-FFF2-40B4-BE49-F238E27FC236}">
                <a16:creationId xmlns="" xmlns:a16="http://schemas.microsoft.com/office/drawing/2014/main" id="{196ADE5F-04B7-49DE-A57E-DA6717C8D8A7}"/>
              </a:ext>
            </a:extLst>
          </p:cNvPr>
          <p:cNvSpPr/>
          <p:nvPr/>
        </p:nvSpPr>
        <p:spPr>
          <a:xfrm>
            <a:off x="9569007" y="4750677"/>
            <a:ext cx="996843" cy="652236"/>
          </a:xfrm>
          <a:prstGeom prst="wedgeEllipseCallout">
            <a:avLst>
              <a:gd name="adj1" fmla="val 61177"/>
              <a:gd name="adj2" fmla="val 7724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NON</a:t>
            </a:r>
          </a:p>
        </p:txBody>
      </p:sp>
      <p:pic>
        <p:nvPicPr>
          <p:cNvPr id="29" name="Image 28">
            <a:extLst>
              <a:ext uri="{FF2B5EF4-FFF2-40B4-BE49-F238E27FC236}">
                <a16:creationId xmlns="" xmlns:a16="http://schemas.microsoft.com/office/drawing/2014/main" id="{6581A896-8758-400D-95B3-8D99AA9B7782}"/>
              </a:ext>
            </a:extLst>
          </p:cNvPr>
          <p:cNvPicPr>
            <a:picLocks noChangeAspect="1"/>
          </p:cNvPicPr>
          <p:nvPr/>
        </p:nvPicPr>
        <p:blipFill>
          <a:blip r:embed="rId10"/>
          <a:stretch>
            <a:fillRect/>
          </a:stretch>
        </p:blipFill>
        <p:spPr>
          <a:xfrm>
            <a:off x="7070798" y="1558562"/>
            <a:ext cx="1578991" cy="1573010"/>
          </a:xfrm>
          <a:prstGeom prst="rect">
            <a:avLst/>
          </a:prstGeom>
        </p:spPr>
      </p:pic>
      <p:pic>
        <p:nvPicPr>
          <p:cNvPr id="22" name="Picture 21" descr="femme-deprimee-isole_1149-175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865030" y="1287636"/>
            <a:ext cx="428348" cy="352395"/>
          </a:xfrm>
          <a:prstGeom prst="rect">
            <a:avLst/>
          </a:prstGeom>
        </p:spPr>
      </p:pic>
      <p:pic>
        <p:nvPicPr>
          <p:cNvPr id="31" name="Picture 30" descr="femme-deprimee-isole_1149-175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841183" y="1512359"/>
            <a:ext cx="1871150" cy="1539364"/>
          </a:xfrm>
          <a:prstGeom prst="rect">
            <a:avLst/>
          </a:prstGeom>
        </p:spPr>
      </p:pic>
      <p:pic>
        <p:nvPicPr>
          <p:cNvPr id="10" name="Picture 9"/>
          <p:cNvPicPr>
            <a:picLocks noChangeAspect="1"/>
          </p:cNvPicPr>
          <p:nvPr/>
        </p:nvPicPr>
        <p:blipFill>
          <a:blip r:embed="rId12"/>
          <a:stretch>
            <a:fillRect/>
          </a:stretch>
        </p:blipFill>
        <p:spPr>
          <a:xfrm>
            <a:off x="7012496" y="5594563"/>
            <a:ext cx="1923667" cy="1082063"/>
          </a:xfrm>
          <a:prstGeom prst="rect">
            <a:avLst/>
          </a:prstGeom>
        </p:spPr>
      </p:pic>
    </p:spTree>
    <p:extLst>
      <p:ext uri="{BB962C8B-B14F-4D97-AF65-F5344CB8AC3E}">
        <p14:creationId xmlns:p14="http://schemas.microsoft.com/office/powerpoint/2010/main" val="4006692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95288" y="201613"/>
            <a:ext cx="8229600" cy="850900"/>
          </a:xfrm>
        </p:spPr>
        <p:txBody>
          <a:bodyPr vert="horz" wrap="square" lIns="91440" tIns="45720" rIns="91440" bIns="45720" numCol="1" anchor="t" anchorCtr="0" compatLnSpc="1">
            <a:prstTxWarp prst="textNoShape">
              <a:avLst/>
            </a:prstTxWarp>
            <a:normAutofit/>
          </a:bodyPr>
          <a:lstStyle/>
          <a:p>
            <a:pPr algn="l"/>
            <a:r>
              <a:rPr lang="fr-FR" sz="3600" dirty="0" err="1" smtClean="0">
                <a:latin typeface="Arial" charset="0"/>
              </a:rPr>
              <a:t>Precision</a:t>
            </a:r>
            <a:r>
              <a:rPr lang="fr-FR" sz="3600" dirty="0" smtClean="0">
                <a:latin typeface="Arial" charset="0"/>
              </a:rPr>
              <a:t> </a:t>
            </a:r>
            <a:r>
              <a:rPr lang="fr-FR" sz="3600" dirty="0" err="1" smtClean="0">
                <a:latin typeface="Arial" charset="0"/>
              </a:rPr>
              <a:t>medicine</a:t>
            </a:r>
            <a:r>
              <a:rPr lang="fr-FR" sz="3600" dirty="0" smtClean="0">
                <a:latin typeface="Arial" charset="0"/>
              </a:rPr>
              <a:t> in Adjuvant situation</a:t>
            </a:r>
            <a:endParaRPr lang="fr-FR" sz="3600" dirty="0">
              <a:latin typeface="Arial" charset="0"/>
            </a:endParaRPr>
          </a:p>
        </p:txBody>
      </p:sp>
      <p:sp>
        <p:nvSpPr>
          <p:cNvPr id="2" name="ZoneTexte 1"/>
          <p:cNvSpPr txBox="1"/>
          <p:nvPr/>
        </p:nvSpPr>
        <p:spPr>
          <a:xfrm>
            <a:off x="179388" y="6597650"/>
            <a:ext cx="5113337" cy="307777"/>
          </a:xfrm>
          <a:prstGeom prst="rect">
            <a:avLst/>
          </a:prstGeom>
          <a:noFill/>
        </p:spPr>
        <p:txBody>
          <a:bodyPr>
            <a:spAutoFit/>
          </a:bodyPr>
          <a:lstStyle>
            <a:lvl1pPr eaLnBrk="0" hangingPunct="0">
              <a:defRPr baseline="30000">
                <a:solidFill>
                  <a:schemeClr val="tx1"/>
                </a:solidFill>
                <a:latin typeface="Arial" charset="0"/>
                <a:ea typeface="ＭＳ Ｐゴシック" charset="0"/>
                <a:cs typeface="Arial" charset="0"/>
              </a:defRPr>
            </a:lvl1pPr>
            <a:lvl2pPr marL="742950" indent="-285750" eaLnBrk="0" hangingPunct="0">
              <a:defRPr baseline="30000">
                <a:solidFill>
                  <a:schemeClr val="tx1"/>
                </a:solidFill>
                <a:latin typeface="Arial" charset="0"/>
                <a:ea typeface="Arial" charset="0"/>
                <a:cs typeface="Arial" charset="0"/>
              </a:defRPr>
            </a:lvl2pPr>
            <a:lvl3pPr marL="1143000" indent="-228600" eaLnBrk="0" hangingPunct="0">
              <a:defRPr baseline="30000">
                <a:solidFill>
                  <a:schemeClr val="tx1"/>
                </a:solidFill>
                <a:latin typeface="Arial" charset="0"/>
                <a:ea typeface="Arial" charset="0"/>
                <a:cs typeface="Arial" charset="0"/>
              </a:defRPr>
            </a:lvl3pPr>
            <a:lvl4pPr marL="1600200" indent="-228600" eaLnBrk="0" hangingPunct="0">
              <a:defRPr baseline="30000">
                <a:solidFill>
                  <a:schemeClr val="tx1"/>
                </a:solidFill>
                <a:latin typeface="Arial" charset="0"/>
                <a:ea typeface="Arial" charset="0"/>
                <a:cs typeface="Arial" charset="0"/>
              </a:defRPr>
            </a:lvl4pPr>
            <a:lvl5pPr marL="2057400" indent="-228600" eaLnBrk="0" hangingPunct="0">
              <a:defRPr baseline="30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baseline="30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baseline="30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baseline="30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baseline="30000">
                <a:solidFill>
                  <a:schemeClr val="tx1"/>
                </a:solidFill>
                <a:latin typeface="Arial" charset="0"/>
                <a:ea typeface="Arial" charset="0"/>
                <a:cs typeface="Arial" charset="0"/>
              </a:defRPr>
            </a:lvl9pPr>
          </a:lstStyle>
          <a:p>
            <a:pPr eaLnBrk="1" hangingPunct="1"/>
            <a:r>
              <a:rPr lang="fr-FR" sz="1400" baseline="0" dirty="0">
                <a:solidFill>
                  <a:srgbClr val="000000"/>
                </a:solidFill>
              </a:rPr>
              <a:t>(*) </a:t>
            </a:r>
            <a:r>
              <a:rPr lang="fr-FR" sz="1400" baseline="0" dirty="0" err="1">
                <a:solidFill>
                  <a:srgbClr val="000000"/>
                </a:solidFill>
              </a:rPr>
              <a:t>Genome-wide</a:t>
            </a:r>
            <a:r>
              <a:rPr lang="fr-FR" sz="1400" baseline="0" dirty="0">
                <a:solidFill>
                  <a:srgbClr val="000000"/>
                </a:solidFill>
              </a:rPr>
              <a:t> association </a:t>
            </a:r>
            <a:r>
              <a:rPr lang="fr-FR" sz="1400" baseline="0" dirty="0" err="1">
                <a:solidFill>
                  <a:srgbClr val="000000"/>
                </a:solidFill>
              </a:rPr>
              <a:t>study</a:t>
            </a:r>
            <a:r>
              <a:rPr lang="fr-FR" sz="1400" baseline="0" dirty="0">
                <a:solidFill>
                  <a:srgbClr val="000000"/>
                </a:solidFill>
              </a:rPr>
              <a:t> </a:t>
            </a:r>
            <a:endParaRPr lang="fr-FR" sz="1400" baseline="0" dirty="0" smtClean="0">
              <a:solidFill>
                <a:srgbClr val="000000"/>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490993230"/>
              </p:ext>
            </p:extLst>
          </p:nvPr>
        </p:nvGraphicFramePr>
        <p:xfrm>
          <a:off x="569847" y="1105562"/>
          <a:ext cx="7755552" cy="5196899"/>
        </p:xfrm>
        <a:graphic>
          <a:graphicData uri="http://schemas.openxmlformats.org/drawingml/2006/table">
            <a:tbl>
              <a:tblPr>
                <a:tableStyleId>{2D5ABB26-0587-4C30-8999-92F81FD0307C}</a:tableStyleId>
              </a:tblPr>
              <a:tblGrid>
                <a:gridCol w="2851956"/>
                <a:gridCol w="2452535"/>
                <a:gridCol w="2451061"/>
              </a:tblGrid>
              <a:tr h="5541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u="none" strike="noStrike" cap="none" normalizeH="0" baseline="0" dirty="0" err="1" smtClean="0">
                          <a:ln>
                            <a:noFill/>
                          </a:ln>
                          <a:effectLst/>
                        </a:rPr>
                        <a:t>Clinical</a:t>
                      </a:r>
                      <a:r>
                        <a:rPr kumimoji="0" lang="fr-FR" sz="2200" b="1" u="none" strike="noStrike" cap="none" normalizeH="0" baseline="0" dirty="0" smtClean="0">
                          <a:ln>
                            <a:noFill/>
                          </a:ln>
                          <a:effectLst/>
                        </a:rPr>
                        <a:t> situation</a:t>
                      </a:r>
                      <a:endParaRPr kumimoji="0" lang="fr-FR" sz="2200" b="1" i="0" u="none" strike="noStrike" cap="none" normalizeH="0" baseline="0" dirty="0">
                        <a:ln>
                          <a:noFill/>
                        </a:ln>
                        <a:solidFill>
                          <a:schemeClr val="tx1"/>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err="1" smtClean="0">
                          <a:ln>
                            <a:noFill/>
                          </a:ln>
                          <a:solidFill>
                            <a:schemeClr val="tx1"/>
                          </a:solidFill>
                          <a:effectLst/>
                          <a:latin typeface="+mn-lt"/>
                          <a:ea typeface="+mn-ea"/>
                          <a:cs typeface="+mn-cs"/>
                        </a:rPr>
                        <a:t>Currently</a:t>
                      </a:r>
                      <a:endParaRPr kumimoji="0" lang="fr-FR" sz="2200" b="1" i="0" u="none" strike="noStrike" cap="none" normalizeH="0" baseline="0" dirty="0">
                        <a:ln>
                          <a:noFill/>
                        </a:ln>
                        <a:solidFill>
                          <a:schemeClr val="tx1"/>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u="none" strike="noStrike" cap="none" normalizeH="0" baseline="0" dirty="0">
                          <a:ln>
                            <a:noFill/>
                          </a:ln>
                          <a:effectLst/>
                        </a:rPr>
                        <a:t>Futur</a:t>
                      </a:r>
                      <a:endParaRPr kumimoji="0" lang="fr-FR" sz="2200" b="1" i="0" u="none" strike="noStrike" cap="none" normalizeH="0" baseline="0" dirty="0">
                        <a:ln>
                          <a:noFill/>
                        </a:ln>
                        <a:solidFill>
                          <a:schemeClr val="tx1"/>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4606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u="none" strike="noStrike" cap="none" normalizeH="0" baseline="0" dirty="0" err="1" smtClean="0">
                          <a:ln>
                            <a:noFill/>
                          </a:ln>
                          <a:effectLst/>
                        </a:rPr>
                        <a:t>Prevention</a:t>
                      </a:r>
                      <a:endParaRPr kumimoji="0" lang="fr-FR" sz="2400" b="1" i="0" u="none" strike="noStrike" cap="none" normalizeH="0" baseline="0" dirty="0">
                        <a:ln>
                          <a:noFill/>
                        </a:ln>
                        <a:solidFill>
                          <a:srgbClr val="FF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u="none" strike="noStrike" cap="none" normalizeH="0" baseline="0" dirty="0" smtClean="0">
                          <a:ln>
                            <a:noFill/>
                          </a:ln>
                          <a:effectLst/>
                        </a:rPr>
                        <a:t>BRCA1, 2 PalB2</a:t>
                      </a:r>
                      <a:endParaRPr kumimoji="0" lang="fr-FR" sz="24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u="none" strike="noStrike" cap="none" normalizeH="0" baseline="0" dirty="0">
                          <a:ln>
                            <a:noFill/>
                          </a:ln>
                          <a:effectLst/>
                        </a:rPr>
                        <a:t>GWAS*</a:t>
                      </a:r>
                      <a:br>
                        <a:rPr kumimoji="0" lang="fr-FR" sz="2000" u="none" strike="noStrike" cap="none" normalizeH="0" baseline="0" dirty="0">
                          <a:ln>
                            <a:noFill/>
                          </a:ln>
                          <a:effectLst/>
                        </a:rPr>
                      </a:br>
                      <a:r>
                        <a:rPr kumimoji="0" lang="fr-FR" sz="2000" u="none" strike="noStrike" cap="none" normalizeH="0" baseline="0" dirty="0" err="1" smtClean="0">
                          <a:ln>
                            <a:noFill/>
                          </a:ln>
                          <a:effectLst/>
                        </a:rPr>
                        <a:t>Epigénomix</a:t>
                      </a:r>
                      <a:endParaRPr kumimoji="0" lang="fr-FR" sz="20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u="none" strike="noStrike" cap="none" normalizeH="0" baseline="0" dirty="0" err="1" smtClean="0">
                          <a:ln>
                            <a:noFill/>
                          </a:ln>
                          <a:effectLst/>
                        </a:rPr>
                        <a:t>Profiling</a:t>
                      </a:r>
                      <a:r>
                        <a:rPr kumimoji="0" lang="fr-FR" sz="2000" u="none" strike="noStrike" cap="none" normalizeH="0" baseline="0" dirty="0" smtClean="0">
                          <a:ln>
                            <a:noFill/>
                          </a:ln>
                          <a:effectLst/>
                        </a:rPr>
                        <a:t> </a:t>
                      </a:r>
                      <a:r>
                        <a:rPr kumimoji="0" lang="fr-FR" sz="2000" u="none" strike="noStrike" cap="none" normalizeH="0" baseline="0" dirty="0" err="1">
                          <a:ln>
                            <a:noFill/>
                          </a:ln>
                          <a:effectLst/>
                        </a:rPr>
                        <a:t>Cell</a:t>
                      </a:r>
                      <a:r>
                        <a:rPr kumimoji="0" lang="fr-FR" sz="2000" u="none" strike="noStrike" cap="none" normalizeH="0" baseline="0" dirty="0">
                          <a:ln>
                            <a:noFill/>
                          </a:ln>
                          <a:effectLst/>
                        </a:rPr>
                        <a:t> Free DNA</a:t>
                      </a:r>
                      <a:endParaRPr kumimoji="0" lang="fr-FR" sz="2000" b="0" i="0" u="none" strike="noStrike" cap="none" normalizeH="0" baseline="0" dirty="0">
                        <a:ln>
                          <a:noFill/>
                        </a:ln>
                        <a:solidFill>
                          <a:srgbClr val="00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15092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u="none" strike="noStrike" cap="none" normalizeH="0" baseline="0" dirty="0" smtClean="0">
                          <a:ln>
                            <a:noFill/>
                          </a:ln>
                          <a:effectLst/>
                        </a:rPr>
                        <a:t>Local </a:t>
                      </a:r>
                      <a:r>
                        <a:rPr kumimoji="0" lang="fr-FR" sz="2400" u="none" strike="noStrike" cap="none" normalizeH="0" baseline="0" dirty="0" err="1" smtClean="0">
                          <a:ln>
                            <a:noFill/>
                          </a:ln>
                          <a:effectLst/>
                        </a:rPr>
                        <a:t>tumor</a:t>
                      </a:r>
                      <a:endParaRPr kumimoji="0" lang="fr-FR" sz="2400" b="1" i="0" u="none" strike="noStrike" cap="none" normalizeH="0" baseline="0" dirty="0">
                        <a:ln>
                          <a:noFill/>
                        </a:ln>
                        <a:solidFill>
                          <a:srgbClr val="FF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u="none" strike="noStrike" cap="none" normalizeH="0" baseline="0" dirty="0" smtClean="0">
                          <a:ln>
                            <a:noFill/>
                          </a:ln>
                          <a:effectLst/>
                        </a:rPr>
                        <a:t>Gene expression pane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ea typeface="ＭＳ Ｐゴシック" charset="0"/>
                          <a:cs typeface="Arial" charset="0"/>
                        </a:rPr>
                        <a:t>TCGA </a:t>
                      </a:r>
                      <a:endParaRPr kumimoji="0" lang="fr-FR" sz="2400" b="0" i="0" u="none" strike="noStrike" cap="none" normalizeH="0" baseline="0" dirty="0">
                        <a:ln>
                          <a:noFill/>
                        </a:ln>
                        <a:solidFill>
                          <a:srgbClr val="00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u="none" strike="noStrike" cap="none" normalizeH="0" baseline="0" dirty="0">
                          <a:ln>
                            <a:noFill/>
                          </a:ln>
                          <a:effectLst/>
                        </a:rPr>
                        <a:t> ___</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r>
              <a:tr h="167285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u="none" strike="noStrike" cap="none" normalizeH="0" baseline="0" dirty="0" err="1" smtClean="0">
                          <a:ln>
                            <a:noFill/>
                          </a:ln>
                          <a:effectLst/>
                        </a:rPr>
                        <a:t>Metastatic</a:t>
                      </a:r>
                      <a:r>
                        <a:rPr kumimoji="0" lang="fr-FR" sz="2400" u="none" strike="noStrike" cap="none" normalizeH="0" baseline="0" dirty="0" smtClean="0">
                          <a:ln>
                            <a:noFill/>
                          </a:ln>
                          <a:effectLst/>
                        </a:rPr>
                        <a:t> </a:t>
                      </a:r>
                      <a:r>
                        <a:rPr kumimoji="0" lang="fr-FR" sz="2400" u="none" strike="noStrike" cap="none" normalizeH="0" baseline="0" dirty="0" err="1" smtClean="0">
                          <a:ln>
                            <a:noFill/>
                          </a:ln>
                          <a:effectLst/>
                        </a:rPr>
                        <a:t>tumor</a:t>
                      </a:r>
                      <a:endParaRPr kumimoji="0" lang="fr-FR" sz="2400" b="1" i="0" u="none" strike="noStrike" cap="none" normalizeH="0" baseline="0" dirty="0">
                        <a:ln>
                          <a:noFill/>
                        </a:ln>
                        <a:solidFill>
                          <a:srgbClr val="FF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u="none" strike="noStrike" cap="none" normalizeH="0" baseline="0">
                          <a:ln>
                            <a:noFill/>
                          </a:ln>
                          <a:effectLst/>
                        </a:rPr>
                        <a:t> ___</a:t>
                      </a:r>
                      <a:endParaRPr kumimoji="0" lang="fr-FR" sz="2400" b="1" i="0" u="none" strike="noStrike" cap="none" normalizeH="0" baseline="0">
                        <a:ln>
                          <a:noFill/>
                        </a:ln>
                        <a:solidFill>
                          <a:srgbClr val="00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Arial" charset="0"/>
                        <a:ea typeface="ＭＳ Ｐゴシック" charset="0"/>
                        <a:cs typeface="Arial" charset="0"/>
                      </a:endParaRPr>
                    </a:p>
                  </a:txBody>
                  <a:tcPr marL="107811" marR="107811" marT="53908" marB="539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r>
            </a:tbl>
          </a:graphicData>
        </a:graphic>
      </p:graphicFrame>
      <p:sp>
        <p:nvSpPr>
          <p:cNvPr id="22" name="Text Box 13"/>
          <p:cNvSpPr txBox="1">
            <a:spLocks noChangeArrowheads="1"/>
          </p:cNvSpPr>
          <p:nvPr/>
        </p:nvSpPr>
        <p:spPr bwMode="auto">
          <a:xfrm>
            <a:off x="5975247" y="4911924"/>
            <a:ext cx="25448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30000">
                <a:solidFill>
                  <a:schemeClr val="tx1"/>
                </a:solidFill>
                <a:latin typeface="Arial" charset="0"/>
                <a:ea typeface="ＭＳ Ｐゴシック" charset="0"/>
                <a:cs typeface="Arial" charset="0"/>
              </a:defRPr>
            </a:lvl1pPr>
            <a:lvl2pPr marL="742950" indent="-285750" eaLnBrk="0" hangingPunct="0">
              <a:defRPr baseline="30000">
                <a:solidFill>
                  <a:schemeClr val="tx1"/>
                </a:solidFill>
                <a:latin typeface="Arial" charset="0"/>
                <a:ea typeface="Arial" charset="0"/>
                <a:cs typeface="Arial" charset="0"/>
              </a:defRPr>
            </a:lvl2pPr>
            <a:lvl3pPr marL="1143000" indent="-228600" eaLnBrk="0" hangingPunct="0">
              <a:defRPr baseline="30000">
                <a:solidFill>
                  <a:schemeClr val="tx1"/>
                </a:solidFill>
                <a:latin typeface="Arial" charset="0"/>
                <a:ea typeface="Arial" charset="0"/>
                <a:cs typeface="Arial" charset="0"/>
              </a:defRPr>
            </a:lvl3pPr>
            <a:lvl4pPr marL="1600200" indent="-228600" eaLnBrk="0" hangingPunct="0">
              <a:defRPr baseline="30000">
                <a:solidFill>
                  <a:schemeClr val="tx1"/>
                </a:solidFill>
                <a:latin typeface="Arial" charset="0"/>
                <a:ea typeface="Arial" charset="0"/>
                <a:cs typeface="Arial" charset="0"/>
              </a:defRPr>
            </a:lvl4pPr>
            <a:lvl5pPr marL="2057400" indent="-228600" eaLnBrk="0" hangingPunct="0">
              <a:defRPr baseline="30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baseline="30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baseline="30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baseline="30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baseline="30000">
                <a:solidFill>
                  <a:schemeClr val="tx1"/>
                </a:solidFill>
                <a:latin typeface="Arial" charset="0"/>
                <a:ea typeface="Arial" charset="0"/>
                <a:cs typeface="Arial" charset="0"/>
              </a:defRPr>
            </a:lvl9pPr>
          </a:lstStyle>
          <a:p>
            <a:pPr algn="ctr" eaLnBrk="1" hangingPunct="1"/>
            <a:r>
              <a:rPr lang="fr-FR" b="1" u="sng" baseline="0" dirty="0" smtClean="0">
                <a:solidFill>
                  <a:srgbClr val="660033"/>
                </a:solidFill>
              </a:rPr>
              <a:t>NGS, </a:t>
            </a:r>
            <a:r>
              <a:rPr lang="fr-FR" b="1" u="sng" baseline="0" dirty="0" err="1" smtClean="0">
                <a:solidFill>
                  <a:srgbClr val="660033"/>
                </a:solidFill>
              </a:rPr>
              <a:t>exome</a:t>
            </a:r>
            <a:r>
              <a:rPr lang="fr-FR" b="1" u="sng" baseline="0" dirty="0" smtClean="0">
                <a:solidFill>
                  <a:srgbClr val="660033"/>
                </a:solidFill>
              </a:rPr>
              <a:t> </a:t>
            </a:r>
            <a:r>
              <a:rPr lang="fr-FR" b="1" u="sng" baseline="0" dirty="0" err="1" smtClean="0">
                <a:solidFill>
                  <a:srgbClr val="660033"/>
                </a:solidFill>
              </a:rPr>
              <a:t>sequencing</a:t>
            </a:r>
            <a:endParaRPr lang="fr-FR" b="1" baseline="0" dirty="0">
              <a:solidFill>
                <a:srgbClr val="000000"/>
              </a:solidFill>
            </a:endParaRPr>
          </a:p>
        </p:txBody>
      </p:sp>
      <p:sp>
        <p:nvSpPr>
          <p:cNvPr id="24" name="Line 15"/>
          <p:cNvSpPr>
            <a:spLocks noChangeShapeType="1"/>
          </p:cNvSpPr>
          <p:nvPr/>
        </p:nvSpPr>
        <p:spPr bwMode="auto">
          <a:xfrm flipV="1">
            <a:off x="7451725" y="4333875"/>
            <a:ext cx="0" cy="476250"/>
          </a:xfrm>
          <a:prstGeom prst="line">
            <a:avLst/>
          </a:prstGeom>
          <a:noFill/>
          <a:ln w="28575">
            <a:solidFill>
              <a:srgbClr val="66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baseline="0" dirty="0">
              <a:solidFill>
                <a:srgbClr val="000000"/>
              </a:solidFill>
              <a:latin typeface="Arial"/>
              <a:ea typeface="+mn-ea"/>
              <a:cs typeface="+mn-cs"/>
            </a:endParaRPr>
          </a:p>
        </p:txBody>
      </p:sp>
      <p:sp>
        <p:nvSpPr>
          <p:cNvPr id="25" name="Line 16"/>
          <p:cNvSpPr>
            <a:spLocks noChangeShapeType="1"/>
          </p:cNvSpPr>
          <p:nvPr/>
        </p:nvSpPr>
        <p:spPr bwMode="auto">
          <a:xfrm flipH="1">
            <a:off x="5724525" y="5805488"/>
            <a:ext cx="476250" cy="0"/>
          </a:xfrm>
          <a:prstGeom prst="line">
            <a:avLst/>
          </a:prstGeom>
          <a:noFill/>
          <a:ln w="28575">
            <a:solidFill>
              <a:srgbClr val="66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baseline="0" dirty="0">
              <a:solidFill>
                <a:srgbClr val="000000"/>
              </a:solidFill>
              <a:latin typeface="Arial"/>
              <a:ea typeface="+mn-ea"/>
              <a:cs typeface="+mn-cs"/>
            </a:endParaRPr>
          </a:p>
        </p:txBody>
      </p:sp>
    </p:spTree>
    <p:extLst>
      <p:ext uri="{BB962C8B-B14F-4D97-AF65-F5344CB8AC3E}">
        <p14:creationId xmlns:p14="http://schemas.microsoft.com/office/powerpoint/2010/main" val="325208780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Picture 3"/>
          <p:cNvPicPr>
            <a:picLocks noChangeAspect="1"/>
          </p:cNvPicPr>
          <p:nvPr/>
        </p:nvPicPr>
        <p:blipFill>
          <a:blip r:embed="rId2"/>
          <a:stretch>
            <a:fillRect/>
          </a:stretch>
        </p:blipFill>
        <p:spPr>
          <a:xfrm>
            <a:off x="606847" y="4051330"/>
            <a:ext cx="7810540" cy="2493195"/>
          </a:xfrm>
          <a:prstGeom prst="rect">
            <a:avLst/>
          </a:prstGeom>
        </p:spPr>
      </p:pic>
      <p:pic>
        <p:nvPicPr>
          <p:cNvPr id="5" name="Picture 4"/>
          <p:cNvPicPr>
            <a:picLocks noChangeAspect="1"/>
          </p:cNvPicPr>
          <p:nvPr/>
        </p:nvPicPr>
        <p:blipFill>
          <a:blip r:embed="rId3"/>
          <a:stretch>
            <a:fillRect/>
          </a:stretch>
        </p:blipFill>
        <p:spPr>
          <a:xfrm>
            <a:off x="4297776" y="274638"/>
            <a:ext cx="4666616" cy="3499962"/>
          </a:xfrm>
          <a:prstGeom prst="rect">
            <a:avLst/>
          </a:prstGeom>
        </p:spPr>
      </p:pic>
      <p:pic>
        <p:nvPicPr>
          <p:cNvPr id="6" name="Picture 5"/>
          <p:cNvPicPr>
            <a:picLocks noChangeAspect="1"/>
          </p:cNvPicPr>
          <p:nvPr/>
        </p:nvPicPr>
        <p:blipFill>
          <a:blip r:embed="rId4"/>
          <a:stretch>
            <a:fillRect/>
          </a:stretch>
        </p:blipFill>
        <p:spPr>
          <a:xfrm>
            <a:off x="233321" y="551589"/>
            <a:ext cx="3879531" cy="2355679"/>
          </a:xfrm>
          <a:prstGeom prst="rect">
            <a:avLst/>
          </a:prstGeom>
        </p:spPr>
      </p:pic>
    </p:spTree>
    <p:extLst>
      <p:ext uri="{BB962C8B-B14F-4D97-AF65-F5344CB8AC3E}">
        <p14:creationId xmlns:p14="http://schemas.microsoft.com/office/powerpoint/2010/main" val="708920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7996" y="596666"/>
            <a:ext cx="7253816" cy="5440362"/>
          </a:xfrm>
          <a:prstGeom prst="rect">
            <a:avLst/>
          </a:prstGeom>
        </p:spPr>
      </p:pic>
    </p:spTree>
    <p:extLst>
      <p:ext uri="{BB962C8B-B14F-4D97-AF65-F5344CB8AC3E}">
        <p14:creationId xmlns:p14="http://schemas.microsoft.com/office/powerpoint/2010/main" val="1507458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6" y="311207"/>
            <a:ext cx="8229600" cy="1066800"/>
          </a:xfrm>
        </p:spPr>
        <p:txBody>
          <a:bodyPr>
            <a:normAutofit/>
          </a:bodyPr>
          <a:lstStyle/>
          <a:p>
            <a:r>
              <a:rPr lang="fr-FR" sz="2800" dirty="0" smtClean="0"/>
              <a:t>SWITCH </a:t>
            </a:r>
            <a:r>
              <a:rPr lang="fr-FR" sz="2800" dirty="0" err="1" smtClean="0"/>
              <a:t>study</a:t>
            </a:r>
            <a:r>
              <a:rPr lang="fr-FR" sz="2800" dirty="0" smtClean="0"/>
              <a:t> on impact</a:t>
            </a:r>
            <a:endParaRPr lang="fr-F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19400"/>
            <a:ext cx="8703314"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228600" y="1218010"/>
            <a:ext cx="8229600" cy="4325112"/>
          </a:xfrm>
        </p:spPr>
        <p:txBody>
          <a:bodyPr>
            <a:normAutofit/>
          </a:bodyPr>
          <a:lstStyle/>
          <a:p>
            <a:r>
              <a:rPr lang="fr-FR" sz="2000" dirty="0" err="1" smtClean="0"/>
              <a:t>Multicentric</a:t>
            </a:r>
            <a:r>
              <a:rPr lang="fr-FR" sz="2000" dirty="0" smtClean="0"/>
              <a:t> prospective trial</a:t>
            </a:r>
          </a:p>
          <a:p>
            <a:r>
              <a:rPr lang="fr-FR" sz="2000" dirty="0" smtClean="0"/>
              <a:t>Objectives: mesure the impact of </a:t>
            </a:r>
            <a:r>
              <a:rPr lang="fr-FR" sz="2000" dirty="0" err="1" smtClean="0"/>
              <a:t>Oncotype</a:t>
            </a:r>
            <a:r>
              <a:rPr lang="fr-FR" sz="2000" dirty="0"/>
              <a:t> </a:t>
            </a:r>
            <a:r>
              <a:rPr lang="fr-FR" sz="2000" dirty="0" err="1" smtClean="0"/>
              <a:t>Dx</a:t>
            </a:r>
            <a:r>
              <a:rPr lang="fr-FR" sz="2000" dirty="0" smtClean="0"/>
              <a:t> on </a:t>
            </a:r>
            <a:r>
              <a:rPr lang="fr-FR" sz="2000" dirty="0" err="1" smtClean="0"/>
              <a:t>therapeutic</a:t>
            </a:r>
            <a:r>
              <a:rPr lang="fr-FR" sz="2000" dirty="0" smtClean="0"/>
              <a:t> </a:t>
            </a:r>
            <a:r>
              <a:rPr lang="fr-FR" sz="2000" dirty="0" err="1" smtClean="0"/>
              <a:t>decision</a:t>
            </a:r>
            <a:r>
              <a:rPr lang="fr-FR" sz="2000" dirty="0" smtClean="0"/>
              <a:t> sin </a:t>
            </a:r>
            <a:r>
              <a:rPr lang="fr-FR" sz="2000" dirty="0" err="1" smtClean="0"/>
              <a:t>patinents</a:t>
            </a:r>
            <a:r>
              <a:rPr lang="fr-FR" sz="2000" dirty="0" smtClean="0"/>
              <a:t>  ER+, HER2-</a:t>
            </a:r>
          </a:p>
          <a:p>
            <a:endParaRPr lang="fr-CH" sz="2000" dirty="0"/>
          </a:p>
        </p:txBody>
      </p:sp>
      <p:sp>
        <p:nvSpPr>
          <p:cNvPr id="6" name="Rectangle 5"/>
          <p:cNvSpPr/>
          <p:nvPr/>
        </p:nvSpPr>
        <p:spPr>
          <a:xfrm>
            <a:off x="323528" y="6553200"/>
            <a:ext cx="39604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smtClean="0">
                <a:solidFill>
                  <a:schemeClr val="tx1"/>
                </a:solidFill>
              </a:rPr>
              <a:t>Gligorov et al, ASCO 2012. </a:t>
            </a:r>
            <a:endParaRPr lang="en-US" sz="1200" i="1" dirty="0">
              <a:solidFill>
                <a:schemeClr val="tx1"/>
              </a:solidFill>
            </a:endParaRPr>
          </a:p>
        </p:txBody>
      </p:sp>
    </p:spTree>
    <p:extLst>
      <p:ext uri="{BB962C8B-B14F-4D97-AF65-F5344CB8AC3E}">
        <p14:creationId xmlns:p14="http://schemas.microsoft.com/office/powerpoint/2010/main" val="14143871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1" y="1143027"/>
            <a:ext cx="434411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60223" y="177800"/>
            <a:ext cx="8229600" cy="1109836"/>
          </a:xfrm>
        </p:spPr>
        <p:txBody>
          <a:bodyPr>
            <a:noAutofit/>
          </a:bodyPr>
          <a:lstStyle/>
          <a:p>
            <a:r>
              <a:rPr lang="fr-FR" sz="2400" dirty="0"/>
              <a:t>34 </a:t>
            </a:r>
            <a:r>
              <a:rPr lang="fr-FR" sz="2400" dirty="0" smtClean="0"/>
              <a:t>YEARS</a:t>
            </a:r>
            <a:r>
              <a:rPr lang="fr-FR" sz="2400" dirty="0"/>
              <a:t/>
            </a:r>
            <a:br>
              <a:rPr lang="fr-FR" sz="2400" dirty="0"/>
            </a:br>
            <a:endParaRPr lang="fr-FR" sz="2400" dirty="0"/>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3"/>
          <a:stretch>
            <a:fillRect/>
          </a:stretch>
        </p:blipFill>
        <p:spPr>
          <a:xfrm>
            <a:off x="393515" y="1213993"/>
            <a:ext cx="1228583" cy="1567502"/>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7145239" y="1188854"/>
            <a:ext cx="957526" cy="369332"/>
          </a:xfrm>
          <a:prstGeom prst="rect">
            <a:avLst/>
          </a:prstGeom>
        </p:spPr>
        <p:txBody>
          <a:bodyPr wrap="none">
            <a:spAutoFit/>
          </a:bodyPr>
          <a:lstStyle/>
          <a:p>
            <a:r>
              <a:rPr lang="fr-FR" dirty="0" smtClean="0"/>
              <a:t>Carole </a:t>
            </a:r>
            <a:r>
              <a:rPr lang="fr-FR" dirty="0"/>
              <a:t>2</a:t>
            </a:r>
          </a:p>
        </p:txBody>
      </p:sp>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90"/>
            <a:ext cx="428653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 xmlns:a16="http://schemas.microsoft.com/office/drawing/2014/main" id="{54CDB4C5-5B2B-4292-B52D-8908B00F1F9B}"/>
              </a:ext>
            </a:extLst>
          </p:cNvPr>
          <p:cNvGraphicFramePr/>
          <p:nvPr/>
        </p:nvGraphicFramePr>
        <p:xfrm>
          <a:off x="808185" y="177800"/>
          <a:ext cx="2434745" cy="634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 xmlns:a16="http://schemas.microsoft.com/office/drawing/2014/main" id="{2F221336-71AC-4117-9537-FA604698F161}"/>
              </a:ext>
            </a:extLst>
          </p:cNvPr>
          <p:cNvSpPr/>
          <p:nvPr/>
        </p:nvSpPr>
        <p:spPr>
          <a:xfrm>
            <a:off x="4701789" y="3225505"/>
            <a:ext cx="4442211" cy="2585323"/>
          </a:xfrm>
          <a:prstGeom prst="rect">
            <a:avLst/>
          </a:prstGeom>
        </p:spPr>
        <p:txBody>
          <a:bodyPr wrap="square">
            <a:spAutoFit/>
          </a:bodyPr>
          <a:lstStyle/>
          <a:p>
            <a:pPr marL="285750" indent="-285750">
              <a:buFont typeface="Arial" panose="020B0604020202020204" pitchFamily="34" charset="0"/>
              <a:buChar char="•"/>
            </a:pPr>
            <a:r>
              <a:rPr lang="fr-FR" b="1" u="sng" dirty="0" err="1" smtClean="0"/>
              <a:t>She</a:t>
            </a:r>
            <a:r>
              <a:rPr lang="fr-FR" b="1" u="sng" dirty="0" smtClean="0"/>
              <a:t> </a:t>
            </a:r>
            <a:r>
              <a:rPr lang="fr-FR" b="1" u="sng" dirty="0" err="1" smtClean="0"/>
              <a:t>is</a:t>
            </a:r>
            <a:r>
              <a:rPr lang="fr-FR" b="1" u="sng" dirty="0" smtClean="0"/>
              <a:t> BRCA1</a:t>
            </a:r>
            <a:endParaRPr lang="fr-FR" b="1" u="sng" dirty="0"/>
          </a:p>
          <a:p>
            <a:pPr marL="285750" indent="-285750">
              <a:buFont typeface="Arial" panose="020B0604020202020204" pitchFamily="34" charset="0"/>
              <a:buChar char="•"/>
            </a:pPr>
            <a:r>
              <a:rPr lang="fr-FR" dirty="0" err="1" smtClean="0"/>
              <a:t>Discovers</a:t>
            </a:r>
            <a:r>
              <a:rPr lang="fr-FR" dirty="0" smtClean="0"/>
              <a:t> about </a:t>
            </a:r>
            <a:r>
              <a:rPr lang="fr-FR" dirty="0" err="1" smtClean="0"/>
              <a:t>genetic</a:t>
            </a:r>
            <a:r>
              <a:rPr lang="fr-FR" dirty="0" smtClean="0"/>
              <a:t> </a:t>
            </a:r>
            <a:r>
              <a:rPr lang="fr-FR" dirty="0" err="1" smtClean="0"/>
              <a:t>at</a:t>
            </a:r>
            <a:r>
              <a:rPr lang="fr-FR" dirty="0" smtClean="0"/>
              <a:t> the </a:t>
            </a:r>
            <a:r>
              <a:rPr lang="fr-FR" dirty="0" err="1" smtClean="0"/>
              <a:t>same</a:t>
            </a:r>
            <a:r>
              <a:rPr lang="fr-FR" dirty="0" smtClean="0"/>
              <a:t> </a:t>
            </a:r>
          </a:p>
          <a:p>
            <a:r>
              <a:rPr lang="fr-FR" dirty="0" smtClean="0"/>
              <a:t>time </a:t>
            </a:r>
            <a:r>
              <a:rPr lang="fr-FR" dirty="0" err="1" smtClean="0"/>
              <a:t>than</a:t>
            </a:r>
            <a:r>
              <a:rPr lang="fr-FR" dirty="0" smtClean="0"/>
              <a:t> </a:t>
            </a:r>
            <a:r>
              <a:rPr lang="fr-FR" dirty="0" err="1" smtClean="0"/>
              <a:t>her</a:t>
            </a:r>
            <a:r>
              <a:rPr lang="fr-FR" dirty="0" smtClean="0"/>
              <a:t> </a:t>
            </a:r>
            <a:r>
              <a:rPr lang="fr-FR" dirty="0" err="1" smtClean="0"/>
              <a:t>disease</a:t>
            </a:r>
            <a:endParaRPr lang="fr-FR" b="1" u="sng" dirty="0"/>
          </a:p>
          <a:p>
            <a:pPr marL="285750" indent="-285750">
              <a:buFont typeface="Arial" panose="020B0604020202020204" pitchFamily="34" charset="0"/>
              <a:buChar char="•"/>
            </a:pPr>
            <a:r>
              <a:rPr lang="fr-FR" u="sng" dirty="0" smtClean="0"/>
              <a:t>PANICS as </a:t>
            </a:r>
            <a:r>
              <a:rPr lang="fr-FR" u="sng" dirty="0" err="1" smtClean="0"/>
              <a:t>she</a:t>
            </a:r>
            <a:r>
              <a:rPr lang="fr-FR" u="sng" dirty="0" smtClean="0"/>
              <a:t> </a:t>
            </a:r>
            <a:r>
              <a:rPr lang="fr-FR" u="sng" dirty="0" err="1" smtClean="0"/>
              <a:t>is</a:t>
            </a:r>
            <a:r>
              <a:rPr lang="fr-FR" u="sng" dirty="0" smtClean="0"/>
              <a:t> </a:t>
            </a:r>
            <a:r>
              <a:rPr lang="fr-FR" u="sng" dirty="0" err="1" smtClean="0"/>
              <a:t>already</a:t>
            </a:r>
            <a:r>
              <a:rPr lang="fr-FR" u="sng" dirty="0" smtClean="0"/>
              <a:t> </a:t>
            </a:r>
            <a:r>
              <a:rPr lang="fr-FR" u="sng" dirty="0" err="1" smtClean="0"/>
              <a:t>sick</a:t>
            </a:r>
            <a:endParaRPr lang="fr-FR" u="sng" dirty="0" smtClean="0"/>
          </a:p>
          <a:p>
            <a:pPr marL="285750" indent="-285750">
              <a:buFont typeface="Arial" panose="020B0604020202020204" pitchFamily="34" charset="0"/>
              <a:buChar char="•"/>
            </a:pPr>
            <a:r>
              <a:rPr lang="fr-FR" u="sng" dirty="0" err="1" smtClean="0"/>
              <a:t>Does</a:t>
            </a:r>
            <a:r>
              <a:rPr lang="fr-FR" u="sng" dirty="0" smtClean="0"/>
              <a:t> not </a:t>
            </a:r>
            <a:r>
              <a:rPr lang="fr-FR" u="sng" dirty="0" err="1" smtClean="0"/>
              <a:t>understand</a:t>
            </a:r>
            <a:r>
              <a:rPr lang="fr-FR" u="sng" dirty="0" smtClean="0"/>
              <a:t> </a:t>
            </a:r>
            <a:r>
              <a:rPr lang="fr-FR" u="sng" dirty="0" err="1" smtClean="0"/>
              <a:t>why</a:t>
            </a:r>
            <a:r>
              <a:rPr lang="fr-FR" u="sng" dirty="0" smtClean="0"/>
              <a:t> </a:t>
            </a:r>
            <a:r>
              <a:rPr lang="fr-FR" u="sng" dirty="0" err="1" smtClean="0"/>
              <a:t>she</a:t>
            </a:r>
            <a:r>
              <a:rPr lang="fr-FR" u="sng" dirty="0" smtClean="0"/>
              <a:t> </a:t>
            </a:r>
            <a:r>
              <a:rPr lang="fr-FR" u="sng" dirty="0" err="1" smtClean="0"/>
              <a:t>was</a:t>
            </a:r>
            <a:r>
              <a:rPr lang="fr-FR" u="sng" dirty="0" smtClean="0"/>
              <a:t> not </a:t>
            </a:r>
            <a:r>
              <a:rPr lang="fr-FR" u="sng" dirty="0" err="1" smtClean="0"/>
              <a:t>detected</a:t>
            </a:r>
            <a:r>
              <a:rPr lang="fr-FR" u="sng" dirty="0" smtClean="0"/>
              <a:t> </a:t>
            </a:r>
            <a:r>
              <a:rPr lang="fr-FR" u="sng" dirty="0" err="1" smtClean="0"/>
              <a:t>before</a:t>
            </a:r>
            <a:endParaRPr lang="fr-FR" u="sng" dirty="0"/>
          </a:p>
          <a:p>
            <a:pPr marL="285750" indent="-285750">
              <a:buFont typeface="Arial" panose="020B0604020202020204" pitchFamily="34" charset="0"/>
              <a:buChar char="•"/>
            </a:pPr>
            <a:r>
              <a:rPr lang="fr-FR" u="sng" dirty="0" err="1" smtClean="0"/>
              <a:t>Recurrence</a:t>
            </a:r>
            <a:r>
              <a:rPr lang="fr-FR" u="sng" dirty="0" smtClean="0"/>
              <a:t> on the </a:t>
            </a:r>
            <a:r>
              <a:rPr lang="fr-FR" u="sng" dirty="0" err="1" smtClean="0"/>
              <a:t>other</a:t>
            </a:r>
            <a:r>
              <a:rPr lang="fr-FR" u="sng" dirty="0" smtClean="0"/>
              <a:t> </a:t>
            </a:r>
            <a:r>
              <a:rPr lang="fr-FR" u="sng" dirty="0" err="1" smtClean="0"/>
              <a:t>side</a:t>
            </a:r>
            <a:endParaRPr lang="fr-FR" b="1" u="sng" dirty="0"/>
          </a:p>
          <a:p>
            <a:pPr marL="285750" indent="-285750">
              <a:buFont typeface="Arial" panose="020B0604020202020204" pitchFamily="34" charset="0"/>
              <a:buChar char="•"/>
            </a:pPr>
            <a:r>
              <a:rPr lang="fr-FR" dirty="0" err="1" smtClean="0"/>
              <a:t>Numbers</a:t>
            </a:r>
            <a:r>
              <a:rPr lang="fr-FR" dirty="0" smtClean="0"/>
              <a:t> don’ </a:t>
            </a:r>
            <a:r>
              <a:rPr lang="fr-FR" dirty="0" err="1" smtClean="0"/>
              <a:t>t</a:t>
            </a:r>
            <a:r>
              <a:rPr lang="fr-FR" dirty="0" smtClean="0"/>
              <a:t> </a:t>
            </a:r>
            <a:r>
              <a:rPr lang="fr-FR" dirty="0" err="1" smtClean="0"/>
              <a:t>really</a:t>
            </a:r>
            <a:r>
              <a:rPr lang="fr-FR" dirty="0" smtClean="0"/>
              <a:t> </a:t>
            </a:r>
            <a:r>
              <a:rPr lang="fr-FR" dirty="0" err="1" smtClean="0"/>
              <a:t>mean</a:t>
            </a:r>
            <a:r>
              <a:rPr lang="fr-FR" dirty="0" smtClean="0"/>
              <a:t> </a:t>
            </a:r>
            <a:r>
              <a:rPr lang="fr-FR" dirty="0" err="1" smtClean="0"/>
              <a:t>anything</a:t>
            </a:r>
            <a:endParaRPr lang="fr-FR" dirty="0"/>
          </a:p>
          <a:p>
            <a:pPr marL="285750" indent="-285750">
              <a:buFont typeface="Arial" panose="020B0604020202020204" pitchFamily="34" charset="0"/>
              <a:buChar char="•"/>
            </a:pPr>
            <a:r>
              <a:rPr lang="fr-FR" dirty="0" err="1" smtClean="0"/>
              <a:t>Enters</a:t>
            </a:r>
            <a:r>
              <a:rPr lang="fr-FR" dirty="0" smtClean="0"/>
              <a:t> in a </a:t>
            </a:r>
            <a:r>
              <a:rPr lang="fr-FR" dirty="0" err="1" smtClean="0"/>
              <a:t>complex</a:t>
            </a:r>
            <a:r>
              <a:rPr lang="fr-FR" dirty="0" smtClean="0"/>
              <a:t> </a:t>
            </a:r>
            <a:r>
              <a:rPr lang="fr-FR" dirty="0" err="1" smtClean="0"/>
              <a:t>medical</a:t>
            </a:r>
            <a:r>
              <a:rPr lang="fr-FR" dirty="0" smtClean="0"/>
              <a:t> </a:t>
            </a:r>
            <a:r>
              <a:rPr lang="fr-FR" dirty="0" err="1" smtClean="0"/>
              <a:t>labirynth</a:t>
            </a:r>
            <a:endParaRPr lang="fr-FR" dirty="0"/>
          </a:p>
        </p:txBody>
      </p:sp>
      <p:sp>
        <p:nvSpPr>
          <p:cNvPr id="16" name="TextBox 3">
            <a:extLst>
              <a:ext uri="{FF2B5EF4-FFF2-40B4-BE49-F238E27FC236}">
                <a16:creationId xmlns="" xmlns:a16="http://schemas.microsoft.com/office/drawing/2014/main" id="{D59F3306-49BD-41D5-B8A0-B12062FC2BE9}"/>
              </a:ext>
            </a:extLst>
          </p:cNvPr>
          <p:cNvSpPr txBox="1"/>
          <p:nvPr/>
        </p:nvSpPr>
        <p:spPr>
          <a:xfrm>
            <a:off x="503826" y="3356060"/>
            <a:ext cx="3861584" cy="1292662"/>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t>A </a:t>
            </a:r>
            <a:r>
              <a:rPr lang="fr-FR" sz="1600" dirty="0" err="1" smtClean="0"/>
              <a:t>little</a:t>
            </a:r>
            <a:r>
              <a:rPr lang="fr-FR" sz="1600" dirty="0" smtClean="0"/>
              <a:t> baby boy </a:t>
            </a:r>
            <a:endParaRPr lang="fr-FR" sz="1600" dirty="0"/>
          </a:p>
          <a:p>
            <a:pPr marL="285750" indent="-285750">
              <a:buFont typeface="Arial" panose="020B0604020202020204" pitchFamily="34" charset="0"/>
              <a:buChar char="•"/>
            </a:pPr>
            <a:r>
              <a:rPr lang="x-none" sz="1600" dirty="0" smtClean="0"/>
              <a:t>Life is beautifull</a:t>
            </a:r>
            <a:r>
              <a:rPr lang="mr-IN" sz="1600" dirty="0" smtClean="0"/>
              <a:t>…</a:t>
            </a:r>
            <a:r>
              <a:rPr lang="fr-FR" sz="1600" dirty="0" smtClean="0"/>
              <a:t>!</a:t>
            </a:r>
            <a:endParaRPr lang="mr-IN" sz="1600" dirty="0"/>
          </a:p>
          <a:p>
            <a:pPr marL="285750" indent="-285750">
              <a:buFont typeface="Arial" panose="020B0604020202020204" pitchFamily="34" charset="0"/>
              <a:buChar char="•"/>
            </a:pPr>
            <a:r>
              <a:rPr lang="mr-IN" sz="1600" dirty="0" smtClean="0"/>
              <a:t>Discovers motherhood</a:t>
            </a:r>
            <a:endParaRPr lang="mr-IN" sz="1600" dirty="0"/>
          </a:p>
          <a:p>
            <a:pPr marL="285750" indent="-285750">
              <a:buFont typeface="Arial" panose="020B0604020202020204" pitchFamily="34" charset="0"/>
              <a:buChar char="•"/>
            </a:pPr>
            <a:r>
              <a:rPr lang="mr-IN" sz="1600" dirty="0" smtClean="0"/>
              <a:t>P</a:t>
            </a:r>
            <a:r>
              <a:rPr lang="en-US" sz="1600" dirty="0" smtClean="0"/>
              <a:t>a</a:t>
            </a:r>
            <a:r>
              <a:rPr lang="mr-IN" sz="1600" dirty="0" smtClean="0"/>
              <a:t>trick is very happy</a:t>
            </a:r>
            <a:endParaRPr lang="fr-FR" sz="1600" dirty="0"/>
          </a:p>
          <a:p>
            <a:endParaRPr lang="fr-FR" sz="1400" dirty="0"/>
          </a:p>
        </p:txBody>
      </p:sp>
      <p:pic>
        <p:nvPicPr>
          <p:cNvPr id="6" name="Image 5">
            <a:extLst>
              <a:ext uri="{FF2B5EF4-FFF2-40B4-BE49-F238E27FC236}">
                <a16:creationId xmlns="" xmlns:a16="http://schemas.microsoft.com/office/drawing/2014/main" id="{D11B8D76-AAE0-4744-B9CD-4192E233A5E3}"/>
              </a:ext>
            </a:extLst>
          </p:cNvPr>
          <p:cNvPicPr>
            <a:picLocks noChangeAspect="1"/>
          </p:cNvPicPr>
          <p:nvPr/>
        </p:nvPicPr>
        <p:blipFill>
          <a:blip r:embed="rId9"/>
          <a:stretch>
            <a:fillRect/>
          </a:stretch>
        </p:blipFill>
        <p:spPr>
          <a:xfrm>
            <a:off x="2476806" y="4935704"/>
            <a:ext cx="1953091" cy="1313171"/>
          </a:xfrm>
          <a:prstGeom prst="rect">
            <a:avLst/>
          </a:prstGeom>
        </p:spPr>
      </p:pic>
      <p:pic>
        <p:nvPicPr>
          <p:cNvPr id="14" name="Image 13">
            <a:extLst>
              <a:ext uri="{FF2B5EF4-FFF2-40B4-BE49-F238E27FC236}">
                <a16:creationId xmlns="" xmlns:a16="http://schemas.microsoft.com/office/drawing/2014/main" id="{4E8979BB-C7DD-4224-991C-68CA865A3F3C}"/>
              </a:ext>
            </a:extLst>
          </p:cNvPr>
          <p:cNvPicPr>
            <a:picLocks noChangeAspect="1"/>
          </p:cNvPicPr>
          <p:nvPr/>
        </p:nvPicPr>
        <p:blipFill>
          <a:blip r:embed="rId10"/>
          <a:stretch>
            <a:fillRect/>
          </a:stretch>
        </p:blipFill>
        <p:spPr>
          <a:xfrm>
            <a:off x="1785465" y="2101621"/>
            <a:ext cx="2644432" cy="1123884"/>
          </a:xfrm>
          <a:prstGeom prst="rect">
            <a:avLst/>
          </a:prstGeom>
        </p:spPr>
      </p:pic>
      <p:sp>
        <p:nvSpPr>
          <p:cNvPr id="3" name="ZoneTexte 2">
            <a:extLst>
              <a:ext uri="{FF2B5EF4-FFF2-40B4-BE49-F238E27FC236}">
                <a16:creationId xmlns="" xmlns:a16="http://schemas.microsoft.com/office/drawing/2014/main" id="{EBA5AF4D-85BC-40E9-B4F1-94B9717E3577}"/>
              </a:ext>
            </a:extLst>
          </p:cNvPr>
          <p:cNvSpPr txBox="1"/>
          <p:nvPr/>
        </p:nvSpPr>
        <p:spPr>
          <a:xfrm>
            <a:off x="1842546" y="1649656"/>
            <a:ext cx="2266999" cy="369332"/>
          </a:xfrm>
          <a:prstGeom prst="rect">
            <a:avLst/>
          </a:prstGeom>
          <a:noFill/>
        </p:spPr>
        <p:txBody>
          <a:bodyPr wrap="square" rtlCol="0">
            <a:spAutoFit/>
          </a:bodyPr>
          <a:lstStyle/>
          <a:p>
            <a:r>
              <a:rPr lang="fr-FR" dirty="0" err="1" smtClean="0"/>
              <a:t>Pregnant</a:t>
            </a:r>
            <a:endParaRPr lang="fr-FR" dirty="0"/>
          </a:p>
        </p:txBody>
      </p:sp>
      <p:pic>
        <p:nvPicPr>
          <p:cNvPr id="11" name="Image 10">
            <a:extLst>
              <a:ext uri="{FF2B5EF4-FFF2-40B4-BE49-F238E27FC236}">
                <a16:creationId xmlns="" xmlns:a16="http://schemas.microsoft.com/office/drawing/2014/main" id="{7A780CA9-6082-4E39-8CEA-E0BDE08EFE16}"/>
              </a:ext>
            </a:extLst>
          </p:cNvPr>
          <p:cNvPicPr>
            <a:picLocks noChangeAspect="1"/>
          </p:cNvPicPr>
          <p:nvPr/>
        </p:nvPicPr>
        <p:blipFill>
          <a:blip r:embed="rId11"/>
          <a:stretch>
            <a:fillRect/>
          </a:stretch>
        </p:blipFill>
        <p:spPr>
          <a:xfrm>
            <a:off x="333689" y="4935704"/>
            <a:ext cx="1985368" cy="1323579"/>
          </a:xfrm>
          <a:prstGeom prst="rect">
            <a:avLst/>
          </a:prstGeom>
        </p:spPr>
      </p:pic>
      <p:pic>
        <p:nvPicPr>
          <p:cNvPr id="18" name="Image 17">
            <a:extLst>
              <a:ext uri="{FF2B5EF4-FFF2-40B4-BE49-F238E27FC236}">
                <a16:creationId xmlns="" xmlns:a16="http://schemas.microsoft.com/office/drawing/2014/main" id="{31C82644-00A1-43EA-876A-EA0DEA54692E}"/>
              </a:ext>
            </a:extLst>
          </p:cNvPr>
          <p:cNvPicPr>
            <a:picLocks noChangeAspect="1"/>
          </p:cNvPicPr>
          <p:nvPr/>
        </p:nvPicPr>
        <p:blipFill rotWithShape="1">
          <a:blip r:embed="rId12"/>
          <a:srcRect b="33926"/>
          <a:stretch/>
        </p:blipFill>
        <p:spPr>
          <a:xfrm>
            <a:off x="7237862" y="2258809"/>
            <a:ext cx="1750460" cy="867446"/>
          </a:xfrm>
          <a:prstGeom prst="rect">
            <a:avLst/>
          </a:prstGeom>
        </p:spPr>
      </p:pic>
      <p:pic>
        <p:nvPicPr>
          <p:cNvPr id="19" name="Picture 18" descr="femme-deprimee-isole_1149-1757.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855828" y="1247850"/>
            <a:ext cx="2018128" cy="1660281"/>
          </a:xfrm>
          <a:prstGeom prst="rect">
            <a:avLst/>
          </a:prstGeom>
        </p:spPr>
      </p:pic>
    </p:spTree>
    <p:extLst>
      <p:ext uri="{BB962C8B-B14F-4D97-AF65-F5344CB8AC3E}">
        <p14:creationId xmlns:p14="http://schemas.microsoft.com/office/powerpoint/2010/main" val="218365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96875" y="2460293"/>
            <a:ext cx="835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defRPr/>
            </a:pPr>
            <a:r>
              <a:rPr lang="hu-HU" sz="2400" dirty="0" err="1">
                <a:solidFill>
                  <a:srgbClr val="990033"/>
                </a:solidFill>
                <a:latin typeface="+mn-lt"/>
                <a:ea typeface="+mn-ea"/>
              </a:rPr>
              <a:t>Personalized</a:t>
            </a:r>
            <a:r>
              <a:rPr lang="hu-HU" sz="2400" dirty="0">
                <a:solidFill>
                  <a:srgbClr val="990033"/>
                </a:solidFill>
                <a:latin typeface="+mn-lt"/>
                <a:ea typeface="+mn-ea"/>
              </a:rPr>
              <a:t> </a:t>
            </a:r>
            <a:r>
              <a:rPr lang="hu-HU" sz="2400" dirty="0" err="1">
                <a:solidFill>
                  <a:srgbClr val="990033"/>
                </a:solidFill>
                <a:latin typeface="+mn-lt"/>
                <a:ea typeface="+mn-ea"/>
              </a:rPr>
              <a:t>Medicine</a:t>
            </a:r>
            <a:r>
              <a:rPr lang="hu-HU" sz="2400" dirty="0">
                <a:solidFill>
                  <a:srgbClr val="990033"/>
                </a:solidFill>
                <a:latin typeface="+mn-lt"/>
                <a:ea typeface="+mn-ea"/>
              </a:rPr>
              <a:t> </a:t>
            </a:r>
            <a:r>
              <a:rPr lang="hu-HU" sz="2400" dirty="0">
                <a:latin typeface="+mn-lt"/>
                <a:ea typeface="+mn-ea"/>
              </a:rPr>
              <a:t>is an </a:t>
            </a:r>
            <a:r>
              <a:rPr lang="hu-HU" sz="2400" dirty="0" err="1">
                <a:latin typeface="+mn-lt"/>
                <a:ea typeface="+mn-ea"/>
              </a:rPr>
              <a:t>emerging</a:t>
            </a:r>
            <a:r>
              <a:rPr lang="hu-HU" sz="2400" dirty="0">
                <a:latin typeface="+mn-lt"/>
                <a:ea typeface="+mn-ea"/>
              </a:rPr>
              <a:t> </a:t>
            </a:r>
            <a:r>
              <a:rPr lang="hu-HU" sz="2400" dirty="0" err="1">
                <a:latin typeface="+mn-lt"/>
                <a:ea typeface="+mn-ea"/>
              </a:rPr>
              <a:t>practice</a:t>
            </a:r>
            <a:r>
              <a:rPr lang="hu-HU" sz="2400" dirty="0">
                <a:latin typeface="+mn-lt"/>
                <a:ea typeface="+mn-ea"/>
              </a:rPr>
              <a:t> of </a:t>
            </a:r>
            <a:r>
              <a:rPr lang="hu-HU" sz="2400" dirty="0" err="1">
                <a:latin typeface="+mn-lt"/>
                <a:ea typeface="+mn-ea"/>
              </a:rPr>
              <a:t>medicine</a:t>
            </a:r>
            <a:r>
              <a:rPr lang="hu-HU" sz="2400" dirty="0">
                <a:latin typeface="+mn-lt"/>
                <a:ea typeface="+mn-ea"/>
              </a:rPr>
              <a:t> </a:t>
            </a:r>
            <a:r>
              <a:rPr lang="hu-HU" sz="2400" dirty="0" err="1">
                <a:latin typeface="+mn-lt"/>
                <a:ea typeface="+mn-ea"/>
              </a:rPr>
              <a:t>that</a:t>
            </a:r>
            <a:r>
              <a:rPr lang="hu-HU" sz="2400" dirty="0">
                <a:latin typeface="+mn-lt"/>
                <a:ea typeface="+mn-ea"/>
              </a:rPr>
              <a:t> </a:t>
            </a:r>
            <a:r>
              <a:rPr lang="hu-HU" sz="2400" dirty="0" err="1">
                <a:latin typeface="+mn-lt"/>
                <a:ea typeface="+mn-ea"/>
              </a:rPr>
              <a:t>uses</a:t>
            </a:r>
            <a:r>
              <a:rPr lang="hu-HU" sz="2400" dirty="0">
                <a:latin typeface="+mn-lt"/>
                <a:ea typeface="+mn-ea"/>
              </a:rPr>
              <a:t> an </a:t>
            </a:r>
            <a:r>
              <a:rPr lang="hu-HU" sz="2400" dirty="0" err="1">
                <a:latin typeface="+mn-lt"/>
                <a:ea typeface="+mn-ea"/>
              </a:rPr>
              <a:t>individual</a:t>
            </a:r>
            <a:r>
              <a:rPr lang="hu-HU" sz="2400" dirty="0">
                <a:latin typeface="+mn-lt"/>
                <a:ea typeface="+mn-ea"/>
              </a:rPr>
              <a:t>'s </a:t>
            </a:r>
            <a:r>
              <a:rPr lang="hu-HU" sz="2400" dirty="0" err="1">
                <a:latin typeface="+mn-lt"/>
                <a:ea typeface="+mn-ea"/>
              </a:rPr>
              <a:t>genetic</a:t>
            </a:r>
            <a:r>
              <a:rPr lang="hu-HU" sz="2400" dirty="0">
                <a:latin typeface="+mn-lt"/>
                <a:ea typeface="+mn-ea"/>
              </a:rPr>
              <a:t> </a:t>
            </a:r>
            <a:r>
              <a:rPr lang="hu-HU" sz="2400" dirty="0" err="1">
                <a:latin typeface="+mn-lt"/>
                <a:ea typeface="+mn-ea"/>
              </a:rPr>
              <a:t>profile</a:t>
            </a:r>
            <a:r>
              <a:rPr lang="hu-HU" sz="2400" dirty="0">
                <a:latin typeface="+mn-lt"/>
                <a:ea typeface="+mn-ea"/>
              </a:rPr>
              <a:t> </a:t>
            </a:r>
            <a:r>
              <a:rPr lang="hu-HU" sz="2400" dirty="0" err="1">
                <a:latin typeface="+mn-lt"/>
                <a:ea typeface="+mn-ea"/>
              </a:rPr>
              <a:t>to</a:t>
            </a:r>
            <a:r>
              <a:rPr lang="hu-HU" sz="2400" dirty="0">
                <a:latin typeface="+mn-lt"/>
                <a:ea typeface="+mn-ea"/>
              </a:rPr>
              <a:t> </a:t>
            </a:r>
            <a:r>
              <a:rPr lang="hu-HU" sz="2400" dirty="0" err="1">
                <a:latin typeface="+mn-lt"/>
                <a:ea typeface="+mn-ea"/>
              </a:rPr>
              <a:t>guide</a:t>
            </a:r>
            <a:r>
              <a:rPr lang="hu-HU" sz="2400" dirty="0">
                <a:latin typeface="+mn-lt"/>
                <a:ea typeface="+mn-ea"/>
              </a:rPr>
              <a:t> </a:t>
            </a:r>
            <a:r>
              <a:rPr lang="hu-HU" sz="2400" dirty="0" err="1">
                <a:latin typeface="+mn-lt"/>
                <a:ea typeface="+mn-ea"/>
              </a:rPr>
              <a:t>decisions</a:t>
            </a:r>
            <a:r>
              <a:rPr lang="hu-HU" sz="2400" dirty="0">
                <a:latin typeface="+mn-lt"/>
                <a:ea typeface="+mn-ea"/>
              </a:rPr>
              <a:t> made </a:t>
            </a:r>
            <a:r>
              <a:rPr lang="hu-HU" sz="2400" dirty="0" err="1">
                <a:latin typeface="+mn-lt"/>
                <a:ea typeface="+mn-ea"/>
              </a:rPr>
              <a:t>in</a:t>
            </a:r>
            <a:r>
              <a:rPr lang="hu-HU" sz="2400" dirty="0">
                <a:latin typeface="+mn-lt"/>
                <a:ea typeface="+mn-ea"/>
              </a:rPr>
              <a:t> </a:t>
            </a:r>
            <a:r>
              <a:rPr lang="hu-HU" sz="2400" dirty="0" err="1">
                <a:latin typeface="+mn-lt"/>
                <a:ea typeface="+mn-ea"/>
              </a:rPr>
              <a:t>regard</a:t>
            </a:r>
            <a:r>
              <a:rPr lang="hu-HU" sz="2400" dirty="0">
                <a:latin typeface="+mn-lt"/>
                <a:ea typeface="+mn-ea"/>
              </a:rPr>
              <a:t> </a:t>
            </a:r>
            <a:r>
              <a:rPr lang="hu-HU" sz="2400" dirty="0" err="1">
                <a:latin typeface="+mn-lt"/>
                <a:ea typeface="+mn-ea"/>
              </a:rPr>
              <a:t>to</a:t>
            </a:r>
            <a:r>
              <a:rPr lang="hu-HU" sz="2400" dirty="0">
                <a:latin typeface="+mn-lt"/>
                <a:ea typeface="+mn-ea"/>
              </a:rPr>
              <a:t> </a:t>
            </a:r>
            <a:r>
              <a:rPr lang="hu-HU" sz="2400" dirty="0" err="1">
                <a:latin typeface="+mn-lt"/>
                <a:ea typeface="+mn-ea"/>
              </a:rPr>
              <a:t>the</a:t>
            </a:r>
            <a:r>
              <a:rPr lang="hu-HU" sz="2400" dirty="0">
                <a:latin typeface="+mn-lt"/>
                <a:ea typeface="+mn-ea"/>
              </a:rPr>
              <a:t> </a:t>
            </a:r>
            <a:r>
              <a:rPr lang="hu-HU" sz="2400" dirty="0" err="1">
                <a:latin typeface="+mn-lt"/>
                <a:ea typeface="+mn-ea"/>
              </a:rPr>
              <a:t>prevention</a:t>
            </a:r>
            <a:r>
              <a:rPr lang="hu-HU" sz="2400" dirty="0">
                <a:latin typeface="+mn-lt"/>
                <a:ea typeface="+mn-ea"/>
              </a:rPr>
              <a:t>, </a:t>
            </a:r>
            <a:r>
              <a:rPr lang="hu-HU" sz="2400" dirty="0" err="1">
                <a:latin typeface="+mn-lt"/>
                <a:ea typeface="+mn-ea"/>
              </a:rPr>
              <a:t>diagnosis</a:t>
            </a:r>
            <a:r>
              <a:rPr lang="hu-HU" sz="2400" dirty="0">
                <a:latin typeface="+mn-lt"/>
                <a:ea typeface="+mn-ea"/>
              </a:rPr>
              <a:t>, and </a:t>
            </a:r>
            <a:r>
              <a:rPr lang="hu-HU" sz="2400" dirty="0" err="1">
                <a:latin typeface="+mn-lt"/>
                <a:ea typeface="+mn-ea"/>
              </a:rPr>
              <a:t>treatment</a:t>
            </a:r>
            <a:r>
              <a:rPr lang="hu-HU" sz="2400" dirty="0">
                <a:latin typeface="+mn-lt"/>
                <a:ea typeface="+mn-ea"/>
              </a:rPr>
              <a:t> of </a:t>
            </a:r>
            <a:r>
              <a:rPr lang="hu-HU" sz="2400" dirty="0" err="1">
                <a:latin typeface="+mn-lt"/>
                <a:ea typeface="+mn-ea"/>
              </a:rPr>
              <a:t>disease</a:t>
            </a:r>
            <a:r>
              <a:rPr lang="hu-HU" sz="2400" b="0" dirty="0">
                <a:latin typeface="+mn-lt"/>
                <a:ea typeface="+mn-ea"/>
              </a:rPr>
              <a:t> </a:t>
            </a:r>
            <a:endParaRPr lang="en-US" sz="2400" b="0" dirty="0">
              <a:latin typeface="+mn-lt"/>
              <a:ea typeface="+mn-ea"/>
            </a:endParaRPr>
          </a:p>
        </p:txBody>
      </p:sp>
      <p:sp>
        <p:nvSpPr>
          <p:cNvPr id="112643" name="TextBox 6"/>
          <p:cNvSpPr txBox="1">
            <a:spLocks noChangeArrowheads="1"/>
          </p:cNvSpPr>
          <p:nvPr/>
        </p:nvSpPr>
        <p:spPr bwMode="auto">
          <a:xfrm>
            <a:off x="396875" y="3776331"/>
            <a:ext cx="864076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hu-HU" sz="2400" dirty="0">
                <a:latin typeface="Calibri" charset="0"/>
                <a:cs typeface="ＭＳ Ｐゴシック" charset="0"/>
              </a:rPr>
              <a:t>Focus on the clinical needs!</a:t>
            </a:r>
          </a:p>
          <a:p>
            <a:pPr eaLnBrk="1" hangingPunct="1"/>
            <a:endParaRPr lang="en-US" sz="1000" dirty="0">
              <a:latin typeface="Calibri" charset="0"/>
              <a:cs typeface="ＭＳ Ｐゴシック" charset="0"/>
            </a:endParaRPr>
          </a:p>
          <a:p>
            <a:pPr eaLnBrk="1" hangingPunct="1"/>
            <a:r>
              <a:rPr lang="ja-JP" altLang="en-US" sz="2400" dirty="0">
                <a:latin typeface="Calibri" charset="0"/>
                <a:cs typeface="ＭＳ Ｐゴシック" charset="0"/>
              </a:rPr>
              <a:t>“</a:t>
            </a:r>
            <a:r>
              <a:rPr lang="en-US" altLang="ja-JP" sz="2400" dirty="0">
                <a:latin typeface="Calibri" charset="0"/>
                <a:cs typeface="ＭＳ Ｐゴシック" charset="0"/>
              </a:rPr>
              <a:t>Bench to Bedside</a:t>
            </a:r>
            <a:r>
              <a:rPr lang="ja-JP" altLang="en-US" sz="2400" dirty="0">
                <a:latin typeface="Calibri" charset="0"/>
                <a:cs typeface="ＭＳ Ｐゴシック" charset="0"/>
              </a:rPr>
              <a:t>”</a:t>
            </a:r>
            <a:r>
              <a:rPr lang="en-US" altLang="ja-JP" sz="2400" dirty="0">
                <a:latin typeface="Calibri" charset="0"/>
                <a:cs typeface="ＭＳ Ｐゴシック" charset="0"/>
              </a:rPr>
              <a:t>          </a:t>
            </a:r>
            <a:r>
              <a:rPr lang="hu-HU" altLang="ja-JP" sz="2400" dirty="0">
                <a:latin typeface="Calibri" charset="0"/>
                <a:cs typeface="ＭＳ Ｐゴシック" charset="0"/>
              </a:rPr>
              <a:t>     </a:t>
            </a:r>
            <a:r>
              <a:rPr lang="en-US" altLang="ja-JP" sz="2400" dirty="0">
                <a:latin typeface="Calibri" charset="0"/>
                <a:cs typeface="ＭＳ Ｐゴシック" charset="0"/>
              </a:rPr>
              <a:t>“Bedside to Bench to Bedside”</a:t>
            </a:r>
          </a:p>
          <a:p>
            <a:pPr eaLnBrk="1" hangingPunct="1"/>
            <a:endParaRPr lang="en-US" altLang="ja-JP" sz="2400" dirty="0">
              <a:solidFill>
                <a:srgbClr val="003366"/>
              </a:solidFill>
              <a:latin typeface="Calibri" charset="0"/>
              <a:cs typeface="ＭＳ Ｐゴシック" charset="0"/>
            </a:endParaRPr>
          </a:p>
          <a:p>
            <a:pPr eaLnBrk="1" hangingPunct="1"/>
            <a:r>
              <a:rPr lang="hu-HU" sz="2400" dirty="0">
                <a:latin typeface="Calibri" charset="0"/>
                <a:cs typeface="ＭＳ Ｐゴシック" charset="0"/>
              </a:rPr>
              <a:t>However genomic determinate the potential biological and physiological reactions of the individual,  we can not miss the analysis of the </a:t>
            </a:r>
            <a:r>
              <a:rPr lang="hu-HU" sz="2400" dirty="0">
                <a:solidFill>
                  <a:srgbClr val="990033"/>
                </a:solidFill>
                <a:latin typeface="Calibri" charset="0"/>
                <a:cs typeface="ＭＳ Ｐゴシック" charset="0"/>
              </a:rPr>
              <a:t>environmental effects.</a:t>
            </a:r>
          </a:p>
          <a:p>
            <a:pPr eaLnBrk="1" hangingPunct="1"/>
            <a:endParaRPr lang="hu-HU" sz="2400" b="0" dirty="0">
              <a:solidFill>
                <a:srgbClr val="003366"/>
              </a:solidFill>
              <a:latin typeface="Calibri" charset="0"/>
              <a:cs typeface="ＭＳ Ｐゴシック" charset="0"/>
            </a:endParaRPr>
          </a:p>
          <a:p>
            <a:pPr eaLnBrk="1" hangingPunct="1"/>
            <a:endParaRPr lang="hu-HU" sz="2400" b="0" dirty="0">
              <a:solidFill>
                <a:srgbClr val="003366"/>
              </a:solidFill>
              <a:latin typeface="Calibri" charset="0"/>
              <a:cs typeface="ＭＳ Ｐゴシック" charset="0"/>
            </a:endParaRPr>
          </a:p>
          <a:p>
            <a:pPr eaLnBrk="1" hangingPunct="1"/>
            <a:endParaRPr lang="en-US" altLang="ja-JP" sz="2000" dirty="0">
              <a:solidFill>
                <a:srgbClr val="003366"/>
              </a:solidFill>
              <a:latin typeface="Calibri" charset="0"/>
              <a:cs typeface="ＭＳ Ｐゴシック" charset="0"/>
            </a:endParaRPr>
          </a:p>
          <a:p>
            <a:pPr eaLnBrk="1" hangingPunct="1"/>
            <a:endParaRPr lang="en-US" sz="2400" b="0" dirty="0">
              <a:solidFill>
                <a:srgbClr val="003366"/>
              </a:solidFill>
              <a:latin typeface="Calibri" charset="0"/>
              <a:cs typeface="ＭＳ Ｐゴシック" charset="0"/>
            </a:endParaRPr>
          </a:p>
          <a:p>
            <a:pPr eaLnBrk="1" hangingPunct="1"/>
            <a:r>
              <a:rPr lang="en-US" sz="2400" b="0" dirty="0">
                <a:solidFill>
                  <a:srgbClr val="003366"/>
                </a:solidFill>
                <a:latin typeface="Calibri" charset="0"/>
                <a:cs typeface="ＭＳ Ｐゴシック" charset="0"/>
              </a:rPr>
              <a:t>		    		</a:t>
            </a:r>
          </a:p>
        </p:txBody>
      </p:sp>
      <p:cxnSp>
        <p:nvCxnSpPr>
          <p:cNvPr id="9" name="Straight Connector 8"/>
          <p:cNvCxnSpPr/>
          <p:nvPr/>
        </p:nvCxnSpPr>
        <p:spPr>
          <a:xfrm>
            <a:off x="398462" y="3631868"/>
            <a:ext cx="8207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ight Arrow 1"/>
          <p:cNvSpPr>
            <a:spLocks noChangeArrowheads="1"/>
          </p:cNvSpPr>
          <p:nvPr/>
        </p:nvSpPr>
        <p:spPr bwMode="auto">
          <a:xfrm>
            <a:off x="3228975" y="4490395"/>
            <a:ext cx="406400" cy="134938"/>
          </a:xfrm>
          <a:prstGeom prst="rightArrow">
            <a:avLst>
              <a:gd name="adj1" fmla="val 50000"/>
              <a:gd name="adj2" fmla="val 50001"/>
            </a:avLst>
          </a:prstGeom>
          <a:gradFill rotWithShape="1">
            <a:gsLst>
              <a:gs pos="0">
                <a:srgbClr val="0054A3"/>
              </a:gs>
              <a:gs pos="80000">
                <a:srgbClr val="0071D6"/>
              </a:gs>
              <a:gs pos="100000">
                <a:srgbClr val="0072DB"/>
              </a:gs>
            </a:gsLst>
            <a:lin ang="16200000"/>
          </a:gradFill>
          <a:ln w="9525">
            <a:solidFill>
              <a:srgbClr val="FF0000"/>
            </a:solidFill>
            <a:miter lim="800000"/>
            <a:headEnd/>
            <a:tailEnd/>
          </a:ln>
          <a:effectLst>
            <a:outerShdw blurRad="40000" dist="23000" dir="5400000" rotWithShape="0">
              <a:srgbClr val="000000">
                <a:alpha val="34999"/>
              </a:srgbClr>
            </a:outerShdw>
          </a:effectLst>
        </p:spPr>
        <p:txBody>
          <a:bodyPr anchor="ctr"/>
          <a:lstStyle/>
          <a:p>
            <a:pPr algn="ctr" fontAlgn="auto">
              <a:spcBef>
                <a:spcPts val="0"/>
              </a:spcBef>
              <a:spcAft>
                <a:spcPts val="0"/>
              </a:spcAft>
              <a:defRPr/>
            </a:pPr>
            <a:endParaRPr lang="en-US" b="0">
              <a:solidFill>
                <a:srgbClr val="FF0000"/>
              </a:solidFill>
              <a:latin typeface="+mn-lt"/>
              <a:ea typeface="+mn-ea"/>
            </a:endParaRPr>
          </a:p>
        </p:txBody>
      </p:sp>
      <p:cxnSp>
        <p:nvCxnSpPr>
          <p:cNvPr id="11" name="Egyenes összekötő 10"/>
          <p:cNvCxnSpPr/>
          <p:nvPr/>
        </p:nvCxnSpPr>
        <p:spPr>
          <a:xfrm>
            <a:off x="180975" y="2407906"/>
            <a:ext cx="8856662" cy="0"/>
          </a:xfrm>
          <a:prstGeom prst="line">
            <a:avLst/>
          </a:prstGeom>
          <a:ln w="63500" cmpd="thickThin">
            <a:solidFill>
              <a:srgbClr val="000066"/>
            </a:solidFill>
          </a:ln>
        </p:spPr>
        <p:style>
          <a:lnRef idx="1">
            <a:schemeClr val="accent1"/>
          </a:lnRef>
          <a:fillRef idx="0">
            <a:schemeClr val="accent1"/>
          </a:fillRef>
          <a:effectRef idx="0">
            <a:schemeClr val="accent1"/>
          </a:effectRef>
          <a:fontRef idx="minor">
            <a:schemeClr val="tx1"/>
          </a:fontRef>
        </p:style>
      </p:cxnSp>
      <p:pic>
        <p:nvPicPr>
          <p:cNvPr id="10248"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1970" r="2952"/>
          <a:stretch/>
        </p:blipFill>
        <p:spPr bwMode="auto">
          <a:xfrm>
            <a:off x="0" y="293504"/>
            <a:ext cx="9144000" cy="177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38333612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1" y="1143027"/>
            <a:ext cx="434411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60223" y="177800"/>
            <a:ext cx="8229600" cy="1109836"/>
          </a:xfrm>
        </p:spPr>
        <p:txBody>
          <a:bodyPr>
            <a:noAutofit/>
          </a:bodyPr>
          <a:lstStyle/>
          <a:p>
            <a:r>
              <a:rPr lang="fr-FR" sz="2400" dirty="0"/>
              <a:t>35 </a:t>
            </a:r>
            <a:r>
              <a:rPr lang="fr-FR" sz="2400" dirty="0" smtClean="0"/>
              <a:t>YEARS</a:t>
            </a:r>
            <a:r>
              <a:rPr lang="fr-FR" sz="2400" dirty="0"/>
              <a:t/>
            </a:r>
            <a:br>
              <a:rPr lang="fr-FR" sz="2400" dirty="0"/>
            </a:br>
            <a:endParaRPr lang="fr-FR" sz="2400" dirty="0"/>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3"/>
          <a:stretch>
            <a:fillRect/>
          </a:stretch>
        </p:blipFill>
        <p:spPr>
          <a:xfrm>
            <a:off x="393515" y="1213993"/>
            <a:ext cx="1228583" cy="1567502"/>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a:t>
            </a:r>
            <a:r>
              <a:rPr lang="fr-FR" dirty="0"/>
              <a:t>2</a:t>
            </a:r>
          </a:p>
        </p:txBody>
      </p:sp>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90"/>
            <a:ext cx="428653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 xmlns:a16="http://schemas.microsoft.com/office/drawing/2014/main" id="{54CDB4C5-5B2B-4292-B52D-8908B00F1F9B}"/>
              </a:ext>
            </a:extLst>
          </p:cNvPr>
          <p:cNvGraphicFramePr/>
          <p:nvPr/>
        </p:nvGraphicFramePr>
        <p:xfrm>
          <a:off x="808185" y="177800"/>
          <a:ext cx="2434745" cy="634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3">
            <a:extLst>
              <a:ext uri="{FF2B5EF4-FFF2-40B4-BE49-F238E27FC236}">
                <a16:creationId xmlns="" xmlns:a16="http://schemas.microsoft.com/office/drawing/2014/main" id="{67EEA0C0-63AA-40B1-A26D-53181F2DE2C6}"/>
              </a:ext>
            </a:extLst>
          </p:cNvPr>
          <p:cNvSpPr txBox="1"/>
          <p:nvPr/>
        </p:nvSpPr>
        <p:spPr>
          <a:xfrm>
            <a:off x="393515" y="3636169"/>
            <a:ext cx="3172663" cy="1569661"/>
          </a:xfrm>
          <a:prstGeom prst="rect">
            <a:avLst/>
          </a:prstGeom>
          <a:noFill/>
        </p:spPr>
        <p:txBody>
          <a:bodyPr wrap="none" rtlCol="0">
            <a:spAutoFit/>
          </a:bodyPr>
          <a:lstStyle/>
          <a:p>
            <a:pPr marL="285750" indent="-285750">
              <a:buFont typeface="Arial" panose="020B0604020202020204" pitchFamily="34" charset="0"/>
              <a:buChar char="•"/>
            </a:pPr>
            <a:r>
              <a:rPr lang="fr-FR" dirty="0" smtClean="0">
                <a:latin typeface="Arial"/>
                <a:cs typeface="Arial"/>
              </a:rPr>
              <a:t>2</a:t>
            </a:r>
            <a:r>
              <a:rPr lang="fr-FR" baseline="30000" dirty="0" smtClean="0">
                <a:latin typeface="Arial"/>
                <a:cs typeface="Arial"/>
              </a:rPr>
              <a:t>nd</a:t>
            </a:r>
            <a:r>
              <a:rPr lang="fr-FR" dirty="0" smtClean="0">
                <a:latin typeface="Arial"/>
                <a:cs typeface="Arial"/>
              </a:rPr>
              <a:t> Child: Jennifer</a:t>
            </a:r>
            <a:endParaRPr lang="fr-FR" dirty="0">
              <a:latin typeface="Arial"/>
              <a:cs typeface="Arial"/>
            </a:endParaRPr>
          </a:p>
          <a:p>
            <a:pPr marL="285750" indent="-285750">
              <a:buFont typeface="Arial" panose="020B0604020202020204" pitchFamily="34" charset="0"/>
              <a:buChar char="•"/>
            </a:pPr>
            <a:r>
              <a:rPr lang="x-none" dirty="0">
                <a:latin typeface="Arial"/>
                <a:cs typeface="Arial"/>
              </a:rPr>
              <a:t>Life is beautifull</a:t>
            </a:r>
            <a:r>
              <a:rPr lang="mr-IN" dirty="0">
                <a:latin typeface="Arial"/>
                <a:cs typeface="Arial"/>
              </a:rPr>
              <a:t>…</a:t>
            </a:r>
            <a:r>
              <a:rPr lang="fr-FR" dirty="0" smtClean="0">
                <a:latin typeface="Arial"/>
                <a:cs typeface="Arial"/>
              </a:rPr>
              <a:t>!</a:t>
            </a:r>
            <a:endParaRPr lang="mr-IN" dirty="0">
              <a:latin typeface="Arial"/>
              <a:cs typeface="Arial"/>
            </a:endParaRPr>
          </a:p>
          <a:p>
            <a:pPr marL="285750" indent="-285750">
              <a:buFont typeface="Arial" panose="020B0604020202020204" pitchFamily="34" charset="0"/>
              <a:buChar char="•"/>
            </a:pPr>
            <a:r>
              <a:rPr lang="mr-IN" dirty="0">
                <a:latin typeface="Arial"/>
                <a:cs typeface="Arial"/>
              </a:rPr>
              <a:t>P</a:t>
            </a:r>
            <a:r>
              <a:rPr lang="en-US" dirty="0">
                <a:latin typeface="Arial"/>
                <a:cs typeface="Arial"/>
              </a:rPr>
              <a:t>a</a:t>
            </a:r>
            <a:r>
              <a:rPr lang="mr-IN" dirty="0">
                <a:latin typeface="Arial"/>
                <a:cs typeface="Arial"/>
              </a:rPr>
              <a:t>trick is very </a:t>
            </a:r>
            <a:r>
              <a:rPr lang="mr-IN" dirty="0" smtClean="0">
                <a:latin typeface="Arial"/>
                <a:cs typeface="Arial"/>
              </a:rPr>
              <a:t> very happy</a:t>
            </a:r>
            <a:endParaRPr lang="fr-FR" dirty="0">
              <a:latin typeface="Arial"/>
              <a:cs typeface="Arial"/>
            </a:endParaRPr>
          </a:p>
          <a:p>
            <a:endParaRPr lang="fr-FR" sz="1400" dirty="0"/>
          </a:p>
          <a:p>
            <a:endParaRPr lang="mr-IN" sz="1400" dirty="0"/>
          </a:p>
          <a:p>
            <a:endParaRPr lang="mr-IN" sz="1400" dirty="0"/>
          </a:p>
        </p:txBody>
      </p:sp>
      <p:sp>
        <p:nvSpPr>
          <p:cNvPr id="17" name="Rectangle 16">
            <a:extLst>
              <a:ext uri="{FF2B5EF4-FFF2-40B4-BE49-F238E27FC236}">
                <a16:creationId xmlns="" xmlns:a16="http://schemas.microsoft.com/office/drawing/2014/main" id="{E414462C-C369-458E-9D99-6C40D5E064ED}"/>
              </a:ext>
            </a:extLst>
          </p:cNvPr>
          <p:cNvSpPr/>
          <p:nvPr/>
        </p:nvSpPr>
        <p:spPr>
          <a:xfrm>
            <a:off x="4791471" y="2929201"/>
            <a:ext cx="4173910" cy="2277547"/>
          </a:xfrm>
          <a:prstGeom prst="rect">
            <a:avLst/>
          </a:prstGeom>
        </p:spPr>
        <p:txBody>
          <a:bodyPr wrap="square">
            <a:spAutoFit/>
          </a:bodyPr>
          <a:lstStyle/>
          <a:p>
            <a:pPr marL="285750" indent="-285750">
              <a:buFont typeface="Arial" panose="020B0604020202020204" pitchFamily="34" charset="0"/>
              <a:buChar char="•"/>
            </a:pPr>
            <a:r>
              <a:rPr lang="fr-FR" sz="1600" dirty="0" smtClean="0"/>
              <a:t>Long </a:t>
            </a:r>
            <a:r>
              <a:rPr lang="fr-FR" sz="1600" dirty="0" err="1" smtClean="0"/>
              <a:t>waiting</a:t>
            </a:r>
            <a:r>
              <a:rPr lang="fr-FR" sz="1600" dirty="0" smtClean="0"/>
              <a:t> time to </a:t>
            </a:r>
            <a:r>
              <a:rPr lang="fr-FR" sz="1600" dirty="0" err="1" smtClean="0"/>
              <a:t>meet</a:t>
            </a:r>
            <a:r>
              <a:rPr lang="fr-FR" sz="1600" dirty="0" smtClean="0"/>
              <a:t> the </a:t>
            </a:r>
            <a:r>
              <a:rPr lang="fr-FR" sz="1600" dirty="0" err="1" smtClean="0"/>
              <a:t>apropriate</a:t>
            </a:r>
            <a:r>
              <a:rPr lang="fr-FR" sz="1600" dirty="0" smtClean="0"/>
              <a:t> </a:t>
            </a:r>
            <a:r>
              <a:rPr lang="fr-FR" sz="1600" dirty="0" err="1" smtClean="0"/>
              <a:t>doctors</a:t>
            </a:r>
            <a:endParaRPr lang="fr-FR" sz="1600" dirty="0"/>
          </a:p>
          <a:p>
            <a:pPr marL="285750" indent="-285750">
              <a:buFont typeface="Arial" panose="020B0604020202020204" pitchFamily="34" charset="0"/>
              <a:buChar char="•"/>
            </a:pPr>
            <a:r>
              <a:rPr lang="fr-FR" sz="1600" dirty="0" err="1" smtClean="0"/>
              <a:t>Discusses</a:t>
            </a:r>
            <a:r>
              <a:rPr lang="fr-FR" sz="1600" dirty="0" smtClean="0"/>
              <a:t> right </a:t>
            </a:r>
            <a:r>
              <a:rPr lang="fr-FR" sz="1600" dirty="0" err="1" smtClean="0"/>
              <a:t>mastectomy</a:t>
            </a:r>
            <a:r>
              <a:rPr lang="fr-FR" sz="1600" dirty="0" smtClean="0"/>
              <a:t> to </a:t>
            </a:r>
            <a:r>
              <a:rPr lang="fr-FR" sz="1600" dirty="0" err="1" smtClean="0"/>
              <a:t>prevent</a:t>
            </a:r>
            <a:r>
              <a:rPr lang="fr-FR" sz="1600" dirty="0" smtClean="0"/>
              <a:t> a contra-</a:t>
            </a:r>
            <a:r>
              <a:rPr lang="fr-FR" sz="1600" dirty="0" err="1" smtClean="0"/>
              <a:t>lateral</a:t>
            </a:r>
            <a:r>
              <a:rPr lang="fr-FR" sz="1600" dirty="0" smtClean="0"/>
              <a:t> relapse</a:t>
            </a:r>
            <a:endParaRPr lang="fr-FR" sz="1600" dirty="0"/>
          </a:p>
          <a:p>
            <a:pPr marL="285750" indent="-285750">
              <a:buFont typeface="Arial" panose="020B0604020202020204" pitchFamily="34" charset="0"/>
              <a:buChar char="•"/>
            </a:pPr>
            <a:r>
              <a:rPr lang="fr-FR" sz="1600" dirty="0" smtClean="0"/>
              <a:t>The </a:t>
            </a:r>
            <a:r>
              <a:rPr lang="fr-FR" sz="1600" dirty="0" err="1" smtClean="0"/>
              <a:t>left</a:t>
            </a:r>
            <a:r>
              <a:rPr lang="fr-FR" sz="1600" dirty="0" smtClean="0"/>
              <a:t> </a:t>
            </a:r>
            <a:r>
              <a:rPr lang="fr-FR" sz="1600" dirty="0" err="1" smtClean="0"/>
              <a:t>breast</a:t>
            </a:r>
            <a:r>
              <a:rPr lang="fr-FR" sz="1600" dirty="0" smtClean="0"/>
              <a:t> </a:t>
            </a:r>
            <a:r>
              <a:rPr lang="fr-FR" sz="1600" dirty="0" err="1" smtClean="0"/>
              <a:t>is</a:t>
            </a:r>
            <a:r>
              <a:rPr lang="fr-FR" sz="1600" dirty="0" smtClean="0"/>
              <a:t> </a:t>
            </a:r>
            <a:r>
              <a:rPr lang="fr-FR" sz="1600" dirty="0" err="1" smtClean="0"/>
              <a:t>protected</a:t>
            </a:r>
            <a:r>
              <a:rPr lang="fr-FR" sz="1600" dirty="0" smtClean="0"/>
              <a:t> by the </a:t>
            </a:r>
            <a:r>
              <a:rPr lang="fr-FR" sz="1600" dirty="0" err="1" smtClean="0"/>
              <a:t>treatments</a:t>
            </a:r>
            <a:endParaRPr lang="fr-FR" sz="1600" dirty="0"/>
          </a:p>
          <a:p>
            <a:pPr marL="285750" indent="-285750">
              <a:buFont typeface="Arial" panose="020B0604020202020204" pitchFamily="34" charset="0"/>
              <a:buChar char="•"/>
            </a:pPr>
            <a:r>
              <a:rPr lang="fr-FR" sz="1600" b="1" u="sng" dirty="0" smtClean="0"/>
              <a:t>Close </a:t>
            </a:r>
            <a:r>
              <a:rPr lang="fr-FR" sz="1600" b="1" u="sng" dirty="0" err="1" smtClean="0"/>
              <a:t>follow</a:t>
            </a:r>
            <a:r>
              <a:rPr lang="fr-FR" sz="1600" b="1" u="sng" dirty="0" smtClean="0"/>
              <a:t>-up </a:t>
            </a:r>
            <a:r>
              <a:rPr lang="fr-FR" sz="1600" b="1" u="sng" dirty="0" err="1" smtClean="0"/>
              <a:t>is</a:t>
            </a:r>
            <a:r>
              <a:rPr lang="fr-FR" sz="1600" b="1" u="sng" dirty="0" smtClean="0"/>
              <a:t> set up</a:t>
            </a:r>
            <a:endParaRPr lang="fr-FR" sz="1600" b="1" u="sng" dirty="0"/>
          </a:p>
          <a:p>
            <a:pPr marL="285750" indent="-285750">
              <a:buFont typeface="Arial" panose="020B0604020202020204" pitchFamily="34" charset="0"/>
              <a:buChar char="•"/>
            </a:pPr>
            <a:r>
              <a:rPr lang="fr-FR" sz="1600" dirty="0" err="1" smtClean="0"/>
              <a:t>Family</a:t>
            </a:r>
            <a:r>
              <a:rPr lang="fr-FR" sz="1600" dirty="0" smtClean="0"/>
              <a:t> information.</a:t>
            </a:r>
            <a:endParaRPr lang="fr-FR" sz="1600" dirty="0"/>
          </a:p>
          <a:p>
            <a:endParaRPr lang="fr-FR" sz="1400" dirty="0"/>
          </a:p>
        </p:txBody>
      </p:sp>
      <p:pic>
        <p:nvPicPr>
          <p:cNvPr id="18" name="Image 17">
            <a:extLst>
              <a:ext uri="{FF2B5EF4-FFF2-40B4-BE49-F238E27FC236}">
                <a16:creationId xmlns="" xmlns:a16="http://schemas.microsoft.com/office/drawing/2014/main" id="{92B8A638-478E-4C01-B011-775A1DECCF3C}"/>
              </a:ext>
            </a:extLst>
          </p:cNvPr>
          <p:cNvPicPr>
            <a:picLocks noChangeAspect="1"/>
          </p:cNvPicPr>
          <p:nvPr/>
        </p:nvPicPr>
        <p:blipFill>
          <a:blip r:embed="rId9"/>
          <a:stretch>
            <a:fillRect/>
          </a:stretch>
        </p:blipFill>
        <p:spPr>
          <a:xfrm>
            <a:off x="6922490" y="1691353"/>
            <a:ext cx="1616597" cy="1180116"/>
          </a:xfrm>
          <a:prstGeom prst="rect">
            <a:avLst/>
          </a:prstGeom>
        </p:spPr>
      </p:pic>
      <p:pic>
        <p:nvPicPr>
          <p:cNvPr id="19" name="Image 18">
            <a:extLst>
              <a:ext uri="{FF2B5EF4-FFF2-40B4-BE49-F238E27FC236}">
                <a16:creationId xmlns="" xmlns:a16="http://schemas.microsoft.com/office/drawing/2014/main" id="{87380958-DB99-419F-9931-7654969AB699}"/>
              </a:ext>
            </a:extLst>
          </p:cNvPr>
          <p:cNvPicPr>
            <a:picLocks noChangeAspect="1"/>
          </p:cNvPicPr>
          <p:nvPr/>
        </p:nvPicPr>
        <p:blipFill>
          <a:blip r:embed="rId10"/>
          <a:stretch>
            <a:fillRect/>
          </a:stretch>
        </p:blipFill>
        <p:spPr>
          <a:xfrm>
            <a:off x="7279370" y="4957243"/>
            <a:ext cx="1521336" cy="1521336"/>
          </a:xfrm>
          <a:prstGeom prst="rect">
            <a:avLst/>
          </a:prstGeom>
        </p:spPr>
      </p:pic>
      <p:grpSp>
        <p:nvGrpSpPr>
          <p:cNvPr id="3" name="Groupe 2">
            <a:extLst>
              <a:ext uri="{FF2B5EF4-FFF2-40B4-BE49-F238E27FC236}">
                <a16:creationId xmlns="" xmlns:a16="http://schemas.microsoft.com/office/drawing/2014/main" id="{757F2522-51E2-431A-A9DB-FA0909B9B0D1}"/>
              </a:ext>
            </a:extLst>
          </p:cNvPr>
          <p:cNvGrpSpPr/>
          <p:nvPr/>
        </p:nvGrpSpPr>
        <p:grpSpPr>
          <a:xfrm>
            <a:off x="393516" y="5656622"/>
            <a:ext cx="2494872" cy="821956"/>
            <a:chOff x="-790243" y="4741055"/>
            <a:chExt cx="5276997" cy="1737524"/>
          </a:xfrm>
        </p:grpSpPr>
        <p:pic>
          <p:nvPicPr>
            <p:cNvPr id="14" name="Image 13">
              <a:extLst>
                <a:ext uri="{FF2B5EF4-FFF2-40B4-BE49-F238E27FC236}">
                  <a16:creationId xmlns="" xmlns:a16="http://schemas.microsoft.com/office/drawing/2014/main" id="{DB5885B8-2803-4A8E-A233-A5C466A194FD}"/>
                </a:ext>
              </a:extLst>
            </p:cNvPr>
            <p:cNvPicPr>
              <a:picLocks noChangeAspect="1"/>
            </p:cNvPicPr>
            <p:nvPr/>
          </p:nvPicPr>
          <p:blipFill>
            <a:blip r:embed="rId11"/>
            <a:stretch>
              <a:fillRect/>
            </a:stretch>
          </p:blipFill>
          <p:spPr>
            <a:xfrm>
              <a:off x="1902518" y="4741055"/>
              <a:ext cx="2584236" cy="1737524"/>
            </a:xfrm>
            <a:prstGeom prst="rect">
              <a:avLst/>
            </a:prstGeom>
          </p:spPr>
        </p:pic>
        <p:pic>
          <p:nvPicPr>
            <p:cNvPr id="15" name="Image 14">
              <a:extLst>
                <a:ext uri="{FF2B5EF4-FFF2-40B4-BE49-F238E27FC236}">
                  <a16:creationId xmlns="" xmlns:a16="http://schemas.microsoft.com/office/drawing/2014/main" id="{0725762F-0D48-4853-929B-146C04AC948F}"/>
                </a:ext>
              </a:extLst>
            </p:cNvPr>
            <p:cNvPicPr>
              <a:picLocks noChangeAspect="1"/>
            </p:cNvPicPr>
            <p:nvPr/>
          </p:nvPicPr>
          <p:blipFill>
            <a:blip r:embed="rId11"/>
            <a:stretch>
              <a:fillRect/>
            </a:stretch>
          </p:blipFill>
          <p:spPr>
            <a:xfrm>
              <a:off x="-790243" y="4741055"/>
              <a:ext cx="2584236" cy="1737524"/>
            </a:xfrm>
            <a:prstGeom prst="rect">
              <a:avLst/>
            </a:prstGeom>
          </p:spPr>
        </p:pic>
      </p:grpSp>
      <p:pic>
        <p:nvPicPr>
          <p:cNvPr id="6" name="Image 5">
            <a:extLst>
              <a:ext uri="{FF2B5EF4-FFF2-40B4-BE49-F238E27FC236}">
                <a16:creationId xmlns="" xmlns:a16="http://schemas.microsoft.com/office/drawing/2014/main" id="{B863D1EE-6929-4BD9-AD6D-EDE07219DBFD}"/>
              </a:ext>
            </a:extLst>
          </p:cNvPr>
          <p:cNvPicPr>
            <a:picLocks noChangeAspect="1"/>
          </p:cNvPicPr>
          <p:nvPr/>
        </p:nvPicPr>
        <p:blipFill>
          <a:blip r:embed="rId12"/>
          <a:stretch>
            <a:fillRect/>
          </a:stretch>
        </p:blipFill>
        <p:spPr>
          <a:xfrm>
            <a:off x="2864881" y="1838648"/>
            <a:ext cx="1174358" cy="1549739"/>
          </a:xfrm>
          <a:prstGeom prst="rect">
            <a:avLst/>
          </a:prstGeom>
        </p:spPr>
      </p:pic>
      <p:pic>
        <p:nvPicPr>
          <p:cNvPr id="8" name="Image 7">
            <a:extLst>
              <a:ext uri="{FF2B5EF4-FFF2-40B4-BE49-F238E27FC236}">
                <a16:creationId xmlns="" xmlns:a16="http://schemas.microsoft.com/office/drawing/2014/main" id="{81D0ECE3-0EB7-4973-93BF-E721E7196F23}"/>
              </a:ext>
            </a:extLst>
          </p:cNvPr>
          <p:cNvPicPr>
            <a:picLocks noChangeAspect="1"/>
          </p:cNvPicPr>
          <p:nvPr/>
        </p:nvPicPr>
        <p:blipFill>
          <a:blip r:embed="rId13"/>
          <a:stretch>
            <a:fillRect/>
          </a:stretch>
        </p:blipFill>
        <p:spPr>
          <a:xfrm>
            <a:off x="5221008" y="4957243"/>
            <a:ext cx="1805758" cy="1488530"/>
          </a:xfrm>
          <a:prstGeom prst="rect">
            <a:avLst/>
          </a:prstGeom>
        </p:spPr>
      </p:pic>
      <p:pic>
        <p:nvPicPr>
          <p:cNvPr id="20" name="Picture 19" descr="femme-deprimee-isole_1149-1757.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791470" y="1333168"/>
            <a:ext cx="1686012" cy="1387055"/>
          </a:xfrm>
          <a:prstGeom prst="rect">
            <a:avLst/>
          </a:prstGeom>
        </p:spPr>
      </p:pic>
      <p:pic>
        <p:nvPicPr>
          <p:cNvPr id="21" name="Image 15">
            <a:extLst>
              <a:ext uri="{FF2B5EF4-FFF2-40B4-BE49-F238E27FC236}">
                <a16:creationId xmlns="" xmlns:a16="http://schemas.microsoft.com/office/drawing/2014/main" id="{2AB9F684-4AD8-471C-BF72-6C3AF498223B}"/>
              </a:ext>
            </a:extLst>
          </p:cNvPr>
          <p:cNvPicPr>
            <a:picLocks noChangeAspect="1"/>
          </p:cNvPicPr>
          <p:nvPr/>
        </p:nvPicPr>
        <p:blipFill>
          <a:blip r:embed="rId15"/>
          <a:stretch>
            <a:fillRect/>
          </a:stretch>
        </p:blipFill>
        <p:spPr>
          <a:xfrm>
            <a:off x="3013043" y="5602024"/>
            <a:ext cx="1375318" cy="915836"/>
          </a:xfrm>
          <a:prstGeom prst="rect">
            <a:avLst/>
          </a:prstGeom>
        </p:spPr>
      </p:pic>
    </p:spTree>
    <p:extLst>
      <p:ext uri="{BB962C8B-B14F-4D97-AF65-F5344CB8AC3E}">
        <p14:creationId xmlns:p14="http://schemas.microsoft.com/office/powerpoint/2010/main" val="388286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1" y="1143027"/>
            <a:ext cx="434411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60223" y="177800"/>
            <a:ext cx="8229600" cy="1109836"/>
          </a:xfrm>
        </p:spPr>
        <p:txBody>
          <a:bodyPr>
            <a:noAutofit/>
          </a:bodyPr>
          <a:lstStyle/>
          <a:p>
            <a:r>
              <a:rPr lang="fr-FR" sz="2400" dirty="0"/>
              <a:t>37 </a:t>
            </a:r>
            <a:r>
              <a:rPr lang="fr-FR" sz="2400" dirty="0" smtClean="0"/>
              <a:t>YEARS</a:t>
            </a:r>
            <a:r>
              <a:rPr lang="fr-FR" sz="2400" dirty="0"/>
              <a:t/>
            </a:r>
            <a:br>
              <a:rPr lang="fr-FR" sz="2400" dirty="0"/>
            </a:br>
            <a:endParaRPr lang="fr-FR" sz="2400" dirty="0"/>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3"/>
          <a:stretch>
            <a:fillRect/>
          </a:stretch>
        </p:blipFill>
        <p:spPr>
          <a:xfrm>
            <a:off x="393515" y="1213993"/>
            <a:ext cx="1228583" cy="1567502"/>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7554274" y="1213993"/>
            <a:ext cx="957526" cy="369332"/>
          </a:xfrm>
          <a:prstGeom prst="rect">
            <a:avLst/>
          </a:prstGeom>
        </p:spPr>
        <p:txBody>
          <a:bodyPr wrap="none">
            <a:spAutoFit/>
          </a:bodyPr>
          <a:lstStyle/>
          <a:p>
            <a:r>
              <a:rPr lang="fr-FR" dirty="0" smtClean="0"/>
              <a:t>Carole </a:t>
            </a:r>
            <a:r>
              <a:rPr lang="fr-FR" dirty="0"/>
              <a:t>2</a:t>
            </a:r>
          </a:p>
        </p:txBody>
      </p:sp>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90"/>
            <a:ext cx="428653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 xmlns:a16="http://schemas.microsoft.com/office/drawing/2014/main" id="{54CDB4C5-5B2B-4292-B52D-8908B00F1F9B}"/>
              </a:ext>
            </a:extLst>
          </p:cNvPr>
          <p:cNvGraphicFramePr/>
          <p:nvPr/>
        </p:nvGraphicFramePr>
        <p:xfrm>
          <a:off x="808185" y="177800"/>
          <a:ext cx="2434745" cy="634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3">
            <a:extLst>
              <a:ext uri="{FF2B5EF4-FFF2-40B4-BE49-F238E27FC236}">
                <a16:creationId xmlns="" xmlns:a16="http://schemas.microsoft.com/office/drawing/2014/main" id="{56F25345-6965-436A-87EE-56D076329E23}"/>
              </a:ext>
            </a:extLst>
          </p:cNvPr>
          <p:cNvSpPr txBox="1"/>
          <p:nvPr/>
        </p:nvSpPr>
        <p:spPr>
          <a:xfrm>
            <a:off x="4701789" y="3040771"/>
            <a:ext cx="4305443" cy="1815882"/>
          </a:xfrm>
          <a:prstGeom prst="rect">
            <a:avLst/>
          </a:prstGeom>
          <a:noFill/>
        </p:spPr>
        <p:txBody>
          <a:bodyPr wrap="square" rtlCol="0">
            <a:spAutoFit/>
          </a:bodyPr>
          <a:lstStyle>
            <a:defPPr>
              <a:defRPr lang="en-US"/>
            </a:defPPr>
            <a:lvl1pPr>
              <a:defRPr sz="1400"/>
            </a:lvl1pPr>
          </a:lstStyle>
          <a:p>
            <a:pPr marL="285750" indent="-285750">
              <a:buFont typeface="Arial" panose="020B0604020202020204" pitchFamily="34" charset="0"/>
              <a:buChar char="•"/>
            </a:pPr>
            <a:r>
              <a:rPr lang="fr-FR" dirty="0" smtClean="0"/>
              <a:t>RELAPSES 5 YEARS AFTER</a:t>
            </a:r>
            <a:endParaRPr lang="fr-FR" baseline="30000" dirty="0"/>
          </a:p>
          <a:p>
            <a:pPr marL="285750" indent="-285750">
              <a:buFont typeface="Arial" panose="020B0604020202020204" pitchFamily="34" charset="0"/>
              <a:buChar char="•"/>
            </a:pPr>
            <a:r>
              <a:rPr lang="fr-FR" dirty="0" smtClean="0"/>
              <a:t>A MASS in the right </a:t>
            </a:r>
            <a:r>
              <a:rPr lang="fr-FR" dirty="0" err="1" smtClean="0"/>
              <a:t>breast</a:t>
            </a:r>
            <a:endParaRPr lang="fr-FR" dirty="0"/>
          </a:p>
          <a:p>
            <a:pPr marL="285750" indent="-285750">
              <a:buFont typeface="Arial" panose="020B0604020202020204" pitchFamily="34" charset="0"/>
              <a:buChar char="•"/>
            </a:pPr>
            <a:r>
              <a:rPr lang="fr-FR" dirty="0" smtClean="0"/>
              <a:t>TRIPLE NEGATIVE</a:t>
            </a:r>
            <a:endParaRPr lang="fr-FR" dirty="0"/>
          </a:p>
          <a:p>
            <a:pPr marL="285750" indent="-285750">
              <a:buFont typeface="Arial" panose="020B0604020202020204" pitchFamily="34" charset="0"/>
              <a:buChar char="•"/>
            </a:pPr>
            <a:r>
              <a:rPr lang="fr-FR" dirty="0" smtClean="0"/>
              <a:t>RADICAL SURGERY + LYMPHADENECTOMY</a:t>
            </a:r>
            <a:endParaRPr lang="fr-FR" dirty="0"/>
          </a:p>
          <a:p>
            <a:pPr marL="285750" indent="-285750">
              <a:buFont typeface="Arial" panose="020B0604020202020204" pitchFamily="34" charset="0"/>
              <a:buChar char="•"/>
            </a:pPr>
            <a:r>
              <a:rPr lang="fr-FR" dirty="0" smtClean="0"/>
              <a:t>CAN NOT WORK</a:t>
            </a:r>
            <a:endParaRPr lang="fr-FR" dirty="0"/>
          </a:p>
          <a:p>
            <a:pPr marL="285750" indent="-285750">
              <a:buFont typeface="Arial" panose="020B0604020202020204" pitchFamily="34" charset="0"/>
              <a:buChar char="•"/>
            </a:pPr>
            <a:r>
              <a:rPr lang="fr-FR" b="1" u="sng" dirty="0" smtClean="0"/>
              <a:t>FIRED</a:t>
            </a:r>
            <a:endParaRPr lang="fr-FR" b="1" u="sng" dirty="0"/>
          </a:p>
          <a:p>
            <a:pPr marL="285750" indent="-285750">
              <a:buFont typeface="Arial" panose="020B0604020202020204" pitchFamily="34" charset="0"/>
              <a:buChar char="•"/>
            </a:pPr>
            <a:r>
              <a:rPr lang="fr-FR" dirty="0" smtClean="0"/>
              <a:t>DEPRESSED</a:t>
            </a:r>
            <a:endParaRPr lang="fr-FR" dirty="0"/>
          </a:p>
          <a:p>
            <a:pPr marL="285750" indent="-285750">
              <a:buFont typeface="Arial" panose="020B0604020202020204" pitchFamily="34" charset="0"/>
              <a:buChar char="•"/>
            </a:pPr>
            <a:r>
              <a:rPr lang="fr-FR" dirty="0" smtClean="0"/>
              <a:t>JOHN </a:t>
            </a:r>
            <a:r>
              <a:rPr lang="fr-FR" dirty="0" err="1" smtClean="0"/>
              <a:t>leaves</a:t>
            </a:r>
            <a:r>
              <a:rPr lang="fr-FR" dirty="0" smtClean="0"/>
              <a:t> </a:t>
            </a:r>
            <a:endParaRPr lang="fr-FR" dirty="0"/>
          </a:p>
        </p:txBody>
      </p:sp>
      <p:sp>
        <p:nvSpPr>
          <p:cNvPr id="3" name="Rectangle 2">
            <a:extLst>
              <a:ext uri="{FF2B5EF4-FFF2-40B4-BE49-F238E27FC236}">
                <a16:creationId xmlns="" xmlns:a16="http://schemas.microsoft.com/office/drawing/2014/main" id="{E49F0FAE-523F-4986-8A72-2AC5652CF729}"/>
              </a:ext>
            </a:extLst>
          </p:cNvPr>
          <p:cNvSpPr/>
          <p:nvPr/>
        </p:nvSpPr>
        <p:spPr>
          <a:xfrm>
            <a:off x="266557" y="3142992"/>
            <a:ext cx="4164893" cy="2246769"/>
          </a:xfrm>
          <a:prstGeom prst="rect">
            <a:avLst/>
          </a:prstGeom>
        </p:spPr>
        <p:txBody>
          <a:bodyPr wrap="square">
            <a:spAutoFit/>
          </a:bodyPr>
          <a:lstStyle/>
          <a:p>
            <a:pPr marL="285750" indent="-285750">
              <a:buFont typeface="Arial" panose="020B0604020202020204" pitchFamily="34" charset="0"/>
              <a:buChar char="•"/>
            </a:pPr>
            <a:r>
              <a:rPr lang="x-none" sz="1400" dirty="0" smtClean="0"/>
              <a:t>3rd kid, J</a:t>
            </a:r>
            <a:r>
              <a:rPr lang="en-US" sz="1400" dirty="0" smtClean="0"/>
              <a:t>a</a:t>
            </a:r>
            <a:r>
              <a:rPr lang="x-none" sz="1400" dirty="0" smtClean="0"/>
              <a:t>son </a:t>
            </a:r>
            <a:r>
              <a:rPr lang="fr-FR" sz="1400" dirty="0" smtClean="0"/>
              <a:t>:</a:t>
            </a:r>
            <a:endParaRPr lang="fr-FR" sz="1400" dirty="0"/>
          </a:p>
          <a:p>
            <a:pPr marL="285750" indent="-285750">
              <a:buFont typeface="Arial" panose="020B0604020202020204" pitchFamily="34" charset="0"/>
              <a:buChar char="•"/>
            </a:pPr>
            <a:r>
              <a:rPr lang="fr-FR" sz="1400" dirty="0" err="1" smtClean="0"/>
              <a:t>Happiness</a:t>
            </a:r>
            <a:r>
              <a:rPr lang="fr-FR" sz="1400" dirty="0" smtClean="0"/>
              <a:t>, no more kids</a:t>
            </a:r>
            <a:endParaRPr lang="x-none" sz="1400" dirty="0"/>
          </a:p>
          <a:p>
            <a:pPr marL="285750" indent="-285750">
              <a:buFont typeface="Arial" panose="020B0604020202020204" pitchFamily="34" charset="0"/>
              <a:buChar char="•"/>
            </a:pPr>
            <a:r>
              <a:rPr lang="x-none" sz="1400" dirty="0" smtClean="0"/>
              <a:t>Discusses fallopian tube preventive surgery</a:t>
            </a:r>
            <a:r>
              <a:rPr lang="fr-FR" sz="1400" dirty="0" smtClean="0"/>
              <a:t> </a:t>
            </a:r>
            <a:endParaRPr lang="fr-FR" sz="1400" dirty="0"/>
          </a:p>
          <a:p>
            <a:pPr marL="285750" indent="-285750">
              <a:buFont typeface="Arial" panose="020B0604020202020204" pitchFamily="34" charset="0"/>
              <a:buChar char="•"/>
            </a:pPr>
            <a:r>
              <a:rPr lang="fr-FR" sz="1400" dirty="0" err="1" smtClean="0"/>
              <a:t>Ovaries</a:t>
            </a:r>
            <a:r>
              <a:rPr lang="fr-FR" sz="1400" dirty="0" smtClean="0"/>
              <a:t> </a:t>
            </a:r>
            <a:r>
              <a:rPr lang="fr-FR" sz="1400" dirty="0" err="1" smtClean="0"/>
              <a:t>can</a:t>
            </a:r>
            <a:r>
              <a:rPr lang="fr-FR" sz="1400" dirty="0" smtClean="0"/>
              <a:t> </a:t>
            </a:r>
            <a:r>
              <a:rPr lang="fr-FR" sz="1400" dirty="0" err="1" smtClean="0"/>
              <a:t>still</a:t>
            </a:r>
            <a:r>
              <a:rPr lang="fr-FR" sz="1400" dirty="0" smtClean="0"/>
              <a:t> </a:t>
            </a:r>
            <a:r>
              <a:rPr lang="fr-FR" sz="1400" dirty="0" err="1" smtClean="0"/>
              <a:t>wait</a:t>
            </a:r>
            <a:endParaRPr lang="fr-FR" sz="1400" dirty="0"/>
          </a:p>
          <a:p>
            <a:pPr marL="285750" indent="-285750">
              <a:buFont typeface="Arial" panose="020B0604020202020204" pitchFamily="34" charset="0"/>
              <a:buChar char="•"/>
            </a:pPr>
            <a:r>
              <a:rPr lang="x-none" sz="1400" dirty="0" smtClean="0"/>
              <a:t>Preventive surgery is carefully discussed, no emergency</a:t>
            </a:r>
            <a:endParaRPr lang="mr-IN" sz="1400" dirty="0"/>
          </a:p>
          <a:p>
            <a:pPr marL="285750" indent="-285750">
              <a:buFont typeface="Arial" panose="020B0604020202020204" pitchFamily="34" charset="0"/>
              <a:buChar char="•"/>
            </a:pPr>
            <a:r>
              <a:rPr lang="x-none" sz="1400" dirty="0" smtClean="0"/>
              <a:t>They celebrate the end of the preventive surgery</a:t>
            </a: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mr-IN" sz="1400" dirty="0"/>
          </a:p>
          <a:p>
            <a:endParaRPr lang="mr-IN" sz="1400" dirty="0"/>
          </a:p>
        </p:txBody>
      </p:sp>
      <p:grpSp>
        <p:nvGrpSpPr>
          <p:cNvPr id="5" name="Groupe 4">
            <a:extLst>
              <a:ext uri="{FF2B5EF4-FFF2-40B4-BE49-F238E27FC236}">
                <a16:creationId xmlns="" xmlns:a16="http://schemas.microsoft.com/office/drawing/2014/main" id="{C0E00F15-9BBD-488B-9052-A6CC3C31F345}"/>
              </a:ext>
            </a:extLst>
          </p:cNvPr>
          <p:cNvGrpSpPr/>
          <p:nvPr/>
        </p:nvGrpSpPr>
        <p:grpSpPr>
          <a:xfrm>
            <a:off x="360224" y="5605204"/>
            <a:ext cx="3509586" cy="873373"/>
            <a:chOff x="-1719539" y="5121737"/>
            <a:chExt cx="6206293" cy="1356841"/>
          </a:xfrm>
        </p:grpSpPr>
        <p:pic>
          <p:nvPicPr>
            <p:cNvPr id="15" name="Image 14">
              <a:extLst>
                <a:ext uri="{FF2B5EF4-FFF2-40B4-BE49-F238E27FC236}">
                  <a16:creationId xmlns="" xmlns:a16="http://schemas.microsoft.com/office/drawing/2014/main" id="{68306518-E0FE-445F-89E8-2BC58D0F93FA}"/>
                </a:ext>
              </a:extLst>
            </p:cNvPr>
            <p:cNvPicPr>
              <a:picLocks noChangeAspect="1"/>
            </p:cNvPicPr>
            <p:nvPr/>
          </p:nvPicPr>
          <p:blipFill>
            <a:blip r:embed="rId9"/>
            <a:stretch>
              <a:fillRect/>
            </a:stretch>
          </p:blipFill>
          <p:spPr>
            <a:xfrm>
              <a:off x="2482225" y="5130027"/>
              <a:ext cx="2004529" cy="1348551"/>
            </a:xfrm>
            <a:prstGeom prst="rect">
              <a:avLst/>
            </a:prstGeom>
          </p:spPr>
        </p:pic>
        <p:pic>
          <p:nvPicPr>
            <p:cNvPr id="16" name="Image 15">
              <a:extLst>
                <a:ext uri="{FF2B5EF4-FFF2-40B4-BE49-F238E27FC236}">
                  <a16:creationId xmlns="" xmlns:a16="http://schemas.microsoft.com/office/drawing/2014/main" id="{8A0C9DBE-A487-4B8B-BD68-64C61D64918F}"/>
                </a:ext>
              </a:extLst>
            </p:cNvPr>
            <p:cNvPicPr>
              <a:picLocks noChangeAspect="1"/>
            </p:cNvPicPr>
            <p:nvPr/>
          </p:nvPicPr>
          <p:blipFill>
            <a:blip r:embed="rId9"/>
            <a:stretch>
              <a:fillRect/>
            </a:stretch>
          </p:blipFill>
          <p:spPr>
            <a:xfrm>
              <a:off x="393515" y="5130027"/>
              <a:ext cx="2004529" cy="1348551"/>
            </a:xfrm>
            <a:prstGeom prst="rect">
              <a:avLst/>
            </a:prstGeom>
          </p:spPr>
        </p:pic>
        <p:pic>
          <p:nvPicPr>
            <p:cNvPr id="17" name="Image 16">
              <a:extLst>
                <a:ext uri="{FF2B5EF4-FFF2-40B4-BE49-F238E27FC236}">
                  <a16:creationId xmlns="" xmlns:a16="http://schemas.microsoft.com/office/drawing/2014/main" id="{6965CF32-296A-4AFD-A95A-9E6A6458654C}"/>
                </a:ext>
              </a:extLst>
            </p:cNvPr>
            <p:cNvPicPr>
              <a:picLocks noChangeAspect="1"/>
            </p:cNvPicPr>
            <p:nvPr/>
          </p:nvPicPr>
          <p:blipFill>
            <a:blip r:embed="rId9"/>
            <a:stretch>
              <a:fillRect/>
            </a:stretch>
          </p:blipFill>
          <p:spPr>
            <a:xfrm>
              <a:off x="-1719539" y="5121737"/>
              <a:ext cx="2004529" cy="1348551"/>
            </a:xfrm>
            <a:prstGeom prst="rect">
              <a:avLst/>
            </a:prstGeom>
          </p:spPr>
        </p:pic>
      </p:grpSp>
      <p:pic>
        <p:nvPicPr>
          <p:cNvPr id="10" name="Image 9">
            <a:extLst>
              <a:ext uri="{FF2B5EF4-FFF2-40B4-BE49-F238E27FC236}">
                <a16:creationId xmlns="" xmlns:a16="http://schemas.microsoft.com/office/drawing/2014/main" id="{9BC27345-C704-421E-8D00-B79DB41829CC}"/>
              </a:ext>
            </a:extLst>
          </p:cNvPr>
          <p:cNvPicPr>
            <a:picLocks noChangeAspect="1"/>
          </p:cNvPicPr>
          <p:nvPr/>
        </p:nvPicPr>
        <p:blipFill>
          <a:blip r:embed="rId10"/>
          <a:stretch>
            <a:fillRect/>
          </a:stretch>
        </p:blipFill>
        <p:spPr>
          <a:xfrm>
            <a:off x="4958734" y="5115750"/>
            <a:ext cx="2487015" cy="1356554"/>
          </a:xfrm>
          <a:prstGeom prst="rect">
            <a:avLst/>
          </a:prstGeom>
        </p:spPr>
      </p:pic>
      <p:cxnSp>
        <p:nvCxnSpPr>
          <p:cNvPr id="13" name="Connecteur droit avec flèche 12">
            <a:extLst>
              <a:ext uri="{FF2B5EF4-FFF2-40B4-BE49-F238E27FC236}">
                <a16:creationId xmlns="" xmlns:a16="http://schemas.microsoft.com/office/drawing/2014/main" id="{DAABA383-81D3-4CAC-BD55-ABDBB01791ED}"/>
              </a:ext>
            </a:extLst>
          </p:cNvPr>
          <p:cNvCxnSpPr/>
          <p:nvPr/>
        </p:nvCxnSpPr>
        <p:spPr>
          <a:xfrm flipH="1">
            <a:off x="8559428" y="4178683"/>
            <a:ext cx="2887524" cy="610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Picture 18" descr="femme-deprimee-isole_1149-175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838556" y="1287636"/>
            <a:ext cx="1890238" cy="1555068"/>
          </a:xfrm>
          <a:prstGeom prst="rect">
            <a:avLst/>
          </a:prstGeom>
        </p:spPr>
      </p:pic>
      <p:pic>
        <p:nvPicPr>
          <p:cNvPr id="8" name="Picture 7" descr="Youre-Fired.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8794" y="4904120"/>
            <a:ext cx="2180032" cy="1623622"/>
          </a:xfrm>
          <a:prstGeom prst="rect">
            <a:avLst/>
          </a:prstGeom>
        </p:spPr>
      </p:pic>
      <p:pic>
        <p:nvPicPr>
          <p:cNvPr id="22" name="Image 15">
            <a:extLst>
              <a:ext uri="{FF2B5EF4-FFF2-40B4-BE49-F238E27FC236}">
                <a16:creationId xmlns="" xmlns:a16="http://schemas.microsoft.com/office/drawing/2014/main" id="{2AB9F684-4AD8-471C-BF72-6C3AF498223B}"/>
              </a:ext>
            </a:extLst>
          </p:cNvPr>
          <p:cNvPicPr>
            <a:picLocks noChangeAspect="1"/>
          </p:cNvPicPr>
          <p:nvPr/>
        </p:nvPicPr>
        <p:blipFill>
          <a:blip r:embed="rId13"/>
          <a:stretch>
            <a:fillRect/>
          </a:stretch>
        </p:blipFill>
        <p:spPr>
          <a:xfrm>
            <a:off x="2555271" y="1583325"/>
            <a:ext cx="1375318" cy="915836"/>
          </a:xfrm>
          <a:prstGeom prst="rect">
            <a:avLst/>
          </a:prstGeom>
        </p:spPr>
      </p:pic>
    </p:spTree>
    <p:extLst>
      <p:ext uri="{BB962C8B-B14F-4D97-AF65-F5344CB8AC3E}">
        <p14:creationId xmlns:p14="http://schemas.microsoft.com/office/powerpoint/2010/main" val="3977880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Screen Shot 2015-04-01 at 10.18.2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7817" y="1877081"/>
            <a:ext cx="6462712"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fr-FR" dirty="0" smtClean="0"/>
              <a:t>BRCA patients and </a:t>
            </a:r>
            <a:r>
              <a:rPr lang="fr-FR" dirty="0" err="1" smtClean="0"/>
              <a:t>ovarian</a:t>
            </a:r>
            <a:r>
              <a:rPr lang="fr-FR" dirty="0" smtClean="0"/>
              <a:t> cancer</a:t>
            </a:r>
            <a:endParaRPr lang="fr-FR" dirty="0"/>
          </a:p>
        </p:txBody>
      </p:sp>
    </p:spTree>
    <p:extLst>
      <p:ext uri="{BB962C8B-B14F-4D97-AF65-F5344CB8AC3E}">
        <p14:creationId xmlns:p14="http://schemas.microsoft.com/office/powerpoint/2010/main" val="495324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fr-FR" dirty="0" err="1" smtClean="0"/>
              <a:t>Fallopian</a:t>
            </a:r>
            <a:r>
              <a:rPr lang="fr-FR" dirty="0" smtClean="0"/>
              <a:t> tube Ultra-</a:t>
            </a:r>
            <a:r>
              <a:rPr lang="fr-FR" dirty="0" err="1" smtClean="0"/>
              <a:t>staging</a:t>
            </a:r>
            <a:endParaRPr lang="fr-FR" dirty="0"/>
          </a:p>
        </p:txBody>
      </p:sp>
      <p:pic>
        <p:nvPicPr>
          <p:cNvPr id="61442" name="Picture 3" descr="Screen Shot 2015-04-01 at 11.18.0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01763"/>
            <a:ext cx="7856538"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127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9751" y="653955"/>
            <a:ext cx="7517829" cy="5934663"/>
          </a:xfrm>
          <a:prstGeom prst="rect">
            <a:avLst/>
          </a:prstGeom>
        </p:spPr>
      </p:pic>
    </p:spTree>
    <p:extLst>
      <p:ext uri="{BB962C8B-B14F-4D97-AF65-F5344CB8AC3E}">
        <p14:creationId xmlns:p14="http://schemas.microsoft.com/office/powerpoint/2010/main" val="131652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u contenu 2"/>
          <p:cNvSpPr>
            <a:spLocks noGrp="1"/>
          </p:cNvSpPr>
          <p:nvPr>
            <p:ph idx="4294967295"/>
          </p:nvPr>
        </p:nvSpPr>
        <p:spPr>
          <a:xfrm>
            <a:off x="869967" y="476250"/>
            <a:ext cx="8507412" cy="4111625"/>
          </a:xfrm>
        </p:spPr>
        <p:txBody>
          <a:bodyPr/>
          <a:lstStyle/>
          <a:p>
            <a:pPr marL="447675" indent="-447675" eaLnBrk="1" hangingPunct="1">
              <a:spcBef>
                <a:spcPts val="2400"/>
              </a:spcBef>
              <a:buFontTx/>
              <a:buNone/>
            </a:pPr>
            <a:r>
              <a:rPr lang="fr-FR" sz="2800" dirty="0" err="1" smtClean="0">
                <a:solidFill>
                  <a:srgbClr val="A60000"/>
                </a:solidFill>
                <a:latin typeface="Chalkboard" charset="0"/>
                <a:cs typeface="Chalkboard" charset="0"/>
              </a:rPr>
              <a:t>Bilateral</a:t>
            </a:r>
            <a:r>
              <a:rPr lang="fr-FR" sz="2800" dirty="0" smtClean="0">
                <a:solidFill>
                  <a:srgbClr val="A60000"/>
                </a:solidFill>
                <a:latin typeface="Chalkboard" charset="0"/>
                <a:cs typeface="Chalkboard" charset="0"/>
              </a:rPr>
              <a:t> </a:t>
            </a:r>
            <a:r>
              <a:rPr lang="fr-FR" sz="2800" dirty="0" err="1" smtClean="0">
                <a:solidFill>
                  <a:srgbClr val="A60000"/>
                </a:solidFill>
                <a:latin typeface="Chalkboard" charset="0"/>
                <a:cs typeface="Chalkboard" charset="0"/>
              </a:rPr>
              <a:t>adnexectomy</a:t>
            </a:r>
            <a:r>
              <a:rPr lang="fr-FR" sz="2800" dirty="0" smtClean="0">
                <a:solidFill>
                  <a:srgbClr val="A60000"/>
                </a:solidFill>
                <a:latin typeface="Chalkboard" charset="0"/>
                <a:cs typeface="Chalkboard" charset="0"/>
              </a:rPr>
              <a:t> </a:t>
            </a:r>
            <a:r>
              <a:rPr lang="fr-FR" sz="2800" dirty="0" err="1" smtClean="0">
                <a:solidFill>
                  <a:srgbClr val="A60000"/>
                </a:solidFill>
                <a:latin typeface="Chalkboard" charset="0"/>
                <a:cs typeface="Chalkboard" charset="0"/>
              </a:rPr>
              <a:t>is</a:t>
            </a:r>
            <a:r>
              <a:rPr lang="fr-FR" sz="2800" dirty="0" smtClean="0">
                <a:solidFill>
                  <a:srgbClr val="A60000"/>
                </a:solidFill>
                <a:latin typeface="Chalkboard" charset="0"/>
                <a:cs typeface="Chalkboard" charset="0"/>
              </a:rPr>
              <a:t> the </a:t>
            </a:r>
            <a:r>
              <a:rPr lang="fr-FR" sz="2800" dirty="0" err="1" smtClean="0">
                <a:solidFill>
                  <a:srgbClr val="A60000"/>
                </a:solidFill>
                <a:latin typeface="Chalkboard" charset="0"/>
                <a:cs typeface="Chalkboard" charset="0"/>
              </a:rPr>
              <a:t>most</a:t>
            </a:r>
            <a:r>
              <a:rPr lang="fr-FR" sz="2800" dirty="0" smtClean="0">
                <a:solidFill>
                  <a:srgbClr val="A60000"/>
                </a:solidFill>
                <a:latin typeface="Chalkboard" charset="0"/>
                <a:cs typeface="Chalkboard" charset="0"/>
              </a:rPr>
              <a:t> important </a:t>
            </a:r>
            <a:r>
              <a:rPr lang="fr-FR" sz="2800" dirty="0" err="1" smtClean="0">
                <a:solidFill>
                  <a:srgbClr val="A60000"/>
                </a:solidFill>
                <a:latin typeface="Chalkboard" charset="0"/>
                <a:cs typeface="Chalkboard" charset="0"/>
              </a:rPr>
              <a:t>preventive</a:t>
            </a:r>
            <a:r>
              <a:rPr lang="fr-FR" sz="2800" dirty="0" smtClean="0">
                <a:solidFill>
                  <a:srgbClr val="A60000"/>
                </a:solidFill>
                <a:latin typeface="Chalkboard" charset="0"/>
                <a:cs typeface="Chalkboard" charset="0"/>
              </a:rPr>
              <a:t> </a:t>
            </a:r>
            <a:r>
              <a:rPr lang="fr-FR" sz="2800" dirty="0" err="1" smtClean="0">
                <a:solidFill>
                  <a:srgbClr val="A60000"/>
                </a:solidFill>
                <a:latin typeface="Chalkboard" charset="0"/>
                <a:cs typeface="Chalkboard" charset="0"/>
              </a:rPr>
              <a:t>surgery</a:t>
            </a:r>
            <a:r>
              <a:rPr lang="fr-FR" sz="2800" dirty="0" smtClean="0">
                <a:solidFill>
                  <a:srgbClr val="A60000"/>
                </a:solidFill>
                <a:latin typeface="Chalkboard" charset="0"/>
                <a:cs typeface="Chalkboard" charset="0"/>
              </a:rPr>
              <a:t> in BRCA patients</a:t>
            </a:r>
            <a:endParaRPr lang="fr-FR" dirty="0">
              <a:solidFill>
                <a:srgbClr val="A60000"/>
              </a:solidFill>
              <a:latin typeface="Chalkboard" charset="0"/>
              <a:cs typeface="Chalkboard" charset="0"/>
            </a:endParaRPr>
          </a:p>
        </p:txBody>
      </p:sp>
      <p:pic>
        <p:nvPicPr>
          <p:cNvPr id="686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89138"/>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133600"/>
            <a:ext cx="42846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4290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ésultat de recherche d'images pour &quot;image 3ème&quot;">
            <a:extLst>
              <a:ext uri="{FF2B5EF4-FFF2-40B4-BE49-F238E27FC236}">
                <a16:creationId xmlns="" xmlns:a16="http://schemas.microsoft.com/office/drawing/2014/main" id="{1D5FDCCD-CC8E-4622-88E5-09FF9A7C9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511" y="1716096"/>
            <a:ext cx="2020614" cy="151546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 xmlns:a16="http://schemas.microsoft.com/office/drawing/2014/main" id="{917F75CB-1C5B-4F05-89F1-AB033A28D2E0}"/>
              </a:ext>
            </a:extLst>
          </p:cNvPr>
          <p:cNvSpPr/>
          <p:nvPr/>
        </p:nvSpPr>
        <p:spPr>
          <a:xfrm>
            <a:off x="249152" y="1143027"/>
            <a:ext cx="3807350"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60223" y="177800"/>
            <a:ext cx="8229600" cy="1109836"/>
          </a:xfrm>
        </p:spPr>
        <p:txBody>
          <a:bodyPr>
            <a:noAutofit/>
          </a:bodyPr>
          <a:lstStyle/>
          <a:p>
            <a:r>
              <a:rPr lang="fr-FR" sz="2400" dirty="0"/>
              <a:t>40 </a:t>
            </a:r>
            <a:r>
              <a:rPr lang="fr-FR" sz="2400" dirty="0" smtClean="0"/>
              <a:t>YEARS</a:t>
            </a:r>
            <a:r>
              <a:rPr lang="fr-FR" sz="2400" dirty="0"/>
              <a:t/>
            </a:r>
            <a:br>
              <a:rPr lang="fr-FR" sz="2400" dirty="0"/>
            </a:br>
            <a:endParaRPr lang="fr-FR" sz="2400" dirty="0"/>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4"/>
          <a:stretch>
            <a:fillRect/>
          </a:stretch>
        </p:blipFill>
        <p:spPr>
          <a:xfrm>
            <a:off x="393515" y="1213993"/>
            <a:ext cx="1228583" cy="1567502"/>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a:t>
            </a:r>
            <a:r>
              <a:rPr lang="fr-FR" dirty="0"/>
              <a:t>2</a:t>
            </a:r>
          </a:p>
        </p:txBody>
      </p:sp>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208773" y="1143027"/>
            <a:ext cx="4779549" cy="5476015"/>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 xmlns:a16="http://schemas.microsoft.com/office/drawing/2014/main" id="{54CDB4C5-5B2B-4292-B52D-8908B00F1F9B}"/>
              </a:ext>
            </a:extLst>
          </p:cNvPr>
          <p:cNvGraphicFramePr/>
          <p:nvPr/>
        </p:nvGraphicFramePr>
        <p:xfrm>
          <a:off x="808185" y="177800"/>
          <a:ext cx="2434745" cy="634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3">
            <a:extLst>
              <a:ext uri="{FF2B5EF4-FFF2-40B4-BE49-F238E27FC236}">
                <a16:creationId xmlns="" xmlns:a16="http://schemas.microsoft.com/office/drawing/2014/main" id="{56F25345-6965-436A-87EE-56D076329E23}"/>
              </a:ext>
            </a:extLst>
          </p:cNvPr>
          <p:cNvSpPr txBox="1"/>
          <p:nvPr/>
        </p:nvSpPr>
        <p:spPr>
          <a:xfrm>
            <a:off x="4278846" y="3005543"/>
            <a:ext cx="3852195" cy="2954655"/>
          </a:xfrm>
          <a:prstGeom prst="rect">
            <a:avLst/>
          </a:prstGeom>
          <a:noFill/>
        </p:spPr>
        <p:txBody>
          <a:bodyPr wrap="square" rtlCol="0">
            <a:spAutoFit/>
          </a:bodyPr>
          <a:lstStyle>
            <a:defPPr>
              <a:defRPr lang="en-US"/>
            </a:defPPr>
            <a:lvl1pPr>
              <a:defRPr sz="1400"/>
            </a:lvl1pPr>
          </a:lstStyle>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sz="1800" dirty="0" smtClean="0">
                <a:solidFill>
                  <a:srgbClr val="FF0000"/>
                </a:solidFill>
              </a:rPr>
              <a:t>Relapse:  3rd cancer</a:t>
            </a:r>
            <a:endParaRPr lang="fr-FR" sz="1800" dirty="0">
              <a:solidFill>
                <a:srgbClr val="FF0000"/>
              </a:solidFill>
            </a:endParaRP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u="sng" dirty="0" err="1" smtClean="0"/>
              <a:t>Metastatic</a:t>
            </a:r>
            <a:r>
              <a:rPr lang="fr-FR" b="1" u="sng" dirty="0" smtClean="0"/>
              <a:t> </a:t>
            </a:r>
            <a:endParaRPr lang="fr-FR" b="1" u="sng" dirty="0"/>
          </a:p>
          <a:p>
            <a:pPr marL="285750" indent="-285750">
              <a:buFont typeface="Arial" panose="020B0604020202020204" pitchFamily="34" charset="0"/>
              <a:buChar char="•"/>
            </a:pPr>
            <a:r>
              <a:rPr lang="fr-FR" dirty="0" err="1" smtClean="0"/>
              <a:t>Ovarian</a:t>
            </a:r>
            <a:r>
              <a:rPr lang="fr-FR" dirty="0" smtClean="0"/>
              <a:t>/ pleural/ </a:t>
            </a:r>
            <a:r>
              <a:rPr lang="fr-FR" dirty="0" err="1" smtClean="0"/>
              <a:t>nodes</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u="sng" dirty="0" smtClean="0"/>
              <a:t>URGENT CHEMO</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b="1" u="sng" dirty="0"/>
          </a:p>
          <a:p>
            <a:pPr marL="285750" indent="-285750">
              <a:buFont typeface="Arial" panose="020B0604020202020204" pitchFamily="34" charset="0"/>
              <a:buChar char="•"/>
            </a:pPr>
            <a:endParaRPr lang="fr-FR" b="1" u="sng" dirty="0"/>
          </a:p>
          <a:p>
            <a:pPr marL="285750" indent="-285750">
              <a:buFont typeface="Arial" panose="020B0604020202020204" pitchFamily="34" charset="0"/>
              <a:buChar char="•"/>
            </a:pPr>
            <a:endParaRPr lang="fr-FR" b="1" u="sng" dirty="0"/>
          </a:p>
          <a:p>
            <a:pPr marL="285750" indent="-285750">
              <a:buFont typeface="Arial" panose="020B0604020202020204" pitchFamily="34" charset="0"/>
              <a:buChar char="•"/>
            </a:pPr>
            <a:r>
              <a:rPr lang="fr-FR" b="1" u="sng" dirty="0" smtClean="0"/>
              <a:t>MAJOR SURGERY</a:t>
            </a:r>
            <a:endParaRPr lang="fr-FR" dirty="0"/>
          </a:p>
          <a:p>
            <a:pPr marL="285750" indent="-285750">
              <a:buFont typeface="Arial" panose="020B0604020202020204" pitchFamily="34" charset="0"/>
              <a:buChar char="•"/>
            </a:pPr>
            <a:endParaRPr lang="fr-FR" dirty="0"/>
          </a:p>
        </p:txBody>
      </p:sp>
      <p:sp>
        <p:nvSpPr>
          <p:cNvPr id="13" name="Espace réservé du contenu 2">
            <a:extLst>
              <a:ext uri="{FF2B5EF4-FFF2-40B4-BE49-F238E27FC236}">
                <a16:creationId xmlns="" xmlns:a16="http://schemas.microsoft.com/office/drawing/2014/main" id="{D6A59447-9533-4E30-9B54-B310FA2CAB40}"/>
              </a:ext>
            </a:extLst>
          </p:cNvPr>
          <p:cNvSpPr>
            <a:spLocks noGrp="1"/>
          </p:cNvSpPr>
          <p:nvPr>
            <p:ph idx="1"/>
          </p:nvPr>
        </p:nvSpPr>
        <p:spPr>
          <a:xfrm>
            <a:off x="393515" y="3012708"/>
            <a:ext cx="3733060" cy="2126452"/>
          </a:xfrm>
        </p:spPr>
        <p:txBody>
          <a:bodyPr>
            <a:normAutofit/>
          </a:bodyPr>
          <a:lstStyle/>
          <a:p>
            <a:pPr marL="0" indent="0">
              <a:buNone/>
            </a:pPr>
            <a:endParaRPr lang="fr-FR" sz="1400" dirty="0"/>
          </a:p>
          <a:p>
            <a:r>
              <a:rPr lang="fr-FR" sz="1600" dirty="0" smtClean="0"/>
              <a:t>Due to </a:t>
            </a:r>
            <a:r>
              <a:rPr lang="fr-FR" sz="1600" dirty="0" err="1" smtClean="0"/>
              <a:t>preventive</a:t>
            </a:r>
            <a:r>
              <a:rPr lang="fr-FR" sz="1600" dirty="0" smtClean="0"/>
              <a:t> </a:t>
            </a:r>
            <a:r>
              <a:rPr lang="fr-FR" sz="1600" dirty="0" err="1" smtClean="0"/>
              <a:t>surgery</a:t>
            </a:r>
            <a:r>
              <a:rPr lang="fr-FR" sz="1600" dirty="0" smtClean="0"/>
              <a:t> </a:t>
            </a:r>
            <a:r>
              <a:rPr lang="fr-FR" sz="1600" dirty="0" err="1" smtClean="0"/>
              <a:t>can</a:t>
            </a:r>
            <a:r>
              <a:rPr lang="fr-FR" sz="1600" dirty="0" smtClean="0"/>
              <a:t> </a:t>
            </a:r>
            <a:r>
              <a:rPr lang="fr-FR" sz="1600" dirty="0" err="1" smtClean="0"/>
              <a:t>benefit</a:t>
            </a:r>
            <a:r>
              <a:rPr lang="fr-FR" sz="1600" dirty="0" smtClean="0"/>
              <a:t> </a:t>
            </a:r>
            <a:r>
              <a:rPr lang="fr-FR" sz="1600" dirty="0" err="1" smtClean="0"/>
              <a:t>from</a:t>
            </a:r>
            <a:r>
              <a:rPr lang="fr-FR" sz="1600" dirty="0" smtClean="0"/>
              <a:t> hormone replacement </a:t>
            </a:r>
            <a:r>
              <a:rPr lang="fr-FR" sz="1600" dirty="0" err="1" smtClean="0"/>
              <a:t>therapy</a:t>
            </a:r>
            <a:r>
              <a:rPr lang="fr-FR" sz="1600" dirty="0" smtClean="0"/>
              <a:t> </a:t>
            </a:r>
            <a:endParaRPr lang="fr-FR" sz="1600" dirty="0"/>
          </a:p>
          <a:p>
            <a:r>
              <a:rPr lang="x-none" sz="1600" dirty="0" smtClean="0"/>
              <a:t>Avoids menopause related symptoms</a:t>
            </a:r>
            <a:endParaRPr lang="x-none" sz="1600" dirty="0"/>
          </a:p>
          <a:p>
            <a:pPr marL="0" indent="0">
              <a:buNone/>
            </a:pPr>
            <a:endParaRPr lang="fr-FR" sz="1400" dirty="0"/>
          </a:p>
        </p:txBody>
      </p:sp>
      <p:pic>
        <p:nvPicPr>
          <p:cNvPr id="15" name="Image 14">
            <a:extLst>
              <a:ext uri="{FF2B5EF4-FFF2-40B4-BE49-F238E27FC236}">
                <a16:creationId xmlns="" xmlns:a16="http://schemas.microsoft.com/office/drawing/2014/main" id="{8DE7507C-E0D5-4354-A2D3-B8F5F6F99761}"/>
              </a:ext>
            </a:extLst>
          </p:cNvPr>
          <p:cNvPicPr>
            <a:picLocks noChangeAspect="1"/>
          </p:cNvPicPr>
          <p:nvPr/>
        </p:nvPicPr>
        <p:blipFill>
          <a:blip r:embed="rId10"/>
          <a:stretch>
            <a:fillRect/>
          </a:stretch>
        </p:blipFill>
        <p:spPr>
          <a:xfrm>
            <a:off x="1957856" y="4907497"/>
            <a:ext cx="1912502" cy="1284308"/>
          </a:xfrm>
          <a:prstGeom prst="rect">
            <a:avLst/>
          </a:prstGeom>
        </p:spPr>
      </p:pic>
      <p:pic>
        <p:nvPicPr>
          <p:cNvPr id="16" name="Image 15">
            <a:extLst>
              <a:ext uri="{FF2B5EF4-FFF2-40B4-BE49-F238E27FC236}">
                <a16:creationId xmlns="" xmlns:a16="http://schemas.microsoft.com/office/drawing/2014/main" id="{BDE55DB6-EDCF-41B6-B0AB-46A44DB13689}"/>
              </a:ext>
            </a:extLst>
          </p:cNvPr>
          <p:cNvPicPr>
            <a:picLocks noChangeAspect="1"/>
          </p:cNvPicPr>
          <p:nvPr/>
        </p:nvPicPr>
        <p:blipFill>
          <a:blip r:embed="rId11"/>
          <a:stretch>
            <a:fillRect/>
          </a:stretch>
        </p:blipFill>
        <p:spPr>
          <a:xfrm rot="10800000" flipV="1">
            <a:off x="7109840" y="4121952"/>
            <a:ext cx="1753252" cy="1059744"/>
          </a:xfrm>
          <a:prstGeom prst="rect">
            <a:avLst/>
          </a:prstGeom>
        </p:spPr>
      </p:pic>
      <p:pic>
        <p:nvPicPr>
          <p:cNvPr id="4100" name="Picture 4" descr="Résultat de recherche d'images pour &quot;image opération chirurgie&quot;">
            <a:extLst>
              <a:ext uri="{FF2B5EF4-FFF2-40B4-BE49-F238E27FC236}">
                <a16:creationId xmlns="" xmlns:a16="http://schemas.microsoft.com/office/drawing/2014/main" id="{4B50284E-FECA-46BF-AFCD-6C254999CB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9840" y="5356837"/>
            <a:ext cx="1753252" cy="11688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emme-deprimee-isole_1149-1757.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278846" y="1287636"/>
            <a:ext cx="1890238" cy="1555068"/>
          </a:xfrm>
          <a:prstGeom prst="rect">
            <a:avLst/>
          </a:prstGeom>
        </p:spPr>
      </p:pic>
    </p:spTree>
    <p:extLst>
      <p:ext uri="{BB962C8B-B14F-4D97-AF65-F5344CB8AC3E}">
        <p14:creationId xmlns:p14="http://schemas.microsoft.com/office/powerpoint/2010/main" val="708451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1041" y="807347"/>
            <a:ext cx="3621504" cy="1200329"/>
          </a:xfrm>
          <a:prstGeom prst="rect">
            <a:avLst/>
          </a:prstGeom>
          <a:solidFill>
            <a:schemeClr val="accent2">
              <a:lumMod val="20000"/>
              <a:lumOff val="80000"/>
            </a:schemeClr>
          </a:solidFill>
          <a:ln>
            <a:solidFill>
              <a:schemeClr val="accent2">
                <a:lumMod val="40000"/>
                <a:lumOff val="60000"/>
              </a:schemeClr>
            </a:solidFill>
          </a:ln>
        </p:spPr>
        <p:txBody>
          <a:bodyPr wrap="none" rtlCol="0">
            <a:spAutoFit/>
          </a:bodyPr>
          <a:lstStyle/>
          <a:p>
            <a:r>
              <a:rPr lang="en-US" dirty="0" smtClean="0"/>
              <a:t>1985:</a:t>
            </a:r>
          </a:p>
          <a:p>
            <a:pPr marL="342900" indent="-342900">
              <a:buAutoNum type="arabicPeriod"/>
            </a:pPr>
            <a:r>
              <a:rPr lang="en-US" dirty="0" smtClean="0"/>
              <a:t>Somatic mutation and cancer</a:t>
            </a:r>
          </a:p>
          <a:p>
            <a:pPr marL="342900" indent="-342900">
              <a:buAutoNum type="arabicPeriod"/>
            </a:pPr>
            <a:r>
              <a:rPr lang="en-US" dirty="0" smtClean="0"/>
              <a:t>Prognostic and diagnostic impact</a:t>
            </a:r>
          </a:p>
          <a:p>
            <a:pPr marL="342900" indent="-342900">
              <a:buAutoNum type="arabicPeriod"/>
            </a:pPr>
            <a:r>
              <a:rPr lang="en-US" dirty="0" smtClean="0"/>
              <a:t>Patients stratification</a:t>
            </a:r>
            <a:endParaRPr lang="en-US" dirty="0"/>
          </a:p>
        </p:txBody>
      </p:sp>
      <p:sp>
        <p:nvSpPr>
          <p:cNvPr id="5" name="TextBox 4"/>
          <p:cNvSpPr txBox="1"/>
          <p:nvPr/>
        </p:nvSpPr>
        <p:spPr>
          <a:xfrm>
            <a:off x="4982088" y="2735533"/>
            <a:ext cx="3516766" cy="923330"/>
          </a:xfrm>
          <a:prstGeom prst="rect">
            <a:avLst/>
          </a:prstGeom>
          <a:solidFill>
            <a:schemeClr val="accent5">
              <a:lumMod val="40000"/>
              <a:lumOff val="60000"/>
            </a:schemeClr>
          </a:solidFill>
        </p:spPr>
        <p:txBody>
          <a:bodyPr wrap="square" rtlCol="0">
            <a:spAutoFit/>
          </a:bodyPr>
          <a:lstStyle/>
          <a:p>
            <a:r>
              <a:rPr lang="en-US" dirty="0" smtClean="0"/>
              <a:t>Failure of cytotoxic </a:t>
            </a:r>
            <a:r>
              <a:rPr lang="en-US" dirty="0" err="1" smtClean="0"/>
              <a:t>therpies</a:t>
            </a:r>
            <a:r>
              <a:rPr lang="en-US" dirty="0" smtClean="0"/>
              <a:t> fail to impact survival</a:t>
            </a:r>
          </a:p>
          <a:p>
            <a:r>
              <a:rPr lang="en-US" dirty="0" err="1" smtClean="0"/>
              <a:t>Significativement</a:t>
            </a:r>
            <a:r>
              <a:rPr lang="en-US" dirty="0" smtClean="0"/>
              <a:t> le </a:t>
            </a:r>
            <a:r>
              <a:rPr lang="en-US" dirty="0" err="1" smtClean="0"/>
              <a:t>pronostique</a:t>
            </a:r>
            <a:endParaRPr lang="en-US" dirty="0"/>
          </a:p>
        </p:txBody>
      </p:sp>
      <p:sp>
        <p:nvSpPr>
          <p:cNvPr id="7" name="TextBox 6"/>
          <p:cNvSpPr txBox="1"/>
          <p:nvPr/>
        </p:nvSpPr>
        <p:spPr>
          <a:xfrm>
            <a:off x="663736" y="2589012"/>
            <a:ext cx="3070071" cy="1477328"/>
          </a:xfrm>
          <a:prstGeom prst="rect">
            <a:avLst/>
          </a:prstGeom>
          <a:solidFill>
            <a:schemeClr val="accent2">
              <a:lumMod val="20000"/>
              <a:lumOff val="80000"/>
            </a:schemeClr>
          </a:solidFill>
        </p:spPr>
        <p:txBody>
          <a:bodyPr wrap="none" rtlCol="0">
            <a:spAutoFit/>
          </a:bodyPr>
          <a:lstStyle/>
          <a:p>
            <a:r>
              <a:rPr lang="en-US" dirty="0" smtClean="0"/>
              <a:t>Translational research</a:t>
            </a:r>
          </a:p>
          <a:p>
            <a:pPr marL="342900" indent="-342900">
              <a:buAutoNum type="arabicPeriod"/>
            </a:pPr>
            <a:r>
              <a:rPr lang="en-US" dirty="0" smtClean="0"/>
              <a:t>Tumor Biology</a:t>
            </a:r>
          </a:p>
          <a:p>
            <a:pPr marL="342900" indent="-342900">
              <a:buAutoNum type="arabicPeriod"/>
            </a:pPr>
            <a:r>
              <a:rPr lang="en-US" dirty="0" smtClean="0"/>
              <a:t>Sequencing technologies</a:t>
            </a:r>
          </a:p>
          <a:p>
            <a:pPr marL="342900" indent="-342900">
              <a:buAutoNum type="arabicPeriod"/>
            </a:pPr>
            <a:r>
              <a:rPr lang="en-US" dirty="0" smtClean="0"/>
              <a:t>Bio-</a:t>
            </a:r>
            <a:r>
              <a:rPr lang="en-US" dirty="0" err="1" smtClean="0"/>
              <a:t>informatic</a:t>
            </a:r>
            <a:endParaRPr lang="en-US" dirty="0" smtClean="0"/>
          </a:p>
          <a:p>
            <a:pPr marL="342900" indent="-342900">
              <a:buAutoNum type="arabicPeriod"/>
            </a:pPr>
            <a:r>
              <a:rPr lang="en-US" dirty="0" smtClean="0"/>
              <a:t>Pharmaceutical discoveries</a:t>
            </a:r>
            <a:endParaRPr lang="en-US" dirty="0"/>
          </a:p>
        </p:txBody>
      </p:sp>
      <p:cxnSp>
        <p:nvCxnSpPr>
          <p:cNvPr id="10" name="Elbow Connector 9"/>
          <p:cNvCxnSpPr>
            <a:stCxn id="4" idx="2"/>
            <a:endCxn id="7" idx="0"/>
          </p:cNvCxnSpPr>
          <p:nvPr/>
        </p:nvCxnSpPr>
        <p:spPr>
          <a:xfrm rot="5400000">
            <a:off x="2194615" y="2011834"/>
            <a:ext cx="581336" cy="573021"/>
          </a:xfrm>
          <a:prstGeom prst="bentConnector3">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 name="Elbow Connector 11"/>
          <p:cNvCxnSpPr>
            <a:stCxn id="7" idx="2"/>
          </p:cNvCxnSpPr>
          <p:nvPr/>
        </p:nvCxnSpPr>
        <p:spPr>
          <a:xfrm rot="16200000" flipH="1">
            <a:off x="2953984" y="3311127"/>
            <a:ext cx="735338" cy="2245763"/>
          </a:xfrm>
          <a:prstGeom prst="bentConnector2">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5400000">
            <a:off x="4331602" y="3814490"/>
            <a:ext cx="2256651" cy="1945398"/>
          </a:xfrm>
          <a:prstGeom prst="bentConnector3">
            <a:avLst>
              <a:gd name="adj1" fmla="val 50000"/>
            </a:avLst>
          </a:prstGeom>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61041" y="5915514"/>
            <a:ext cx="7668064" cy="461665"/>
          </a:xfrm>
          <a:prstGeom prst="rect">
            <a:avLst/>
          </a:prstGeom>
          <a:noFill/>
        </p:spPr>
        <p:txBody>
          <a:bodyPr wrap="square" rtlCol="0">
            <a:spAutoFit/>
          </a:bodyPr>
          <a:lstStyle/>
          <a:p>
            <a:pPr algn="ctr"/>
            <a:r>
              <a:rPr lang="en-US" sz="2400" b="1" dirty="0" smtClean="0"/>
              <a:t>The tumor genome can improve patients outcome</a:t>
            </a:r>
            <a:endParaRPr lang="en-US" sz="2400" b="1" dirty="0"/>
          </a:p>
        </p:txBody>
      </p:sp>
    </p:spTree>
    <p:extLst>
      <p:ext uri="{BB962C8B-B14F-4D97-AF65-F5344CB8AC3E}">
        <p14:creationId xmlns:p14="http://schemas.microsoft.com/office/powerpoint/2010/main" val="3216193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57" y="192438"/>
            <a:ext cx="8575427" cy="1143000"/>
          </a:xfrm>
        </p:spPr>
        <p:txBody>
          <a:bodyPr>
            <a:noAutofit/>
          </a:bodyPr>
          <a:lstStyle/>
          <a:p>
            <a:pPr algn="l"/>
            <a:r>
              <a:rPr lang="en-US" sz="2400" dirty="0" smtClean="0"/>
              <a:t>Principle 1: Molecular determinants of tumor progression are driven by genetic and epigenetic abnormalities</a:t>
            </a:r>
            <a:endParaRPr lang="en-US" sz="2400" dirty="0"/>
          </a:p>
        </p:txBody>
      </p:sp>
      <p:pic>
        <p:nvPicPr>
          <p:cNvPr id="3" name="Picture 2"/>
          <p:cNvPicPr>
            <a:picLocks noChangeAspect="1"/>
          </p:cNvPicPr>
          <p:nvPr/>
        </p:nvPicPr>
        <p:blipFill>
          <a:blip r:embed="rId2"/>
          <a:stretch>
            <a:fillRect/>
          </a:stretch>
        </p:blipFill>
        <p:spPr>
          <a:xfrm>
            <a:off x="615693" y="1692196"/>
            <a:ext cx="7727511" cy="4640885"/>
          </a:xfrm>
          <a:prstGeom prst="rect">
            <a:avLst/>
          </a:prstGeom>
        </p:spPr>
      </p:pic>
    </p:spTree>
    <p:extLst>
      <p:ext uri="{BB962C8B-B14F-4D97-AF65-F5344CB8AC3E}">
        <p14:creationId xmlns:p14="http://schemas.microsoft.com/office/powerpoint/2010/main" val="2251150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9700"/>
            <a:ext cx="8229600" cy="4525963"/>
          </a:xfrm>
        </p:spPr>
        <p:txBody>
          <a:bodyPr/>
          <a:lstStyle/>
          <a:p>
            <a:r>
              <a:rPr lang="en-US" sz="2400" dirty="0" smtClean="0"/>
              <a:t>2004: 11 targeted therapies evaluated and 4 with AMM </a:t>
            </a:r>
          </a:p>
          <a:p>
            <a:endParaRPr lang="en-US" sz="2400" dirty="0"/>
          </a:p>
          <a:p>
            <a:r>
              <a:rPr lang="en-US" sz="2400" dirty="0" smtClean="0"/>
              <a:t>2012: 15 AMM, 150 being evaluated</a:t>
            </a:r>
          </a:p>
        </p:txBody>
      </p:sp>
      <p:sp>
        <p:nvSpPr>
          <p:cNvPr id="4" name="Title 1"/>
          <p:cNvSpPr txBox="1">
            <a:spLocks/>
          </p:cNvSpPr>
          <p:nvPr/>
        </p:nvSpPr>
        <p:spPr>
          <a:xfrm>
            <a:off x="196698" y="107950"/>
            <a:ext cx="849010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t>Principle 2: Targeted therapies are available against most pathways essential to tumor progression</a:t>
            </a:r>
            <a:endParaRPr lang="en-US" sz="2400" dirty="0"/>
          </a:p>
        </p:txBody>
      </p:sp>
      <p:pic>
        <p:nvPicPr>
          <p:cNvPr id="6" name="Picture 2"/>
          <p:cNvPicPr>
            <a:picLocks noChangeAspect="1" noChangeArrowheads="1"/>
          </p:cNvPicPr>
          <p:nvPr/>
        </p:nvPicPr>
        <p:blipFill>
          <a:blip r:embed="rId2">
            <a:alphaModFix amt="41000"/>
            <a:extLst>
              <a:ext uri="{28A0092B-C50C-407E-A947-70E740481C1C}">
                <a14:useLocalDpi xmlns:a14="http://schemas.microsoft.com/office/drawing/2010/main" val="0"/>
              </a:ext>
            </a:extLst>
          </a:blip>
          <a:srcRect/>
          <a:stretch>
            <a:fillRect/>
          </a:stretch>
        </p:blipFill>
        <p:spPr>
          <a:xfrm>
            <a:off x="2195324" y="3036127"/>
            <a:ext cx="4357290" cy="3534591"/>
          </a:xfrm>
          <a:prstGeom prst="rect">
            <a:avLst/>
          </a:prstGeom>
          <a:noFill/>
        </p:spPr>
      </p:pic>
    </p:spTree>
    <p:extLst>
      <p:ext uri="{BB962C8B-B14F-4D97-AF65-F5344CB8AC3E}">
        <p14:creationId xmlns:p14="http://schemas.microsoft.com/office/powerpoint/2010/main" val="174428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ím 1"/>
          <p:cNvSpPr>
            <a:spLocks noGrp="1"/>
          </p:cNvSpPr>
          <p:nvPr>
            <p:ph type="title" idx="4294967295"/>
          </p:nvPr>
        </p:nvSpPr>
        <p:spPr>
          <a:xfrm>
            <a:off x="457200" y="-171450"/>
            <a:ext cx="8345488" cy="1143000"/>
          </a:xfrm>
        </p:spPr>
        <p:txBody>
          <a:bodyPr/>
          <a:lstStyle/>
          <a:p>
            <a:pPr eaLnBrk="1" hangingPunct="1"/>
            <a:r>
              <a:rPr lang="hu-HU" sz="3200" dirty="0">
                <a:latin typeface="Calibri" charset="0"/>
              </a:rPr>
              <a:t>The classical </a:t>
            </a:r>
            <a:r>
              <a:rPr lang="hu-HU" sz="3200" dirty="0" smtClean="0">
                <a:latin typeface="Calibri" charset="0"/>
              </a:rPr>
              <a:t>management:</a:t>
            </a:r>
            <a:endParaRPr lang="hu-HU" sz="3200" dirty="0">
              <a:latin typeface="Calibri" charset="0"/>
            </a:endParaRPr>
          </a:p>
        </p:txBody>
      </p:sp>
      <p:sp>
        <p:nvSpPr>
          <p:cNvPr id="11267" name="Tartalom helye 2"/>
          <p:cNvSpPr>
            <a:spLocks noGrp="1"/>
          </p:cNvSpPr>
          <p:nvPr>
            <p:ph idx="4294967295"/>
          </p:nvPr>
        </p:nvSpPr>
        <p:spPr>
          <a:xfrm>
            <a:off x="457200" y="692150"/>
            <a:ext cx="8229600" cy="4525963"/>
          </a:xfrm>
        </p:spPr>
        <p:txBody>
          <a:bodyPr/>
          <a:lstStyle/>
          <a:p>
            <a:pPr algn="ctr" eaLnBrk="1" hangingPunct="1">
              <a:buFont typeface="Arial" charset="0"/>
              <a:buNone/>
            </a:pPr>
            <a:r>
              <a:rPr lang="hu-HU" sz="2800" b="1" dirty="0">
                <a:solidFill>
                  <a:srgbClr val="FF0000"/>
                </a:solidFill>
                <a:latin typeface="Calibri" charset="0"/>
                <a:cs typeface="Arial" charset="0"/>
              </a:rPr>
              <a:t>Uniformisation</a:t>
            </a:r>
          </a:p>
          <a:p>
            <a:pPr algn="ctr" eaLnBrk="1" hangingPunct="1">
              <a:buFont typeface="Arial" charset="0"/>
              <a:buNone/>
            </a:pPr>
            <a:endParaRPr lang="hu-HU" b="1" dirty="0">
              <a:solidFill>
                <a:srgbClr val="0099CC"/>
              </a:solidFill>
              <a:latin typeface="Arial" charset="0"/>
              <a:cs typeface="Arial" charset="0"/>
            </a:endParaRPr>
          </a:p>
          <a:p>
            <a:pPr eaLnBrk="1" hangingPunct="1">
              <a:buFont typeface="Arial" charset="0"/>
              <a:buNone/>
            </a:pPr>
            <a:endParaRPr lang="hu-HU" b="1" dirty="0">
              <a:solidFill>
                <a:srgbClr val="0099CC"/>
              </a:solidFill>
              <a:latin typeface="Arial" charset="0"/>
              <a:cs typeface="Arial" charset="0"/>
            </a:endParaRPr>
          </a:p>
        </p:txBody>
      </p:sp>
      <p:grpSp>
        <p:nvGrpSpPr>
          <p:cNvPr id="11268" name="Csoportba foglalás 3"/>
          <p:cNvGrpSpPr>
            <a:grpSpLocks/>
          </p:cNvGrpSpPr>
          <p:nvPr/>
        </p:nvGrpSpPr>
        <p:grpSpPr bwMode="auto">
          <a:xfrm>
            <a:off x="1309688" y="1339850"/>
            <a:ext cx="6507162" cy="1081088"/>
            <a:chOff x="807400" y="2273300"/>
            <a:chExt cx="6506850" cy="1081539"/>
          </a:xfrm>
        </p:grpSpPr>
        <p:sp>
          <p:nvSpPr>
            <p:cNvPr id="5" name="Ötszög 4"/>
            <p:cNvSpPr/>
            <p:nvPr/>
          </p:nvSpPr>
          <p:spPr>
            <a:xfrm>
              <a:off x="807400" y="2273300"/>
              <a:ext cx="2519241" cy="1079950"/>
            </a:xfrm>
            <a:prstGeom prst="homePlate">
              <a:avLst/>
            </a:prstGeom>
            <a:gradFill flip="none" rotWithShape="1">
              <a:gsLst>
                <a:gs pos="0">
                  <a:schemeClr val="tx2"/>
                </a:gs>
                <a:gs pos="100000">
                  <a:schemeClr val="accent5">
                    <a:lumMod val="60000"/>
                    <a:lumOff val="4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000" dirty="0" err="1">
                  <a:solidFill>
                    <a:srgbClr val="FFFFFF"/>
                  </a:solidFill>
                </a:rPr>
                <a:t>Observation</a:t>
              </a:r>
              <a:endParaRPr lang="hu-HU" sz="2000" dirty="0">
                <a:solidFill>
                  <a:srgbClr val="FFFFFF"/>
                </a:solidFill>
              </a:endParaRPr>
            </a:p>
          </p:txBody>
        </p:sp>
        <p:sp>
          <p:nvSpPr>
            <p:cNvPr id="6" name="Sávnyíl 5"/>
            <p:cNvSpPr/>
            <p:nvPr/>
          </p:nvSpPr>
          <p:spPr>
            <a:xfrm>
              <a:off x="2793267" y="2273300"/>
              <a:ext cx="2520829" cy="1079950"/>
            </a:xfrm>
            <a:prstGeom prst="chevron">
              <a:avLst/>
            </a:prstGeom>
            <a:gradFill flip="none" rotWithShape="1">
              <a:gsLst>
                <a:gs pos="0">
                  <a:schemeClr val="tx2"/>
                </a:gs>
                <a:gs pos="100000">
                  <a:schemeClr val="accent5">
                    <a:lumMod val="60000"/>
                    <a:lumOff val="4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000" dirty="0" err="1">
                  <a:solidFill>
                    <a:srgbClr val="FFFFFF"/>
                  </a:solidFill>
                </a:rPr>
                <a:t>Treatment</a:t>
              </a:r>
              <a:endParaRPr lang="hu-HU" sz="2000" dirty="0">
                <a:solidFill>
                  <a:srgbClr val="FFFFFF"/>
                </a:solidFill>
              </a:endParaRPr>
            </a:p>
          </p:txBody>
        </p:sp>
        <p:sp>
          <p:nvSpPr>
            <p:cNvPr id="7" name="Sávnyíl 6"/>
            <p:cNvSpPr/>
            <p:nvPr/>
          </p:nvSpPr>
          <p:spPr>
            <a:xfrm>
              <a:off x="4795009" y="2274889"/>
              <a:ext cx="2519241" cy="1079950"/>
            </a:xfrm>
            <a:prstGeom prst="chevron">
              <a:avLst/>
            </a:prstGeom>
            <a:gradFill flip="none" rotWithShape="1">
              <a:gsLst>
                <a:gs pos="0">
                  <a:schemeClr val="accent1"/>
                </a:gs>
                <a:gs pos="100000">
                  <a:srgbClr val="FFFFFF"/>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b="0" dirty="0">
                  <a:solidFill>
                    <a:srgbClr val="FFFFFF"/>
                  </a:solidFill>
                </a:rPr>
                <a:t>    </a:t>
              </a:r>
              <a:r>
                <a:rPr lang="hu-HU" sz="2000" dirty="0" err="1">
                  <a:solidFill>
                    <a:srgbClr val="FFFFFF"/>
                  </a:solidFill>
                </a:rPr>
                <a:t>Uncertain</a:t>
              </a:r>
              <a:r>
                <a:rPr lang="hu-HU" sz="2000" dirty="0">
                  <a:solidFill>
                    <a:srgbClr val="FFFFFF"/>
                  </a:solidFill>
                </a:rPr>
                <a:t>    </a:t>
              </a:r>
            </a:p>
            <a:p>
              <a:pPr algn="ctr">
                <a:defRPr/>
              </a:pPr>
              <a:r>
                <a:rPr lang="hu-HU" sz="2000" dirty="0" err="1">
                  <a:solidFill>
                    <a:srgbClr val="FFFFFF"/>
                  </a:solidFill>
                </a:rPr>
                <a:t>respond</a:t>
              </a:r>
              <a:r>
                <a:rPr lang="hu-HU" sz="2000" dirty="0">
                  <a:solidFill>
                    <a:srgbClr val="FFFFFF"/>
                  </a:solidFill>
                </a:rPr>
                <a:t>  </a:t>
              </a:r>
            </a:p>
          </p:txBody>
        </p:sp>
      </p:grpSp>
      <p:grpSp>
        <p:nvGrpSpPr>
          <p:cNvPr id="11269" name="Csoportba foglalás 12"/>
          <p:cNvGrpSpPr>
            <a:grpSpLocks/>
          </p:cNvGrpSpPr>
          <p:nvPr/>
        </p:nvGrpSpPr>
        <p:grpSpPr bwMode="auto">
          <a:xfrm>
            <a:off x="215900" y="4627216"/>
            <a:ext cx="8816975" cy="1079500"/>
            <a:chOff x="215900" y="3682500"/>
            <a:chExt cx="8817637" cy="1080000"/>
          </a:xfrm>
        </p:grpSpPr>
        <p:grpSp>
          <p:nvGrpSpPr>
            <p:cNvPr id="11276" name="Csoportba foglalás 7"/>
            <p:cNvGrpSpPr>
              <a:grpSpLocks/>
            </p:cNvGrpSpPr>
            <p:nvPr/>
          </p:nvGrpSpPr>
          <p:grpSpPr bwMode="auto">
            <a:xfrm>
              <a:off x="215900" y="3682500"/>
              <a:ext cx="6506064" cy="1080000"/>
              <a:chOff x="807400" y="2273300"/>
              <a:chExt cx="6506064" cy="1080000"/>
            </a:xfrm>
          </p:grpSpPr>
          <p:sp>
            <p:nvSpPr>
              <p:cNvPr id="9" name="Ötszög 8"/>
              <p:cNvSpPr/>
              <p:nvPr/>
            </p:nvSpPr>
            <p:spPr>
              <a:xfrm>
                <a:off x="807400" y="2273300"/>
                <a:ext cx="2519552" cy="1080000"/>
              </a:xfrm>
              <a:prstGeom prst="homePlate">
                <a:avLst/>
              </a:prstGeom>
              <a:gradFill flip="none" rotWithShape="1">
                <a:gsLst>
                  <a:gs pos="0">
                    <a:schemeClr val="accent1"/>
                  </a:gs>
                  <a:gs pos="100000">
                    <a:srgbClr val="FFFFFF"/>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000" dirty="0" err="1">
                    <a:solidFill>
                      <a:srgbClr val="FFFFFF"/>
                    </a:solidFill>
                  </a:rPr>
                  <a:t>Observation</a:t>
                </a:r>
                <a:endParaRPr lang="hu-HU" sz="2000" dirty="0">
                  <a:solidFill>
                    <a:srgbClr val="FFFFFF"/>
                  </a:solidFill>
                </a:endParaRPr>
              </a:p>
            </p:txBody>
          </p:sp>
          <p:sp>
            <p:nvSpPr>
              <p:cNvPr id="10" name="Sávnyíl 9"/>
              <p:cNvSpPr/>
              <p:nvPr/>
            </p:nvSpPr>
            <p:spPr>
              <a:xfrm>
                <a:off x="2793512" y="2273300"/>
                <a:ext cx="2730705" cy="1080000"/>
              </a:xfrm>
              <a:prstGeom prst="chevron">
                <a:avLst/>
              </a:prstGeom>
              <a:gradFill flip="none" rotWithShape="1">
                <a:gsLst>
                  <a:gs pos="0">
                    <a:schemeClr val="accent4">
                      <a:lumMod val="60000"/>
                      <a:lumOff val="40000"/>
                    </a:schemeClr>
                  </a:gs>
                  <a:gs pos="100000">
                    <a:schemeClr val="accent4">
                      <a:lumMod val="7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000" dirty="0">
                    <a:solidFill>
                      <a:srgbClr val="FFFF00"/>
                    </a:solidFill>
                  </a:rPr>
                  <a:t>Testing        (</a:t>
                </a:r>
                <a:r>
                  <a:rPr lang="hu-HU" sz="2000" dirty="0" err="1">
                    <a:solidFill>
                      <a:srgbClr val="FFFF00"/>
                    </a:solidFill>
                  </a:rPr>
                  <a:t>Biomarker</a:t>
                </a:r>
                <a:r>
                  <a:rPr lang="hu-HU" sz="2000" dirty="0">
                    <a:solidFill>
                      <a:srgbClr val="FFFF00"/>
                    </a:solidFill>
                  </a:rPr>
                  <a:t>)</a:t>
                </a:r>
              </a:p>
            </p:txBody>
          </p:sp>
          <p:sp>
            <p:nvSpPr>
              <p:cNvPr id="11" name="Sávnyíl 10"/>
              <p:cNvSpPr/>
              <p:nvPr/>
            </p:nvSpPr>
            <p:spPr>
              <a:xfrm>
                <a:off x="4793912" y="2273300"/>
                <a:ext cx="2519551" cy="1080000"/>
              </a:xfrm>
              <a:prstGeom prst="chevron">
                <a:avLst/>
              </a:prstGeom>
              <a:gradFill flip="none" rotWithShape="1">
                <a:gsLst>
                  <a:gs pos="0">
                    <a:schemeClr val="accent1"/>
                  </a:gs>
                  <a:gs pos="100000">
                    <a:srgbClr val="FFFFFF"/>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000" dirty="0" err="1">
                    <a:solidFill>
                      <a:srgbClr val="FFFFFF"/>
                    </a:solidFill>
                  </a:rPr>
                  <a:t>Treatment</a:t>
                </a:r>
                <a:endParaRPr lang="hu-HU" sz="2000" dirty="0">
                  <a:solidFill>
                    <a:srgbClr val="FFFFFF"/>
                  </a:solidFill>
                </a:endParaRPr>
              </a:p>
            </p:txBody>
          </p:sp>
        </p:grpSp>
        <p:sp>
          <p:nvSpPr>
            <p:cNvPr id="12" name="Sávnyíl 11"/>
            <p:cNvSpPr/>
            <p:nvPr/>
          </p:nvSpPr>
          <p:spPr>
            <a:xfrm>
              <a:off x="6172647" y="3682500"/>
              <a:ext cx="2860890" cy="1080000"/>
            </a:xfrm>
            <a:prstGeom prst="chevron">
              <a:avLst/>
            </a:prstGeom>
            <a:gradFill flip="none" rotWithShape="1">
              <a:gsLst>
                <a:gs pos="0">
                  <a:schemeClr val="accent1"/>
                </a:gs>
                <a:gs pos="100000">
                  <a:srgbClr val="FFFFFF"/>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000" dirty="0" err="1">
                  <a:solidFill>
                    <a:srgbClr val="FFFFFF"/>
                  </a:solidFill>
                </a:rPr>
                <a:t>Predicted</a:t>
              </a:r>
              <a:endParaRPr lang="hu-HU" sz="2000" dirty="0">
                <a:solidFill>
                  <a:srgbClr val="FFFFFF"/>
                </a:solidFill>
              </a:endParaRPr>
            </a:p>
            <a:p>
              <a:pPr algn="ctr">
                <a:defRPr/>
              </a:pPr>
              <a:r>
                <a:rPr lang="hu-HU" sz="2000" dirty="0" err="1">
                  <a:solidFill>
                    <a:srgbClr val="FFFFFF"/>
                  </a:solidFill>
                </a:rPr>
                <a:t>respond</a:t>
              </a:r>
              <a:endParaRPr lang="hu-HU" sz="2000" dirty="0">
                <a:solidFill>
                  <a:srgbClr val="FFFFFF"/>
                </a:solidFill>
              </a:endParaRPr>
            </a:p>
          </p:txBody>
        </p:sp>
      </p:grpSp>
      <p:sp>
        <p:nvSpPr>
          <p:cNvPr id="113678" name="Szövegdoboz 13"/>
          <p:cNvSpPr txBox="1">
            <a:spLocks noChangeArrowheads="1"/>
          </p:cNvSpPr>
          <p:nvPr/>
        </p:nvSpPr>
        <p:spPr bwMode="auto">
          <a:xfrm>
            <a:off x="215900" y="3665701"/>
            <a:ext cx="8816975" cy="10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ts val="1300"/>
              </a:lnSpc>
              <a:defRPr/>
            </a:pPr>
            <a:r>
              <a:rPr lang="hu-HU" sz="3200" dirty="0" smtClean="0">
                <a:latin typeface="+mn-lt"/>
                <a:ea typeface="+mn-ea"/>
                <a:cs typeface="Arial" pitchFamily="34" charset="0"/>
              </a:rPr>
              <a:t>Personalized Management:</a:t>
            </a:r>
          </a:p>
          <a:p>
            <a:pPr algn="ctr" eaLnBrk="1" hangingPunct="1">
              <a:lnSpc>
                <a:spcPts val="1300"/>
              </a:lnSpc>
              <a:defRPr/>
            </a:pPr>
            <a:endParaRPr lang="hu-HU" sz="3200" dirty="0" smtClean="0">
              <a:latin typeface="+mn-lt"/>
              <a:ea typeface="+mn-ea"/>
              <a:cs typeface="Arial" pitchFamily="34" charset="0"/>
            </a:endParaRPr>
          </a:p>
          <a:p>
            <a:pPr algn="ctr" eaLnBrk="1" hangingPunct="1">
              <a:lnSpc>
                <a:spcPts val="1300"/>
              </a:lnSpc>
              <a:defRPr/>
            </a:pPr>
            <a:endParaRPr lang="hu-HU" sz="3600" dirty="0" smtClean="0">
              <a:latin typeface="+mn-lt"/>
              <a:ea typeface="+mn-ea"/>
              <a:cs typeface="Arial" pitchFamily="34" charset="0"/>
            </a:endParaRPr>
          </a:p>
          <a:p>
            <a:pPr algn="ctr" eaLnBrk="1" hangingPunct="1">
              <a:lnSpc>
                <a:spcPts val="1300"/>
              </a:lnSpc>
              <a:defRPr/>
            </a:pPr>
            <a:r>
              <a:rPr lang="hu-HU" sz="2400" dirty="0" err="1" smtClean="0">
                <a:solidFill>
                  <a:srgbClr val="FF0000"/>
                </a:solidFill>
                <a:latin typeface="+mn-lt"/>
                <a:ea typeface="+mn-ea"/>
                <a:cs typeface="Arial" pitchFamily="34" charset="0"/>
              </a:rPr>
              <a:t>Differenciate</a:t>
            </a:r>
            <a:r>
              <a:rPr lang="hu-HU" sz="2400" dirty="0" smtClean="0">
                <a:solidFill>
                  <a:srgbClr val="FF0000"/>
                </a:solidFill>
                <a:latin typeface="+mn-lt"/>
                <a:ea typeface="+mn-ea"/>
                <a:cs typeface="Arial" pitchFamily="34" charset="0"/>
              </a:rPr>
              <a:t>, </a:t>
            </a:r>
            <a:r>
              <a:rPr lang="hu-HU" sz="2400" dirty="0" err="1" smtClean="0">
                <a:solidFill>
                  <a:srgbClr val="FF0000"/>
                </a:solidFill>
                <a:latin typeface="+mn-lt"/>
                <a:ea typeface="+mn-ea"/>
                <a:cs typeface="Arial" pitchFamily="34" charset="0"/>
              </a:rPr>
              <a:t>diagnostics</a:t>
            </a:r>
            <a:r>
              <a:rPr lang="hu-HU" sz="2400" dirty="0" smtClean="0">
                <a:solidFill>
                  <a:srgbClr val="FF0000"/>
                </a:solidFill>
                <a:latin typeface="+mn-lt"/>
                <a:ea typeface="+mn-ea"/>
                <a:cs typeface="Arial" pitchFamily="34" charset="0"/>
              </a:rPr>
              <a:t> and </a:t>
            </a:r>
            <a:r>
              <a:rPr lang="hu-HU" sz="2400" dirty="0" err="1" smtClean="0">
                <a:solidFill>
                  <a:srgbClr val="FF0000"/>
                </a:solidFill>
                <a:latin typeface="+mn-lt"/>
                <a:ea typeface="+mn-ea"/>
                <a:cs typeface="Arial" pitchFamily="34" charset="0"/>
              </a:rPr>
              <a:t>drug</a:t>
            </a:r>
            <a:r>
              <a:rPr lang="hu-HU" sz="2400" dirty="0" smtClean="0">
                <a:solidFill>
                  <a:srgbClr val="FF0000"/>
                </a:solidFill>
                <a:latin typeface="+mn-lt"/>
                <a:ea typeface="+mn-ea"/>
                <a:cs typeface="Arial" pitchFamily="34" charset="0"/>
              </a:rPr>
              <a:t> </a:t>
            </a:r>
            <a:r>
              <a:rPr lang="hu-HU" sz="2400" dirty="0" err="1" smtClean="0">
                <a:solidFill>
                  <a:srgbClr val="FF0000"/>
                </a:solidFill>
                <a:latin typeface="+mn-lt"/>
                <a:ea typeface="+mn-ea"/>
                <a:cs typeface="Arial" pitchFamily="34" charset="0"/>
              </a:rPr>
              <a:t>co-development</a:t>
            </a:r>
            <a:r>
              <a:rPr lang="hu-HU" sz="2400" dirty="0" smtClean="0">
                <a:solidFill>
                  <a:srgbClr val="FF0000"/>
                </a:solidFill>
                <a:latin typeface="+mn-lt"/>
                <a:ea typeface="+mn-ea"/>
                <a:cs typeface="Arial" pitchFamily="34" charset="0"/>
              </a:rPr>
              <a:t> </a:t>
            </a:r>
            <a:br>
              <a:rPr lang="hu-HU" sz="2400" dirty="0" smtClean="0">
                <a:solidFill>
                  <a:srgbClr val="FF0000"/>
                </a:solidFill>
                <a:latin typeface="+mn-lt"/>
                <a:ea typeface="+mn-ea"/>
                <a:cs typeface="Arial" pitchFamily="34" charset="0"/>
              </a:rPr>
            </a:br>
            <a:endParaRPr lang="hu-HU" sz="2400" dirty="0" smtClean="0">
              <a:solidFill>
                <a:srgbClr val="FF0000"/>
              </a:solidFill>
              <a:latin typeface="+mn-lt"/>
              <a:ea typeface="+mn-ea"/>
              <a:cs typeface="Arial" pitchFamily="34" charset="0"/>
            </a:endParaRPr>
          </a:p>
        </p:txBody>
      </p:sp>
      <p:sp>
        <p:nvSpPr>
          <p:cNvPr id="113679" name="Text Box 15"/>
          <p:cNvSpPr txBox="1">
            <a:spLocks noChangeArrowheads="1"/>
          </p:cNvSpPr>
          <p:nvPr/>
        </p:nvSpPr>
        <p:spPr bwMode="auto">
          <a:xfrm>
            <a:off x="215900" y="2673350"/>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hu-HU" sz="2000" dirty="0" err="1" smtClean="0">
                <a:latin typeface="+mn-lt"/>
                <a:ea typeface="+mn-ea"/>
                <a:cs typeface="Arial" pitchFamily="34" charset="0"/>
              </a:rPr>
              <a:t>Independently</a:t>
            </a:r>
            <a:r>
              <a:rPr lang="hu-HU" sz="2000" dirty="0" smtClean="0">
                <a:latin typeface="+mn-lt"/>
                <a:ea typeface="+mn-ea"/>
                <a:cs typeface="Arial" pitchFamily="34" charset="0"/>
              </a:rPr>
              <a:t> </a:t>
            </a:r>
            <a:r>
              <a:rPr lang="hu-HU" sz="2000" dirty="0" err="1" smtClean="0">
                <a:latin typeface="+mn-lt"/>
                <a:ea typeface="+mn-ea"/>
                <a:cs typeface="Arial" pitchFamily="34" charset="0"/>
              </a:rPr>
              <a:t>from</a:t>
            </a:r>
            <a:r>
              <a:rPr lang="hu-HU" sz="2000" dirty="0" smtClean="0">
                <a:latin typeface="+mn-lt"/>
                <a:ea typeface="+mn-ea"/>
                <a:cs typeface="Arial" pitchFamily="34" charset="0"/>
              </a:rPr>
              <a:t> </a:t>
            </a:r>
            <a:r>
              <a:rPr lang="hu-HU" sz="2000" dirty="0" err="1" smtClean="0">
                <a:latin typeface="+mn-lt"/>
                <a:ea typeface="+mn-ea"/>
                <a:cs typeface="Arial" pitchFamily="34" charset="0"/>
              </a:rPr>
              <a:t>the</a:t>
            </a:r>
            <a:r>
              <a:rPr lang="hu-HU" sz="2000" dirty="0" smtClean="0">
                <a:latin typeface="+mn-lt"/>
                <a:ea typeface="+mn-ea"/>
                <a:cs typeface="Arial" pitchFamily="34" charset="0"/>
              </a:rPr>
              <a:t> </a:t>
            </a:r>
            <a:r>
              <a:rPr lang="hu-HU" sz="2000" dirty="0" err="1" smtClean="0">
                <a:latin typeface="+mn-lt"/>
                <a:ea typeface="+mn-ea"/>
                <a:cs typeface="Arial" pitchFamily="34" charset="0"/>
              </a:rPr>
              <a:t>heterogeneity</a:t>
            </a:r>
            <a:r>
              <a:rPr lang="hu-HU" sz="2000" dirty="0" smtClean="0">
                <a:latin typeface="+mn-lt"/>
                <a:ea typeface="+mn-ea"/>
                <a:cs typeface="Arial" pitchFamily="34" charset="0"/>
              </a:rPr>
              <a:t> of </a:t>
            </a:r>
            <a:r>
              <a:rPr lang="hu-HU" sz="2000" dirty="0" err="1" smtClean="0">
                <a:latin typeface="+mn-lt"/>
                <a:ea typeface="+mn-ea"/>
                <a:cs typeface="Arial" pitchFamily="34" charset="0"/>
              </a:rPr>
              <a:t>the</a:t>
            </a:r>
            <a:r>
              <a:rPr lang="hu-HU" sz="2000" dirty="0" smtClean="0">
                <a:latin typeface="+mn-lt"/>
                <a:ea typeface="+mn-ea"/>
                <a:cs typeface="Arial" pitchFamily="34" charset="0"/>
              </a:rPr>
              <a:t> </a:t>
            </a:r>
            <a:r>
              <a:rPr lang="hu-HU" sz="2000" dirty="0" err="1" smtClean="0">
                <a:latin typeface="+mn-lt"/>
                <a:ea typeface="+mn-ea"/>
                <a:cs typeface="Arial" pitchFamily="34" charset="0"/>
              </a:rPr>
              <a:t>population</a:t>
            </a:r>
            <a:r>
              <a:rPr lang="hu-HU" sz="2000" dirty="0" smtClean="0">
                <a:latin typeface="+mn-lt"/>
                <a:ea typeface="+mn-ea"/>
                <a:cs typeface="Arial" pitchFamily="34" charset="0"/>
              </a:rPr>
              <a:t> </a:t>
            </a:r>
            <a:r>
              <a:rPr lang="hu-HU" sz="2000" dirty="0" err="1" smtClean="0">
                <a:latin typeface="+mn-lt"/>
                <a:ea typeface="+mn-ea"/>
                <a:cs typeface="Arial" pitchFamily="34" charset="0"/>
              </a:rPr>
              <a:t>try</a:t>
            </a:r>
            <a:r>
              <a:rPr lang="hu-HU" sz="2000" dirty="0" smtClean="0">
                <a:latin typeface="+mn-lt"/>
                <a:ea typeface="+mn-ea"/>
                <a:cs typeface="Arial" pitchFamily="34" charset="0"/>
              </a:rPr>
              <a:t> </a:t>
            </a:r>
            <a:r>
              <a:rPr lang="hu-HU" sz="2000" dirty="0" err="1" smtClean="0">
                <a:latin typeface="+mn-lt"/>
                <a:ea typeface="+mn-ea"/>
                <a:cs typeface="Arial" pitchFamily="34" charset="0"/>
              </a:rPr>
              <a:t>to</a:t>
            </a:r>
            <a:r>
              <a:rPr lang="hu-HU" sz="2000" dirty="0" smtClean="0">
                <a:latin typeface="+mn-lt"/>
                <a:ea typeface="+mn-ea"/>
                <a:cs typeface="Arial" pitchFamily="34" charset="0"/>
              </a:rPr>
              <a:t> </a:t>
            </a:r>
            <a:r>
              <a:rPr lang="hu-HU" sz="2000" dirty="0" err="1" smtClean="0">
                <a:latin typeface="+mn-lt"/>
                <a:ea typeface="+mn-ea"/>
                <a:cs typeface="Arial" pitchFamily="34" charset="0"/>
              </a:rPr>
              <a:t>get</a:t>
            </a:r>
            <a:r>
              <a:rPr lang="hu-HU" sz="2000" dirty="0" smtClean="0">
                <a:latin typeface="+mn-lt"/>
                <a:ea typeface="+mn-ea"/>
                <a:cs typeface="Arial" pitchFamily="34" charset="0"/>
              </a:rPr>
              <a:t> </a:t>
            </a:r>
            <a:r>
              <a:rPr lang="hu-HU" sz="2000" dirty="0" err="1" smtClean="0">
                <a:latin typeface="+mn-lt"/>
                <a:ea typeface="+mn-ea"/>
                <a:cs typeface="Arial" pitchFamily="34" charset="0"/>
              </a:rPr>
              <a:t>in</a:t>
            </a:r>
            <a:r>
              <a:rPr lang="hu-HU" sz="2000" dirty="0" smtClean="0">
                <a:latin typeface="+mn-lt"/>
                <a:ea typeface="+mn-ea"/>
                <a:cs typeface="Arial" pitchFamily="34" charset="0"/>
              </a:rPr>
              <a:t> </a:t>
            </a:r>
            <a:r>
              <a:rPr lang="hu-HU" sz="2000" dirty="0" err="1" smtClean="0">
                <a:solidFill>
                  <a:srgbClr val="FF0000"/>
                </a:solidFill>
                <a:latin typeface="+mn-lt"/>
                <a:ea typeface="+mn-ea"/>
                <a:cs typeface="Arial" pitchFamily="34" charset="0"/>
              </a:rPr>
              <a:t>large</a:t>
            </a:r>
            <a:r>
              <a:rPr lang="hu-HU" sz="2000" dirty="0" smtClean="0">
                <a:solidFill>
                  <a:srgbClr val="FF0000"/>
                </a:solidFill>
                <a:latin typeface="+mn-lt"/>
                <a:ea typeface="+mn-ea"/>
                <a:cs typeface="Arial" pitchFamily="34" charset="0"/>
              </a:rPr>
              <a:t> </a:t>
            </a:r>
            <a:r>
              <a:rPr lang="hu-HU" sz="2000" dirty="0" err="1" smtClean="0">
                <a:solidFill>
                  <a:srgbClr val="FF0000"/>
                </a:solidFill>
                <a:latin typeface="+mn-lt"/>
                <a:ea typeface="+mn-ea"/>
                <a:cs typeface="Arial" pitchFamily="34" charset="0"/>
              </a:rPr>
              <a:t>cohorts</a:t>
            </a:r>
            <a:r>
              <a:rPr lang="hu-HU" sz="2000" dirty="0" smtClean="0">
                <a:solidFill>
                  <a:srgbClr val="FF0000"/>
                </a:solidFill>
                <a:latin typeface="+mn-lt"/>
                <a:ea typeface="+mn-ea"/>
                <a:cs typeface="Arial" pitchFamily="34" charset="0"/>
              </a:rPr>
              <a:t>  </a:t>
            </a:r>
            <a:r>
              <a:rPr lang="hu-HU" sz="2000" dirty="0" err="1" smtClean="0">
                <a:solidFill>
                  <a:srgbClr val="FF0000"/>
                </a:solidFill>
                <a:latin typeface="+mn-lt"/>
                <a:ea typeface="+mn-ea"/>
                <a:cs typeface="Arial" pitchFamily="34" charset="0"/>
              </a:rPr>
              <a:t>positiv</a:t>
            </a:r>
            <a:r>
              <a:rPr lang="hu-HU" sz="2000" dirty="0" smtClean="0">
                <a:solidFill>
                  <a:srgbClr val="FF0000"/>
                </a:solidFill>
                <a:latin typeface="+mn-lt"/>
                <a:ea typeface="+mn-ea"/>
                <a:cs typeface="Arial" pitchFamily="34" charset="0"/>
              </a:rPr>
              <a:t> </a:t>
            </a:r>
            <a:r>
              <a:rPr lang="hu-HU" sz="2000" dirty="0" err="1" smtClean="0">
                <a:solidFill>
                  <a:srgbClr val="FF0000"/>
                </a:solidFill>
                <a:latin typeface="+mn-lt"/>
                <a:ea typeface="+mn-ea"/>
                <a:cs typeface="Arial" pitchFamily="34" charset="0"/>
              </a:rPr>
              <a:t>results</a:t>
            </a:r>
            <a:r>
              <a:rPr lang="hu-HU" sz="2000" dirty="0" smtClean="0">
                <a:solidFill>
                  <a:srgbClr val="FF0000"/>
                </a:solidFill>
                <a:latin typeface="+mn-lt"/>
                <a:ea typeface="+mn-ea"/>
                <a:cs typeface="Arial" pitchFamily="34" charset="0"/>
              </a:rPr>
              <a:t>/</a:t>
            </a:r>
            <a:r>
              <a:rPr lang="hu-HU" sz="2000" dirty="0" err="1" smtClean="0">
                <a:solidFill>
                  <a:srgbClr val="FF0000"/>
                </a:solidFill>
                <a:latin typeface="+mn-lt"/>
                <a:ea typeface="+mn-ea"/>
                <a:cs typeface="Arial" pitchFamily="34" charset="0"/>
              </a:rPr>
              <a:t>risk</a:t>
            </a:r>
            <a:r>
              <a:rPr lang="hu-HU" sz="2000" dirty="0" smtClean="0">
                <a:solidFill>
                  <a:srgbClr val="FF0000"/>
                </a:solidFill>
                <a:latin typeface="+mn-lt"/>
                <a:ea typeface="+mn-ea"/>
                <a:cs typeface="Arial" pitchFamily="34" charset="0"/>
              </a:rPr>
              <a:t> ratio </a:t>
            </a:r>
            <a:r>
              <a:rPr lang="hu-HU" sz="2000" dirty="0" err="1" smtClean="0">
                <a:solidFill>
                  <a:srgbClr val="FF0000"/>
                </a:solidFill>
                <a:latin typeface="+mn-lt"/>
                <a:ea typeface="+mn-ea"/>
                <a:cs typeface="Arial" pitchFamily="34" charset="0"/>
              </a:rPr>
              <a:t>with</a:t>
            </a:r>
            <a:r>
              <a:rPr lang="hu-HU" sz="2000" dirty="0" smtClean="0">
                <a:solidFill>
                  <a:srgbClr val="FF0000"/>
                </a:solidFill>
                <a:latin typeface="+mn-lt"/>
                <a:ea typeface="+mn-ea"/>
                <a:cs typeface="Arial" pitchFamily="34" charset="0"/>
              </a:rPr>
              <a:t> </a:t>
            </a:r>
            <a:r>
              <a:rPr lang="hu-HU" sz="2000" dirty="0" err="1" smtClean="0">
                <a:solidFill>
                  <a:srgbClr val="FF0000"/>
                </a:solidFill>
                <a:latin typeface="+mn-lt"/>
                <a:ea typeface="+mn-ea"/>
                <a:cs typeface="Arial" pitchFamily="34" charset="0"/>
              </a:rPr>
              <a:t>the</a:t>
            </a:r>
            <a:r>
              <a:rPr lang="hu-HU" sz="2000" dirty="0" smtClean="0">
                <a:solidFill>
                  <a:srgbClr val="FF0000"/>
                </a:solidFill>
                <a:latin typeface="+mn-lt"/>
                <a:ea typeface="+mn-ea"/>
                <a:cs typeface="Arial" pitchFamily="34" charset="0"/>
              </a:rPr>
              <a:t> </a:t>
            </a:r>
            <a:r>
              <a:rPr lang="hu-HU" sz="2000" dirty="0" err="1" smtClean="0">
                <a:solidFill>
                  <a:srgbClr val="FF0000"/>
                </a:solidFill>
                <a:latin typeface="+mn-lt"/>
                <a:ea typeface="+mn-ea"/>
                <a:cs typeface="Arial" pitchFamily="34" charset="0"/>
              </a:rPr>
              <a:t>treatment</a:t>
            </a:r>
            <a:r>
              <a:rPr lang="hu-HU" sz="2000" dirty="0" smtClean="0">
                <a:solidFill>
                  <a:srgbClr val="FF0000"/>
                </a:solidFill>
                <a:latin typeface="+mn-lt"/>
                <a:ea typeface="+mn-ea"/>
                <a:cs typeface="Arial" pitchFamily="34" charset="0"/>
              </a:rPr>
              <a:t> </a:t>
            </a:r>
            <a:r>
              <a:rPr lang="hu-HU" sz="2000" dirty="0" smtClean="0">
                <a:solidFill>
                  <a:srgbClr val="FF0000"/>
                </a:solidFill>
                <a:latin typeface="+mn-lt"/>
                <a:ea typeface="Calibri" pitchFamily="34" charset="0"/>
                <a:cs typeface="Arial" pitchFamily="34" charset="0"/>
              </a:rPr>
              <a:t>(</a:t>
            </a:r>
            <a:r>
              <a:rPr lang="hu-HU" sz="2000" dirty="0" err="1" smtClean="0">
                <a:solidFill>
                  <a:srgbClr val="FF0000"/>
                </a:solidFill>
                <a:latin typeface="+mn-lt"/>
                <a:ea typeface="+mn-ea"/>
                <a:cs typeface="Arial" pitchFamily="34" charset="0"/>
              </a:rPr>
              <a:t>clinical</a:t>
            </a:r>
            <a:r>
              <a:rPr lang="hu-HU" sz="2000" dirty="0" smtClean="0">
                <a:solidFill>
                  <a:srgbClr val="FF0000"/>
                </a:solidFill>
                <a:latin typeface="+mn-lt"/>
                <a:ea typeface="+mn-ea"/>
                <a:cs typeface="Arial" pitchFamily="34" charset="0"/>
              </a:rPr>
              <a:t> </a:t>
            </a:r>
            <a:r>
              <a:rPr lang="hu-HU" sz="2000" dirty="0" err="1" smtClean="0">
                <a:solidFill>
                  <a:srgbClr val="FF0000"/>
                </a:solidFill>
                <a:latin typeface="+mn-lt"/>
                <a:ea typeface="+mn-ea"/>
                <a:cs typeface="Arial" pitchFamily="34" charset="0"/>
              </a:rPr>
              <a:t>utility</a:t>
            </a:r>
            <a:r>
              <a:rPr lang="hu-HU" sz="2000" dirty="0" smtClean="0">
                <a:latin typeface="+mn-lt"/>
                <a:ea typeface="+mn-ea"/>
                <a:cs typeface="Arial" pitchFamily="34" charset="0"/>
              </a:rPr>
              <a:t>)</a:t>
            </a:r>
            <a:endParaRPr lang="en-US" sz="2000" b="0" dirty="0" smtClean="0">
              <a:latin typeface="+mn-lt"/>
              <a:ea typeface="+mn-ea"/>
              <a:cs typeface="Arial" pitchFamily="34" charset="0"/>
            </a:endParaRPr>
          </a:p>
        </p:txBody>
      </p:sp>
      <p:sp>
        <p:nvSpPr>
          <p:cNvPr id="113680" name="Text Box 16"/>
          <p:cNvSpPr txBox="1">
            <a:spLocks noChangeArrowheads="1"/>
          </p:cNvSpPr>
          <p:nvPr/>
        </p:nvSpPr>
        <p:spPr bwMode="auto">
          <a:xfrm>
            <a:off x="76200" y="5781329"/>
            <a:ext cx="9032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hu-HU" dirty="0" smtClean="0">
                <a:latin typeface="+mn-lt"/>
                <a:ea typeface="+mn-ea"/>
                <a:cs typeface="Arial" pitchFamily="34" charset="0"/>
              </a:rPr>
              <a:t>Identification of the patients with the </a:t>
            </a:r>
            <a:r>
              <a:rPr lang="hu-HU" dirty="0" smtClean="0">
                <a:solidFill>
                  <a:srgbClr val="FF0000"/>
                </a:solidFill>
                <a:latin typeface="+mn-lt"/>
                <a:ea typeface="+mn-ea"/>
                <a:cs typeface="Arial" pitchFamily="34" charset="0"/>
              </a:rPr>
              <a:t>best response and less side effects</a:t>
            </a:r>
          </a:p>
        </p:txBody>
      </p:sp>
    </p:spTree>
    <p:extLst>
      <p:ext uri="{BB962C8B-B14F-4D97-AF65-F5344CB8AC3E}">
        <p14:creationId xmlns:p14="http://schemas.microsoft.com/office/powerpoint/2010/main" val="24400489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01" y="-16885"/>
            <a:ext cx="8229600" cy="1143000"/>
          </a:xfrm>
        </p:spPr>
        <p:txBody>
          <a:bodyPr>
            <a:normAutofit/>
          </a:bodyPr>
          <a:lstStyle/>
          <a:p>
            <a:pPr algn="l"/>
            <a:r>
              <a:rPr lang="en-US" sz="2400" dirty="0" err="1" smtClean="0"/>
              <a:t>Priniciple</a:t>
            </a:r>
            <a:r>
              <a:rPr lang="en-US" sz="2400" dirty="0" smtClean="0"/>
              <a:t> 3 : Technology meets </a:t>
            </a:r>
            <a:r>
              <a:rPr lang="en-US" sz="2400" dirty="0" err="1" smtClean="0"/>
              <a:t>cinical</a:t>
            </a:r>
            <a:r>
              <a:rPr lang="en-US" sz="2400" dirty="0" smtClean="0"/>
              <a:t> need</a:t>
            </a:r>
            <a:endParaRPr lang="en-US" sz="2400" dirty="0"/>
          </a:p>
        </p:txBody>
      </p:sp>
      <p:grpSp>
        <p:nvGrpSpPr>
          <p:cNvPr id="4" name="Group 3"/>
          <p:cNvGrpSpPr/>
          <p:nvPr/>
        </p:nvGrpSpPr>
        <p:grpSpPr>
          <a:xfrm>
            <a:off x="459858" y="1772539"/>
            <a:ext cx="3525169" cy="3341067"/>
            <a:chOff x="0" y="521732"/>
            <a:chExt cx="5427921" cy="4961320"/>
          </a:xfrm>
        </p:grpSpPr>
        <p:sp>
          <p:nvSpPr>
            <p:cNvPr id="5" name="Rectangle 4"/>
            <p:cNvSpPr/>
            <p:nvPr/>
          </p:nvSpPr>
          <p:spPr>
            <a:xfrm>
              <a:off x="171450" y="5236831"/>
              <a:ext cx="5105400" cy="246221"/>
            </a:xfrm>
            <a:prstGeom prst="rect">
              <a:avLst/>
            </a:prstGeom>
          </p:spPr>
          <p:txBody>
            <a:bodyPr wrap="square">
              <a:spAutoFit/>
            </a:bodyPr>
            <a:lstStyle/>
            <a:p>
              <a:r>
                <a:rPr lang="en-US" sz="1000" dirty="0"/>
                <a:t>http://www.uchospitals.edu/online-library/content=CDR62967</a:t>
              </a:r>
            </a:p>
          </p:txBody>
        </p:sp>
        <p:grpSp>
          <p:nvGrpSpPr>
            <p:cNvPr id="6" name="Group 5"/>
            <p:cNvGrpSpPr/>
            <p:nvPr/>
          </p:nvGrpSpPr>
          <p:grpSpPr>
            <a:xfrm>
              <a:off x="0" y="521732"/>
              <a:ext cx="5427921" cy="4789342"/>
              <a:chOff x="1277679" y="521732"/>
              <a:chExt cx="6282690" cy="554355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679" y="521732"/>
                <a:ext cx="6282690"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5029200" y="3581400"/>
                <a:ext cx="533400" cy="5334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95900" y="1524000"/>
                <a:ext cx="533400" cy="5334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762500" y="1905000"/>
                <a:ext cx="533400" cy="5334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 name="Picture 10" descr="carcinose digestive tache de boug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992" y="1875982"/>
            <a:ext cx="1214933" cy="971947"/>
          </a:xfrm>
          <a:prstGeom prst="rect">
            <a:avLst/>
          </a:prstGeom>
        </p:spPr>
      </p:pic>
      <p:pic>
        <p:nvPicPr>
          <p:cNvPr id="12" name="Picture 11" descr="ovaire végétan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985" y="1875983"/>
            <a:ext cx="1214932" cy="971946"/>
          </a:xfrm>
          <a:prstGeom prst="rect">
            <a:avLst/>
          </a:prstGeom>
        </p:spPr>
      </p:pic>
      <p:pic>
        <p:nvPicPr>
          <p:cNvPr id="13" name="Picture 12" descr="IMAGE_00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267" y="1868058"/>
            <a:ext cx="1213426" cy="970740"/>
          </a:xfrm>
          <a:prstGeom prst="rect">
            <a:avLst/>
          </a:prstGeom>
        </p:spPr>
      </p:pic>
      <p:pic>
        <p:nvPicPr>
          <p:cNvPr id="14" name="Picture 13"/>
          <p:cNvPicPr>
            <a:picLocks noChangeAspect="1"/>
          </p:cNvPicPr>
          <p:nvPr/>
        </p:nvPicPr>
        <p:blipFill>
          <a:blip r:embed="rId7"/>
          <a:stretch>
            <a:fillRect/>
          </a:stretch>
        </p:blipFill>
        <p:spPr>
          <a:xfrm>
            <a:off x="4791540" y="3953313"/>
            <a:ext cx="3543223" cy="1663038"/>
          </a:xfrm>
          <a:prstGeom prst="rect">
            <a:avLst/>
          </a:prstGeom>
        </p:spPr>
      </p:pic>
      <p:cxnSp>
        <p:nvCxnSpPr>
          <p:cNvPr id="15" name="Straight Arrow Connector 14"/>
          <p:cNvCxnSpPr>
            <a:stCxn id="13" idx="2"/>
          </p:cNvCxnSpPr>
          <p:nvPr/>
        </p:nvCxnSpPr>
        <p:spPr>
          <a:xfrm flipH="1">
            <a:off x="6735265" y="2838798"/>
            <a:ext cx="1167715" cy="1252558"/>
          </a:xfrm>
          <a:prstGeom prst="straightConnector1">
            <a:avLst/>
          </a:prstGeom>
          <a:ln w="38100" cmpd="sng">
            <a:solidFill>
              <a:schemeClr val="tx2">
                <a:lumMod val="60000"/>
                <a:lumOff val="40000"/>
              </a:schemeClr>
            </a:solidFill>
            <a:prstDash val="dot"/>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52556" y="2927424"/>
            <a:ext cx="0" cy="1120139"/>
          </a:xfrm>
          <a:prstGeom prst="straightConnector1">
            <a:avLst/>
          </a:prstGeom>
          <a:ln w="38100" cmpd="sng">
            <a:solidFill>
              <a:schemeClr val="tx2">
                <a:lumMod val="60000"/>
                <a:lumOff val="40000"/>
              </a:schemeClr>
            </a:solidFill>
            <a:prstDash val="dot"/>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2" idx="2"/>
          </p:cNvCxnSpPr>
          <p:nvPr/>
        </p:nvCxnSpPr>
        <p:spPr>
          <a:xfrm>
            <a:off x="5044451" y="2847929"/>
            <a:ext cx="1259404" cy="1231619"/>
          </a:xfrm>
          <a:prstGeom prst="straightConnector1">
            <a:avLst/>
          </a:prstGeom>
          <a:ln w="38100" cmpd="sng">
            <a:solidFill>
              <a:schemeClr val="tx2">
                <a:lumMod val="60000"/>
                <a:lumOff val="40000"/>
              </a:schemeClr>
            </a:solidFill>
            <a:prstDash val="dot"/>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937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fr-FR" sz="2400" dirty="0"/>
              <a:t> </a:t>
            </a:r>
            <a:r>
              <a:rPr lang="fr-FR" sz="2400" dirty="0" err="1" smtClean="0"/>
              <a:t>Breast</a:t>
            </a:r>
            <a:r>
              <a:rPr lang="fr-FR" sz="2400" dirty="0" smtClean="0"/>
              <a:t> </a:t>
            </a:r>
            <a:r>
              <a:rPr lang="fr-FR" sz="2400" dirty="0" err="1" smtClean="0"/>
              <a:t>tumor</a:t>
            </a:r>
            <a:r>
              <a:rPr lang="fr-FR" sz="2400" dirty="0" smtClean="0"/>
              <a:t>, hormone sensitive in 2013 , </a:t>
            </a:r>
            <a:r>
              <a:rPr lang="fr-FR" sz="2400" dirty="0" err="1" smtClean="0"/>
              <a:t>recurrence</a:t>
            </a:r>
            <a:r>
              <a:rPr lang="fr-FR" sz="2400" dirty="0" smtClean="0"/>
              <a:t> in 2016</a:t>
            </a:r>
            <a:r>
              <a:rPr lang="fr-FR" sz="2400" dirty="0"/>
              <a:t/>
            </a:r>
            <a:br>
              <a:rPr lang="fr-FR" sz="2400" dirty="0"/>
            </a:br>
            <a:endParaRPr lang="fr-FR" sz="2400" dirty="0"/>
          </a:p>
        </p:txBody>
      </p:sp>
      <p:grpSp>
        <p:nvGrpSpPr>
          <p:cNvPr id="5" name="Group 4"/>
          <p:cNvGrpSpPr/>
          <p:nvPr/>
        </p:nvGrpSpPr>
        <p:grpSpPr>
          <a:xfrm>
            <a:off x="794804" y="1619598"/>
            <a:ext cx="7646798" cy="4358102"/>
            <a:chOff x="4061691" y="5069504"/>
            <a:chExt cx="8803031" cy="4393157"/>
          </a:xfrm>
        </p:grpSpPr>
        <p:pic>
          <p:nvPicPr>
            <p:cNvPr id="6" name="Image 2" descr="Capture d’écran 2017-02-24 à 12.55.08.png"/>
            <p:cNvPicPr>
              <a:picLocks noChangeAspect="1"/>
            </p:cNvPicPr>
            <p:nvPr/>
          </p:nvPicPr>
          <p:blipFill rotWithShape="1">
            <a:blip r:embed="rId2">
              <a:extLst>
                <a:ext uri="{28A0092B-C50C-407E-A947-70E740481C1C}">
                  <a14:useLocalDpi xmlns:a14="http://schemas.microsoft.com/office/drawing/2010/main" val="0"/>
                </a:ext>
              </a:extLst>
            </a:blip>
            <a:srcRect l="2412" t="3700"/>
            <a:stretch/>
          </p:blipFill>
          <p:spPr>
            <a:xfrm>
              <a:off x="4061691" y="5069504"/>
              <a:ext cx="8803031" cy="4393157"/>
            </a:xfrm>
            <a:prstGeom prst="rect">
              <a:avLst/>
            </a:prstGeom>
          </p:spPr>
        </p:pic>
        <p:sp>
          <p:nvSpPr>
            <p:cNvPr id="7" name="Rectangle 6"/>
            <p:cNvSpPr/>
            <p:nvPr/>
          </p:nvSpPr>
          <p:spPr>
            <a:xfrm>
              <a:off x="4914759" y="5250809"/>
              <a:ext cx="230779" cy="505711"/>
            </a:xfrm>
            <a:prstGeom prst="rect">
              <a:avLst/>
            </a:prstGeom>
            <a:noFill/>
            <a:ln w="19050" cap="flat" cmpd="sng">
              <a:solidFill>
                <a:srgbClr val="C82506"/>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p:nvSpPr>
          <p:spPr>
            <a:xfrm>
              <a:off x="4672161" y="5250809"/>
              <a:ext cx="230779" cy="505711"/>
            </a:xfrm>
            <a:prstGeom prst="rect">
              <a:avLst/>
            </a:prstGeom>
            <a:noFill/>
            <a:ln w="19050" cap="flat" cmpd="sng">
              <a:solidFill>
                <a:srgbClr val="C82506"/>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1330014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rge_SC_001_63b4a8b2b1e64367bdf15a4628acd9d6.jpg"/>
          <p:cNvPicPr>
            <a:picLocks noChangeAspect="1"/>
          </p:cNvPicPr>
          <p:nvPr/>
        </p:nvPicPr>
        <p:blipFill rotWithShape="1">
          <a:blip r:embed="rId2">
            <a:extLst>
              <a:ext uri="{28A0092B-C50C-407E-A947-70E740481C1C}">
                <a14:useLocalDpi xmlns:a14="http://schemas.microsoft.com/office/drawing/2010/main" val="0"/>
              </a:ext>
            </a:extLst>
          </a:blip>
          <a:srcRect l="14856" t="14671" r="49779"/>
          <a:stretch/>
        </p:blipFill>
        <p:spPr>
          <a:xfrm>
            <a:off x="5650432" y="1093755"/>
            <a:ext cx="2982783" cy="5088352"/>
          </a:xfrm>
          <a:prstGeom prst="rect">
            <a:avLst/>
          </a:prstGeom>
        </p:spPr>
      </p:pic>
      <p:pic>
        <p:nvPicPr>
          <p:cNvPr id="5" name="Picture 4" descr="small_SC_001_548844ab49134037873a1cf4f9490274.jpg"/>
          <p:cNvPicPr>
            <a:picLocks noChangeAspect="1"/>
          </p:cNvPicPr>
          <p:nvPr/>
        </p:nvPicPr>
        <p:blipFill rotWithShape="1">
          <a:blip r:embed="rId3">
            <a:extLst>
              <a:ext uri="{28A0092B-C50C-407E-A947-70E740481C1C}">
                <a14:useLocalDpi xmlns:a14="http://schemas.microsoft.com/office/drawing/2010/main" val="0"/>
              </a:ext>
            </a:extLst>
          </a:blip>
          <a:srcRect l="15576" t="14373" r="49932"/>
          <a:stretch/>
        </p:blipFill>
        <p:spPr>
          <a:xfrm>
            <a:off x="826910" y="1093755"/>
            <a:ext cx="2908951" cy="5113844"/>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407" y="5229846"/>
            <a:ext cx="3115679" cy="146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2910" y="699023"/>
            <a:ext cx="3321192" cy="369332"/>
          </a:xfrm>
          <a:prstGeom prst="rect">
            <a:avLst/>
          </a:prstGeom>
          <a:noFill/>
        </p:spPr>
        <p:txBody>
          <a:bodyPr wrap="none" rtlCol="0">
            <a:spAutoFit/>
          </a:bodyPr>
          <a:lstStyle/>
          <a:p>
            <a:r>
              <a:rPr lang="fr-FR" dirty="0" err="1" smtClean="0"/>
              <a:t>After</a:t>
            </a:r>
            <a:r>
              <a:rPr lang="fr-FR" dirty="0" smtClean="0"/>
              <a:t> 3 </a:t>
            </a:r>
            <a:r>
              <a:rPr lang="fr-FR" dirty="0" err="1" smtClean="0"/>
              <a:t>regimen</a:t>
            </a:r>
            <a:r>
              <a:rPr lang="fr-FR" dirty="0" smtClean="0"/>
              <a:t> of </a:t>
            </a:r>
            <a:r>
              <a:rPr lang="fr-FR" dirty="0" err="1" smtClean="0"/>
              <a:t>chemotherapy</a:t>
            </a:r>
            <a:r>
              <a:rPr lang="fr-FR" dirty="0" smtClean="0"/>
              <a:t> </a:t>
            </a:r>
            <a:endParaRPr lang="fr-FR" dirty="0"/>
          </a:p>
        </p:txBody>
      </p:sp>
      <p:sp>
        <p:nvSpPr>
          <p:cNvPr id="7" name="TextBox 6"/>
          <p:cNvSpPr txBox="1"/>
          <p:nvPr/>
        </p:nvSpPr>
        <p:spPr>
          <a:xfrm>
            <a:off x="5410200" y="699023"/>
            <a:ext cx="3467616" cy="369332"/>
          </a:xfrm>
          <a:prstGeom prst="rect">
            <a:avLst/>
          </a:prstGeom>
          <a:noFill/>
        </p:spPr>
        <p:txBody>
          <a:bodyPr wrap="none" rtlCol="0">
            <a:spAutoFit/>
          </a:bodyPr>
          <a:lstStyle/>
          <a:p>
            <a:r>
              <a:rPr lang="fr-FR" dirty="0" err="1" smtClean="0"/>
              <a:t>After</a:t>
            </a:r>
            <a:r>
              <a:rPr lang="fr-FR" dirty="0" smtClean="0"/>
              <a:t> 1 </a:t>
            </a:r>
            <a:r>
              <a:rPr lang="fr-FR" dirty="0" err="1" smtClean="0"/>
              <a:t>regimen</a:t>
            </a:r>
            <a:r>
              <a:rPr lang="fr-FR" dirty="0" smtClean="0"/>
              <a:t> of </a:t>
            </a:r>
            <a:r>
              <a:rPr lang="fr-FR" dirty="0" err="1" smtClean="0"/>
              <a:t>immunotherapy</a:t>
            </a:r>
            <a:endParaRPr lang="fr-FR" dirty="0"/>
          </a:p>
        </p:txBody>
      </p:sp>
    </p:spTree>
    <p:extLst>
      <p:ext uri="{BB962C8B-B14F-4D97-AF65-F5344CB8AC3E}">
        <p14:creationId xmlns:p14="http://schemas.microsoft.com/office/powerpoint/2010/main" val="118297135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5B07090-6B19-4194-8830-30E074C881F2}"/>
              </a:ext>
            </a:extLst>
          </p:cNvPr>
          <p:cNvSpPr>
            <a:spLocks noGrp="1"/>
          </p:cNvSpPr>
          <p:nvPr>
            <p:ph type="title"/>
          </p:nvPr>
        </p:nvSpPr>
        <p:spPr>
          <a:xfrm>
            <a:off x="383628" y="127493"/>
            <a:ext cx="8229600" cy="1143000"/>
          </a:xfrm>
        </p:spPr>
        <p:txBody>
          <a:bodyPr>
            <a:noAutofit/>
          </a:bodyPr>
          <a:lstStyle/>
          <a:p>
            <a:r>
              <a:rPr lang="fr-FR" sz="2800" dirty="0" smtClean="0"/>
              <a:t>The Angelina </a:t>
            </a:r>
            <a:r>
              <a:rPr lang="fr-FR" sz="2800" dirty="0" err="1" smtClean="0"/>
              <a:t>Effect</a:t>
            </a:r>
            <a:endParaRPr lang="fr-FR" sz="2800" dirty="0"/>
          </a:p>
        </p:txBody>
      </p:sp>
      <p:pic>
        <p:nvPicPr>
          <p:cNvPr id="8" name="Image 7">
            <a:extLst>
              <a:ext uri="{FF2B5EF4-FFF2-40B4-BE49-F238E27FC236}">
                <a16:creationId xmlns="" xmlns:a16="http://schemas.microsoft.com/office/drawing/2014/main" id="{5FBD1D10-C5CC-47C3-A985-5E32E5718346}"/>
              </a:ext>
            </a:extLst>
          </p:cNvPr>
          <p:cNvPicPr>
            <a:picLocks noChangeAspect="1"/>
          </p:cNvPicPr>
          <p:nvPr/>
        </p:nvPicPr>
        <p:blipFill>
          <a:blip r:embed="rId2"/>
          <a:stretch>
            <a:fillRect/>
          </a:stretch>
        </p:blipFill>
        <p:spPr>
          <a:xfrm>
            <a:off x="383628" y="1561010"/>
            <a:ext cx="2140070" cy="2853426"/>
          </a:xfrm>
          <a:prstGeom prst="rect">
            <a:avLst/>
          </a:prstGeom>
        </p:spPr>
      </p:pic>
      <p:pic>
        <p:nvPicPr>
          <p:cNvPr id="10" name="Image 9">
            <a:extLst>
              <a:ext uri="{FF2B5EF4-FFF2-40B4-BE49-F238E27FC236}">
                <a16:creationId xmlns="" xmlns:a16="http://schemas.microsoft.com/office/drawing/2014/main" id="{1C5A3DA3-DC43-4A91-A9E3-552E8C0FCA49}"/>
              </a:ext>
            </a:extLst>
          </p:cNvPr>
          <p:cNvPicPr>
            <a:picLocks noChangeAspect="1"/>
          </p:cNvPicPr>
          <p:nvPr/>
        </p:nvPicPr>
        <p:blipFill>
          <a:blip r:embed="rId3"/>
          <a:stretch>
            <a:fillRect/>
          </a:stretch>
        </p:blipFill>
        <p:spPr>
          <a:xfrm>
            <a:off x="5750374" y="1408507"/>
            <a:ext cx="3267584" cy="5413384"/>
          </a:xfrm>
          <a:prstGeom prst="rect">
            <a:avLst/>
          </a:prstGeom>
        </p:spPr>
      </p:pic>
      <p:pic>
        <p:nvPicPr>
          <p:cNvPr id="12" name="Image 11">
            <a:extLst>
              <a:ext uri="{FF2B5EF4-FFF2-40B4-BE49-F238E27FC236}">
                <a16:creationId xmlns="" xmlns:a16="http://schemas.microsoft.com/office/drawing/2014/main" id="{334C4C12-3E65-4925-AEB7-B7E693EA8CE6}"/>
              </a:ext>
            </a:extLst>
          </p:cNvPr>
          <p:cNvPicPr>
            <a:picLocks noChangeAspect="1"/>
          </p:cNvPicPr>
          <p:nvPr/>
        </p:nvPicPr>
        <p:blipFill>
          <a:blip r:embed="rId4"/>
          <a:stretch>
            <a:fillRect/>
          </a:stretch>
        </p:blipFill>
        <p:spPr>
          <a:xfrm>
            <a:off x="3354418" y="3750744"/>
            <a:ext cx="2288020" cy="3050693"/>
          </a:xfrm>
          <a:prstGeom prst="rect">
            <a:avLst/>
          </a:prstGeom>
        </p:spPr>
      </p:pic>
      <p:pic>
        <p:nvPicPr>
          <p:cNvPr id="14" name="Image 13">
            <a:extLst>
              <a:ext uri="{FF2B5EF4-FFF2-40B4-BE49-F238E27FC236}">
                <a16:creationId xmlns="" xmlns:a16="http://schemas.microsoft.com/office/drawing/2014/main" id="{B3B9782E-37A2-456E-9328-CC490CBEB746}"/>
              </a:ext>
            </a:extLst>
          </p:cNvPr>
          <p:cNvPicPr>
            <a:picLocks noChangeAspect="1"/>
          </p:cNvPicPr>
          <p:nvPr/>
        </p:nvPicPr>
        <p:blipFill>
          <a:blip r:embed="rId5"/>
          <a:stretch>
            <a:fillRect/>
          </a:stretch>
        </p:blipFill>
        <p:spPr>
          <a:xfrm>
            <a:off x="306919" y="4594461"/>
            <a:ext cx="2939563" cy="2206976"/>
          </a:xfrm>
          <a:prstGeom prst="rect">
            <a:avLst/>
          </a:prstGeom>
        </p:spPr>
      </p:pic>
      <p:pic>
        <p:nvPicPr>
          <p:cNvPr id="18" name="Image 17">
            <a:extLst>
              <a:ext uri="{FF2B5EF4-FFF2-40B4-BE49-F238E27FC236}">
                <a16:creationId xmlns="" xmlns:a16="http://schemas.microsoft.com/office/drawing/2014/main" id="{F926C031-9E0B-4D67-B9F0-6FE6C986BAC4}"/>
              </a:ext>
            </a:extLst>
          </p:cNvPr>
          <p:cNvPicPr>
            <a:picLocks noChangeAspect="1"/>
          </p:cNvPicPr>
          <p:nvPr/>
        </p:nvPicPr>
        <p:blipFill>
          <a:blip r:embed="rId6"/>
          <a:stretch>
            <a:fillRect/>
          </a:stretch>
        </p:blipFill>
        <p:spPr>
          <a:xfrm>
            <a:off x="2523698" y="1330737"/>
            <a:ext cx="3226676" cy="2420007"/>
          </a:xfrm>
          <a:prstGeom prst="rect">
            <a:avLst/>
          </a:prstGeom>
        </p:spPr>
      </p:pic>
    </p:spTree>
    <p:extLst>
      <p:ext uri="{BB962C8B-B14F-4D97-AF65-F5344CB8AC3E}">
        <p14:creationId xmlns:p14="http://schemas.microsoft.com/office/powerpoint/2010/main" val="1859599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Mass screening</a:t>
            </a:r>
            <a:endParaRPr lang="fr-FR" dirty="0"/>
          </a:p>
        </p:txBody>
      </p:sp>
      <p:sp>
        <p:nvSpPr>
          <p:cNvPr id="3" name="Content Placeholder 2"/>
          <p:cNvSpPr>
            <a:spLocks noGrp="1"/>
          </p:cNvSpPr>
          <p:nvPr>
            <p:ph idx="1"/>
          </p:nvPr>
        </p:nvSpPr>
        <p:spPr>
          <a:xfrm>
            <a:off x="457200" y="1600200"/>
            <a:ext cx="4693604" cy="4525963"/>
          </a:xfrm>
        </p:spPr>
        <p:txBody>
          <a:bodyPr>
            <a:normAutofit fontScale="77500" lnSpcReduction="20000"/>
          </a:bodyPr>
          <a:lstStyle/>
          <a:p>
            <a:r>
              <a:rPr lang="fr-FR" dirty="0" smtClean="0"/>
              <a:t>WHO </a:t>
            </a:r>
            <a:r>
              <a:rPr lang="fr-FR" dirty="0" err="1" smtClean="0"/>
              <a:t>criteria</a:t>
            </a:r>
            <a:r>
              <a:rPr lang="fr-FR" dirty="0"/>
              <a:t> : </a:t>
            </a:r>
            <a:endParaRPr lang="fr-FR" dirty="0" smtClean="0"/>
          </a:p>
          <a:p>
            <a:pPr lvl="1"/>
            <a:r>
              <a:rPr lang="fr-FR" dirty="0" smtClean="0"/>
              <a:t>The </a:t>
            </a:r>
            <a:r>
              <a:rPr lang="fr-FR" dirty="0" err="1" smtClean="0"/>
              <a:t>disease</a:t>
            </a:r>
            <a:r>
              <a:rPr lang="fr-FR" dirty="0" smtClean="0"/>
              <a:t> </a:t>
            </a:r>
            <a:r>
              <a:rPr lang="fr-FR" dirty="0" err="1" smtClean="0"/>
              <a:t>should</a:t>
            </a:r>
            <a:r>
              <a:rPr lang="fr-FR" dirty="0" smtClean="0"/>
              <a:t> </a:t>
            </a:r>
            <a:r>
              <a:rPr lang="fr-FR" dirty="0" err="1" smtClean="0"/>
              <a:t>be</a:t>
            </a:r>
            <a:r>
              <a:rPr lang="fr-FR" dirty="0" smtClean="0"/>
              <a:t> a real public </a:t>
            </a:r>
            <a:r>
              <a:rPr lang="fr-FR" dirty="0" err="1" smtClean="0"/>
              <a:t>health</a:t>
            </a:r>
            <a:r>
              <a:rPr lang="fr-FR" dirty="0" smtClean="0"/>
              <a:t> </a:t>
            </a:r>
            <a:r>
              <a:rPr lang="fr-FR" dirty="0" err="1" smtClean="0"/>
              <a:t>burden</a:t>
            </a:r>
            <a:endParaRPr lang="fr-FR" dirty="0" smtClean="0"/>
          </a:p>
          <a:p>
            <a:pPr lvl="1"/>
            <a:r>
              <a:rPr lang="fr-FR" dirty="0" smtClean="0"/>
              <a:t>The </a:t>
            </a:r>
            <a:r>
              <a:rPr lang="fr-FR" dirty="0" err="1" smtClean="0"/>
              <a:t>risk</a:t>
            </a:r>
            <a:r>
              <a:rPr lang="fr-FR" dirty="0" smtClean="0"/>
              <a:t> of the </a:t>
            </a:r>
            <a:r>
              <a:rPr lang="fr-FR" dirty="0" err="1" smtClean="0"/>
              <a:t>disease</a:t>
            </a:r>
            <a:r>
              <a:rPr lang="fr-FR" dirty="0" smtClean="0"/>
              <a:t> </a:t>
            </a:r>
            <a:r>
              <a:rPr lang="fr-FR" dirty="0" err="1" smtClean="0"/>
              <a:t>should</a:t>
            </a:r>
            <a:r>
              <a:rPr lang="fr-FR" dirty="0" smtClean="0"/>
              <a:t> </a:t>
            </a:r>
            <a:r>
              <a:rPr lang="fr-FR" dirty="0" err="1" smtClean="0"/>
              <a:t>be</a:t>
            </a:r>
            <a:r>
              <a:rPr lang="fr-FR" dirty="0" smtClean="0"/>
              <a:t> </a:t>
            </a:r>
            <a:r>
              <a:rPr lang="fr-FR" dirty="0" err="1" smtClean="0"/>
              <a:t>high</a:t>
            </a:r>
            <a:r>
              <a:rPr lang="fr-FR" dirty="0" smtClean="0"/>
              <a:t> in a patient </a:t>
            </a:r>
            <a:r>
              <a:rPr lang="fr-FR" dirty="0" err="1" smtClean="0"/>
              <a:t>carrying</a:t>
            </a:r>
            <a:r>
              <a:rPr lang="fr-FR" dirty="0" smtClean="0"/>
              <a:t> the mutation,  </a:t>
            </a:r>
          </a:p>
          <a:p>
            <a:pPr lvl="1"/>
            <a:r>
              <a:rPr lang="fr-FR" dirty="0" smtClean="0"/>
              <a:t>One over 500-700</a:t>
            </a:r>
            <a:r>
              <a:rPr lang="fr-FR" dirty="0"/>
              <a:t> </a:t>
            </a:r>
            <a:r>
              <a:rPr lang="fr-FR" dirty="0" smtClean="0"/>
              <a:t> </a:t>
            </a:r>
            <a:r>
              <a:rPr lang="fr-FR" dirty="0" err="1" smtClean="0"/>
              <a:t>would</a:t>
            </a:r>
            <a:r>
              <a:rPr lang="fr-FR" dirty="0" smtClean="0"/>
              <a:t> carry a mutation. </a:t>
            </a:r>
            <a:r>
              <a:rPr lang="fr-FR" dirty="0" err="1" smtClean="0"/>
              <a:t>Around</a:t>
            </a:r>
            <a:r>
              <a:rPr lang="fr-FR" dirty="0" smtClean="0"/>
              <a:t> 100000 </a:t>
            </a:r>
            <a:r>
              <a:rPr lang="fr-FR" dirty="0" err="1" smtClean="0"/>
              <a:t>women</a:t>
            </a:r>
            <a:r>
              <a:rPr lang="fr-FR" dirty="0" smtClean="0"/>
              <a:t> are </a:t>
            </a:r>
            <a:r>
              <a:rPr lang="fr-FR" dirty="0" err="1" smtClean="0"/>
              <a:t>thus</a:t>
            </a:r>
            <a:r>
              <a:rPr lang="fr-FR" dirty="0" smtClean="0"/>
              <a:t> ignorant of </a:t>
            </a:r>
            <a:r>
              <a:rPr lang="fr-FR" dirty="0" err="1" smtClean="0"/>
              <a:t>their</a:t>
            </a:r>
            <a:r>
              <a:rPr lang="fr-FR" dirty="0" smtClean="0"/>
              <a:t> </a:t>
            </a:r>
            <a:r>
              <a:rPr lang="fr-FR" dirty="0" err="1" smtClean="0"/>
              <a:t>status</a:t>
            </a:r>
            <a:r>
              <a:rPr lang="fr-FR" dirty="0" smtClean="0"/>
              <a:t>. </a:t>
            </a:r>
          </a:p>
          <a:p>
            <a:pPr lvl="1"/>
            <a:r>
              <a:rPr lang="fr-FR" dirty="0" err="1" smtClean="0"/>
              <a:t>Better</a:t>
            </a:r>
            <a:r>
              <a:rPr lang="fr-FR" dirty="0" smtClean="0"/>
              <a:t> information on </a:t>
            </a:r>
            <a:r>
              <a:rPr lang="fr-FR" dirty="0" err="1" smtClean="0"/>
              <a:t>predictive</a:t>
            </a:r>
            <a:r>
              <a:rPr lang="fr-FR" dirty="0" smtClean="0"/>
              <a:t> </a:t>
            </a:r>
            <a:r>
              <a:rPr lang="fr-FR" dirty="0" err="1" smtClean="0"/>
              <a:t>medicine</a:t>
            </a:r>
            <a:r>
              <a:rPr lang="fr-FR" dirty="0" smtClean="0"/>
              <a:t>.</a:t>
            </a:r>
          </a:p>
          <a:p>
            <a:pPr lvl="1"/>
            <a:r>
              <a:rPr lang="fr-FR" dirty="0" err="1" smtClean="0"/>
              <a:t>Better</a:t>
            </a:r>
            <a:r>
              <a:rPr lang="fr-FR" dirty="0" smtClean="0"/>
              <a:t> Information on </a:t>
            </a:r>
            <a:r>
              <a:rPr lang="fr-FR" dirty="0" err="1" smtClean="0"/>
              <a:t>genetic</a:t>
            </a:r>
            <a:r>
              <a:rPr lang="fr-FR" dirty="0" smtClean="0"/>
              <a:t> counseling </a:t>
            </a:r>
            <a:endParaRPr lang="en-US" dirty="0"/>
          </a:p>
          <a:p>
            <a:endParaRPr lang="fr-FR" dirty="0"/>
          </a:p>
        </p:txBody>
      </p:sp>
      <p:pic>
        <p:nvPicPr>
          <p:cNvPr id="4" name="Picture 3" descr="IMG_54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15000" y="2331532"/>
            <a:ext cx="3091368" cy="3091368"/>
          </a:xfrm>
          <a:prstGeom prst="rect">
            <a:avLst/>
          </a:prstGeom>
        </p:spPr>
      </p:pic>
    </p:spTree>
    <p:extLst>
      <p:ext uri="{BB962C8B-B14F-4D97-AF65-F5344CB8AC3E}">
        <p14:creationId xmlns:p14="http://schemas.microsoft.com/office/powerpoint/2010/main" val="4234046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2546" y="405746"/>
            <a:ext cx="4230882" cy="6346323"/>
          </a:xfrm>
          <a:prstGeom prst="rect">
            <a:avLst/>
          </a:prstGeom>
        </p:spPr>
      </p:pic>
    </p:spTree>
    <p:extLst>
      <p:ext uri="{BB962C8B-B14F-4D97-AF65-F5344CB8AC3E}">
        <p14:creationId xmlns:p14="http://schemas.microsoft.com/office/powerpoint/2010/main" val="3920938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7000" y="629142"/>
            <a:ext cx="5818150" cy="5794877"/>
          </a:xfrm>
          <a:prstGeom prst="rect">
            <a:avLst/>
          </a:prstGeom>
        </p:spPr>
      </p:pic>
    </p:spTree>
    <p:extLst>
      <p:ext uri="{BB962C8B-B14F-4D97-AF65-F5344CB8AC3E}">
        <p14:creationId xmlns:p14="http://schemas.microsoft.com/office/powerpoint/2010/main" val="696051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0867" y="2950331"/>
            <a:ext cx="5273421" cy="3515614"/>
          </a:xfrm>
          <a:prstGeom prst="rect">
            <a:avLst/>
          </a:prstGeom>
        </p:spPr>
      </p:pic>
      <p:pic>
        <p:nvPicPr>
          <p:cNvPr id="5" name="Picture 4"/>
          <p:cNvPicPr>
            <a:picLocks noChangeAspect="1"/>
          </p:cNvPicPr>
          <p:nvPr/>
        </p:nvPicPr>
        <p:blipFill>
          <a:blip r:embed="rId3"/>
          <a:stretch>
            <a:fillRect/>
          </a:stretch>
        </p:blipFill>
        <p:spPr>
          <a:xfrm>
            <a:off x="461690" y="350185"/>
            <a:ext cx="1915546" cy="1907883"/>
          </a:xfrm>
          <a:prstGeom prst="rect">
            <a:avLst/>
          </a:prstGeom>
        </p:spPr>
      </p:pic>
      <p:pic>
        <p:nvPicPr>
          <p:cNvPr id="6"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31500" r="32551"/>
          <a:stretch/>
        </p:blipFill>
        <p:spPr bwMode="auto">
          <a:xfrm>
            <a:off x="1711055" y="2064455"/>
            <a:ext cx="3457389" cy="177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122553210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nvPr>
        </p:nvSpPr>
        <p:spPr/>
        <p:txBody>
          <a:bodyPr/>
          <a:lstStyle/>
          <a:p>
            <a:endParaRPr lang="fr-FR">
              <a:latin typeface="Calibri" charset="0"/>
            </a:endParaRPr>
          </a:p>
        </p:txBody>
      </p:sp>
      <p:pic>
        <p:nvPicPr>
          <p:cNvPr id="9830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28675" y="-250825"/>
            <a:ext cx="12925425" cy="7108825"/>
          </a:xfrm>
        </p:spPr>
      </p:pic>
      <p:sp>
        <p:nvSpPr>
          <p:cNvPr id="98308" name="Rectangle 4"/>
          <p:cNvSpPr>
            <a:spLocks noChangeArrowheads="1"/>
          </p:cNvSpPr>
          <p:nvPr/>
        </p:nvSpPr>
        <p:spPr bwMode="auto">
          <a:xfrm>
            <a:off x="5975350" y="2133600"/>
            <a:ext cx="3168650" cy="4211638"/>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hu-HU" b="0"/>
              <a:t>The </a:t>
            </a:r>
            <a:r>
              <a:rPr lang="hu-HU"/>
              <a:t>Personal Genome Project</a:t>
            </a:r>
            <a:r>
              <a:rPr lang="hu-HU" b="0"/>
              <a:t> is a long term, large cohort study </a:t>
            </a:r>
          </a:p>
          <a:p>
            <a:endParaRPr lang="hu-HU" b="0"/>
          </a:p>
          <a:p>
            <a:r>
              <a:rPr lang="hu-HU" b="0"/>
              <a:t>Aims to sequence and publicize the complete genomes and medical records of 100,000 volunteers, in order to enable research into </a:t>
            </a:r>
            <a:r>
              <a:rPr lang="hu-HU" b="0">
                <a:hlinkClick r:id="rId3" tooltip="Personal genomics"/>
              </a:rPr>
              <a:t>personal genomics</a:t>
            </a:r>
            <a:r>
              <a:rPr lang="hu-HU" b="0"/>
              <a:t> and </a:t>
            </a:r>
            <a:r>
              <a:rPr lang="hu-HU" b="0">
                <a:hlinkClick r:id="rId4" tooltip="Personalized medicine"/>
              </a:rPr>
              <a:t>personalized medicine</a:t>
            </a:r>
            <a:r>
              <a:rPr lang="hu-HU" b="0"/>
              <a:t>. </a:t>
            </a:r>
          </a:p>
          <a:p>
            <a:endParaRPr lang="hu-HU" b="0"/>
          </a:p>
          <a:p>
            <a:r>
              <a:rPr lang="hu-HU" b="0"/>
              <a:t>It was initiated by </a:t>
            </a:r>
            <a:r>
              <a:rPr lang="hu-HU" b="0">
                <a:hlinkClick r:id="rId5" tooltip="Harvard University"/>
              </a:rPr>
              <a:t>Harvard University</a:t>
            </a:r>
            <a:r>
              <a:rPr lang="hu-HU" b="0"/>
              <a:t> in 2005.</a:t>
            </a:r>
          </a:p>
        </p:txBody>
      </p:sp>
    </p:spTree>
    <p:extLst>
      <p:ext uri="{BB962C8B-B14F-4D97-AF65-F5344CB8AC3E}">
        <p14:creationId xmlns:p14="http://schemas.microsoft.com/office/powerpoint/2010/main" val="299150449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ím 1"/>
          <p:cNvSpPr>
            <a:spLocks noGrp="1"/>
          </p:cNvSpPr>
          <p:nvPr>
            <p:ph type="title" idx="4294967295"/>
          </p:nvPr>
        </p:nvSpPr>
        <p:spPr>
          <a:xfrm>
            <a:off x="303213" y="44450"/>
            <a:ext cx="8229600" cy="1143000"/>
          </a:xfrm>
        </p:spPr>
        <p:txBody>
          <a:bodyPr/>
          <a:lstStyle/>
          <a:p>
            <a:r>
              <a:rPr lang="hu-HU" sz="3600" b="1" dirty="0">
                <a:solidFill>
                  <a:srgbClr val="800000"/>
                </a:solidFill>
                <a:latin typeface="Calibri" charset="0"/>
              </a:rPr>
              <a:t>Personal Genome Project</a:t>
            </a:r>
          </a:p>
        </p:txBody>
      </p:sp>
      <p:sp>
        <p:nvSpPr>
          <p:cNvPr id="99331" name="Tartalom helye 2"/>
          <p:cNvSpPr>
            <a:spLocks noGrp="1"/>
          </p:cNvSpPr>
          <p:nvPr>
            <p:ph idx="4294967295"/>
          </p:nvPr>
        </p:nvSpPr>
        <p:spPr/>
        <p:txBody>
          <a:bodyPr/>
          <a:lstStyle/>
          <a:p>
            <a:pPr>
              <a:lnSpc>
                <a:spcPct val="90000"/>
              </a:lnSpc>
            </a:pPr>
            <a:r>
              <a:rPr lang="hu-HU" sz="2800" b="1" dirty="0">
                <a:latin typeface="Calibri" charset="0"/>
              </a:rPr>
              <a:t>The individuals agree to make their genome and their health records public.</a:t>
            </a:r>
          </a:p>
          <a:p>
            <a:pPr>
              <a:lnSpc>
                <a:spcPct val="90000"/>
              </a:lnSpc>
            </a:pPr>
            <a:endParaRPr lang="hu-HU" sz="2800" b="1" dirty="0">
              <a:latin typeface="Calibri" charset="0"/>
            </a:endParaRPr>
          </a:p>
          <a:p>
            <a:pPr>
              <a:lnSpc>
                <a:spcPct val="90000"/>
              </a:lnSpc>
            </a:pPr>
            <a:r>
              <a:rPr lang="hu-HU" sz="2800" b="1" dirty="0">
                <a:latin typeface="Calibri" charset="0"/>
              </a:rPr>
              <a:t>„volunteers… willing to share their genome sequence and many types of personal information with the research community and the general public, </a:t>
            </a:r>
          </a:p>
          <a:p>
            <a:pPr>
              <a:lnSpc>
                <a:spcPct val="90000"/>
              </a:lnSpc>
            </a:pPr>
            <a:endParaRPr lang="hu-HU" sz="2800" b="1" dirty="0">
              <a:latin typeface="Calibri" charset="0"/>
            </a:endParaRPr>
          </a:p>
          <a:p>
            <a:pPr>
              <a:lnSpc>
                <a:spcPct val="90000"/>
              </a:lnSpc>
            </a:pPr>
            <a:r>
              <a:rPr lang="hu-HU" sz="2800" b="1" dirty="0">
                <a:latin typeface="Calibri" charset="0"/>
              </a:rPr>
              <a:t>Aim: to understand genetic and environmental contributions to human traits.</a:t>
            </a:r>
            <a:r>
              <a:rPr lang="ja-JP" altLang="hu-HU" sz="2800" b="1" dirty="0">
                <a:latin typeface="Calibri" charset="0"/>
              </a:rPr>
              <a:t>”</a:t>
            </a:r>
            <a:endParaRPr lang="hu-HU" sz="2800" b="1" dirty="0">
              <a:latin typeface="Calibri" charset="0"/>
            </a:endParaRPr>
          </a:p>
        </p:txBody>
      </p:sp>
      <p:pic>
        <p:nvPicPr>
          <p:cNvPr id="993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6288" y="4913313"/>
            <a:ext cx="18510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453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241" y="1976493"/>
            <a:ext cx="7772400" cy="1470025"/>
          </a:xfrm>
        </p:spPr>
        <p:txBody>
          <a:bodyPr>
            <a:normAutofit fontScale="90000"/>
          </a:bodyPr>
          <a:lstStyle/>
          <a:p>
            <a:r>
              <a:rPr lang="fr-FR" dirty="0"/>
              <a:t/>
            </a:r>
            <a:br>
              <a:rPr lang="fr-FR" dirty="0"/>
            </a:br>
            <a:r>
              <a:rPr lang="fr-FR" dirty="0"/>
              <a:t/>
            </a:r>
            <a:br>
              <a:rPr lang="fr-FR" dirty="0"/>
            </a:br>
            <a:endParaRPr lang="fr-FR" dirty="0"/>
          </a:p>
        </p:txBody>
      </p:sp>
      <p:sp>
        <p:nvSpPr>
          <p:cNvPr id="6" name="Sous-titre 5">
            <a:extLst>
              <a:ext uri="{FF2B5EF4-FFF2-40B4-BE49-F238E27FC236}">
                <a16:creationId xmlns="" xmlns:a16="http://schemas.microsoft.com/office/drawing/2014/main" id="{B228B8D9-90B2-42CD-A9A8-34AC724704A3}"/>
              </a:ext>
            </a:extLst>
          </p:cNvPr>
          <p:cNvSpPr>
            <a:spLocks noGrp="1"/>
          </p:cNvSpPr>
          <p:nvPr>
            <p:ph type="subTitle" idx="1"/>
          </p:nvPr>
        </p:nvSpPr>
        <p:spPr>
          <a:xfrm>
            <a:off x="1028700" y="1289050"/>
            <a:ext cx="7239000" cy="3911600"/>
          </a:xfrm>
        </p:spPr>
        <p:txBody>
          <a:bodyPr>
            <a:normAutofit/>
          </a:bodyPr>
          <a:lstStyle/>
          <a:p>
            <a:endParaRPr lang="fr-FR" dirty="0">
              <a:latin typeface="+mj-lt"/>
            </a:endParaRPr>
          </a:p>
          <a:p>
            <a:endParaRPr lang="fr-FR" sz="1800" dirty="0"/>
          </a:p>
          <a:p>
            <a:endParaRPr lang="fr-FR" sz="1800" dirty="0"/>
          </a:p>
        </p:txBody>
      </p:sp>
      <p:graphicFrame>
        <p:nvGraphicFramePr>
          <p:cNvPr id="7" name="Diagramme 6">
            <a:extLst>
              <a:ext uri="{FF2B5EF4-FFF2-40B4-BE49-F238E27FC236}">
                <a16:creationId xmlns="" xmlns:a16="http://schemas.microsoft.com/office/drawing/2014/main" id="{7DE52A5C-BF27-4FB1-B524-F4388BDA16C2}"/>
              </a:ext>
            </a:extLst>
          </p:cNvPr>
          <p:cNvGraphicFramePr/>
          <p:nvPr>
            <p:extLst>
              <p:ext uri="{D42A27DB-BD31-4B8C-83A1-F6EECF244321}">
                <p14:modId xmlns:p14="http://schemas.microsoft.com/office/powerpoint/2010/main" val="729409847"/>
              </p:ext>
            </p:extLst>
          </p:nvPr>
        </p:nvGraphicFramePr>
        <p:xfrm>
          <a:off x="685800" y="2705000"/>
          <a:ext cx="7799990" cy="2954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630658" y="1783048"/>
            <a:ext cx="1350650" cy="584776"/>
          </a:xfrm>
          <a:prstGeom prst="rect">
            <a:avLst/>
          </a:prstGeom>
          <a:noFill/>
        </p:spPr>
        <p:txBody>
          <a:bodyPr wrap="none" rtlCol="0">
            <a:spAutoFit/>
          </a:bodyPr>
          <a:lstStyle/>
          <a:p>
            <a:r>
              <a:rPr lang="en-US" sz="3200" dirty="0" smtClean="0"/>
              <a:t> Carole</a:t>
            </a:r>
            <a:endParaRPr lang="en-US" sz="3200" dirty="0"/>
          </a:p>
        </p:txBody>
      </p:sp>
    </p:spTree>
    <p:extLst>
      <p:ext uri="{BB962C8B-B14F-4D97-AF65-F5344CB8AC3E}">
        <p14:creationId xmlns:p14="http://schemas.microsoft.com/office/powerpoint/2010/main" val="1210009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body" idx="1"/>
          </p:nvPr>
        </p:nvSpPr>
        <p:spPr>
          <a:xfrm>
            <a:off x="395288" y="476250"/>
            <a:ext cx="8748712" cy="5905500"/>
          </a:xfrm>
        </p:spPr>
        <p:txBody>
          <a:bodyPr/>
          <a:lstStyle/>
          <a:p>
            <a:pPr>
              <a:buFont typeface="Arial" charset="0"/>
              <a:buNone/>
            </a:pPr>
            <a:r>
              <a:rPr lang="hu-HU" b="1">
                <a:latin typeface="Calibri" charset="0"/>
              </a:rPr>
              <a:t>The project publish the</a:t>
            </a:r>
            <a:r>
              <a:rPr lang="hu-HU">
                <a:latin typeface="Calibri" charset="0"/>
              </a:rPr>
              <a:t> </a:t>
            </a:r>
          </a:p>
          <a:p>
            <a:r>
              <a:rPr lang="hu-HU">
                <a:latin typeface="Calibri" charset="0"/>
                <a:hlinkClick r:id="rId2" tooltip="Genotype"/>
              </a:rPr>
              <a:t>genotype</a:t>
            </a:r>
            <a:r>
              <a:rPr lang="hu-HU">
                <a:latin typeface="Calibri" charset="0"/>
              </a:rPr>
              <a:t> (the full </a:t>
            </a:r>
            <a:r>
              <a:rPr lang="hu-HU">
                <a:latin typeface="Calibri" charset="0"/>
                <a:hlinkClick r:id="rId3" tooltip="DNA sequence"/>
              </a:rPr>
              <a:t>DNA sequence</a:t>
            </a:r>
            <a:r>
              <a:rPr lang="hu-HU">
                <a:latin typeface="Calibri" charset="0"/>
              </a:rPr>
              <a:t>), </a:t>
            </a:r>
          </a:p>
          <a:p>
            <a:r>
              <a:rPr lang="hu-HU">
                <a:latin typeface="Calibri" charset="0"/>
                <a:hlinkClick r:id="rId4" tooltip="Phenotype"/>
              </a:rPr>
              <a:t>phenotype</a:t>
            </a:r>
            <a:r>
              <a:rPr lang="hu-HU">
                <a:latin typeface="Calibri" charset="0"/>
              </a:rPr>
              <a:t>: medical records, various measurements, </a:t>
            </a:r>
            <a:r>
              <a:rPr lang="hu-HU">
                <a:latin typeface="Calibri" charset="0"/>
                <a:hlinkClick r:id="rId5" tooltip="Magnetic resonance imaging"/>
              </a:rPr>
              <a:t>MRI</a:t>
            </a:r>
            <a:r>
              <a:rPr lang="hu-HU">
                <a:latin typeface="Calibri" charset="0"/>
              </a:rPr>
              <a:t> images, etc. </a:t>
            </a:r>
          </a:p>
          <a:p>
            <a:r>
              <a:rPr lang="hu-HU">
                <a:latin typeface="Calibri" charset="0"/>
              </a:rPr>
              <a:t>all data are within the </a:t>
            </a:r>
            <a:r>
              <a:rPr lang="hu-HU">
                <a:latin typeface="Calibri" charset="0"/>
                <a:hlinkClick r:id="rId6" tooltip="Public domain"/>
              </a:rPr>
              <a:t>public domain</a:t>
            </a:r>
            <a:endParaRPr lang="hu-HU">
              <a:latin typeface="Calibri" charset="0"/>
            </a:endParaRPr>
          </a:p>
          <a:p>
            <a:r>
              <a:rPr lang="hu-HU">
                <a:latin typeface="Calibri" charset="0"/>
              </a:rPr>
              <a:t>made available over the </a:t>
            </a:r>
            <a:r>
              <a:rPr lang="hu-HU">
                <a:latin typeface="Calibri" charset="0"/>
                <a:hlinkClick r:id="rId7" tooltip="Internet"/>
              </a:rPr>
              <a:t>Internet</a:t>
            </a:r>
            <a:r>
              <a:rPr lang="hu-HU">
                <a:latin typeface="Calibri" charset="0"/>
              </a:rPr>
              <a:t> so that researchers can test various hypotheses about the relationships among </a:t>
            </a:r>
            <a:r>
              <a:rPr lang="hu-HU">
                <a:latin typeface="Calibri" charset="0"/>
                <a:hlinkClick r:id="rId2" tooltip="Genotype"/>
              </a:rPr>
              <a:t>genotype</a:t>
            </a:r>
            <a:r>
              <a:rPr lang="hu-HU">
                <a:latin typeface="Calibri" charset="0"/>
              </a:rPr>
              <a:t>, </a:t>
            </a:r>
            <a:r>
              <a:rPr lang="hu-HU">
                <a:latin typeface="Calibri" charset="0"/>
                <a:hlinkClick r:id="rId8" tooltip="Nature versus nurture"/>
              </a:rPr>
              <a:t>environment</a:t>
            </a:r>
            <a:r>
              <a:rPr lang="hu-HU">
                <a:latin typeface="Calibri" charset="0"/>
              </a:rPr>
              <a:t> and </a:t>
            </a:r>
            <a:r>
              <a:rPr lang="hu-HU">
                <a:latin typeface="Calibri" charset="0"/>
                <a:hlinkClick r:id="rId4" tooltip="Phenotype"/>
              </a:rPr>
              <a:t>phenotype</a:t>
            </a:r>
            <a:r>
              <a:rPr lang="hu-HU">
                <a:latin typeface="Calibri" charset="0"/>
              </a:rPr>
              <a:t>.</a:t>
            </a:r>
          </a:p>
          <a:p>
            <a:endParaRPr lang="hu-HU">
              <a:latin typeface="Calibri" charset="0"/>
            </a:endParaRPr>
          </a:p>
        </p:txBody>
      </p:sp>
    </p:spTree>
    <p:extLst>
      <p:ext uri="{BB962C8B-B14F-4D97-AF65-F5344CB8AC3E}">
        <p14:creationId xmlns:p14="http://schemas.microsoft.com/office/powerpoint/2010/main" val="303146302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732588" y="5805488"/>
            <a:ext cx="2232025" cy="431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b="0"/>
          </a:p>
        </p:txBody>
      </p:sp>
      <p:sp>
        <p:nvSpPr>
          <p:cNvPr id="36867" name="Rectangle 3"/>
          <p:cNvSpPr>
            <a:spLocks noChangeArrowheads="1"/>
          </p:cNvSpPr>
          <p:nvPr/>
        </p:nvSpPr>
        <p:spPr bwMode="auto">
          <a:xfrm>
            <a:off x="5219700" y="5013325"/>
            <a:ext cx="1800225" cy="720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b="0"/>
          </a:p>
        </p:txBody>
      </p:sp>
      <p:sp>
        <p:nvSpPr>
          <p:cNvPr id="36868" name="Rectangle 4"/>
          <p:cNvSpPr>
            <a:spLocks noChangeArrowheads="1"/>
          </p:cNvSpPr>
          <p:nvPr/>
        </p:nvSpPr>
        <p:spPr bwMode="auto">
          <a:xfrm>
            <a:off x="3635375" y="6021388"/>
            <a:ext cx="2232025" cy="431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b="0"/>
          </a:p>
        </p:txBody>
      </p:sp>
      <p:sp>
        <p:nvSpPr>
          <p:cNvPr id="36869" name="Rectangle 5"/>
          <p:cNvSpPr>
            <a:spLocks noChangeArrowheads="1"/>
          </p:cNvSpPr>
          <p:nvPr/>
        </p:nvSpPr>
        <p:spPr bwMode="auto">
          <a:xfrm>
            <a:off x="2339975" y="5013325"/>
            <a:ext cx="1871663" cy="9366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b="0"/>
          </a:p>
        </p:txBody>
      </p:sp>
      <p:sp>
        <p:nvSpPr>
          <p:cNvPr id="36870" name="Rectangle 6"/>
          <p:cNvSpPr>
            <a:spLocks noChangeArrowheads="1"/>
          </p:cNvSpPr>
          <p:nvPr/>
        </p:nvSpPr>
        <p:spPr bwMode="auto">
          <a:xfrm>
            <a:off x="250825" y="6021388"/>
            <a:ext cx="3097213" cy="5762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b="0"/>
          </a:p>
        </p:txBody>
      </p:sp>
      <p:sp>
        <p:nvSpPr>
          <p:cNvPr id="36871" name="Rectangle 7"/>
          <p:cNvSpPr>
            <a:spLocks noGrp="1"/>
          </p:cNvSpPr>
          <p:nvPr>
            <p:ph type="title"/>
          </p:nvPr>
        </p:nvSpPr>
        <p:spPr>
          <a:xfrm>
            <a:off x="-36513" y="53975"/>
            <a:ext cx="8686801" cy="1143000"/>
          </a:xfrm>
        </p:spPr>
        <p:txBody>
          <a:bodyPr/>
          <a:lstStyle/>
          <a:p>
            <a:r>
              <a:rPr lang="hu-HU" sz="2400" b="1">
                <a:solidFill>
                  <a:srgbClr val="800000"/>
                </a:solidFill>
                <a:latin typeface="Calibri" charset="0"/>
              </a:rPr>
              <a:t>The POTENTIAL for Personalized Medicine</a:t>
            </a:r>
            <a:br>
              <a:rPr lang="hu-HU" sz="2400" b="1">
                <a:solidFill>
                  <a:srgbClr val="800000"/>
                </a:solidFill>
                <a:latin typeface="Calibri" charset="0"/>
              </a:rPr>
            </a:br>
            <a:r>
              <a:rPr lang="hu-HU" sz="2400" b="1">
                <a:solidFill>
                  <a:srgbClr val="800000"/>
                </a:solidFill>
                <a:latin typeface="Calibri" charset="0"/>
              </a:rPr>
              <a:t>A „Wellness</a:t>
            </a:r>
            <a:r>
              <a:rPr lang="ja-JP" altLang="hu-HU" sz="2400" b="1">
                <a:solidFill>
                  <a:srgbClr val="800000"/>
                </a:solidFill>
                <a:latin typeface="Calibri" charset="0"/>
              </a:rPr>
              <a:t>”</a:t>
            </a:r>
            <a:r>
              <a:rPr lang="hu-HU" sz="2400" b="1">
                <a:solidFill>
                  <a:srgbClr val="800000"/>
                </a:solidFill>
                <a:latin typeface="Calibri" charset="0"/>
              </a:rPr>
              <a:t> Vision</a:t>
            </a:r>
          </a:p>
        </p:txBody>
      </p:sp>
      <p:sp>
        <p:nvSpPr>
          <p:cNvPr id="36872" name="Rectangle 8"/>
          <p:cNvSpPr>
            <a:spLocks noGrp="1"/>
          </p:cNvSpPr>
          <p:nvPr>
            <p:ph type="body" idx="1"/>
          </p:nvPr>
        </p:nvSpPr>
        <p:spPr>
          <a:xfrm>
            <a:off x="250825" y="1268413"/>
            <a:ext cx="8291513" cy="1757362"/>
          </a:xfrm>
        </p:spPr>
        <p:txBody>
          <a:bodyPr>
            <a:normAutofit lnSpcReduction="10000"/>
          </a:bodyPr>
          <a:lstStyle/>
          <a:p>
            <a:pPr>
              <a:lnSpc>
                <a:spcPct val="90000"/>
              </a:lnSpc>
            </a:pPr>
            <a:r>
              <a:rPr lang="hu-HU" sz="2400" b="1">
                <a:solidFill>
                  <a:srgbClr val="990033"/>
                </a:solidFill>
                <a:latin typeface="Calibri" charset="0"/>
              </a:rPr>
              <a:t>A new comprehensive and integrated approach to wellness –</a:t>
            </a:r>
            <a:r>
              <a:rPr lang="hu-HU" sz="2000" b="1">
                <a:solidFill>
                  <a:srgbClr val="990033"/>
                </a:solidFill>
                <a:latin typeface="Calibri" charset="0"/>
              </a:rPr>
              <a:t> </a:t>
            </a:r>
            <a:r>
              <a:rPr lang="hu-HU" sz="2000" b="1">
                <a:latin typeface="Calibri" charset="0"/>
              </a:rPr>
              <a:t>prevention of chronic disease, early detection of disease risk and individualized treatment plans</a:t>
            </a:r>
          </a:p>
          <a:p>
            <a:pPr>
              <a:lnSpc>
                <a:spcPct val="90000"/>
              </a:lnSpc>
            </a:pPr>
            <a:r>
              <a:rPr lang="hu-HU" sz="2400" b="1">
                <a:solidFill>
                  <a:srgbClr val="990033"/>
                </a:solidFill>
                <a:latin typeface="Calibri" charset="0"/>
              </a:rPr>
              <a:t>Predictive toxicology for new drug candidates</a:t>
            </a:r>
            <a:r>
              <a:rPr lang="hu-HU" sz="2000" b="1">
                <a:solidFill>
                  <a:srgbClr val="990033"/>
                </a:solidFill>
                <a:latin typeface="Calibri" charset="0"/>
              </a:rPr>
              <a:t> – ability to predict </a:t>
            </a:r>
            <a:r>
              <a:rPr lang="hu-HU" sz="2000" b="1">
                <a:latin typeface="Calibri" charset="0"/>
              </a:rPr>
              <a:t>which individuals will benefit and those who might be most at risk for experiencing serious side-effects</a:t>
            </a:r>
          </a:p>
        </p:txBody>
      </p:sp>
      <p:sp>
        <p:nvSpPr>
          <p:cNvPr id="36873" name="AutoShape 9"/>
          <p:cNvSpPr>
            <a:spLocks noChangeArrowheads="1"/>
          </p:cNvSpPr>
          <p:nvPr/>
        </p:nvSpPr>
        <p:spPr bwMode="auto">
          <a:xfrm>
            <a:off x="395288" y="3429000"/>
            <a:ext cx="1800225" cy="1439863"/>
          </a:xfrm>
          <a:prstGeom prst="chevron">
            <a:avLst>
              <a:gd name="adj" fmla="val 3125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b="0"/>
          </a:p>
        </p:txBody>
      </p:sp>
      <p:sp>
        <p:nvSpPr>
          <p:cNvPr id="36874" name="AutoShape 10"/>
          <p:cNvSpPr>
            <a:spLocks noChangeArrowheads="1"/>
          </p:cNvSpPr>
          <p:nvPr/>
        </p:nvSpPr>
        <p:spPr bwMode="auto">
          <a:xfrm>
            <a:off x="1763713" y="3429000"/>
            <a:ext cx="1800225" cy="1439863"/>
          </a:xfrm>
          <a:prstGeom prst="chevron">
            <a:avLst>
              <a:gd name="adj" fmla="val 3125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b="0"/>
          </a:p>
        </p:txBody>
      </p:sp>
      <p:sp>
        <p:nvSpPr>
          <p:cNvPr id="36875" name="AutoShape 11"/>
          <p:cNvSpPr>
            <a:spLocks noChangeArrowheads="1"/>
          </p:cNvSpPr>
          <p:nvPr/>
        </p:nvSpPr>
        <p:spPr bwMode="auto">
          <a:xfrm>
            <a:off x="3132138" y="3429000"/>
            <a:ext cx="1800225" cy="1439863"/>
          </a:xfrm>
          <a:prstGeom prst="chevron">
            <a:avLst>
              <a:gd name="adj" fmla="val 3125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b="0"/>
          </a:p>
        </p:txBody>
      </p:sp>
      <p:sp>
        <p:nvSpPr>
          <p:cNvPr id="36876" name="AutoShape 12"/>
          <p:cNvSpPr>
            <a:spLocks noChangeArrowheads="1"/>
          </p:cNvSpPr>
          <p:nvPr/>
        </p:nvSpPr>
        <p:spPr bwMode="auto">
          <a:xfrm>
            <a:off x="4500563" y="3429000"/>
            <a:ext cx="1800225" cy="1439863"/>
          </a:xfrm>
          <a:prstGeom prst="chevron">
            <a:avLst>
              <a:gd name="adj" fmla="val 3125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b="0"/>
          </a:p>
        </p:txBody>
      </p:sp>
      <p:sp>
        <p:nvSpPr>
          <p:cNvPr id="36877" name="AutoShape 13"/>
          <p:cNvSpPr>
            <a:spLocks noChangeArrowheads="1"/>
          </p:cNvSpPr>
          <p:nvPr/>
        </p:nvSpPr>
        <p:spPr bwMode="auto">
          <a:xfrm>
            <a:off x="5867400" y="3429000"/>
            <a:ext cx="1800225" cy="1439863"/>
          </a:xfrm>
          <a:prstGeom prst="chevron">
            <a:avLst>
              <a:gd name="adj" fmla="val 3125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b="0"/>
          </a:p>
        </p:txBody>
      </p:sp>
      <p:sp>
        <p:nvSpPr>
          <p:cNvPr id="36878" name="AutoShape 14"/>
          <p:cNvSpPr>
            <a:spLocks noChangeArrowheads="1"/>
          </p:cNvSpPr>
          <p:nvPr/>
        </p:nvSpPr>
        <p:spPr bwMode="auto">
          <a:xfrm>
            <a:off x="7164388" y="3429000"/>
            <a:ext cx="1800225" cy="1439863"/>
          </a:xfrm>
          <a:prstGeom prst="chevron">
            <a:avLst>
              <a:gd name="adj" fmla="val 3125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b="0"/>
          </a:p>
        </p:txBody>
      </p:sp>
      <p:sp>
        <p:nvSpPr>
          <p:cNvPr id="36879" name="Text Box 15"/>
          <p:cNvSpPr txBox="1">
            <a:spLocks noChangeArrowheads="1"/>
          </p:cNvSpPr>
          <p:nvPr/>
        </p:nvSpPr>
        <p:spPr bwMode="auto">
          <a:xfrm>
            <a:off x="611188" y="3429000"/>
            <a:ext cx="1223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a:solidFill>
                  <a:srgbClr val="FFFF00"/>
                </a:solidFill>
              </a:rPr>
              <a:t>Healthy</a:t>
            </a:r>
          </a:p>
        </p:txBody>
      </p:sp>
      <p:sp>
        <p:nvSpPr>
          <p:cNvPr id="36880" name="Text Box 16"/>
          <p:cNvSpPr txBox="1">
            <a:spLocks noChangeArrowheads="1"/>
          </p:cNvSpPr>
          <p:nvPr/>
        </p:nvSpPr>
        <p:spPr bwMode="auto">
          <a:xfrm>
            <a:off x="2411413" y="342900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a:solidFill>
                  <a:srgbClr val="FFFF00"/>
                </a:solidFill>
              </a:rPr>
              <a:t>Pre-disease</a:t>
            </a:r>
          </a:p>
        </p:txBody>
      </p:sp>
      <p:sp>
        <p:nvSpPr>
          <p:cNvPr id="36881" name="Text Box 17"/>
          <p:cNvSpPr txBox="1">
            <a:spLocks noChangeArrowheads="1"/>
          </p:cNvSpPr>
          <p:nvPr/>
        </p:nvSpPr>
        <p:spPr bwMode="auto">
          <a:xfrm>
            <a:off x="5219700" y="3429000"/>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a:solidFill>
                  <a:srgbClr val="FFFF00"/>
                </a:solidFill>
              </a:rPr>
              <a:t>Diseased</a:t>
            </a:r>
          </a:p>
        </p:txBody>
      </p:sp>
      <p:sp>
        <p:nvSpPr>
          <p:cNvPr id="36882" name="Text Box 18"/>
          <p:cNvSpPr txBox="1">
            <a:spLocks noChangeArrowheads="1"/>
          </p:cNvSpPr>
          <p:nvPr/>
        </p:nvSpPr>
        <p:spPr bwMode="auto">
          <a:xfrm>
            <a:off x="6948488" y="3429000"/>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a:solidFill>
                  <a:srgbClr val="FFFF00"/>
                </a:solidFill>
              </a:rPr>
              <a:t>Recovering</a:t>
            </a:r>
          </a:p>
        </p:txBody>
      </p:sp>
      <p:sp>
        <p:nvSpPr>
          <p:cNvPr id="36883" name="Text Box 19"/>
          <p:cNvSpPr txBox="1">
            <a:spLocks noChangeArrowheads="1"/>
          </p:cNvSpPr>
          <p:nvPr/>
        </p:nvSpPr>
        <p:spPr bwMode="auto">
          <a:xfrm>
            <a:off x="827088" y="3789363"/>
            <a:ext cx="12954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sz="1200" b="0">
                <a:solidFill>
                  <a:schemeClr val="bg1"/>
                </a:solidFill>
              </a:rPr>
              <a:t>Routine ComprehensiveHealth      Status Monitoring</a:t>
            </a:r>
          </a:p>
        </p:txBody>
      </p:sp>
      <p:sp>
        <p:nvSpPr>
          <p:cNvPr id="36884" name="Text Box 20"/>
          <p:cNvSpPr txBox="1">
            <a:spLocks noChangeArrowheads="1"/>
          </p:cNvSpPr>
          <p:nvPr/>
        </p:nvSpPr>
        <p:spPr bwMode="auto">
          <a:xfrm>
            <a:off x="2268538" y="3716338"/>
            <a:ext cx="11509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sz="1200" b="0">
                <a:solidFill>
                  <a:schemeClr val="bg1"/>
                </a:solidFill>
              </a:rPr>
              <a:t>New diagnostics Disease prediction Preventative therapies</a:t>
            </a:r>
          </a:p>
        </p:txBody>
      </p:sp>
      <p:sp>
        <p:nvSpPr>
          <p:cNvPr id="36885" name="Text Box 21"/>
          <p:cNvSpPr txBox="1">
            <a:spLocks noChangeArrowheads="1"/>
          </p:cNvSpPr>
          <p:nvPr/>
        </p:nvSpPr>
        <p:spPr bwMode="auto">
          <a:xfrm>
            <a:off x="3635375" y="3644900"/>
            <a:ext cx="115252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sz="1200" b="0">
                <a:solidFill>
                  <a:schemeClr val="bg1"/>
                </a:solidFill>
              </a:rPr>
              <a:t>Earlier disease detection</a:t>
            </a:r>
          </a:p>
          <a:p>
            <a:pPr eaLnBrk="1" hangingPunct="1">
              <a:spcBef>
                <a:spcPct val="50000"/>
              </a:spcBef>
            </a:pPr>
            <a:r>
              <a:rPr lang="hu-HU" sz="1200" b="0">
                <a:solidFill>
                  <a:schemeClr val="bg1"/>
                </a:solidFill>
              </a:rPr>
              <a:t>New interventional therapies</a:t>
            </a:r>
          </a:p>
        </p:txBody>
      </p:sp>
      <p:sp>
        <p:nvSpPr>
          <p:cNvPr id="36886" name="Text Box 22"/>
          <p:cNvSpPr txBox="1">
            <a:spLocks noChangeArrowheads="1"/>
          </p:cNvSpPr>
          <p:nvPr/>
        </p:nvSpPr>
        <p:spPr bwMode="auto">
          <a:xfrm>
            <a:off x="5003800" y="3789363"/>
            <a:ext cx="115252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sz="1200" b="0">
                <a:solidFill>
                  <a:schemeClr val="bg1"/>
                </a:solidFill>
              </a:rPr>
              <a:t>New diagnostics</a:t>
            </a:r>
          </a:p>
          <a:p>
            <a:pPr eaLnBrk="1" hangingPunct="1">
              <a:spcBef>
                <a:spcPct val="50000"/>
              </a:spcBef>
            </a:pPr>
            <a:r>
              <a:rPr lang="hu-HU" sz="1200" b="0">
                <a:solidFill>
                  <a:schemeClr val="bg1"/>
                </a:solidFill>
              </a:rPr>
              <a:t>Accurate disease diagnosis</a:t>
            </a:r>
          </a:p>
        </p:txBody>
      </p:sp>
      <p:sp>
        <p:nvSpPr>
          <p:cNvPr id="36887" name="Text Box 23"/>
          <p:cNvSpPr txBox="1">
            <a:spLocks noChangeArrowheads="1"/>
          </p:cNvSpPr>
          <p:nvPr/>
        </p:nvSpPr>
        <p:spPr bwMode="auto">
          <a:xfrm>
            <a:off x="6372225" y="3716338"/>
            <a:ext cx="115252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sz="1200" b="0">
                <a:solidFill>
                  <a:schemeClr val="bg1"/>
                </a:solidFill>
              </a:rPr>
              <a:t>Personalized treatment </a:t>
            </a:r>
          </a:p>
          <a:p>
            <a:pPr eaLnBrk="1" hangingPunct="1">
              <a:spcBef>
                <a:spcPct val="50000"/>
              </a:spcBef>
            </a:pPr>
            <a:r>
              <a:rPr lang="hu-HU" sz="1200" b="0">
                <a:solidFill>
                  <a:schemeClr val="bg1"/>
                </a:solidFill>
              </a:rPr>
              <a:t>Informed treatment decisions</a:t>
            </a:r>
          </a:p>
        </p:txBody>
      </p:sp>
      <p:sp>
        <p:nvSpPr>
          <p:cNvPr id="36888" name="Text Box 24"/>
          <p:cNvSpPr txBox="1">
            <a:spLocks noChangeArrowheads="1"/>
          </p:cNvSpPr>
          <p:nvPr/>
        </p:nvSpPr>
        <p:spPr bwMode="auto">
          <a:xfrm>
            <a:off x="7667625" y="3860800"/>
            <a:ext cx="1152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hu-HU" sz="1200" b="0">
                <a:solidFill>
                  <a:schemeClr val="bg1"/>
                </a:solidFill>
              </a:rPr>
              <a:t>Real-time Disease Reoccurrence Monitoring</a:t>
            </a:r>
          </a:p>
        </p:txBody>
      </p:sp>
      <p:sp>
        <p:nvSpPr>
          <p:cNvPr id="36889" name="Line 25"/>
          <p:cNvSpPr>
            <a:spLocks noChangeShapeType="1"/>
          </p:cNvSpPr>
          <p:nvPr/>
        </p:nvSpPr>
        <p:spPr bwMode="auto">
          <a:xfrm>
            <a:off x="1692275" y="4437063"/>
            <a:ext cx="0" cy="15843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7066" name="Text Box 26"/>
          <p:cNvSpPr txBox="1">
            <a:spLocks noChangeArrowheads="1"/>
          </p:cNvSpPr>
          <p:nvPr/>
        </p:nvSpPr>
        <p:spPr bwMode="auto">
          <a:xfrm>
            <a:off x="250825" y="6021388"/>
            <a:ext cx="3744913"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hu-HU" sz="1200" b="0" dirty="0" err="1">
                <a:solidFill>
                  <a:schemeClr val="accent1">
                    <a:lumMod val="40000"/>
                    <a:lumOff val="60000"/>
                  </a:schemeClr>
                </a:solidFill>
                <a:latin typeface="Arial" pitchFamily="34" charset="0"/>
                <a:ea typeface="+mn-ea"/>
              </a:rPr>
              <a:t>People</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adopting</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healthier</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lifestyles</a:t>
            </a:r>
            <a:endParaRPr lang="hu-HU" sz="1200" b="0" dirty="0">
              <a:solidFill>
                <a:schemeClr val="accent1">
                  <a:lumMod val="40000"/>
                  <a:lumOff val="60000"/>
                </a:schemeClr>
              </a:solidFill>
              <a:latin typeface="Arial" pitchFamily="34" charset="0"/>
              <a:ea typeface="+mn-ea"/>
            </a:endParaRPr>
          </a:p>
          <a:p>
            <a:pPr>
              <a:spcBef>
                <a:spcPct val="50000"/>
              </a:spcBef>
              <a:buFontTx/>
              <a:buChar char="•"/>
              <a:defRPr/>
            </a:pPr>
            <a:r>
              <a:rPr lang="hu-HU" sz="1200" b="0" dirty="0" err="1">
                <a:solidFill>
                  <a:schemeClr val="accent1">
                    <a:lumMod val="40000"/>
                    <a:lumOff val="60000"/>
                  </a:schemeClr>
                </a:solidFill>
                <a:latin typeface="Arial" pitchFamily="34" charset="0"/>
                <a:ea typeface="+mn-ea"/>
              </a:rPr>
              <a:t>Timely</a:t>
            </a:r>
            <a:r>
              <a:rPr lang="hu-HU" sz="1200" b="0" dirty="0">
                <a:solidFill>
                  <a:schemeClr val="accent1">
                    <a:lumMod val="40000"/>
                    <a:lumOff val="60000"/>
                  </a:schemeClr>
                </a:solidFill>
                <a:latin typeface="Arial" pitchFamily="34" charset="0"/>
                <a:ea typeface="+mn-ea"/>
              </a:rPr>
              <a:t> testing of </a:t>
            </a:r>
            <a:r>
              <a:rPr lang="hu-HU" sz="1200" b="0" dirty="0" err="1">
                <a:solidFill>
                  <a:schemeClr val="accent1">
                    <a:lumMod val="40000"/>
                    <a:lumOff val="60000"/>
                  </a:schemeClr>
                </a:solidFill>
                <a:latin typeface="Arial" pitchFamily="34" charset="0"/>
                <a:ea typeface="+mn-ea"/>
              </a:rPr>
              <a:t>environmental</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exposures</a:t>
            </a:r>
            <a:endParaRPr lang="hu-HU" sz="1200" b="0" dirty="0">
              <a:solidFill>
                <a:schemeClr val="accent1">
                  <a:lumMod val="40000"/>
                  <a:lumOff val="60000"/>
                </a:schemeClr>
              </a:solidFill>
              <a:latin typeface="Arial" pitchFamily="34" charset="0"/>
              <a:ea typeface="+mn-ea"/>
            </a:endParaRPr>
          </a:p>
          <a:p>
            <a:pPr>
              <a:spcBef>
                <a:spcPct val="50000"/>
              </a:spcBef>
              <a:buFontTx/>
              <a:buChar char="•"/>
              <a:defRPr/>
            </a:pPr>
            <a:endParaRPr lang="hu-HU" sz="1200" b="0" dirty="0">
              <a:solidFill>
                <a:schemeClr val="accent1">
                  <a:lumMod val="40000"/>
                  <a:lumOff val="60000"/>
                </a:schemeClr>
              </a:solidFill>
              <a:latin typeface="Arial" pitchFamily="34" charset="0"/>
              <a:ea typeface="+mn-ea"/>
            </a:endParaRPr>
          </a:p>
        </p:txBody>
      </p:sp>
      <p:sp>
        <p:nvSpPr>
          <p:cNvPr id="36891" name="Line 27"/>
          <p:cNvSpPr>
            <a:spLocks noChangeShapeType="1"/>
          </p:cNvSpPr>
          <p:nvPr/>
        </p:nvSpPr>
        <p:spPr bwMode="auto">
          <a:xfrm>
            <a:off x="3203575" y="4221163"/>
            <a:ext cx="0" cy="79216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7068" name="Text Box 28"/>
          <p:cNvSpPr txBox="1">
            <a:spLocks noChangeArrowheads="1"/>
          </p:cNvSpPr>
          <p:nvPr/>
        </p:nvSpPr>
        <p:spPr bwMode="auto">
          <a:xfrm>
            <a:off x="2411413" y="5013325"/>
            <a:ext cx="194468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hu-HU" sz="1200" b="0" dirty="0" err="1">
                <a:solidFill>
                  <a:schemeClr val="accent1">
                    <a:lumMod val="40000"/>
                    <a:lumOff val="60000"/>
                  </a:schemeClr>
                </a:solidFill>
                <a:latin typeface="Arial" pitchFamily="34" charset="0"/>
                <a:ea typeface="+mn-ea"/>
              </a:rPr>
              <a:t>Improved</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economics</a:t>
            </a:r>
            <a:r>
              <a:rPr lang="hu-HU" sz="1200" b="0" dirty="0">
                <a:solidFill>
                  <a:schemeClr val="accent1">
                    <a:lumMod val="40000"/>
                    <a:lumOff val="60000"/>
                  </a:schemeClr>
                </a:solidFill>
                <a:latin typeface="Arial" pitchFamily="34" charset="0"/>
                <a:ea typeface="+mn-ea"/>
              </a:rPr>
              <a:t> of </a:t>
            </a:r>
            <a:r>
              <a:rPr lang="hu-HU" sz="1200" b="0" dirty="0" err="1">
                <a:solidFill>
                  <a:schemeClr val="accent1">
                    <a:lumMod val="40000"/>
                    <a:lumOff val="60000"/>
                  </a:schemeClr>
                </a:solidFill>
                <a:latin typeface="Arial" pitchFamily="34" charset="0"/>
                <a:ea typeface="+mn-ea"/>
              </a:rPr>
              <a:t>disease</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screening</a:t>
            </a:r>
            <a:endParaRPr lang="hu-HU" sz="1200" b="0" dirty="0">
              <a:solidFill>
                <a:schemeClr val="accent1">
                  <a:lumMod val="40000"/>
                  <a:lumOff val="60000"/>
                </a:schemeClr>
              </a:solidFill>
              <a:latin typeface="Arial" pitchFamily="34" charset="0"/>
              <a:ea typeface="+mn-ea"/>
            </a:endParaRPr>
          </a:p>
          <a:p>
            <a:pPr>
              <a:spcBef>
                <a:spcPct val="50000"/>
              </a:spcBef>
              <a:buFontTx/>
              <a:buChar char="•"/>
              <a:defRPr/>
            </a:pPr>
            <a:r>
              <a:rPr lang="hu-HU" sz="1200" b="0" dirty="0" err="1">
                <a:solidFill>
                  <a:schemeClr val="accent1">
                    <a:lumMod val="40000"/>
                    <a:lumOff val="60000"/>
                  </a:schemeClr>
                </a:solidFill>
                <a:latin typeface="Arial" pitchFamily="34" charset="0"/>
                <a:ea typeface="+mn-ea"/>
              </a:rPr>
              <a:t>Reduced</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occupational</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exposures</a:t>
            </a:r>
            <a:endParaRPr lang="hu-HU" sz="1200" b="0" dirty="0">
              <a:solidFill>
                <a:schemeClr val="accent1">
                  <a:lumMod val="40000"/>
                  <a:lumOff val="60000"/>
                </a:schemeClr>
              </a:solidFill>
              <a:latin typeface="Arial" pitchFamily="34" charset="0"/>
              <a:ea typeface="+mn-ea"/>
            </a:endParaRPr>
          </a:p>
        </p:txBody>
      </p:sp>
      <p:sp>
        <p:nvSpPr>
          <p:cNvPr id="36893" name="Line 29"/>
          <p:cNvSpPr>
            <a:spLocks noChangeShapeType="1"/>
          </p:cNvSpPr>
          <p:nvPr/>
        </p:nvSpPr>
        <p:spPr bwMode="auto">
          <a:xfrm>
            <a:off x="4716463" y="4149725"/>
            <a:ext cx="0" cy="1727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7070" name="Text Box 30"/>
          <p:cNvSpPr txBox="1">
            <a:spLocks noChangeArrowheads="1"/>
          </p:cNvSpPr>
          <p:nvPr/>
        </p:nvSpPr>
        <p:spPr bwMode="auto">
          <a:xfrm>
            <a:off x="3635375" y="5949950"/>
            <a:ext cx="21605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hu-HU" sz="1200" b="0" dirty="0" err="1">
                <a:solidFill>
                  <a:schemeClr val="accent1">
                    <a:lumMod val="40000"/>
                    <a:lumOff val="60000"/>
                  </a:schemeClr>
                </a:solidFill>
                <a:latin typeface="Arial" pitchFamily="34" charset="0"/>
                <a:ea typeface="+mn-ea"/>
              </a:rPr>
              <a:t>Timely</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medical</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interventions</a:t>
            </a:r>
            <a:endParaRPr lang="hu-HU" sz="1200" b="0" dirty="0">
              <a:solidFill>
                <a:schemeClr val="accent1">
                  <a:lumMod val="40000"/>
                  <a:lumOff val="60000"/>
                </a:schemeClr>
              </a:solidFill>
              <a:latin typeface="Arial" pitchFamily="34" charset="0"/>
              <a:ea typeface="+mn-ea"/>
            </a:endParaRPr>
          </a:p>
          <a:p>
            <a:pPr>
              <a:spcBef>
                <a:spcPct val="50000"/>
              </a:spcBef>
              <a:buFontTx/>
              <a:buChar char="•"/>
              <a:defRPr/>
            </a:pPr>
            <a:r>
              <a:rPr lang="hu-HU" sz="1200" b="0" dirty="0" err="1">
                <a:solidFill>
                  <a:schemeClr val="accent1">
                    <a:lumMod val="40000"/>
                    <a:lumOff val="60000"/>
                  </a:schemeClr>
                </a:solidFill>
                <a:latin typeface="Arial" pitchFamily="34" charset="0"/>
                <a:ea typeface="+mn-ea"/>
              </a:rPr>
              <a:t>Reduced</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hospitalizations</a:t>
            </a:r>
            <a:endParaRPr lang="hu-HU" sz="1200" b="0" dirty="0">
              <a:solidFill>
                <a:schemeClr val="accent1">
                  <a:lumMod val="40000"/>
                  <a:lumOff val="60000"/>
                </a:schemeClr>
              </a:solidFill>
              <a:latin typeface="Arial" pitchFamily="34" charset="0"/>
              <a:ea typeface="+mn-ea"/>
            </a:endParaRPr>
          </a:p>
        </p:txBody>
      </p:sp>
      <p:sp>
        <p:nvSpPr>
          <p:cNvPr id="36895" name="Line 31"/>
          <p:cNvSpPr>
            <a:spLocks noChangeShapeType="1"/>
          </p:cNvSpPr>
          <p:nvPr/>
        </p:nvSpPr>
        <p:spPr bwMode="auto">
          <a:xfrm>
            <a:off x="6084888" y="4221163"/>
            <a:ext cx="0" cy="79216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7072" name="Text Box 32"/>
          <p:cNvSpPr txBox="1">
            <a:spLocks noChangeArrowheads="1"/>
          </p:cNvSpPr>
          <p:nvPr/>
        </p:nvSpPr>
        <p:spPr bwMode="auto">
          <a:xfrm>
            <a:off x="5292725" y="5013325"/>
            <a:ext cx="180022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hu-HU" sz="1200" b="0" dirty="0">
                <a:solidFill>
                  <a:schemeClr val="accent1">
                    <a:lumMod val="40000"/>
                    <a:lumOff val="60000"/>
                  </a:schemeClr>
                </a:solidFill>
                <a:latin typeface="Arial" pitchFamily="34" charset="0"/>
                <a:ea typeface="+mn-ea"/>
              </a:rPr>
              <a:t>More </a:t>
            </a:r>
            <a:r>
              <a:rPr lang="hu-HU" sz="1200" b="0" dirty="0" err="1">
                <a:solidFill>
                  <a:schemeClr val="accent1">
                    <a:lumMod val="40000"/>
                    <a:lumOff val="60000"/>
                  </a:schemeClr>
                </a:solidFill>
                <a:latin typeface="Arial" pitchFamily="34" charset="0"/>
                <a:ea typeface="+mn-ea"/>
              </a:rPr>
              <a:t>timely</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therapy</a:t>
            </a:r>
            <a:endParaRPr lang="hu-HU" sz="1200" b="0" dirty="0">
              <a:solidFill>
                <a:schemeClr val="accent1">
                  <a:lumMod val="40000"/>
                  <a:lumOff val="60000"/>
                </a:schemeClr>
              </a:solidFill>
              <a:latin typeface="Arial" pitchFamily="34" charset="0"/>
              <a:ea typeface="+mn-ea"/>
            </a:endParaRPr>
          </a:p>
          <a:p>
            <a:pPr>
              <a:spcBef>
                <a:spcPct val="50000"/>
              </a:spcBef>
              <a:buFontTx/>
              <a:buChar char="•"/>
              <a:defRPr/>
            </a:pPr>
            <a:r>
              <a:rPr lang="hu-HU" sz="1200" b="0" dirty="0" err="1">
                <a:solidFill>
                  <a:schemeClr val="accent1">
                    <a:lumMod val="40000"/>
                    <a:lumOff val="60000"/>
                  </a:schemeClr>
                </a:solidFill>
                <a:latin typeface="Arial" pitchFamily="34" charset="0"/>
                <a:ea typeface="+mn-ea"/>
              </a:rPr>
              <a:t>Reduced</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unnecessary</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referrals</a:t>
            </a:r>
            <a:endParaRPr lang="hu-HU" sz="1200" b="0" dirty="0">
              <a:solidFill>
                <a:schemeClr val="accent1">
                  <a:lumMod val="40000"/>
                  <a:lumOff val="60000"/>
                </a:schemeClr>
              </a:solidFill>
              <a:latin typeface="Arial" pitchFamily="34" charset="0"/>
              <a:ea typeface="+mn-ea"/>
            </a:endParaRPr>
          </a:p>
        </p:txBody>
      </p:sp>
      <p:sp>
        <p:nvSpPr>
          <p:cNvPr id="87073" name="Text Box 33"/>
          <p:cNvSpPr txBox="1">
            <a:spLocks noChangeArrowheads="1"/>
          </p:cNvSpPr>
          <p:nvPr/>
        </p:nvSpPr>
        <p:spPr bwMode="auto">
          <a:xfrm>
            <a:off x="6767513" y="5734050"/>
            <a:ext cx="23764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hu-HU" sz="1200" b="0" dirty="0">
                <a:solidFill>
                  <a:schemeClr val="accent1">
                    <a:lumMod val="40000"/>
                    <a:lumOff val="60000"/>
                  </a:schemeClr>
                </a:solidFill>
                <a:latin typeface="Arial" pitchFamily="34" charset="0"/>
                <a:ea typeface="+mn-ea"/>
              </a:rPr>
              <a:t>More </a:t>
            </a:r>
            <a:r>
              <a:rPr lang="hu-HU" sz="1200" b="0" dirty="0" err="1">
                <a:solidFill>
                  <a:schemeClr val="accent1">
                    <a:lumMod val="40000"/>
                    <a:lumOff val="60000"/>
                  </a:schemeClr>
                </a:solidFill>
                <a:latin typeface="Arial" pitchFamily="34" charset="0"/>
                <a:ea typeface="+mn-ea"/>
              </a:rPr>
              <a:t>efficient</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treatment</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plans</a:t>
            </a:r>
            <a:endParaRPr lang="hu-HU" sz="1200" b="0" dirty="0">
              <a:solidFill>
                <a:schemeClr val="accent1">
                  <a:lumMod val="40000"/>
                  <a:lumOff val="60000"/>
                </a:schemeClr>
              </a:solidFill>
              <a:latin typeface="Arial" pitchFamily="34" charset="0"/>
              <a:ea typeface="+mn-ea"/>
            </a:endParaRPr>
          </a:p>
          <a:p>
            <a:pPr>
              <a:spcBef>
                <a:spcPct val="50000"/>
              </a:spcBef>
              <a:buFontTx/>
              <a:buChar char="•"/>
              <a:defRPr/>
            </a:pPr>
            <a:r>
              <a:rPr lang="hu-HU" sz="1200" b="0" dirty="0" err="1">
                <a:solidFill>
                  <a:schemeClr val="accent1">
                    <a:lumMod val="40000"/>
                    <a:lumOff val="60000"/>
                  </a:schemeClr>
                </a:solidFill>
                <a:latin typeface="Arial" pitchFamily="34" charset="0"/>
                <a:ea typeface="+mn-ea"/>
              </a:rPr>
              <a:t>Improved</a:t>
            </a:r>
            <a:r>
              <a:rPr lang="hu-HU" sz="1200" b="0" dirty="0">
                <a:solidFill>
                  <a:schemeClr val="accent1">
                    <a:lumMod val="40000"/>
                    <a:lumOff val="60000"/>
                  </a:schemeClr>
                </a:solidFill>
                <a:latin typeface="Arial" pitchFamily="34" charset="0"/>
                <a:ea typeface="+mn-ea"/>
              </a:rPr>
              <a:t> </a:t>
            </a:r>
            <a:r>
              <a:rPr lang="hu-HU" sz="1200" b="0" dirty="0" err="1">
                <a:solidFill>
                  <a:schemeClr val="accent1">
                    <a:lumMod val="40000"/>
                    <a:lumOff val="60000"/>
                  </a:schemeClr>
                </a:solidFill>
                <a:latin typeface="Arial" pitchFamily="34" charset="0"/>
                <a:ea typeface="+mn-ea"/>
              </a:rPr>
              <a:t>outcomes</a:t>
            </a:r>
            <a:endParaRPr lang="hu-HU" sz="1200" b="0" dirty="0">
              <a:solidFill>
                <a:schemeClr val="accent1">
                  <a:lumMod val="40000"/>
                  <a:lumOff val="60000"/>
                </a:schemeClr>
              </a:solidFill>
              <a:latin typeface="Arial" pitchFamily="34" charset="0"/>
              <a:ea typeface="+mn-ea"/>
            </a:endParaRPr>
          </a:p>
        </p:txBody>
      </p:sp>
      <p:sp>
        <p:nvSpPr>
          <p:cNvPr id="36898" name="Line 34"/>
          <p:cNvSpPr>
            <a:spLocks noChangeShapeType="1"/>
          </p:cNvSpPr>
          <p:nvPr/>
        </p:nvSpPr>
        <p:spPr bwMode="auto">
          <a:xfrm>
            <a:off x="7308850" y="4292600"/>
            <a:ext cx="0" cy="13684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6899" name="Line 35"/>
          <p:cNvSpPr>
            <a:spLocks noChangeShapeType="1"/>
          </p:cNvSpPr>
          <p:nvPr/>
        </p:nvSpPr>
        <p:spPr bwMode="auto">
          <a:xfrm>
            <a:off x="8820150" y="4292600"/>
            <a:ext cx="0" cy="13684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Tree>
    <p:extLst>
      <p:ext uri="{BB962C8B-B14F-4D97-AF65-F5344CB8AC3E}">
        <p14:creationId xmlns:p14="http://schemas.microsoft.com/office/powerpoint/2010/main" val="273739682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539750" y="44450"/>
            <a:ext cx="8229600" cy="1143000"/>
          </a:xfrm>
        </p:spPr>
        <p:txBody>
          <a:bodyPr/>
          <a:lstStyle/>
          <a:p>
            <a:r>
              <a:rPr lang="hu-HU" sz="2800" b="1">
                <a:solidFill>
                  <a:srgbClr val="800000"/>
                </a:solidFill>
                <a:latin typeface="Calibri" charset="0"/>
              </a:rPr>
              <a:t>Apolipoprotein E Genotype and </a:t>
            </a:r>
            <a:br>
              <a:rPr lang="hu-HU" sz="2800" b="1">
                <a:solidFill>
                  <a:srgbClr val="800000"/>
                </a:solidFill>
                <a:latin typeface="Calibri" charset="0"/>
              </a:rPr>
            </a:br>
            <a:r>
              <a:rPr lang="hu-HU" sz="2800" b="1">
                <a:solidFill>
                  <a:srgbClr val="800000"/>
                </a:solidFill>
                <a:latin typeface="Calibri" charset="0"/>
              </a:rPr>
              <a:t>Alzheimer Disease</a:t>
            </a:r>
          </a:p>
        </p:txBody>
      </p:sp>
      <p:sp>
        <p:nvSpPr>
          <p:cNvPr id="23555" name="Rectangle 3"/>
          <p:cNvSpPr>
            <a:spLocks noGrp="1"/>
          </p:cNvSpPr>
          <p:nvPr>
            <p:ph type="body" idx="1"/>
          </p:nvPr>
        </p:nvSpPr>
        <p:spPr>
          <a:xfrm>
            <a:off x="457200" y="1495425"/>
            <a:ext cx="8229600" cy="4525963"/>
          </a:xfrm>
        </p:spPr>
        <p:txBody>
          <a:bodyPr/>
          <a:lstStyle/>
          <a:p>
            <a:r>
              <a:rPr lang="hu-HU" sz="2800" b="1">
                <a:latin typeface="Calibri" charset="0"/>
              </a:rPr>
              <a:t>Metaanalysis of 40 study</a:t>
            </a:r>
          </a:p>
          <a:p>
            <a:r>
              <a:rPr lang="hu-HU" sz="2800" b="1">
                <a:latin typeface="Calibri" charset="0"/>
              </a:rPr>
              <a:t>5.930 patient and 8.607 control</a:t>
            </a:r>
          </a:p>
          <a:p>
            <a:endParaRPr lang="hu-HU" sz="2800" b="1">
              <a:latin typeface="Calibri" charset="0"/>
            </a:endParaRPr>
          </a:p>
          <a:p>
            <a:endParaRPr lang="hu-HU" sz="3600" b="1">
              <a:latin typeface="Calibri" charset="0"/>
            </a:endParaRP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2708275"/>
            <a:ext cx="6132512"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34262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250825" y="44450"/>
            <a:ext cx="8229600" cy="1143000"/>
          </a:xfrm>
        </p:spPr>
        <p:txBody>
          <a:bodyPr/>
          <a:lstStyle/>
          <a:p>
            <a:r>
              <a:rPr lang="hu-HU" sz="2800" b="1">
                <a:solidFill>
                  <a:srgbClr val="800000"/>
                </a:solidFill>
                <a:latin typeface="Calibri" charset="0"/>
              </a:rPr>
              <a:t>Ineffective therapies – waste money</a:t>
            </a:r>
          </a:p>
        </p:txBody>
      </p:sp>
      <p:sp>
        <p:nvSpPr>
          <p:cNvPr id="64515" name="Rectangle 3"/>
          <p:cNvSpPr>
            <a:spLocks noChangeArrowheads="1"/>
          </p:cNvSpPr>
          <p:nvPr/>
        </p:nvSpPr>
        <p:spPr bwMode="auto">
          <a:xfrm>
            <a:off x="611188" y="1293813"/>
            <a:ext cx="8208962"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400">
                <a:solidFill>
                  <a:srgbClr val="000000"/>
                </a:solidFill>
                <a:latin typeface="Calibri" charset="0"/>
              </a:rPr>
              <a:t>Hypertension Drugs </a:t>
            </a:r>
            <a:r>
              <a:rPr lang="hu-HU" sz="2400">
                <a:solidFill>
                  <a:srgbClr val="990033"/>
                </a:solidFill>
                <a:latin typeface="Calibri" charset="0"/>
              </a:rPr>
              <a:t>10-30%</a:t>
            </a:r>
            <a:r>
              <a:rPr lang="hu-HU" sz="2000">
                <a:solidFill>
                  <a:srgbClr val="990033"/>
                </a:solidFill>
                <a:latin typeface="Calibri" charset="0"/>
              </a:rPr>
              <a:t> </a:t>
            </a:r>
            <a:r>
              <a:rPr lang="hu-HU" sz="2000">
                <a:solidFill>
                  <a:srgbClr val="FF7B81"/>
                </a:solidFill>
                <a:latin typeface="Calibri" charset="0"/>
              </a:rPr>
              <a:t>	 </a:t>
            </a:r>
          </a:p>
          <a:p>
            <a:pPr>
              <a:spcBef>
                <a:spcPct val="50000"/>
              </a:spcBef>
            </a:pPr>
            <a:r>
              <a:rPr lang="hu-HU" sz="2400" b="0">
                <a:solidFill>
                  <a:srgbClr val="000000"/>
                </a:solidFill>
                <a:latin typeface="Calibri" charset="0"/>
              </a:rPr>
              <a:t>ACE Inhibitors				 </a:t>
            </a:r>
            <a:r>
              <a:rPr lang="hu-HU" sz="2400" b="0">
                <a:solidFill>
                  <a:srgbClr val="3406A6"/>
                </a:solidFill>
                <a:latin typeface="Calibri" charset="0"/>
              </a:rPr>
              <a:t>$390 million – $1.2 billion</a:t>
            </a:r>
          </a:p>
          <a:p>
            <a:pPr>
              <a:spcBef>
                <a:spcPct val="50000"/>
              </a:spcBef>
            </a:pPr>
            <a:r>
              <a:rPr lang="hu-HU" sz="2400">
                <a:solidFill>
                  <a:srgbClr val="000000"/>
                </a:solidFill>
                <a:latin typeface="Calibri" charset="0"/>
              </a:rPr>
              <a:t>Heart Failure Drugs </a:t>
            </a:r>
            <a:r>
              <a:rPr lang="hu-HU" sz="2400">
                <a:solidFill>
                  <a:srgbClr val="990033"/>
                </a:solidFill>
                <a:latin typeface="Calibri" charset="0"/>
              </a:rPr>
              <a:t>15-25%</a:t>
            </a:r>
          </a:p>
          <a:p>
            <a:pPr>
              <a:spcBef>
                <a:spcPct val="50000"/>
              </a:spcBef>
            </a:pPr>
            <a:r>
              <a:rPr lang="hu-HU" sz="2400" b="0">
                <a:solidFill>
                  <a:srgbClr val="000000"/>
                </a:solidFill>
                <a:latin typeface="Calibri" charset="0"/>
              </a:rPr>
              <a:t>Beta Blockers				 </a:t>
            </a:r>
            <a:r>
              <a:rPr lang="hu-HU" sz="2400" b="0">
                <a:solidFill>
                  <a:srgbClr val="3406A6"/>
                </a:solidFill>
                <a:latin typeface="Calibri" charset="0"/>
              </a:rPr>
              <a:t>$345 million – $575 million</a:t>
            </a:r>
          </a:p>
          <a:p>
            <a:pPr>
              <a:spcBef>
                <a:spcPct val="50000"/>
              </a:spcBef>
            </a:pPr>
            <a:r>
              <a:rPr lang="hu-HU" sz="2400">
                <a:solidFill>
                  <a:srgbClr val="000000"/>
                </a:solidFill>
                <a:latin typeface="Calibri" charset="0"/>
              </a:rPr>
              <a:t>Anti Depressants </a:t>
            </a:r>
            <a:r>
              <a:rPr lang="hu-HU" sz="2400">
                <a:solidFill>
                  <a:srgbClr val="990033"/>
                </a:solidFill>
                <a:latin typeface="Calibri" charset="0"/>
              </a:rPr>
              <a:t>20-50%</a:t>
            </a:r>
          </a:p>
          <a:p>
            <a:pPr>
              <a:spcBef>
                <a:spcPct val="50000"/>
              </a:spcBef>
            </a:pPr>
            <a:r>
              <a:rPr lang="hu-HU" sz="2400" b="0">
                <a:solidFill>
                  <a:srgbClr val="000000"/>
                </a:solidFill>
                <a:latin typeface="Calibri" charset="0"/>
              </a:rPr>
              <a:t>SSRIs					  </a:t>
            </a:r>
            <a:r>
              <a:rPr lang="hu-HU" sz="2400" b="0">
                <a:solidFill>
                  <a:srgbClr val="3406A6"/>
                </a:solidFill>
                <a:latin typeface="Calibri" charset="0"/>
              </a:rPr>
              <a:t>$2.3 billion –  $5.8 billion</a:t>
            </a:r>
          </a:p>
          <a:p>
            <a:pPr>
              <a:spcBef>
                <a:spcPct val="50000"/>
              </a:spcBef>
            </a:pPr>
            <a:r>
              <a:rPr lang="hu-HU" sz="2400">
                <a:solidFill>
                  <a:srgbClr val="000000"/>
                </a:solidFill>
                <a:latin typeface="Calibri" charset="0"/>
              </a:rPr>
              <a:t>Cholesterol Drugs </a:t>
            </a:r>
            <a:r>
              <a:rPr lang="hu-HU" sz="2400">
                <a:solidFill>
                  <a:srgbClr val="990033"/>
                </a:solidFill>
                <a:latin typeface="Calibri" charset="0"/>
              </a:rPr>
              <a:t>30-70%</a:t>
            </a:r>
          </a:p>
          <a:p>
            <a:pPr>
              <a:spcBef>
                <a:spcPct val="50000"/>
              </a:spcBef>
            </a:pPr>
            <a:r>
              <a:rPr lang="hu-HU" sz="2400" b="0">
                <a:solidFill>
                  <a:srgbClr val="000000"/>
                </a:solidFill>
                <a:latin typeface="Calibri" charset="0"/>
              </a:rPr>
              <a:t>Statins					  </a:t>
            </a:r>
            <a:r>
              <a:rPr lang="hu-HU" sz="2400" b="0">
                <a:solidFill>
                  <a:srgbClr val="3406A6"/>
                </a:solidFill>
                <a:latin typeface="Calibri" charset="0"/>
              </a:rPr>
              <a:t>$3.8 billion – $8.8 billion</a:t>
            </a:r>
          </a:p>
          <a:p>
            <a:pPr>
              <a:spcBef>
                <a:spcPct val="50000"/>
              </a:spcBef>
            </a:pPr>
            <a:r>
              <a:rPr lang="hu-HU" sz="2400">
                <a:solidFill>
                  <a:srgbClr val="000000"/>
                </a:solidFill>
                <a:latin typeface="Calibri" charset="0"/>
              </a:rPr>
              <a:t>Asthma Drugs </a:t>
            </a:r>
            <a:r>
              <a:rPr lang="hu-HU" sz="2400">
                <a:solidFill>
                  <a:srgbClr val="990033"/>
                </a:solidFill>
                <a:latin typeface="Calibri" charset="0"/>
              </a:rPr>
              <a:t>40-70%</a:t>
            </a:r>
          </a:p>
          <a:p>
            <a:pPr>
              <a:spcBef>
                <a:spcPct val="50000"/>
              </a:spcBef>
            </a:pPr>
            <a:r>
              <a:rPr lang="hu-HU" sz="2400" b="0">
                <a:solidFill>
                  <a:srgbClr val="000000"/>
                </a:solidFill>
                <a:latin typeface="Calibri" charset="0"/>
              </a:rPr>
              <a:t>Beta-2-agonists			 </a:t>
            </a:r>
            <a:r>
              <a:rPr lang="hu-HU" sz="2400" b="0">
                <a:solidFill>
                  <a:srgbClr val="3406A6"/>
                </a:solidFill>
                <a:latin typeface="Calibri" charset="0"/>
              </a:rPr>
              <a:t>$560 million – $1.0 billion</a:t>
            </a:r>
          </a:p>
        </p:txBody>
      </p:sp>
    </p:spTree>
    <p:extLst>
      <p:ext uri="{BB962C8B-B14F-4D97-AF65-F5344CB8AC3E}">
        <p14:creationId xmlns:p14="http://schemas.microsoft.com/office/powerpoint/2010/main" val="298317944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idx="4294967295"/>
          </p:nvPr>
        </p:nvSpPr>
        <p:spPr>
          <a:xfrm>
            <a:off x="457200" y="44450"/>
            <a:ext cx="8229600" cy="1143000"/>
          </a:xfrm>
        </p:spPr>
        <p:txBody>
          <a:bodyPr/>
          <a:lstStyle/>
          <a:p>
            <a:pPr eaLnBrk="1" hangingPunct="1"/>
            <a:r>
              <a:rPr lang="hu-HU" sz="3600" b="1">
                <a:solidFill>
                  <a:srgbClr val="800000"/>
                </a:solidFill>
                <a:latin typeface="Calibri" charset="0"/>
                <a:cs typeface="Arial" charset="0"/>
              </a:rPr>
              <a:t>The results in 2013</a:t>
            </a:r>
            <a:endParaRPr lang="en-US" sz="3600" b="1">
              <a:solidFill>
                <a:srgbClr val="800000"/>
              </a:solidFill>
              <a:latin typeface="Calibri" charset="0"/>
              <a:cs typeface="Arial" charset="0"/>
            </a:endParaRPr>
          </a:p>
        </p:txBody>
      </p:sp>
      <p:sp>
        <p:nvSpPr>
          <p:cNvPr id="8195" name="Rectangle 3"/>
          <p:cNvSpPr>
            <a:spLocks noGrp="1"/>
          </p:cNvSpPr>
          <p:nvPr>
            <p:ph type="body" idx="4294967295"/>
          </p:nvPr>
        </p:nvSpPr>
        <p:spPr>
          <a:xfrm>
            <a:off x="457200" y="1773238"/>
            <a:ext cx="8229600" cy="5029200"/>
          </a:xfrm>
        </p:spPr>
        <p:txBody>
          <a:bodyPr/>
          <a:lstStyle/>
          <a:p>
            <a:pPr eaLnBrk="1" hangingPunct="1">
              <a:lnSpc>
                <a:spcPct val="90000"/>
              </a:lnSpc>
            </a:pPr>
            <a:r>
              <a:rPr lang="hu-HU" sz="2800" b="1">
                <a:latin typeface="Calibri" charset="0"/>
                <a:cs typeface="Arial" charset="0"/>
              </a:rPr>
              <a:t>The most drugs are not or partially effective in the 60% of the treated patients</a:t>
            </a:r>
          </a:p>
          <a:p>
            <a:pPr eaLnBrk="1" hangingPunct="1">
              <a:lnSpc>
                <a:spcPct val="90000"/>
              </a:lnSpc>
              <a:buFont typeface="Arial" charset="0"/>
              <a:buNone/>
            </a:pPr>
            <a:endParaRPr lang="en-US" sz="2800" b="1">
              <a:latin typeface="Calibri" charset="0"/>
              <a:cs typeface="Arial" charset="0"/>
            </a:endParaRPr>
          </a:p>
          <a:p>
            <a:pPr eaLnBrk="1" hangingPunct="1">
              <a:lnSpc>
                <a:spcPct val="90000"/>
              </a:lnSpc>
            </a:pPr>
            <a:r>
              <a:rPr lang="hu-HU" sz="2800" b="1">
                <a:latin typeface="Calibri" charset="0"/>
                <a:cs typeface="Arial" charset="0"/>
              </a:rPr>
              <a:t>Side effects are responsible for</a:t>
            </a:r>
          </a:p>
          <a:p>
            <a:pPr lvl="1" eaLnBrk="1" hangingPunct="1">
              <a:lnSpc>
                <a:spcPct val="90000"/>
              </a:lnSpc>
            </a:pPr>
            <a:r>
              <a:rPr lang="en-US" b="1">
                <a:latin typeface="Calibri" charset="0"/>
                <a:cs typeface="Arial" charset="0"/>
              </a:rPr>
              <a:t>100,000 </a:t>
            </a:r>
            <a:r>
              <a:rPr lang="hu-HU" b="1">
                <a:latin typeface="Calibri" charset="0"/>
                <a:cs typeface="Arial" charset="0"/>
              </a:rPr>
              <a:t>death</a:t>
            </a:r>
          </a:p>
          <a:p>
            <a:pPr lvl="1" eaLnBrk="1" hangingPunct="1">
              <a:lnSpc>
                <a:spcPct val="90000"/>
              </a:lnSpc>
            </a:pPr>
            <a:r>
              <a:rPr lang="en-US" b="1">
                <a:latin typeface="Calibri" charset="0"/>
                <a:cs typeface="Arial" charset="0"/>
              </a:rPr>
              <a:t>2 milli</a:t>
            </a:r>
            <a:r>
              <a:rPr lang="hu-HU" b="1">
                <a:latin typeface="Calibri" charset="0"/>
                <a:cs typeface="Arial" charset="0"/>
              </a:rPr>
              <a:t>on hospitalisations</a:t>
            </a:r>
          </a:p>
          <a:p>
            <a:pPr lvl="1" eaLnBrk="1" hangingPunct="1">
              <a:lnSpc>
                <a:spcPct val="90000"/>
              </a:lnSpc>
            </a:pPr>
            <a:r>
              <a:rPr lang="en-US" b="1">
                <a:latin typeface="Calibri" charset="0"/>
                <a:cs typeface="Arial" charset="0"/>
              </a:rPr>
              <a:t>100 </a:t>
            </a:r>
            <a:r>
              <a:rPr lang="hu-HU" b="1">
                <a:latin typeface="Calibri" charset="0"/>
                <a:cs typeface="Arial" charset="0"/>
              </a:rPr>
              <a:t>billion USD cost for healthcare in USA</a:t>
            </a:r>
            <a:endParaRPr lang="en-US" b="1">
              <a:latin typeface="Calibri" charset="0"/>
              <a:cs typeface="Arial" charset="0"/>
            </a:endParaRPr>
          </a:p>
          <a:p>
            <a:pPr lvl="1" eaLnBrk="1" hangingPunct="1">
              <a:lnSpc>
                <a:spcPct val="90000"/>
              </a:lnSpc>
              <a:spcAft>
                <a:spcPts val="600"/>
              </a:spcAft>
            </a:pPr>
            <a:r>
              <a:rPr lang="en-US" b="1">
                <a:latin typeface="Calibri" charset="0"/>
                <a:cs typeface="Arial" charset="0"/>
              </a:rPr>
              <a:t>50%</a:t>
            </a:r>
            <a:r>
              <a:rPr lang="hu-HU" b="1">
                <a:latin typeface="Calibri" charset="0"/>
                <a:cs typeface="Arial" charset="0"/>
              </a:rPr>
              <a:t>- of the cases is related genetics</a:t>
            </a:r>
            <a:endParaRPr lang="en-US" b="1">
              <a:latin typeface="Calibri" charset="0"/>
              <a:cs typeface="Arial" charset="0"/>
            </a:endParaRPr>
          </a:p>
        </p:txBody>
      </p:sp>
    </p:spTree>
    <p:extLst>
      <p:ext uri="{BB962C8B-B14F-4D97-AF65-F5344CB8AC3E}">
        <p14:creationId xmlns:p14="http://schemas.microsoft.com/office/powerpoint/2010/main" val="47552400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0620" y="4375006"/>
            <a:ext cx="6655188" cy="830997"/>
          </a:xfrm>
          <a:prstGeom prst="rect">
            <a:avLst/>
          </a:prstGeom>
          <a:noFill/>
        </p:spPr>
        <p:txBody>
          <a:bodyPr wrap="none" rtlCol="0">
            <a:spAutoFit/>
          </a:bodyPr>
          <a:lstStyle/>
          <a:p>
            <a:r>
              <a:rPr lang="fr-FR" sz="4800" dirty="0" smtClean="0"/>
              <a:t>LIVING IS NOT SURVIVING</a:t>
            </a:r>
            <a:endParaRPr lang="fr-FR" sz="4800" dirty="0"/>
          </a:p>
        </p:txBody>
      </p:sp>
      <p:sp>
        <p:nvSpPr>
          <p:cNvPr id="3" name="TextBox 2"/>
          <p:cNvSpPr txBox="1"/>
          <p:nvPr/>
        </p:nvSpPr>
        <p:spPr>
          <a:xfrm>
            <a:off x="1852173" y="1723208"/>
            <a:ext cx="5961338" cy="646331"/>
          </a:xfrm>
          <a:prstGeom prst="rect">
            <a:avLst/>
          </a:prstGeom>
          <a:noFill/>
        </p:spPr>
        <p:txBody>
          <a:bodyPr wrap="none" rtlCol="0">
            <a:spAutoFit/>
          </a:bodyPr>
          <a:lstStyle/>
          <a:p>
            <a:r>
              <a:rPr lang="fr-FR" sz="3600" dirty="0" err="1" smtClean="0"/>
              <a:t>Your</a:t>
            </a:r>
            <a:r>
              <a:rPr lang="fr-FR" sz="3600" dirty="0" smtClean="0"/>
              <a:t> </a:t>
            </a:r>
            <a:r>
              <a:rPr lang="fr-FR" sz="3600" dirty="0" err="1" smtClean="0"/>
              <a:t>Genetic</a:t>
            </a:r>
            <a:r>
              <a:rPr lang="fr-FR" sz="3600" dirty="0" smtClean="0"/>
              <a:t> </a:t>
            </a:r>
            <a:r>
              <a:rPr lang="fr-FR" sz="3600" dirty="0" err="1" smtClean="0"/>
              <a:t>can</a:t>
            </a:r>
            <a:r>
              <a:rPr lang="fr-FR" sz="3600" dirty="0" smtClean="0"/>
              <a:t> </a:t>
            </a:r>
            <a:r>
              <a:rPr lang="fr-FR" sz="3600" dirty="0" err="1" smtClean="0"/>
              <a:t>save</a:t>
            </a:r>
            <a:r>
              <a:rPr lang="fr-FR" sz="3600" dirty="0" smtClean="0"/>
              <a:t> </a:t>
            </a:r>
            <a:r>
              <a:rPr lang="fr-FR" sz="3600" dirty="0" err="1" smtClean="0"/>
              <a:t>your</a:t>
            </a:r>
            <a:r>
              <a:rPr lang="fr-FR" sz="3600" dirty="0" smtClean="0"/>
              <a:t> life</a:t>
            </a:r>
            <a:endParaRPr lang="fr-FR" sz="3600" dirty="0"/>
          </a:p>
        </p:txBody>
      </p:sp>
    </p:spTree>
    <p:extLst>
      <p:ext uri="{BB962C8B-B14F-4D97-AF65-F5344CB8AC3E}">
        <p14:creationId xmlns:p14="http://schemas.microsoft.com/office/powerpoint/2010/main" val="22766742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428" y="3452479"/>
            <a:ext cx="184666" cy="369332"/>
          </a:xfrm>
          <a:prstGeom prst="rect">
            <a:avLst/>
          </a:prstGeom>
          <a:noFill/>
        </p:spPr>
        <p:txBody>
          <a:bodyPr wrap="none" rtlCol="0">
            <a:spAutoFit/>
          </a:bodyPr>
          <a:lstStyle/>
          <a:p>
            <a:endParaRPr lang="fr-FR" dirty="0"/>
          </a:p>
        </p:txBody>
      </p:sp>
      <p:pic>
        <p:nvPicPr>
          <p:cNvPr id="5" name="Picture 4" descr="Screen Shot 2018-03-21 at 11.2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888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4" name="Picture 3" descr="Screen Shot 2018-03-21 at 11.24.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 y="-176900"/>
            <a:ext cx="9156107" cy="7182914"/>
          </a:xfrm>
          <a:prstGeom prst="rect">
            <a:avLst/>
          </a:prstGeom>
        </p:spPr>
      </p:pic>
    </p:spTree>
    <p:extLst>
      <p:ext uri="{BB962C8B-B14F-4D97-AF65-F5344CB8AC3E}">
        <p14:creationId xmlns:p14="http://schemas.microsoft.com/office/powerpoint/2010/main" val="1101628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21 at 11.25.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78" y="-25448"/>
            <a:ext cx="9826548" cy="6883448"/>
          </a:xfrm>
          <a:prstGeom prst="rect">
            <a:avLst/>
          </a:prstGeom>
        </p:spPr>
      </p:pic>
    </p:spTree>
    <p:extLst>
      <p:ext uri="{BB962C8B-B14F-4D97-AF65-F5344CB8AC3E}">
        <p14:creationId xmlns:p14="http://schemas.microsoft.com/office/powerpoint/2010/main" val="2113192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57200" y="44450"/>
            <a:ext cx="8229600" cy="1143000"/>
          </a:xfrm>
        </p:spPr>
        <p:txBody>
          <a:bodyPr/>
          <a:lstStyle/>
          <a:p>
            <a:pPr eaLnBrk="1" hangingPunct="1"/>
            <a:endParaRPr lang="en-US" sz="3600" b="1" dirty="0">
              <a:solidFill>
                <a:srgbClr val="800000"/>
              </a:solidFill>
              <a:latin typeface="Calibri" charset="0"/>
            </a:endParaRPr>
          </a:p>
        </p:txBody>
      </p:sp>
      <p:sp>
        <p:nvSpPr>
          <p:cNvPr id="3075" name="Rectangle 3"/>
          <p:cNvSpPr>
            <a:spLocks noGrp="1" noChangeArrowheads="1"/>
          </p:cNvSpPr>
          <p:nvPr>
            <p:ph type="body" idx="4294967295"/>
          </p:nvPr>
        </p:nvSpPr>
        <p:spPr>
          <a:xfrm>
            <a:off x="449263" y="1943100"/>
            <a:ext cx="8154987" cy="4006850"/>
          </a:xfrm>
        </p:spPr>
        <p:txBody>
          <a:bodyPr>
            <a:normAutofit fontScale="85000" lnSpcReduction="20000"/>
          </a:bodyPr>
          <a:lstStyle/>
          <a:p>
            <a:pPr eaLnBrk="1" hangingPunct="1">
              <a:buFont typeface="Arial" charset="0"/>
              <a:buNone/>
            </a:pPr>
            <a:r>
              <a:rPr lang="en-US" b="1" dirty="0">
                <a:latin typeface="Calibri" charset="0"/>
              </a:rPr>
              <a:t> </a:t>
            </a:r>
            <a:r>
              <a:rPr lang="hu-HU" sz="3900" b="1" dirty="0">
                <a:latin typeface="Calibri" charset="0"/>
              </a:rPr>
              <a:t>„ </a:t>
            </a:r>
            <a:r>
              <a:rPr lang="en-US" sz="3900" b="1" i="1" dirty="0">
                <a:latin typeface="Calibri" charset="0"/>
              </a:rPr>
              <a:t>It’s far more important to know what person the disease has than what disease the person has.”</a:t>
            </a:r>
            <a:endParaRPr lang="en-US" sz="3900" b="1" dirty="0">
              <a:latin typeface="Calibri" charset="0"/>
            </a:endParaRPr>
          </a:p>
          <a:p>
            <a:pPr eaLnBrk="1" hangingPunct="1">
              <a:spcBef>
                <a:spcPts val="1800"/>
              </a:spcBef>
              <a:buFont typeface="Arial" charset="0"/>
              <a:buNone/>
            </a:pPr>
            <a:r>
              <a:rPr lang="en-US" sz="3900" b="1" dirty="0">
                <a:latin typeface="Calibri" charset="0"/>
              </a:rPr>
              <a:t> </a:t>
            </a:r>
            <a:r>
              <a:rPr lang="hu-HU" sz="3900" b="1" dirty="0">
                <a:latin typeface="Calibri" charset="0"/>
              </a:rPr>
              <a:t>					</a:t>
            </a:r>
            <a:r>
              <a:rPr lang="en-US" sz="3500" b="1" dirty="0">
                <a:latin typeface="Calibri" charset="0"/>
              </a:rPr>
              <a:t>Hippo</a:t>
            </a:r>
            <a:r>
              <a:rPr lang="hu-HU" sz="3500" b="1" dirty="0">
                <a:latin typeface="Calibri" charset="0"/>
              </a:rPr>
              <a:t>crates</a:t>
            </a:r>
            <a:r>
              <a:rPr lang="en-US" sz="3500" b="1" dirty="0">
                <a:latin typeface="Calibri" charset="0"/>
              </a:rPr>
              <a:t> (</a:t>
            </a:r>
            <a:r>
              <a:rPr lang="hu-HU" sz="3500" b="1" dirty="0">
                <a:latin typeface="Calibri" charset="0"/>
              </a:rPr>
              <a:t>BC. </a:t>
            </a:r>
            <a:r>
              <a:rPr lang="en-US" sz="3500" b="1" dirty="0">
                <a:latin typeface="Calibri" charset="0"/>
              </a:rPr>
              <a:t>400)</a:t>
            </a:r>
            <a:r>
              <a:rPr lang="en-US" sz="3500" dirty="0">
                <a:latin typeface="Calibri" charset="0"/>
              </a:rPr>
              <a:t> </a:t>
            </a:r>
            <a:endParaRPr lang="hu-HU" sz="3500" dirty="0">
              <a:latin typeface="Calibri" charset="0"/>
            </a:endParaRPr>
          </a:p>
          <a:p>
            <a:pPr eaLnBrk="1" hangingPunct="1">
              <a:spcBef>
                <a:spcPts val="1800"/>
              </a:spcBef>
              <a:buFont typeface="Arial" charset="0"/>
              <a:buNone/>
            </a:pPr>
            <a:r>
              <a:rPr lang="hu-HU" sz="2800" i="1" dirty="0">
                <a:latin typeface="Calibri" charset="0"/>
              </a:rPr>
              <a:t>	</a:t>
            </a:r>
            <a:endParaRPr lang="en-US" sz="3600" i="1" dirty="0">
              <a:latin typeface="Calibri" charset="0"/>
            </a:endParaRPr>
          </a:p>
          <a:p>
            <a:pPr eaLnBrk="1" hangingPunct="1">
              <a:buFont typeface="Arial" charset="0"/>
              <a:buNone/>
            </a:pPr>
            <a:r>
              <a:rPr lang="en-US" sz="3600" b="1" i="1" dirty="0">
                <a:latin typeface="Calibri" charset="0"/>
              </a:rPr>
              <a:t> </a:t>
            </a:r>
            <a:r>
              <a:rPr lang="en-US" b="1" i="1" dirty="0">
                <a:latin typeface="Calibri" charset="0"/>
              </a:rPr>
              <a:t>  </a:t>
            </a:r>
            <a:endParaRPr lang="en-US" b="1" dirty="0">
              <a:latin typeface="Calibri" charset="0"/>
            </a:endParaRPr>
          </a:p>
          <a:p>
            <a:pPr eaLnBrk="1" hangingPunct="1">
              <a:buFont typeface="Arial" charset="0"/>
              <a:buNone/>
            </a:pPr>
            <a:endParaRPr lang="en-US" b="1" dirty="0">
              <a:latin typeface="Calibri" charset="0"/>
            </a:endParaRPr>
          </a:p>
          <a:p>
            <a:pPr eaLnBrk="1" hangingPunct="1">
              <a:buFont typeface="Arial" charset="0"/>
              <a:buNone/>
            </a:pPr>
            <a:r>
              <a:rPr lang="en-US" b="1" dirty="0">
                <a:latin typeface="Calibri" charset="0"/>
              </a:rPr>
              <a:t>  </a:t>
            </a:r>
          </a:p>
          <a:p>
            <a:pPr eaLnBrk="1" hangingPunct="1"/>
            <a:endParaRPr lang="en-US" b="1" dirty="0">
              <a:latin typeface="Calibri" charset="0"/>
            </a:endParaRPr>
          </a:p>
        </p:txBody>
      </p:sp>
    </p:spTree>
    <p:extLst>
      <p:ext uri="{BB962C8B-B14F-4D97-AF65-F5344CB8AC3E}">
        <p14:creationId xmlns:p14="http://schemas.microsoft.com/office/powerpoint/2010/main" val="4943447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23" y="177800"/>
            <a:ext cx="8229600" cy="1109836"/>
          </a:xfrm>
        </p:spPr>
        <p:txBody>
          <a:bodyPr>
            <a:noAutofit/>
          </a:bodyPr>
          <a:lstStyle/>
          <a:p>
            <a:r>
              <a:rPr lang="fr-FR" sz="2400" dirty="0"/>
              <a:t>20 </a:t>
            </a:r>
            <a:r>
              <a:rPr lang="fr-FR" sz="2400" dirty="0" err="1" smtClean="0"/>
              <a:t>Years</a:t>
            </a:r>
            <a:r>
              <a:rPr lang="fr-FR" sz="2400" dirty="0"/>
              <a:t/>
            </a:r>
            <a:br>
              <a:rPr lang="fr-FR" sz="2400" dirty="0"/>
            </a:br>
            <a:endParaRPr lang="fr-FR" sz="2400" dirty="0"/>
          </a:p>
        </p:txBody>
      </p:sp>
      <p:grpSp>
        <p:nvGrpSpPr>
          <p:cNvPr id="3" name="Groupe 2">
            <a:extLst>
              <a:ext uri="{FF2B5EF4-FFF2-40B4-BE49-F238E27FC236}">
                <a16:creationId xmlns="" xmlns:a16="http://schemas.microsoft.com/office/drawing/2014/main" id="{F1F05F94-6F83-487D-A026-E29CFE19ABAA}"/>
              </a:ext>
            </a:extLst>
          </p:cNvPr>
          <p:cNvGrpSpPr/>
          <p:nvPr/>
        </p:nvGrpSpPr>
        <p:grpSpPr>
          <a:xfrm>
            <a:off x="233846" y="1173090"/>
            <a:ext cx="4177148" cy="5445952"/>
            <a:chOff x="233846" y="1173090"/>
            <a:chExt cx="4177148" cy="5445952"/>
          </a:xfrm>
        </p:grpSpPr>
        <p:sp>
          <p:nvSpPr>
            <p:cNvPr id="27" name="Rectangle 26">
              <a:extLst>
                <a:ext uri="{FF2B5EF4-FFF2-40B4-BE49-F238E27FC236}">
                  <a16:creationId xmlns="" xmlns:a16="http://schemas.microsoft.com/office/drawing/2014/main" id="{917F75CB-1C5B-4F05-89F1-AB033A28D2E0}"/>
                </a:ext>
              </a:extLst>
            </p:cNvPr>
            <p:cNvSpPr/>
            <p:nvPr/>
          </p:nvSpPr>
          <p:spPr>
            <a:xfrm>
              <a:off x="233846" y="1173090"/>
              <a:ext cx="4177148"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3"/>
            <a:stretch>
              <a:fillRect/>
            </a:stretch>
          </p:blipFill>
          <p:spPr>
            <a:xfrm>
              <a:off x="393515" y="1213993"/>
              <a:ext cx="1228583" cy="1567502"/>
            </a:xfrm>
            <a:prstGeom prst="rect">
              <a:avLst/>
            </a:prstGeom>
          </p:spPr>
        </p:pic>
        <p:pic>
          <p:nvPicPr>
            <p:cNvPr id="19" name="Image 18">
              <a:extLst>
                <a:ext uri="{FF2B5EF4-FFF2-40B4-BE49-F238E27FC236}">
                  <a16:creationId xmlns="" xmlns:a16="http://schemas.microsoft.com/office/drawing/2014/main" id="{D08042A3-6048-49BE-A50F-29E6266A60A1}"/>
                </a:ext>
              </a:extLst>
            </p:cNvPr>
            <p:cNvPicPr>
              <a:picLocks noChangeAspect="1"/>
            </p:cNvPicPr>
            <p:nvPr/>
          </p:nvPicPr>
          <p:blipFill>
            <a:blip r:embed="rId4"/>
            <a:stretch>
              <a:fillRect/>
            </a:stretch>
          </p:blipFill>
          <p:spPr>
            <a:xfrm>
              <a:off x="399502" y="3055882"/>
              <a:ext cx="2455489" cy="1302153"/>
            </a:xfrm>
            <a:prstGeom prst="rect">
              <a:avLst/>
            </a:prstGeom>
          </p:spPr>
        </p:pic>
        <p:sp>
          <p:nvSpPr>
            <p:cNvPr id="25" name="Rectangle 24">
              <a:extLst>
                <a:ext uri="{FF2B5EF4-FFF2-40B4-BE49-F238E27FC236}">
                  <a16:creationId xmlns="" xmlns:a16="http://schemas.microsoft.com/office/drawing/2014/main" id="{4F9A93E4-0163-4719-A5DF-FDAE71F6EBAE}"/>
                </a:ext>
              </a:extLst>
            </p:cNvPr>
            <p:cNvSpPr/>
            <p:nvPr/>
          </p:nvSpPr>
          <p:spPr>
            <a:xfrm>
              <a:off x="299191" y="4613753"/>
              <a:ext cx="2918440" cy="1600438"/>
            </a:xfrm>
            <a:prstGeom prst="rect">
              <a:avLst/>
            </a:prstGeom>
            <a:noFill/>
            <a:ln>
              <a:noFill/>
            </a:ln>
          </p:spPr>
          <p:txBody>
            <a:bodyPr wrap="square" rtlCol="0">
              <a:spAutoFit/>
            </a:bodyPr>
            <a:lstStyle/>
            <a:p>
              <a:pPr marL="285750" indent="-285750">
                <a:buFont typeface="Arial" panose="020B0604020202020204" pitchFamily="34" charset="0"/>
                <a:buChar char="•"/>
              </a:pPr>
              <a:r>
                <a:rPr lang="fr-FR" sz="1400" dirty="0" err="1" smtClean="0"/>
                <a:t>Enters</a:t>
              </a:r>
              <a:r>
                <a:rPr lang="fr-FR" sz="1400" dirty="0" smtClean="0"/>
                <a:t> a </a:t>
              </a:r>
              <a:r>
                <a:rPr lang="fr-FR" sz="1400" dirty="0" err="1" smtClean="0"/>
                <a:t>pharmacy</a:t>
              </a: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b="1" u="sng" dirty="0" smtClean="0"/>
                <a:t>BRCA </a:t>
              </a:r>
              <a:r>
                <a:rPr lang="fr-FR" sz="1400" b="1" u="sng" dirty="0" err="1" smtClean="0"/>
                <a:t>testing</a:t>
              </a:r>
              <a:r>
                <a:rPr lang="fr-FR" sz="1400" b="1" u="sng" dirty="0" smtClean="0"/>
                <a:t> </a:t>
              </a:r>
            </a:p>
            <a:p>
              <a:pPr marL="285750" indent="-285750">
                <a:buFont typeface="Arial" panose="020B0604020202020204" pitchFamily="34" charset="0"/>
                <a:buChar char="•"/>
              </a:pPr>
              <a:r>
                <a:rPr lang="fr-FR" sz="1400" b="1" u="sng" dirty="0" smtClean="0"/>
                <a:t>Direct to consumer</a:t>
              </a: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err="1" smtClean="0"/>
                <a:t>Buys</a:t>
              </a:r>
              <a:r>
                <a:rPr lang="fr-FR" sz="1400" dirty="0" smtClean="0"/>
                <a:t> and </a:t>
              </a:r>
              <a:r>
                <a:rPr lang="fr-FR" sz="1400" dirty="0" err="1" smtClean="0"/>
                <a:t>perfoms</a:t>
              </a:r>
              <a:r>
                <a:rPr lang="fr-FR" sz="1400" dirty="0"/>
                <a:t> </a:t>
              </a:r>
              <a:r>
                <a:rPr lang="fr-FR" sz="1400" dirty="0" smtClean="0"/>
                <a:t>the test</a:t>
              </a:r>
              <a:endParaRPr lang="fr-FR" sz="1400" dirty="0"/>
            </a:p>
          </p:txBody>
        </p:sp>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1</a:t>
              </a:r>
              <a:endParaRPr lang="fr-FR" dirty="0"/>
            </a:p>
          </p:txBody>
        </p:sp>
        <p:pic>
          <p:nvPicPr>
            <p:cNvPr id="31" name="Image 30">
              <a:extLst>
                <a:ext uri="{FF2B5EF4-FFF2-40B4-BE49-F238E27FC236}">
                  <a16:creationId xmlns="" xmlns:a16="http://schemas.microsoft.com/office/drawing/2014/main" id="{5CA0BC22-7498-4CDC-A7E1-94725DDFDE84}"/>
                </a:ext>
              </a:extLst>
            </p:cNvPr>
            <p:cNvPicPr>
              <a:picLocks noChangeAspect="1"/>
            </p:cNvPicPr>
            <p:nvPr/>
          </p:nvPicPr>
          <p:blipFill>
            <a:blip r:embed="rId5"/>
            <a:stretch>
              <a:fillRect/>
            </a:stretch>
          </p:blipFill>
          <p:spPr>
            <a:xfrm>
              <a:off x="2940281" y="5709714"/>
              <a:ext cx="1179918" cy="787540"/>
            </a:xfrm>
            <a:prstGeom prst="rect">
              <a:avLst/>
            </a:prstGeom>
          </p:spPr>
        </p:pic>
        <p:pic>
          <p:nvPicPr>
            <p:cNvPr id="32" name="Picture 3" descr="Cancer_BRCA.jpg">
              <a:extLst>
                <a:ext uri="{FF2B5EF4-FFF2-40B4-BE49-F238E27FC236}">
                  <a16:creationId xmlns="" xmlns:a16="http://schemas.microsoft.com/office/drawing/2014/main" id="{65B39DA5-9AC2-4A59-855E-06A794AD37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2648" y="4820638"/>
              <a:ext cx="960147" cy="798878"/>
            </a:xfrm>
            <a:prstGeom prst="rect">
              <a:avLst/>
            </a:prstGeom>
          </p:spPr>
        </p:pic>
        <p:pic>
          <p:nvPicPr>
            <p:cNvPr id="38" name="Image 37">
              <a:extLst>
                <a:ext uri="{FF2B5EF4-FFF2-40B4-BE49-F238E27FC236}">
                  <a16:creationId xmlns="" xmlns:a16="http://schemas.microsoft.com/office/drawing/2014/main" id="{7AA4228C-D532-4007-BFB8-576A4D1AC401}"/>
                </a:ext>
              </a:extLst>
            </p:cNvPr>
            <p:cNvPicPr>
              <a:picLocks noChangeAspect="1"/>
            </p:cNvPicPr>
            <p:nvPr/>
          </p:nvPicPr>
          <p:blipFill>
            <a:blip r:embed="rId7"/>
            <a:stretch>
              <a:fillRect/>
            </a:stretch>
          </p:blipFill>
          <p:spPr>
            <a:xfrm>
              <a:off x="3047429" y="3882237"/>
              <a:ext cx="1124559" cy="846676"/>
            </a:xfrm>
            <a:prstGeom prst="rect">
              <a:avLst/>
            </a:prstGeom>
          </p:spPr>
        </p:pic>
        <p:sp>
          <p:nvSpPr>
            <p:cNvPr id="39" name="Rectangle 38">
              <a:extLst>
                <a:ext uri="{FF2B5EF4-FFF2-40B4-BE49-F238E27FC236}">
                  <a16:creationId xmlns="" xmlns:a16="http://schemas.microsoft.com/office/drawing/2014/main" id="{9C75F46A-3CCC-4516-A1B6-D1AC420AB3E3}"/>
                </a:ext>
              </a:extLst>
            </p:cNvPr>
            <p:cNvSpPr/>
            <p:nvPr/>
          </p:nvSpPr>
          <p:spPr>
            <a:xfrm>
              <a:off x="2853357" y="3303913"/>
              <a:ext cx="1556836" cy="307777"/>
            </a:xfrm>
            <a:prstGeom prst="rect">
              <a:avLst/>
            </a:prstGeom>
          </p:spPr>
          <p:txBody>
            <a:bodyPr wrap="none">
              <a:spAutoFit/>
            </a:bodyPr>
            <a:lstStyle/>
            <a:p>
              <a:pPr marL="285750" indent="-285750">
                <a:buFont typeface="Arial" panose="020B0604020202020204" pitchFamily="34" charset="0"/>
                <a:buChar char="•"/>
              </a:pPr>
              <a:r>
                <a:rPr lang="fr-FR" sz="1400" dirty="0" smtClean="0"/>
                <a:t>Goes Shopping</a:t>
              </a:r>
              <a:endParaRPr lang="fr-FR" sz="1400" dirty="0"/>
            </a:p>
          </p:txBody>
        </p:sp>
      </p:grpSp>
      <p:grpSp>
        <p:nvGrpSpPr>
          <p:cNvPr id="5" name="Groupe 4">
            <a:extLst>
              <a:ext uri="{FF2B5EF4-FFF2-40B4-BE49-F238E27FC236}">
                <a16:creationId xmlns="" xmlns:a16="http://schemas.microsoft.com/office/drawing/2014/main" id="{82E884AF-9175-4664-9B1F-A52AF4C3E3C4}"/>
              </a:ext>
            </a:extLst>
          </p:cNvPr>
          <p:cNvGrpSpPr/>
          <p:nvPr/>
        </p:nvGrpSpPr>
        <p:grpSpPr>
          <a:xfrm>
            <a:off x="4701789" y="1143027"/>
            <a:ext cx="4369584" cy="5552589"/>
            <a:chOff x="4701789" y="1143027"/>
            <a:chExt cx="4369584" cy="5552589"/>
          </a:xfrm>
        </p:grpSpPr>
        <p:pic>
          <p:nvPicPr>
            <p:cNvPr id="35" name="Image 34">
              <a:extLst>
                <a:ext uri="{FF2B5EF4-FFF2-40B4-BE49-F238E27FC236}">
                  <a16:creationId xmlns="" xmlns:a16="http://schemas.microsoft.com/office/drawing/2014/main" id="{E439C7A4-3B9A-4305-9900-7CED095BC392}"/>
                </a:ext>
              </a:extLst>
            </p:cNvPr>
            <p:cNvPicPr>
              <a:picLocks noChangeAspect="1"/>
            </p:cNvPicPr>
            <p:nvPr/>
          </p:nvPicPr>
          <p:blipFill>
            <a:blip r:embed="rId8"/>
            <a:stretch>
              <a:fillRect/>
            </a:stretch>
          </p:blipFill>
          <p:spPr>
            <a:xfrm>
              <a:off x="8205297" y="4553286"/>
              <a:ext cx="752979" cy="588948"/>
            </a:xfrm>
            <a:prstGeom prst="rect">
              <a:avLst/>
            </a:prstGeom>
          </p:spPr>
        </p:pic>
        <p:sp>
          <p:nvSpPr>
            <p:cNvPr id="4" name="TextBox 3"/>
            <p:cNvSpPr txBox="1"/>
            <p:nvPr/>
          </p:nvSpPr>
          <p:spPr>
            <a:xfrm>
              <a:off x="4701789" y="4820638"/>
              <a:ext cx="4177147" cy="954107"/>
            </a:xfrm>
            <a:prstGeom prst="rect">
              <a:avLst/>
            </a:prstGeom>
            <a:noFill/>
            <a:ln>
              <a:noFill/>
            </a:ln>
          </p:spPr>
          <p:txBody>
            <a:bodyPr wrap="square" rtlCol="0">
              <a:spAutoFit/>
            </a:bodyPr>
            <a:lstStyle/>
            <a:p>
              <a:pPr marL="285750" indent="-285750">
                <a:buFont typeface="Arial" panose="020B0604020202020204" pitchFamily="34" charset="0"/>
                <a:buChar char="•"/>
              </a:pPr>
              <a:r>
                <a:rPr lang="fr-FR" sz="1400" b="1" u="sng" dirty="0" smtClean="0"/>
                <a:t>BRCA screening ?  </a:t>
              </a:r>
              <a:r>
                <a:rPr lang="fr-FR" sz="1400" dirty="0" smtClean="0"/>
                <a:t>HAS NO IDEA</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smtClean="0"/>
                <a:t>AFRAID OF GENETICS</a:t>
              </a:r>
            </a:p>
            <a:p>
              <a:pPr marL="285750" indent="-285750">
                <a:buFont typeface="Arial" panose="020B0604020202020204" pitchFamily="34" charset="0"/>
                <a:buChar char="•"/>
              </a:pPr>
              <a:endParaRPr lang="fr-FR" sz="1400" dirty="0"/>
            </a:p>
          </p:txBody>
        </p:sp>
        <p:pic>
          <p:nvPicPr>
            <p:cNvPr id="10" name="Image 9">
              <a:extLst>
                <a:ext uri="{FF2B5EF4-FFF2-40B4-BE49-F238E27FC236}">
                  <a16:creationId xmlns="" xmlns:a16="http://schemas.microsoft.com/office/drawing/2014/main" id="{974B66FD-C81C-4F6A-AA41-4AC63D07F896}"/>
                </a:ext>
              </a:extLst>
            </p:cNvPr>
            <p:cNvPicPr>
              <a:picLocks noChangeAspect="1"/>
            </p:cNvPicPr>
            <p:nvPr/>
          </p:nvPicPr>
          <p:blipFill>
            <a:blip r:embed="rId9"/>
            <a:stretch>
              <a:fillRect/>
            </a:stretch>
          </p:blipFill>
          <p:spPr>
            <a:xfrm>
              <a:off x="7916422" y="1946803"/>
              <a:ext cx="962516" cy="1785029"/>
            </a:xfrm>
            <a:prstGeom prst="rect">
              <a:avLst/>
            </a:prstGeom>
          </p:spPr>
        </p:pic>
        <p:pic>
          <p:nvPicPr>
            <p:cNvPr id="12" name="Image 11">
              <a:extLst>
                <a:ext uri="{FF2B5EF4-FFF2-40B4-BE49-F238E27FC236}">
                  <a16:creationId xmlns="" xmlns:a16="http://schemas.microsoft.com/office/drawing/2014/main" id="{A59B1CB4-063C-497D-889F-BA41AF3E6D87}"/>
                </a:ext>
              </a:extLst>
            </p:cNvPr>
            <p:cNvPicPr>
              <a:picLocks noChangeAspect="1"/>
            </p:cNvPicPr>
            <p:nvPr/>
          </p:nvPicPr>
          <p:blipFill>
            <a:blip r:embed="rId10"/>
            <a:stretch>
              <a:fillRect/>
            </a:stretch>
          </p:blipFill>
          <p:spPr>
            <a:xfrm>
              <a:off x="4838557" y="1232479"/>
              <a:ext cx="1284614" cy="1638990"/>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2</a:t>
              </a:r>
              <a:endParaRPr lang="fr-FR" dirty="0"/>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90"/>
              <a:ext cx="428653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Bulle narrative : ronde 32">
              <a:extLst>
                <a:ext uri="{FF2B5EF4-FFF2-40B4-BE49-F238E27FC236}">
                  <a16:creationId xmlns="" xmlns:a16="http://schemas.microsoft.com/office/drawing/2014/main" id="{AC7C408A-60ED-4720-9815-E5C998ED9FB0}"/>
                </a:ext>
              </a:extLst>
            </p:cNvPr>
            <p:cNvSpPr/>
            <p:nvPr/>
          </p:nvSpPr>
          <p:spPr>
            <a:xfrm>
              <a:off x="8178276" y="1456567"/>
              <a:ext cx="666429" cy="356541"/>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OK</a:t>
              </a:r>
            </a:p>
          </p:txBody>
        </p:sp>
        <p:sp>
          <p:nvSpPr>
            <p:cNvPr id="36" name="Rectangle 35">
              <a:extLst>
                <a:ext uri="{FF2B5EF4-FFF2-40B4-BE49-F238E27FC236}">
                  <a16:creationId xmlns="" xmlns:a16="http://schemas.microsoft.com/office/drawing/2014/main" id="{5044F60B-FAC7-4B20-A369-3F67BD0F6C91}"/>
                </a:ext>
              </a:extLst>
            </p:cNvPr>
            <p:cNvSpPr/>
            <p:nvPr/>
          </p:nvSpPr>
          <p:spPr>
            <a:xfrm>
              <a:off x="6077380" y="2238821"/>
              <a:ext cx="1904167" cy="2677656"/>
            </a:xfrm>
            <a:prstGeom prst="rect">
              <a:avLst/>
            </a:prstGeom>
          </p:spPr>
          <p:txBody>
            <a:bodyPr wrap="square">
              <a:spAutoFit/>
            </a:bodyPr>
            <a:lstStyle/>
            <a:p>
              <a:pPr marL="285750" indent="-285750">
                <a:buFont typeface="Arial" panose="020B0604020202020204" pitchFamily="34" charset="0"/>
                <a:buChar char="•"/>
              </a:pPr>
              <a:r>
                <a:rPr lang="fr-FR" sz="1400" dirty="0" smtClean="0"/>
                <a:t>1 single </a:t>
              </a:r>
              <a:r>
                <a:rPr lang="fr-FR" sz="1400" dirty="0" err="1" smtClean="0"/>
                <a:t>family</a:t>
              </a:r>
              <a:r>
                <a:rPr lang="fr-FR" sz="1400" dirty="0" smtClean="0"/>
                <a:t> </a:t>
              </a:r>
              <a:r>
                <a:rPr lang="fr-FR" sz="1400" dirty="0" err="1" smtClean="0"/>
                <a:t>member</a:t>
              </a:r>
              <a:r>
                <a:rPr lang="fr-FR" sz="1400" dirty="0" smtClean="0"/>
                <a:t> </a:t>
              </a:r>
              <a:r>
                <a:rPr lang="fr-FR" sz="1400" dirty="0" err="1" smtClean="0"/>
                <a:t>with</a:t>
              </a:r>
              <a:r>
                <a:rPr lang="fr-FR" sz="1400" dirty="0" smtClean="0"/>
                <a:t> a cancer (</a:t>
              </a:r>
              <a:r>
                <a:rPr lang="fr-FR" sz="1400" dirty="0"/>
                <a:t>&gt; </a:t>
              </a:r>
              <a:r>
                <a:rPr lang="fr-FR" sz="1400" dirty="0" smtClean="0"/>
                <a:t>50 </a:t>
              </a:r>
              <a:r>
                <a:rPr lang="fr-FR" sz="1400" dirty="0" err="1" smtClean="0"/>
                <a:t>years</a:t>
              </a:r>
              <a:r>
                <a:rPr lang="fr-FR" sz="1400" dirty="0" smtClean="0"/>
                <a:t>)</a:t>
              </a: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smtClean="0"/>
                <a:t>No notion of </a:t>
              </a:r>
              <a:r>
                <a:rPr lang="fr-FR" sz="1400" dirty="0" err="1" smtClean="0"/>
                <a:t>genetic</a:t>
              </a:r>
              <a:r>
                <a:rPr lang="fr-FR" sz="1400" dirty="0" smtClean="0"/>
                <a:t> </a:t>
              </a:r>
              <a:r>
                <a:rPr lang="fr-FR" sz="1400" dirty="0" err="1" smtClean="0"/>
                <a:t>disease</a:t>
              </a:r>
              <a:r>
                <a:rPr lang="fr-FR" sz="1400" dirty="0" smtClean="0"/>
                <a:t> in the </a:t>
              </a:r>
              <a:r>
                <a:rPr lang="fr-FR" sz="1400" dirty="0" err="1" smtClean="0"/>
                <a:t>family</a:t>
              </a:r>
              <a:endParaRPr lang="fr-FR" sz="1400" dirty="0" smtClean="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err="1" smtClean="0"/>
                <a:t>Within</a:t>
              </a:r>
              <a:r>
                <a:rPr lang="fr-FR" sz="1400" dirty="0" smtClean="0"/>
                <a:t> the </a:t>
              </a:r>
              <a:r>
                <a:rPr lang="fr-FR" sz="1400" dirty="0" err="1" smtClean="0"/>
                <a:t>general</a:t>
              </a:r>
              <a:r>
                <a:rPr lang="fr-FR" sz="1400" dirty="0" smtClean="0"/>
                <a:t> population screening</a:t>
              </a:r>
              <a:endParaRPr lang="fr-FR" sz="1400" dirty="0"/>
            </a:p>
            <a:p>
              <a:pPr marL="285750" indent="-285750">
                <a:buFont typeface="Arial" panose="020B0604020202020204" pitchFamily="34" charset="0"/>
                <a:buChar char="•"/>
              </a:pPr>
              <a:endParaRPr lang="fr-FR" sz="1400" dirty="0"/>
            </a:p>
          </p:txBody>
        </p:sp>
        <p:sp>
          <p:nvSpPr>
            <p:cNvPr id="40" name="ZoneTexte 39">
              <a:extLst>
                <a:ext uri="{FF2B5EF4-FFF2-40B4-BE49-F238E27FC236}">
                  <a16:creationId xmlns="" xmlns:a16="http://schemas.microsoft.com/office/drawing/2014/main" id="{2042779C-0BC1-460B-A047-0A81B00BD59D}"/>
                </a:ext>
              </a:extLst>
            </p:cNvPr>
            <p:cNvSpPr txBox="1"/>
            <p:nvPr/>
          </p:nvSpPr>
          <p:spPr>
            <a:xfrm>
              <a:off x="4708923" y="6172396"/>
              <a:ext cx="4362450" cy="523220"/>
            </a:xfrm>
            <a:prstGeom prst="rect">
              <a:avLst/>
            </a:prstGeom>
            <a:noFill/>
          </p:spPr>
          <p:txBody>
            <a:bodyPr wrap="square" rtlCol="0">
              <a:spAutoFit/>
            </a:bodyPr>
            <a:lstStyle/>
            <a:p>
              <a:r>
                <a:rPr lang="fr-FR" sz="1400" dirty="0" err="1" smtClean="0"/>
                <a:t>Waits</a:t>
              </a:r>
              <a:r>
                <a:rPr lang="fr-FR" sz="1400" dirty="0" smtClean="0"/>
                <a:t> few </a:t>
              </a:r>
              <a:r>
                <a:rPr lang="fr-FR" sz="1400" dirty="0" err="1" smtClean="0"/>
                <a:t>years</a:t>
              </a:r>
              <a:r>
                <a:rPr lang="fr-FR" sz="1400" dirty="0" smtClean="0"/>
                <a:t> </a:t>
              </a:r>
              <a:r>
                <a:rPr lang="fr-FR" sz="1400" dirty="0" err="1" smtClean="0"/>
                <a:t>before</a:t>
              </a:r>
              <a:r>
                <a:rPr lang="fr-FR" sz="1400" dirty="0" smtClean="0"/>
                <a:t> </a:t>
              </a:r>
              <a:r>
                <a:rPr lang="fr-FR" sz="1400" dirty="0" err="1" smtClean="0"/>
                <a:t>thinking</a:t>
              </a:r>
              <a:r>
                <a:rPr lang="fr-FR" sz="1400" dirty="0" smtClean="0"/>
                <a:t> about </a:t>
              </a:r>
              <a:r>
                <a:rPr lang="fr-FR" sz="1400" dirty="0" err="1" smtClean="0"/>
                <a:t>any</a:t>
              </a:r>
              <a:r>
                <a:rPr lang="fr-FR" sz="1400" dirty="0" smtClean="0"/>
                <a:t> screening or </a:t>
              </a:r>
              <a:r>
                <a:rPr lang="fr-FR" sz="1400" dirty="0" err="1" smtClean="0"/>
                <a:t>preventive</a:t>
              </a:r>
              <a:r>
                <a:rPr lang="fr-FR" sz="1400" dirty="0" smtClean="0"/>
                <a:t> </a:t>
              </a:r>
              <a:r>
                <a:rPr lang="fr-FR" sz="1400" dirty="0" err="1" smtClean="0"/>
                <a:t>approach</a:t>
              </a:r>
              <a:r>
                <a:rPr lang="fr-FR" sz="1400" dirty="0" smtClean="0"/>
                <a:t>/ </a:t>
              </a:r>
              <a:r>
                <a:rPr lang="fr-FR" sz="1400" dirty="0" err="1" smtClean="0"/>
                <a:t>Does</a:t>
              </a:r>
              <a:r>
                <a:rPr lang="fr-FR" sz="1400" dirty="0" smtClean="0"/>
                <a:t> not </a:t>
              </a:r>
              <a:r>
                <a:rPr lang="fr-FR" sz="1400" dirty="0" err="1" smtClean="0"/>
                <a:t>feel</a:t>
              </a:r>
              <a:r>
                <a:rPr lang="fr-FR" sz="1400" dirty="0" smtClean="0"/>
                <a:t> </a:t>
              </a:r>
              <a:r>
                <a:rPr lang="fr-FR" sz="1400" dirty="0" err="1" smtClean="0"/>
                <a:t>concern</a:t>
              </a:r>
              <a:endParaRPr lang="fr-FR" sz="1400" dirty="0"/>
            </a:p>
          </p:txBody>
        </p:sp>
      </p:grpSp>
    </p:spTree>
    <p:extLst>
      <p:ext uri="{BB962C8B-B14F-4D97-AF65-F5344CB8AC3E}">
        <p14:creationId xmlns:p14="http://schemas.microsoft.com/office/powerpoint/2010/main" val="844124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 xmlns:a16="http://schemas.microsoft.com/office/drawing/2014/main" id="{584C4EFB-595F-4023-BE4C-CAE5E9A94C61}"/>
              </a:ext>
            </a:extLst>
          </p:cNvPr>
          <p:cNvPicPr>
            <a:picLocks noChangeAspect="1"/>
          </p:cNvPicPr>
          <p:nvPr/>
        </p:nvPicPr>
        <p:blipFill rotWithShape="1">
          <a:blip r:embed="rId3"/>
          <a:srcRect b="33926"/>
          <a:stretch/>
        </p:blipFill>
        <p:spPr>
          <a:xfrm>
            <a:off x="2634015" y="2507649"/>
            <a:ext cx="1750460" cy="867446"/>
          </a:xfrm>
          <a:prstGeom prst="rect">
            <a:avLst/>
          </a:prstGeom>
        </p:spPr>
      </p:pic>
      <p:sp>
        <p:nvSpPr>
          <p:cNvPr id="2" name="Title 1"/>
          <p:cNvSpPr>
            <a:spLocks noGrp="1"/>
          </p:cNvSpPr>
          <p:nvPr>
            <p:ph type="title"/>
          </p:nvPr>
        </p:nvSpPr>
        <p:spPr>
          <a:xfrm>
            <a:off x="360223" y="177800"/>
            <a:ext cx="8229600" cy="1109836"/>
          </a:xfrm>
        </p:spPr>
        <p:txBody>
          <a:bodyPr>
            <a:noAutofit/>
          </a:bodyPr>
          <a:lstStyle/>
          <a:p>
            <a:r>
              <a:rPr lang="fr-FR" sz="2400" dirty="0"/>
              <a:t>20 </a:t>
            </a:r>
            <a:r>
              <a:rPr lang="fr-FR" sz="2400" dirty="0" err="1" smtClean="0"/>
              <a:t>Years</a:t>
            </a:r>
            <a:r>
              <a:rPr lang="fr-FR" sz="2400" dirty="0"/>
              <a:t/>
            </a:r>
            <a:br>
              <a:rPr lang="fr-FR" sz="2400" dirty="0"/>
            </a:br>
            <a:endParaRPr lang="fr-FR" sz="2400" dirty="0"/>
          </a:p>
        </p:txBody>
      </p:sp>
      <p:grpSp>
        <p:nvGrpSpPr>
          <p:cNvPr id="4" name="Groupe 3">
            <a:extLst>
              <a:ext uri="{FF2B5EF4-FFF2-40B4-BE49-F238E27FC236}">
                <a16:creationId xmlns="" xmlns:a16="http://schemas.microsoft.com/office/drawing/2014/main" id="{14248ACF-641C-48E7-9E4E-F8707FB38CBA}"/>
              </a:ext>
            </a:extLst>
          </p:cNvPr>
          <p:cNvGrpSpPr/>
          <p:nvPr/>
        </p:nvGrpSpPr>
        <p:grpSpPr>
          <a:xfrm>
            <a:off x="249152" y="1143027"/>
            <a:ext cx="4177148" cy="5445952"/>
            <a:chOff x="249152" y="1143027"/>
            <a:chExt cx="4177148" cy="5445952"/>
          </a:xfrm>
        </p:grpSpPr>
        <p:sp>
          <p:nvSpPr>
            <p:cNvPr id="27" name="Rectangle 26">
              <a:extLst>
                <a:ext uri="{FF2B5EF4-FFF2-40B4-BE49-F238E27FC236}">
                  <a16:creationId xmlns="" xmlns:a16="http://schemas.microsoft.com/office/drawing/2014/main" id="{917F75CB-1C5B-4F05-89F1-AB033A28D2E0}"/>
                </a:ext>
              </a:extLst>
            </p:cNvPr>
            <p:cNvSpPr/>
            <p:nvPr/>
          </p:nvSpPr>
          <p:spPr>
            <a:xfrm>
              <a:off x="249152" y="1143027"/>
              <a:ext cx="4177148"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 xmlns:a16="http://schemas.microsoft.com/office/drawing/2014/main" id="{873E2925-2D20-4629-BB9C-F577BA9B218A}"/>
                </a:ext>
              </a:extLst>
            </p:cNvPr>
            <p:cNvPicPr>
              <a:picLocks noChangeAspect="1"/>
            </p:cNvPicPr>
            <p:nvPr/>
          </p:nvPicPr>
          <p:blipFill>
            <a:blip r:embed="rId4"/>
            <a:stretch>
              <a:fillRect/>
            </a:stretch>
          </p:blipFill>
          <p:spPr>
            <a:xfrm>
              <a:off x="393515" y="1213993"/>
              <a:ext cx="1228583" cy="1567502"/>
            </a:xfrm>
            <a:prstGeom prst="rect">
              <a:avLst/>
            </a:prstGeom>
          </p:spPr>
        </p:pic>
        <p:sp>
          <p:nvSpPr>
            <p:cNvPr id="26" name="Rectangle 25">
              <a:extLst>
                <a:ext uri="{FF2B5EF4-FFF2-40B4-BE49-F238E27FC236}">
                  <a16:creationId xmlns="" xmlns:a16="http://schemas.microsoft.com/office/drawing/2014/main" id="{A948C5AB-1C9C-4E2D-861E-4A76448FD44E}"/>
                </a:ext>
              </a:extLst>
            </p:cNvPr>
            <p:cNvSpPr/>
            <p:nvPr/>
          </p:nvSpPr>
          <p:spPr>
            <a:xfrm>
              <a:off x="1842546" y="1173090"/>
              <a:ext cx="957526" cy="369332"/>
            </a:xfrm>
            <a:prstGeom prst="rect">
              <a:avLst/>
            </a:prstGeom>
          </p:spPr>
          <p:txBody>
            <a:bodyPr wrap="none">
              <a:spAutoFit/>
            </a:bodyPr>
            <a:lstStyle/>
            <a:p>
              <a:r>
                <a:rPr lang="fr-FR" dirty="0" smtClean="0"/>
                <a:t>Carole </a:t>
              </a:r>
              <a:r>
                <a:rPr lang="fr-FR" dirty="0"/>
                <a:t>1</a:t>
              </a:r>
            </a:p>
          </p:txBody>
        </p:sp>
        <p:sp>
          <p:nvSpPr>
            <p:cNvPr id="3" name="Rectangle 2">
              <a:extLst>
                <a:ext uri="{FF2B5EF4-FFF2-40B4-BE49-F238E27FC236}">
                  <a16:creationId xmlns="" xmlns:a16="http://schemas.microsoft.com/office/drawing/2014/main" id="{D7057B1A-A57E-45B1-B096-659BD07B0960}"/>
                </a:ext>
              </a:extLst>
            </p:cNvPr>
            <p:cNvSpPr/>
            <p:nvPr/>
          </p:nvSpPr>
          <p:spPr>
            <a:xfrm>
              <a:off x="265139" y="2915495"/>
              <a:ext cx="3749744" cy="1815882"/>
            </a:xfrm>
            <a:prstGeom prst="rect">
              <a:avLst/>
            </a:prstGeom>
          </p:spPr>
          <p:txBody>
            <a:bodyPr wrap="none">
              <a:spAutoFit/>
            </a:bodyPr>
            <a:lstStyle/>
            <a:p>
              <a:pPr marL="285750" indent="-285750">
                <a:buFont typeface="Arial" panose="020B0604020202020204" pitchFamily="34" charset="0"/>
                <a:buChar char="•"/>
              </a:pPr>
              <a:r>
                <a:rPr lang="fr-FR" sz="1400" b="1" u="sng" dirty="0" err="1" smtClean="0"/>
                <a:t>Results</a:t>
              </a:r>
              <a:r>
                <a:rPr lang="fr-FR" sz="1400" b="1" u="sng" dirty="0" smtClean="0"/>
                <a:t>?  </a:t>
              </a:r>
              <a:r>
                <a:rPr lang="fr-FR" sz="1400" b="1" u="sng" dirty="0" err="1" smtClean="0"/>
                <a:t>She</a:t>
              </a:r>
              <a:r>
                <a:rPr lang="fr-FR" sz="1400" b="1" u="sng" dirty="0" smtClean="0"/>
                <a:t> </a:t>
              </a:r>
              <a:r>
                <a:rPr lang="fr-FR" sz="1400" b="1" u="sng" dirty="0" err="1" smtClean="0"/>
                <a:t>is</a:t>
              </a:r>
              <a:r>
                <a:rPr lang="fr-FR" sz="1400" b="1" u="sng" dirty="0" smtClean="0"/>
                <a:t> BRCA1</a:t>
              </a:r>
              <a:endParaRPr lang="fr-FR" sz="1400" b="1" u="sng"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err="1" smtClean="0"/>
                <a:t>Learns</a:t>
              </a:r>
              <a:r>
                <a:rPr lang="fr-FR" sz="1400" dirty="0" smtClean="0"/>
                <a:t> the impact of  BRCA1 </a:t>
              </a:r>
              <a:endParaRPr lang="fr-FR" sz="1400" dirty="0"/>
            </a:p>
            <a:p>
              <a:pPr marL="285750" indent="-285750">
                <a:buFont typeface="Arial" panose="020B0604020202020204" pitchFamily="34" charset="0"/>
                <a:buChar char="•"/>
              </a:pPr>
              <a:r>
                <a:rPr lang="fr-FR" sz="1400" dirty="0" err="1" smtClean="0"/>
                <a:t>Discovers</a:t>
              </a:r>
              <a:r>
                <a:rPr lang="fr-FR" sz="1400" dirty="0" smtClean="0"/>
                <a:t> the </a:t>
              </a:r>
              <a:r>
                <a:rPr lang="fr-FR" sz="1400" dirty="0" err="1" smtClean="0"/>
                <a:t>risk</a:t>
              </a:r>
              <a:r>
                <a:rPr lang="fr-FR" sz="1400" dirty="0" smtClean="0"/>
                <a:t> of </a:t>
              </a:r>
              <a:r>
                <a:rPr lang="fr-FR" sz="1400" dirty="0" smtClean="0">
                  <a:solidFill>
                    <a:srgbClr val="FF0000"/>
                  </a:solidFill>
                </a:rPr>
                <a:t>BREAST CANCER: </a:t>
              </a:r>
              <a:r>
                <a:rPr lang="fr-FR" sz="1400" dirty="0">
                  <a:solidFill>
                    <a:srgbClr val="FF0000"/>
                  </a:solidFill>
                </a:rPr>
                <a:t>65% </a:t>
              </a:r>
              <a:endParaRPr lang="fr-FR" sz="1400" dirty="0" smtClean="0">
                <a:solidFill>
                  <a:srgbClr val="FF0000"/>
                </a:solidFill>
              </a:endParaRPr>
            </a:p>
            <a:p>
              <a:pPr marL="285750" indent="-285750">
                <a:buFont typeface="Arial" panose="020B0604020202020204" pitchFamily="34" charset="0"/>
                <a:buChar char="•"/>
              </a:pPr>
              <a:r>
                <a:rPr lang="fr-FR" sz="1400" b="1" u="sng" dirty="0" smtClean="0">
                  <a:solidFill>
                    <a:srgbClr val="FF0000"/>
                  </a:solidFill>
                </a:rPr>
                <a:t>OVARIAN CANCER</a:t>
              </a:r>
              <a:r>
                <a:rPr lang="fr-FR" sz="1400" dirty="0" smtClean="0">
                  <a:solidFill>
                    <a:srgbClr val="FF0000"/>
                  </a:solidFill>
                </a:rPr>
                <a:t>: </a:t>
              </a:r>
              <a:r>
                <a:rPr lang="fr-FR" sz="1400" dirty="0">
                  <a:solidFill>
                    <a:srgbClr val="FF0000"/>
                  </a:solidFill>
                </a:rPr>
                <a:t>45%</a:t>
              </a:r>
            </a:p>
            <a:p>
              <a:pPr marL="285750" indent="-285750">
                <a:buFont typeface="Arial" panose="020B0604020202020204" pitchFamily="34" charset="0"/>
                <a:buChar char="•"/>
              </a:pPr>
              <a:r>
                <a:rPr lang="fr-FR" sz="1400" dirty="0" err="1" smtClean="0"/>
                <a:t>Reads</a:t>
              </a:r>
              <a:r>
                <a:rPr lang="fr-FR" sz="1400" dirty="0" smtClean="0"/>
                <a:t> about the </a:t>
              </a:r>
              <a:r>
                <a:rPr lang="fr-FR" sz="1400" dirty="0" err="1" smtClean="0"/>
                <a:t>different</a:t>
              </a:r>
              <a:r>
                <a:rPr lang="fr-FR" sz="1400" dirty="0" smtClean="0"/>
                <a:t> </a:t>
              </a:r>
              <a:r>
                <a:rPr lang="fr-FR" sz="1400" dirty="0" err="1" smtClean="0"/>
                <a:t>preventive</a:t>
              </a:r>
              <a:r>
                <a:rPr lang="fr-FR" sz="1400" dirty="0" smtClean="0"/>
                <a:t> options</a:t>
              </a:r>
              <a:endParaRPr lang="fr-FR" sz="1400" dirty="0"/>
            </a:p>
            <a:p>
              <a:pPr marL="285750" indent="-285750">
                <a:buFont typeface="Arial" panose="020B0604020202020204" pitchFamily="34" charset="0"/>
                <a:buChar char="•"/>
              </a:pPr>
              <a:r>
                <a:rPr lang="fr-FR" sz="1400" b="1" u="sng" dirty="0" smtClean="0"/>
                <a:t>Looks for the </a:t>
              </a:r>
              <a:r>
                <a:rPr lang="fr-FR" sz="1400" b="1" u="sng" dirty="0" err="1" smtClean="0"/>
                <a:t>infomations</a:t>
              </a:r>
              <a:r>
                <a:rPr lang="fr-FR" sz="1400" b="1" u="sng" dirty="0" smtClean="0"/>
                <a:t> and </a:t>
              </a:r>
              <a:r>
                <a:rPr lang="fr-FR" sz="1400" b="1" u="sng" dirty="0" err="1" smtClean="0"/>
                <a:t>specialists</a:t>
              </a:r>
              <a:r>
                <a:rPr lang="fr-FR" sz="1400" b="1" u="sng" dirty="0" smtClean="0"/>
                <a:t> </a:t>
              </a:r>
            </a:p>
            <a:p>
              <a:r>
                <a:rPr lang="fr-FR" sz="1400" b="1" u="sng" dirty="0" smtClean="0"/>
                <a:t>for counseling</a:t>
              </a:r>
              <a:endParaRPr lang="fr-FR" sz="1400" b="1" u="sng" dirty="0"/>
            </a:p>
          </p:txBody>
        </p:sp>
        <p:pic>
          <p:nvPicPr>
            <p:cNvPr id="8" name="Image 7">
              <a:extLst>
                <a:ext uri="{FF2B5EF4-FFF2-40B4-BE49-F238E27FC236}">
                  <a16:creationId xmlns="" xmlns:a16="http://schemas.microsoft.com/office/drawing/2014/main" id="{1444122B-6FC1-4AE2-A714-F5853E0A5460}"/>
                </a:ext>
              </a:extLst>
            </p:cNvPr>
            <p:cNvPicPr>
              <a:picLocks noChangeAspect="1"/>
            </p:cNvPicPr>
            <p:nvPr/>
          </p:nvPicPr>
          <p:blipFill>
            <a:blip r:embed="rId5"/>
            <a:stretch>
              <a:fillRect/>
            </a:stretch>
          </p:blipFill>
          <p:spPr>
            <a:xfrm>
              <a:off x="1435096" y="4848731"/>
              <a:ext cx="1537377" cy="1537377"/>
            </a:xfrm>
            <a:prstGeom prst="rect">
              <a:avLst/>
            </a:prstGeom>
          </p:spPr>
        </p:pic>
      </p:grpSp>
      <p:grpSp>
        <p:nvGrpSpPr>
          <p:cNvPr id="5" name="Groupe 4">
            <a:extLst>
              <a:ext uri="{FF2B5EF4-FFF2-40B4-BE49-F238E27FC236}">
                <a16:creationId xmlns="" xmlns:a16="http://schemas.microsoft.com/office/drawing/2014/main" id="{28E1DB9B-F3EB-4C10-8DEE-13770036CB5B}"/>
              </a:ext>
            </a:extLst>
          </p:cNvPr>
          <p:cNvGrpSpPr/>
          <p:nvPr/>
        </p:nvGrpSpPr>
        <p:grpSpPr>
          <a:xfrm>
            <a:off x="4701789" y="1143027"/>
            <a:ext cx="4286533" cy="5476015"/>
            <a:chOff x="4701789" y="1143027"/>
            <a:chExt cx="4286533" cy="5476015"/>
          </a:xfrm>
        </p:grpSpPr>
        <p:pic>
          <p:nvPicPr>
            <p:cNvPr id="12" name="Image 11">
              <a:extLst>
                <a:ext uri="{FF2B5EF4-FFF2-40B4-BE49-F238E27FC236}">
                  <a16:creationId xmlns="" xmlns:a16="http://schemas.microsoft.com/office/drawing/2014/main" id="{A59B1CB4-063C-497D-889F-BA41AF3E6D87}"/>
                </a:ext>
              </a:extLst>
            </p:cNvPr>
            <p:cNvPicPr>
              <a:picLocks noChangeAspect="1"/>
            </p:cNvPicPr>
            <p:nvPr/>
          </p:nvPicPr>
          <p:blipFill>
            <a:blip r:embed="rId6"/>
            <a:stretch>
              <a:fillRect/>
            </a:stretch>
          </p:blipFill>
          <p:spPr>
            <a:xfrm>
              <a:off x="4838557" y="1232479"/>
              <a:ext cx="1284614" cy="1638990"/>
            </a:xfrm>
            <a:prstGeom prst="rect">
              <a:avLst/>
            </a:prstGeom>
          </p:spPr>
        </p:pic>
        <p:sp>
          <p:nvSpPr>
            <p:cNvPr id="24" name="Rectangle 23">
              <a:extLst>
                <a:ext uri="{FF2B5EF4-FFF2-40B4-BE49-F238E27FC236}">
                  <a16:creationId xmlns="" xmlns:a16="http://schemas.microsoft.com/office/drawing/2014/main" id="{694450E6-77C1-4DBF-9633-07167D4ED105}"/>
                </a:ext>
              </a:extLst>
            </p:cNvPr>
            <p:cNvSpPr/>
            <p:nvPr/>
          </p:nvSpPr>
          <p:spPr>
            <a:xfrm>
              <a:off x="6477483" y="1143027"/>
              <a:ext cx="957526" cy="369332"/>
            </a:xfrm>
            <a:prstGeom prst="rect">
              <a:avLst/>
            </a:prstGeom>
          </p:spPr>
          <p:txBody>
            <a:bodyPr wrap="none">
              <a:spAutoFit/>
            </a:bodyPr>
            <a:lstStyle/>
            <a:p>
              <a:r>
                <a:rPr lang="fr-FR" dirty="0" smtClean="0"/>
                <a:t>Carole </a:t>
              </a:r>
              <a:r>
                <a:rPr lang="fr-FR" dirty="0"/>
                <a:t>2</a:t>
              </a:r>
            </a:p>
          </p:txBody>
        </p:sp>
        <p:sp>
          <p:nvSpPr>
            <p:cNvPr id="28" name="Rectangle 27">
              <a:extLst>
                <a:ext uri="{FF2B5EF4-FFF2-40B4-BE49-F238E27FC236}">
                  <a16:creationId xmlns="" xmlns:a16="http://schemas.microsoft.com/office/drawing/2014/main" id="{6DEE5040-B16A-49D1-8CC9-1DE9A590A974}"/>
                </a:ext>
              </a:extLst>
            </p:cNvPr>
            <p:cNvSpPr/>
            <p:nvPr/>
          </p:nvSpPr>
          <p:spPr>
            <a:xfrm>
              <a:off x="4701789" y="1173090"/>
              <a:ext cx="4286533" cy="5445952"/>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 xmlns:a16="http://schemas.microsoft.com/office/drawing/2014/main" id="{CCEE87CF-343C-4F1E-A579-FEF96E716D6F}"/>
                </a:ext>
              </a:extLst>
            </p:cNvPr>
            <p:cNvSpPr/>
            <p:nvPr/>
          </p:nvSpPr>
          <p:spPr>
            <a:xfrm rot="10800000" flipH="1" flipV="1">
              <a:off x="6323201" y="2071742"/>
              <a:ext cx="2648633" cy="3323987"/>
            </a:xfrm>
            <a:prstGeom prst="rect">
              <a:avLst/>
            </a:prstGeom>
          </p:spPr>
          <p:txBody>
            <a:bodyPr wrap="square">
              <a:spAutoFit/>
            </a:bodyPr>
            <a:lstStyle/>
            <a:p>
              <a:pPr marL="285750" indent="-285750">
                <a:buFont typeface="Arial" panose="020B0604020202020204" pitchFamily="34" charset="0"/>
                <a:buChar char="•"/>
              </a:pPr>
              <a:endParaRPr lang="fr-FR" b="1" u="sng" dirty="0"/>
            </a:p>
            <a:p>
              <a:pPr marL="285750" indent="-285750">
                <a:buFont typeface="Arial" panose="020B0604020202020204" pitchFamily="34" charset="0"/>
                <a:buChar char="•"/>
              </a:pPr>
              <a:r>
                <a:rPr lang="fr-FR" sz="1400" b="1" u="sng" dirty="0" err="1" smtClean="0"/>
                <a:t>She</a:t>
              </a:r>
              <a:r>
                <a:rPr lang="fr-FR" sz="1400" b="1" u="sng" dirty="0" smtClean="0"/>
                <a:t> </a:t>
              </a:r>
              <a:r>
                <a:rPr lang="fr-FR" sz="1400" b="1" u="sng" dirty="0" err="1" smtClean="0"/>
                <a:t>is</a:t>
              </a:r>
              <a:r>
                <a:rPr lang="fr-FR" sz="1400" b="1" u="sng" dirty="0" smtClean="0"/>
                <a:t> </a:t>
              </a:r>
              <a:r>
                <a:rPr lang="fr-FR" sz="1400" b="1" u="sng" dirty="0" err="1" smtClean="0"/>
                <a:t>doing</a:t>
              </a:r>
              <a:r>
                <a:rPr lang="fr-FR" sz="1400" b="1" u="sng" dirty="0" smtClean="0"/>
                <a:t> </a:t>
              </a:r>
              <a:r>
                <a:rPr lang="fr-FR" sz="1400" b="1" u="sng" dirty="0" err="1" smtClean="0"/>
                <a:t>great</a:t>
              </a:r>
              <a:endParaRPr lang="fr-FR" sz="1400" b="1" u="sng" dirty="0"/>
            </a:p>
            <a:p>
              <a:pPr marL="285750" indent="-285750">
                <a:buFont typeface="Arial" panose="020B0604020202020204" pitchFamily="34" charset="0"/>
                <a:buChar char="•"/>
              </a:pPr>
              <a:r>
                <a:rPr lang="fr-FR" sz="1400" b="1" u="sng" dirty="0" smtClean="0"/>
                <a:t>No </a:t>
              </a:r>
              <a:r>
                <a:rPr lang="fr-FR" sz="1400" b="1" u="sng" dirty="0" err="1" smtClean="0"/>
                <a:t>Worries</a:t>
              </a:r>
              <a:endParaRPr lang="fr-FR" sz="1400" b="1" u="sng" dirty="0"/>
            </a:p>
            <a:p>
              <a:pPr marL="285750" indent="-285750">
                <a:buFont typeface="Arial" panose="020B0604020202020204" pitchFamily="34" charset="0"/>
                <a:buChar char="•"/>
              </a:pPr>
              <a:r>
                <a:rPr lang="fr-FR" sz="1400" dirty="0" err="1" smtClean="0"/>
                <a:t>Studies</a:t>
              </a:r>
              <a:endParaRPr lang="fr-FR" sz="1400" dirty="0"/>
            </a:p>
            <a:p>
              <a:pPr marL="285750" indent="-285750">
                <a:buFont typeface="Arial" panose="020B0604020202020204" pitchFamily="34" charset="0"/>
                <a:buChar char="•"/>
              </a:pPr>
              <a:r>
                <a:rPr lang="fr-FR" sz="1400" dirty="0" err="1" smtClean="0"/>
                <a:t>Meets</a:t>
              </a:r>
              <a:r>
                <a:rPr lang="fr-FR" sz="1400" dirty="0" smtClean="0"/>
                <a:t> Robert</a:t>
              </a:r>
              <a:endParaRPr lang="fr-FR" sz="1400" dirty="0"/>
            </a:p>
            <a:p>
              <a:r>
                <a:rPr lang="fr-FR" sz="1400" dirty="0"/>
                <a:t>  </a:t>
              </a:r>
            </a:p>
            <a:p>
              <a:pPr marL="285750" indent="-285750">
                <a:buFont typeface="Arial" panose="020B0604020202020204" pitchFamily="34" charset="0"/>
                <a:buChar char="•"/>
              </a:pPr>
              <a:endParaRPr lang="fr-FR" sz="1400" dirty="0"/>
            </a:p>
            <a:p>
              <a:endParaRPr lang="fr-FR" dirty="0"/>
            </a:p>
            <a:p>
              <a:endParaRPr lang="fr-FR" dirty="0"/>
            </a:p>
            <a:p>
              <a:endParaRPr lang="fr-FR" dirty="0"/>
            </a:p>
            <a:p>
              <a:endParaRPr lang="fr-FR" dirty="0"/>
            </a:p>
            <a:p>
              <a:r>
                <a:rPr lang="fr-FR" dirty="0"/>
                <a:t> </a:t>
              </a:r>
            </a:p>
            <a:p>
              <a:endParaRPr lang="fr-FR" dirty="0"/>
            </a:p>
          </p:txBody>
        </p:sp>
        <p:pic>
          <p:nvPicPr>
            <p:cNvPr id="15" name="Image 14">
              <a:extLst>
                <a:ext uri="{FF2B5EF4-FFF2-40B4-BE49-F238E27FC236}">
                  <a16:creationId xmlns="" xmlns:a16="http://schemas.microsoft.com/office/drawing/2014/main" id="{DC6D0180-CD6D-4BD2-9F44-5445D2B6525D}"/>
                </a:ext>
              </a:extLst>
            </p:cNvPr>
            <p:cNvPicPr>
              <a:picLocks noChangeAspect="1"/>
            </p:cNvPicPr>
            <p:nvPr/>
          </p:nvPicPr>
          <p:blipFill>
            <a:blip r:embed="rId7"/>
            <a:stretch>
              <a:fillRect/>
            </a:stretch>
          </p:blipFill>
          <p:spPr>
            <a:xfrm rot="10800000" flipV="1">
              <a:off x="6123171" y="3375095"/>
              <a:ext cx="1027880" cy="1356440"/>
            </a:xfrm>
            <a:prstGeom prst="rect">
              <a:avLst/>
            </a:prstGeom>
          </p:spPr>
        </p:pic>
        <p:sp>
          <p:nvSpPr>
            <p:cNvPr id="16" name="ZoneTexte 15">
              <a:extLst>
                <a:ext uri="{FF2B5EF4-FFF2-40B4-BE49-F238E27FC236}">
                  <a16:creationId xmlns="" xmlns:a16="http://schemas.microsoft.com/office/drawing/2014/main" id="{BA40D44C-53A9-4F86-9954-51EE4E59DC33}"/>
                </a:ext>
              </a:extLst>
            </p:cNvPr>
            <p:cNvSpPr txBox="1"/>
            <p:nvPr/>
          </p:nvSpPr>
          <p:spPr>
            <a:xfrm>
              <a:off x="4799657" y="5497033"/>
              <a:ext cx="1697901" cy="523220"/>
            </a:xfrm>
            <a:prstGeom prst="rect">
              <a:avLst/>
            </a:prstGeom>
            <a:noFill/>
          </p:spPr>
          <p:txBody>
            <a:bodyPr wrap="none" rtlCol="0">
              <a:spAutoFit/>
            </a:bodyPr>
            <a:lstStyle/>
            <a:p>
              <a:pPr marL="285750" indent="-285750" algn="ctr">
                <a:buFont typeface="Arial" panose="020B0604020202020204" pitchFamily="34" charset="0"/>
                <a:buChar char="•"/>
              </a:pPr>
              <a:r>
                <a:rPr lang="fr-FR" sz="1400" dirty="0" smtClean="0"/>
                <a:t>Vacation, parties</a:t>
              </a:r>
              <a:endParaRPr lang="fr-FR" sz="1400" dirty="0"/>
            </a:p>
            <a:p>
              <a:pPr marL="285750" indent="-285750" algn="ctr">
                <a:buFont typeface="Arial" panose="020B0604020202020204" pitchFamily="34" charset="0"/>
                <a:buChar char="•"/>
              </a:pPr>
              <a:endParaRPr lang="fr-FR" sz="1400" dirty="0"/>
            </a:p>
          </p:txBody>
        </p:sp>
        <p:pic>
          <p:nvPicPr>
            <p:cNvPr id="25" name="Image 24">
              <a:extLst>
                <a:ext uri="{FF2B5EF4-FFF2-40B4-BE49-F238E27FC236}">
                  <a16:creationId xmlns="" xmlns:a16="http://schemas.microsoft.com/office/drawing/2014/main" id="{8C24838C-715C-4FFF-B21F-A4CAFE520C01}"/>
                </a:ext>
              </a:extLst>
            </p:cNvPr>
            <p:cNvPicPr>
              <a:picLocks noChangeAspect="1"/>
            </p:cNvPicPr>
            <p:nvPr/>
          </p:nvPicPr>
          <p:blipFill>
            <a:blip r:embed="rId8"/>
            <a:stretch>
              <a:fillRect/>
            </a:stretch>
          </p:blipFill>
          <p:spPr>
            <a:xfrm>
              <a:off x="6595425" y="5041911"/>
              <a:ext cx="2213691" cy="1474116"/>
            </a:xfrm>
            <a:prstGeom prst="rect">
              <a:avLst/>
            </a:prstGeom>
          </p:spPr>
        </p:pic>
      </p:grpSp>
    </p:spTree>
    <p:extLst>
      <p:ext uri="{BB962C8B-B14F-4D97-AF65-F5344CB8AC3E}">
        <p14:creationId xmlns:p14="http://schemas.microsoft.com/office/powerpoint/2010/main" val="29529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58446" y="961591"/>
            <a:ext cx="5832475" cy="863600"/>
          </a:xfrm>
        </p:spPr>
        <p:txBody>
          <a:bodyPr/>
          <a:lstStyle/>
          <a:p>
            <a:pPr eaLnBrk="1" hangingPunct="1"/>
            <a:r>
              <a:rPr lang="en-US" sz="3600" dirty="0">
                <a:latin typeface="Arial" charset="0"/>
              </a:rPr>
              <a:t>Cancer Etiology:</a:t>
            </a:r>
          </a:p>
        </p:txBody>
      </p:sp>
      <p:sp>
        <p:nvSpPr>
          <p:cNvPr id="148483" name="Rectangle 3"/>
          <p:cNvSpPr>
            <a:spLocks noGrp="1" noChangeArrowheads="1"/>
          </p:cNvSpPr>
          <p:nvPr>
            <p:ph type="body" idx="1"/>
          </p:nvPr>
        </p:nvSpPr>
        <p:spPr>
          <a:xfrm>
            <a:off x="533400" y="2349500"/>
            <a:ext cx="8077200" cy="3822700"/>
          </a:xfrm>
        </p:spPr>
        <p:txBody>
          <a:bodyPr/>
          <a:lstStyle/>
          <a:p>
            <a:pPr eaLnBrk="1" hangingPunct="1">
              <a:lnSpc>
                <a:spcPct val="90000"/>
              </a:lnSpc>
              <a:spcBef>
                <a:spcPct val="50000"/>
              </a:spcBef>
              <a:spcAft>
                <a:spcPct val="70000"/>
              </a:spcAft>
            </a:pPr>
            <a:r>
              <a:rPr lang="en-US" dirty="0">
                <a:latin typeface="Arial" charset="0"/>
              </a:rPr>
              <a:t>~5-10% of cases have a strong hereditary component</a:t>
            </a:r>
          </a:p>
          <a:p>
            <a:pPr eaLnBrk="1" hangingPunct="1">
              <a:lnSpc>
                <a:spcPct val="90000"/>
              </a:lnSpc>
              <a:spcBef>
                <a:spcPct val="50000"/>
              </a:spcBef>
              <a:spcAft>
                <a:spcPct val="70000"/>
              </a:spcAft>
            </a:pPr>
            <a:r>
              <a:rPr lang="en-US" dirty="0">
                <a:latin typeface="Arial" charset="0"/>
              </a:rPr>
              <a:t>~15-20%  are </a:t>
            </a:r>
            <a:r>
              <a:rPr lang="ja-JP" altLang="en-US" dirty="0">
                <a:latin typeface="Arial" charset="0"/>
              </a:rPr>
              <a:t>“</a:t>
            </a:r>
            <a:r>
              <a:rPr lang="en-US" dirty="0">
                <a:latin typeface="Arial" charset="0"/>
              </a:rPr>
              <a:t>familial</a:t>
            </a:r>
            <a:r>
              <a:rPr lang="ja-JP" altLang="en-US" dirty="0">
                <a:latin typeface="Arial" charset="0"/>
              </a:rPr>
              <a:t>”</a:t>
            </a:r>
            <a:r>
              <a:rPr lang="en-US" dirty="0">
                <a:latin typeface="Arial" charset="0"/>
              </a:rPr>
              <a:t>/multifactorial</a:t>
            </a:r>
          </a:p>
          <a:p>
            <a:pPr eaLnBrk="1" hangingPunct="1">
              <a:lnSpc>
                <a:spcPct val="90000"/>
              </a:lnSpc>
              <a:spcBef>
                <a:spcPct val="50000"/>
              </a:spcBef>
              <a:spcAft>
                <a:spcPct val="70000"/>
              </a:spcAft>
            </a:pPr>
            <a:r>
              <a:rPr lang="en-US" dirty="0">
                <a:latin typeface="Arial" charset="0"/>
              </a:rPr>
              <a:t>~70-75% are thought to be sporadic</a:t>
            </a:r>
          </a:p>
        </p:txBody>
      </p:sp>
    </p:spTree>
    <p:extLst>
      <p:ext uri="{BB962C8B-B14F-4D97-AF65-F5344CB8AC3E}">
        <p14:creationId xmlns:p14="http://schemas.microsoft.com/office/powerpoint/2010/main" val="3111401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408</TotalTime>
  <Words>3109</Words>
  <Application>Microsoft Macintosh PowerPoint</Application>
  <PresentationFormat>On-screen Show (4:3)</PresentationFormat>
  <Paragraphs>652</Paragraphs>
  <Slides>69</Slides>
  <Notes>22</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Personalized medicine in women cancer</vt:lpstr>
      <vt:lpstr>PowerPoint Presentation</vt:lpstr>
      <vt:lpstr>PowerPoint Presentation</vt:lpstr>
      <vt:lpstr>PowerPoint Presentation</vt:lpstr>
      <vt:lpstr>The classical management:</vt:lpstr>
      <vt:lpstr>  </vt:lpstr>
      <vt:lpstr>20 Years </vt:lpstr>
      <vt:lpstr>20 Years </vt:lpstr>
      <vt:lpstr>Cancer Etiology:</vt:lpstr>
      <vt:lpstr>Hereditary Breast/Ovarian CA</vt:lpstr>
      <vt:lpstr>Hereditary Breast and Ovarian CA (HBOC)</vt:lpstr>
      <vt:lpstr>  BRCA1/2 Mutation Incidence </vt:lpstr>
      <vt:lpstr>BRCA Genes </vt:lpstr>
      <vt:lpstr>Passing on Risk- Autosomal Dominant Each child has 50% risk of inheriting familial mutation</vt:lpstr>
      <vt:lpstr>BRCA1/2 Mutations: Cancer Risks</vt:lpstr>
      <vt:lpstr>Diagnosis at a young age Do we offer testing?</vt:lpstr>
      <vt:lpstr>PowerPoint Presentation</vt:lpstr>
      <vt:lpstr>PowerPoint Presentation</vt:lpstr>
      <vt:lpstr>PowerPoint Presentation</vt:lpstr>
      <vt:lpstr>PowerPoint Presentation</vt:lpstr>
      <vt:lpstr>PowerPoint Presentation</vt:lpstr>
      <vt:lpstr>From 20 years to 23 years </vt:lpstr>
      <vt:lpstr> Risk-Based Management High/Genetic Risk:  </vt:lpstr>
      <vt:lpstr>Treatment Options:  BRCA1/2 Carriers</vt:lpstr>
      <vt:lpstr>Fertility preservation</vt:lpstr>
      <vt:lpstr>23 YEARS </vt:lpstr>
      <vt:lpstr>30 YEARS </vt:lpstr>
      <vt:lpstr>32 YEARS </vt:lpstr>
      <vt:lpstr>PowerPoint Presentation</vt:lpstr>
      <vt:lpstr>Screening is not preventing</vt:lpstr>
      <vt:lpstr>PowerPoint Presentation</vt:lpstr>
      <vt:lpstr>PowerPoint Presentation</vt:lpstr>
      <vt:lpstr>PowerPoint Presentation</vt:lpstr>
      <vt:lpstr>33 YEARS </vt:lpstr>
      <vt:lpstr>Precision medicine in Adjuvant situation</vt:lpstr>
      <vt:lpstr>PowerPoint Presentation</vt:lpstr>
      <vt:lpstr>PowerPoint Presentation</vt:lpstr>
      <vt:lpstr>SWITCH study on impact</vt:lpstr>
      <vt:lpstr>34 YEARS </vt:lpstr>
      <vt:lpstr>35 YEARS </vt:lpstr>
      <vt:lpstr>37 YEARS </vt:lpstr>
      <vt:lpstr>PowerPoint Presentation</vt:lpstr>
      <vt:lpstr>Fallopian tube Ultra-staging</vt:lpstr>
      <vt:lpstr>PowerPoint Presentation</vt:lpstr>
      <vt:lpstr>PowerPoint Presentation</vt:lpstr>
      <vt:lpstr>40 YEARS </vt:lpstr>
      <vt:lpstr>PowerPoint Presentation</vt:lpstr>
      <vt:lpstr>Principle 1: Molecular determinants of tumor progression are driven by genetic and epigenetic abnormalities</vt:lpstr>
      <vt:lpstr>PowerPoint Presentation</vt:lpstr>
      <vt:lpstr>Priniciple 3 : Technology meets cinical need</vt:lpstr>
      <vt:lpstr> Breast tumor, hormone sensitive in 2013 , recurrence in 2016 </vt:lpstr>
      <vt:lpstr>PowerPoint Presentation</vt:lpstr>
      <vt:lpstr>The Angelina Effect</vt:lpstr>
      <vt:lpstr>Mass screening</vt:lpstr>
      <vt:lpstr>PowerPoint Presentation</vt:lpstr>
      <vt:lpstr>PowerPoint Presentation</vt:lpstr>
      <vt:lpstr>PowerPoint Presentation</vt:lpstr>
      <vt:lpstr>PowerPoint Presentation</vt:lpstr>
      <vt:lpstr>Personal Genome Project</vt:lpstr>
      <vt:lpstr>PowerPoint Presentation</vt:lpstr>
      <vt:lpstr>The POTENTIAL for Personalized Medicine A „Wellness” Vision</vt:lpstr>
      <vt:lpstr>Apolipoprotein E Genotype and  Alzheimer Disease</vt:lpstr>
      <vt:lpstr>Ineffective therapies – waste money</vt:lpstr>
      <vt:lpstr>The results in 2013</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Personalized medicine in women cancer</dc:title>
  <dc:creator>Jeremie Rafii Tabrizi</dc:creator>
  <cp:lastModifiedBy>Jeremie Rafii Tabrizi</cp:lastModifiedBy>
  <cp:revision>34</cp:revision>
  <dcterms:created xsi:type="dcterms:W3CDTF">2018-04-07T20:21:21Z</dcterms:created>
  <dcterms:modified xsi:type="dcterms:W3CDTF">2018-04-08T12:30:43Z</dcterms:modified>
</cp:coreProperties>
</file>