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9" r:id="rId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62"/>
  </p:normalViewPr>
  <p:slideViewPr>
    <p:cSldViewPr snapToGrid="0" snapToObjects="1">
      <p:cViewPr varScale="1">
        <p:scale>
          <a:sx n="80" d="100"/>
          <a:sy n="80" d="100"/>
        </p:scale>
        <p:origin x="312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8/27/20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01517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8/27/20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13367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8/27/20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10567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0353648-E0F9-2344-A21B-A96AFAE1731E}" type="datetimeFigureOut">
              <a:rPr lang="en-QA" smtClean="0"/>
              <a:t>8/27/20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4254185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353648-E0F9-2344-A21B-A96AFAE1731E}" type="datetimeFigureOut">
              <a:rPr lang="en-QA" smtClean="0"/>
              <a:t>8/27/20</a:t>
            </a:fld>
            <a:endParaRPr lang="en-QA"/>
          </a:p>
        </p:txBody>
      </p:sp>
      <p:sp>
        <p:nvSpPr>
          <p:cNvPr id="5" name="Footer Placeholder 4"/>
          <p:cNvSpPr>
            <a:spLocks noGrp="1"/>
          </p:cNvSpPr>
          <p:nvPr>
            <p:ph type="ftr" sz="quarter" idx="11"/>
          </p:nvPr>
        </p:nvSpPr>
        <p:spPr/>
        <p:txBody>
          <a:bodyPr/>
          <a:lstStyle/>
          <a:p>
            <a:endParaRPr lang="en-QA"/>
          </a:p>
        </p:txBody>
      </p:sp>
      <p:sp>
        <p:nvSpPr>
          <p:cNvPr id="6" name="Slide Number Placeholder 5"/>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317178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0353648-E0F9-2344-A21B-A96AFAE1731E}" type="datetimeFigureOut">
              <a:rPr lang="en-QA" smtClean="0"/>
              <a:t>8/27/20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503782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0353648-E0F9-2344-A21B-A96AFAE1731E}" type="datetimeFigureOut">
              <a:rPr lang="en-QA" smtClean="0"/>
              <a:t>8/27/20</a:t>
            </a:fld>
            <a:endParaRPr lang="en-QA"/>
          </a:p>
        </p:txBody>
      </p:sp>
      <p:sp>
        <p:nvSpPr>
          <p:cNvPr id="8" name="Footer Placeholder 7"/>
          <p:cNvSpPr>
            <a:spLocks noGrp="1"/>
          </p:cNvSpPr>
          <p:nvPr>
            <p:ph type="ftr" sz="quarter" idx="11"/>
          </p:nvPr>
        </p:nvSpPr>
        <p:spPr/>
        <p:txBody>
          <a:bodyPr/>
          <a:lstStyle/>
          <a:p>
            <a:endParaRPr lang="en-QA"/>
          </a:p>
        </p:txBody>
      </p:sp>
      <p:sp>
        <p:nvSpPr>
          <p:cNvPr id="9" name="Slide Number Placeholder 8"/>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41833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0353648-E0F9-2344-A21B-A96AFAE1731E}" type="datetimeFigureOut">
              <a:rPr lang="en-QA" smtClean="0"/>
              <a:t>8/27/20</a:t>
            </a:fld>
            <a:endParaRPr lang="en-QA"/>
          </a:p>
        </p:txBody>
      </p:sp>
      <p:sp>
        <p:nvSpPr>
          <p:cNvPr id="4" name="Footer Placeholder 3"/>
          <p:cNvSpPr>
            <a:spLocks noGrp="1"/>
          </p:cNvSpPr>
          <p:nvPr>
            <p:ph type="ftr" sz="quarter" idx="11"/>
          </p:nvPr>
        </p:nvSpPr>
        <p:spPr/>
        <p:txBody>
          <a:bodyPr/>
          <a:lstStyle/>
          <a:p>
            <a:endParaRPr lang="en-QA"/>
          </a:p>
        </p:txBody>
      </p:sp>
      <p:sp>
        <p:nvSpPr>
          <p:cNvPr id="5" name="Slide Number Placeholder 4"/>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99545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353648-E0F9-2344-A21B-A96AFAE1731E}" type="datetimeFigureOut">
              <a:rPr lang="en-QA" smtClean="0"/>
              <a:t>8/27/20</a:t>
            </a:fld>
            <a:endParaRPr lang="en-QA"/>
          </a:p>
        </p:txBody>
      </p:sp>
      <p:sp>
        <p:nvSpPr>
          <p:cNvPr id="3" name="Footer Placeholder 2"/>
          <p:cNvSpPr>
            <a:spLocks noGrp="1"/>
          </p:cNvSpPr>
          <p:nvPr>
            <p:ph type="ftr" sz="quarter" idx="11"/>
          </p:nvPr>
        </p:nvSpPr>
        <p:spPr/>
        <p:txBody>
          <a:bodyPr/>
          <a:lstStyle/>
          <a:p>
            <a:endParaRPr lang="en-QA"/>
          </a:p>
        </p:txBody>
      </p:sp>
      <p:sp>
        <p:nvSpPr>
          <p:cNvPr id="4" name="Slide Number Placeholder 3"/>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3281000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8/27/20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13926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0353648-E0F9-2344-A21B-A96AFAE1731E}" type="datetimeFigureOut">
              <a:rPr lang="en-QA" smtClean="0"/>
              <a:t>8/27/20</a:t>
            </a:fld>
            <a:endParaRPr lang="en-QA"/>
          </a:p>
        </p:txBody>
      </p:sp>
      <p:sp>
        <p:nvSpPr>
          <p:cNvPr id="6" name="Footer Placeholder 5"/>
          <p:cNvSpPr>
            <a:spLocks noGrp="1"/>
          </p:cNvSpPr>
          <p:nvPr>
            <p:ph type="ftr" sz="quarter" idx="11"/>
          </p:nvPr>
        </p:nvSpPr>
        <p:spPr/>
        <p:txBody>
          <a:bodyPr/>
          <a:lstStyle/>
          <a:p>
            <a:endParaRPr lang="en-QA"/>
          </a:p>
        </p:txBody>
      </p:sp>
      <p:sp>
        <p:nvSpPr>
          <p:cNvPr id="7" name="Slide Number Placeholder 6"/>
          <p:cNvSpPr>
            <a:spLocks noGrp="1"/>
          </p:cNvSpPr>
          <p:nvPr>
            <p:ph type="sldNum" sz="quarter" idx="12"/>
          </p:nvPr>
        </p:nvSpPr>
        <p:spPr/>
        <p:txBody>
          <a:bodyPr/>
          <a:lstStyle/>
          <a:p>
            <a:fld id="{8A79708E-9CBE-364B-9946-ED83135E3F4A}" type="slidenum">
              <a:rPr lang="en-QA" smtClean="0"/>
              <a:t>‹#›</a:t>
            </a:fld>
            <a:endParaRPr lang="en-QA"/>
          </a:p>
        </p:txBody>
      </p:sp>
    </p:spTree>
    <p:extLst>
      <p:ext uri="{BB962C8B-B14F-4D97-AF65-F5344CB8AC3E}">
        <p14:creationId xmlns:p14="http://schemas.microsoft.com/office/powerpoint/2010/main" val="21511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70353648-E0F9-2344-A21B-A96AFAE1731E}" type="datetimeFigureOut">
              <a:rPr lang="en-QA" smtClean="0"/>
              <a:t>8/27/20</a:t>
            </a:fld>
            <a:endParaRPr lang="en-QA"/>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QA"/>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A79708E-9CBE-364B-9946-ED83135E3F4A}" type="slidenum">
              <a:rPr lang="en-QA" smtClean="0"/>
              <a:t>‹#›</a:t>
            </a:fld>
            <a:endParaRPr lang="en-QA"/>
          </a:p>
        </p:txBody>
      </p:sp>
    </p:spTree>
    <p:extLst>
      <p:ext uri="{BB962C8B-B14F-4D97-AF65-F5344CB8AC3E}">
        <p14:creationId xmlns:p14="http://schemas.microsoft.com/office/powerpoint/2010/main" val="3425909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tanding in front of a window&#10;&#10;Description automatically generated">
            <a:extLst>
              <a:ext uri="{FF2B5EF4-FFF2-40B4-BE49-F238E27FC236}">
                <a16:creationId xmlns:a16="http://schemas.microsoft.com/office/drawing/2014/main" id="{A788DC51-10A8-C348-91A1-F62CAA29ACD4}"/>
              </a:ext>
            </a:extLst>
          </p:cNvPr>
          <p:cNvPicPr>
            <a:picLocks noChangeAspect="1"/>
          </p:cNvPicPr>
          <p:nvPr/>
        </p:nvPicPr>
        <p:blipFill rotWithShape="1">
          <a:blip r:embed="rId2"/>
          <a:srcRect l="26552" t="11608" r="31342" b="28392"/>
          <a:stretch/>
        </p:blipFill>
        <p:spPr>
          <a:xfrm>
            <a:off x="431690" y="17396"/>
            <a:ext cx="2887580" cy="2743200"/>
          </a:xfrm>
          <a:prstGeom prst="rect">
            <a:avLst/>
          </a:prstGeom>
        </p:spPr>
      </p:pic>
      <p:sp>
        <p:nvSpPr>
          <p:cNvPr id="5" name="Rectangle 4">
            <a:extLst>
              <a:ext uri="{FF2B5EF4-FFF2-40B4-BE49-F238E27FC236}">
                <a16:creationId xmlns:a16="http://schemas.microsoft.com/office/drawing/2014/main" id="{C07122E1-0DD9-D345-8225-7385BCCB22DF}"/>
              </a:ext>
            </a:extLst>
          </p:cNvPr>
          <p:cNvSpPr/>
          <p:nvPr/>
        </p:nvSpPr>
        <p:spPr>
          <a:xfrm>
            <a:off x="4708483" y="3378200"/>
            <a:ext cx="1838929" cy="1574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QA"/>
          </a:p>
        </p:txBody>
      </p:sp>
      <p:sp>
        <p:nvSpPr>
          <p:cNvPr id="6" name="Rectangle 5">
            <a:extLst>
              <a:ext uri="{FF2B5EF4-FFF2-40B4-BE49-F238E27FC236}">
                <a16:creationId xmlns:a16="http://schemas.microsoft.com/office/drawing/2014/main" id="{88219487-A78A-694D-AE73-5E34614D51C4}"/>
              </a:ext>
            </a:extLst>
          </p:cNvPr>
          <p:cNvSpPr/>
          <p:nvPr/>
        </p:nvSpPr>
        <p:spPr>
          <a:xfrm>
            <a:off x="386240" y="5074414"/>
            <a:ext cx="6161172" cy="4154984"/>
          </a:xfrm>
          <a:prstGeom prst="rect">
            <a:avLst/>
          </a:prstGeom>
          <a:solidFill>
            <a:schemeClr val="accent3">
              <a:lumMod val="20000"/>
              <a:lumOff val="80000"/>
            </a:schemeClr>
          </a:solidFill>
        </p:spPr>
        <p:txBody>
          <a:bodyPr wrap="square">
            <a:spAutoFit/>
          </a:bodyPr>
          <a:lstStyle/>
          <a:p>
            <a:r>
              <a:rPr lang="en-US" sz="1200" dirty="0">
                <a:latin typeface="Arial" panose="020B0604020202020204" pitchFamily="34" charset="0"/>
                <a:cs typeface="Arial" panose="020B0604020202020204" pitchFamily="34" charset="0"/>
              </a:rPr>
              <a:t>Dr. Stanford practices and teaches at Massachusetts General Hospital (MGH)/Harvard Medical School (HMS) as one of the first fellowship-trained obesity medicine physicians in the world. Dr. Stanford earned her Bachelor of Science and Master of Public Health degrees from Emory University as a MLK Scholar, her MD from the Medical College of Georgia School of Medicine as a Stoney Scholar, and her MPA from the Harvard Kennedy School of Government as a Zuckerman Fellow in the Harvard Center for Public Leadership. She completed her obesity medicine and nutrition fellowship at MGH/HMS after completing her internal medicine and pediatrics residency at the University of South Carolina. She has served as a health communications fellow at the Centers for Disease Control and Prevention and as a behavioral sciences intern at the American Cancer Society. Upon completion of her MPH, she received the Gold Congressional Award, the highest honor that Congress bestows upon America’s youth. Dr. Stanford has completed a medicine and media internship at the Discovery Channel. She was an American Medical Association (AMA) Foundation Leadership Award recipient in 2005, received the AMA Paul Ambrose Award for national leadership among resident physicians in 2009, and was selected for the AMA Inspirational Physician Award in 2015. The American College of Physicians (ACP) selected her as the 2013 recipient of the Joseph E. Johnson Leadership Award and the Massachusetts ACP selected her for the Young Leadership Award in 2015. She is the 2017 recipient of the HMS Amos Diversity Award and Massachusetts Medical Society (MMS) Award for Women’s Health. In 2019, she was selected as the Suffolk District Community Clinician of the Year and for the Reducing Health Disparities Award for MMS.</a:t>
            </a:r>
            <a:endParaRPr lang="en-QA" sz="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A1437510-6D98-D140-8100-CCAD13CC3737}"/>
              </a:ext>
            </a:extLst>
          </p:cNvPr>
          <p:cNvSpPr/>
          <p:nvPr/>
        </p:nvSpPr>
        <p:spPr>
          <a:xfrm>
            <a:off x="431690" y="2552050"/>
            <a:ext cx="5653800" cy="20654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latin typeface="Arial" panose="020B0604020202020204" pitchFamily="34" charset="0"/>
                <a:cs typeface="Arial" panose="020B0604020202020204" pitchFamily="34" charset="0"/>
              </a:rPr>
              <a:t>Fatima Cody Stanford, MD, MPH, MPA, FAAP, FACP, FAHA, FTOS</a:t>
            </a:r>
          </a:p>
          <a:p>
            <a:endParaRPr lang="en-Q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Obesity Medicine Physician and Scientist </a:t>
            </a:r>
            <a:endParaRPr lang="en-Q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Massachusetts General Hospital  </a:t>
            </a:r>
            <a:endParaRPr lang="en-QA"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Harvard Medical School</a:t>
            </a:r>
            <a:endParaRPr lang="en-QA" dirty="0">
              <a:latin typeface="Arial" panose="020B0604020202020204" pitchFamily="34" charset="0"/>
              <a:cs typeface="Arial" panose="020B0604020202020204" pitchFamily="34" charset="0"/>
            </a:endParaRPr>
          </a:p>
          <a:p>
            <a:pPr fontAlgn="base"/>
            <a:br>
              <a:rPr lang="en-US" sz="1600" dirty="0">
                <a:latin typeface="Arial" panose="020B0604020202020204" pitchFamily="34" charset="0"/>
                <a:cs typeface="Arial" panose="020B0604020202020204" pitchFamily="34" charset="0"/>
              </a:rPr>
            </a:br>
            <a:endParaRPr lang="en-US" sz="16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pic>
        <p:nvPicPr>
          <p:cNvPr id="9" name="Picture 8" descr="A picture containing drawing, food&#10;&#10;Description automatically generated">
            <a:extLst>
              <a:ext uri="{FF2B5EF4-FFF2-40B4-BE49-F238E27FC236}">
                <a16:creationId xmlns:a16="http://schemas.microsoft.com/office/drawing/2014/main" id="{91ED15CF-0F9C-F740-B8B2-177296055922}"/>
              </a:ext>
            </a:extLst>
          </p:cNvPr>
          <p:cNvPicPr>
            <a:picLocks noChangeAspect="1"/>
          </p:cNvPicPr>
          <p:nvPr/>
        </p:nvPicPr>
        <p:blipFill>
          <a:blip r:embed="rId3"/>
          <a:stretch>
            <a:fillRect/>
          </a:stretch>
        </p:blipFill>
        <p:spPr>
          <a:xfrm>
            <a:off x="431690" y="9404265"/>
            <a:ext cx="2997200" cy="308992"/>
          </a:xfrm>
          <a:prstGeom prst="rect">
            <a:avLst/>
          </a:prstGeom>
        </p:spPr>
      </p:pic>
      <p:sp>
        <p:nvSpPr>
          <p:cNvPr id="2" name="Rectangle 2">
            <a:extLst>
              <a:ext uri="{FF2B5EF4-FFF2-40B4-BE49-F238E27FC236}">
                <a16:creationId xmlns:a16="http://schemas.microsoft.com/office/drawing/2014/main" id="{296B4EA7-700E-D748-B2AD-79D663A6BB93}"/>
              </a:ext>
            </a:extLst>
          </p:cNvPr>
          <p:cNvSpPr>
            <a:spLocks noChangeArrowheads="1"/>
          </p:cNvSpPr>
          <p:nvPr/>
        </p:nvSpPr>
        <p:spPr bwMode="auto">
          <a:xfrm rot="5400000">
            <a:off x="-5511910" y="189800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QA"/>
          </a:p>
        </p:txBody>
      </p:sp>
      <p:sp>
        <p:nvSpPr>
          <p:cNvPr id="3" name="Rectangle 2">
            <a:extLst>
              <a:ext uri="{FF2B5EF4-FFF2-40B4-BE49-F238E27FC236}">
                <a16:creationId xmlns:a16="http://schemas.microsoft.com/office/drawing/2014/main" id="{06B16B15-D29A-B64F-B2FD-8E61B8A8AD2D}"/>
              </a:ext>
            </a:extLst>
          </p:cNvPr>
          <p:cNvSpPr>
            <a:spLocks noChangeArrowheads="1"/>
          </p:cNvSpPr>
          <p:nvPr/>
        </p:nvSpPr>
        <p:spPr bwMode="auto">
          <a:xfrm>
            <a:off x="-5632131" y="1219344"/>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QA"/>
          </a:p>
        </p:txBody>
      </p:sp>
    </p:spTree>
    <p:extLst>
      <p:ext uri="{BB962C8B-B14F-4D97-AF65-F5344CB8AC3E}">
        <p14:creationId xmlns:p14="http://schemas.microsoft.com/office/powerpoint/2010/main" val="37853060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295</TotalTime>
  <Words>341</Words>
  <Application>Microsoft Macintosh PowerPoint</Application>
  <PresentationFormat>A4 Paper (210x297 mm)</PresentationFormat>
  <Paragraphs>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Zara Lamri</dc:creator>
  <cp:lastModifiedBy>Zara Lamri</cp:lastModifiedBy>
  <cp:revision>32</cp:revision>
  <dcterms:created xsi:type="dcterms:W3CDTF">2020-04-21T06:33:23Z</dcterms:created>
  <dcterms:modified xsi:type="dcterms:W3CDTF">2020-08-27T11:29:59Z</dcterms:modified>
</cp:coreProperties>
</file>