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63"/>
  </p:notesMasterIdLst>
  <p:handoutMasterIdLst>
    <p:handoutMasterId r:id="rId64"/>
  </p:handoutMasterIdLst>
  <p:sldIdLst>
    <p:sldId id="723" r:id="rId2"/>
    <p:sldId id="258" r:id="rId3"/>
    <p:sldId id="685" r:id="rId4"/>
    <p:sldId id="728" r:id="rId5"/>
    <p:sldId id="729" r:id="rId6"/>
    <p:sldId id="733" r:id="rId7"/>
    <p:sldId id="730" r:id="rId8"/>
    <p:sldId id="736" r:id="rId9"/>
    <p:sldId id="740" r:id="rId10"/>
    <p:sldId id="735" r:id="rId11"/>
    <p:sldId id="731" r:id="rId12"/>
    <p:sldId id="741" r:id="rId13"/>
    <p:sldId id="743" r:id="rId14"/>
    <p:sldId id="744" r:id="rId15"/>
    <p:sldId id="745" r:id="rId16"/>
    <p:sldId id="747" r:id="rId17"/>
    <p:sldId id="748" r:id="rId18"/>
    <p:sldId id="750" r:id="rId19"/>
    <p:sldId id="749" r:id="rId20"/>
    <p:sldId id="757" r:id="rId21"/>
    <p:sldId id="754" r:id="rId22"/>
    <p:sldId id="755" r:id="rId23"/>
    <p:sldId id="742" r:id="rId24"/>
    <p:sldId id="760" r:id="rId25"/>
    <p:sldId id="762" r:id="rId26"/>
    <p:sldId id="763" r:id="rId27"/>
    <p:sldId id="764" r:id="rId28"/>
    <p:sldId id="765" r:id="rId29"/>
    <p:sldId id="761" r:id="rId30"/>
    <p:sldId id="766" r:id="rId31"/>
    <p:sldId id="758" r:id="rId32"/>
    <p:sldId id="768" r:id="rId33"/>
    <p:sldId id="770" r:id="rId34"/>
    <p:sldId id="771" r:id="rId35"/>
    <p:sldId id="772" r:id="rId36"/>
    <p:sldId id="773" r:id="rId37"/>
    <p:sldId id="751" r:id="rId38"/>
    <p:sldId id="787" r:id="rId39"/>
    <p:sldId id="753" r:id="rId40"/>
    <p:sldId id="752" r:id="rId41"/>
    <p:sldId id="778" r:id="rId42"/>
    <p:sldId id="788" r:id="rId43"/>
    <p:sldId id="782" r:id="rId44"/>
    <p:sldId id="780" r:id="rId45"/>
    <p:sldId id="789" r:id="rId46"/>
    <p:sldId id="779" r:id="rId47"/>
    <p:sldId id="790" r:id="rId48"/>
    <p:sldId id="783" r:id="rId49"/>
    <p:sldId id="784" r:id="rId50"/>
    <p:sldId id="786" r:id="rId51"/>
    <p:sldId id="785" r:id="rId52"/>
    <p:sldId id="781" r:id="rId53"/>
    <p:sldId id="791" r:id="rId54"/>
    <p:sldId id="769" r:id="rId55"/>
    <p:sldId id="777" r:id="rId56"/>
    <p:sldId id="759" r:id="rId57"/>
    <p:sldId id="756" r:id="rId58"/>
    <p:sldId id="732" r:id="rId59"/>
    <p:sldId id="774" r:id="rId60"/>
    <p:sldId id="775" r:id="rId61"/>
    <p:sldId id="734" r:id="rId62"/>
  </p:sldIdLst>
  <p:sldSz cx="12192000" cy="6858000"/>
  <p:notesSz cx="7010400" cy="12039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tners Information Systems" initials="PHS IS" lastIdx="1" clrIdx="0"/>
  <p:cmAuthor id="1" name="Costa, Tori" initials="CT" lastIdx="2" clrIdx="1">
    <p:extLst>
      <p:ext uri="{19B8F6BF-5375-455C-9EA6-DF929625EA0E}">
        <p15:presenceInfo xmlns:p15="http://schemas.microsoft.com/office/powerpoint/2012/main" userId="S-1-5-21-8915387-943144406-1916815836-7313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4D4D4D"/>
    <a:srgbClr val="D75F14"/>
    <a:srgbClr val="00B092"/>
    <a:srgbClr val="007EA3"/>
    <a:srgbClr val="8CB8C6"/>
    <a:srgbClr val="3F9C35"/>
    <a:srgbClr val="FFFF99"/>
    <a:srgbClr val="00325E"/>
    <a:srgbClr val="00436E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 autoAdjust="0"/>
    <p:restoredTop sz="95820" autoAdjust="0"/>
  </p:normalViewPr>
  <p:slideViewPr>
    <p:cSldViewPr snapToGrid="0">
      <p:cViewPr varScale="1">
        <p:scale>
          <a:sx n="88" d="100"/>
          <a:sy n="88" d="100"/>
        </p:scale>
        <p:origin x="160" y="584"/>
      </p:cViewPr>
      <p:guideLst>
        <p:guide orient="horz" pos="2160"/>
        <p:guide pos="73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978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212" cy="60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189" y="0"/>
            <a:ext cx="3037212" cy="60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437213"/>
            <a:ext cx="3037212" cy="6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189" y="11437213"/>
            <a:ext cx="3037212" cy="6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cs typeface="MS PGothic" charset="0"/>
              </a:defRPr>
            </a:lvl1pPr>
          </a:lstStyle>
          <a:p>
            <a:pPr>
              <a:defRPr/>
            </a:pPr>
            <a:fld id="{6BDAE1D2-EFB0-3B4D-92FC-E56D757A6D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3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212" cy="60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189" y="0"/>
            <a:ext cx="3037212" cy="60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508000" y="903288"/>
            <a:ext cx="8026400" cy="4514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407" y="5719628"/>
            <a:ext cx="5141588" cy="541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1437213"/>
            <a:ext cx="3037212" cy="6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189" y="11437213"/>
            <a:ext cx="3037212" cy="6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cs typeface="MS PGothic" charset="0"/>
              </a:defRPr>
            </a:lvl1pPr>
          </a:lstStyle>
          <a:p>
            <a:pPr>
              <a:defRPr/>
            </a:pPr>
            <a:fld id="{39449B74-5A9A-834F-914F-DE3434ECA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18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49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16106-F81F-BB8B-8B22-BF906D09C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92E544-3EA6-F29D-455F-4333E3790B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AF599C-1D3B-C171-0901-584B7E477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F684E-5FCD-D1BF-90AB-3FF29F4D9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55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F33DC-9901-549B-8352-D3852F385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87796F-1E56-1978-1254-59297B461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A32DF9-4232-22CB-4E69-9E82A81EF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28486-AFC2-1A3D-67B5-B9C008A81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39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82828"/>
                </a:solidFill>
                <a:effectLst/>
                <a:latin typeface="MuseoSans"/>
              </a:rPr>
              <a:t>Mayo clinic: A total of 26 recently vaccinated individuals, including 11 B-cell depleted and 8 B-cell recovered patients with AAV (all previously treated with RTX) and 7 healthy volunteers, were studied. B cells defined as &gt;10 CD20+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09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7356C-6A7C-FFFE-93A8-D14BD8070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2D1D48-CA1D-C5D4-E15B-AAFFFB5D3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8F447D-8B43-8EE2-18CC-CBA08F358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06EFF-42A9-9E35-4D90-8B0D888CE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96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A6E83-ADBC-1404-B16F-EA85E29D5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F65F07-95D9-83A5-82BF-3EC2A1FCB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476AA2-C097-8753-29DB-574227F11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FF9A1-7ACD-BFD4-C3BD-9D4885729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13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51DD6-FD15-AA5B-414F-2223CC511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33BEA4-E36D-B171-B8A1-8FAFA3865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5FD3A0-F5BA-17BD-7058-E0E02277C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44E9-DFCD-0AE5-0186-A207A18092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58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47EA2-40EE-CEC7-7AD5-58951F149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49C83F-2C4D-F6FA-B286-0CA0475A4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34E1ED-B68B-445E-96E9-CCAA9C768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174D5-6243-422E-783A-2212971F7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34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0CA67-B4F0-5F66-FD13-F406C5048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96E3FD-D17D-2CA8-1B99-1F798344E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518DF6-5B4D-DDDC-D392-35D1A1718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3F1FE-B505-2FA9-D630-583B50452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5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EC6F5-9C03-BBA3-ACE1-00BE9EEAD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9F12B4-F77F-66B6-622E-221086DB3E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3A3FE2-572C-BAFD-533C-06E6FF983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5F7B2-67A4-B08B-C79F-CAF02B98B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54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20883-E9B7-FD15-3A09-999D81CD9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75592D-29AB-93DE-6A54-44F0129485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68A361-741C-67ED-FBDF-F5B838449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731F7-9E11-FB7D-C4AC-4A01C8DAE2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3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80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Sweden, MS center, : some on RTX some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65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4AAB9-B9C3-A0AD-2F2A-ED254D152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1F6872-A874-7FF0-961F-7F97BAE49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F777DA-EBC7-81E2-6AF8-71F65BF63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Sweden, MS center, : some on RTX some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22464-0EB9-66F2-A50F-28F44078C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03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08BC0-895F-67ED-6E2D-282C0597F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41FBA4-A9E4-04C2-DCE7-E9B9FEA8C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296ED2-8109-97DC-A645-56C2FFC37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Sweden, MS center, : some on RTX some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7E647-8187-93ED-1F78-751AA9D373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61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ACDD4-7CF0-551F-925F-9B457A338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F74A4B-1805-5E35-F85A-F2D1ED1ED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50FCD2-A0D8-D918-53A5-5E8580D8C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Sweden, MS center, : some on RTX some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7716F-D8DC-4E81-9469-4310FA568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18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CB16D-D80F-8511-907B-73CEA8F98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895CB7-053B-44B4-F49C-FF1F7E67F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85DD8C-8562-BF4F-5FF8-B65C1D3F5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Sweden, MS center, : some on RTX some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4614D-5B4B-EB0B-9298-6B8FF9E1D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24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674A6-6040-33F5-76FC-5D3BD1E74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5C97B9-B2BE-9619-72BD-713B0C2910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C5CA31-9443-B924-8FCC-F688FD99C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E8D14-6852-2F60-7F84-593C6B8D5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69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34C7A-7161-CFEB-3857-90168434D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D37333-A6E7-B19A-2AEF-68E20EB49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B3D4DE-42C4-44D1-2F0A-F3F7147F0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84BA4-7B63-3C35-D352-1DFF0955A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90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 232 SARS-CoV-2-naive SLE patients and 58 SARS-CoV-2-naive controls who were vaccinated with 2 doses of Sinovac-CoronaVac with a 28-day interval (day 0/day 28 [D0/D28]). </a:t>
            </a:r>
          </a:p>
          <a:p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Coronavac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x2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71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DECA4-C907-857B-42FE-DCE7F27A2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086851-EFB3-45D7-5075-41EE23F080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4D6B2-ED0F-358D-914D-E5F0E313E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 232 SARS-CoV-2-naive SLE patients and 58 SARS-CoV-2-naive controls who were vaccinated with 2 doses of Sinovac-CoronaVac with a 28-day interval (day 0/day 28 [D0/D28]). </a:t>
            </a:r>
          </a:p>
          <a:p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Coronavac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x2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9E826-87B5-80EC-F4E8-E48196C1A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07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2CEB1-A127-FE6E-F419-891861CDE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571CDD-EDBB-8B23-3129-8DDF7C24F9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2EFFE7-70E9-ECF7-6B97-6FD3FAAF1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664C1-7749-0BB8-BA21-AA1045A7D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1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608C3-5508-1834-A948-E70AA5B72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4E4967-559C-8919-E74D-D3B3EBA13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FEF6E4-0885-DEC0-4D2B-EC0887B53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85ADD-223F-0140-9D85-6103E593E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27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FDDA9-7B8B-23A0-9B9D-C98773342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53AABF-4E9F-3510-2636-E79021341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A0A7EA-2F14-A730-6F3B-1957A393A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KTRs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F2A4D-2E72-5429-E17E-4990D43D75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51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4BD19-0CB5-4D78-2826-5B6BDD2D0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B42B4C-0987-289E-3F82-E77895D916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B59EFE-26B7-BB50-4BBE-02F1B11AA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EBD40-E35A-E9B1-401C-EDE5DDA17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083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69325-5249-CB14-AFED-A47C4819C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67DD1C-118C-3D1E-FF3E-070380C5F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40F2A8-BB24-B27C-ED4F-FB145F87F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94737-EF3C-953F-6A2A-27D7D3933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384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EED42-8523-9684-5436-C81CDD3C2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4057FD-FAD2-1D9F-18D7-2FC5175C2C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13F9A6-1A8B-9502-04C6-4FE0EE9E1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9E46B-8F3D-D137-DE13-24F71B4D7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275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BE294-D951-DE89-B641-7CB3836CC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376737-4F51-4C82-3F08-9C1889189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F41924-4955-BABB-8BF7-F4AC5EFDF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149A4-5340-0860-E071-7B9C06B25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087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3BB53-7678-2487-2960-EB7AA9AC0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6B123F-01B7-E8D4-2B88-9F54B6B921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C167B4-1921-FDA9-953B-93DDC2AEC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8F8F5-FCE0-6F88-378A-1D11BBEF7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384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8A11D-13B1-18B2-1FB0-94E2C2E25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994633-73F8-FD97-5B62-D375522D6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39177-F919-956C-A320-77C30DFC5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D0257-C1FF-367F-1D7C-A501074A9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221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68EB9-D304-1447-A8FF-1019A0DAD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F21B9-2347-F755-1694-FB5D235D5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5D9B39-019D-DB4D-365A-D84A24B2E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C249A-2EAA-CCCE-0DB6-32E7EC095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549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FDDE3-6B2D-7226-DA51-DA3CF48AE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481340-EA84-FE23-573A-3FFFCBD6D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F7EDA4-56C1-9062-CC22-3868F47FA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87347-EAFF-481E-EDE0-0F1483BE9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4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2B0CF-9EF7-1C1F-FA5B-573F26114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A25170-86BD-4235-6F62-35BB24FDB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41AFC-F9DD-1B7B-7A66-454EF2F82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D850B-D0A7-4873-45E5-9F12DC931C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35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&gt;23K ANZDATA of KTRs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0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40368-C110-F41C-DEAC-72B1E73DF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686737-988C-9F31-3146-6F1984794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5417A-D551-967E-5FB5-837AFA2D0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BB591-65FD-38F6-05B9-F159076EE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53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4F640-4206-7683-9B98-2F731A08A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81FBFD-661F-B5C8-D891-42A6C32B7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40806E-AD18-BB17-247C-5C3DC21D8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&gt;23K ANZDATA of KTRs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CD8F3-6607-C72F-8F86-BDA794DF0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66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AFF63-F416-5DF9-12CE-64D41B91B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DFC789-0F65-FC5B-32D5-E96060241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5A9890-6A2B-6637-DAB7-F68C7802B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&gt;23K ANZDATA of KTRs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54418-5DEF-C6C3-95F7-78A6D3F0B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74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0A916-B3EE-2B4B-38BF-26404A356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4CA7BF-F714-05E2-D421-8E7F3A5DA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E03FA1-1803-46B2-9247-686B71CBC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FC0CA-AC3C-8A9A-26A7-F827903C0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49B74-5A9A-834F-914F-DE3434ECA2D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FBE735-0950-0A4A-897E-7ECB12D81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F50B59-5B17-C145-AC3E-A840DE61F70E}"/>
              </a:ext>
            </a:extLst>
          </p:cNvPr>
          <p:cNvSpPr/>
          <p:nvPr userDrawn="1"/>
        </p:nvSpPr>
        <p:spPr bwMode="auto">
          <a:xfrm rot="16200000">
            <a:off x="2667004" y="-2667002"/>
            <a:ext cx="6857997" cy="12192001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5000">
                <a:schemeClr val="accent1"/>
              </a:gs>
              <a:gs pos="60000">
                <a:schemeClr val="accent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111FE26-DA36-CC46-AEFA-DD341618A31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0" y="1858782"/>
            <a:ext cx="12191999" cy="1827767"/>
          </a:xfrm>
        </p:spPr>
        <p:txBody>
          <a:bodyPr anchor="b"/>
          <a:lstStyle>
            <a:lvl1pPr algn="ctr"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1067587" y="3686549"/>
            <a:ext cx="10056823" cy="879475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APRIL 12,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0856D5-EE8D-444A-9D56-72168A5DA2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76" y="5232131"/>
            <a:ext cx="3536455" cy="13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6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491" y="2966937"/>
            <a:ext cx="4470399" cy="771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Subtitle Slide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555055" y="1180410"/>
            <a:ext cx="5575029" cy="505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D4D4D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800" b="0"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auto">
          <a:xfrm rot="16200000">
            <a:off x="-454443" y="3572742"/>
            <a:ext cx="6108853" cy="461665"/>
          </a:xfrm>
          <a:prstGeom prst="rect">
            <a:avLst/>
          </a:prstGeom>
          <a:solidFill>
            <a:srgbClr val="007CA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 sz="2400" dirty="0"/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 rot="16200000">
            <a:off x="-570304" y="1323810"/>
            <a:ext cx="6108852" cy="4959528"/>
          </a:xfrm>
          <a:prstGeom prst="rect">
            <a:avLst/>
          </a:prstGeom>
          <a:solidFill>
            <a:srgbClr val="007EA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" y="1"/>
            <a:ext cx="8329905" cy="772992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ea typeface="DIN 2014" panose="020B0504020202020204" pitchFamily="34" charset="77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186" y="1304807"/>
            <a:ext cx="10856814" cy="4662283"/>
          </a:xfrm>
        </p:spPr>
        <p:txBody>
          <a:bodyPr/>
          <a:lstStyle>
            <a:lvl1pPr>
              <a:defRPr b="1" i="0">
                <a:solidFill>
                  <a:srgbClr val="4D4D4D"/>
                </a:solidFill>
                <a:latin typeface="Arial" panose="020B0604020202020204" pitchFamily="34" charset="0"/>
                <a:ea typeface="DIN 2014" panose="020B0504020202020204" pitchFamily="34" charset="77"/>
                <a:cs typeface="Arial" panose="020B0604020202020204" pitchFamily="34" charset="0"/>
              </a:defRPr>
            </a:lvl1pPr>
            <a:lvl2pPr>
              <a:buSzPct val="100000"/>
              <a:defRPr b="0" i="0">
                <a:solidFill>
                  <a:srgbClr val="4D4D4D"/>
                </a:solidFill>
                <a:latin typeface="Arial" panose="020B0604020202020204" pitchFamily="34" charset="0"/>
                <a:ea typeface="DIN 2014" panose="020B0504020202020204" pitchFamily="34" charset="77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4D4D4D"/>
                </a:solidFill>
                <a:latin typeface="Arial" panose="020B0604020202020204" pitchFamily="34" charset="0"/>
                <a:ea typeface="DIN 2014" panose="020B0504020202020204" pitchFamily="34" charset="77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4D4D4D"/>
                </a:solidFill>
                <a:latin typeface="Arial" panose="020B0604020202020204" pitchFamily="34" charset="0"/>
                <a:ea typeface="DIN 2014" panose="020B0504020202020204" pitchFamily="34" charset="77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4D4D4D"/>
                </a:solidFill>
                <a:latin typeface="Arial" panose="020B0604020202020204" pitchFamily="34" charset="0"/>
                <a:ea typeface="DIN 2014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1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" y="1"/>
            <a:ext cx="8329905" cy="772992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ea typeface="DIN 2014" panose="020B0504020202020204" pitchFamily="34" charset="77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186" y="1304807"/>
            <a:ext cx="10856814" cy="4662283"/>
          </a:xfrm>
        </p:spPr>
        <p:txBody>
          <a:bodyPr/>
          <a:lstStyle>
            <a:lvl1pPr>
              <a:defRPr b="1" i="0">
                <a:solidFill>
                  <a:srgbClr val="4D4D4D"/>
                </a:solidFill>
                <a:latin typeface="Arial" panose="020B0604020202020204" pitchFamily="34" charset="0"/>
                <a:ea typeface="DIN 2014" panose="020B0504020202020204" pitchFamily="34" charset="77"/>
                <a:cs typeface="Arial" panose="020B0604020202020204" pitchFamily="34" charset="0"/>
              </a:defRPr>
            </a:lvl1pPr>
            <a:lvl2pPr>
              <a:buSzPct val="100000"/>
              <a:defRPr b="0" i="0">
                <a:solidFill>
                  <a:srgbClr val="4D4D4D"/>
                </a:solidFill>
                <a:latin typeface="Arial" panose="020B0604020202020204" pitchFamily="34" charset="0"/>
                <a:ea typeface="DIN 2014" panose="020B0504020202020204" pitchFamily="34" charset="77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4D4D4D"/>
                </a:solidFill>
                <a:latin typeface="Arial" panose="020B0604020202020204" pitchFamily="34" charset="0"/>
                <a:ea typeface="DIN 2014" panose="020B0504020202020204" pitchFamily="34" charset="77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4D4D4D"/>
                </a:solidFill>
                <a:latin typeface="Arial" panose="020B0604020202020204" pitchFamily="34" charset="0"/>
                <a:ea typeface="DIN 2014" panose="020B0504020202020204" pitchFamily="34" charset="77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4D4D4D"/>
                </a:solidFill>
                <a:latin typeface="Arial" panose="020B0604020202020204" pitchFamily="34" charset="0"/>
                <a:ea typeface="DIN 2014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27437-8B29-C24B-89BC-D0C68DDA25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9" t="47283" r="38797" b="46455"/>
          <a:stretch/>
        </p:blipFill>
        <p:spPr>
          <a:xfrm>
            <a:off x="10153498" y="6427177"/>
            <a:ext cx="1806854" cy="29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80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B70B3-8F8D-4949-84B9-EAA6F917529B}"/>
              </a:ext>
            </a:extLst>
          </p:cNvPr>
          <p:cNvSpPr/>
          <p:nvPr userDrawn="1"/>
        </p:nvSpPr>
        <p:spPr bwMode="auto">
          <a:xfrm>
            <a:off x="9836525" y="30150"/>
            <a:ext cx="2299448" cy="71269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" y="1"/>
            <a:ext cx="11221212" cy="772992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ea typeface="DIN 2014" panose="020B0504020202020204" pitchFamily="34" charset="77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186" y="1304807"/>
            <a:ext cx="10856814" cy="4662283"/>
          </a:xfrm>
        </p:spPr>
        <p:txBody>
          <a:bodyPr/>
          <a:lstStyle>
            <a:lvl1pPr>
              <a:defRPr b="1" i="0">
                <a:solidFill>
                  <a:srgbClr val="4D4D4D"/>
                </a:solidFill>
                <a:latin typeface="Arial" panose="020B0604020202020204" pitchFamily="34" charset="0"/>
                <a:ea typeface="DIN 2014" panose="020B0504020202020204" pitchFamily="34" charset="77"/>
                <a:cs typeface="Arial" panose="020B0604020202020204" pitchFamily="34" charset="0"/>
              </a:defRPr>
            </a:lvl1pPr>
            <a:lvl2pPr>
              <a:buSzPct val="100000"/>
              <a:defRPr b="0" i="0">
                <a:solidFill>
                  <a:srgbClr val="4D4D4D"/>
                </a:solidFill>
                <a:latin typeface="Arial" panose="020B0604020202020204" pitchFamily="34" charset="0"/>
                <a:ea typeface="DIN 2014" panose="020B0504020202020204" pitchFamily="34" charset="77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4D4D4D"/>
                </a:solidFill>
                <a:latin typeface="Arial" panose="020B0604020202020204" pitchFamily="34" charset="0"/>
                <a:ea typeface="DIN 2014" panose="020B0504020202020204" pitchFamily="34" charset="77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4D4D4D"/>
                </a:solidFill>
                <a:latin typeface="Arial" panose="020B0604020202020204" pitchFamily="34" charset="0"/>
                <a:ea typeface="DIN 2014" panose="020B0504020202020204" pitchFamily="34" charset="77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4D4D4D"/>
                </a:solidFill>
                <a:latin typeface="Arial" panose="020B0604020202020204" pitchFamily="34" charset="0"/>
                <a:ea typeface="DIN 2014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BC032-425E-9B45-945F-F0566E1652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9" t="47283" r="38797" b="46455"/>
          <a:stretch/>
        </p:blipFill>
        <p:spPr>
          <a:xfrm>
            <a:off x="10153498" y="6339255"/>
            <a:ext cx="1806854" cy="298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04DD7E-F074-434B-86D1-1057CF95FD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5"/>
          <a:stretch/>
        </p:blipFill>
        <p:spPr>
          <a:xfrm>
            <a:off x="161310" y="6312879"/>
            <a:ext cx="1889759" cy="57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18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186" y="1304808"/>
            <a:ext cx="4796779" cy="478099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7586" y="1315006"/>
            <a:ext cx="4801724" cy="4780995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030287" indent="-285750">
              <a:buFont typeface="Lucida Grande"/>
              <a:buChar char="—"/>
              <a:defRPr sz="14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67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186" y="1304808"/>
            <a:ext cx="4796779" cy="478099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7586" y="1315006"/>
            <a:ext cx="4801724" cy="4780995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030287" indent="-285750">
              <a:buFont typeface="Lucida Grande"/>
              <a:buChar char="—"/>
              <a:defRPr sz="14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42A46-09AB-8A44-9E05-7429DDDE7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9" t="47283" r="38797" b="46455"/>
          <a:stretch/>
        </p:blipFill>
        <p:spPr>
          <a:xfrm>
            <a:off x="10153498" y="6427177"/>
            <a:ext cx="1806854" cy="29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65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186" y="1304808"/>
            <a:ext cx="4796779" cy="478099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7586" y="1315006"/>
            <a:ext cx="4801724" cy="4780995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030287" indent="-285750">
              <a:buFont typeface="Lucida Grande"/>
              <a:buChar char="—"/>
              <a:defRPr sz="14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EE34C-1259-504D-8EAE-AC23CFAF1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9" t="47283" r="38797" b="46455"/>
          <a:stretch/>
        </p:blipFill>
        <p:spPr>
          <a:xfrm>
            <a:off x="10153498" y="6339255"/>
            <a:ext cx="1806854" cy="298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C42A5F-3ECB-6142-96D2-135E8F637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5"/>
          <a:stretch/>
        </p:blipFill>
        <p:spPr>
          <a:xfrm>
            <a:off x="161310" y="6312879"/>
            <a:ext cx="1889759" cy="5748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447A90-87BC-7643-9F80-943C65A5A3D6}"/>
              </a:ext>
            </a:extLst>
          </p:cNvPr>
          <p:cNvSpPr/>
          <p:nvPr userDrawn="1"/>
        </p:nvSpPr>
        <p:spPr bwMode="auto">
          <a:xfrm>
            <a:off x="9836525" y="30150"/>
            <a:ext cx="2299448" cy="71269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" y="1"/>
            <a:ext cx="11385633" cy="7714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64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080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3CC3124D-F1CA-CE4E-BAE0-D5B805A59A34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2651572" y="-2682428"/>
            <a:ext cx="6888856" cy="12192000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624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 gre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3CC3124D-F1CA-CE4E-BAE0-D5B805A59A34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2651572" y="-2682428"/>
            <a:ext cx="6888856" cy="12192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26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90DFC3-B449-B347-819B-BD923A9CF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8461C6-FDE2-5149-89A0-AC81EA498BF3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000">
                <a:schemeClr val="accent1"/>
              </a:gs>
              <a:gs pos="71000">
                <a:srgbClr val="D75F14">
                  <a:alpha val="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ea typeface="ＭＳ Ｐゴシック" charset="-128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111FE26-DA36-CC46-AEFA-DD341618A31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0" y="1858782"/>
            <a:ext cx="12191999" cy="1827767"/>
          </a:xfrm>
        </p:spPr>
        <p:txBody>
          <a:bodyPr anchor="b"/>
          <a:lstStyle>
            <a:lvl1pPr algn="ctr"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1067587" y="3686549"/>
            <a:ext cx="10056823" cy="879475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APRIL 12,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0856D5-EE8D-444A-9D56-72168A5DA2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76" y="5232131"/>
            <a:ext cx="3536455" cy="13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ed gre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3CC3124D-F1CA-CE4E-BAE0-D5B805A59A34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2651572" y="-2682428"/>
            <a:ext cx="6888856" cy="1219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377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EAD6AC-E585-214E-83D9-F28C262BF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AED5D9-6A42-744B-B44E-F2321087A7EB}"/>
              </a:ext>
            </a:extLst>
          </p:cNvPr>
          <p:cNvSpPr/>
          <p:nvPr userDrawn="1"/>
        </p:nvSpPr>
        <p:spPr bwMode="auto">
          <a:xfrm rot="16200000">
            <a:off x="2974183" y="-2359818"/>
            <a:ext cx="6243635" cy="1219200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  <a:alpha val="83000"/>
                </a:schemeClr>
              </a:gs>
              <a:gs pos="0">
                <a:schemeClr val="accent1"/>
              </a:gs>
              <a:gs pos="25000">
                <a:schemeClr val="accent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111FE26-DA36-CC46-AEFA-DD341618A31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0" y="1858782"/>
            <a:ext cx="12191999" cy="1827767"/>
          </a:xfrm>
        </p:spPr>
        <p:txBody>
          <a:bodyPr anchor="b"/>
          <a:lstStyle>
            <a:lvl1pPr algn="ctr"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1067587" y="3686549"/>
            <a:ext cx="10056823" cy="879475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APRIL 12,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0856D5-EE8D-444A-9D56-72168A5DA2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76" y="5232131"/>
            <a:ext cx="3536455" cy="13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2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FBEC7-3C23-444B-A27E-F22BC49B4B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78E278-869C-514E-9480-D50F643E19C1}"/>
              </a:ext>
            </a:extLst>
          </p:cNvPr>
          <p:cNvSpPr/>
          <p:nvPr userDrawn="1"/>
        </p:nvSpPr>
        <p:spPr bwMode="auto">
          <a:xfrm rot="16200000">
            <a:off x="2974185" y="-2327158"/>
            <a:ext cx="6243635" cy="1219200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  <a:alpha val="83000"/>
                </a:schemeClr>
              </a:gs>
              <a:gs pos="0">
                <a:schemeClr val="accent1"/>
              </a:gs>
              <a:gs pos="25000">
                <a:schemeClr val="accent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111FE26-DA36-CC46-AEFA-DD341618A31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0" y="1858782"/>
            <a:ext cx="12191999" cy="1827767"/>
          </a:xfrm>
        </p:spPr>
        <p:txBody>
          <a:bodyPr anchor="b"/>
          <a:lstStyle>
            <a:lvl1pPr algn="ctr"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1067587" y="3686549"/>
            <a:ext cx="10056823" cy="879475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APRIL 12,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0856D5-EE8D-444A-9D56-72168A5DA2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76" y="5232131"/>
            <a:ext cx="3536455" cy="13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 rot="16200000">
            <a:off x="2651572" y="-2651572"/>
            <a:ext cx="6888856" cy="12192000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 sz="24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111FE26-DA36-CC46-AEFA-DD341618A31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0" y="2735580"/>
            <a:ext cx="12191999" cy="1100869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7587" y="3836449"/>
            <a:ext cx="10056823" cy="879475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800" b="0">
                <a:solidFill>
                  <a:srgbClr val="00B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3925D5-FE87-FD4B-A850-FF2BE63B6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79" y="5582593"/>
            <a:ext cx="2649442" cy="104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9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" y="2388638"/>
            <a:ext cx="184731" cy="461665"/>
          </a:xfrm>
          <a:prstGeom prst="rect">
            <a:avLst/>
          </a:prstGeom>
          <a:solidFill>
            <a:srgbClr val="007CA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450" y="5421479"/>
            <a:ext cx="5753101" cy="1313035"/>
          </a:xfrm>
          <a:prstGeom prst="rect">
            <a:avLst/>
          </a:prstGeom>
          <a:noFill/>
        </p:spPr>
      </p:pic>
      <p:sp>
        <p:nvSpPr>
          <p:cNvPr id="6" name="Rectangle 18"/>
          <p:cNvSpPr>
            <a:spLocks noChangeArrowheads="1"/>
          </p:cNvSpPr>
          <p:nvPr userDrawn="1"/>
        </p:nvSpPr>
        <p:spPr bwMode="auto">
          <a:xfrm rot="16200000">
            <a:off x="2651572" y="-2651572"/>
            <a:ext cx="6888856" cy="12192000"/>
          </a:xfrm>
          <a:prstGeom prst="rect">
            <a:avLst/>
          </a:prstGeom>
          <a:solidFill>
            <a:srgbClr val="007EA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 sz="2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BC892A4-F0BB-794D-AC63-943DC1052901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0" y="2735580"/>
            <a:ext cx="12191999" cy="1100869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B1BEFA9-05C9-C64E-8225-18CADF2CD51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7587" y="3836449"/>
            <a:ext cx="10056823" cy="879475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800" b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1ECBA8-3725-F648-B847-880D958C5C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79" y="5582593"/>
            <a:ext cx="2649442" cy="104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3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2181A9-A814-B442-992C-C4680297B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0BB9D38-8250-8D4D-8274-4CD08F70375F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  <a:alpha val="83000"/>
                </a:schemeClr>
              </a:gs>
              <a:gs pos="0">
                <a:schemeClr val="accent1"/>
              </a:gs>
              <a:gs pos="35000">
                <a:schemeClr val="accent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ea typeface="ＭＳ Ｐゴシック" charset="-128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BC892A4-F0BB-794D-AC63-943DC1052901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0" y="2589840"/>
            <a:ext cx="12191999" cy="1369474"/>
          </a:xfrm>
          <a:solidFill>
            <a:schemeClr val="accent1">
              <a:alpha val="45000"/>
            </a:schemeClr>
          </a:solidFill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1ECBA8-3725-F648-B847-880D958C5C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79" y="5582593"/>
            <a:ext cx="2649442" cy="104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09424-E484-3D44-95A7-E132015D6A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97877-EB53-1D43-A609-80109F3A2BCF}"/>
              </a:ext>
            </a:extLst>
          </p:cNvPr>
          <p:cNvSpPr/>
          <p:nvPr userDrawn="1"/>
        </p:nvSpPr>
        <p:spPr bwMode="auto"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  <a:alpha val="83000"/>
                </a:schemeClr>
              </a:gs>
              <a:gs pos="0">
                <a:schemeClr val="accent1"/>
              </a:gs>
              <a:gs pos="35000">
                <a:schemeClr val="accent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ea typeface="ＭＳ Ｐゴシック" charset="-128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BC892A4-F0BB-794D-AC63-943DC1052901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0" y="2589840"/>
            <a:ext cx="12191999" cy="1369474"/>
          </a:xfrm>
          <a:solidFill>
            <a:schemeClr val="accent1">
              <a:alpha val="45000"/>
            </a:schemeClr>
          </a:solidFill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1ECBA8-3725-F648-B847-880D958C5C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79" y="5582593"/>
            <a:ext cx="2649442" cy="104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9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los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71E7E-DE9D-0D4A-88E3-0658CDB97C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162BCE-E406-2240-B932-AEA750A20E85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  <a:alpha val="83000"/>
                </a:schemeClr>
              </a:gs>
              <a:gs pos="0">
                <a:schemeClr val="accent1"/>
              </a:gs>
              <a:gs pos="35000">
                <a:schemeClr val="accent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>
              <a:ea typeface="ＭＳ Ｐゴシック" charset="-128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BC892A4-F0BB-794D-AC63-943DC1052901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0" y="2589840"/>
            <a:ext cx="12191999" cy="1369474"/>
          </a:xfrm>
          <a:solidFill>
            <a:schemeClr val="accent1">
              <a:alpha val="45000"/>
            </a:schemeClr>
          </a:solidFill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1ECBA8-3725-F648-B847-880D958C5C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79" y="5582593"/>
            <a:ext cx="2649442" cy="104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3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1"/>
            <a:ext cx="12192000" cy="77140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380" y="1"/>
            <a:ext cx="8995739" cy="77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186" y="1304807"/>
            <a:ext cx="10856814" cy="479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7618C7D-7FD3-F44A-86FA-405F1D57109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52400" y="6515099"/>
            <a:ext cx="1219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CD9473C8-4770-2546-9EBE-5659B5AB44B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B97E35-74FA-AA4A-83E7-72628D22CE5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17" y="-112843"/>
            <a:ext cx="2548883" cy="1007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44" r:id="rId2"/>
    <p:sldLayoutId id="2147484043" r:id="rId3"/>
    <p:sldLayoutId id="2147484045" r:id="rId4"/>
    <p:sldLayoutId id="2147484042" r:id="rId5"/>
    <p:sldLayoutId id="2147484032" r:id="rId6"/>
    <p:sldLayoutId id="2147484046" r:id="rId7"/>
    <p:sldLayoutId id="2147484048" r:id="rId8"/>
    <p:sldLayoutId id="2147484047" r:id="rId9"/>
    <p:sldLayoutId id="2147484031" r:id="rId10"/>
    <p:sldLayoutId id="2147484020" r:id="rId11"/>
    <p:sldLayoutId id="2147484040" r:id="rId12"/>
    <p:sldLayoutId id="2147484041" r:id="rId13"/>
    <p:sldLayoutId id="2147484022" r:id="rId14"/>
    <p:sldLayoutId id="2147484049" r:id="rId15"/>
    <p:sldLayoutId id="2147484050" r:id="rId16"/>
    <p:sldLayoutId id="2147484030" r:id="rId17"/>
    <p:sldLayoutId id="2147484033" r:id="rId18"/>
    <p:sldLayoutId id="2147484034" r:id="rId19"/>
    <p:sldLayoutId id="2147484035" r:id="rId2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i="0">
          <a:solidFill>
            <a:schemeClr val="tx2"/>
          </a:solidFill>
          <a:latin typeface="Arial" panose="020B0604020202020204" pitchFamily="34" charset="0"/>
          <a:ea typeface="DIN 2014" panose="020B0504020202020204" pitchFamily="34" charset="77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9pPr>
    </p:titleStyle>
    <p:bodyStyle>
      <a:lvl1pPr marL="0" indent="0" algn="l" rtl="0" eaLnBrk="1" fontAlgn="base" hangingPunct="1">
        <a:spcBef>
          <a:spcPts val="1775"/>
        </a:spcBef>
        <a:spcAft>
          <a:spcPct val="0"/>
        </a:spcAft>
        <a:buClr>
          <a:srgbClr val="37424A"/>
        </a:buClr>
        <a:buSzPct val="85000"/>
        <a:buFontTx/>
        <a:buNone/>
        <a:defRPr sz="1800" b="1" i="0">
          <a:solidFill>
            <a:srgbClr val="4D4D4D"/>
          </a:solidFill>
          <a:latin typeface="Arial" panose="020B0604020202020204" pitchFamily="34" charset="0"/>
          <a:ea typeface="DIN 2014" panose="020B0504020202020204" pitchFamily="34" charset="77"/>
          <a:cs typeface="Arial" pitchFamily="34" charset="0"/>
        </a:defRPr>
      </a:lvl1pPr>
      <a:lvl2pPr marL="231775" indent="-231775" algn="l" rtl="0" eaLnBrk="1" fontAlgn="base" hangingPunct="1">
        <a:spcBef>
          <a:spcPts val="600"/>
        </a:spcBef>
        <a:spcAft>
          <a:spcPct val="0"/>
        </a:spcAft>
        <a:buClr>
          <a:srgbClr val="37424A"/>
        </a:buClr>
        <a:buSzPct val="100000"/>
        <a:buFont typeface="Arial"/>
        <a:buChar char="•"/>
        <a:defRPr sz="1400" b="0" i="0">
          <a:solidFill>
            <a:srgbClr val="4D4D4D"/>
          </a:solidFill>
          <a:latin typeface="Arial" panose="020B0604020202020204" pitchFamily="34" charset="0"/>
          <a:ea typeface="DIN 2014" panose="020B0504020202020204" pitchFamily="34" charset="77"/>
          <a:cs typeface="Arial" pitchFamily="34" charset="0"/>
        </a:defRPr>
      </a:lvl2pPr>
      <a:lvl3pPr marL="517525" indent="-282575" algn="l" rtl="0" eaLnBrk="1" fontAlgn="base" hangingPunct="1">
        <a:spcBef>
          <a:spcPts val="600"/>
        </a:spcBef>
        <a:spcAft>
          <a:spcPct val="0"/>
        </a:spcAft>
        <a:buClr>
          <a:srgbClr val="37424A"/>
        </a:buClr>
        <a:buSzPct val="85000"/>
        <a:buFont typeface="Lucida Grande"/>
        <a:buChar char="—"/>
        <a:defRPr sz="1400" b="0" i="0">
          <a:solidFill>
            <a:srgbClr val="4D4D4D"/>
          </a:solidFill>
          <a:latin typeface="Arial" panose="020B0604020202020204" pitchFamily="34" charset="0"/>
          <a:ea typeface="DIN 2014" panose="020B0504020202020204" pitchFamily="34" charset="77"/>
          <a:cs typeface="Arial" pitchFamily="34" charset="0"/>
        </a:defRPr>
      </a:lvl3pPr>
      <a:lvl4pPr marL="744538" indent="-227013" algn="l" rtl="0" eaLnBrk="1" fontAlgn="base" hangingPunct="1">
        <a:spcBef>
          <a:spcPts val="600"/>
        </a:spcBef>
        <a:spcAft>
          <a:spcPct val="0"/>
        </a:spcAft>
        <a:buClr>
          <a:srgbClr val="37424A"/>
        </a:buClr>
        <a:buFont typeface="Arial"/>
        <a:buChar char="•"/>
        <a:defRPr sz="1400" b="0" i="0">
          <a:solidFill>
            <a:srgbClr val="4D4D4D"/>
          </a:solidFill>
          <a:latin typeface="Arial" panose="020B0604020202020204" pitchFamily="34" charset="0"/>
          <a:ea typeface="DIN 2014" panose="020B0504020202020204" pitchFamily="34" charset="77"/>
          <a:cs typeface="Arial" pitchFamily="34" charset="0"/>
        </a:defRPr>
      </a:lvl4pPr>
      <a:lvl5pPr marL="1089025" indent="-344488" algn="l" rtl="0" eaLnBrk="1" fontAlgn="base" hangingPunct="1">
        <a:spcBef>
          <a:spcPts val="600"/>
        </a:spcBef>
        <a:spcAft>
          <a:spcPct val="0"/>
        </a:spcAft>
        <a:buClr>
          <a:srgbClr val="37424A"/>
        </a:buClr>
        <a:buFont typeface="Lucida Grande"/>
        <a:buChar char="—"/>
        <a:defRPr sz="1400" b="0" i="0">
          <a:solidFill>
            <a:srgbClr val="4D4D4D"/>
          </a:solidFill>
          <a:latin typeface="Arial" panose="020B0604020202020204" pitchFamily="34" charset="0"/>
          <a:ea typeface="DIN 2014" panose="020B0504020202020204" pitchFamily="34" charset="77"/>
          <a:cs typeface="Arial" pitchFamily="34" charset="0"/>
        </a:defRPr>
      </a:lvl5pPr>
      <a:lvl6pPr marL="1316038" indent="-228600" algn="l" rtl="0" eaLnBrk="1" fontAlgn="base" hangingPunct="1">
        <a:spcBef>
          <a:spcPts val="600"/>
        </a:spcBef>
        <a:spcAft>
          <a:spcPts val="0"/>
        </a:spcAft>
        <a:buFont typeface="Lucida Grande"/>
        <a:buChar char="»"/>
        <a:defRPr sz="1400">
          <a:solidFill>
            <a:schemeClr val="tx1"/>
          </a:solidFill>
          <a:latin typeface="Arial"/>
          <a:ea typeface="+mn-ea"/>
          <a:cs typeface="Arial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2D07-0F48-BC47-BBF7-C14F57319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93268"/>
            <a:ext cx="12191999" cy="1827767"/>
          </a:xfrm>
        </p:spPr>
        <p:txBody>
          <a:bodyPr/>
          <a:lstStyle/>
          <a:p>
            <a:r>
              <a:rPr lang="en-US" sz="4000" dirty="0"/>
              <a:t>Vaccine responses</a:t>
            </a:r>
            <a:br>
              <a:rPr lang="en-US" sz="4000" dirty="0"/>
            </a:br>
            <a:r>
              <a:rPr lang="en-US" sz="4000" dirty="0"/>
              <a:t>in immunocompromised individuals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00E9A-51F9-C549-831C-E8887DB13C38}"/>
              </a:ext>
            </a:extLst>
          </p:cNvPr>
          <p:cNvSpPr txBox="1"/>
          <p:nvPr/>
        </p:nvSpPr>
        <p:spPr>
          <a:xfrm>
            <a:off x="1" y="3979626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Ayman Al Jurdi, MD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 and Glomerular Disease Nephrologist, MGH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 of Medicine, Harvard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268289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E45F2-B679-47F3-6C47-6554DF686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E6C4-E24C-2B07-4FC9-90631855F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3A3A6-B4CD-A2A7-21BF-5E9CB2C1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86" y="1304807"/>
            <a:ext cx="10521172" cy="466228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Helvetica" pitchFamily="2" charset="0"/>
              </a:rPr>
              <a:t>Immunocompromised individuals are at high risk of death from infections.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Helvetica" pitchFamily="2" charset="0"/>
              </a:rPr>
              <a:t>Vaccine responses require interactions between APCs, T cells, and B cells.</a:t>
            </a:r>
            <a:endParaRPr lang="en-US" sz="2000" b="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3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6C2A9-9868-3077-39CD-2E39FEEFA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EDF4-FA25-24B2-E35D-6A3BAAAE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D4325-E062-B8DD-BCA7-0126C8AD9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86" y="1304807"/>
            <a:ext cx="10521172" cy="466228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Importance of topic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Review of vaccine responses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Case discussions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11008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351B9-A583-EFA5-E60C-D8982A54F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6927-293C-9F17-05A0-78678B706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A 52-year-old man is referred to you for PLA2R+ membranous nephropathy in June 2023 after failing conservative antiproteinuric therapy with losartan.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His labs show preserved kidney function (Cr 1.0 mg/dL / 88 </a:t>
            </a:r>
            <a:r>
              <a:rPr lang="en-US" sz="2400" b="0" dirty="0" err="1"/>
              <a:t>umol</a:t>
            </a:r>
            <a:r>
              <a:rPr lang="en-US" sz="2400" b="0" dirty="0"/>
              <a:t>/L), persistent nephrotic-range proteinuria (UPCR 7 g/g), and a low serum albumin (3.0 g/dL or 30 g/L).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You plan to initiate treatment with rituximab.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You notice he is up to date on SARS-CoV-2 vaccines, but has not received a pneumococcal vaccine or a zoster vaccine. It’s not yet the season for influenza.</a:t>
            </a:r>
          </a:p>
        </p:txBody>
      </p:sp>
    </p:spTree>
    <p:extLst>
      <p:ext uri="{BB962C8B-B14F-4D97-AF65-F5344CB8AC3E}">
        <p14:creationId xmlns:p14="http://schemas.microsoft.com/office/powerpoint/2010/main" val="46209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4EFF7-5333-D1CA-0D1B-D3AEE9256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3BDC-9768-23DF-1896-86863D91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18AC6-208B-F8FC-90EC-8CB547556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What should you do next?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Initiate rituximab immediately and vaccinate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Vaccinate now then give rituximab in 3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Vaccinate now then give rituximab in 4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1351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04921-64DC-68D5-FB25-1E63F94DB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0E615-6E9C-D124-9715-D6A24A2B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make the decision?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72A914-C77A-461B-1A4F-C26E73645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12" y="1085850"/>
            <a:ext cx="7772400" cy="5440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EA33B1-3AB3-0B05-FE8E-E953BD712C4E}"/>
              </a:ext>
            </a:extLst>
          </p:cNvPr>
          <p:cNvSpPr txBox="1"/>
          <p:nvPr/>
        </p:nvSpPr>
        <p:spPr>
          <a:xfrm>
            <a:off x="2081213" y="2488902"/>
            <a:ext cx="3467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Importance of vaccine</a:t>
            </a:r>
          </a:p>
          <a:p>
            <a:r>
              <a:rPr lang="en-US" dirty="0"/>
              <a:t>Potency of treatment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C609F-AAC7-7A74-A64F-B0F66B59D2D9}"/>
              </a:ext>
            </a:extLst>
          </p:cNvPr>
          <p:cNvSpPr txBox="1"/>
          <p:nvPr/>
        </p:nvSpPr>
        <p:spPr>
          <a:xfrm>
            <a:off x="6643172" y="2858234"/>
            <a:ext cx="4123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Risk of delaying treatment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B60399E-DFB2-28F7-8BAD-B8E4C602BAF7}"/>
              </a:ext>
            </a:extLst>
          </p:cNvPr>
          <p:cNvSpPr/>
          <p:nvPr/>
        </p:nvSpPr>
        <p:spPr bwMode="auto">
          <a:xfrm>
            <a:off x="600075" y="1171576"/>
            <a:ext cx="2614613" cy="10001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Grande" charset="0"/>
                <a:ea typeface="ＭＳ Ｐゴシック" charset="-128"/>
              </a:rPr>
              <a:t>Vaccinate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Grande" charset="0"/>
                <a:ea typeface="ＭＳ Ｐゴシック" charset="-128"/>
              </a:rPr>
              <a:t>now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350736-A91F-1687-8603-D62386403275}"/>
              </a:ext>
            </a:extLst>
          </p:cNvPr>
          <p:cNvSpPr/>
          <p:nvPr/>
        </p:nvSpPr>
        <p:spPr bwMode="auto">
          <a:xfrm>
            <a:off x="8977312" y="1171576"/>
            <a:ext cx="2614613" cy="10001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Grande" charset="0"/>
                <a:ea typeface="ＭＳ Ｐゴシック" charset="-128"/>
              </a:rPr>
              <a:t>Delay vacc</a:t>
            </a:r>
            <a:r>
              <a:rPr lang="en-US" b="1" dirty="0">
                <a:solidFill>
                  <a:schemeClr val="tx2"/>
                </a:solidFill>
                <a:ea typeface="ＭＳ Ｐゴシック" charset="-128"/>
              </a:rPr>
              <a:t>ination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Lucida Grande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2707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C479C-EE18-533A-8525-05E5B6F94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05DF-2F08-804E-5981-FC66E306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make the decision?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2F79-1BFE-044F-D1F6-4865EADE2CBC}"/>
              </a:ext>
            </a:extLst>
          </p:cNvPr>
          <p:cNvSpPr txBox="1"/>
          <p:nvPr/>
        </p:nvSpPr>
        <p:spPr>
          <a:xfrm>
            <a:off x="2081213" y="2488902"/>
            <a:ext cx="3873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⬆️ Importance of vaccine</a:t>
            </a:r>
          </a:p>
          <a:p>
            <a:r>
              <a:rPr lang="en-US" dirty="0"/>
              <a:t>⬆️ Potency of treatment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C12DB-FA53-11E4-E15C-C697B67745DC}"/>
              </a:ext>
            </a:extLst>
          </p:cNvPr>
          <p:cNvSpPr txBox="1"/>
          <p:nvPr/>
        </p:nvSpPr>
        <p:spPr>
          <a:xfrm>
            <a:off x="6643172" y="2858234"/>
            <a:ext cx="4523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⬇️ Risk of delaying treatment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3AE4670-D798-7C5A-62E6-AC5E0DA51500}"/>
              </a:ext>
            </a:extLst>
          </p:cNvPr>
          <p:cNvSpPr/>
          <p:nvPr/>
        </p:nvSpPr>
        <p:spPr bwMode="auto">
          <a:xfrm>
            <a:off x="600075" y="1171576"/>
            <a:ext cx="2614613" cy="10001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Grande" charset="0"/>
                <a:ea typeface="ＭＳ Ｐゴシック" charset="-128"/>
              </a:rPr>
              <a:t>Vaccinate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Grande" charset="0"/>
                <a:ea typeface="ＭＳ Ｐゴシック" charset="-128"/>
              </a:rPr>
              <a:t>now</a:t>
            </a:r>
          </a:p>
        </p:txBody>
      </p:sp>
      <p:pic>
        <p:nvPicPr>
          <p:cNvPr id="4" name="Picture 3" descr="A blue and black object&#10;&#10;Description automatically generated">
            <a:extLst>
              <a:ext uri="{FF2B5EF4-FFF2-40B4-BE49-F238E27FC236}">
                <a16:creationId xmlns:a16="http://schemas.microsoft.com/office/drawing/2014/main" id="{D113F9BC-189E-4F72-1E41-B675B1671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8" t="34970" r="22046" b="33492"/>
          <a:stretch/>
        </p:blipFill>
        <p:spPr>
          <a:xfrm flipH="1">
            <a:off x="3923318" y="3319899"/>
            <a:ext cx="4523995" cy="17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73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537FA-C07C-079B-C28C-30A26852A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4CCC6-3403-608E-28D9-673042FF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B3FF3-B782-5DE0-93F9-395790CEE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What should you do next?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Initiate rituximab immediately and vaccinate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Vaccinate now then give rituximab in 3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Vaccinate now then give rituximab in 4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303925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F006D-CDBA-825C-43EC-897208D5C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52FC-F927-C0ED-8063-7313CEB2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8D8E3-6982-A90C-EFB7-C9DC1BE59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A 67-year-old man is admitted to the hospital with progressive fatigue and new hemoptysis. He was found to be hypoxemic requiring 4L NC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His labs show reduced kidney function (Cr 3.0 mg/dL / 265 </a:t>
            </a:r>
            <a:r>
              <a:rPr lang="en-US" sz="2400" b="0" dirty="0" err="1"/>
              <a:t>umol</a:t>
            </a:r>
            <a:r>
              <a:rPr lang="en-US" sz="2400" b="0" dirty="0"/>
              <a:t>/L), microscopic hematuria, and proteinuria. CT chest shows bilateral ground glass opacities. Serologies show a highly-positive PR3-ANCA titer.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You plan to initiate treatment with steroids and rituximab.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The patient has not had any vaccines in years and is overdue for influenza, SARS-CoV-2, pneumococcal, and zoster vaccines.</a:t>
            </a:r>
          </a:p>
        </p:txBody>
      </p:sp>
    </p:spTree>
    <p:extLst>
      <p:ext uri="{BB962C8B-B14F-4D97-AF65-F5344CB8AC3E}">
        <p14:creationId xmlns:p14="http://schemas.microsoft.com/office/powerpoint/2010/main" val="378597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6D963-F29B-E679-83E9-27B833760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FADE-A73D-6B10-E5B0-55153E99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make the decision?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383B4-90AE-69A9-F075-1F722EFB347B}"/>
              </a:ext>
            </a:extLst>
          </p:cNvPr>
          <p:cNvSpPr txBox="1"/>
          <p:nvPr/>
        </p:nvSpPr>
        <p:spPr>
          <a:xfrm>
            <a:off x="2081213" y="2488902"/>
            <a:ext cx="3873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⬆️ Importance of vaccine</a:t>
            </a:r>
          </a:p>
          <a:p>
            <a:r>
              <a:rPr lang="en-US" dirty="0"/>
              <a:t>⬆️ Potency of treatment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00A33-99E4-2790-9A59-B6F880976B2C}"/>
              </a:ext>
            </a:extLst>
          </p:cNvPr>
          <p:cNvSpPr txBox="1"/>
          <p:nvPr/>
        </p:nvSpPr>
        <p:spPr>
          <a:xfrm>
            <a:off x="6643172" y="2858234"/>
            <a:ext cx="5335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⬆️ ⬆️ ⬆️ Risk of delaying treatment</a:t>
            </a:r>
          </a:p>
        </p:txBody>
      </p:sp>
      <p:pic>
        <p:nvPicPr>
          <p:cNvPr id="4" name="Picture 3" descr="A blue and black object&#10;&#10;Description automatically generated">
            <a:extLst>
              <a:ext uri="{FF2B5EF4-FFF2-40B4-BE49-F238E27FC236}">
                <a16:creationId xmlns:a16="http://schemas.microsoft.com/office/drawing/2014/main" id="{E3B24FA0-A79C-7DD9-147E-A4A8A86BE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8" t="34970" r="21626" b="29823"/>
          <a:stretch/>
        </p:blipFill>
        <p:spPr>
          <a:xfrm>
            <a:off x="3890681" y="3319899"/>
            <a:ext cx="4523995" cy="1915489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E71D242-013D-83FB-5889-18E7C3F9FFB9}"/>
              </a:ext>
            </a:extLst>
          </p:cNvPr>
          <p:cNvSpPr/>
          <p:nvPr/>
        </p:nvSpPr>
        <p:spPr bwMode="auto">
          <a:xfrm>
            <a:off x="8977312" y="1171576"/>
            <a:ext cx="2614613" cy="10001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Grande" charset="0"/>
                <a:ea typeface="ＭＳ Ｐゴシック" charset="-128"/>
              </a:rPr>
              <a:t>Delay vacc</a:t>
            </a:r>
            <a:r>
              <a:rPr lang="en-US" b="1" dirty="0">
                <a:solidFill>
                  <a:schemeClr val="tx2"/>
                </a:solidFill>
                <a:ea typeface="ＭＳ Ｐゴシック" charset="-128"/>
              </a:rPr>
              <a:t>ination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Lucida Grande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1838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5CBF4-9A8C-36FF-D97B-B2E03817F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9F013-7AE4-2B39-EF13-FCF8A394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EAC5A-A122-D84F-E95C-66466CC2C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What should you do next?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Initiate rituximab immediately and vaccinate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Vaccinate now then give rituximab in 3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Vaccinate now then give rituximab in 4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61163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1898 Sans"/>
                <a:cs typeface="1898 Sans"/>
              </a:rPr>
              <a:t>Disclosure Statement</a:t>
            </a:r>
            <a:endParaRPr lang="en-US" dirty="0">
              <a:latin typeface="1898 Sans"/>
              <a:cs typeface="1898 Sans"/>
            </a:endParaRPr>
          </a:p>
        </p:txBody>
      </p:sp>
      <p:pic>
        <p:nvPicPr>
          <p:cNvPr id="4" name="Picture 3" descr="WCM-Q_1Line_CoBrand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6265252"/>
            <a:ext cx="4680236" cy="3514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400" dirty="0">
                <a:latin typeface="1898 Sans"/>
                <a:cs typeface="1898 Sans"/>
              </a:rPr>
              <a:t>Speaker:</a:t>
            </a:r>
          </a:p>
          <a:p>
            <a:pPr algn="l"/>
            <a:endParaRPr lang="en-US" sz="1400" dirty="0">
              <a:latin typeface="1898 Sans"/>
              <a:cs typeface="1898 Sans"/>
            </a:endParaRPr>
          </a:p>
          <a:p>
            <a:pPr lvl="1" algn="l">
              <a:spcBef>
                <a:spcPts val="0"/>
              </a:spcBef>
            </a:pPr>
            <a:r>
              <a:rPr lang="en-US" sz="2400" b="1" dirty="0">
                <a:latin typeface="1898 Sans"/>
                <a:cs typeface="1898 Sans"/>
              </a:rPr>
              <a:t>Dr. Ayman Al </a:t>
            </a:r>
            <a:r>
              <a:rPr lang="en-US" sz="2400" b="1" dirty="0" err="1">
                <a:latin typeface="1898 Sans"/>
                <a:cs typeface="1898 Sans"/>
              </a:rPr>
              <a:t>Jurdi</a:t>
            </a:r>
            <a:endParaRPr lang="en-US" sz="2400" b="1">
              <a:latin typeface="1898 Sans"/>
              <a:cs typeface="1898 Sans"/>
            </a:endParaRPr>
          </a:p>
          <a:p>
            <a:pPr lvl="1" algn="l">
              <a:spcBef>
                <a:spcPts val="0"/>
              </a:spcBef>
            </a:pPr>
            <a:endParaRPr lang="en-US" b="1" dirty="0">
              <a:latin typeface="1898 Sans"/>
              <a:cs typeface="1898 Sans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>
                <a:latin typeface="1898 Sans"/>
                <a:cs typeface="1898 Sans"/>
              </a:rPr>
              <a:t>Has no relevant financial relationships to disclose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>
                <a:latin typeface="1898 Sans"/>
                <a:cs typeface="1898 Sans"/>
              </a:rPr>
              <a:t>Will not be discussing unlabeled/unapproved use of drugs or products</a:t>
            </a:r>
          </a:p>
        </p:txBody>
      </p:sp>
    </p:spTree>
    <p:extLst>
      <p:ext uri="{BB962C8B-B14F-4D97-AF65-F5344CB8AC3E}">
        <p14:creationId xmlns:p14="http://schemas.microsoft.com/office/powerpoint/2010/main" val="451188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4DE39-27C3-6340-1749-5DC517E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B73F0-AAA2-184B-BF5F-3510913C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Rituximab depletes CD20+ cells (i.e., B cells)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34201-C138-07BE-D26F-D896286AA30B}"/>
              </a:ext>
            </a:extLst>
          </p:cNvPr>
          <p:cNvSpPr txBox="1"/>
          <p:nvPr/>
        </p:nvSpPr>
        <p:spPr>
          <a:xfrm>
            <a:off x="0" y="6519445"/>
            <a:ext cx="5989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Van </a:t>
            </a:r>
            <a:r>
              <a:rPr lang="en-US" sz="1600" dirty="0" err="1"/>
              <a:t>Sleen</a:t>
            </a:r>
            <a:r>
              <a:rPr lang="en-US" sz="1600" dirty="0"/>
              <a:t> Y Nat Rev </a:t>
            </a:r>
            <a:r>
              <a:rPr lang="en-US" sz="1600" dirty="0" err="1"/>
              <a:t>Rheumatol</a:t>
            </a:r>
            <a:r>
              <a:rPr lang="en-US" sz="1600" dirty="0"/>
              <a:t>. 2023 Sep;19(9):560-575.</a:t>
            </a:r>
          </a:p>
        </p:txBody>
      </p:sp>
      <p:pic>
        <p:nvPicPr>
          <p:cNvPr id="6" name="Picture 5" descr="A diagram of a vaccine&#10;&#10;Description automatically generated">
            <a:extLst>
              <a:ext uri="{FF2B5EF4-FFF2-40B4-BE49-F238E27FC236}">
                <a16:creationId xmlns:a16="http://schemas.microsoft.com/office/drawing/2014/main" id="{D0D4EA28-5F3D-8428-49EF-171E1213D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2" b="5067"/>
          <a:stretch/>
        </p:blipFill>
        <p:spPr>
          <a:xfrm>
            <a:off x="0" y="1613478"/>
            <a:ext cx="5586893" cy="4644447"/>
          </a:xfrm>
          <a:prstGeom prst="rect">
            <a:avLst/>
          </a:prstGeom>
        </p:spPr>
      </p:pic>
      <p:pic>
        <p:nvPicPr>
          <p:cNvPr id="8" name="Picture 7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79893D6F-BC93-C84B-F946-C387FFECE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80" y="1034513"/>
            <a:ext cx="809625" cy="738605"/>
          </a:xfrm>
          <a:prstGeom prst="rect">
            <a:avLst/>
          </a:prstGeom>
        </p:spPr>
      </p:pic>
      <p:pic>
        <p:nvPicPr>
          <p:cNvPr id="4" name="Picture 3" descr="A diagram of a cell&#10;&#10;Description automatically generated">
            <a:extLst>
              <a:ext uri="{FF2B5EF4-FFF2-40B4-BE49-F238E27FC236}">
                <a16:creationId xmlns:a16="http://schemas.microsoft.com/office/drawing/2014/main" id="{8673D6A7-6DA5-DADF-7D18-F631B0490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99460"/>
            <a:ext cx="4930775" cy="29584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344BBA-B80C-6308-D0BC-B4EA48259C7A}"/>
              </a:ext>
            </a:extLst>
          </p:cNvPr>
          <p:cNvSpPr/>
          <p:nvPr/>
        </p:nvSpPr>
        <p:spPr bwMode="auto">
          <a:xfrm>
            <a:off x="7943850" y="2813685"/>
            <a:ext cx="3443287" cy="51435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11" name="Curved Down Arrow 10">
            <a:extLst>
              <a:ext uri="{FF2B5EF4-FFF2-40B4-BE49-F238E27FC236}">
                <a16:creationId xmlns:a16="http://schemas.microsoft.com/office/drawing/2014/main" id="{7E9262C2-5F30-612B-001B-2781148A60E7}"/>
              </a:ext>
            </a:extLst>
          </p:cNvPr>
          <p:cNvSpPr/>
          <p:nvPr/>
        </p:nvSpPr>
        <p:spPr bwMode="auto">
          <a:xfrm>
            <a:off x="5357813" y="2755545"/>
            <a:ext cx="2857500" cy="772991"/>
          </a:xfrm>
          <a:prstGeom prst="curved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FD42C826-A910-09E5-14DA-BF71185DDBB6}"/>
              </a:ext>
            </a:extLst>
          </p:cNvPr>
          <p:cNvSpPr/>
          <p:nvPr/>
        </p:nvSpPr>
        <p:spPr bwMode="auto">
          <a:xfrm rot="2699485">
            <a:off x="7530848" y="3345503"/>
            <a:ext cx="1128713" cy="1142523"/>
          </a:xfrm>
          <a:prstGeom prst="plus">
            <a:avLst>
              <a:gd name="adj" fmla="val 4145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8416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B1AB6-8023-8BC7-360B-7DFDA9A87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F46D-7595-A442-F917-4E93058F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Rituximab results in peripheral blood B cell depletion for about 6 months in most individuals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B0D0E-93FB-72A3-CB73-6A743D4ECC5F}"/>
              </a:ext>
            </a:extLst>
          </p:cNvPr>
          <p:cNvSpPr txBox="1"/>
          <p:nvPr/>
        </p:nvSpPr>
        <p:spPr>
          <a:xfrm>
            <a:off x="0" y="6519445"/>
            <a:ext cx="5816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Stone JH et al. N </a:t>
            </a:r>
            <a:r>
              <a:rPr lang="en-US" sz="1600" dirty="0" err="1"/>
              <a:t>Engl</a:t>
            </a:r>
            <a:r>
              <a:rPr lang="en-US" sz="1600" dirty="0"/>
              <a:t> J Med. 2010 Jul 15;363(3):221-32.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7E6409D-19D7-81C1-D90F-4F88876F7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3"/>
          <a:stretch/>
        </p:blipFill>
        <p:spPr bwMode="auto">
          <a:xfrm>
            <a:off x="2406946" y="984371"/>
            <a:ext cx="7164387" cy="51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B3F64D71-E06E-B5B7-4846-CC4D1D0CB7EC}"/>
              </a:ext>
            </a:extLst>
          </p:cNvPr>
          <p:cNvSpPr/>
          <p:nvPr/>
        </p:nvSpPr>
        <p:spPr bwMode="auto">
          <a:xfrm>
            <a:off x="2757488" y="4743451"/>
            <a:ext cx="1071562" cy="41433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1361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59E91-877A-1A09-33C5-F41426D0B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05A61-A0EE-AF9B-D76D-5F02D858B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Rituximab results in peripheral blood B cell depletion for about 6 months in most individuals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248C6-A973-D190-2FA8-61D9464AB809}"/>
              </a:ext>
            </a:extLst>
          </p:cNvPr>
          <p:cNvSpPr txBox="1"/>
          <p:nvPr/>
        </p:nvSpPr>
        <p:spPr>
          <a:xfrm>
            <a:off x="0" y="6519445"/>
            <a:ext cx="193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Unpublished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8A08C-5D50-E129-32B6-DA47D65DB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606" y="1329837"/>
            <a:ext cx="4522787" cy="46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64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D558B-8385-CB72-9E03-36C6E43F9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15DB-4734-67DE-9B41-3DB0A6FB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Vaccine-induced antibody responses are significantly diminished in individuals on rituximab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CBF3C12-E24E-B4E0-9C47-9BC07F81A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2" y="1227621"/>
            <a:ext cx="3698875" cy="514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87619-0CD7-12E5-9C1B-767601D30F6B}"/>
              </a:ext>
            </a:extLst>
          </p:cNvPr>
          <p:cNvSpPr txBox="1"/>
          <p:nvPr/>
        </p:nvSpPr>
        <p:spPr>
          <a:xfrm>
            <a:off x="0" y="6519445"/>
            <a:ext cx="5739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Marty PK et al. Front Immunol. 2022 Jan 28:13:834981.</a:t>
            </a:r>
          </a:p>
        </p:txBody>
      </p:sp>
    </p:spTree>
    <p:extLst>
      <p:ext uri="{BB962C8B-B14F-4D97-AF65-F5344CB8AC3E}">
        <p14:creationId xmlns:p14="http://schemas.microsoft.com/office/powerpoint/2010/main" val="3327040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2175A-3D23-2F20-B8E6-95EA4BBC4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82401-F583-C5DF-640F-8816601B6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1" y="1"/>
            <a:ext cx="8084820" cy="772992"/>
          </a:xfrm>
        </p:spPr>
        <p:txBody>
          <a:bodyPr/>
          <a:lstStyle/>
          <a:p>
            <a:r>
              <a:rPr lang="en-US" dirty="0"/>
              <a:t>ELISPOT technique is used to assess vaccine-induced antigen-specific T cell responses</a:t>
            </a:r>
          </a:p>
        </p:txBody>
      </p:sp>
      <p:pic>
        <p:nvPicPr>
          <p:cNvPr id="11" name="Picture 10" descr="A diagram of a cell line&#10;&#10;Description automatically generated">
            <a:extLst>
              <a:ext uri="{FF2B5EF4-FFF2-40B4-BE49-F238E27FC236}">
                <a16:creationId xmlns:a16="http://schemas.microsoft.com/office/drawing/2014/main" id="{74906DA8-7C79-9D97-22EC-8218A4D3E0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>
          <a:xfrm>
            <a:off x="1852872" y="1081464"/>
            <a:ext cx="7772400" cy="49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33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35E06-CC1C-1C51-CFA4-D16E8695D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BF86-064C-672A-279D-DC0EC8DCA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ELISPOT technique is used to assess vaccine-induced antigen-specific T cell responses</a:t>
            </a:r>
          </a:p>
        </p:txBody>
      </p:sp>
      <p:pic>
        <p:nvPicPr>
          <p:cNvPr id="4" name="Picture 3" descr="A diagram of a cell&#10;&#10;Description automatically generated">
            <a:extLst>
              <a:ext uri="{FF2B5EF4-FFF2-40B4-BE49-F238E27FC236}">
                <a16:creationId xmlns:a16="http://schemas.microsoft.com/office/drawing/2014/main" id="{0BEE9C3D-F98C-431C-8367-7B231F9988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>
          <a:xfrm>
            <a:off x="1852872" y="1081464"/>
            <a:ext cx="7772400" cy="49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07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F575E-9B90-B3F4-3530-666F45E66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CA87-F86E-ADFC-E394-865447D8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ELISPOT technique is used to assess vaccine-induced antigen-specific T cell responses</a:t>
            </a:r>
          </a:p>
        </p:txBody>
      </p:sp>
      <p:pic>
        <p:nvPicPr>
          <p:cNvPr id="8" name="Picture 7" descr="A diagram of a cell&#10;&#10;Description automatically generated">
            <a:extLst>
              <a:ext uri="{FF2B5EF4-FFF2-40B4-BE49-F238E27FC236}">
                <a16:creationId xmlns:a16="http://schemas.microsoft.com/office/drawing/2014/main" id="{FE06EC8B-55C9-C9A1-37D4-A676A30066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>
          <a:xfrm>
            <a:off x="1852872" y="1081464"/>
            <a:ext cx="7772400" cy="49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47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669F3-3150-2275-25A9-A152B86A9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3B91-345A-F447-B59E-B3DD95FC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ELISPOT technique is used to assess vaccine-induced antigen-specific T cell responses</a:t>
            </a:r>
          </a:p>
        </p:txBody>
      </p:sp>
      <p:pic>
        <p:nvPicPr>
          <p:cNvPr id="6" name="Picture 5" descr="A diagram of a cell membrane&#10;&#10;Description automatically generated">
            <a:extLst>
              <a:ext uri="{FF2B5EF4-FFF2-40B4-BE49-F238E27FC236}">
                <a16:creationId xmlns:a16="http://schemas.microsoft.com/office/drawing/2014/main" id="{754E9D09-0278-9E4A-150D-1098685FE1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3"/>
          <a:stretch/>
        </p:blipFill>
        <p:spPr>
          <a:xfrm>
            <a:off x="1852872" y="1081464"/>
            <a:ext cx="7772400" cy="49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03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C5D56-45CA-F479-3337-B6B1EE981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52D1-3D98-1724-5DBC-04E906BF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ELISPOT technique is used to assess vaccine-induced antigen-specific T cell responses</a:t>
            </a:r>
          </a:p>
        </p:txBody>
      </p:sp>
      <p:pic>
        <p:nvPicPr>
          <p:cNvPr id="4" name="Picture 3" descr="A screenshot of a cell&#10;&#10;Description automatically generated">
            <a:extLst>
              <a:ext uri="{FF2B5EF4-FFF2-40B4-BE49-F238E27FC236}">
                <a16:creationId xmlns:a16="http://schemas.microsoft.com/office/drawing/2014/main" id="{8A27E2FE-9C6D-3ADA-4170-783889AE11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6"/>
          <a:stretch/>
        </p:blipFill>
        <p:spPr>
          <a:xfrm>
            <a:off x="1852872" y="1081464"/>
            <a:ext cx="7772400" cy="4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63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75ED9-24D7-68D0-325B-B538BBE3A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0E79-E64F-2CA9-F40F-ED577792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ELISPOT technique is used to assess vaccine-induced antigen-specific T cell responses</a:t>
            </a:r>
          </a:p>
        </p:txBody>
      </p:sp>
      <p:pic>
        <p:nvPicPr>
          <p:cNvPr id="7" name="Picture 6" descr="A diagram of a normal and a normal&#10;&#10;Description automatically generated with medium confidence">
            <a:extLst>
              <a:ext uri="{FF2B5EF4-FFF2-40B4-BE49-F238E27FC236}">
                <a16:creationId xmlns:a16="http://schemas.microsoft.com/office/drawing/2014/main" id="{47047A7F-C079-78D3-D050-3B35DC587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93" y="1606132"/>
            <a:ext cx="5366813" cy="4327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EEC5C3-146D-F5E4-9FF9-D3FAC3066487}"/>
              </a:ext>
            </a:extLst>
          </p:cNvPr>
          <p:cNvSpPr txBox="1"/>
          <p:nvPr/>
        </p:nvSpPr>
        <p:spPr>
          <a:xfrm>
            <a:off x="0" y="6519445"/>
            <a:ext cx="5739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Marty PK et al. Front Immunol. 2022 Jan 28:13:834981.</a:t>
            </a:r>
          </a:p>
        </p:txBody>
      </p:sp>
    </p:spTree>
    <p:extLst>
      <p:ext uri="{BB962C8B-B14F-4D97-AF65-F5344CB8AC3E}">
        <p14:creationId xmlns:p14="http://schemas.microsoft.com/office/powerpoint/2010/main" val="191865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7083-B338-C142-A160-554AFEBF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6FB-F610-2C46-A0A7-370DDFE9A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86" y="1304807"/>
            <a:ext cx="10521172" cy="46622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0" dirty="0"/>
              <a:t>1. Recognize the mechanisms of immunosuppressive medications.</a:t>
            </a:r>
          </a:p>
          <a:p>
            <a:pPr>
              <a:lnSpc>
                <a:spcPct val="150000"/>
              </a:lnSpc>
            </a:pPr>
            <a:r>
              <a:rPr lang="en-US" sz="2400" b="0" dirty="0"/>
              <a:t>2. Describe the impact of immunosuppressive medications on vaccine responses.</a:t>
            </a:r>
          </a:p>
          <a:p>
            <a:pPr>
              <a:lnSpc>
                <a:spcPct val="150000"/>
              </a:lnSpc>
            </a:pPr>
            <a:r>
              <a:rPr lang="en-US" sz="2400" b="0" dirty="0"/>
              <a:t>3. Develop strategies to improve vaccine responses in immunocompromised individuals.</a:t>
            </a:r>
          </a:p>
        </p:txBody>
      </p:sp>
    </p:spTree>
    <p:extLst>
      <p:ext uri="{BB962C8B-B14F-4D97-AF65-F5344CB8AC3E}">
        <p14:creationId xmlns:p14="http://schemas.microsoft.com/office/powerpoint/2010/main" val="3852436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F2062-88EA-2901-9803-13ADAEBE9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D429-E697-A2C6-1F9F-A6D1AC3F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Vaccine-induced antiviral responses correlate with clinical outcomes</a:t>
            </a:r>
          </a:p>
        </p:txBody>
      </p:sp>
      <p:pic>
        <p:nvPicPr>
          <p:cNvPr id="4" name="Picture 3" descr="A comparison of a number of patients with different outcomes&#10;&#10;Description automatically generated with medium confidence">
            <a:extLst>
              <a:ext uri="{FF2B5EF4-FFF2-40B4-BE49-F238E27FC236}">
                <a16:creationId xmlns:a16="http://schemas.microsoft.com/office/drawing/2014/main" id="{57C4A53A-B6A0-5D12-0FA5-C3EEFD82E1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8"/>
          <a:stretch/>
        </p:blipFill>
        <p:spPr>
          <a:xfrm>
            <a:off x="3823697" y="1256237"/>
            <a:ext cx="4544606" cy="4779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D18E8D-C281-02E2-C89D-CD8420D87CCE}"/>
              </a:ext>
            </a:extLst>
          </p:cNvPr>
          <p:cNvSpPr/>
          <p:nvPr/>
        </p:nvSpPr>
        <p:spPr bwMode="auto">
          <a:xfrm>
            <a:off x="3823697" y="1256237"/>
            <a:ext cx="603047" cy="6080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2522D2-D3D2-9216-20F5-F763D77B2FFD}"/>
              </a:ext>
            </a:extLst>
          </p:cNvPr>
          <p:cNvSpPr txBox="1"/>
          <p:nvPr/>
        </p:nvSpPr>
        <p:spPr>
          <a:xfrm>
            <a:off x="0" y="6519445"/>
            <a:ext cx="5472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Zonozi</a:t>
            </a:r>
            <a:r>
              <a:rPr lang="en-US" sz="1600" dirty="0"/>
              <a:t> R et al. Sci </a:t>
            </a:r>
            <a:r>
              <a:rPr lang="en-US" sz="1600" dirty="0" err="1"/>
              <a:t>Transl</a:t>
            </a:r>
            <a:r>
              <a:rPr lang="en-US" sz="1600" dirty="0"/>
              <a:t> Med. 2023 Nov 29;15(724).</a:t>
            </a:r>
          </a:p>
        </p:txBody>
      </p:sp>
    </p:spTree>
    <p:extLst>
      <p:ext uri="{BB962C8B-B14F-4D97-AF65-F5344CB8AC3E}">
        <p14:creationId xmlns:p14="http://schemas.microsoft.com/office/powerpoint/2010/main" val="3204727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20780-4F9D-4C06-F89A-F62AD93F0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28E8-39C7-F1B5-5764-DB0B7DEC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 cell count-guided vaccination strategy may improve vaccine responses in individuals on rituximab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F40AB-00E8-E3F1-EB88-BA819A900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86" y="1304807"/>
            <a:ext cx="10502802" cy="46622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Prospective study at MS center in Sweden: RTX (n=60) vs no RTX (n=7)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SARS-CoV-2 vaccine was recommended if:</a:t>
            </a:r>
          </a:p>
          <a:p>
            <a:pPr marL="517525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Six months since last RTX </a:t>
            </a:r>
            <a:r>
              <a:rPr lang="en-US" sz="2000" b="1" dirty="0"/>
              <a:t>and </a:t>
            </a:r>
            <a:r>
              <a:rPr lang="en-US" sz="2000" dirty="0"/>
              <a:t>CD20 count &gt;20 cells/</a:t>
            </a:r>
            <a:r>
              <a:rPr lang="en-US" sz="2000" dirty="0" err="1"/>
              <a:t>uL</a:t>
            </a:r>
            <a:endParaRPr lang="en-US" sz="2000" dirty="0"/>
          </a:p>
          <a:p>
            <a:pPr marL="517525" lvl="1" indent="-285750">
              <a:buFont typeface="Arial" panose="020B0604020202020204" pitchFamily="34" charset="0"/>
              <a:buChar char="•"/>
            </a:pPr>
            <a:r>
              <a:rPr lang="en-US" sz="2000" b="0" dirty="0"/>
              <a:t>If CD20 count was &lt;20 cells/</a:t>
            </a:r>
            <a:r>
              <a:rPr lang="en-US" sz="2000" b="0" dirty="0" err="1"/>
              <a:t>uL</a:t>
            </a:r>
            <a:r>
              <a:rPr lang="en-US" sz="2000" b="0" dirty="0"/>
              <a:t>, patients were offered to delay vaccination and repeat flow cytometry in 2 months (up to 3 times)</a:t>
            </a:r>
          </a:p>
          <a:p>
            <a:pPr marL="517525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If CD20 count still &lt;20 after that, they got vaccinated anyway</a:t>
            </a:r>
            <a:endParaRPr lang="en-US" sz="20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010254-F8CE-DB68-B906-658AF7D8E9F3}"/>
              </a:ext>
            </a:extLst>
          </p:cNvPr>
          <p:cNvSpPr txBox="1"/>
          <p:nvPr/>
        </p:nvSpPr>
        <p:spPr>
          <a:xfrm>
            <a:off x="0" y="6519445"/>
            <a:ext cx="5689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Tolf</a:t>
            </a:r>
            <a:r>
              <a:rPr lang="en-US" sz="1600" dirty="0"/>
              <a:t> A et al. JAMA Network Open. 2022;5(5):e2211497.</a:t>
            </a:r>
          </a:p>
        </p:txBody>
      </p:sp>
    </p:spTree>
    <p:extLst>
      <p:ext uri="{BB962C8B-B14F-4D97-AF65-F5344CB8AC3E}">
        <p14:creationId xmlns:p14="http://schemas.microsoft.com/office/powerpoint/2010/main" val="757506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2026D-F154-CAFB-DC04-67FAAD20D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AE67-8A4C-F883-5EDD-866E2A6B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 cell count-guided vaccination strategy may improve vaccine responses in individuals on rituximab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2B358-3E5B-CC1C-A8E6-1E24D795455A}"/>
              </a:ext>
            </a:extLst>
          </p:cNvPr>
          <p:cNvSpPr txBox="1"/>
          <p:nvPr/>
        </p:nvSpPr>
        <p:spPr>
          <a:xfrm>
            <a:off x="0" y="6519445"/>
            <a:ext cx="5689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Tolf</a:t>
            </a:r>
            <a:r>
              <a:rPr lang="en-US" sz="1600" dirty="0"/>
              <a:t> A et al. JAMA Network Open. 2022;5(5):e2211497.</a:t>
            </a:r>
          </a:p>
        </p:txBody>
      </p:sp>
      <p:pic>
        <p:nvPicPr>
          <p:cNvPr id="8" name="Picture 7" descr="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8E6EBE7F-2812-896E-FCB6-B6439486B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56" y="1313387"/>
            <a:ext cx="6675487" cy="46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36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3B3A1-D90F-8A78-BDDC-E8167C8F0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B938-9386-3968-8660-890FBFD42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 cell count-guided vaccination strategy may improve vaccine responses in individuals on rituximab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98EA47-72EB-66DF-4111-044FCC29D90F}"/>
              </a:ext>
            </a:extLst>
          </p:cNvPr>
          <p:cNvSpPr txBox="1"/>
          <p:nvPr/>
        </p:nvSpPr>
        <p:spPr>
          <a:xfrm>
            <a:off x="0" y="6519445"/>
            <a:ext cx="5689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Tolf</a:t>
            </a:r>
            <a:r>
              <a:rPr lang="en-US" sz="1600" dirty="0"/>
              <a:t> A et al. JAMA Network Open. 2022;5(5):e2211497.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112EE-FAC9-7E70-AD61-A8C276972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26" y="953591"/>
            <a:ext cx="3514503" cy="54138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1D3B3D-7454-C3D8-36DB-00980AB1D7EC}"/>
              </a:ext>
            </a:extLst>
          </p:cNvPr>
          <p:cNvSpPr/>
          <p:nvPr/>
        </p:nvSpPr>
        <p:spPr bwMode="auto">
          <a:xfrm>
            <a:off x="5457824" y="939304"/>
            <a:ext cx="900112" cy="378985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2D02D3-D9C9-638A-2218-A141828CADEC}"/>
              </a:ext>
            </a:extLst>
          </p:cNvPr>
          <p:cNvSpPr/>
          <p:nvPr/>
        </p:nvSpPr>
        <p:spPr bwMode="auto">
          <a:xfrm>
            <a:off x="6357935" y="1015316"/>
            <a:ext cx="1088693" cy="378985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352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40DAD-B656-D255-4E7E-AFBAA52B7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FB8E2-F24A-851B-D726-F47A25E9F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 cell count-guided vaccination strategy may improve vaccine responses in individuals on rituximab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35FAA-F9EF-3FD3-904A-D16F53CB6E72}"/>
              </a:ext>
            </a:extLst>
          </p:cNvPr>
          <p:cNvSpPr txBox="1"/>
          <p:nvPr/>
        </p:nvSpPr>
        <p:spPr>
          <a:xfrm>
            <a:off x="0" y="6519445"/>
            <a:ext cx="5689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Tolf</a:t>
            </a:r>
            <a:r>
              <a:rPr lang="en-US" sz="1600" dirty="0"/>
              <a:t> A et al. JAMA Network Open. 2022;5(5):e2211497.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CDF138-1D38-3D8C-ED16-91F3A1DFBB99}"/>
              </a:ext>
            </a:extLst>
          </p:cNvPr>
          <p:cNvSpPr/>
          <p:nvPr/>
        </p:nvSpPr>
        <p:spPr bwMode="auto">
          <a:xfrm>
            <a:off x="6357935" y="1015316"/>
            <a:ext cx="1088693" cy="378985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pic>
        <p:nvPicPr>
          <p:cNvPr id="8" name="Picture 7" descr="A graph of a number of dots&#10;&#10;Description automatically generated with medium confidence">
            <a:extLst>
              <a:ext uri="{FF2B5EF4-FFF2-40B4-BE49-F238E27FC236}">
                <a16:creationId xmlns:a16="http://schemas.microsoft.com/office/drawing/2014/main" id="{324B0F40-172E-FEEF-BED8-9920D94B2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46" y="911946"/>
            <a:ext cx="3497263" cy="54765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02ED9F-0077-DBA9-98A9-CBF1D3CCBB1D}"/>
              </a:ext>
            </a:extLst>
          </p:cNvPr>
          <p:cNvSpPr/>
          <p:nvPr/>
        </p:nvSpPr>
        <p:spPr bwMode="auto">
          <a:xfrm>
            <a:off x="5907878" y="1015315"/>
            <a:ext cx="1538749" cy="378985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52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9721E-0F58-2112-622E-1583B1337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B5F0-11B1-3A86-E7F8-0E5BA531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 cell count-guided vaccination strategy may improve vaccine responses in individuals on rituximab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395B89-B704-2442-BBFE-0B6EF94CCEDA}"/>
              </a:ext>
            </a:extLst>
          </p:cNvPr>
          <p:cNvSpPr txBox="1"/>
          <p:nvPr/>
        </p:nvSpPr>
        <p:spPr>
          <a:xfrm>
            <a:off x="0" y="6519445"/>
            <a:ext cx="5689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Tolf</a:t>
            </a:r>
            <a:r>
              <a:rPr lang="en-US" sz="1600" dirty="0"/>
              <a:t> A et al. JAMA Network Open. 2022;5(5):e2211497.</a:t>
            </a:r>
          </a:p>
        </p:txBody>
      </p:sp>
      <p:pic>
        <p:nvPicPr>
          <p:cNvPr id="5" name="Picture 4" descr="A graph of a number of b cell count&#10;&#10;Description automatically generated with medium confidence">
            <a:extLst>
              <a:ext uri="{FF2B5EF4-FFF2-40B4-BE49-F238E27FC236}">
                <a16:creationId xmlns:a16="http://schemas.microsoft.com/office/drawing/2014/main" id="{38BF2108-5244-7C83-2CC5-F3B429ACB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63" y="1595438"/>
            <a:ext cx="4849815" cy="4489868"/>
          </a:xfrm>
          <a:prstGeom prst="rect">
            <a:avLst/>
          </a:prstGeom>
        </p:spPr>
      </p:pic>
      <p:pic>
        <p:nvPicPr>
          <p:cNvPr id="10" name="Picture 9" descr="A graph of a number of dots&#10;&#10;Description automatically generated with medium confidence">
            <a:extLst>
              <a:ext uri="{FF2B5EF4-FFF2-40B4-BE49-F238E27FC236}">
                <a16:creationId xmlns:a16="http://schemas.microsoft.com/office/drawing/2014/main" id="{B883CB2D-B6AD-C778-D90E-81AB83B06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22" y="1660970"/>
            <a:ext cx="4556125" cy="44243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00D532-C7F9-810C-1546-E2BD69408626}"/>
              </a:ext>
            </a:extLst>
          </p:cNvPr>
          <p:cNvSpPr txBox="1"/>
          <p:nvPr/>
        </p:nvSpPr>
        <p:spPr>
          <a:xfrm>
            <a:off x="1791951" y="1123153"/>
            <a:ext cx="2945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Anti-RBD IgG concentration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7FA0DB-0721-D4B8-9345-C09FDEC0B2D7}"/>
              </a:ext>
            </a:extLst>
          </p:cNvPr>
          <p:cNvSpPr txBox="1"/>
          <p:nvPr/>
        </p:nvSpPr>
        <p:spPr>
          <a:xfrm>
            <a:off x="7908034" y="1123153"/>
            <a:ext cx="1590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Neutralization</a:t>
            </a:r>
          </a:p>
        </p:txBody>
      </p:sp>
    </p:spTree>
    <p:extLst>
      <p:ext uri="{BB962C8B-B14F-4D97-AF65-F5344CB8AC3E}">
        <p14:creationId xmlns:p14="http://schemas.microsoft.com/office/powerpoint/2010/main" val="448326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4101F-3F60-372E-5D18-9AABB8177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7D85-5D4E-C4AB-F9B3-4C4C8CBE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 cell count-guided vaccination strategy may improve vaccine responses in individuals on rituximab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8F570-368D-E9BB-4F89-808F66B8386F}"/>
              </a:ext>
            </a:extLst>
          </p:cNvPr>
          <p:cNvSpPr txBox="1"/>
          <p:nvPr/>
        </p:nvSpPr>
        <p:spPr>
          <a:xfrm>
            <a:off x="0" y="6519445"/>
            <a:ext cx="5689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Tolf</a:t>
            </a:r>
            <a:r>
              <a:rPr lang="en-US" sz="1600" dirty="0"/>
              <a:t> A et al. JAMA Network Open. 2022;5(5):e2211497.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3CC0BE-23EB-E101-5077-2FB003500364}"/>
              </a:ext>
            </a:extLst>
          </p:cNvPr>
          <p:cNvSpPr/>
          <p:nvPr/>
        </p:nvSpPr>
        <p:spPr bwMode="auto">
          <a:xfrm>
            <a:off x="6357935" y="1015316"/>
            <a:ext cx="1088693" cy="378985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0576D-B694-696B-B6E0-59B70B507B84}"/>
              </a:ext>
            </a:extLst>
          </p:cNvPr>
          <p:cNvSpPr/>
          <p:nvPr/>
        </p:nvSpPr>
        <p:spPr bwMode="auto">
          <a:xfrm>
            <a:off x="5907878" y="1015315"/>
            <a:ext cx="1538749" cy="378985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pic>
        <p:nvPicPr>
          <p:cNvPr id="5" name="Picture 4" descr="A screenshot of a screen&#10;&#10;Description automatically generated">
            <a:extLst>
              <a:ext uri="{FF2B5EF4-FFF2-40B4-BE49-F238E27FC236}">
                <a16:creationId xmlns:a16="http://schemas.microsoft.com/office/drawing/2014/main" id="{5ACF086C-1B57-DBDC-F947-010D18AEE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4" y="1047897"/>
            <a:ext cx="10768348" cy="5323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58E26D-57D3-93B3-FF69-43CEBC571609}"/>
              </a:ext>
            </a:extLst>
          </p:cNvPr>
          <p:cNvSpPr/>
          <p:nvPr/>
        </p:nvSpPr>
        <p:spPr bwMode="auto">
          <a:xfrm>
            <a:off x="661308" y="3628571"/>
            <a:ext cx="10413092" cy="50800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906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16FDB-E8F0-8F13-DC71-8DB1AC466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45BC-A776-D792-47DA-CF0289CAB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7CFBC-929C-2DDE-69BA-08DA7EE00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The patient received two doses of rituximab in July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Now it’s October 2023. The new seasonal influenza and SARS-CoV-2 vaccines are out. The cases of both are starting to go 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He still did not receive the 2</a:t>
            </a:r>
            <a:r>
              <a:rPr lang="en-US" sz="2400" b="0" baseline="30000" dirty="0"/>
              <a:t>nd</a:t>
            </a:r>
            <a:r>
              <a:rPr lang="en-US" sz="2400" b="0" dirty="0"/>
              <a:t> dose of his zoster vaccine.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His disease is improving and the current plan is to hold rituximab with plans to re-dose for any disease relapse.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Peripheral blood CD20+ cell count is 0 cells per </a:t>
            </a:r>
            <a:r>
              <a:rPr lang="en-US" sz="2400" b="0" dirty="0" err="1"/>
              <a:t>uL</a:t>
            </a:r>
            <a:r>
              <a:rPr lang="en-US" sz="2400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079850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6E9EE-B1D0-8322-FFD0-4CFA89812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0727-DB4E-ACE4-B67A-91E75A40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Vaccine-induced antiviral responses correlate with clinical outcomes</a:t>
            </a:r>
          </a:p>
        </p:txBody>
      </p:sp>
      <p:pic>
        <p:nvPicPr>
          <p:cNvPr id="4" name="Picture 3" descr="A comparison of a number of patients with different outcomes&#10;&#10;Description automatically generated with medium confidence">
            <a:extLst>
              <a:ext uri="{FF2B5EF4-FFF2-40B4-BE49-F238E27FC236}">
                <a16:creationId xmlns:a16="http://schemas.microsoft.com/office/drawing/2014/main" id="{C8E6262A-8991-F3B5-B2D5-F2137E5298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8"/>
          <a:stretch/>
        </p:blipFill>
        <p:spPr>
          <a:xfrm>
            <a:off x="3823697" y="1256237"/>
            <a:ext cx="4544606" cy="4779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4F04FB-F388-BBCC-91C0-A4BD4D7CD4D5}"/>
              </a:ext>
            </a:extLst>
          </p:cNvPr>
          <p:cNvSpPr/>
          <p:nvPr/>
        </p:nvSpPr>
        <p:spPr bwMode="auto">
          <a:xfrm>
            <a:off x="3823697" y="1256237"/>
            <a:ext cx="603047" cy="6080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B6833-EF15-7B9F-18E9-C89EC753A435}"/>
              </a:ext>
            </a:extLst>
          </p:cNvPr>
          <p:cNvSpPr txBox="1"/>
          <p:nvPr/>
        </p:nvSpPr>
        <p:spPr>
          <a:xfrm>
            <a:off x="0" y="6519445"/>
            <a:ext cx="5472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Zonozi</a:t>
            </a:r>
            <a:r>
              <a:rPr lang="en-US" sz="1600" dirty="0"/>
              <a:t> R et al. Sci </a:t>
            </a:r>
            <a:r>
              <a:rPr lang="en-US" sz="1600" dirty="0" err="1"/>
              <a:t>Transl</a:t>
            </a:r>
            <a:r>
              <a:rPr lang="en-US" sz="1600" dirty="0"/>
              <a:t> Med. 2023 Nov 29;15(724).</a:t>
            </a:r>
          </a:p>
        </p:txBody>
      </p:sp>
    </p:spTree>
    <p:extLst>
      <p:ext uri="{BB962C8B-B14F-4D97-AF65-F5344CB8AC3E}">
        <p14:creationId xmlns:p14="http://schemas.microsoft.com/office/powerpoint/2010/main" val="2326699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663B1-B052-C0D7-5C78-43632C4A8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3FF9-4431-AB42-48A2-51270033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Influenza and SARS-CoV-2 vaccines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1FD0F-FF6A-FCCF-9EAF-8CA054F49C04}"/>
              </a:ext>
            </a:extLst>
          </p:cNvPr>
          <p:cNvSpPr txBox="1"/>
          <p:nvPr/>
        </p:nvSpPr>
        <p:spPr>
          <a:xfrm>
            <a:off x="1907381" y="2858233"/>
            <a:ext cx="380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⬆️ ⬆️ Urgency of vaccine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5184F-0868-A100-56FA-9644F220FC62}"/>
              </a:ext>
            </a:extLst>
          </p:cNvPr>
          <p:cNvSpPr txBox="1"/>
          <p:nvPr/>
        </p:nvSpPr>
        <p:spPr>
          <a:xfrm>
            <a:off x="6643172" y="2858234"/>
            <a:ext cx="445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⬇️ Risk of pausing treatment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BB9EA9F-4A76-8E4C-83CF-E1B79A3723F7}"/>
              </a:ext>
            </a:extLst>
          </p:cNvPr>
          <p:cNvSpPr/>
          <p:nvPr/>
        </p:nvSpPr>
        <p:spPr bwMode="auto">
          <a:xfrm>
            <a:off x="600075" y="1171576"/>
            <a:ext cx="2614613" cy="10001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Grande" charset="0"/>
                <a:ea typeface="ＭＳ Ｐゴシック" charset="-128"/>
              </a:rPr>
              <a:t>Vaccinate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Grande" charset="0"/>
                <a:ea typeface="ＭＳ Ｐゴシック" charset="-128"/>
              </a:rPr>
              <a:t>now</a:t>
            </a:r>
          </a:p>
        </p:txBody>
      </p:sp>
      <p:pic>
        <p:nvPicPr>
          <p:cNvPr id="4" name="Picture 3" descr="A blue and black object&#10;&#10;Description automatically generated">
            <a:extLst>
              <a:ext uri="{FF2B5EF4-FFF2-40B4-BE49-F238E27FC236}">
                <a16:creationId xmlns:a16="http://schemas.microsoft.com/office/drawing/2014/main" id="{6764B3CB-0521-7219-D2A9-0DD2CBA4E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7" t="34970" r="19914" b="31250"/>
          <a:stretch/>
        </p:blipFill>
        <p:spPr>
          <a:xfrm flipH="1">
            <a:off x="3757612" y="3319899"/>
            <a:ext cx="4629150" cy="18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3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BEC8C-1A0A-5709-199C-9DDD82853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144D-B359-E88E-C304-64C948D0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099B6-42E1-65C9-4D77-221EF3521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86" y="1304807"/>
            <a:ext cx="10521172" cy="466228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Importance of topic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Review of vaccine responses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Case discussions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619629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6EC3D-CFE6-17C9-D774-01A289727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7FC69-7445-8738-BCEA-DF5C33ED0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Zoster 2</a:t>
            </a:r>
            <a:r>
              <a:rPr lang="en-US" baseline="30000" dirty="0"/>
              <a:t>nd</a:t>
            </a:r>
            <a:r>
              <a:rPr lang="en-US" dirty="0"/>
              <a:t> vaccine dose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F23AE-6B2C-D9F0-A17F-FE6678A2F552}"/>
              </a:ext>
            </a:extLst>
          </p:cNvPr>
          <p:cNvSpPr txBox="1"/>
          <p:nvPr/>
        </p:nvSpPr>
        <p:spPr>
          <a:xfrm>
            <a:off x="2095728" y="2858233"/>
            <a:ext cx="380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⬇️ ⬇️ Urgency of vaccine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F6D37-4416-9FD6-A386-6B69101C655A}"/>
              </a:ext>
            </a:extLst>
          </p:cNvPr>
          <p:cNvSpPr txBox="1"/>
          <p:nvPr/>
        </p:nvSpPr>
        <p:spPr>
          <a:xfrm>
            <a:off x="6643172" y="2858234"/>
            <a:ext cx="445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⬇️ Risk of pausing treatment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14B08C6-6EA1-18B7-E246-B5ADC4705C91}"/>
              </a:ext>
            </a:extLst>
          </p:cNvPr>
          <p:cNvSpPr/>
          <p:nvPr/>
        </p:nvSpPr>
        <p:spPr bwMode="auto">
          <a:xfrm>
            <a:off x="8977312" y="1171576"/>
            <a:ext cx="2614613" cy="10001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Grande" charset="0"/>
                <a:ea typeface="ＭＳ Ｐゴシック" charset="-128"/>
              </a:rPr>
              <a:t>Delay vacc</a:t>
            </a:r>
            <a:r>
              <a:rPr lang="en-US" b="1" dirty="0">
                <a:solidFill>
                  <a:schemeClr val="tx2"/>
                </a:solidFill>
                <a:ea typeface="ＭＳ Ｐゴシック" charset="-128"/>
              </a:rPr>
              <a:t>ination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pic>
        <p:nvPicPr>
          <p:cNvPr id="3" name="Picture 2" descr="A blue and black object&#10;&#10;Description automatically generated">
            <a:extLst>
              <a:ext uri="{FF2B5EF4-FFF2-40B4-BE49-F238E27FC236}">
                <a16:creationId xmlns:a16="http://schemas.microsoft.com/office/drawing/2014/main" id="{4A3A85A5-044C-8FB4-8B13-E0F9DD51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7" t="34970" r="19914" b="31250"/>
          <a:stretch/>
        </p:blipFill>
        <p:spPr>
          <a:xfrm>
            <a:off x="3757612" y="3319899"/>
            <a:ext cx="4629150" cy="18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83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32527-4D2D-B5C0-C3DA-BB027489D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F2FC0-A256-1B58-F2FE-BF3A5679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8D6AD-0307-57DB-5CD0-9310DC8A8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A 35-year-old recently diagnosed with SLE presents to your clinic. Her manifestations were oral ulcers, joint pains, rash, and cytopenias.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She is started on a short course of prednisone (now complete) and hydroxychloroquine with improvement in her symptoms.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COVID-19 cases have been rising and she asks if she should stop the hydroxychloroquine before she gets vaccinated.</a:t>
            </a:r>
          </a:p>
        </p:txBody>
      </p:sp>
    </p:spTree>
    <p:extLst>
      <p:ext uri="{BB962C8B-B14F-4D97-AF65-F5344CB8AC3E}">
        <p14:creationId xmlns:p14="http://schemas.microsoft.com/office/powerpoint/2010/main" val="1863824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AC431-D04F-1451-C318-4203B2ED3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E1ED-E0C1-A063-A72D-16F58EEF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052A2-0BB6-97C5-3226-260A7D952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What should you do next?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Get vaccinated on HCQ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Stop the HCQ for 3 days then get vaccinated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Stop the HCQ for 4 weeks then get vaccinated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183811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2E9F8-C3E0-9193-536A-928B1D615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6D9F-59B8-37F5-F70C-614F8AB8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Hydroxychloroquine use is not associated with reduced immune responses to vaccination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AB1D2-341B-62DB-FD5B-4040C0896DE3}"/>
              </a:ext>
            </a:extLst>
          </p:cNvPr>
          <p:cNvSpPr txBox="1"/>
          <p:nvPr/>
        </p:nvSpPr>
        <p:spPr>
          <a:xfrm>
            <a:off x="0" y="6519445"/>
            <a:ext cx="7201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Yuki EFN et al. Arthritis Care Res (Hoboken). 2022 Apr;74(4):562-571.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6F2ABD-69A1-2DF1-498C-B8DAF2A09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22" y="1181512"/>
            <a:ext cx="9619019" cy="49294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1170DA-5A6B-B724-CCD9-99E6144ECE7D}"/>
              </a:ext>
            </a:extLst>
          </p:cNvPr>
          <p:cNvSpPr/>
          <p:nvPr/>
        </p:nvSpPr>
        <p:spPr bwMode="auto">
          <a:xfrm>
            <a:off x="1314450" y="3589067"/>
            <a:ext cx="9215438" cy="268558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9098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0D670-57B1-C75C-C5C6-D2972F6A0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02C8E-1F42-5C44-AAE0-5EED9668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Influenza and SARS-CoV-2 vaccines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10216-6A0A-ADCD-64A0-680E8F0AB8B5}"/>
              </a:ext>
            </a:extLst>
          </p:cNvPr>
          <p:cNvSpPr txBox="1"/>
          <p:nvPr/>
        </p:nvSpPr>
        <p:spPr>
          <a:xfrm>
            <a:off x="1907381" y="2858233"/>
            <a:ext cx="349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⬆️ Urgency of vaccine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22FE5-7C57-0FFC-B0A0-680E345B230F}"/>
              </a:ext>
            </a:extLst>
          </p:cNvPr>
          <p:cNvSpPr txBox="1"/>
          <p:nvPr/>
        </p:nvSpPr>
        <p:spPr>
          <a:xfrm>
            <a:off x="6657460" y="2488901"/>
            <a:ext cx="5072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⬇️ Risk of pausing treatment</a:t>
            </a:r>
          </a:p>
          <a:p>
            <a:r>
              <a:rPr lang="en-US" dirty="0"/>
              <a:t>-- In this case </a:t>
            </a:r>
            <a:r>
              <a:rPr lang="en-US" b="1" i="1" dirty="0"/>
              <a:t>no need </a:t>
            </a:r>
            <a:r>
              <a:rPr lang="en-US" dirty="0"/>
              <a:t>to pause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90859C8-97E6-EC7E-6B43-86AE4986C7EB}"/>
              </a:ext>
            </a:extLst>
          </p:cNvPr>
          <p:cNvSpPr/>
          <p:nvPr/>
        </p:nvSpPr>
        <p:spPr bwMode="auto">
          <a:xfrm>
            <a:off x="600075" y="1171576"/>
            <a:ext cx="2614613" cy="10001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Grande" charset="0"/>
                <a:ea typeface="ＭＳ Ｐゴシック" charset="-128"/>
              </a:rPr>
              <a:t>Vaccinate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Grande" charset="0"/>
                <a:ea typeface="ＭＳ Ｐゴシック" charset="-128"/>
              </a:rPr>
              <a:t>now</a:t>
            </a:r>
          </a:p>
        </p:txBody>
      </p:sp>
      <p:pic>
        <p:nvPicPr>
          <p:cNvPr id="4" name="Picture 3" descr="A blue and black object&#10;&#10;Description automatically generated">
            <a:extLst>
              <a:ext uri="{FF2B5EF4-FFF2-40B4-BE49-F238E27FC236}">
                <a16:creationId xmlns:a16="http://schemas.microsoft.com/office/drawing/2014/main" id="{0E3D50C3-4F5D-56FD-35CB-CD477F90F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7" t="34970" r="19914" b="31250"/>
          <a:stretch/>
        </p:blipFill>
        <p:spPr>
          <a:xfrm flipH="1">
            <a:off x="3757612" y="3319899"/>
            <a:ext cx="4629150" cy="18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40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C9AA0-DC1F-4499-7729-84822ECC9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BBB9-D46A-63AC-F7C6-B5644276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37C1B-4D33-07E8-FF41-F8719414B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What should you do next?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Get vaccinated on HCQ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Stop the HCQ for 3 days then get vaccinated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Stop the HCQ for 4 weeks then get vaccinated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186051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20994-36E6-7B92-292D-E44BB245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AFA1-4EDF-3529-2665-9DBDE78FC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6E0A5-8352-406D-63BA-C9227B70D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She returns for follow-up a few months later. Routine labs show a decrease in her serum complement levels and new proteinuria of 1.5 g/g.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Kidney biopsy shows class IV lupus nephritis. She is started on treatment with prednisone and mycophenolate mofetil one month ago.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Her current prednisone dose is 20 mg (0.3 mg/Kg) and her current mycophenolate dose is 1.5 g BID (max dose). She is doing well on the treatment.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Since she’s immunocompromised, she asks about pneumococcal and zoster vaccinations.</a:t>
            </a:r>
          </a:p>
        </p:txBody>
      </p:sp>
    </p:spTree>
    <p:extLst>
      <p:ext uri="{BB962C8B-B14F-4D97-AF65-F5344CB8AC3E}">
        <p14:creationId xmlns:p14="http://schemas.microsoft.com/office/powerpoint/2010/main" val="2925327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38CD9-1CF2-BAA8-4E4E-4FD9E89A9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644B2-9445-900E-665D-1F7817FE1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85114-A818-2927-464D-FDB75012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What should you do next?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Get vaccinated 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Stop the MMF and prednisone then get vaccinated in two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Stop the MMF then get vaccinated in two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Stop the prednisone then get vaccinated in two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Delay vaccination until MMF and prednisone doses are lower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0481422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CA197-D486-A732-EE52-BE8A117A3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DEEA-8C7E-9E31-0FE0-79E3AC1FF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Prednisone and MMF use are associated with reduced immune responses to vaccination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9E047-B11E-400A-082C-1E8C78967163}"/>
              </a:ext>
            </a:extLst>
          </p:cNvPr>
          <p:cNvSpPr txBox="1"/>
          <p:nvPr/>
        </p:nvSpPr>
        <p:spPr>
          <a:xfrm>
            <a:off x="0" y="6519445"/>
            <a:ext cx="7201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Yuki EFN et al. Arthritis Care Res (Hoboken). 2022 Apr;74(4):562-571.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7E5A6D-A60F-1A54-CC41-F7CD444FB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22" y="1181512"/>
            <a:ext cx="9619019" cy="49294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EB487E-58FF-83EE-DF53-9740627E55F3}"/>
              </a:ext>
            </a:extLst>
          </p:cNvPr>
          <p:cNvSpPr/>
          <p:nvPr/>
        </p:nvSpPr>
        <p:spPr bwMode="auto">
          <a:xfrm>
            <a:off x="1321712" y="3803379"/>
            <a:ext cx="9215438" cy="91149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2742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3B84F-ACC8-8F7D-45DC-51C328FBF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E190-F3EB-97CE-7822-4E4602A4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Prednisone and MMF use are associated with reduced immune responses to vaccination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30B19E-4172-A5CF-2966-2F94062952F3}"/>
              </a:ext>
            </a:extLst>
          </p:cNvPr>
          <p:cNvSpPr txBox="1"/>
          <p:nvPr/>
        </p:nvSpPr>
        <p:spPr>
          <a:xfrm>
            <a:off x="0" y="6519445"/>
            <a:ext cx="5649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Mauro D et al. Front Immunol. 2022 Jun 17:13:901055</a:t>
            </a:r>
          </a:p>
        </p:txBody>
      </p:sp>
      <p:pic>
        <p:nvPicPr>
          <p:cNvPr id="4" name="Picture 3" descr="A diagram of different colored shapes&#10;&#10;Description automatically generated with medium confidence">
            <a:extLst>
              <a:ext uri="{FF2B5EF4-FFF2-40B4-BE49-F238E27FC236}">
                <a16:creationId xmlns:a16="http://schemas.microsoft.com/office/drawing/2014/main" id="{7994AFDC-9BED-E5BB-5701-86087F5FA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87" y="1255712"/>
            <a:ext cx="7354888" cy="47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1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85224AB-6783-87AB-8596-33C16D9D8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7A3F-20FE-4EB0-EB0B-FBF0E6E3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2783E-E809-E3D4-65CD-6CB82EF49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86" y="1304807"/>
            <a:ext cx="10521172" cy="466228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Importance of topic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Review of vaccine responses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Case discussions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168989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8E3DA-ADAA-63E4-7927-EF21AB1BE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AFC52-94A4-0045-EB6D-A8444462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MMF use is associated with reduced immune responses to vaccination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5C6C3-C0C6-7563-20CD-05F92E5AD116}"/>
              </a:ext>
            </a:extLst>
          </p:cNvPr>
          <p:cNvSpPr txBox="1"/>
          <p:nvPr/>
        </p:nvSpPr>
        <p:spPr>
          <a:xfrm>
            <a:off x="0" y="6519445"/>
            <a:ext cx="6668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Kantauskaite</a:t>
            </a:r>
            <a:r>
              <a:rPr lang="en-US" sz="1600" dirty="0"/>
              <a:t> M et al. Am J Transplant. 2022 Feb;22(2):634-639. </a:t>
            </a:r>
          </a:p>
        </p:txBody>
      </p:sp>
      <p:pic>
        <p:nvPicPr>
          <p:cNvPr id="5" name="Picture 4" descr="A diagram of a bottle with many points&#10;&#10;Description automatically generated with medium confidence">
            <a:extLst>
              <a:ext uri="{FF2B5EF4-FFF2-40B4-BE49-F238E27FC236}">
                <a16:creationId xmlns:a16="http://schemas.microsoft.com/office/drawing/2014/main" id="{64705922-6206-B6FE-068B-57B96499E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29" y="1231900"/>
            <a:ext cx="6604947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605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03E61-76BB-AD73-914D-F7A29809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2740-4AB4-B029-BF89-60CC1AD76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Prednisone use is associated with reduced immune responses to vaccination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A288C-B853-4D0F-3FD4-9D82A0ACED03}"/>
              </a:ext>
            </a:extLst>
          </p:cNvPr>
          <p:cNvSpPr txBox="1"/>
          <p:nvPr/>
        </p:nvSpPr>
        <p:spPr>
          <a:xfrm>
            <a:off x="0" y="6519445"/>
            <a:ext cx="6833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Monti S et al. Rheumatology (Oxford). 2023 Feb 1;62(2):726-734. </a:t>
            </a:r>
          </a:p>
        </p:txBody>
      </p:sp>
      <p:pic>
        <p:nvPicPr>
          <p:cNvPr id="5" name="Picture 4" descr="A diagram of a number of numbers and graphs&#10;&#10;Description automatically generated with medium confidence">
            <a:extLst>
              <a:ext uri="{FF2B5EF4-FFF2-40B4-BE49-F238E27FC236}">
                <a16:creationId xmlns:a16="http://schemas.microsoft.com/office/drawing/2014/main" id="{2DBE9494-7FCF-C28C-CA8B-59894D68F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95" y="1550719"/>
            <a:ext cx="3425416" cy="4264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1650FF-192C-E107-94A2-27338CE827AD}"/>
              </a:ext>
            </a:extLst>
          </p:cNvPr>
          <p:cNvSpPr/>
          <p:nvPr/>
        </p:nvSpPr>
        <p:spPr bwMode="auto">
          <a:xfrm>
            <a:off x="3714750" y="1300163"/>
            <a:ext cx="823582" cy="58578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257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F6FFB-8768-B4DC-A8FA-A905FB02C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DFC68-220C-A97F-F226-B79696D2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Zoster 2</a:t>
            </a:r>
            <a:r>
              <a:rPr lang="en-US" baseline="30000" dirty="0"/>
              <a:t>nd</a:t>
            </a:r>
            <a:r>
              <a:rPr lang="en-US" dirty="0"/>
              <a:t> vaccine dose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1114BB-2DAA-0940-4D8B-E4AE51286922}"/>
              </a:ext>
            </a:extLst>
          </p:cNvPr>
          <p:cNvSpPr txBox="1"/>
          <p:nvPr/>
        </p:nvSpPr>
        <p:spPr>
          <a:xfrm>
            <a:off x="2095728" y="2858233"/>
            <a:ext cx="339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⬇️ Urgency of vaccine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11688-0990-5DC1-C5BA-EBC92734A527}"/>
              </a:ext>
            </a:extLst>
          </p:cNvPr>
          <p:cNvSpPr txBox="1"/>
          <p:nvPr/>
        </p:nvSpPr>
        <p:spPr>
          <a:xfrm>
            <a:off x="6643172" y="2858234"/>
            <a:ext cx="495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⬆️ ⬆️ Risk of pausing treatment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0685E35-8A3F-B90E-B72D-A31CCB754338}"/>
              </a:ext>
            </a:extLst>
          </p:cNvPr>
          <p:cNvSpPr/>
          <p:nvPr/>
        </p:nvSpPr>
        <p:spPr bwMode="auto">
          <a:xfrm>
            <a:off x="8977312" y="1171576"/>
            <a:ext cx="2614613" cy="10001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Lucida Grande" charset="0"/>
                <a:ea typeface="ＭＳ Ｐゴシック" charset="-128"/>
              </a:rPr>
              <a:t>Delay vacc</a:t>
            </a:r>
            <a:r>
              <a:rPr lang="en-US" b="1" dirty="0">
                <a:solidFill>
                  <a:schemeClr val="tx2"/>
                </a:solidFill>
                <a:ea typeface="ＭＳ Ｐゴシック" charset="-128"/>
              </a:rPr>
              <a:t>ination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pic>
        <p:nvPicPr>
          <p:cNvPr id="3" name="Picture 2" descr="A blue and black object&#10;&#10;Description automatically generated">
            <a:extLst>
              <a:ext uri="{FF2B5EF4-FFF2-40B4-BE49-F238E27FC236}">
                <a16:creationId xmlns:a16="http://schemas.microsoft.com/office/drawing/2014/main" id="{F95B0B0D-EC00-37B9-28A5-3278D3C5E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7" t="34970" r="19914" b="31250"/>
          <a:stretch/>
        </p:blipFill>
        <p:spPr>
          <a:xfrm>
            <a:off x="3757612" y="3319899"/>
            <a:ext cx="4629150" cy="18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83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E0854-D05A-C85D-FF77-9316F736B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6700-DFDD-37E1-B07A-B77E52DF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6A020-1210-6242-B438-716AEFDB9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What should you do next?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Get vaccinated 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Stop the MMF and prednisone then get vaccinated in two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Stop the MMF then get vaccinated in two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Stop the prednisone then get vaccinated in two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Delay vaccination until MMF and prednisone doses are lower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6327601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69C52-D53A-49A0-CC29-09D6196CB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22CA-530A-F908-03F3-4C91001B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" y="1"/>
            <a:ext cx="9456420" cy="772992"/>
          </a:xfrm>
        </p:spPr>
        <p:txBody>
          <a:bodyPr/>
          <a:lstStyle/>
          <a:p>
            <a:r>
              <a:rPr lang="en-US" dirty="0"/>
              <a:t>Summary of vaccine responses by immunosuppression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8318C-2C13-93D4-DFF7-FDF6014C730E}"/>
              </a:ext>
            </a:extLst>
          </p:cNvPr>
          <p:cNvSpPr txBox="1"/>
          <p:nvPr/>
        </p:nvSpPr>
        <p:spPr>
          <a:xfrm>
            <a:off x="0" y="6519445"/>
            <a:ext cx="5989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Van </a:t>
            </a:r>
            <a:r>
              <a:rPr lang="en-US" sz="1600" dirty="0" err="1"/>
              <a:t>Sleen</a:t>
            </a:r>
            <a:r>
              <a:rPr lang="en-US" sz="1600" dirty="0"/>
              <a:t> Y Nat Rev </a:t>
            </a:r>
            <a:r>
              <a:rPr lang="en-US" sz="1600" dirty="0" err="1"/>
              <a:t>Rheumatol</a:t>
            </a:r>
            <a:r>
              <a:rPr lang="en-US" sz="1600" dirty="0"/>
              <a:t>. 2023 Sep;19(9):560-575.</a:t>
            </a:r>
          </a:p>
        </p:txBody>
      </p:sp>
      <p:pic>
        <p:nvPicPr>
          <p:cNvPr id="8" name="Picture 7" descr="A screen shot of a chart&#10;&#10;Description automatically generated">
            <a:extLst>
              <a:ext uri="{FF2B5EF4-FFF2-40B4-BE49-F238E27FC236}">
                <a16:creationId xmlns:a16="http://schemas.microsoft.com/office/drawing/2014/main" id="{14A93D5D-27F0-F8AB-2C99-F5AE5445B3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06"/>
          <a:stretch/>
        </p:blipFill>
        <p:spPr>
          <a:xfrm>
            <a:off x="2562617" y="1330678"/>
            <a:ext cx="6853046" cy="44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541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7D196-66A1-71D9-D451-1FA427BB1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4DBB-747A-6CE0-BD64-A486E81B1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" y="1"/>
            <a:ext cx="9456420" cy="772992"/>
          </a:xfrm>
        </p:spPr>
        <p:txBody>
          <a:bodyPr/>
          <a:lstStyle/>
          <a:p>
            <a:r>
              <a:rPr lang="en-US" dirty="0"/>
              <a:t>Summary of vaccine responses by immunosuppression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F7DB6-D5D0-DA72-C01C-72A0DAF8F53C}"/>
              </a:ext>
            </a:extLst>
          </p:cNvPr>
          <p:cNvSpPr txBox="1"/>
          <p:nvPr/>
        </p:nvSpPr>
        <p:spPr>
          <a:xfrm>
            <a:off x="0" y="6519445"/>
            <a:ext cx="5989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Van </a:t>
            </a:r>
            <a:r>
              <a:rPr lang="en-US" sz="1600" dirty="0" err="1"/>
              <a:t>Sleen</a:t>
            </a:r>
            <a:r>
              <a:rPr lang="en-US" sz="1600" dirty="0"/>
              <a:t> Y Nat Rev </a:t>
            </a:r>
            <a:r>
              <a:rPr lang="en-US" sz="1600" dirty="0" err="1"/>
              <a:t>Rheumatol</a:t>
            </a:r>
            <a:r>
              <a:rPr lang="en-US" sz="1600" dirty="0"/>
              <a:t>. 2023 Sep;19(9):560-575.</a:t>
            </a:r>
          </a:p>
        </p:txBody>
      </p:sp>
      <p:pic>
        <p:nvPicPr>
          <p:cNvPr id="9" name="Picture 8" descr="A screen shot of a chart&#10;&#10;Description automatically generated">
            <a:extLst>
              <a:ext uri="{FF2B5EF4-FFF2-40B4-BE49-F238E27FC236}">
                <a16:creationId xmlns:a16="http://schemas.microsoft.com/office/drawing/2014/main" id="{E2014A22-A1EC-8FB2-C415-A66714CCF3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82"/>
          <a:stretch/>
        </p:blipFill>
        <p:spPr>
          <a:xfrm>
            <a:off x="2276539" y="1544899"/>
            <a:ext cx="7425201" cy="42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166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7308F-BD7F-D4EF-EC96-7D04457B3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A87CC-D717-8CFF-A312-CA3FFF1C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vaccines to give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A750-063E-48F5-396D-6981525C7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86" y="1304807"/>
            <a:ext cx="10521172" cy="466228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Helvetica" pitchFamily="2" charset="0"/>
              </a:rPr>
              <a:t>Seasonal influenza: annually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Helvetica" pitchFamily="2" charset="0"/>
              </a:rPr>
              <a:t>SARS-CoV-2: per national guidelines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Helvetica" pitchFamily="2" charset="0"/>
              </a:rPr>
              <a:t>Pneumococcal: PCV20 x1 or PCV15 followed by PPSV23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Helvetica" pitchFamily="2" charset="0"/>
              </a:rPr>
              <a:t>Recombinant zoster vaccine: x2 doses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Helvetica" pitchFamily="2" charset="0"/>
              </a:rPr>
              <a:t>Do </a:t>
            </a:r>
            <a:r>
              <a:rPr lang="en-US" sz="2400" dirty="0">
                <a:latin typeface="Helvetica" pitchFamily="2" charset="0"/>
              </a:rPr>
              <a:t>not</a:t>
            </a:r>
            <a:r>
              <a:rPr lang="en-US" sz="2400" b="0" dirty="0">
                <a:latin typeface="Helvetica" pitchFamily="2" charset="0"/>
              </a:rPr>
              <a:t> give live viral vaccines to immunocompromised individuals</a:t>
            </a:r>
          </a:p>
          <a:p>
            <a:pPr marL="57467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Helvetica" pitchFamily="2" charset="0"/>
              </a:rPr>
              <a:t>Live </a:t>
            </a:r>
            <a:r>
              <a:rPr lang="en-US" sz="2000" dirty="0">
                <a:latin typeface="Helvetica" pitchFamily="2" charset="0"/>
              </a:rPr>
              <a:t>zoster, varicella, </a:t>
            </a:r>
            <a:r>
              <a:rPr lang="en-US" sz="2000" dirty="0">
                <a:effectLst/>
                <a:latin typeface="Helvetica" pitchFamily="2" charset="0"/>
              </a:rPr>
              <a:t>MMR, and yellow fever</a:t>
            </a:r>
            <a:endParaRPr lang="en-US" sz="2000" b="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27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BE3BE-A495-31E1-CFA4-C228AF0F1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E22C-4A48-F191-A01E-F7AA0968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7A84E-5890-6364-8701-37215D40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86" y="1304807"/>
            <a:ext cx="10521172" cy="466228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Helvetica" pitchFamily="2" charset="0"/>
              </a:rPr>
              <a:t>Masking and avoiding crowded areas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Helvetica" pitchFamily="2" charset="0"/>
              </a:rPr>
              <a:t>Additional vaccine doses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Helvetica" pitchFamily="2" charset="0"/>
              </a:rPr>
              <a:t>”Vaccine circle”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effectLst/>
                <a:latin typeface="Helvetica" pitchFamily="2" charset="0"/>
              </a:rPr>
              <a:t>Pre-exposure prophylaxis</a:t>
            </a:r>
          </a:p>
        </p:txBody>
      </p:sp>
    </p:spTree>
    <p:extLst>
      <p:ext uri="{BB962C8B-B14F-4D97-AF65-F5344CB8AC3E}">
        <p14:creationId xmlns:p14="http://schemas.microsoft.com/office/powerpoint/2010/main" val="11003724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6D8DA-42C7-E63A-125B-DAEECC77C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199EE-A950-5BAA-2B62-8F1EB77E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FCF5-6C20-C755-C5F1-011B3D7B3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86" y="1304807"/>
            <a:ext cx="10521172" cy="466228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Importance of topic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Review of vaccine responses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Case discussions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2346160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D328D-6DF3-9A64-CC82-ADF581521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D8DF-D53C-ACE7-505A-3B567FC61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0F8C8-DB9E-A3C8-A9AF-4A4A3E71C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86" y="1304807"/>
            <a:ext cx="10888564" cy="466228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Helvetica" pitchFamily="2" charset="0"/>
              </a:rPr>
              <a:t>Immunocompromised individuals are at high risk of death from infections.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Helvetica" pitchFamily="2" charset="0"/>
              </a:rPr>
              <a:t>Vaccine responses require interactions between APCs, T cells, and B cells.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latin typeface="Helvetica" pitchFamily="2" charset="0"/>
              </a:rPr>
              <a:t>Immunosuppressive agents have varying effects on vaccine-induced immune responses.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latin typeface="Helvetica" pitchFamily="2" charset="0"/>
              </a:rPr>
              <a:t>The decision to delay immunosuppression to allow vaccination should balance the urgency of vaccination, the potency of the immunosuppressive agent, and the risk of disease relapse while delaying immunosuppressive therapy.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8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178-96D5-F4D0-9AEC-6A1F6504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Immunocompromised individuals are at high risk of death from infections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EF6DD-BF1E-169A-AAA2-27E1A8874A6B}"/>
              </a:ext>
            </a:extLst>
          </p:cNvPr>
          <p:cNvSpPr txBox="1"/>
          <p:nvPr/>
        </p:nvSpPr>
        <p:spPr>
          <a:xfrm>
            <a:off x="0" y="6519445"/>
            <a:ext cx="6343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Ying T et al. J Am Soc Nephrol. 2020 Dec;31(12):2887-2899. </a:t>
            </a:r>
          </a:p>
        </p:txBody>
      </p:sp>
      <p:pic>
        <p:nvPicPr>
          <p:cNvPr id="8" name="Picture 7" descr="A graph of death and infection related death&#10;&#10;Description automatically generated">
            <a:extLst>
              <a:ext uri="{FF2B5EF4-FFF2-40B4-BE49-F238E27FC236}">
                <a16:creationId xmlns:a16="http://schemas.microsoft.com/office/drawing/2014/main" id="{34216048-D25C-5F13-3841-C7ABB954A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12" y="1047398"/>
            <a:ext cx="7772400" cy="51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60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C1E4E-6F2F-3D1D-6EEE-052795FC3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61D88-7E9F-7F9C-7CEB-09482179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ACAA-2F13-3299-8655-7B5A9F888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86" y="1304807"/>
            <a:ext cx="10888564" cy="466228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Helvetica" pitchFamily="2" charset="0"/>
              </a:rPr>
              <a:t>Immunocompromised individuals are at high risk of death from infections.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Helvetica" pitchFamily="2" charset="0"/>
              </a:rPr>
              <a:t>Vaccine responses require interactions between APCs, T cells, and B cells.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latin typeface="Helvetica" pitchFamily="2" charset="0"/>
              </a:rPr>
              <a:t>Immunosuppressive agents have varying effects on vaccine-induced immune responses.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latin typeface="Helvetica" pitchFamily="2" charset="0"/>
              </a:rPr>
              <a:t>The decision to delay immunosuppression to allow vaccination should balance the urgency of vaccination, the potency of the immunosuppressive agent, and the risk of disease relapse while delaying immunosuppressive therapy.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It is every physician’s responsibility to counsel patients regarding vaccination.</a:t>
            </a:r>
            <a:endParaRPr lang="en-US" sz="2000" dirty="0">
              <a:effectLst/>
              <a:latin typeface="Helvetica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295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DE1C-516A-949E-D080-0A60406D0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EFD1B-AF49-98A7-3F13-FB6CD9D52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	Ying T, Shi B, Kelly PJ, </a:t>
            </a:r>
            <a:r>
              <a:rPr lang="en-US" sz="1400" b="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Pilmore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H, Clayton PA, Chadban SJ. Death after Kidney Transplantation: An Analysis by Era and Time Post-Transplant. </a:t>
            </a:r>
            <a:r>
              <a:rPr lang="en-US" sz="1400" b="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Am Soc Nephrol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2020;31(12):2887-2899. doi:10.1681/ASN.2020050566</a:t>
            </a:r>
            <a:endParaRPr lang="en-US" sz="14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	van </a:t>
            </a:r>
            <a:r>
              <a:rPr lang="en-US" sz="1400" b="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Sleen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Y, van der </a:t>
            </a:r>
            <a:r>
              <a:rPr lang="en-US" sz="1400" b="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Geest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KSM, </a:t>
            </a:r>
            <a:r>
              <a:rPr lang="en-US" sz="1400" b="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Huckriede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ALW, van </a:t>
            </a:r>
            <a:r>
              <a:rPr lang="en-US" sz="1400" b="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Baarle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D, Brouwer E. Effect of DMARDs on the immunogenicity of vaccines. </a:t>
            </a:r>
            <a:r>
              <a:rPr lang="en-US" sz="1400" b="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 Rev </a:t>
            </a:r>
            <a:r>
              <a:rPr lang="en-US" sz="1400" b="0" i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Rheumatol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2023;19(9):560-575. doi:10.1038/s41584-023-00992-8</a:t>
            </a:r>
            <a:endParaRPr lang="en-US" sz="14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	Stone JH, Merkel PA, </a:t>
            </a:r>
            <a:r>
              <a:rPr lang="en-US" sz="1400" b="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Spiera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R, et al. Rituximab versus cyclophosphamide for ANCA-associated vasculitis. </a:t>
            </a:r>
            <a:r>
              <a:rPr lang="en-US" sz="1400" b="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1400" b="0" i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US" sz="1400" b="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 Med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2010;363(3):221-232. doi:10.1056/NEJMoa0909905</a:t>
            </a:r>
            <a:endParaRPr lang="en-US" sz="14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	Marty PK, Van Keulen VP, Erskine CL, et al. Antigen Specific Humoral and Cellular Immunity Following SARS-CoV-2 Vaccination in ANCA-Associated Vasculitis Patients Receiving B-Cell Depleting Therapy. </a:t>
            </a:r>
            <a:r>
              <a:rPr lang="en-US" sz="1400" b="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 Immunol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2022;13. doi:10.3389/fimmu.2022.834981</a:t>
            </a:r>
            <a:endParaRPr lang="en-US" sz="14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	</a:t>
            </a:r>
            <a:r>
              <a:rPr lang="en-US" sz="1400" b="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Zonozi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R, Walters LC, Shulkin A, et al. T cell responses to SARS-CoV-2 infection and vaccination are elevated in B cell deficiency and reduce risk of severe COVID-19. </a:t>
            </a:r>
            <a:r>
              <a:rPr lang="en-US" sz="1400" b="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 </a:t>
            </a:r>
            <a:r>
              <a:rPr lang="en-US" sz="1400" b="0" i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</a:t>
            </a:r>
            <a:r>
              <a:rPr lang="en-US" sz="1400" b="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2023;15(724):eadh4529. doi:10.1126/scitranslmed.adh4529</a:t>
            </a:r>
            <a:endParaRPr lang="en-US" sz="14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	</a:t>
            </a:r>
            <a:r>
              <a:rPr lang="en-US" sz="1400" b="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Tolf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en-US" sz="1400" b="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Wiberg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A, Müller M, et al. Factors Associated With Serological Response to SARS-CoV-2 Vaccination in Patients With Multiple Sclerosis Treated With Rituximab. </a:t>
            </a:r>
            <a:r>
              <a:rPr lang="en-US" sz="1400" b="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JAMA </a:t>
            </a:r>
            <a:r>
              <a:rPr lang="en-US" sz="1400" b="0" i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</a:t>
            </a:r>
            <a:r>
              <a:rPr lang="en-US" sz="1400" b="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open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2022;5(5):e2211497. doi:10.1001/jamanetworkopen.2022.11497</a:t>
            </a:r>
            <a:endParaRPr lang="en-US" sz="14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	Yuki EFN, </a:t>
            </a:r>
            <a:r>
              <a:rPr lang="en-US" sz="1400" b="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Borba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EF, </a:t>
            </a:r>
            <a:r>
              <a:rPr lang="en-US" sz="1400" b="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Pasoto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SG, et al. Impact of Distinct Therapies on Antibody Response to SARS-CoV-2 Vaccine in Systemic Lupus Erythematosus. </a:t>
            </a:r>
            <a:r>
              <a:rPr lang="en-US" sz="1400" b="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Arthritis Care Res (Hoboken)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2022;74(4):562-571. doi:10.1002/acr.24824</a:t>
            </a:r>
            <a:endParaRPr lang="en-US" sz="14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	Mauro D, </a:t>
            </a:r>
            <a:r>
              <a:rPr lang="en-US" sz="1400" b="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Ciancio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A, Di </a:t>
            </a:r>
            <a:r>
              <a:rPr lang="en-US" sz="1400" b="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Vico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C, et al. Serological Response to BNT162b2 Anti-SARS-CoV-2 Vaccination in Patients with Inflammatory Rheumatic Diseases: Results From the RHEUVAX Cohort. </a:t>
            </a:r>
            <a:r>
              <a:rPr lang="en-US" sz="1400" b="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 Immunol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2022;13. doi:10.3389/fimmu.2022.901055</a:t>
            </a:r>
            <a:endParaRPr lang="en-US" sz="14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	Monti S, </a:t>
            </a:r>
            <a:r>
              <a:rPr lang="en-US" sz="1400" b="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Fornara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C, </a:t>
            </a:r>
            <a:r>
              <a:rPr lang="en-US" sz="1400" b="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Delvino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P, et al. Immunosuppressive treatments selectively affect the humoral and cellular response to SARS-CoV-2 in vaccinated patients with vasculitis. </a:t>
            </a:r>
            <a:r>
              <a:rPr lang="en-US" sz="1400" b="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Rheumatology (Oxford)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2023;62(2):726-734. doi:10.1093/rheumatology/keac365</a:t>
            </a:r>
            <a:endParaRPr lang="en-US" sz="14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	</a:t>
            </a:r>
            <a:r>
              <a:rPr lang="en-US" sz="1400" b="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Kantauskaite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M, Müller L, Kolb T, et al. Intensity of mycophenolate mofetil treatment is associated with an impaired immune response to SARS-CoV-2 vaccination in kidney transplant recipients. </a:t>
            </a:r>
            <a:r>
              <a:rPr lang="en-US" sz="1400" b="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J Transplant</a:t>
            </a:r>
            <a:r>
              <a:rPr lang="en-US" sz="1400" b="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Published online September 22, 2021. doi:10.1111/ajt.16851</a:t>
            </a:r>
            <a:endParaRPr lang="en-US" sz="14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4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8DBA7-F66B-9800-E625-72DE269BD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EF84-9E13-7268-1746-2C3A10C3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D8DB-6C3E-1DD2-E09C-C31C91FDE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86" y="1304807"/>
            <a:ext cx="10521172" cy="466228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Importance of topic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Review of vaccine responses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Case discussions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02735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2C2A7-0824-6426-AA43-60C1A0C7D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8664-BC9E-0060-C007-F25419D19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responses require interaction between APCs, T cells and B cells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AEAB1-A20E-3AE4-EE0F-419CC2BC6BEF}"/>
              </a:ext>
            </a:extLst>
          </p:cNvPr>
          <p:cNvSpPr txBox="1"/>
          <p:nvPr/>
        </p:nvSpPr>
        <p:spPr>
          <a:xfrm>
            <a:off x="0" y="6519445"/>
            <a:ext cx="5989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Van </a:t>
            </a:r>
            <a:r>
              <a:rPr lang="en-US" sz="1600" dirty="0" err="1"/>
              <a:t>Sleen</a:t>
            </a:r>
            <a:r>
              <a:rPr lang="en-US" sz="1600" dirty="0"/>
              <a:t> Y Nat Rev </a:t>
            </a:r>
            <a:r>
              <a:rPr lang="en-US" sz="1600" dirty="0" err="1"/>
              <a:t>Rheumatol</a:t>
            </a:r>
            <a:r>
              <a:rPr lang="en-US" sz="1600" dirty="0"/>
              <a:t>. 2023 Sep;19(9):560-575.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37E94-0744-E9E5-53C0-D39A5318C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08" y="1144587"/>
            <a:ext cx="5122863" cy="47866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3FB341-2D2B-C149-4A3F-68D5769BDDB7}"/>
              </a:ext>
            </a:extLst>
          </p:cNvPr>
          <p:cNvSpPr/>
          <p:nvPr/>
        </p:nvSpPr>
        <p:spPr bwMode="auto">
          <a:xfrm>
            <a:off x="5057899" y="4217043"/>
            <a:ext cx="643246" cy="463138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</a:rPr>
              <a:t>TCR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09B066-59B6-4D4E-D9B1-4C993BA518CB}"/>
              </a:ext>
            </a:extLst>
          </p:cNvPr>
          <p:cNvSpPr/>
          <p:nvPr/>
        </p:nvSpPr>
        <p:spPr bwMode="auto">
          <a:xfrm>
            <a:off x="5057899" y="3766280"/>
            <a:ext cx="643246" cy="310738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</a:rPr>
              <a:t>MHC</a:t>
            </a:r>
          </a:p>
        </p:txBody>
      </p:sp>
    </p:spTree>
    <p:extLst>
      <p:ext uri="{BB962C8B-B14F-4D97-AF65-F5344CB8AC3E}">
        <p14:creationId xmlns:p14="http://schemas.microsoft.com/office/powerpoint/2010/main" val="235360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BA810-57C8-77CD-A446-2A7E131B7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4569-18D7-E9BF-BE74-201C2A85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responses require interaction between APCs, T cells and B cells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4ABFF-DD1A-9512-8380-584A7868C8C4}"/>
              </a:ext>
            </a:extLst>
          </p:cNvPr>
          <p:cNvSpPr txBox="1"/>
          <p:nvPr/>
        </p:nvSpPr>
        <p:spPr>
          <a:xfrm>
            <a:off x="0" y="6519445"/>
            <a:ext cx="5989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Van </a:t>
            </a:r>
            <a:r>
              <a:rPr lang="en-US" sz="1600" dirty="0" err="1"/>
              <a:t>Sleen</a:t>
            </a:r>
            <a:r>
              <a:rPr lang="en-US" sz="1600" dirty="0"/>
              <a:t> Y Nat Rev </a:t>
            </a:r>
            <a:r>
              <a:rPr lang="en-US" sz="1600" dirty="0" err="1"/>
              <a:t>Rheumatol</a:t>
            </a:r>
            <a:r>
              <a:rPr lang="en-US" sz="1600" dirty="0"/>
              <a:t>. 2023 Sep;19(9):560-575.</a:t>
            </a:r>
          </a:p>
        </p:txBody>
      </p:sp>
      <p:pic>
        <p:nvPicPr>
          <p:cNvPr id="6" name="Picture 5" descr="A diagram of a vaccine&#10;&#10;Description automatically generated">
            <a:extLst>
              <a:ext uri="{FF2B5EF4-FFF2-40B4-BE49-F238E27FC236}">
                <a16:creationId xmlns:a16="http://schemas.microsoft.com/office/drawing/2014/main" id="{1189EA94-798F-6F1B-BE71-3394567FC3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2" b="5067"/>
          <a:stretch/>
        </p:blipFill>
        <p:spPr>
          <a:xfrm>
            <a:off x="0" y="1613478"/>
            <a:ext cx="5586893" cy="4644447"/>
          </a:xfrm>
          <a:prstGeom prst="rect">
            <a:avLst/>
          </a:prstGeom>
        </p:spPr>
      </p:pic>
      <p:pic>
        <p:nvPicPr>
          <p:cNvPr id="8" name="Picture 7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46B56108-DC47-B322-5BA3-68D5E9D32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80" y="1034513"/>
            <a:ext cx="809625" cy="738605"/>
          </a:xfrm>
          <a:prstGeom prst="rect">
            <a:avLst/>
          </a:prstGeom>
        </p:spPr>
      </p:pic>
      <p:pic>
        <p:nvPicPr>
          <p:cNvPr id="4" name="Picture 3" descr="A diagram of a cell&#10;&#10;Description automatically generated">
            <a:extLst>
              <a:ext uri="{FF2B5EF4-FFF2-40B4-BE49-F238E27FC236}">
                <a16:creationId xmlns:a16="http://schemas.microsoft.com/office/drawing/2014/main" id="{1A163660-44A9-08A2-1A85-535194B84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99460"/>
            <a:ext cx="4930775" cy="29584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A7AF67-2166-E972-39BE-51903AEB0C03}"/>
              </a:ext>
            </a:extLst>
          </p:cNvPr>
          <p:cNvSpPr/>
          <p:nvPr/>
        </p:nvSpPr>
        <p:spPr bwMode="auto">
          <a:xfrm>
            <a:off x="7958138" y="3114675"/>
            <a:ext cx="3443287" cy="51435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11" name="Curved Down Arrow 10">
            <a:extLst>
              <a:ext uri="{FF2B5EF4-FFF2-40B4-BE49-F238E27FC236}">
                <a16:creationId xmlns:a16="http://schemas.microsoft.com/office/drawing/2014/main" id="{35C8DAB8-F4B4-09C0-B7B2-F398C5151FFB}"/>
              </a:ext>
            </a:extLst>
          </p:cNvPr>
          <p:cNvSpPr/>
          <p:nvPr/>
        </p:nvSpPr>
        <p:spPr bwMode="auto">
          <a:xfrm>
            <a:off x="5357813" y="2755545"/>
            <a:ext cx="2857500" cy="772991"/>
          </a:xfrm>
          <a:prstGeom prst="curved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2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MGH-1632 Scientific PPT Template_r13">
  <a:themeElements>
    <a:clrScheme name="Mass General">
      <a:dk1>
        <a:srgbClr val="000000"/>
      </a:dk1>
      <a:lt1>
        <a:srgbClr val="C2C2A0"/>
      </a:lt1>
      <a:dk2>
        <a:srgbClr val="FFFFFF"/>
      </a:dk2>
      <a:lt2>
        <a:srgbClr val="A5ACAF"/>
      </a:lt2>
      <a:accent1>
        <a:srgbClr val="007EA3"/>
      </a:accent1>
      <a:accent2>
        <a:srgbClr val="3F9C35"/>
      </a:accent2>
      <a:accent3>
        <a:srgbClr val="8CB8C6"/>
      </a:accent3>
      <a:accent4>
        <a:srgbClr val="DC5034"/>
      </a:accent4>
      <a:accent5>
        <a:srgbClr val="96172E"/>
      </a:accent5>
      <a:accent6>
        <a:srgbClr val="004250"/>
      </a:accent6>
      <a:hlink>
        <a:srgbClr val="007EA3"/>
      </a:hlink>
      <a:folHlink>
        <a:srgbClr val="007E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sGeneral_Transplant_Template_V2_SM" id="{2C4E9857-BFA9-9B4F-9660-5E810145871D}" vid="{84A55A4C-129C-EE46-A908-7835BC9FD6A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MGH-1632 Scientific PPT Template_r13</Template>
  <TotalTime>25077</TotalTime>
  <Words>2632</Words>
  <Application>Microsoft Macintosh PowerPoint</Application>
  <PresentationFormat>Widescreen</PresentationFormat>
  <Paragraphs>307</Paragraphs>
  <Slides>61</Slides>
  <Notes>38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ＭＳ Ｐゴシック</vt:lpstr>
      <vt:lpstr>1898 Sans</vt:lpstr>
      <vt:lpstr>Arial</vt:lpstr>
      <vt:lpstr>Calibri</vt:lpstr>
      <vt:lpstr>Helvetica</vt:lpstr>
      <vt:lpstr>Lucida Grande</vt:lpstr>
      <vt:lpstr>MuseoSans</vt:lpstr>
      <vt:lpstr>Palatino</vt:lpstr>
      <vt:lpstr>system-ui</vt:lpstr>
      <vt:lpstr>Wingdings</vt:lpstr>
      <vt:lpstr>MGH-1632 Scientific PPT Template_r13</vt:lpstr>
      <vt:lpstr>Vaccine responses in immunocompromised individuals</vt:lpstr>
      <vt:lpstr>Disclosure Statement</vt:lpstr>
      <vt:lpstr>Objectives</vt:lpstr>
      <vt:lpstr>Outline</vt:lpstr>
      <vt:lpstr>Outline</vt:lpstr>
      <vt:lpstr>Immunocompromised individuals are at high risk of death from infections</vt:lpstr>
      <vt:lpstr>Outline</vt:lpstr>
      <vt:lpstr>Vaccine responses require interaction between APCs, T cells and B cells</vt:lpstr>
      <vt:lpstr>Vaccine responses require interaction between APCs, T cells and B cells</vt:lpstr>
      <vt:lpstr>Conclusions</vt:lpstr>
      <vt:lpstr>Outline</vt:lpstr>
      <vt:lpstr>Case 1</vt:lpstr>
      <vt:lpstr>Case 1</vt:lpstr>
      <vt:lpstr>How do you make the decision?</vt:lpstr>
      <vt:lpstr>How do you make the decision?</vt:lpstr>
      <vt:lpstr>Case 1</vt:lpstr>
      <vt:lpstr>Case 2</vt:lpstr>
      <vt:lpstr>How do you make the decision?</vt:lpstr>
      <vt:lpstr>Case 1</vt:lpstr>
      <vt:lpstr>Rituximab depletes CD20+ cells (i.e., B cells)</vt:lpstr>
      <vt:lpstr>Rituximab results in peripheral blood B cell depletion for about 6 months in most individuals</vt:lpstr>
      <vt:lpstr>Rituximab results in peripheral blood B cell depletion for about 6 months in most individuals</vt:lpstr>
      <vt:lpstr>Vaccine-induced antibody responses are significantly diminished in individuals on rituximab</vt:lpstr>
      <vt:lpstr>ELISPOT technique is used to assess vaccine-induced antigen-specific T cell responses</vt:lpstr>
      <vt:lpstr>ELISPOT technique is used to assess vaccine-induced antigen-specific T cell responses</vt:lpstr>
      <vt:lpstr>ELISPOT technique is used to assess vaccine-induced antigen-specific T cell responses</vt:lpstr>
      <vt:lpstr>ELISPOT technique is used to assess vaccine-induced antigen-specific T cell responses</vt:lpstr>
      <vt:lpstr>ELISPOT technique is used to assess vaccine-induced antigen-specific T cell responses</vt:lpstr>
      <vt:lpstr>ELISPOT technique is used to assess vaccine-induced antigen-specific T cell responses</vt:lpstr>
      <vt:lpstr>Vaccine-induced antiviral responses correlate with clinical outcomes</vt:lpstr>
      <vt:lpstr>A B cell count-guided vaccination strategy may improve vaccine responses in individuals on rituximab</vt:lpstr>
      <vt:lpstr>A B cell count-guided vaccination strategy may improve vaccine responses in individuals on rituximab</vt:lpstr>
      <vt:lpstr>A B cell count-guided vaccination strategy may improve vaccine responses in individuals on rituximab</vt:lpstr>
      <vt:lpstr>A B cell count-guided vaccination strategy may improve vaccine responses in individuals on rituximab</vt:lpstr>
      <vt:lpstr>A B cell count-guided vaccination strategy may improve vaccine responses in individuals on rituximab</vt:lpstr>
      <vt:lpstr>A B cell count-guided vaccination strategy may improve vaccine responses in individuals on rituximab</vt:lpstr>
      <vt:lpstr>Back to Case 1</vt:lpstr>
      <vt:lpstr>Vaccine-induced antiviral responses correlate with clinical outcomes</vt:lpstr>
      <vt:lpstr>Influenza and SARS-CoV-2 vaccines</vt:lpstr>
      <vt:lpstr>Zoster 2nd vaccine dose</vt:lpstr>
      <vt:lpstr>Case 3</vt:lpstr>
      <vt:lpstr>Case 1</vt:lpstr>
      <vt:lpstr>Hydroxychloroquine use is not associated with reduced immune responses to vaccination</vt:lpstr>
      <vt:lpstr>Influenza and SARS-CoV-2 vaccines</vt:lpstr>
      <vt:lpstr>Case 1</vt:lpstr>
      <vt:lpstr>Case 3</vt:lpstr>
      <vt:lpstr>Case 1</vt:lpstr>
      <vt:lpstr>Prednisone and MMF use are associated with reduced immune responses to vaccination</vt:lpstr>
      <vt:lpstr>Prednisone and MMF use are associated with reduced immune responses to vaccination</vt:lpstr>
      <vt:lpstr>MMF use is associated with reduced immune responses to vaccination</vt:lpstr>
      <vt:lpstr>Prednisone use is associated with reduced immune responses to vaccination</vt:lpstr>
      <vt:lpstr>Zoster 2nd vaccine dose</vt:lpstr>
      <vt:lpstr>Case 1</vt:lpstr>
      <vt:lpstr>Summary of vaccine responses by immunosuppression</vt:lpstr>
      <vt:lpstr>Summary of vaccine responses by immunosuppression</vt:lpstr>
      <vt:lpstr>Important vaccines to give</vt:lpstr>
      <vt:lpstr>Additional strategies</vt:lpstr>
      <vt:lpstr>Outline</vt:lpstr>
      <vt:lpstr>Conclusions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Riella, Leonardo V.,M.D.,Ph.D.</dc:creator>
  <cp:lastModifiedBy>ayman al jurdi</cp:lastModifiedBy>
  <cp:revision>361</cp:revision>
  <cp:lastPrinted>2018-03-20T14:03:16Z</cp:lastPrinted>
  <dcterms:created xsi:type="dcterms:W3CDTF">2020-04-30T09:11:29Z</dcterms:created>
  <dcterms:modified xsi:type="dcterms:W3CDTF">2024-01-28T05:38:14Z</dcterms:modified>
</cp:coreProperties>
</file>