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7"/>
  </p:sldMasterIdLst>
  <p:notesMasterIdLst>
    <p:notesMasterId r:id="rId68"/>
  </p:notesMasterIdLst>
  <p:sldIdLst>
    <p:sldId id="256" r:id="rId18"/>
    <p:sldId id="258" r:id="rId19"/>
    <p:sldId id="349" r:id="rId20"/>
    <p:sldId id="1993219238" r:id="rId21"/>
    <p:sldId id="1993219243" r:id="rId22"/>
    <p:sldId id="1993219244" r:id="rId23"/>
    <p:sldId id="257" r:id="rId24"/>
    <p:sldId id="1993219245" r:id="rId25"/>
    <p:sldId id="1993219213" r:id="rId26"/>
    <p:sldId id="261" r:id="rId27"/>
    <p:sldId id="1993219214" r:id="rId28"/>
    <p:sldId id="1993219246" r:id="rId29"/>
    <p:sldId id="1993219251" r:id="rId30"/>
    <p:sldId id="1993219239" r:id="rId31"/>
    <p:sldId id="1993219217" r:id="rId32"/>
    <p:sldId id="1993219218" r:id="rId33"/>
    <p:sldId id="1993219228" r:id="rId34"/>
    <p:sldId id="271" r:id="rId35"/>
    <p:sldId id="1993219220" r:id="rId36"/>
    <p:sldId id="273" r:id="rId37"/>
    <p:sldId id="1993219247" r:id="rId38"/>
    <p:sldId id="1993219248" r:id="rId39"/>
    <p:sldId id="481" r:id="rId40"/>
    <p:sldId id="1993219249" r:id="rId41"/>
    <p:sldId id="1993219250" r:id="rId42"/>
    <p:sldId id="1993219240" r:id="rId43"/>
    <p:sldId id="1993219252" r:id="rId44"/>
    <p:sldId id="1993219253" r:id="rId45"/>
    <p:sldId id="259" r:id="rId46"/>
    <p:sldId id="1993219254" r:id="rId47"/>
    <p:sldId id="1993219237" r:id="rId48"/>
    <p:sldId id="1993219231" r:id="rId49"/>
    <p:sldId id="360" r:id="rId50"/>
    <p:sldId id="354" r:id="rId51"/>
    <p:sldId id="1993219233" r:id="rId52"/>
    <p:sldId id="374" r:id="rId53"/>
    <p:sldId id="295" r:id="rId54"/>
    <p:sldId id="269" r:id="rId55"/>
    <p:sldId id="270" r:id="rId56"/>
    <p:sldId id="1993219255" r:id="rId57"/>
    <p:sldId id="294" r:id="rId58"/>
    <p:sldId id="1993219241" r:id="rId59"/>
    <p:sldId id="263" r:id="rId60"/>
    <p:sldId id="1993219221" r:id="rId61"/>
    <p:sldId id="1993219222" r:id="rId62"/>
    <p:sldId id="1993219223" r:id="rId63"/>
    <p:sldId id="1993219224" r:id="rId64"/>
    <p:sldId id="1993219242" r:id="rId65"/>
    <p:sldId id="296" r:id="rId66"/>
    <p:sldId id="348" r:id="rId67"/>
  </p:sldIdLst>
  <p:sldSz cx="12188825" cy="6858000"/>
  <p:notesSz cx="6858000" cy="9144000"/>
  <p:defaultTextStyle>
    <a:defPPr>
      <a:defRPr lang="en-US"/>
    </a:defPPr>
    <a:lvl1pPr marL="0" algn="l" defTabSz="1218987" rtl="0" eaLnBrk="1" latinLnBrk="0" hangingPunct="1">
      <a:defRPr sz="2400" kern="1200">
        <a:solidFill>
          <a:schemeClr val="tx1"/>
        </a:solidFill>
        <a:latin typeface="+mn-lt"/>
        <a:ea typeface="+mn-ea"/>
        <a:cs typeface="+mn-cs"/>
      </a:defRPr>
    </a:lvl1pPr>
    <a:lvl2pPr marL="609493" algn="l" defTabSz="1218987" rtl="0" eaLnBrk="1" latinLnBrk="0" hangingPunct="1">
      <a:defRPr sz="2400" kern="1200">
        <a:solidFill>
          <a:schemeClr val="tx1"/>
        </a:solidFill>
        <a:latin typeface="+mn-lt"/>
        <a:ea typeface="+mn-ea"/>
        <a:cs typeface="+mn-cs"/>
      </a:defRPr>
    </a:lvl2pPr>
    <a:lvl3pPr marL="1218987" algn="l" defTabSz="1218987" rtl="0" eaLnBrk="1" latinLnBrk="0" hangingPunct="1">
      <a:defRPr sz="2400" kern="1200">
        <a:solidFill>
          <a:schemeClr val="tx1"/>
        </a:solidFill>
        <a:latin typeface="+mn-lt"/>
        <a:ea typeface="+mn-ea"/>
        <a:cs typeface="+mn-cs"/>
      </a:defRPr>
    </a:lvl3pPr>
    <a:lvl4pPr marL="1828480" algn="l" defTabSz="1218987" rtl="0" eaLnBrk="1" latinLnBrk="0" hangingPunct="1">
      <a:defRPr sz="2400" kern="1200">
        <a:solidFill>
          <a:schemeClr val="tx1"/>
        </a:solidFill>
        <a:latin typeface="+mn-lt"/>
        <a:ea typeface="+mn-ea"/>
        <a:cs typeface="+mn-cs"/>
      </a:defRPr>
    </a:lvl4pPr>
    <a:lvl5pPr marL="2437973" algn="l" defTabSz="1218987" rtl="0" eaLnBrk="1" latinLnBrk="0" hangingPunct="1">
      <a:defRPr sz="2400" kern="1200">
        <a:solidFill>
          <a:schemeClr val="tx1"/>
        </a:solidFill>
        <a:latin typeface="+mn-lt"/>
        <a:ea typeface="+mn-ea"/>
        <a:cs typeface="+mn-cs"/>
      </a:defRPr>
    </a:lvl5pPr>
    <a:lvl6pPr marL="3047467" algn="l" defTabSz="1218987" rtl="0" eaLnBrk="1" latinLnBrk="0" hangingPunct="1">
      <a:defRPr sz="2400" kern="1200">
        <a:solidFill>
          <a:schemeClr val="tx1"/>
        </a:solidFill>
        <a:latin typeface="+mn-lt"/>
        <a:ea typeface="+mn-ea"/>
        <a:cs typeface="+mn-cs"/>
      </a:defRPr>
    </a:lvl6pPr>
    <a:lvl7pPr marL="3656960" algn="l" defTabSz="1218987" rtl="0" eaLnBrk="1" latinLnBrk="0" hangingPunct="1">
      <a:defRPr sz="2400" kern="1200">
        <a:solidFill>
          <a:schemeClr val="tx1"/>
        </a:solidFill>
        <a:latin typeface="+mn-lt"/>
        <a:ea typeface="+mn-ea"/>
        <a:cs typeface="+mn-cs"/>
      </a:defRPr>
    </a:lvl7pPr>
    <a:lvl8pPr marL="4266453" algn="l" defTabSz="1218987" rtl="0" eaLnBrk="1" latinLnBrk="0" hangingPunct="1">
      <a:defRPr sz="2400" kern="1200">
        <a:solidFill>
          <a:schemeClr val="tx1"/>
        </a:solidFill>
        <a:latin typeface="+mn-lt"/>
        <a:ea typeface="+mn-ea"/>
        <a:cs typeface="+mn-cs"/>
      </a:defRPr>
    </a:lvl8pPr>
    <a:lvl9pPr marL="4875947" algn="l" defTabSz="1218987" rtl="0" eaLnBrk="1" latinLnBrk="0" hangingPunct="1">
      <a:defRPr sz="24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9">
          <p15:clr>
            <a:srgbClr val="A4A3A4"/>
          </p15:clr>
        </p15:guide>
        <p15:guide id="2" orient="horz" pos="338">
          <p15:clr>
            <a:srgbClr val="A4A3A4"/>
          </p15:clr>
        </p15:guide>
        <p15:guide id="3" orient="horz" pos="2160">
          <p15:clr>
            <a:srgbClr val="A4A3A4"/>
          </p15:clr>
        </p15:guide>
        <p15:guide id="4" orient="horz" pos="3992">
          <p15:clr>
            <a:srgbClr val="A4A3A4"/>
          </p15:clr>
        </p15:guide>
        <p15:guide id="5" orient="horz" pos="4105">
          <p15:clr>
            <a:srgbClr val="A4A3A4"/>
          </p15:clr>
        </p15:guide>
        <p15:guide id="6" orient="horz" pos="1006">
          <p15:clr>
            <a:srgbClr val="A4A3A4"/>
          </p15:clr>
        </p15:guide>
        <p15:guide id="7" orient="horz" pos="1250">
          <p15:clr>
            <a:srgbClr val="A4A3A4"/>
          </p15:clr>
        </p15:guide>
        <p15:guide id="8" pos="3144">
          <p15:clr>
            <a:srgbClr val="A4A3A4"/>
          </p15:clr>
        </p15:guide>
        <p15:guide id="9" pos="341">
          <p15:clr>
            <a:srgbClr val="A4A3A4"/>
          </p15:clr>
        </p15:guide>
        <p15:guide id="10" pos="1746">
          <p15:clr>
            <a:srgbClr val="A4A3A4"/>
          </p15:clr>
        </p15:guide>
        <p15:guide id="11" pos="3620">
          <p15:clr>
            <a:srgbClr val="A4A3A4"/>
          </p15:clr>
        </p15:guide>
        <p15:guide id="12" pos="3839">
          <p15:clr>
            <a:srgbClr val="A4A3A4"/>
          </p15:clr>
        </p15:guide>
        <p15:guide id="13" pos="5950">
          <p15:clr>
            <a:srgbClr val="A4A3A4"/>
          </p15:clr>
        </p15:guide>
        <p15:guide id="14" pos="7349">
          <p15:clr>
            <a:srgbClr val="A4A3A4"/>
          </p15:clr>
        </p15:guide>
        <p15:guide id="15" pos="4057">
          <p15:clr>
            <a:srgbClr val="A4A3A4"/>
          </p15:clr>
        </p15:guide>
        <p15:guide id="16" pos="4551">
          <p15:clr>
            <a:srgbClr val="A4A3A4"/>
          </p15:clr>
        </p15:guide>
        <p15:guide id="17" pos="6917">
          <p15:clr>
            <a:srgbClr val="A4A3A4"/>
          </p15:clr>
        </p15:guide>
        <p15:guide id="18" pos="61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D9D9"/>
    <a:srgbClr val="000000"/>
    <a:srgbClr val="D2D2D2"/>
    <a:srgbClr val="9D9D9D"/>
    <a:srgbClr val="7F7F7F"/>
    <a:srgbClr val="FFFFFF"/>
    <a:srgbClr val="92D050"/>
    <a:srgbClr val="8246AF"/>
    <a:srgbClr val="9CDBD9"/>
    <a:srgbClr val="A8A8A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980" autoAdjust="0"/>
    <p:restoredTop sz="84489" autoAdjust="0"/>
  </p:normalViewPr>
  <p:slideViewPr>
    <p:cSldViewPr snapToGrid="0" showGuides="1">
      <p:cViewPr varScale="1">
        <p:scale>
          <a:sx n="93" d="100"/>
          <a:sy n="93" d="100"/>
        </p:scale>
        <p:origin x="1080" y="72"/>
      </p:cViewPr>
      <p:guideLst>
        <p:guide orient="horz" pos="219"/>
        <p:guide orient="horz" pos="338"/>
        <p:guide orient="horz" pos="2160"/>
        <p:guide orient="horz" pos="3992"/>
        <p:guide orient="horz" pos="4105"/>
        <p:guide orient="horz" pos="1006"/>
        <p:guide orient="horz" pos="1250"/>
        <p:guide pos="3144"/>
        <p:guide pos="341"/>
        <p:guide pos="1746"/>
        <p:guide pos="3620"/>
        <p:guide pos="3839"/>
        <p:guide pos="5950"/>
        <p:guide pos="7349"/>
        <p:guide pos="4057"/>
        <p:guide pos="4551"/>
        <p:guide pos="6917"/>
        <p:guide pos="613"/>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9.xml"/><Relationship Id="rId21" Type="http://schemas.openxmlformats.org/officeDocument/2006/relationships/slide" Target="slides/slide4.xml"/><Relationship Id="rId42" Type="http://schemas.openxmlformats.org/officeDocument/2006/relationships/slide" Target="slides/slide25.xml"/><Relationship Id="rId47" Type="http://schemas.openxmlformats.org/officeDocument/2006/relationships/slide" Target="slides/slide30.xml"/><Relationship Id="rId63" Type="http://schemas.openxmlformats.org/officeDocument/2006/relationships/slide" Target="slides/slide46.xml"/><Relationship Id="rId68" Type="http://schemas.openxmlformats.org/officeDocument/2006/relationships/notesMaster" Target="notesMasters/notesMaster1.xml"/><Relationship Id="rId7" Type="http://schemas.openxmlformats.org/officeDocument/2006/relationships/customXml" Target="../customXml/item7.xml"/><Relationship Id="rId71"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customXml" Target="../customXml/item16.xml"/><Relationship Id="rId29" Type="http://schemas.openxmlformats.org/officeDocument/2006/relationships/slide" Target="slides/slide12.xml"/><Relationship Id="rId11" Type="http://schemas.openxmlformats.org/officeDocument/2006/relationships/customXml" Target="../customXml/item11.xml"/><Relationship Id="rId24" Type="http://schemas.openxmlformats.org/officeDocument/2006/relationships/slide" Target="slides/slide7.xml"/><Relationship Id="rId32" Type="http://schemas.openxmlformats.org/officeDocument/2006/relationships/slide" Target="slides/slide15.xml"/><Relationship Id="rId37" Type="http://schemas.openxmlformats.org/officeDocument/2006/relationships/slide" Target="slides/slide20.xml"/><Relationship Id="rId40" Type="http://schemas.openxmlformats.org/officeDocument/2006/relationships/slide" Target="slides/slide23.xml"/><Relationship Id="rId45" Type="http://schemas.openxmlformats.org/officeDocument/2006/relationships/slide" Target="slides/slide28.xml"/><Relationship Id="rId53" Type="http://schemas.openxmlformats.org/officeDocument/2006/relationships/slide" Target="slides/slide36.xml"/><Relationship Id="rId58" Type="http://schemas.openxmlformats.org/officeDocument/2006/relationships/slide" Target="slides/slide41.xml"/><Relationship Id="rId66" Type="http://schemas.openxmlformats.org/officeDocument/2006/relationships/slide" Target="slides/slide49.xml"/><Relationship Id="rId5" Type="http://schemas.openxmlformats.org/officeDocument/2006/relationships/customXml" Target="../customXml/item5.xml"/><Relationship Id="rId61" Type="http://schemas.openxmlformats.org/officeDocument/2006/relationships/slide" Target="slides/slide44.xml"/><Relationship Id="rId19" Type="http://schemas.openxmlformats.org/officeDocument/2006/relationships/slide" Target="slides/slide2.xml"/><Relationship Id="rId14" Type="http://schemas.openxmlformats.org/officeDocument/2006/relationships/customXml" Target="../customXml/item14.xml"/><Relationship Id="rId22" Type="http://schemas.openxmlformats.org/officeDocument/2006/relationships/slide" Target="slides/slide5.xml"/><Relationship Id="rId27" Type="http://schemas.openxmlformats.org/officeDocument/2006/relationships/slide" Target="slides/slide10.xml"/><Relationship Id="rId30" Type="http://schemas.openxmlformats.org/officeDocument/2006/relationships/slide" Target="slides/slide13.xml"/><Relationship Id="rId35" Type="http://schemas.openxmlformats.org/officeDocument/2006/relationships/slide" Target="slides/slide18.xml"/><Relationship Id="rId43" Type="http://schemas.openxmlformats.org/officeDocument/2006/relationships/slide" Target="slides/slide26.xml"/><Relationship Id="rId48" Type="http://schemas.openxmlformats.org/officeDocument/2006/relationships/slide" Target="slides/slide31.xml"/><Relationship Id="rId56" Type="http://schemas.openxmlformats.org/officeDocument/2006/relationships/slide" Target="slides/slide39.xml"/><Relationship Id="rId64" Type="http://schemas.openxmlformats.org/officeDocument/2006/relationships/slide" Target="slides/slide47.xml"/><Relationship Id="rId69" Type="http://schemas.openxmlformats.org/officeDocument/2006/relationships/presProps" Target="presProps.xml"/><Relationship Id="rId8" Type="http://schemas.openxmlformats.org/officeDocument/2006/relationships/customXml" Target="../customXml/item8.xml"/><Relationship Id="rId51" Type="http://schemas.openxmlformats.org/officeDocument/2006/relationships/slide" Target="slides/slide34.xml"/><Relationship Id="rId72"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customXml" Target="../customXml/item12.xml"/><Relationship Id="rId17" Type="http://schemas.openxmlformats.org/officeDocument/2006/relationships/slideMaster" Target="slideMasters/slideMaster1.xml"/><Relationship Id="rId25" Type="http://schemas.openxmlformats.org/officeDocument/2006/relationships/slide" Target="slides/slide8.xml"/><Relationship Id="rId33" Type="http://schemas.openxmlformats.org/officeDocument/2006/relationships/slide" Target="slides/slide16.xml"/><Relationship Id="rId38" Type="http://schemas.openxmlformats.org/officeDocument/2006/relationships/slide" Target="slides/slide21.xml"/><Relationship Id="rId46" Type="http://schemas.openxmlformats.org/officeDocument/2006/relationships/slide" Target="slides/slide29.xml"/><Relationship Id="rId59" Type="http://schemas.openxmlformats.org/officeDocument/2006/relationships/slide" Target="slides/slide42.xml"/><Relationship Id="rId67" Type="http://schemas.openxmlformats.org/officeDocument/2006/relationships/slide" Target="slides/slide50.xml"/><Relationship Id="rId20" Type="http://schemas.openxmlformats.org/officeDocument/2006/relationships/slide" Target="slides/slide3.xml"/><Relationship Id="rId41" Type="http://schemas.openxmlformats.org/officeDocument/2006/relationships/slide" Target="slides/slide24.xml"/><Relationship Id="rId54" Type="http://schemas.openxmlformats.org/officeDocument/2006/relationships/slide" Target="slides/slide37.xml"/><Relationship Id="rId62" Type="http://schemas.openxmlformats.org/officeDocument/2006/relationships/slide" Target="slides/slide45.xml"/><Relationship Id="rId7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customXml" Target="../customXml/item6.xml"/><Relationship Id="rId15" Type="http://schemas.openxmlformats.org/officeDocument/2006/relationships/customXml" Target="../customXml/item15.xml"/><Relationship Id="rId23" Type="http://schemas.openxmlformats.org/officeDocument/2006/relationships/slide" Target="slides/slide6.xml"/><Relationship Id="rId28" Type="http://schemas.openxmlformats.org/officeDocument/2006/relationships/slide" Target="slides/slide11.xml"/><Relationship Id="rId36" Type="http://schemas.openxmlformats.org/officeDocument/2006/relationships/slide" Target="slides/slide19.xml"/><Relationship Id="rId49" Type="http://schemas.openxmlformats.org/officeDocument/2006/relationships/slide" Target="slides/slide32.xml"/><Relationship Id="rId57" Type="http://schemas.openxmlformats.org/officeDocument/2006/relationships/slide" Target="slides/slide40.xml"/><Relationship Id="rId10" Type="http://schemas.openxmlformats.org/officeDocument/2006/relationships/customXml" Target="../customXml/item10.xml"/><Relationship Id="rId31" Type="http://schemas.openxmlformats.org/officeDocument/2006/relationships/slide" Target="slides/slide14.xml"/><Relationship Id="rId44" Type="http://schemas.openxmlformats.org/officeDocument/2006/relationships/slide" Target="slides/slide27.xml"/><Relationship Id="rId52" Type="http://schemas.openxmlformats.org/officeDocument/2006/relationships/slide" Target="slides/slide35.xml"/><Relationship Id="rId60" Type="http://schemas.openxmlformats.org/officeDocument/2006/relationships/slide" Target="slides/slide43.xml"/><Relationship Id="rId65" Type="http://schemas.openxmlformats.org/officeDocument/2006/relationships/slide" Target="slides/slide48.xml"/><Relationship Id="rId4" Type="http://schemas.openxmlformats.org/officeDocument/2006/relationships/customXml" Target="../customXml/item4.xml"/><Relationship Id="rId9" Type="http://schemas.openxmlformats.org/officeDocument/2006/relationships/customXml" Target="../customXml/item9.xml"/><Relationship Id="rId13" Type="http://schemas.openxmlformats.org/officeDocument/2006/relationships/customXml" Target="../customXml/item13.xml"/><Relationship Id="rId18" Type="http://schemas.openxmlformats.org/officeDocument/2006/relationships/slide" Target="slides/slide1.xml"/><Relationship Id="rId39" Type="http://schemas.openxmlformats.org/officeDocument/2006/relationships/slide" Target="slides/slide22.xml"/><Relationship Id="rId34" Type="http://schemas.openxmlformats.org/officeDocument/2006/relationships/slide" Target="slides/slide17.xml"/><Relationship Id="rId50" Type="http://schemas.openxmlformats.org/officeDocument/2006/relationships/slide" Target="slides/slide33.xml"/><Relationship Id="rId55"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FFB44E6-187A-4493-A8C8-BF7B10B3F86D}" type="datetimeFigureOut">
              <a:rPr lang="en-US" smtClean="0"/>
              <a:t>1/21/2023</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E076D2-C4D6-4F47-BE0A-B8682F3AE1D4}" type="slidenum">
              <a:rPr lang="en-US" smtClean="0"/>
              <a:t>‹#›</a:t>
            </a:fld>
            <a:endParaRPr lang="en-US" dirty="0"/>
          </a:p>
        </p:txBody>
      </p:sp>
    </p:spTree>
    <p:extLst>
      <p:ext uri="{BB962C8B-B14F-4D97-AF65-F5344CB8AC3E}">
        <p14:creationId xmlns:p14="http://schemas.microsoft.com/office/powerpoint/2010/main" val="1339702762"/>
      </p:ext>
    </p:extLst>
  </p:cSld>
  <p:clrMap bg1="lt1" tx1="dk1" bg2="lt2" tx2="dk2" accent1="accent1" accent2="accent2" accent3="accent3" accent4="accent4" accent5="accent5" accent6="accent6" hlink="hlink" folHlink="folHlink"/>
  <p:notesStyle>
    <a:lvl1pPr marL="0" algn="l" defTabSz="1218987" rtl="0" eaLnBrk="1" latinLnBrk="0" hangingPunct="1">
      <a:defRPr sz="1600" kern="1200">
        <a:solidFill>
          <a:schemeClr val="tx1"/>
        </a:solidFill>
        <a:latin typeface="+mn-lt"/>
        <a:ea typeface="+mn-ea"/>
        <a:cs typeface="+mn-cs"/>
      </a:defRPr>
    </a:lvl1pPr>
    <a:lvl2pPr marL="609493" algn="l" defTabSz="1218987" rtl="0" eaLnBrk="1" latinLnBrk="0" hangingPunct="1">
      <a:defRPr sz="1600" kern="1200">
        <a:solidFill>
          <a:schemeClr val="tx1"/>
        </a:solidFill>
        <a:latin typeface="+mn-lt"/>
        <a:ea typeface="+mn-ea"/>
        <a:cs typeface="+mn-cs"/>
      </a:defRPr>
    </a:lvl2pPr>
    <a:lvl3pPr marL="1218987" algn="l" defTabSz="1218987" rtl="0" eaLnBrk="1" latinLnBrk="0" hangingPunct="1">
      <a:defRPr sz="1600" kern="1200">
        <a:solidFill>
          <a:schemeClr val="tx1"/>
        </a:solidFill>
        <a:latin typeface="+mn-lt"/>
        <a:ea typeface="+mn-ea"/>
        <a:cs typeface="+mn-cs"/>
      </a:defRPr>
    </a:lvl3pPr>
    <a:lvl4pPr marL="1828480" algn="l" defTabSz="1218987" rtl="0" eaLnBrk="1" latinLnBrk="0" hangingPunct="1">
      <a:defRPr sz="1600" kern="1200">
        <a:solidFill>
          <a:schemeClr val="tx1"/>
        </a:solidFill>
        <a:latin typeface="+mn-lt"/>
        <a:ea typeface="+mn-ea"/>
        <a:cs typeface="+mn-cs"/>
      </a:defRPr>
    </a:lvl4pPr>
    <a:lvl5pPr marL="2437973" algn="l" defTabSz="1218987" rtl="0" eaLnBrk="1" latinLnBrk="0" hangingPunct="1">
      <a:defRPr sz="1600" kern="1200">
        <a:solidFill>
          <a:schemeClr val="tx1"/>
        </a:solidFill>
        <a:latin typeface="+mn-lt"/>
        <a:ea typeface="+mn-ea"/>
        <a:cs typeface="+mn-cs"/>
      </a:defRPr>
    </a:lvl5pPr>
    <a:lvl6pPr marL="3047467" algn="l" defTabSz="1218987" rtl="0" eaLnBrk="1" latinLnBrk="0" hangingPunct="1">
      <a:defRPr sz="1600" kern="1200">
        <a:solidFill>
          <a:schemeClr val="tx1"/>
        </a:solidFill>
        <a:latin typeface="+mn-lt"/>
        <a:ea typeface="+mn-ea"/>
        <a:cs typeface="+mn-cs"/>
      </a:defRPr>
    </a:lvl6pPr>
    <a:lvl7pPr marL="3656960" algn="l" defTabSz="1218987" rtl="0" eaLnBrk="1" latinLnBrk="0" hangingPunct="1">
      <a:defRPr sz="1600" kern="1200">
        <a:solidFill>
          <a:schemeClr val="tx1"/>
        </a:solidFill>
        <a:latin typeface="+mn-lt"/>
        <a:ea typeface="+mn-ea"/>
        <a:cs typeface="+mn-cs"/>
      </a:defRPr>
    </a:lvl7pPr>
    <a:lvl8pPr marL="4266453" algn="l" defTabSz="1218987" rtl="0" eaLnBrk="1" latinLnBrk="0" hangingPunct="1">
      <a:defRPr sz="1600" kern="1200">
        <a:solidFill>
          <a:schemeClr val="tx1"/>
        </a:solidFill>
        <a:latin typeface="+mn-lt"/>
        <a:ea typeface="+mn-ea"/>
        <a:cs typeface="+mn-cs"/>
      </a:defRPr>
    </a:lvl8pPr>
    <a:lvl9pPr marL="4875947" algn="l" defTabSz="1218987" rtl="0" eaLnBrk="1" latinLnBrk="0" hangingPunct="1">
      <a:defRPr sz="16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21212"/>
                </a:solidFill>
                <a:effectLst/>
                <a:latin typeface="Lucida Sans Unicode" panose="020B0602030504020204" pitchFamily="34" charset="0"/>
              </a:rPr>
              <a:t>Captain Charles Martell, New York City mariner who had become disabled by demineralization of the skeleton over many years (Fig. 4). Between 1926 and 1932 his case graphically illustrated many of the features of the disease and its management. He was investigated initially in New York in 1926-7 and subsequently in Boston before undergoing a series of six neck operations without success.</a:t>
            </a:r>
            <a:endParaRPr lang="en-US" dirty="0"/>
          </a:p>
        </p:txBody>
      </p:sp>
      <p:sp>
        <p:nvSpPr>
          <p:cNvPr id="4" name="Slide Number Placeholder 3"/>
          <p:cNvSpPr>
            <a:spLocks noGrp="1"/>
          </p:cNvSpPr>
          <p:nvPr>
            <p:ph type="sldNum" sz="quarter" idx="5"/>
          </p:nvPr>
        </p:nvSpPr>
        <p:spPr/>
        <p:txBody>
          <a:bodyPr/>
          <a:lstStyle/>
          <a:p>
            <a:fld id="{58E076D2-C4D6-4F47-BE0A-B8682F3AE1D4}" type="slidenum">
              <a:rPr lang="en-US" smtClean="0"/>
              <a:t>15</a:t>
            </a:fld>
            <a:endParaRPr lang="en-US" dirty="0"/>
          </a:p>
        </p:txBody>
      </p:sp>
    </p:spTree>
    <p:extLst>
      <p:ext uri="{BB962C8B-B14F-4D97-AF65-F5344CB8AC3E}">
        <p14:creationId xmlns:p14="http://schemas.microsoft.com/office/powerpoint/2010/main" val="39460399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21212"/>
                </a:solidFill>
                <a:effectLst/>
                <a:latin typeface="Lucida Sans Unicode" panose="020B0602030504020204" pitchFamily="34" charset="0"/>
              </a:rPr>
              <a:t>Captain Charles Martell, New York City mariner who had become disabled by demineralization of the skeleton over many years (Fig. 4). Between 1926 and 1932 his case graphically illustrated many of the features of the disease and its management. He was investigated initially in New York in 1926-7 and subsequently in Boston before undergoing a series of six neck operations without success.</a:t>
            </a:r>
            <a:endParaRPr lang="en-US" dirty="0"/>
          </a:p>
        </p:txBody>
      </p:sp>
      <p:sp>
        <p:nvSpPr>
          <p:cNvPr id="4" name="Slide Number Placeholder 3"/>
          <p:cNvSpPr>
            <a:spLocks noGrp="1"/>
          </p:cNvSpPr>
          <p:nvPr>
            <p:ph type="sldNum" sz="quarter" idx="5"/>
          </p:nvPr>
        </p:nvSpPr>
        <p:spPr/>
        <p:txBody>
          <a:bodyPr/>
          <a:lstStyle/>
          <a:p>
            <a:fld id="{58E076D2-C4D6-4F47-BE0A-B8682F3AE1D4}" type="slidenum">
              <a:rPr lang="en-US" smtClean="0"/>
              <a:t>16</a:t>
            </a:fld>
            <a:endParaRPr lang="en-US" dirty="0"/>
          </a:p>
        </p:txBody>
      </p:sp>
    </p:spTree>
    <p:extLst>
      <p:ext uri="{BB962C8B-B14F-4D97-AF65-F5344CB8AC3E}">
        <p14:creationId xmlns:p14="http://schemas.microsoft.com/office/powerpoint/2010/main" val="33992124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407 Rochester residents, dx with PHPT in 1965-1992, </a:t>
            </a:r>
            <a:r>
              <a:rPr lang="en-US" b="0" i="0" dirty="0">
                <a:solidFill>
                  <a:srgbClr val="212121"/>
                </a:solidFill>
                <a:effectLst/>
                <a:latin typeface="BlinkMacSystemFont"/>
              </a:rPr>
              <a:t>5766 person-years of follow-up (~14 yrs)</a:t>
            </a:r>
            <a:endParaRPr lang="en-US" dirty="0"/>
          </a:p>
        </p:txBody>
      </p:sp>
      <p:sp>
        <p:nvSpPr>
          <p:cNvPr id="4" name="Slide Number Placeholder 3"/>
          <p:cNvSpPr>
            <a:spLocks noGrp="1"/>
          </p:cNvSpPr>
          <p:nvPr>
            <p:ph type="sldNum" sz="quarter" idx="5"/>
          </p:nvPr>
        </p:nvSpPr>
        <p:spPr/>
        <p:txBody>
          <a:bodyPr/>
          <a:lstStyle/>
          <a:p>
            <a:fld id="{58E076D2-C4D6-4F47-BE0A-B8682F3AE1D4}" type="slidenum">
              <a:rPr lang="en-US" smtClean="0"/>
              <a:t>31</a:t>
            </a:fld>
            <a:endParaRPr lang="en-US" dirty="0"/>
          </a:p>
        </p:txBody>
      </p:sp>
    </p:spTree>
    <p:extLst>
      <p:ext uri="{BB962C8B-B14F-4D97-AF65-F5344CB8AC3E}">
        <p14:creationId xmlns:p14="http://schemas.microsoft.com/office/powerpoint/2010/main" val="8659294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Relative rates and 95% CI for risk of fracture in cases compared with matched controls stratified by time before and after surgery.</a:t>
            </a:r>
          </a:p>
        </p:txBody>
      </p:sp>
      <p:sp>
        <p:nvSpPr>
          <p:cNvPr id="4" name="Slide Number Placeholder 3"/>
          <p:cNvSpPr>
            <a:spLocks noGrp="1"/>
          </p:cNvSpPr>
          <p:nvPr>
            <p:ph type="sldNum" sz="quarter" idx="5"/>
          </p:nvPr>
        </p:nvSpPr>
        <p:spPr/>
        <p:txBody>
          <a:bodyPr/>
          <a:lstStyle/>
          <a:p>
            <a:fld id="{58E076D2-C4D6-4F47-BE0A-B8682F3AE1D4}" type="slidenum">
              <a:rPr lang="en-US" smtClean="0"/>
              <a:t>32</a:t>
            </a:fld>
            <a:endParaRPr lang="en-US" dirty="0"/>
          </a:p>
        </p:txBody>
      </p:sp>
    </p:spTree>
    <p:extLst>
      <p:ext uri="{BB962C8B-B14F-4D97-AF65-F5344CB8AC3E}">
        <p14:creationId xmlns:p14="http://schemas.microsoft.com/office/powerpoint/2010/main" val="2556599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29 subjects with PHPT (21 women, 8 men) with BMD at baseline and 24 months </a:t>
            </a:r>
            <a:r>
              <a:rPr lang="en-US" dirty="0" err="1"/>
              <a:t>postparathyroidectomy</a:t>
            </a:r>
            <a:r>
              <a:rPr lang="en-US" dirty="0"/>
              <a:t>.</a:t>
            </a:r>
          </a:p>
        </p:txBody>
      </p:sp>
      <p:sp>
        <p:nvSpPr>
          <p:cNvPr id="4" name="Slide Number Placeholder 3"/>
          <p:cNvSpPr>
            <a:spLocks noGrp="1"/>
          </p:cNvSpPr>
          <p:nvPr>
            <p:ph type="sldNum" sz="quarter" idx="5"/>
          </p:nvPr>
        </p:nvSpPr>
        <p:spPr/>
        <p:txBody>
          <a:bodyPr/>
          <a:lstStyle/>
          <a:p>
            <a:fld id="{58E076D2-C4D6-4F47-BE0A-B8682F3AE1D4}" type="slidenum">
              <a:rPr lang="en-US" smtClean="0"/>
              <a:t>36</a:t>
            </a:fld>
            <a:endParaRPr lang="en-US" dirty="0"/>
          </a:p>
        </p:txBody>
      </p:sp>
    </p:spTree>
    <p:extLst>
      <p:ext uri="{BB962C8B-B14F-4D97-AF65-F5344CB8AC3E}">
        <p14:creationId xmlns:p14="http://schemas.microsoft.com/office/powerpoint/2010/main" val="23792901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latin typeface="+mj-lt"/>
              </a:rPr>
              <a:t>No difference in CVS morbidity</a:t>
            </a:r>
            <a:endParaRPr lang="en-US" dirty="0">
              <a:latin typeface="+mj-lt"/>
              <a:cs typeface="Calibri"/>
            </a:endParaRPr>
          </a:p>
          <a:p>
            <a:pPr marL="285750" indent="-285750">
              <a:buFont typeface="Arial" panose="020B0604020202020204" pitchFamily="34" charset="0"/>
              <a:buChar char="•"/>
            </a:pPr>
            <a:r>
              <a:rPr lang="en-CA" dirty="0">
                <a:latin typeface="+mj-lt"/>
              </a:rPr>
              <a:t>Overall mortality was low (7.9%) and did not differ between groups</a:t>
            </a:r>
            <a:endParaRPr lang="en-CA" dirty="0">
              <a:latin typeface="+mj-lt"/>
              <a:cs typeface="Calibri" panose="020F0502020204030204"/>
            </a:endParaRPr>
          </a:p>
          <a:p>
            <a:pPr marL="285750" indent="-285750">
              <a:buFont typeface="Arial" panose="020B0604020202020204" pitchFamily="34" charset="0"/>
              <a:buChar char="•"/>
            </a:pPr>
            <a:r>
              <a:rPr lang="en-US" dirty="0">
                <a:latin typeface="+mj-lt"/>
              </a:rPr>
              <a:t>No difference in peripheral or vertebral fractures either with or without PTX</a:t>
            </a:r>
            <a:endParaRPr lang="en-CA" dirty="0">
              <a:latin typeface="+mj-lt"/>
            </a:endParaRPr>
          </a:p>
          <a:p>
            <a:pPr marL="285750" indent="-285750">
              <a:buFont typeface="Arial" panose="020B0604020202020204" pitchFamily="34" charset="0"/>
              <a:buChar char="•"/>
            </a:pPr>
            <a:r>
              <a:rPr lang="en-CA" dirty="0">
                <a:latin typeface="+mj-lt"/>
              </a:rPr>
              <a:t>Limitation - withdrawal 23 patients in  PTX and 27 in the observation group. </a:t>
            </a:r>
            <a:endParaRPr lang="en-CA" dirty="0">
              <a:latin typeface="+mj-lt"/>
              <a:cs typeface="Calibri"/>
            </a:endParaRPr>
          </a:p>
          <a:p>
            <a:endParaRPr lang="en-US" dirty="0"/>
          </a:p>
        </p:txBody>
      </p:sp>
      <p:sp>
        <p:nvSpPr>
          <p:cNvPr id="4" name="Slide Number Placeholder 3"/>
          <p:cNvSpPr>
            <a:spLocks noGrp="1"/>
          </p:cNvSpPr>
          <p:nvPr>
            <p:ph type="sldNum" sz="quarter" idx="5"/>
          </p:nvPr>
        </p:nvSpPr>
        <p:spPr/>
        <p:txBody>
          <a:bodyPr/>
          <a:lstStyle/>
          <a:p>
            <a:fld id="{00D54BC8-B74A-4A48-8B28-738237F34A4D}" type="slidenum">
              <a:rPr lang="en-US" smtClean="0"/>
              <a:t>41</a:t>
            </a:fld>
            <a:endParaRPr lang="en-US"/>
          </a:p>
        </p:txBody>
      </p:sp>
    </p:spTree>
    <p:extLst>
      <p:ext uri="{BB962C8B-B14F-4D97-AF65-F5344CB8AC3E}">
        <p14:creationId xmlns:p14="http://schemas.microsoft.com/office/powerpoint/2010/main" val="17246109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73137" y="2854325"/>
            <a:ext cx="9996735" cy="1397000"/>
          </a:xfrm>
        </p:spPr>
        <p:txBody>
          <a:bodyPr lIns="0" tIns="0" rIns="0" bIns="0" anchor="b" anchorCtr="0">
            <a:noAutofit/>
          </a:bodyPr>
          <a:lstStyle>
            <a:lvl1pPr algn="l">
              <a:lnSpc>
                <a:spcPct val="80000"/>
              </a:lnSpc>
              <a:defRPr sz="6000" cap="all" baseline="0">
                <a:solidFill>
                  <a:schemeClr val="tx1"/>
                </a:solidFill>
              </a:defRPr>
            </a:lvl1pPr>
          </a:lstStyle>
          <a:p>
            <a:r>
              <a:rPr lang="en-US" dirty="0"/>
              <a:t>CLICK TO EDIT TITLE</a:t>
            </a:r>
          </a:p>
        </p:txBody>
      </p:sp>
      <p:sp>
        <p:nvSpPr>
          <p:cNvPr id="3" name="Subtitle 2"/>
          <p:cNvSpPr>
            <a:spLocks noGrp="1"/>
          </p:cNvSpPr>
          <p:nvPr>
            <p:ph type="subTitle" idx="1"/>
          </p:nvPr>
        </p:nvSpPr>
        <p:spPr>
          <a:xfrm>
            <a:off x="973138" y="4257675"/>
            <a:ext cx="9998921" cy="685800"/>
          </a:xfrm>
        </p:spPr>
        <p:txBody>
          <a:bodyPr lIns="0" tIns="45720" rIns="0">
            <a:noAutofit/>
          </a:bodyPr>
          <a:lstStyle>
            <a:lvl1pPr marL="0" indent="0" algn="l">
              <a:lnSpc>
                <a:spcPct val="80000"/>
              </a:lnSpc>
              <a:spcBef>
                <a:spcPts val="0"/>
              </a:spcBef>
              <a:buNone/>
              <a:defRPr sz="2400" b="0" cap="all" baseline="0">
                <a:solidFill>
                  <a:schemeClr val="accent1"/>
                </a:solidFill>
              </a:defRPr>
            </a:lvl1pPr>
            <a:lvl2pPr marL="457241" indent="0" algn="ctr">
              <a:buNone/>
              <a:defRPr>
                <a:solidFill>
                  <a:schemeClr val="tx1">
                    <a:tint val="75000"/>
                  </a:schemeClr>
                </a:solidFill>
              </a:defRPr>
            </a:lvl2pPr>
            <a:lvl3pPr marL="914484" indent="0" algn="ctr">
              <a:buNone/>
              <a:defRPr>
                <a:solidFill>
                  <a:schemeClr val="tx1">
                    <a:tint val="75000"/>
                  </a:schemeClr>
                </a:solidFill>
              </a:defRPr>
            </a:lvl3pPr>
            <a:lvl4pPr marL="1371725" indent="0" algn="ctr">
              <a:buNone/>
              <a:defRPr>
                <a:solidFill>
                  <a:schemeClr val="tx1">
                    <a:tint val="75000"/>
                  </a:schemeClr>
                </a:solidFill>
              </a:defRPr>
            </a:lvl4pPr>
            <a:lvl5pPr marL="1828968" indent="0" algn="ctr">
              <a:buNone/>
              <a:defRPr>
                <a:solidFill>
                  <a:schemeClr val="tx1">
                    <a:tint val="75000"/>
                  </a:schemeClr>
                </a:solidFill>
              </a:defRPr>
            </a:lvl5pPr>
            <a:lvl6pPr marL="2286209" indent="0" algn="ctr">
              <a:buNone/>
              <a:defRPr>
                <a:solidFill>
                  <a:schemeClr val="tx1">
                    <a:tint val="75000"/>
                  </a:schemeClr>
                </a:solidFill>
              </a:defRPr>
            </a:lvl6pPr>
            <a:lvl7pPr marL="2743452" indent="0" algn="ctr">
              <a:buNone/>
              <a:defRPr>
                <a:solidFill>
                  <a:schemeClr val="tx1">
                    <a:tint val="75000"/>
                  </a:schemeClr>
                </a:solidFill>
              </a:defRPr>
            </a:lvl7pPr>
            <a:lvl8pPr marL="3200693" indent="0" algn="ctr">
              <a:buNone/>
              <a:defRPr>
                <a:solidFill>
                  <a:schemeClr val="tx1">
                    <a:tint val="75000"/>
                  </a:schemeClr>
                </a:solidFill>
              </a:defRPr>
            </a:lvl8pPr>
            <a:lvl9pPr marL="3657936" indent="0" algn="ctr">
              <a:buNone/>
              <a:defRPr>
                <a:solidFill>
                  <a:schemeClr val="tx1">
                    <a:tint val="75000"/>
                  </a:schemeClr>
                </a:solidFill>
              </a:defRPr>
            </a:lvl9pPr>
          </a:lstStyle>
          <a:p>
            <a:r>
              <a:rPr lang="en-US"/>
              <a:t>Click to edit Master subtitle style</a:t>
            </a:r>
            <a:endParaRPr lang="en-US" dirty="0"/>
          </a:p>
        </p:txBody>
      </p:sp>
      <p:sp>
        <p:nvSpPr>
          <p:cNvPr id="9" name="Rectangle 8"/>
          <p:cNvSpPr/>
          <p:nvPr userDrawn="1"/>
        </p:nvSpPr>
        <p:spPr>
          <a:xfrm>
            <a:off x="973138" y="672465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6"/>
          <p:cNvSpPr>
            <a:spLocks noChangeAspect="1" noEditPoints="1"/>
          </p:cNvSpPr>
          <p:nvPr userDrawn="1"/>
        </p:nvSpPr>
        <p:spPr bwMode="auto">
          <a:xfrm>
            <a:off x="541338" y="536575"/>
            <a:ext cx="838146" cy="914400"/>
          </a:xfrm>
          <a:custGeom>
            <a:avLst/>
            <a:gdLst>
              <a:gd name="T0" fmla="*/ 661 w 1089"/>
              <a:gd name="T1" fmla="*/ 944 h 1188"/>
              <a:gd name="T2" fmla="*/ 690 w 1089"/>
              <a:gd name="T3" fmla="*/ 760 h 1188"/>
              <a:gd name="T4" fmla="*/ 399 w 1089"/>
              <a:gd name="T5" fmla="*/ 967 h 1188"/>
              <a:gd name="T6" fmla="*/ 569 w 1089"/>
              <a:gd name="T7" fmla="*/ 721 h 1188"/>
              <a:gd name="T8" fmla="*/ 360 w 1089"/>
              <a:gd name="T9" fmla="*/ 930 h 1188"/>
              <a:gd name="T10" fmla="*/ 452 w 1089"/>
              <a:gd name="T11" fmla="*/ 794 h 1188"/>
              <a:gd name="T12" fmla="*/ 219 w 1089"/>
              <a:gd name="T13" fmla="*/ 794 h 1188"/>
              <a:gd name="T14" fmla="*/ 490 w 1089"/>
              <a:gd name="T15" fmla="*/ 692 h 1188"/>
              <a:gd name="T16" fmla="*/ 336 w 1089"/>
              <a:gd name="T17" fmla="*/ 999 h 1188"/>
              <a:gd name="T18" fmla="*/ 753 w 1089"/>
              <a:gd name="T19" fmla="*/ 999 h 1188"/>
              <a:gd name="T20" fmla="*/ 869 w 1089"/>
              <a:gd name="T21" fmla="*/ 794 h 1188"/>
              <a:gd name="T22" fmla="*/ 729 w 1089"/>
              <a:gd name="T23" fmla="*/ 721 h 1188"/>
              <a:gd name="T24" fmla="*/ 869 w 1089"/>
              <a:gd name="T25" fmla="*/ 794 h 1188"/>
              <a:gd name="T26" fmla="*/ 1016 w 1089"/>
              <a:gd name="T27" fmla="*/ 285 h 1188"/>
              <a:gd name="T28" fmla="*/ 1080 w 1089"/>
              <a:gd name="T29" fmla="*/ 453 h 1188"/>
              <a:gd name="T30" fmla="*/ 1062 w 1089"/>
              <a:gd name="T31" fmla="*/ 341 h 1188"/>
              <a:gd name="T32" fmla="*/ 810 w 1089"/>
              <a:gd name="T33" fmla="*/ 458 h 1188"/>
              <a:gd name="T34" fmla="*/ 872 w 1089"/>
              <a:gd name="T35" fmla="*/ 474 h 1188"/>
              <a:gd name="T36" fmla="*/ 872 w 1089"/>
              <a:gd name="T37" fmla="*/ 289 h 1188"/>
              <a:gd name="T38" fmla="*/ 758 w 1089"/>
              <a:gd name="T39" fmla="*/ 303 h 1188"/>
              <a:gd name="T40" fmla="*/ 713 w 1089"/>
              <a:gd name="T41" fmla="*/ 335 h 1188"/>
              <a:gd name="T42" fmla="*/ 528 w 1089"/>
              <a:gd name="T43" fmla="*/ 302 h 1188"/>
              <a:gd name="T44" fmla="*/ 528 w 1089"/>
              <a:gd name="T45" fmla="*/ 489 h 1188"/>
              <a:gd name="T46" fmla="*/ 573 w 1089"/>
              <a:gd name="T47" fmla="*/ 329 h 1188"/>
              <a:gd name="T48" fmla="*/ 408 w 1089"/>
              <a:gd name="T49" fmla="*/ 303 h 1188"/>
              <a:gd name="T50" fmla="*/ 408 w 1089"/>
              <a:gd name="T51" fmla="*/ 489 h 1188"/>
              <a:gd name="T52" fmla="*/ 471 w 1089"/>
              <a:gd name="T53" fmla="*/ 320 h 1188"/>
              <a:gd name="T54" fmla="*/ 408 w 1089"/>
              <a:gd name="T55" fmla="*/ 303 h 1188"/>
              <a:gd name="T56" fmla="*/ 329 w 1089"/>
              <a:gd name="T57" fmla="*/ 472 h 1188"/>
              <a:gd name="T58" fmla="*/ 309 w 1089"/>
              <a:gd name="T59" fmla="*/ 303 h 1188"/>
              <a:gd name="T60" fmla="*/ 243 w 1089"/>
              <a:gd name="T61" fmla="*/ 320 h 1188"/>
              <a:gd name="T62" fmla="*/ 379 w 1089"/>
              <a:gd name="T63" fmla="*/ 489 h 1188"/>
              <a:gd name="T64" fmla="*/ 188 w 1089"/>
              <a:gd name="T65" fmla="*/ 298 h 1188"/>
              <a:gd name="T66" fmla="*/ 193 w 1089"/>
              <a:gd name="T67" fmla="*/ 464 h 1188"/>
              <a:gd name="T68" fmla="*/ 114 w 1089"/>
              <a:gd name="T69" fmla="*/ 302 h 1188"/>
              <a:gd name="T70" fmla="*/ 884 w 1089"/>
              <a:gd name="T71" fmla="*/ 16 h 1188"/>
              <a:gd name="T72" fmla="*/ 776 w 1089"/>
              <a:gd name="T73" fmla="*/ 107 h 1188"/>
              <a:gd name="T74" fmla="*/ 776 w 1089"/>
              <a:gd name="T75" fmla="*/ 107 h 1188"/>
              <a:gd name="T76" fmla="*/ 743 w 1089"/>
              <a:gd name="T77" fmla="*/ 36 h 1188"/>
              <a:gd name="T78" fmla="*/ 702 w 1089"/>
              <a:gd name="T79" fmla="*/ 17 h 1188"/>
              <a:gd name="T80" fmla="*/ 640 w 1089"/>
              <a:gd name="T81" fmla="*/ 40 h 1188"/>
              <a:gd name="T82" fmla="*/ 568 w 1089"/>
              <a:gd name="T83" fmla="*/ 4 h 1188"/>
              <a:gd name="T84" fmla="*/ 652 w 1089"/>
              <a:gd name="T85" fmla="*/ 172 h 1188"/>
              <a:gd name="T86" fmla="*/ 714 w 1089"/>
              <a:gd name="T87" fmla="*/ 189 h 1188"/>
              <a:gd name="T88" fmla="*/ 444 w 1089"/>
              <a:gd name="T89" fmla="*/ 120 h 1188"/>
              <a:gd name="T90" fmla="*/ 437 w 1089"/>
              <a:gd name="T91" fmla="*/ 136 h 1188"/>
              <a:gd name="T92" fmla="*/ 509 w 1089"/>
              <a:gd name="T93" fmla="*/ 189 h 1188"/>
              <a:gd name="T94" fmla="*/ 567 w 1089"/>
              <a:gd name="T95" fmla="*/ 169 h 1188"/>
              <a:gd name="T96" fmla="*/ 379 w 1089"/>
              <a:gd name="T97" fmla="*/ 189 h 1188"/>
              <a:gd name="T98" fmla="*/ 164 w 1089"/>
              <a:gd name="T99" fmla="*/ 189 h 1188"/>
              <a:gd name="T100" fmla="*/ 223 w 1089"/>
              <a:gd name="T101" fmla="*/ 197 h 1188"/>
              <a:gd name="T102" fmla="*/ 276 w 1089"/>
              <a:gd name="T103" fmla="*/ 203 h 1188"/>
              <a:gd name="T104" fmla="*/ 336 w 1089"/>
              <a:gd name="T105" fmla="*/ 34 h 1188"/>
              <a:gd name="T106" fmla="*/ 229 w 1089"/>
              <a:gd name="T107" fmla="*/ 148 h 1188"/>
              <a:gd name="T108" fmla="*/ 119 w 1089"/>
              <a:gd name="T109" fmla="*/ 47 h 1188"/>
              <a:gd name="T110" fmla="*/ 164 w 1089"/>
              <a:gd name="T111" fmla="*/ 203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89" h="1188">
                <a:moveTo>
                  <a:pt x="598" y="609"/>
                </a:moveTo>
                <a:cubicBezTo>
                  <a:pt x="598" y="783"/>
                  <a:pt x="598" y="783"/>
                  <a:pt x="598" y="783"/>
                </a:cubicBezTo>
                <a:cubicBezTo>
                  <a:pt x="598" y="850"/>
                  <a:pt x="619" y="904"/>
                  <a:pt x="661" y="944"/>
                </a:cubicBezTo>
                <a:cubicBezTo>
                  <a:pt x="661" y="944"/>
                  <a:pt x="661" y="944"/>
                  <a:pt x="661" y="944"/>
                </a:cubicBezTo>
                <a:cubicBezTo>
                  <a:pt x="661" y="898"/>
                  <a:pt x="661" y="898"/>
                  <a:pt x="661" y="898"/>
                </a:cubicBezTo>
                <a:cubicBezTo>
                  <a:pt x="645" y="869"/>
                  <a:pt x="637" y="834"/>
                  <a:pt x="637" y="794"/>
                </a:cubicBezTo>
                <a:cubicBezTo>
                  <a:pt x="637" y="760"/>
                  <a:pt x="637" y="760"/>
                  <a:pt x="637" y="760"/>
                </a:cubicBezTo>
                <a:cubicBezTo>
                  <a:pt x="690" y="760"/>
                  <a:pt x="690" y="760"/>
                  <a:pt x="690" y="760"/>
                </a:cubicBezTo>
                <a:cubicBezTo>
                  <a:pt x="690" y="760"/>
                  <a:pt x="690" y="929"/>
                  <a:pt x="690" y="937"/>
                </a:cubicBezTo>
                <a:cubicBezTo>
                  <a:pt x="690" y="953"/>
                  <a:pt x="690" y="962"/>
                  <a:pt x="689" y="966"/>
                </a:cubicBezTo>
                <a:cubicBezTo>
                  <a:pt x="682" y="1063"/>
                  <a:pt x="635" y="1128"/>
                  <a:pt x="544" y="1166"/>
                </a:cubicBezTo>
                <a:cubicBezTo>
                  <a:pt x="454" y="1128"/>
                  <a:pt x="406" y="1063"/>
                  <a:pt x="399" y="967"/>
                </a:cubicBezTo>
                <a:cubicBezTo>
                  <a:pt x="461" y="925"/>
                  <a:pt x="490" y="864"/>
                  <a:pt x="490" y="783"/>
                </a:cubicBezTo>
                <a:cubicBezTo>
                  <a:pt x="490" y="760"/>
                  <a:pt x="490" y="760"/>
                  <a:pt x="490" y="760"/>
                </a:cubicBezTo>
                <a:cubicBezTo>
                  <a:pt x="569" y="760"/>
                  <a:pt x="569" y="760"/>
                  <a:pt x="569" y="760"/>
                </a:cubicBezTo>
                <a:cubicBezTo>
                  <a:pt x="569" y="721"/>
                  <a:pt x="569" y="721"/>
                  <a:pt x="569" y="721"/>
                </a:cubicBezTo>
                <a:cubicBezTo>
                  <a:pt x="360" y="721"/>
                  <a:pt x="360" y="721"/>
                  <a:pt x="360" y="721"/>
                </a:cubicBezTo>
                <a:cubicBezTo>
                  <a:pt x="360" y="929"/>
                  <a:pt x="360" y="929"/>
                  <a:pt x="360" y="929"/>
                </a:cubicBezTo>
                <a:cubicBezTo>
                  <a:pt x="360" y="929"/>
                  <a:pt x="360" y="930"/>
                  <a:pt x="360" y="930"/>
                </a:cubicBezTo>
                <a:cubicBezTo>
                  <a:pt x="360" y="930"/>
                  <a:pt x="360" y="930"/>
                  <a:pt x="360" y="930"/>
                </a:cubicBezTo>
                <a:cubicBezTo>
                  <a:pt x="376" y="919"/>
                  <a:pt x="388" y="906"/>
                  <a:pt x="398" y="890"/>
                </a:cubicBezTo>
                <a:cubicBezTo>
                  <a:pt x="398" y="760"/>
                  <a:pt x="398" y="760"/>
                  <a:pt x="398" y="760"/>
                </a:cubicBezTo>
                <a:cubicBezTo>
                  <a:pt x="452" y="760"/>
                  <a:pt x="452" y="760"/>
                  <a:pt x="452" y="760"/>
                </a:cubicBezTo>
                <a:cubicBezTo>
                  <a:pt x="452" y="794"/>
                  <a:pt x="452" y="794"/>
                  <a:pt x="452" y="794"/>
                </a:cubicBezTo>
                <a:cubicBezTo>
                  <a:pt x="452" y="854"/>
                  <a:pt x="434" y="902"/>
                  <a:pt x="398" y="936"/>
                </a:cubicBezTo>
                <a:cubicBezTo>
                  <a:pt x="383" y="951"/>
                  <a:pt x="370" y="959"/>
                  <a:pt x="361" y="964"/>
                </a:cubicBezTo>
                <a:cubicBezTo>
                  <a:pt x="352" y="970"/>
                  <a:pt x="345" y="973"/>
                  <a:pt x="336" y="977"/>
                </a:cubicBezTo>
                <a:cubicBezTo>
                  <a:pt x="257" y="944"/>
                  <a:pt x="219" y="882"/>
                  <a:pt x="219" y="794"/>
                </a:cubicBezTo>
                <a:cubicBezTo>
                  <a:pt x="219" y="648"/>
                  <a:pt x="219" y="648"/>
                  <a:pt x="219" y="648"/>
                </a:cubicBezTo>
                <a:cubicBezTo>
                  <a:pt x="452" y="648"/>
                  <a:pt x="452" y="648"/>
                  <a:pt x="452" y="648"/>
                </a:cubicBezTo>
                <a:cubicBezTo>
                  <a:pt x="452" y="692"/>
                  <a:pt x="452" y="692"/>
                  <a:pt x="452" y="692"/>
                </a:cubicBezTo>
                <a:cubicBezTo>
                  <a:pt x="490" y="692"/>
                  <a:pt x="490" y="692"/>
                  <a:pt x="490" y="692"/>
                </a:cubicBezTo>
                <a:cubicBezTo>
                  <a:pt x="490" y="609"/>
                  <a:pt x="490" y="609"/>
                  <a:pt x="490" y="609"/>
                </a:cubicBezTo>
                <a:cubicBezTo>
                  <a:pt x="181" y="609"/>
                  <a:pt x="181" y="609"/>
                  <a:pt x="181" y="609"/>
                </a:cubicBezTo>
                <a:cubicBezTo>
                  <a:pt x="181" y="783"/>
                  <a:pt x="181" y="783"/>
                  <a:pt x="181" y="783"/>
                </a:cubicBezTo>
                <a:cubicBezTo>
                  <a:pt x="181" y="889"/>
                  <a:pt x="231" y="959"/>
                  <a:pt x="336" y="999"/>
                </a:cubicBezTo>
                <a:cubicBezTo>
                  <a:pt x="346" y="995"/>
                  <a:pt x="355" y="991"/>
                  <a:pt x="364" y="987"/>
                </a:cubicBezTo>
                <a:cubicBezTo>
                  <a:pt x="380" y="1082"/>
                  <a:pt x="439" y="1148"/>
                  <a:pt x="544" y="1188"/>
                </a:cubicBezTo>
                <a:cubicBezTo>
                  <a:pt x="649" y="1148"/>
                  <a:pt x="708" y="1082"/>
                  <a:pt x="724" y="987"/>
                </a:cubicBezTo>
                <a:cubicBezTo>
                  <a:pt x="733" y="991"/>
                  <a:pt x="743" y="995"/>
                  <a:pt x="753" y="999"/>
                </a:cubicBezTo>
                <a:cubicBezTo>
                  <a:pt x="857" y="959"/>
                  <a:pt x="907" y="889"/>
                  <a:pt x="907" y="783"/>
                </a:cubicBezTo>
                <a:cubicBezTo>
                  <a:pt x="907" y="609"/>
                  <a:pt x="907" y="609"/>
                  <a:pt x="907" y="609"/>
                </a:cubicBezTo>
                <a:lnTo>
                  <a:pt x="598" y="609"/>
                </a:lnTo>
                <a:close/>
                <a:moveTo>
                  <a:pt x="869" y="794"/>
                </a:moveTo>
                <a:cubicBezTo>
                  <a:pt x="869" y="882"/>
                  <a:pt x="831" y="944"/>
                  <a:pt x="753" y="977"/>
                </a:cubicBezTo>
                <a:cubicBezTo>
                  <a:pt x="744" y="973"/>
                  <a:pt x="735" y="969"/>
                  <a:pt x="727" y="964"/>
                </a:cubicBezTo>
                <a:cubicBezTo>
                  <a:pt x="728" y="953"/>
                  <a:pt x="729" y="941"/>
                  <a:pt x="729" y="929"/>
                </a:cubicBezTo>
                <a:cubicBezTo>
                  <a:pt x="729" y="721"/>
                  <a:pt x="729" y="721"/>
                  <a:pt x="729" y="721"/>
                </a:cubicBezTo>
                <a:cubicBezTo>
                  <a:pt x="637" y="721"/>
                  <a:pt x="637" y="721"/>
                  <a:pt x="637" y="721"/>
                </a:cubicBezTo>
                <a:cubicBezTo>
                  <a:pt x="637" y="648"/>
                  <a:pt x="637" y="648"/>
                  <a:pt x="637" y="648"/>
                </a:cubicBezTo>
                <a:cubicBezTo>
                  <a:pt x="869" y="648"/>
                  <a:pt x="869" y="648"/>
                  <a:pt x="869" y="648"/>
                </a:cubicBezTo>
                <a:lnTo>
                  <a:pt x="869" y="794"/>
                </a:lnTo>
                <a:close/>
                <a:moveTo>
                  <a:pt x="1062" y="347"/>
                </a:moveTo>
                <a:cubicBezTo>
                  <a:pt x="1074" y="347"/>
                  <a:pt x="1074" y="347"/>
                  <a:pt x="1074" y="347"/>
                </a:cubicBezTo>
                <a:cubicBezTo>
                  <a:pt x="1084" y="298"/>
                  <a:pt x="1084" y="298"/>
                  <a:pt x="1084" y="298"/>
                </a:cubicBezTo>
                <a:cubicBezTo>
                  <a:pt x="1068" y="290"/>
                  <a:pt x="1041" y="285"/>
                  <a:pt x="1016" y="285"/>
                </a:cubicBezTo>
                <a:cubicBezTo>
                  <a:pt x="944" y="285"/>
                  <a:pt x="895" y="331"/>
                  <a:pt x="895" y="392"/>
                </a:cubicBezTo>
                <a:cubicBezTo>
                  <a:pt x="895" y="451"/>
                  <a:pt x="938" y="493"/>
                  <a:pt x="1007" y="493"/>
                </a:cubicBezTo>
                <a:cubicBezTo>
                  <a:pt x="1041" y="493"/>
                  <a:pt x="1069" y="482"/>
                  <a:pt x="1089" y="464"/>
                </a:cubicBezTo>
                <a:cubicBezTo>
                  <a:pt x="1080" y="453"/>
                  <a:pt x="1080" y="453"/>
                  <a:pt x="1080" y="453"/>
                </a:cubicBezTo>
                <a:cubicBezTo>
                  <a:pt x="1062" y="466"/>
                  <a:pt x="1040" y="473"/>
                  <a:pt x="1018" y="473"/>
                </a:cubicBezTo>
                <a:cubicBezTo>
                  <a:pt x="969" y="473"/>
                  <a:pt x="932" y="440"/>
                  <a:pt x="932" y="383"/>
                </a:cubicBezTo>
                <a:cubicBezTo>
                  <a:pt x="932" y="331"/>
                  <a:pt x="962" y="302"/>
                  <a:pt x="1009" y="302"/>
                </a:cubicBezTo>
                <a:cubicBezTo>
                  <a:pt x="1047" y="302"/>
                  <a:pt x="1062" y="313"/>
                  <a:pt x="1062" y="341"/>
                </a:cubicBezTo>
                <a:lnTo>
                  <a:pt x="1062" y="347"/>
                </a:lnTo>
                <a:close/>
                <a:moveTo>
                  <a:pt x="783" y="303"/>
                </a:moveTo>
                <a:cubicBezTo>
                  <a:pt x="808" y="304"/>
                  <a:pt x="810" y="306"/>
                  <a:pt x="810" y="320"/>
                </a:cubicBezTo>
                <a:cubicBezTo>
                  <a:pt x="810" y="458"/>
                  <a:pt x="810" y="458"/>
                  <a:pt x="810" y="458"/>
                </a:cubicBezTo>
                <a:cubicBezTo>
                  <a:pt x="810" y="471"/>
                  <a:pt x="808" y="473"/>
                  <a:pt x="783" y="474"/>
                </a:cubicBezTo>
                <a:cubicBezTo>
                  <a:pt x="783" y="489"/>
                  <a:pt x="783" y="489"/>
                  <a:pt x="783" y="489"/>
                </a:cubicBezTo>
                <a:cubicBezTo>
                  <a:pt x="872" y="489"/>
                  <a:pt x="872" y="489"/>
                  <a:pt x="872" y="489"/>
                </a:cubicBezTo>
                <a:cubicBezTo>
                  <a:pt x="872" y="474"/>
                  <a:pt x="872" y="474"/>
                  <a:pt x="872" y="474"/>
                </a:cubicBezTo>
                <a:cubicBezTo>
                  <a:pt x="847" y="473"/>
                  <a:pt x="845" y="471"/>
                  <a:pt x="845" y="458"/>
                </a:cubicBezTo>
                <a:cubicBezTo>
                  <a:pt x="845" y="320"/>
                  <a:pt x="845" y="320"/>
                  <a:pt x="845" y="320"/>
                </a:cubicBezTo>
                <a:cubicBezTo>
                  <a:pt x="845" y="306"/>
                  <a:pt x="847" y="304"/>
                  <a:pt x="872" y="303"/>
                </a:cubicBezTo>
                <a:cubicBezTo>
                  <a:pt x="872" y="289"/>
                  <a:pt x="872" y="289"/>
                  <a:pt x="872" y="289"/>
                </a:cubicBezTo>
                <a:cubicBezTo>
                  <a:pt x="783" y="289"/>
                  <a:pt x="783" y="289"/>
                  <a:pt x="783" y="289"/>
                </a:cubicBezTo>
                <a:lnTo>
                  <a:pt x="783" y="303"/>
                </a:lnTo>
                <a:close/>
                <a:moveTo>
                  <a:pt x="731" y="335"/>
                </a:moveTo>
                <a:cubicBezTo>
                  <a:pt x="731" y="308"/>
                  <a:pt x="736" y="303"/>
                  <a:pt x="758" y="303"/>
                </a:cubicBezTo>
                <a:cubicBezTo>
                  <a:pt x="758" y="289"/>
                  <a:pt x="758" y="289"/>
                  <a:pt x="758" y="289"/>
                </a:cubicBezTo>
                <a:cubicBezTo>
                  <a:pt x="686" y="289"/>
                  <a:pt x="686" y="289"/>
                  <a:pt x="686" y="289"/>
                </a:cubicBezTo>
                <a:cubicBezTo>
                  <a:pt x="686" y="303"/>
                  <a:pt x="686" y="303"/>
                  <a:pt x="686" y="303"/>
                </a:cubicBezTo>
                <a:cubicBezTo>
                  <a:pt x="708" y="303"/>
                  <a:pt x="713" y="308"/>
                  <a:pt x="713" y="335"/>
                </a:cubicBezTo>
                <a:cubicBezTo>
                  <a:pt x="713" y="436"/>
                  <a:pt x="713" y="436"/>
                  <a:pt x="713" y="436"/>
                </a:cubicBezTo>
                <a:cubicBezTo>
                  <a:pt x="584" y="289"/>
                  <a:pt x="584" y="289"/>
                  <a:pt x="584" y="289"/>
                </a:cubicBezTo>
                <a:cubicBezTo>
                  <a:pt x="526" y="289"/>
                  <a:pt x="526" y="289"/>
                  <a:pt x="526" y="289"/>
                </a:cubicBezTo>
                <a:cubicBezTo>
                  <a:pt x="528" y="302"/>
                  <a:pt x="528" y="302"/>
                  <a:pt x="528" y="302"/>
                </a:cubicBezTo>
                <a:cubicBezTo>
                  <a:pt x="552" y="306"/>
                  <a:pt x="555" y="308"/>
                  <a:pt x="555" y="329"/>
                </a:cubicBezTo>
                <a:cubicBezTo>
                  <a:pt x="555" y="443"/>
                  <a:pt x="555" y="443"/>
                  <a:pt x="555" y="443"/>
                </a:cubicBezTo>
                <a:cubicBezTo>
                  <a:pt x="555" y="469"/>
                  <a:pt x="550" y="474"/>
                  <a:pt x="528" y="474"/>
                </a:cubicBezTo>
                <a:cubicBezTo>
                  <a:pt x="528" y="489"/>
                  <a:pt x="528" y="489"/>
                  <a:pt x="528" y="489"/>
                </a:cubicBezTo>
                <a:cubicBezTo>
                  <a:pt x="600" y="489"/>
                  <a:pt x="600" y="489"/>
                  <a:pt x="600" y="489"/>
                </a:cubicBezTo>
                <a:cubicBezTo>
                  <a:pt x="600" y="474"/>
                  <a:pt x="600" y="474"/>
                  <a:pt x="600" y="474"/>
                </a:cubicBezTo>
                <a:cubicBezTo>
                  <a:pt x="577" y="474"/>
                  <a:pt x="573" y="469"/>
                  <a:pt x="573" y="443"/>
                </a:cubicBezTo>
                <a:cubicBezTo>
                  <a:pt x="573" y="329"/>
                  <a:pt x="573" y="329"/>
                  <a:pt x="573" y="329"/>
                </a:cubicBezTo>
                <a:cubicBezTo>
                  <a:pt x="716" y="491"/>
                  <a:pt x="716" y="491"/>
                  <a:pt x="716" y="491"/>
                </a:cubicBezTo>
                <a:cubicBezTo>
                  <a:pt x="731" y="491"/>
                  <a:pt x="731" y="491"/>
                  <a:pt x="731" y="491"/>
                </a:cubicBezTo>
                <a:lnTo>
                  <a:pt x="731" y="335"/>
                </a:lnTo>
                <a:close/>
                <a:moveTo>
                  <a:pt x="408" y="303"/>
                </a:moveTo>
                <a:cubicBezTo>
                  <a:pt x="433" y="304"/>
                  <a:pt x="436" y="306"/>
                  <a:pt x="436" y="320"/>
                </a:cubicBezTo>
                <a:cubicBezTo>
                  <a:pt x="436" y="458"/>
                  <a:pt x="436" y="458"/>
                  <a:pt x="436" y="458"/>
                </a:cubicBezTo>
                <a:cubicBezTo>
                  <a:pt x="436" y="471"/>
                  <a:pt x="433" y="473"/>
                  <a:pt x="408" y="474"/>
                </a:cubicBezTo>
                <a:cubicBezTo>
                  <a:pt x="408" y="489"/>
                  <a:pt x="408" y="489"/>
                  <a:pt x="408" y="489"/>
                </a:cubicBezTo>
                <a:cubicBezTo>
                  <a:pt x="498" y="489"/>
                  <a:pt x="498" y="489"/>
                  <a:pt x="498" y="489"/>
                </a:cubicBezTo>
                <a:cubicBezTo>
                  <a:pt x="498" y="474"/>
                  <a:pt x="498" y="474"/>
                  <a:pt x="498" y="474"/>
                </a:cubicBezTo>
                <a:cubicBezTo>
                  <a:pt x="473" y="473"/>
                  <a:pt x="471" y="471"/>
                  <a:pt x="471" y="458"/>
                </a:cubicBezTo>
                <a:cubicBezTo>
                  <a:pt x="471" y="320"/>
                  <a:pt x="471" y="320"/>
                  <a:pt x="471" y="320"/>
                </a:cubicBezTo>
                <a:cubicBezTo>
                  <a:pt x="471" y="306"/>
                  <a:pt x="473" y="304"/>
                  <a:pt x="498" y="303"/>
                </a:cubicBezTo>
                <a:cubicBezTo>
                  <a:pt x="498" y="289"/>
                  <a:pt x="498" y="289"/>
                  <a:pt x="498" y="289"/>
                </a:cubicBezTo>
                <a:cubicBezTo>
                  <a:pt x="408" y="289"/>
                  <a:pt x="408" y="289"/>
                  <a:pt x="408" y="289"/>
                </a:cubicBezTo>
                <a:lnTo>
                  <a:pt x="408" y="303"/>
                </a:lnTo>
                <a:close/>
                <a:moveTo>
                  <a:pt x="390" y="431"/>
                </a:moveTo>
                <a:cubicBezTo>
                  <a:pt x="379" y="431"/>
                  <a:pt x="379" y="431"/>
                  <a:pt x="379" y="431"/>
                </a:cubicBezTo>
                <a:cubicBezTo>
                  <a:pt x="374" y="440"/>
                  <a:pt x="374" y="440"/>
                  <a:pt x="374" y="440"/>
                </a:cubicBezTo>
                <a:cubicBezTo>
                  <a:pt x="362" y="466"/>
                  <a:pt x="352" y="472"/>
                  <a:pt x="329" y="472"/>
                </a:cubicBezTo>
                <a:cubicBezTo>
                  <a:pt x="292" y="472"/>
                  <a:pt x="292" y="472"/>
                  <a:pt x="292" y="472"/>
                </a:cubicBezTo>
                <a:cubicBezTo>
                  <a:pt x="279" y="472"/>
                  <a:pt x="278" y="467"/>
                  <a:pt x="278" y="449"/>
                </a:cubicBezTo>
                <a:cubicBezTo>
                  <a:pt x="278" y="320"/>
                  <a:pt x="278" y="320"/>
                  <a:pt x="278" y="320"/>
                </a:cubicBezTo>
                <a:cubicBezTo>
                  <a:pt x="278" y="306"/>
                  <a:pt x="280" y="303"/>
                  <a:pt x="309" y="303"/>
                </a:cubicBezTo>
                <a:cubicBezTo>
                  <a:pt x="309" y="289"/>
                  <a:pt x="309" y="289"/>
                  <a:pt x="309" y="289"/>
                </a:cubicBezTo>
                <a:cubicBezTo>
                  <a:pt x="217" y="289"/>
                  <a:pt x="217" y="289"/>
                  <a:pt x="217" y="289"/>
                </a:cubicBezTo>
                <a:cubicBezTo>
                  <a:pt x="217" y="303"/>
                  <a:pt x="217" y="303"/>
                  <a:pt x="217" y="303"/>
                </a:cubicBezTo>
                <a:cubicBezTo>
                  <a:pt x="241" y="304"/>
                  <a:pt x="243" y="306"/>
                  <a:pt x="243" y="320"/>
                </a:cubicBezTo>
                <a:cubicBezTo>
                  <a:pt x="243" y="446"/>
                  <a:pt x="243" y="446"/>
                  <a:pt x="243" y="446"/>
                </a:cubicBezTo>
                <a:cubicBezTo>
                  <a:pt x="243" y="469"/>
                  <a:pt x="241" y="471"/>
                  <a:pt x="219" y="475"/>
                </a:cubicBezTo>
                <a:cubicBezTo>
                  <a:pt x="219" y="489"/>
                  <a:pt x="219" y="489"/>
                  <a:pt x="219" y="489"/>
                </a:cubicBezTo>
                <a:cubicBezTo>
                  <a:pt x="379" y="489"/>
                  <a:pt x="379" y="489"/>
                  <a:pt x="379" y="489"/>
                </a:cubicBezTo>
                <a:lnTo>
                  <a:pt x="390" y="431"/>
                </a:lnTo>
                <a:close/>
                <a:moveTo>
                  <a:pt x="167" y="347"/>
                </a:moveTo>
                <a:cubicBezTo>
                  <a:pt x="179" y="347"/>
                  <a:pt x="179" y="347"/>
                  <a:pt x="179" y="347"/>
                </a:cubicBezTo>
                <a:cubicBezTo>
                  <a:pt x="188" y="298"/>
                  <a:pt x="188" y="298"/>
                  <a:pt x="188" y="298"/>
                </a:cubicBezTo>
                <a:cubicBezTo>
                  <a:pt x="172" y="290"/>
                  <a:pt x="146" y="285"/>
                  <a:pt x="120" y="285"/>
                </a:cubicBezTo>
                <a:cubicBezTo>
                  <a:pt x="49" y="285"/>
                  <a:pt x="0" y="331"/>
                  <a:pt x="0" y="392"/>
                </a:cubicBezTo>
                <a:cubicBezTo>
                  <a:pt x="0" y="451"/>
                  <a:pt x="43" y="493"/>
                  <a:pt x="112" y="493"/>
                </a:cubicBezTo>
                <a:cubicBezTo>
                  <a:pt x="146" y="493"/>
                  <a:pt x="174" y="482"/>
                  <a:pt x="193" y="464"/>
                </a:cubicBezTo>
                <a:cubicBezTo>
                  <a:pt x="185" y="453"/>
                  <a:pt x="185" y="453"/>
                  <a:pt x="185" y="453"/>
                </a:cubicBezTo>
                <a:cubicBezTo>
                  <a:pt x="167" y="466"/>
                  <a:pt x="145" y="473"/>
                  <a:pt x="123" y="473"/>
                </a:cubicBezTo>
                <a:cubicBezTo>
                  <a:pt x="74" y="473"/>
                  <a:pt x="37" y="440"/>
                  <a:pt x="37" y="383"/>
                </a:cubicBezTo>
                <a:cubicBezTo>
                  <a:pt x="37" y="331"/>
                  <a:pt x="66" y="302"/>
                  <a:pt x="114" y="302"/>
                </a:cubicBezTo>
                <a:cubicBezTo>
                  <a:pt x="152" y="302"/>
                  <a:pt x="167" y="313"/>
                  <a:pt x="167" y="341"/>
                </a:cubicBezTo>
                <a:lnTo>
                  <a:pt x="167" y="347"/>
                </a:lnTo>
                <a:close/>
                <a:moveTo>
                  <a:pt x="813" y="98"/>
                </a:moveTo>
                <a:cubicBezTo>
                  <a:pt x="813" y="45"/>
                  <a:pt x="840" y="16"/>
                  <a:pt x="884" y="16"/>
                </a:cubicBezTo>
                <a:cubicBezTo>
                  <a:pt x="930" y="16"/>
                  <a:pt x="960" y="50"/>
                  <a:pt x="960" y="109"/>
                </a:cubicBezTo>
                <a:cubicBezTo>
                  <a:pt x="960" y="162"/>
                  <a:pt x="933" y="190"/>
                  <a:pt x="889" y="190"/>
                </a:cubicBezTo>
                <a:cubicBezTo>
                  <a:pt x="843" y="190"/>
                  <a:pt x="813" y="156"/>
                  <a:pt x="813" y="98"/>
                </a:cubicBezTo>
                <a:moveTo>
                  <a:pt x="776" y="107"/>
                </a:moveTo>
                <a:cubicBezTo>
                  <a:pt x="776" y="167"/>
                  <a:pt x="816" y="207"/>
                  <a:pt x="883" y="207"/>
                </a:cubicBezTo>
                <a:cubicBezTo>
                  <a:pt x="951" y="207"/>
                  <a:pt x="997" y="163"/>
                  <a:pt x="997" y="100"/>
                </a:cubicBezTo>
                <a:cubicBezTo>
                  <a:pt x="997" y="40"/>
                  <a:pt x="957" y="0"/>
                  <a:pt x="890" y="0"/>
                </a:cubicBezTo>
                <a:cubicBezTo>
                  <a:pt x="822" y="0"/>
                  <a:pt x="776" y="44"/>
                  <a:pt x="776" y="107"/>
                </a:cubicBezTo>
                <a:moveTo>
                  <a:pt x="714" y="189"/>
                </a:moveTo>
                <a:cubicBezTo>
                  <a:pt x="689" y="188"/>
                  <a:pt x="687" y="186"/>
                  <a:pt x="687" y="172"/>
                </a:cubicBezTo>
                <a:cubicBezTo>
                  <a:pt x="687" y="115"/>
                  <a:pt x="687" y="115"/>
                  <a:pt x="687" y="115"/>
                </a:cubicBezTo>
                <a:cubicBezTo>
                  <a:pt x="743" y="36"/>
                  <a:pt x="743" y="36"/>
                  <a:pt x="743" y="36"/>
                </a:cubicBezTo>
                <a:cubicBezTo>
                  <a:pt x="753" y="22"/>
                  <a:pt x="756" y="18"/>
                  <a:pt x="771" y="18"/>
                </a:cubicBezTo>
                <a:cubicBezTo>
                  <a:pt x="771" y="4"/>
                  <a:pt x="771" y="4"/>
                  <a:pt x="771" y="4"/>
                </a:cubicBezTo>
                <a:cubicBezTo>
                  <a:pt x="702" y="4"/>
                  <a:pt x="702" y="4"/>
                  <a:pt x="702" y="4"/>
                </a:cubicBezTo>
                <a:cubicBezTo>
                  <a:pt x="702" y="17"/>
                  <a:pt x="702" y="17"/>
                  <a:pt x="702" y="17"/>
                </a:cubicBezTo>
                <a:cubicBezTo>
                  <a:pt x="720" y="18"/>
                  <a:pt x="724" y="21"/>
                  <a:pt x="724" y="27"/>
                </a:cubicBezTo>
                <a:cubicBezTo>
                  <a:pt x="724" y="31"/>
                  <a:pt x="722" y="36"/>
                  <a:pt x="718" y="42"/>
                </a:cubicBezTo>
                <a:cubicBezTo>
                  <a:pt x="679" y="97"/>
                  <a:pt x="679" y="97"/>
                  <a:pt x="679" y="97"/>
                </a:cubicBezTo>
                <a:cubicBezTo>
                  <a:pt x="640" y="40"/>
                  <a:pt x="640" y="40"/>
                  <a:pt x="640" y="40"/>
                </a:cubicBezTo>
                <a:cubicBezTo>
                  <a:pt x="636" y="34"/>
                  <a:pt x="634" y="31"/>
                  <a:pt x="634" y="27"/>
                </a:cubicBezTo>
                <a:cubicBezTo>
                  <a:pt x="634" y="21"/>
                  <a:pt x="639" y="18"/>
                  <a:pt x="657" y="17"/>
                </a:cubicBezTo>
                <a:cubicBezTo>
                  <a:pt x="657" y="4"/>
                  <a:pt x="657" y="4"/>
                  <a:pt x="657" y="4"/>
                </a:cubicBezTo>
                <a:cubicBezTo>
                  <a:pt x="568" y="4"/>
                  <a:pt x="568" y="4"/>
                  <a:pt x="568" y="4"/>
                </a:cubicBezTo>
                <a:cubicBezTo>
                  <a:pt x="568" y="18"/>
                  <a:pt x="568" y="18"/>
                  <a:pt x="568" y="18"/>
                </a:cubicBezTo>
                <a:cubicBezTo>
                  <a:pt x="581" y="18"/>
                  <a:pt x="585" y="22"/>
                  <a:pt x="595" y="36"/>
                </a:cubicBezTo>
                <a:cubicBezTo>
                  <a:pt x="652" y="117"/>
                  <a:pt x="652" y="117"/>
                  <a:pt x="652" y="117"/>
                </a:cubicBezTo>
                <a:cubicBezTo>
                  <a:pt x="652" y="172"/>
                  <a:pt x="652" y="172"/>
                  <a:pt x="652" y="172"/>
                </a:cubicBezTo>
                <a:cubicBezTo>
                  <a:pt x="652" y="186"/>
                  <a:pt x="650" y="188"/>
                  <a:pt x="625" y="189"/>
                </a:cubicBezTo>
                <a:cubicBezTo>
                  <a:pt x="625" y="203"/>
                  <a:pt x="625" y="203"/>
                  <a:pt x="625" y="203"/>
                </a:cubicBezTo>
                <a:cubicBezTo>
                  <a:pt x="714" y="203"/>
                  <a:pt x="714" y="203"/>
                  <a:pt x="714" y="203"/>
                </a:cubicBezTo>
                <a:lnTo>
                  <a:pt x="714" y="189"/>
                </a:lnTo>
                <a:close/>
                <a:moveTo>
                  <a:pt x="444" y="120"/>
                </a:moveTo>
                <a:cubicBezTo>
                  <a:pt x="476" y="47"/>
                  <a:pt x="476" y="47"/>
                  <a:pt x="476" y="47"/>
                </a:cubicBezTo>
                <a:cubicBezTo>
                  <a:pt x="508" y="120"/>
                  <a:pt x="508" y="120"/>
                  <a:pt x="508" y="120"/>
                </a:cubicBezTo>
                <a:lnTo>
                  <a:pt x="444" y="120"/>
                </a:lnTo>
                <a:close/>
                <a:moveTo>
                  <a:pt x="446" y="189"/>
                </a:moveTo>
                <a:cubicBezTo>
                  <a:pt x="427" y="189"/>
                  <a:pt x="421" y="185"/>
                  <a:pt x="421" y="176"/>
                </a:cubicBezTo>
                <a:cubicBezTo>
                  <a:pt x="421" y="173"/>
                  <a:pt x="423" y="168"/>
                  <a:pt x="425" y="164"/>
                </a:cubicBezTo>
                <a:cubicBezTo>
                  <a:pt x="437" y="136"/>
                  <a:pt x="437" y="136"/>
                  <a:pt x="437" y="136"/>
                </a:cubicBezTo>
                <a:cubicBezTo>
                  <a:pt x="515" y="136"/>
                  <a:pt x="515" y="136"/>
                  <a:pt x="515" y="136"/>
                </a:cubicBezTo>
                <a:cubicBezTo>
                  <a:pt x="528" y="167"/>
                  <a:pt x="528" y="167"/>
                  <a:pt x="528" y="167"/>
                </a:cubicBezTo>
                <a:cubicBezTo>
                  <a:pt x="530" y="171"/>
                  <a:pt x="531" y="175"/>
                  <a:pt x="531" y="178"/>
                </a:cubicBezTo>
                <a:cubicBezTo>
                  <a:pt x="531" y="186"/>
                  <a:pt x="526" y="189"/>
                  <a:pt x="509" y="189"/>
                </a:cubicBezTo>
                <a:cubicBezTo>
                  <a:pt x="509" y="203"/>
                  <a:pt x="509" y="203"/>
                  <a:pt x="509" y="203"/>
                </a:cubicBezTo>
                <a:cubicBezTo>
                  <a:pt x="591" y="203"/>
                  <a:pt x="591" y="203"/>
                  <a:pt x="591" y="203"/>
                </a:cubicBezTo>
                <a:cubicBezTo>
                  <a:pt x="591" y="189"/>
                  <a:pt x="591" y="189"/>
                  <a:pt x="591" y="189"/>
                </a:cubicBezTo>
                <a:cubicBezTo>
                  <a:pt x="576" y="188"/>
                  <a:pt x="574" y="185"/>
                  <a:pt x="567" y="169"/>
                </a:cubicBezTo>
                <a:cubicBezTo>
                  <a:pt x="492" y="1"/>
                  <a:pt x="492" y="1"/>
                  <a:pt x="492" y="1"/>
                </a:cubicBezTo>
                <a:cubicBezTo>
                  <a:pt x="478" y="1"/>
                  <a:pt x="478" y="1"/>
                  <a:pt x="478" y="1"/>
                </a:cubicBezTo>
                <a:cubicBezTo>
                  <a:pt x="403" y="169"/>
                  <a:pt x="403" y="169"/>
                  <a:pt x="403" y="169"/>
                </a:cubicBezTo>
                <a:cubicBezTo>
                  <a:pt x="397" y="185"/>
                  <a:pt x="394" y="188"/>
                  <a:pt x="379" y="189"/>
                </a:cubicBezTo>
                <a:cubicBezTo>
                  <a:pt x="379" y="203"/>
                  <a:pt x="379" y="203"/>
                  <a:pt x="379" y="203"/>
                </a:cubicBezTo>
                <a:cubicBezTo>
                  <a:pt x="446" y="203"/>
                  <a:pt x="446" y="203"/>
                  <a:pt x="446" y="203"/>
                </a:cubicBezTo>
                <a:lnTo>
                  <a:pt x="446" y="189"/>
                </a:lnTo>
                <a:close/>
                <a:moveTo>
                  <a:pt x="164" y="189"/>
                </a:moveTo>
                <a:cubicBezTo>
                  <a:pt x="142" y="189"/>
                  <a:pt x="137" y="184"/>
                  <a:pt x="137" y="157"/>
                </a:cubicBezTo>
                <a:cubicBezTo>
                  <a:pt x="137" y="42"/>
                  <a:pt x="137" y="42"/>
                  <a:pt x="137" y="42"/>
                </a:cubicBezTo>
                <a:cubicBezTo>
                  <a:pt x="216" y="197"/>
                  <a:pt x="216" y="197"/>
                  <a:pt x="216" y="197"/>
                </a:cubicBezTo>
                <a:cubicBezTo>
                  <a:pt x="223" y="197"/>
                  <a:pt x="223" y="197"/>
                  <a:pt x="223" y="197"/>
                </a:cubicBezTo>
                <a:cubicBezTo>
                  <a:pt x="301" y="42"/>
                  <a:pt x="301" y="42"/>
                  <a:pt x="301" y="42"/>
                </a:cubicBezTo>
                <a:cubicBezTo>
                  <a:pt x="301" y="172"/>
                  <a:pt x="301" y="172"/>
                  <a:pt x="301" y="172"/>
                </a:cubicBezTo>
                <a:cubicBezTo>
                  <a:pt x="301" y="186"/>
                  <a:pt x="299" y="188"/>
                  <a:pt x="276" y="189"/>
                </a:cubicBezTo>
                <a:cubicBezTo>
                  <a:pt x="276" y="203"/>
                  <a:pt x="276" y="203"/>
                  <a:pt x="276" y="203"/>
                </a:cubicBezTo>
                <a:cubicBezTo>
                  <a:pt x="362" y="203"/>
                  <a:pt x="362" y="203"/>
                  <a:pt x="362" y="203"/>
                </a:cubicBezTo>
                <a:cubicBezTo>
                  <a:pt x="362" y="189"/>
                  <a:pt x="362" y="189"/>
                  <a:pt x="362" y="189"/>
                </a:cubicBezTo>
                <a:cubicBezTo>
                  <a:pt x="338" y="188"/>
                  <a:pt x="336" y="186"/>
                  <a:pt x="336" y="172"/>
                </a:cubicBezTo>
                <a:cubicBezTo>
                  <a:pt x="336" y="34"/>
                  <a:pt x="336" y="34"/>
                  <a:pt x="336" y="34"/>
                </a:cubicBezTo>
                <a:cubicBezTo>
                  <a:pt x="336" y="21"/>
                  <a:pt x="338" y="19"/>
                  <a:pt x="362" y="18"/>
                </a:cubicBezTo>
                <a:cubicBezTo>
                  <a:pt x="362" y="4"/>
                  <a:pt x="362" y="4"/>
                  <a:pt x="362" y="4"/>
                </a:cubicBezTo>
                <a:cubicBezTo>
                  <a:pt x="302" y="4"/>
                  <a:pt x="302" y="4"/>
                  <a:pt x="302" y="4"/>
                </a:cubicBezTo>
                <a:cubicBezTo>
                  <a:pt x="229" y="148"/>
                  <a:pt x="229" y="148"/>
                  <a:pt x="229" y="148"/>
                </a:cubicBezTo>
                <a:cubicBezTo>
                  <a:pt x="156" y="4"/>
                  <a:pt x="156" y="4"/>
                  <a:pt x="156" y="4"/>
                </a:cubicBezTo>
                <a:cubicBezTo>
                  <a:pt x="92" y="4"/>
                  <a:pt x="92" y="4"/>
                  <a:pt x="92" y="4"/>
                </a:cubicBezTo>
                <a:cubicBezTo>
                  <a:pt x="92" y="17"/>
                  <a:pt x="92" y="17"/>
                  <a:pt x="92" y="17"/>
                </a:cubicBezTo>
                <a:cubicBezTo>
                  <a:pt x="115" y="20"/>
                  <a:pt x="119" y="22"/>
                  <a:pt x="119" y="47"/>
                </a:cubicBezTo>
                <a:cubicBezTo>
                  <a:pt x="119" y="157"/>
                  <a:pt x="119" y="157"/>
                  <a:pt x="119" y="157"/>
                </a:cubicBezTo>
                <a:cubicBezTo>
                  <a:pt x="119" y="184"/>
                  <a:pt x="114" y="189"/>
                  <a:pt x="92" y="189"/>
                </a:cubicBezTo>
                <a:cubicBezTo>
                  <a:pt x="92" y="203"/>
                  <a:pt x="92" y="203"/>
                  <a:pt x="92" y="203"/>
                </a:cubicBezTo>
                <a:cubicBezTo>
                  <a:pt x="164" y="203"/>
                  <a:pt x="164" y="203"/>
                  <a:pt x="164" y="203"/>
                </a:cubicBezTo>
                <a:lnTo>
                  <a:pt x="164" y="189"/>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7338801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50/50 Text_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3138" y="536575"/>
            <a:ext cx="4773612" cy="587375"/>
          </a:xfrm>
        </p:spPr>
        <p:txBody>
          <a:bodyPr/>
          <a:lstStyle>
            <a:lvl1pPr>
              <a:defRPr baseline="0">
                <a:solidFill>
                  <a:schemeClr val="tx1"/>
                </a:solidFill>
              </a:defRPr>
            </a:lvl1pPr>
          </a:lstStyle>
          <a:p>
            <a:r>
              <a:rPr lang="en-US" dirty="0"/>
              <a:t>CLICK TO EDIT MASTER TITLE</a:t>
            </a:r>
          </a:p>
        </p:txBody>
      </p:sp>
      <p:sp>
        <p:nvSpPr>
          <p:cNvPr id="3" name="Content Placeholder 2"/>
          <p:cNvSpPr>
            <a:spLocks noGrp="1"/>
          </p:cNvSpPr>
          <p:nvPr>
            <p:ph idx="1"/>
          </p:nvPr>
        </p:nvSpPr>
        <p:spPr>
          <a:xfrm>
            <a:off x="973138" y="1984375"/>
            <a:ext cx="4773612" cy="3986784"/>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Content Placeholder 7"/>
          <p:cNvSpPr>
            <a:spLocks noGrp="1"/>
          </p:cNvSpPr>
          <p:nvPr>
            <p:ph sz="quarter" idx="12"/>
          </p:nvPr>
        </p:nvSpPr>
        <p:spPr>
          <a:xfrm>
            <a:off x="6094413" y="0"/>
            <a:ext cx="6094411" cy="6858000"/>
          </a:xfrm>
        </p:spPr>
        <p:txBody>
          <a:bodyPr/>
          <a:lstStyle>
            <a:lvl1pPr marL="0" indent="0">
              <a:buFont typeface="Arial" panose="020B0604020202020204" pitchFamily="34" charset="0"/>
              <a:buNone/>
              <a:defRPr/>
            </a:lvl1pPr>
          </a:lstStyle>
          <a:p>
            <a:pPr lvl="0"/>
            <a:r>
              <a:rPr lang="en-US"/>
              <a:t>Click to edit Master text styles</a:t>
            </a:r>
          </a:p>
        </p:txBody>
      </p:sp>
      <p:sp>
        <p:nvSpPr>
          <p:cNvPr id="8" name="Rectangle 7"/>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10100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50/50 Image_Text">
    <p:spTree>
      <p:nvGrpSpPr>
        <p:cNvPr id="1" name=""/>
        <p:cNvGrpSpPr/>
        <p:nvPr/>
      </p:nvGrpSpPr>
      <p:grpSpPr>
        <a:xfrm>
          <a:off x="0" y="0"/>
          <a:ext cx="0" cy="0"/>
          <a:chOff x="0" y="0"/>
          <a:chExt cx="0" cy="0"/>
        </a:xfrm>
      </p:grpSpPr>
      <p:sp>
        <p:nvSpPr>
          <p:cNvPr id="8" name="Content Placeholder 7"/>
          <p:cNvSpPr>
            <a:spLocks noGrp="1"/>
          </p:cNvSpPr>
          <p:nvPr>
            <p:ph sz="quarter" idx="12"/>
          </p:nvPr>
        </p:nvSpPr>
        <p:spPr>
          <a:xfrm>
            <a:off x="0" y="0"/>
            <a:ext cx="6094413" cy="6858000"/>
          </a:xfrm>
        </p:spPr>
        <p:txBody>
          <a:bodyPr/>
          <a:lstStyle>
            <a:lvl1pPr marL="0" indent="0">
              <a:buFont typeface="Arial" panose="020B0604020202020204" pitchFamily="34" charset="0"/>
              <a:buNone/>
              <a:defRPr/>
            </a:lvl1pPr>
          </a:lstStyle>
          <a:p>
            <a:pPr lvl="0"/>
            <a:r>
              <a:rPr lang="en-US"/>
              <a:t>Click to edit Master text styles</a:t>
            </a:r>
          </a:p>
        </p:txBody>
      </p:sp>
      <p:sp>
        <p:nvSpPr>
          <p:cNvPr id="2" name="Title 1"/>
          <p:cNvSpPr>
            <a:spLocks noGrp="1"/>
          </p:cNvSpPr>
          <p:nvPr>
            <p:ph type="title" hasCustomPrompt="1"/>
          </p:nvPr>
        </p:nvSpPr>
        <p:spPr>
          <a:xfrm>
            <a:off x="6440488" y="536575"/>
            <a:ext cx="5226050" cy="587375"/>
          </a:xfrm>
        </p:spPr>
        <p:txBody>
          <a:bodyPr/>
          <a:lstStyle>
            <a:lvl1pPr>
              <a:defRPr>
                <a:solidFill>
                  <a:schemeClr val="tx1"/>
                </a:solidFill>
              </a:defRPr>
            </a:lvl1pPr>
          </a:lstStyle>
          <a:p>
            <a:r>
              <a:rPr lang="en-US" dirty="0"/>
              <a:t>CLICK TO EDIT MASTER TITLE</a:t>
            </a:r>
          </a:p>
        </p:txBody>
      </p:sp>
      <p:sp>
        <p:nvSpPr>
          <p:cNvPr id="3" name="Content Placeholder 2"/>
          <p:cNvSpPr>
            <a:spLocks noGrp="1"/>
          </p:cNvSpPr>
          <p:nvPr>
            <p:ph idx="1"/>
          </p:nvPr>
        </p:nvSpPr>
        <p:spPr>
          <a:xfrm>
            <a:off x="6440488" y="1984375"/>
            <a:ext cx="5226050" cy="3986784"/>
          </a:xfrm>
        </p:spPr>
        <p:txBody>
          <a:bodyPr/>
          <a:lstStyle>
            <a:lvl1pPr>
              <a:spcBef>
                <a:spcPts val="1200"/>
              </a:spcBef>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Rectangle 5"/>
          <p:cNvSpPr/>
          <p:nvPr userDrawn="1"/>
        </p:nvSpPr>
        <p:spPr>
          <a:xfrm>
            <a:off x="644048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57049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0/60 Text_Im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8" name="Content Placeholder 7"/>
          <p:cNvSpPr>
            <a:spLocks noGrp="1"/>
          </p:cNvSpPr>
          <p:nvPr>
            <p:ph sz="quarter" idx="12"/>
          </p:nvPr>
        </p:nvSpPr>
        <p:spPr>
          <a:xfrm>
            <a:off x="4991100" y="0"/>
            <a:ext cx="7197725" cy="6858000"/>
          </a:xfrm>
        </p:spPr>
        <p:txBody>
          <a:bodyPr/>
          <a:lstStyle>
            <a:lvl1pPr marL="0" indent="0">
              <a:buNone/>
              <a:defRPr/>
            </a:lvl1pPr>
          </a:lstStyle>
          <a:p>
            <a:pPr lvl="0"/>
            <a:r>
              <a:rPr lang="en-US"/>
              <a:t>Click to edit Master text styles</a:t>
            </a:r>
          </a:p>
        </p:txBody>
      </p:sp>
      <p:sp>
        <p:nvSpPr>
          <p:cNvPr id="9" name="Content Placeholder 2"/>
          <p:cNvSpPr>
            <a:spLocks noGrp="1"/>
          </p:cNvSpPr>
          <p:nvPr>
            <p:ph sz="half" idx="1"/>
          </p:nvPr>
        </p:nvSpPr>
        <p:spPr>
          <a:xfrm>
            <a:off x="973138" y="1984374"/>
            <a:ext cx="3665538" cy="3913123"/>
          </a:xfrm>
        </p:spPr>
        <p:txBody>
          <a:bodyPr/>
          <a:lstStyle>
            <a:lvl1pPr>
              <a:defRPr sz="2400"/>
            </a:lvl1pPr>
            <a:lvl2pPr>
              <a:defRPr sz="2400"/>
            </a:lvl2pPr>
            <a:lvl3pPr>
              <a:defRPr sz="2400"/>
            </a:lvl3pPr>
            <a:lvl4pPr>
              <a:defRPr sz="2400"/>
            </a:lvl4pPr>
            <a:lvl5pPr>
              <a:defRPr sz="24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hasCustomPrompt="1"/>
          </p:nvPr>
        </p:nvSpPr>
        <p:spPr>
          <a:xfrm>
            <a:off x="973138" y="536575"/>
            <a:ext cx="3665538" cy="1060450"/>
          </a:xfrm>
        </p:spPr>
        <p:txBody>
          <a:bodyPr/>
          <a:lstStyle/>
          <a:p>
            <a:r>
              <a:rPr lang="en-US" dirty="0"/>
              <a:t>CLICK TO EDIT TITLE STYLE</a:t>
            </a:r>
          </a:p>
        </p:txBody>
      </p:sp>
      <p:sp>
        <p:nvSpPr>
          <p:cNvPr id="11" name="Rectangle 10"/>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54240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0/60 Image_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343525" y="536575"/>
            <a:ext cx="6323012" cy="587375"/>
          </a:xfrm>
        </p:spPr>
        <p:txBody>
          <a:bodyPr/>
          <a:lstStyle>
            <a:lvl1pPr>
              <a:defRPr baseline="0">
                <a:solidFill>
                  <a:schemeClr val="tx1"/>
                </a:solidFill>
              </a:defRPr>
            </a:lvl1pPr>
          </a:lstStyle>
          <a:p>
            <a:r>
              <a:rPr lang="en-US" dirty="0"/>
              <a:t>CLICK TO EDIT MASTER TITLE</a:t>
            </a:r>
          </a:p>
        </p:txBody>
      </p:sp>
      <p:sp>
        <p:nvSpPr>
          <p:cNvPr id="3" name="Content Placeholder 2"/>
          <p:cNvSpPr>
            <a:spLocks noGrp="1"/>
          </p:cNvSpPr>
          <p:nvPr>
            <p:ph idx="1"/>
          </p:nvPr>
        </p:nvSpPr>
        <p:spPr>
          <a:xfrm>
            <a:off x="5343525" y="1984375"/>
            <a:ext cx="6323012" cy="3986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Rectangle 5"/>
          <p:cNvSpPr/>
          <p:nvPr userDrawn="1"/>
        </p:nvSpPr>
        <p:spPr>
          <a:xfrm>
            <a:off x="5343525"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Picture Placeholder 13"/>
          <p:cNvSpPr>
            <a:spLocks noGrp="1"/>
          </p:cNvSpPr>
          <p:nvPr>
            <p:ph type="pic" sz="quarter" idx="12"/>
          </p:nvPr>
        </p:nvSpPr>
        <p:spPr>
          <a:xfrm>
            <a:off x="0" y="0"/>
            <a:ext cx="4991100" cy="6858000"/>
          </a:xfrm>
        </p:spPr>
        <p:txBody>
          <a:bodyPr/>
          <a:lstStyle>
            <a:lvl1pPr marL="0" indent="0">
              <a:buNone/>
              <a:defRPr/>
            </a:lvl1pPr>
          </a:lstStyle>
          <a:p>
            <a:r>
              <a:rPr lang="en-US"/>
              <a:t>Click icon to add picture</a:t>
            </a:r>
            <a:endParaRPr lang="en-US" dirty="0"/>
          </a:p>
        </p:txBody>
      </p:sp>
    </p:spTree>
    <p:extLst>
      <p:ext uri="{BB962C8B-B14F-4D97-AF65-F5344CB8AC3E}">
        <p14:creationId xmlns:p14="http://schemas.microsoft.com/office/powerpoint/2010/main" val="28387097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0/40 Text_Image">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8" name="Content Placeholder 7"/>
          <p:cNvSpPr>
            <a:spLocks noGrp="1"/>
          </p:cNvSpPr>
          <p:nvPr>
            <p:ph sz="quarter" idx="12"/>
          </p:nvPr>
        </p:nvSpPr>
        <p:spPr>
          <a:xfrm>
            <a:off x="7224713" y="0"/>
            <a:ext cx="4964112" cy="6858000"/>
          </a:xfrm>
        </p:spPr>
        <p:txBody>
          <a:bodyPr/>
          <a:lstStyle>
            <a:lvl1pPr marL="0" indent="0">
              <a:buNone/>
              <a:defRPr/>
            </a:lvl1pPr>
          </a:lstStyle>
          <a:p>
            <a:pPr lvl="0"/>
            <a:r>
              <a:rPr lang="en-US"/>
              <a:t>Click to edit Master text styles</a:t>
            </a:r>
          </a:p>
        </p:txBody>
      </p:sp>
      <p:sp>
        <p:nvSpPr>
          <p:cNvPr id="9" name="Content Placeholder 2"/>
          <p:cNvSpPr>
            <a:spLocks noGrp="1"/>
          </p:cNvSpPr>
          <p:nvPr>
            <p:ph sz="half" idx="1"/>
          </p:nvPr>
        </p:nvSpPr>
        <p:spPr>
          <a:xfrm>
            <a:off x="973138" y="1984374"/>
            <a:ext cx="5894388" cy="3913123"/>
          </a:xfrm>
        </p:spPr>
        <p:txBody>
          <a:bodyPr/>
          <a:lstStyle>
            <a:lvl1pPr>
              <a:defRPr sz="2400"/>
            </a:lvl1pPr>
            <a:lvl2pPr>
              <a:defRPr sz="2400"/>
            </a:lvl2pPr>
            <a:lvl3pPr>
              <a:defRPr sz="2400"/>
            </a:lvl3pPr>
            <a:lvl4pPr>
              <a:defRPr sz="2400"/>
            </a:lvl4pPr>
            <a:lvl5pPr>
              <a:defRPr sz="24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p:cNvSpPr>
            <a:spLocks noGrp="1"/>
          </p:cNvSpPr>
          <p:nvPr>
            <p:ph type="title" hasCustomPrompt="1"/>
          </p:nvPr>
        </p:nvSpPr>
        <p:spPr>
          <a:xfrm>
            <a:off x="973138" y="536575"/>
            <a:ext cx="5894388" cy="587375"/>
          </a:xfrm>
        </p:spPr>
        <p:txBody>
          <a:bodyPr/>
          <a:lstStyle/>
          <a:p>
            <a:r>
              <a:rPr lang="en-US" dirty="0"/>
              <a:t>CLICK TO EDIT TITLE STYLE</a:t>
            </a:r>
          </a:p>
        </p:txBody>
      </p:sp>
      <p:sp>
        <p:nvSpPr>
          <p:cNvPr id="11" name="Rectangle 10"/>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418666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60/40 Image_Text">
    <p:spTree>
      <p:nvGrpSpPr>
        <p:cNvPr id="1" name=""/>
        <p:cNvGrpSpPr/>
        <p:nvPr/>
      </p:nvGrpSpPr>
      <p:grpSpPr>
        <a:xfrm>
          <a:off x="0" y="0"/>
          <a:ext cx="0" cy="0"/>
          <a:chOff x="0" y="0"/>
          <a:chExt cx="0" cy="0"/>
        </a:xfrm>
      </p:grpSpPr>
      <p:sp>
        <p:nvSpPr>
          <p:cNvPr id="13" name="Picture Placeholder 12"/>
          <p:cNvSpPr>
            <a:spLocks noGrp="1"/>
          </p:cNvSpPr>
          <p:nvPr>
            <p:ph type="pic" sz="quarter" idx="13"/>
          </p:nvPr>
        </p:nvSpPr>
        <p:spPr>
          <a:xfrm>
            <a:off x="0" y="0"/>
            <a:ext cx="6877050" cy="6858000"/>
          </a:xfrm>
        </p:spPr>
        <p:txBody>
          <a:bodyPr/>
          <a:lstStyle>
            <a:lvl1pPr marL="0" indent="0">
              <a:buNone/>
              <a:defRPr/>
            </a:lvl1pPr>
          </a:lstStyle>
          <a:p>
            <a:r>
              <a:rPr lang="en-US"/>
              <a:t>Click icon to add picture</a:t>
            </a:r>
            <a:endParaRPr lang="en-US" dirty="0"/>
          </a:p>
        </p:txBody>
      </p:sp>
      <p:sp>
        <p:nvSpPr>
          <p:cNvPr id="2" name="Title 1"/>
          <p:cNvSpPr>
            <a:spLocks noGrp="1"/>
          </p:cNvSpPr>
          <p:nvPr>
            <p:ph type="title" hasCustomPrompt="1"/>
          </p:nvPr>
        </p:nvSpPr>
        <p:spPr>
          <a:xfrm>
            <a:off x="7224712" y="536575"/>
            <a:ext cx="4441825" cy="587375"/>
          </a:xfrm>
        </p:spPr>
        <p:txBody>
          <a:bodyPr/>
          <a:lstStyle>
            <a:lvl1pPr>
              <a:defRPr>
                <a:solidFill>
                  <a:schemeClr val="tx1"/>
                </a:solidFill>
              </a:defRPr>
            </a:lvl1pPr>
          </a:lstStyle>
          <a:p>
            <a:r>
              <a:rPr lang="en-US" dirty="0"/>
              <a:t>CLICK TO EDIT MASTER TITLE</a:t>
            </a:r>
          </a:p>
        </p:txBody>
      </p:sp>
      <p:sp>
        <p:nvSpPr>
          <p:cNvPr id="3" name="Content Placeholder 2"/>
          <p:cNvSpPr>
            <a:spLocks noGrp="1"/>
          </p:cNvSpPr>
          <p:nvPr>
            <p:ph idx="1"/>
          </p:nvPr>
        </p:nvSpPr>
        <p:spPr>
          <a:xfrm>
            <a:off x="7224712" y="1984375"/>
            <a:ext cx="4441825" cy="3986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Rectangle 5"/>
          <p:cNvSpPr/>
          <p:nvPr userDrawn="1"/>
        </p:nvSpPr>
        <p:spPr>
          <a:xfrm>
            <a:off x="7224713"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899940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3138" y="3086100"/>
            <a:ext cx="9998921" cy="685800"/>
          </a:xfrm>
        </p:spPr>
        <p:txBody>
          <a:bodyPr anchor="t" anchorCtr="0"/>
          <a:lstStyle>
            <a:lvl1pPr algn="l">
              <a:defRPr sz="4000" b="1" cap="all" baseline="0">
                <a:solidFill>
                  <a:schemeClr val="tx1"/>
                </a:solidFill>
              </a:defRPr>
            </a:lvl1pPr>
          </a:lstStyle>
          <a:p>
            <a:r>
              <a:rPr lang="en-US" dirty="0"/>
              <a:t>CLICK TO EDIT TITLE STYLE</a:t>
            </a:r>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Rectangle 5"/>
          <p:cNvSpPr/>
          <p:nvPr userDrawn="1"/>
        </p:nvSpPr>
        <p:spPr>
          <a:xfrm rot="16200000">
            <a:off x="-1624964" y="3362325"/>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457872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Section Header with numb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71776" y="2696210"/>
            <a:ext cx="8191499" cy="1397000"/>
          </a:xfrm>
        </p:spPr>
        <p:txBody>
          <a:bodyPr tIns="0" anchor="t" anchorCtr="0"/>
          <a:lstStyle>
            <a:lvl1pPr algn="l">
              <a:defRPr sz="4000" b="1" cap="all" baseline="0">
                <a:solidFill>
                  <a:schemeClr val="tx1"/>
                </a:solidFill>
              </a:defRPr>
            </a:lvl1pPr>
          </a:lstStyle>
          <a:p>
            <a:r>
              <a:rPr lang="en-US" dirty="0"/>
              <a:t>CLICK TO EDIT MASTER TITLE STYLE</a:t>
            </a:r>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Text Placeholder 2">
            <a:extLst>
              <a:ext uri="{FF2B5EF4-FFF2-40B4-BE49-F238E27FC236}">
                <a16:creationId xmlns:a16="http://schemas.microsoft.com/office/drawing/2014/main" id="{9B8ED5C6-5B4C-9D47-8AA4-7E0BBD72AA9E}"/>
              </a:ext>
            </a:extLst>
          </p:cNvPr>
          <p:cNvSpPr>
            <a:spLocks noGrp="1"/>
          </p:cNvSpPr>
          <p:nvPr>
            <p:ph type="body" idx="12" hasCustomPrompt="1"/>
          </p:nvPr>
        </p:nvSpPr>
        <p:spPr>
          <a:xfrm>
            <a:off x="973138" y="2505671"/>
            <a:ext cx="1578279" cy="2077492"/>
          </a:xfrm>
        </p:spPr>
        <p:txBody>
          <a:bodyPr bIns="0">
            <a:spAutoFit/>
          </a:bodyPr>
          <a:lstStyle>
            <a:lvl1pPr marL="0" indent="0">
              <a:buNone/>
              <a:defRPr sz="15000" b="0" i="0">
                <a:solidFill>
                  <a:schemeClr val="tx1"/>
                </a:solidFill>
                <a:latin typeface="Arial Narrow" panose="020B0604020202020204" pitchFamily="34" charset="0"/>
                <a:cs typeface="Arial Narrow"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6" name="Rectangle 5"/>
          <p:cNvSpPr/>
          <p:nvPr userDrawn="1"/>
        </p:nvSpPr>
        <p:spPr>
          <a:xfrm rot="16200000">
            <a:off x="-1624964" y="3362325"/>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952580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ection Header with number_50%">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6094413" y="0"/>
            <a:ext cx="6094412" cy="6858000"/>
          </a:xfrm>
        </p:spPr>
        <p:txBody>
          <a:bodyPr/>
          <a:lstStyle>
            <a:lvl1pPr marL="0" indent="0">
              <a:buNone/>
              <a:defRPr/>
            </a:lvl1pPr>
          </a:lstStyle>
          <a:p>
            <a:r>
              <a:rPr lang="en-US"/>
              <a:t>Click icon to add picture</a:t>
            </a:r>
            <a:endParaRPr lang="en-US" dirty="0"/>
          </a:p>
        </p:txBody>
      </p:sp>
      <p:sp>
        <p:nvSpPr>
          <p:cNvPr id="2" name="Title 1"/>
          <p:cNvSpPr>
            <a:spLocks noGrp="1"/>
          </p:cNvSpPr>
          <p:nvPr>
            <p:ph type="title" hasCustomPrompt="1"/>
          </p:nvPr>
        </p:nvSpPr>
        <p:spPr>
          <a:xfrm>
            <a:off x="973138" y="4930775"/>
            <a:ext cx="4773612" cy="1397000"/>
          </a:xfrm>
        </p:spPr>
        <p:txBody>
          <a:bodyPr anchor="t" anchorCtr="0"/>
          <a:lstStyle>
            <a:lvl1pPr algn="l">
              <a:defRPr sz="3200" b="1" cap="all" baseline="0">
                <a:solidFill>
                  <a:schemeClr val="tx1"/>
                </a:solidFill>
              </a:defRPr>
            </a:lvl1pPr>
          </a:lstStyle>
          <a:p>
            <a:r>
              <a:rPr lang="en-US" dirty="0"/>
              <a:t>CLICK TO EDIT TITLE STYLE</a:t>
            </a:r>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Text Placeholder 2">
            <a:extLst>
              <a:ext uri="{FF2B5EF4-FFF2-40B4-BE49-F238E27FC236}">
                <a16:creationId xmlns:a16="http://schemas.microsoft.com/office/drawing/2014/main" id="{9B8ED5C6-5B4C-9D47-8AA4-7E0BBD72AA9E}"/>
              </a:ext>
            </a:extLst>
          </p:cNvPr>
          <p:cNvSpPr>
            <a:spLocks noGrp="1"/>
          </p:cNvSpPr>
          <p:nvPr>
            <p:ph type="body" idx="12" hasCustomPrompt="1"/>
          </p:nvPr>
        </p:nvSpPr>
        <p:spPr>
          <a:xfrm>
            <a:off x="973138" y="536575"/>
            <a:ext cx="1578279" cy="2077492"/>
          </a:xfrm>
        </p:spPr>
        <p:txBody>
          <a:bodyPr bIns="0">
            <a:spAutoFit/>
          </a:bodyPr>
          <a:lstStyle>
            <a:lvl1pPr marL="0" indent="0">
              <a:buNone/>
              <a:defRPr sz="15000" b="0" i="0">
                <a:solidFill>
                  <a:schemeClr val="tx1"/>
                </a:solidFill>
                <a:latin typeface="Arial Narrow" panose="020B0604020202020204" pitchFamily="34" charset="0"/>
                <a:cs typeface="Arial Narrow"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9" name="Rectangle 8"/>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8420329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ection Header with number_40/60">
    <p:spTree>
      <p:nvGrpSpPr>
        <p:cNvPr id="1" name=""/>
        <p:cNvGrpSpPr/>
        <p:nvPr/>
      </p:nvGrpSpPr>
      <p:grpSpPr>
        <a:xfrm>
          <a:off x="0" y="0"/>
          <a:ext cx="0" cy="0"/>
          <a:chOff x="0" y="0"/>
          <a:chExt cx="0" cy="0"/>
        </a:xfrm>
      </p:grpSpPr>
      <p:sp>
        <p:nvSpPr>
          <p:cNvPr id="8" name="Picture Placeholder 7"/>
          <p:cNvSpPr>
            <a:spLocks noGrp="1"/>
          </p:cNvSpPr>
          <p:nvPr>
            <p:ph type="pic" sz="quarter" idx="13"/>
          </p:nvPr>
        </p:nvSpPr>
        <p:spPr>
          <a:xfrm>
            <a:off x="4991100" y="0"/>
            <a:ext cx="7197725" cy="6858000"/>
          </a:xfrm>
        </p:spPr>
        <p:txBody>
          <a:bodyPr/>
          <a:lstStyle>
            <a:lvl1pPr marL="0" indent="0">
              <a:buNone/>
              <a:defRPr/>
            </a:lvl1pPr>
          </a:lstStyle>
          <a:p>
            <a:r>
              <a:rPr lang="en-US"/>
              <a:t>Click icon to add picture</a:t>
            </a:r>
            <a:endParaRPr lang="en-US" dirty="0"/>
          </a:p>
        </p:txBody>
      </p:sp>
      <p:sp>
        <p:nvSpPr>
          <p:cNvPr id="2" name="Title 1"/>
          <p:cNvSpPr>
            <a:spLocks noGrp="1"/>
          </p:cNvSpPr>
          <p:nvPr>
            <p:ph type="title" hasCustomPrompt="1"/>
          </p:nvPr>
        </p:nvSpPr>
        <p:spPr>
          <a:xfrm>
            <a:off x="973138" y="4930775"/>
            <a:ext cx="3656012" cy="1397000"/>
          </a:xfrm>
        </p:spPr>
        <p:txBody>
          <a:bodyPr anchor="t" anchorCtr="0"/>
          <a:lstStyle>
            <a:lvl1pPr algn="l">
              <a:defRPr sz="3200" b="1" cap="all" baseline="0">
                <a:solidFill>
                  <a:schemeClr val="tx1"/>
                </a:solidFill>
              </a:defRPr>
            </a:lvl1pPr>
          </a:lstStyle>
          <a:p>
            <a:r>
              <a:rPr lang="en-US" dirty="0"/>
              <a:t>CLICK TO EDIT TITLE STYLE</a:t>
            </a:r>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Text Placeholder 2">
            <a:extLst>
              <a:ext uri="{FF2B5EF4-FFF2-40B4-BE49-F238E27FC236}">
                <a16:creationId xmlns:a16="http://schemas.microsoft.com/office/drawing/2014/main" id="{9B8ED5C6-5B4C-9D47-8AA4-7E0BBD72AA9E}"/>
              </a:ext>
            </a:extLst>
          </p:cNvPr>
          <p:cNvSpPr>
            <a:spLocks noGrp="1"/>
          </p:cNvSpPr>
          <p:nvPr>
            <p:ph type="body" idx="12" hasCustomPrompt="1"/>
          </p:nvPr>
        </p:nvSpPr>
        <p:spPr>
          <a:xfrm>
            <a:off x="973138" y="536575"/>
            <a:ext cx="1578279" cy="2077492"/>
          </a:xfrm>
        </p:spPr>
        <p:txBody>
          <a:bodyPr bIns="0">
            <a:spAutoFit/>
          </a:bodyPr>
          <a:lstStyle>
            <a:lvl1pPr marL="0" indent="0">
              <a:buNone/>
              <a:defRPr sz="15000" b="0" i="0">
                <a:solidFill>
                  <a:schemeClr val="tx1"/>
                </a:solidFill>
                <a:latin typeface="Arial Narrow" panose="020B0604020202020204" pitchFamily="34" charset="0"/>
                <a:cs typeface="Arial Narrow"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9" name="Rectangle 8"/>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922466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_with full bleed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73137" y="2854325"/>
            <a:ext cx="9996735" cy="1397000"/>
          </a:xfrm>
        </p:spPr>
        <p:txBody>
          <a:bodyPr lIns="0" tIns="0" rIns="0" bIns="0" anchor="b" anchorCtr="0">
            <a:noAutofit/>
          </a:bodyPr>
          <a:lstStyle>
            <a:lvl1pPr algn="l">
              <a:lnSpc>
                <a:spcPct val="80000"/>
              </a:lnSpc>
              <a:defRPr sz="6000" cap="all" baseline="0">
                <a:solidFill>
                  <a:schemeClr val="tx1"/>
                </a:solidFill>
              </a:defRPr>
            </a:lvl1pPr>
          </a:lstStyle>
          <a:p>
            <a:r>
              <a:rPr lang="en-US" dirty="0"/>
              <a:t>CLICK TO EDIT TITLE</a:t>
            </a:r>
          </a:p>
        </p:txBody>
      </p:sp>
      <p:sp>
        <p:nvSpPr>
          <p:cNvPr id="3" name="Subtitle 2"/>
          <p:cNvSpPr>
            <a:spLocks noGrp="1"/>
          </p:cNvSpPr>
          <p:nvPr>
            <p:ph type="subTitle" idx="1"/>
          </p:nvPr>
        </p:nvSpPr>
        <p:spPr>
          <a:xfrm>
            <a:off x="973009" y="4257675"/>
            <a:ext cx="9999050" cy="685800"/>
          </a:xfrm>
        </p:spPr>
        <p:txBody>
          <a:bodyPr lIns="0" tIns="45720" rIns="0">
            <a:noAutofit/>
          </a:bodyPr>
          <a:lstStyle>
            <a:lvl1pPr marL="0" indent="0" algn="l">
              <a:lnSpc>
                <a:spcPct val="80000"/>
              </a:lnSpc>
              <a:spcBef>
                <a:spcPts val="0"/>
              </a:spcBef>
              <a:buNone/>
              <a:defRPr sz="2400" b="0" cap="all" baseline="0">
                <a:solidFill>
                  <a:schemeClr val="tx1"/>
                </a:solidFill>
              </a:defRPr>
            </a:lvl1pPr>
            <a:lvl2pPr marL="457241" indent="0" algn="ctr">
              <a:buNone/>
              <a:defRPr>
                <a:solidFill>
                  <a:schemeClr val="tx1">
                    <a:tint val="75000"/>
                  </a:schemeClr>
                </a:solidFill>
              </a:defRPr>
            </a:lvl2pPr>
            <a:lvl3pPr marL="914484" indent="0" algn="ctr">
              <a:buNone/>
              <a:defRPr>
                <a:solidFill>
                  <a:schemeClr val="tx1">
                    <a:tint val="75000"/>
                  </a:schemeClr>
                </a:solidFill>
              </a:defRPr>
            </a:lvl3pPr>
            <a:lvl4pPr marL="1371725" indent="0" algn="ctr">
              <a:buNone/>
              <a:defRPr>
                <a:solidFill>
                  <a:schemeClr val="tx1">
                    <a:tint val="75000"/>
                  </a:schemeClr>
                </a:solidFill>
              </a:defRPr>
            </a:lvl4pPr>
            <a:lvl5pPr marL="1828968" indent="0" algn="ctr">
              <a:buNone/>
              <a:defRPr>
                <a:solidFill>
                  <a:schemeClr val="tx1">
                    <a:tint val="75000"/>
                  </a:schemeClr>
                </a:solidFill>
              </a:defRPr>
            </a:lvl5pPr>
            <a:lvl6pPr marL="2286209" indent="0" algn="ctr">
              <a:buNone/>
              <a:defRPr>
                <a:solidFill>
                  <a:schemeClr val="tx1">
                    <a:tint val="75000"/>
                  </a:schemeClr>
                </a:solidFill>
              </a:defRPr>
            </a:lvl6pPr>
            <a:lvl7pPr marL="2743452" indent="0" algn="ctr">
              <a:buNone/>
              <a:defRPr>
                <a:solidFill>
                  <a:schemeClr val="tx1">
                    <a:tint val="75000"/>
                  </a:schemeClr>
                </a:solidFill>
              </a:defRPr>
            </a:lvl7pPr>
            <a:lvl8pPr marL="3200693" indent="0" algn="ctr">
              <a:buNone/>
              <a:defRPr>
                <a:solidFill>
                  <a:schemeClr val="tx1">
                    <a:tint val="75000"/>
                  </a:schemeClr>
                </a:solidFill>
              </a:defRPr>
            </a:lvl8pPr>
            <a:lvl9pPr marL="3657936"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8" name="Freeform 6"/>
          <p:cNvSpPr>
            <a:spLocks noChangeAspect="1" noEditPoints="1"/>
          </p:cNvSpPr>
          <p:nvPr userDrawn="1"/>
        </p:nvSpPr>
        <p:spPr bwMode="auto">
          <a:xfrm>
            <a:off x="541338" y="536575"/>
            <a:ext cx="838146" cy="914400"/>
          </a:xfrm>
          <a:custGeom>
            <a:avLst/>
            <a:gdLst>
              <a:gd name="T0" fmla="*/ 661 w 1089"/>
              <a:gd name="T1" fmla="*/ 944 h 1188"/>
              <a:gd name="T2" fmla="*/ 690 w 1089"/>
              <a:gd name="T3" fmla="*/ 760 h 1188"/>
              <a:gd name="T4" fmla="*/ 399 w 1089"/>
              <a:gd name="T5" fmla="*/ 967 h 1188"/>
              <a:gd name="T6" fmla="*/ 569 w 1089"/>
              <a:gd name="T7" fmla="*/ 721 h 1188"/>
              <a:gd name="T8" fmla="*/ 360 w 1089"/>
              <a:gd name="T9" fmla="*/ 930 h 1188"/>
              <a:gd name="T10" fmla="*/ 452 w 1089"/>
              <a:gd name="T11" fmla="*/ 794 h 1188"/>
              <a:gd name="T12" fmla="*/ 219 w 1089"/>
              <a:gd name="T13" fmla="*/ 794 h 1188"/>
              <a:gd name="T14" fmla="*/ 490 w 1089"/>
              <a:gd name="T15" fmla="*/ 692 h 1188"/>
              <a:gd name="T16" fmla="*/ 336 w 1089"/>
              <a:gd name="T17" fmla="*/ 999 h 1188"/>
              <a:gd name="T18" fmla="*/ 753 w 1089"/>
              <a:gd name="T19" fmla="*/ 999 h 1188"/>
              <a:gd name="T20" fmla="*/ 869 w 1089"/>
              <a:gd name="T21" fmla="*/ 794 h 1188"/>
              <a:gd name="T22" fmla="*/ 729 w 1089"/>
              <a:gd name="T23" fmla="*/ 721 h 1188"/>
              <a:gd name="T24" fmla="*/ 869 w 1089"/>
              <a:gd name="T25" fmla="*/ 794 h 1188"/>
              <a:gd name="T26" fmla="*/ 1016 w 1089"/>
              <a:gd name="T27" fmla="*/ 285 h 1188"/>
              <a:gd name="T28" fmla="*/ 1080 w 1089"/>
              <a:gd name="T29" fmla="*/ 453 h 1188"/>
              <a:gd name="T30" fmla="*/ 1062 w 1089"/>
              <a:gd name="T31" fmla="*/ 341 h 1188"/>
              <a:gd name="T32" fmla="*/ 810 w 1089"/>
              <a:gd name="T33" fmla="*/ 458 h 1188"/>
              <a:gd name="T34" fmla="*/ 872 w 1089"/>
              <a:gd name="T35" fmla="*/ 474 h 1188"/>
              <a:gd name="T36" fmla="*/ 872 w 1089"/>
              <a:gd name="T37" fmla="*/ 289 h 1188"/>
              <a:gd name="T38" fmla="*/ 758 w 1089"/>
              <a:gd name="T39" fmla="*/ 303 h 1188"/>
              <a:gd name="T40" fmla="*/ 713 w 1089"/>
              <a:gd name="T41" fmla="*/ 335 h 1188"/>
              <a:gd name="T42" fmla="*/ 528 w 1089"/>
              <a:gd name="T43" fmla="*/ 302 h 1188"/>
              <a:gd name="T44" fmla="*/ 528 w 1089"/>
              <a:gd name="T45" fmla="*/ 489 h 1188"/>
              <a:gd name="T46" fmla="*/ 573 w 1089"/>
              <a:gd name="T47" fmla="*/ 329 h 1188"/>
              <a:gd name="T48" fmla="*/ 408 w 1089"/>
              <a:gd name="T49" fmla="*/ 303 h 1188"/>
              <a:gd name="T50" fmla="*/ 408 w 1089"/>
              <a:gd name="T51" fmla="*/ 489 h 1188"/>
              <a:gd name="T52" fmla="*/ 471 w 1089"/>
              <a:gd name="T53" fmla="*/ 320 h 1188"/>
              <a:gd name="T54" fmla="*/ 408 w 1089"/>
              <a:gd name="T55" fmla="*/ 303 h 1188"/>
              <a:gd name="T56" fmla="*/ 329 w 1089"/>
              <a:gd name="T57" fmla="*/ 472 h 1188"/>
              <a:gd name="T58" fmla="*/ 309 w 1089"/>
              <a:gd name="T59" fmla="*/ 303 h 1188"/>
              <a:gd name="T60" fmla="*/ 243 w 1089"/>
              <a:gd name="T61" fmla="*/ 320 h 1188"/>
              <a:gd name="T62" fmla="*/ 379 w 1089"/>
              <a:gd name="T63" fmla="*/ 489 h 1188"/>
              <a:gd name="T64" fmla="*/ 188 w 1089"/>
              <a:gd name="T65" fmla="*/ 298 h 1188"/>
              <a:gd name="T66" fmla="*/ 193 w 1089"/>
              <a:gd name="T67" fmla="*/ 464 h 1188"/>
              <a:gd name="T68" fmla="*/ 114 w 1089"/>
              <a:gd name="T69" fmla="*/ 302 h 1188"/>
              <a:gd name="T70" fmla="*/ 884 w 1089"/>
              <a:gd name="T71" fmla="*/ 16 h 1188"/>
              <a:gd name="T72" fmla="*/ 776 w 1089"/>
              <a:gd name="T73" fmla="*/ 107 h 1188"/>
              <a:gd name="T74" fmla="*/ 776 w 1089"/>
              <a:gd name="T75" fmla="*/ 107 h 1188"/>
              <a:gd name="T76" fmla="*/ 743 w 1089"/>
              <a:gd name="T77" fmla="*/ 36 h 1188"/>
              <a:gd name="T78" fmla="*/ 702 w 1089"/>
              <a:gd name="T79" fmla="*/ 17 h 1188"/>
              <a:gd name="T80" fmla="*/ 640 w 1089"/>
              <a:gd name="T81" fmla="*/ 40 h 1188"/>
              <a:gd name="T82" fmla="*/ 568 w 1089"/>
              <a:gd name="T83" fmla="*/ 4 h 1188"/>
              <a:gd name="T84" fmla="*/ 652 w 1089"/>
              <a:gd name="T85" fmla="*/ 172 h 1188"/>
              <a:gd name="T86" fmla="*/ 714 w 1089"/>
              <a:gd name="T87" fmla="*/ 189 h 1188"/>
              <a:gd name="T88" fmla="*/ 444 w 1089"/>
              <a:gd name="T89" fmla="*/ 120 h 1188"/>
              <a:gd name="T90" fmla="*/ 437 w 1089"/>
              <a:gd name="T91" fmla="*/ 136 h 1188"/>
              <a:gd name="T92" fmla="*/ 509 w 1089"/>
              <a:gd name="T93" fmla="*/ 189 h 1188"/>
              <a:gd name="T94" fmla="*/ 567 w 1089"/>
              <a:gd name="T95" fmla="*/ 169 h 1188"/>
              <a:gd name="T96" fmla="*/ 379 w 1089"/>
              <a:gd name="T97" fmla="*/ 189 h 1188"/>
              <a:gd name="T98" fmla="*/ 164 w 1089"/>
              <a:gd name="T99" fmla="*/ 189 h 1188"/>
              <a:gd name="T100" fmla="*/ 223 w 1089"/>
              <a:gd name="T101" fmla="*/ 197 h 1188"/>
              <a:gd name="T102" fmla="*/ 276 w 1089"/>
              <a:gd name="T103" fmla="*/ 203 h 1188"/>
              <a:gd name="T104" fmla="*/ 336 w 1089"/>
              <a:gd name="T105" fmla="*/ 34 h 1188"/>
              <a:gd name="T106" fmla="*/ 229 w 1089"/>
              <a:gd name="T107" fmla="*/ 148 h 1188"/>
              <a:gd name="T108" fmla="*/ 119 w 1089"/>
              <a:gd name="T109" fmla="*/ 47 h 1188"/>
              <a:gd name="T110" fmla="*/ 164 w 1089"/>
              <a:gd name="T111" fmla="*/ 203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89" h="1188">
                <a:moveTo>
                  <a:pt x="598" y="609"/>
                </a:moveTo>
                <a:cubicBezTo>
                  <a:pt x="598" y="783"/>
                  <a:pt x="598" y="783"/>
                  <a:pt x="598" y="783"/>
                </a:cubicBezTo>
                <a:cubicBezTo>
                  <a:pt x="598" y="850"/>
                  <a:pt x="619" y="904"/>
                  <a:pt x="661" y="944"/>
                </a:cubicBezTo>
                <a:cubicBezTo>
                  <a:pt x="661" y="944"/>
                  <a:pt x="661" y="944"/>
                  <a:pt x="661" y="944"/>
                </a:cubicBezTo>
                <a:cubicBezTo>
                  <a:pt x="661" y="898"/>
                  <a:pt x="661" y="898"/>
                  <a:pt x="661" y="898"/>
                </a:cubicBezTo>
                <a:cubicBezTo>
                  <a:pt x="645" y="869"/>
                  <a:pt x="637" y="834"/>
                  <a:pt x="637" y="794"/>
                </a:cubicBezTo>
                <a:cubicBezTo>
                  <a:pt x="637" y="760"/>
                  <a:pt x="637" y="760"/>
                  <a:pt x="637" y="760"/>
                </a:cubicBezTo>
                <a:cubicBezTo>
                  <a:pt x="690" y="760"/>
                  <a:pt x="690" y="760"/>
                  <a:pt x="690" y="760"/>
                </a:cubicBezTo>
                <a:cubicBezTo>
                  <a:pt x="690" y="760"/>
                  <a:pt x="690" y="929"/>
                  <a:pt x="690" y="937"/>
                </a:cubicBezTo>
                <a:cubicBezTo>
                  <a:pt x="690" y="953"/>
                  <a:pt x="690" y="962"/>
                  <a:pt x="689" y="966"/>
                </a:cubicBezTo>
                <a:cubicBezTo>
                  <a:pt x="682" y="1063"/>
                  <a:pt x="635" y="1128"/>
                  <a:pt x="544" y="1166"/>
                </a:cubicBezTo>
                <a:cubicBezTo>
                  <a:pt x="454" y="1128"/>
                  <a:pt x="406" y="1063"/>
                  <a:pt x="399" y="967"/>
                </a:cubicBezTo>
                <a:cubicBezTo>
                  <a:pt x="461" y="925"/>
                  <a:pt x="490" y="864"/>
                  <a:pt x="490" y="783"/>
                </a:cubicBezTo>
                <a:cubicBezTo>
                  <a:pt x="490" y="760"/>
                  <a:pt x="490" y="760"/>
                  <a:pt x="490" y="760"/>
                </a:cubicBezTo>
                <a:cubicBezTo>
                  <a:pt x="569" y="760"/>
                  <a:pt x="569" y="760"/>
                  <a:pt x="569" y="760"/>
                </a:cubicBezTo>
                <a:cubicBezTo>
                  <a:pt x="569" y="721"/>
                  <a:pt x="569" y="721"/>
                  <a:pt x="569" y="721"/>
                </a:cubicBezTo>
                <a:cubicBezTo>
                  <a:pt x="360" y="721"/>
                  <a:pt x="360" y="721"/>
                  <a:pt x="360" y="721"/>
                </a:cubicBezTo>
                <a:cubicBezTo>
                  <a:pt x="360" y="929"/>
                  <a:pt x="360" y="929"/>
                  <a:pt x="360" y="929"/>
                </a:cubicBezTo>
                <a:cubicBezTo>
                  <a:pt x="360" y="929"/>
                  <a:pt x="360" y="930"/>
                  <a:pt x="360" y="930"/>
                </a:cubicBezTo>
                <a:cubicBezTo>
                  <a:pt x="360" y="930"/>
                  <a:pt x="360" y="930"/>
                  <a:pt x="360" y="930"/>
                </a:cubicBezTo>
                <a:cubicBezTo>
                  <a:pt x="376" y="919"/>
                  <a:pt x="388" y="906"/>
                  <a:pt x="398" y="890"/>
                </a:cubicBezTo>
                <a:cubicBezTo>
                  <a:pt x="398" y="760"/>
                  <a:pt x="398" y="760"/>
                  <a:pt x="398" y="760"/>
                </a:cubicBezTo>
                <a:cubicBezTo>
                  <a:pt x="452" y="760"/>
                  <a:pt x="452" y="760"/>
                  <a:pt x="452" y="760"/>
                </a:cubicBezTo>
                <a:cubicBezTo>
                  <a:pt x="452" y="794"/>
                  <a:pt x="452" y="794"/>
                  <a:pt x="452" y="794"/>
                </a:cubicBezTo>
                <a:cubicBezTo>
                  <a:pt x="452" y="854"/>
                  <a:pt x="434" y="902"/>
                  <a:pt x="398" y="936"/>
                </a:cubicBezTo>
                <a:cubicBezTo>
                  <a:pt x="383" y="951"/>
                  <a:pt x="370" y="959"/>
                  <a:pt x="361" y="964"/>
                </a:cubicBezTo>
                <a:cubicBezTo>
                  <a:pt x="352" y="970"/>
                  <a:pt x="345" y="973"/>
                  <a:pt x="336" y="977"/>
                </a:cubicBezTo>
                <a:cubicBezTo>
                  <a:pt x="257" y="944"/>
                  <a:pt x="219" y="882"/>
                  <a:pt x="219" y="794"/>
                </a:cubicBezTo>
                <a:cubicBezTo>
                  <a:pt x="219" y="648"/>
                  <a:pt x="219" y="648"/>
                  <a:pt x="219" y="648"/>
                </a:cubicBezTo>
                <a:cubicBezTo>
                  <a:pt x="452" y="648"/>
                  <a:pt x="452" y="648"/>
                  <a:pt x="452" y="648"/>
                </a:cubicBezTo>
                <a:cubicBezTo>
                  <a:pt x="452" y="692"/>
                  <a:pt x="452" y="692"/>
                  <a:pt x="452" y="692"/>
                </a:cubicBezTo>
                <a:cubicBezTo>
                  <a:pt x="490" y="692"/>
                  <a:pt x="490" y="692"/>
                  <a:pt x="490" y="692"/>
                </a:cubicBezTo>
                <a:cubicBezTo>
                  <a:pt x="490" y="609"/>
                  <a:pt x="490" y="609"/>
                  <a:pt x="490" y="609"/>
                </a:cubicBezTo>
                <a:cubicBezTo>
                  <a:pt x="181" y="609"/>
                  <a:pt x="181" y="609"/>
                  <a:pt x="181" y="609"/>
                </a:cubicBezTo>
                <a:cubicBezTo>
                  <a:pt x="181" y="783"/>
                  <a:pt x="181" y="783"/>
                  <a:pt x="181" y="783"/>
                </a:cubicBezTo>
                <a:cubicBezTo>
                  <a:pt x="181" y="889"/>
                  <a:pt x="231" y="959"/>
                  <a:pt x="336" y="999"/>
                </a:cubicBezTo>
                <a:cubicBezTo>
                  <a:pt x="346" y="995"/>
                  <a:pt x="355" y="991"/>
                  <a:pt x="364" y="987"/>
                </a:cubicBezTo>
                <a:cubicBezTo>
                  <a:pt x="380" y="1082"/>
                  <a:pt x="439" y="1148"/>
                  <a:pt x="544" y="1188"/>
                </a:cubicBezTo>
                <a:cubicBezTo>
                  <a:pt x="649" y="1148"/>
                  <a:pt x="708" y="1082"/>
                  <a:pt x="724" y="987"/>
                </a:cubicBezTo>
                <a:cubicBezTo>
                  <a:pt x="733" y="991"/>
                  <a:pt x="743" y="995"/>
                  <a:pt x="753" y="999"/>
                </a:cubicBezTo>
                <a:cubicBezTo>
                  <a:pt x="857" y="959"/>
                  <a:pt x="907" y="889"/>
                  <a:pt x="907" y="783"/>
                </a:cubicBezTo>
                <a:cubicBezTo>
                  <a:pt x="907" y="609"/>
                  <a:pt x="907" y="609"/>
                  <a:pt x="907" y="609"/>
                </a:cubicBezTo>
                <a:lnTo>
                  <a:pt x="598" y="609"/>
                </a:lnTo>
                <a:close/>
                <a:moveTo>
                  <a:pt x="869" y="794"/>
                </a:moveTo>
                <a:cubicBezTo>
                  <a:pt x="869" y="882"/>
                  <a:pt x="831" y="944"/>
                  <a:pt x="753" y="977"/>
                </a:cubicBezTo>
                <a:cubicBezTo>
                  <a:pt x="744" y="973"/>
                  <a:pt x="735" y="969"/>
                  <a:pt x="727" y="964"/>
                </a:cubicBezTo>
                <a:cubicBezTo>
                  <a:pt x="728" y="953"/>
                  <a:pt x="729" y="941"/>
                  <a:pt x="729" y="929"/>
                </a:cubicBezTo>
                <a:cubicBezTo>
                  <a:pt x="729" y="721"/>
                  <a:pt x="729" y="721"/>
                  <a:pt x="729" y="721"/>
                </a:cubicBezTo>
                <a:cubicBezTo>
                  <a:pt x="637" y="721"/>
                  <a:pt x="637" y="721"/>
                  <a:pt x="637" y="721"/>
                </a:cubicBezTo>
                <a:cubicBezTo>
                  <a:pt x="637" y="648"/>
                  <a:pt x="637" y="648"/>
                  <a:pt x="637" y="648"/>
                </a:cubicBezTo>
                <a:cubicBezTo>
                  <a:pt x="869" y="648"/>
                  <a:pt x="869" y="648"/>
                  <a:pt x="869" y="648"/>
                </a:cubicBezTo>
                <a:lnTo>
                  <a:pt x="869" y="794"/>
                </a:lnTo>
                <a:close/>
                <a:moveTo>
                  <a:pt x="1062" y="347"/>
                </a:moveTo>
                <a:cubicBezTo>
                  <a:pt x="1074" y="347"/>
                  <a:pt x="1074" y="347"/>
                  <a:pt x="1074" y="347"/>
                </a:cubicBezTo>
                <a:cubicBezTo>
                  <a:pt x="1084" y="298"/>
                  <a:pt x="1084" y="298"/>
                  <a:pt x="1084" y="298"/>
                </a:cubicBezTo>
                <a:cubicBezTo>
                  <a:pt x="1068" y="290"/>
                  <a:pt x="1041" y="285"/>
                  <a:pt x="1016" y="285"/>
                </a:cubicBezTo>
                <a:cubicBezTo>
                  <a:pt x="944" y="285"/>
                  <a:pt x="895" y="331"/>
                  <a:pt x="895" y="392"/>
                </a:cubicBezTo>
                <a:cubicBezTo>
                  <a:pt x="895" y="451"/>
                  <a:pt x="938" y="493"/>
                  <a:pt x="1007" y="493"/>
                </a:cubicBezTo>
                <a:cubicBezTo>
                  <a:pt x="1041" y="493"/>
                  <a:pt x="1069" y="482"/>
                  <a:pt x="1089" y="464"/>
                </a:cubicBezTo>
                <a:cubicBezTo>
                  <a:pt x="1080" y="453"/>
                  <a:pt x="1080" y="453"/>
                  <a:pt x="1080" y="453"/>
                </a:cubicBezTo>
                <a:cubicBezTo>
                  <a:pt x="1062" y="466"/>
                  <a:pt x="1040" y="473"/>
                  <a:pt x="1018" y="473"/>
                </a:cubicBezTo>
                <a:cubicBezTo>
                  <a:pt x="969" y="473"/>
                  <a:pt x="932" y="440"/>
                  <a:pt x="932" y="383"/>
                </a:cubicBezTo>
                <a:cubicBezTo>
                  <a:pt x="932" y="331"/>
                  <a:pt x="962" y="302"/>
                  <a:pt x="1009" y="302"/>
                </a:cubicBezTo>
                <a:cubicBezTo>
                  <a:pt x="1047" y="302"/>
                  <a:pt x="1062" y="313"/>
                  <a:pt x="1062" y="341"/>
                </a:cubicBezTo>
                <a:lnTo>
                  <a:pt x="1062" y="347"/>
                </a:lnTo>
                <a:close/>
                <a:moveTo>
                  <a:pt x="783" y="303"/>
                </a:moveTo>
                <a:cubicBezTo>
                  <a:pt x="808" y="304"/>
                  <a:pt x="810" y="306"/>
                  <a:pt x="810" y="320"/>
                </a:cubicBezTo>
                <a:cubicBezTo>
                  <a:pt x="810" y="458"/>
                  <a:pt x="810" y="458"/>
                  <a:pt x="810" y="458"/>
                </a:cubicBezTo>
                <a:cubicBezTo>
                  <a:pt x="810" y="471"/>
                  <a:pt x="808" y="473"/>
                  <a:pt x="783" y="474"/>
                </a:cubicBezTo>
                <a:cubicBezTo>
                  <a:pt x="783" y="489"/>
                  <a:pt x="783" y="489"/>
                  <a:pt x="783" y="489"/>
                </a:cubicBezTo>
                <a:cubicBezTo>
                  <a:pt x="872" y="489"/>
                  <a:pt x="872" y="489"/>
                  <a:pt x="872" y="489"/>
                </a:cubicBezTo>
                <a:cubicBezTo>
                  <a:pt x="872" y="474"/>
                  <a:pt x="872" y="474"/>
                  <a:pt x="872" y="474"/>
                </a:cubicBezTo>
                <a:cubicBezTo>
                  <a:pt x="847" y="473"/>
                  <a:pt x="845" y="471"/>
                  <a:pt x="845" y="458"/>
                </a:cubicBezTo>
                <a:cubicBezTo>
                  <a:pt x="845" y="320"/>
                  <a:pt x="845" y="320"/>
                  <a:pt x="845" y="320"/>
                </a:cubicBezTo>
                <a:cubicBezTo>
                  <a:pt x="845" y="306"/>
                  <a:pt x="847" y="304"/>
                  <a:pt x="872" y="303"/>
                </a:cubicBezTo>
                <a:cubicBezTo>
                  <a:pt x="872" y="289"/>
                  <a:pt x="872" y="289"/>
                  <a:pt x="872" y="289"/>
                </a:cubicBezTo>
                <a:cubicBezTo>
                  <a:pt x="783" y="289"/>
                  <a:pt x="783" y="289"/>
                  <a:pt x="783" y="289"/>
                </a:cubicBezTo>
                <a:lnTo>
                  <a:pt x="783" y="303"/>
                </a:lnTo>
                <a:close/>
                <a:moveTo>
                  <a:pt x="731" y="335"/>
                </a:moveTo>
                <a:cubicBezTo>
                  <a:pt x="731" y="308"/>
                  <a:pt x="736" y="303"/>
                  <a:pt x="758" y="303"/>
                </a:cubicBezTo>
                <a:cubicBezTo>
                  <a:pt x="758" y="289"/>
                  <a:pt x="758" y="289"/>
                  <a:pt x="758" y="289"/>
                </a:cubicBezTo>
                <a:cubicBezTo>
                  <a:pt x="686" y="289"/>
                  <a:pt x="686" y="289"/>
                  <a:pt x="686" y="289"/>
                </a:cubicBezTo>
                <a:cubicBezTo>
                  <a:pt x="686" y="303"/>
                  <a:pt x="686" y="303"/>
                  <a:pt x="686" y="303"/>
                </a:cubicBezTo>
                <a:cubicBezTo>
                  <a:pt x="708" y="303"/>
                  <a:pt x="713" y="308"/>
                  <a:pt x="713" y="335"/>
                </a:cubicBezTo>
                <a:cubicBezTo>
                  <a:pt x="713" y="436"/>
                  <a:pt x="713" y="436"/>
                  <a:pt x="713" y="436"/>
                </a:cubicBezTo>
                <a:cubicBezTo>
                  <a:pt x="584" y="289"/>
                  <a:pt x="584" y="289"/>
                  <a:pt x="584" y="289"/>
                </a:cubicBezTo>
                <a:cubicBezTo>
                  <a:pt x="526" y="289"/>
                  <a:pt x="526" y="289"/>
                  <a:pt x="526" y="289"/>
                </a:cubicBezTo>
                <a:cubicBezTo>
                  <a:pt x="528" y="302"/>
                  <a:pt x="528" y="302"/>
                  <a:pt x="528" y="302"/>
                </a:cubicBezTo>
                <a:cubicBezTo>
                  <a:pt x="552" y="306"/>
                  <a:pt x="555" y="308"/>
                  <a:pt x="555" y="329"/>
                </a:cubicBezTo>
                <a:cubicBezTo>
                  <a:pt x="555" y="443"/>
                  <a:pt x="555" y="443"/>
                  <a:pt x="555" y="443"/>
                </a:cubicBezTo>
                <a:cubicBezTo>
                  <a:pt x="555" y="469"/>
                  <a:pt x="550" y="474"/>
                  <a:pt x="528" y="474"/>
                </a:cubicBezTo>
                <a:cubicBezTo>
                  <a:pt x="528" y="489"/>
                  <a:pt x="528" y="489"/>
                  <a:pt x="528" y="489"/>
                </a:cubicBezTo>
                <a:cubicBezTo>
                  <a:pt x="600" y="489"/>
                  <a:pt x="600" y="489"/>
                  <a:pt x="600" y="489"/>
                </a:cubicBezTo>
                <a:cubicBezTo>
                  <a:pt x="600" y="474"/>
                  <a:pt x="600" y="474"/>
                  <a:pt x="600" y="474"/>
                </a:cubicBezTo>
                <a:cubicBezTo>
                  <a:pt x="577" y="474"/>
                  <a:pt x="573" y="469"/>
                  <a:pt x="573" y="443"/>
                </a:cubicBezTo>
                <a:cubicBezTo>
                  <a:pt x="573" y="329"/>
                  <a:pt x="573" y="329"/>
                  <a:pt x="573" y="329"/>
                </a:cubicBezTo>
                <a:cubicBezTo>
                  <a:pt x="716" y="491"/>
                  <a:pt x="716" y="491"/>
                  <a:pt x="716" y="491"/>
                </a:cubicBezTo>
                <a:cubicBezTo>
                  <a:pt x="731" y="491"/>
                  <a:pt x="731" y="491"/>
                  <a:pt x="731" y="491"/>
                </a:cubicBezTo>
                <a:lnTo>
                  <a:pt x="731" y="335"/>
                </a:lnTo>
                <a:close/>
                <a:moveTo>
                  <a:pt x="408" y="303"/>
                </a:moveTo>
                <a:cubicBezTo>
                  <a:pt x="433" y="304"/>
                  <a:pt x="436" y="306"/>
                  <a:pt x="436" y="320"/>
                </a:cubicBezTo>
                <a:cubicBezTo>
                  <a:pt x="436" y="458"/>
                  <a:pt x="436" y="458"/>
                  <a:pt x="436" y="458"/>
                </a:cubicBezTo>
                <a:cubicBezTo>
                  <a:pt x="436" y="471"/>
                  <a:pt x="433" y="473"/>
                  <a:pt x="408" y="474"/>
                </a:cubicBezTo>
                <a:cubicBezTo>
                  <a:pt x="408" y="489"/>
                  <a:pt x="408" y="489"/>
                  <a:pt x="408" y="489"/>
                </a:cubicBezTo>
                <a:cubicBezTo>
                  <a:pt x="498" y="489"/>
                  <a:pt x="498" y="489"/>
                  <a:pt x="498" y="489"/>
                </a:cubicBezTo>
                <a:cubicBezTo>
                  <a:pt x="498" y="474"/>
                  <a:pt x="498" y="474"/>
                  <a:pt x="498" y="474"/>
                </a:cubicBezTo>
                <a:cubicBezTo>
                  <a:pt x="473" y="473"/>
                  <a:pt x="471" y="471"/>
                  <a:pt x="471" y="458"/>
                </a:cubicBezTo>
                <a:cubicBezTo>
                  <a:pt x="471" y="320"/>
                  <a:pt x="471" y="320"/>
                  <a:pt x="471" y="320"/>
                </a:cubicBezTo>
                <a:cubicBezTo>
                  <a:pt x="471" y="306"/>
                  <a:pt x="473" y="304"/>
                  <a:pt x="498" y="303"/>
                </a:cubicBezTo>
                <a:cubicBezTo>
                  <a:pt x="498" y="289"/>
                  <a:pt x="498" y="289"/>
                  <a:pt x="498" y="289"/>
                </a:cubicBezTo>
                <a:cubicBezTo>
                  <a:pt x="408" y="289"/>
                  <a:pt x="408" y="289"/>
                  <a:pt x="408" y="289"/>
                </a:cubicBezTo>
                <a:lnTo>
                  <a:pt x="408" y="303"/>
                </a:lnTo>
                <a:close/>
                <a:moveTo>
                  <a:pt x="390" y="431"/>
                </a:moveTo>
                <a:cubicBezTo>
                  <a:pt x="379" y="431"/>
                  <a:pt x="379" y="431"/>
                  <a:pt x="379" y="431"/>
                </a:cubicBezTo>
                <a:cubicBezTo>
                  <a:pt x="374" y="440"/>
                  <a:pt x="374" y="440"/>
                  <a:pt x="374" y="440"/>
                </a:cubicBezTo>
                <a:cubicBezTo>
                  <a:pt x="362" y="466"/>
                  <a:pt x="352" y="472"/>
                  <a:pt x="329" y="472"/>
                </a:cubicBezTo>
                <a:cubicBezTo>
                  <a:pt x="292" y="472"/>
                  <a:pt x="292" y="472"/>
                  <a:pt x="292" y="472"/>
                </a:cubicBezTo>
                <a:cubicBezTo>
                  <a:pt x="279" y="472"/>
                  <a:pt x="278" y="467"/>
                  <a:pt x="278" y="449"/>
                </a:cubicBezTo>
                <a:cubicBezTo>
                  <a:pt x="278" y="320"/>
                  <a:pt x="278" y="320"/>
                  <a:pt x="278" y="320"/>
                </a:cubicBezTo>
                <a:cubicBezTo>
                  <a:pt x="278" y="306"/>
                  <a:pt x="280" y="303"/>
                  <a:pt x="309" y="303"/>
                </a:cubicBezTo>
                <a:cubicBezTo>
                  <a:pt x="309" y="289"/>
                  <a:pt x="309" y="289"/>
                  <a:pt x="309" y="289"/>
                </a:cubicBezTo>
                <a:cubicBezTo>
                  <a:pt x="217" y="289"/>
                  <a:pt x="217" y="289"/>
                  <a:pt x="217" y="289"/>
                </a:cubicBezTo>
                <a:cubicBezTo>
                  <a:pt x="217" y="303"/>
                  <a:pt x="217" y="303"/>
                  <a:pt x="217" y="303"/>
                </a:cubicBezTo>
                <a:cubicBezTo>
                  <a:pt x="241" y="304"/>
                  <a:pt x="243" y="306"/>
                  <a:pt x="243" y="320"/>
                </a:cubicBezTo>
                <a:cubicBezTo>
                  <a:pt x="243" y="446"/>
                  <a:pt x="243" y="446"/>
                  <a:pt x="243" y="446"/>
                </a:cubicBezTo>
                <a:cubicBezTo>
                  <a:pt x="243" y="469"/>
                  <a:pt x="241" y="471"/>
                  <a:pt x="219" y="475"/>
                </a:cubicBezTo>
                <a:cubicBezTo>
                  <a:pt x="219" y="489"/>
                  <a:pt x="219" y="489"/>
                  <a:pt x="219" y="489"/>
                </a:cubicBezTo>
                <a:cubicBezTo>
                  <a:pt x="379" y="489"/>
                  <a:pt x="379" y="489"/>
                  <a:pt x="379" y="489"/>
                </a:cubicBezTo>
                <a:lnTo>
                  <a:pt x="390" y="431"/>
                </a:lnTo>
                <a:close/>
                <a:moveTo>
                  <a:pt x="167" y="347"/>
                </a:moveTo>
                <a:cubicBezTo>
                  <a:pt x="179" y="347"/>
                  <a:pt x="179" y="347"/>
                  <a:pt x="179" y="347"/>
                </a:cubicBezTo>
                <a:cubicBezTo>
                  <a:pt x="188" y="298"/>
                  <a:pt x="188" y="298"/>
                  <a:pt x="188" y="298"/>
                </a:cubicBezTo>
                <a:cubicBezTo>
                  <a:pt x="172" y="290"/>
                  <a:pt x="146" y="285"/>
                  <a:pt x="120" y="285"/>
                </a:cubicBezTo>
                <a:cubicBezTo>
                  <a:pt x="49" y="285"/>
                  <a:pt x="0" y="331"/>
                  <a:pt x="0" y="392"/>
                </a:cubicBezTo>
                <a:cubicBezTo>
                  <a:pt x="0" y="451"/>
                  <a:pt x="43" y="493"/>
                  <a:pt x="112" y="493"/>
                </a:cubicBezTo>
                <a:cubicBezTo>
                  <a:pt x="146" y="493"/>
                  <a:pt x="174" y="482"/>
                  <a:pt x="193" y="464"/>
                </a:cubicBezTo>
                <a:cubicBezTo>
                  <a:pt x="185" y="453"/>
                  <a:pt x="185" y="453"/>
                  <a:pt x="185" y="453"/>
                </a:cubicBezTo>
                <a:cubicBezTo>
                  <a:pt x="167" y="466"/>
                  <a:pt x="145" y="473"/>
                  <a:pt x="123" y="473"/>
                </a:cubicBezTo>
                <a:cubicBezTo>
                  <a:pt x="74" y="473"/>
                  <a:pt x="37" y="440"/>
                  <a:pt x="37" y="383"/>
                </a:cubicBezTo>
                <a:cubicBezTo>
                  <a:pt x="37" y="331"/>
                  <a:pt x="66" y="302"/>
                  <a:pt x="114" y="302"/>
                </a:cubicBezTo>
                <a:cubicBezTo>
                  <a:pt x="152" y="302"/>
                  <a:pt x="167" y="313"/>
                  <a:pt x="167" y="341"/>
                </a:cubicBezTo>
                <a:lnTo>
                  <a:pt x="167" y="347"/>
                </a:lnTo>
                <a:close/>
                <a:moveTo>
                  <a:pt x="813" y="98"/>
                </a:moveTo>
                <a:cubicBezTo>
                  <a:pt x="813" y="45"/>
                  <a:pt x="840" y="16"/>
                  <a:pt x="884" y="16"/>
                </a:cubicBezTo>
                <a:cubicBezTo>
                  <a:pt x="930" y="16"/>
                  <a:pt x="960" y="50"/>
                  <a:pt x="960" y="109"/>
                </a:cubicBezTo>
                <a:cubicBezTo>
                  <a:pt x="960" y="162"/>
                  <a:pt x="933" y="190"/>
                  <a:pt x="889" y="190"/>
                </a:cubicBezTo>
                <a:cubicBezTo>
                  <a:pt x="843" y="190"/>
                  <a:pt x="813" y="156"/>
                  <a:pt x="813" y="98"/>
                </a:cubicBezTo>
                <a:moveTo>
                  <a:pt x="776" y="107"/>
                </a:moveTo>
                <a:cubicBezTo>
                  <a:pt x="776" y="167"/>
                  <a:pt x="816" y="207"/>
                  <a:pt x="883" y="207"/>
                </a:cubicBezTo>
                <a:cubicBezTo>
                  <a:pt x="951" y="207"/>
                  <a:pt x="997" y="163"/>
                  <a:pt x="997" y="100"/>
                </a:cubicBezTo>
                <a:cubicBezTo>
                  <a:pt x="997" y="40"/>
                  <a:pt x="957" y="0"/>
                  <a:pt x="890" y="0"/>
                </a:cubicBezTo>
                <a:cubicBezTo>
                  <a:pt x="822" y="0"/>
                  <a:pt x="776" y="44"/>
                  <a:pt x="776" y="107"/>
                </a:cubicBezTo>
                <a:moveTo>
                  <a:pt x="714" y="189"/>
                </a:moveTo>
                <a:cubicBezTo>
                  <a:pt x="689" y="188"/>
                  <a:pt x="687" y="186"/>
                  <a:pt x="687" y="172"/>
                </a:cubicBezTo>
                <a:cubicBezTo>
                  <a:pt x="687" y="115"/>
                  <a:pt x="687" y="115"/>
                  <a:pt x="687" y="115"/>
                </a:cubicBezTo>
                <a:cubicBezTo>
                  <a:pt x="743" y="36"/>
                  <a:pt x="743" y="36"/>
                  <a:pt x="743" y="36"/>
                </a:cubicBezTo>
                <a:cubicBezTo>
                  <a:pt x="753" y="22"/>
                  <a:pt x="756" y="18"/>
                  <a:pt x="771" y="18"/>
                </a:cubicBezTo>
                <a:cubicBezTo>
                  <a:pt x="771" y="4"/>
                  <a:pt x="771" y="4"/>
                  <a:pt x="771" y="4"/>
                </a:cubicBezTo>
                <a:cubicBezTo>
                  <a:pt x="702" y="4"/>
                  <a:pt x="702" y="4"/>
                  <a:pt x="702" y="4"/>
                </a:cubicBezTo>
                <a:cubicBezTo>
                  <a:pt x="702" y="17"/>
                  <a:pt x="702" y="17"/>
                  <a:pt x="702" y="17"/>
                </a:cubicBezTo>
                <a:cubicBezTo>
                  <a:pt x="720" y="18"/>
                  <a:pt x="724" y="21"/>
                  <a:pt x="724" y="27"/>
                </a:cubicBezTo>
                <a:cubicBezTo>
                  <a:pt x="724" y="31"/>
                  <a:pt x="722" y="36"/>
                  <a:pt x="718" y="42"/>
                </a:cubicBezTo>
                <a:cubicBezTo>
                  <a:pt x="679" y="97"/>
                  <a:pt x="679" y="97"/>
                  <a:pt x="679" y="97"/>
                </a:cubicBezTo>
                <a:cubicBezTo>
                  <a:pt x="640" y="40"/>
                  <a:pt x="640" y="40"/>
                  <a:pt x="640" y="40"/>
                </a:cubicBezTo>
                <a:cubicBezTo>
                  <a:pt x="636" y="34"/>
                  <a:pt x="634" y="31"/>
                  <a:pt x="634" y="27"/>
                </a:cubicBezTo>
                <a:cubicBezTo>
                  <a:pt x="634" y="21"/>
                  <a:pt x="639" y="18"/>
                  <a:pt x="657" y="17"/>
                </a:cubicBezTo>
                <a:cubicBezTo>
                  <a:pt x="657" y="4"/>
                  <a:pt x="657" y="4"/>
                  <a:pt x="657" y="4"/>
                </a:cubicBezTo>
                <a:cubicBezTo>
                  <a:pt x="568" y="4"/>
                  <a:pt x="568" y="4"/>
                  <a:pt x="568" y="4"/>
                </a:cubicBezTo>
                <a:cubicBezTo>
                  <a:pt x="568" y="18"/>
                  <a:pt x="568" y="18"/>
                  <a:pt x="568" y="18"/>
                </a:cubicBezTo>
                <a:cubicBezTo>
                  <a:pt x="581" y="18"/>
                  <a:pt x="585" y="22"/>
                  <a:pt x="595" y="36"/>
                </a:cubicBezTo>
                <a:cubicBezTo>
                  <a:pt x="652" y="117"/>
                  <a:pt x="652" y="117"/>
                  <a:pt x="652" y="117"/>
                </a:cubicBezTo>
                <a:cubicBezTo>
                  <a:pt x="652" y="172"/>
                  <a:pt x="652" y="172"/>
                  <a:pt x="652" y="172"/>
                </a:cubicBezTo>
                <a:cubicBezTo>
                  <a:pt x="652" y="186"/>
                  <a:pt x="650" y="188"/>
                  <a:pt x="625" y="189"/>
                </a:cubicBezTo>
                <a:cubicBezTo>
                  <a:pt x="625" y="203"/>
                  <a:pt x="625" y="203"/>
                  <a:pt x="625" y="203"/>
                </a:cubicBezTo>
                <a:cubicBezTo>
                  <a:pt x="714" y="203"/>
                  <a:pt x="714" y="203"/>
                  <a:pt x="714" y="203"/>
                </a:cubicBezTo>
                <a:lnTo>
                  <a:pt x="714" y="189"/>
                </a:lnTo>
                <a:close/>
                <a:moveTo>
                  <a:pt x="444" y="120"/>
                </a:moveTo>
                <a:cubicBezTo>
                  <a:pt x="476" y="47"/>
                  <a:pt x="476" y="47"/>
                  <a:pt x="476" y="47"/>
                </a:cubicBezTo>
                <a:cubicBezTo>
                  <a:pt x="508" y="120"/>
                  <a:pt x="508" y="120"/>
                  <a:pt x="508" y="120"/>
                </a:cubicBezTo>
                <a:lnTo>
                  <a:pt x="444" y="120"/>
                </a:lnTo>
                <a:close/>
                <a:moveTo>
                  <a:pt x="446" y="189"/>
                </a:moveTo>
                <a:cubicBezTo>
                  <a:pt x="427" y="189"/>
                  <a:pt x="421" y="185"/>
                  <a:pt x="421" y="176"/>
                </a:cubicBezTo>
                <a:cubicBezTo>
                  <a:pt x="421" y="173"/>
                  <a:pt x="423" y="168"/>
                  <a:pt x="425" y="164"/>
                </a:cubicBezTo>
                <a:cubicBezTo>
                  <a:pt x="437" y="136"/>
                  <a:pt x="437" y="136"/>
                  <a:pt x="437" y="136"/>
                </a:cubicBezTo>
                <a:cubicBezTo>
                  <a:pt x="515" y="136"/>
                  <a:pt x="515" y="136"/>
                  <a:pt x="515" y="136"/>
                </a:cubicBezTo>
                <a:cubicBezTo>
                  <a:pt x="528" y="167"/>
                  <a:pt x="528" y="167"/>
                  <a:pt x="528" y="167"/>
                </a:cubicBezTo>
                <a:cubicBezTo>
                  <a:pt x="530" y="171"/>
                  <a:pt x="531" y="175"/>
                  <a:pt x="531" y="178"/>
                </a:cubicBezTo>
                <a:cubicBezTo>
                  <a:pt x="531" y="186"/>
                  <a:pt x="526" y="189"/>
                  <a:pt x="509" y="189"/>
                </a:cubicBezTo>
                <a:cubicBezTo>
                  <a:pt x="509" y="203"/>
                  <a:pt x="509" y="203"/>
                  <a:pt x="509" y="203"/>
                </a:cubicBezTo>
                <a:cubicBezTo>
                  <a:pt x="591" y="203"/>
                  <a:pt x="591" y="203"/>
                  <a:pt x="591" y="203"/>
                </a:cubicBezTo>
                <a:cubicBezTo>
                  <a:pt x="591" y="189"/>
                  <a:pt x="591" y="189"/>
                  <a:pt x="591" y="189"/>
                </a:cubicBezTo>
                <a:cubicBezTo>
                  <a:pt x="576" y="188"/>
                  <a:pt x="574" y="185"/>
                  <a:pt x="567" y="169"/>
                </a:cubicBezTo>
                <a:cubicBezTo>
                  <a:pt x="492" y="1"/>
                  <a:pt x="492" y="1"/>
                  <a:pt x="492" y="1"/>
                </a:cubicBezTo>
                <a:cubicBezTo>
                  <a:pt x="478" y="1"/>
                  <a:pt x="478" y="1"/>
                  <a:pt x="478" y="1"/>
                </a:cubicBezTo>
                <a:cubicBezTo>
                  <a:pt x="403" y="169"/>
                  <a:pt x="403" y="169"/>
                  <a:pt x="403" y="169"/>
                </a:cubicBezTo>
                <a:cubicBezTo>
                  <a:pt x="397" y="185"/>
                  <a:pt x="394" y="188"/>
                  <a:pt x="379" y="189"/>
                </a:cubicBezTo>
                <a:cubicBezTo>
                  <a:pt x="379" y="203"/>
                  <a:pt x="379" y="203"/>
                  <a:pt x="379" y="203"/>
                </a:cubicBezTo>
                <a:cubicBezTo>
                  <a:pt x="446" y="203"/>
                  <a:pt x="446" y="203"/>
                  <a:pt x="446" y="203"/>
                </a:cubicBezTo>
                <a:lnTo>
                  <a:pt x="446" y="189"/>
                </a:lnTo>
                <a:close/>
                <a:moveTo>
                  <a:pt x="164" y="189"/>
                </a:moveTo>
                <a:cubicBezTo>
                  <a:pt x="142" y="189"/>
                  <a:pt x="137" y="184"/>
                  <a:pt x="137" y="157"/>
                </a:cubicBezTo>
                <a:cubicBezTo>
                  <a:pt x="137" y="42"/>
                  <a:pt x="137" y="42"/>
                  <a:pt x="137" y="42"/>
                </a:cubicBezTo>
                <a:cubicBezTo>
                  <a:pt x="216" y="197"/>
                  <a:pt x="216" y="197"/>
                  <a:pt x="216" y="197"/>
                </a:cubicBezTo>
                <a:cubicBezTo>
                  <a:pt x="223" y="197"/>
                  <a:pt x="223" y="197"/>
                  <a:pt x="223" y="197"/>
                </a:cubicBezTo>
                <a:cubicBezTo>
                  <a:pt x="301" y="42"/>
                  <a:pt x="301" y="42"/>
                  <a:pt x="301" y="42"/>
                </a:cubicBezTo>
                <a:cubicBezTo>
                  <a:pt x="301" y="172"/>
                  <a:pt x="301" y="172"/>
                  <a:pt x="301" y="172"/>
                </a:cubicBezTo>
                <a:cubicBezTo>
                  <a:pt x="301" y="186"/>
                  <a:pt x="299" y="188"/>
                  <a:pt x="276" y="189"/>
                </a:cubicBezTo>
                <a:cubicBezTo>
                  <a:pt x="276" y="203"/>
                  <a:pt x="276" y="203"/>
                  <a:pt x="276" y="203"/>
                </a:cubicBezTo>
                <a:cubicBezTo>
                  <a:pt x="362" y="203"/>
                  <a:pt x="362" y="203"/>
                  <a:pt x="362" y="203"/>
                </a:cubicBezTo>
                <a:cubicBezTo>
                  <a:pt x="362" y="189"/>
                  <a:pt x="362" y="189"/>
                  <a:pt x="362" y="189"/>
                </a:cubicBezTo>
                <a:cubicBezTo>
                  <a:pt x="338" y="188"/>
                  <a:pt x="336" y="186"/>
                  <a:pt x="336" y="172"/>
                </a:cubicBezTo>
                <a:cubicBezTo>
                  <a:pt x="336" y="34"/>
                  <a:pt x="336" y="34"/>
                  <a:pt x="336" y="34"/>
                </a:cubicBezTo>
                <a:cubicBezTo>
                  <a:pt x="336" y="21"/>
                  <a:pt x="338" y="19"/>
                  <a:pt x="362" y="18"/>
                </a:cubicBezTo>
                <a:cubicBezTo>
                  <a:pt x="362" y="4"/>
                  <a:pt x="362" y="4"/>
                  <a:pt x="362" y="4"/>
                </a:cubicBezTo>
                <a:cubicBezTo>
                  <a:pt x="302" y="4"/>
                  <a:pt x="302" y="4"/>
                  <a:pt x="302" y="4"/>
                </a:cubicBezTo>
                <a:cubicBezTo>
                  <a:pt x="229" y="148"/>
                  <a:pt x="229" y="148"/>
                  <a:pt x="229" y="148"/>
                </a:cubicBezTo>
                <a:cubicBezTo>
                  <a:pt x="156" y="4"/>
                  <a:pt x="156" y="4"/>
                  <a:pt x="156" y="4"/>
                </a:cubicBezTo>
                <a:cubicBezTo>
                  <a:pt x="92" y="4"/>
                  <a:pt x="92" y="4"/>
                  <a:pt x="92" y="4"/>
                </a:cubicBezTo>
                <a:cubicBezTo>
                  <a:pt x="92" y="17"/>
                  <a:pt x="92" y="17"/>
                  <a:pt x="92" y="17"/>
                </a:cubicBezTo>
                <a:cubicBezTo>
                  <a:pt x="115" y="20"/>
                  <a:pt x="119" y="22"/>
                  <a:pt x="119" y="47"/>
                </a:cubicBezTo>
                <a:cubicBezTo>
                  <a:pt x="119" y="157"/>
                  <a:pt x="119" y="157"/>
                  <a:pt x="119" y="157"/>
                </a:cubicBezTo>
                <a:cubicBezTo>
                  <a:pt x="119" y="184"/>
                  <a:pt x="114" y="189"/>
                  <a:pt x="92" y="189"/>
                </a:cubicBezTo>
                <a:cubicBezTo>
                  <a:pt x="92" y="203"/>
                  <a:pt x="92" y="203"/>
                  <a:pt x="92" y="203"/>
                </a:cubicBezTo>
                <a:cubicBezTo>
                  <a:pt x="164" y="203"/>
                  <a:pt x="164" y="203"/>
                  <a:pt x="164" y="203"/>
                </a:cubicBezTo>
                <a:lnTo>
                  <a:pt x="164" y="189"/>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171530807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content lower im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3138" y="536575"/>
            <a:ext cx="4773612" cy="1447800"/>
          </a:xfrm>
        </p:spPr>
        <p:txBody>
          <a:bodyPr/>
          <a:lstStyle>
            <a:lvl1pPr>
              <a:defRPr baseline="0"/>
            </a:lvl1pPr>
          </a:lstStyle>
          <a:p>
            <a:r>
              <a:rPr lang="en-US" dirty="0"/>
              <a:t>CLICK TO EDIT MASTER TITLE STYLE</a:t>
            </a:r>
          </a:p>
        </p:txBody>
      </p:sp>
      <p:sp>
        <p:nvSpPr>
          <p:cNvPr id="4" name="Content Placeholder 3"/>
          <p:cNvSpPr>
            <a:spLocks noGrp="1"/>
          </p:cNvSpPr>
          <p:nvPr>
            <p:ph sz="half" idx="2"/>
          </p:nvPr>
        </p:nvSpPr>
        <p:spPr>
          <a:xfrm>
            <a:off x="6094413" y="536576"/>
            <a:ext cx="5572125" cy="1447800"/>
          </a:xfrm>
        </p:spPr>
        <p:txBody>
          <a:bodyPr/>
          <a:lstStyle>
            <a:lvl1pPr marL="0" indent="0">
              <a:lnSpc>
                <a:spcPct val="114000"/>
              </a:lnSpc>
              <a:buNone/>
              <a:defRPr sz="2400"/>
            </a:lvl1pPr>
            <a:lvl2pPr marL="457200" indent="0">
              <a:buNone/>
              <a:defRPr sz="1800"/>
            </a:lvl2pPr>
            <a:lvl3pPr marL="914400" indent="0">
              <a:buNone/>
              <a:defRPr sz="1800"/>
            </a:lvl3pPr>
            <a:lvl4pPr marL="1371600" indent="0">
              <a:buNone/>
              <a:defRPr sz="1800"/>
            </a:lvl4pPr>
            <a:lvl5pPr marL="1828800" indent="0">
              <a:buNone/>
              <a:defRPr sz="1800"/>
            </a:lvl5pPr>
            <a:lvl6pPr>
              <a:defRPr sz="1900"/>
            </a:lvl6pPr>
            <a:lvl7pPr>
              <a:defRPr sz="1900"/>
            </a:lvl7pPr>
            <a:lvl8pPr>
              <a:defRPr sz="1900"/>
            </a:lvl8pPr>
            <a:lvl9pPr>
              <a:defRPr sz="1900"/>
            </a:lvl9pPr>
          </a:lstStyle>
          <a:p>
            <a:pPr lvl="0"/>
            <a:r>
              <a:rPr lang="en-US"/>
              <a:t>Click to edit Master text styles</a:t>
            </a:r>
          </a:p>
        </p:txBody>
      </p:sp>
      <p:sp>
        <p:nvSpPr>
          <p:cNvPr id="5" name="Date Placeholder 4"/>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Picture Placeholder 10"/>
          <p:cNvSpPr>
            <a:spLocks noGrp="1"/>
          </p:cNvSpPr>
          <p:nvPr>
            <p:ph type="pic" sz="quarter" idx="12"/>
          </p:nvPr>
        </p:nvSpPr>
        <p:spPr>
          <a:xfrm>
            <a:off x="0" y="2286000"/>
            <a:ext cx="12188825" cy="4572000"/>
          </a:xfrm>
        </p:spPr>
        <p:txBody>
          <a:bodyPr/>
          <a:lstStyle>
            <a:lvl1pPr marL="0" indent="0" algn="ctr">
              <a:buNone/>
              <a:defRPr/>
            </a:lvl1pPr>
          </a:lstStyle>
          <a:p>
            <a:r>
              <a:rPr lang="en-US"/>
              <a:t>Click icon to add picture</a:t>
            </a:r>
            <a:endParaRPr lang="en-US" dirty="0"/>
          </a:p>
        </p:txBody>
      </p:sp>
      <p:sp>
        <p:nvSpPr>
          <p:cNvPr id="8" name="Rectangle 7"/>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304731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content lower image_blue line">
    <p:spTree>
      <p:nvGrpSpPr>
        <p:cNvPr id="1" name=""/>
        <p:cNvGrpSpPr/>
        <p:nvPr/>
      </p:nvGrpSpPr>
      <p:grpSpPr>
        <a:xfrm>
          <a:off x="0" y="0"/>
          <a:ext cx="0" cy="0"/>
          <a:chOff x="0" y="0"/>
          <a:chExt cx="0" cy="0"/>
        </a:xfrm>
      </p:grpSpPr>
      <p:sp>
        <p:nvSpPr>
          <p:cNvPr id="9" name="Rectangle 8"/>
          <p:cNvSpPr/>
          <p:nvPr userDrawn="1"/>
        </p:nvSpPr>
        <p:spPr>
          <a:xfrm>
            <a:off x="0" y="2286000"/>
            <a:ext cx="12188825" cy="4572000"/>
          </a:xfrm>
          <a:prstGeom prst="rect">
            <a:avLst/>
          </a:prstGeom>
          <a:solidFill>
            <a:srgbClr val="D2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0"/>
            <a:ext cx="12188825" cy="2286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973138" y="536575"/>
            <a:ext cx="4773612" cy="587375"/>
          </a:xfrm>
        </p:spPr>
        <p:txBody>
          <a:bodyPr/>
          <a:lstStyle>
            <a:lvl1pPr>
              <a:defRPr baseline="0">
                <a:solidFill>
                  <a:schemeClr val="tx1"/>
                </a:solidFill>
              </a:defRPr>
            </a:lvl1pPr>
          </a:lstStyle>
          <a:p>
            <a:r>
              <a:rPr lang="en-US" dirty="0"/>
              <a:t>CLICK TO EDIT MASTER TITLE STYLE</a:t>
            </a:r>
          </a:p>
        </p:txBody>
      </p:sp>
      <p:sp>
        <p:nvSpPr>
          <p:cNvPr id="4" name="Content Placeholder 3"/>
          <p:cNvSpPr>
            <a:spLocks noGrp="1"/>
          </p:cNvSpPr>
          <p:nvPr>
            <p:ph sz="half" idx="2"/>
          </p:nvPr>
        </p:nvSpPr>
        <p:spPr>
          <a:xfrm>
            <a:off x="6094413" y="536576"/>
            <a:ext cx="5572125" cy="1447800"/>
          </a:xfrm>
        </p:spPr>
        <p:txBody>
          <a:bodyPr/>
          <a:lstStyle>
            <a:lvl1pPr marL="0" indent="0">
              <a:lnSpc>
                <a:spcPct val="113000"/>
              </a:lnSpc>
              <a:buNone/>
              <a:defRPr sz="2400">
                <a:solidFill>
                  <a:schemeClr val="tx1"/>
                </a:solidFill>
              </a:defRPr>
            </a:lvl1pPr>
            <a:lvl2pPr marL="457200" indent="0">
              <a:buNone/>
              <a:defRPr sz="1800"/>
            </a:lvl2pPr>
            <a:lvl3pPr marL="914400" indent="0">
              <a:buNone/>
              <a:defRPr sz="1800"/>
            </a:lvl3pPr>
            <a:lvl4pPr marL="1371600" indent="0">
              <a:buNone/>
              <a:defRPr sz="1800"/>
            </a:lvl4pPr>
            <a:lvl5pPr marL="1828800" indent="0">
              <a:buNone/>
              <a:defRPr sz="1800"/>
            </a:lvl5pPr>
            <a:lvl6pPr>
              <a:defRPr sz="1900"/>
            </a:lvl6pPr>
            <a:lvl7pPr>
              <a:defRPr sz="1900"/>
            </a:lvl7pPr>
            <a:lvl8pPr>
              <a:defRPr sz="1900"/>
            </a:lvl8pPr>
            <a:lvl9pPr>
              <a:defRPr sz="1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solidFill>
                  <a:schemeClr val="tx1">
                    <a:lumMod val="50000"/>
                    <a:lumOff val="50000"/>
                  </a:schemeClr>
                </a:solidFill>
              </a:defRPr>
            </a:lvl1pPr>
          </a:lstStyle>
          <a:p>
            <a:fld id="{3465F197-B1B8-4584-8B75-5D45B647D250}" type="datetimeFigureOut">
              <a:rPr lang="en-US" smtClean="0"/>
              <a:pPr/>
              <a:t>1/21/2023</a:t>
            </a:fld>
            <a:endParaRPr lang="en-US" dirty="0"/>
          </a:p>
        </p:txBody>
      </p:sp>
      <p:sp>
        <p:nvSpPr>
          <p:cNvPr id="6" name="Footer Placeholder 5"/>
          <p:cNvSpPr>
            <a:spLocks noGrp="1"/>
          </p:cNvSpPr>
          <p:nvPr>
            <p:ph type="ftr" sz="quarter" idx="11"/>
          </p:nvPr>
        </p:nvSpPr>
        <p:spPr/>
        <p:txBody>
          <a:bodyPr/>
          <a:lstStyle>
            <a:lvl1pPr>
              <a:defRPr>
                <a:solidFill>
                  <a:schemeClr val="tx1">
                    <a:lumMod val="50000"/>
                    <a:lumOff val="50000"/>
                  </a:schemeClr>
                </a:solidFill>
              </a:defRPr>
            </a:lvl1pPr>
          </a:lstStyle>
          <a:p>
            <a:endParaRPr lang="en-US" dirty="0"/>
          </a:p>
        </p:txBody>
      </p:sp>
      <p:sp>
        <p:nvSpPr>
          <p:cNvPr id="10" name="Content Placeholder 9"/>
          <p:cNvSpPr>
            <a:spLocks noGrp="1"/>
          </p:cNvSpPr>
          <p:nvPr>
            <p:ph sz="quarter" idx="12"/>
          </p:nvPr>
        </p:nvSpPr>
        <p:spPr>
          <a:xfrm>
            <a:off x="973138" y="2838450"/>
            <a:ext cx="10693400" cy="3498850"/>
          </a:xfrm>
        </p:spPr>
        <p:txBody>
          <a:bodyPr/>
          <a:lstStyle>
            <a:lvl1pPr>
              <a:defRPr>
                <a:solidFill>
                  <a:schemeClr val="tx1"/>
                </a:solidFill>
              </a:defRPr>
            </a:lvl1pPr>
            <a:lvl2pPr>
              <a:buClr>
                <a:schemeClr val="accent2"/>
              </a:buClr>
              <a:defRPr>
                <a:solidFill>
                  <a:schemeClr val="tx1"/>
                </a:solidFill>
              </a:defRPr>
            </a:lvl2pPr>
            <a:lvl3pPr>
              <a:buClr>
                <a:schemeClr val="accent2"/>
              </a:buClr>
              <a:defRPr>
                <a:solidFill>
                  <a:schemeClr val="tx1"/>
                </a:solidFill>
              </a:defRPr>
            </a:lvl3pPr>
            <a:lvl4pPr>
              <a:buClr>
                <a:schemeClr val="accent2"/>
              </a:buClr>
              <a:defRPr>
                <a:solidFill>
                  <a:schemeClr val="tx1"/>
                </a:solidFill>
              </a:defRPr>
            </a:lvl4pPr>
            <a:lvl5pPr>
              <a:buClr>
                <a:schemeClr val="accent2"/>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Rectangle 10"/>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userDrawn="1"/>
        </p:nvSpPr>
        <p:spPr>
          <a:xfrm>
            <a:off x="8420100" y="6657947"/>
            <a:ext cx="3768726" cy="200053"/>
          </a:xfrm>
          <a:prstGeom prst="rect">
            <a:avLst/>
          </a:prstGeom>
        </p:spPr>
        <p:txBody>
          <a:bodyPr vert="horz" lIns="91448" tIns="45724" rIns="91448" bIns="45724" rtlCol="0" anchor="ctr">
            <a:noAutofit/>
          </a:bodyPr>
          <a:lstStyle>
            <a:defPPr>
              <a:defRPr lang="en-US"/>
            </a:defPPr>
            <a:lvl1pPr algn="r">
              <a:defRPr sz="1200">
                <a:solidFill>
                  <a:schemeClr val="tx1">
                    <a:tint val="75000"/>
                  </a:schemeClr>
                </a:solidFill>
              </a:defRPr>
            </a:lvl1pPr>
          </a:lstStyle>
          <a:p>
            <a:pPr lvl="0"/>
            <a:r>
              <a:rPr lang="en-US" sz="700" dirty="0">
                <a:solidFill>
                  <a:schemeClr val="tx1">
                    <a:lumMod val="50000"/>
                    <a:lumOff val="50000"/>
                  </a:schemeClr>
                </a:solidFill>
              </a:rPr>
              <a:t>©2022 Mayo Foundation for Medical Education and Research  |  slide-</a:t>
            </a:r>
            <a:fld id="{D445C29B-035B-48ED-941F-A66A11A8A322}" type="slidenum">
              <a:rPr lang="en-US" sz="700" smtClean="0">
                <a:solidFill>
                  <a:schemeClr val="tx1">
                    <a:lumMod val="50000"/>
                    <a:lumOff val="50000"/>
                  </a:schemeClr>
                </a:solidFill>
              </a:rPr>
              <a:pPr lvl="0"/>
              <a:t>‹#›</a:t>
            </a:fld>
            <a:endParaRPr lang="en-US" sz="700" dirty="0">
              <a:solidFill>
                <a:schemeClr val="tx1">
                  <a:lumMod val="50000"/>
                  <a:lumOff val="50000"/>
                </a:schemeClr>
              </a:solidFill>
            </a:endParaRPr>
          </a:p>
        </p:txBody>
      </p:sp>
    </p:spTree>
    <p:extLst>
      <p:ext uri="{BB962C8B-B14F-4D97-AF65-F5344CB8AC3E}">
        <p14:creationId xmlns:p14="http://schemas.microsoft.com/office/powerpoint/2010/main" val="40970680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Four icon layout_blue lin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TITLE STYLE</a:t>
            </a:r>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Text Placeholder 7"/>
          <p:cNvSpPr>
            <a:spLocks noGrp="1"/>
          </p:cNvSpPr>
          <p:nvPr>
            <p:ph type="body" sz="quarter" idx="12"/>
          </p:nvPr>
        </p:nvSpPr>
        <p:spPr>
          <a:xfrm>
            <a:off x="973138" y="1984375"/>
            <a:ext cx="9999662" cy="790575"/>
          </a:xfrm>
        </p:spPr>
        <p:txBody>
          <a:bodyPr/>
          <a:lstStyle>
            <a:lvl1pPr marL="0" indent="0">
              <a:spcBef>
                <a:spcPts val="600"/>
              </a:spcBef>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a:p>
            <a:pPr lvl="1"/>
            <a:r>
              <a:rPr lang="en-US"/>
              <a:t>Second level</a:t>
            </a:r>
          </a:p>
        </p:txBody>
      </p:sp>
      <p:sp>
        <p:nvSpPr>
          <p:cNvPr id="30" name="Text Placeholder 9"/>
          <p:cNvSpPr>
            <a:spLocks noGrp="1"/>
          </p:cNvSpPr>
          <p:nvPr>
            <p:ph type="body" sz="quarter" idx="13"/>
          </p:nvPr>
        </p:nvSpPr>
        <p:spPr>
          <a:xfrm>
            <a:off x="973138" y="4689970"/>
            <a:ext cx="2286000" cy="1444752"/>
          </a:xfrm>
        </p:spPr>
        <p:txBody>
          <a:bodyPr tIns="91440" bIns="45720"/>
          <a:lstStyle>
            <a:lvl1pPr marL="0" indent="0">
              <a:spcBef>
                <a:spcPts val="600"/>
              </a:spcBef>
              <a:buFont typeface="Arial" panose="020B0604020202020204" pitchFamily="34" charse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1" name="Text Placeholder 14"/>
          <p:cNvSpPr>
            <a:spLocks noGrp="1"/>
          </p:cNvSpPr>
          <p:nvPr>
            <p:ph type="body" sz="quarter" idx="17"/>
          </p:nvPr>
        </p:nvSpPr>
        <p:spPr>
          <a:xfrm>
            <a:off x="973138" y="4407495"/>
            <a:ext cx="228600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a:t>
            </a:r>
          </a:p>
        </p:txBody>
      </p:sp>
      <p:sp>
        <p:nvSpPr>
          <p:cNvPr id="32" name="Text Placeholder 14"/>
          <p:cNvSpPr>
            <a:spLocks noGrp="1"/>
          </p:cNvSpPr>
          <p:nvPr>
            <p:ph type="body" sz="quarter" idx="18"/>
          </p:nvPr>
        </p:nvSpPr>
        <p:spPr>
          <a:xfrm>
            <a:off x="3547005" y="4407495"/>
            <a:ext cx="228600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a:t>
            </a:r>
          </a:p>
        </p:txBody>
      </p:sp>
      <p:sp>
        <p:nvSpPr>
          <p:cNvPr id="33" name="Text Placeholder 14"/>
          <p:cNvSpPr>
            <a:spLocks noGrp="1"/>
          </p:cNvSpPr>
          <p:nvPr>
            <p:ph type="body" sz="quarter" idx="19"/>
          </p:nvPr>
        </p:nvSpPr>
        <p:spPr>
          <a:xfrm>
            <a:off x="6120872" y="4407495"/>
            <a:ext cx="228600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a:t>
            </a:r>
          </a:p>
        </p:txBody>
      </p:sp>
      <p:sp>
        <p:nvSpPr>
          <p:cNvPr id="34" name="Text Placeholder 14"/>
          <p:cNvSpPr>
            <a:spLocks noGrp="1"/>
          </p:cNvSpPr>
          <p:nvPr>
            <p:ph type="body" sz="quarter" idx="20"/>
          </p:nvPr>
        </p:nvSpPr>
        <p:spPr>
          <a:xfrm>
            <a:off x="8694738" y="4407495"/>
            <a:ext cx="228600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a:t>
            </a:r>
          </a:p>
        </p:txBody>
      </p:sp>
      <p:sp>
        <p:nvSpPr>
          <p:cNvPr id="35" name="Text Placeholder 9"/>
          <p:cNvSpPr>
            <a:spLocks noGrp="1"/>
          </p:cNvSpPr>
          <p:nvPr>
            <p:ph type="body" sz="quarter" idx="21"/>
          </p:nvPr>
        </p:nvSpPr>
        <p:spPr>
          <a:xfrm>
            <a:off x="3547005" y="4689970"/>
            <a:ext cx="2286000" cy="1444752"/>
          </a:xfrm>
        </p:spPr>
        <p:txBody>
          <a:bodyPr tIns="91440" bIns="45720"/>
          <a:lstStyle>
            <a:lvl1pPr marL="0" indent="0">
              <a:spcBef>
                <a:spcPts val="600"/>
              </a:spcBef>
              <a:buFont typeface="Arial" panose="020B0604020202020204" pitchFamily="34" charse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6" name="Text Placeholder 9"/>
          <p:cNvSpPr>
            <a:spLocks noGrp="1"/>
          </p:cNvSpPr>
          <p:nvPr>
            <p:ph type="body" sz="quarter" idx="22"/>
          </p:nvPr>
        </p:nvSpPr>
        <p:spPr>
          <a:xfrm>
            <a:off x="6120872" y="4689970"/>
            <a:ext cx="2286000" cy="1444752"/>
          </a:xfrm>
        </p:spPr>
        <p:txBody>
          <a:bodyPr tIns="91440" bIns="45720"/>
          <a:lstStyle>
            <a:lvl1pPr marL="0" indent="0">
              <a:spcBef>
                <a:spcPts val="600"/>
              </a:spcBef>
              <a:buFont typeface="Arial" panose="020B0604020202020204" pitchFamily="34" charse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37" name="Text Placeholder 9"/>
          <p:cNvSpPr>
            <a:spLocks noGrp="1"/>
          </p:cNvSpPr>
          <p:nvPr>
            <p:ph type="body" sz="quarter" idx="23"/>
          </p:nvPr>
        </p:nvSpPr>
        <p:spPr>
          <a:xfrm>
            <a:off x="8694738" y="4689970"/>
            <a:ext cx="2286000" cy="1444752"/>
          </a:xfrm>
        </p:spPr>
        <p:txBody>
          <a:bodyPr tIns="91440" bIns="45720"/>
          <a:lstStyle>
            <a:lvl1pPr marL="0" indent="0">
              <a:spcBef>
                <a:spcPts val="600"/>
              </a:spcBef>
              <a:buFont typeface="Arial" panose="020B0604020202020204" pitchFamily="34" charse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6" name="Rectangle 15"/>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246488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White_gray border-3 Icons">
    <p:spTree>
      <p:nvGrpSpPr>
        <p:cNvPr id="1" name=""/>
        <p:cNvGrpSpPr/>
        <p:nvPr/>
      </p:nvGrpSpPr>
      <p:grpSpPr>
        <a:xfrm>
          <a:off x="0" y="0"/>
          <a:ext cx="0" cy="0"/>
          <a:chOff x="0" y="0"/>
          <a:chExt cx="0" cy="0"/>
        </a:xfrm>
      </p:grpSpPr>
      <p:sp>
        <p:nvSpPr>
          <p:cNvPr id="7" name="Rectangle 6"/>
          <p:cNvSpPr/>
          <p:nvPr userDrawn="1"/>
        </p:nvSpPr>
        <p:spPr>
          <a:xfrm>
            <a:off x="0" y="0"/>
            <a:ext cx="60990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8" name="Rectangle 7"/>
          <p:cNvSpPr/>
          <p:nvPr userDrawn="1"/>
        </p:nvSpPr>
        <p:spPr>
          <a:xfrm>
            <a:off x="6089777" y="0"/>
            <a:ext cx="60990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533718" y="536575"/>
            <a:ext cx="11125200" cy="5800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973138" y="1077914"/>
            <a:ext cx="10007600" cy="519111"/>
          </a:xfrm>
        </p:spPr>
        <p:txBody>
          <a:bodyPr/>
          <a:lstStyle/>
          <a:p>
            <a:r>
              <a:rPr lang="en-US" dirty="0"/>
              <a:t>CLICK TO EDIT TITLE STYLE</a:t>
            </a:r>
          </a:p>
        </p:txBody>
      </p:sp>
      <p:sp>
        <p:nvSpPr>
          <p:cNvPr id="3" name="Content Placeholder 2"/>
          <p:cNvSpPr>
            <a:spLocks noGrp="1"/>
          </p:cNvSpPr>
          <p:nvPr>
            <p:ph idx="1"/>
          </p:nvPr>
        </p:nvSpPr>
        <p:spPr>
          <a:xfrm>
            <a:off x="973138" y="2136775"/>
            <a:ext cx="4660900" cy="3676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3465F197-B1B8-4584-8B75-5D45B647D250}" type="datetimeFigureOut">
              <a:rPr lang="en-US" smtClean="0"/>
              <a:pPr/>
              <a:t>1/21/2023</a:t>
            </a:fld>
            <a:endParaRPr lang="en-US" dirty="0"/>
          </a:p>
        </p:txBody>
      </p:sp>
      <p:sp>
        <p:nvSpPr>
          <p:cNvPr id="11" name="Text Placeholder 9"/>
          <p:cNvSpPr>
            <a:spLocks noGrp="1"/>
          </p:cNvSpPr>
          <p:nvPr>
            <p:ph type="body" sz="quarter" idx="13"/>
          </p:nvPr>
        </p:nvSpPr>
        <p:spPr>
          <a:xfrm>
            <a:off x="7724458" y="2413495"/>
            <a:ext cx="3246120" cy="748805"/>
          </a:xfrm>
        </p:spPr>
        <p:txBody>
          <a:bodyPr tIns="91440" bIns="45720"/>
          <a:lstStyle>
            <a:lvl1pPr marL="0" indent="0">
              <a:spcBef>
                <a:spcPts val="600"/>
              </a:spcBef>
              <a:buFont typeface="Arial" panose="020B0604020202020204" pitchFamily="34" charse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2" name="Text Placeholder 14"/>
          <p:cNvSpPr>
            <a:spLocks noGrp="1"/>
          </p:cNvSpPr>
          <p:nvPr>
            <p:ph type="body" sz="quarter" idx="17" hasCustomPrompt="1"/>
          </p:nvPr>
        </p:nvSpPr>
        <p:spPr>
          <a:xfrm>
            <a:off x="7724458" y="2132013"/>
            <a:ext cx="3243814"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text</a:t>
            </a:r>
          </a:p>
        </p:txBody>
      </p:sp>
      <p:sp>
        <p:nvSpPr>
          <p:cNvPr id="13" name="Text Placeholder 9"/>
          <p:cNvSpPr>
            <a:spLocks noGrp="1"/>
          </p:cNvSpPr>
          <p:nvPr>
            <p:ph type="body" sz="quarter" idx="18"/>
          </p:nvPr>
        </p:nvSpPr>
        <p:spPr>
          <a:xfrm>
            <a:off x="7724458" y="3729533"/>
            <a:ext cx="3246120" cy="748805"/>
          </a:xfrm>
        </p:spPr>
        <p:txBody>
          <a:bodyPr tIns="91440" bIns="45720"/>
          <a:lstStyle>
            <a:lvl1pPr marL="0" indent="0">
              <a:spcBef>
                <a:spcPts val="600"/>
              </a:spcBef>
              <a:buFont typeface="Arial" panose="020B0604020202020204" pitchFamily="34" charse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4" name="Text Placeholder 14"/>
          <p:cNvSpPr>
            <a:spLocks noGrp="1"/>
          </p:cNvSpPr>
          <p:nvPr>
            <p:ph type="body" sz="quarter" idx="19" hasCustomPrompt="1"/>
          </p:nvPr>
        </p:nvSpPr>
        <p:spPr>
          <a:xfrm>
            <a:off x="7724458" y="3452019"/>
            <a:ext cx="324612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text</a:t>
            </a:r>
          </a:p>
        </p:txBody>
      </p:sp>
      <p:sp>
        <p:nvSpPr>
          <p:cNvPr id="15" name="Text Placeholder 9"/>
          <p:cNvSpPr>
            <a:spLocks noGrp="1"/>
          </p:cNvSpPr>
          <p:nvPr>
            <p:ph type="body" sz="quarter" idx="20"/>
          </p:nvPr>
        </p:nvSpPr>
        <p:spPr>
          <a:xfrm>
            <a:off x="7724458" y="5051920"/>
            <a:ext cx="3246120" cy="748805"/>
          </a:xfrm>
        </p:spPr>
        <p:txBody>
          <a:bodyPr tIns="91440" bIns="45720"/>
          <a:lstStyle>
            <a:lvl1pPr marL="0" indent="0">
              <a:spcBef>
                <a:spcPts val="600"/>
              </a:spcBef>
              <a:buFont typeface="Arial" panose="020B0604020202020204" pitchFamily="34" charse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16" name="Text Placeholder 14"/>
          <p:cNvSpPr>
            <a:spLocks noGrp="1"/>
          </p:cNvSpPr>
          <p:nvPr>
            <p:ph type="body" sz="quarter" idx="21" hasCustomPrompt="1"/>
          </p:nvPr>
        </p:nvSpPr>
        <p:spPr>
          <a:xfrm>
            <a:off x="7724458" y="4772025"/>
            <a:ext cx="324612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 text</a:t>
            </a:r>
          </a:p>
        </p:txBody>
      </p:sp>
      <p:sp>
        <p:nvSpPr>
          <p:cNvPr id="26" name="Footer Placeholder 4"/>
          <p:cNvSpPr>
            <a:spLocks noGrp="1"/>
          </p:cNvSpPr>
          <p:nvPr>
            <p:ph type="ftr" sz="quarter" idx="3"/>
          </p:nvPr>
        </p:nvSpPr>
        <p:spPr>
          <a:xfrm>
            <a:off x="2234618" y="6135688"/>
            <a:ext cx="8735325" cy="365760"/>
          </a:xfrm>
          <a:prstGeom prst="rect">
            <a:avLst/>
          </a:prstGeom>
        </p:spPr>
        <p:txBody>
          <a:bodyPr vert="horz" lIns="0" tIns="45724" rIns="0" bIns="0" rtlCol="0" anchor="t" anchorCtr="0"/>
          <a:lstStyle>
            <a:lvl1pPr algn="r">
              <a:lnSpc>
                <a:spcPct val="90000"/>
              </a:lnSpc>
              <a:defRPr sz="1200">
                <a:solidFill>
                  <a:schemeClr val="tx1">
                    <a:lumMod val="50000"/>
                    <a:lumOff val="50000"/>
                  </a:schemeClr>
                </a:solidFill>
              </a:defRPr>
            </a:lvl1pPr>
          </a:lstStyle>
          <a:p>
            <a:endParaRPr lang="en-US" dirty="0"/>
          </a:p>
        </p:txBody>
      </p:sp>
      <p:sp>
        <p:nvSpPr>
          <p:cNvPr id="17" name="Rectangle 16"/>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p:cNvSpPr txBox="1"/>
          <p:nvPr userDrawn="1"/>
        </p:nvSpPr>
        <p:spPr>
          <a:xfrm>
            <a:off x="8420100" y="6657947"/>
            <a:ext cx="3768726" cy="200053"/>
          </a:xfrm>
          <a:prstGeom prst="rect">
            <a:avLst/>
          </a:prstGeom>
        </p:spPr>
        <p:txBody>
          <a:bodyPr vert="horz" lIns="91448" tIns="45724" rIns="91448" bIns="45724" rtlCol="0" anchor="ctr">
            <a:noAutofit/>
          </a:bodyPr>
          <a:lstStyle>
            <a:defPPr>
              <a:defRPr lang="en-US"/>
            </a:defPPr>
            <a:lvl1pPr algn="r">
              <a:defRPr sz="1200">
                <a:solidFill>
                  <a:schemeClr val="tx1">
                    <a:tint val="75000"/>
                  </a:schemeClr>
                </a:solidFill>
              </a:defRPr>
            </a:lvl1pPr>
          </a:lstStyle>
          <a:p>
            <a:pPr lvl="0"/>
            <a:r>
              <a:rPr lang="en-US" sz="700" dirty="0">
                <a:solidFill>
                  <a:schemeClr val="bg2"/>
                </a:solidFill>
              </a:rPr>
              <a:t>©</a:t>
            </a:r>
            <a:fld id="{70C20920-D522-47E7-A593-4D1EC6534F20}" type="datetimeyyyy">
              <a:rPr lang="en-US" sz="700" smtClean="0">
                <a:solidFill>
                  <a:schemeClr val="bg2"/>
                </a:solidFill>
              </a:rPr>
              <a:t>2023</a:t>
            </a:fld>
            <a:r>
              <a:rPr lang="en-US" sz="700" dirty="0">
                <a:solidFill>
                  <a:schemeClr val="bg2"/>
                </a:solidFill>
              </a:rPr>
              <a:t> Mayo Foundation for Medical Education and Research  |  slide-</a:t>
            </a:r>
            <a:fld id="{D445C29B-035B-48ED-941F-A66A11A8A322}" type="slidenum">
              <a:rPr lang="en-US" sz="700" smtClean="0">
                <a:solidFill>
                  <a:schemeClr val="bg2"/>
                </a:solidFill>
              </a:rPr>
              <a:pPr lvl="0"/>
              <a:t>‹#›</a:t>
            </a:fld>
            <a:endParaRPr lang="en-US" sz="700" dirty="0">
              <a:solidFill>
                <a:schemeClr val="bg2"/>
              </a:solidFill>
            </a:endParaRPr>
          </a:p>
        </p:txBody>
      </p:sp>
    </p:spTree>
    <p:extLst>
      <p:ext uri="{BB962C8B-B14F-4D97-AF65-F5344CB8AC3E}">
        <p14:creationId xmlns:p14="http://schemas.microsoft.com/office/powerpoint/2010/main" val="385540141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973138" y="536575"/>
            <a:ext cx="9998921" cy="587375"/>
          </a:xfrm>
        </p:spPr>
        <p:txBody>
          <a:bodyPr/>
          <a:lstStyle/>
          <a:p>
            <a:r>
              <a:rPr lang="en-US" dirty="0"/>
              <a:t>CLICK TO EDIT TITLE STYLE</a:t>
            </a:r>
          </a:p>
        </p:txBody>
      </p:sp>
      <p:sp>
        <p:nvSpPr>
          <p:cNvPr id="3" name="Content Placeholder 2"/>
          <p:cNvSpPr>
            <a:spLocks noGrp="1"/>
          </p:cNvSpPr>
          <p:nvPr>
            <p:ph sz="half" idx="1"/>
          </p:nvPr>
        </p:nvSpPr>
        <p:spPr>
          <a:xfrm>
            <a:off x="973138" y="1984374"/>
            <a:ext cx="4769327" cy="3913123"/>
          </a:xfrm>
        </p:spPr>
        <p:txBody>
          <a:bodyPr/>
          <a:lstStyle>
            <a:lvl1pPr>
              <a:defRPr sz="2400"/>
            </a:lvl1pPr>
            <a:lvl2pPr>
              <a:defRPr sz="2400"/>
            </a:lvl2pPr>
            <a:lvl3pPr>
              <a:defRPr sz="2400"/>
            </a:lvl3pPr>
            <a:lvl4pPr>
              <a:defRPr sz="2400"/>
            </a:lvl4pPr>
            <a:lvl5pPr>
              <a:defRPr sz="24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40488" y="1984374"/>
            <a:ext cx="4773612" cy="3913123"/>
          </a:xfrm>
        </p:spPr>
        <p:txBody>
          <a:bodyPr/>
          <a:lstStyle>
            <a:lvl1pPr>
              <a:defRPr sz="2400"/>
            </a:lvl1pPr>
            <a:lvl2pPr>
              <a:defRPr sz="2400"/>
            </a:lvl2pPr>
            <a:lvl3pPr>
              <a:defRPr sz="2400"/>
            </a:lvl3pPr>
            <a:lvl4pPr>
              <a:defRPr sz="2400"/>
            </a:lvl4pPr>
            <a:lvl5pPr>
              <a:defRPr sz="24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Rectangle 9"/>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860048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 column with individual headers">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 STYLE</a:t>
            </a:r>
          </a:p>
        </p:txBody>
      </p:sp>
      <p:sp>
        <p:nvSpPr>
          <p:cNvPr id="3" name="Content Placeholder 2"/>
          <p:cNvSpPr>
            <a:spLocks noGrp="1"/>
          </p:cNvSpPr>
          <p:nvPr>
            <p:ph sz="half" idx="1"/>
          </p:nvPr>
        </p:nvSpPr>
        <p:spPr>
          <a:xfrm>
            <a:off x="973138" y="2954338"/>
            <a:ext cx="4535424" cy="628650"/>
          </a:xfrm>
        </p:spPr>
        <p:txBody>
          <a:bodyPr tIns="91440"/>
          <a:lstStyle>
            <a:lvl1pPr marL="0" indent="0">
              <a:spcBef>
                <a:spcPts val="200"/>
              </a:spcBef>
              <a:buNone/>
              <a:defRPr sz="2400"/>
            </a:lvl1pPr>
            <a:lvl2pPr marL="457200" indent="0">
              <a:spcBef>
                <a:spcPts val="200"/>
              </a:spcBef>
              <a:buNone/>
              <a:defRPr sz="2400"/>
            </a:lvl2pPr>
            <a:lvl3pPr marL="914400" indent="0">
              <a:buNone/>
              <a:defRPr sz="1800"/>
            </a:lvl3pPr>
            <a:lvl4pPr marL="1371600" indent="0">
              <a:buNone/>
              <a:defRPr sz="1800"/>
            </a:lvl4pPr>
            <a:lvl5pPr marL="1828800" indent="0">
              <a:buNone/>
              <a:defRPr sz="18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p:txBody>
      </p:sp>
      <p:sp>
        <p:nvSpPr>
          <p:cNvPr id="5" name="Date Placeholder 4"/>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Text Placeholder 2"/>
          <p:cNvSpPr>
            <a:spLocks noGrp="1"/>
          </p:cNvSpPr>
          <p:nvPr>
            <p:ph type="body" idx="12"/>
          </p:nvPr>
        </p:nvSpPr>
        <p:spPr>
          <a:xfrm>
            <a:off x="973138" y="2643188"/>
            <a:ext cx="4535424" cy="295275"/>
          </a:xfrm>
        </p:spPr>
        <p:txBody>
          <a:bodyPr anchor="t"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17" name="Content Placeholder 2"/>
          <p:cNvSpPr>
            <a:spLocks noGrp="1"/>
          </p:cNvSpPr>
          <p:nvPr>
            <p:ph sz="half" idx="17"/>
          </p:nvPr>
        </p:nvSpPr>
        <p:spPr>
          <a:xfrm>
            <a:off x="973138" y="1597025"/>
            <a:ext cx="9993312" cy="488949"/>
          </a:xfrm>
        </p:spPr>
        <p:txBody>
          <a:bodyPr tIns="0"/>
          <a:lstStyle>
            <a:lvl1pPr marL="0" indent="0">
              <a:spcBef>
                <a:spcPts val="200"/>
              </a:spcBef>
              <a:buNone/>
              <a:defRPr sz="2400"/>
            </a:lvl1pPr>
            <a:lvl2pPr marL="457200" indent="0">
              <a:spcBef>
                <a:spcPts val="200"/>
              </a:spcBef>
              <a:buNone/>
              <a:defRPr sz="2400"/>
            </a:lvl2pPr>
            <a:lvl3pPr marL="914400" indent="0">
              <a:buNone/>
              <a:defRPr sz="1800"/>
            </a:lvl3pPr>
            <a:lvl4pPr marL="1371600" indent="0">
              <a:buNone/>
              <a:defRPr sz="1800"/>
            </a:lvl4pPr>
            <a:lvl5pPr marL="1828800" indent="0">
              <a:buNone/>
              <a:defRPr sz="18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p:txBody>
      </p:sp>
      <p:sp>
        <p:nvSpPr>
          <p:cNvPr id="23" name="Content Placeholder 2"/>
          <p:cNvSpPr>
            <a:spLocks noGrp="1"/>
          </p:cNvSpPr>
          <p:nvPr>
            <p:ph sz="half" idx="18"/>
          </p:nvPr>
        </p:nvSpPr>
        <p:spPr>
          <a:xfrm>
            <a:off x="6440489" y="2954338"/>
            <a:ext cx="4535424" cy="628650"/>
          </a:xfrm>
        </p:spPr>
        <p:txBody>
          <a:bodyPr tIns="91440"/>
          <a:lstStyle>
            <a:lvl1pPr marL="0" indent="0">
              <a:spcBef>
                <a:spcPts val="200"/>
              </a:spcBef>
              <a:buNone/>
              <a:defRPr sz="2400"/>
            </a:lvl1pPr>
            <a:lvl2pPr marL="457200" indent="0">
              <a:spcBef>
                <a:spcPts val="200"/>
              </a:spcBef>
              <a:buNone/>
              <a:defRPr sz="2400"/>
            </a:lvl2pPr>
            <a:lvl3pPr marL="914400" indent="0">
              <a:buNone/>
              <a:defRPr sz="1800"/>
            </a:lvl3pPr>
            <a:lvl4pPr marL="1371600" indent="0">
              <a:buNone/>
              <a:defRPr sz="1800"/>
            </a:lvl4pPr>
            <a:lvl5pPr marL="1828800" indent="0">
              <a:buNone/>
              <a:defRPr sz="18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p:txBody>
      </p:sp>
      <p:sp>
        <p:nvSpPr>
          <p:cNvPr id="24" name="Text Placeholder 2"/>
          <p:cNvSpPr>
            <a:spLocks noGrp="1"/>
          </p:cNvSpPr>
          <p:nvPr>
            <p:ph type="body" idx="19"/>
          </p:nvPr>
        </p:nvSpPr>
        <p:spPr>
          <a:xfrm>
            <a:off x="6440489" y="2643188"/>
            <a:ext cx="4535424" cy="295275"/>
          </a:xfrm>
        </p:spPr>
        <p:txBody>
          <a:bodyPr anchor="t"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25" name="Content Placeholder 2"/>
          <p:cNvSpPr>
            <a:spLocks noGrp="1"/>
          </p:cNvSpPr>
          <p:nvPr>
            <p:ph sz="half" idx="20"/>
          </p:nvPr>
        </p:nvSpPr>
        <p:spPr>
          <a:xfrm>
            <a:off x="6440489" y="4334383"/>
            <a:ext cx="4535424" cy="628650"/>
          </a:xfrm>
        </p:spPr>
        <p:txBody>
          <a:bodyPr tIns="91440"/>
          <a:lstStyle>
            <a:lvl1pPr marL="0" indent="0">
              <a:spcBef>
                <a:spcPts val="200"/>
              </a:spcBef>
              <a:buNone/>
              <a:defRPr sz="2400"/>
            </a:lvl1pPr>
            <a:lvl2pPr marL="457200" indent="0">
              <a:spcBef>
                <a:spcPts val="200"/>
              </a:spcBef>
              <a:buNone/>
              <a:defRPr sz="2400"/>
            </a:lvl2pPr>
            <a:lvl3pPr marL="914400" indent="0">
              <a:buNone/>
              <a:defRPr sz="1800"/>
            </a:lvl3pPr>
            <a:lvl4pPr marL="1371600" indent="0">
              <a:buNone/>
              <a:defRPr sz="1800"/>
            </a:lvl4pPr>
            <a:lvl5pPr marL="1828800" indent="0">
              <a:buNone/>
              <a:defRPr sz="18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p:txBody>
      </p:sp>
      <p:sp>
        <p:nvSpPr>
          <p:cNvPr id="26" name="Text Placeholder 2"/>
          <p:cNvSpPr>
            <a:spLocks noGrp="1"/>
          </p:cNvSpPr>
          <p:nvPr>
            <p:ph type="body" idx="21"/>
          </p:nvPr>
        </p:nvSpPr>
        <p:spPr>
          <a:xfrm>
            <a:off x="6440489" y="4032660"/>
            <a:ext cx="4535424" cy="295275"/>
          </a:xfrm>
        </p:spPr>
        <p:txBody>
          <a:bodyPr anchor="t"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27" name="Content Placeholder 2"/>
          <p:cNvSpPr>
            <a:spLocks noGrp="1"/>
          </p:cNvSpPr>
          <p:nvPr>
            <p:ph sz="half" idx="22"/>
          </p:nvPr>
        </p:nvSpPr>
        <p:spPr>
          <a:xfrm>
            <a:off x="6440489" y="5708650"/>
            <a:ext cx="4535424" cy="628650"/>
          </a:xfrm>
        </p:spPr>
        <p:txBody>
          <a:bodyPr tIns="91440"/>
          <a:lstStyle>
            <a:lvl1pPr marL="0" indent="0">
              <a:spcBef>
                <a:spcPts val="200"/>
              </a:spcBef>
              <a:buNone/>
              <a:defRPr sz="2400"/>
            </a:lvl1pPr>
            <a:lvl2pPr marL="457200" indent="0">
              <a:spcBef>
                <a:spcPts val="200"/>
              </a:spcBef>
              <a:buNone/>
              <a:defRPr sz="2400"/>
            </a:lvl2pPr>
            <a:lvl3pPr marL="914400" indent="0">
              <a:buNone/>
              <a:defRPr sz="1800"/>
            </a:lvl3pPr>
            <a:lvl4pPr marL="1371600" indent="0">
              <a:buNone/>
              <a:defRPr sz="1800"/>
            </a:lvl4pPr>
            <a:lvl5pPr marL="1828800" indent="0">
              <a:buNone/>
              <a:defRPr sz="18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p:txBody>
      </p:sp>
      <p:sp>
        <p:nvSpPr>
          <p:cNvPr id="28" name="Text Placeholder 2"/>
          <p:cNvSpPr>
            <a:spLocks noGrp="1"/>
          </p:cNvSpPr>
          <p:nvPr>
            <p:ph type="body" idx="23"/>
          </p:nvPr>
        </p:nvSpPr>
        <p:spPr>
          <a:xfrm>
            <a:off x="6440489" y="5397500"/>
            <a:ext cx="4535424" cy="295275"/>
          </a:xfrm>
        </p:spPr>
        <p:txBody>
          <a:bodyPr anchor="t"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33" name="Content Placeholder 2"/>
          <p:cNvSpPr>
            <a:spLocks noGrp="1"/>
          </p:cNvSpPr>
          <p:nvPr>
            <p:ph sz="half" idx="24"/>
          </p:nvPr>
        </p:nvSpPr>
        <p:spPr>
          <a:xfrm>
            <a:off x="973138" y="4334383"/>
            <a:ext cx="4535424" cy="628650"/>
          </a:xfrm>
        </p:spPr>
        <p:txBody>
          <a:bodyPr tIns="91440"/>
          <a:lstStyle>
            <a:lvl1pPr marL="0" indent="0">
              <a:spcBef>
                <a:spcPts val="200"/>
              </a:spcBef>
              <a:buNone/>
              <a:defRPr sz="2400"/>
            </a:lvl1pPr>
            <a:lvl2pPr marL="457200" indent="0">
              <a:spcBef>
                <a:spcPts val="200"/>
              </a:spcBef>
              <a:buNone/>
              <a:defRPr sz="2400"/>
            </a:lvl2pPr>
            <a:lvl3pPr marL="914400" indent="0">
              <a:buNone/>
              <a:defRPr sz="1800"/>
            </a:lvl3pPr>
            <a:lvl4pPr marL="1371600" indent="0">
              <a:buNone/>
              <a:defRPr sz="1800"/>
            </a:lvl4pPr>
            <a:lvl5pPr marL="1828800" indent="0">
              <a:buNone/>
              <a:defRPr sz="18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p:txBody>
      </p:sp>
      <p:sp>
        <p:nvSpPr>
          <p:cNvPr id="34" name="Text Placeholder 2"/>
          <p:cNvSpPr>
            <a:spLocks noGrp="1"/>
          </p:cNvSpPr>
          <p:nvPr>
            <p:ph type="body" idx="25"/>
          </p:nvPr>
        </p:nvSpPr>
        <p:spPr>
          <a:xfrm>
            <a:off x="973138" y="4032660"/>
            <a:ext cx="4535424" cy="295275"/>
          </a:xfrm>
        </p:spPr>
        <p:txBody>
          <a:bodyPr anchor="t"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37" name="Content Placeholder 2"/>
          <p:cNvSpPr>
            <a:spLocks noGrp="1"/>
          </p:cNvSpPr>
          <p:nvPr>
            <p:ph sz="half" idx="26"/>
          </p:nvPr>
        </p:nvSpPr>
        <p:spPr>
          <a:xfrm>
            <a:off x="973138" y="5708650"/>
            <a:ext cx="4535424" cy="628650"/>
          </a:xfrm>
        </p:spPr>
        <p:txBody>
          <a:bodyPr tIns="91440"/>
          <a:lstStyle>
            <a:lvl1pPr marL="0" indent="0">
              <a:spcBef>
                <a:spcPts val="200"/>
              </a:spcBef>
              <a:buNone/>
              <a:defRPr sz="2400"/>
            </a:lvl1pPr>
            <a:lvl2pPr marL="457200" indent="0">
              <a:spcBef>
                <a:spcPts val="200"/>
              </a:spcBef>
              <a:buNone/>
              <a:defRPr sz="2400"/>
            </a:lvl2pPr>
            <a:lvl3pPr marL="914400" indent="0">
              <a:buNone/>
              <a:defRPr sz="1800"/>
            </a:lvl3pPr>
            <a:lvl4pPr marL="1371600" indent="0">
              <a:buNone/>
              <a:defRPr sz="1800"/>
            </a:lvl4pPr>
            <a:lvl5pPr marL="1828800" indent="0">
              <a:buNone/>
              <a:defRPr sz="18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p:txBody>
      </p:sp>
      <p:sp>
        <p:nvSpPr>
          <p:cNvPr id="38" name="Text Placeholder 2"/>
          <p:cNvSpPr>
            <a:spLocks noGrp="1"/>
          </p:cNvSpPr>
          <p:nvPr>
            <p:ph type="body" idx="27"/>
          </p:nvPr>
        </p:nvSpPr>
        <p:spPr>
          <a:xfrm>
            <a:off x="973138" y="5397500"/>
            <a:ext cx="4535424" cy="295275"/>
          </a:xfrm>
        </p:spPr>
        <p:txBody>
          <a:bodyPr anchor="t"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19" name="Rectangle 18"/>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6736922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a:t>CLICK TO EDIT TITLE STYLE</a:t>
            </a:r>
          </a:p>
        </p:txBody>
      </p:sp>
      <p:sp>
        <p:nvSpPr>
          <p:cNvPr id="3" name="Text Placeholder 2"/>
          <p:cNvSpPr>
            <a:spLocks noGrp="1"/>
          </p:cNvSpPr>
          <p:nvPr>
            <p:ph type="body" idx="1"/>
          </p:nvPr>
        </p:nvSpPr>
        <p:spPr>
          <a:xfrm>
            <a:off x="968731" y="1984375"/>
            <a:ext cx="4773168" cy="295275"/>
          </a:xfrm>
        </p:spPr>
        <p:txBody>
          <a:bodyPr anchor="t"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4" name="Content Placeholder 3"/>
          <p:cNvSpPr>
            <a:spLocks noGrp="1"/>
          </p:cNvSpPr>
          <p:nvPr>
            <p:ph sz="half" idx="2"/>
          </p:nvPr>
        </p:nvSpPr>
        <p:spPr>
          <a:xfrm>
            <a:off x="968731" y="2276474"/>
            <a:ext cx="4773168" cy="3705225"/>
          </a:xfrm>
        </p:spPr>
        <p:txBody>
          <a:bodyPr tIns="91440"/>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0488" y="1984375"/>
            <a:ext cx="4773168" cy="295275"/>
          </a:xfrm>
        </p:spPr>
        <p:txBody>
          <a:bodyPr anchor="t"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40488" y="2276474"/>
            <a:ext cx="4773168" cy="3705225"/>
          </a:xfrm>
        </p:spPr>
        <p:txBody>
          <a:bodyPr tIns="91440"/>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0" name="Rectangle 9"/>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90438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60/40 Title and Content_blue line">
    <p:spTree>
      <p:nvGrpSpPr>
        <p:cNvPr id="1" name=""/>
        <p:cNvGrpSpPr/>
        <p:nvPr/>
      </p:nvGrpSpPr>
      <p:grpSpPr>
        <a:xfrm>
          <a:off x="0" y="0"/>
          <a:ext cx="0" cy="0"/>
          <a:chOff x="0" y="0"/>
          <a:chExt cx="0" cy="0"/>
        </a:xfrm>
      </p:grpSpPr>
      <p:sp>
        <p:nvSpPr>
          <p:cNvPr id="6" name="Rectangle 5"/>
          <p:cNvSpPr/>
          <p:nvPr userDrawn="1"/>
        </p:nvSpPr>
        <p:spPr>
          <a:xfrm>
            <a:off x="7224713" y="0"/>
            <a:ext cx="4964112" cy="6858000"/>
          </a:xfrm>
          <a:prstGeom prst="rect">
            <a:avLst/>
          </a:prstGeom>
          <a:solidFill>
            <a:srgbClr val="D2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973139" y="536575"/>
            <a:ext cx="5467349" cy="587375"/>
          </a:xfrm>
        </p:spPr>
        <p:txBody>
          <a:bodyPr/>
          <a:lstStyle>
            <a:lvl1pPr>
              <a:defRPr/>
            </a:lvl1pPr>
          </a:lstStyle>
          <a:p>
            <a:r>
              <a:rPr lang="en-US" dirty="0"/>
              <a:t>CLICK TO EDIT MASTER TITLE</a:t>
            </a:r>
          </a:p>
        </p:txBody>
      </p:sp>
      <p:sp>
        <p:nvSpPr>
          <p:cNvPr id="3" name="Content Placeholder 2"/>
          <p:cNvSpPr>
            <a:spLocks noGrp="1"/>
          </p:cNvSpPr>
          <p:nvPr>
            <p:ph idx="1"/>
          </p:nvPr>
        </p:nvSpPr>
        <p:spPr>
          <a:xfrm>
            <a:off x="973139" y="1984375"/>
            <a:ext cx="5467350" cy="3986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lvl1pPr>
              <a:defRPr>
                <a:solidFill>
                  <a:schemeClr val="tx1">
                    <a:lumMod val="50000"/>
                    <a:lumOff val="50000"/>
                  </a:schemeClr>
                </a:solidFill>
              </a:defRPr>
            </a:lvl1pPr>
          </a:lstStyle>
          <a:p>
            <a:endParaRPr lang="en-US" dirty="0"/>
          </a:p>
        </p:txBody>
      </p:sp>
      <p:sp>
        <p:nvSpPr>
          <p:cNvPr id="8" name="Content Placeholder 2"/>
          <p:cNvSpPr>
            <a:spLocks noGrp="1"/>
          </p:cNvSpPr>
          <p:nvPr>
            <p:ph idx="12"/>
          </p:nvPr>
        </p:nvSpPr>
        <p:spPr>
          <a:xfrm>
            <a:off x="7753350" y="1984375"/>
            <a:ext cx="3913188" cy="3986784"/>
          </a:xfrm>
        </p:spPr>
        <p:txBody>
          <a:bodyPr/>
          <a:lstStyle>
            <a:lvl1pPr>
              <a:defRPr>
                <a:solidFill>
                  <a:schemeClr val="tx1"/>
                </a:solidFill>
              </a:defRPr>
            </a:lvl1pPr>
            <a:lvl2pPr>
              <a:buClrTx/>
              <a:defRPr>
                <a:solidFill>
                  <a:schemeClr val="tx1"/>
                </a:solidFill>
              </a:defRPr>
            </a:lvl2pPr>
            <a:lvl3pPr>
              <a:buClrTx/>
              <a:defRPr>
                <a:solidFill>
                  <a:schemeClr val="tx1"/>
                </a:solidFill>
              </a:defRPr>
            </a:lvl3pPr>
            <a:lvl4pPr>
              <a:buClrTx/>
              <a:defRPr>
                <a:solidFill>
                  <a:schemeClr val="tx1"/>
                </a:solidFill>
              </a:defRPr>
            </a:lvl4pPr>
            <a:lvl5pPr>
              <a:buClrTx/>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Rectangle 9"/>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userDrawn="1"/>
        </p:nvSpPr>
        <p:spPr>
          <a:xfrm>
            <a:off x="8420100" y="6657947"/>
            <a:ext cx="3768726" cy="200053"/>
          </a:xfrm>
          <a:prstGeom prst="rect">
            <a:avLst/>
          </a:prstGeom>
        </p:spPr>
        <p:txBody>
          <a:bodyPr vert="horz" lIns="91448" tIns="45724" rIns="91448" bIns="45724" rtlCol="0" anchor="ctr">
            <a:noAutofit/>
          </a:bodyPr>
          <a:lstStyle>
            <a:defPPr>
              <a:defRPr lang="en-US"/>
            </a:defPPr>
            <a:lvl1pPr algn="r">
              <a:defRPr sz="1200">
                <a:solidFill>
                  <a:schemeClr val="tx1">
                    <a:tint val="75000"/>
                  </a:schemeClr>
                </a:solidFill>
              </a:defRPr>
            </a:lvl1pPr>
          </a:lstStyle>
          <a:p>
            <a:pPr lvl="0"/>
            <a:r>
              <a:rPr lang="en-US" sz="700" dirty="0">
                <a:solidFill>
                  <a:schemeClr val="tx1">
                    <a:lumMod val="50000"/>
                    <a:lumOff val="50000"/>
                  </a:schemeClr>
                </a:solidFill>
              </a:rPr>
              <a:t>©</a:t>
            </a:r>
            <a:fld id="{DE0E1CB7-DA98-4AE3-9B7A-4E54193F9C18}" type="datetimeyyyy">
              <a:rPr lang="en-US" sz="700" smtClean="0">
                <a:solidFill>
                  <a:schemeClr val="tx1">
                    <a:lumMod val="50000"/>
                    <a:lumOff val="50000"/>
                  </a:schemeClr>
                </a:solidFill>
              </a:rPr>
              <a:t>2023</a:t>
            </a:fld>
            <a:r>
              <a:rPr lang="en-US" sz="700" dirty="0">
                <a:solidFill>
                  <a:schemeClr val="tx1">
                    <a:lumMod val="50000"/>
                    <a:lumOff val="50000"/>
                  </a:schemeClr>
                </a:solidFill>
              </a:rPr>
              <a:t> Mayo Foundation for Medical Education and Research  |  slide-</a:t>
            </a:r>
            <a:fld id="{D445C29B-035B-48ED-941F-A66A11A8A322}" type="slidenum">
              <a:rPr lang="en-US" sz="700" smtClean="0">
                <a:solidFill>
                  <a:schemeClr val="tx1">
                    <a:lumMod val="50000"/>
                    <a:lumOff val="50000"/>
                  </a:schemeClr>
                </a:solidFill>
              </a:rPr>
              <a:pPr lvl="0"/>
              <a:t>‹#›</a:t>
            </a:fld>
            <a:endParaRPr lang="en-US" sz="700" dirty="0">
              <a:solidFill>
                <a:schemeClr val="tx1">
                  <a:lumMod val="50000"/>
                  <a:lumOff val="50000"/>
                </a:schemeClr>
              </a:solidFill>
            </a:endParaRPr>
          </a:p>
        </p:txBody>
      </p:sp>
    </p:spTree>
    <p:extLst>
      <p:ext uri="{BB962C8B-B14F-4D97-AF65-F5344CB8AC3E}">
        <p14:creationId xmlns:p14="http://schemas.microsoft.com/office/powerpoint/2010/main" val="179842415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0/60 Title and Two Content Comparison_blue line">
    <p:spTree>
      <p:nvGrpSpPr>
        <p:cNvPr id="1" name=""/>
        <p:cNvGrpSpPr/>
        <p:nvPr/>
      </p:nvGrpSpPr>
      <p:grpSpPr>
        <a:xfrm>
          <a:off x="0" y="0"/>
          <a:ext cx="0" cy="0"/>
          <a:chOff x="0" y="0"/>
          <a:chExt cx="0" cy="0"/>
        </a:xfrm>
      </p:grpSpPr>
      <p:sp>
        <p:nvSpPr>
          <p:cNvPr id="6" name="Rectangle 5"/>
          <p:cNvSpPr/>
          <p:nvPr userDrawn="1"/>
        </p:nvSpPr>
        <p:spPr>
          <a:xfrm>
            <a:off x="4416425" y="0"/>
            <a:ext cx="7772400" cy="6858000"/>
          </a:xfrm>
          <a:prstGeom prst="rect">
            <a:avLst/>
          </a:prstGeom>
          <a:solidFill>
            <a:srgbClr val="D2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973138" y="2366169"/>
            <a:ext cx="3074987" cy="2125663"/>
          </a:xfrm>
        </p:spPr>
        <p:txBody>
          <a:bodyPr tIns="0" bIns="0" anchor="ctr" anchorCtr="0"/>
          <a:lstStyle>
            <a:lvl1pPr>
              <a:defRPr sz="3200" baseline="0"/>
            </a:lvl1pPr>
          </a:lstStyle>
          <a:p>
            <a:r>
              <a:rPr lang="en-US" dirty="0"/>
              <a:t>CLICK TO EDIT MASTER TITLE</a:t>
            </a:r>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7" name="Rectangle 6"/>
          <p:cNvSpPr/>
          <p:nvPr userDrawn="1"/>
        </p:nvSpPr>
        <p:spPr>
          <a:xfrm rot="16200000">
            <a:off x="-1624964" y="3362325"/>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p:txBody>
          <a:bodyPr/>
          <a:lstStyle>
            <a:lvl1pPr>
              <a:defRPr>
                <a:solidFill>
                  <a:schemeClr val="tx1">
                    <a:lumMod val="50000"/>
                    <a:lumOff val="50000"/>
                  </a:schemeClr>
                </a:solidFill>
              </a:defRPr>
            </a:lvl1pPr>
          </a:lstStyle>
          <a:p>
            <a:endParaRPr lang="en-US" dirty="0"/>
          </a:p>
        </p:txBody>
      </p:sp>
      <p:sp>
        <p:nvSpPr>
          <p:cNvPr id="12" name="Text Placeholder 2"/>
          <p:cNvSpPr>
            <a:spLocks noGrp="1"/>
          </p:cNvSpPr>
          <p:nvPr>
            <p:ph type="body" idx="1"/>
          </p:nvPr>
        </p:nvSpPr>
        <p:spPr>
          <a:xfrm>
            <a:off x="4991100" y="542925"/>
            <a:ext cx="3144837" cy="771525"/>
          </a:xfrm>
        </p:spPr>
        <p:txBody>
          <a:bodyPr bIns="0" anchor="b"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13" name="Content Placeholder 3"/>
          <p:cNvSpPr>
            <a:spLocks noGrp="1"/>
          </p:cNvSpPr>
          <p:nvPr>
            <p:ph sz="half" idx="2"/>
          </p:nvPr>
        </p:nvSpPr>
        <p:spPr>
          <a:xfrm>
            <a:off x="4991100" y="1597025"/>
            <a:ext cx="3144837" cy="3986784"/>
          </a:xfrm>
        </p:spPr>
        <p:txBody>
          <a:bodyPr tIns="91440"/>
          <a:lstStyle>
            <a:lvl1pPr>
              <a:defRPr sz="2400">
                <a:solidFill>
                  <a:schemeClr val="tx1"/>
                </a:solidFill>
              </a:defRPr>
            </a:lvl1pPr>
            <a:lvl2pPr>
              <a:buClrTx/>
              <a:defRPr sz="2400">
                <a:solidFill>
                  <a:schemeClr val="tx1"/>
                </a:solidFill>
              </a:defRPr>
            </a:lvl2pPr>
            <a:lvl3pPr>
              <a:buClrTx/>
              <a:defRPr sz="2400">
                <a:solidFill>
                  <a:schemeClr val="tx1"/>
                </a:solidFill>
              </a:defRPr>
            </a:lvl3pPr>
            <a:lvl4pPr>
              <a:buClrTx/>
              <a:defRPr sz="2400">
                <a:solidFill>
                  <a:schemeClr val="tx1"/>
                </a:solidFill>
              </a:defRPr>
            </a:lvl4pPr>
            <a:lvl5pPr>
              <a:buClrTx/>
              <a:defRPr sz="24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2"/>
          <p:cNvSpPr>
            <a:spLocks noGrp="1"/>
          </p:cNvSpPr>
          <p:nvPr>
            <p:ph type="body" idx="12"/>
          </p:nvPr>
        </p:nvSpPr>
        <p:spPr>
          <a:xfrm>
            <a:off x="8524876" y="542925"/>
            <a:ext cx="3144837" cy="771525"/>
          </a:xfrm>
        </p:spPr>
        <p:txBody>
          <a:bodyPr bIns="0" anchor="b" anchorCtr="0"/>
          <a:lstStyle>
            <a:lvl1pPr marL="0" indent="0">
              <a:buNone/>
              <a:defRPr sz="2400" b="1">
                <a:solidFill>
                  <a:schemeClr val="tx1"/>
                </a:solidFill>
              </a:defRPr>
            </a:lvl1pPr>
            <a:lvl2pPr marL="457241" indent="0">
              <a:buNone/>
              <a:defRPr sz="2000" b="1"/>
            </a:lvl2pPr>
            <a:lvl3pPr marL="914484" indent="0">
              <a:buNone/>
              <a:defRPr sz="1900" b="1"/>
            </a:lvl3pPr>
            <a:lvl4pPr marL="1371725" indent="0">
              <a:buNone/>
              <a:defRPr sz="1600" b="1"/>
            </a:lvl4pPr>
            <a:lvl5pPr marL="1828968" indent="0">
              <a:buNone/>
              <a:defRPr sz="1600" b="1"/>
            </a:lvl5pPr>
            <a:lvl6pPr marL="2286209" indent="0">
              <a:buNone/>
              <a:defRPr sz="1600" b="1"/>
            </a:lvl6pPr>
            <a:lvl7pPr marL="2743452" indent="0">
              <a:buNone/>
              <a:defRPr sz="1600" b="1"/>
            </a:lvl7pPr>
            <a:lvl8pPr marL="3200693" indent="0">
              <a:buNone/>
              <a:defRPr sz="1600" b="1"/>
            </a:lvl8pPr>
            <a:lvl9pPr marL="3657936" indent="0">
              <a:buNone/>
              <a:defRPr sz="1600" b="1"/>
            </a:lvl9pPr>
          </a:lstStyle>
          <a:p>
            <a:pPr lvl="0"/>
            <a:r>
              <a:rPr lang="en-US"/>
              <a:t>Click to edit Master text styles</a:t>
            </a:r>
          </a:p>
        </p:txBody>
      </p:sp>
      <p:sp>
        <p:nvSpPr>
          <p:cNvPr id="15" name="Content Placeholder 3"/>
          <p:cNvSpPr>
            <a:spLocks noGrp="1"/>
          </p:cNvSpPr>
          <p:nvPr>
            <p:ph sz="half" idx="13"/>
          </p:nvPr>
        </p:nvSpPr>
        <p:spPr>
          <a:xfrm>
            <a:off x="8524876" y="1597025"/>
            <a:ext cx="3144837" cy="3986784"/>
          </a:xfrm>
        </p:spPr>
        <p:txBody>
          <a:bodyPr vert="horz" lIns="0" tIns="91440" rIns="0" bIns="45724" rtlCol="0">
            <a:noAutofit/>
          </a:bodyPr>
          <a:lstStyle>
            <a:lvl1pPr>
              <a:defRPr lang="en-US" dirty="0" smtClean="0">
                <a:solidFill>
                  <a:schemeClr val="tx1"/>
                </a:solidFill>
              </a:defRPr>
            </a:lvl1pPr>
            <a:lvl2pPr>
              <a:buClrTx/>
              <a:defRPr lang="en-US" dirty="0" smtClean="0">
                <a:solidFill>
                  <a:schemeClr val="tx1"/>
                </a:solidFill>
              </a:defRPr>
            </a:lvl2pPr>
            <a:lvl3pPr>
              <a:buClrTx/>
              <a:defRPr lang="en-US" dirty="0" smtClean="0">
                <a:solidFill>
                  <a:schemeClr val="tx1"/>
                </a:solidFill>
              </a:defRPr>
            </a:lvl3pPr>
            <a:lvl4pPr>
              <a:buClrTx/>
              <a:defRPr lang="en-US" dirty="0" smtClean="0">
                <a:solidFill>
                  <a:schemeClr val="tx1"/>
                </a:solidFill>
              </a:defRPr>
            </a:lvl4pPr>
            <a:lvl5pPr>
              <a:buClrTx/>
              <a:defRPr lang="en-US" dirty="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Freeform 15"/>
          <p:cNvSpPr/>
          <p:nvPr userDrawn="1"/>
        </p:nvSpPr>
        <p:spPr>
          <a:xfrm>
            <a:off x="4981575" y="1455737"/>
            <a:ext cx="6667500" cy="0"/>
          </a:xfrm>
          <a:custGeom>
            <a:avLst/>
            <a:gdLst>
              <a:gd name="connsiteX0" fmla="*/ 0 w 6667500"/>
              <a:gd name="connsiteY0" fmla="*/ 0 h 0"/>
              <a:gd name="connsiteX1" fmla="*/ 6667500 w 6667500"/>
              <a:gd name="connsiteY1" fmla="*/ 0 h 0"/>
            </a:gdLst>
            <a:ahLst/>
            <a:cxnLst>
              <a:cxn ang="0">
                <a:pos x="connsiteX0" y="connsiteY0"/>
              </a:cxn>
              <a:cxn ang="0">
                <a:pos x="connsiteX1" y="connsiteY1"/>
              </a:cxn>
            </a:cxnLst>
            <a:rect l="l" t="t" r="r" b="b"/>
            <a:pathLst>
              <a:path w="6667500">
                <a:moveTo>
                  <a:pt x="0" y="0"/>
                </a:moveTo>
                <a:lnTo>
                  <a:pt x="6667500" y="0"/>
                </a:lnTo>
              </a:path>
            </a:pathLst>
          </a:cu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Box 16"/>
          <p:cNvSpPr txBox="1"/>
          <p:nvPr userDrawn="1"/>
        </p:nvSpPr>
        <p:spPr>
          <a:xfrm>
            <a:off x="8420100" y="6657947"/>
            <a:ext cx="3768726" cy="200053"/>
          </a:xfrm>
          <a:prstGeom prst="rect">
            <a:avLst/>
          </a:prstGeom>
        </p:spPr>
        <p:txBody>
          <a:bodyPr vert="horz" lIns="91448" tIns="45724" rIns="91448" bIns="45724" rtlCol="0" anchor="ctr">
            <a:noAutofit/>
          </a:bodyPr>
          <a:lstStyle>
            <a:defPPr>
              <a:defRPr lang="en-US"/>
            </a:defPPr>
            <a:lvl1pPr algn="r">
              <a:defRPr sz="1200">
                <a:solidFill>
                  <a:schemeClr val="tx1">
                    <a:tint val="75000"/>
                  </a:schemeClr>
                </a:solidFill>
              </a:defRPr>
            </a:lvl1pPr>
          </a:lstStyle>
          <a:p>
            <a:pPr lvl="0"/>
            <a:r>
              <a:rPr lang="en-US" sz="700" dirty="0">
                <a:solidFill>
                  <a:schemeClr val="tx1">
                    <a:lumMod val="50000"/>
                    <a:lumOff val="50000"/>
                  </a:schemeClr>
                </a:solidFill>
              </a:rPr>
              <a:t>©</a:t>
            </a:r>
            <a:fld id="{C4E928E9-032F-4C67-90C8-3230976C52E1}" type="datetimeyyyy">
              <a:rPr lang="en-US" sz="700" smtClean="0">
                <a:solidFill>
                  <a:schemeClr val="tx1">
                    <a:lumMod val="50000"/>
                    <a:lumOff val="50000"/>
                  </a:schemeClr>
                </a:solidFill>
              </a:rPr>
              <a:t>2023</a:t>
            </a:fld>
            <a:r>
              <a:rPr lang="en-US" sz="700" dirty="0">
                <a:solidFill>
                  <a:schemeClr val="tx1">
                    <a:lumMod val="50000"/>
                    <a:lumOff val="50000"/>
                  </a:schemeClr>
                </a:solidFill>
              </a:rPr>
              <a:t> Mayo Foundation for Medical Education and Research  |  slide-</a:t>
            </a:r>
            <a:fld id="{D445C29B-035B-48ED-941F-A66A11A8A322}" type="slidenum">
              <a:rPr lang="en-US" sz="700" smtClean="0">
                <a:solidFill>
                  <a:schemeClr val="tx1">
                    <a:lumMod val="50000"/>
                    <a:lumOff val="50000"/>
                  </a:schemeClr>
                </a:solidFill>
              </a:rPr>
              <a:pPr lvl="0"/>
              <a:t>‹#›</a:t>
            </a:fld>
            <a:endParaRPr lang="en-US" sz="700" dirty="0">
              <a:solidFill>
                <a:schemeClr val="tx1">
                  <a:lumMod val="50000"/>
                  <a:lumOff val="50000"/>
                </a:schemeClr>
              </a:solidFill>
            </a:endParaRPr>
          </a:p>
        </p:txBody>
      </p:sp>
    </p:spTree>
    <p:extLst>
      <p:ext uri="{BB962C8B-B14F-4D97-AF65-F5344CB8AC3E}">
        <p14:creationId xmlns:p14="http://schemas.microsoft.com/office/powerpoint/2010/main" val="3610369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TITLE STYLE</a:t>
            </a:r>
          </a:p>
        </p:txBody>
      </p:sp>
      <p:sp>
        <p:nvSpPr>
          <p:cNvPr id="3" name="Date Placeholder 2"/>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6" name="Rectangle 5"/>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804998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_60/40 imag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73136" y="2854325"/>
            <a:ext cx="5879592" cy="1397000"/>
          </a:xfrm>
        </p:spPr>
        <p:txBody>
          <a:bodyPr lIns="0" tIns="0" rIns="0" bIns="0" anchor="b" anchorCtr="0">
            <a:noAutofit/>
          </a:bodyPr>
          <a:lstStyle>
            <a:lvl1pPr algn="l">
              <a:lnSpc>
                <a:spcPct val="80000"/>
              </a:lnSpc>
              <a:defRPr sz="6000" cap="all" baseline="0">
                <a:solidFill>
                  <a:schemeClr val="tx1"/>
                </a:solidFill>
              </a:defRPr>
            </a:lvl1pPr>
          </a:lstStyle>
          <a:p>
            <a:r>
              <a:rPr lang="en-US" dirty="0"/>
              <a:t>CLICK TO EDIT TITLE</a:t>
            </a:r>
          </a:p>
        </p:txBody>
      </p:sp>
      <p:sp>
        <p:nvSpPr>
          <p:cNvPr id="3" name="Subtitle 2"/>
          <p:cNvSpPr>
            <a:spLocks noGrp="1"/>
          </p:cNvSpPr>
          <p:nvPr>
            <p:ph type="subTitle" idx="1"/>
          </p:nvPr>
        </p:nvSpPr>
        <p:spPr>
          <a:xfrm>
            <a:off x="973008" y="4257675"/>
            <a:ext cx="5879592" cy="685800"/>
          </a:xfrm>
        </p:spPr>
        <p:txBody>
          <a:bodyPr lIns="0" tIns="45720" rIns="0">
            <a:noAutofit/>
          </a:bodyPr>
          <a:lstStyle>
            <a:lvl1pPr marL="0" indent="0" algn="l">
              <a:lnSpc>
                <a:spcPct val="80000"/>
              </a:lnSpc>
              <a:spcBef>
                <a:spcPts val="0"/>
              </a:spcBef>
              <a:buNone/>
              <a:defRPr sz="2400" b="0" cap="all" baseline="0">
                <a:solidFill>
                  <a:schemeClr val="accent1"/>
                </a:solidFill>
              </a:defRPr>
            </a:lvl1pPr>
            <a:lvl2pPr marL="457241" indent="0" algn="ctr">
              <a:buNone/>
              <a:defRPr>
                <a:solidFill>
                  <a:schemeClr val="tx1">
                    <a:tint val="75000"/>
                  </a:schemeClr>
                </a:solidFill>
              </a:defRPr>
            </a:lvl2pPr>
            <a:lvl3pPr marL="914484" indent="0" algn="ctr">
              <a:buNone/>
              <a:defRPr>
                <a:solidFill>
                  <a:schemeClr val="tx1">
                    <a:tint val="75000"/>
                  </a:schemeClr>
                </a:solidFill>
              </a:defRPr>
            </a:lvl3pPr>
            <a:lvl4pPr marL="1371725" indent="0" algn="ctr">
              <a:buNone/>
              <a:defRPr>
                <a:solidFill>
                  <a:schemeClr val="tx1">
                    <a:tint val="75000"/>
                  </a:schemeClr>
                </a:solidFill>
              </a:defRPr>
            </a:lvl4pPr>
            <a:lvl5pPr marL="1828968" indent="0" algn="ctr">
              <a:buNone/>
              <a:defRPr>
                <a:solidFill>
                  <a:schemeClr val="tx1">
                    <a:tint val="75000"/>
                  </a:schemeClr>
                </a:solidFill>
              </a:defRPr>
            </a:lvl5pPr>
            <a:lvl6pPr marL="2286209" indent="0" algn="ctr">
              <a:buNone/>
              <a:defRPr>
                <a:solidFill>
                  <a:schemeClr val="tx1">
                    <a:tint val="75000"/>
                  </a:schemeClr>
                </a:solidFill>
              </a:defRPr>
            </a:lvl6pPr>
            <a:lvl7pPr marL="2743452" indent="0" algn="ctr">
              <a:buNone/>
              <a:defRPr>
                <a:solidFill>
                  <a:schemeClr val="tx1">
                    <a:tint val="75000"/>
                  </a:schemeClr>
                </a:solidFill>
              </a:defRPr>
            </a:lvl7pPr>
            <a:lvl8pPr marL="3200693" indent="0" algn="ctr">
              <a:buNone/>
              <a:defRPr>
                <a:solidFill>
                  <a:schemeClr val="tx1">
                    <a:tint val="75000"/>
                  </a:schemeClr>
                </a:solidFill>
              </a:defRPr>
            </a:lvl8pPr>
            <a:lvl9pPr marL="3657936"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8" name="Freeform 6"/>
          <p:cNvSpPr>
            <a:spLocks noChangeAspect="1" noEditPoints="1"/>
          </p:cNvSpPr>
          <p:nvPr userDrawn="1"/>
        </p:nvSpPr>
        <p:spPr bwMode="auto">
          <a:xfrm>
            <a:off x="541338" y="536575"/>
            <a:ext cx="838146" cy="914400"/>
          </a:xfrm>
          <a:custGeom>
            <a:avLst/>
            <a:gdLst>
              <a:gd name="T0" fmla="*/ 661 w 1089"/>
              <a:gd name="T1" fmla="*/ 944 h 1188"/>
              <a:gd name="T2" fmla="*/ 690 w 1089"/>
              <a:gd name="T3" fmla="*/ 760 h 1188"/>
              <a:gd name="T4" fmla="*/ 399 w 1089"/>
              <a:gd name="T5" fmla="*/ 967 h 1188"/>
              <a:gd name="T6" fmla="*/ 569 w 1089"/>
              <a:gd name="T7" fmla="*/ 721 h 1188"/>
              <a:gd name="T8" fmla="*/ 360 w 1089"/>
              <a:gd name="T9" fmla="*/ 930 h 1188"/>
              <a:gd name="T10" fmla="*/ 452 w 1089"/>
              <a:gd name="T11" fmla="*/ 794 h 1188"/>
              <a:gd name="T12" fmla="*/ 219 w 1089"/>
              <a:gd name="T13" fmla="*/ 794 h 1188"/>
              <a:gd name="T14" fmla="*/ 490 w 1089"/>
              <a:gd name="T15" fmla="*/ 692 h 1188"/>
              <a:gd name="T16" fmla="*/ 336 w 1089"/>
              <a:gd name="T17" fmla="*/ 999 h 1188"/>
              <a:gd name="T18" fmla="*/ 753 w 1089"/>
              <a:gd name="T19" fmla="*/ 999 h 1188"/>
              <a:gd name="T20" fmla="*/ 869 w 1089"/>
              <a:gd name="T21" fmla="*/ 794 h 1188"/>
              <a:gd name="T22" fmla="*/ 729 w 1089"/>
              <a:gd name="T23" fmla="*/ 721 h 1188"/>
              <a:gd name="T24" fmla="*/ 869 w 1089"/>
              <a:gd name="T25" fmla="*/ 794 h 1188"/>
              <a:gd name="T26" fmla="*/ 1016 w 1089"/>
              <a:gd name="T27" fmla="*/ 285 h 1188"/>
              <a:gd name="T28" fmla="*/ 1080 w 1089"/>
              <a:gd name="T29" fmla="*/ 453 h 1188"/>
              <a:gd name="T30" fmla="*/ 1062 w 1089"/>
              <a:gd name="T31" fmla="*/ 341 h 1188"/>
              <a:gd name="T32" fmla="*/ 810 w 1089"/>
              <a:gd name="T33" fmla="*/ 458 h 1188"/>
              <a:gd name="T34" fmla="*/ 872 w 1089"/>
              <a:gd name="T35" fmla="*/ 474 h 1188"/>
              <a:gd name="T36" fmla="*/ 872 w 1089"/>
              <a:gd name="T37" fmla="*/ 289 h 1188"/>
              <a:gd name="T38" fmla="*/ 758 w 1089"/>
              <a:gd name="T39" fmla="*/ 303 h 1188"/>
              <a:gd name="T40" fmla="*/ 713 w 1089"/>
              <a:gd name="T41" fmla="*/ 335 h 1188"/>
              <a:gd name="T42" fmla="*/ 528 w 1089"/>
              <a:gd name="T43" fmla="*/ 302 h 1188"/>
              <a:gd name="T44" fmla="*/ 528 w 1089"/>
              <a:gd name="T45" fmla="*/ 489 h 1188"/>
              <a:gd name="T46" fmla="*/ 573 w 1089"/>
              <a:gd name="T47" fmla="*/ 329 h 1188"/>
              <a:gd name="T48" fmla="*/ 408 w 1089"/>
              <a:gd name="T49" fmla="*/ 303 h 1188"/>
              <a:gd name="T50" fmla="*/ 408 w 1089"/>
              <a:gd name="T51" fmla="*/ 489 h 1188"/>
              <a:gd name="T52" fmla="*/ 471 w 1089"/>
              <a:gd name="T53" fmla="*/ 320 h 1188"/>
              <a:gd name="T54" fmla="*/ 408 w 1089"/>
              <a:gd name="T55" fmla="*/ 303 h 1188"/>
              <a:gd name="T56" fmla="*/ 329 w 1089"/>
              <a:gd name="T57" fmla="*/ 472 h 1188"/>
              <a:gd name="T58" fmla="*/ 309 w 1089"/>
              <a:gd name="T59" fmla="*/ 303 h 1188"/>
              <a:gd name="T60" fmla="*/ 243 w 1089"/>
              <a:gd name="T61" fmla="*/ 320 h 1188"/>
              <a:gd name="T62" fmla="*/ 379 w 1089"/>
              <a:gd name="T63" fmla="*/ 489 h 1188"/>
              <a:gd name="T64" fmla="*/ 188 w 1089"/>
              <a:gd name="T65" fmla="*/ 298 h 1188"/>
              <a:gd name="T66" fmla="*/ 193 w 1089"/>
              <a:gd name="T67" fmla="*/ 464 h 1188"/>
              <a:gd name="T68" fmla="*/ 114 w 1089"/>
              <a:gd name="T69" fmla="*/ 302 h 1188"/>
              <a:gd name="T70" fmla="*/ 884 w 1089"/>
              <a:gd name="T71" fmla="*/ 16 h 1188"/>
              <a:gd name="T72" fmla="*/ 776 w 1089"/>
              <a:gd name="T73" fmla="*/ 107 h 1188"/>
              <a:gd name="T74" fmla="*/ 776 w 1089"/>
              <a:gd name="T75" fmla="*/ 107 h 1188"/>
              <a:gd name="T76" fmla="*/ 743 w 1089"/>
              <a:gd name="T77" fmla="*/ 36 h 1188"/>
              <a:gd name="T78" fmla="*/ 702 w 1089"/>
              <a:gd name="T79" fmla="*/ 17 h 1188"/>
              <a:gd name="T80" fmla="*/ 640 w 1089"/>
              <a:gd name="T81" fmla="*/ 40 h 1188"/>
              <a:gd name="T82" fmla="*/ 568 w 1089"/>
              <a:gd name="T83" fmla="*/ 4 h 1188"/>
              <a:gd name="T84" fmla="*/ 652 w 1089"/>
              <a:gd name="T85" fmla="*/ 172 h 1188"/>
              <a:gd name="T86" fmla="*/ 714 w 1089"/>
              <a:gd name="T87" fmla="*/ 189 h 1188"/>
              <a:gd name="T88" fmla="*/ 444 w 1089"/>
              <a:gd name="T89" fmla="*/ 120 h 1188"/>
              <a:gd name="T90" fmla="*/ 437 w 1089"/>
              <a:gd name="T91" fmla="*/ 136 h 1188"/>
              <a:gd name="T92" fmla="*/ 509 w 1089"/>
              <a:gd name="T93" fmla="*/ 189 h 1188"/>
              <a:gd name="T94" fmla="*/ 567 w 1089"/>
              <a:gd name="T95" fmla="*/ 169 h 1188"/>
              <a:gd name="T96" fmla="*/ 379 w 1089"/>
              <a:gd name="T97" fmla="*/ 189 h 1188"/>
              <a:gd name="T98" fmla="*/ 164 w 1089"/>
              <a:gd name="T99" fmla="*/ 189 h 1188"/>
              <a:gd name="T100" fmla="*/ 223 w 1089"/>
              <a:gd name="T101" fmla="*/ 197 h 1188"/>
              <a:gd name="T102" fmla="*/ 276 w 1089"/>
              <a:gd name="T103" fmla="*/ 203 h 1188"/>
              <a:gd name="T104" fmla="*/ 336 w 1089"/>
              <a:gd name="T105" fmla="*/ 34 h 1188"/>
              <a:gd name="T106" fmla="*/ 229 w 1089"/>
              <a:gd name="T107" fmla="*/ 148 h 1188"/>
              <a:gd name="T108" fmla="*/ 119 w 1089"/>
              <a:gd name="T109" fmla="*/ 47 h 1188"/>
              <a:gd name="T110" fmla="*/ 164 w 1089"/>
              <a:gd name="T111" fmla="*/ 203 h 1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089" h="1188">
                <a:moveTo>
                  <a:pt x="598" y="609"/>
                </a:moveTo>
                <a:cubicBezTo>
                  <a:pt x="598" y="783"/>
                  <a:pt x="598" y="783"/>
                  <a:pt x="598" y="783"/>
                </a:cubicBezTo>
                <a:cubicBezTo>
                  <a:pt x="598" y="850"/>
                  <a:pt x="619" y="904"/>
                  <a:pt x="661" y="944"/>
                </a:cubicBezTo>
                <a:cubicBezTo>
                  <a:pt x="661" y="944"/>
                  <a:pt x="661" y="944"/>
                  <a:pt x="661" y="944"/>
                </a:cubicBezTo>
                <a:cubicBezTo>
                  <a:pt x="661" y="898"/>
                  <a:pt x="661" y="898"/>
                  <a:pt x="661" y="898"/>
                </a:cubicBezTo>
                <a:cubicBezTo>
                  <a:pt x="645" y="869"/>
                  <a:pt x="637" y="834"/>
                  <a:pt x="637" y="794"/>
                </a:cubicBezTo>
                <a:cubicBezTo>
                  <a:pt x="637" y="760"/>
                  <a:pt x="637" y="760"/>
                  <a:pt x="637" y="760"/>
                </a:cubicBezTo>
                <a:cubicBezTo>
                  <a:pt x="690" y="760"/>
                  <a:pt x="690" y="760"/>
                  <a:pt x="690" y="760"/>
                </a:cubicBezTo>
                <a:cubicBezTo>
                  <a:pt x="690" y="760"/>
                  <a:pt x="690" y="929"/>
                  <a:pt x="690" y="937"/>
                </a:cubicBezTo>
                <a:cubicBezTo>
                  <a:pt x="690" y="953"/>
                  <a:pt x="690" y="962"/>
                  <a:pt x="689" y="966"/>
                </a:cubicBezTo>
                <a:cubicBezTo>
                  <a:pt x="682" y="1063"/>
                  <a:pt x="635" y="1128"/>
                  <a:pt x="544" y="1166"/>
                </a:cubicBezTo>
                <a:cubicBezTo>
                  <a:pt x="454" y="1128"/>
                  <a:pt x="406" y="1063"/>
                  <a:pt x="399" y="967"/>
                </a:cubicBezTo>
                <a:cubicBezTo>
                  <a:pt x="461" y="925"/>
                  <a:pt x="490" y="864"/>
                  <a:pt x="490" y="783"/>
                </a:cubicBezTo>
                <a:cubicBezTo>
                  <a:pt x="490" y="760"/>
                  <a:pt x="490" y="760"/>
                  <a:pt x="490" y="760"/>
                </a:cubicBezTo>
                <a:cubicBezTo>
                  <a:pt x="569" y="760"/>
                  <a:pt x="569" y="760"/>
                  <a:pt x="569" y="760"/>
                </a:cubicBezTo>
                <a:cubicBezTo>
                  <a:pt x="569" y="721"/>
                  <a:pt x="569" y="721"/>
                  <a:pt x="569" y="721"/>
                </a:cubicBezTo>
                <a:cubicBezTo>
                  <a:pt x="360" y="721"/>
                  <a:pt x="360" y="721"/>
                  <a:pt x="360" y="721"/>
                </a:cubicBezTo>
                <a:cubicBezTo>
                  <a:pt x="360" y="929"/>
                  <a:pt x="360" y="929"/>
                  <a:pt x="360" y="929"/>
                </a:cubicBezTo>
                <a:cubicBezTo>
                  <a:pt x="360" y="929"/>
                  <a:pt x="360" y="930"/>
                  <a:pt x="360" y="930"/>
                </a:cubicBezTo>
                <a:cubicBezTo>
                  <a:pt x="360" y="930"/>
                  <a:pt x="360" y="930"/>
                  <a:pt x="360" y="930"/>
                </a:cubicBezTo>
                <a:cubicBezTo>
                  <a:pt x="376" y="919"/>
                  <a:pt x="388" y="906"/>
                  <a:pt x="398" y="890"/>
                </a:cubicBezTo>
                <a:cubicBezTo>
                  <a:pt x="398" y="760"/>
                  <a:pt x="398" y="760"/>
                  <a:pt x="398" y="760"/>
                </a:cubicBezTo>
                <a:cubicBezTo>
                  <a:pt x="452" y="760"/>
                  <a:pt x="452" y="760"/>
                  <a:pt x="452" y="760"/>
                </a:cubicBezTo>
                <a:cubicBezTo>
                  <a:pt x="452" y="794"/>
                  <a:pt x="452" y="794"/>
                  <a:pt x="452" y="794"/>
                </a:cubicBezTo>
                <a:cubicBezTo>
                  <a:pt x="452" y="854"/>
                  <a:pt x="434" y="902"/>
                  <a:pt x="398" y="936"/>
                </a:cubicBezTo>
                <a:cubicBezTo>
                  <a:pt x="383" y="951"/>
                  <a:pt x="370" y="959"/>
                  <a:pt x="361" y="964"/>
                </a:cubicBezTo>
                <a:cubicBezTo>
                  <a:pt x="352" y="970"/>
                  <a:pt x="345" y="973"/>
                  <a:pt x="336" y="977"/>
                </a:cubicBezTo>
                <a:cubicBezTo>
                  <a:pt x="257" y="944"/>
                  <a:pt x="219" y="882"/>
                  <a:pt x="219" y="794"/>
                </a:cubicBezTo>
                <a:cubicBezTo>
                  <a:pt x="219" y="648"/>
                  <a:pt x="219" y="648"/>
                  <a:pt x="219" y="648"/>
                </a:cubicBezTo>
                <a:cubicBezTo>
                  <a:pt x="452" y="648"/>
                  <a:pt x="452" y="648"/>
                  <a:pt x="452" y="648"/>
                </a:cubicBezTo>
                <a:cubicBezTo>
                  <a:pt x="452" y="692"/>
                  <a:pt x="452" y="692"/>
                  <a:pt x="452" y="692"/>
                </a:cubicBezTo>
                <a:cubicBezTo>
                  <a:pt x="490" y="692"/>
                  <a:pt x="490" y="692"/>
                  <a:pt x="490" y="692"/>
                </a:cubicBezTo>
                <a:cubicBezTo>
                  <a:pt x="490" y="609"/>
                  <a:pt x="490" y="609"/>
                  <a:pt x="490" y="609"/>
                </a:cubicBezTo>
                <a:cubicBezTo>
                  <a:pt x="181" y="609"/>
                  <a:pt x="181" y="609"/>
                  <a:pt x="181" y="609"/>
                </a:cubicBezTo>
                <a:cubicBezTo>
                  <a:pt x="181" y="783"/>
                  <a:pt x="181" y="783"/>
                  <a:pt x="181" y="783"/>
                </a:cubicBezTo>
                <a:cubicBezTo>
                  <a:pt x="181" y="889"/>
                  <a:pt x="231" y="959"/>
                  <a:pt x="336" y="999"/>
                </a:cubicBezTo>
                <a:cubicBezTo>
                  <a:pt x="346" y="995"/>
                  <a:pt x="355" y="991"/>
                  <a:pt x="364" y="987"/>
                </a:cubicBezTo>
                <a:cubicBezTo>
                  <a:pt x="380" y="1082"/>
                  <a:pt x="439" y="1148"/>
                  <a:pt x="544" y="1188"/>
                </a:cubicBezTo>
                <a:cubicBezTo>
                  <a:pt x="649" y="1148"/>
                  <a:pt x="708" y="1082"/>
                  <a:pt x="724" y="987"/>
                </a:cubicBezTo>
                <a:cubicBezTo>
                  <a:pt x="733" y="991"/>
                  <a:pt x="743" y="995"/>
                  <a:pt x="753" y="999"/>
                </a:cubicBezTo>
                <a:cubicBezTo>
                  <a:pt x="857" y="959"/>
                  <a:pt x="907" y="889"/>
                  <a:pt x="907" y="783"/>
                </a:cubicBezTo>
                <a:cubicBezTo>
                  <a:pt x="907" y="609"/>
                  <a:pt x="907" y="609"/>
                  <a:pt x="907" y="609"/>
                </a:cubicBezTo>
                <a:lnTo>
                  <a:pt x="598" y="609"/>
                </a:lnTo>
                <a:close/>
                <a:moveTo>
                  <a:pt x="869" y="794"/>
                </a:moveTo>
                <a:cubicBezTo>
                  <a:pt x="869" y="882"/>
                  <a:pt x="831" y="944"/>
                  <a:pt x="753" y="977"/>
                </a:cubicBezTo>
                <a:cubicBezTo>
                  <a:pt x="744" y="973"/>
                  <a:pt x="735" y="969"/>
                  <a:pt x="727" y="964"/>
                </a:cubicBezTo>
                <a:cubicBezTo>
                  <a:pt x="728" y="953"/>
                  <a:pt x="729" y="941"/>
                  <a:pt x="729" y="929"/>
                </a:cubicBezTo>
                <a:cubicBezTo>
                  <a:pt x="729" y="721"/>
                  <a:pt x="729" y="721"/>
                  <a:pt x="729" y="721"/>
                </a:cubicBezTo>
                <a:cubicBezTo>
                  <a:pt x="637" y="721"/>
                  <a:pt x="637" y="721"/>
                  <a:pt x="637" y="721"/>
                </a:cubicBezTo>
                <a:cubicBezTo>
                  <a:pt x="637" y="648"/>
                  <a:pt x="637" y="648"/>
                  <a:pt x="637" y="648"/>
                </a:cubicBezTo>
                <a:cubicBezTo>
                  <a:pt x="869" y="648"/>
                  <a:pt x="869" y="648"/>
                  <a:pt x="869" y="648"/>
                </a:cubicBezTo>
                <a:lnTo>
                  <a:pt x="869" y="794"/>
                </a:lnTo>
                <a:close/>
                <a:moveTo>
                  <a:pt x="1062" y="347"/>
                </a:moveTo>
                <a:cubicBezTo>
                  <a:pt x="1074" y="347"/>
                  <a:pt x="1074" y="347"/>
                  <a:pt x="1074" y="347"/>
                </a:cubicBezTo>
                <a:cubicBezTo>
                  <a:pt x="1084" y="298"/>
                  <a:pt x="1084" y="298"/>
                  <a:pt x="1084" y="298"/>
                </a:cubicBezTo>
                <a:cubicBezTo>
                  <a:pt x="1068" y="290"/>
                  <a:pt x="1041" y="285"/>
                  <a:pt x="1016" y="285"/>
                </a:cubicBezTo>
                <a:cubicBezTo>
                  <a:pt x="944" y="285"/>
                  <a:pt x="895" y="331"/>
                  <a:pt x="895" y="392"/>
                </a:cubicBezTo>
                <a:cubicBezTo>
                  <a:pt x="895" y="451"/>
                  <a:pt x="938" y="493"/>
                  <a:pt x="1007" y="493"/>
                </a:cubicBezTo>
                <a:cubicBezTo>
                  <a:pt x="1041" y="493"/>
                  <a:pt x="1069" y="482"/>
                  <a:pt x="1089" y="464"/>
                </a:cubicBezTo>
                <a:cubicBezTo>
                  <a:pt x="1080" y="453"/>
                  <a:pt x="1080" y="453"/>
                  <a:pt x="1080" y="453"/>
                </a:cubicBezTo>
                <a:cubicBezTo>
                  <a:pt x="1062" y="466"/>
                  <a:pt x="1040" y="473"/>
                  <a:pt x="1018" y="473"/>
                </a:cubicBezTo>
                <a:cubicBezTo>
                  <a:pt x="969" y="473"/>
                  <a:pt x="932" y="440"/>
                  <a:pt x="932" y="383"/>
                </a:cubicBezTo>
                <a:cubicBezTo>
                  <a:pt x="932" y="331"/>
                  <a:pt x="962" y="302"/>
                  <a:pt x="1009" y="302"/>
                </a:cubicBezTo>
                <a:cubicBezTo>
                  <a:pt x="1047" y="302"/>
                  <a:pt x="1062" y="313"/>
                  <a:pt x="1062" y="341"/>
                </a:cubicBezTo>
                <a:lnTo>
                  <a:pt x="1062" y="347"/>
                </a:lnTo>
                <a:close/>
                <a:moveTo>
                  <a:pt x="783" y="303"/>
                </a:moveTo>
                <a:cubicBezTo>
                  <a:pt x="808" y="304"/>
                  <a:pt x="810" y="306"/>
                  <a:pt x="810" y="320"/>
                </a:cubicBezTo>
                <a:cubicBezTo>
                  <a:pt x="810" y="458"/>
                  <a:pt x="810" y="458"/>
                  <a:pt x="810" y="458"/>
                </a:cubicBezTo>
                <a:cubicBezTo>
                  <a:pt x="810" y="471"/>
                  <a:pt x="808" y="473"/>
                  <a:pt x="783" y="474"/>
                </a:cubicBezTo>
                <a:cubicBezTo>
                  <a:pt x="783" y="489"/>
                  <a:pt x="783" y="489"/>
                  <a:pt x="783" y="489"/>
                </a:cubicBezTo>
                <a:cubicBezTo>
                  <a:pt x="872" y="489"/>
                  <a:pt x="872" y="489"/>
                  <a:pt x="872" y="489"/>
                </a:cubicBezTo>
                <a:cubicBezTo>
                  <a:pt x="872" y="474"/>
                  <a:pt x="872" y="474"/>
                  <a:pt x="872" y="474"/>
                </a:cubicBezTo>
                <a:cubicBezTo>
                  <a:pt x="847" y="473"/>
                  <a:pt x="845" y="471"/>
                  <a:pt x="845" y="458"/>
                </a:cubicBezTo>
                <a:cubicBezTo>
                  <a:pt x="845" y="320"/>
                  <a:pt x="845" y="320"/>
                  <a:pt x="845" y="320"/>
                </a:cubicBezTo>
                <a:cubicBezTo>
                  <a:pt x="845" y="306"/>
                  <a:pt x="847" y="304"/>
                  <a:pt x="872" y="303"/>
                </a:cubicBezTo>
                <a:cubicBezTo>
                  <a:pt x="872" y="289"/>
                  <a:pt x="872" y="289"/>
                  <a:pt x="872" y="289"/>
                </a:cubicBezTo>
                <a:cubicBezTo>
                  <a:pt x="783" y="289"/>
                  <a:pt x="783" y="289"/>
                  <a:pt x="783" y="289"/>
                </a:cubicBezTo>
                <a:lnTo>
                  <a:pt x="783" y="303"/>
                </a:lnTo>
                <a:close/>
                <a:moveTo>
                  <a:pt x="731" y="335"/>
                </a:moveTo>
                <a:cubicBezTo>
                  <a:pt x="731" y="308"/>
                  <a:pt x="736" y="303"/>
                  <a:pt x="758" y="303"/>
                </a:cubicBezTo>
                <a:cubicBezTo>
                  <a:pt x="758" y="289"/>
                  <a:pt x="758" y="289"/>
                  <a:pt x="758" y="289"/>
                </a:cubicBezTo>
                <a:cubicBezTo>
                  <a:pt x="686" y="289"/>
                  <a:pt x="686" y="289"/>
                  <a:pt x="686" y="289"/>
                </a:cubicBezTo>
                <a:cubicBezTo>
                  <a:pt x="686" y="303"/>
                  <a:pt x="686" y="303"/>
                  <a:pt x="686" y="303"/>
                </a:cubicBezTo>
                <a:cubicBezTo>
                  <a:pt x="708" y="303"/>
                  <a:pt x="713" y="308"/>
                  <a:pt x="713" y="335"/>
                </a:cubicBezTo>
                <a:cubicBezTo>
                  <a:pt x="713" y="436"/>
                  <a:pt x="713" y="436"/>
                  <a:pt x="713" y="436"/>
                </a:cubicBezTo>
                <a:cubicBezTo>
                  <a:pt x="584" y="289"/>
                  <a:pt x="584" y="289"/>
                  <a:pt x="584" y="289"/>
                </a:cubicBezTo>
                <a:cubicBezTo>
                  <a:pt x="526" y="289"/>
                  <a:pt x="526" y="289"/>
                  <a:pt x="526" y="289"/>
                </a:cubicBezTo>
                <a:cubicBezTo>
                  <a:pt x="528" y="302"/>
                  <a:pt x="528" y="302"/>
                  <a:pt x="528" y="302"/>
                </a:cubicBezTo>
                <a:cubicBezTo>
                  <a:pt x="552" y="306"/>
                  <a:pt x="555" y="308"/>
                  <a:pt x="555" y="329"/>
                </a:cubicBezTo>
                <a:cubicBezTo>
                  <a:pt x="555" y="443"/>
                  <a:pt x="555" y="443"/>
                  <a:pt x="555" y="443"/>
                </a:cubicBezTo>
                <a:cubicBezTo>
                  <a:pt x="555" y="469"/>
                  <a:pt x="550" y="474"/>
                  <a:pt x="528" y="474"/>
                </a:cubicBezTo>
                <a:cubicBezTo>
                  <a:pt x="528" y="489"/>
                  <a:pt x="528" y="489"/>
                  <a:pt x="528" y="489"/>
                </a:cubicBezTo>
                <a:cubicBezTo>
                  <a:pt x="600" y="489"/>
                  <a:pt x="600" y="489"/>
                  <a:pt x="600" y="489"/>
                </a:cubicBezTo>
                <a:cubicBezTo>
                  <a:pt x="600" y="474"/>
                  <a:pt x="600" y="474"/>
                  <a:pt x="600" y="474"/>
                </a:cubicBezTo>
                <a:cubicBezTo>
                  <a:pt x="577" y="474"/>
                  <a:pt x="573" y="469"/>
                  <a:pt x="573" y="443"/>
                </a:cubicBezTo>
                <a:cubicBezTo>
                  <a:pt x="573" y="329"/>
                  <a:pt x="573" y="329"/>
                  <a:pt x="573" y="329"/>
                </a:cubicBezTo>
                <a:cubicBezTo>
                  <a:pt x="716" y="491"/>
                  <a:pt x="716" y="491"/>
                  <a:pt x="716" y="491"/>
                </a:cubicBezTo>
                <a:cubicBezTo>
                  <a:pt x="731" y="491"/>
                  <a:pt x="731" y="491"/>
                  <a:pt x="731" y="491"/>
                </a:cubicBezTo>
                <a:lnTo>
                  <a:pt x="731" y="335"/>
                </a:lnTo>
                <a:close/>
                <a:moveTo>
                  <a:pt x="408" y="303"/>
                </a:moveTo>
                <a:cubicBezTo>
                  <a:pt x="433" y="304"/>
                  <a:pt x="436" y="306"/>
                  <a:pt x="436" y="320"/>
                </a:cubicBezTo>
                <a:cubicBezTo>
                  <a:pt x="436" y="458"/>
                  <a:pt x="436" y="458"/>
                  <a:pt x="436" y="458"/>
                </a:cubicBezTo>
                <a:cubicBezTo>
                  <a:pt x="436" y="471"/>
                  <a:pt x="433" y="473"/>
                  <a:pt x="408" y="474"/>
                </a:cubicBezTo>
                <a:cubicBezTo>
                  <a:pt x="408" y="489"/>
                  <a:pt x="408" y="489"/>
                  <a:pt x="408" y="489"/>
                </a:cubicBezTo>
                <a:cubicBezTo>
                  <a:pt x="498" y="489"/>
                  <a:pt x="498" y="489"/>
                  <a:pt x="498" y="489"/>
                </a:cubicBezTo>
                <a:cubicBezTo>
                  <a:pt x="498" y="474"/>
                  <a:pt x="498" y="474"/>
                  <a:pt x="498" y="474"/>
                </a:cubicBezTo>
                <a:cubicBezTo>
                  <a:pt x="473" y="473"/>
                  <a:pt x="471" y="471"/>
                  <a:pt x="471" y="458"/>
                </a:cubicBezTo>
                <a:cubicBezTo>
                  <a:pt x="471" y="320"/>
                  <a:pt x="471" y="320"/>
                  <a:pt x="471" y="320"/>
                </a:cubicBezTo>
                <a:cubicBezTo>
                  <a:pt x="471" y="306"/>
                  <a:pt x="473" y="304"/>
                  <a:pt x="498" y="303"/>
                </a:cubicBezTo>
                <a:cubicBezTo>
                  <a:pt x="498" y="289"/>
                  <a:pt x="498" y="289"/>
                  <a:pt x="498" y="289"/>
                </a:cubicBezTo>
                <a:cubicBezTo>
                  <a:pt x="408" y="289"/>
                  <a:pt x="408" y="289"/>
                  <a:pt x="408" y="289"/>
                </a:cubicBezTo>
                <a:lnTo>
                  <a:pt x="408" y="303"/>
                </a:lnTo>
                <a:close/>
                <a:moveTo>
                  <a:pt x="390" y="431"/>
                </a:moveTo>
                <a:cubicBezTo>
                  <a:pt x="379" y="431"/>
                  <a:pt x="379" y="431"/>
                  <a:pt x="379" y="431"/>
                </a:cubicBezTo>
                <a:cubicBezTo>
                  <a:pt x="374" y="440"/>
                  <a:pt x="374" y="440"/>
                  <a:pt x="374" y="440"/>
                </a:cubicBezTo>
                <a:cubicBezTo>
                  <a:pt x="362" y="466"/>
                  <a:pt x="352" y="472"/>
                  <a:pt x="329" y="472"/>
                </a:cubicBezTo>
                <a:cubicBezTo>
                  <a:pt x="292" y="472"/>
                  <a:pt x="292" y="472"/>
                  <a:pt x="292" y="472"/>
                </a:cubicBezTo>
                <a:cubicBezTo>
                  <a:pt x="279" y="472"/>
                  <a:pt x="278" y="467"/>
                  <a:pt x="278" y="449"/>
                </a:cubicBezTo>
                <a:cubicBezTo>
                  <a:pt x="278" y="320"/>
                  <a:pt x="278" y="320"/>
                  <a:pt x="278" y="320"/>
                </a:cubicBezTo>
                <a:cubicBezTo>
                  <a:pt x="278" y="306"/>
                  <a:pt x="280" y="303"/>
                  <a:pt x="309" y="303"/>
                </a:cubicBezTo>
                <a:cubicBezTo>
                  <a:pt x="309" y="289"/>
                  <a:pt x="309" y="289"/>
                  <a:pt x="309" y="289"/>
                </a:cubicBezTo>
                <a:cubicBezTo>
                  <a:pt x="217" y="289"/>
                  <a:pt x="217" y="289"/>
                  <a:pt x="217" y="289"/>
                </a:cubicBezTo>
                <a:cubicBezTo>
                  <a:pt x="217" y="303"/>
                  <a:pt x="217" y="303"/>
                  <a:pt x="217" y="303"/>
                </a:cubicBezTo>
                <a:cubicBezTo>
                  <a:pt x="241" y="304"/>
                  <a:pt x="243" y="306"/>
                  <a:pt x="243" y="320"/>
                </a:cubicBezTo>
                <a:cubicBezTo>
                  <a:pt x="243" y="446"/>
                  <a:pt x="243" y="446"/>
                  <a:pt x="243" y="446"/>
                </a:cubicBezTo>
                <a:cubicBezTo>
                  <a:pt x="243" y="469"/>
                  <a:pt x="241" y="471"/>
                  <a:pt x="219" y="475"/>
                </a:cubicBezTo>
                <a:cubicBezTo>
                  <a:pt x="219" y="489"/>
                  <a:pt x="219" y="489"/>
                  <a:pt x="219" y="489"/>
                </a:cubicBezTo>
                <a:cubicBezTo>
                  <a:pt x="379" y="489"/>
                  <a:pt x="379" y="489"/>
                  <a:pt x="379" y="489"/>
                </a:cubicBezTo>
                <a:lnTo>
                  <a:pt x="390" y="431"/>
                </a:lnTo>
                <a:close/>
                <a:moveTo>
                  <a:pt x="167" y="347"/>
                </a:moveTo>
                <a:cubicBezTo>
                  <a:pt x="179" y="347"/>
                  <a:pt x="179" y="347"/>
                  <a:pt x="179" y="347"/>
                </a:cubicBezTo>
                <a:cubicBezTo>
                  <a:pt x="188" y="298"/>
                  <a:pt x="188" y="298"/>
                  <a:pt x="188" y="298"/>
                </a:cubicBezTo>
                <a:cubicBezTo>
                  <a:pt x="172" y="290"/>
                  <a:pt x="146" y="285"/>
                  <a:pt x="120" y="285"/>
                </a:cubicBezTo>
                <a:cubicBezTo>
                  <a:pt x="49" y="285"/>
                  <a:pt x="0" y="331"/>
                  <a:pt x="0" y="392"/>
                </a:cubicBezTo>
                <a:cubicBezTo>
                  <a:pt x="0" y="451"/>
                  <a:pt x="43" y="493"/>
                  <a:pt x="112" y="493"/>
                </a:cubicBezTo>
                <a:cubicBezTo>
                  <a:pt x="146" y="493"/>
                  <a:pt x="174" y="482"/>
                  <a:pt x="193" y="464"/>
                </a:cubicBezTo>
                <a:cubicBezTo>
                  <a:pt x="185" y="453"/>
                  <a:pt x="185" y="453"/>
                  <a:pt x="185" y="453"/>
                </a:cubicBezTo>
                <a:cubicBezTo>
                  <a:pt x="167" y="466"/>
                  <a:pt x="145" y="473"/>
                  <a:pt x="123" y="473"/>
                </a:cubicBezTo>
                <a:cubicBezTo>
                  <a:pt x="74" y="473"/>
                  <a:pt x="37" y="440"/>
                  <a:pt x="37" y="383"/>
                </a:cubicBezTo>
                <a:cubicBezTo>
                  <a:pt x="37" y="331"/>
                  <a:pt x="66" y="302"/>
                  <a:pt x="114" y="302"/>
                </a:cubicBezTo>
                <a:cubicBezTo>
                  <a:pt x="152" y="302"/>
                  <a:pt x="167" y="313"/>
                  <a:pt x="167" y="341"/>
                </a:cubicBezTo>
                <a:lnTo>
                  <a:pt x="167" y="347"/>
                </a:lnTo>
                <a:close/>
                <a:moveTo>
                  <a:pt x="813" y="98"/>
                </a:moveTo>
                <a:cubicBezTo>
                  <a:pt x="813" y="45"/>
                  <a:pt x="840" y="16"/>
                  <a:pt x="884" y="16"/>
                </a:cubicBezTo>
                <a:cubicBezTo>
                  <a:pt x="930" y="16"/>
                  <a:pt x="960" y="50"/>
                  <a:pt x="960" y="109"/>
                </a:cubicBezTo>
                <a:cubicBezTo>
                  <a:pt x="960" y="162"/>
                  <a:pt x="933" y="190"/>
                  <a:pt x="889" y="190"/>
                </a:cubicBezTo>
                <a:cubicBezTo>
                  <a:pt x="843" y="190"/>
                  <a:pt x="813" y="156"/>
                  <a:pt x="813" y="98"/>
                </a:cubicBezTo>
                <a:moveTo>
                  <a:pt x="776" y="107"/>
                </a:moveTo>
                <a:cubicBezTo>
                  <a:pt x="776" y="167"/>
                  <a:pt x="816" y="207"/>
                  <a:pt x="883" y="207"/>
                </a:cubicBezTo>
                <a:cubicBezTo>
                  <a:pt x="951" y="207"/>
                  <a:pt x="997" y="163"/>
                  <a:pt x="997" y="100"/>
                </a:cubicBezTo>
                <a:cubicBezTo>
                  <a:pt x="997" y="40"/>
                  <a:pt x="957" y="0"/>
                  <a:pt x="890" y="0"/>
                </a:cubicBezTo>
                <a:cubicBezTo>
                  <a:pt x="822" y="0"/>
                  <a:pt x="776" y="44"/>
                  <a:pt x="776" y="107"/>
                </a:cubicBezTo>
                <a:moveTo>
                  <a:pt x="714" y="189"/>
                </a:moveTo>
                <a:cubicBezTo>
                  <a:pt x="689" y="188"/>
                  <a:pt x="687" y="186"/>
                  <a:pt x="687" y="172"/>
                </a:cubicBezTo>
                <a:cubicBezTo>
                  <a:pt x="687" y="115"/>
                  <a:pt x="687" y="115"/>
                  <a:pt x="687" y="115"/>
                </a:cubicBezTo>
                <a:cubicBezTo>
                  <a:pt x="743" y="36"/>
                  <a:pt x="743" y="36"/>
                  <a:pt x="743" y="36"/>
                </a:cubicBezTo>
                <a:cubicBezTo>
                  <a:pt x="753" y="22"/>
                  <a:pt x="756" y="18"/>
                  <a:pt x="771" y="18"/>
                </a:cubicBezTo>
                <a:cubicBezTo>
                  <a:pt x="771" y="4"/>
                  <a:pt x="771" y="4"/>
                  <a:pt x="771" y="4"/>
                </a:cubicBezTo>
                <a:cubicBezTo>
                  <a:pt x="702" y="4"/>
                  <a:pt x="702" y="4"/>
                  <a:pt x="702" y="4"/>
                </a:cubicBezTo>
                <a:cubicBezTo>
                  <a:pt x="702" y="17"/>
                  <a:pt x="702" y="17"/>
                  <a:pt x="702" y="17"/>
                </a:cubicBezTo>
                <a:cubicBezTo>
                  <a:pt x="720" y="18"/>
                  <a:pt x="724" y="21"/>
                  <a:pt x="724" y="27"/>
                </a:cubicBezTo>
                <a:cubicBezTo>
                  <a:pt x="724" y="31"/>
                  <a:pt x="722" y="36"/>
                  <a:pt x="718" y="42"/>
                </a:cubicBezTo>
                <a:cubicBezTo>
                  <a:pt x="679" y="97"/>
                  <a:pt x="679" y="97"/>
                  <a:pt x="679" y="97"/>
                </a:cubicBezTo>
                <a:cubicBezTo>
                  <a:pt x="640" y="40"/>
                  <a:pt x="640" y="40"/>
                  <a:pt x="640" y="40"/>
                </a:cubicBezTo>
                <a:cubicBezTo>
                  <a:pt x="636" y="34"/>
                  <a:pt x="634" y="31"/>
                  <a:pt x="634" y="27"/>
                </a:cubicBezTo>
                <a:cubicBezTo>
                  <a:pt x="634" y="21"/>
                  <a:pt x="639" y="18"/>
                  <a:pt x="657" y="17"/>
                </a:cubicBezTo>
                <a:cubicBezTo>
                  <a:pt x="657" y="4"/>
                  <a:pt x="657" y="4"/>
                  <a:pt x="657" y="4"/>
                </a:cubicBezTo>
                <a:cubicBezTo>
                  <a:pt x="568" y="4"/>
                  <a:pt x="568" y="4"/>
                  <a:pt x="568" y="4"/>
                </a:cubicBezTo>
                <a:cubicBezTo>
                  <a:pt x="568" y="18"/>
                  <a:pt x="568" y="18"/>
                  <a:pt x="568" y="18"/>
                </a:cubicBezTo>
                <a:cubicBezTo>
                  <a:pt x="581" y="18"/>
                  <a:pt x="585" y="22"/>
                  <a:pt x="595" y="36"/>
                </a:cubicBezTo>
                <a:cubicBezTo>
                  <a:pt x="652" y="117"/>
                  <a:pt x="652" y="117"/>
                  <a:pt x="652" y="117"/>
                </a:cubicBezTo>
                <a:cubicBezTo>
                  <a:pt x="652" y="172"/>
                  <a:pt x="652" y="172"/>
                  <a:pt x="652" y="172"/>
                </a:cubicBezTo>
                <a:cubicBezTo>
                  <a:pt x="652" y="186"/>
                  <a:pt x="650" y="188"/>
                  <a:pt x="625" y="189"/>
                </a:cubicBezTo>
                <a:cubicBezTo>
                  <a:pt x="625" y="203"/>
                  <a:pt x="625" y="203"/>
                  <a:pt x="625" y="203"/>
                </a:cubicBezTo>
                <a:cubicBezTo>
                  <a:pt x="714" y="203"/>
                  <a:pt x="714" y="203"/>
                  <a:pt x="714" y="203"/>
                </a:cubicBezTo>
                <a:lnTo>
                  <a:pt x="714" y="189"/>
                </a:lnTo>
                <a:close/>
                <a:moveTo>
                  <a:pt x="444" y="120"/>
                </a:moveTo>
                <a:cubicBezTo>
                  <a:pt x="476" y="47"/>
                  <a:pt x="476" y="47"/>
                  <a:pt x="476" y="47"/>
                </a:cubicBezTo>
                <a:cubicBezTo>
                  <a:pt x="508" y="120"/>
                  <a:pt x="508" y="120"/>
                  <a:pt x="508" y="120"/>
                </a:cubicBezTo>
                <a:lnTo>
                  <a:pt x="444" y="120"/>
                </a:lnTo>
                <a:close/>
                <a:moveTo>
                  <a:pt x="446" y="189"/>
                </a:moveTo>
                <a:cubicBezTo>
                  <a:pt x="427" y="189"/>
                  <a:pt x="421" y="185"/>
                  <a:pt x="421" y="176"/>
                </a:cubicBezTo>
                <a:cubicBezTo>
                  <a:pt x="421" y="173"/>
                  <a:pt x="423" y="168"/>
                  <a:pt x="425" y="164"/>
                </a:cubicBezTo>
                <a:cubicBezTo>
                  <a:pt x="437" y="136"/>
                  <a:pt x="437" y="136"/>
                  <a:pt x="437" y="136"/>
                </a:cubicBezTo>
                <a:cubicBezTo>
                  <a:pt x="515" y="136"/>
                  <a:pt x="515" y="136"/>
                  <a:pt x="515" y="136"/>
                </a:cubicBezTo>
                <a:cubicBezTo>
                  <a:pt x="528" y="167"/>
                  <a:pt x="528" y="167"/>
                  <a:pt x="528" y="167"/>
                </a:cubicBezTo>
                <a:cubicBezTo>
                  <a:pt x="530" y="171"/>
                  <a:pt x="531" y="175"/>
                  <a:pt x="531" y="178"/>
                </a:cubicBezTo>
                <a:cubicBezTo>
                  <a:pt x="531" y="186"/>
                  <a:pt x="526" y="189"/>
                  <a:pt x="509" y="189"/>
                </a:cubicBezTo>
                <a:cubicBezTo>
                  <a:pt x="509" y="203"/>
                  <a:pt x="509" y="203"/>
                  <a:pt x="509" y="203"/>
                </a:cubicBezTo>
                <a:cubicBezTo>
                  <a:pt x="591" y="203"/>
                  <a:pt x="591" y="203"/>
                  <a:pt x="591" y="203"/>
                </a:cubicBezTo>
                <a:cubicBezTo>
                  <a:pt x="591" y="189"/>
                  <a:pt x="591" y="189"/>
                  <a:pt x="591" y="189"/>
                </a:cubicBezTo>
                <a:cubicBezTo>
                  <a:pt x="576" y="188"/>
                  <a:pt x="574" y="185"/>
                  <a:pt x="567" y="169"/>
                </a:cubicBezTo>
                <a:cubicBezTo>
                  <a:pt x="492" y="1"/>
                  <a:pt x="492" y="1"/>
                  <a:pt x="492" y="1"/>
                </a:cubicBezTo>
                <a:cubicBezTo>
                  <a:pt x="478" y="1"/>
                  <a:pt x="478" y="1"/>
                  <a:pt x="478" y="1"/>
                </a:cubicBezTo>
                <a:cubicBezTo>
                  <a:pt x="403" y="169"/>
                  <a:pt x="403" y="169"/>
                  <a:pt x="403" y="169"/>
                </a:cubicBezTo>
                <a:cubicBezTo>
                  <a:pt x="397" y="185"/>
                  <a:pt x="394" y="188"/>
                  <a:pt x="379" y="189"/>
                </a:cubicBezTo>
                <a:cubicBezTo>
                  <a:pt x="379" y="203"/>
                  <a:pt x="379" y="203"/>
                  <a:pt x="379" y="203"/>
                </a:cubicBezTo>
                <a:cubicBezTo>
                  <a:pt x="446" y="203"/>
                  <a:pt x="446" y="203"/>
                  <a:pt x="446" y="203"/>
                </a:cubicBezTo>
                <a:lnTo>
                  <a:pt x="446" y="189"/>
                </a:lnTo>
                <a:close/>
                <a:moveTo>
                  <a:pt x="164" y="189"/>
                </a:moveTo>
                <a:cubicBezTo>
                  <a:pt x="142" y="189"/>
                  <a:pt x="137" y="184"/>
                  <a:pt x="137" y="157"/>
                </a:cubicBezTo>
                <a:cubicBezTo>
                  <a:pt x="137" y="42"/>
                  <a:pt x="137" y="42"/>
                  <a:pt x="137" y="42"/>
                </a:cubicBezTo>
                <a:cubicBezTo>
                  <a:pt x="216" y="197"/>
                  <a:pt x="216" y="197"/>
                  <a:pt x="216" y="197"/>
                </a:cubicBezTo>
                <a:cubicBezTo>
                  <a:pt x="223" y="197"/>
                  <a:pt x="223" y="197"/>
                  <a:pt x="223" y="197"/>
                </a:cubicBezTo>
                <a:cubicBezTo>
                  <a:pt x="301" y="42"/>
                  <a:pt x="301" y="42"/>
                  <a:pt x="301" y="42"/>
                </a:cubicBezTo>
                <a:cubicBezTo>
                  <a:pt x="301" y="172"/>
                  <a:pt x="301" y="172"/>
                  <a:pt x="301" y="172"/>
                </a:cubicBezTo>
                <a:cubicBezTo>
                  <a:pt x="301" y="186"/>
                  <a:pt x="299" y="188"/>
                  <a:pt x="276" y="189"/>
                </a:cubicBezTo>
                <a:cubicBezTo>
                  <a:pt x="276" y="203"/>
                  <a:pt x="276" y="203"/>
                  <a:pt x="276" y="203"/>
                </a:cubicBezTo>
                <a:cubicBezTo>
                  <a:pt x="362" y="203"/>
                  <a:pt x="362" y="203"/>
                  <a:pt x="362" y="203"/>
                </a:cubicBezTo>
                <a:cubicBezTo>
                  <a:pt x="362" y="189"/>
                  <a:pt x="362" y="189"/>
                  <a:pt x="362" y="189"/>
                </a:cubicBezTo>
                <a:cubicBezTo>
                  <a:pt x="338" y="188"/>
                  <a:pt x="336" y="186"/>
                  <a:pt x="336" y="172"/>
                </a:cubicBezTo>
                <a:cubicBezTo>
                  <a:pt x="336" y="34"/>
                  <a:pt x="336" y="34"/>
                  <a:pt x="336" y="34"/>
                </a:cubicBezTo>
                <a:cubicBezTo>
                  <a:pt x="336" y="21"/>
                  <a:pt x="338" y="19"/>
                  <a:pt x="362" y="18"/>
                </a:cubicBezTo>
                <a:cubicBezTo>
                  <a:pt x="362" y="4"/>
                  <a:pt x="362" y="4"/>
                  <a:pt x="362" y="4"/>
                </a:cubicBezTo>
                <a:cubicBezTo>
                  <a:pt x="302" y="4"/>
                  <a:pt x="302" y="4"/>
                  <a:pt x="302" y="4"/>
                </a:cubicBezTo>
                <a:cubicBezTo>
                  <a:pt x="229" y="148"/>
                  <a:pt x="229" y="148"/>
                  <a:pt x="229" y="148"/>
                </a:cubicBezTo>
                <a:cubicBezTo>
                  <a:pt x="156" y="4"/>
                  <a:pt x="156" y="4"/>
                  <a:pt x="156" y="4"/>
                </a:cubicBezTo>
                <a:cubicBezTo>
                  <a:pt x="92" y="4"/>
                  <a:pt x="92" y="4"/>
                  <a:pt x="92" y="4"/>
                </a:cubicBezTo>
                <a:cubicBezTo>
                  <a:pt x="92" y="17"/>
                  <a:pt x="92" y="17"/>
                  <a:pt x="92" y="17"/>
                </a:cubicBezTo>
                <a:cubicBezTo>
                  <a:pt x="115" y="20"/>
                  <a:pt x="119" y="22"/>
                  <a:pt x="119" y="47"/>
                </a:cubicBezTo>
                <a:cubicBezTo>
                  <a:pt x="119" y="157"/>
                  <a:pt x="119" y="157"/>
                  <a:pt x="119" y="157"/>
                </a:cubicBezTo>
                <a:cubicBezTo>
                  <a:pt x="119" y="184"/>
                  <a:pt x="114" y="189"/>
                  <a:pt x="92" y="189"/>
                </a:cubicBezTo>
                <a:cubicBezTo>
                  <a:pt x="92" y="203"/>
                  <a:pt x="92" y="203"/>
                  <a:pt x="92" y="203"/>
                </a:cubicBezTo>
                <a:cubicBezTo>
                  <a:pt x="164" y="203"/>
                  <a:pt x="164" y="203"/>
                  <a:pt x="164" y="203"/>
                </a:cubicBezTo>
                <a:lnTo>
                  <a:pt x="164" y="189"/>
                </a:lnTo>
                <a:close/>
              </a:path>
            </a:pathLst>
          </a:custGeom>
          <a:solidFill>
            <a:schemeClr val="tx1"/>
          </a:solidFill>
          <a:ln w="9525">
            <a:noFill/>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7" name="Picture Placeholder 6"/>
          <p:cNvSpPr>
            <a:spLocks noGrp="1"/>
          </p:cNvSpPr>
          <p:nvPr>
            <p:ph type="pic" sz="quarter" idx="12"/>
          </p:nvPr>
        </p:nvSpPr>
        <p:spPr>
          <a:xfrm>
            <a:off x="7224713" y="0"/>
            <a:ext cx="4964112" cy="6858000"/>
          </a:xfrm>
          <a:ln>
            <a:noFill/>
          </a:ln>
        </p:spPr>
        <p:txBody>
          <a:bodyPr/>
          <a:lstStyle>
            <a:lvl1pPr marL="0" indent="0">
              <a:buNone/>
              <a:defRPr/>
            </a:lvl1pPr>
          </a:lstStyle>
          <a:p>
            <a:r>
              <a:rPr lang="en-US"/>
              <a:t>Click icon to add picture</a:t>
            </a:r>
          </a:p>
        </p:txBody>
      </p:sp>
      <p:sp>
        <p:nvSpPr>
          <p:cNvPr id="10" name="Rectangle 9"/>
          <p:cNvSpPr/>
          <p:nvPr userDrawn="1"/>
        </p:nvSpPr>
        <p:spPr>
          <a:xfrm>
            <a:off x="973138" y="672465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924754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_no lin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 STYLE</a:t>
            </a:r>
          </a:p>
        </p:txBody>
      </p:sp>
      <p:sp>
        <p:nvSpPr>
          <p:cNvPr id="3" name="Date Placeholder 2"/>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4" name="Footer Placeholder 3"/>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865573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3" name="Footer Placeholder 2"/>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2172523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Mayo Ending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771774" y="2733676"/>
            <a:ext cx="4452939" cy="1371600"/>
          </a:xfrm>
        </p:spPr>
        <p:txBody>
          <a:bodyPr anchor="ctr" anchorCtr="0"/>
          <a:lstStyle>
            <a:lvl1pPr algn="l">
              <a:defRPr sz="4000" baseline="0"/>
            </a:lvl1pPr>
          </a:lstStyle>
          <a:p>
            <a:r>
              <a:rPr lang="en-US" dirty="0"/>
              <a:t>CLICK TO EDIT MASTER TITLE STYLE</a:t>
            </a:r>
          </a:p>
        </p:txBody>
      </p:sp>
      <p:sp>
        <p:nvSpPr>
          <p:cNvPr id="3" name="Date Placeholder 2"/>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6" name="Rectangle 5"/>
          <p:cNvSpPr/>
          <p:nvPr userDrawn="1"/>
        </p:nvSpPr>
        <p:spPr>
          <a:xfrm rot="16200000">
            <a:off x="-1624964" y="3362325"/>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06036023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5780866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hasCustomPrompt="1"/>
          </p:nvPr>
        </p:nvSpPr>
        <p:spPr>
          <a:xfrm>
            <a:off x="8924052" y="536576"/>
            <a:ext cx="2742486" cy="5435600"/>
          </a:xfrm>
        </p:spPr>
        <p:txBody>
          <a:bodyPr vert="eaVert"/>
          <a:lstStyle/>
          <a:p>
            <a:r>
              <a:rPr lang="en-US" dirty="0"/>
              <a:t>CLICK TO EDIT MASTER TITLE STYLE</a:t>
            </a:r>
          </a:p>
        </p:txBody>
      </p:sp>
      <p:sp>
        <p:nvSpPr>
          <p:cNvPr id="3" name="Vertical Text Placeholder 2"/>
          <p:cNvSpPr>
            <a:spLocks noGrp="1"/>
          </p:cNvSpPr>
          <p:nvPr>
            <p:ph type="body" orient="vert" idx="1"/>
          </p:nvPr>
        </p:nvSpPr>
        <p:spPr>
          <a:xfrm>
            <a:off x="973138" y="536576"/>
            <a:ext cx="7592510" cy="5435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Tree>
    <p:extLst>
      <p:ext uri="{BB962C8B-B14F-4D97-AF65-F5344CB8AC3E}">
        <p14:creationId xmlns:p14="http://schemas.microsoft.com/office/powerpoint/2010/main" val="30819499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597370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0165052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43365341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4366145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73147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baseline="0"/>
            </a:lvl1pPr>
          </a:lstStyle>
          <a:p>
            <a:r>
              <a:rPr lang="en-US" dirty="0"/>
              <a:t>CLICK TO EDIT TITLE STYLE</a:t>
            </a:r>
          </a:p>
        </p:txBody>
      </p:sp>
      <p:sp>
        <p:nvSpPr>
          <p:cNvPr id="3" name="Content Placeholder 2"/>
          <p:cNvSpPr>
            <a:spLocks noGrp="1"/>
          </p:cNvSpPr>
          <p:nvPr>
            <p:ph idx="1"/>
          </p:nvPr>
        </p:nvSpPr>
        <p:spPr>
          <a:xfrm>
            <a:off x="973138" y="1590674"/>
            <a:ext cx="9998921" cy="4389120"/>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Rectangle 7"/>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36815822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17773126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6933965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9984103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808455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598672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8191006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85178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47087105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1106504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919050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ategy and Vision">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TITLE STYLE</a:t>
            </a:r>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Text Placeholder 9"/>
          <p:cNvSpPr>
            <a:spLocks noGrp="1"/>
          </p:cNvSpPr>
          <p:nvPr>
            <p:ph type="body" sz="quarter" idx="13"/>
          </p:nvPr>
        </p:nvSpPr>
        <p:spPr>
          <a:xfrm>
            <a:off x="973138" y="5100217"/>
            <a:ext cx="2286000" cy="1244022"/>
          </a:xfrm>
        </p:spPr>
        <p:txBody>
          <a:bodyPr tIns="91440" bIns="45720"/>
          <a:lstStyle>
            <a:lvl1pPr marL="171450" indent="-171450">
              <a:spcBef>
                <a:spcPts val="600"/>
              </a:spcBef>
              <a:buFont typeface="Arial" panose="020B0604020202020204" pitchFamily="34" charset="0"/>
              <a:buChar char="•"/>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20" name="Text Placeholder 14"/>
          <p:cNvSpPr>
            <a:spLocks noGrp="1"/>
          </p:cNvSpPr>
          <p:nvPr>
            <p:ph type="body" sz="quarter" idx="17"/>
          </p:nvPr>
        </p:nvSpPr>
        <p:spPr>
          <a:xfrm>
            <a:off x="973138" y="4817742"/>
            <a:ext cx="228600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a:t>
            </a:r>
          </a:p>
        </p:txBody>
      </p:sp>
      <p:sp>
        <p:nvSpPr>
          <p:cNvPr id="30" name="Content Placeholder 2"/>
          <p:cNvSpPr>
            <a:spLocks noGrp="1"/>
          </p:cNvSpPr>
          <p:nvPr>
            <p:ph idx="24"/>
          </p:nvPr>
        </p:nvSpPr>
        <p:spPr>
          <a:xfrm>
            <a:off x="973138" y="1866900"/>
            <a:ext cx="9998921" cy="552450"/>
          </a:xfrm>
        </p:spPr>
        <p:txBody>
          <a:bodyPr tIns="91440"/>
          <a:lstStyle>
            <a:lvl1pPr marL="0" indent="0">
              <a:spcBef>
                <a:spcPts val="0"/>
              </a:spcBef>
              <a:buNone/>
              <a:defRPr sz="2000"/>
            </a:lvl1pPr>
            <a:lvl2pPr>
              <a:defRPr sz="2000"/>
            </a:lvl2pPr>
            <a:lvl4pPr marL="1371600" indent="0">
              <a:buNone/>
              <a:defRPr/>
            </a:lvl4pPr>
          </a:lstStyle>
          <a:p>
            <a:pPr lvl="0"/>
            <a:r>
              <a:rPr lang="en-US"/>
              <a:t>Click to edit Master text styles</a:t>
            </a:r>
          </a:p>
          <a:p>
            <a:pPr lvl="1"/>
            <a:r>
              <a:rPr lang="en-US"/>
              <a:t>Second level</a:t>
            </a:r>
          </a:p>
        </p:txBody>
      </p:sp>
      <p:sp>
        <p:nvSpPr>
          <p:cNvPr id="31" name="Text Placeholder 14"/>
          <p:cNvSpPr>
            <a:spLocks noGrp="1"/>
          </p:cNvSpPr>
          <p:nvPr>
            <p:ph type="body" sz="quarter" idx="25"/>
          </p:nvPr>
        </p:nvSpPr>
        <p:spPr>
          <a:xfrm>
            <a:off x="973244" y="1597025"/>
            <a:ext cx="10001397"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a:t>Click to edit Master text styles</a:t>
            </a:r>
          </a:p>
        </p:txBody>
      </p:sp>
      <p:sp>
        <p:nvSpPr>
          <p:cNvPr id="32" name="Content Placeholder 2"/>
          <p:cNvSpPr>
            <a:spLocks noGrp="1"/>
          </p:cNvSpPr>
          <p:nvPr>
            <p:ph idx="26"/>
          </p:nvPr>
        </p:nvSpPr>
        <p:spPr>
          <a:xfrm>
            <a:off x="973138" y="3265997"/>
            <a:ext cx="9998921" cy="923925"/>
          </a:xfrm>
        </p:spPr>
        <p:txBody>
          <a:bodyPr tIns="91440"/>
          <a:lstStyle>
            <a:lvl1pPr marL="171450" indent="-171450">
              <a:spcBef>
                <a:spcPts val="600"/>
              </a:spcBef>
              <a:buFont typeface="Arial" panose="020B0604020202020204" pitchFamily="34" charset="0"/>
              <a:buChar char="•"/>
              <a:defRPr sz="2000"/>
            </a:lvl1pPr>
            <a:lvl2pPr>
              <a:spcBef>
                <a:spcPts val="600"/>
              </a:spcBef>
              <a:defRPr sz="2000"/>
            </a:lvl2pPr>
            <a:lvl3pPr>
              <a:spcBef>
                <a:spcPts val="600"/>
              </a:spcBef>
              <a:defRPr sz="2000"/>
            </a:lvl3pPr>
            <a:lvl4pPr marL="1371600" indent="0">
              <a:buNone/>
              <a:defRPr/>
            </a:lvl4pPr>
          </a:lstStyle>
          <a:p>
            <a:pPr lvl="0"/>
            <a:r>
              <a:rPr lang="en-US"/>
              <a:t>Click to edit Master text styles</a:t>
            </a:r>
          </a:p>
          <a:p>
            <a:pPr lvl="1"/>
            <a:r>
              <a:rPr lang="en-US"/>
              <a:t>Second level</a:t>
            </a:r>
          </a:p>
          <a:p>
            <a:pPr lvl="2"/>
            <a:r>
              <a:rPr lang="en-US"/>
              <a:t>Third level</a:t>
            </a:r>
          </a:p>
        </p:txBody>
      </p:sp>
      <p:sp>
        <p:nvSpPr>
          <p:cNvPr id="33" name="Text Placeholder 14"/>
          <p:cNvSpPr>
            <a:spLocks noGrp="1"/>
          </p:cNvSpPr>
          <p:nvPr>
            <p:ph type="body" sz="quarter" idx="27"/>
          </p:nvPr>
        </p:nvSpPr>
        <p:spPr>
          <a:xfrm>
            <a:off x="973244" y="2993244"/>
            <a:ext cx="10001397"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a:t>Click to edit Master text styles</a:t>
            </a:r>
          </a:p>
        </p:txBody>
      </p:sp>
      <p:sp>
        <p:nvSpPr>
          <p:cNvPr id="18" name="Rectangle 17"/>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9" name="Text Placeholder 9">
            <a:extLst>
              <a:ext uri="{FF2B5EF4-FFF2-40B4-BE49-F238E27FC236}">
                <a16:creationId xmlns:a16="http://schemas.microsoft.com/office/drawing/2014/main" id="{FCC8D01A-387E-4280-BAC9-38B7E85D8FA3}"/>
              </a:ext>
            </a:extLst>
          </p:cNvPr>
          <p:cNvSpPr>
            <a:spLocks noGrp="1"/>
          </p:cNvSpPr>
          <p:nvPr>
            <p:ph type="body" sz="quarter" idx="31"/>
          </p:nvPr>
        </p:nvSpPr>
        <p:spPr>
          <a:xfrm>
            <a:off x="3546656" y="5100217"/>
            <a:ext cx="2286000" cy="1244022"/>
          </a:xfrm>
        </p:spPr>
        <p:txBody>
          <a:bodyPr tIns="91440" bIns="45720"/>
          <a:lstStyle>
            <a:lvl1pPr marL="171450" indent="-171450">
              <a:spcBef>
                <a:spcPts val="600"/>
              </a:spcBef>
              <a:buFont typeface="Arial" panose="020B0604020202020204" pitchFamily="34" charset="0"/>
              <a:buChar char="•"/>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0" name="Text Placeholder 14">
            <a:extLst>
              <a:ext uri="{FF2B5EF4-FFF2-40B4-BE49-F238E27FC236}">
                <a16:creationId xmlns:a16="http://schemas.microsoft.com/office/drawing/2014/main" id="{F7757D34-B5B7-47AD-AE62-7CA370616FC6}"/>
              </a:ext>
            </a:extLst>
          </p:cNvPr>
          <p:cNvSpPr>
            <a:spLocks noGrp="1"/>
          </p:cNvSpPr>
          <p:nvPr>
            <p:ph type="body" sz="quarter" idx="32"/>
          </p:nvPr>
        </p:nvSpPr>
        <p:spPr>
          <a:xfrm>
            <a:off x="3546656" y="4817742"/>
            <a:ext cx="228600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a:t>
            </a:r>
          </a:p>
        </p:txBody>
      </p:sp>
      <p:sp>
        <p:nvSpPr>
          <p:cNvPr id="41" name="Text Placeholder 9">
            <a:extLst>
              <a:ext uri="{FF2B5EF4-FFF2-40B4-BE49-F238E27FC236}">
                <a16:creationId xmlns:a16="http://schemas.microsoft.com/office/drawing/2014/main" id="{88BF64C8-02FA-4776-8DE9-948D42CD3845}"/>
              </a:ext>
            </a:extLst>
          </p:cNvPr>
          <p:cNvSpPr>
            <a:spLocks noGrp="1"/>
          </p:cNvSpPr>
          <p:nvPr>
            <p:ph type="body" sz="quarter" idx="33"/>
          </p:nvPr>
        </p:nvSpPr>
        <p:spPr>
          <a:xfrm>
            <a:off x="6120173" y="5100217"/>
            <a:ext cx="2286000" cy="1244022"/>
          </a:xfrm>
        </p:spPr>
        <p:txBody>
          <a:bodyPr tIns="91440" bIns="45720"/>
          <a:lstStyle>
            <a:lvl1pPr marL="171450" indent="-171450">
              <a:spcBef>
                <a:spcPts val="600"/>
              </a:spcBef>
              <a:buFont typeface="Arial" panose="020B0604020202020204" pitchFamily="34" charset="0"/>
              <a:buChar char="•"/>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2" name="Text Placeholder 14">
            <a:extLst>
              <a:ext uri="{FF2B5EF4-FFF2-40B4-BE49-F238E27FC236}">
                <a16:creationId xmlns:a16="http://schemas.microsoft.com/office/drawing/2014/main" id="{4F53157F-C018-4A4C-82A0-9761BBAC5B28}"/>
              </a:ext>
            </a:extLst>
          </p:cNvPr>
          <p:cNvSpPr>
            <a:spLocks noGrp="1"/>
          </p:cNvSpPr>
          <p:nvPr>
            <p:ph type="body" sz="quarter" idx="34"/>
          </p:nvPr>
        </p:nvSpPr>
        <p:spPr>
          <a:xfrm>
            <a:off x="6120173" y="4817742"/>
            <a:ext cx="228600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a:t>
            </a:r>
          </a:p>
        </p:txBody>
      </p:sp>
      <p:sp>
        <p:nvSpPr>
          <p:cNvPr id="43" name="Text Placeholder 9">
            <a:extLst>
              <a:ext uri="{FF2B5EF4-FFF2-40B4-BE49-F238E27FC236}">
                <a16:creationId xmlns:a16="http://schemas.microsoft.com/office/drawing/2014/main" id="{BE2011B3-D7FA-47F6-B7B0-F9FE6EA46C14}"/>
              </a:ext>
            </a:extLst>
          </p:cNvPr>
          <p:cNvSpPr>
            <a:spLocks noGrp="1"/>
          </p:cNvSpPr>
          <p:nvPr>
            <p:ph type="body" sz="quarter" idx="35"/>
          </p:nvPr>
        </p:nvSpPr>
        <p:spPr>
          <a:xfrm>
            <a:off x="8684264" y="5100217"/>
            <a:ext cx="2286000" cy="1244022"/>
          </a:xfrm>
        </p:spPr>
        <p:txBody>
          <a:bodyPr tIns="91440" bIns="45720"/>
          <a:lstStyle>
            <a:lvl1pPr marL="171450" indent="-171450">
              <a:spcBef>
                <a:spcPts val="600"/>
              </a:spcBef>
              <a:buFont typeface="Arial" panose="020B0604020202020204" pitchFamily="34" charset="0"/>
              <a:buChar char="•"/>
              <a:defRPr sz="2000"/>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44" name="Text Placeholder 14">
            <a:extLst>
              <a:ext uri="{FF2B5EF4-FFF2-40B4-BE49-F238E27FC236}">
                <a16:creationId xmlns:a16="http://schemas.microsoft.com/office/drawing/2014/main" id="{DBAA90D9-8B22-4EB3-AB4B-DA12D85F0CC1}"/>
              </a:ext>
            </a:extLst>
          </p:cNvPr>
          <p:cNvSpPr>
            <a:spLocks noGrp="1"/>
          </p:cNvSpPr>
          <p:nvPr>
            <p:ph type="body" sz="quarter" idx="36"/>
          </p:nvPr>
        </p:nvSpPr>
        <p:spPr>
          <a:xfrm>
            <a:off x="8684264" y="4817742"/>
            <a:ext cx="2286000" cy="274320"/>
          </a:xfrm>
        </p:spPr>
        <p:txBody>
          <a:bodyPr bIns="0" anchor="t" anchorCtr="0"/>
          <a:lstStyle>
            <a:lvl1pPr marL="0" indent="0">
              <a:buNone/>
              <a:defRPr b="1"/>
            </a:lvl1pPr>
            <a:lvl2pPr marL="457200" indent="0">
              <a:buNone/>
              <a:defRPr b="1"/>
            </a:lvl2pPr>
            <a:lvl3pPr marL="914400" indent="0">
              <a:buNone/>
              <a:defRPr b="1"/>
            </a:lvl3pPr>
            <a:lvl4pPr marL="1371600" indent="0">
              <a:buNone/>
              <a:defRPr b="1"/>
            </a:lvl4pPr>
            <a:lvl5pPr marL="1828800" indent="0">
              <a:buNone/>
              <a:defRPr b="1"/>
            </a:lvl5pPr>
          </a:lstStyle>
          <a:p>
            <a:pPr lvl="0"/>
            <a:r>
              <a:rPr lang="en-US" dirty="0"/>
              <a:t>Click to edit</a:t>
            </a:r>
          </a:p>
        </p:txBody>
      </p:sp>
    </p:spTree>
    <p:extLst>
      <p:ext uri="{BB962C8B-B14F-4D97-AF65-F5344CB8AC3E}">
        <p14:creationId xmlns:p14="http://schemas.microsoft.com/office/powerpoint/2010/main" val="172969950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829136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0541853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D0723BCD-FE2A-574F-A554-0E2ED1CA6285}"/>
              </a:ext>
            </a:extLst>
          </p:cNvPr>
          <p:cNvSpPr>
            <a:spLocks noGrp="1"/>
          </p:cNvSpPr>
          <p:nvPr>
            <p:ph sz="quarter" idx="12"/>
          </p:nvPr>
        </p:nvSpPr>
        <p:spPr>
          <a:xfrm>
            <a:off x="609441" y="1232453"/>
            <a:ext cx="10969942" cy="480239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itle 10">
            <a:extLst>
              <a:ext uri="{FF2B5EF4-FFF2-40B4-BE49-F238E27FC236}">
                <a16:creationId xmlns:a16="http://schemas.microsoft.com/office/drawing/2014/main" id="{48121C72-9261-504D-8F1B-943FA17B9CB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2582016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 black_gray_bulleted text">
    <p:spTree>
      <p:nvGrpSpPr>
        <p:cNvPr id="1" name=""/>
        <p:cNvGrpSpPr/>
        <p:nvPr/>
      </p:nvGrpSpPr>
      <p:grpSpPr>
        <a:xfrm>
          <a:off x="0" y="0"/>
          <a:ext cx="0" cy="0"/>
          <a:chOff x="0" y="0"/>
          <a:chExt cx="0" cy="0"/>
        </a:xfrm>
      </p:grpSpPr>
      <p:sp>
        <p:nvSpPr>
          <p:cNvPr id="6" name="Rectangle 5"/>
          <p:cNvSpPr/>
          <p:nvPr userDrawn="1"/>
        </p:nvSpPr>
        <p:spPr>
          <a:xfrm>
            <a:off x="4416425" y="0"/>
            <a:ext cx="7772400" cy="6858000"/>
          </a:xfrm>
          <a:prstGeom prst="rect">
            <a:avLst/>
          </a:prstGeom>
          <a:solidFill>
            <a:srgbClr val="D2D2D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973139" y="2366169"/>
            <a:ext cx="3065462" cy="2125663"/>
          </a:xfrm>
        </p:spPr>
        <p:txBody>
          <a:bodyPr tIns="0" bIns="0" anchor="ctr" anchorCtr="0"/>
          <a:lstStyle>
            <a:lvl1pPr>
              <a:defRPr baseline="0">
                <a:solidFill>
                  <a:schemeClr val="tx1"/>
                </a:solidFill>
              </a:defRPr>
            </a:lvl1pPr>
          </a:lstStyle>
          <a:p>
            <a:r>
              <a:rPr lang="en-US" dirty="0"/>
              <a:t>CLICK TO EDIT TITLE</a:t>
            </a:r>
          </a:p>
        </p:txBody>
      </p:sp>
      <p:sp>
        <p:nvSpPr>
          <p:cNvPr id="4" name="Date Placeholder 3"/>
          <p:cNvSpPr>
            <a:spLocks noGrp="1"/>
          </p:cNvSpPr>
          <p:nvPr>
            <p:ph type="dt" sz="half" idx="10"/>
          </p:nvPr>
        </p:nvSpPr>
        <p:spPr/>
        <p:txBody>
          <a:bodyPr/>
          <a:lstStyle/>
          <a:p>
            <a:fld id="{3465F197-B1B8-4584-8B75-5D45B647D250}" type="datetimeFigureOut">
              <a:rPr lang="en-US" smtClean="0"/>
              <a:t>1/21/2023</a:t>
            </a:fld>
            <a:endParaRPr lang="en-US" dirty="0"/>
          </a:p>
        </p:txBody>
      </p:sp>
      <p:sp>
        <p:nvSpPr>
          <p:cNvPr id="7" name="Rectangle 6"/>
          <p:cNvSpPr/>
          <p:nvPr userDrawn="1"/>
        </p:nvSpPr>
        <p:spPr>
          <a:xfrm rot="16200000">
            <a:off x="-1624964" y="3362325"/>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p:txBody>
          <a:bodyPr/>
          <a:lstStyle>
            <a:lvl1pPr>
              <a:defRPr>
                <a:solidFill>
                  <a:schemeClr val="tx1">
                    <a:lumMod val="50000"/>
                    <a:lumOff val="50000"/>
                  </a:schemeClr>
                </a:solidFill>
              </a:defRPr>
            </a:lvl1pPr>
          </a:lstStyle>
          <a:p>
            <a:endParaRPr lang="en-US" dirty="0"/>
          </a:p>
        </p:txBody>
      </p:sp>
      <p:sp>
        <p:nvSpPr>
          <p:cNvPr id="15" name="Content Placeholder 3"/>
          <p:cNvSpPr>
            <a:spLocks noGrp="1"/>
          </p:cNvSpPr>
          <p:nvPr>
            <p:ph sz="half" idx="13"/>
          </p:nvPr>
        </p:nvSpPr>
        <p:spPr>
          <a:xfrm>
            <a:off x="4991100" y="1597026"/>
            <a:ext cx="6678613" cy="3663950"/>
          </a:xfrm>
        </p:spPr>
        <p:txBody>
          <a:bodyPr vert="horz" lIns="0" tIns="0" rIns="0" bIns="0" rtlCol="0" anchor="ctr" anchorCtr="0">
            <a:noAutofit/>
          </a:bodyPr>
          <a:lstStyle>
            <a:lvl1pPr marL="174625" indent="-174625">
              <a:lnSpc>
                <a:spcPct val="125000"/>
              </a:lnSpc>
              <a:buFont typeface="Arial" panose="020B0604020202020204" pitchFamily="34" charset="0"/>
              <a:buChar char="•"/>
              <a:defRPr lang="en-US" sz="2400" dirty="0" smtClean="0">
                <a:solidFill>
                  <a:schemeClr val="tx1"/>
                </a:solidFill>
              </a:defRPr>
            </a:lvl1pPr>
            <a:lvl2pPr marL="457200" indent="0">
              <a:buClr>
                <a:schemeClr val="tx1"/>
              </a:buClr>
              <a:buNone/>
              <a:defRPr lang="en-US" sz="2200" dirty="0" smtClean="0"/>
            </a:lvl2pPr>
            <a:lvl3pPr marL="914400" indent="0">
              <a:buClr>
                <a:schemeClr val="tx1"/>
              </a:buClr>
              <a:buNone/>
              <a:defRPr lang="en-US" sz="2200" dirty="0" smtClean="0"/>
            </a:lvl3pPr>
            <a:lvl4pPr marL="1371600" indent="0">
              <a:buClr>
                <a:schemeClr val="tx1"/>
              </a:buClr>
              <a:buNone/>
              <a:defRPr lang="en-US" sz="2200" dirty="0" smtClean="0"/>
            </a:lvl4pPr>
            <a:lvl5pPr marL="1828800" indent="0">
              <a:buClr>
                <a:schemeClr val="tx1"/>
              </a:buClr>
              <a:buNone/>
              <a:defRPr lang="en-US" sz="2200" dirty="0"/>
            </a:lvl5pPr>
          </a:lstStyle>
          <a:p>
            <a:pPr lvl="0"/>
            <a:r>
              <a:rPr lang="en-US"/>
              <a:t>Click to edit Master text styles</a:t>
            </a:r>
          </a:p>
        </p:txBody>
      </p:sp>
      <p:sp>
        <p:nvSpPr>
          <p:cNvPr id="10" name="TextBox 9"/>
          <p:cNvSpPr txBox="1"/>
          <p:nvPr userDrawn="1"/>
        </p:nvSpPr>
        <p:spPr>
          <a:xfrm>
            <a:off x="8420100" y="6657947"/>
            <a:ext cx="3768726" cy="200053"/>
          </a:xfrm>
          <a:prstGeom prst="rect">
            <a:avLst/>
          </a:prstGeom>
        </p:spPr>
        <p:txBody>
          <a:bodyPr vert="horz" lIns="91448" tIns="45724" rIns="91448" bIns="45724" rtlCol="0" anchor="ctr">
            <a:noAutofit/>
          </a:bodyPr>
          <a:lstStyle>
            <a:defPPr>
              <a:defRPr lang="en-US"/>
            </a:defPPr>
            <a:lvl1pPr algn="r">
              <a:defRPr sz="1200">
                <a:solidFill>
                  <a:schemeClr val="tx1">
                    <a:tint val="75000"/>
                  </a:schemeClr>
                </a:solidFill>
              </a:defRPr>
            </a:lvl1pPr>
          </a:lstStyle>
          <a:p>
            <a:pPr lvl="0"/>
            <a:r>
              <a:rPr lang="en-US" sz="700" dirty="0">
                <a:solidFill>
                  <a:schemeClr val="tx1">
                    <a:lumMod val="50000"/>
                    <a:lumOff val="50000"/>
                  </a:schemeClr>
                </a:solidFill>
              </a:rPr>
              <a:t>©</a:t>
            </a:r>
            <a:fld id="{9239F233-A28B-4E90-BD26-B7AF41444B49}" type="datetimeyyyy">
              <a:rPr lang="en-US" sz="700" smtClean="0">
                <a:solidFill>
                  <a:schemeClr val="tx1">
                    <a:lumMod val="50000"/>
                    <a:lumOff val="50000"/>
                  </a:schemeClr>
                </a:solidFill>
              </a:rPr>
              <a:t>2023</a:t>
            </a:fld>
            <a:r>
              <a:rPr lang="en-US" sz="700" dirty="0">
                <a:solidFill>
                  <a:schemeClr val="tx1">
                    <a:lumMod val="50000"/>
                    <a:lumOff val="50000"/>
                  </a:schemeClr>
                </a:solidFill>
              </a:rPr>
              <a:t> Mayo Foundation for Medical Education and Research  |  slide-</a:t>
            </a:r>
            <a:fld id="{D445C29B-035B-48ED-941F-A66A11A8A322}" type="slidenum">
              <a:rPr lang="en-US" sz="700" smtClean="0">
                <a:solidFill>
                  <a:schemeClr val="tx1">
                    <a:lumMod val="50000"/>
                    <a:lumOff val="50000"/>
                  </a:schemeClr>
                </a:solidFill>
              </a:rPr>
              <a:pPr lvl="0"/>
              <a:t>‹#›</a:t>
            </a:fld>
            <a:endParaRPr lang="en-US" sz="700" dirty="0">
              <a:solidFill>
                <a:schemeClr val="tx1">
                  <a:lumMod val="50000"/>
                  <a:lumOff val="50000"/>
                </a:schemeClr>
              </a:solidFill>
            </a:endParaRPr>
          </a:p>
        </p:txBody>
      </p:sp>
    </p:spTree>
    <p:extLst>
      <p:ext uri="{BB962C8B-B14F-4D97-AF65-F5344CB8AC3E}">
        <p14:creationId xmlns:p14="http://schemas.microsoft.com/office/powerpoint/2010/main" val="19603422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_image right">
    <p:spTree>
      <p:nvGrpSpPr>
        <p:cNvPr id="1" name=""/>
        <p:cNvGrpSpPr/>
        <p:nvPr/>
      </p:nvGrpSpPr>
      <p:grpSpPr>
        <a:xfrm>
          <a:off x="0" y="0"/>
          <a:ext cx="0" cy="0"/>
          <a:chOff x="0" y="0"/>
          <a:chExt cx="0" cy="0"/>
        </a:xfrm>
      </p:grpSpPr>
      <p:sp>
        <p:nvSpPr>
          <p:cNvPr id="8" name="Picture Placeholder 7"/>
          <p:cNvSpPr>
            <a:spLocks noGrp="1"/>
          </p:cNvSpPr>
          <p:nvPr>
            <p:ph type="pic" sz="quarter" idx="12"/>
          </p:nvPr>
        </p:nvSpPr>
        <p:spPr>
          <a:xfrm>
            <a:off x="4991100" y="0"/>
            <a:ext cx="7197725" cy="6858000"/>
          </a:xfrm>
        </p:spPr>
        <p:txBody>
          <a:bodyPr/>
          <a:lstStyle>
            <a:lvl1pPr marL="0" indent="0">
              <a:buNone/>
              <a:defRPr/>
            </a:lvl1pPr>
          </a:lstStyle>
          <a:p>
            <a:r>
              <a:rPr lang="en-US"/>
              <a:t>Click icon to add picture</a:t>
            </a:r>
            <a:endParaRPr lang="en-US" dirty="0"/>
          </a:p>
        </p:txBody>
      </p:sp>
      <p:sp>
        <p:nvSpPr>
          <p:cNvPr id="2" name="Title 1"/>
          <p:cNvSpPr>
            <a:spLocks noGrp="1"/>
          </p:cNvSpPr>
          <p:nvPr>
            <p:ph type="title" hasCustomPrompt="1"/>
          </p:nvPr>
        </p:nvSpPr>
        <p:spPr>
          <a:xfrm>
            <a:off x="973138" y="2366169"/>
            <a:ext cx="3656012" cy="2125663"/>
          </a:xfrm>
        </p:spPr>
        <p:txBody>
          <a:bodyPr tIns="0" bIns="0" anchor="ctr" anchorCtr="0"/>
          <a:lstStyle>
            <a:lvl1pPr>
              <a:defRPr sz="3200" baseline="0">
                <a:solidFill>
                  <a:schemeClr val="tx1"/>
                </a:solidFill>
              </a:defRPr>
            </a:lvl1pPr>
          </a:lstStyle>
          <a:p>
            <a:r>
              <a:rPr lang="en-US" dirty="0"/>
              <a:t>CLICK TO EDIT MASTER TITLE</a:t>
            </a:r>
          </a:p>
        </p:txBody>
      </p:sp>
      <p:sp>
        <p:nvSpPr>
          <p:cNvPr id="4" name="Date Placeholder 3"/>
          <p:cNvSpPr>
            <a:spLocks noGrp="1"/>
          </p:cNvSpPr>
          <p:nvPr>
            <p:ph type="dt" sz="half" idx="10"/>
          </p:nvPr>
        </p:nvSpPr>
        <p:spPr/>
        <p:txBody>
          <a:bodyPr/>
          <a:lstStyle>
            <a:lvl1pPr>
              <a:defRPr>
                <a:solidFill>
                  <a:schemeClr val="tx1">
                    <a:lumMod val="50000"/>
                    <a:lumOff val="50000"/>
                  </a:schemeClr>
                </a:solidFill>
              </a:defRPr>
            </a:lvl1pPr>
          </a:lstStyle>
          <a:p>
            <a:fld id="{3465F197-B1B8-4584-8B75-5D45B647D250}" type="datetimeFigureOut">
              <a:rPr lang="en-US" smtClean="0"/>
              <a:pPr/>
              <a:t>1/21/2023</a:t>
            </a:fld>
            <a:endParaRPr lang="en-US" dirty="0"/>
          </a:p>
        </p:txBody>
      </p:sp>
      <p:sp>
        <p:nvSpPr>
          <p:cNvPr id="5" name="Footer Placeholder 4"/>
          <p:cNvSpPr>
            <a:spLocks noGrp="1"/>
          </p:cNvSpPr>
          <p:nvPr>
            <p:ph type="ftr" sz="quarter" idx="11"/>
          </p:nvPr>
        </p:nvSpPr>
        <p:spPr/>
        <p:txBody>
          <a:bodyPr/>
          <a:lstStyle>
            <a:lvl1pPr>
              <a:defRPr>
                <a:solidFill>
                  <a:schemeClr val="tx1">
                    <a:lumMod val="50000"/>
                    <a:lumOff val="50000"/>
                  </a:schemeClr>
                </a:solidFill>
              </a:defRPr>
            </a:lvl1pPr>
          </a:lstStyle>
          <a:p>
            <a:endParaRPr lang="en-US" dirty="0"/>
          </a:p>
        </p:txBody>
      </p:sp>
      <p:sp>
        <p:nvSpPr>
          <p:cNvPr id="10" name="Text Placeholder 9"/>
          <p:cNvSpPr>
            <a:spLocks noGrp="1"/>
          </p:cNvSpPr>
          <p:nvPr>
            <p:ph type="body" sz="quarter" idx="13"/>
          </p:nvPr>
        </p:nvSpPr>
        <p:spPr>
          <a:xfrm>
            <a:off x="973138" y="4838700"/>
            <a:ext cx="3665537" cy="1276350"/>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en-US"/>
              <a:t>Click to edit Master text styles</a:t>
            </a:r>
          </a:p>
        </p:txBody>
      </p:sp>
      <p:sp>
        <p:nvSpPr>
          <p:cNvPr id="9" name="Rectangle 8"/>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98233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ck_blue border">
    <p:spTree>
      <p:nvGrpSpPr>
        <p:cNvPr id="1" name=""/>
        <p:cNvGrpSpPr/>
        <p:nvPr/>
      </p:nvGrpSpPr>
      <p:grpSpPr>
        <a:xfrm>
          <a:off x="0" y="0"/>
          <a:ext cx="0" cy="0"/>
          <a:chOff x="0" y="0"/>
          <a:chExt cx="0" cy="0"/>
        </a:xfrm>
      </p:grpSpPr>
      <p:sp>
        <p:nvSpPr>
          <p:cNvPr id="7" name="Rectangle 6"/>
          <p:cNvSpPr/>
          <p:nvPr userDrawn="1"/>
        </p:nvSpPr>
        <p:spPr>
          <a:xfrm>
            <a:off x="0" y="0"/>
            <a:ext cx="6099048"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userDrawn="1"/>
        </p:nvSpPr>
        <p:spPr>
          <a:xfrm>
            <a:off x="6089777" y="0"/>
            <a:ext cx="60990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userDrawn="1"/>
        </p:nvSpPr>
        <p:spPr>
          <a:xfrm>
            <a:off x="541338" y="536575"/>
            <a:ext cx="11125200" cy="5800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hasCustomPrompt="1"/>
          </p:nvPr>
        </p:nvSpPr>
        <p:spPr>
          <a:xfrm>
            <a:off x="973139" y="1077914"/>
            <a:ext cx="10007600" cy="587375"/>
          </a:xfrm>
        </p:spPr>
        <p:txBody>
          <a:bodyPr/>
          <a:lstStyle>
            <a:lvl1pPr>
              <a:defRPr baseline="0">
                <a:solidFill>
                  <a:schemeClr val="tx1"/>
                </a:solidFill>
              </a:defRPr>
            </a:lvl1pPr>
          </a:lstStyle>
          <a:p>
            <a:r>
              <a:rPr lang="en-US" dirty="0"/>
              <a:t>CLICK TO EDIT TITLE STYLE</a:t>
            </a:r>
          </a:p>
        </p:txBody>
      </p:sp>
      <p:sp>
        <p:nvSpPr>
          <p:cNvPr id="3" name="Content Placeholder 2"/>
          <p:cNvSpPr>
            <a:spLocks noGrp="1"/>
          </p:cNvSpPr>
          <p:nvPr>
            <p:ph idx="1"/>
          </p:nvPr>
        </p:nvSpPr>
        <p:spPr>
          <a:xfrm>
            <a:off x="973139" y="2132013"/>
            <a:ext cx="10007600" cy="3668712"/>
          </a:xfrm>
        </p:spPr>
        <p:txBody>
          <a:bodyPr/>
          <a:lstStyle>
            <a:lvl1pPr>
              <a:defRPr>
                <a:solidFill>
                  <a:schemeClr val="tx1"/>
                </a:solidFill>
              </a:defRPr>
            </a:lvl1pPr>
            <a:lvl2pPr>
              <a:buClr>
                <a:schemeClr val="tx1">
                  <a:lumMod val="50000"/>
                  <a:lumOff val="50000"/>
                </a:schemeClr>
              </a:buClr>
              <a:defRPr>
                <a:solidFill>
                  <a:schemeClr val="tx1"/>
                </a:solidFill>
              </a:defRPr>
            </a:lvl2pPr>
            <a:lvl3pPr>
              <a:buClr>
                <a:schemeClr val="tx1">
                  <a:lumMod val="50000"/>
                  <a:lumOff val="50000"/>
                </a:schemeClr>
              </a:buClr>
              <a:defRPr>
                <a:solidFill>
                  <a:schemeClr val="tx1"/>
                </a:solidFill>
              </a:defRPr>
            </a:lvl3pPr>
            <a:lvl4pPr>
              <a:buClr>
                <a:schemeClr val="tx1">
                  <a:lumMod val="50000"/>
                  <a:lumOff val="50000"/>
                </a:schemeClr>
              </a:buClr>
              <a:defRPr>
                <a:solidFill>
                  <a:schemeClr val="tx1"/>
                </a:solidFill>
              </a:defRPr>
            </a:lvl4pPr>
            <a:lvl5pPr>
              <a:buClr>
                <a:schemeClr val="tx1">
                  <a:lumMod val="50000"/>
                  <a:lumOff val="50000"/>
                </a:schemeClr>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3465F197-B1B8-4584-8B75-5D45B647D250}" type="datetimeFigureOut">
              <a:rPr lang="en-US" smtClean="0"/>
              <a:pPr/>
              <a:t>1/21/2023</a:t>
            </a:fld>
            <a:endParaRPr lang="en-US" dirty="0"/>
          </a:p>
        </p:txBody>
      </p:sp>
      <p:sp>
        <p:nvSpPr>
          <p:cNvPr id="12" name="Footer Placeholder 4"/>
          <p:cNvSpPr>
            <a:spLocks noGrp="1"/>
          </p:cNvSpPr>
          <p:nvPr>
            <p:ph type="ftr" sz="quarter" idx="3"/>
          </p:nvPr>
        </p:nvSpPr>
        <p:spPr>
          <a:xfrm>
            <a:off x="2234618" y="6135688"/>
            <a:ext cx="8735325" cy="365760"/>
          </a:xfrm>
          <a:prstGeom prst="rect">
            <a:avLst/>
          </a:prstGeom>
        </p:spPr>
        <p:txBody>
          <a:bodyPr vert="horz" lIns="0" tIns="45724" rIns="0" bIns="0" rtlCol="0" anchor="t" anchorCtr="0"/>
          <a:lstStyle>
            <a:lvl1pPr algn="r">
              <a:lnSpc>
                <a:spcPct val="90000"/>
              </a:lnSpc>
              <a:defRPr sz="1200">
                <a:solidFill>
                  <a:schemeClr val="tx1">
                    <a:lumMod val="50000"/>
                    <a:lumOff val="50000"/>
                  </a:schemeClr>
                </a:solidFill>
              </a:defRPr>
            </a:lvl1pPr>
          </a:lstStyle>
          <a:p>
            <a:endParaRPr lang="en-US" dirty="0"/>
          </a:p>
        </p:txBody>
      </p:sp>
      <p:sp>
        <p:nvSpPr>
          <p:cNvPr id="14" name="Rectangle 13"/>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8420100" y="6657947"/>
            <a:ext cx="3768726" cy="200053"/>
          </a:xfrm>
          <a:prstGeom prst="rect">
            <a:avLst/>
          </a:prstGeom>
        </p:spPr>
        <p:txBody>
          <a:bodyPr vert="horz" lIns="91448" tIns="45724" rIns="91448" bIns="45724" rtlCol="0" anchor="ctr">
            <a:noAutofit/>
          </a:bodyPr>
          <a:lstStyle>
            <a:defPPr>
              <a:defRPr lang="en-US"/>
            </a:defPPr>
            <a:lvl1pPr algn="r">
              <a:defRPr sz="1200">
                <a:solidFill>
                  <a:schemeClr val="tx1">
                    <a:tint val="75000"/>
                  </a:schemeClr>
                </a:solidFill>
              </a:defRPr>
            </a:lvl1pPr>
          </a:lstStyle>
          <a:p>
            <a:pPr lvl="0"/>
            <a:r>
              <a:rPr lang="en-US" sz="700" dirty="0">
                <a:solidFill>
                  <a:schemeClr val="bg2"/>
                </a:solidFill>
              </a:rPr>
              <a:t>©</a:t>
            </a:r>
            <a:fld id="{5665BA5B-A450-414B-8296-19DEE898EEB7}" type="datetimeyyyy">
              <a:rPr lang="en-US" sz="700" smtClean="0">
                <a:solidFill>
                  <a:schemeClr val="bg2"/>
                </a:solidFill>
              </a:rPr>
              <a:t>2023</a:t>
            </a:fld>
            <a:r>
              <a:rPr lang="en-US" sz="700" dirty="0">
                <a:solidFill>
                  <a:schemeClr val="bg2"/>
                </a:solidFill>
              </a:rPr>
              <a:t> Mayo Foundation for Medical Education and Research  |  slide-</a:t>
            </a:r>
            <a:fld id="{D445C29B-035B-48ED-941F-A66A11A8A322}" type="slidenum">
              <a:rPr lang="en-US" sz="700" smtClean="0">
                <a:solidFill>
                  <a:schemeClr val="bg2"/>
                </a:solidFill>
              </a:rPr>
              <a:pPr lvl="0"/>
              <a:t>‹#›</a:t>
            </a:fld>
            <a:endParaRPr lang="en-US" sz="700" dirty="0">
              <a:solidFill>
                <a:schemeClr val="bg2"/>
              </a:solidFill>
            </a:endParaRPr>
          </a:p>
        </p:txBody>
      </p:sp>
    </p:spTree>
    <p:extLst>
      <p:ext uri="{BB962C8B-B14F-4D97-AF65-F5344CB8AC3E}">
        <p14:creationId xmlns:p14="http://schemas.microsoft.com/office/powerpoint/2010/main" val="24072524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Blue_black border">
    <p:spTree>
      <p:nvGrpSpPr>
        <p:cNvPr id="1" name=""/>
        <p:cNvGrpSpPr/>
        <p:nvPr/>
      </p:nvGrpSpPr>
      <p:grpSpPr>
        <a:xfrm>
          <a:off x="0" y="0"/>
          <a:ext cx="0" cy="0"/>
          <a:chOff x="0" y="0"/>
          <a:chExt cx="0" cy="0"/>
        </a:xfrm>
      </p:grpSpPr>
      <p:sp>
        <p:nvSpPr>
          <p:cNvPr id="7" name="Rectangle 6"/>
          <p:cNvSpPr/>
          <p:nvPr userDrawn="1"/>
        </p:nvSpPr>
        <p:spPr>
          <a:xfrm>
            <a:off x="0" y="0"/>
            <a:ext cx="609904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8" name="Rectangle 7"/>
          <p:cNvSpPr/>
          <p:nvPr userDrawn="1"/>
        </p:nvSpPr>
        <p:spPr>
          <a:xfrm>
            <a:off x="6089777" y="0"/>
            <a:ext cx="6099048"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10" name="Rectangle 9"/>
          <p:cNvSpPr/>
          <p:nvPr userDrawn="1"/>
        </p:nvSpPr>
        <p:spPr>
          <a:xfrm>
            <a:off x="541338" y="536575"/>
            <a:ext cx="11125200" cy="5800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dirty="0"/>
          </a:p>
        </p:txBody>
      </p:sp>
      <p:sp>
        <p:nvSpPr>
          <p:cNvPr id="2" name="Title 1"/>
          <p:cNvSpPr>
            <a:spLocks noGrp="1"/>
          </p:cNvSpPr>
          <p:nvPr>
            <p:ph type="title" hasCustomPrompt="1"/>
          </p:nvPr>
        </p:nvSpPr>
        <p:spPr>
          <a:xfrm>
            <a:off x="973139" y="1077914"/>
            <a:ext cx="10007600" cy="587375"/>
          </a:xfrm>
        </p:spPr>
        <p:txBody>
          <a:bodyPr/>
          <a:lstStyle>
            <a:lvl1pPr>
              <a:defRPr>
                <a:solidFill>
                  <a:schemeClr val="tx1"/>
                </a:solidFill>
              </a:defRPr>
            </a:lvl1pPr>
          </a:lstStyle>
          <a:p>
            <a:r>
              <a:rPr lang="en-US" dirty="0"/>
              <a:t>CLICK TO EDIT TITLE STYLE</a:t>
            </a:r>
          </a:p>
        </p:txBody>
      </p:sp>
      <p:sp>
        <p:nvSpPr>
          <p:cNvPr id="3" name="Content Placeholder 2"/>
          <p:cNvSpPr>
            <a:spLocks noGrp="1"/>
          </p:cNvSpPr>
          <p:nvPr>
            <p:ph idx="1"/>
          </p:nvPr>
        </p:nvSpPr>
        <p:spPr>
          <a:xfrm>
            <a:off x="973139" y="2132013"/>
            <a:ext cx="10007600" cy="3668712"/>
          </a:xfrm>
        </p:spPr>
        <p:txBody>
          <a:bodyPr/>
          <a:lstStyle>
            <a:lvl1pPr>
              <a:defRPr>
                <a:solidFill>
                  <a:schemeClr val="tx1"/>
                </a:solidFill>
              </a:defRPr>
            </a:lvl1pPr>
            <a:lvl2pPr>
              <a:buClr>
                <a:schemeClr val="tx1">
                  <a:lumMod val="50000"/>
                  <a:lumOff val="50000"/>
                </a:schemeClr>
              </a:buClr>
              <a:defRPr>
                <a:solidFill>
                  <a:schemeClr val="tx1"/>
                </a:solidFill>
              </a:defRPr>
            </a:lvl2pPr>
            <a:lvl3pPr>
              <a:buClr>
                <a:schemeClr val="tx1">
                  <a:lumMod val="50000"/>
                  <a:lumOff val="50000"/>
                </a:schemeClr>
              </a:buClr>
              <a:defRPr>
                <a:solidFill>
                  <a:schemeClr val="tx1"/>
                </a:solidFill>
              </a:defRPr>
            </a:lvl3pPr>
            <a:lvl4pPr>
              <a:buClr>
                <a:schemeClr val="tx1">
                  <a:lumMod val="50000"/>
                  <a:lumOff val="50000"/>
                </a:schemeClr>
              </a:buClr>
              <a:defRPr>
                <a:solidFill>
                  <a:schemeClr val="tx1"/>
                </a:solidFill>
              </a:defRPr>
            </a:lvl4pPr>
            <a:lvl5pPr>
              <a:buClr>
                <a:schemeClr val="tx1">
                  <a:lumMod val="50000"/>
                  <a:lumOff val="50000"/>
                </a:schemeClr>
              </a:buClr>
              <a:defRPr>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solidFill>
                  <a:schemeClr val="bg2"/>
                </a:solidFill>
              </a:defRPr>
            </a:lvl1pPr>
          </a:lstStyle>
          <a:p>
            <a:fld id="{3465F197-B1B8-4584-8B75-5D45B647D250}" type="datetimeFigureOut">
              <a:rPr lang="en-US" smtClean="0"/>
              <a:pPr/>
              <a:t>1/21/2023</a:t>
            </a:fld>
            <a:endParaRPr lang="en-US" dirty="0"/>
          </a:p>
        </p:txBody>
      </p:sp>
      <p:sp>
        <p:nvSpPr>
          <p:cNvPr id="12" name="Footer Placeholder 4"/>
          <p:cNvSpPr>
            <a:spLocks noGrp="1"/>
          </p:cNvSpPr>
          <p:nvPr>
            <p:ph type="ftr" sz="quarter" idx="3"/>
          </p:nvPr>
        </p:nvSpPr>
        <p:spPr>
          <a:xfrm>
            <a:off x="2234618" y="6135688"/>
            <a:ext cx="8735325" cy="365760"/>
          </a:xfrm>
          <a:prstGeom prst="rect">
            <a:avLst/>
          </a:prstGeom>
        </p:spPr>
        <p:txBody>
          <a:bodyPr vert="horz" lIns="0" tIns="45724" rIns="0" bIns="0" rtlCol="0" anchor="t" anchorCtr="0"/>
          <a:lstStyle>
            <a:lvl1pPr algn="r">
              <a:lnSpc>
                <a:spcPct val="90000"/>
              </a:lnSpc>
              <a:defRPr sz="1200">
                <a:solidFill>
                  <a:schemeClr val="tx1">
                    <a:lumMod val="50000"/>
                    <a:lumOff val="50000"/>
                  </a:schemeClr>
                </a:solidFill>
              </a:defRPr>
            </a:lvl1pPr>
          </a:lstStyle>
          <a:p>
            <a:endParaRPr lang="en-US" dirty="0"/>
          </a:p>
        </p:txBody>
      </p:sp>
      <p:sp>
        <p:nvSpPr>
          <p:cNvPr id="14" name="Rectangle 13"/>
          <p:cNvSpPr/>
          <p:nvPr userDrawn="1"/>
        </p:nvSpPr>
        <p:spPr>
          <a:xfrm>
            <a:off x="973138" y="0"/>
            <a:ext cx="3383280" cy="13335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8420100" y="6657947"/>
            <a:ext cx="3768726" cy="200053"/>
          </a:xfrm>
          <a:prstGeom prst="rect">
            <a:avLst/>
          </a:prstGeom>
        </p:spPr>
        <p:txBody>
          <a:bodyPr vert="horz" lIns="91448" tIns="45724" rIns="91448" bIns="45724" rtlCol="0" anchor="ctr">
            <a:noAutofit/>
          </a:bodyPr>
          <a:lstStyle>
            <a:defPPr>
              <a:defRPr lang="en-US"/>
            </a:defPPr>
            <a:lvl1pPr algn="r">
              <a:defRPr sz="1200">
                <a:solidFill>
                  <a:schemeClr val="tx1">
                    <a:tint val="75000"/>
                  </a:schemeClr>
                </a:solidFill>
              </a:defRPr>
            </a:lvl1pPr>
          </a:lstStyle>
          <a:p>
            <a:pPr lvl="0"/>
            <a:r>
              <a:rPr lang="en-US" sz="700" dirty="0">
                <a:solidFill>
                  <a:schemeClr val="bg2"/>
                </a:solidFill>
              </a:rPr>
              <a:t>©</a:t>
            </a:r>
            <a:fld id="{4D873124-2EC5-4302-A6D6-9F1719C893B3}" type="datetimeyyyy">
              <a:rPr lang="en-US" sz="700" smtClean="0">
                <a:solidFill>
                  <a:schemeClr val="bg2"/>
                </a:solidFill>
              </a:rPr>
              <a:t>2023</a:t>
            </a:fld>
            <a:r>
              <a:rPr lang="en-US" sz="700" dirty="0">
                <a:solidFill>
                  <a:schemeClr val="bg2"/>
                </a:solidFill>
              </a:rPr>
              <a:t> Mayo Foundation for Medical Education and Research  |  slide-</a:t>
            </a:r>
            <a:fld id="{D445C29B-035B-48ED-941F-A66A11A8A322}" type="slidenum">
              <a:rPr lang="en-US" sz="700" smtClean="0">
                <a:solidFill>
                  <a:schemeClr val="bg2"/>
                </a:solidFill>
              </a:rPr>
              <a:pPr lvl="0"/>
              <a:t>‹#›</a:t>
            </a:fld>
            <a:endParaRPr lang="en-US" sz="700" dirty="0">
              <a:solidFill>
                <a:schemeClr val="bg2"/>
              </a:solidFill>
            </a:endParaRPr>
          </a:p>
        </p:txBody>
      </p:sp>
    </p:spTree>
    <p:extLst>
      <p:ext uri="{BB962C8B-B14F-4D97-AF65-F5344CB8AC3E}">
        <p14:creationId xmlns:p14="http://schemas.microsoft.com/office/powerpoint/2010/main" val="31777299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73138" y="536575"/>
            <a:ext cx="9998921" cy="587375"/>
          </a:xfrm>
          <a:prstGeom prst="rect">
            <a:avLst/>
          </a:prstGeom>
        </p:spPr>
        <p:txBody>
          <a:bodyPr vert="horz" lIns="0" tIns="45724" rIns="0" bIns="45724" rtlCol="0" anchor="t" anchorCtr="0">
            <a:noAutofit/>
          </a:bodyPr>
          <a:lstStyle/>
          <a:p>
            <a:r>
              <a:rPr lang="en-US" dirty="0"/>
              <a:t>CLICK TO EDIT TITLE STYLE</a:t>
            </a:r>
          </a:p>
        </p:txBody>
      </p:sp>
      <p:sp>
        <p:nvSpPr>
          <p:cNvPr id="3" name="Text Placeholder 2"/>
          <p:cNvSpPr>
            <a:spLocks noGrp="1"/>
          </p:cNvSpPr>
          <p:nvPr>
            <p:ph type="body" idx="1"/>
          </p:nvPr>
        </p:nvSpPr>
        <p:spPr>
          <a:xfrm>
            <a:off x="973138" y="1597025"/>
            <a:ext cx="9998921" cy="4389120"/>
          </a:xfrm>
          <a:prstGeom prst="rect">
            <a:avLst/>
          </a:prstGeom>
        </p:spPr>
        <p:txBody>
          <a:bodyPr vert="horz" lIns="0" tIns="0" rIns="0" bIns="45724"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311230" y="6528816"/>
            <a:ext cx="877595" cy="109728"/>
          </a:xfrm>
          <a:prstGeom prst="rect">
            <a:avLst/>
          </a:prstGeom>
        </p:spPr>
        <p:txBody>
          <a:bodyPr vert="horz" lIns="91448" tIns="0" rIns="91448" bIns="0" rtlCol="0" anchor="ctr"/>
          <a:lstStyle>
            <a:lvl1pPr algn="r">
              <a:defRPr sz="700">
                <a:solidFill>
                  <a:schemeClr val="tx1">
                    <a:lumMod val="50000"/>
                    <a:lumOff val="50000"/>
                  </a:schemeClr>
                </a:solidFill>
              </a:defRPr>
            </a:lvl1pPr>
          </a:lstStyle>
          <a:p>
            <a:fld id="{3465F197-B1B8-4584-8B75-5D45B647D250}" type="datetimeFigureOut">
              <a:rPr lang="en-US" smtClean="0"/>
              <a:pPr/>
              <a:t>1/21/2023</a:t>
            </a:fld>
            <a:endParaRPr lang="en-US" dirty="0"/>
          </a:p>
        </p:txBody>
      </p:sp>
      <p:sp>
        <p:nvSpPr>
          <p:cNvPr id="5" name="Footer Placeholder 4"/>
          <p:cNvSpPr>
            <a:spLocks noGrp="1"/>
          </p:cNvSpPr>
          <p:nvPr>
            <p:ph type="ftr" sz="quarter" idx="3"/>
          </p:nvPr>
        </p:nvSpPr>
        <p:spPr>
          <a:xfrm>
            <a:off x="2234618" y="6135688"/>
            <a:ext cx="9431920" cy="365760"/>
          </a:xfrm>
          <a:prstGeom prst="rect">
            <a:avLst/>
          </a:prstGeom>
        </p:spPr>
        <p:txBody>
          <a:bodyPr vert="horz" lIns="0" tIns="45724" rIns="0" bIns="0" rtlCol="0" anchor="b" anchorCtr="0"/>
          <a:lstStyle>
            <a:lvl1pPr algn="r">
              <a:lnSpc>
                <a:spcPct val="90000"/>
              </a:lnSpc>
              <a:defRPr sz="1200">
                <a:solidFill>
                  <a:schemeClr val="tx1">
                    <a:lumMod val="50000"/>
                    <a:lumOff val="50000"/>
                  </a:schemeClr>
                </a:solidFill>
              </a:defRPr>
            </a:lvl1pPr>
          </a:lstStyle>
          <a:p>
            <a:endParaRPr lang="en-US" dirty="0"/>
          </a:p>
        </p:txBody>
      </p:sp>
      <p:sp>
        <p:nvSpPr>
          <p:cNvPr id="7" name="TextBox 6"/>
          <p:cNvSpPr txBox="1"/>
          <p:nvPr/>
        </p:nvSpPr>
        <p:spPr>
          <a:xfrm>
            <a:off x="8420100" y="6657947"/>
            <a:ext cx="3768726" cy="200053"/>
          </a:xfrm>
          <a:prstGeom prst="rect">
            <a:avLst/>
          </a:prstGeom>
        </p:spPr>
        <p:txBody>
          <a:bodyPr vert="horz" lIns="91448" tIns="45724" rIns="91448" bIns="45724" rtlCol="0" anchor="ctr">
            <a:noAutofit/>
          </a:bodyPr>
          <a:lstStyle>
            <a:defPPr>
              <a:defRPr lang="en-US"/>
            </a:defPPr>
            <a:lvl1pPr algn="r">
              <a:defRPr sz="1200">
                <a:solidFill>
                  <a:schemeClr val="tx1">
                    <a:tint val="75000"/>
                  </a:schemeClr>
                </a:solidFill>
              </a:defRPr>
            </a:lvl1pPr>
          </a:lstStyle>
          <a:p>
            <a:pPr lvl="0"/>
            <a:r>
              <a:rPr lang="en-US" sz="700" dirty="0">
                <a:solidFill>
                  <a:schemeClr val="tx1">
                    <a:lumMod val="50000"/>
                    <a:lumOff val="50000"/>
                  </a:schemeClr>
                </a:solidFill>
              </a:rPr>
              <a:t>©</a:t>
            </a:r>
            <a:fld id="{D558B60A-1145-4F0A-8AF7-E7E89EA3B390}" type="datetimeyyyy">
              <a:rPr lang="en-US" sz="700" smtClean="0">
                <a:solidFill>
                  <a:schemeClr val="tx1">
                    <a:lumMod val="50000"/>
                    <a:lumOff val="50000"/>
                  </a:schemeClr>
                </a:solidFill>
              </a:rPr>
              <a:t>2023</a:t>
            </a:fld>
            <a:r>
              <a:rPr lang="en-US" sz="700" dirty="0">
                <a:solidFill>
                  <a:schemeClr val="tx1">
                    <a:lumMod val="50000"/>
                    <a:lumOff val="50000"/>
                  </a:schemeClr>
                </a:solidFill>
              </a:rPr>
              <a:t> Mayo Foundation for Medical Education and Research  |  slide-</a:t>
            </a:r>
            <a:fld id="{D445C29B-035B-48ED-941F-A66A11A8A322}" type="slidenum">
              <a:rPr lang="en-US" sz="700" smtClean="0">
                <a:solidFill>
                  <a:schemeClr val="tx1">
                    <a:lumMod val="50000"/>
                    <a:lumOff val="50000"/>
                  </a:schemeClr>
                </a:solidFill>
              </a:rPr>
              <a:pPr lvl="0"/>
              <a:t>‹#›</a:t>
            </a:fld>
            <a:endParaRPr lang="en-US" sz="700" dirty="0">
              <a:solidFill>
                <a:schemeClr val="tx1">
                  <a:lumMod val="50000"/>
                  <a:lumOff val="50000"/>
                </a:schemeClr>
              </a:solidFill>
            </a:endParaRPr>
          </a:p>
        </p:txBody>
      </p:sp>
    </p:spTree>
    <p:extLst>
      <p:ext uri="{BB962C8B-B14F-4D97-AF65-F5344CB8AC3E}">
        <p14:creationId xmlns:p14="http://schemas.microsoft.com/office/powerpoint/2010/main" val="1279081648"/>
      </p:ext>
    </p:extLst>
  </p:cSld>
  <p:clrMap bg1="dk1" tx1="lt1" bg2="dk2" tx2="lt2" accent1="accent1" accent2="accent2" accent3="accent3" accent4="accent4" accent5="accent5" accent6="accent6" hlink="hlink" folHlink="folHlink"/>
  <p:sldLayoutIdLst>
    <p:sldLayoutId id="2147483678" r:id="rId1"/>
    <p:sldLayoutId id="2147483695" r:id="rId2"/>
    <p:sldLayoutId id="2147483712" r:id="rId3"/>
    <p:sldLayoutId id="2147483662" r:id="rId4"/>
    <p:sldLayoutId id="2147483699" r:id="rId5"/>
    <p:sldLayoutId id="2147483714" r:id="rId6"/>
    <p:sldLayoutId id="2147483698" r:id="rId7"/>
    <p:sldLayoutId id="2147483681" r:id="rId8"/>
    <p:sldLayoutId id="2147483682" r:id="rId9"/>
    <p:sldLayoutId id="2147483684" r:id="rId10"/>
    <p:sldLayoutId id="2147483683" r:id="rId11"/>
    <p:sldLayoutId id="2147483704" r:id="rId12"/>
    <p:sldLayoutId id="2147483709" r:id="rId13"/>
    <p:sldLayoutId id="2147483705" r:id="rId14"/>
    <p:sldLayoutId id="2147483708" r:id="rId15"/>
    <p:sldLayoutId id="2147483685" r:id="rId16"/>
    <p:sldLayoutId id="2147483675" r:id="rId17"/>
    <p:sldLayoutId id="2147483686" r:id="rId18"/>
    <p:sldLayoutId id="2147483710" r:id="rId19"/>
    <p:sldLayoutId id="2147483687" r:id="rId20"/>
    <p:sldLayoutId id="2147483688" r:id="rId21"/>
    <p:sldLayoutId id="2147483692" r:id="rId22"/>
    <p:sldLayoutId id="2147483694" r:id="rId23"/>
    <p:sldLayoutId id="2147483664" r:id="rId24"/>
    <p:sldLayoutId id="2147483700" r:id="rId25"/>
    <p:sldLayoutId id="2147483665" r:id="rId26"/>
    <p:sldLayoutId id="2147483696" r:id="rId27"/>
    <p:sldLayoutId id="2147483697" r:id="rId28"/>
    <p:sldLayoutId id="2147483666" r:id="rId29"/>
    <p:sldLayoutId id="2147483701" r:id="rId30"/>
    <p:sldLayoutId id="2147483667" r:id="rId31"/>
    <p:sldLayoutId id="2147483670" r:id="rId32"/>
    <p:sldLayoutId id="2147483671" r:id="rId33"/>
    <p:sldLayoutId id="2147483672" r:id="rId34"/>
    <p:sldLayoutId id="2147483718" r:id="rId35"/>
    <p:sldLayoutId id="2147483719" r:id="rId36"/>
    <p:sldLayoutId id="2147483720" r:id="rId37"/>
    <p:sldLayoutId id="2147483721" r:id="rId38"/>
    <p:sldLayoutId id="2147483722" r:id="rId39"/>
    <p:sldLayoutId id="2147483723" r:id="rId40"/>
    <p:sldLayoutId id="2147483724" r:id="rId41"/>
    <p:sldLayoutId id="2147483725" r:id="rId42"/>
    <p:sldLayoutId id="2147483726" r:id="rId43"/>
    <p:sldLayoutId id="2147483727" r:id="rId44"/>
    <p:sldLayoutId id="2147483728" r:id="rId45"/>
    <p:sldLayoutId id="2147483729" r:id="rId46"/>
    <p:sldLayoutId id="2147483730" r:id="rId47"/>
    <p:sldLayoutId id="2147483731" r:id="rId48"/>
    <p:sldLayoutId id="2147483732" r:id="rId49"/>
    <p:sldLayoutId id="2147483733" r:id="rId50"/>
    <p:sldLayoutId id="2147483734" r:id="rId51"/>
    <p:sldLayoutId id="2147483735" r:id="rId52"/>
  </p:sldLayoutIdLst>
  <p:txStyles>
    <p:titleStyle>
      <a:lvl1pPr algn="l" defTabSz="914484" rtl="0" eaLnBrk="1" latinLnBrk="0" hangingPunct="1">
        <a:lnSpc>
          <a:spcPct val="90000"/>
        </a:lnSpc>
        <a:spcBef>
          <a:spcPct val="0"/>
        </a:spcBef>
        <a:buNone/>
        <a:defRPr sz="3200" b="1" kern="1200" cap="all" baseline="0">
          <a:solidFill>
            <a:schemeClr val="tx1"/>
          </a:solidFill>
          <a:latin typeface="+mj-lt"/>
          <a:ea typeface="+mj-ea"/>
          <a:cs typeface="+mj-cs"/>
        </a:defRPr>
      </a:lvl1pPr>
    </p:titleStyle>
    <p:bodyStyle>
      <a:lvl1pPr marL="171450" indent="-171450" algn="l" defTabSz="914484" rtl="0" eaLnBrk="1" latinLnBrk="0" hangingPunct="1">
        <a:lnSpc>
          <a:spcPct val="90000"/>
        </a:lnSpc>
        <a:spcBef>
          <a:spcPts val="1500"/>
        </a:spcBef>
        <a:buClr>
          <a:schemeClr val="accent1"/>
        </a:buClr>
        <a:buFont typeface="Arial" pitchFamily="34" charset="0"/>
        <a:buChar char="•"/>
        <a:defRPr sz="2400" kern="1200">
          <a:solidFill>
            <a:schemeClr val="tx1"/>
          </a:solidFill>
          <a:latin typeface="+mn-lt"/>
          <a:ea typeface="+mn-ea"/>
          <a:cs typeface="+mn-cs"/>
        </a:defRPr>
      </a:lvl1pPr>
      <a:lvl2pPr marL="628650" indent="-171450" algn="l" defTabSz="914484" rtl="0" eaLnBrk="1" latinLnBrk="0" hangingPunct="1">
        <a:lnSpc>
          <a:spcPct val="90000"/>
        </a:lnSpc>
        <a:spcBef>
          <a:spcPts val="600"/>
        </a:spcBef>
        <a:buClr>
          <a:schemeClr val="tx1">
            <a:lumMod val="50000"/>
            <a:lumOff val="50000"/>
          </a:schemeClr>
        </a:buClr>
        <a:buFont typeface="Arial" pitchFamily="34" charset="0"/>
        <a:buChar char="•"/>
        <a:defRPr sz="2400" kern="1200">
          <a:solidFill>
            <a:schemeClr val="tx1"/>
          </a:solidFill>
          <a:latin typeface="+mn-lt"/>
          <a:ea typeface="+mn-ea"/>
          <a:cs typeface="+mn-cs"/>
        </a:defRPr>
      </a:lvl2pPr>
      <a:lvl3pPr marL="1085850" indent="-171450" algn="l" defTabSz="914484" rtl="0" eaLnBrk="1" latinLnBrk="0" hangingPunct="1">
        <a:lnSpc>
          <a:spcPct val="90000"/>
        </a:lnSpc>
        <a:spcBef>
          <a:spcPts val="600"/>
        </a:spcBef>
        <a:buClr>
          <a:schemeClr val="tx1">
            <a:lumMod val="50000"/>
            <a:lumOff val="50000"/>
          </a:schemeClr>
        </a:buClr>
        <a:buFont typeface="Arial" pitchFamily="34" charset="0"/>
        <a:buChar char="•"/>
        <a:defRPr sz="2400" kern="1200">
          <a:solidFill>
            <a:schemeClr val="tx1"/>
          </a:solidFill>
          <a:latin typeface="+mn-lt"/>
          <a:ea typeface="+mn-ea"/>
          <a:cs typeface="+mn-cs"/>
        </a:defRPr>
      </a:lvl3pPr>
      <a:lvl4pPr marL="1543050" indent="-171450" algn="l" defTabSz="914484" rtl="0" eaLnBrk="1" latinLnBrk="0" hangingPunct="1">
        <a:lnSpc>
          <a:spcPct val="90000"/>
        </a:lnSpc>
        <a:spcBef>
          <a:spcPts val="600"/>
        </a:spcBef>
        <a:buClr>
          <a:schemeClr val="tx1">
            <a:lumMod val="50000"/>
            <a:lumOff val="50000"/>
          </a:schemeClr>
        </a:buClr>
        <a:buFont typeface="Arial" pitchFamily="34" charset="0"/>
        <a:buChar char="•"/>
        <a:defRPr sz="2400" kern="1200">
          <a:solidFill>
            <a:schemeClr val="tx1"/>
          </a:solidFill>
          <a:latin typeface="+mn-lt"/>
          <a:ea typeface="+mn-ea"/>
          <a:cs typeface="+mn-cs"/>
        </a:defRPr>
      </a:lvl4pPr>
      <a:lvl5pPr marL="2000250" indent="-171450" algn="l" defTabSz="914484" rtl="0" eaLnBrk="1" latinLnBrk="0" hangingPunct="1">
        <a:lnSpc>
          <a:spcPct val="90000"/>
        </a:lnSpc>
        <a:spcBef>
          <a:spcPts val="600"/>
        </a:spcBef>
        <a:buClr>
          <a:schemeClr val="tx1">
            <a:lumMod val="50000"/>
            <a:lumOff val="50000"/>
          </a:schemeClr>
        </a:buClr>
        <a:buFont typeface="Arial" pitchFamily="34" charset="0"/>
        <a:buChar char="•"/>
        <a:defRPr sz="2400" kern="1200">
          <a:solidFill>
            <a:schemeClr val="tx1"/>
          </a:solidFill>
          <a:latin typeface="+mn-lt"/>
          <a:ea typeface="+mn-ea"/>
          <a:cs typeface="+mn-cs"/>
        </a:defRPr>
      </a:lvl5pPr>
      <a:lvl6pPr marL="2514830" indent="-228621" algn="l" defTabSz="914484"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2072" indent="-228621" algn="l" defTabSz="914484"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314" indent="-228621" algn="l" defTabSz="914484"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556" indent="-228621" algn="l" defTabSz="914484"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84" rtl="0" eaLnBrk="1" latinLnBrk="0" hangingPunct="1">
        <a:defRPr sz="1900" kern="1200">
          <a:solidFill>
            <a:schemeClr val="tx1"/>
          </a:solidFill>
          <a:latin typeface="+mn-lt"/>
          <a:ea typeface="+mn-ea"/>
          <a:cs typeface="+mn-cs"/>
        </a:defRPr>
      </a:lvl1pPr>
      <a:lvl2pPr marL="457241" algn="l" defTabSz="914484" rtl="0" eaLnBrk="1" latinLnBrk="0" hangingPunct="1">
        <a:defRPr sz="1900" kern="1200">
          <a:solidFill>
            <a:schemeClr val="tx1"/>
          </a:solidFill>
          <a:latin typeface="+mn-lt"/>
          <a:ea typeface="+mn-ea"/>
          <a:cs typeface="+mn-cs"/>
        </a:defRPr>
      </a:lvl2pPr>
      <a:lvl3pPr marL="914484" algn="l" defTabSz="914484" rtl="0" eaLnBrk="1" latinLnBrk="0" hangingPunct="1">
        <a:defRPr sz="1900" kern="1200">
          <a:solidFill>
            <a:schemeClr val="tx1"/>
          </a:solidFill>
          <a:latin typeface="+mn-lt"/>
          <a:ea typeface="+mn-ea"/>
          <a:cs typeface="+mn-cs"/>
        </a:defRPr>
      </a:lvl3pPr>
      <a:lvl4pPr marL="1371725" algn="l" defTabSz="914484" rtl="0" eaLnBrk="1" latinLnBrk="0" hangingPunct="1">
        <a:defRPr sz="1900" kern="1200">
          <a:solidFill>
            <a:schemeClr val="tx1"/>
          </a:solidFill>
          <a:latin typeface="+mn-lt"/>
          <a:ea typeface="+mn-ea"/>
          <a:cs typeface="+mn-cs"/>
        </a:defRPr>
      </a:lvl4pPr>
      <a:lvl5pPr marL="1828968" algn="l" defTabSz="914484" rtl="0" eaLnBrk="1" latinLnBrk="0" hangingPunct="1">
        <a:defRPr sz="1900" kern="1200">
          <a:solidFill>
            <a:schemeClr val="tx1"/>
          </a:solidFill>
          <a:latin typeface="+mn-lt"/>
          <a:ea typeface="+mn-ea"/>
          <a:cs typeface="+mn-cs"/>
        </a:defRPr>
      </a:lvl5pPr>
      <a:lvl6pPr marL="2286209" algn="l" defTabSz="914484" rtl="0" eaLnBrk="1" latinLnBrk="0" hangingPunct="1">
        <a:defRPr sz="1900" kern="1200">
          <a:solidFill>
            <a:schemeClr val="tx1"/>
          </a:solidFill>
          <a:latin typeface="+mn-lt"/>
          <a:ea typeface="+mn-ea"/>
          <a:cs typeface="+mn-cs"/>
        </a:defRPr>
      </a:lvl6pPr>
      <a:lvl7pPr marL="2743452" algn="l" defTabSz="914484" rtl="0" eaLnBrk="1" latinLnBrk="0" hangingPunct="1">
        <a:defRPr sz="1900" kern="1200">
          <a:solidFill>
            <a:schemeClr val="tx1"/>
          </a:solidFill>
          <a:latin typeface="+mn-lt"/>
          <a:ea typeface="+mn-ea"/>
          <a:cs typeface="+mn-cs"/>
        </a:defRPr>
      </a:lvl7pPr>
      <a:lvl8pPr marL="3200693" algn="l" defTabSz="914484" rtl="0" eaLnBrk="1" latinLnBrk="0" hangingPunct="1">
        <a:defRPr sz="1900" kern="1200">
          <a:solidFill>
            <a:schemeClr val="tx1"/>
          </a:solidFill>
          <a:latin typeface="+mn-lt"/>
          <a:ea typeface="+mn-ea"/>
          <a:cs typeface="+mn-cs"/>
        </a:defRPr>
      </a:lvl8pPr>
      <a:lvl9pPr marL="3657936" algn="l" defTabSz="914484"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1.xml"/><Relationship Id="rId2" Type="http://schemas.openxmlformats.org/officeDocument/2006/relationships/customXml" Target="../../customXml/item7.xml"/><Relationship Id="rId1" Type="http://schemas.openxmlformats.org/officeDocument/2006/relationships/customXml" Target="../../customXml/item14.xml"/><Relationship Id="rId5" Type="http://schemas.openxmlformats.org/officeDocument/2006/relationships/image" Target="../media/image1.png"/><Relationship Id="rId4"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customXml" Target="../../customXml/item9.xml"/><Relationship Id="rId1" Type="http://schemas.openxmlformats.org/officeDocument/2006/relationships/customXml" Target="../../customXml/item11.xml"/><Relationship Id="rId4"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customXml" Target="../../customXml/item5.xml"/><Relationship Id="rId1" Type="http://schemas.openxmlformats.org/officeDocument/2006/relationships/customXml" Target="../../customXml/item2.xml"/><Relationship Id="rId4"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tags" Target="../tags/tag2.xml"/><Relationship Id="rId2" Type="http://schemas.openxmlformats.org/officeDocument/2006/relationships/customXml" Target="../../customXml/item16.xml"/><Relationship Id="rId1" Type="http://schemas.openxmlformats.org/officeDocument/2006/relationships/customXml" Target="../../customXml/item13.xml"/><Relationship Id="rId4"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customXml" Target="../../customXml/item12.xml"/><Relationship Id="rId1" Type="http://schemas.openxmlformats.org/officeDocument/2006/relationships/customXml" Target="../../customXml/item15.xml"/><Relationship Id="rId4"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tags" Target="../tags/tag6.xml"/><Relationship Id="rId2" Type="http://schemas.openxmlformats.org/officeDocument/2006/relationships/customXml" Target="../../customXml/item8.xml"/><Relationship Id="rId1" Type="http://schemas.openxmlformats.org/officeDocument/2006/relationships/customXml" Target="../../customXml/item1.xml"/><Relationship Id="rId4" Type="http://schemas.openxmlformats.org/officeDocument/2006/relationships/slideLayout" Target="../slideLayouts/slideLayout1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32.xml"/><Relationship Id="rId2" Type="http://schemas.openxmlformats.org/officeDocument/2006/relationships/customXml" Target="../../customXml/item3.xml"/><Relationship Id="rId1" Type="http://schemas.openxmlformats.org/officeDocument/2006/relationships/customXml" Target="../../customXml/item4.xml"/><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6000" dirty="0"/>
              <a:t>Primary Hyperparathyroidism:</a:t>
            </a:r>
          </a:p>
        </p:txBody>
      </p:sp>
      <p:sp>
        <p:nvSpPr>
          <p:cNvPr id="3" name="Subtitle 2"/>
          <p:cNvSpPr>
            <a:spLocks noGrp="1"/>
          </p:cNvSpPr>
          <p:nvPr>
            <p:ph type="subTitle" idx="1"/>
          </p:nvPr>
        </p:nvSpPr>
        <p:spPr/>
        <p:txBody>
          <a:bodyPr/>
          <a:lstStyle/>
          <a:p>
            <a:r>
              <a:rPr lang="en-US" sz="2400" dirty="0"/>
              <a:t>2022 Guidelines and Evolving Clinical Paradigms</a:t>
            </a:r>
            <a:endParaRPr lang="en-US" dirty="0"/>
          </a:p>
        </p:txBody>
      </p:sp>
      <p:sp>
        <p:nvSpPr>
          <p:cNvPr id="5" name="Subtitle 2">
            <a:extLst>
              <a:ext uri="{FF2B5EF4-FFF2-40B4-BE49-F238E27FC236}">
                <a16:creationId xmlns:a16="http://schemas.microsoft.com/office/drawing/2014/main" id="{0BD7477E-A797-8889-D4D1-A95C2BF87D2B}"/>
              </a:ext>
            </a:extLst>
          </p:cNvPr>
          <p:cNvSpPr txBox="1">
            <a:spLocks/>
          </p:cNvSpPr>
          <p:nvPr/>
        </p:nvSpPr>
        <p:spPr>
          <a:xfrm>
            <a:off x="979235" y="5381571"/>
            <a:ext cx="10001503" cy="685800"/>
          </a:xfrm>
          <a:prstGeom prst="rect">
            <a:avLst/>
          </a:prstGeom>
        </p:spPr>
        <p:txBody>
          <a:bodyPr vert="horz" lIns="0" tIns="45720" rIns="0" bIns="45724" rtlCol="0" anchor="ctr" anchorCtr="0">
            <a:noAutofit/>
          </a:bodyPr>
          <a:lstStyle>
            <a:lvl1pPr marL="0" indent="0" algn="l" defTabSz="914484" rtl="0" eaLnBrk="1" latinLnBrk="0" hangingPunct="1">
              <a:lnSpc>
                <a:spcPct val="80000"/>
              </a:lnSpc>
              <a:spcBef>
                <a:spcPts val="0"/>
              </a:spcBef>
              <a:buClr>
                <a:schemeClr val="tx2"/>
              </a:buClr>
              <a:buFont typeface="Arial" pitchFamily="34" charset="0"/>
              <a:buNone/>
              <a:defRPr sz="2400" b="1" kern="1200">
                <a:solidFill>
                  <a:schemeClr val="accent1"/>
                </a:solidFill>
                <a:latin typeface="+mn-lt"/>
                <a:ea typeface="+mn-ea"/>
                <a:cs typeface="+mn-cs"/>
              </a:defRPr>
            </a:lvl1pPr>
            <a:lvl2pPr marL="457241" indent="0" algn="ctr" defTabSz="914484" rtl="0" eaLnBrk="1" latinLnBrk="0" hangingPunct="1">
              <a:lnSpc>
                <a:spcPct val="80000"/>
              </a:lnSpc>
              <a:spcBef>
                <a:spcPts val="600"/>
              </a:spcBef>
              <a:buClr>
                <a:schemeClr val="bg2">
                  <a:lumMod val="75000"/>
                </a:schemeClr>
              </a:buClr>
              <a:buFont typeface="Arial" pitchFamily="34" charset="0"/>
              <a:buNone/>
              <a:defRPr sz="1800" kern="1200">
                <a:solidFill>
                  <a:schemeClr val="tx1">
                    <a:tint val="75000"/>
                  </a:schemeClr>
                </a:solidFill>
                <a:latin typeface="+mn-lt"/>
                <a:ea typeface="+mn-ea"/>
                <a:cs typeface="+mn-cs"/>
              </a:defRPr>
            </a:lvl2pPr>
            <a:lvl3pPr marL="914484" indent="0" algn="ctr" defTabSz="914484" rtl="0" eaLnBrk="1" latinLnBrk="0" hangingPunct="1">
              <a:lnSpc>
                <a:spcPct val="80000"/>
              </a:lnSpc>
              <a:spcBef>
                <a:spcPts val="600"/>
              </a:spcBef>
              <a:buClr>
                <a:srgbClr val="A8A8A8"/>
              </a:buClr>
              <a:buFont typeface="Arial" pitchFamily="34" charset="0"/>
              <a:buNone/>
              <a:defRPr sz="1800" kern="1200">
                <a:solidFill>
                  <a:schemeClr val="tx1">
                    <a:tint val="75000"/>
                  </a:schemeClr>
                </a:solidFill>
                <a:latin typeface="+mn-lt"/>
                <a:ea typeface="+mn-ea"/>
                <a:cs typeface="+mn-cs"/>
              </a:defRPr>
            </a:lvl3pPr>
            <a:lvl4pPr marL="1371725" indent="0" algn="ctr" defTabSz="914484" rtl="0" eaLnBrk="1" latinLnBrk="0" hangingPunct="1">
              <a:lnSpc>
                <a:spcPct val="80000"/>
              </a:lnSpc>
              <a:spcBef>
                <a:spcPts val="600"/>
              </a:spcBef>
              <a:buClr>
                <a:srgbClr val="A8A8A8"/>
              </a:buClr>
              <a:buFont typeface="Arial" pitchFamily="34" charset="0"/>
              <a:buNone/>
              <a:defRPr sz="1800" kern="1200">
                <a:solidFill>
                  <a:schemeClr val="tx1">
                    <a:tint val="75000"/>
                  </a:schemeClr>
                </a:solidFill>
                <a:latin typeface="+mn-lt"/>
                <a:ea typeface="+mn-ea"/>
                <a:cs typeface="+mn-cs"/>
              </a:defRPr>
            </a:lvl4pPr>
            <a:lvl5pPr marL="1828968" indent="0" algn="ctr" defTabSz="914484" rtl="0" eaLnBrk="1" latinLnBrk="0" hangingPunct="1">
              <a:lnSpc>
                <a:spcPct val="80000"/>
              </a:lnSpc>
              <a:spcBef>
                <a:spcPts val="600"/>
              </a:spcBef>
              <a:buClr>
                <a:srgbClr val="A8A8A8"/>
              </a:buClr>
              <a:buFont typeface="Arial" pitchFamily="34" charset="0"/>
              <a:buNone/>
              <a:defRPr sz="1800" kern="1200">
                <a:solidFill>
                  <a:schemeClr val="tx1">
                    <a:tint val="75000"/>
                  </a:schemeClr>
                </a:solidFill>
                <a:latin typeface="+mn-lt"/>
                <a:ea typeface="+mn-ea"/>
                <a:cs typeface="+mn-cs"/>
              </a:defRPr>
            </a:lvl5pPr>
            <a:lvl6pPr marL="2286209" indent="0" algn="ctr" defTabSz="91448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452" indent="0" algn="ctr" defTabSz="91448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693" indent="0" algn="ctr" defTabSz="91448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936" indent="0" algn="ctr" defTabSz="914484"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ct val="200000"/>
              </a:lnSpc>
            </a:pPr>
            <a:r>
              <a:rPr lang="en-US" sz="2000" b="0" dirty="0">
                <a:solidFill>
                  <a:schemeClr val="tx1"/>
                </a:solidFill>
              </a:rPr>
              <a:t>Jad G. Sfeir, M.D., M.S.</a:t>
            </a:r>
          </a:p>
          <a:p>
            <a:pPr>
              <a:lnSpc>
                <a:spcPct val="90000"/>
              </a:lnSpc>
            </a:pPr>
            <a:r>
              <a:rPr lang="en-US" sz="1800" b="0" dirty="0">
                <a:solidFill>
                  <a:schemeClr val="tx1">
                    <a:lumMod val="65000"/>
                    <a:lumOff val="35000"/>
                  </a:schemeClr>
                </a:solidFill>
              </a:rPr>
              <a:t>Assistant Professor of Medicine</a:t>
            </a:r>
          </a:p>
          <a:p>
            <a:pPr>
              <a:lnSpc>
                <a:spcPct val="90000"/>
              </a:lnSpc>
            </a:pPr>
            <a:r>
              <a:rPr lang="en-US" sz="1800" b="0" dirty="0">
                <a:solidFill>
                  <a:schemeClr val="tx1">
                    <a:lumMod val="65000"/>
                    <a:lumOff val="35000"/>
                  </a:schemeClr>
                </a:solidFill>
              </a:rPr>
              <a:t>Robert and Arlene Kogod Center on Aging</a:t>
            </a:r>
          </a:p>
          <a:p>
            <a:pPr>
              <a:lnSpc>
                <a:spcPct val="90000"/>
              </a:lnSpc>
            </a:pPr>
            <a:r>
              <a:rPr lang="en-US" sz="1800" b="0" dirty="0">
                <a:solidFill>
                  <a:schemeClr val="tx1">
                    <a:lumMod val="65000"/>
                    <a:lumOff val="35000"/>
                  </a:schemeClr>
                </a:solidFill>
              </a:rPr>
              <a:t>Division of Endocrinology, Diabetes, Metabolism, and Nutrition</a:t>
            </a:r>
          </a:p>
          <a:p>
            <a:pPr>
              <a:lnSpc>
                <a:spcPct val="90000"/>
              </a:lnSpc>
            </a:pPr>
            <a:r>
              <a:rPr lang="en-US" sz="1800" b="0" dirty="0">
                <a:solidFill>
                  <a:schemeClr val="tx1">
                    <a:lumMod val="65000"/>
                    <a:lumOff val="35000"/>
                  </a:schemeClr>
                </a:solidFill>
              </a:rPr>
              <a:t>Division of Geriatric Medicine and Gerontology</a:t>
            </a:r>
          </a:p>
          <a:p>
            <a:pPr>
              <a:lnSpc>
                <a:spcPct val="90000"/>
              </a:lnSpc>
            </a:pPr>
            <a:r>
              <a:rPr lang="en-US" sz="1800" b="0" dirty="0">
                <a:solidFill>
                  <a:schemeClr val="tx1">
                    <a:lumMod val="65000"/>
                    <a:lumOff val="35000"/>
                  </a:schemeClr>
                </a:solidFill>
              </a:rPr>
              <a:t>Mayo Clinic, Rochester</a:t>
            </a:r>
          </a:p>
        </p:txBody>
      </p:sp>
      <p:pic>
        <p:nvPicPr>
          <p:cNvPr id="6" name="Picture 5" descr="Image result for twitter logo">
            <a:extLst>
              <a:ext uri="{FF2B5EF4-FFF2-40B4-BE49-F238E27FC236}">
                <a16:creationId xmlns:a16="http://schemas.microsoft.com/office/drawing/2014/main" id="{44A121F7-8DC6-4633-BEC1-A7C7ED9363C8}"/>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771270" y="6352044"/>
            <a:ext cx="344241" cy="279983"/>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F0E3E8E7-529A-D504-8652-6C03442A6D3D}"/>
              </a:ext>
            </a:extLst>
          </p:cNvPr>
          <p:cNvSpPr txBox="1"/>
          <p:nvPr/>
        </p:nvSpPr>
        <p:spPr>
          <a:xfrm>
            <a:off x="10943391" y="6307022"/>
            <a:ext cx="1245434" cy="369332"/>
          </a:xfrm>
          <a:prstGeom prst="rect">
            <a:avLst/>
          </a:prstGeom>
          <a:noFill/>
        </p:spPr>
        <p:txBody>
          <a:bodyPr wrap="square" rtlCol="0">
            <a:spAutoFit/>
          </a:bodyPr>
          <a:lstStyle/>
          <a:p>
            <a:pPr algn="r"/>
            <a:r>
              <a:rPr lang="en-US" sz="1800" dirty="0">
                <a:solidFill>
                  <a:schemeClr val="accent1"/>
                </a:solidFill>
              </a:rPr>
              <a:t>@sfeirjad</a:t>
            </a:r>
          </a:p>
        </p:txBody>
      </p:sp>
    </p:spTree>
    <p:custDataLst>
      <p:custData r:id="rId1"/>
      <p:custData r:id="rId2"/>
      <p:tags r:id="rId3"/>
    </p:custDataLst>
    <p:extLst>
      <p:ext uri="{BB962C8B-B14F-4D97-AF65-F5344CB8AC3E}">
        <p14:creationId xmlns:p14="http://schemas.microsoft.com/office/powerpoint/2010/main" val="1019979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2DB1B-8FF2-43D9-833C-F16C7BE7ACA7}"/>
              </a:ext>
            </a:extLst>
          </p:cNvPr>
          <p:cNvSpPr>
            <a:spLocks noGrp="1"/>
          </p:cNvSpPr>
          <p:nvPr>
            <p:ph type="title"/>
          </p:nvPr>
        </p:nvSpPr>
        <p:spPr/>
        <p:txBody>
          <a:bodyPr/>
          <a:lstStyle/>
          <a:p>
            <a:r>
              <a:rPr lang="en-US" dirty="0">
                <a:latin typeface="Arial"/>
                <a:cs typeface="Arial"/>
              </a:rPr>
              <a:t>Diagnosis of PHPT</a:t>
            </a:r>
            <a:endParaRPr lang="en-US" dirty="0"/>
          </a:p>
        </p:txBody>
      </p:sp>
      <p:sp>
        <p:nvSpPr>
          <p:cNvPr id="3" name="Content Placeholder 2">
            <a:extLst>
              <a:ext uri="{FF2B5EF4-FFF2-40B4-BE49-F238E27FC236}">
                <a16:creationId xmlns:a16="http://schemas.microsoft.com/office/drawing/2014/main" id="{BCEC415E-BA32-4A03-AE82-21B6FB7AF1AB}"/>
              </a:ext>
            </a:extLst>
          </p:cNvPr>
          <p:cNvSpPr>
            <a:spLocks noGrp="1"/>
          </p:cNvSpPr>
          <p:nvPr>
            <p:ph idx="1"/>
          </p:nvPr>
        </p:nvSpPr>
        <p:spPr/>
        <p:txBody>
          <a:bodyPr vert="horz" lIns="91416" tIns="45708" rIns="91416" bIns="45708" rtlCol="0" anchor="t">
            <a:normAutofit/>
          </a:bodyPr>
          <a:lstStyle/>
          <a:p>
            <a:pPr marL="342797" indent="-342797"/>
            <a:r>
              <a:rPr lang="en-US" dirty="0"/>
              <a:t>High serum calcium corrected for albumin</a:t>
            </a:r>
          </a:p>
          <a:p>
            <a:pPr marL="342797" indent="-342797"/>
            <a:r>
              <a:rPr lang="en-US" dirty="0"/>
              <a:t>High or inappropriately normal PTH </a:t>
            </a:r>
          </a:p>
          <a:p>
            <a:pPr marL="799860" lvl="1" indent="-342797">
              <a:buClr>
                <a:schemeClr val="accent1"/>
              </a:buClr>
            </a:pPr>
            <a:r>
              <a:rPr lang="en-US" dirty="0"/>
              <a:t>2</a:t>
            </a:r>
            <a:r>
              <a:rPr lang="en-US" baseline="30000" dirty="0"/>
              <a:t>nd</a:t>
            </a:r>
            <a:r>
              <a:rPr lang="en-US" dirty="0"/>
              <a:t> or 3</a:t>
            </a:r>
            <a:r>
              <a:rPr lang="en-US" baseline="30000" dirty="0"/>
              <a:t>rd</a:t>
            </a:r>
            <a:r>
              <a:rPr lang="en-US" dirty="0"/>
              <a:t> generation assay</a:t>
            </a:r>
          </a:p>
          <a:p>
            <a:pPr marL="799860" lvl="1" indent="-342797">
              <a:buClr>
                <a:schemeClr val="accent1"/>
              </a:buClr>
            </a:pPr>
            <a:r>
              <a:rPr lang="en-US" dirty="0"/>
              <a:t>Normal (20%) – typically upper 1/2 or 1/3 of reference range</a:t>
            </a:r>
          </a:p>
          <a:p>
            <a:pPr marL="342797" indent="-342797"/>
            <a:r>
              <a:rPr lang="en-US" dirty="0"/>
              <a:t>On 2 occasions, at least 2 weeks apart</a:t>
            </a:r>
          </a:p>
          <a:p>
            <a:pPr marL="342797" indent="-342797"/>
            <a:endParaRPr lang="en-US" dirty="0"/>
          </a:p>
          <a:p>
            <a:pPr marL="342797" indent="-342797"/>
            <a:endParaRPr lang="en-US" dirty="0"/>
          </a:p>
        </p:txBody>
      </p:sp>
      <p:sp>
        <p:nvSpPr>
          <p:cNvPr id="8" name="TextBox 7">
            <a:extLst>
              <a:ext uri="{FF2B5EF4-FFF2-40B4-BE49-F238E27FC236}">
                <a16:creationId xmlns:a16="http://schemas.microsoft.com/office/drawing/2014/main" id="{703F1E8B-6118-DE10-5579-C978302E7E6C}"/>
              </a:ext>
            </a:extLst>
          </p:cNvPr>
          <p:cNvSpPr txBox="1"/>
          <p:nvPr/>
        </p:nvSpPr>
        <p:spPr>
          <a:xfrm>
            <a:off x="6094412" y="6446518"/>
            <a:ext cx="6096000" cy="276999"/>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a:t>
            </a:r>
            <a:r>
              <a:rPr lang="en-US" sz="1200" i="1" dirty="0">
                <a:solidFill>
                  <a:schemeClr val="tx1">
                    <a:lumMod val="50000"/>
                    <a:lumOff val="50000"/>
                  </a:schemeClr>
                </a:solidFill>
                <a:latin typeface="+mj-lt"/>
              </a:rPr>
              <a:t>J Bone Miner Res, </a:t>
            </a:r>
            <a:r>
              <a:rPr lang="en-US" sz="1200" dirty="0">
                <a:solidFill>
                  <a:schemeClr val="tx1">
                    <a:lumMod val="50000"/>
                    <a:lumOff val="50000"/>
                  </a:schemeClr>
                </a:solidFill>
                <a:latin typeface="+mj-lt"/>
              </a:rPr>
              <a:t>2022</a:t>
            </a:r>
          </a:p>
        </p:txBody>
      </p:sp>
    </p:spTree>
    <p:extLst>
      <p:ext uri="{BB962C8B-B14F-4D97-AF65-F5344CB8AC3E}">
        <p14:creationId xmlns:p14="http://schemas.microsoft.com/office/powerpoint/2010/main" val="36019007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D410C8-EBE2-9C77-70A0-039072D83B4B}"/>
              </a:ext>
            </a:extLst>
          </p:cNvPr>
          <p:cNvSpPr>
            <a:spLocks noGrp="1"/>
          </p:cNvSpPr>
          <p:nvPr>
            <p:ph type="title"/>
          </p:nvPr>
        </p:nvSpPr>
        <p:spPr/>
        <p:txBody>
          <a:bodyPr/>
          <a:lstStyle/>
          <a:p>
            <a:r>
              <a:rPr lang="en-US" dirty="0"/>
              <a:t>Differential diagnosis</a:t>
            </a:r>
          </a:p>
        </p:txBody>
      </p:sp>
      <p:sp>
        <p:nvSpPr>
          <p:cNvPr id="6" name="Content Placeholder 5">
            <a:extLst>
              <a:ext uri="{FF2B5EF4-FFF2-40B4-BE49-F238E27FC236}">
                <a16:creationId xmlns:a16="http://schemas.microsoft.com/office/drawing/2014/main" id="{5C4A51F5-34D3-5825-2F83-895EACC059CD}"/>
              </a:ext>
            </a:extLst>
          </p:cNvPr>
          <p:cNvSpPr>
            <a:spLocks noGrp="1"/>
          </p:cNvSpPr>
          <p:nvPr>
            <p:ph idx="1"/>
          </p:nvPr>
        </p:nvSpPr>
        <p:spPr>
          <a:xfrm>
            <a:off x="973138" y="1386348"/>
            <a:ext cx="9998921" cy="4593446"/>
          </a:xfrm>
        </p:spPr>
        <p:txBody>
          <a:bodyPr/>
          <a:lstStyle/>
          <a:p>
            <a:r>
              <a:rPr lang="en-US" dirty="0"/>
              <a:t>Drugs that mimic PHPT </a:t>
            </a:r>
          </a:p>
          <a:p>
            <a:pPr marL="799963" lvl="1" indent="-342900">
              <a:buClr>
                <a:schemeClr val="accent1"/>
              </a:buClr>
            </a:pPr>
            <a:r>
              <a:rPr lang="en-US" dirty="0"/>
              <a:t>Thiazide diuretics</a:t>
            </a:r>
          </a:p>
          <a:p>
            <a:pPr marL="799963" lvl="1" indent="-342900">
              <a:buClr>
                <a:schemeClr val="accent1"/>
              </a:buClr>
            </a:pPr>
            <a:r>
              <a:rPr lang="en-US" dirty="0"/>
              <a:t>Lithium</a:t>
            </a:r>
            <a:endParaRPr lang="en-US" dirty="0">
              <a:cs typeface="Calibri"/>
            </a:endParaRPr>
          </a:p>
          <a:p>
            <a:r>
              <a:rPr lang="en-US" dirty="0"/>
              <a:t>FHH </a:t>
            </a:r>
          </a:p>
          <a:p>
            <a:pPr marL="799963" lvl="1" indent="-342900">
              <a:buClr>
                <a:schemeClr val="accent1"/>
              </a:buClr>
            </a:pPr>
            <a:r>
              <a:rPr lang="en-US" dirty="0"/>
              <a:t>Inactivating mutation of </a:t>
            </a:r>
            <a:r>
              <a:rPr lang="en-US" i="1" dirty="0"/>
              <a:t>CaSR</a:t>
            </a:r>
            <a:r>
              <a:rPr lang="en-US" dirty="0"/>
              <a:t> </a:t>
            </a:r>
            <a:endParaRPr lang="en-US" dirty="0">
              <a:cs typeface="Calibri"/>
            </a:endParaRPr>
          </a:p>
          <a:p>
            <a:pPr marL="799963" lvl="1" indent="-342900">
              <a:buClr>
                <a:schemeClr val="accent1"/>
              </a:buClr>
            </a:pPr>
            <a:r>
              <a:rPr lang="en-US" dirty="0"/>
              <a:t>Mild elevation in Ca, high-normal PTH, and hypocalciuria</a:t>
            </a:r>
            <a:endParaRPr lang="en-US" dirty="0">
              <a:cs typeface="Calibri"/>
            </a:endParaRPr>
          </a:p>
          <a:p>
            <a:pPr marL="799963" lvl="1" indent="-342900">
              <a:buClr>
                <a:schemeClr val="accent1"/>
              </a:buClr>
            </a:pPr>
            <a:r>
              <a:rPr lang="en-US" dirty="0"/>
              <a:t>Calcium to creatinine clearance ratio &lt;0.01 </a:t>
            </a:r>
            <a:endParaRPr lang="en-US" dirty="0">
              <a:cs typeface="Calibri"/>
            </a:endParaRPr>
          </a:p>
          <a:p>
            <a:pPr lvl="2">
              <a:buClr>
                <a:schemeClr val="accent1"/>
              </a:buClr>
            </a:pPr>
            <a:r>
              <a:rPr lang="en-US" dirty="0" err="1"/>
              <a:t>U</a:t>
            </a:r>
            <a:r>
              <a:rPr lang="en-US" baseline="-25000" dirty="0" err="1"/>
              <a:t>Ca</a:t>
            </a:r>
            <a:r>
              <a:rPr lang="en-US" dirty="0"/>
              <a:t> x </a:t>
            </a:r>
            <a:r>
              <a:rPr lang="en-US" dirty="0" err="1"/>
              <a:t>S</a:t>
            </a:r>
            <a:r>
              <a:rPr lang="en-US" baseline="-25000" dirty="0" err="1"/>
              <a:t>Cr</a:t>
            </a:r>
            <a:r>
              <a:rPr lang="en-US" dirty="0"/>
              <a:t> / </a:t>
            </a:r>
            <a:r>
              <a:rPr lang="en-US" dirty="0" err="1"/>
              <a:t>U</a:t>
            </a:r>
            <a:r>
              <a:rPr lang="en-US" baseline="-25000" dirty="0" err="1"/>
              <a:t>Cr</a:t>
            </a:r>
            <a:r>
              <a:rPr lang="en-US" dirty="0"/>
              <a:t> x </a:t>
            </a:r>
            <a:r>
              <a:rPr lang="en-US" dirty="0" err="1"/>
              <a:t>S</a:t>
            </a:r>
            <a:r>
              <a:rPr lang="en-US" baseline="-25000" dirty="0" err="1"/>
              <a:t>Ca</a:t>
            </a:r>
            <a:r>
              <a:rPr lang="en-US" dirty="0"/>
              <a:t> </a:t>
            </a:r>
          </a:p>
          <a:p>
            <a:pPr lvl="2">
              <a:buClr>
                <a:schemeClr val="accent1"/>
              </a:buClr>
            </a:pPr>
            <a:r>
              <a:rPr lang="en-US" dirty="0"/>
              <a:t>Sensitivity 85%; Specificity 88%</a:t>
            </a:r>
          </a:p>
          <a:p>
            <a:pPr lvl="2">
              <a:buClr>
                <a:schemeClr val="accent1"/>
              </a:buClr>
            </a:pPr>
            <a:r>
              <a:rPr lang="en-US" dirty="0"/>
              <a:t>&gt;0.02 essentially rules out FHH</a:t>
            </a:r>
          </a:p>
          <a:p>
            <a:r>
              <a:rPr lang="en-US" dirty="0">
                <a:cs typeface="Calibri"/>
              </a:rPr>
              <a:t>Ectopic PTH – extremely rare</a:t>
            </a:r>
          </a:p>
        </p:txBody>
      </p:sp>
      <p:sp>
        <p:nvSpPr>
          <p:cNvPr id="7" name="TextBox 6">
            <a:extLst>
              <a:ext uri="{FF2B5EF4-FFF2-40B4-BE49-F238E27FC236}">
                <a16:creationId xmlns:a16="http://schemas.microsoft.com/office/drawing/2014/main" id="{57DEA635-6FF2-E0FF-B5A5-D5554D024A5B}"/>
              </a:ext>
            </a:extLst>
          </p:cNvPr>
          <p:cNvSpPr txBox="1"/>
          <p:nvPr/>
        </p:nvSpPr>
        <p:spPr>
          <a:xfrm>
            <a:off x="8545482" y="6237621"/>
            <a:ext cx="3567771" cy="461545"/>
          </a:xfrm>
          <a:prstGeom prst="rect">
            <a:avLst/>
          </a:prstGeom>
          <a:noFill/>
        </p:spPr>
        <p:txBody>
          <a:bodyPr wrap="square" lIns="91416" tIns="45708" rIns="91416" bIns="45708" rtlCol="0" anchor="t">
            <a:spAutoFit/>
          </a:bodyPr>
          <a:lstStyle/>
          <a:p>
            <a:pPr algn="r"/>
            <a:r>
              <a:rPr lang="en-US" sz="1200" dirty="0">
                <a:solidFill>
                  <a:schemeClr val="tx1">
                    <a:lumMod val="50000"/>
                    <a:lumOff val="50000"/>
                  </a:schemeClr>
                </a:solidFill>
                <a:cs typeface="Times New Roman"/>
              </a:rPr>
              <a:t>El-Hajj Fuleihan 2002</a:t>
            </a:r>
          </a:p>
          <a:p>
            <a:pPr algn="r"/>
            <a:r>
              <a:rPr lang="en-US" sz="1200" dirty="0">
                <a:solidFill>
                  <a:schemeClr val="tx1">
                    <a:lumMod val="50000"/>
                    <a:lumOff val="50000"/>
                  </a:schemeClr>
                </a:solidFill>
                <a:cs typeface="Times New Roman"/>
              </a:rPr>
              <a:t>Khan et al 2016</a:t>
            </a:r>
          </a:p>
        </p:txBody>
      </p:sp>
    </p:spTree>
    <p:extLst>
      <p:ext uri="{BB962C8B-B14F-4D97-AF65-F5344CB8AC3E}">
        <p14:creationId xmlns:p14="http://schemas.microsoft.com/office/powerpoint/2010/main" val="16177969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05AB9-9348-1CD4-01F7-70537713B085}"/>
              </a:ext>
            </a:extLst>
          </p:cNvPr>
          <p:cNvSpPr>
            <a:spLocks noGrp="1"/>
          </p:cNvSpPr>
          <p:nvPr>
            <p:ph type="title"/>
          </p:nvPr>
        </p:nvSpPr>
        <p:spPr/>
        <p:txBody>
          <a:bodyPr/>
          <a:lstStyle/>
          <a:p>
            <a:r>
              <a:rPr lang="en-US" dirty="0"/>
              <a:t>Back to Case 1</a:t>
            </a:r>
          </a:p>
        </p:txBody>
      </p:sp>
      <p:graphicFrame>
        <p:nvGraphicFramePr>
          <p:cNvPr id="4" name="Table 4">
            <a:extLst>
              <a:ext uri="{FF2B5EF4-FFF2-40B4-BE49-F238E27FC236}">
                <a16:creationId xmlns:a16="http://schemas.microsoft.com/office/drawing/2014/main" id="{C62B800D-AC89-4C71-E56E-2779A2F09D53}"/>
              </a:ext>
            </a:extLst>
          </p:cNvPr>
          <p:cNvGraphicFramePr>
            <a:graphicFrameLocks noGrp="1"/>
          </p:cNvGraphicFramePr>
          <p:nvPr>
            <p:ph idx="1"/>
          </p:nvPr>
        </p:nvGraphicFramePr>
        <p:xfrm>
          <a:off x="973138" y="1590675"/>
          <a:ext cx="6608129" cy="3550920"/>
        </p:xfrm>
        <a:graphic>
          <a:graphicData uri="http://schemas.openxmlformats.org/drawingml/2006/table">
            <a:tbl>
              <a:tblPr firstRow="1" bandRow="1">
                <a:tableStyleId>{BC89EF96-8CEA-46FF-86C4-4CE0E7609802}</a:tableStyleId>
              </a:tblPr>
              <a:tblGrid>
                <a:gridCol w="2934018">
                  <a:extLst>
                    <a:ext uri="{9D8B030D-6E8A-4147-A177-3AD203B41FA5}">
                      <a16:colId xmlns:a16="http://schemas.microsoft.com/office/drawing/2014/main" val="3544708239"/>
                    </a:ext>
                  </a:extLst>
                </a:gridCol>
                <a:gridCol w="1527493">
                  <a:extLst>
                    <a:ext uri="{9D8B030D-6E8A-4147-A177-3AD203B41FA5}">
                      <a16:colId xmlns:a16="http://schemas.microsoft.com/office/drawing/2014/main" val="3065895729"/>
                    </a:ext>
                  </a:extLst>
                </a:gridCol>
                <a:gridCol w="2146618">
                  <a:extLst>
                    <a:ext uri="{9D8B030D-6E8A-4147-A177-3AD203B41FA5}">
                      <a16:colId xmlns:a16="http://schemas.microsoft.com/office/drawing/2014/main" val="923094217"/>
                    </a:ext>
                  </a:extLst>
                </a:gridCol>
              </a:tblGrid>
              <a:tr h="370840">
                <a:tc>
                  <a:txBody>
                    <a:bodyPr/>
                    <a:lstStyle/>
                    <a:p>
                      <a:endParaRPr lang="en-US" sz="2000" dirty="0"/>
                    </a:p>
                  </a:txBody>
                  <a:tcPr/>
                </a:tc>
                <a:tc>
                  <a:txBody>
                    <a:bodyPr/>
                    <a:lstStyle/>
                    <a:p>
                      <a:pPr algn="ctr"/>
                      <a:r>
                        <a:rPr lang="en-US" sz="2000" dirty="0"/>
                        <a:t>Results</a:t>
                      </a:r>
                    </a:p>
                  </a:txBody>
                  <a:tcPr/>
                </a:tc>
                <a:tc>
                  <a:txBody>
                    <a:bodyPr/>
                    <a:lstStyle/>
                    <a:p>
                      <a:pPr algn="ctr"/>
                      <a:r>
                        <a:rPr lang="en-US" sz="1800" dirty="0"/>
                        <a:t>Reference range</a:t>
                      </a:r>
                    </a:p>
                  </a:txBody>
                  <a:tcPr/>
                </a:tc>
                <a:extLst>
                  <a:ext uri="{0D108BD9-81ED-4DB2-BD59-A6C34878D82A}">
                    <a16:rowId xmlns:a16="http://schemas.microsoft.com/office/drawing/2014/main" val="3724673465"/>
                  </a:ext>
                </a:extLst>
              </a:tr>
              <a:tr h="370840">
                <a:tc>
                  <a:txBody>
                    <a:bodyPr/>
                    <a:lstStyle/>
                    <a:p>
                      <a:r>
                        <a:rPr lang="en-US" sz="2000" dirty="0"/>
                        <a:t>Calcium</a:t>
                      </a:r>
                    </a:p>
                  </a:txBody>
                  <a:tcPr/>
                </a:tc>
                <a:tc>
                  <a:txBody>
                    <a:bodyPr/>
                    <a:lstStyle/>
                    <a:p>
                      <a:pPr algn="ctr"/>
                      <a:r>
                        <a:rPr lang="en-US" sz="2000" dirty="0"/>
                        <a:t> </a:t>
                      </a:r>
                      <a:r>
                        <a:rPr lang="en-US" sz="2000" b="0" dirty="0"/>
                        <a:t>10.9</a:t>
                      </a:r>
                      <a:r>
                        <a:rPr lang="en-US" sz="2000" dirty="0"/>
                        <a:t> mg/dL</a:t>
                      </a:r>
                    </a:p>
                  </a:txBody>
                  <a:tcPr/>
                </a:tc>
                <a:tc>
                  <a:txBody>
                    <a:bodyPr/>
                    <a:lstStyle/>
                    <a:p>
                      <a:pPr algn="ctr"/>
                      <a:r>
                        <a:rPr lang="en-US" sz="1800" dirty="0"/>
                        <a:t> 8.9-10.1</a:t>
                      </a:r>
                    </a:p>
                  </a:txBody>
                  <a:tcPr/>
                </a:tc>
                <a:extLst>
                  <a:ext uri="{0D108BD9-81ED-4DB2-BD59-A6C34878D82A}">
                    <a16:rowId xmlns:a16="http://schemas.microsoft.com/office/drawing/2014/main" val="773019176"/>
                  </a:ext>
                </a:extLst>
              </a:tr>
              <a:tr h="370840">
                <a:tc>
                  <a:txBody>
                    <a:bodyPr/>
                    <a:lstStyle/>
                    <a:p>
                      <a:r>
                        <a:rPr lang="en-US" sz="2000" dirty="0"/>
                        <a:t>Phosphorus</a:t>
                      </a:r>
                    </a:p>
                  </a:txBody>
                  <a:tcPr/>
                </a:tc>
                <a:tc>
                  <a:txBody>
                    <a:bodyPr/>
                    <a:lstStyle/>
                    <a:p>
                      <a:pPr algn="ctr"/>
                      <a:r>
                        <a:rPr lang="en-US" sz="2000" dirty="0"/>
                        <a:t>3.1 mg/dL</a:t>
                      </a:r>
                    </a:p>
                  </a:txBody>
                  <a:tcPr/>
                </a:tc>
                <a:tc>
                  <a:txBody>
                    <a:bodyPr/>
                    <a:lstStyle/>
                    <a:p>
                      <a:pPr algn="ctr"/>
                      <a:r>
                        <a:rPr lang="en-US" sz="1800" dirty="0"/>
                        <a:t>2.5-4.5</a:t>
                      </a:r>
                    </a:p>
                  </a:txBody>
                  <a:tcPr/>
                </a:tc>
                <a:extLst>
                  <a:ext uri="{0D108BD9-81ED-4DB2-BD59-A6C34878D82A}">
                    <a16:rowId xmlns:a16="http://schemas.microsoft.com/office/drawing/2014/main" val="3613122153"/>
                  </a:ext>
                </a:extLst>
              </a:tr>
              <a:tr h="370840">
                <a:tc>
                  <a:txBody>
                    <a:bodyPr/>
                    <a:lstStyle/>
                    <a:p>
                      <a:r>
                        <a:rPr lang="en-US" sz="2000" dirty="0"/>
                        <a:t>Albumin</a:t>
                      </a:r>
                    </a:p>
                  </a:txBody>
                  <a:tcPr/>
                </a:tc>
                <a:tc>
                  <a:txBody>
                    <a:bodyPr/>
                    <a:lstStyle/>
                    <a:p>
                      <a:pPr algn="ctr"/>
                      <a:r>
                        <a:rPr lang="en-US" sz="2000" dirty="0"/>
                        <a:t>4.0 mg/dL</a:t>
                      </a:r>
                    </a:p>
                  </a:txBody>
                  <a:tcPr/>
                </a:tc>
                <a:tc>
                  <a:txBody>
                    <a:bodyPr/>
                    <a:lstStyle/>
                    <a:p>
                      <a:pPr algn="ctr"/>
                      <a:r>
                        <a:rPr lang="en-US" sz="1800" dirty="0"/>
                        <a:t>3.5-5.0</a:t>
                      </a:r>
                    </a:p>
                  </a:txBody>
                  <a:tcPr/>
                </a:tc>
                <a:extLst>
                  <a:ext uri="{0D108BD9-81ED-4DB2-BD59-A6C34878D82A}">
                    <a16:rowId xmlns:a16="http://schemas.microsoft.com/office/drawing/2014/main" val="4091830549"/>
                  </a:ext>
                </a:extLst>
              </a:tr>
              <a:tr h="370840">
                <a:tc>
                  <a:txBody>
                    <a:bodyPr/>
                    <a:lstStyle/>
                    <a:p>
                      <a:r>
                        <a:rPr lang="en-US" sz="2000" dirty="0"/>
                        <a:t>Creatinine</a:t>
                      </a:r>
                    </a:p>
                  </a:txBody>
                  <a:tcPr/>
                </a:tc>
                <a:tc>
                  <a:txBody>
                    <a:bodyPr/>
                    <a:lstStyle/>
                    <a:p>
                      <a:pPr algn="ctr"/>
                      <a:r>
                        <a:rPr lang="en-US" sz="2000" dirty="0"/>
                        <a:t>0.9 mg/dL</a:t>
                      </a:r>
                    </a:p>
                  </a:txBody>
                  <a:tcPr/>
                </a:tc>
                <a:tc>
                  <a:txBody>
                    <a:bodyPr/>
                    <a:lstStyle/>
                    <a:p>
                      <a:pPr algn="ctr"/>
                      <a:r>
                        <a:rPr lang="en-US" sz="1800" dirty="0"/>
                        <a:t>0.6-1.0</a:t>
                      </a:r>
                    </a:p>
                  </a:txBody>
                  <a:tcPr/>
                </a:tc>
                <a:extLst>
                  <a:ext uri="{0D108BD9-81ED-4DB2-BD59-A6C34878D82A}">
                    <a16:rowId xmlns:a16="http://schemas.microsoft.com/office/drawing/2014/main" val="3361160975"/>
                  </a:ext>
                </a:extLst>
              </a:tr>
              <a:tr h="370840">
                <a:tc>
                  <a:txBody>
                    <a:bodyPr/>
                    <a:lstStyle/>
                    <a:p>
                      <a:r>
                        <a:rPr lang="en-US" sz="2000" dirty="0"/>
                        <a:t>PTH</a:t>
                      </a:r>
                    </a:p>
                  </a:txBody>
                  <a:tcPr/>
                </a:tc>
                <a:tc>
                  <a:txBody>
                    <a:bodyPr/>
                    <a:lstStyle/>
                    <a:p>
                      <a:pPr algn="ctr"/>
                      <a:r>
                        <a:rPr lang="en-US" sz="2000" dirty="0"/>
                        <a:t>64 pg/mL</a:t>
                      </a:r>
                    </a:p>
                  </a:txBody>
                  <a:tcPr/>
                </a:tc>
                <a:tc>
                  <a:txBody>
                    <a:bodyPr/>
                    <a:lstStyle/>
                    <a:p>
                      <a:pPr algn="ctr"/>
                      <a:r>
                        <a:rPr lang="en-US" sz="1800" dirty="0"/>
                        <a:t>15-65</a:t>
                      </a:r>
                    </a:p>
                  </a:txBody>
                  <a:tcPr/>
                </a:tc>
                <a:extLst>
                  <a:ext uri="{0D108BD9-81ED-4DB2-BD59-A6C34878D82A}">
                    <a16:rowId xmlns:a16="http://schemas.microsoft.com/office/drawing/2014/main" val="2973290961"/>
                  </a:ext>
                </a:extLst>
              </a:tr>
              <a:tr h="370840">
                <a:tc>
                  <a:txBody>
                    <a:bodyPr/>
                    <a:lstStyle/>
                    <a:p>
                      <a:r>
                        <a:rPr lang="en-US" dirty="0"/>
                        <a:t>25-hydroxyvitamin D</a:t>
                      </a:r>
                    </a:p>
                  </a:txBody>
                  <a:tcPr/>
                </a:tc>
                <a:tc>
                  <a:txBody>
                    <a:bodyPr/>
                    <a:lstStyle/>
                    <a:p>
                      <a:pPr algn="ctr"/>
                      <a:r>
                        <a:rPr lang="en-US" dirty="0"/>
                        <a:t>28 ng/mL</a:t>
                      </a:r>
                    </a:p>
                  </a:txBody>
                  <a:tcPr/>
                </a:tc>
                <a:tc>
                  <a:txBody>
                    <a:bodyPr/>
                    <a:lstStyle/>
                    <a:p>
                      <a:pPr algn="ctr"/>
                      <a:r>
                        <a:rPr lang="en-US" sz="1800" dirty="0"/>
                        <a:t>20-50</a:t>
                      </a:r>
                    </a:p>
                  </a:txBody>
                  <a:tcPr/>
                </a:tc>
                <a:extLst>
                  <a:ext uri="{0D108BD9-81ED-4DB2-BD59-A6C34878D82A}">
                    <a16:rowId xmlns:a16="http://schemas.microsoft.com/office/drawing/2014/main" val="1787307068"/>
                  </a:ext>
                </a:extLst>
              </a:tr>
              <a:tr h="370840">
                <a:tc>
                  <a:txBody>
                    <a:bodyPr/>
                    <a:lstStyle/>
                    <a:p>
                      <a:r>
                        <a:rPr lang="en-US" sz="2000" dirty="0"/>
                        <a:t>24-hour urine calcium</a:t>
                      </a:r>
                    </a:p>
                  </a:txBody>
                  <a:tcPr/>
                </a:tc>
                <a:tc>
                  <a:txBody>
                    <a:bodyPr/>
                    <a:lstStyle/>
                    <a:p>
                      <a:pPr algn="ctr"/>
                      <a:r>
                        <a:rPr lang="en-US" sz="2000" dirty="0"/>
                        <a:t>171 mg</a:t>
                      </a:r>
                    </a:p>
                  </a:txBody>
                  <a:tcPr/>
                </a:tc>
                <a:tc>
                  <a:txBody>
                    <a:bodyPr/>
                    <a:lstStyle/>
                    <a:p>
                      <a:pPr algn="ctr"/>
                      <a:endParaRPr lang="en-US" sz="1800" dirty="0"/>
                    </a:p>
                  </a:txBody>
                  <a:tcPr/>
                </a:tc>
                <a:extLst>
                  <a:ext uri="{0D108BD9-81ED-4DB2-BD59-A6C34878D82A}">
                    <a16:rowId xmlns:a16="http://schemas.microsoft.com/office/drawing/2014/main" val="1395172626"/>
                  </a:ext>
                </a:extLst>
              </a:tr>
              <a:tr h="370840">
                <a:tc>
                  <a:txBody>
                    <a:bodyPr/>
                    <a:lstStyle/>
                    <a:p>
                      <a:r>
                        <a:rPr lang="en-US" sz="2000" dirty="0"/>
                        <a:t>24-hour urine creatinine</a:t>
                      </a:r>
                    </a:p>
                  </a:txBody>
                  <a:tcPr/>
                </a:tc>
                <a:tc>
                  <a:txBody>
                    <a:bodyPr/>
                    <a:lstStyle/>
                    <a:p>
                      <a:pPr algn="ctr"/>
                      <a:r>
                        <a:rPr lang="en-US" sz="2000" dirty="0"/>
                        <a:t>1787 mg</a:t>
                      </a:r>
                    </a:p>
                  </a:txBody>
                  <a:tcPr/>
                </a:tc>
                <a:tc>
                  <a:txBody>
                    <a:bodyPr/>
                    <a:lstStyle/>
                    <a:p>
                      <a:pPr algn="ctr"/>
                      <a:endParaRPr lang="en-US" sz="1800" dirty="0"/>
                    </a:p>
                  </a:txBody>
                  <a:tcPr/>
                </a:tc>
                <a:extLst>
                  <a:ext uri="{0D108BD9-81ED-4DB2-BD59-A6C34878D82A}">
                    <a16:rowId xmlns:a16="http://schemas.microsoft.com/office/drawing/2014/main" val="196584694"/>
                  </a:ext>
                </a:extLst>
              </a:tr>
            </a:tbl>
          </a:graphicData>
        </a:graphic>
      </p:graphicFrame>
      <p:sp>
        <p:nvSpPr>
          <p:cNvPr id="5" name="TextBox 4">
            <a:extLst>
              <a:ext uri="{FF2B5EF4-FFF2-40B4-BE49-F238E27FC236}">
                <a16:creationId xmlns:a16="http://schemas.microsoft.com/office/drawing/2014/main" id="{078CF0B5-4DB9-03EF-6F20-77B7264B416F}"/>
              </a:ext>
            </a:extLst>
          </p:cNvPr>
          <p:cNvSpPr txBox="1"/>
          <p:nvPr/>
        </p:nvSpPr>
        <p:spPr>
          <a:xfrm>
            <a:off x="865238" y="5267325"/>
            <a:ext cx="6716029" cy="461665"/>
          </a:xfrm>
          <a:prstGeom prst="rect">
            <a:avLst/>
          </a:prstGeom>
          <a:noFill/>
        </p:spPr>
        <p:txBody>
          <a:bodyPr wrap="square" rtlCol="0">
            <a:spAutoFit/>
          </a:bodyPr>
          <a:lstStyle/>
          <a:p>
            <a:r>
              <a:rPr lang="en-US" dirty="0"/>
              <a:t>Ca/Cr clearance ratio: </a:t>
            </a:r>
            <a:r>
              <a:rPr lang="en-US" dirty="0" err="1"/>
              <a:t>U</a:t>
            </a:r>
            <a:r>
              <a:rPr lang="en-US" baseline="-25000" dirty="0" err="1"/>
              <a:t>Ca</a:t>
            </a:r>
            <a:r>
              <a:rPr lang="en-US" dirty="0"/>
              <a:t> x </a:t>
            </a:r>
            <a:r>
              <a:rPr lang="en-US" dirty="0" err="1"/>
              <a:t>S</a:t>
            </a:r>
            <a:r>
              <a:rPr lang="en-US" baseline="-25000" dirty="0" err="1"/>
              <a:t>Cr</a:t>
            </a:r>
            <a:r>
              <a:rPr lang="en-US" dirty="0"/>
              <a:t> / </a:t>
            </a:r>
            <a:r>
              <a:rPr lang="en-US" dirty="0" err="1"/>
              <a:t>U</a:t>
            </a:r>
            <a:r>
              <a:rPr lang="en-US" baseline="-25000" dirty="0" err="1"/>
              <a:t>Cr</a:t>
            </a:r>
            <a:r>
              <a:rPr lang="en-US" dirty="0"/>
              <a:t> x </a:t>
            </a:r>
            <a:r>
              <a:rPr lang="en-US" dirty="0" err="1"/>
              <a:t>S</a:t>
            </a:r>
            <a:r>
              <a:rPr lang="en-US" baseline="-25000" dirty="0" err="1"/>
              <a:t>Ca</a:t>
            </a:r>
            <a:r>
              <a:rPr lang="en-US" dirty="0"/>
              <a:t> </a:t>
            </a:r>
          </a:p>
        </p:txBody>
      </p:sp>
      <p:sp>
        <p:nvSpPr>
          <p:cNvPr id="6" name="TextBox 5">
            <a:extLst>
              <a:ext uri="{FF2B5EF4-FFF2-40B4-BE49-F238E27FC236}">
                <a16:creationId xmlns:a16="http://schemas.microsoft.com/office/drawing/2014/main" id="{7D50E003-5E34-8172-FD17-144D2947679C}"/>
              </a:ext>
            </a:extLst>
          </p:cNvPr>
          <p:cNvSpPr txBox="1"/>
          <p:nvPr/>
        </p:nvSpPr>
        <p:spPr>
          <a:xfrm>
            <a:off x="3903406" y="5728990"/>
            <a:ext cx="4463846" cy="461665"/>
          </a:xfrm>
          <a:prstGeom prst="rect">
            <a:avLst/>
          </a:prstGeom>
          <a:noFill/>
        </p:spPr>
        <p:txBody>
          <a:bodyPr wrap="square" rtlCol="0">
            <a:spAutoFit/>
          </a:bodyPr>
          <a:lstStyle/>
          <a:p>
            <a:r>
              <a:rPr lang="en-US" dirty="0"/>
              <a:t>171 x 0.9 / 1787 x 10.9 = </a:t>
            </a:r>
            <a:r>
              <a:rPr lang="en-US" b="1" dirty="0">
                <a:solidFill>
                  <a:schemeClr val="tx2"/>
                </a:solidFill>
              </a:rPr>
              <a:t>0.008</a:t>
            </a:r>
          </a:p>
        </p:txBody>
      </p:sp>
      <p:sp>
        <p:nvSpPr>
          <p:cNvPr id="7" name="TextBox 6">
            <a:extLst>
              <a:ext uri="{FF2B5EF4-FFF2-40B4-BE49-F238E27FC236}">
                <a16:creationId xmlns:a16="http://schemas.microsoft.com/office/drawing/2014/main" id="{AC86F099-B24C-1FFA-6FA4-65AAD2287E42}"/>
              </a:ext>
            </a:extLst>
          </p:cNvPr>
          <p:cNvSpPr txBox="1"/>
          <p:nvPr/>
        </p:nvSpPr>
        <p:spPr>
          <a:xfrm>
            <a:off x="8299022" y="5728989"/>
            <a:ext cx="3868994" cy="461665"/>
          </a:xfrm>
          <a:prstGeom prst="rect">
            <a:avLst/>
          </a:prstGeom>
          <a:noFill/>
        </p:spPr>
        <p:txBody>
          <a:bodyPr wrap="square" rtlCol="0">
            <a:spAutoFit/>
          </a:bodyPr>
          <a:lstStyle/>
          <a:p>
            <a:r>
              <a:rPr lang="en-US" b="1" dirty="0">
                <a:solidFill>
                  <a:schemeClr val="tx2"/>
                </a:solidFill>
              </a:rPr>
              <a:t>&lt;0.01 – FHH is very likely</a:t>
            </a:r>
          </a:p>
        </p:txBody>
      </p:sp>
      <p:cxnSp>
        <p:nvCxnSpPr>
          <p:cNvPr id="9" name="Straight Arrow Connector 8">
            <a:extLst>
              <a:ext uri="{FF2B5EF4-FFF2-40B4-BE49-F238E27FC236}">
                <a16:creationId xmlns:a16="http://schemas.microsoft.com/office/drawing/2014/main" id="{36791FFC-E4A3-5DE2-799A-C31B793AD573}"/>
              </a:ext>
            </a:extLst>
          </p:cNvPr>
          <p:cNvCxnSpPr>
            <a:cxnSpLocks/>
          </p:cNvCxnSpPr>
          <p:nvPr/>
        </p:nvCxnSpPr>
        <p:spPr>
          <a:xfrm flipH="1">
            <a:off x="7678994" y="2585885"/>
            <a:ext cx="688258"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532F771A-79DE-C793-69AB-E257623223CB}"/>
              </a:ext>
            </a:extLst>
          </p:cNvPr>
          <p:cNvCxnSpPr>
            <a:cxnSpLocks/>
          </p:cNvCxnSpPr>
          <p:nvPr/>
        </p:nvCxnSpPr>
        <p:spPr>
          <a:xfrm flipH="1">
            <a:off x="7678994" y="3760839"/>
            <a:ext cx="688258" cy="0"/>
          </a:xfrm>
          <a:prstGeom prst="straightConnector1">
            <a:avLst/>
          </a:prstGeom>
          <a:ln w="28575">
            <a:solidFill>
              <a:schemeClr val="accent5"/>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9220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DA859-A5F1-1885-FDF3-A85480F846D9}"/>
              </a:ext>
            </a:extLst>
          </p:cNvPr>
          <p:cNvSpPr>
            <a:spLocks noGrp="1"/>
          </p:cNvSpPr>
          <p:nvPr>
            <p:ph type="title"/>
          </p:nvPr>
        </p:nvSpPr>
        <p:spPr/>
        <p:txBody>
          <a:bodyPr/>
          <a:lstStyle/>
          <a:p>
            <a:r>
              <a:rPr lang="en-US" dirty="0"/>
              <a:t>Clues to FHH</a:t>
            </a:r>
          </a:p>
        </p:txBody>
      </p:sp>
      <p:sp>
        <p:nvSpPr>
          <p:cNvPr id="3" name="Content Placeholder 2">
            <a:extLst>
              <a:ext uri="{FF2B5EF4-FFF2-40B4-BE49-F238E27FC236}">
                <a16:creationId xmlns:a16="http://schemas.microsoft.com/office/drawing/2014/main" id="{D5A68769-E054-ADBE-FD89-F0B91C7DF0D2}"/>
              </a:ext>
            </a:extLst>
          </p:cNvPr>
          <p:cNvSpPr>
            <a:spLocks noGrp="1"/>
          </p:cNvSpPr>
          <p:nvPr>
            <p:ph idx="1"/>
          </p:nvPr>
        </p:nvSpPr>
        <p:spPr/>
        <p:txBody>
          <a:bodyPr/>
          <a:lstStyle/>
          <a:p>
            <a:r>
              <a:rPr lang="en-US" dirty="0"/>
              <a:t>Family history</a:t>
            </a:r>
          </a:p>
          <a:p>
            <a:r>
              <a:rPr lang="en-US" dirty="0"/>
              <a:t>Longstanding hypercalcemia</a:t>
            </a:r>
          </a:p>
          <a:p>
            <a:pPr lvl="1"/>
            <a:r>
              <a:rPr lang="en-US" dirty="0"/>
              <a:t>Any prior normal calcium on record?</a:t>
            </a:r>
          </a:p>
          <a:p>
            <a:r>
              <a:rPr lang="en-US" dirty="0"/>
              <a:t>High-normal PTH and normal phosphorus</a:t>
            </a:r>
          </a:p>
          <a:p>
            <a:r>
              <a:rPr lang="en-US" dirty="0"/>
              <a:t>Young individual</a:t>
            </a:r>
          </a:p>
          <a:p>
            <a:r>
              <a:rPr lang="en-US" dirty="0"/>
              <a:t>No complications</a:t>
            </a:r>
          </a:p>
          <a:p>
            <a:r>
              <a:rPr lang="en-US" dirty="0"/>
              <a:t>Persistent PHPT after surgery</a:t>
            </a:r>
          </a:p>
          <a:p>
            <a:endParaRPr lang="en-US" dirty="0"/>
          </a:p>
          <a:p>
            <a:r>
              <a:rPr lang="en-US" dirty="0"/>
              <a:t>Always rule our before recommending surgery!</a:t>
            </a:r>
          </a:p>
        </p:txBody>
      </p:sp>
    </p:spTree>
    <p:extLst>
      <p:ext uri="{BB962C8B-B14F-4D97-AF65-F5344CB8AC3E}">
        <p14:creationId xmlns:p14="http://schemas.microsoft.com/office/powerpoint/2010/main" val="635888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lstStyle/>
          <a:p>
            <a:r>
              <a:rPr lang="en-US" dirty="0"/>
              <a:t>Clinical Phenotypes of PHPT</a:t>
            </a:r>
            <a:endParaRPr lang="en-US" sz="4000" dirty="0"/>
          </a:p>
        </p:txBody>
      </p:sp>
      <p:sp>
        <p:nvSpPr>
          <p:cNvPr id="3" name="Text Placeholder 2"/>
          <p:cNvSpPr>
            <a:spLocks noGrp="1"/>
          </p:cNvSpPr>
          <p:nvPr>
            <p:ph type="body" idx="12"/>
          </p:nvPr>
        </p:nvSpPr>
        <p:spPr/>
        <p:txBody>
          <a:bodyPr/>
          <a:lstStyle/>
          <a:p>
            <a:r>
              <a:rPr lang="en-US" dirty="0"/>
              <a:t>2</a:t>
            </a:r>
          </a:p>
        </p:txBody>
      </p:sp>
    </p:spTree>
    <p:custDataLst>
      <p:custData r:id="rId1"/>
      <p:custData r:id="rId2"/>
      <p:tags r:id="rId3"/>
    </p:custDataLst>
    <p:extLst>
      <p:ext uri="{BB962C8B-B14F-4D97-AF65-F5344CB8AC3E}">
        <p14:creationId xmlns:p14="http://schemas.microsoft.com/office/powerpoint/2010/main" val="20668850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C01DB-4662-DFD0-CF6C-EDE49B9AA3AB}"/>
              </a:ext>
            </a:extLst>
          </p:cNvPr>
          <p:cNvSpPr>
            <a:spLocks noGrp="1"/>
          </p:cNvSpPr>
          <p:nvPr>
            <p:ph type="title"/>
          </p:nvPr>
        </p:nvSpPr>
        <p:spPr/>
        <p:txBody>
          <a:bodyPr>
            <a:normAutofit fontScale="90000"/>
          </a:bodyPr>
          <a:lstStyle/>
          <a:p>
            <a:r>
              <a:rPr lang="en-US" dirty="0"/>
              <a:t>Osteitis Fibrosa Cystica</a:t>
            </a:r>
            <a:br>
              <a:rPr lang="en-US" dirty="0"/>
            </a:br>
            <a:r>
              <a:rPr lang="en-US" cap="none" dirty="0">
                <a:solidFill>
                  <a:schemeClr val="accent2">
                    <a:lumMod val="60000"/>
                    <a:lumOff val="40000"/>
                  </a:schemeClr>
                </a:solidFill>
              </a:rPr>
              <a:t>The OG PHPT</a:t>
            </a:r>
            <a:endParaRPr lang="en-US" dirty="0">
              <a:solidFill>
                <a:schemeClr val="accent2">
                  <a:lumMod val="60000"/>
                  <a:lumOff val="40000"/>
                </a:schemeClr>
              </a:solidFill>
            </a:endParaRPr>
          </a:p>
        </p:txBody>
      </p:sp>
      <p:pic>
        <p:nvPicPr>
          <p:cNvPr id="1026" name="Picture 2">
            <a:extLst>
              <a:ext uri="{FF2B5EF4-FFF2-40B4-BE49-F238E27FC236}">
                <a16:creationId xmlns:a16="http://schemas.microsoft.com/office/drawing/2014/main" id="{B1BA1B93-8145-DC41-8808-F78EAABE333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473" y="1474935"/>
            <a:ext cx="4423703" cy="538217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77D8C210-CAD3-6C9A-1054-4A617E5BA3B7}"/>
              </a:ext>
            </a:extLst>
          </p:cNvPr>
          <p:cNvPicPr>
            <a:picLocks noChangeAspect="1"/>
          </p:cNvPicPr>
          <p:nvPr/>
        </p:nvPicPr>
        <p:blipFill>
          <a:blip r:embed="rId4"/>
          <a:stretch>
            <a:fillRect/>
          </a:stretch>
        </p:blipFill>
        <p:spPr>
          <a:xfrm>
            <a:off x="6790652" y="224892"/>
            <a:ext cx="4326631" cy="5637306"/>
          </a:xfrm>
          <a:prstGeom prst="rect">
            <a:avLst/>
          </a:prstGeom>
          <a:effectLst>
            <a:outerShdw blurRad="63500" sx="102000" sy="102000" algn="ctr" rotWithShape="0">
              <a:prstClr val="black">
                <a:alpha val="40000"/>
              </a:prstClr>
            </a:outerShdw>
          </a:effectLst>
        </p:spPr>
      </p:pic>
      <p:pic>
        <p:nvPicPr>
          <p:cNvPr id="12" name="Picture 11">
            <a:extLst>
              <a:ext uri="{FF2B5EF4-FFF2-40B4-BE49-F238E27FC236}">
                <a16:creationId xmlns:a16="http://schemas.microsoft.com/office/drawing/2014/main" id="{57319661-6E4B-82B4-7B64-6B34D519C6E2}"/>
              </a:ext>
            </a:extLst>
          </p:cNvPr>
          <p:cNvPicPr>
            <a:picLocks noChangeAspect="1"/>
          </p:cNvPicPr>
          <p:nvPr/>
        </p:nvPicPr>
        <p:blipFill>
          <a:blip r:embed="rId5"/>
          <a:stretch>
            <a:fillRect/>
          </a:stretch>
        </p:blipFill>
        <p:spPr>
          <a:xfrm>
            <a:off x="7272628" y="537330"/>
            <a:ext cx="4720967" cy="5672537"/>
          </a:xfrm>
          <a:prstGeom prst="rect">
            <a:avLst/>
          </a:prstGeom>
          <a:effectLst>
            <a:outerShdw blurRad="63500" sx="102000" sy="102000" algn="ctr" rotWithShape="0">
              <a:prstClr val="black">
                <a:alpha val="40000"/>
              </a:prstClr>
            </a:outerShdw>
          </a:effectLst>
        </p:spPr>
      </p:pic>
      <p:pic>
        <p:nvPicPr>
          <p:cNvPr id="10" name="Picture 9">
            <a:extLst>
              <a:ext uri="{FF2B5EF4-FFF2-40B4-BE49-F238E27FC236}">
                <a16:creationId xmlns:a16="http://schemas.microsoft.com/office/drawing/2014/main" id="{8BDB3B9F-3BBD-DAC9-A68D-95ED76432A1D}"/>
              </a:ext>
            </a:extLst>
          </p:cNvPr>
          <p:cNvPicPr>
            <a:picLocks noChangeAspect="1"/>
          </p:cNvPicPr>
          <p:nvPr/>
        </p:nvPicPr>
        <p:blipFill>
          <a:blip r:embed="rId6"/>
          <a:stretch>
            <a:fillRect/>
          </a:stretch>
        </p:blipFill>
        <p:spPr>
          <a:xfrm>
            <a:off x="7713250" y="995804"/>
            <a:ext cx="4326631" cy="5672537"/>
          </a:xfrm>
          <a:prstGeom prst="rect">
            <a:avLst/>
          </a:prstGeom>
          <a:effectLst>
            <a:outerShdw blurRad="63500" sx="102000" sy="102000" algn="ctr" rotWithShape="0">
              <a:prstClr val="black">
                <a:alpha val="40000"/>
              </a:prstClr>
            </a:outerShdw>
          </a:effectLst>
        </p:spPr>
      </p:pic>
      <p:sp>
        <p:nvSpPr>
          <p:cNvPr id="17" name="TextShape 1">
            <a:extLst>
              <a:ext uri="{FF2B5EF4-FFF2-40B4-BE49-F238E27FC236}">
                <a16:creationId xmlns:a16="http://schemas.microsoft.com/office/drawing/2014/main" id="{CB5F491F-B202-5AD9-947F-B21A6D1CDB9D}"/>
              </a:ext>
            </a:extLst>
          </p:cNvPr>
          <p:cNvSpPr txBox="1"/>
          <p:nvPr/>
        </p:nvSpPr>
        <p:spPr>
          <a:xfrm>
            <a:off x="8633540" y="6480929"/>
            <a:ext cx="3444399" cy="194156"/>
          </a:xfrm>
          <a:prstGeom prst="rect">
            <a:avLst/>
          </a:prstGeom>
          <a:noFill/>
          <a:ln>
            <a:noFill/>
          </a:ln>
        </p:spPr>
        <p:txBody>
          <a:bodyPr lIns="0" tIns="0" rIns="0" bIns="0" anchor="ctr"/>
          <a:lstStyle/>
          <a:p>
            <a:pPr algn="r">
              <a:lnSpc>
                <a:spcPct val="97000"/>
              </a:lnSpc>
            </a:pPr>
            <a:r>
              <a:rPr lang="en-US" sz="1200" spc="-1" dirty="0">
                <a:solidFill>
                  <a:schemeClr val="tx1">
                    <a:lumMod val="50000"/>
                    <a:lumOff val="50000"/>
                  </a:schemeClr>
                </a:solidFill>
                <a:latin typeface="Arial"/>
                <a:ea typeface="Arial Unicode MS"/>
              </a:rPr>
              <a:t>Bauer W et al.</a:t>
            </a:r>
            <a:r>
              <a:rPr lang="en-US" sz="1200" i="1" spc="-1" dirty="0">
                <a:solidFill>
                  <a:schemeClr val="tx1">
                    <a:lumMod val="50000"/>
                    <a:lumOff val="50000"/>
                  </a:schemeClr>
                </a:solidFill>
                <a:latin typeface="Arial"/>
                <a:ea typeface="Arial Unicode MS"/>
              </a:rPr>
              <a:t> J Clin Invest . </a:t>
            </a:r>
            <a:r>
              <a:rPr lang="en-US" sz="1200" spc="-1" dirty="0">
                <a:solidFill>
                  <a:schemeClr val="tx1">
                    <a:lumMod val="50000"/>
                    <a:lumOff val="50000"/>
                  </a:schemeClr>
                </a:solidFill>
                <a:latin typeface="Arial"/>
                <a:ea typeface="Arial Unicode MS"/>
              </a:rPr>
              <a:t>1930</a:t>
            </a:r>
            <a:endParaRPr lang="en-US" sz="1200" spc="-1" dirty="0">
              <a:solidFill>
                <a:schemeClr val="tx1">
                  <a:lumMod val="50000"/>
                  <a:lumOff val="50000"/>
                </a:schemeClr>
              </a:solidFill>
              <a:latin typeface="Arial"/>
            </a:endParaRPr>
          </a:p>
        </p:txBody>
      </p:sp>
    </p:spTree>
    <p:extLst>
      <p:ext uri="{BB962C8B-B14F-4D97-AF65-F5344CB8AC3E}">
        <p14:creationId xmlns:p14="http://schemas.microsoft.com/office/powerpoint/2010/main" val="10912841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FC01DB-4662-DFD0-CF6C-EDE49B9AA3AB}"/>
              </a:ext>
            </a:extLst>
          </p:cNvPr>
          <p:cNvSpPr>
            <a:spLocks noGrp="1"/>
          </p:cNvSpPr>
          <p:nvPr>
            <p:ph type="title"/>
          </p:nvPr>
        </p:nvSpPr>
        <p:spPr/>
        <p:txBody>
          <a:bodyPr/>
          <a:lstStyle/>
          <a:p>
            <a:r>
              <a:rPr lang="en-US" dirty="0"/>
              <a:t>Osteitis Fibrosa Cystica</a:t>
            </a:r>
            <a:endParaRPr lang="en-US" dirty="0">
              <a:solidFill>
                <a:schemeClr val="accent1"/>
              </a:solidFill>
            </a:endParaRPr>
          </a:p>
        </p:txBody>
      </p:sp>
      <p:sp>
        <p:nvSpPr>
          <p:cNvPr id="3" name="Content Placeholder 2">
            <a:extLst>
              <a:ext uri="{FF2B5EF4-FFF2-40B4-BE49-F238E27FC236}">
                <a16:creationId xmlns:a16="http://schemas.microsoft.com/office/drawing/2014/main" id="{970AF080-B1C6-0A5A-F00A-CF9FA9CCCF89}"/>
              </a:ext>
            </a:extLst>
          </p:cNvPr>
          <p:cNvSpPr>
            <a:spLocks noGrp="1"/>
          </p:cNvSpPr>
          <p:nvPr>
            <p:ph idx="1"/>
          </p:nvPr>
        </p:nvSpPr>
        <p:spPr>
          <a:xfrm>
            <a:off x="974473" y="1932695"/>
            <a:ext cx="9996317" cy="4387977"/>
          </a:xfrm>
        </p:spPr>
        <p:txBody>
          <a:bodyPr/>
          <a:lstStyle/>
          <a:p>
            <a:r>
              <a:rPr lang="en-US" dirty="0"/>
              <a:t>Bone pain (diffuse or focal)</a:t>
            </a:r>
          </a:p>
          <a:p>
            <a:r>
              <a:rPr lang="en-US" dirty="0"/>
              <a:t>Pathologic fracture</a:t>
            </a:r>
          </a:p>
          <a:p>
            <a:r>
              <a:rPr lang="en-US" dirty="0"/>
              <a:t>Brown tumor (osteolysis and bone expansion)</a:t>
            </a:r>
          </a:p>
          <a:p>
            <a:r>
              <a:rPr lang="en-US" dirty="0"/>
              <a:t>Subperiosteal resorption (hand X-rays)</a:t>
            </a:r>
          </a:p>
          <a:p>
            <a:endParaRPr lang="en-US" dirty="0"/>
          </a:p>
          <a:p>
            <a:r>
              <a:rPr lang="en-US" dirty="0"/>
              <a:t>1960s: 23%</a:t>
            </a:r>
          </a:p>
          <a:p>
            <a:r>
              <a:rPr lang="en-US" dirty="0"/>
              <a:t>1990s: 2%</a:t>
            </a:r>
          </a:p>
          <a:p>
            <a:r>
              <a:rPr lang="en-US" dirty="0"/>
              <a:t>2010s: 0%</a:t>
            </a:r>
          </a:p>
        </p:txBody>
      </p:sp>
    </p:spTree>
    <p:extLst>
      <p:ext uri="{BB962C8B-B14F-4D97-AF65-F5344CB8AC3E}">
        <p14:creationId xmlns:p14="http://schemas.microsoft.com/office/powerpoint/2010/main" val="30202998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4">
            <a:extLst>
              <a:ext uri="{FF2B5EF4-FFF2-40B4-BE49-F238E27FC236}">
                <a16:creationId xmlns:a16="http://schemas.microsoft.com/office/drawing/2014/main" id="{17CE2088-738B-CAEE-95FC-D9C72E1CF1F0}"/>
              </a:ext>
            </a:extLst>
          </p:cNvPr>
          <p:cNvGraphicFramePr>
            <a:graphicFrameLocks noGrp="1"/>
          </p:cNvGraphicFramePr>
          <p:nvPr>
            <p:ph sz="quarter" idx="12"/>
            <p:extLst>
              <p:ext uri="{D42A27DB-BD31-4B8C-83A1-F6EECF244321}">
                <p14:modId xmlns:p14="http://schemas.microsoft.com/office/powerpoint/2010/main" val="3206131689"/>
              </p:ext>
            </p:extLst>
          </p:nvPr>
        </p:nvGraphicFramePr>
        <p:xfrm>
          <a:off x="609439" y="2403429"/>
          <a:ext cx="10969945" cy="2194440"/>
        </p:xfrm>
        <a:graphic>
          <a:graphicData uri="http://schemas.openxmlformats.org/drawingml/2006/table">
            <a:tbl>
              <a:tblPr firstRow="1" bandRow="1">
                <a:tableStyleId>{69012ECD-51FC-41F1-AA8D-1B2483CD663E}</a:tableStyleId>
              </a:tblPr>
              <a:tblGrid>
                <a:gridCol w="2193989">
                  <a:extLst>
                    <a:ext uri="{9D8B030D-6E8A-4147-A177-3AD203B41FA5}">
                      <a16:colId xmlns:a16="http://schemas.microsoft.com/office/drawing/2014/main" val="3959453209"/>
                    </a:ext>
                  </a:extLst>
                </a:gridCol>
                <a:gridCol w="2193989">
                  <a:extLst>
                    <a:ext uri="{9D8B030D-6E8A-4147-A177-3AD203B41FA5}">
                      <a16:colId xmlns:a16="http://schemas.microsoft.com/office/drawing/2014/main" val="1192745561"/>
                    </a:ext>
                  </a:extLst>
                </a:gridCol>
                <a:gridCol w="2193989">
                  <a:extLst>
                    <a:ext uri="{9D8B030D-6E8A-4147-A177-3AD203B41FA5}">
                      <a16:colId xmlns:a16="http://schemas.microsoft.com/office/drawing/2014/main" val="243464272"/>
                    </a:ext>
                  </a:extLst>
                </a:gridCol>
                <a:gridCol w="2193989">
                  <a:extLst>
                    <a:ext uri="{9D8B030D-6E8A-4147-A177-3AD203B41FA5}">
                      <a16:colId xmlns:a16="http://schemas.microsoft.com/office/drawing/2014/main" val="2009652547"/>
                    </a:ext>
                  </a:extLst>
                </a:gridCol>
                <a:gridCol w="2193989">
                  <a:extLst>
                    <a:ext uri="{9D8B030D-6E8A-4147-A177-3AD203B41FA5}">
                      <a16:colId xmlns:a16="http://schemas.microsoft.com/office/drawing/2014/main" val="2374407332"/>
                    </a:ext>
                  </a:extLst>
                </a:gridCol>
              </a:tblGrid>
              <a:tr h="670385">
                <a:tc>
                  <a:txBody>
                    <a:bodyPr/>
                    <a:lstStyle/>
                    <a:p>
                      <a:r>
                        <a:rPr lang="en-US" sz="1900" dirty="0"/>
                        <a:t>Symptoms (%)</a:t>
                      </a:r>
                    </a:p>
                  </a:txBody>
                  <a:tcPr marL="91416" marR="91416" marT="45708" marB="45708" anchor="ctr"/>
                </a:tc>
                <a:tc>
                  <a:txBody>
                    <a:bodyPr/>
                    <a:lstStyle/>
                    <a:p>
                      <a:pPr algn="ctr"/>
                      <a:r>
                        <a:rPr lang="en-US" sz="1900" dirty="0"/>
                        <a:t>Cope </a:t>
                      </a:r>
                    </a:p>
                    <a:p>
                      <a:pPr algn="ctr"/>
                      <a:r>
                        <a:rPr lang="en-US" sz="1900" dirty="0"/>
                        <a:t>1930-1965</a:t>
                      </a:r>
                    </a:p>
                  </a:txBody>
                  <a:tcPr marL="91416" marR="91416" marT="45708" marB="45708" anchor="ctr"/>
                </a:tc>
                <a:tc>
                  <a:txBody>
                    <a:bodyPr/>
                    <a:lstStyle/>
                    <a:p>
                      <a:pPr algn="ctr"/>
                      <a:r>
                        <a:rPr lang="en-US" sz="1900" dirty="0"/>
                        <a:t>Heath</a:t>
                      </a:r>
                    </a:p>
                    <a:p>
                      <a:pPr algn="ctr"/>
                      <a:r>
                        <a:rPr lang="en-US" sz="1900" dirty="0"/>
                        <a:t>1965-1974</a:t>
                      </a:r>
                    </a:p>
                  </a:txBody>
                  <a:tcPr marL="91416" marR="91416" marT="45708" marB="45708" anchor="ctr"/>
                </a:tc>
                <a:tc>
                  <a:txBody>
                    <a:bodyPr/>
                    <a:lstStyle/>
                    <a:p>
                      <a:pPr algn="ctr"/>
                      <a:r>
                        <a:rPr lang="en-US" sz="1900" dirty="0"/>
                        <a:t>Silverberg</a:t>
                      </a:r>
                    </a:p>
                    <a:p>
                      <a:pPr algn="ctr"/>
                      <a:r>
                        <a:rPr lang="en-US" sz="1900" dirty="0"/>
                        <a:t>1984-1999</a:t>
                      </a:r>
                    </a:p>
                  </a:txBody>
                  <a:tcPr marL="91416" marR="91416" marT="45708" marB="45708" anchor="ctr"/>
                </a:tc>
                <a:tc>
                  <a:txBody>
                    <a:bodyPr/>
                    <a:lstStyle/>
                    <a:p>
                      <a:pPr algn="ctr"/>
                      <a:r>
                        <a:rPr lang="en-US" sz="1900" dirty="0" err="1"/>
                        <a:t>Griebeler</a:t>
                      </a:r>
                      <a:endParaRPr lang="en-US" sz="1900" dirty="0"/>
                    </a:p>
                    <a:p>
                      <a:pPr algn="ctr"/>
                      <a:r>
                        <a:rPr lang="en-US" sz="1900" dirty="0"/>
                        <a:t>1998-2010</a:t>
                      </a:r>
                    </a:p>
                  </a:txBody>
                  <a:tcPr marL="91416" marR="91416" marT="45708" marB="45708" anchor="ctr"/>
                </a:tc>
                <a:extLst>
                  <a:ext uri="{0D108BD9-81ED-4DB2-BD59-A6C34878D82A}">
                    <a16:rowId xmlns:a16="http://schemas.microsoft.com/office/drawing/2014/main" val="1732471922"/>
                  </a:ext>
                </a:extLst>
              </a:tr>
              <a:tr h="380901">
                <a:tc>
                  <a:txBody>
                    <a:bodyPr/>
                    <a:lstStyle/>
                    <a:p>
                      <a:r>
                        <a:rPr lang="en-US" sz="1900" dirty="0"/>
                        <a:t>Nephrolithiasis</a:t>
                      </a:r>
                    </a:p>
                  </a:txBody>
                  <a:tcPr marL="91416" marR="91416" marT="45708" marB="45708" anchor="ctr">
                    <a:lnR w="3175" cap="flat" cmpd="sng" algn="ctr">
                      <a:solidFill>
                        <a:schemeClr val="accent1"/>
                      </a:solidFill>
                      <a:prstDash val="solid"/>
                      <a:round/>
                      <a:headEnd type="none" w="med" len="med"/>
                      <a:tailEnd type="none" w="med" len="med"/>
                    </a:lnR>
                  </a:tcPr>
                </a:tc>
                <a:tc>
                  <a:txBody>
                    <a:bodyPr/>
                    <a:lstStyle/>
                    <a:p>
                      <a:pPr algn="ctr"/>
                      <a:r>
                        <a:rPr lang="en-US" sz="1900" dirty="0"/>
                        <a:t>57</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a:txBody>
                    <a:bodyPr/>
                    <a:lstStyle/>
                    <a:p>
                      <a:pPr algn="ctr"/>
                      <a:r>
                        <a:rPr lang="en-US" sz="1900" dirty="0"/>
                        <a:t>51</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a:txBody>
                    <a:bodyPr/>
                    <a:lstStyle/>
                    <a:p>
                      <a:pPr algn="ctr"/>
                      <a:r>
                        <a:rPr lang="en-US" sz="1900" dirty="0"/>
                        <a:t>17</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rowSpan="3">
                  <a:txBody>
                    <a:bodyPr/>
                    <a:lstStyle/>
                    <a:p>
                      <a:pPr algn="ctr"/>
                      <a:r>
                        <a:rPr lang="en-US" sz="1900" dirty="0"/>
                        <a:t>11</a:t>
                      </a:r>
                    </a:p>
                  </a:txBody>
                  <a:tcPr marL="91416" marR="91416" marT="45708" marB="45708" anchor="ctr">
                    <a:lnL w="3175"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918657874"/>
                  </a:ext>
                </a:extLst>
              </a:tr>
              <a:tr h="380901">
                <a:tc>
                  <a:txBody>
                    <a:bodyPr/>
                    <a:lstStyle/>
                    <a:p>
                      <a:r>
                        <a:rPr lang="en-US" sz="1900" dirty="0"/>
                        <a:t>Skeletal Disease</a:t>
                      </a:r>
                    </a:p>
                  </a:txBody>
                  <a:tcPr marL="91416" marR="91416" marT="45708" marB="45708" anchor="ctr">
                    <a:lnR w="3175" cap="flat" cmpd="sng" algn="ctr">
                      <a:solidFill>
                        <a:schemeClr val="accent1"/>
                      </a:solidFill>
                      <a:prstDash val="solid"/>
                      <a:round/>
                      <a:headEnd type="none" w="med" len="med"/>
                      <a:tailEnd type="none" w="med" len="med"/>
                    </a:lnR>
                  </a:tcPr>
                </a:tc>
                <a:tc>
                  <a:txBody>
                    <a:bodyPr/>
                    <a:lstStyle/>
                    <a:p>
                      <a:pPr algn="ctr"/>
                      <a:r>
                        <a:rPr lang="en-US" sz="1900" dirty="0"/>
                        <a:t>23</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a:txBody>
                    <a:bodyPr/>
                    <a:lstStyle/>
                    <a:p>
                      <a:pPr algn="ctr"/>
                      <a:r>
                        <a:rPr lang="en-US" sz="1900" dirty="0"/>
                        <a:t>10</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a:txBody>
                    <a:bodyPr/>
                    <a:lstStyle/>
                    <a:p>
                      <a:pPr algn="ctr"/>
                      <a:r>
                        <a:rPr lang="en-US" sz="1900" dirty="0"/>
                        <a:t>1.4</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vMerge="1">
                  <a:txBody>
                    <a:bodyPr/>
                    <a:lstStyle/>
                    <a:p>
                      <a:pPr algn="ctr"/>
                      <a:r>
                        <a:rPr lang="en-US" dirty="0"/>
                        <a:t>11</a:t>
                      </a:r>
                    </a:p>
                  </a:txBody>
                  <a:tcPr/>
                </a:tc>
                <a:extLst>
                  <a:ext uri="{0D108BD9-81ED-4DB2-BD59-A6C34878D82A}">
                    <a16:rowId xmlns:a16="http://schemas.microsoft.com/office/drawing/2014/main" val="299353367"/>
                  </a:ext>
                </a:extLst>
              </a:tr>
              <a:tr h="380901">
                <a:tc>
                  <a:txBody>
                    <a:bodyPr/>
                    <a:lstStyle/>
                    <a:p>
                      <a:r>
                        <a:rPr lang="en-US" sz="1900" dirty="0"/>
                        <a:t>Hypercalciuria</a:t>
                      </a:r>
                    </a:p>
                  </a:txBody>
                  <a:tcPr marL="91416" marR="91416" marT="45708" marB="45708" anchor="ctr">
                    <a:lnR w="3175" cap="flat" cmpd="sng" algn="ctr">
                      <a:solidFill>
                        <a:schemeClr val="accent1"/>
                      </a:solidFill>
                      <a:prstDash val="solid"/>
                      <a:round/>
                      <a:headEnd type="none" w="med" len="med"/>
                      <a:tailEnd type="none" w="med" len="med"/>
                    </a:lnR>
                  </a:tcPr>
                </a:tc>
                <a:tc>
                  <a:txBody>
                    <a:bodyPr/>
                    <a:lstStyle/>
                    <a:p>
                      <a:pPr algn="ctr"/>
                      <a:r>
                        <a:rPr lang="en-US" sz="1900" dirty="0"/>
                        <a:t>--</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a:txBody>
                    <a:bodyPr/>
                    <a:lstStyle/>
                    <a:p>
                      <a:pPr algn="ctr"/>
                      <a:r>
                        <a:rPr lang="en-US" sz="1900" dirty="0"/>
                        <a:t>36</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a:txBody>
                    <a:bodyPr/>
                    <a:lstStyle/>
                    <a:p>
                      <a:pPr algn="ctr"/>
                      <a:r>
                        <a:rPr lang="en-US" sz="1900" dirty="0"/>
                        <a:t>39</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vMerge="1">
                  <a:txBody>
                    <a:bodyPr/>
                    <a:lstStyle/>
                    <a:p>
                      <a:pPr algn="ctr"/>
                      <a:endParaRPr lang="en-US" dirty="0"/>
                    </a:p>
                  </a:txBody>
                  <a:tcPr/>
                </a:tc>
                <a:extLst>
                  <a:ext uri="{0D108BD9-81ED-4DB2-BD59-A6C34878D82A}">
                    <a16:rowId xmlns:a16="http://schemas.microsoft.com/office/drawing/2014/main" val="1611281499"/>
                  </a:ext>
                </a:extLst>
              </a:tr>
              <a:tr h="380901">
                <a:tc>
                  <a:txBody>
                    <a:bodyPr/>
                    <a:lstStyle/>
                    <a:p>
                      <a:r>
                        <a:rPr lang="en-US" sz="1900" dirty="0"/>
                        <a:t>Asymptomatic</a:t>
                      </a:r>
                    </a:p>
                  </a:txBody>
                  <a:tcPr marL="91416" marR="91416" marT="45708" marB="45708" anchor="ctr">
                    <a:lnR w="3175" cap="flat" cmpd="sng" algn="ctr">
                      <a:solidFill>
                        <a:schemeClr val="accent1"/>
                      </a:solidFill>
                      <a:prstDash val="solid"/>
                      <a:round/>
                      <a:headEnd type="none" w="med" len="med"/>
                      <a:tailEnd type="none" w="med" len="med"/>
                    </a:lnR>
                  </a:tcPr>
                </a:tc>
                <a:tc>
                  <a:txBody>
                    <a:bodyPr/>
                    <a:lstStyle/>
                    <a:p>
                      <a:pPr algn="ctr"/>
                      <a:r>
                        <a:rPr lang="en-US" sz="1900" dirty="0"/>
                        <a:t>0.6</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a:txBody>
                    <a:bodyPr/>
                    <a:lstStyle/>
                    <a:p>
                      <a:pPr algn="ctr"/>
                      <a:r>
                        <a:rPr lang="en-US" sz="1900" dirty="0"/>
                        <a:t>18</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a:txBody>
                    <a:bodyPr/>
                    <a:lstStyle/>
                    <a:p>
                      <a:pPr algn="ctr"/>
                      <a:r>
                        <a:rPr lang="en-US" sz="1900" dirty="0"/>
                        <a:t>80</a:t>
                      </a:r>
                    </a:p>
                  </a:txBody>
                  <a:tcPr marL="91416" marR="91416" marT="45708" marB="45708" anchor="ctr">
                    <a:lnL w="3175" cap="flat" cmpd="sng" algn="ctr">
                      <a:solidFill>
                        <a:schemeClr val="accent1"/>
                      </a:solidFill>
                      <a:prstDash val="solid"/>
                      <a:round/>
                      <a:headEnd type="none" w="med" len="med"/>
                      <a:tailEnd type="none" w="med" len="med"/>
                    </a:lnL>
                    <a:lnR w="3175" cap="flat" cmpd="sng" algn="ctr">
                      <a:solidFill>
                        <a:schemeClr val="accent1"/>
                      </a:solidFill>
                      <a:prstDash val="solid"/>
                      <a:round/>
                      <a:headEnd type="none" w="med" len="med"/>
                      <a:tailEnd type="none" w="med" len="med"/>
                    </a:lnR>
                  </a:tcPr>
                </a:tc>
                <a:tc>
                  <a:txBody>
                    <a:bodyPr/>
                    <a:lstStyle/>
                    <a:p>
                      <a:pPr algn="ctr"/>
                      <a:r>
                        <a:rPr lang="en-US" sz="1900" dirty="0"/>
                        <a:t>89</a:t>
                      </a:r>
                    </a:p>
                  </a:txBody>
                  <a:tcPr marL="91416" marR="91416" marT="45708" marB="45708" anchor="ctr">
                    <a:lnL w="3175" cap="flat" cmpd="sng" algn="ctr">
                      <a:solidFill>
                        <a:schemeClr val="accent1"/>
                      </a:solidFill>
                      <a:prstDash val="solid"/>
                      <a:round/>
                      <a:headEnd type="none" w="med" len="med"/>
                      <a:tailEnd type="none" w="med" len="med"/>
                    </a:lnL>
                  </a:tcPr>
                </a:tc>
                <a:extLst>
                  <a:ext uri="{0D108BD9-81ED-4DB2-BD59-A6C34878D82A}">
                    <a16:rowId xmlns:a16="http://schemas.microsoft.com/office/drawing/2014/main" val="1915268230"/>
                  </a:ext>
                </a:extLst>
              </a:tr>
            </a:tbl>
          </a:graphicData>
        </a:graphic>
      </p:graphicFrame>
      <p:sp>
        <p:nvSpPr>
          <p:cNvPr id="3" name="Title 2">
            <a:extLst>
              <a:ext uri="{FF2B5EF4-FFF2-40B4-BE49-F238E27FC236}">
                <a16:creationId xmlns:a16="http://schemas.microsoft.com/office/drawing/2014/main" id="{82970C35-E943-356E-FF3D-31B34022BE51}"/>
              </a:ext>
            </a:extLst>
          </p:cNvPr>
          <p:cNvSpPr>
            <a:spLocks noGrp="1"/>
          </p:cNvSpPr>
          <p:nvPr>
            <p:ph type="title"/>
          </p:nvPr>
        </p:nvSpPr>
        <p:spPr/>
        <p:txBody>
          <a:bodyPr/>
          <a:lstStyle/>
          <a:p>
            <a:r>
              <a:rPr lang="en-US" dirty="0"/>
              <a:t>Changing Clinical Spectrum</a:t>
            </a:r>
          </a:p>
        </p:txBody>
      </p:sp>
      <p:sp>
        <p:nvSpPr>
          <p:cNvPr id="14" name="Right Brace 13">
            <a:extLst>
              <a:ext uri="{FF2B5EF4-FFF2-40B4-BE49-F238E27FC236}">
                <a16:creationId xmlns:a16="http://schemas.microsoft.com/office/drawing/2014/main" id="{9AA7E750-228F-BD86-1E7B-4820200D46DF}"/>
              </a:ext>
            </a:extLst>
          </p:cNvPr>
          <p:cNvSpPr/>
          <p:nvPr/>
        </p:nvSpPr>
        <p:spPr>
          <a:xfrm>
            <a:off x="9385919" y="3244476"/>
            <a:ext cx="323109" cy="764428"/>
          </a:xfrm>
          <a:prstGeom prst="rightBrace">
            <a:avLst/>
          </a:prstGeom>
          <a:ln>
            <a:solidFill>
              <a:schemeClr val="tx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399"/>
          </a:p>
        </p:txBody>
      </p:sp>
      <p:sp>
        <p:nvSpPr>
          <p:cNvPr id="16" name="Arrow: Up 15">
            <a:extLst>
              <a:ext uri="{FF2B5EF4-FFF2-40B4-BE49-F238E27FC236}">
                <a16:creationId xmlns:a16="http://schemas.microsoft.com/office/drawing/2014/main" id="{683842CE-0A5C-6FEC-7465-EA45B00723DF}"/>
              </a:ext>
            </a:extLst>
          </p:cNvPr>
          <p:cNvSpPr/>
          <p:nvPr/>
        </p:nvSpPr>
        <p:spPr>
          <a:xfrm>
            <a:off x="7110857" y="4635830"/>
            <a:ext cx="165495" cy="466440"/>
          </a:xfrm>
          <a:prstGeom prst="upArrow">
            <a:avLst/>
          </a:prstGeom>
          <a:solidFill>
            <a:schemeClr val="accent1"/>
          </a:solidFill>
          <a:ln>
            <a:solidFill>
              <a:schemeClr val="accent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2399"/>
          </a:p>
        </p:txBody>
      </p:sp>
      <p:sp>
        <p:nvSpPr>
          <p:cNvPr id="17" name="Arrow: Up 16">
            <a:extLst>
              <a:ext uri="{FF2B5EF4-FFF2-40B4-BE49-F238E27FC236}">
                <a16:creationId xmlns:a16="http://schemas.microsoft.com/office/drawing/2014/main" id="{1AB4FDB7-1631-6DE4-A718-E62EC218C8CF}"/>
              </a:ext>
            </a:extLst>
          </p:cNvPr>
          <p:cNvSpPr/>
          <p:nvPr/>
        </p:nvSpPr>
        <p:spPr>
          <a:xfrm>
            <a:off x="9303170" y="4635830"/>
            <a:ext cx="165495" cy="466440"/>
          </a:xfrm>
          <a:prstGeom prst="upArrow">
            <a:avLst/>
          </a:prstGeom>
          <a:solidFill>
            <a:schemeClr val="accent1"/>
          </a:solidFill>
          <a:ln>
            <a:solidFill>
              <a:schemeClr val="accent1"/>
            </a:solid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2399"/>
          </a:p>
        </p:txBody>
      </p:sp>
      <p:sp>
        <p:nvSpPr>
          <p:cNvPr id="18" name="TextBox 17">
            <a:extLst>
              <a:ext uri="{FF2B5EF4-FFF2-40B4-BE49-F238E27FC236}">
                <a16:creationId xmlns:a16="http://schemas.microsoft.com/office/drawing/2014/main" id="{3CBF0A60-9B87-156A-4D9E-654929D616AC}"/>
              </a:ext>
            </a:extLst>
          </p:cNvPr>
          <p:cNvSpPr txBox="1"/>
          <p:nvPr/>
        </p:nvSpPr>
        <p:spPr>
          <a:xfrm>
            <a:off x="6279443" y="5186544"/>
            <a:ext cx="1828324" cy="1199632"/>
          </a:xfrm>
          <a:prstGeom prst="rect">
            <a:avLst/>
          </a:prstGeom>
          <a:noFill/>
        </p:spPr>
        <p:txBody>
          <a:bodyPr wrap="square" rtlCol="0">
            <a:spAutoFit/>
          </a:bodyPr>
          <a:lstStyle/>
          <a:p>
            <a:pPr algn="ctr"/>
            <a:r>
              <a:rPr lang="en-US" sz="2399" dirty="0"/>
              <a:t>Automated chemistry panels</a:t>
            </a:r>
          </a:p>
        </p:txBody>
      </p:sp>
      <p:sp>
        <p:nvSpPr>
          <p:cNvPr id="19" name="TextBox 18">
            <a:extLst>
              <a:ext uri="{FF2B5EF4-FFF2-40B4-BE49-F238E27FC236}">
                <a16:creationId xmlns:a16="http://schemas.microsoft.com/office/drawing/2014/main" id="{CAFD3202-CB43-1B09-D806-5E6D3A3BCE62}"/>
              </a:ext>
            </a:extLst>
          </p:cNvPr>
          <p:cNvSpPr txBox="1"/>
          <p:nvPr/>
        </p:nvSpPr>
        <p:spPr>
          <a:xfrm>
            <a:off x="8459213" y="5186544"/>
            <a:ext cx="2018905" cy="1199632"/>
          </a:xfrm>
          <a:prstGeom prst="rect">
            <a:avLst/>
          </a:prstGeom>
          <a:noFill/>
        </p:spPr>
        <p:txBody>
          <a:bodyPr wrap="square" rtlCol="0">
            <a:spAutoFit/>
          </a:bodyPr>
          <a:lstStyle/>
          <a:p>
            <a:pPr algn="ctr"/>
            <a:r>
              <a:rPr lang="en-US" sz="2399" dirty="0"/>
              <a:t>Osteoporosis screening by DXA</a:t>
            </a:r>
          </a:p>
        </p:txBody>
      </p:sp>
    </p:spTree>
    <p:extLst>
      <p:ext uri="{BB962C8B-B14F-4D97-AF65-F5344CB8AC3E}">
        <p14:creationId xmlns:p14="http://schemas.microsoft.com/office/powerpoint/2010/main" val="2406235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wipe(down)">
                                      <p:cBhvr>
                                        <p:cTn id="10" dur="5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wipe(down)">
                                      <p:cBhvr>
                                        <p:cTn id="15" dur="500"/>
                                        <p:tgtEl>
                                          <p:spTgt spid="17"/>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wipe(down)">
                                      <p:cBhvr>
                                        <p:cTn id="18"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p:bldP spid="1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BAECF-F814-4655-BC42-C5E625467ECC}"/>
              </a:ext>
            </a:extLst>
          </p:cNvPr>
          <p:cNvSpPr>
            <a:spLocks noGrp="1"/>
          </p:cNvSpPr>
          <p:nvPr>
            <p:ph type="title"/>
          </p:nvPr>
        </p:nvSpPr>
        <p:spPr/>
        <p:txBody>
          <a:bodyPr/>
          <a:lstStyle/>
          <a:p>
            <a:r>
              <a:rPr lang="en-US" dirty="0"/>
              <a:t>Clinical Phenotypes of PHPT</a:t>
            </a:r>
          </a:p>
        </p:txBody>
      </p:sp>
      <p:sp>
        <p:nvSpPr>
          <p:cNvPr id="3" name="Content Placeholder 2">
            <a:extLst>
              <a:ext uri="{FF2B5EF4-FFF2-40B4-BE49-F238E27FC236}">
                <a16:creationId xmlns:a16="http://schemas.microsoft.com/office/drawing/2014/main" id="{BF8377F4-1623-4452-92D3-9EF4FAAAF258}"/>
              </a:ext>
            </a:extLst>
          </p:cNvPr>
          <p:cNvSpPr>
            <a:spLocks noGrp="1"/>
          </p:cNvSpPr>
          <p:nvPr>
            <p:ph idx="1"/>
          </p:nvPr>
        </p:nvSpPr>
        <p:spPr/>
        <p:txBody>
          <a:bodyPr>
            <a:normAutofit/>
          </a:bodyPr>
          <a:lstStyle/>
          <a:p>
            <a:r>
              <a:rPr lang="en-US" dirty="0">
                <a:solidFill>
                  <a:schemeClr val="accent1"/>
                </a:solidFill>
              </a:rPr>
              <a:t>Symptomatic PHPT:</a:t>
            </a:r>
          </a:p>
          <a:p>
            <a:pPr marL="461963" indent="-223838"/>
            <a:r>
              <a:rPr lang="en-US" dirty="0"/>
              <a:t>Marked hypercalcemia </a:t>
            </a:r>
          </a:p>
          <a:p>
            <a:pPr marL="461963" indent="-223838"/>
            <a:r>
              <a:rPr lang="en-US" dirty="0"/>
              <a:t>Osteitis fibrosa cystica</a:t>
            </a:r>
          </a:p>
          <a:p>
            <a:pPr marL="461963" indent="-223838"/>
            <a:r>
              <a:rPr lang="en-US" dirty="0"/>
              <a:t>Fractures </a:t>
            </a:r>
          </a:p>
          <a:p>
            <a:pPr marL="461963" indent="-223838"/>
            <a:r>
              <a:rPr lang="en-US" dirty="0"/>
              <a:t>Chronic kidney disease </a:t>
            </a:r>
          </a:p>
          <a:p>
            <a:pPr marL="461963" indent="-223838"/>
            <a:r>
              <a:rPr lang="en-US" dirty="0"/>
              <a:t>Nephrolithiasis </a:t>
            </a:r>
          </a:p>
          <a:p>
            <a:pPr marL="461963" indent="-223838"/>
            <a:r>
              <a:rPr lang="en-US" dirty="0"/>
              <a:t>Nephrocalcinosis </a:t>
            </a:r>
          </a:p>
          <a:p>
            <a:pPr marL="461963" indent="-223838"/>
            <a:r>
              <a:rPr lang="en-US" dirty="0"/>
              <a:t>Neuromuscular (proximal myopathy)</a:t>
            </a:r>
          </a:p>
          <a:p>
            <a:pPr marL="0" indent="0">
              <a:buNone/>
            </a:pPr>
            <a:endParaRPr lang="en-US" dirty="0"/>
          </a:p>
        </p:txBody>
      </p:sp>
      <p:sp>
        <p:nvSpPr>
          <p:cNvPr id="4" name="TextBox 3">
            <a:extLst>
              <a:ext uri="{FF2B5EF4-FFF2-40B4-BE49-F238E27FC236}">
                <a16:creationId xmlns:a16="http://schemas.microsoft.com/office/drawing/2014/main" id="{14169000-2F83-4678-ACDD-DA43106575CE}"/>
              </a:ext>
            </a:extLst>
          </p:cNvPr>
          <p:cNvSpPr txBox="1"/>
          <p:nvPr/>
        </p:nvSpPr>
        <p:spPr>
          <a:xfrm>
            <a:off x="6094412" y="6266988"/>
            <a:ext cx="6095920" cy="461545"/>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a:t>
            </a:r>
            <a:r>
              <a:rPr lang="en-US" sz="1200" i="1" dirty="0">
                <a:solidFill>
                  <a:schemeClr val="tx1">
                    <a:lumMod val="50000"/>
                    <a:lumOff val="50000"/>
                  </a:schemeClr>
                </a:solidFill>
                <a:latin typeface="+mj-lt"/>
              </a:rPr>
              <a:t>J Bone Miner Res, </a:t>
            </a:r>
            <a:r>
              <a:rPr lang="en-US" sz="1200" dirty="0">
                <a:solidFill>
                  <a:schemeClr val="tx1">
                    <a:lumMod val="50000"/>
                    <a:lumOff val="50000"/>
                  </a:schemeClr>
                </a:solidFill>
                <a:latin typeface="+mj-lt"/>
              </a:rPr>
              <a:t>2022</a:t>
            </a:r>
          </a:p>
          <a:p>
            <a:pPr algn="r"/>
            <a:r>
              <a:rPr lang="en-US" sz="1200" dirty="0">
                <a:solidFill>
                  <a:schemeClr val="tx1">
                    <a:lumMod val="50000"/>
                    <a:lumOff val="50000"/>
                  </a:schemeClr>
                </a:solidFill>
                <a:latin typeface="+mj-lt"/>
              </a:rPr>
              <a:t>El-Hajj Fuleihan et al., </a:t>
            </a:r>
            <a:r>
              <a:rPr lang="en-US" sz="1200" i="1" dirty="0">
                <a:solidFill>
                  <a:schemeClr val="tx1">
                    <a:lumMod val="50000"/>
                    <a:lumOff val="50000"/>
                  </a:schemeClr>
                </a:solidFill>
                <a:latin typeface="+mj-lt"/>
              </a:rPr>
              <a:t>J Bone Miner Res, </a:t>
            </a:r>
            <a:r>
              <a:rPr lang="en-US" sz="1200" dirty="0">
                <a:solidFill>
                  <a:schemeClr val="tx1">
                    <a:lumMod val="50000"/>
                    <a:lumOff val="50000"/>
                  </a:schemeClr>
                </a:solidFill>
                <a:latin typeface="+mj-lt"/>
              </a:rPr>
              <a:t>2022 </a:t>
            </a:r>
          </a:p>
        </p:txBody>
      </p:sp>
    </p:spTree>
    <p:extLst>
      <p:ext uri="{BB962C8B-B14F-4D97-AF65-F5344CB8AC3E}">
        <p14:creationId xmlns:p14="http://schemas.microsoft.com/office/powerpoint/2010/main" val="108482339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2BAECF-F814-4655-BC42-C5E625467ECC}"/>
              </a:ext>
            </a:extLst>
          </p:cNvPr>
          <p:cNvSpPr>
            <a:spLocks noGrp="1"/>
          </p:cNvSpPr>
          <p:nvPr>
            <p:ph type="title"/>
          </p:nvPr>
        </p:nvSpPr>
        <p:spPr/>
        <p:txBody>
          <a:bodyPr/>
          <a:lstStyle/>
          <a:p>
            <a:r>
              <a:rPr lang="en-US" dirty="0"/>
              <a:t>Clinical Phenotypes of PHPT</a:t>
            </a:r>
          </a:p>
        </p:txBody>
      </p:sp>
      <p:sp>
        <p:nvSpPr>
          <p:cNvPr id="3" name="Content Placeholder 2">
            <a:extLst>
              <a:ext uri="{FF2B5EF4-FFF2-40B4-BE49-F238E27FC236}">
                <a16:creationId xmlns:a16="http://schemas.microsoft.com/office/drawing/2014/main" id="{BF8377F4-1623-4452-92D3-9EF4FAAAF258}"/>
              </a:ext>
            </a:extLst>
          </p:cNvPr>
          <p:cNvSpPr>
            <a:spLocks noGrp="1"/>
          </p:cNvSpPr>
          <p:nvPr>
            <p:ph idx="1"/>
          </p:nvPr>
        </p:nvSpPr>
        <p:spPr/>
        <p:txBody>
          <a:bodyPr/>
          <a:lstStyle/>
          <a:p>
            <a:r>
              <a:rPr lang="en-US" dirty="0">
                <a:solidFill>
                  <a:schemeClr val="accent1"/>
                </a:solidFill>
              </a:rPr>
              <a:t>Asymptomatic PHPT: </a:t>
            </a:r>
          </a:p>
          <a:p>
            <a:pPr marL="461963" indent="-236538"/>
            <a:r>
              <a:rPr lang="en-US" dirty="0"/>
              <a:t>No overt symptoms, typically discovered by biochemical screening</a:t>
            </a:r>
          </a:p>
          <a:p>
            <a:r>
              <a:rPr lang="en-US" dirty="0">
                <a:solidFill>
                  <a:schemeClr val="accent1"/>
                </a:solidFill>
              </a:rPr>
              <a:t>Asymptomatic with </a:t>
            </a:r>
            <a:r>
              <a:rPr lang="en-US" dirty="0"/>
              <a:t>target organ involvement </a:t>
            </a:r>
          </a:p>
          <a:p>
            <a:r>
              <a:rPr lang="en-US" dirty="0">
                <a:solidFill>
                  <a:schemeClr val="accent1"/>
                </a:solidFill>
              </a:rPr>
              <a:t>Asymptomatic without </a:t>
            </a:r>
            <a:r>
              <a:rPr lang="en-US" dirty="0"/>
              <a:t>target organ involvement</a:t>
            </a:r>
          </a:p>
          <a:p>
            <a:endParaRPr lang="en-US" dirty="0"/>
          </a:p>
          <a:p>
            <a:pPr marL="0" indent="0">
              <a:buNone/>
            </a:pPr>
            <a:endParaRPr lang="en-US" dirty="0"/>
          </a:p>
        </p:txBody>
      </p:sp>
      <p:sp>
        <p:nvSpPr>
          <p:cNvPr id="8" name="TextBox 7">
            <a:extLst>
              <a:ext uri="{FF2B5EF4-FFF2-40B4-BE49-F238E27FC236}">
                <a16:creationId xmlns:a16="http://schemas.microsoft.com/office/drawing/2014/main" id="{A26F7042-26DA-D6BC-18EF-D32BC94196B9}"/>
              </a:ext>
            </a:extLst>
          </p:cNvPr>
          <p:cNvSpPr txBox="1"/>
          <p:nvPr/>
        </p:nvSpPr>
        <p:spPr>
          <a:xfrm>
            <a:off x="6094412" y="6266988"/>
            <a:ext cx="6095920" cy="461545"/>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a:t>
            </a:r>
            <a:r>
              <a:rPr lang="en-US" sz="1200" i="1" dirty="0">
                <a:solidFill>
                  <a:schemeClr val="tx1">
                    <a:lumMod val="50000"/>
                    <a:lumOff val="50000"/>
                  </a:schemeClr>
                </a:solidFill>
                <a:latin typeface="+mj-lt"/>
              </a:rPr>
              <a:t>J Bone Miner Res, </a:t>
            </a:r>
            <a:r>
              <a:rPr lang="en-US" sz="1200" dirty="0">
                <a:solidFill>
                  <a:schemeClr val="tx1">
                    <a:lumMod val="50000"/>
                    <a:lumOff val="50000"/>
                  </a:schemeClr>
                </a:solidFill>
                <a:latin typeface="+mj-lt"/>
              </a:rPr>
              <a:t>2022</a:t>
            </a:r>
          </a:p>
          <a:p>
            <a:pPr algn="r"/>
            <a:r>
              <a:rPr lang="en-US" sz="1200" dirty="0">
                <a:solidFill>
                  <a:schemeClr val="tx1">
                    <a:lumMod val="50000"/>
                    <a:lumOff val="50000"/>
                  </a:schemeClr>
                </a:solidFill>
                <a:latin typeface="+mj-lt"/>
              </a:rPr>
              <a:t>El-Hajj Fuleihan et al., </a:t>
            </a:r>
            <a:r>
              <a:rPr lang="en-US" sz="1200" i="1" dirty="0">
                <a:solidFill>
                  <a:schemeClr val="tx1">
                    <a:lumMod val="50000"/>
                    <a:lumOff val="50000"/>
                  </a:schemeClr>
                </a:solidFill>
                <a:latin typeface="+mj-lt"/>
              </a:rPr>
              <a:t>J Bone Miner Res, </a:t>
            </a:r>
            <a:r>
              <a:rPr lang="en-US" sz="1200" dirty="0">
                <a:solidFill>
                  <a:schemeClr val="tx1">
                    <a:lumMod val="50000"/>
                    <a:lumOff val="50000"/>
                  </a:schemeClr>
                </a:solidFill>
                <a:latin typeface="+mj-lt"/>
              </a:rPr>
              <a:t>2022 </a:t>
            </a:r>
          </a:p>
        </p:txBody>
      </p:sp>
    </p:spTree>
    <p:extLst>
      <p:ext uri="{BB962C8B-B14F-4D97-AF65-F5344CB8AC3E}">
        <p14:creationId xmlns:p14="http://schemas.microsoft.com/office/powerpoint/2010/main" val="3008295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CD4526"/>
                </a:solidFill>
                <a:latin typeface="1898 Sans"/>
                <a:cs typeface="1898 Sans"/>
              </a:rPr>
              <a:t>Disclosure Statement</a:t>
            </a:r>
            <a:endParaRPr lang="en-US" dirty="0">
              <a:latin typeface="1898 Sans"/>
              <a:cs typeface="1898 Sans"/>
            </a:endParaRPr>
          </a:p>
        </p:txBody>
      </p:sp>
      <p:pic>
        <p:nvPicPr>
          <p:cNvPr id="4" name="Picture 3" descr="WCM-Q_1Line_CoBrand_CMYK.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243" y="6446518"/>
            <a:ext cx="4680236" cy="351448"/>
          </a:xfrm>
          <a:prstGeom prst="rect">
            <a:avLst/>
          </a:prstGeom>
        </p:spPr>
      </p:pic>
      <p:sp>
        <p:nvSpPr>
          <p:cNvPr id="5" name="Content Placeholder 2"/>
          <p:cNvSpPr txBox="1">
            <a:spLocks noGrp="1"/>
          </p:cNvSpPr>
          <p:nvPr>
            <p:ph idx="1"/>
          </p:nvPr>
        </p:nvSpPr>
        <p:spPr bwMode="auto">
          <a:prstGeom prst="rect">
            <a:avLst/>
          </a:prstGeom>
          <a:noFill/>
          <a:ln w="9525">
            <a:noFill/>
            <a:miter lim="800000"/>
            <a:headEnd/>
            <a:tailEnd/>
          </a:ln>
        </p:spPr>
        <p:txBody>
          <a:bodyPr vert="horz" wrap="square" lIns="91440" tIns="45720" rIns="91440" bIns="45720" numCol="1" rtlCol="0" anchor="t" anchorCtr="0" compatLnSpc="1">
            <a:prstTxWarp prst="textNoShape">
              <a:avLst/>
            </a:prstTxWarp>
            <a:noAutofit/>
          </a:bodyPr>
          <a:lstStyle>
            <a:lvl1pPr marL="0" indent="0" algn="ctr" rtl="0" eaLnBrk="0" fontAlgn="base" hangingPunct="0">
              <a:spcBef>
                <a:spcPct val="20000"/>
              </a:spcBef>
              <a:spcAft>
                <a:spcPct val="0"/>
              </a:spcAft>
              <a:buNone/>
              <a:defRPr sz="2000">
                <a:solidFill>
                  <a:schemeClr val="tx1"/>
                </a:solidFill>
                <a:latin typeface="+mn-lt"/>
                <a:ea typeface="ＭＳ Ｐゴシック" charset="-128"/>
                <a:cs typeface="ＭＳ Ｐゴシック" charset="-128"/>
              </a:defRPr>
            </a:lvl1pPr>
            <a:lvl2pPr marL="457200" indent="0" algn="ctr" rtl="0" eaLnBrk="0" fontAlgn="base" hangingPunct="0">
              <a:spcBef>
                <a:spcPct val="20000"/>
              </a:spcBef>
              <a:spcAft>
                <a:spcPct val="0"/>
              </a:spcAft>
              <a:buNone/>
              <a:defRPr sz="2000">
                <a:solidFill>
                  <a:schemeClr val="tx1"/>
                </a:solidFill>
                <a:latin typeface="+mn-lt"/>
                <a:ea typeface="ＭＳ Ｐゴシック" charset="-128"/>
              </a:defRPr>
            </a:lvl2pPr>
            <a:lvl3pPr marL="914400" indent="0" algn="ctr" rtl="0" eaLnBrk="0" fontAlgn="base" hangingPunct="0">
              <a:spcBef>
                <a:spcPct val="20000"/>
              </a:spcBef>
              <a:spcAft>
                <a:spcPct val="0"/>
              </a:spcAft>
              <a:buNone/>
              <a:defRPr sz="2000">
                <a:solidFill>
                  <a:schemeClr val="tx1"/>
                </a:solidFill>
                <a:latin typeface="+mn-lt"/>
                <a:ea typeface="ＭＳ Ｐゴシック" charset="-128"/>
              </a:defRPr>
            </a:lvl3pPr>
            <a:lvl4pPr marL="1371600" indent="0" algn="ctr" rtl="0" eaLnBrk="0" fontAlgn="base" hangingPunct="0">
              <a:spcBef>
                <a:spcPct val="20000"/>
              </a:spcBef>
              <a:spcAft>
                <a:spcPct val="0"/>
              </a:spcAft>
              <a:buNone/>
              <a:defRPr sz="2000">
                <a:solidFill>
                  <a:schemeClr val="tx1"/>
                </a:solidFill>
                <a:latin typeface="+mn-lt"/>
                <a:ea typeface="ＭＳ Ｐゴシック" charset="-128"/>
              </a:defRPr>
            </a:lvl4pPr>
            <a:lvl5pPr marL="1828800" indent="0" algn="ctr" rtl="0" eaLnBrk="0" fontAlgn="base" hangingPunct="0">
              <a:spcBef>
                <a:spcPct val="20000"/>
              </a:spcBef>
              <a:spcAft>
                <a:spcPct val="0"/>
              </a:spcAft>
              <a:buNone/>
              <a:defRPr sz="2000">
                <a:solidFill>
                  <a:schemeClr val="tx1"/>
                </a:solidFill>
                <a:latin typeface="+mn-lt"/>
                <a:ea typeface="ＭＳ Ｐゴシック" charset="-128"/>
              </a:defRPr>
            </a:lvl5pPr>
            <a:lvl6pPr marL="2286000" indent="0" algn="ctr" rtl="0" fontAlgn="base">
              <a:spcBef>
                <a:spcPct val="20000"/>
              </a:spcBef>
              <a:spcAft>
                <a:spcPct val="0"/>
              </a:spcAft>
              <a:buNone/>
              <a:defRPr sz="2000">
                <a:solidFill>
                  <a:schemeClr val="tx1"/>
                </a:solidFill>
                <a:latin typeface="+mn-lt"/>
              </a:defRPr>
            </a:lvl6pPr>
            <a:lvl7pPr marL="2743200" indent="0" algn="ctr" rtl="0" fontAlgn="base">
              <a:spcBef>
                <a:spcPct val="20000"/>
              </a:spcBef>
              <a:spcAft>
                <a:spcPct val="0"/>
              </a:spcAft>
              <a:buNone/>
              <a:defRPr sz="2000">
                <a:solidFill>
                  <a:schemeClr val="tx1"/>
                </a:solidFill>
                <a:latin typeface="+mn-lt"/>
              </a:defRPr>
            </a:lvl7pPr>
            <a:lvl8pPr marL="3200400" indent="0" algn="ctr" rtl="0" fontAlgn="base">
              <a:spcBef>
                <a:spcPct val="20000"/>
              </a:spcBef>
              <a:spcAft>
                <a:spcPct val="0"/>
              </a:spcAft>
              <a:buNone/>
              <a:defRPr sz="2000">
                <a:solidFill>
                  <a:schemeClr val="tx1"/>
                </a:solidFill>
                <a:latin typeface="+mn-lt"/>
              </a:defRPr>
            </a:lvl8pPr>
            <a:lvl9pPr marL="3657600" indent="0" algn="ctr" rtl="0" fontAlgn="base">
              <a:spcBef>
                <a:spcPct val="20000"/>
              </a:spcBef>
              <a:spcAft>
                <a:spcPct val="0"/>
              </a:spcAft>
              <a:buNone/>
              <a:defRPr sz="2000">
                <a:solidFill>
                  <a:schemeClr val="tx1"/>
                </a:solidFill>
                <a:latin typeface="+mn-lt"/>
              </a:defRPr>
            </a:lvl9pPr>
          </a:lstStyle>
          <a:p>
            <a:pPr algn="l"/>
            <a:r>
              <a:rPr lang="en-US" sz="2400" b="1" dirty="0">
                <a:latin typeface="1898 Sans"/>
                <a:cs typeface="1898 Sans"/>
              </a:rPr>
              <a:t>Speaker:</a:t>
            </a:r>
          </a:p>
          <a:p>
            <a:pPr algn="l"/>
            <a:endParaRPr lang="en-US" sz="1400" b="1" dirty="0">
              <a:latin typeface="1898 Sans"/>
              <a:cs typeface="1898 Sans"/>
            </a:endParaRPr>
          </a:p>
          <a:p>
            <a:pPr lvl="1" algn="l">
              <a:spcBef>
                <a:spcPts val="0"/>
              </a:spcBef>
            </a:pPr>
            <a:r>
              <a:rPr lang="en-US" sz="2400" b="1" dirty="0">
                <a:latin typeface="1898 Sans"/>
                <a:cs typeface="1898 Sans"/>
              </a:rPr>
              <a:t>Dr. Jad Sfeir</a:t>
            </a:r>
          </a:p>
          <a:p>
            <a:pPr lvl="1" algn="l">
              <a:spcBef>
                <a:spcPts val="0"/>
              </a:spcBef>
            </a:pPr>
            <a:endParaRPr lang="en-US" b="1" dirty="0">
              <a:latin typeface="1898 Sans"/>
              <a:cs typeface="1898 Sans"/>
            </a:endParaRPr>
          </a:p>
          <a:p>
            <a:pPr marL="342900" indent="-342900" algn="l">
              <a:buClrTx/>
              <a:buFont typeface="Arial"/>
              <a:buChar char="•"/>
            </a:pPr>
            <a:r>
              <a:rPr lang="en-US" sz="2400" dirty="0">
                <a:latin typeface="1898 Sans"/>
                <a:cs typeface="1898 Sans"/>
              </a:rPr>
              <a:t>Has no relevant financial relationships to disclose</a:t>
            </a:r>
          </a:p>
          <a:p>
            <a:pPr marL="342900" indent="-342900" algn="l">
              <a:buClrTx/>
              <a:buFont typeface="Arial"/>
              <a:buChar char="•"/>
            </a:pPr>
            <a:r>
              <a:rPr lang="en-US" sz="2400" dirty="0">
                <a:latin typeface="1898 Sans"/>
                <a:cs typeface="1898 Sans"/>
              </a:rPr>
              <a:t>Will not be discussing unlabeled/unapproved use of drugs or products</a:t>
            </a:r>
          </a:p>
        </p:txBody>
      </p:sp>
    </p:spTree>
    <p:extLst>
      <p:ext uri="{BB962C8B-B14F-4D97-AF65-F5344CB8AC3E}">
        <p14:creationId xmlns:p14="http://schemas.microsoft.com/office/powerpoint/2010/main" val="4511885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483FBD-92B1-AF6E-3058-53C15D66B0E5}"/>
              </a:ext>
            </a:extLst>
          </p:cNvPr>
          <p:cNvSpPr>
            <a:spLocks noGrp="1"/>
          </p:cNvSpPr>
          <p:nvPr>
            <p:ph type="title"/>
          </p:nvPr>
        </p:nvSpPr>
        <p:spPr/>
        <p:txBody>
          <a:bodyPr/>
          <a:lstStyle/>
          <a:p>
            <a:r>
              <a:rPr lang="en-US" dirty="0"/>
              <a:t>Clinical Phenotypes of PHPT</a:t>
            </a:r>
          </a:p>
        </p:txBody>
      </p:sp>
      <p:sp>
        <p:nvSpPr>
          <p:cNvPr id="3" name="Content Placeholder 2">
            <a:extLst>
              <a:ext uri="{FF2B5EF4-FFF2-40B4-BE49-F238E27FC236}">
                <a16:creationId xmlns:a16="http://schemas.microsoft.com/office/drawing/2014/main" id="{82EA888C-51BC-44B8-814C-7D8000D8B194}"/>
              </a:ext>
            </a:extLst>
          </p:cNvPr>
          <p:cNvSpPr>
            <a:spLocks noGrp="1"/>
          </p:cNvSpPr>
          <p:nvPr>
            <p:ph idx="1"/>
          </p:nvPr>
        </p:nvSpPr>
        <p:spPr/>
        <p:txBody>
          <a:bodyPr vert="horz" lIns="91416" tIns="45708" rIns="91416" bIns="45708" rtlCol="0" anchor="t">
            <a:normAutofit/>
          </a:bodyPr>
          <a:lstStyle/>
          <a:p>
            <a:r>
              <a:rPr lang="en-US" dirty="0">
                <a:solidFill>
                  <a:schemeClr val="accent1"/>
                </a:solidFill>
              </a:rPr>
              <a:t>Normocalcemic PHPT: </a:t>
            </a:r>
          </a:p>
          <a:p>
            <a:pPr marL="484188" indent="-317500">
              <a:lnSpc>
                <a:spcPct val="150000"/>
              </a:lnSpc>
              <a:spcBef>
                <a:spcPts val="0"/>
              </a:spcBef>
              <a:defRPr/>
            </a:pPr>
            <a:r>
              <a:rPr lang="en-US" dirty="0">
                <a:ea typeface="Calibri" panose="020F0502020204030204" pitchFamily="34" charset="0"/>
                <a:cs typeface="Times New Roman" panose="02020603050405020304" pitchFamily="18" charset="0"/>
              </a:rPr>
              <a:t>Normal adjusted total calcium and normal ionized calcium levels</a:t>
            </a:r>
          </a:p>
          <a:p>
            <a:pPr marL="484188" indent="-317500">
              <a:lnSpc>
                <a:spcPct val="100000"/>
              </a:lnSpc>
              <a:spcBef>
                <a:spcPts val="0"/>
              </a:spcBef>
              <a:defRPr/>
            </a:pPr>
            <a:r>
              <a:rPr lang="en-US" dirty="0">
                <a:ea typeface="Calibri" panose="020F0502020204030204" pitchFamily="34" charset="0"/>
                <a:cs typeface="Times New Roman"/>
              </a:rPr>
              <a:t>Elevated intact PTH (2</a:t>
            </a:r>
            <a:r>
              <a:rPr lang="en-US" baseline="30000" dirty="0">
                <a:ea typeface="Calibri" panose="020F0502020204030204" pitchFamily="34" charset="0"/>
                <a:cs typeface="Times New Roman"/>
              </a:rPr>
              <a:t>nd</a:t>
            </a:r>
            <a:r>
              <a:rPr lang="en-US" dirty="0">
                <a:ea typeface="Calibri" panose="020F0502020204030204" pitchFamily="34" charset="0"/>
                <a:cs typeface="Times New Roman"/>
              </a:rPr>
              <a:t> or 3</a:t>
            </a:r>
            <a:r>
              <a:rPr lang="en-US" baseline="30000" dirty="0">
                <a:ea typeface="Calibri" panose="020F0502020204030204" pitchFamily="34" charset="0"/>
                <a:cs typeface="Times New Roman"/>
              </a:rPr>
              <a:t>rd</a:t>
            </a:r>
            <a:r>
              <a:rPr lang="en-US" dirty="0">
                <a:ea typeface="Calibri" panose="020F0502020204030204" pitchFamily="34" charset="0"/>
                <a:cs typeface="Times New Roman"/>
              </a:rPr>
              <a:t> generation assay) on at least 2 occasions over 3-6 months</a:t>
            </a:r>
          </a:p>
          <a:p>
            <a:pPr marL="484188" indent="-317500">
              <a:lnSpc>
                <a:spcPct val="150000"/>
              </a:lnSpc>
              <a:spcBef>
                <a:spcPts val="0"/>
              </a:spcBef>
              <a:defRPr/>
            </a:pPr>
            <a:r>
              <a:rPr lang="en-US" dirty="0">
                <a:ea typeface="Calibri" panose="020F0502020204030204" pitchFamily="34" charset="0"/>
                <a:cs typeface="Times New Roman" panose="02020603050405020304" pitchFamily="18" charset="0"/>
              </a:rPr>
              <a:t>Alternative causes for secondary HPT ruled out:</a:t>
            </a:r>
          </a:p>
          <a:p>
            <a:pPr marL="796925" lvl="1" indent="-317500">
              <a:lnSpc>
                <a:spcPct val="100000"/>
              </a:lnSpc>
              <a:spcBef>
                <a:spcPts val="0"/>
              </a:spcBef>
              <a:buFont typeface="Wingdings" panose="05000000000000000000" pitchFamily="2" charset="2"/>
              <a:buChar char="§"/>
              <a:defRPr/>
            </a:pPr>
            <a:r>
              <a:rPr lang="en-US" altLang="en-US" sz="2000" dirty="0"/>
              <a:t>Vitamin D deficiency (25-OH D &lt;30ng/mL = 75nmol/L)</a:t>
            </a:r>
            <a:endParaRPr lang="en-US" altLang="en-US" sz="2000" dirty="0">
              <a:cs typeface="Calibri" panose="020F0502020204030204"/>
            </a:endParaRPr>
          </a:p>
          <a:p>
            <a:pPr marL="796925" lvl="1" indent="-317500">
              <a:lnSpc>
                <a:spcPct val="100000"/>
              </a:lnSpc>
              <a:spcBef>
                <a:spcPts val="0"/>
              </a:spcBef>
              <a:buFont typeface="Wingdings" panose="05000000000000000000" pitchFamily="2" charset="2"/>
              <a:buChar char="§"/>
              <a:defRPr/>
            </a:pPr>
            <a:r>
              <a:rPr lang="en-US" altLang="en-US" sz="2000" dirty="0"/>
              <a:t>Renal insufficiency (eGFR &lt; 60 mL/min)</a:t>
            </a:r>
            <a:endParaRPr lang="en-US" altLang="en-US" sz="2000" dirty="0">
              <a:cs typeface="Calibri" panose="020F0502020204030204"/>
            </a:endParaRPr>
          </a:p>
          <a:p>
            <a:pPr marL="796925" lvl="1" indent="-317500">
              <a:lnSpc>
                <a:spcPct val="100000"/>
              </a:lnSpc>
              <a:spcBef>
                <a:spcPts val="0"/>
              </a:spcBef>
              <a:buFont typeface="Wingdings" panose="05000000000000000000" pitchFamily="2" charset="2"/>
              <a:buChar char="§"/>
              <a:defRPr/>
            </a:pPr>
            <a:r>
              <a:rPr lang="en-US" altLang="en-US" sz="2000" dirty="0"/>
              <a:t>Hypercalciuria</a:t>
            </a:r>
            <a:endParaRPr lang="en-US" altLang="en-US" sz="2000" dirty="0">
              <a:cs typeface="Calibri" panose="020F0502020204030204"/>
            </a:endParaRPr>
          </a:p>
        </p:txBody>
      </p:sp>
      <p:sp>
        <p:nvSpPr>
          <p:cNvPr id="8" name="TextBox 7">
            <a:extLst>
              <a:ext uri="{FF2B5EF4-FFF2-40B4-BE49-F238E27FC236}">
                <a16:creationId xmlns:a16="http://schemas.microsoft.com/office/drawing/2014/main" id="{51088BFF-CA5D-E43A-C07F-9E63EA08EDA7}"/>
              </a:ext>
            </a:extLst>
          </p:cNvPr>
          <p:cNvSpPr txBox="1"/>
          <p:nvPr/>
        </p:nvSpPr>
        <p:spPr>
          <a:xfrm>
            <a:off x="6094412" y="6266988"/>
            <a:ext cx="6095920" cy="461545"/>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a:t>
            </a:r>
            <a:r>
              <a:rPr lang="en-US" sz="1200" i="1" dirty="0">
                <a:solidFill>
                  <a:schemeClr val="tx1">
                    <a:lumMod val="50000"/>
                    <a:lumOff val="50000"/>
                  </a:schemeClr>
                </a:solidFill>
                <a:latin typeface="+mj-lt"/>
              </a:rPr>
              <a:t>J Bone Miner Res, </a:t>
            </a:r>
            <a:r>
              <a:rPr lang="en-US" sz="1200" dirty="0">
                <a:solidFill>
                  <a:schemeClr val="tx1">
                    <a:lumMod val="50000"/>
                    <a:lumOff val="50000"/>
                  </a:schemeClr>
                </a:solidFill>
                <a:latin typeface="+mj-lt"/>
              </a:rPr>
              <a:t>2022</a:t>
            </a:r>
          </a:p>
          <a:p>
            <a:pPr algn="r"/>
            <a:r>
              <a:rPr lang="en-US" sz="1200" dirty="0">
                <a:solidFill>
                  <a:schemeClr val="tx1">
                    <a:lumMod val="50000"/>
                    <a:lumOff val="50000"/>
                  </a:schemeClr>
                </a:solidFill>
                <a:latin typeface="+mj-lt"/>
              </a:rPr>
              <a:t>El-Hajj Fuleihan et al., </a:t>
            </a:r>
            <a:r>
              <a:rPr lang="en-US" sz="1200" i="1" dirty="0">
                <a:solidFill>
                  <a:schemeClr val="tx1">
                    <a:lumMod val="50000"/>
                    <a:lumOff val="50000"/>
                  </a:schemeClr>
                </a:solidFill>
                <a:latin typeface="+mj-lt"/>
              </a:rPr>
              <a:t>J Bone Miner Res, </a:t>
            </a:r>
            <a:r>
              <a:rPr lang="en-US" sz="1200" dirty="0">
                <a:solidFill>
                  <a:schemeClr val="tx1">
                    <a:lumMod val="50000"/>
                    <a:lumOff val="50000"/>
                  </a:schemeClr>
                </a:solidFill>
                <a:latin typeface="+mj-lt"/>
              </a:rPr>
              <a:t>2022 </a:t>
            </a:r>
          </a:p>
        </p:txBody>
      </p:sp>
    </p:spTree>
    <p:extLst>
      <p:ext uri="{BB962C8B-B14F-4D97-AF65-F5344CB8AC3E}">
        <p14:creationId xmlns:p14="http://schemas.microsoft.com/office/powerpoint/2010/main" val="3120353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E87D3D-A423-94B1-F943-30DB84EF5FAF}"/>
              </a:ext>
            </a:extLst>
          </p:cNvPr>
          <p:cNvSpPr>
            <a:spLocks noGrp="1"/>
          </p:cNvSpPr>
          <p:nvPr>
            <p:ph type="title"/>
          </p:nvPr>
        </p:nvSpPr>
        <p:spPr/>
        <p:txBody>
          <a:bodyPr/>
          <a:lstStyle/>
          <a:p>
            <a:r>
              <a:rPr lang="en-US" dirty="0"/>
              <a:t>Case 2</a:t>
            </a:r>
          </a:p>
        </p:txBody>
      </p:sp>
      <p:sp>
        <p:nvSpPr>
          <p:cNvPr id="3" name="Content Placeholder 2">
            <a:extLst>
              <a:ext uri="{FF2B5EF4-FFF2-40B4-BE49-F238E27FC236}">
                <a16:creationId xmlns:a16="http://schemas.microsoft.com/office/drawing/2014/main" id="{E86587D0-357F-762C-0244-174CF5A255F8}"/>
              </a:ext>
            </a:extLst>
          </p:cNvPr>
          <p:cNvSpPr>
            <a:spLocks noGrp="1"/>
          </p:cNvSpPr>
          <p:nvPr>
            <p:ph idx="1"/>
          </p:nvPr>
        </p:nvSpPr>
        <p:spPr/>
        <p:txBody>
          <a:bodyPr/>
          <a:lstStyle/>
          <a:p>
            <a:pPr algn="l"/>
            <a:r>
              <a:rPr lang="en-US" b="0" i="0" u="none" strike="noStrike" baseline="0" dirty="0">
                <a:latin typeface="ArialMT"/>
              </a:rPr>
              <a:t>42-year-old woman referred for evaluation of hypercalcemia. </a:t>
            </a:r>
          </a:p>
          <a:p>
            <a:pPr algn="l"/>
            <a:r>
              <a:rPr lang="en-US" dirty="0">
                <a:latin typeface="ArialMT"/>
              </a:rPr>
              <a:t>History of bipolar disorder, well controlled on lithium for the past 15 years, and GERD. Notes generalized fatigue over the past few years. </a:t>
            </a:r>
            <a:endParaRPr lang="en-US" b="0" i="0" u="none" strike="noStrike" baseline="0" dirty="0">
              <a:latin typeface="ArialMT"/>
            </a:endParaRPr>
          </a:p>
          <a:p>
            <a:pPr algn="l"/>
            <a:r>
              <a:rPr lang="en-US" dirty="0">
                <a:latin typeface="ArialMT"/>
              </a:rPr>
              <a:t>N</a:t>
            </a:r>
            <a:r>
              <a:rPr lang="en-US" b="0" i="0" u="none" strike="noStrike" baseline="0" dirty="0">
                <a:latin typeface="ArialMT"/>
              </a:rPr>
              <a:t>o history of fractures or kidney stones</a:t>
            </a:r>
          </a:p>
          <a:p>
            <a:pPr algn="l"/>
            <a:r>
              <a:rPr lang="en-US" dirty="0">
                <a:latin typeface="ArialMT"/>
              </a:rPr>
              <a:t>Family history: unremarkable</a:t>
            </a:r>
          </a:p>
          <a:p>
            <a:pPr algn="l"/>
            <a:endParaRPr lang="en-US" dirty="0">
              <a:latin typeface="ArialMT"/>
            </a:endParaRPr>
          </a:p>
          <a:p>
            <a:pPr algn="l"/>
            <a:r>
              <a:rPr lang="en-US" b="0" i="0" u="none" strike="noStrike" baseline="0" dirty="0">
                <a:latin typeface="ArialMT"/>
              </a:rPr>
              <a:t>Meds: Lithium, omeprazole</a:t>
            </a:r>
          </a:p>
        </p:txBody>
      </p:sp>
    </p:spTree>
    <p:extLst>
      <p:ext uri="{BB962C8B-B14F-4D97-AF65-F5344CB8AC3E}">
        <p14:creationId xmlns:p14="http://schemas.microsoft.com/office/powerpoint/2010/main" val="2077475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FC96FD-D496-325C-E25A-EEC9C0F895BD}"/>
              </a:ext>
            </a:extLst>
          </p:cNvPr>
          <p:cNvSpPr>
            <a:spLocks noGrp="1"/>
          </p:cNvSpPr>
          <p:nvPr>
            <p:ph type="title"/>
          </p:nvPr>
        </p:nvSpPr>
        <p:spPr/>
        <p:txBody>
          <a:bodyPr/>
          <a:lstStyle/>
          <a:p>
            <a:r>
              <a:rPr lang="en-US" dirty="0"/>
              <a:t>case 2</a:t>
            </a:r>
          </a:p>
        </p:txBody>
      </p:sp>
      <p:graphicFrame>
        <p:nvGraphicFramePr>
          <p:cNvPr id="4" name="Table 4">
            <a:extLst>
              <a:ext uri="{FF2B5EF4-FFF2-40B4-BE49-F238E27FC236}">
                <a16:creationId xmlns:a16="http://schemas.microsoft.com/office/drawing/2014/main" id="{4E4D0FED-654B-7245-E463-0580B0355303}"/>
              </a:ext>
            </a:extLst>
          </p:cNvPr>
          <p:cNvGraphicFramePr>
            <a:graphicFrameLocks noGrp="1"/>
          </p:cNvGraphicFramePr>
          <p:nvPr>
            <p:ph idx="1"/>
          </p:nvPr>
        </p:nvGraphicFramePr>
        <p:xfrm>
          <a:off x="973138" y="1590675"/>
          <a:ext cx="6608129" cy="3154680"/>
        </p:xfrm>
        <a:graphic>
          <a:graphicData uri="http://schemas.openxmlformats.org/drawingml/2006/table">
            <a:tbl>
              <a:tblPr firstRow="1" bandRow="1">
                <a:tableStyleId>{BC89EF96-8CEA-46FF-86C4-4CE0E7609802}</a:tableStyleId>
              </a:tblPr>
              <a:tblGrid>
                <a:gridCol w="2934018">
                  <a:extLst>
                    <a:ext uri="{9D8B030D-6E8A-4147-A177-3AD203B41FA5}">
                      <a16:colId xmlns:a16="http://schemas.microsoft.com/office/drawing/2014/main" val="3544708239"/>
                    </a:ext>
                  </a:extLst>
                </a:gridCol>
                <a:gridCol w="1527493">
                  <a:extLst>
                    <a:ext uri="{9D8B030D-6E8A-4147-A177-3AD203B41FA5}">
                      <a16:colId xmlns:a16="http://schemas.microsoft.com/office/drawing/2014/main" val="3065895729"/>
                    </a:ext>
                  </a:extLst>
                </a:gridCol>
                <a:gridCol w="2146618">
                  <a:extLst>
                    <a:ext uri="{9D8B030D-6E8A-4147-A177-3AD203B41FA5}">
                      <a16:colId xmlns:a16="http://schemas.microsoft.com/office/drawing/2014/main" val="923094217"/>
                    </a:ext>
                  </a:extLst>
                </a:gridCol>
              </a:tblGrid>
              <a:tr h="370840">
                <a:tc>
                  <a:txBody>
                    <a:bodyPr/>
                    <a:lstStyle/>
                    <a:p>
                      <a:endParaRPr lang="en-US" sz="2000" dirty="0"/>
                    </a:p>
                  </a:txBody>
                  <a:tcPr/>
                </a:tc>
                <a:tc>
                  <a:txBody>
                    <a:bodyPr/>
                    <a:lstStyle/>
                    <a:p>
                      <a:pPr algn="ctr"/>
                      <a:r>
                        <a:rPr lang="en-US" sz="2000" dirty="0"/>
                        <a:t>Results</a:t>
                      </a:r>
                    </a:p>
                  </a:txBody>
                  <a:tcPr/>
                </a:tc>
                <a:tc>
                  <a:txBody>
                    <a:bodyPr/>
                    <a:lstStyle/>
                    <a:p>
                      <a:pPr algn="ctr"/>
                      <a:r>
                        <a:rPr lang="en-US" sz="1800" dirty="0"/>
                        <a:t>Reference range</a:t>
                      </a:r>
                    </a:p>
                  </a:txBody>
                  <a:tcPr/>
                </a:tc>
                <a:extLst>
                  <a:ext uri="{0D108BD9-81ED-4DB2-BD59-A6C34878D82A}">
                    <a16:rowId xmlns:a16="http://schemas.microsoft.com/office/drawing/2014/main" val="3724673465"/>
                  </a:ext>
                </a:extLst>
              </a:tr>
              <a:tr h="370840">
                <a:tc>
                  <a:txBody>
                    <a:bodyPr/>
                    <a:lstStyle/>
                    <a:p>
                      <a:r>
                        <a:rPr lang="en-US" sz="2000" dirty="0"/>
                        <a:t>Calcium</a:t>
                      </a:r>
                    </a:p>
                  </a:txBody>
                  <a:tcPr/>
                </a:tc>
                <a:tc>
                  <a:txBody>
                    <a:bodyPr/>
                    <a:lstStyle/>
                    <a:p>
                      <a:pPr algn="ctr"/>
                      <a:r>
                        <a:rPr lang="en-US" sz="2000" dirty="0"/>
                        <a:t> </a:t>
                      </a:r>
                      <a:r>
                        <a:rPr lang="en-US" sz="2000" b="0" dirty="0"/>
                        <a:t>11.2</a:t>
                      </a:r>
                      <a:r>
                        <a:rPr lang="en-US" sz="2000" dirty="0"/>
                        <a:t> mg/dL</a:t>
                      </a:r>
                    </a:p>
                  </a:txBody>
                  <a:tcPr/>
                </a:tc>
                <a:tc>
                  <a:txBody>
                    <a:bodyPr/>
                    <a:lstStyle/>
                    <a:p>
                      <a:pPr algn="ctr"/>
                      <a:r>
                        <a:rPr lang="en-US" sz="1800" dirty="0"/>
                        <a:t> 8.9-10.1</a:t>
                      </a:r>
                    </a:p>
                  </a:txBody>
                  <a:tcPr/>
                </a:tc>
                <a:extLst>
                  <a:ext uri="{0D108BD9-81ED-4DB2-BD59-A6C34878D82A}">
                    <a16:rowId xmlns:a16="http://schemas.microsoft.com/office/drawing/2014/main" val="773019176"/>
                  </a:ext>
                </a:extLst>
              </a:tr>
              <a:tr h="370840">
                <a:tc>
                  <a:txBody>
                    <a:bodyPr/>
                    <a:lstStyle/>
                    <a:p>
                      <a:r>
                        <a:rPr lang="en-US" sz="2000" dirty="0"/>
                        <a:t>Phosphorus</a:t>
                      </a:r>
                    </a:p>
                  </a:txBody>
                  <a:tcPr/>
                </a:tc>
                <a:tc>
                  <a:txBody>
                    <a:bodyPr/>
                    <a:lstStyle/>
                    <a:p>
                      <a:pPr algn="ctr"/>
                      <a:r>
                        <a:rPr lang="en-US" sz="2000" dirty="0"/>
                        <a:t>2.4 mg/dL</a:t>
                      </a:r>
                    </a:p>
                  </a:txBody>
                  <a:tcPr/>
                </a:tc>
                <a:tc>
                  <a:txBody>
                    <a:bodyPr/>
                    <a:lstStyle/>
                    <a:p>
                      <a:pPr algn="ctr"/>
                      <a:r>
                        <a:rPr lang="en-US" sz="1800" dirty="0"/>
                        <a:t>2.5-4.5</a:t>
                      </a:r>
                    </a:p>
                  </a:txBody>
                  <a:tcPr/>
                </a:tc>
                <a:extLst>
                  <a:ext uri="{0D108BD9-81ED-4DB2-BD59-A6C34878D82A}">
                    <a16:rowId xmlns:a16="http://schemas.microsoft.com/office/drawing/2014/main" val="3613122153"/>
                  </a:ext>
                </a:extLst>
              </a:tr>
              <a:tr h="370840">
                <a:tc>
                  <a:txBody>
                    <a:bodyPr/>
                    <a:lstStyle/>
                    <a:p>
                      <a:r>
                        <a:rPr lang="en-US" sz="2000" dirty="0"/>
                        <a:t>Albumin</a:t>
                      </a:r>
                    </a:p>
                  </a:txBody>
                  <a:tcPr/>
                </a:tc>
                <a:tc>
                  <a:txBody>
                    <a:bodyPr/>
                    <a:lstStyle/>
                    <a:p>
                      <a:pPr algn="ctr"/>
                      <a:r>
                        <a:rPr lang="en-US" sz="2000" dirty="0"/>
                        <a:t>3.9 mg/dL</a:t>
                      </a:r>
                    </a:p>
                  </a:txBody>
                  <a:tcPr/>
                </a:tc>
                <a:tc>
                  <a:txBody>
                    <a:bodyPr/>
                    <a:lstStyle/>
                    <a:p>
                      <a:pPr algn="ctr"/>
                      <a:r>
                        <a:rPr lang="en-US" sz="1800" dirty="0"/>
                        <a:t>3.5-5.0</a:t>
                      </a:r>
                    </a:p>
                  </a:txBody>
                  <a:tcPr/>
                </a:tc>
                <a:extLst>
                  <a:ext uri="{0D108BD9-81ED-4DB2-BD59-A6C34878D82A}">
                    <a16:rowId xmlns:a16="http://schemas.microsoft.com/office/drawing/2014/main" val="4091830549"/>
                  </a:ext>
                </a:extLst>
              </a:tr>
              <a:tr h="370840">
                <a:tc>
                  <a:txBody>
                    <a:bodyPr/>
                    <a:lstStyle/>
                    <a:p>
                      <a:r>
                        <a:rPr lang="en-US" sz="2000" dirty="0"/>
                        <a:t>Creatinine</a:t>
                      </a:r>
                    </a:p>
                  </a:txBody>
                  <a:tcPr/>
                </a:tc>
                <a:tc>
                  <a:txBody>
                    <a:bodyPr/>
                    <a:lstStyle/>
                    <a:p>
                      <a:pPr algn="ctr"/>
                      <a:r>
                        <a:rPr lang="en-US" sz="2000" dirty="0"/>
                        <a:t>1.1 mg/dL</a:t>
                      </a:r>
                    </a:p>
                  </a:txBody>
                  <a:tcPr/>
                </a:tc>
                <a:tc>
                  <a:txBody>
                    <a:bodyPr/>
                    <a:lstStyle/>
                    <a:p>
                      <a:pPr algn="ctr"/>
                      <a:r>
                        <a:rPr lang="en-US" sz="1800" dirty="0"/>
                        <a:t>0.6-1.0</a:t>
                      </a:r>
                    </a:p>
                  </a:txBody>
                  <a:tcPr/>
                </a:tc>
                <a:extLst>
                  <a:ext uri="{0D108BD9-81ED-4DB2-BD59-A6C34878D82A}">
                    <a16:rowId xmlns:a16="http://schemas.microsoft.com/office/drawing/2014/main" val="3361160975"/>
                  </a:ext>
                </a:extLst>
              </a:tr>
              <a:tr h="370840">
                <a:tc>
                  <a:txBody>
                    <a:bodyPr/>
                    <a:lstStyle/>
                    <a:p>
                      <a:r>
                        <a:rPr lang="en-US" sz="2000" dirty="0"/>
                        <a:t>PTH</a:t>
                      </a:r>
                    </a:p>
                  </a:txBody>
                  <a:tcPr/>
                </a:tc>
                <a:tc>
                  <a:txBody>
                    <a:bodyPr/>
                    <a:lstStyle/>
                    <a:p>
                      <a:pPr algn="ctr"/>
                      <a:r>
                        <a:rPr lang="en-US" sz="2000" dirty="0"/>
                        <a:t>100 pg/mL</a:t>
                      </a:r>
                    </a:p>
                  </a:txBody>
                  <a:tcPr/>
                </a:tc>
                <a:tc>
                  <a:txBody>
                    <a:bodyPr/>
                    <a:lstStyle/>
                    <a:p>
                      <a:pPr algn="ctr"/>
                      <a:r>
                        <a:rPr lang="en-US" sz="1800" dirty="0"/>
                        <a:t>15-65</a:t>
                      </a:r>
                    </a:p>
                  </a:txBody>
                  <a:tcPr/>
                </a:tc>
                <a:extLst>
                  <a:ext uri="{0D108BD9-81ED-4DB2-BD59-A6C34878D82A}">
                    <a16:rowId xmlns:a16="http://schemas.microsoft.com/office/drawing/2014/main" val="2973290961"/>
                  </a:ext>
                </a:extLst>
              </a:tr>
              <a:tr h="370840">
                <a:tc>
                  <a:txBody>
                    <a:bodyPr/>
                    <a:lstStyle/>
                    <a:p>
                      <a:r>
                        <a:rPr lang="en-US" dirty="0"/>
                        <a:t>25-hydroxyvitamin D</a:t>
                      </a:r>
                    </a:p>
                  </a:txBody>
                  <a:tcPr/>
                </a:tc>
                <a:tc>
                  <a:txBody>
                    <a:bodyPr/>
                    <a:lstStyle/>
                    <a:p>
                      <a:pPr algn="ctr"/>
                      <a:r>
                        <a:rPr lang="en-US" dirty="0"/>
                        <a:t>20 ng/mL</a:t>
                      </a:r>
                    </a:p>
                  </a:txBody>
                  <a:tcPr/>
                </a:tc>
                <a:tc>
                  <a:txBody>
                    <a:bodyPr/>
                    <a:lstStyle/>
                    <a:p>
                      <a:pPr algn="ctr"/>
                      <a:r>
                        <a:rPr lang="en-US" sz="1800" dirty="0"/>
                        <a:t>20-50</a:t>
                      </a:r>
                    </a:p>
                  </a:txBody>
                  <a:tcPr/>
                </a:tc>
                <a:extLst>
                  <a:ext uri="{0D108BD9-81ED-4DB2-BD59-A6C34878D82A}">
                    <a16:rowId xmlns:a16="http://schemas.microsoft.com/office/drawing/2014/main" val="1787307068"/>
                  </a:ext>
                </a:extLst>
              </a:tr>
              <a:tr h="370840">
                <a:tc>
                  <a:txBody>
                    <a:bodyPr/>
                    <a:lstStyle/>
                    <a:p>
                      <a:r>
                        <a:rPr lang="en-US" sz="2000" dirty="0"/>
                        <a:t>24-hour urine calcium</a:t>
                      </a:r>
                    </a:p>
                  </a:txBody>
                  <a:tcPr/>
                </a:tc>
                <a:tc>
                  <a:txBody>
                    <a:bodyPr/>
                    <a:lstStyle/>
                    <a:p>
                      <a:pPr algn="ctr"/>
                      <a:r>
                        <a:rPr lang="en-US" sz="2000" dirty="0"/>
                        <a:t>320 mg</a:t>
                      </a:r>
                    </a:p>
                  </a:txBody>
                  <a:tcPr/>
                </a:tc>
                <a:tc>
                  <a:txBody>
                    <a:bodyPr/>
                    <a:lstStyle/>
                    <a:p>
                      <a:pPr algn="ctr"/>
                      <a:endParaRPr lang="en-US" sz="1800" dirty="0"/>
                    </a:p>
                  </a:txBody>
                  <a:tcPr/>
                </a:tc>
                <a:extLst>
                  <a:ext uri="{0D108BD9-81ED-4DB2-BD59-A6C34878D82A}">
                    <a16:rowId xmlns:a16="http://schemas.microsoft.com/office/drawing/2014/main" val="1395172626"/>
                  </a:ext>
                </a:extLst>
              </a:tr>
            </a:tbl>
          </a:graphicData>
        </a:graphic>
      </p:graphicFrame>
    </p:spTree>
    <p:extLst>
      <p:ext uri="{BB962C8B-B14F-4D97-AF65-F5344CB8AC3E}">
        <p14:creationId xmlns:p14="http://schemas.microsoft.com/office/powerpoint/2010/main" val="3692411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EC2A4-772D-59E9-508A-312770658DEA}"/>
              </a:ext>
            </a:extLst>
          </p:cNvPr>
          <p:cNvSpPr>
            <a:spLocks noGrp="1"/>
          </p:cNvSpPr>
          <p:nvPr>
            <p:ph type="title"/>
          </p:nvPr>
        </p:nvSpPr>
        <p:spPr/>
        <p:txBody>
          <a:bodyPr>
            <a:normAutofit fontScale="90000"/>
          </a:bodyPr>
          <a:lstStyle/>
          <a:p>
            <a:pPr>
              <a:lnSpc>
                <a:spcPct val="100000"/>
              </a:lnSpc>
            </a:pPr>
            <a:r>
              <a:rPr lang="en-US" dirty="0"/>
              <a:t>Case 2: How would you advise this patient regarding Lithium therapy and hyperparathyroidism? </a:t>
            </a:r>
          </a:p>
        </p:txBody>
      </p:sp>
      <p:sp>
        <p:nvSpPr>
          <p:cNvPr id="3" name="Content Placeholder 2">
            <a:extLst>
              <a:ext uri="{FF2B5EF4-FFF2-40B4-BE49-F238E27FC236}">
                <a16:creationId xmlns:a16="http://schemas.microsoft.com/office/drawing/2014/main" id="{C154A96C-50F8-F5B9-6475-F962BDAEC6C3}"/>
              </a:ext>
            </a:extLst>
          </p:cNvPr>
          <p:cNvSpPr>
            <a:spLocks noGrp="1"/>
          </p:cNvSpPr>
          <p:nvPr>
            <p:ph idx="1"/>
          </p:nvPr>
        </p:nvSpPr>
        <p:spPr>
          <a:xfrm>
            <a:off x="837981" y="2399071"/>
            <a:ext cx="10512862" cy="3777176"/>
          </a:xfrm>
        </p:spPr>
        <p:txBody>
          <a:bodyPr/>
          <a:lstStyle/>
          <a:p>
            <a:pPr marL="342797" indent="-342797">
              <a:buFont typeface="+mj-lt"/>
              <a:buAutoNum type="arabicPeriod"/>
            </a:pPr>
            <a:r>
              <a:rPr lang="en-US" sz="2200" dirty="0">
                <a:solidFill>
                  <a:srgbClr val="000000"/>
                </a:solidFill>
                <a:latin typeface="+mj-lt"/>
              </a:rPr>
              <a:t>Lithium therapy is not associated with primary hyperparathyroidism</a:t>
            </a:r>
          </a:p>
          <a:p>
            <a:pPr marL="342797" indent="-342797">
              <a:buFont typeface="+mj-lt"/>
              <a:buAutoNum type="arabicPeriod"/>
            </a:pPr>
            <a:r>
              <a:rPr lang="en-US" sz="2200" dirty="0">
                <a:solidFill>
                  <a:srgbClr val="000000"/>
                </a:solidFill>
                <a:latin typeface="+mj-lt"/>
              </a:rPr>
              <a:t>About 1% of patients treated with lithium develop hyperparathyroidism</a:t>
            </a:r>
          </a:p>
          <a:p>
            <a:pPr marL="342797" indent="-342797">
              <a:buFont typeface="+mj-lt"/>
              <a:buAutoNum type="arabicPeriod"/>
            </a:pPr>
            <a:r>
              <a:rPr lang="en-US" sz="2200" dirty="0">
                <a:solidFill>
                  <a:srgbClr val="000000"/>
                </a:solidFill>
                <a:latin typeface="+mj-lt"/>
              </a:rPr>
              <a:t>Withdrawal of lithium is not likely to normalize her calcium</a:t>
            </a:r>
          </a:p>
          <a:p>
            <a:pPr marL="342797" indent="-342797">
              <a:buFont typeface="+mj-lt"/>
              <a:buAutoNum type="arabicPeriod"/>
            </a:pPr>
            <a:r>
              <a:rPr lang="en-US" sz="2200" dirty="0">
                <a:solidFill>
                  <a:srgbClr val="000000"/>
                </a:solidFill>
                <a:latin typeface="+mj-lt"/>
              </a:rPr>
              <a:t>She likely has a single parathyroid adenoma</a:t>
            </a:r>
            <a:endParaRPr lang="en-US" sz="2200" dirty="0">
              <a:latin typeface="+mj-lt"/>
            </a:endParaRPr>
          </a:p>
          <a:p>
            <a:pPr marL="342797" indent="-342797">
              <a:buFont typeface="+mj-lt"/>
              <a:buAutoNum type="arabicPeriod"/>
            </a:pPr>
            <a:r>
              <a:rPr lang="en-US" sz="2200" dirty="0">
                <a:solidFill>
                  <a:srgbClr val="000000"/>
                </a:solidFill>
                <a:latin typeface="+mj-lt"/>
              </a:rPr>
              <a:t>Parathyroidectomy cure rate is greater than 95% with an experienced surgeon</a:t>
            </a:r>
          </a:p>
        </p:txBody>
      </p:sp>
    </p:spTree>
    <p:extLst>
      <p:ext uri="{BB962C8B-B14F-4D97-AF65-F5344CB8AC3E}">
        <p14:creationId xmlns:p14="http://schemas.microsoft.com/office/powerpoint/2010/main" val="9289701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4EC2A4-772D-59E9-508A-312770658DEA}"/>
              </a:ext>
            </a:extLst>
          </p:cNvPr>
          <p:cNvSpPr>
            <a:spLocks noGrp="1"/>
          </p:cNvSpPr>
          <p:nvPr>
            <p:ph type="title"/>
          </p:nvPr>
        </p:nvSpPr>
        <p:spPr/>
        <p:txBody>
          <a:bodyPr>
            <a:normAutofit fontScale="90000"/>
          </a:bodyPr>
          <a:lstStyle/>
          <a:p>
            <a:pPr>
              <a:lnSpc>
                <a:spcPct val="100000"/>
              </a:lnSpc>
            </a:pPr>
            <a:r>
              <a:rPr lang="en-US" dirty="0"/>
              <a:t>Case 2: How would you advise this patient regarding Lithium therapy and hyperparathyroidism? </a:t>
            </a:r>
          </a:p>
        </p:txBody>
      </p:sp>
      <p:sp>
        <p:nvSpPr>
          <p:cNvPr id="3" name="Content Placeholder 2">
            <a:extLst>
              <a:ext uri="{FF2B5EF4-FFF2-40B4-BE49-F238E27FC236}">
                <a16:creationId xmlns:a16="http://schemas.microsoft.com/office/drawing/2014/main" id="{C154A96C-50F8-F5B9-6475-F962BDAEC6C3}"/>
              </a:ext>
            </a:extLst>
          </p:cNvPr>
          <p:cNvSpPr>
            <a:spLocks noGrp="1"/>
          </p:cNvSpPr>
          <p:nvPr>
            <p:ph idx="1"/>
          </p:nvPr>
        </p:nvSpPr>
        <p:spPr>
          <a:xfrm>
            <a:off x="837981" y="2399071"/>
            <a:ext cx="10512862" cy="3777176"/>
          </a:xfrm>
        </p:spPr>
        <p:txBody>
          <a:bodyPr/>
          <a:lstStyle/>
          <a:p>
            <a:pPr marL="342797" indent="-342797">
              <a:buFont typeface="+mj-lt"/>
              <a:buAutoNum type="arabicPeriod"/>
            </a:pPr>
            <a:r>
              <a:rPr lang="en-US" sz="2200" dirty="0">
                <a:solidFill>
                  <a:srgbClr val="000000"/>
                </a:solidFill>
                <a:latin typeface="+mj-lt"/>
              </a:rPr>
              <a:t>Lithium therapy is not associated with primary hyperparathyroidism</a:t>
            </a:r>
          </a:p>
          <a:p>
            <a:pPr marL="342797" indent="-342797">
              <a:buFont typeface="+mj-lt"/>
              <a:buAutoNum type="arabicPeriod"/>
            </a:pPr>
            <a:r>
              <a:rPr lang="en-US" sz="2200" dirty="0">
                <a:solidFill>
                  <a:srgbClr val="000000"/>
                </a:solidFill>
                <a:latin typeface="+mj-lt"/>
              </a:rPr>
              <a:t>About 1% of patients treated with lithium develop hyperparathyroidism</a:t>
            </a:r>
          </a:p>
          <a:p>
            <a:pPr marL="342797" indent="-342797">
              <a:buFont typeface="+mj-lt"/>
              <a:buAutoNum type="arabicPeriod"/>
            </a:pPr>
            <a:r>
              <a:rPr lang="en-US" sz="2200" b="1" dirty="0">
                <a:solidFill>
                  <a:schemeClr val="accent1"/>
                </a:solidFill>
                <a:latin typeface="+mj-lt"/>
              </a:rPr>
              <a:t>Withdrawal of lithium is not likely to normalize her calcium</a:t>
            </a:r>
          </a:p>
          <a:p>
            <a:pPr marL="342797" indent="-342797">
              <a:buFont typeface="+mj-lt"/>
              <a:buAutoNum type="arabicPeriod"/>
            </a:pPr>
            <a:r>
              <a:rPr lang="en-US" sz="2200" dirty="0">
                <a:solidFill>
                  <a:srgbClr val="000000"/>
                </a:solidFill>
                <a:latin typeface="+mj-lt"/>
              </a:rPr>
              <a:t>She likely has a single parathyroid adenoma</a:t>
            </a:r>
            <a:endParaRPr lang="en-US" sz="2200" dirty="0">
              <a:latin typeface="+mj-lt"/>
            </a:endParaRPr>
          </a:p>
          <a:p>
            <a:pPr marL="342797" indent="-342797">
              <a:buFont typeface="+mj-lt"/>
              <a:buAutoNum type="arabicPeriod"/>
            </a:pPr>
            <a:r>
              <a:rPr lang="en-US" sz="2200" dirty="0">
                <a:solidFill>
                  <a:srgbClr val="000000"/>
                </a:solidFill>
                <a:latin typeface="+mj-lt"/>
              </a:rPr>
              <a:t>Parathyroidectomy cure rate is greater than 95% with an experienced surgeon</a:t>
            </a:r>
          </a:p>
        </p:txBody>
      </p:sp>
    </p:spTree>
    <p:extLst>
      <p:ext uri="{BB962C8B-B14F-4D97-AF65-F5344CB8AC3E}">
        <p14:creationId xmlns:p14="http://schemas.microsoft.com/office/powerpoint/2010/main" val="19823111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4B50C-D52B-2FD8-3FF7-D2C448387BC8}"/>
              </a:ext>
            </a:extLst>
          </p:cNvPr>
          <p:cNvSpPr>
            <a:spLocks noGrp="1"/>
          </p:cNvSpPr>
          <p:nvPr>
            <p:ph type="title"/>
          </p:nvPr>
        </p:nvSpPr>
        <p:spPr/>
        <p:txBody>
          <a:bodyPr/>
          <a:lstStyle/>
          <a:p>
            <a:r>
              <a:rPr lang="en-US" dirty="0"/>
              <a:t>Lithium and hypercalcemia</a:t>
            </a:r>
          </a:p>
        </p:txBody>
      </p:sp>
      <p:sp>
        <p:nvSpPr>
          <p:cNvPr id="3" name="Content Placeholder 2">
            <a:extLst>
              <a:ext uri="{FF2B5EF4-FFF2-40B4-BE49-F238E27FC236}">
                <a16:creationId xmlns:a16="http://schemas.microsoft.com/office/drawing/2014/main" id="{EC2E15AA-5FC2-AC31-9CCD-88996617EA23}"/>
              </a:ext>
            </a:extLst>
          </p:cNvPr>
          <p:cNvSpPr>
            <a:spLocks noGrp="1"/>
          </p:cNvSpPr>
          <p:nvPr>
            <p:ph idx="1"/>
          </p:nvPr>
        </p:nvSpPr>
        <p:spPr/>
        <p:txBody>
          <a:bodyPr/>
          <a:lstStyle/>
          <a:p>
            <a:r>
              <a:rPr lang="en-US" dirty="0"/>
              <a:t>10-15% develop PHPT</a:t>
            </a:r>
          </a:p>
          <a:p>
            <a:pPr lvl="1"/>
            <a:r>
              <a:rPr lang="en-US" dirty="0"/>
              <a:t>Younger women (mean age 41 years)</a:t>
            </a:r>
          </a:p>
          <a:p>
            <a:r>
              <a:rPr lang="en-US" dirty="0"/>
              <a:t>Initially – altered set point (similar to FHH): hypercalcemia with high normal PTH</a:t>
            </a:r>
          </a:p>
          <a:p>
            <a:r>
              <a:rPr lang="en-US" dirty="0"/>
              <a:t>Long-term – stimulates PTH secretion</a:t>
            </a:r>
          </a:p>
          <a:p>
            <a:pPr lvl="1"/>
            <a:r>
              <a:rPr lang="en-US" dirty="0"/>
              <a:t>Leads to multiglandular disease (hyperplasia)</a:t>
            </a:r>
          </a:p>
          <a:p>
            <a:r>
              <a:rPr lang="en-US" dirty="0"/>
              <a:t>Surgical cure rate ~ 60%</a:t>
            </a:r>
          </a:p>
          <a:p>
            <a:pPr lvl="1"/>
            <a:r>
              <a:rPr lang="en-US" dirty="0"/>
              <a:t>Higher rate with multigland removal, but increased risk of hypoparathyroidism</a:t>
            </a:r>
          </a:p>
        </p:txBody>
      </p:sp>
      <p:sp>
        <p:nvSpPr>
          <p:cNvPr id="5" name="TextBox 4">
            <a:extLst>
              <a:ext uri="{FF2B5EF4-FFF2-40B4-BE49-F238E27FC236}">
                <a16:creationId xmlns:a16="http://schemas.microsoft.com/office/drawing/2014/main" id="{59C7C600-2FF4-E994-7630-0965E4900C8D}"/>
              </a:ext>
            </a:extLst>
          </p:cNvPr>
          <p:cNvSpPr txBox="1"/>
          <p:nvPr/>
        </p:nvSpPr>
        <p:spPr>
          <a:xfrm>
            <a:off x="6094412" y="6321425"/>
            <a:ext cx="6096000" cy="307777"/>
          </a:xfrm>
          <a:prstGeom prst="rect">
            <a:avLst/>
          </a:prstGeom>
          <a:noFill/>
        </p:spPr>
        <p:txBody>
          <a:bodyPr wrap="square">
            <a:spAutoFit/>
          </a:bodyPr>
          <a:lstStyle/>
          <a:p>
            <a:pPr algn="r"/>
            <a:r>
              <a:rPr lang="en-US" sz="1400" b="0" i="0" u="none" strike="noStrike" baseline="0" dirty="0">
                <a:solidFill>
                  <a:schemeClr val="tx1">
                    <a:lumMod val="50000"/>
                    <a:lumOff val="50000"/>
                  </a:schemeClr>
                </a:solidFill>
                <a:latin typeface="ArialMT"/>
              </a:rPr>
              <a:t>Mc Henry CR</a:t>
            </a:r>
            <a:r>
              <a:rPr lang="en-US" sz="1400" dirty="0">
                <a:solidFill>
                  <a:schemeClr val="tx1">
                    <a:lumMod val="50000"/>
                    <a:lumOff val="50000"/>
                  </a:schemeClr>
                </a:solidFill>
                <a:latin typeface="ArialMT"/>
              </a:rPr>
              <a:t> et al.</a:t>
            </a:r>
            <a:r>
              <a:rPr lang="en-US" sz="1400" b="0" i="0" u="none" strike="noStrike" baseline="0" dirty="0">
                <a:solidFill>
                  <a:schemeClr val="tx1">
                    <a:lumMod val="50000"/>
                    <a:lumOff val="50000"/>
                  </a:schemeClr>
                </a:solidFill>
                <a:latin typeface="ArialMT"/>
              </a:rPr>
              <a:t> </a:t>
            </a:r>
            <a:r>
              <a:rPr lang="en-US" sz="1400" b="0" i="1" u="none" strike="noStrike" baseline="0" dirty="0" err="1">
                <a:solidFill>
                  <a:schemeClr val="tx1">
                    <a:lumMod val="50000"/>
                    <a:lumOff val="50000"/>
                  </a:schemeClr>
                </a:solidFill>
                <a:latin typeface="ArialMT"/>
              </a:rPr>
              <a:t>Endocr</a:t>
            </a:r>
            <a:r>
              <a:rPr lang="en-US" sz="1400" b="0" i="1" u="none" strike="noStrike" baseline="0" dirty="0">
                <a:solidFill>
                  <a:schemeClr val="tx1">
                    <a:lumMod val="50000"/>
                    <a:lumOff val="50000"/>
                  </a:schemeClr>
                </a:solidFill>
                <a:latin typeface="ArialMT"/>
              </a:rPr>
              <a:t> </a:t>
            </a:r>
            <a:r>
              <a:rPr lang="en-US" sz="1400" b="0" i="1" u="none" strike="noStrike" baseline="0" dirty="0" err="1">
                <a:solidFill>
                  <a:schemeClr val="tx1">
                    <a:lumMod val="50000"/>
                    <a:lumOff val="50000"/>
                  </a:schemeClr>
                </a:solidFill>
                <a:latin typeface="ArialMT"/>
              </a:rPr>
              <a:t>Pract</a:t>
            </a:r>
            <a:r>
              <a:rPr lang="en-US" sz="1400" b="0" i="1" u="none" strike="noStrike" baseline="0" dirty="0">
                <a:solidFill>
                  <a:schemeClr val="tx1">
                    <a:lumMod val="50000"/>
                    <a:lumOff val="50000"/>
                  </a:schemeClr>
                </a:solidFill>
                <a:latin typeface="ArialMT"/>
              </a:rPr>
              <a:t>, </a:t>
            </a:r>
            <a:r>
              <a:rPr lang="en-US" sz="1400" b="0" i="0" u="none" strike="noStrike" baseline="0" dirty="0">
                <a:solidFill>
                  <a:schemeClr val="tx1">
                    <a:lumMod val="50000"/>
                    <a:lumOff val="50000"/>
                  </a:schemeClr>
                </a:solidFill>
                <a:latin typeface="ArialMT"/>
              </a:rPr>
              <a:t>2:103,1996</a:t>
            </a:r>
            <a:endParaRPr lang="en-US" sz="1400" dirty="0">
              <a:solidFill>
                <a:schemeClr val="tx1">
                  <a:lumMod val="50000"/>
                  <a:lumOff val="50000"/>
                </a:schemeClr>
              </a:solidFill>
            </a:endParaRPr>
          </a:p>
        </p:txBody>
      </p:sp>
    </p:spTree>
    <p:extLst>
      <p:ext uri="{BB962C8B-B14F-4D97-AF65-F5344CB8AC3E}">
        <p14:creationId xmlns:p14="http://schemas.microsoft.com/office/powerpoint/2010/main" val="41366464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lstStyle/>
          <a:p>
            <a:r>
              <a:rPr lang="en-US" dirty="0"/>
              <a:t>Target Organ involvement in PHPT</a:t>
            </a:r>
            <a:endParaRPr lang="en-US" sz="4000" dirty="0"/>
          </a:p>
        </p:txBody>
      </p:sp>
      <p:sp>
        <p:nvSpPr>
          <p:cNvPr id="3" name="Text Placeholder 2"/>
          <p:cNvSpPr>
            <a:spLocks noGrp="1"/>
          </p:cNvSpPr>
          <p:nvPr>
            <p:ph type="body" idx="12"/>
          </p:nvPr>
        </p:nvSpPr>
        <p:spPr/>
        <p:txBody>
          <a:bodyPr/>
          <a:lstStyle/>
          <a:p>
            <a:r>
              <a:rPr lang="en-US" dirty="0"/>
              <a:t>3</a:t>
            </a:r>
          </a:p>
        </p:txBody>
      </p:sp>
    </p:spTree>
    <p:custDataLst>
      <p:custData r:id="rId1"/>
      <p:custData r:id="rId2"/>
      <p:tags r:id="rId3"/>
    </p:custDataLst>
    <p:extLst>
      <p:ext uri="{BB962C8B-B14F-4D97-AF65-F5344CB8AC3E}">
        <p14:creationId xmlns:p14="http://schemas.microsoft.com/office/powerpoint/2010/main" val="30915836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2680E8-766F-73E4-5272-42622948E7E0}"/>
              </a:ext>
            </a:extLst>
          </p:cNvPr>
          <p:cNvSpPr>
            <a:spLocks noGrp="1"/>
          </p:cNvSpPr>
          <p:nvPr>
            <p:ph type="title"/>
          </p:nvPr>
        </p:nvSpPr>
        <p:spPr/>
        <p:txBody>
          <a:bodyPr/>
          <a:lstStyle/>
          <a:p>
            <a:r>
              <a:rPr lang="en-US" dirty="0"/>
              <a:t>case 3</a:t>
            </a:r>
          </a:p>
        </p:txBody>
      </p:sp>
      <p:sp>
        <p:nvSpPr>
          <p:cNvPr id="3" name="Content Placeholder 2">
            <a:extLst>
              <a:ext uri="{FF2B5EF4-FFF2-40B4-BE49-F238E27FC236}">
                <a16:creationId xmlns:a16="http://schemas.microsoft.com/office/drawing/2014/main" id="{F3688FDA-AD8E-76C4-B114-B190E0D72E63}"/>
              </a:ext>
            </a:extLst>
          </p:cNvPr>
          <p:cNvSpPr>
            <a:spLocks noGrp="1"/>
          </p:cNvSpPr>
          <p:nvPr>
            <p:ph idx="1"/>
          </p:nvPr>
        </p:nvSpPr>
        <p:spPr/>
        <p:txBody>
          <a:bodyPr/>
          <a:lstStyle/>
          <a:p>
            <a:r>
              <a:rPr lang="en-US" sz="2000" b="0" i="0" dirty="0">
                <a:effectLst/>
                <a:latin typeface="+mj-lt"/>
              </a:rPr>
              <a:t>A 60-year-old woman is referred for evaluation of hypercalcemia noted incidentally during her routine annual physical exam, with a total serum calcium of 10.5 mg/dL. </a:t>
            </a:r>
          </a:p>
          <a:p>
            <a:r>
              <a:rPr lang="en-US" sz="2000" b="0" i="0" dirty="0">
                <a:effectLst/>
                <a:latin typeface="+mj-lt"/>
              </a:rPr>
              <a:t>She is concerned because while doing an online search she found that primary hyperparathyroidism is associated with left ventricular hypertrophy (LVH).</a:t>
            </a:r>
          </a:p>
          <a:p>
            <a:r>
              <a:rPr lang="en-US" sz="2000" dirty="0">
                <a:latin typeface="+mj-lt"/>
              </a:rPr>
              <a:t>History: </a:t>
            </a:r>
          </a:p>
          <a:p>
            <a:pPr lvl="1"/>
            <a:r>
              <a:rPr lang="en-US" sz="2000" dirty="0">
                <a:latin typeface="+mj-lt"/>
              </a:rPr>
              <a:t>HTN</a:t>
            </a:r>
          </a:p>
          <a:p>
            <a:pPr lvl="1"/>
            <a:r>
              <a:rPr lang="en-US" sz="2000" b="0" i="0" dirty="0">
                <a:effectLst/>
                <a:latin typeface="+mj-lt"/>
              </a:rPr>
              <a:t>Wrist fracture following a high-impact biking accident 3 years ago, but no other fractures.</a:t>
            </a:r>
          </a:p>
          <a:p>
            <a:pPr lvl="1"/>
            <a:r>
              <a:rPr lang="en-US" sz="2000" b="0" i="0" dirty="0">
                <a:effectLst/>
                <a:latin typeface="+mj-lt"/>
              </a:rPr>
              <a:t>She denies a history of nephrolithiasis</a:t>
            </a:r>
          </a:p>
          <a:p>
            <a:r>
              <a:rPr lang="en-US" sz="2000" dirty="0">
                <a:latin typeface="+mj-lt"/>
              </a:rPr>
              <a:t>Meds: </a:t>
            </a:r>
          </a:p>
          <a:p>
            <a:pPr lvl="1"/>
            <a:r>
              <a:rPr lang="en-US" sz="2000" b="0" i="0" dirty="0">
                <a:effectLst/>
                <a:latin typeface="+mj-lt"/>
              </a:rPr>
              <a:t>No supplements containing calcium</a:t>
            </a:r>
          </a:p>
          <a:p>
            <a:pPr lvl="1"/>
            <a:r>
              <a:rPr lang="en-US" sz="2000" dirty="0">
                <a:latin typeface="+mj-lt"/>
              </a:rPr>
              <a:t>C</a:t>
            </a:r>
            <a:r>
              <a:rPr lang="en-US" sz="2000" b="0" i="0" dirty="0">
                <a:effectLst/>
                <a:latin typeface="+mj-lt"/>
              </a:rPr>
              <a:t>holecalciferol 2,000 IU per day during winter months only </a:t>
            </a:r>
          </a:p>
          <a:p>
            <a:pPr lvl="1"/>
            <a:r>
              <a:rPr lang="en-US" sz="2000" dirty="0">
                <a:latin typeface="+mj-lt"/>
              </a:rPr>
              <a:t>Amlodipine 5 mg daily</a:t>
            </a:r>
          </a:p>
        </p:txBody>
      </p:sp>
    </p:spTree>
    <p:extLst>
      <p:ext uri="{BB962C8B-B14F-4D97-AF65-F5344CB8AC3E}">
        <p14:creationId xmlns:p14="http://schemas.microsoft.com/office/powerpoint/2010/main" val="35146511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29329-AE35-7BEE-B15D-B4C16D9CEAB3}"/>
              </a:ext>
            </a:extLst>
          </p:cNvPr>
          <p:cNvSpPr>
            <a:spLocks noGrp="1"/>
          </p:cNvSpPr>
          <p:nvPr>
            <p:ph type="title"/>
          </p:nvPr>
        </p:nvSpPr>
        <p:spPr/>
        <p:txBody>
          <a:bodyPr/>
          <a:lstStyle/>
          <a:p>
            <a:r>
              <a:rPr lang="en-US" dirty="0"/>
              <a:t>case 3</a:t>
            </a:r>
          </a:p>
        </p:txBody>
      </p:sp>
      <p:sp>
        <p:nvSpPr>
          <p:cNvPr id="3" name="Content Placeholder 2">
            <a:extLst>
              <a:ext uri="{FF2B5EF4-FFF2-40B4-BE49-F238E27FC236}">
                <a16:creationId xmlns:a16="http://schemas.microsoft.com/office/drawing/2014/main" id="{C84BC724-AFF8-8C58-EFB3-0A793DDE02BA}"/>
              </a:ext>
            </a:extLst>
          </p:cNvPr>
          <p:cNvSpPr>
            <a:spLocks noGrp="1"/>
          </p:cNvSpPr>
          <p:nvPr>
            <p:ph idx="1"/>
          </p:nvPr>
        </p:nvSpPr>
        <p:spPr>
          <a:xfrm>
            <a:off x="973138" y="1455174"/>
            <a:ext cx="9998921" cy="4168386"/>
          </a:xfrm>
        </p:spPr>
        <p:txBody>
          <a:bodyPr/>
          <a:lstStyle/>
          <a:p>
            <a:r>
              <a:rPr lang="en-US" sz="2000" b="0" i="0" dirty="0">
                <a:effectLst/>
                <a:latin typeface="Arial" panose="020B0604020202020204" pitchFamily="34" charset="0"/>
              </a:rPr>
              <a:t>Repeat testing shows the following:</a:t>
            </a:r>
            <a:br>
              <a:rPr lang="en-US" sz="2000" dirty="0"/>
            </a:br>
            <a:endParaRPr lang="en-US" sz="2000" dirty="0"/>
          </a:p>
          <a:p>
            <a:endParaRPr lang="en-US" sz="2000" dirty="0"/>
          </a:p>
          <a:p>
            <a:endParaRPr lang="en-US" sz="2000" dirty="0"/>
          </a:p>
          <a:p>
            <a:endParaRPr lang="en-US" sz="2000" dirty="0"/>
          </a:p>
          <a:p>
            <a:endParaRPr lang="en-US" sz="2000" dirty="0"/>
          </a:p>
          <a:p>
            <a:endParaRPr lang="en-US" sz="2000" b="0" i="0" dirty="0">
              <a:effectLst/>
              <a:latin typeface="Arial" panose="020B0604020202020204" pitchFamily="34" charset="0"/>
            </a:endParaRPr>
          </a:p>
          <a:p>
            <a:endParaRPr lang="en-US" sz="2000" dirty="0">
              <a:latin typeface="Arial" panose="020B0604020202020204" pitchFamily="34" charset="0"/>
            </a:endParaRPr>
          </a:p>
          <a:p>
            <a:r>
              <a:rPr lang="en-US" sz="2000" b="0" i="0" dirty="0">
                <a:effectLst/>
                <a:latin typeface="Arial" panose="020B0604020202020204" pitchFamily="34" charset="0"/>
              </a:rPr>
              <a:t>DXA scan: lowest T-score of -2.6 at the left femoral neck.</a:t>
            </a:r>
          </a:p>
          <a:p>
            <a:r>
              <a:rPr lang="en-US" sz="2000" b="0" i="0" dirty="0">
                <a:effectLst/>
                <a:latin typeface="Arial" panose="020B0604020202020204" pitchFamily="34" charset="0"/>
              </a:rPr>
              <a:t>ECG obtained 2 weeks ago during an ED visit for chest pain: minimal voltage criteria for LVH. A coronary angiogram at the time showed a 50% stenosis in the obtuse marginal branch of the left circumflex.</a:t>
            </a:r>
            <a:endParaRPr lang="en-US" sz="2000" dirty="0"/>
          </a:p>
        </p:txBody>
      </p:sp>
      <p:graphicFrame>
        <p:nvGraphicFramePr>
          <p:cNvPr id="4" name="Table 4">
            <a:extLst>
              <a:ext uri="{FF2B5EF4-FFF2-40B4-BE49-F238E27FC236}">
                <a16:creationId xmlns:a16="http://schemas.microsoft.com/office/drawing/2014/main" id="{2483FC99-437B-7D01-8EEC-9FF9EB9ADB9D}"/>
              </a:ext>
            </a:extLst>
          </p:cNvPr>
          <p:cNvGraphicFramePr>
            <a:graphicFrameLocks/>
          </p:cNvGraphicFramePr>
          <p:nvPr/>
        </p:nvGraphicFramePr>
        <p:xfrm>
          <a:off x="1147940" y="1851538"/>
          <a:ext cx="6608129" cy="2966720"/>
        </p:xfrm>
        <a:graphic>
          <a:graphicData uri="http://schemas.openxmlformats.org/drawingml/2006/table">
            <a:tbl>
              <a:tblPr firstRow="1" bandRow="1">
                <a:tableStyleId>{BC89EF96-8CEA-46FF-86C4-4CE0E7609802}</a:tableStyleId>
              </a:tblPr>
              <a:tblGrid>
                <a:gridCol w="2934018">
                  <a:extLst>
                    <a:ext uri="{9D8B030D-6E8A-4147-A177-3AD203B41FA5}">
                      <a16:colId xmlns:a16="http://schemas.microsoft.com/office/drawing/2014/main" val="3544708239"/>
                    </a:ext>
                  </a:extLst>
                </a:gridCol>
                <a:gridCol w="1527493">
                  <a:extLst>
                    <a:ext uri="{9D8B030D-6E8A-4147-A177-3AD203B41FA5}">
                      <a16:colId xmlns:a16="http://schemas.microsoft.com/office/drawing/2014/main" val="3065895729"/>
                    </a:ext>
                  </a:extLst>
                </a:gridCol>
                <a:gridCol w="2146618">
                  <a:extLst>
                    <a:ext uri="{9D8B030D-6E8A-4147-A177-3AD203B41FA5}">
                      <a16:colId xmlns:a16="http://schemas.microsoft.com/office/drawing/2014/main" val="923094217"/>
                    </a:ext>
                  </a:extLst>
                </a:gridCol>
              </a:tblGrid>
              <a:tr h="370840">
                <a:tc>
                  <a:txBody>
                    <a:bodyPr/>
                    <a:lstStyle/>
                    <a:p>
                      <a:endParaRPr lang="en-US" sz="1800" dirty="0"/>
                    </a:p>
                  </a:txBody>
                  <a:tcPr/>
                </a:tc>
                <a:tc>
                  <a:txBody>
                    <a:bodyPr/>
                    <a:lstStyle/>
                    <a:p>
                      <a:pPr algn="ctr"/>
                      <a:r>
                        <a:rPr lang="en-US" sz="1800" dirty="0"/>
                        <a:t>Results</a:t>
                      </a:r>
                    </a:p>
                  </a:txBody>
                  <a:tcPr/>
                </a:tc>
                <a:tc>
                  <a:txBody>
                    <a:bodyPr/>
                    <a:lstStyle/>
                    <a:p>
                      <a:pPr algn="ctr"/>
                      <a:r>
                        <a:rPr lang="en-US" sz="1600" dirty="0"/>
                        <a:t>Reference range</a:t>
                      </a:r>
                    </a:p>
                  </a:txBody>
                  <a:tcPr/>
                </a:tc>
                <a:extLst>
                  <a:ext uri="{0D108BD9-81ED-4DB2-BD59-A6C34878D82A}">
                    <a16:rowId xmlns:a16="http://schemas.microsoft.com/office/drawing/2014/main" val="3724673465"/>
                  </a:ext>
                </a:extLst>
              </a:tr>
              <a:tr h="370840">
                <a:tc>
                  <a:txBody>
                    <a:bodyPr/>
                    <a:lstStyle/>
                    <a:p>
                      <a:r>
                        <a:rPr lang="en-US" sz="1800" dirty="0"/>
                        <a:t>Calcium</a:t>
                      </a:r>
                    </a:p>
                  </a:txBody>
                  <a:tcPr/>
                </a:tc>
                <a:tc>
                  <a:txBody>
                    <a:bodyPr/>
                    <a:lstStyle/>
                    <a:p>
                      <a:pPr algn="ctr"/>
                      <a:r>
                        <a:rPr lang="en-US" sz="1800" dirty="0"/>
                        <a:t> </a:t>
                      </a:r>
                      <a:r>
                        <a:rPr lang="en-US" sz="1800" b="0" dirty="0"/>
                        <a:t>10.5</a:t>
                      </a:r>
                      <a:r>
                        <a:rPr lang="en-US" sz="1800" dirty="0"/>
                        <a:t> mg/dL</a:t>
                      </a:r>
                    </a:p>
                  </a:txBody>
                  <a:tcPr/>
                </a:tc>
                <a:tc>
                  <a:txBody>
                    <a:bodyPr/>
                    <a:lstStyle/>
                    <a:p>
                      <a:pPr algn="ctr"/>
                      <a:r>
                        <a:rPr lang="en-US" sz="1600" dirty="0"/>
                        <a:t> 8.9-10.1</a:t>
                      </a:r>
                    </a:p>
                  </a:txBody>
                  <a:tcPr/>
                </a:tc>
                <a:extLst>
                  <a:ext uri="{0D108BD9-81ED-4DB2-BD59-A6C34878D82A}">
                    <a16:rowId xmlns:a16="http://schemas.microsoft.com/office/drawing/2014/main" val="773019176"/>
                  </a:ext>
                </a:extLst>
              </a:tr>
              <a:tr h="370840">
                <a:tc>
                  <a:txBody>
                    <a:bodyPr/>
                    <a:lstStyle/>
                    <a:p>
                      <a:r>
                        <a:rPr lang="en-US" sz="1800" dirty="0"/>
                        <a:t>Phosphorus</a:t>
                      </a:r>
                    </a:p>
                  </a:txBody>
                  <a:tcPr/>
                </a:tc>
                <a:tc>
                  <a:txBody>
                    <a:bodyPr/>
                    <a:lstStyle/>
                    <a:p>
                      <a:pPr algn="ctr"/>
                      <a:r>
                        <a:rPr lang="en-US" sz="1800" dirty="0"/>
                        <a:t>3.1 mg/dL</a:t>
                      </a:r>
                    </a:p>
                  </a:txBody>
                  <a:tcPr/>
                </a:tc>
                <a:tc>
                  <a:txBody>
                    <a:bodyPr/>
                    <a:lstStyle/>
                    <a:p>
                      <a:pPr algn="ctr"/>
                      <a:r>
                        <a:rPr lang="en-US" sz="1600" dirty="0"/>
                        <a:t>2.5-4.5</a:t>
                      </a:r>
                    </a:p>
                  </a:txBody>
                  <a:tcPr/>
                </a:tc>
                <a:extLst>
                  <a:ext uri="{0D108BD9-81ED-4DB2-BD59-A6C34878D82A}">
                    <a16:rowId xmlns:a16="http://schemas.microsoft.com/office/drawing/2014/main" val="3613122153"/>
                  </a:ext>
                </a:extLst>
              </a:tr>
              <a:tr h="370840">
                <a:tc>
                  <a:txBody>
                    <a:bodyPr/>
                    <a:lstStyle/>
                    <a:p>
                      <a:r>
                        <a:rPr lang="en-US" sz="1800" dirty="0"/>
                        <a:t>Albumin</a:t>
                      </a:r>
                    </a:p>
                  </a:txBody>
                  <a:tcPr/>
                </a:tc>
                <a:tc>
                  <a:txBody>
                    <a:bodyPr/>
                    <a:lstStyle/>
                    <a:p>
                      <a:pPr algn="ctr"/>
                      <a:r>
                        <a:rPr lang="en-US" sz="1800" dirty="0"/>
                        <a:t>4.0 mg/dL</a:t>
                      </a:r>
                    </a:p>
                  </a:txBody>
                  <a:tcPr/>
                </a:tc>
                <a:tc>
                  <a:txBody>
                    <a:bodyPr/>
                    <a:lstStyle/>
                    <a:p>
                      <a:pPr algn="ctr"/>
                      <a:r>
                        <a:rPr lang="en-US" sz="1600" dirty="0"/>
                        <a:t>3.5-5.0</a:t>
                      </a:r>
                    </a:p>
                  </a:txBody>
                  <a:tcPr/>
                </a:tc>
                <a:extLst>
                  <a:ext uri="{0D108BD9-81ED-4DB2-BD59-A6C34878D82A}">
                    <a16:rowId xmlns:a16="http://schemas.microsoft.com/office/drawing/2014/main" val="4091830549"/>
                  </a:ext>
                </a:extLst>
              </a:tr>
              <a:tr h="370840">
                <a:tc>
                  <a:txBody>
                    <a:bodyPr/>
                    <a:lstStyle/>
                    <a:p>
                      <a:r>
                        <a:rPr lang="en-US" sz="1800" dirty="0"/>
                        <a:t>Creatinine</a:t>
                      </a:r>
                    </a:p>
                  </a:txBody>
                  <a:tcPr/>
                </a:tc>
                <a:tc>
                  <a:txBody>
                    <a:bodyPr/>
                    <a:lstStyle/>
                    <a:p>
                      <a:pPr algn="ctr"/>
                      <a:r>
                        <a:rPr lang="en-US" sz="1800" dirty="0"/>
                        <a:t>0.7 mg/dL</a:t>
                      </a:r>
                    </a:p>
                  </a:txBody>
                  <a:tcPr/>
                </a:tc>
                <a:tc>
                  <a:txBody>
                    <a:bodyPr/>
                    <a:lstStyle/>
                    <a:p>
                      <a:pPr algn="ctr"/>
                      <a:r>
                        <a:rPr lang="en-US" sz="1600" dirty="0"/>
                        <a:t>0.6-1.0</a:t>
                      </a:r>
                    </a:p>
                  </a:txBody>
                  <a:tcPr/>
                </a:tc>
                <a:extLst>
                  <a:ext uri="{0D108BD9-81ED-4DB2-BD59-A6C34878D82A}">
                    <a16:rowId xmlns:a16="http://schemas.microsoft.com/office/drawing/2014/main" val="3361160975"/>
                  </a:ext>
                </a:extLst>
              </a:tr>
              <a:tr h="370840">
                <a:tc>
                  <a:txBody>
                    <a:bodyPr/>
                    <a:lstStyle/>
                    <a:p>
                      <a:r>
                        <a:rPr lang="en-US" sz="1800" dirty="0"/>
                        <a:t>PTH</a:t>
                      </a:r>
                    </a:p>
                  </a:txBody>
                  <a:tcPr/>
                </a:tc>
                <a:tc>
                  <a:txBody>
                    <a:bodyPr/>
                    <a:lstStyle/>
                    <a:p>
                      <a:pPr algn="ctr"/>
                      <a:r>
                        <a:rPr lang="en-US" sz="1800" dirty="0"/>
                        <a:t>88 pg/mL</a:t>
                      </a:r>
                    </a:p>
                  </a:txBody>
                  <a:tcPr/>
                </a:tc>
                <a:tc>
                  <a:txBody>
                    <a:bodyPr/>
                    <a:lstStyle/>
                    <a:p>
                      <a:pPr algn="ctr"/>
                      <a:r>
                        <a:rPr lang="en-US" sz="1600" dirty="0"/>
                        <a:t>15-65</a:t>
                      </a:r>
                    </a:p>
                  </a:txBody>
                  <a:tcPr/>
                </a:tc>
                <a:extLst>
                  <a:ext uri="{0D108BD9-81ED-4DB2-BD59-A6C34878D82A}">
                    <a16:rowId xmlns:a16="http://schemas.microsoft.com/office/drawing/2014/main" val="2973290961"/>
                  </a:ext>
                </a:extLst>
              </a:tr>
              <a:tr h="370840">
                <a:tc>
                  <a:txBody>
                    <a:bodyPr/>
                    <a:lstStyle/>
                    <a:p>
                      <a:r>
                        <a:rPr lang="en-US" sz="1800" dirty="0"/>
                        <a:t>25-hydroxyvitamin D</a:t>
                      </a:r>
                    </a:p>
                  </a:txBody>
                  <a:tcPr/>
                </a:tc>
                <a:tc>
                  <a:txBody>
                    <a:bodyPr/>
                    <a:lstStyle/>
                    <a:p>
                      <a:pPr algn="ctr"/>
                      <a:r>
                        <a:rPr lang="en-US" sz="1800" dirty="0"/>
                        <a:t>40 ng/mL</a:t>
                      </a:r>
                    </a:p>
                  </a:txBody>
                  <a:tcPr/>
                </a:tc>
                <a:tc>
                  <a:txBody>
                    <a:bodyPr/>
                    <a:lstStyle/>
                    <a:p>
                      <a:pPr algn="ctr"/>
                      <a:r>
                        <a:rPr lang="en-US" sz="1600" dirty="0"/>
                        <a:t>20-50</a:t>
                      </a:r>
                    </a:p>
                  </a:txBody>
                  <a:tcPr/>
                </a:tc>
                <a:extLst>
                  <a:ext uri="{0D108BD9-81ED-4DB2-BD59-A6C34878D82A}">
                    <a16:rowId xmlns:a16="http://schemas.microsoft.com/office/drawing/2014/main" val="1787307068"/>
                  </a:ext>
                </a:extLst>
              </a:tr>
              <a:tr h="370840">
                <a:tc>
                  <a:txBody>
                    <a:bodyPr/>
                    <a:lstStyle/>
                    <a:p>
                      <a:r>
                        <a:rPr lang="en-US" sz="1800" dirty="0"/>
                        <a:t>24-hour urine calcium</a:t>
                      </a:r>
                    </a:p>
                  </a:txBody>
                  <a:tcPr/>
                </a:tc>
                <a:tc>
                  <a:txBody>
                    <a:bodyPr/>
                    <a:lstStyle/>
                    <a:p>
                      <a:pPr algn="ctr"/>
                      <a:r>
                        <a:rPr lang="en-US" sz="1800" dirty="0"/>
                        <a:t>260 mg</a:t>
                      </a:r>
                    </a:p>
                  </a:txBody>
                  <a:tcPr/>
                </a:tc>
                <a:tc>
                  <a:txBody>
                    <a:bodyPr/>
                    <a:lstStyle/>
                    <a:p>
                      <a:pPr algn="ctr"/>
                      <a:endParaRPr lang="en-US" sz="1600" dirty="0"/>
                    </a:p>
                  </a:txBody>
                  <a:tcPr/>
                </a:tc>
                <a:extLst>
                  <a:ext uri="{0D108BD9-81ED-4DB2-BD59-A6C34878D82A}">
                    <a16:rowId xmlns:a16="http://schemas.microsoft.com/office/drawing/2014/main" val="1395172626"/>
                  </a:ext>
                </a:extLst>
              </a:tr>
            </a:tbl>
          </a:graphicData>
        </a:graphic>
      </p:graphicFrame>
    </p:spTree>
    <p:extLst>
      <p:ext uri="{BB962C8B-B14F-4D97-AF65-F5344CB8AC3E}">
        <p14:creationId xmlns:p14="http://schemas.microsoft.com/office/powerpoint/2010/main" val="82387839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E7BAE-EA74-57E8-3679-BE78A90A38C8}"/>
              </a:ext>
            </a:extLst>
          </p:cNvPr>
          <p:cNvSpPr>
            <a:spLocks noGrp="1"/>
          </p:cNvSpPr>
          <p:nvPr>
            <p:ph type="title"/>
          </p:nvPr>
        </p:nvSpPr>
        <p:spPr/>
        <p:txBody>
          <a:bodyPr>
            <a:normAutofit fontScale="90000"/>
          </a:bodyPr>
          <a:lstStyle/>
          <a:p>
            <a:pPr>
              <a:lnSpc>
                <a:spcPct val="100000"/>
              </a:lnSpc>
            </a:pPr>
            <a:r>
              <a:rPr lang="en-US" dirty="0"/>
              <a:t>Case 3: How would you advise the patient regarding management of primary hyperparathyroidism? </a:t>
            </a:r>
          </a:p>
        </p:txBody>
      </p:sp>
      <p:sp>
        <p:nvSpPr>
          <p:cNvPr id="3" name="Content Placeholder 2">
            <a:extLst>
              <a:ext uri="{FF2B5EF4-FFF2-40B4-BE49-F238E27FC236}">
                <a16:creationId xmlns:a16="http://schemas.microsoft.com/office/drawing/2014/main" id="{B81EC059-52EB-5D7B-B87B-58577AB03923}"/>
              </a:ext>
            </a:extLst>
          </p:cNvPr>
          <p:cNvSpPr>
            <a:spLocks noGrp="1"/>
          </p:cNvSpPr>
          <p:nvPr>
            <p:ph idx="1"/>
          </p:nvPr>
        </p:nvSpPr>
        <p:spPr>
          <a:xfrm>
            <a:off x="973138" y="2192594"/>
            <a:ext cx="9998921" cy="3787200"/>
          </a:xfrm>
        </p:spPr>
        <p:txBody>
          <a:bodyPr/>
          <a:lstStyle/>
          <a:p>
            <a:pPr marL="514196" indent="-514196">
              <a:buFont typeface="+mj-lt"/>
              <a:buAutoNum type="arabicPeriod"/>
            </a:pPr>
            <a:r>
              <a:rPr lang="en-US" dirty="0">
                <a:latin typeface="Arial" panose="020B0604020202020204" pitchFamily="34" charset="0"/>
                <a:cs typeface="Arial" panose="020B0604020202020204" pitchFamily="34" charset="0"/>
              </a:rPr>
              <a:t>There is no indication for surgical management at the present time; serial monitoring of serum calcium and bone density is recommended.</a:t>
            </a:r>
          </a:p>
          <a:p>
            <a:pPr marL="514196" indent="-514196">
              <a:buFont typeface="+mj-lt"/>
              <a:buAutoNum type="arabicPeriod"/>
            </a:pPr>
            <a:r>
              <a:rPr lang="en-US" dirty="0">
                <a:latin typeface="Arial" panose="020B0604020202020204" pitchFamily="34" charset="0"/>
                <a:cs typeface="Arial" panose="020B0604020202020204" pitchFamily="34" charset="0"/>
              </a:rPr>
              <a:t>Although LVH is not an indication for surgery, it is expected to improve following parathyroidectomy.</a:t>
            </a:r>
          </a:p>
          <a:p>
            <a:pPr marL="514196" indent="-514196">
              <a:buFont typeface="+mj-lt"/>
              <a:buAutoNum type="arabicPeriod"/>
            </a:pPr>
            <a:r>
              <a:rPr lang="en-US" dirty="0">
                <a:latin typeface="Arial" panose="020B0604020202020204" pitchFamily="34" charset="0"/>
                <a:cs typeface="Arial" panose="020B0604020202020204" pitchFamily="34" charset="0"/>
              </a:rPr>
              <a:t>The patient’s cardiovascular abnormalities are not clearly related to primary hyperparathyroidism, but she has at least one indication for parathyroidectomy.</a:t>
            </a:r>
          </a:p>
          <a:p>
            <a:pPr marL="514196" indent="-514196">
              <a:buFont typeface="+mj-lt"/>
              <a:buAutoNum type="arabicPeriod"/>
            </a:pPr>
            <a:r>
              <a:rPr lang="en-US" dirty="0">
                <a:latin typeface="Arial" panose="020B0604020202020204" pitchFamily="34" charset="0"/>
                <a:cs typeface="Arial" panose="020B0604020202020204" pitchFamily="34" charset="0"/>
              </a:rPr>
              <a:t>Normalization of serum calcium after successful parathyroidectomy will decrease her risk of CV death.</a:t>
            </a:r>
          </a:p>
        </p:txBody>
      </p:sp>
    </p:spTree>
    <p:extLst>
      <p:ext uri="{BB962C8B-B14F-4D97-AF65-F5344CB8AC3E}">
        <p14:creationId xmlns:p14="http://schemas.microsoft.com/office/powerpoint/2010/main" val="2287366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1A428A-223B-D486-93CC-B59F25D733DB}"/>
              </a:ext>
            </a:extLst>
          </p:cNvPr>
          <p:cNvSpPr>
            <a:spLocks noGrp="1"/>
          </p:cNvSpPr>
          <p:nvPr>
            <p:ph type="title"/>
          </p:nvPr>
        </p:nvSpPr>
        <p:spPr/>
        <p:txBody>
          <a:bodyPr/>
          <a:lstStyle/>
          <a:p>
            <a:r>
              <a:rPr lang="en-US" dirty="0"/>
              <a:t>Learning Objectives</a:t>
            </a:r>
          </a:p>
        </p:txBody>
      </p:sp>
      <p:sp>
        <p:nvSpPr>
          <p:cNvPr id="3" name="Content Placeholder 2">
            <a:extLst>
              <a:ext uri="{FF2B5EF4-FFF2-40B4-BE49-F238E27FC236}">
                <a16:creationId xmlns:a16="http://schemas.microsoft.com/office/drawing/2014/main" id="{4B51C5FB-8FF4-6CBA-BAAB-88C6CD904001}"/>
              </a:ext>
            </a:extLst>
          </p:cNvPr>
          <p:cNvSpPr>
            <a:spLocks noGrp="1"/>
          </p:cNvSpPr>
          <p:nvPr>
            <p:ph sz="half" idx="13"/>
          </p:nvPr>
        </p:nvSpPr>
        <p:spPr>
          <a:xfrm>
            <a:off x="4991100" y="1597026"/>
            <a:ext cx="6812973" cy="3663950"/>
          </a:xfrm>
        </p:spPr>
        <p:txBody>
          <a:bodyPr/>
          <a:lstStyle/>
          <a:p>
            <a:pPr>
              <a:lnSpc>
                <a:spcPct val="100000"/>
              </a:lnSpc>
            </a:pPr>
            <a:r>
              <a:rPr lang="en-US" sz="2800" dirty="0"/>
              <a:t>Demonstrate an understanding of the changing epidemiology of primary hyperparathyroidism</a:t>
            </a:r>
          </a:p>
          <a:p>
            <a:pPr>
              <a:lnSpc>
                <a:spcPct val="100000"/>
              </a:lnSpc>
            </a:pPr>
            <a:r>
              <a:rPr lang="en-US" sz="2800" dirty="0"/>
              <a:t>Review appropriate initial evaluation of patients with hyperparathyroidism</a:t>
            </a:r>
          </a:p>
          <a:p>
            <a:pPr>
              <a:lnSpc>
                <a:spcPct val="100000"/>
              </a:lnSpc>
            </a:pPr>
            <a:r>
              <a:rPr lang="en-US" sz="2800" dirty="0"/>
              <a:t>Recognize the impact of primary hyperparathyroidism on target organs</a:t>
            </a:r>
          </a:p>
          <a:p>
            <a:pPr>
              <a:lnSpc>
                <a:spcPct val="100000"/>
              </a:lnSpc>
            </a:pPr>
            <a:r>
              <a:rPr lang="en-US" sz="2800" dirty="0"/>
              <a:t>Discuss the updated 2022 guidelines in the management of primary hyperparathyroidism</a:t>
            </a:r>
          </a:p>
        </p:txBody>
      </p:sp>
    </p:spTree>
    <p:extLst>
      <p:ext uri="{BB962C8B-B14F-4D97-AF65-F5344CB8AC3E}">
        <p14:creationId xmlns:p14="http://schemas.microsoft.com/office/powerpoint/2010/main" val="37144196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E7BAE-EA74-57E8-3679-BE78A90A38C8}"/>
              </a:ext>
            </a:extLst>
          </p:cNvPr>
          <p:cNvSpPr>
            <a:spLocks noGrp="1"/>
          </p:cNvSpPr>
          <p:nvPr>
            <p:ph type="title"/>
          </p:nvPr>
        </p:nvSpPr>
        <p:spPr/>
        <p:txBody>
          <a:bodyPr>
            <a:normAutofit fontScale="90000"/>
          </a:bodyPr>
          <a:lstStyle/>
          <a:p>
            <a:pPr>
              <a:lnSpc>
                <a:spcPct val="100000"/>
              </a:lnSpc>
            </a:pPr>
            <a:r>
              <a:rPr lang="en-US" dirty="0"/>
              <a:t>Case 3: How would you advise the patient regarding management of primary hyperparathyroidism? </a:t>
            </a:r>
          </a:p>
        </p:txBody>
      </p:sp>
      <p:sp>
        <p:nvSpPr>
          <p:cNvPr id="3" name="Content Placeholder 2">
            <a:extLst>
              <a:ext uri="{FF2B5EF4-FFF2-40B4-BE49-F238E27FC236}">
                <a16:creationId xmlns:a16="http://schemas.microsoft.com/office/drawing/2014/main" id="{B81EC059-52EB-5D7B-B87B-58577AB03923}"/>
              </a:ext>
            </a:extLst>
          </p:cNvPr>
          <p:cNvSpPr>
            <a:spLocks noGrp="1"/>
          </p:cNvSpPr>
          <p:nvPr>
            <p:ph idx="1"/>
          </p:nvPr>
        </p:nvSpPr>
        <p:spPr>
          <a:xfrm>
            <a:off x="973138" y="2192594"/>
            <a:ext cx="9998921" cy="3787200"/>
          </a:xfrm>
        </p:spPr>
        <p:txBody>
          <a:bodyPr/>
          <a:lstStyle/>
          <a:p>
            <a:pPr marL="514196" indent="-514196">
              <a:buFont typeface="+mj-lt"/>
              <a:buAutoNum type="arabicPeriod"/>
            </a:pPr>
            <a:r>
              <a:rPr lang="en-US" dirty="0">
                <a:latin typeface="Arial" panose="020B0604020202020204" pitchFamily="34" charset="0"/>
                <a:cs typeface="Arial" panose="020B0604020202020204" pitchFamily="34" charset="0"/>
              </a:rPr>
              <a:t>There is no indication for surgical management at the present time; serial monitoring of serum calcium and bone density is recommended.</a:t>
            </a:r>
          </a:p>
          <a:p>
            <a:pPr marL="514196" indent="-514196">
              <a:buFont typeface="+mj-lt"/>
              <a:buAutoNum type="arabicPeriod"/>
            </a:pPr>
            <a:r>
              <a:rPr lang="en-US" dirty="0">
                <a:latin typeface="Arial" panose="020B0604020202020204" pitchFamily="34" charset="0"/>
                <a:cs typeface="Arial" panose="020B0604020202020204" pitchFamily="34" charset="0"/>
              </a:rPr>
              <a:t>Although LVH is not an indication for surgery, it is expected to improve following parathyroidectomy.</a:t>
            </a:r>
          </a:p>
          <a:p>
            <a:pPr marL="514196" indent="-514196">
              <a:buFont typeface="+mj-lt"/>
              <a:buAutoNum type="arabicPeriod"/>
            </a:pPr>
            <a:r>
              <a:rPr lang="en-US" b="1" dirty="0">
                <a:solidFill>
                  <a:schemeClr val="accent1"/>
                </a:solidFill>
                <a:latin typeface="Arial" panose="020B0604020202020204" pitchFamily="34" charset="0"/>
                <a:cs typeface="Arial" panose="020B0604020202020204" pitchFamily="34" charset="0"/>
              </a:rPr>
              <a:t>The patient’s cardiovascular abnormalities are not clearly related to primary hyperparathyroidism, but she has at least one indication for parathyroidectomy.</a:t>
            </a:r>
          </a:p>
          <a:p>
            <a:pPr marL="514196" indent="-514196">
              <a:buFont typeface="+mj-lt"/>
              <a:buAutoNum type="arabicPeriod"/>
            </a:pPr>
            <a:r>
              <a:rPr lang="en-US" dirty="0">
                <a:latin typeface="Arial" panose="020B0604020202020204" pitchFamily="34" charset="0"/>
                <a:cs typeface="Arial" panose="020B0604020202020204" pitchFamily="34" charset="0"/>
              </a:rPr>
              <a:t>Normalization of serum calcium after successful parathyroidectomy will decrease her risk of CV death.</a:t>
            </a:r>
          </a:p>
        </p:txBody>
      </p:sp>
    </p:spTree>
    <p:extLst>
      <p:ext uri="{BB962C8B-B14F-4D97-AF65-F5344CB8AC3E}">
        <p14:creationId xmlns:p14="http://schemas.microsoft.com/office/powerpoint/2010/main" val="42169201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6">
            <a:extLst>
              <a:ext uri="{FF2B5EF4-FFF2-40B4-BE49-F238E27FC236}">
                <a16:creationId xmlns:a16="http://schemas.microsoft.com/office/drawing/2014/main" id="{CCD2A375-F2B1-F50C-FA58-EF556ABECA4C}"/>
              </a:ext>
            </a:extLst>
          </p:cNvPr>
          <p:cNvGraphicFramePr>
            <a:graphicFrameLocks noGrp="1"/>
          </p:cNvGraphicFramePr>
          <p:nvPr>
            <p:extLst>
              <p:ext uri="{D42A27DB-BD31-4B8C-83A1-F6EECF244321}">
                <p14:modId xmlns:p14="http://schemas.microsoft.com/office/powerpoint/2010/main" val="3928859360"/>
              </p:ext>
            </p:extLst>
          </p:nvPr>
        </p:nvGraphicFramePr>
        <p:xfrm>
          <a:off x="973138" y="1875725"/>
          <a:ext cx="9269094" cy="3766185"/>
        </p:xfrm>
        <a:graphic>
          <a:graphicData uri="http://schemas.openxmlformats.org/drawingml/2006/table">
            <a:tbl>
              <a:tblPr firstRow="1" firstCol="1" bandRow="1">
                <a:tableStyleId>{3B4B98B0-60AC-42C2-AFA5-B58CD77FA1E5}</a:tableStyleId>
              </a:tblPr>
              <a:tblGrid>
                <a:gridCol w="4283928">
                  <a:extLst>
                    <a:ext uri="{9D8B030D-6E8A-4147-A177-3AD203B41FA5}">
                      <a16:colId xmlns:a16="http://schemas.microsoft.com/office/drawing/2014/main" val="4038494848"/>
                    </a:ext>
                  </a:extLst>
                </a:gridCol>
                <a:gridCol w="2376504">
                  <a:extLst>
                    <a:ext uri="{9D8B030D-6E8A-4147-A177-3AD203B41FA5}">
                      <a16:colId xmlns:a16="http://schemas.microsoft.com/office/drawing/2014/main" val="2785016973"/>
                    </a:ext>
                  </a:extLst>
                </a:gridCol>
                <a:gridCol w="2608662">
                  <a:extLst>
                    <a:ext uri="{9D8B030D-6E8A-4147-A177-3AD203B41FA5}">
                      <a16:colId xmlns:a16="http://schemas.microsoft.com/office/drawing/2014/main" val="535439676"/>
                    </a:ext>
                  </a:extLst>
                </a:gridCol>
              </a:tblGrid>
              <a:tr h="699334">
                <a:tc>
                  <a:txBody>
                    <a:bodyPr/>
                    <a:lstStyle/>
                    <a:p>
                      <a:pPr marL="0" marR="0">
                        <a:lnSpc>
                          <a:spcPct val="107000"/>
                        </a:lnSpc>
                        <a:spcBef>
                          <a:spcPts val="0"/>
                        </a:spcBef>
                        <a:spcAft>
                          <a:spcPts val="0"/>
                        </a:spcAft>
                      </a:pPr>
                      <a:r>
                        <a:rPr lang="en-US" sz="2200">
                          <a:effectLst/>
                        </a:rPr>
                        <a:t> </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Khosla et al. </a:t>
                      </a:r>
                    </a:p>
                    <a:p>
                      <a:pPr marL="0" marR="0" algn="ctr">
                        <a:lnSpc>
                          <a:spcPct val="107000"/>
                        </a:lnSpc>
                        <a:spcBef>
                          <a:spcPts val="0"/>
                        </a:spcBef>
                        <a:spcAft>
                          <a:spcPts val="0"/>
                        </a:spcAft>
                      </a:pPr>
                      <a:r>
                        <a:rPr lang="en-US" sz="2200" dirty="0">
                          <a:effectLst/>
                        </a:rPr>
                        <a:t>1999</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Vestergaard et al. </a:t>
                      </a:r>
                    </a:p>
                    <a:p>
                      <a:pPr marL="0" marR="0" algn="ctr">
                        <a:lnSpc>
                          <a:spcPct val="107000"/>
                        </a:lnSpc>
                        <a:spcBef>
                          <a:spcPts val="0"/>
                        </a:spcBef>
                        <a:spcAft>
                          <a:spcPts val="0"/>
                        </a:spcAft>
                      </a:pPr>
                      <a:r>
                        <a:rPr lang="en-US" sz="2200" dirty="0">
                          <a:effectLst/>
                        </a:rPr>
                        <a:t>2000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2434012679"/>
                  </a:ext>
                </a:extLst>
              </a:tr>
              <a:tr h="340652">
                <a:tc>
                  <a:txBody>
                    <a:bodyPr/>
                    <a:lstStyle/>
                    <a:p>
                      <a:pPr marL="0" marR="0">
                        <a:lnSpc>
                          <a:spcPct val="107000"/>
                        </a:lnSpc>
                        <a:spcBef>
                          <a:spcPts val="0"/>
                        </a:spcBef>
                        <a:spcAft>
                          <a:spcPts val="0"/>
                        </a:spcAft>
                      </a:pPr>
                      <a:r>
                        <a:rPr lang="en-US" sz="2200">
                          <a:effectLst/>
                        </a:rPr>
                        <a:t>Cohort size </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407</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a:effectLst/>
                        </a:rPr>
                        <a:t>674</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3292360116"/>
                  </a:ext>
                </a:extLst>
              </a:tr>
              <a:tr h="340652">
                <a:tc>
                  <a:txBody>
                    <a:bodyPr/>
                    <a:lstStyle/>
                    <a:p>
                      <a:pPr marL="0" marR="0">
                        <a:lnSpc>
                          <a:spcPct val="107000"/>
                        </a:lnSpc>
                        <a:spcBef>
                          <a:spcPts val="0"/>
                        </a:spcBef>
                        <a:spcAft>
                          <a:spcPts val="0"/>
                        </a:spcAft>
                      </a:pPr>
                      <a:r>
                        <a:rPr lang="en-US" sz="2200" dirty="0">
                          <a:effectLst/>
                        </a:rPr>
                        <a:t>Type of study</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Population-based</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Surgical</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4271861594"/>
                  </a:ext>
                </a:extLst>
              </a:tr>
              <a:tr h="340652">
                <a:tc>
                  <a:txBody>
                    <a:bodyPr/>
                    <a:lstStyle/>
                    <a:p>
                      <a:pPr marL="0" marR="0">
                        <a:lnSpc>
                          <a:spcPct val="107000"/>
                        </a:lnSpc>
                        <a:spcBef>
                          <a:spcPts val="0"/>
                        </a:spcBef>
                        <a:spcAft>
                          <a:spcPts val="0"/>
                        </a:spcAft>
                      </a:pPr>
                      <a:r>
                        <a:rPr lang="en-US" sz="2200">
                          <a:effectLst/>
                        </a:rPr>
                        <a:t>Treated surgically (%)</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a:effectLst/>
                        </a:rPr>
                        <a:t>23</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100</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2487674792"/>
                  </a:ext>
                </a:extLst>
              </a:tr>
              <a:tr h="340652">
                <a:tc>
                  <a:txBody>
                    <a:bodyPr/>
                    <a:lstStyle/>
                    <a:p>
                      <a:pPr marL="0" marR="0">
                        <a:lnSpc>
                          <a:spcPct val="107000"/>
                        </a:lnSpc>
                        <a:spcBef>
                          <a:spcPts val="0"/>
                        </a:spcBef>
                        <a:spcAft>
                          <a:spcPts val="0"/>
                        </a:spcAft>
                      </a:pPr>
                      <a:r>
                        <a:rPr lang="en-US" sz="2200">
                          <a:effectLst/>
                        </a:rPr>
                        <a:t>Mean calcium, mg/dL (mmol/L)</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a:effectLst/>
                        </a:rPr>
                        <a:t>10.9 (2.73)</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11.8 (2.95)</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3979066"/>
                  </a:ext>
                </a:extLst>
              </a:tr>
              <a:tr h="340652">
                <a:tc>
                  <a:txBody>
                    <a:bodyPr/>
                    <a:lstStyle/>
                    <a:p>
                      <a:pPr marL="0" marR="0">
                        <a:lnSpc>
                          <a:spcPct val="107000"/>
                        </a:lnSpc>
                        <a:spcBef>
                          <a:spcPts val="0"/>
                        </a:spcBef>
                        <a:spcAft>
                          <a:spcPts val="0"/>
                        </a:spcAft>
                      </a:pPr>
                      <a:r>
                        <a:rPr lang="en-US" sz="2200">
                          <a:effectLst/>
                        </a:rPr>
                        <a:t>Fracture risk</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a:effectLst/>
                        </a:rPr>
                        <a:t> </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 </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4260611679"/>
                  </a:ext>
                </a:extLst>
              </a:tr>
              <a:tr h="340652">
                <a:tc>
                  <a:txBody>
                    <a:bodyPr/>
                    <a:lstStyle/>
                    <a:p>
                      <a:pPr marL="284163" marR="0" indent="0">
                        <a:lnSpc>
                          <a:spcPct val="107000"/>
                        </a:lnSpc>
                        <a:spcBef>
                          <a:spcPts val="0"/>
                        </a:spcBef>
                        <a:spcAft>
                          <a:spcPts val="0"/>
                        </a:spcAft>
                      </a:pPr>
                      <a:r>
                        <a:rPr lang="en-US" sz="2200" dirty="0">
                          <a:effectLst/>
                        </a:rPr>
                        <a:t>Vertebra</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a:effectLst/>
                        </a:rPr>
                        <a:t>3.2</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3.5</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2295617543"/>
                  </a:ext>
                </a:extLst>
              </a:tr>
              <a:tr h="340652">
                <a:tc>
                  <a:txBody>
                    <a:bodyPr/>
                    <a:lstStyle/>
                    <a:p>
                      <a:pPr marL="0" marR="0" indent="284163">
                        <a:lnSpc>
                          <a:spcPct val="107000"/>
                        </a:lnSpc>
                        <a:spcBef>
                          <a:spcPts val="0"/>
                        </a:spcBef>
                        <a:spcAft>
                          <a:spcPts val="0"/>
                        </a:spcAft>
                      </a:pPr>
                      <a:r>
                        <a:rPr lang="en-US" sz="2200" dirty="0">
                          <a:effectLst/>
                        </a:rPr>
                        <a:t>Forearm</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a:effectLst/>
                        </a:rPr>
                        <a:t>2.2</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1.9</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2364153441"/>
                  </a:ext>
                </a:extLst>
              </a:tr>
              <a:tr h="340652">
                <a:tc>
                  <a:txBody>
                    <a:bodyPr/>
                    <a:lstStyle/>
                    <a:p>
                      <a:pPr marL="0" marR="0" indent="284163">
                        <a:lnSpc>
                          <a:spcPct val="107000"/>
                        </a:lnSpc>
                        <a:spcBef>
                          <a:spcPts val="0"/>
                        </a:spcBef>
                        <a:spcAft>
                          <a:spcPts val="0"/>
                        </a:spcAft>
                      </a:pPr>
                      <a:r>
                        <a:rPr lang="en-US" sz="2200" dirty="0">
                          <a:effectLst/>
                        </a:rPr>
                        <a:t>Hip</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a:effectLst/>
                        </a:rPr>
                        <a:t>1.4</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1.5</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1387405943"/>
                  </a:ext>
                </a:extLst>
              </a:tr>
              <a:tr h="340652">
                <a:tc>
                  <a:txBody>
                    <a:bodyPr/>
                    <a:lstStyle/>
                    <a:p>
                      <a:pPr marL="0" marR="0" indent="284163">
                        <a:lnSpc>
                          <a:spcPct val="107000"/>
                        </a:lnSpc>
                        <a:spcBef>
                          <a:spcPts val="0"/>
                        </a:spcBef>
                        <a:spcAft>
                          <a:spcPts val="0"/>
                        </a:spcAft>
                      </a:pPr>
                      <a:r>
                        <a:rPr lang="en-US" sz="2200" dirty="0">
                          <a:effectLst/>
                        </a:rPr>
                        <a:t>Any site </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a:effectLst/>
                        </a:rPr>
                        <a:t>1.3</a:t>
                      </a:r>
                      <a:endParaRPr lang="en-US" sz="220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tc>
                  <a:txBody>
                    <a:bodyPr/>
                    <a:lstStyle/>
                    <a:p>
                      <a:pPr marL="0" marR="0" algn="ctr">
                        <a:lnSpc>
                          <a:spcPct val="107000"/>
                        </a:lnSpc>
                        <a:spcBef>
                          <a:spcPts val="0"/>
                        </a:spcBef>
                        <a:spcAft>
                          <a:spcPts val="0"/>
                        </a:spcAft>
                      </a:pPr>
                      <a:r>
                        <a:rPr lang="en-US" sz="2200" dirty="0">
                          <a:effectLst/>
                        </a:rPr>
                        <a:t>1.8</a:t>
                      </a:r>
                      <a:endParaRPr lang="en-US" sz="2200" dirty="0">
                        <a:effectLst/>
                        <a:latin typeface="Calibri" panose="020F0502020204030204" pitchFamily="34" charset="0"/>
                        <a:ea typeface="Calibri" panose="020F0502020204030204" pitchFamily="34" charset="0"/>
                        <a:cs typeface="Times New Roman" panose="02020603050405020304" pitchFamily="18" charset="0"/>
                      </a:endParaRPr>
                    </a:p>
                  </a:txBody>
                  <a:tcPr marL="68562" marR="68562" marT="0" marB="0"/>
                </a:tc>
                <a:extLst>
                  <a:ext uri="{0D108BD9-81ED-4DB2-BD59-A6C34878D82A}">
                    <a16:rowId xmlns:a16="http://schemas.microsoft.com/office/drawing/2014/main" val="1155626640"/>
                  </a:ext>
                </a:extLst>
              </a:tr>
            </a:tbl>
          </a:graphicData>
        </a:graphic>
      </p:graphicFrame>
      <p:sp>
        <p:nvSpPr>
          <p:cNvPr id="2" name="Title 1">
            <a:extLst>
              <a:ext uri="{FF2B5EF4-FFF2-40B4-BE49-F238E27FC236}">
                <a16:creationId xmlns:a16="http://schemas.microsoft.com/office/drawing/2014/main" id="{95B4D4DA-3AB7-B0F8-37B1-4D99F38FFE25}"/>
              </a:ext>
            </a:extLst>
          </p:cNvPr>
          <p:cNvSpPr>
            <a:spLocks noGrp="1"/>
          </p:cNvSpPr>
          <p:nvPr>
            <p:ph type="title"/>
          </p:nvPr>
        </p:nvSpPr>
        <p:spPr/>
        <p:txBody>
          <a:bodyPr/>
          <a:lstStyle/>
          <a:p>
            <a:r>
              <a:rPr lang="en-US" dirty="0"/>
              <a:t>Fracture Incidence in PHPT</a:t>
            </a:r>
          </a:p>
        </p:txBody>
      </p:sp>
      <p:sp>
        <p:nvSpPr>
          <p:cNvPr id="6" name="TextShape 1">
            <a:extLst>
              <a:ext uri="{FF2B5EF4-FFF2-40B4-BE49-F238E27FC236}">
                <a16:creationId xmlns:a16="http://schemas.microsoft.com/office/drawing/2014/main" id="{A65AF841-D493-720D-A3B0-BE4A9E614E38}"/>
              </a:ext>
            </a:extLst>
          </p:cNvPr>
          <p:cNvSpPr txBox="1"/>
          <p:nvPr/>
        </p:nvSpPr>
        <p:spPr>
          <a:xfrm>
            <a:off x="8653828" y="6393686"/>
            <a:ext cx="3444399" cy="194156"/>
          </a:xfrm>
          <a:prstGeom prst="rect">
            <a:avLst/>
          </a:prstGeom>
          <a:noFill/>
          <a:ln>
            <a:noFill/>
          </a:ln>
        </p:spPr>
        <p:txBody>
          <a:bodyPr lIns="0" tIns="0" rIns="0" bIns="0" anchor="ctr"/>
          <a:lstStyle/>
          <a:p>
            <a:pPr algn="r">
              <a:lnSpc>
                <a:spcPct val="97000"/>
              </a:lnSpc>
            </a:pPr>
            <a:r>
              <a:rPr lang="en-US" sz="1200" spc="-1" dirty="0">
                <a:solidFill>
                  <a:schemeClr val="tx1">
                    <a:lumMod val="50000"/>
                    <a:lumOff val="50000"/>
                  </a:schemeClr>
                </a:solidFill>
                <a:latin typeface="+mj-lt"/>
                <a:ea typeface="Arial Unicode MS"/>
              </a:rPr>
              <a:t>Khosla S et al.</a:t>
            </a:r>
            <a:r>
              <a:rPr lang="en-US" sz="1200" i="1" spc="-1" dirty="0">
                <a:solidFill>
                  <a:schemeClr val="tx1">
                    <a:lumMod val="50000"/>
                    <a:lumOff val="50000"/>
                  </a:schemeClr>
                </a:solidFill>
                <a:latin typeface="+mj-lt"/>
                <a:ea typeface="Arial Unicode MS"/>
              </a:rPr>
              <a:t> J Bone Miner Res 1999</a:t>
            </a:r>
          </a:p>
          <a:p>
            <a:pPr algn="r">
              <a:lnSpc>
                <a:spcPct val="97000"/>
              </a:lnSpc>
            </a:pPr>
            <a:r>
              <a:rPr lang="nl-NL" sz="1200" dirty="0">
                <a:solidFill>
                  <a:schemeClr val="tx1">
                    <a:lumMod val="50000"/>
                    <a:lumOff val="50000"/>
                  </a:schemeClr>
                </a:solidFill>
                <a:latin typeface="+mj-lt"/>
              </a:rPr>
              <a:t>Vestergaard P et al. </a:t>
            </a:r>
            <a:r>
              <a:rPr lang="nl-NL" sz="1200" i="1" dirty="0">
                <a:solidFill>
                  <a:schemeClr val="tx1">
                    <a:lumMod val="50000"/>
                    <a:lumOff val="50000"/>
                  </a:schemeClr>
                </a:solidFill>
                <a:latin typeface="+mj-lt"/>
              </a:rPr>
              <a:t>BMJ</a:t>
            </a:r>
            <a:r>
              <a:rPr lang="nl-NL" sz="1200" dirty="0">
                <a:solidFill>
                  <a:schemeClr val="tx1">
                    <a:lumMod val="50000"/>
                    <a:lumOff val="50000"/>
                  </a:schemeClr>
                </a:solidFill>
                <a:latin typeface="+mj-lt"/>
              </a:rPr>
              <a:t> 2000</a:t>
            </a:r>
            <a:endParaRPr lang="en-US" sz="1200" spc="-1" dirty="0">
              <a:solidFill>
                <a:schemeClr val="tx1">
                  <a:lumMod val="50000"/>
                  <a:lumOff val="50000"/>
                </a:schemeClr>
              </a:solidFill>
              <a:latin typeface="+mj-lt"/>
            </a:endParaRPr>
          </a:p>
        </p:txBody>
      </p:sp>
    </p:spTree>
    <p:extLst>
      <p:ext uri="{BB962C8B-B14F-4D97-AF65-F5344CB8AC3E}">
        <p14:creationId xmlns:p14="http://schemas.microsoft.com/office/powerpoint/2010/main" val="1943617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lef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924B1-8A6D-8DB0-CEAE-6EC1F08FF17A}"/>
              </a:ext>
            </a:extLst>
          </p:cNvPr>
          <p:cNvSpPr>
            <a:spLocks noGrp="1"/>
          </p:cNvSpPr>
          <p:nvPr>
            <p:ph type="title"/>
          </p:nvPr>
        </p:nvSpPr>
        <p:spPr/>
        <p:txBody>
          <a:bodyPr/>
          <a:lstStyle/>
          <a:p>
            <a:r>
              <a:rPr lang="en-US" dirty="0"/>
              <a:t>Fracture Incidence after PTX</a:t>
            </a:r>
          </a:p>
        </p:txBody>
      </p:sp>
      <p:pic>
        <p:nvPicPr>
          <p:cNvPr id="6" name="Picture 5">
            <a:extLst>
              <a:ext uri="{FF2B5EF4-FFF2-40B4-BE49-F238E27FC236}">
                <a16:creationId xmlns:a16="http://schemas.microsoft.com/office/drawing/2014/main" id="{701AA339-1B2E-8C90-7695-75DF99AC09F9}"/>
              </a:ext>
            </a:extLst>
          </p:cNvPr>
          <p:cNvPicPr>
            <a:picLocks noChangeAspect="1"/>
          </p:cNvPicPr>
          <p:nvPr/>
        </p:nvPicPr>
        <p:blipFill>
          <a:blip r:embed="rId3"/>
          <a:stretch>
            <a:fillRect/>
          </a:stretch>
        </p:blipFill>
        <p:spPr>
          <a:xfrm>
            <a:off x="974472" y="1223758"/>
            <a:ext cx="7855418" cy="5514504"/>
          </a:xfrm>
          <a:prstGeom prst="rect">
            <a:avLst/>
          </a:prstGeom>
        </p:spPr>
      </p:pic>
      <p:sp>
        <p:nvSpPr>
          <p:cNvPr id="8" name="TextBox 7">
            <a:extLst>
              <a:ext uri="{FF2B5EF4-FFF2-40B4-BE49-F238E27FC236}">
                <a16:creationId xmlns:a16="http://schemas.microsoft.com/office/drawing/2014/main" id="{158A53D4-B736-A922-4BF2-82A4EA1641CD}"/>
              </a:ext>
            </a:extLst>
          </p:cNvPr>
          <p:cNvSpPr txBox="1"/>
          <p:nvPr/>
        </p:nvSpPr>
        <p:spPr>
          <a:xfrm>
            <a:off x="6096342" y="6444709"/>
            <a:ext cx="6092483" cy="276927"/>
          </a:xfrm>
          <a:prstGeom prst="rect">
            <a:avLst/>
          </a:prstGeom>
          <a:noFill/>
        </p:spPr>
        <p:txBody>
          <a:bodyPr wrap="square">
            <a:spAutoFit/>
          </a:bodyPr>
          <a:lstStyle/>
          <a:p>
            <a:pPr algn="r"/>
            <a:r>
              <a:rPr lang="nl-NL" sz="1200" dirty="0">
                <a:solidFill>
                  <a:schemeClr val="tx1">
                    <a:lumMod val="50000"/>
                    <a:lumOff val="50000"/>
                  </a:schemeClr>
                </a:solidFill>
              </a:rPr>
              <a:t>Vestergaard et al. </a:t>
            </a:r>
            <a:r>
              <a:rPr lang="nl-NL" sz="1200" i="1" dirty="0">
                <a:solidFill>
                  <a:schemeClr val="tx1">
                    <a:lumMod val="50000"/>
                    <a:lumOff val="50000"/>
                  </a:schemeClr>
                </a:solidFill>
              </a:rPr>
              <a:t>BMJ</a:t>
            </a:r>
            <a:r>
              <a:rPr lang="nl-NL" sz="1200" dirty="0">
                <a:solidFill>
                  <a:schemeClr val="tx1">
                    <a:lumMod val="50000"/>
                    <a:lumOff val="50000"/>
                  </a:schemeClr>
                </a:solidFill>
              </a:rPr>
              <a:t> 2002</a:t>
            </a:r>
            <a:endParaRPr lang="en-US" sz="1200" dirty="0">
              <a:solidFill>
                <a:schemeClr val="tx1">
                  <a:lumMod val="50000"/>
                  <a:lumOff val="50000"/>
                </a:schemeClr>
              </a:solidFill>
            </a:endParaRPr>
          </a:p>
        </p:txBody>
      </p:sp>
    </p:spTree>
    <p:extLst>
      <p:ext uri="{BB962C8B-B14F-4D97-AF65-F5344CB8AC3E}">
        <p14:creationId xmlns:p14="http://schemas.microsoft.com/office/powerpoint/2010/main" val="22491235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E857CA-72C6-DDD0-8FE4-605238FB4FEC}"/>
              </a:ext>
            </a:extLst>
          </p:cNvPr>
          <p:cNvSpPr>
            <a:spLocks noGrp="1"/>
          </p:cNvSpPr>
          <p:nvPr>
            <p:ph type="title"/>
          </p:nvPr>
        </p:nvSpPr>
        <p:spPr/>
        <p:txBody>
          <a:bodyPr/>
          <a:lstStyle/>
          <a:p>
            <a:r>
              <a:rPr lang="en-US" dirty="0"/>
              <a:t>PTH effect on bone</a:t>
            </a:r>
          </a:p>
        </p:txBody>
      </p:sp>
      <p:sp>
        <p:nvSpPr>
          <p:cNvPr id="3" name="Content Placeholder 2">
            <a:extLst>
              <a:ext uri="{FF2B5EF4-FFF2-40B4-BE49-F238E27FC236}">
                <a16:creationId xmlns:a16="http://schemas.microsoft.com/office/drawing/2014/main" id="{F09CD14C-3231-9555-6A91-5335FEF6F8AA}"/>
              </a:ext>
            </a:extLst>
          </p:cNvPr>
          <p:cNvSpPr>
            <a:spLocks noGrp="1"/>
          </p:cNvSpPr>
          <p:nvPr>
            <p:ph idx="1"/>
          </p:nvPr>
        </p:nvSpPr>
        <p:spPr/>
        <p:txBody>
          <a:bodyPr/>
          <a:lstStyle/>
          <a:p>
            <a:r>
              <a:rPr lang="en-US" dirty="0"/>
              <a:t>PTH increases bone turnover</a:t>
            </a:r>
          </a:p>
          <a:p>
            <a:pPr lvl="1"/>
            <a:r>
              <a:rPr lang="en-US" dirty="0"/>
              <a:t>Resorption</a:t>
            </a:r>
          </a:p>
          <a:p>
            <a:pPr lvl="1"/>
            <a:r>
              <a:rPr lang="en-US" dirty="0"/>
              <a:t>Formation</a:t>
            </a:r>
          </a:p>
          <a:p>
            <a:r>
              <a:rPr lang="en-US" dirty="0"/>
              <a:t>Continuous PTH excess </a:t>
            </a:r>
          </a:p>
          <a:p>
            <a:pPr lvl="1"/>
            <a:r>
              <a:rPr lang="en-US" dirty="0"/>
              <a:t>Catabolic effect</a:t>
            </a:r>
          </a:p>
          <a:p>
            <a:pPr lvl="1"/>
            <a:r>
              <a:rPr lang="en-US" dirty="0"/>
              <a:t>Cortical bone</a:t>
            </a:r>
          </a:p>
        </p:txBody>
      </p:sp>
      <p:pic>
        <p:nvPicPr>
          <p:cNvPr id="6" name="Picture 5" descr="Diagram&#10;&#10;Description automatically generated">
            <a:extLst>
              <a:ext uri="{FF2B5EF4-FFF2-40B4-BE49-F238E27FC236}">
                <a16:creationId xmlns:a16="http://schemas.microsoft.com/office/drawing/2014/main" id="{BFB1BEC0-1E2E-A947-573C-7F5C6555EA59}"/>
              </a:ext>
            </a:extLst>
          </p:cNvPr>
          <p:cNvPicPr>
            <a:picLocks noChangeAspect="1"/>
          </p:cNvPicPr>
          <p:nvPr/>
        </p:nvPicPr>
        <p:blipFill rotWithShape="1">
          <a:blip r:embed="rId2"/>
          <a:srcRect l="6320" t="12767"/>
          <a:stretch/>
        </p:blipFill>
        <p:spPr>
          <a:xfrm>
            <a:off x="4517616" y="2697105"/>
            <a:ext cx="7584532" cy="3830436"/>
          </a:xfrm>
          <a:prstGeom prst="rect">
            <a:avLst/>
          </a:prstGeom>
        </p:spPr>
      </p:pic>
    </p:spTree>
    <p:extLst>
      <p:ext uri="{BB962C8B-B14F-4D97-AF65-F5344CB8AC3E}">
        <p14:creationId xmlns:p14="http://schemas.microsoft.com/office/powerpoint/2010/main" val="919605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4" end="4"/>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BDF3BE2-135F-2D2E-6914-5DCBCE4EC835}"/>
              </a:ext>
            </a:extLst>
          </p:cNvPr>
          <p:cNvPicPr>
            <a:picLocks noChangeAspect="1"/>
          </p:cNvPicPr>
          <p:nvPr/>
        </p:nvPicPr>
        <p:blipFill rotWithShape="1">
          <a:blip r:embed="rId2"/>
          <a:srcRect t="3746" b="4464"/>
          <a:stretch/>
        </p:blipFill>
        <p:spPr>
          <a:xfrm>
            <a:off x="4872942" y="1"/>
            <a:ext cx="4247909" cy="6779826"/>
          </a:xfrm>
          <a:prstGeom prst="rect">
            <a:avLst/>
          </a:prstGeom>
        </p:spPr>
      </p:pic>
      <p:cxnSp>
        <p:nvCxnSpPr>
          <p:cNvPr id="11" name="Straight Connector 10">
            <a:extLst>
              <a:ext uri="{FF2B5EF4-FFF2-40B4-BE49-F238E27FC236}">
                <a16:creationId xmlns:a16="http://schemas.microsoft.com/office/drawing/2014/main" id="{268E8EE0-15AC-8C81-04BC-D20B8AA679C8}"/>
              </a:ext>
            </a:extLst>
          </p:cNvPr>
          <p:cNvCxnSpPr/>
          <p:nvPr/>
        </p:nvCxnSpPr>
        <p:spPr>
          <a:xfrm flipH="1">
            <a:off x="3703899" y="2581154"/>
            <a:ext cx="305571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B1A637C-723A-4F5B-6242-038C797BCB7E}"/>
              </a:ext>
            </a:extLst>
          </p:cNvPr>
          <p:cNvCxnSpPr>
            <a:cxnSpLocks/>
          </p:cNvCxnSpPr>
          <p:nvPr/>
        </p:nvCxnSpPr>
        <p:spPr>
          <a:xfrm flipH="1">
            <a:off x="8057909" y="2895600"/>
            <a:ext cx="79672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8CA0EA7-32BA-DC8B-2706-D93DFC183EFF}"/>
              </a:ext>
            </a:extLst>
          </p:cNvPr>
          <p:cNvCxnSpPr>
            <a:cxnSpLocks/>
          </p:cNvCxnSpPr>
          <p:nvPr/>
        </p:nvCxnSpPr>
        <p:spPr>
          <a:xfrm flipH="1" flipV="1">
            <a:off x="7592993" y="3454078"/>
            <a:ext cx="1261640" cy="90957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40757F7C-3006-62F4-C54B-5A72AE00B3A1}"/>
              </a:ext>
            </a:extLst>
          </p:cNvPr>
          <p:cNvCxnSpPr>
            <a:cxnSpLocks/>
          </p:cNvCxnSpPr>
          <p:nvPr/>
        </p:nvCxnSpPr>
        <p:spPr>
          <a:xfrm flipH="1">
            <a:off x="4456253" y="3454078"/>
            <a:ext cx="2131671" cy="782256"/>
          </a:xfrm>
          <a:prstGeom prst="line">
            <a:avLst/>
          </a:prstGeom>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316428C1-487D-D385-3EF8-D38E844E4815}"/>
              </a:ext>
            </a:extLst>
          </p:cNvPr>
          <p:cNvSpPr txBox="1"/>
          <p:nvPr/>
        </p:nvSpPr>
        <p:spPr>
          <a:xfrm>
            <a:off x="1273215" y="1863524"/>
            <a:ext cx="2338086" cy="1015663"/>
          </a:xfrm>
          <a:prstGeom prst="rect">
            <a:avLst/>
          </a:prstGeom>
          <a:noFill/>
        </p:spPr>
        <p:txBody>
          <a:bodyPr wrap="square" rtlCol="0">
            <a:spAutoFit/>
          </a:bodyPr>
          <a:lstStyle/>
          <a:p>
            <a:r>
              <a:rPr lang="en-US" sz="2000" dirty="0"/>
              <a:t>Spine:</a:t>
            </a:r>
          </a:p>
          <a:p>
            <a:r>
              <a:rPr lang="en-US" sz="2000" dirty="0"/>
              <a:t>75% Trabecular</a:t>
            </a:r>
          </a:p>
          <a:p>
            <a:r>
              <a:rPr lang="en-US" sz="2000" dirty="0"/>
              <a:t>25% Cortical</a:t>
            </a:r>
          </a:p>
        </p:txBody>
      </p:sp>
      <p:sp>
        <p:nvSpPr>
          <p:cNvPr id="19" name="TextBox 18">
            <a:extLst>
              <a:ext uri="{FF2B5EF4-FFF2-40B4-BE49-F238E27FC236}">
                <a16:creationId xmlns:a16="http://schemas.microsoft.com/office/drawing/2014/main" id="{00CF642F-DBE5-5C41-8341-D06FF69A2EAD}"/>
              </a:ext>
            </a:extLst>
          </p:cNvPr>
          <p:cNvSpPr txBox="1"/>
          <p:nvPr/>
        </p:nvSpPr>
        <p:spPr>
          <a:xfrm>
            <a:off x="1998562" y="3746340"/>
            <a:ext cx="2338086" cy="1015663"/>
          </a:xfrm>
          <a:prstGeom prst="rect">
            <a:avLst/>
          </a:prstGeom>
          <a:noFill/>
        </p:spPr>
        <p:txBody>
          <a:bodyPr wrap="square" rtlCol="0">
            <a:spAutoFit/>
          </a:bodyPr>
          <a:lstStyle/>
          <a:p>
            <a:r>
              <a:rPr lang="en-US" sz="2000" dirty="0"/>
              <a:t>Femur neck:</a:t>
            </a:r>
          </a:p>
          <a:p>
            <a:r>
              <a:rPr lang="en-US" sz="2000" dirty="0"/>
              <a:t>25% Trabecular</a:t>
            </a:r>
          </a:p>
          <a:p>
            <a:r>
              <a:rPr lang="en-US" sz="2000" dirty="0"/>
              <a:t>75% Cortical</a:t>
            </a:r>
          </a:p>
        </p:txBody>
      </p:sp>
      <p:sp>
        <p:nvSpPr>
          <p:cNvPr id="20" name="TextBox 19">
            <a:extLst>
              <a:ext uri="{FF2B5EF4-FFF2-40B4-BE49-F238E27FC236}">
                <a16:creationId xmlns:a16="http://schemas.microsoft.com/office/drawing/2014/main" id="{85F22297-7165-2F98-7CEF-C0C20416D6BB}"/>
              </a:ext>
            </a:extLst>
          </p:cNvPr>
          <p:cNvSpPr txBox="1"/>
          <p:nvPr/>
        </p:nvSpPr>
        <p:spPr>
          <a:xfrm>
            <a:off x="8854633" y="3783242"/>
            <a:ext cx="3334192" cy="1015663"/>
          </a:xfrm>
          <a:prstGeom prst="rect">
            <a:avLst/>
          </a:prstGeom>
          <a:noFill/>
        </p:spPr>
        <p:txBody>
          <a:bodyPr wrap="square" rtlCol="0">
            <a:spAutoFit/>
          </a:bodyPr>
          <a:lstStyle/>
          <a:p>
            <a:r>
              <a:rPr lang="en-US" sz="2000" dirty="0"/>
              <a:t>Femur intertrochanteric:</a:t>
            </a:r>
          </a:p>
          <a:p>
            <a:r>
              <a:rPr lang="en-US" sz="2000" dirty="0"/>
              <a:t>50% Trabecular</a:t>
            </a:r>
          </a:p>
          <a:p>
            <a:r>
              <a:rPr lang="en-US" sz="2000" dirty="0"/>
              <a:t>50% Cortical</a:t>
            </a:r>
          </a:p>
        </p:txBody>
      </p:sp>
      <p:sp>
        <p:nvSpPr>
          <p:cNvPr id="21" name="TextBox 20">
            <a:extLst>
              <a:ext uri="{FF2B5EF4-FFF2-40B4-BE49-F238E27FC236}">
                <a16:creationId xmlns:a16="http://schemas.microsoft.com/office/drawing/2014/main" id="{945EB462-2E2C-2907-8CAB-0808B0751DF3}"/>
              </a:ext>
            </a:extLst>
          </p:cNvPr>
          <p:cNvSpPr txBox="1"/>
          <p:nvPr/>
        </p:nvSpPr>
        <p:spPr>
          <a:xfrm>
            <a:off x="9061049" y="2295435"/>
            <a:ext cx="2338086" cy="707886"/>
          </a:xfrm>
          <a:prstGeom prst="rect">
            <a:avLst/>
          </a:prstGeom>
          <a:noFill/>
        </p:spPr>
        <p:txBody>
          <a:bodyPr wrap="square" rtlCol="0">
            <a:spAutoFit/>
          </a:bodyPr>
          <a:lstStyle/>
          <a:p>
            <a:r>
              <a:rPr lang="en-US" sz="2000" dirty="0"/>
              <a:t>1/3 Radius:</a:t>
            </a:r>
          </a:p>
          <a:p>
            <a:r>
              <a:rPr lang="en-US" sz="2000" dirty="0"/>
              <a:t>&gt;95% Cortical</a:t>
            </a:r>
          </a:p>
        </p:txBody>
      </p:sp>
      <p:sp>
        <p:nvSpPr>
          <p:cNvPr id="22" name="Oval 21">
            <a:extLst>
              <a:ext uri="{FF2B5EF4-FFF2-40B4-BE49-F238E27FC236}">
                <a16:creationId xmlns:a16="http://schemas.microsoft.com/office/drawing/2014/main" id="{99104773-8D72-E201-BC56-B5A447AD4AAB}"/>
              </a:ext>
            </a:extLst>
          </p:cNvPr>
          <p:cNvSpPr/>
          <p:nvPr/>
        </p:nvSpPr>
        <p:spPr>
          <a:xfrm>
            <a:off x="8958805" y="1990846"/>
            <a:ext cx="1956805" cy="1273204"/>
          </a:xfrm>
          <a:prstGeom prst="ellipse">
            <a:avLst/>
          </a:prstGeom>
          <a:no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676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left)">
                                      <p:cBhvr>
                                        <p:cTn id="7" dur="500"/>
                                        <p:tgtEl>
                                          <p:spTgt spid="18"/>
                                        </p:tgtEl>
                                      </p:cBhvr>
                                    </p:animEffect>
                                  </p:childTnLst>
                                </p:cTn>
                              </p:par>
                              <p:par>
                                <p:cTn id="8" presetID="22" presetClass="entr" presetSubtype="8"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ipe(left)">
                                      <p:cBhvr>
                                        <p:cTn id="10" dur="500"/>
                                        <p:tgtEl>
                                          <p:spTgt spid="11"/>
                                        </p:tgtEl>
                                      </p:cBhvr>
                                    </p:animEffect>
                                  </p:childTnLst>
                                </p:cTn>
                              </p:par>
                              <p:par>
                                <p:cTn id="11" presetID="22" presetClass="entr" presetSubtype="8"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wipe(left)">
                                      <p:cBhvr>
                                        <p:cTn id="13" dur="500"/>
                                        <p:tgtEl>
                                          <p:spTgt spid="16"/>
                                        </p:tgtEl>
                                      </p:cBhvr>
                                    </p:animEffect>
                                  </p:childTnLst>
                                </p:cTn>
                              </p:par>
                              <p:par>
                                <p:cTn id="14" presetID="22" presetClass="entr" presetSubtype="8"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wipe(left)">
                                      <p:cBhvr>
                                        <p:cTn id="16" dur="500"/>
                                        <p:tgtEl>
                                          <p:spTgt spid="19"/>
                                        </p:tgtEl>
                                      </p:cBhvr>
                                    </p:animEffect>
                                  </p:childTnLst>
                                </p:cTn>
                              </p:par>
                              <p:par>
                                <p:cTn id="17" presetID="22" presetClass="entr" presetSubtype="8" fill="hold" grpId="0" nodeType="with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left)">
                                      <p:cBhvr>
                                        <p:cTn id="19" dur="500"/>
                                        <p:tgtEl>
                                          <p:spTgt spid="20"/>
                                        </p:tgtEl>
                                      </p:cBhvr>
                                    </p:animEffect>
                                  </p:childTnLst>
                                </p:cTn>
                              </p:par>
                              <p:par>
                                <p:cTn id="20" presetID="22" presetClass="entr" presetSubtype="8" fill="hold"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wipe(left)">
                                      <p:cBhvr>
                                        <p:cTn id="22" dur="500"/>
                                        <p:tgtEl>
                                          <p:spTgt spid="14"/>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wipe(left)">
                                      <p:cBhvr>
                                        <p:cTn id="25" dur="500"/>
                                        <p:tgtEl>
                                          <p:spTgt spid="21"/>
                                        </p:tgtEl>
                                      </p:cBhvr>
                                    </p:animEffect>
                                  </p:childTnLst>
                                </p:cTn>
                              </p:par>
                              <p:par>
                                <p:cTn id="26" presetID="22" presetClass="entr" presetSubtype="8" fill="hold"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wipe(left)">
                                      <p:cBhvr>
                                        <p:cTn id="28" dur="5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21" presetClass="entr" presetSubtype="1" fill="hold" grpId="0" nodeType="clickEffect">
                                  <p:stCondLst>
                                    <p:cond delay="0"/>
                                  </p:stCondLst>
                                  <p:childTnLst>
                                    <p:set>
                                      <p:cBhvr>
                                        <p:cTn id="32" dur="1" fill="hold">
                                          <p:stCondLst>
                                            <p:cond delay="0"/>
                                          </p:stCondLst>
                                        </p:cTn>
                                        <p:tgtEl>
                                          <p:spTgt spid="22"/>
                                        </p:tgtEl>
                                        <p:attrNameLst>
                                          <p:attrName>style.visibility</p:attrName>
                                        </p:attrNameLst>
                                      </p:cBhvr>
                                      <p:to>
                                        <p:strVal val="visible"/>
                                      </p:to>
                                    </p:set>
                                    <p:animEffect transition="in" filter="wheel(1)">
                                      <p:cBhvr>
                                        <p:cTn id="33"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9" grpId="0"/>
      <p:bldP spid="20" grpId="0"/>
      <p:bldP spid="21" grpId="0"/>
      <p:bldP spid="2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483F15-AB31-459B-4745-6D18B392FD2D}"/>
              </a:ext>
            </a:extLst>
          </p:cNvPr>
          <p:cNvPicPr>
            <a:picLocks noChangeAspect="1"/>
          </p:cNvPicPr>
          <p:nvPr/>
        </p:nvPicPr>
        <p:blipFill>
          <a:blip r:embed="rId2"/>
          <a:stretch>
            <a:fillRect/>
          </a:stretch>
        </p:blipFill>
        <p:spPr>
          <a:xfrm>
            <a:off x="1080556" y="1708288"/>
            <a:ext cx="6840263" cy="4006697"/>
          </a:xfrm>
          <a:prstGeom prst="rect">
            <a:avLst/>
          </a:prstGeom>
        </p:spPr>
      </p:pic>
      <p:sp>
        <p:nvSpPr>
          <p:cNvPr id="6" name="TextShape 1">
            <a:extLst>
              <a:ext uri="{FF2B5EF4-FFF2-40B4-BE49-F238E27FC236}">
                <a16:creationId xmlns:a16="http://schemas.microsoft.com/office/drawing/2014/main" id="{942B28A1-787E-AC9A-D1CA-FFF415C9DA1B}"/>
              </a:ext>
            </a:extLst>
          </p:cNvPr>
          <p:cNvSpPr txBox="1"/>
          <p:nvPr/>
        </p:nvSpPr>
        <p:spPr>
          <a:xfrm>
            <a:off x="8669589" y="6428377"/>
            <a:ext cx="3444399" cy="194156"/>
          </a:xfrm>
          <a:prstGeom prst="rect">
            <a:avLst/>
          </a:prstGeom>
          <a:noFill/>
          <a:ln>
            <a:noFill/>
          </a:ln>
        </p:spPr>
        <p:txBody>
          <a:bodyPr lIns="0" tIns="0" rIns="0" bIns="0" anchor="ctr"/>
          <a:lstStyle/>
          <a:p>
            <a:pPr algn="r">
              <a:lnSpc>
                <a:spcPct val="97000"/>
              </a:lnSpc>
            </a:pPr>
            <a:r>
              <a:rPr lang="en-US" sz="1200" spc="-1" dirty="0">
                <a:solidFill>
                  <a:schemeClr val="tx1">
                    <a:lumMod val="50000"/>
                    <a:lumOff val="50000"/>
                  </a:schemeClr>
                </a:solidFill>
                <a:latin typeface="Arial"/>
                <a:ea typeface="Arial Unicode MS"/>
              </a:rPr>
              <a:t>Silverberg SJ et al.</a:t>
            </a:r>
            <a:r>
              <a:rPr lang="en-US" sz="1200" i="1" spc="-1" dirty="0">
                <a:solidFill>
                  <a:schemeClr val="tx1">
                    <a:lumMod val="50000"/>
                    <a:lumOff val="50000"/>
                  </a:schemeClr>
                </a:solidFill>
                <a:latin typeface="Arial"/>
                <a:ea typeface="Arial Unicode MS"/>
              </a:rPr>
              <a:t> J Bone Miner Res 1989</a:t>
            </a:r>
            <a:endParaRPr lang="en-US" sz="1200" spc="-1" dirty="0">
              <a:solidFill>
                <a:schemeClr val="tx1">
                  <a:lumMod val="50000"/>
                  <a:lumOff val="50000"/>
                </a:schemeClr>
              </a:solidFill>
              <a:latin typeface="Arial"/>
            </a:endParaRPr>
          </a:p>
        </p:txBody>
      </p:sp>
      <p:sp>
        <p:nvSpPr>
          <p:cNvPr id="7" name="TextBox 6">
            <a:extLst>
              <a:ext uri="{FF2B5EF4-FFF2-40B4-BE49-F238E27FC236}">
                <a16:creationId xmlns:a16="http://schemas.microsoft.com/office/drawing/2014/main" id="{771E0445-1C6D-CD60-7E16-314B8CE712CD}"/>
              </a:ext>
            </a:extLst>
          </p:cNvPr>
          <p:cNvSpPr txBox="1"/>
          <p:nvPr/>
        </p:nvSpPr>
        <p:spPr>
          <a:xfrm>
            <a:off x="7477638" y="5242289"/>
            <a:ext cx="2811691" cy="307697"/>
          </a:xfrm>
          <a:prstGeom prst="rect">
            <a:avLst/>
          </a:prstGeom>
          <a:noFill/>
        </p:spPr>
        <p:txBody>
          <a:bodyPr wrap="square" rtlCol="0">
            <a:spAutoFit/>
          </a:bodyPr>
          <a:lstStyle/>
          <a:p>
            <a:r>
              <a:rPr lang="en-US" sz="1400" dirty="0"/>
              <a:t>* Difference from radius p&lt;0.05</a:t>
            </a:r>
          </a:p>
        </p:txBody>
      </p:sp>
      <p:sp>
        <p:nvSpPr>
          <p:cNvPr id="2" name="Title 1">
            <a:extLst>
              <a:ext uri="{FF2B5EF4-FFF2-40B4-BE49-F238E27FC236}">
                <a16:creationId xmlns:a16="http://schemas.microsoft.com/office/drawing/2014/main" id="{D2C60B9C-8646-D9D1-7AD9-3662A2887454}"/>
              </a:ext>
            </a:extLst>
          </p:cNvPr>
          <p:cNvSpPr>
            <a:spLocks noGrp="1"/>
          </p:cNvSpPr>
          <p:nvPr>
            <p:ph type="title"/>
          </p:nvPr>
        </p:nvSpPr>
        <p:spPr/>
        <p:txBody>
          <a:bodyPr/>
          <a:lstStyle/>
          <a:p>
            <a:r>
              <a:rPr lang="en-US" dirty="0"/>
              <a:t>BMD in PHPT</a:t>
            </a:r>
          </a:p>
        </p:txBody>
      </p:sp>
      <p:sp>
        <p:nvSpPr>
          <p:cNvPr id="3" name="TextBox 2">
            <a:extLst>
              <a:ext uri="{FF2B5EF4-FFF2-40B4-BE49-F238E27FC236}">
                <a16:creationId xmlns:a16="http://schemas.microsoft.com/office/drawing/2014/main" id="{7644E915-6177-8FF1-AA7C-2ABD142F9900}"/>
              </a:ext>
            </a:extLst>
          </p:cNvPr>
          <p:cNvSpPr txBox="1"/>
          <p:nvPr/>
        </p:nvSpPr>
        <p:spPr>
          <a:xfrm>
            <a:off x="2726723" y="3409097"/>
            <a:ext cx="1450050" cy="276927"/>
          </a:xfrm>
          <a:prstGeom prst="rect">
            <a:avLst/>
          </a:prstGeom>
          <a:noFill/>
        </p:spPr>
        <p:txBody>
          <a:bodyPr wrap="square" rtlCol="0">
            <a:spAutoFit/>
          </a:bodyPr>
          <a:lstStyle/>
          <a:p>
            <a:pPr algn="ctr"/>
            <a:r>
              <a:rPr lang="en-US" sz="1200" dirty="0">
                <a:solidFill>
                  <a:schemeClr val="bg1"/>
                </a:solidFill>
              </a:rPr>
              <a:t>(95% expected)</a:t>
            </a:r>
          </a:p>
        </p:txBody>
      </p:sp>
      <p:sp>
        <p:nvSpPr>
          <p:cNvPr id="4" name="TextBox 3">
            <a:extLst>
              <a:ext uri="{FF2B5EF4-FFF2-40B4-BE49-F238E27FC236}">
                <a16:creationId xmlns:a16="http://schemas.microsoft.com/office/drawing/2014/main" id="{00DAA400-6D94-37F7-F429-8739D2B08685}"/>
              </a:ext>
            </a:extLst>
          </p:cNvPr>
          <p:cNvSpPr txBox="1"/>
          <p:nvPr/>
        </p:nvSpPr>
        <p:spPr>
          <a:xfrm>
            <a:off x="3966144" y="3429000"/>
            <a:ext cx="1450050" cy="276927"/>
          </a:xfrm>
          <a:prstGeom prst="rect">
            <a:avLst/>
          </a:prstGeom>
          <a:noFill/>
        </p:spPr>
        <p:txBody>
          <a:bodyPr wrap="square" rtlCol="0">
            <a:spAutoFit/>
          </a:bodyPr>
          <a:lstStyle/>
          <a:p>
            <a:pPr algn="ctr"/>
            <a:r>
              <a:rPr lang="en-US" sz="1200" dirty="0"/>
              <a:t>(89% expected)</a:t>
            </a:r>
          </a:p>
        </p:txBody>
      </p:sp>
      <p:sp>
        <p:nvSpPr>
          <p:cNvPr id="8" name="TextBox 7">
            <a:extLst>
              <a:ext uri="{FF2B5EF4-FFF2-40B4-BE49-F238E27FC236}">
                <a16:creationId xmlns:a16="http://schemas.microsoft.com/office/drawing/2014/main" id="{2883FA69-2E1F-34E1-A10D-AB4AACE0F1B3}"/>
              </a:ext>
            </a:extLst>
          </p:cNvPr>
          <p:cNvSpPr txBox="1"/>
          <p:nvPr/>
        </p:nvSpPr>
        <p:spPr>
          <a:xfrm>
            <a:off x="5148726" y="3979069"/>
            <a:ext cx="1450050" cy="276927"/>
          </a:xfrm>
          <a:prstGeom prst="rect">
            <a:avLst/>
          </a:prstGeom>
          <a:noFill/>
        </p:spPr>
        <p:txBody>
          <a:bodyPr wrap="square" rtlCol="0">
            <a:spAutoFit/>
          </a:bodyPr>
          <a:lstStyle/>
          <a:p>
            <a:pPr algn="ctr"/>
            <a:r>
              <a:rPr lang="en-US" sz="1200" dirty="0">
                <a:solidFill>
                  <a:schemeClr val="bg1"/>
                </a:solidFill>
              </a:rPr>
              <a:t>(79% expected)</a:t>
            </a:r>
          </a:p>
        </p:txBody>
      </p:sp>
    </p:spTree>
    <p:extLst>
      <p:ext uri="{BB962C8B-B14F-4D97-AF65-F5344CB8AC3E}">
        <p14:creationId xmlns:p14="http://schemas.microsoft.com/office/powerpoint/2010/main" val="39121502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814A6B-3FC6-8967-715E-FAD73F565B28}"/>
              </a:ext>
            </a:extLst>
          </p:cNvPr>
          <p:cNvSpPr>
            <a:spLocks noGrp="1"/>
          </p:cNvSpPr>
          <p:nvPr>
            <p:ph type="title"/>
          </p:nvPr>
        </p:nvSpPr>
        <p:spPr/>
        <p:txBody>
          <a:bodyPr/>
          <a:lstStyle/>
          <a:p>
            <a:r>
              <a:rPr lang="en-US" dirty="0"/>
              <a:t>BMD after PTX</a:t>
            </a:r>
          </a:p>
        </p:txBody>
      </p:sp>
      <p:pic>
        <p:nvPicPr>
          <p:cNvPr id="5" name="Picture 4">
            <a:extLst>
              <a:ext uri="{FF2B5EF4-FFF2-40B4-BE49-F238E27FC236}">
                <a16:creationId xmlns:a16="http://schemas.microsoft.com/office/drawing/2014/main" id="{138134B9-9A4F-9425-1195-2EA0491430EB}"/>
              </a:ext>
            </a:extLst>
          </p:cNvPr>
          <p:cNvPicPr>
            <a:picLocks noChangeAspect="1"/>
          </p:cNvPicPr>
          <p:nvPr/>
        </p:nvPicPr>
        <p:blipFill>
          <a:blip r:embed="rId3"/>
          <a:stretch>
            <a:fillRect/>
          </a:stretch>
        </p:blipFill>
        <p:spPr>
          <a:xfrm>
            <a:off x="973138" y="1366571"/>
            <a:ext cx="7850822" cy="4648890"/>
          </a:xfrm>
          <a:prstGeom prst="rect">
            <a:avLst/>
          </a:prstGeom>
        </p:spPr>
      </p:pic>
      <p:sp>
        <p:nvSpPr>
          <p:cNvPr id="6" name="TextBox 5">
            <a:extLst>
              <a:ext uri="{FF2B5EF4-FFF2-40B4-BE49-F238E27FC236}">
                <a16:creationId xmlns:a16="http://schemas.microsoft.com/office/drawing/2014/main" id="{C8CA6BC0-F2F9-9537-6CD7-59249E4C16DC}"/>
              </a:ext>
            </a:extLst>
          </p:cNvPr>
          <p:cNvSpPr txBox="1"/>
          <p:nvPr/>
        </p:nvSpPr>
        <p:spPr>
          <a:xfrm>
            <a:off x="6092825" y="6388647"/>
            <a:ext cx="6096000" cy="307777"/>
          </a:xfrm>
          <a:prstGeom prst="rect">
            <a:avLst/>
          </a:prstGeom>
          <a:noFill/>
        </p:spPr>
        <p:txBody>
          <a:bodyPr wrap="square">
            <a:spAutoFit/>
          </a:bodyPr>
          <a:lstStyle/>
          <a:p>
            <a:pPr algn="r"/>
            <a:r>
              <a:rPr lang="en-US" sz="1400" dirty="0">
                <a:solidFill>
                  <a:schemeClr val="tx1">
                    <a:lumMod val="50000"/>
                    <a:lumOff val="50000"/>
                  </a:schemeClr>
                </a:solidFill>
              </a:rPr>
              <a:t>Cusano N et al. </a:t>
            </a:r>
            <a:r>
              <a:rPr lang="en-US" sz="1400" i="1" dirty="0">
                <a:solidFill>
                  <a:schemeClr val="tx1">
                    <a:lumMod val="50000"/>
                    <a:lumOff val="50000"/>
                  </a:schemeClr>
                </a:solidFill>
              </a:rPr>
              <a:t>J Clin Endocrinol </a:t>
            </a:r>
            <a:r>
              <a:rPr lang="en-US" sz="1400" i="1" dirty="0" err="1">
                <a:solidFill>
                  <a:schemeClr val="tx1">
                    <a:lumMod val="50000"/>
                    <a:lumOff val="50000"/>
                  </a:schemeClr>
                </a:solidFill>
              </a:rPr>
              <a:t>Metab</a:t>
            </a:r>
            <a:r>
              <a:rPr lang="en-US" sz="1400" i="1" dirty="0">
                <a:solidFill>
                  <a:schemeClr val="tx1">
                    <a:lumMod val="50000"/>
                    <a:lumOff val="50000"/>
                  </a:schemeClr>
                </a:solidFill>
              </a:rPr>
              <a:t> </a:t>
            </a:r>
            <a:r>
              <a:rPr lang="en-US" sz="1400" dirty="0">
                <a:solidFill>
                  <a:schemeClr val="tx1">
                    <a:lumMod val="50000"/>
                    <a:lumOff val="50000"/>
                  </a:schemeClr>
                </a:solidFill>
              </a:rPr>
              <a:t>2017</a:t>
            </a:r>
          </a:p>
        </p:txBody>
      </p:sp>
    </p:spTree>
    <p:extLst>
      <p:ext uri="{BB962C8B-B14F-4D97-AF65-F5344CB8AC3E}">
        <p14:creationId xmlns:p14="http://schemas.microsoft.com/office/powerpoint/2010/main" val="3744289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F7082-E97B-478E-AAC0-FE3AFAA184AA}"/>
              </a:ext>
            </a:extLst>
          </p:cNvPr>
          <p:cNvSpPr>
            <a:spLocks noGrp="1"/>
          </p:cNvSpPr>
          <p:nvPr>
            <p:ph type="title"/>
          </p:nvPr>
        </p:nvSpPr>
        <p:spPr/>
        <p:txBody>
          <a:bodyPr/>
          <a:lstStyle/>
          <a:p>
            <a:r>
              <a:rPr lang="en-US" dirty="0"/>
              <a:t>Nephrolithiasis in PHPT</a:t>
            </a:r>
          </a:p>
        </p:txBody>
      </p:sp>
      <p:sp>
        <p:nvSpPr>
          <p:cNvPr id="3" name="Content Placeholder 2">
            <a:extLst>
              <a:ext uri="{FF2B5EF4-FFF2-40B4-BE49-F238E27FC236}">
                <a16:creationId xmlns:a16="http://schemas.microsoft.com/office/drawing/2014/main" id="{C632084A-EFB9-41E2-8557-399422935353}"/>
              </a:ext>
            </a:extLst>
          </p:cNvPr>
          <p:cNvSpPr>
            <a:spLocks noGrp="1"/>
          </p:cNvSpPr>
          <p:nvPr>
            <p:ph idx="1"/>
          </p:nvPr>
        </p:nvSpPr>
        <p:spPr/>
        <p:txBody>
          <a:bodyPr vert="horz" lIns="91416" tIns="45708" rIns="91416" bIns="45708" rtlCol="0" anchor="t">
            <a:normAutofit/>
          </a:bodyPr>
          <a:lstStyle/>
          <a:p>
            <a:pPr marL="345971" indent="-345971"/>
            <a:r>
              <a:rPr lang="en-US" altLang="en-US" dirty="0">
                <a:ea typeface="ヒラギノ角ゴ Pro W3"/>
              </a:rPr>
              <a:t>Overt stone disease 9.7-20% </a:t>
            </a:r>
          </a:p>
          <a:p>
            <a:pPr marL="803034" lvl="1" indent="-228531">
              <a:buClr>
                <a:schemeClr val="accent1"/>
              </a:buClr>
            </a:pPr>
            <a:r>
              <a:rPr lang="en-US" altLang="en-US" dirty="0">
                <a:ea typeface="ヒラギノ角ゴ Pro W3" panose="020B0300000000000000" pitchFamily="34" charset="-128"/>
              </a:rPr>
              <a:t>General population 1.6%</a:t>
            </a:r>
          </a:p>
          <a:p>
            <a:pPr marL="803034" lvl="1" indent="-228531">
              <a:buClr>
                <a:schemeClr val="accent1"/>
              </a:buClr>
            </a:pPr>
            <a:r>
              <a:rPr lang="en-US" altLang="en-US" dirty="0">
                <a:ea typeface="ヒラギノ角ゴ Pro W3" panose="020B0300000000000000" pitchFamily="34" charset="-128"/>
              </a:rPr>
              <a:t>Higher risk in younger age and males</a:t>
            </a:r>
          </a:p>
          <a:p>
            <a:pPr marL="345971" indent="-345971"/>
            <a:r>
              <a:rPr lang="en-US" altLang="en-US" dirty="0">
                <a:ea typeface="ヒラギノ角ゴ Pro W3"/>
              </a:rPr>
              <a:t>Post parathyroidectomy </a:t>
            </a:r>
          </a:p>
          <a:p>
            <a:pPr marL="803034" lvl="1" indent="-228531">
              <a:buClr>
                <a:schemeClr val="accent1"/>
              </a:buClr>
            </a:pPr>
            <a:r>
              <a:rPr lang="en-US" altLang="en-US" dirty="0">
                <a:ea typeface="ヒラギノ角ゴ Pro W3"/>
              </a:rPr>
              <a:t>Risk is decreased but not back to general population</a:t>
            </a:r>
          </a:p>
          <a:p>
            <a:pPr marL="803034" lvl="1" indent="-228531">
              <a:buClr>
                <a:schemeClr val="accent1"/>
              </a:buClr>
            </a:pPr>
            <a:r>
              <a:rPr lang="en-US" altLang="en-US" dirty="0">
                <a:ea typeface="ヒラギノ角ゴ Pro W3"/>
              </a:rPr>
              <a:t>Remains elevated for up to 10 years post-op</a:t>
            </a:r>
          </a:p>
          <a:p>
            <a:pPr marL="803034" lvl="1" indent="-228531">
              <a:buClr>
                <a:schemeClr val="accent1"/>
              </a:buClr>
            </a:pPr>
            <a:r>
              <a:rPr lang="en-US" dirty="0"/>
              <a:t>Most recurrence within 4 years</a:t>
            </a:r>
          </a:p>
        </p:txBody>
      </p:sp>
      <p:sp>
        <p:nvSpPr>
          <p:cNvPr id="5" name="TextBox 4">
            <a:extLst>
              <a:ext uri="{FF2B5EF4-FFF2-40B4-BE49-F238E27FC236}">
                <a16:creationId xmlns:a16="http://schemas.microsoft.com/office/drawing/2014/main" id="{1670CD41-AB2A-6A4C-E14B-04D3B8E3E012}"/>
              </a:ext>
            </a:extLst>
          </p:cNvPr>
          <p:cNvSpPr txBox="1"/>
          <p:nvPr/>
        </p:nvSpPr>
        <p:spPr>
          <a:xfrm>
            <a:off x="6093099" y="5906034"/>
            <a:ext cx="6095726" cy="830781"/>
          </a:xfrm>
          <a:prstGeom prst="rect">
            <a:avLst/>
          </a:prstGeom>
          <a:noFill/>
        </p:spPr>
        <p:txBody>
          <a:bodyPr wrap="square">
            <a:spAutoFit/>
          </a:bodyPr>
          <a:lstStyle/>
          <a:p>
            <a:pPr algn="r"/>
            <a:r>
              <a:rPr lang="en-US" sz="1200" dirty="0">
                <a:solidFill>
                  <a:schemeClr val="tx1">
                    <a:lumMod val="50000"/>
                    <a:lumOff val="50000"/>
                  </a:schemeClr>
                </a:solidFill>
              </a:rPr>
              <a:t>Reid LJ et al. </a:t>
            </a:r>
            <a:r>
              <a:rPr lang="en-US" sz="1200" i="1" dirty="0">
                <a:solidFill>
                  <a:schemeClr val="tx1">
                    <a:lumMod val="50000"/>
                    <a:lumOff val="50000"/>
                  </a:schemeClr>
                </a:solidFill>
              </a:rPr>
              <a:t>J Clin Endocrinol </a:t>
            </a:r>
            <a:r>
              <a:rPr lang="en-US" sz="1200" i="1" dirty="0" err="1">
                <a:solidFill>
                  <a:schemeClr val="tx1">
                    <a:lumMod val="50000"/>
                    <a:lumOff val="50000"/>
                  </a:schemeClr>
                </a:solidFill>
              </a:rPr>
              <a:t>Metab</a:t>
            </a:r>
            <a:r>
              <a:rPr lang="en-US" sz="1200" i="1" dirty="0">
                <a:solidFill>
                  <a:schemeClr val="tx1">
                    <a:lumMod val="50000"/>
                    <a:lumOff val="50000"/>
                  </a:schemeClr>
                </a:solidFill>
              </a:rPr>
              <a:t> </a:t>
            </a:r>
            <a:r>
              <a:rPr lang="en-US" sz="1200" dirty="0">
                <a:solidFill>
                  <a:schemeClr val="tx1">
                    <a:lumMod val="50000"/>
                    <a:lumOff val="50000"/>
                  </a:schemeClr>
                </a:solidFill>
              </a:rPr>
              <a:t>2019</a:t>
            </a:r>
          </a:p>
          <a:p>
            <a:pPr algn="r"/>
            <a:r>
              <a:rPr lang="en-US" sz="1200" dirty="0" err="1">
                <a:solidFill>
                  <a:schemeClr val="tx1">
                    <a:lumMod val="50000"/>
                    <a:lumOff val="50000"/>
                  </a:schemeClr>
                </a:solidFill>
              </a:rPr>
              <a:t>Cassibba</a:t>
            </a:r>
            <a:r>
              <a:rPr lang="en-US" sz="1200" dirty="0">
                <a:solidFill>
                  <a:schemeClr val="tx1">
                    <a:lumMod val="50000"/>
                    <a:lumOff val="50000"/>
                  </a:schemeClr>
                </a:solidFill>
              </a:rPr>
              <a:t> S et al. </a:t>
            </a:r>
            <a:r>
              <a:rPr lang="en-US" sz="1200" i="1" dirty="0" err="1">
                <a:solidFill>
                  <a:schemeClr val="tx1">
                    <a:lumMod val="50000"/>
                    <a:lumOff val="50000"/>
                  </a:schemeClr>
                </a:solidFill>
              </a:rPr>
              <a:t>Endocr</a:t>
            </a:r>
            <a:r>
              <a:rPr lang="en-US" sz="1200" i="1" dirty="0">
                <a:solidFill>
                  <a:schemeClr val="tx1">
                    <a:lumMod val="50000"/>
                    <a:lumOff val="50000"/>
                  </a:schemeClr>
                </a:solidFill>
              </a:rPr>
              <a:t> </a:t>
            </a:r>
            <a:r>
              <a:rPr lang="en-US" sz="1200" i="1" dirty="0" err="1">
                <a:solidFill>
                  <a:schemeClr val="tx1">
                    <a:lumMod val="50000"/>
                    <a:lumOff val="50000"/>
                  </a:schemeClr>
                </a:solidFill>
              </a:rPr>
              <a:t>Pract</a:t>
            </a:r>
            <a:r>
              <a:rPr lang="en-US" sz="1200" i="1" dirty="0">
                <a:solidFill>
                  <a:schemeClr val="tx1">
                    <a:lumMod val="50000"/>
                    <a:lumOff val="50000"/>
                  </a:schemeClr>
                </a:solidFill>
              </a:rPr>
              <a:t> </a:t>
            </a:r>
            <a:r>
              <a:rPr lang="en-US" sz="1200" dirty="0">
                <a:solidFill>
                  <a:schemeClr val="tx1">
                    <a:lumMod val="50000"/>
                    <a:lumOff val="50000"/>
                  </a:schemeClr>
                </a:solidFill>
              </a:rPr>
              <a:t>2014</a:t>
            </a:r>
          </a:p>
          <a:p>
            <a:pPr algn="r"/>
            <a:r>
              <a:rPr lang="en-US" sz="1200" dirty="0" err="1">
                <a:solidFill>
                  <a:schemeClr val="tx1">
                    <a:lumMod val="50000"/>
                    <a:lumOff val="50000"/>
                  </a:schemeClr>
                </a:solidFill>
              </a:rPr>
              <a:t>Elkoushy</a:t>
            </a:r>
            <a:r>
              <a:rPr lang="en-US" sz="1200" dirty="0">
                <a:solidFill>
                  <a:schemeClr val="tx1">
                    <a:lumMod val="50000"/>
                    <a:lumOff val="50000"/>
                  </a:schemeClr>
                </a:solidFill>
              </a:rPr>
              <a:t> MA et al. </a:t>
            </a:r>
            <a:r>
              <a:rPr lang="en-US" sz="1200" i="1" dirty="0">
                <a:solidFill>
                  <a:schemeClr val="tx1">
                    <a:lumMod val="50000"/>
                    <a:lumOff val="50000"/>
                  </a:schemeClr>
                </a:solidFill>
              </a:rPr>
              <a:t>Urology </a:t>
            </a:r>
            <a:r>
              <a:rPr lang="en-US" sz="1200" dirty="0">
                <a:solidFill>
                  <a:schemeClr val="tx1">
                    <a:lumMod val="50000"/>
                    <a:lumOff val="50000"/>
                  </a:schemeClr>
                </a:solidFill>
              </a:rPr>
              <a:t>2014 </a:t>
            </a:r>
          </a:p>
          <a:p>
            <a:pPr algn="r"/>
            <a:r>
              <a:rPr lang="en-US" sz="1200" dirty="0" err="1">
                <a:solidFill>
                  <a:schemeClr val="tx1">
                    <a:lumMod val="50000"/>
                    <a:lumOff val="50000"/>
                  </a:schemeClr>
                </a:solidFill>
              </a:rPr>
              <a:t>Mollerup</a:t>
            </a:r>
            <a:r>
              <a:rPr lang="en-US" sz="1200" dirty="0">
                <a:solidFill>
                  <a:schemeClr val="tx1">
                    <a:lumMod val="50000"/>
                    <a:lumOff val="50000"/>
                  </a:schemeClr>
                </a:solidFill>
              </a:rPr>
              <a:t> CL et al. </a:t>
            </a:r>
            <a:r>
              <a:rPr lang="en-US" sz="1200" i="1" dirty="0">
                <a:solidFill>
                  <a:schemeClr val="tx1">
                    <a:lumMod val="50000"/>
                    <a:lumOff val="50000"/>
                  </a:schemeClr>
                </a:solidFill>
              </a:rPr>
              <a:t>BMJ </a:t>
            </a:r>
            <a:r>
              <a:rPr lang="en-US" sz="1200" dirty="0">
                <a:solidFill>
                  <a:schemeClr val="tx1">
                    <a:lumMod val="50000"/>
                    <a:lumOff val="50000"/>
                  </a:schemeClr>
                </a:solidFill>
              </a:rPr>
              <a:t>2002</a:t>
            </a:r>
          </a:p>
        </p:txBody>
      </p:sp>
    </p:spTree>
    <p:extLst>
      <p:ext uri="{BB962C8B-B14F-4D97-AF65-F5344CB8AC3E}">
        <p14:creationId xmlns:p14="http://schemas.microsoft.com/office/powerpoint/2010/main" val="219277878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8CA87-646A-4494-BB8B-F7ECFF35F7B8}"/>
              </a:ext>
            </a:extLst>
          </p:cNvPr>
          <p:cNvSpPr>
            <a:spLocks noGrp="1"/>
          </p:cNvSpPr>
          <p:nvPr>
            <p:ph type="title"/>
          </p:nvPr>
        </p:nvSpPr>
        <p:spPr/>
        <p:txBody>
          <a:bodyPr/>
          <a:lstStyle/>
          <a:p>
            <a:r>
              <a:rPr lang="en-US" dirty="0">
                <a:latin typeface="Arial"/>
                <a:cs typeface="Arial"/>
              </a:rPr>
              <a:t>Kidney Function</a:t>
            </a:r>
          </a:p>
        </p:txBody>
      </p:sp>
      <p:sp>
        <p:nvSpPr>
          <p:cNvPr id="3" name="Content Placeholder 2">
            <a:extLst>
              <a:ext uri="{FF2B5EF4-FFF2-40B4-BE49-F238E27FC236}">
                <a16:creationId xmlns:a16="http://schemas.microsoft.com/office/drawing/2014/main" id="{84D48EC8-45B8-4214-B720-F53F1965520D}"/>
              </a:ext>
            </a:extLst>
          </p:cNvPr>
          <p:cNvSpPr>
            <a:spLocks noGrp="1"/>
          </p:cNvSpPr>
          <p:nvPr>
            <p:ph idx="1"/>
          </p:nvPr>
        </p:nvSpPr>
        <p:spPr/>
        <p:txBody>
          <a:bodyPr vert="horz" lIns="91416" tIns="45708" rIns="91416" bIns="45708" rtlCol="0" anchor="t">
            <a:normAutofit/>
          </a:bodyPr>
          <a:lstStyle/>
          <a:p>
            <a:pPr marL="342797" indent="-342797"/>
            <a:r>
              <a:rPr lang="en-US" altLang="en-US" dirty="0">
                <a:ea typeface="ヒラギノ角ゴ Pro W3"/>
              </a:rPr>
              <a:t>eGFR &lt;60 mL/min in approx. 16%</a:t>
            </a:r>
          </a:p>
          <a:p>
            <a:pPr marL="342797" indent="-342797"/>
            <a:r>
              <a:rPr lang="en-US" altLang="en-US" dirty="0">
                <a:ea typeface="ヒラギノ角ゴ Pro W3"/>
              </a:rPr>
              <a:t>No clear association between mild PHPT and renal impairment </a:t>
            </a:r>
          </a:p>
          <a:p>
            <a:pPr marL="342797" indent="-342797"/>
            <a:r>
              <a:rPr lang="en-US" altLang="en-US" dirty="0">
                <a:ea typeface="ヒラギノ角ゴ Pro W3"/>
              </a:rPr>
              <a:t>Parathyroidectomy prevents decline in renal function </a:t>
            </a:r>
            <a:endParaRPr lang="en-US" altLang="en-US" dirty="0">
              <a:ea typeface="ヒラギノ角ゴ Pro W3" panose="020B0300000000000000" pitchFamily="34" charset="-128"/>
            </a:endParaRPr>
          </a:p>
        </p:txBody>
      </p:sp>
      <p:sp>
        <p:nvSpPr>
          <p:cNvPr id="5" name="TextBox 4">
            <a:extLst>
              <a:ext uri="{FF2B5EF4-FFF2-40B4-BE49-F238E27FC236}">
                <a16:creationId xmlns:a16="http://schemas.microsoft.com/office/drawing/2014/main" id="{BA106F24-1E10-4F16-17D6-8098B0892E85}"/>
              </a:ext>
            </a:extLst>
          </p:cNvPr>
          <p:cNvSpPr txBox="1"/>
          <p:nvPr/>
        </p:nvSpPr>
        <p:spPr>
          <a:xfrm>
            <a:off x="6093099" y="6215745"/>
            <a:ext cx="6095726" cy="461545"/>
          </a:xfrm>
          <a:prstGeom prst="rect">
            <a:avLst/>
          </a:prstGeom>
          <a:noFill/>
        </p:spPr>
        <p:txBody>
          <a:bodyPr wrap="square">
            <a:spAutoFit/>
          </a:bodyPr>
          <a:lstStyle/>
          <a:p>
            <a:pPr marL="0" lvl="1" algn="r"/>
            <a:r>
              <a:rPr lang="en-US" altLang="en-US" sz="1200" dirty="0" err="1">
                <a:solidFill>
                  <a:schemeClr val="tx1">
                    <a:lumMod val="50000"/>
                    <a:lumOff val="50000"/>
                  </a:schemeClr>
                </a:solidFill>
                <a:ea typeface="ヒラギノ角ゴ Pro W3"/>
              </a:rPr>
              <a:t>Tassone</a:t>
            </a:r>
            <a:r>
              <a:rPr lang="en-US" altLang="en-US" sz="1200" dirty="0">
                <a:solidFill>
                  <a:schemeClr val="tx1">
                    <a:lumMod val="50000"/>
                    <a:lumOff val="50000"/>
                  </a:schemeClr>
                </a:solidFill>
                <a:ea typeface="ヒラギノ角ゴ Pro W3"/>
              </a:rPr>
              <a:t> at al. </a:t>
            </a:r>
            <a:r>
              <a:rPr lang="en-US" sz="1200" i="1" dirty="0">
                <a:solidFill>
                  <a:schemeClr val="tx1">
                    <a:lumMod val="50000"/>
                    <a:lumOff val="50000"/>
                  </a:schemeClr>
                </a:solidFill>
              </a:rPr>
              <a:t>J Clin Endocrinol </a:t>
            </a:r>
            <a:r>
              <a:rPr lang="en-US" sz="1200" i="1" dirty="0" err="1">
                <a:solidFill>
                  <a:schemeClr val="tx1">
                    <a:lumMod val="50000"/>
                    <a:lumOff val="50000"/>
                  </a:schemeClr>
                </a:solidFill>
              </a:rPr>
              <a:t>Metab</a:t>
            </a:r>
            <a:r>
              <a:rPr lang="en-US" altLang="en-US" sz="1200" dirty="0">
                <a:solidFill>
                  <a:schemeClr val="tx1">
                    <a:lumMod val="50000"/>
                    <a:lumOff val="50000"/>
                  </a:schemeClr>
                </a:solidFill>
                <a:ea typeface="ヒラギノ角ゴ Pro W3"/>
              </a:rPr>
              <a:t> 2015</a:t>
            </a:r>
            <a:endParaRPr lang="en-US" altLang="en-US" sz="1200" dirty="0">
              <a:solidFill>
                <a:schemeClr val="tx1">
                  <a:lumMod val="50000"/>
                  <a:lumOff val="50000"/>
                </a:schemeClr>
              </a:solidFill>
              <a:ea typeface="ヒラギノ角ゴ Pro W3"/>
              <a:cs typeface="Calibri"/>
            </a:endParaRPr>
          </a:p>
          <a:p>
            <a:pPr marL="0" lvl="1" algn="r"/>
            <a:r>
              <a:rPr lang="en-US" altLang="en-US" sz="1200" dirty="0">
                <a:solidFill>
                  <a:schemeClr val="tx1">
                    <a:lumMod val="50000"/>
                    <a:lumOff val="50000"/>
                  </a:schemeClr>
                </a:solidFill>
                <a:ea typeface="ヒラギノ角ゴ Pro W3"/>
                <a:cs typeface="Calibri"/>
              </a:rPr>
              <a:t>Walker et al. </a:t>
            </a:r>
            <a:r>
              <a:rPr lang="en-US" sz="1200" i="1" dirty="0">
                <a:solidFill>
                  <a:schemeClr val="tx1">
                    <a:lumMod val="50000"/>
                    <a:lumOff val="50000"/>
                  </a:schemeClr>
                </a:solidFill>
              </a:rPr>
              <a:t>J Clin Endocrinol </a:t>
            </a:r>
            <a:r>
              <a:rPr lang="en-US" sz="1200" i="1" dirty="0" err="1">
                <a:solidFill>
                  <a:schemeClr val="tx1">
                    <a:lumMod val="50000"/>
                    <a:lumOff val="50000"/>
                  </a:schemeClr>
                </a:solidFill>
              </a:rPr>
              <a:t>Metab</a:t>
            </a:r>
            <a:r>
              <a:rPr lang="en-US" sz="1200" i="1" dirty="0">
                <a:solidFill>
                  <a:schemeClr val="tx1">
                    <a:lumMod val="50000"/>
                    <a:lumOff val="50000"/>
                  </a:schemeClr>
                </a:solidFill>
              </a:rPr>
              <a:t> </a:t>
            </a:r>
            <a:r>
              <a:rPr lang="en-US" sz="1200" dirty="0">
                <a:solidFill>
                  <a:schemeClr val="tx1">
                    <a:lumMod val="50000"/>
                    <a:lumOff val="50000"/>
                  </a:schemeClr>
                </a:solidFill>
              </a:rPr>
              <a:t>2014</a:t>
            </a:r>
            <a:endParaRPr lang="en-US" altLang="en-US" sz="1200" dirty="0">
              <a:solidFill>
                <a:schemeClr val="tx1">
                  <a:lumMod val="50000"/>
                  <a:lumOff val="50000"/>
                </a:schemeClr>
              </a:solidFill>
              <a:ea typeface="ヒラギノ角ゴ Pro W3"/>
              <a:cs typeface="Calibri"/>
            </a:endParaRPr>
          </a:p>
        </p:txBody>
      </p:sp>
    </p:spTree>
    <p:extLst>
      <p:ext uri="{BB962C8B-B14F-4D97-AF65-F5344CB8AC3E}">
        <p14:creationId xmlns:p14="http://schemas.microsoft.com/office/powerpoint/2010/main" val="143550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8F842E-9C61-4BB7-8EF2-2FD5CF78D716}"/>
              </a:ext>
            </a:extLst>
          </p:cNvPr>
          <p:cNvSpPr>
            <a:spLocks noGrp="1"/>
          </p:cNvSpPr>
          <p:nvPr>
            <p:ph type="title"/>
          </p:nvPr>
        </p:nvSpPr>
        <p:spPr/>
        <p:txBody>
          <a:bodyPr/>
          <a:lstStyle/>
          <a:p>
            <a:r>
              <a:rPr lang="en-US" dirty="0"/>
              <a:t>Non-Classical Manifestations</a:t>
            </a:r>
          </a:p>
        </p:txBody>
      </p:sp>
      <p:sp>
        <p:nvSpPr>
          <p:cNvPr id="3" name="Content Placeholder 2">
            <a:extLst>
              <a:ext uri="{FF2B5EF4-FFF2-40B4-BE49-F238E27FC236}">
                <a16:creationId xmlns:a16="http://schemas.microsoft.com/office/drawing/2014/main" id="{2039DB78-AB32-40D2-8252-6BCE664CF50D}"/>
              </a:ext>
            </a:extLst>
          </p:cNvPr>
          <p:cNvSpPr>
            <a:spLocks noGrp="1"/>
          </p:cNvSpPr>
          <p:nvPr>
            <p:ph idx="1"/>
          </p:nvPr>
        </p:nvSpPr>
        <p:spPr/>
        <p:txBody>
          <a:bodyPr vert="horz" lIns="91416" tIns="45708" rIns="91416" bIns="45708" rtlCol="0" anchor="t">
            <a:normAutofit/>
          </a:bodyPr>
          <a:lstStyle/>
          <a:p>
            <a:pPr marL="342797" indent="-342797"/>
            <a:r>
              <a:rPr lang="en-US" dirty="0"/>
              <a:t>Neurocognitive and Cardiovascular </a:t>
            </a:r>
          </a:p>
          <a:p>
            <a:pPr marL="799860" lvl="1" indent="-342797">
              <a:buClr>
                <a:schemeClr val="accent1"/>
              </a:buClr>
            </a:pPr>
            <a:r>
              <a:rPr lang="en-US" dirty="0"/>
              <a:t>Need more evidence to determine relationship with PHPT and benefits of parathyroidectomy</a:t>
            </a:r>
          </a:p>
          <a:p>
            <a:pPr marL="342797" indent="-342797"/>
            <a:r>
              <a:rPr lang="en-US" dirty="0"/>
              <a:t>GI</a:t>
            </a:r>
          </a:p>
          <a:p>
            <a:pPr marL="799860" lvl="1" indent="-342797">
              <a:buClr>
                <a:schemeClr val="accent1"/>
              </a:buClr>
            </a:pPr>
            <a:r>
              <a:rPr lang="en-US" dirty="0"/>
              <a:t>Only MEN1 and Zollinger Ellison syndrome are pathophysiological-linked </a:t>
            </a:r>
          </a:p>
          <a:p>
            <a:pPr marL="342797" indent="-342797"/>
            <a:endParaRPr lang="en-US" dirty="0"/>
          </a:p>
        </p:txBody>
      </p:sp>
      <p:sp>
        <p:nvSpPr>
          <p:cNvPr id="5" name="TextBox 4">
            <a:extLst>
              <a:ext uri="{FF2B5EF4-FFF2-40B4-BE49-F238E27FC236}">
                <a16:creationId xmlns:a16="http://schemas.microsoft.com/office/drawing/2014/main" id="{82437C69-BD44-6A2C-AACF-5FC4B01E41CC}"/>
              </a:ext>
            </a:extLst>
          </p:cNvPr>
          <p:cNvSpPr txBox="1"/>
          <p:nvPr/>
        </p:nvSpPr>
        <p:spPr>
          <a:xfrm>
            <a:off x="6092905" y="6437239"/>
            <a:ext cx="6095920" cy="276927"/>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J Bone Miner Res. 2022</a:t>
            </a:r>
          </a:p>
        </p:txBody>
      </p:sp>
    </p:spTree>
    <p:extLst>
      <p:ext uri="{BB962C8B-B14F-4D97-AF65-F5344CB8AC3E}">
        <p14:creationId xmlns:p14="http://schemas.microsoft.com/office/powerpoint/2010/main" val="1746436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lstStyle/>
          <a:p>
            <a:r>
              <a:rPr lang="en-US" dirty="0"/>
              <a:t>Diagnosis of PHPT</a:t>
            </a:r>
            <a:endParaRPr lang="en-US" sz="4000" dirty="0"/>
          </a:p>
        </p:txBody>
      </p:sp>
      <p:sp>
        <p:nvSpPr>
          <p:cNvPr id="3" name="Text Placeholder 2"/>
          <p:cNvSpPr>
            <a:spLocks noGrp="1"/>
          </p:cNvSpPr>
          <p:nvPr>
            <p:ph type="body" idx="12"/>
          </p:nvPr>
        </p:nvSpPr>
        <p:spPr/>
        <p:txBody>
          <a:bodyPr/>
          <a:lstStyle/>
          <a:p>
            <a:r>
              <a:rPr lang="en-US" dirty="0"/>
              <a:t>1</a:t>
            </a:r>
          </a:p>
        </p:txBody>
      </p:sp>
    </p:spTree>
    <p:custDataLst>
      <p:custData r:id="rId1"/>
      <p:custData r:id="rId2"/>
      <p:tags r:id="rId3"/>
    </p:custDataLst>
    <p:extLst>
      <p:ext uri="{BB962C8B-B14F-4D97-AF65-F5344CB8AC3E}">
        <p14:creationId xmlns:p14="http://schemas.microsoft.com/office/powerpoint/2010/main" val="37921616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A05EEB-F2F4-F33B-C49A-FA6D825208EA}"/>
              </a:ext>
            </a:extLst>
          </p:cNvPr>
          <p:cNvSpPr>
            <a:spLocks noGrp="1"/>
          </p:cNvSpPr>
          <p:nvPr>
            <p:ph type="title"/>
          </p:nvPr>
        </p:nvSpPr>
        <p:spPr/>
        <p:txBody>
          <a:bodyPr/>
          <a:lstStyle/>
          <a:p>
            <a:r>
              <a:rPr lang="en-US" dirty="0"/>
              <a:t>Cardiovascular system</a:t>
            </a:r>
          </a:p>
        </p:txBody>
      </p:sp>
      <p:sp>
        <p:nvSpPr>
          <p:cNvPr id="3" name="Content Placeholder 2">
            <a:extLst>
              <a:ext uri="{FF2B5EF4-FFF2-40B4-BE49-F238E27FC236}">
                <a16:creationId xmlns:a16="http://schemas.microsoft.com/office/drawing/2014/main" id="{283C1318-3468-2A84-20FE-800DF5DC2525}"/>
              </a:ext>
            </a:extLst>
          </p:cNvPr>
          <p:cNvSpPr>
            <a:spLocks noGrp="1"/>
          </p:cNvSpPr>
          <p:nvPr>
            <p:ph idx="1"/>
          </p:nvPr>
        </p:nvSpPr>
        <p:spPr/>
        <p:txBody>
          <a:bodyPr/>
          <a:lstStyle/>
          <a:p>
            <a:r>
              <a:rPr lang="en-US" b="0" i="0" dirty="0">
                <a:effectLst/>
                <a:latin typeface="+mj-lt"/>
              </a:rPr>
              <a:t>Association studies:</a:t>
            </a:r>
          </a:p>
          <a:p>
            <a:pPr lvl="1"/>
            <a:r>
              <a:rPr lang="en-US" b="0" i="0" dirty="0">
                <a:effectLst/>
                <a:latin typeface="+mj-lt"/>
              </a:rPr>
              <a:t>HTN, LVH, arterial stiffness, and impaired diastolic filling</a:t>
            </a:r>
          </a:p>
          <a:p>
            <a:pPr lvl="1"/>
            <a:r>
              <a:rPr lang="en-US" b="0" i="0" dirty="0">
                <a:effectLst/>
                <a:latin typeface="+mj-lt"/>
              </a:rPr>
              <a:t>Observational studies, small sample sizes </a:t>
            </a:r>
          </a:p>
          <a:p>
            <a:pPr lvl="1"/>
            <a:r>
              <a:rPr lang="en-US" b="0" i="0" dirty="0">
                <a:effectLst/>
                <a:latin typeface="+mj-lt"/>
              </a:rPr>
              <a:t>Co-existence of hypertension </a:t>
            </a:r>
          </a:p>
          <a:p>
            <a:r>
              <a:rPr lang="en-US" b="0" i="0" dirty="0">
                <a:effectLst/>
                <a:latin typeface="+mj-lt"/>
              </a:rPr>
              <a:t>No clear evidence for improvement in cardiovascular parameters following parathyroidectomy. </a:t>
            </a:r>
          </a:p>
          <a:p>
            <a:r>
              <a:rPr lang="en-US" b="0" i="0" dirty="0">
                <a:effectLst/>
                <a:latin typeface="+mj-lt"/>
              </a:rPr>
              <a:t>Risk of CV death in patients with PHPT is related to traditional risk factors but not serum calcium. </a:t>
            </a:r>
            <a:endParaRPr lang="en-US" dirty="0">
              <a:latin typeface="+mj-lt"/>
            </a:endParaRPr>
          </a:p>
        </p:txBody>
      </p:sp>
      <p:sp>
        <p:nvSpPr>
          <p:cNvPr id="5" name="TextBox 4">
            <a:extLst>
              <a:ext uri="{FF2B5EF4-FFF2-40B4-BE49-F238E27FC236}">
                <a16:creationId xmlns:a16="http://schemas.microsoft.com/office/drawing/2014/main" id="{952B6BF2-9F98-9061-5E84-8F0651F23ADA}"/>
              </a:ext>
            </a:extLst>
          </p:cNvPr>
          <p:cNvSpPr txBox="1"/>
          <p:nvPr/>
        </p:nvSpPr>
        <p:spPr>
          <a:xfrm>
            <a:off x="6094412" y="6446518"/>
            <a:ext cx="6096000" cy="276999"/>
          </a:xfrm>
          <a:prstGeom prst="rect">
            <a:avLst/>
          </a:prstGeom>
          <a:noFill/>
        </p:spPr>
        <p:txBody>
          <a:bodyPr wrap="square">
            <a:spAutoFit/>
          </a:bodyPr>
          <a:lstStyle/>
          <a:p>
            <a:pPr algn="r"/>
            <a:r>
              <a:rPr lang="en-US" sz="1200" dirty="0">
                <a:solidFill>
                  <a:schemeClr val="tx1">
                    <a:lumMod val="50000"/>
                    <a:lumOff val="50000"/>
                  </a:schemeClr>
                </a:solidFill>
                <a:latin typeface="+mj-lt"/>
              </a:rPr>
              <a:t>El-Hajj Fuleihan et al., </a:t>
            </a:r>
            <a:r>
              <a:rPr lang="en-US" sz="1200" i="1" dirty="0">
                <a:solidFill>
                  <a:schemeClr val="tx1">
                    <a:lumMod val="50000"/>
                    <a:lumOff val="50000"/>
                  </a:schemeClr>
                </a:solidFill>
                <a:latin typeface="+mj-lt"/>
              </a:rPr>
              <a:t>J Bone Miner Res, </a:t>
            </a:r>
            <a:r>
              <a:rPr lang="en-US" sz="1200" dirty="0">
                <a:solidFill>
                  <a:schemeClr val="tx1">
                    <a:lumMod val="50000"/>
                    <a:lumOff val="50000"/>
                  </a:schemeClr>
                </a:solidFill>
                <a:latin typeface="+mj-lt"/>
              </a:rPr>
              <a:t>2022 </a:t>
            </a:r>
          </a:p>
        </p:txBody>
      </p:sp>
    </p:spTree>
    <p:extLst>
      <p:ext uri="{BB962C8B-B14F-4D97-AF65-F5344CB8AC3E}">
        <p14:creationId xmlns:p14="http://schemas.microsoft.com/office/powerpoint/2010/main" val="12831986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938AEE0-A94F-4474-5730-CB30462D5A62}"/>
              </a:ext>
            </a:extLst>
          </p:cNvPr>
          <p:cNvSpPr>
            <a:spLocks noGrp="1"/>
          </p:cNvSpPr>
          <p:nvPr>
            <p:ph type="title"/>
          </p:nvPr>
        </p:nvSpPr>
        <p:spPr/>
        <p:txBody>
          <a:bodyPr/>
          <a:lstStyle/>
          <a:p>
            <a:r>
              <a:rPr lang="en-US" dirty="0"/>
              <a:t>Cardiovascular System</a:t>
            </a:r>
          </a:p>
        </p:txBody>
      </p:sp>
      <p:sp>
        <p:nvSpPr>
          <p:cNvPr id="7" name="TextBox 6">
            <a:extLst>
              <a:ext uri="{FF2B5EF4-FFF2-40B4-BE49-F238E27FC236}">
                <a16:creationId xmlns:a16="http://schemas.microsoft.com/office/drawing/2014/main" id="{DD7A73DF-7008-A626-035D-C95246DC7EFB}"/>
              </a:ext>
            </a:extLst>
          </p:cNvPr>
          <p:cNvSpPr txBox="1"/>
          <p:nvPr/>
        </p:nvSpPr>
        <p:spPr>
          <a:xfrm>
            <a:off x="6092905" y="6386835"/>
            <a:ext cx="6095920" cy="276927"/>
          </a:xfrm>
          <a:prstGeom prst="rect">
            <a:avLst/>
          </a:prstGeom>
          <a:noFill/>
        </p:spPr>
        <p:txBody>
          <a:bodyPr wrap="square">
            <a:spAutoFit/>
          </a:bodyPr>
          <a:lstStyle/>
          <a:p>
            <a:pPr algn="r"/>
            <a:r>
              <a:rPr lang="en-CA" sz="1200" dirty="0">
                <a:solidFill>
                  <a:schemeClr val="tx1">
                    <a:lumMod val="50000"/>
                    <a:lumOff val="50000"/>
                  </a:schemeClr>
                </a:solidFill>
                <a:latin typeface="+mj-lt"/>
              </a:rPr>
              <a:t>Pretorius et al., </a:t>
            </a:r>
            <a:r>
              <a:rPr lang="en-CA" sz="1200" i="1" dirty="0">
                <a:solidFill>
                  <a:schemeClr val="tx1">
                    <a:lumMod val="50000"/>
                    <a:lumOff val="50000"/>
                  </a:schemeClr>
                </a:solidFill>
                <a:latin typeface="+mj-lt"/>
              </a:rPr>
              <a:t>Annals of Int Med,</a:t>
            </a:r>
            <a:r>
              <a:rPr lang="en-US" altLang="en-US" sz="1200" i="1" dirty="0">
                <a:solidFill>
                  <a:schemeClr val="tx1">
                    <a:lumMod val="50000"/>
                    <a:lumOff val="50000"/>
                  </a:schemeClr>
                </a:solidFill>
                <a:latin typeface="+mj-lt"/>
                <a:ea typeface="ヒラギノ角ゴ Pro W3"/>
              </a:rPr>
              <a:t> </a:t>
            </a:r>
            <a:r>
              <a:rPr lang="en-US" altLang="en-US" sz="1200" dirty="0">
                <a:solidFill>
                  <a:schemeClr val="tx1">
                    <a:lumMod val="50000"/>
                    <a:lumOff val="50000"/>
                  </a:schemeClr>
                </a:solidFill>
                <a:latin typeface="+mj-lt"/>
                <a:ea typeface="ヒラギノ角ゴ Pro W3"/>
              </a:rPr>
              <a:t>175:812-819, 2022 </a:t>
            </a:r>
            <a:endParaRPr lang="en-CA" sz="1200" dirty="0">
              <a:solidFill>
                <a:schemeClr val="tx1">
                  <a:lumMod val="50000"/>
                  <a:lumOff val="50000"/>
                </a:schemeClr>
              </a:solidFill>
              <a:latin typeface="+mj-lt"/>
            </a:endParaRPr>
          </a:p>
        </p:txBody>
      </p:sp>
      <p:pic>
        <p:nvPicPr>
          <p:cNvPr id="8" name="Content Placeholder 3">
            <a:extLst>
              <a:ext uri="{FF2B5EF4-FFF2-40B4-BE49-F238E27FC236}">
                <a16:creationId xmlns:a16="http://schemas.microsoft.com/office/drawing/2014/main" id="{FA774DD8-FDFD-B00E-7FC7-2955D4976ADD}"/>
              </a:ext>
            </a:extLst>
          </p:cNvPr>
          <p:cNvPicPr>
            <a:picLocks noChangeAspect="1"/>
          </p:cNvPicPr>
          <p:nvPr/>
        </p:nvPicPr>
        <p:blipFill rotWithShape="1">
          <a:blip r:embed="rId3"/>
          <a:srcRect t="13468" b="54570"/>
          <a:stretch/>
        </p:blipFill>
        <p:spPr>
          <a:xfrm>
            <a:off x="973138" y="1659552"/>
            <a:ext cx="8515004" cy="4022362"/>
          </a:xfrm>
          <a:prstGeom prst="rect">
            <a:avLst/>
          </a:prstGeom>
        </p:spPr>
      </p:pic>
    </p:spTree>
    <p:extLst>
      <p:ext uri="{BB962C8B-B14F-4D97-AF65-F5344CB8AC3E}">
        <p14:creationId xmlns:p14="http://schemas.microsoft.com/office/powerpoint/2010/main" val="10544394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lstStyle/>
          <a:p>
            <a:r>
              <a:rPr lang="en-US" dirty="0"/>
              <a:t>Evaluation of patients with PHPT</a:t>
            </a:r>
            <a:endParaRPr lang="en-US" sz="4000" dirty="0"/>
          </a:p>
        </p:txBody>
      </p:sp>
      <p:sp>
        <p:nvSpPr>
          <p:cNvPr id="3" name="Text Placeholder 2"/>
          <p:cNvSpPr>
            <a:spLocks noGrp="1"/>
          </p:cNvSpPr>
          <p:nvPr>
            <p:ph type="body" idx="12"/>
          </p:nvPr>
        </p:nvSpPr>
        <p:spPr/>
        <p:txBody>
          <a:bodyPr/>
          <a:lstStyle/>
          <a:p>
            <a:r>
              <a:rPr lang="en-US" dirty="0"/>
              <a:t>4</a:t>
            </a:r>
          </a:p>
        </p:txBody>
      </p:sp>
    </p:spTree>
    <p:custDataLst>
      <p:custData r:id="rId1"/>
      <p:custData r:id="rId2"/>
      <p:tags r:id="rId3"/>
    </p:custDataLst>
    <p:extLst>
      <p:ext uri="{BB962C8B-B14F-4D97-AF65-F5344CB8AC3E}">
        <p14:creationId xmlns:p14="http://schemas.microsoft.com/office/powerpoint/2010/main" val="2611339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F5C14-AD8C-4B53-B260-2841D54B66E6}"/>
              </a:ext>
            </a:extLst>
          </p:cNvPr>
          <p:cNvSpPr>
            <a:spLocks noGrp="1"/>
          </p:cNvSpPr>
          <p:nvPr>
            <p:ph type="title"/>
          </p:nvPr>
        </p:nvSpPr>
        <p:spPr/>
        <p:txBody>
          <a:bodyPr/>
          <a:lstStyle/>
          <a:p>
            <a:r>
              <a:rPr lang="en-US" dirty="0"/>
              <a:t>How Should Patients with PHPT be Evaluated?</a:t>
            </a:r>
          </a:p>
        </p:txBody>
      </p:sp>
      <p:sp>
        <p:nvSpPr>
          <p:cNvPr id="3" name="Content Placeholder 2">
            <a:extLst>
              <a:ext uri="{FF2B5EF4-FFF2-40B4-BE49-F238E27FC236}">
                <a16:creationId xmlns:a16="http://schemas.microsoft.com/office/drawing/2014/main" id="{E4F2DE8A-3E3D-47F6-ACAD-DF6287296242}"/>
              </a:ext>
            </a:extLst>
          </p:cNvPr>
          <p:cNvSpPr>
            <a:spLocks noGrp="1"/>
          </p:cNvSpPr>
          <p:nvPr>
            <p:ph idx="1"/>
          </p:nvPr>
        </p:nvSpPr>
        <p:spPr/>
        <p:txBody>
          <a:bodyPr vert="horz" lIns="91416" tIns="45708" rIns="91416" bIns="45708" rtlCol="0" anchor="t">
            <a:normAutofit/>
          </a:bodyPr>
          <a:lstStyle/>
          <a:p>
            <a:pPr lvl="1" indent="-457063">
              <a:lnSpc>
                <a:spcPct val="107000"/>
              </a:lnSpc>
              <a:spcBef>
                <a:spcPct val="0"/>
              </a:spcBef>
              <a:spcAft>
                <a:spcPts val="800"/>
              </a:spcAft>
              <a:buNone/>
            </a:pPr>
            <a:r>
              <a:rPr lang="en-US" altLang="en-US" sz="2799" dirty="0">
                <a:solidFill>
                  <a:schemeClr val="accent1"/>
                </a:solidFill>
                <a:ea typeface="Calibri" panose="020F0502020204030204" pitchFamily="34" charset="0"/>
                <a:cs typeface="Times New Roman" panose="02020603050405020304" pitchFamily="18" charset="0"/>
              </a:rPr>
              <a:t>Biochemical</a:t>
            </a:r>
          </a:p>
          <a:p>
            <a:pPr lvl="1">
              <a:lnSpc>
                <a:spcPct val="107000"/>
              </a:lnSpc>
              <a:spcBef>
                <a:spcPct val="0"/>
              </a:spcBef>
              <a:spcAft>
                <a:spcPts val="800"/>
              </a:spcAft>
            </a:pPr>
            <a:r>
              <a:rPr lang="en-US" altLang="en-US" sz="2799" dirty="0">
                <a:ea typeface="Calibri" panose="020F0502020204030204" pitchFamily="34" charset="0"/>
                <a:cs typeface="Times New Roman" panose="02020603050405020304" pitchFamily="18" charset="0"/>
              </a:rPr>
              <a:t>25 hydroxyvitamin D</a:t>
            </a:r>
          </a:p>
          <a:p>
            <a:pPr lvl="1">
              <a:lnSpc>
                <a:spcPct val="107000"/>
              </a:lnSpc>
              <a:spcBef>
                <a:spcPct val="0"/>
              </a:spcBef>
              <a:spcAft>
                <a:spcPts val="800"/>
              </a:spcAft>
            </a:pPr>
            <a:r>
              <a:rPr lang="en-US" altLang="en-US" sz="2799" dirty="0">
                <a:ea typeface="Calibri" panose="020F0502020204030204" pitchFamily="34" charset="0"/>
                <a:cs typeface="Times New Roman" panose="02020603050405020304" pitchFamily="18" charset="0"/>
              </a:rPr>
              <a:t>Creatinine clearance</a:t>
            </a:r>
          </a:p>
          <a:p>
            <a:pPr lvl="1">
              <a:lnSpc>
                <a:spcPct val="107000"/>
              </a:lnSpc>
              <a:spcBef>
                <a:spcPct val="0"/>
              </a:spcBef>
              <a:spcAft>
                <a:spcPts val="800"/>
              </a:spcAft>
            </a:pPr>
            <a:r>
              <a:rPr lang="en-US" altLang="en-US" sz="2799" dirty="0">
                <a:ea typeface="Calibri" panose="020F0502020204030204" pitchFamily="34" charset="0"/>
                <a:cs typeface="Times New Roman" panose="02020603050405020304" pitchFamily="18" charset="0"/>
              </a:rPr>
              <a:t>Phosphorus</a:t>
            </a:r>
          </a:p>
          <a:p>
            <a:pPr lvl="1">
              <a:lnSpc>
                <a:spcPct val="107000"/>
              </a:lnSpc>
              <a:spcBef>
                <a:spcPct val="0"/>
              </a:spcBef>
              <a:spcAft>
                <a:spcPts val="800"/>
              </a:spcAft>
            </a:pPr>
            <a:r>
              <a:rPr lang="en-US" altLang="en-US" sz="2799" dirty="0">
                <a:ea typeface="Calibri" panose="020F0502020204030204" pitchFamily="34" charset="0"/>
                <a:cs typeface="Times New Roman" panose="02020603050405020304" pitchFamily="18" charset="0"/>
              </a:rPr>
              <a:t>24-hr urine calcium and creatinine</a:t>
            </a:r>
          </a:p>
        </p:txBody>
      </p:sp>
      <p:sp>
        <p:nvSpPr>
          <p:cNvPr id="8" name="TextBox 7">
            <a:extLst>
              <a:ext uri="{FF2B5EF4-FFF2-40B4-BE49-F238E27FC236}">
                <a16:creationId xmlns:a16="http://schemas.microsoft.com/office/drawing/2014/main" id="{917455A7-388D-EF84-8CD3-35F9436D5D41}"/>
              </a:ext>
            </a:extLst>
          </p:cNvPr>
          <p:cNvSpPr txBox="1"/>
          <p:nvPr/>
        </p:nvSpPr>
        <p:spPr>
          <a:xfrm>
            <a:off x="6094412" y="6431913"/>
            <a:ext cx="6095920" cy="276927"/>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J Bone Miner Res. 2022</a:t>
            </a:r>
          </a:p>
        </p:txBody>
      </p:sp>
    </p:spTree>
    <p:extLst>
      <p:ext uri="{BB962C8B-B14F-4D97-AF65-F5344CB8AC3E}">
        <p14:creationId xmlns:p14="http://schemas.microsoft.com/office/powerpoint/2010/main" val="40059298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F5C14-AD8C-4B53-B260-2841D54B66E6}"/>
              </a:ext>
            </a:extLst>
          </p:cNvPr>
          <p:cNvSpPr>
            <a:spLocks noGrp="1"/>
          </p:cNvSpPr>
          <p:nvPr>
            <p:ph type="title"/>
          </p:nvPr>
        </p:nvSpPr>
        <p:spPr/>
        <p:txBody>
          <a:bodyPr/>
          <a:lstStyle/>
          <a:p>
            <a:r>
              <a:rPr lang="en-US" dirty="0"/>
              <a:t>How Should Patients with PHPT be Evaluated?</a:t>
            </a:r>
          </a:p>
        </p:txBody>
      </p:sp>
      <p:sp>
        <p:nvSpPr>
          <p:cNvPr id="3" name="Content Placeholder 2">
            <a:extLst>
              <a:ext uri="{FF2B5EF4-FFF2-40B4-BE49-F238E27FC236}">
                <a16:creationId xmlns:a16="http://schemas.microsoft.com/office/drawing/2014/main" id="{E4F2DE8A-3E3D-47F6-ACAD-DF6287296242}"/>
              </a:ext>
            </a:extLst>
          </p:cNvPr>
          <p:cNvSpPr>
            <a:spLocks noGrp="1"/>
          </p:cNvSpPr>
          <p:nvPr>
            <p:ph idx="1"/>
          </p:nvPr>
        </p:nvSpPr>
        <p:spPr/>
        <p:txBody>
          <a:bodyPr vert="horz" lIns="91416" tIns="45708" rIns="91416" bIns="45708" rtlCol="0" anchor="t">
            <a:normAutofit/>
          </a:bodyPr>
          <a:lstStyle/>
          <a:p>
            <a:pPr lvl="1" indent="-457063">
              <a:lnSpc>
                <a:spcPct val="107000"/>
              </a:lnSpc>
              <a:spcBef>
                <a:spcPct val="0"/>
              </a:spcBef>
              <a:spcAft>
                <a:spcPts val="800"/>
              </a:spcAft>
              <a:buNone/>
            </a:pPr>
            <a:r>
              <a:rPr lang="en-US" altLang="en-US" sz="2799" dirty="0">
                <a:solidFill>
                  <a:schemeClr val="accent1"/>
                </a:solidFill>
                <a:ea typeface="Calibri" panose="020F0502020204030204" pitchFamily="34" charset="0"/>
                <a:cs typeface="Times New Roman" panose="02020603050405020304" pitchFamily="18" charset="0"/>
              </a:rPr>
              <a:t>Skeletal</a:t>
            </a:r>
          </a:p>
          <a:p>
            <a:pPr lvl="1">
              <a:lnSpc>
                <a:spcPct val="107000"/>
              </a:lnSpc>
              <a:spcBef>
                <a:spcPct val="0"/>
              </a:spcBef>
              <a:spcAft>
                <a:spcPts val="800"/>
              </a:spcAft>
            </a:pPr>
            <a:r>
              <a:rPr lang="en-US" altLang="en-US" sz="2799" dirty="0">
                <a:ea typeface="Calibri" panose="020F0502020204030204" pitchFamily="34" charset="0"/>
                <a:cs typeface="Times New Roman"/>
              </a:rPr>
              <a:t>3-site DXA (lumbar spine, hip, distal 1/3 radius)</a:t>
            </a:r>
          </a:p>
          <a:p>
            <a:pPr lvl="1">
              <a:lnSpc>
                <a:spcPct val="107000"/>
              </a:lnSpc>
              <a:spcBef>
                <a:spcPct val="0"/>
              </a:spcBef>
              <a:spcAft>
                <a:spcPts val="800"/>
              </a:spcAft>
            </a:pPr>
            <a:r>
              <a:rPr lang="en-US" altLang="en-US" sz="2799" dirty="0">
                <a:ea typeface="Calibri" panose="020F0502020204030204" pitchFamily="34" charset="0"/>
                <a:cs typeface="Times New Roman"/>
              </a:rPr>
              <a:t>Imaging for vertebral fractures </a:t>
            </a:r>
          </a:p>
          <a:p>
            <a:pPr lvl="2">
              <a:lnSpc>
                <a:spcPct val="107000"/>
              </a:lnSpc>
              <a:spcBef>
                <a:spcPct val="0"/>
              </a:spcBef>
              <a:spcAft>
                <a:spcPts val="800"/>
              </a:spcAft>
              <a:buClr>
                <a:schemeClr val="accent2"/>
              </a:buClr>
            </a:pPr>
            <a:r>
              <a:rPr lang="en-US" altLang="en-US" sz="2599" dirty="0">
                <a:ea typeface="Calibri" panose="020F0502020204030204" pitchFamily="34" charset="0"/>
                <a:cs typeface="Times New Roman"/>
              </a:rPr>
              <a:t>vertebral fracture assessment (VFA) or vertebral X-rays</a:t>
            </a:r>
          </a:p>
          <a:p>
            <a:pPr lvl="1">
              <a:lnSpc>
                <a:spcPct val="107000"/>
              </a:lnSpc>
              <a:spcBef>
                <a:spcPct val="0"/>
              </a:spcBef>
              <a:spcAft>
                <a:spcPts val="800"/>
              </a:spcAft>
            </a:pPr>
            <a:r>
              <a:rPr lang="en-US" altLang="en-US" sz="2799" dirty="0">
                <a:ea typeface="Calibri" panose="020F0502020204030204" pitchFamily="34" charset="0"/>
                <a:cs typeface="Times New Roman"/>
              </a:rPr>
              <a:t>Trabecular Bone Score (if available)</a:t>
            </a:r>
          </a:p>
        </p:txBody>
      </p:sp>
      <p:sp>
        <p:nvSpPr>
          <p:cNvPr id="8" name="TextBox 7">
            <a:extLst>
              <a:ext uri="{FF2B5EF4-FFF2-40B4-BE49-F238E27FC236}">
                <a16:creationId xmlns:a16="http://schemas.microsoft.com/office/drawing/2014/main" id="{851E0F81-A3F3-BB52-BFB1-ECCFB8A4B888}"/>
              </a:ext>
            </a:extLst>
          </p:cNvPr>
          <p:cNvSpPr txBox="1"/>
          <p:nvPr/>
        </p:nvSpPr>
        <p:spPr>
          <a:xfrm>
            <a:off x="6094412" y="6431913"/>
            <a:ext cx="6095920" cy="276927"/>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J Bone Miner Res. 2022</a:t>
            </a:r>
          </a:p>
        </p:txBody>
      </p:sp>
    </p:spTree>
    <p:extLst>
      <p:ext uri="{BB962C8B-B14F-4D97-AF65-F5344CB8AC3E}">
        <p14:creationId xmlns:p14="http://schemas.microsoft.com/office/powerpoint/2010/main" val="40533145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F5C14-AD8C-4B53-B260-2841D54B66E6}"/>
              </a:ext>
            </a:extLst>
          </p:cNvPr>
          <p:cNvSpPr>
            <a:spLocks noGrp="1"/>
          </p:cNvSpPr>
          <p:nvPr>
            <p:ph type="title"/>
          </p:nvPr>
        </p:nvSpPr>
        <p:spPr/>
        <p:txBody>
          <a:bodyPr/>
          <a:lstStyle/>
          <a:p>
            <a:r>
              <a:rPr lang="en-US" dirty="0"/>
              <a:t>How Should Patients with PHPT be Evaluated?</a:t>
            </a:r>
          </a:p>
        </p:txBody>
      </p:sp>
      <p:sp>
        <p:nvSpPr>
          <p:cNvPr id="3" name="Content Placeholder 2">
            <a:extLst>
              <a:ext uri="{FF2B5EF4-FFF2-40B4-BE49-F238E27FC236}">
                <a16:creationId xmlns:a16="http://schemas.microsoft.com/office/drawing/2014/main" id="{E4F2DE8A-3E3D-47F6-ACAD-DF6287296242}"/>
              </a:ext>
            </a:extLst>
          </p:cNvPr>
          <p:cNvSpPr>
            <a:spLocks noGrp="1"/>
          </p:cNvSpPr>
          <p:nvPr>
            <p:ph idx="1"/>
          </p:nvPr>
        </p:nvSpPr>
        <p:spPr/>
        <p:txBody>
          <a:bodyPr vert="horz" lIns="91416" tIns="45708" rIns="91416" bIns="45708" rtlCol="0" anchor="t">
            <a:normAutofit/>
          </a:bodyPr>
          <a:lstStyle/>
          <a:p>
            <a:pPr lvl="1" indent="-457063">
              <a:lnSpc>
                <a:spcPct val="107000"/>
              </a:lnSpc>
              <a:spcBef>
                <a:spcPct val="0"/>
              </a:spcBef>
              <a:spcAft>
                <a:spcPts val="800"/>
              </a:spcAft>
              <a:buNone/>
            </a:pPr>
            <a:r>
              <a:rPr lang="en-US" sz="2799" dirty="0">
                <a:solidFill>
                  <a:schemeClr val="accent1"/>
                </a:solidFill>
              </a:rPr>
              <a:t>Renal</a:t>
            </a:r>
          </a:p>
          <a:p>
            <a:pPr lvl="1">
              <a:lnSpc>
                <a:spcPct val="107000"/>
              </a:lnSpc>
              <a:spcBef>
                <a:spcPct val="0"/>
              </a:spcBef>
              <a:spcAft>
                <a:spcPts val="800"/>
              </a:spcAft>
            </a:pPr>
            <a:r>
              <a:rPr lang="en-US" sz="2799" dirty="0"/>
              <a:t>Creatinine clearance</a:t>
            </a:r>
          </a:p>
          <a:p>
            <a:pPr lvl="1">
              <a:lnSpc>
                <a:spcPct val="107000"/>
              </a:lnSpc>
              <a:spcBef>
                <a:spcPct val="0"/>
              </a:spcBef>
              <a:spcAft>
                <a:spcPts val="800"/>
              </a:spcAft>
            </a:pPr>
            <a:r>
              <a:rPr lang="en-US" sz="2799" dirty="0"/>
              <a:t>24-hour urinary calcium </a:t>
            </a:r>
          </a:p>
          <a:p>
            <a:pPr lvl="1">
              <a:lnSpc>
                <a:spcPct val="107000"/>
              </a:lnSpc>
              <a:spcBef>
                <a:spcPct val="0"/>
              </a:spcBef>
              <a:spcAft>
                <a:spcPts val="800"/>
              </a:spcAft>
            </a:pPr>
            <a:r>
              <a:rPr lang="en-US" sz="2799" dirty="0"/>
              <a:t>Imaging for nephrolithiasis/nephrocalcinosis</a:t>
            </a:r>
            <a:endParaRPr lang="en-US" sz="2799" dirty="0">
              <a:cs typeface="Calibri"/>
            </a:endParaRPr>
          </a:p>
        </p:txBody>
      </p:sp>
      <p:sp>
        <p:nvSpPr>
          <p:cNvPr id="8" name="TextBox 7">
            <a:extLst>
              <a:ext uri="{FF2B5EF4-FFF2-40B4-BE49-F238E27FC236}">
                <a16:creationId xmlns:a16="http://schemas.microsoft.com/office/drawing/2014/main" id="{BE1BB756-EF15-D37C-3E9F-5D48B60B92AB}"/>
              </a:ext>
            </a:extLst>
          </p:cNvPr>
          <p:cNvSpPr txBox="1"/>
          <p:nvPr/>
        </p:nvSpPr>
        <p:spPr>
          <a:xfrm>
            <a:off x="6094412" y="6431913"/>
            <a:ext cx="6095920" cy="276927"/>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J Bone Miner Res. 2022</a:t>
            </a:r>
          </a:p>
        </p:txBody>
      </p:sp>
    </p:spTree>
    <p:extLst>
      <p:ext uri="{BB962C8B-B14F-4D97-AF65-F5344CB8AC3E}">
        <p14:creationId xmlns:p14="http://schemas.microsoft.com/office/powerpoint/2010/main" val="303527402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F5C14-AD8C-4B53-B260-2841D54B66E6}"/>
              </a:ext>
            </a:extLst>
          </p:cNvPr>
          <p:cNvSpPr>
            <a:spLocks noGrp="1"/>
          </p:cNvSpPr>
          <p:nvPr>
            <p:ph type="title"/>
          </p:nvPr>
        </p:nvSpPr>
        <p:spPr/>
        <p:txBody>
          <a:bodyPr/>
          <a:lstStyle/>
          <a:p>
            <a:r>
              <a:rPr lang="en-US" dirty="0"/>
              <a:t>How Should Patients with PHPT be Evaluated?</a:t>
            </a:r>
          </a:p>
        </p:txBody>
      </p:sp>
      <p:sp>
        <p:nvSpPr>
          <p:cNvPr id="3" name="Content Placeholder 2">
            <a:extLst>
              <a:ext uri="{FF2B5EF4-FFF2-40B4-BE49-F238E27FC236}">
                <a16:creationId xmlns:a16="http://schemas.microsoft.com/office/drawing/2014/main" id="{E4F2DE8A-3E3D-47F6-ACAD-DF6287296242}"/>
              </a:ext>
            </a:extLst>
          </p:cNvPr>
          <p:cNvSpPr>
            <a:spLocks noGrp="1"/>
          </p:cNvSpPr>
          <p:nvPr>
            <p:ph idx="1"/>
          </p:nvPr>
        </p:nvSpPr>
        <p:spPr/>
        <p:txBody>
          <a:bodyPr vert="horz" lIns="91416" tIns="45708" rIns="91416" bIns="45708" rtlCol="0" anchor="t">
            <a:normAutofit/>
          </a:bodyPr>
          <a:lstStyle/>
          <a:p>
            <a:pPr lvl="1" indent="-457063">
              <a:lnSpc>
                <a:spcPct val="107000"/>
              </a:lnSpc>
              <a:spcBef>
                <a:spcPct val="0"/>
              </a:spcBef>
              <a:spcAft>
                <a:spcPts val="800"/>
              </a:spcAft>
              <a:buNone/>
            </a:pPr>
            <a:r>
              <a:rPr lang="en-US" altLang="en-US" sz="2799" dirty="0">
                <a:solidFill>
                  <a:schemeClr val="accent1"/>
                </a:solidFill>
                <a:ea typeface="Calibri" panose="020F0502020204030204" pitchFamily="34" charset="0"/>
                <a:cs typeface="Times New Roman" panose="02020603050405020304" pitchFamily="18" charset="0"/>
              </a:rPr>
              <a:t>Non-classical manifestations</a:t>
            </a:r>
          </a:p>
          <a:p>
            <a:pPr marL="801447" lvl="1" indent="-457063">
              <a:lnSpc>
                <a:spcPct val="107000"/>
              </a:lnSpc>
              <a:spcBef>
                <a:spcPct val="0"/>
              </a:spcBef>
              <a:spcAft>
                <a:spcPts val="800"/>
              </a:spcAft>
            </a:pPr>
            <a:r>
              <a:rPr lang="en-US" sz="2799" dirty="0"/>
              <a:t>No data to support routine evaluation for these manifestations</a:t>
            </a:r>
          </a:p>
        </p:txBody>
      </p:sp>
      <p:sp>
        <p:nvSpPr>
          <p:cNvPr id="8" name="TextBox 7">
            <a:extLst>
              <a:ext uri="{FF2B5EF4-FFF2-40B4-BE49-F238E27FC236}">
                <a16:creationId xmlns:a16="http://schemas.microsoft.com/office/drawing/2014/main" id="{21F7D5BD-A0BC-6028-FF04-2320C25EA5F7}"/>
              </a:ext>
            </a:extLst>
          </p:cNvPr>
          <p:cNvSpPr txBox="1"/>
          <p:nvPr/>
        </p:nvSpPr>
        <p:spPr>
          <a:xfrm>
            <a:off x="6094412" y="6431913"/>
            <a:ext cx="6095920" cy="276927"/>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J Bone Miner Res. 2022</a:t>
            </a:r>
          </a:p>
        </p:txBody>
      </p:sp>
    </p:spTree>
    <p:extLst>
      <p:ext uri="{BB962C8B-B14F-4D97-AF65-F5344CB8AC3E}">
        <p14:creationId xmlns:p14="http://schemas.microsoft.com/office/powerpoint/2010/main" val="25146639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EF5C14-AD8C-4B53-B260-2841D54B66E6}"/>
              </a:ext>
            </a:extLst>
          </p:cNvPr>
          <p:cNvSpPr>
            <a:spLocks noGrp="1"/>
          </p:cNvSpPr>
          <p:nvPr>
            <p:ph type="title"/>
          </p:nvPr>
        </p:nvSpPr>
        <p:spPr/>
        <p:txBody>
          <a:bodyPr/>
          <a:lstStyle/>
          <a:p>
            <a:r>
              <a:rPr lang="en-US" dirty="0"/>
              <a:t>How Should Patients with PHPT be Evaluated?</a:t>
            </a:r>
          </a:p>
        </p:txBody>
      </p:sp>
      <p:sp>
        <p:nvSpPr>
          <p:cNvPr id="3" name="Content Placeholder 2">
            <a:extLst>
              <a:ext uri="{FF2B5EF4-FFF2-40B4-BE49-F238E27FC236}">
                <a16:creationId xmlns:a16="http://schemas.microsoft.com/office/drawing/2014/main" id="{E4F2DE8A-3E3D-47F6-ACAD-DF6287296242}"/>
              </a:ext>
            </a:extLst>
          </p:cNvPr>
          <p:cNvSpPr>
            <a:spLocks noGrp="1"/>
          </p:cNvSpPr>
          <p:nvPr>
            <p:ph idx="1"/>
          </p:nvPr>
        </p:nvSpPr>
        <p:spPr/>
        <p:txBody>
          <a:bodyPr vert="horz" lIns="91416" tIns="45708" rIns="91416" bIns="45708" rtlCol="0" anchor="t">
            <a:normAutofit/>
          </a:bodyPr>
          <a:lstStyle/>
          <a:p>
            <a:pPr marL="0" lvl="1" indent="0">
              <a:lnSpc>
                <a:spcPct val="107000"/>
              </a:lnSpc>
              <a:spcBef>
                <a:spcPct val="0"/>
              </a:spcBef>
              <a:spcAft>
                <a:spcPts val="800"/>
              </a:spcAft>
              <a:buNone/>
            </a:pPr>
            <a:r>
              <a:rPr lang="en-US" altLang="en-US" sz="2799" dirty="0">
                <a:solidFill>
                  <a:schemeClr val="accent1"/>
                </a:solidFill>
                <a:ea typeface="Calibri" panose="020F0502020204030204" pitchFamily="34" charset="0"/>
                <a:cs typeface="Times New Roman" panose="02020603050405020304" pitchFamily="18" charset="0"/>
              </a:rPr>
              <a:t>Genetic</a:t>
            </a:r>
          </a:p>
          <a:p>
            <a:pPr marL="628461" indent="-457063"/>
            <a:r>
              <a:rPr lang="en-US" sz="2799" dirty="0"/>
              <a:t>&lt; 30 years of age</a:t>
            </a:r>
          </a:p>
          <a:p>
            <a:pPr marL="628461" indent="-457063"/>
            <a:r>
              <a:rPr lang="en-US" sz="2799" dirty="0"/>
              <a:t>Multigland disease</a:t>
            </a:r>
          </a:p>
          <a:p>
            <a:pPr marL="628461" indent="-457063"/>
            <a:r>
              <a:rPr lang="en-US" sz="2799" dirty="0"/>
              <a:t>Family history of hypercalcemia or a syndromic disease (MEN)</a:t>
            </a:r>
          </a:p>
        </p:txBody>
      </p:sp>
      <p:sp>
        <p:nvSpPr>
          <p:cNvPr id="8" name="TextBox 7">
            <a:extLst>
              <a:ext uri="{FF2B5EF4-FFF2-40B4-BE49-F238E27FC236}">
                <a16:creationId xmlns:a16="http://schemas.microsoft.com/office/drawing/2014/main" id="{768848EC-E4E6-7665-5C7E-76384847C9FA}"/>
              </a:ext>
            </a:extLst>
          </p:cNvPr>
          <p:cNvSpPr txBox="1"/>
          <p:nvPr/>
        </p:nvSpPr>
        <p:spPr>
          <a:xfrm>
            <a:off x="6094412" y="6431913"/>
            <a:ext cx="6095920" cy="276927"/>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J Bone Miner Res. 2022</a:t>
            </a:r>
          </a:p>
        </p:txBody>
      </p:sp>
    </p:spTree>
    <p:extLst>
      <p:ext uri="{BB962C8B-B14F-4D97-AF65-F5344CB8AC3E}">
        <p14:creationId xmlns:p14="http://schemas.microsoft.com/office/powerpoint/2010/main" val="393636462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t" anchorCtr="0"/>
          <a:lstStyle/>
          <a:p>
            <a:r>
              <a:rPr lang="en-US" dirty="0"/>
              <a:t>Surgical Criteria for PHPT</a:t>
            </a:r>
            <a:endParaRPr lang="en-US" sz="4000" dirty="0"/>
          </a:p>
        </p:txBody>
      </p:sp>
      <p:sp>
        <p:nvSpPr>
          <p:cNvPr id="3" name="Text Placeholder 2"/>
          <p:cNvSpPr>
            <a:spLocks noGrp="1"/>
          </p:cNvSpPr>
          <p:nvPr>
            <p:ph type="body" idx="12"/>
          </p:nvPr>
        </p:nvSpPr>
        <p:spPr/>
        <p:txBody>
          <a:bodyPr/>
          <a:lstStyle/>
          <a:p>
            <a:r>
              <a:rPr lang="en-US" dirty="0"/>
              <a:t>5</a:t>
            </a:r>
          </a:p>
        </p:txBody>
      </p:sp>
    </p:spTree>
    <p:custDataLst>
      <p:custData r:id="rId1"/>
      <p:custData r:id="rId2"/>
      <p:tags r:id="rId3"/>
    </p:custDataLst>
    <p:extLst>
      <p:ext uri="{BB962C8B-B14F-4D97-AF65-F5344CB8AC3E}">
        <p14:creationId xmlns:p14="http://schemas.microsoft.com/office/powerpoint/2010/main" val="2007266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C59D2-E429-4B62-811A-0D13F5D59CC8}"/>
              </a:ext>
            </a:extLst>
          </p:cNvPr>
          <p:cNvSpPr>
            <a:spLocks noGrp="1"/>
          </p:cNvSpPr>
          <p:nvPr>
            <p:ph type="title"/>
          </p:nvPr>
        </p:nvSpPr>
        <p:spPr/>
        <p:txBody>
          <a:bodyPr>
            <a:normAutofit/>
          </a:bodyPr>
          <a:lstStyle/>
          <a:p>
            <a:r>
              <a:rPr lang="en-US" dirty="0"/>
              <a:t>Indications for Surgical Management</a:t>
            </a:r>
          </a:p>
        </p:txBody>
      </p:sp>
      <p:sp>
        <p:nvSpPr>
          <p:cNvPr id="3" name="Content Placeholder 2">
            <a:extLst>
              <a:ext uri="{FF2B5EF4-FFF2-40B4-BE49-F238E27FC236}">
                <a16:creationId xmlns:a16="http://schemas.microsoft.com/office/drawing/2014/main" id="{FDE56E0C-BF90-4CA5-B5DB-02614D81497A}"/>
              </a:ext>
            </a:extLst>
          </p:cNvPr>
          <p:cNvSpPr>
            <a:spLocks noGrp="1"/>
          </p:cNvSpPr>
          <p:nvPr>
            <p:ph idx="1"/>
          </p:nvPr>
        </p:nvSpPr>
        <p:spPr>
          <a:xfrm>
            <a:off x="973138" y="1248697"/>
            <a:ext cx="9998921" cy="5072728"/>
          </a:xfrm>
        </p:spPr>
        <p:txBody>
          <a:bodyPr>
            <a:normAutofit fontScale="77500" lnSpcReduction="20000"/>
          </a:bodyPr>
          <a:lstStyle/>
          <a:p>
            <a:pPr>
              <a:lnSpc>
                <a:spcPct val="120000"/>
              </a:lnSpc>
            </a:pPr>
            <a:r>
              <a:rPr lang="en-US" altLang="en-US" b="1" dirty="0"/>
              <a:t>Surgery is recommended if any of the following is present (ungraded):</a:t>
            </a:r>
            <a:endParaRPr lang="en-CA" altLang="en-US" dirty="0"/>
          </a:p>
          <a:p>
            <a:pPr marL="342797" indent="-225357">
              <a:lnSpc>
                <a:spcPct val="120000"/>
              </a:lnSpc>
            </a:pPr>
            <a:r>
              <a:rPr lang="en-US" altLang="en-US" dirty="0"/>
              <a:t>Serum calcium &gt; 1 mg/dL (0.25 mmol/L) above the ULN</a:t>
            </a:r>
            <a:endParaRPr lang="en-CA" altLang="en-US" dirty="0"/>
          </a:p>
          <a:p>
            <a:pPr marL="342797" indent="-225357">
              <a:lnSpc>
                <a:spcPct val="120000"/>
              </a:lnSpc>
            </a:pPr>
            <a:r>
              <a:rPr lang="en-US" altLang="en-US" dirty="0"/>
              <a:t>Age &lt; 50 years</a:t>
            </a:r>
            <a:endParaRPr lang="en-CA" altLang="en-US" dirty="0"/>
          </a:p>
          <a:p>
            <a:pPr marL="342797" indent="-225357">
              <a:lnSpc>
                <a:spcPct val="120000"/>
              </a:lnSpc>
            </a:pPr>
            <a:r>
              <a:rPr lang="en-US" altLang="en-US" dirty="0"/>
              <a:t>Skeletal involvement: </a:t>
            </a:r>
          </a:p>
          <a:p>
            <a:pPr marL="799860" lvl="1" indent="-225357">
              <a:lnSpc>
                <a:spcPct val="120000"/>
              </a:lnSpc>
              <a:buClr>
                <a:schemeClr val="accent1"/>
              </a:buClr>
            </a:pPr>
            <a:r>
              <a:rPr lang="en-US" altLang="en-US" dirty="0"/>
              <a:t>Fracture by VFA/Xray</a:t>
            </a:r>
            <a:endParaRPr lang="en-CA" altLang="en-US" dirty="0"/>
          </a:p>
          <a:p>
            <a:pPr marL="799860" lvl="1" indent="-225357">
              <a:lnSpc>
                <a:spcPct val="120000"/>
              </a:lnSpc>
              <a:buClr>
                <a:schemeClr val="accent1"/>
              </a:buClr>
            </a:pPr>
            <a:r>
              <a:rPr lang="en-US" altLang="en-US" dirty="0"/>
              <a:t>BMD by T-score ≤ -2.5 at any site</a:t>
            </a:r>
            <a:endParaRPr lang="en-CA" altLang="en-US" dirty="0"/>
          </a:p>
          <a:p>
            <a:pPr marL="342797" indent="-225357">
              <a:lnSpc>
                <a:spcPct val="120000"/>
              </a:lnSpc>
            </a:pPr>
            <a:r>
              <a:rPr lang="en-US" altLang="en-US" dirty="0"/>
              <a:t>Renal involvement:</a:t>
            </a:r>
            <a:endParaRPr lang="en-CA" altLang="en-US" dirty="0"/>
          </a:p>
          <a:p>
            <a:pPr marL="799860" lvl="1" indent="-225357">
              <a:lnSpc>
                <a:spcPct val="120000"/>
              </a:lnSpc>
              <a:buClr>
                <a:schemeClr val="accent1"/>
              </a:buClr>
            </a:pPr>
            <a:r>
              <a:rPr lang="en-US" altLang="en-US" dirty="0"/>
              <a:t>eGFR or creatinine clearance &lt;60 ml/min</a:t>
            </a:r>
            <a:endParaRPr lang="en-CA" altLang="en-US" dirty="0"/>
          </a:p>
          <a:p>
            <a:pPr marL="799860" lvl="1" indent="-225357">
              <a:lnSpc>
                <a:spcPct val="120000"/>
              </a:lnSpc>
              <a:buClr>
                <a:schemeClr val="accent1"/>
              </a:buClr>
            </a:pPr>
            <a:r>
              <a:rPr lang="en-US" altLang="en-US" dirty="0"/>
              <a:t>Nephrocalcinosis or nephrolithiasis by X-ray, ultrasound, or other imaging modality</a:t>
            </a:r>
            <a:endParaRPr lang="en-CA" altLang="en-US" dirty="0"/>
          </a:p>
          <a:p>
            <a:pPr marL="799860" lvl="1" indent="-225357">
              <a:lnSpc>
                <a:spcPct val="120000"/>
              </a:lnSpc>
              <a:buClr>
                <a:schemeClr val="accent1"/>
              </a:buClr>
            </a:pPr>
            <a:r>
              <a:rPr lang="en-US" altLang="en-US" dirty="0">
                <a:solidFill>
                  <a:schemeClr val="accent1"/>
                </a:solidFill>
              </a:rPr>
              <a:t>Hypercalciuria (&gt; 250 mg/day in women; &gt; 300 mg/day in men)   </a:t>
            </a:r>
            <a:endParaRPr lang="en-CA" altLang="en-US" dirty="0">
              <a:solidFill>
                <a:schemeClr val="accent1"/>
              </a:solidFill>
            </a:endParaRPr>
          </a:p>
          <a:p>
            <a:pPr marL="342797" indent="-225357">
              <a:lnSpc>
                <a:spcPct val="120000"/>
              </a:lnSpc>
            </a:pPr>
            <a:r>
              <a:rPr lang="en-US" altLang="en-US" dirty="0"/>
              <a:t>If no criterion is met, PTX is still an option with concurrence of the patient and physician, and if there are no contraindications </a:t>
            </a:r>
            <a:endParaRPr lang="en-CA" altLang="en-US" dirty="0"/>
          </a:p>
          <a:p>
            <a:pPr>
              <a:lnSpc>
                <a:spcPct val="120000"/>
              </a:lnSpc>
            </a:pPr>
            <a:endParaRPr lang="en-US" sz="2799" dirty="0"/>
          </a:p>
        </p:txBody>
      </p:sp>
      <p:sp>
        <p:nvSpPr>
          <p:cNvPr id="8" name="TextBox 7">
            <a:extLst>
              <a:ext uri="{FF2B5EF4-FFF2-40B4-BE49-F238E27FC236}">
                <a16:creationId xmlns:a16="http://schemas.microsoft.com/office/drawing/2014/main" id="{3E01DE28-15C9-8E31-AA49-286FBF1668EB}"/>
              </a:ext>
            </a:extLst>
          </p:cNvPr>
          <p:cNvSpPr txBox="1"/>
          <p:nvPr/>
        </p:nvSpPr>
        <p:spPr>
          <a:xfrm>
            <a:off x="6094412" y="6431913"/>
            <a:ext cx="6095920" cy="276927"/>
          </a:xfrm>
          <a:prstGeom prst="rect">
            <a:avLst/>
          </a:prstGeom>
          <a:noFill/>
        </p:spPr>
        <p:txBody>
          <a:bodyPr wrap="square">
            <a:spAutoFit/>
          </a:bodyPr>
          <a:lstStyle/>
          <a:p>
            <a:pPr algn="r"/>
            <a:r>
              <a:rPr lang="en-US" sz="1200" dirty="0">
                <a:solidFill>
                  <a:schemeClr val="tx1">
                    <a:lumMod val="50000"/>
                    <a:lumOff val="50000"/>
                  </a:schemeClr>
                </a:solidFill>
                <a:latin typeface="+mj-lt"/>
              </a:rPr>
              <a:t>Bilezikian JP, Khan AA et al. J Bone Miner Res. 2022</a:t>
            </a:r>
          </a:p>
        </p:txBody>
      </p:sp>
    </p:spTree>
    <p:extLst>
      <p:ext uri="{BB962C8B-B14F-4D97-AF65-F5344CB8AC3E}">
        <p14:creationId xmlns:p14="http://schemas.microsoft.com/office/powerpoint/2010/main" val="545481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6E786-7CEA-D687-D0EF-AF04D09EFC06}"/>
              </a:ext>
            </a:extLst>
          </p:cNvPr>
          <p:cNvSpPr>
            <a:spLocks noGrp="1"/>
          </p:cNvSpPr>
          <p:nvPr>
            <p:ph type="title"/>
          </p:nvPr>
        </p:nvSpPr>
        <p:spPr/>
        <p:txBody>
          <a:bodyPr/>
          <a:lstStyle/>
          <a:p>
            <a:r>
              <a:rPr lang="en-US" dirty="0"/>
              <a:t>Case 1</a:t>
            </a:r>
          </a:p>
        </p:txBody>
      </p:sp>
      <p:sp>
        <p:nvSpPr>
          <p:cNvPr id="3" name="Content Placeholder 2">
            <a:extLst>
              <a:ext uri="{FF2B5EF4-FFF2-40B4-BE49-F238E27FC236}">
                <a16:creationId xmlns:a16="http://schemas.microsoft.com/office/drawing/2014/main" id="{4870047D-FF68-96F0-ACD0-5475BBAD224F}"/>
              </a:ext>
            </a:extLst>
          </p:cNvPr>
          <p:cNvSpPr>
            <a:spLocks noGrp="1"/>
          </p:cNvSpPr>
          <p:nvPr>
            <p:ph idx="1"/>
          </p:nvPr>
        </p:nvSpPr>
        <p:spPr/>
        <p:txBody>
          <a:bodyPr/>
          <a:lstStyle/>
          <a:p>
            <a:pPr algn="l"/>
            <a:r>
              <a:rPr lang="en-US" b="0" i="0" u="none" strike="noStrike" baseline="0" dirty="0">
                <a:latin typeface="+mj-lt"/>
              </a:rPr>
              <a:t>47-year-old man presents for evaluation of newly identified hypercalcemia.</a:t>
            </a:r>
          </a:p>
          <a:p>
            <a:pPr algn="l"/>
            <a:r>
              <a:rPr lang="en-US" b="0" i="0" u="none" strike="noStrike" baseline="0" dirty="0">
                <a:latin typeface="+mj-lt"/>
              </a:rPr>
              <a:t>Elevated calcium (10.7 mg/dL) was incidentally found on routine annual laboratory testing. No prior calcium on record.</a:t>
            </a:r>
          </a:p>
          <a:p>
            <a:pPr algn="l"/>
            <a:r>
              <a:rPr lang="en-US" b="0" i="0" u="none" strike="noStrike" baseline="0" dirty="0">
                <a:latin typeface="+mj-lt"/>
              </a:rPr>
              <a:t>History: denies any prior kidney stones or fractures</a:t>
            </a:r>
          </a:p>
          <a:p>
            <a:pPr algn="l"/>
            <a:r>
              <a:rPr lang="en-US" b="0" i="0" u="none" strike="noStrike" baseline="0" dirty="0">
                <a:latin typeface="+mj-lt"/>
              </a:rPr>
              <a:t>Meds: none</a:t>
            </a:r>
          </a:p>
          <a:p>
            <a:pPr algn="l"/>
            <a:r>
              <a:rPr lang="en-US" b="0" i="0" u="none" strike="noStrike" baseline="0" dirty="0">
                <a:latin typeface="+mj-lt"/>
              </a:rPr>
              <a:t>Family History: no calcium disorders known, only child</a:t>
            </a:r>
          </a:p>
          <a:p>
            <a:pPr algn="l"/>
            <a:r>
              <a:rPr lang="en-US" b="0" i="0" u="none" strike="noStrike" baseline="0" dirty="0">
                <a:latin typeface="+mj-lt"/>
              </a:rPr>
              <a:t>Physical Exam: unremarkable</a:t>
            </a:r>
            <a:endParaRPr lang="en-US" sz="3200" dirty="0">
              <a:latin typeface="+mj-lt"/>
            </a:endParaRPr>
          </a:p>
        </p:txBody>
      </p:sp>
    </p:spTree>
    <p:extLst>
      <p:ext uri="{BB962C8B-B14F-4D97-AF65-F5344CB8AC3E}">
        <p14:creationId xmlns:p14="http://schemas.microsoft.com/office/powerpoint/2010/main" val="35917481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28"/>
          <p:cNvSpPr>
            <a:spLocks noChangeAspect="1"/>
          </p:cNvSpPr>
          <p:nvPr/>
        </p:nvSpPr>
        <p:spPr bwMode="auto">
          <a:xfrm>
            <a:off x="7228831" y="2803525"/>
            <a:ext cx="1784994" cy="1792224"/>
          </a:xfrm>
          <a:custGeom>
            <a:avLst/>
            <a:gdLst>
              <a:gd name="T0" fmla="*/ 264 w 264"/>
              <a:gd name="T1" fmla="*/ 0 h 265"/>
              <a:gd name="T2" fmla="*/ 0 w 264"/>
              <a:gd name="T3" fmla="*/ 0 h 265"/>
              <a:gd name="T4" fmla="*/ 0 w 264"/>
              <a:gd name="T5" fmla="*/ 170 h 265"/>
              <a:gd name="T6" fmla="*/ 0 w 264"/>
              <a:gd name="T7" fmla="*/ 189 h 265"/>
              <a:gd name="T8" fmla="*/ 19 w 264"/>
              <a:gd name="T9" fmla="*/ 189 h 265"/>
              <a:gd name="T10" fmla="*/ 56 w 264"/>
              <a:gd name="T11" fmla="*/ 189 h 265"/>
              <a:gd name="T12" fmla="*/ 56 w 264"/>
              <a:gd name="T13" fmla="*/ 170 h 265"/>
              <a:gd name="T14" fmla="*/ 19 w 264"/>
              <a:gd name="T15" fmla="*/ 170 h 265"/>
              <a:gd name="T16" fmla="*/ 19 w 264"/>
              <a:gd name="T17" fmla="*/ 19 h 265"/>
              <a:gd name="T18" fmla="*/ 245 w 264"/>
              <a:gd name="T19" fmla="*/ 19 h 265"/>
              <a:gd name="T20" fmla="*/ 245 w 264"/>
              <a:gd name="T21" fmla="*/ 170 h 265"/>
              <a:gd name="T22" fmla="*/ 151 w 264"/>
              <a:gd name="T23" fmla="*/ 170 h 265"/>
              <a:gd name="T24" fmla="*/ 132 w 264"/>
              <a:gd name="T25" fmla="*/ 170 h 265"/>
              <a:gd name="T26" fmla="*/ 125 w 264"/>
              <a:gd name="T27" fmla="*/ 170 h 265"/>
              <a:gd name="T28" fmla="*/ 56 w 264"/>
              <a:gd name="T29" fmla="*/ 239 h 265"/>
              <a:gd name="T30" fmla="*/ 56 w 264"/>
              <a:gd name="T31" fmla="*/ 265 h 265"/>
              <a:gd name="T32" fmla="*/ 132 w 264"/>
              <a:gd name="T33" fmla="*/ 189 h 265"/>
              <a:gd name="T34" fmla="*/ 264 w 264"/>
              <a:gd name="T35" fmla="*/ 189 h 265"/>
              <a:gd name="T36" fmla="*/ 264 w 264"/>
              <a:gd name="T37" fmla="*/ 0 h 2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64" h="265">
                <a:moveTo>
                  <a:pt x="264" y="0"/>
                </a:moveTo>
                <a:lnTo>
                  <a:pt x="0" y="0"/>
                </a:lnTo>
                <a:lnTo>
                  <a:pt x="0" y="170"/>
                </a:lnTo>
                <a:lnTo>
                  <a:pt x="0" y="189"/>
                </a:lnTo>
                <a:lnTo>
                  <a:pt x="19" y="189"/>
                </a:lnTo>
                <a:lnTo>
                  <a:pt x="56" y="189"/>
                </a:lnTo>
                <a:lnTo>
                  <a:pt x="56" y="170"/>
                </a:lnTo>
                <a:lnTo>
                  <a:pt x="19" y="170"/>
                </a:lnTo>
                <a:lnTo>
                  <a:pt x="19" y="19"/>
                </a:lnTo>
                <a:lnTo>
                  <a:pt x="245" y="19"/>
                </a:lnTo>
                <a:lnTo>
                  <a:pt x="245" y="170"/>
                </a:lnTo>
                <a:lnTo>
                  <a:pt x="151" y="170"/>
                </a:lnTo>
                <a:lnTo>
                  <a:pt x="132" y="170"/>
                </a:lnTo>
                <a:lnTo>
                  <a:pt x="125" y="170"/>
                </a:lnTo>
                <a:lnTo>
                  <a:pt x="56" y="239"/>
                </a:lnTo>
                <a:lnTo>
                  <a:pt x="56" y="265"/>
                </a:lnTo>
                <a:lnTo>
                  <a:pt x="132" y="189"/>
                </a:lnTo>
                <a:lnTo>
                  <a:pt x="264" y="189"/>
                </a:lnTo>
                <a:lnTo>
                  <a:pt x="264" y="0"/>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dirty="0"/>
          </a:p>
        </p:txBody>
      </p:sp>
      <p:sp>
        <p:nvSpPr>
          <p:cNvPr id="2" name="Title 1"/>
          <p:cNvSpPr>
            <a:spLocks noGrp="1"/>
          </p:cNvSpPr>
          <p:nvPr>
            <p:ph type="title"/>
          </p:nvPr>
        </p:nvSpPr>
        <p:spPr/>
        <p:txBody>
          <a:bodyPr/>
          <a:lstStyle/>
          <a:p>
            <a:pPr algn="l"/>
            <a:r>
              <a:rPr lang="en-US" sz="4000" dirty="0"/>
              <a:t>QUESTIONS </a:t>
            </a:r>
            <a:br>
              <a:rPr lang="en-US" sz="4000" dirty="0"/>
            </a:br>
            <a:r>
              <a:rPr lang="en-US" sz="4000" dirty="0"/>
              <a:t>&amp; ANSWERS</a:t>
            </a:r>
          </a:p>
        </p:txBody>
      </p:sp>
      <p:sp>
        <p:nvSpPr>
          <p:cNvPr id="4" name="Title 1">
            <a:extLst>
              <a:ext uri="{FF2B5EF4-FFF2-40B4-BE49-F238E27FC236}">
                <a16:creationId xmlns:a16="http://schemas.microsoft.com/office/drawing/2014/main" id="{E7FE7EC4-B49A-CBF0-6788-4EC73E591C71}"/>
              </a:ext>
            </a:extLst>
          </p:cNvPr>
          <p:cNvSpPr txBox="1">
            <a:spLocks/>
          </p:cNvSpPr>
          <p:nvPr/>
        </p:nvSpPr>
        <p:spPr>
          <a:xfrm>
            <a:off x="2770908" y="4807870"/>
            <a:ext cx="5638800" cy="800100"/>
          </a:xfrm>
          <a:prstGeom prst="rect">
            <a:avLst/>
          </a:prstGeom>
          <a:noFill/>
        </p:spPr>
        <p:txBody>
          <a:bodyPr vert="horz" lIns="0" tIns="45724" rIns="0" bIns="45724" rtlCol="0" anchor="ctr" anchorCtr="0">
            <a:noAutofit/>
          </a:bodyPr>
          <a:lstStyle>
            <a:lvl1pPr algn="ctr" defTabSz="914484" rtl="0" eaLnBrk="1" latinLnBrk="0" hangingPunct="1">
              <a:lnSpc>
                <a:spcPct val="90000"/>
              </a:lnSpc>
              <a:spcBef>
                <a:spcPct val="0"/>
              </a:spcBef>
              <a:buNone/>
              <a:defRPr sz="3200" b="1" kern="1200" cap="all" baseline="0">
                <a:solidFill>
                  <a:schemeClr val="tx2"/>
                </a:solidFill>
                <a:latin typeface="+mj-lt"/>
                <a:ea typeface="+mj-ea"/>
                <a:cs typeface="+mj-cs"/>
              </a:defRPr>
            </a:lvl1pPr>
          </a:lstStyle>
          <a:p>
            <a:pPr algn="l">
              <a:defRPr/>
            </a:pPr>
            <a:r>
              <a:rPr lang="en-US" sz="2000" b="0" cap="none" dirty="0">
                <a:solidFill>
                  <a:schemeClr val="accent1"/>
                </a:solidFill>
                <a:latin typeface="Arial"/>
              </a:rPr>
              <a:t>Sfeir.Jad@mayo.edu</a:t>
            </a:r>
          </a:p>
        </p:txBody>
      </p:sp>
      <p:sp>
        <p:nvSpPr>
          <p:cNvPr id="7" name="Title 1">
            <a:extLst>
              <a:ext uri="{FF2B5EF4-FFF2-40B4-BE49-F238E27FC236}">
                <a16:creationId xmlns:a16="http://schemas.microsoft.com/office/drawing/2014/main" id="{503636B1-8273-F415-0A99-88E8F323D1FE}"/>
              </a:ext>
            </a:extLst>
          </p:cNvPr>
          <p:cNvSpPr txBox="1">
            <a:spLocks/>
          </p:cNvSpPr>
          <p:nvPr/>
        </p:nvSpPr>
        <p:spPr>
          <a:xfrm>
            <a:off x="3186000" y="5605699"/>
            <a:ext cx="5638800" cy="272562"/>
          </a:xfrm>
          <a:prstGeom prst="rect">
            <a:avLst/>
          </a:prstGeom>
          <a:noFill/>
        </p:spPr>
        <p:txBody>
          <a:bodyPr vert="horz" lIns="0" tIns="45724" rIns="0" bIns="45724" rtlCol="0" anchor="ctr" anchorCtr="0">
            <a:noAutofit/>
          </a:bodyPr>
          <a:lstStyle>
            <a:lvl1pPr algn="ctr" defTabSz="914484" rtl="0" eaLnBrk="1" latinLnBrk="0" hangingPunct="1">
              <a:lnSpc>
                <a:spcPct val="90000"/>
              </a:lnSpc>
              <a:spcBef>
                <a:spcPct val="0"/>
              </a:spcBef>
              <a:buNone/>
              <a:defRPr sz="3200" b="1" kern="1200" cap="all" baseline="0">
                <a:solidFill>
                  <a:schemeClr val="tx2"/>
                </a:solidFill>
                <a:latin typeface="+mj-lt"/>
                <a:ea typeface="+mj-ea"/>
                <a:cs typeface="+mj-cs"/>
              </a:defRPr>
            </a:lvl1pPr>
          </a:lstStyle>
          <a:p>
            <a:pPr algn="l">
              <a:defRPr/>
            </a:pPr>
            <a:r>
              <a:rPr lang="en-US" sz="2000" b="0" cap="none" dirty="0">
                <a:solidFill>
                  <a:schemeClr val="accent1"/>
                </a:solidFill>
                <a:latin typeface="Arial"/>
              </a:rPr>
              <a:t>@SfeirJad</a:t>
            </a:r>
          </a:p>
        </p:txBody>
      </p:sp>
      <p:pic>
        <p:nvPicPr>
          <p:cNvPr id="8" name="Picture 7" descr="Image result for twitter logo">
            <a:extLst>
              <a:ext uri="{FF2B5EF4-FFF2-40B4-BE49-F238E27FC236}">
                <a16:creationId xmlns:a16="http://schemas.microsoft.com/office/drawing/2014/main" id="{31E82AF2-0DB2-941B-F148-892B0662F97E}"/>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70908" y="5603124"/>
            <a:ext cx="344241" cy="279983"/>
          </a:xfrm>
          <a:prstGeom prst="rect">
            <a:avLst/>
          </a:prstGeom>
          <a:noFill/>
          <a:extLst>
            <a:ext uri="{909E8E84-426E-40DD-AFC4-6F175D3DCCD1}">
              <a14:hiddenFill xmlns:a14="http://schemas.microsoft.com/office/drawing/2010/main">
                <a:solidFill>
                  <a:srgbClr val="FFFFFF"/>
                </a:solidFill>
              </a14:hiddenFill>
            </a:ext>
          </a:extLst>
        </p:spPr>
      </p:pic>
    </p:spTree>
    <p:custDataLst>
      <p:custData r:id="rId1"/>
      <p:custData r:id="rId2"/>
    </p:custDataLst>
    <p:extLst>
      <p:ext uri="{BB962C8B-B14F-4D97-AF65-F5344CB8AC3E}">
        <p14:creationId xmlns:p14="http://schemas.microsoft.com/office/powerpoint/2010/main" val="30738769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F05AB9-9348-1CD4-01F7-70537713B085}"/>
              </a:ext>
            </a:extLst>
          </p:cNvPr>
          <p:cNvSpPr>
            <a:spLocks noGrp="1"/>
          </p:cNvSpPr>
          <p:nvPr>
            <p:ph type="title"/>
          </p:nvPr>
        </p:nvSpPr>
        <p:spPr/>
        <p:txBody>
          <a:bodyPr/>
          <a:lstStyle/>
          <a:p>
            <a:r>
              <a:rPr lang="en-US" dirty="0"/>
              <a:t>Case 1</a:t>
            </a:r>
          </a:p>
        </p:txBody>
      </p:sp>
      <p:graphicFrame>
        <p:nvGraphicFramePr>
          <p:cNvPr id="4" name="Table 4">
            <a:extLst>
              <a:ext uri="{FF2B5EF4-FFF2-40B4-BE49-F238E27FC236}">
                <a16:creationId xmlns:a16="http://schemas.microsoft.com/office/drawing/2014/main" id="{C62B800D-AC89-4C71-E56E-2779A2F09D53}"/>
              </a:ext>
            </a:extLst>
          </p:cNvPr>
          <p:cNvGraphicFramePr>
            <a:graphicFrameLocks noGrp="1"/>
          </p:cNvGraphicFramePr>
          <p:nvPr>
            <p:ph idx="1"/>
          </p:nvPr>
        </p:nvGraphicFramePr>
        <p:xfrm>
          <a:off x="973138" y="1590675"/>
          <a:ext cx="6608129" cy="3550920"/>
        </p:xfrm>
        <a:graphic>
          <a:graphicData uri="http://schemas.openxmlformats.org/drawingml/2006/table">
            <a:tbl>
              <a:tblPr firstRow="1" bandRow="1">
                <a:tableStyleId>{BC89EF96-8CEA-46FF-86C4-4CE0E7609802}</a:tableStyleId>
              </a:tblPr>
              <a:tblGrid>
                <a:gridCol w="2934018">
                  <a:extLst>
                    <a:ext uri="{9D8B030D-6E8A-4147-A177-3AD203B41FA5}">
                      <a16:colId xmlns:a16="http://schemas.microsoft.com/office/drawing/2014/main" val="3544708239"/>
                    </a:ext>
                  </a:extLst>
                </a:gridCol>
                <a:gridCol w="1527493">
                  <a:extLst>
                    <a:ext uri="{9D8B030D-6E8A-4147-A177-3AD203B41FA5}">
                      <a16:colId xmlns:a16="http://schemas.microsoft.com/office/drawing/2014/main" val="3065895729"/>
                    </a:ext>
                  </a:extLst>
                </a:gridCol>
                <a:gridCol w="2146618">
                  <a:extLst>
                    <a:ext uri="{9D8B030D-6E8A-4147-A177-3AD203B41FA5}">
                      <a16:colId xmlns:a16="http://schemas.microsoft.com/office/drawing/2014/main" val="923094217"/>
                    </a:ext>
                  </a:extLst>
                </a:gridCol>
              </a:tblGrid>
              <a:tr h="370840">
                <a:tc>
                  <a:txBody>
                    <a:bodyPr/>
                    <a:lstStyle/>
                    <a:p>
                      <a:endParaRPr lang="en-US" sz="2000" dirty="0"/>
                    </a:p>
                  </a:txBody>
                  <a:tcPr/>
                </a:tc>
                <a:tc>
                  <a:txBody>
                    <a:bodyPr/>
                    <a:lstStyle/>
                    <a:p>
                      <a:pPr algn="ctr"/>
                      <a:r>
                        <a:rPr lang="en-US" sz="2000" dirty="0"/>
                        <a:t>Results</a:t>
                      </a:r>
                    </a:p>
                  </a:txBody>
                  <a:tcPr/>
                </a:tc>
                <a:tc>
                  <a:txBody>
                    <a:bodyPr/>
                    <a:lstStyle/>
                    <a:p>
                      <a:pPr algn="ctr"/>
                      <a:r>
                        <a:rPr lang="en-US" sz="1800" dirty="0"/>
                        <a:t>Reference range</a:t>
                      </a:r>
                    </a:p>
                  </a:txBody>
                  <a:tcPr/>
                </a:tc>
                <a:extLst>
                  <a:ext uri="{0D108BD9-81ED-4DB2-BD59-A6C34878D82A}">
                    <a16:rowId xmlns:a16="http://schemas.microsoft.com/office/drawing/2014/main" val="3724673465"/>
                  </a:ext>
                </a:extLst>
              </a:tr>
              <a:tr h="370840">
                <a:tc>
                  <a:txBody>
                    <a:bodyPr/>
                    <a:lstStyle/>
                    <a:p>
                      <a:r>
                        <a:rPr lang="en-US" sz="2000" dirty="0"/>
                        <a:t>Calcium</a:t>
                      </a:r>
                    </a:p>
                  </a:txBody>
                  <a:tcPr/>
                </a:tc>
                <a:tc>
                  <a:txBody>
                    <a:bodyPr/>
                    <a:lstStyle/>
                    <a:p>
                      <a:pPr algn="ctr"/>
                      <a:r>
                        <a:rPr lang="en-US" sz="2000" dirty="0"/>
                        <a:t> </a:t>
                      </a:r>
                      <a:r>
                        <a:rPr lang="en-US" sz="2000" b="0" dirty="0"/>
                        <a:t>10.9</a:t>
                      </a:r>
                      <a:r>
                        <a:rPr lang="en-US" sz="2000" dirty="0"/>
                        <a:t> mg/dL</a:t>
                      </a:r>
                    </a:p>
                  </a:txBody>
                  <a:tcPr/>
                </a:tc>
                <a:tc>
                  <a:txBody>
                    <a:bodyPr/>
                    <a:lstStyle/>
                    <a:p>
                      <a:pPr algn="ctr"/>
                      <a:r>
                        <a:rPr lang="en-US" sz="1800" dirty="0"/>
                        <a:t> 8.9-10.1</a:t>
                      </a:r>
                    </a:p>
                  </a:txBody>
                  <a:tcPr/>
                </a:tc>
                <a:extLst>
                  <a:ext uri="{0D108BD9-81ED-4DB2-BD59-A6C34878D82A}">
                    <a16:rowId xmlns:a16="http://schemas.microsoft.com/office/drawing/2014/main" val="773019176"/>
                  </a:ext>
                </a:extLst>
              </a:tr>
              <a:tr h="370840">
                <a:tc>
                  <a:txBody>
                    <a:bodyPr/>
                    <a:lstStyle/>
                    <a:p>
                      <a:r>
                        <a:rPr lang="en-US" sz="2000" dirty="0"/>
                        <a:t>Phosphorus</a:t>
                      </a:r>
                    </a:p>
                  </a:txBody>
                  <a:tcPr/>
                </a:tc>
                <a:tc>
                  <a:txBody>
                    <a:bodyPr/>
                    <a:lstStyle/>
                    <a:p>
                      <a:pPr algn="ctr"/>
                      <a:r>
                        <a:rPr lang="en-US" sz="2000" dirty="0"/>
                        <a:t>3.1 mg/dL</a:t>
                      </a:r>
                    </a:p>
                  </a:txBody>
                  <a:tcPr/>
                </a:tc>
                <a:tc>
                  <a:txBody>
                    <a:bodyPr/>
                    <a:lstStyle/>
                    <a:p>
                      <a:pPr algn="ctr"/>
                      <a:r>
                        <a:rPr lang="en-US" sz="1800" dirty="0"/>
                        <a:t>2.5-4.5</a:t>
                      </a:r>
                    </a:p>
                  </a:txBody>
                  <a:tcPr/>
                </a:tc>
                <a:extLst>
                  <a:ext uri="{0D108BD9-81ED-4DB2-BD59-A6C34878D82A}">
                    <a16:rowId xmlns:a16="http://schemas.microsoft.com/office/drawing/2014/main" val="3613122153"/>
                  </a:ext>
                </a:extLst>
              </a:tr>
              <a:tr h="370840">
                <a:tc>
                  <a:txBody>
                    <a:bodyPr/>
                    <a:lstStyle/>
                    <a:p>
                      <a:r>
                        <a:rPr lang="en-US" sz="2000" dirty="0"/>
                        <a:t>Albumin</a:t>
                      </a:r>
                    </a:p>
                  </a:txBody>
                  <a:tcPr/>
                </a:tc>
                <a:tc>
                  <a:txBody>
                    <a:bodyPr/>
                    <a:lstStyle/>
                    <a:p>
                      <a:pPr algn="ctr"/>
                      <a:r>
                        <a:rPr lang="en-US" sz="2000" dirty="0"/>
                        <a:t>4.0 mg/dL</a:t>
                      </a:r>
                    </a:p>
                  </a:txBody>
                  <a:tcPr/>
                </a:tc>
                <a:tc>
                  <a:txBody>
                    <a:bodyPr/>
                    <a:lstStyle/>
                    <a:p>
                      <a:pPr algn="ctr"/>
                      <a:r>
                        <a:rPr lang="en-US" sz="1800" dirty="0"/>
                        <a:t>3.5-5.0</a:t>
                      </a:r>
                    </a:p>
                  </a:txBody>
                  <a:tcPr/>
                </a:tc>
                <a:extLst>
                  <a:ext uri="{0D108BD9-81ED-4DB2-BD59-A6C34878D82A}">
                    <a16:rowId xmlns:a16="http://schemas.microsoft.com/office/drawing/2014/main" val="4091830549"/>
                  </a:ext>
                </a:extLst>
              </a:tr>
              <a:tr h="370840">
                <a:tc>
                  <a:txBody>
                    <a:bodyPr/>
                    <a:lstStyle/>
                    <a:p>
                      <a:r>
                        <a:rPr lang="en-US" sz="2000" dirty="0"/>
                        <a:t>Creatinine</a:t>
                      </a:r>
                    </a:p>
                  </a:txBody>
                  <a:tcPr/>
                </a:tc>
                <a:tc>
                  <a:txBody>
                    <a:bodyPr/>
                    <a:lstStyle/>
                    <a:p>
                      <a:pPr algn="ctr"/>
                      <a:r>
                        <a:rPr lang="en-US" sz="2000" dirty="0"/>
                        <a:t>0.9 mg/dL</a:t>
                      </a:r>
                    </a:p>
                  </a:txBody>
                  <a:tcPr/>
                </a:tc>
                <a:tc>
                  <a:txBody>
                    <a:bodyPr/>
                    <a:lstStyle/>
                    <a:p>
                      <a:pPr algn="ctr"/>
                      <a:r>
                        <a:rPr lang="en-US" sz="1800" dirty="0"/>
                        <a:t>0.6-1.0</a:t>
                      </a:r>
                    </a:p>
                  </a:txBody>
                  <a:tcPr/>
                </a:tc>
                <a:extLst>
                  <a:ext uri="{0D108BD9-81ED-4DB2-BD59-A6C34878D82A}">
                    <a16:rowId xmlns:a16="http://schemas.microsoft.com/office/drawing/2014/main" val="3361160975"/>
                  </a:ext>
                </a:extLst>
              </a:tr>
              <a:tr h="370840">
                <a:tc>
                  <a:txBody>
                    <a:bodyPr/>
                    <a:lstStyle/>
                    <a:p>
                      <a:r>
                        <a:rPr lang="en-US" sz="2000" dirty="0"/>
                        <a:t>PTH</a:t>
                      </a:r>
                    </a:p>
                  </a:txBody>
                  <a:tcPr/>
                </a:tc>
                <a:tc>
                  <a:txBody>
                    <a:bodyPr/>
                    <a:lstStyle/>
                    <a:p>
                      <a:pPr algn="ctr"/>
                      <a:r>
                        <a:rPr lang="en-US" sz="2000" dirty="0"/>
                        <a:t>64 pg/mL</a:t>
                      </a:r>
                    </a:p>
                  </a:txBody>
                  <a:tcPr/>
                </a:tc>
                <a:tc>
                  <a:txBody>
                    <a:bodyPr/>
                    <a:lstStyle/>
                    <a:p>
                      <a:pPr algn="ctr"/>
                      <a:r>
                        <a:rPr lang="en-US" sz="1800" dirty="0"/>
                        <a:t>15-65</a:t>
                      </a:r>
                    </a:p>
                  </a:txBody>
                  <a:tcPr/>
                </a:tc>
                <a:extLst>
                  <a:ext uri="{0D108BD9-81ED-4DB2-BD59-A6C34878D82A}">
                    <a16:rowId xmlns:a16="http://schemas.microsoft.com/office/drawing/2014/main" val="2973290961"/>
                  </a:ext>
                </a:extLst>
              </a:tr>
              <a:tr h="370840">
                <a:tc>
                  <a:txBody>
                    <a:bodyPr/>
                    <a:lstStyle/>
                    <a:p>
                      <a:r>
                        <a:rPr lang="en-US" dirty="0"/>
                        <a:t>25-hydroxyvitamin D</a:t>
                      </a:r>
                    </a:p>
                  </a:txBody>
                  <a:tcPr/>
                </a:tc>
                <a:tc>
                  <a:txBody>
                    <a:bodyPr/>
                    <a:lstStyle/>
                    <a:p>
                      <a:pPr algn="ctr"/>
                      <a:r>
                        <a:rPr lang="en-US" dirty="0"/>
                        <a:t>28 ng/mL</a:t>
                      </a:r>
                    </a:p>
                  </a:txBody>
                  <a:tcPr/>
                </a:tc>
                <a:tc>
                  <a:txBody>
                    <a:bodyPr/>
                    <a:lstStyle/>
                    <a:p>
                      <a:pPr algn="ctr"/>
                      <a:r>
                        <a:rPr lang="en-US" sz="1800" dirty="0"/>
                        <a:t>20-50</a:t>
                      </a:r>
                    </a:p>
                  </a:txBody>
                  <a:tcPr/>
                </a:tc>
                <a:extLst>
                  <a:ext uri="{0D108BD9-81ED-4DB2-BD59-A6C34878D82A}">
                    <a16:rowId xmlns:a16="http://schemas.microsoft.com/office/drawing/2014/main" val="1787307068"/>
                  </a:ext>
                </a:extLst>
              </a:tr>
              <a:tr h="370840">
                <a:tc>
                  <a:txBody>
                    <a:bodyPr/>
                    <a:lstStyle/>
                    <a:p>
                      <a:r>
                        <a:rPr lang="en-US" sz="2000" dirty="0"/>
                        <a:t>24-hour urine calcium</a:t>
                      </a:r>
                    </a:p>
                  </a:txBody>
                  <a:tcPr/>
                </a:tc>
                <a:tc>
                  <a:txBody>
                    <a:bodyPr/>
                    <a:lstStyle/>
                    <a:p>
                      <a:pPr algn="ctr"/>
                      <a:r>
                        <a:rPr lang="en-US" sz="2000" dirty="0"/>
                        <a:t>171 mg</a:t>
                      </a:r>
                    </a:p>
                  </a:txBody>
                  <a:tcPr/>
                </a:tc>
                <a:tc>
                  <a:txBody>
                    <a:bodyPr/>
                    <a:lstStyle/>
                    <a:p>
                      <a:pPr algn="ctr"/>
                      <a:endParaRPr lang="en-US" sz="1800" dirty="0"/>
                    </a:p>
                  </a:txBody>
                  <a:tcPr/>
                </a:tc>
                <a:extLst>
                  <a:ext uri="{0D108BD9-81ED-4DB2-BD59-A6C34878D82A}">
                    <a16:rowId xmlns:a16="http://schemas.microsoft.com/office/drawing/2014/main" val="1395172626"/>
                  </a:ext>
                </a:extLst>
              </a:tr>
              <a:tr h="370840">
                <a:tc>
                  <a:txBody>
                    <a:bodyPr/>
                    <a:lstStyle/>
                    <a:p>
                      <a:r>
                        <a:rPr lang="en-US" sz="2000" dirty="0"/>
                        <a:t>24-hour urine creatinine</a:t>
                      </a:r>
                    </a:p>
                  </a:txBody>
                  <a:tcPr/>
                </a:tc>
                <a:tc>
                  <a:txBody>
                    <a:bodyPr/>
                    <a:lstStyle/>
                    <a:p>
                      <a:pPr algn="ctr"/>
                      <a:r>
                        <a:rPr lang="en-US" sz="2000" dirty="0"/>
                        <a:t>1787 mg</a:t>
                      </a:r>
                    </a:p>
                  </a:txBody>
                  <a:tcPr/>
                </a:tc>
                <a:tc>
                  <a:txBody>
                    <a:bodyPr/>
                    <a:lstStyle/>
                    <a:p>
                      <a:pPr algn="ctr"/>
                      <a:endParaRPr lang="en-US" sz="1800" dirty="0"/>
                    </a:p>
                  </a:txBody>
                  <a:tcPr/>
                </a:tc>
                <a:extLst>
                  <a:ext uri="{0D108BD9-81ED-4DB2-BD59-A6C34878D82A}">
                    <a16:rowId xmlns:a16="http://schemas.microsoft.com/office/drawing/2014/main" val="196584694"/>
                  </a:ext>
                </a:extLst>
              </a:tr>
            </a:tbl>
          </a:graphicData>
        </a:graphic>
      </p:graphicFrame>
    </p:spTree>
    <p:extLst>
      <p:ext uri="{BB962C8B-B14F-4D97-AF65-F5344CB8AC3E}">
        <p14:creationId xmlns:p14="http://schemas.microsoft.com/office/powerpoint/2010/main" val="17026294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BDEF4-8A97-D365-B81D-6D400BB50FFB}"/>
              </a:ext>
            </a:extLst>
          </p:cNvPr>
          <p:cNvSpPr>
            <a:spLocks noGrp="1"/>
          </p:cNvSpPr>
          <p:nvPr>
            <p:ph type="title"/>
          </p:nvPr>
        </p:nvSpPr>
        <p:spPr/>
        <p:txBody>
          <a:bodyPr/>
          <a:lstStyle/>
          <a:p>
            <a:r>
              <a:rPr lang="en-US" dirty="0"/>
              <a:t>Case 1: What is your next step in evaluating this patient’s hypercalcemia?</a:t>
            </a:r>
          </a:p>
        </p:txBody>
      </p:sp>
      <p:sp>
        <p:nvSpPr>
          <p:cNvPr id="3" name="Content Placeholder 2">
            <a:extLst>
              <a:ext uri="{FF2B5EF4-FFF2-40B4-BE49-F238E27FC236}">
                <a16:creationId xmlns:a16="http://schemas.microsoft.com/office/drawing/2014/main" id="{C36B16C5-51E9-AB26-5DBC-D3A9E441C19D}"/>
              </a:ext>
            </a:extLst>
          </p:cNvPr>
          <p:cNvSpPr>
            <a:spLocks noGrp="1"/>
          </p:cNvSpPr>
          <p:nvPr>
            <p:ph idx="1"/>
          </p:nvPr>
        </p:nvSpPr>
        <p:spPr>
          <a:xfrm>
            <a:off x="973138" y="1632154"/>
            <a:ext cx="9998921" cy="4347639"/>
          </a:xfrm>
        </p:spPr>
        <p:txBody>
          <a:bodyPr/>
          <a:lstStyle/>
          <a:p>
            <a:pPr marL="342797" indent="-342797">
              <a:buFont typeface="+mj-lt"/>
              <a:buAutoNum type="arabicPeriod"/>
            </a:pPr>
            <a:r>
              <a:rPr lang="en-US" sz="2000" dirty="0">
                <a:solidFill>
                  <a:srgbClr val="000000"/>
                </a:solidFill>
                <a:latin typeface="ArialMT"/>
              </a:rPr>
              <a:t>Obtain parathyroid imaging to confirm primary hyperparathyroidism diagnosis</a:t>
            </a:r>
          </a:p>
          <a:p>
            <a:pPr marL="342797" indent="-342797">
              <a:buFont typeface="+mj-lt"/>
              <a:buAutoNum type="arabicPeriod"/>
            </a:pPr>
            <a:r>
              <a:rPr lang="en-US" sz="2000" dirty="0">
                <a:solidFill>
                  <a:srgbClr val="000000"/>
                </a:solidFill>
                <a:latin typeface="ArialMT"/>
              </a:rPr>
              <a:t>Diagnose primary hyperparathyroidism and refer for parathyroidectomy</a:t>
            </a:r>
          </a:p>
          <a:p>
            <a:pPr marL="342797" indent="-342797">
              <a:buFont typeface="+mj-lt"/>
              <a:buAutoNum type="arabicPeriod"/>
            </a:pPr>
            <a:r>
              <a:rPr lang="en-US" sz="2000" dirty="0">
                <a:solidFill>
                  <a:srgbClr val="000000"/>
                </a:solidFill>
                <a:latin typeface="ArialMT"/>
              </a:rPr>
              <a:t>Obtain calcium sensing receptor (</a:t>
            </a:r>
            <a:r>
              <a:rPr lang="en-US" sz="2000" i="1" dirty="0">
                <a:solidFill>
                  <a:srgbClr val="000000"/>
                </a:solidFill>
                <a:latin typeface="ArialMT"/>
              </a:rPr>
              <a:t>CaSR</a:t>
            </a:r>
            <a:r>
              <a:rPr lang="en-US" sz="2000" dirty="0">
                <a:solidFill>
                  <a:srgbClr val="000000"/>
                </a:solidFill>
                <a:latin typeface="ArialMT"/>
              </a:rPr>
              <a:t>) gene test</a:t>
            </a:r>
          </a:p>
          <a:p>
            <a:pPr marL="342797" indent="-342797">
              <a:buFont typeface="+mj-lt"/>
              <a:buAutoNum type="arabicPeriod"/>
            </a:pPr>
            <a:r>
              <a:rPr lang="en-US" sz="2000" dirty="0">
                <a:solidFill>
                  <a:srgbClr val="000000"/>
                </a:solidFill>
                <a:latin typeface="ArialMT"/>
              </a:rPr>
              <a:t>Obtain </a:t>
            </a:r>
            <a:r>
              <a:rPr lang="en-US" sz="2000" i="1" dirty="0">
                <a:solidFill>
                  <a:srgbClr val="000000"/>
                </a:solidFill>
                <a:latin typeface="ArialMT"/>
              </a:rPr>
              <a:t>GNA11</a:t>
            </a:r>
            <a:r>
              <a:rPr lang="en-US" sz="2000" dirty="0">
                <a:solidFill>
                  <a:srgbClr val="000000"/>
                </a:solidFill>
                <a:latin typeface="ArialMT"/>
              </a:rPr>
              <a:t> gene test</a:t>
            </a:r>
          </a:p>
          <a:p>
            <a:pPr marL="342797" indent="-342797">
              <a:buFont typeface="+mj-lt"/>
              <a:buAutoNum type="arabicPeriod"/>
            </a:pPr>
            <a:r>
              <a:rPr lang="en-US" sz="2000" dirty="0">
                <a:solidFill>
                  <a:srgbClr val="000000"/>
                </a:solidFill>
                <a:latin typeface="ArialMT"/>
              </a:rPr>
              <a:t>Initiate cinacalcet to lower serum calcium</a:t>
            </a:r>
            <a:endParaRPr lang="en-US" sz="3200" dirty="0"/>
          </a:p>
        </p:txBody>
      </p:sp>
    </p:spTree>
    <p:extLst>
      <p:ext uri="{BB962C8B-B14F-4D97-AF65-F5344CB8AC3E}">
        <p14:creationId xmlns:p14="http://schemas.microsoft.com/office/powerpoint/2010/main" val="41380582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BDEF4-8A97-D365-B81D-6D400BB50FFB}"/>
              </a:ext>
            </a:extLst>
          </p:cNvPr>
          <p:cNvSpPr>
            <a:spLocks noGrp="1"/>
          </p:cNvSpPr>
          <p:nvPr>
            <p:ph type="title"/>
          </p:nvPr>
        </p:nvSpPr>
        <p:spPr/>
        <p:txBody>
          <a:bodyPr/>
          <a:lstStyle/>
          <a:p>
            <a:r>
              <a:rPr lang="en-US" dirty="0"/>
              <a:t>Case 1: What is your next step in evaluating this patient’s hypercalcemia?</a:t>
            </a:r>
          </a:p>
        </p:txBody>
      </p:sp>
      <p:sp>
        <p:nvSpPr>
          <p:cNvPr id="3" name="Content Placeholder 2">
            <a:extLst>
              <a:ext uri="{FF2B5EF4-FFF2-40B4-BE49-F238E27FC236}">
                <a16:creationId xmlns:a16="http://schemas.microsoft.com/office/drawing/2014/main" id="{C36B16C5-51E9-AB26-5DBC-D3A9E441C19D}"/>
              </a:ext>
            </a:extLst>
          </p:cNvPr>
          <p:cNvSpPr>
            <a:spLocks noGrp="1"/>
          </p:cNvSpPr>
          <p:nvPr>
            <p:ph idx="1"/>
          </p:nvPr>
        </p:nvSpPr>
        <p:spPr>
          <a:xfrm>
            <a:off x="973138" y="1632154"/>
            <a:ext cx="9998921" cy="4347639"/>
          </a:xfrm>
        </p:spPr>
        <p:txBody>
          <a:bodyPr/>
          <a:lstStyle/>
          <a:p>
            <a:pPr marL="342797" indent="-342797">
              <a:buFont typeface="+mj-lt"/>
              <a:buAutoNum type="arabicPeriod"/>
            </a:pPr>
            <a:r>
              <a:rPr lang="en-US" sz="2000" dirty="0">
                <a:solidFill>
                  <a:srgbClr val="000000"/>
                </a:solidFill>
                <a:latin typeface="ArialMT"/>
              </a:rPr>
              <a:t>Obtain parathyroid imaging to confirm primary hyperparathyroidism diagnosis</a:t>
            </a:r>
          </a:p>
          <a:p>
            <a:pPr marL="342797" indent="-342797">
              <a:buFont typeface="+mj-lt"/>
              <a:buAutoNum type="arabicPeriod"/>
            </a:pPr>
            <a:r>
              <a:rPr lang="en-US" sz="2000" dirty="0">
                <a:solidFill>
                  <a:srgbClr val="000000"/>
                </a:solidFill>
                <a:latin typeface="ArialMT"/>
              </a:rPr>
              <a:t>Diagnose primary hyperparathyroidism and refer for parathyroidectomy</a:t>
            </a:r>
          </a:p>
          <a:p>
            <a:pPr marL="342797" indent="-342797">
              <a:buFont typeface="+mj-lt"/>
              <a:buAutoNum type="arabicPeriod"/>
            </a:pPr>
            <a:r>
              <a:rPr lang="en-US" sz="2000" b="1" dirty="0">
                <a:solidFill>
                  <a:schemeClr val="accent1"/>
                </a:solidFill>
                <a:latin typeface="ArialMT"/>
              </a:rPr>
              <a:t>Obtain calcium sensing receptor (</a:t>
            </a:r>
            <a:r>
              <a:rPr lang="en-US" sz="2000" b="1" i="1" dirty="0">
                <a:solidFill>
                  <a:schemeClr val="accent1"/>
                </a:solidFill>
                <a:latin typeface="ArialMT"/>
              </a:rPr>
              <a:t>CaSR</a:t>
            </a:r>
            <a:r>
              <a:rPr lang="en-US" sz="2000" b="1" dirty="0">
                <a:solidFill>
                  <a:schemeClr val="accent1"/>
                </a:solidFill>
                <a:latin typeface="ArialMT"/>
              </a:rPr>
              <a:t>) gene test</a:t>
            </a:r>
          </a:p>
          <a:p>
            <a:pPr marL="342797" indent="-342797">
              <a:buFont typeface="+mj-lt"/>
              <a:buAutoNum type="arabicPeriod"/>
            </a:pPr>
            <a:r>
              <a:rPr lang="en-US" sz="2000" dirty="0">
                <a:solidFill>
                  <a:srgbClr val="000000"/>
                </a:solidFill>
                <a:latin typeface="ArialMT"/>
              </a:rPr>
              <a:t>Obtain </a:t>
            </a:r>
            <a:r>
              <a:rPr lang="en-US" sz="2000" i="1" dirty="0">
                <a:solidFill>
                  <a:srgbClr val="000000"/>
                </a:solidFill>
                <a:latin typeface="ArialMT"/>
              </a:rPr>
              <a:t>GNA11</a:t>
            </a:r>
            <a:r>
              <a:rPr lang="en-US" sz="2000" dirty="0">
                <a:solidFill>
                  <a:srgbClr val="000000"/>
                </a:solidFill>
                <a:latin typeface="ArialMT"/>
              </a:rPr>
              <a:t> gene test</a:t>
            </a:r>
          </a:p>
          <a:p>
            <a:pPr marL="342797" indent="-342797">
              <a:buFont typeface="+mj-lt"/>
              <a:buAutoNum type="arabicPeriod"/>
            </a:pPr>
            <a:r>
              <a:rPr lang="en-US" sz="2000" dirty="0">
                <a:solidFill>
                  <a:srgbClr val="000000"/>
                </a:solidFill>
                <a:latin typeface="ArialMT"/>
              </a:rPr>
              <a:t>Initiate cinacalcet to lower serum calcium</a:t>
            </a:r>
            <a:endParaRPr lang="en-US" sz="3200" dirty="0"/>
          </a:p>
        </p:txBody>
      </p:sp>
    </p:spTree>
    <p:extLst>
      <p:ext uri="{BB962C8B-B14F-4D97-AF65-F5344CB8AC3E}">
        <p14:creationId xmlns:p14="http://schemas.microsoft.com/office/powerpoint/2010/main" val="7615189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60AF5B2-FC63-890B-A729-BFB67E2BF13E}"/>
              </a:ext>
            </a:extLst>
          </p:cNvPr>
          <p:cNvSpPr>
            <a:spLocks noGrp="1"/>
          </p:cNvSpPr>
          <p:nvPr>
            <p:ph type="title"/>
          </p:nvPr>
        </p:nvSpPr>
        <p:spPr/>
        <p:txBody>
          <a:bodyPr/>
          <a:lstStyle/>
          <a:p>
            <a:r>
              <a:rPr lang="en-US" dirty="0"/>
              <a:t>Primary Hyperparathyroidism</a:t>
            </a:r>
          </a:p>
        </p:txBody>
      </p:sp>
      <p:sp>
        <p:nvSpPr>
          <p:cNvPr id="2" name="Content Placeholder 1">
            <a:extLst>
              <a:ext uri="{FF2B5EF4-FFF2-40B4-BE49-F238E27FC236}">
                <a16:creationId xmlns:a16="http://schemas.microsoft.com/office/drawing/2014/main" id="{97378D2A-B1CF-BA95-6083-1F39A51C9923}"/>
              </a:ext>
            </a:extLst>
          </p:cNvPr>
          <p:cNvSpPr>
            <a:spLocks noGrp="1"/>
          </p:cNvSpPr>
          <p:nvPr>
            <p:ph idx="1"/>
          </p:nvPr>
        </p:nvSpPr>
        <p:spPr/>
        <p:txBody>
          <a:bodyPr/>
          <a:lstStyle/>
          <a:p>
            <a:pPr marL="342797" indent="-342797"/>
            <a:r>
              <a:rPr lang="en-US" dirty="0"/>
              <a:t>Dysregulated, chronic, excessive secretion of PTH from one or more parathyroid glands.</a:t>
            </a:r>
          </a:p>
          <a:p>
            <a:pPr marL="799860" lvl="1" indent="-342797">
              <a:buClr>
                <a:schemeClr val="accent1"/>
              </a:buClr>
            </a:pPr>
            <a:r>
              <a:rPr lang="en-US" dirty="0"/>
              <a:t>Single adenoma 85%</a:t>
            </a:r>
          </a:p>
          <a:p>
            <a:pPr marL="799860" lvl="1" indent="-342797">
              <a:buClr>
                <a:schemeClr val="accent1"/>
              </a:buClr>
            </a:pPr>
            <a:r>
              <a:rPr lang="en-US" dirty="0"/>
              <a:t>Multiglandular 15%</a:t>
            </a:r>
          </a:p>
          <a:p>
            <a:pPr marL="799860" lvl="1" indent="-342797">
              <a:buClr>
                <a:schemeClr val="accent1"/>
              </a:buClr>
            </a:pPr>
            <a:r>
              <a:rPr lang="en-US" dirty="0"/>
              <a:t>Carcinoma &lt;1%</a:t>
            </a:r>
          </a:p>
          <a:p>
            <a:pPr marL="342797" indent="-342797"/>
            <a:endParaRPr lang="en-US" dirty="0"/>
          </a:p>
        </p:txBody>
      </p:sp>
      <p:sp>
        <p:nvSpPr>
          <p:cNvPr id="5" name="TextBox 4">
            <a:extLst>
              <a:ext uri="{FF2B5EF4-FFF2-40B4-BE49-F238E27FC236}">
                <a16:creationId xmlns:a16="http://schemas.microsoft.com/office/drawing/2014/main" id="{02BD174C-DB2F-2F41-EE01-EA20BA7D2264}"/>
              </a:ext>
            </a:extLst>
          </p:cNvPr>
          <p:cNvSpPr txBox="1"/>
          <p:nvPr/>
        </p:nvSpPr>
        <p:spPr>
          <a:xfrm>
            <a:off x="6092905" y="5998343"/>
            <a:ext cx="6095920" cy="646163"/>
          </a:xfrm>
          <a:prstGeom prst="rect">
            <a:avLst/>
          </a:prstGeom>
          <a:noFill/>
        </p:spPr>
        <p:txBody>
          <a:bodyPr wrap="square">
            <a:spAutoFit/>
          </a:bodyPr>
          <a:lstStyle/>
          <a:p>
            <a:pPr algn="r"/>
            <a:r>
              <a:rPr lang="en-US" sz="1200" dirty="0">
                <a:solidFill>
                  <a:schemeClr val="tx1">
                    <a:lumMod val="50000"/>
                    <a:lumOff val="50000"/>
                  </a:schemeClr>
                </a:solidFill>
                <a:latin typeface="ArialMT"/>
              </a:rPr>
              <a:t>Bilezikian JP, JCEM, 2018</a:t>
            </a:r>
          </a:p>
          <a:p>
            <a:pPr algn="r"/>
            <a:r>
              <a:rPr lang="en-US" sz="1200" dirty="0" err="1">
                <a:solidFill>
                  <a:schemeClr val="tx1">
                    <a:lumMod val="50000"/>
                    <a:lumOff val="50000"/>
                  </a:schemeClr>
                </a:solidFill>
                <a:latin typeface="ArialMT"/>
              </a:rPr>
              <a:t>Cetani</a:t>
            </a:r>
            <a:r>
              <a:rPr lang="en-US" sz="1200" dirty="0">
                <a:solidFill>
                  <a:schemeClr val="tx1">
                    <a:lumMod val="50000"/>
                    <a:lumOff val="50000"/>
                  </a:schemeClr>
                </a:solidFill>
                <a:latin typeface="ArialMT"/>
              </a:rPr>
              <a:t> et al., Front </a:t>
            </a:r>
            <a:r>
              <a:rPr lang="en-US" sz="1200" dirty="0" err="1">
                <a:solidFill>
                  <a:schemeClr val="tx1">
                    <a:lumMod val="50000"/>
                    <a:lumOff val="50000"/>
                  </a:schemeClr>
                </a:solidFill>
                <a:latin typeface="ArialMT"/>
              </a:rPr>
              <a:t>Horm</a:t>
            </a:r>
            <a:r>
              <a:rPr lang="en-US" sz="1200" dirty="0">
                <a:solidFill>
                  <a:schemeClr val="tx1">
                    <a:lumMod val="50000"/>
                    <a:lumOff val="50000"/>
                  </a:schemeClr>
                </a:solidFill>
                <a:latin typeface="ArialMT"/>
              </a:rPr>
              <a:t> Res, 2019</a:t>
            </a:r>
          </a:p>
          <a:p>
            <a:pPr algn="r"/>
            <a:r>
              <a:rPr lang="en-US" sz="1200" dirty="0" err="1">
                <a:solidFill>
                  <a:schemeClr val="tx1">
                    <a:lumMod val="50000"/>
                    <a:lumOff val="50000"/>
                  </a:schemeClr>
                </a:solidFill>
                <a:latin typeface="ArialMT"/>
              </a:rPr>
              <a:t>Cetani</a:t>
            </a:r>
            <a:r>
              <a:rPr lang="en-US" sz="1200" dirty="0">
                <a:solidFill>
                  <a:schemeClr val="tx1">
                    <a:lumMod val="50000"/>
                    <a:lumOff val="50000"/>
                  </a:schemeClr>
                </a:solidFill>
                <a:latin typeface="ArialMT"/>
              </a:rPr>
              <a:t> et al, </a:t>
            </a:r>
            <a:r>
              <a:rPr lang="en-US" sz="1200" dirty="0" err="1">
                <a:solidFill>
                  <a:schemeClr val="tx1">
                    <a:lumMod val="50000"/>
                    <a:lumOff val="50000"/>
                  </a:schemeClr>
                </a:solidFill>
                <a:latin typeface="ArialMT"/>
              </a:rPr>
              <a:t>Endocr</a:t>
            </a:r>
            <a:r>
              <a:rPr lang="en-US" sz="1200" dirty="0">
                <a:solidFill>
                  <a:schemeClr val="tx1">
                    <a:lumMod val="50000"/>
                    <a:lumOff val="50000"/>
                  </a:schemeClr>
                </a:solidFill>
                <a:latin typeface="ArialMT"/>
              </a:rPr>
              <a:t> </a:t>
            </a:r>
            <a:r>
              <a:rPr lang="en-US" sz="1200" dirty="0" err="1">
                <a:solidFill>
                  <a:schemeClr val="tx1">
                    <a:lumMod val="50000"/>
                    <a:lumOff val="50000"/>
                  </a:schemeClr>
                </a:solidFill>
                <a:latin typeface="ArialMT"/>
              </a:rPr>
              <a:t>Relat</a:t>
            </a:r>
            <a:r>
              <a:rPr lang="en-US" sz="1200" dirty="0">
                <a:solidFill>
                  <a:schemeClr val="tx1">
                    <a:lumMod val="50000"/>
                    <a:lumOff val="50000"/>
                  </a:schemeClr>
                </a:solidFill>
                <a:latin typeface="ArialMT"/>
              </a:rPr>
              <a:t> Cancer, 2019</a:t>
            </a:r>
            <a:endParaRPr lang="en-US" sz="3599" dirty="0">
              <a:solidFill>
                <a:schemeClr val="tx1">
                  <a:lumMod val="50000"/>
                  <a:lumOff val="50000"/>
                </a:schemeClr>
              </a:solidFill>
            </a:endParaRPr>
          </a:p>
        </p:txBody>
      </p:sp>
    </p:spTree>
    <p:extLst>
      <p:ext uri="{BB962C8B-B14F-4D97-AF65-F5344CB8AC3E}">
        <p14:creationId xmlns:p14="http://schemas.microsoft.com/office/powerpoint/2010/main" val="294382661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EMPLAFYSLIDEID" val="637255100674350280"/>
</p:tagLst>
</file>

<file path=ppt/tags/tag2.xml><?xml version="1.0" encoding="utf-8"?>
<p:tagLst xmlns:a="http://schemas.openxmlformats.org/drawingml/2006/main" xmlns:r="http://schemas.openxmlformats.org/officeDocument/2006/relationships" xmlns:p="http://schemas.openxmlformats.org/presentationml/2006/main">
  <p:tag name="TEMPLAFYSLIDEID" val="637255100674350297"/>
</p:tagLst>
</file>

<file path=ppt/tags/tag3.xml><?xml version="1.0" encoding="utf-8"?>
<p:tagLst xmlns:a="http://schemas.openxmlformats.org/drawingml/2006/main" xmlns:r="http://schemas.openxmlformats.org/officeDocument/2006/relationships" xmlns:p="http://schemas.openxmlformats.org/presentationml/2006/main">
  <p:tag name="TEMPLAFYSLIDEID" val="637255100674350297"/>
</p:tagLst>
</file>

<file path=ppt/tags/tag4.xml><?xml version="1.0" encoding="utf-8"?>
<p:tagLst xmlns:a="http://schemas.openxmlformats.org/drawingml/2006/main" xmlns:r="http://schemas.openxmlformats.org/officeDocument/2006/relationships" xmlns:p="http://schemas.openxmlformats.org/presentationml/2006/main">
  <p:tag name="TEMPLAFYSLIDEID" val="637255100674350297"/>
</p:tagLst>
</file>

<file path=ppt/tags/tag5.xml><?xml version="1.0" encoding="utf-8"?>
<p:tagLst xmlns:a="http://schemas.openxmlformats.org/drawingml/2006/main" xmlns:r="http://schemas.openxmlformats.org/officeDocument/2006/relationships" xmlns:p="http://schemas.openxmlformats.org/presentationml/2006/main">
  <p:tag name="TEMPLAFYSLIDEID" val="637255100674350297"/>
</p:tagLst>
</file>

<file path=ppt/tags/tag6.xml><?xml version="1.0" encoding="utf-8"?>
<p:tagLst xmlns:a="http://schemas.openxmlformats.org/drawingml/2006/main" xmlns:r="http://schemas.openxmlformats.org/officeDocument/2006/relationships" xmlns:p="http://schemas.openxmlformats.org/presentationml/2006/main">
  <p:tag name="TEMPLAFYSLIDEID" val="637255100674350297"/>
</p:tagLst>
</file>

<file path=ppt/theme/theme1.xml><?xml version="1.0" encoding="utf-8"?>
<a:theme xmlns:a="http://schemas.openxmlformats.org/drawingml/2006/main" name="2020_MC_White (12-28-2020)">
  <a:themeElements>
    <a:clrScheme name="2020_MC_White">
      <a:dk1>
        <a:srgbClr val="FFFFFF"/>
      </a:dk1>
      <a:lt1>
        <a:srgbClr val="000000"/>
      </a:lt1>
      <a:dk2>
        <a:srgbClr val="D2D2D2"/>
      </a:dk2>
      <a:lt2>
        <a:srgbClr val="0057B8"/>
      </a:lt2>
      <a:accent1>
        <a:srgbClr val="009CDE"/>
      </a:accent1>
      <a:accent2>
        <a:srgbClr val="0057B8"/>
      </a:accent2>
      <a:accent3>
        <a:srgbClr val="00873E"/>
      </a:accent3>
      <a:accent4>
        <a:srgbClr val="8246AF"/>
      </a:accent4>
      <a:accent5>
        <a:srgbClr val="FE5000"/>
      </a:accent5>
      <a:accent6>
        <a:srgbClr val="FFC845"/>
      </a:accent6>
      <a:hlink>
        <a:srgbClr val="009CDE"/>
      </a:hlink>
      <a:folHlink>
        <a:srgbClr val="A8A8A8"/>
      </a:folHlink>
    </a:clrScheme>
    <a:fontScheme name="mc-white-widescreen">
      <a:majorFont>
        <a:latin typeface="Arial"/>
        <a:ea typeface=""/>
        <a:cs typeface=""/>
      </a:majorFont>
      <a:minorFont>
        <a:latin typeface="Arial"/>
        <a:ea typeface=""/>
        <a:cs typeface=""/>
      </a:minorFont>
    </a:fontScheme>
    <a:fmtScheme name="mc-white-widescreen">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2020_MC_White (9-20-2021).pptx" id="{8725D89F-A5CE-45B9-83E6-5312AD892217}" vid="{A444E8F4-F276-42CB-B36F-2102C455E72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TemplafySlideFormConfiguration><![CDATA[{"formFields":[],"formDataEntries":[]}]]></TemplafySlideFormConfiguration>
</file>

<file path=customXml/item10.xml><?xml version="1.0" encoding="utf-8"?>
<TemplafyTemplateConfiguration><![CDATA[{"elementsMetadata":[],"transformationConfigurations":[],"templateName":"MC_White Default","templateDescription":"","enableDocumentContentUpdater":false,"version":"2.0"}]]></TemplafyTemplateConfiguration>
</file>

<file path=customXml/item11.xml><?xml version="1.0" encoding="utf-8"?>
<TemplafySlideTemplateConfiguration><![CDATA[{"slideVersion":1,"isValidatorEnabled":false,"isLocked":false,"elementsMetadata":[],"slideId":"637922989492373532","enableDocumentContentUpdater":false,"version":"2.0"}]]></TemplafySlideTemplateConfiguration>
</file>

<file path=customXml/item12.xml><?xml version="1.0" encoding="utf-8"?>
<TemplafySlideTemplateConfiguration><![CDATA[{"slideVersion":1,"isValidatorEnabled":false,"isLocked":false,"elementsMetadata":[],"slideId":"637922989492373532","enableDocumentContentUpdater":false,"version":"2.0"}]]></TemplafySlideTemplateConfiguration>
</file>

<file path=customXml/item13.xml><?xml version="1.0" encoding="utf-8"?>
<TemplafySlideTemplateConfiguration><![CDATA[{"slideVersion":1,"isValidatorEnabled":false,"isLocked":false,"elementsMetadata":[],"slideId":"637922989492373532","enableDocumentContentUpdater":false,"version":"2.0"}]]></TemplafySlideTemplateConfiguration>
</file>

<file path=customXml/item14.xml><?xml version="1.0" encoding="utf-8"?>
<TemplafySlideTemplateConfiguration><![CDATA[{"slideVersion":1,"isValidatorEnabled":false,"isLocked":false,"elementsMetadata":[],"slideId":"637922989491951012","enableDocumentContentUpdater":false,"version":"2.0"}]]></TemplafySlideTemplateConfiguration>
</file>

<file path=customXml/item15.xml><?xml version="1.0" encoding="utf-8"?>
<TemplafySlideFormConfiguration><![CDATA[{"formFields":[],"formDataEntries":[]}]]></TemplafySlideFormConfiguration>
</file>

<file path=customXml/item16.xml><?xml version="1.0" encoding="utf-8"?>
<TemplafySlideFormConfiguration><![CDATA[{"formFields":[],"formDataEntries":[]}]]></TemplafySlideFormConfiguration>
</file>

<file path=customXml/item2.xml><?xml version="1.0" encoding="utf-8"?>
<TemplafySlideTemplateConfiguration><![CDATA[{"slideVersion":1,"isValidatorEnabled":false,"isLocked":false,"elementsMetadata":[],"slideId":"637922989492373532","enableDocumentContentUpdater":false,"version":"2.0"}]]></TemplafySlideTemplateConfiguration>
</file>

<file path=customXml/item3.xml><?xml version="1.0" encoding="utf-8"?>
<TemplafySlideTemplateConfiguration><![CDATA[{"slideVersion":1,"isValidatorEnabled":false,"isLocked":false,"elementsMetadata":[],"slideId":"637768496904624466","enableDocumentContentUpdater":false,"version":"2.0"}]]></TemplafySlideTemplateConfiguration>
</file>

<file path=customXml/item4.xml><?xml version="1.0" encoding="utf-8"?>
<TemplafySlideFormConfiguration><![CDATA[{"formFields":[],"formDataEntries":[]}]]></TemplafySlideFormConfiguration>
</file>

<file path=customXml/item5.xml><?xml version="1.0" encoding="utf-8"?>
<TemplafySlideFormConfiguration><![CDATA[{"formFields":[],"formDataEntries":[]}]]></TemplafySlideFormConfiguration>
</file>

<file path=customXml/item6.xml><?xml version="1.0" encoding="utf-8"?>
<TemplafyFormConfiguration><![CDATA[{"formFields":[],"formDataEntries":[]}]]></TemplafyFormConfiguration>
</file>

<file path=customXml/item7.xml><?xml version="1.0" encoding="utf-8"?>
<TemplafySlideFormConfiguration><![CDATA[{"formFields":[],"formDataEntries":[]}]]></TemplafySlideFormConfiguration>
</file>

<file path=customXml/item8.xml><?xml version="1.0" encoding="utf-8"?>
<TemplafySlideTemplateConfiguration><![CDATA[{"slideVersion":1,"isValidatorEnabled":false,"isLocked":false,"elementsMetadata":[],"slideId":"637922989492373532","enableDocumentContentUpdater":false,"version":"2.0"}]]></TemplafySlideTemplateConfiguration>
</file>

<file path=customXml/item9.xml><?xml version="1.0" encoding="utf-8"?>
<TemplafySlideFormConfiguration><![CDATA[{"formFields":[],"formDataEntries":[]}]]></TemplafySlideFormConfiguration>
</file>

<file path=customXml/itemProps1.xml><?xml version="1.0" encoding="utf-8"?>
<ds:datastoreItem xmlns:ds="http://schemas.openxmlformats.org/officeDocument/2006/customXml" ds:itemID="{2ECCB957-AF85-43F4-BB3F-96095B890745}">
  <ds:schemaRefs/>
</ds:datastoreItem>
</file>

<file path=customXml/itemProps10.xml><?xml version="1.0" encoding="utf-8"?>
<ds:datastoreItem xmlns:ds="http://schemas.openxmlformats.org/officeDocument/2006/customXml" ds:itemID="{24A126B4-B46E-4CA1-9327-D13C87F92BED}">
  <ds:schemaRefs/>
</ds:datastoreItem>
</file>

<file path=customXml/itemProps11.xml><?xml version="1.0" encoding="utf-8"?>
<ds:datastoreItem xmlns:ds="http://schemas.openxmlformats.org/officeDocument/2006/customXml" ds:itemID="{44A71E42-775B-4730-A7DE-5E623E416FFC}">
  <ds:schemaRefs/>
</ds:datastoreItem>
</file>

<file path=customXml/itemProps12.xml><?xml version="1.0" encoding="utf-8"?>
<ds:datastoreItem xmlns:ds="http://schemas.openxmlformats.org/officeDocument/2006/customXml" ds:itemID="{7B71569B-D5E9-4D5D-82A7-C4A0E9593F30}">
  <ds:schemaRefs/>
</ds:datastoreItem>
</file>

<file path=customXml/itemProps13.xml><?xml version="1.0" encoding="utf-8"?>
<ds:datastoreItem xmlns:ds="http://schemas.openxmlformats.org/officeDocument/2006/customXml" ds:itemID="{502E5027-19EA-44F8-B510-8616A74E688F}">
  <ds:schemaRefs/>
</ds:datastoreItem>
</file>

<file path=customXml/itemProps14.xml><?xml version="1.0" encoding="utf-8"?>
<ds:datastoreItem xmlns:ds="http://schemas.openxmlformats.org/officeDocument/2006/customXml" ds:itemID="{C2CBC95E-F300-491A-8445-65A425E154B9}">
  <ds:schemaRefs/>
</ds:datastoreItem>
</file>

<file path=customXml/itemProps15.xml><?xml version="1.0" encoding="utf-8"?>
<ds:datastoreItem xmlns:ds="http://schemas.openxmlformats.org/officeDocument/2006/customXml" ds:itemID="{F62B70AF-57AA-4901-8931-D22CA62EB9BE}">
  <ds:schemaRefs/>
</ds:datastoreItem>
</file>

<file path=customXml/itemProps16.xml><?xml version="1.0" encoding="utf-8"?>
<ds:datastoreItem xmlns:ds="http://schemas.openxmlformats.org/officeDocument/2006/customXml" ds:itemID="{1AFF6463-93B2-4BB7-9117-599F801D843E}">
  <ds:schemaRefs/>
</ds:datastoreItem>
</file>

<file path=customXml/itemProps2.xml><?xml version="1.0" encoding="utf-8"?>
<ds:datastoreItem xmlns:ds="http://schemas.openxmlformats.org/officeDocument/2006/customXml" ds:itemID="{89BEC682-348C-431D-8694-FEC05619E6AC}">
  <ds:schemaRefs/>
</ds:datastoreItem>
</file>

<file path=customXml/itemProps3.xml><?xml version="1.0" encoding="utf-8"?>
<ds:datastoreItem xmlns:ds="http://schemas.openxmlformats.org/officeDocument/2006/customXml" ds:itemID="{3DD756C6-8855-4774-A544-0297B70DFB23}">
  <ds:schemaRefs/>
</ds:datastoreItem>
</file>

<file path=customXml/itemProps4.xml><?xml version="1.0" encoding="utf-8"?>
<ds:datastoreItem xmlns:ds="http://schemas.openxmlformats.org/officeDocument/2006/customXml" ds:itemID="{18BD7E3E-17AF-4AAD-97F5-76E7A48735F2}">
  <ds:schemaRefs/>
</ds:datastoreItem>
</file>

<file path=customXml/itemProps5.xml><?xml version="1.0" encoding="utf-8"?>
<ds:datastoreItem xmlns:ds="http://schemas.openxmlformats.org/officeDocument/2006/customXml" ds:itemID="{F6822C27-A64A-4FE1-9821-A5E2C0712C5C}">
  <ds:schemaRefs/>
</ds:datastoreItem>
</file>

<file path=customXml/itemProps6.xml><?xml version="1.0" encoding="utf-8"?>
<ds:datastoreItem xmlns:ds="http://schemas.openxmlformats.org/officeDocument/2006/customXml" ds:itemID="{E9E01430-3FBA-4FDD-8460-360911DB548B}">
  <ds:schemaRefs/>
</ds:datastoreItem>
</file>

<file path=customXml/itemProps7.xml><?xml version="1.0" encoding="utf-8"?>
<ds:datastoreItem xmlns:ds="http://schemas.openxmlformats.org/officeDocument/2006/customXml" ds:itemID="{883742F9-6961-4152-A853-905B3E5D0121}">
  <ds:schemaRefs/>
</ds:datastoreItem>
</file>

<file path=customXml/itemProps8.xml><?xml version="1.0" encoding="utf-8"?>
<ds:datastoreItem xmlns:ds="http://schemas.openxmlformats.org/officeDocument/2006/customXml" ds:itemID="{26A610D4-658A-4604-AD2A-0B132518B960}">
  <ds:schemaRefs/>
</ds:datastoreItem>
</file>

<file path=customXml/itemProps9.xml><?xml version="1.0" encoding="utf-8"?>
<ds:datastoreItem xmlns:ds="http://schemas.openxmlformats.org/officeDocument/2006/customXml" ds:itemID="{9922E085-590E-483F-9AC3-3E29EA271B3D}">
  <ds:schemaRefs/>
</ds:datastoreItem>
</file>

<file path=docProps/app.xml><?xml version="1.0" encoding="utf-8"?>
<Properties xmlns="http://schemas.openxmlformats.org/officeDocument/2006/extended-properties" xmlns:vt="http://schemas.openxmlformats.org/officeDocument/2006/docPropsVTypes">
  <Template>2020_MC_White (9-20-2021)</Template>
  <TotalTime>707</TotalTime>
  <Words>2642</Words>
  <Application>Microsoft Office PowerPoint</Application>
  <PresentationFormat>Custom</PresentationFormat>
  <Paragraphs>473</Paragraphs>
  <Slides>50</Slides>
  <Notes>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50</vt:i4>
      </vt:variant>
    </vt:vector>
  </HeadingPairs>
  <TitlesOfParts>
    <vt:vector size="59" baseType="lpstr">
      <vt:lpstr>1898 Sans</vt:lpstr>
      <vt:lpstr>Arial</vt:lpstr>
      <vt:lpstr>Arial Narrow</vt:lpstr>
      <vt:lpstr>ArialMT</vt:lpstr>
      <vt:lpstr>BlinkMacSystemFont</vt:lpstr>
      <vt:lpstr>Calibri</vt:lpstr>
      <vt:lpstr>Lucida Sans Unicode</vt:lpstr>
      <vt:lpstr>Wingdings</vt:lpstr>
      <vt:lpstr>2020_MC_White (12-28-2020)</vt:lpstr>
      <vt:lpstr>Primary Hyperparathyroidism:</vt:lpstr>
      <vt:lpstr>Disclosure Statement</vt:lpstr>
      <vt:lpstr>Learning Objectives</vt:lpstr>
      <vt:lpstr>Diagnosis of PHPT</vt:lpstr>
      <vt:lpstr>Case 1</vt:lpstr>
      <vt:lpstr>Case 1</vt:lpstr>
      <vt:lpstr>Case 1: What is your next step in evaluating this patient’s hypercalcemia?</vt:lpstr>
      <vt:lpstr>Case 1: What is your next step in evaluating this patient’s hypercalcemia?</vt:lpstr>
      <vt:lpstr>Primary Hyperparathyroidism</vt:lpstr>
      <vt:lpstr>Diagnosis of PHPT</vt:lpstr>
      <vt:lpstr>Differential diagnosis</vt:lpstr>
      <vt:lpstr>Back to Case 1</vt:lpstr>
      <vt:lpstr>Clues to FHH</vt:lpstr>
      <vt:lpstr>Clinical Phenotypes of PHPT</vt:lpstr>
      <vt:lpstr>Osteitis Fibrosa Cystica The OG PHPT</vt:lpstr>
      <vt:lpstr>Osteitis Fibrosa Cystica</vt:lpstr>
      <vt:lpstr>Changing Clinical Spectrum</vt:lpstr>
      <vt:lpstr>Clinical Phenotypes of PHPT</vt:lpstr>
      <vt:lpstr>Clinical Phenotypes of PHPT</vt:lpstr>
      <vt:lpstr>Clinical Phenotypes of PHPT</vt:lpstr>
      <vt:lpstr>Case 2</vt:lpstr>
      <vt:lpstr>case 2</vt:lpstr>
      <vt:lpstr>Case 2: How would you advise this patient regarding Lithium therapy and hyperparathyroidism? </vt:lpstr>
      <vt:lpstr>Case 2: How would you advise this patient regarding Lithium therapy and hyperparathyroidism? </vt:lpstr>
      <vt:lpstr>Lithium and hypercalcemia</vt:lpstr>
      <vt:lpstr>Target Organ involvement in PHPT</vt:lpstr>
      <vt:lpstr>case 3</vt:lpstr>
      <vt:lpstr>case 3</vt:lpstr>
      <vt:lpstr>Case 3: How would you advise the patient regarding management of primary hyperparathyroidism? </vt:lpstr>
      <vt:lpstr>Case 3: How would you advise the patient regarding management of primary hyperparathyroidism? </vt:lpstr>
      <vt:lpstr>Fracture Incidence in PHPT</vt:lpstr>
      <vt:lpstr>Fracture Incidence after PTX</vt:lpstr>
      <vt:lpstr>PTH effect on bone</vt:lpstr>
      <vt:lpstr>PowerPoint Presentation</vt:lpstr>
      <vt:lpstr>BMD in PHPT</vt:lpstr>
      <vt:lpstr>BMD after PTX</vt:lpstr>
      <vt:lpstr>Nephrolithiasis in PHPT</vt:lpstr>
      <vt:lpstr>Kidney Function</vt:lpstr>
      <vt:lpstr>Non-Classical Manifestations</vt:lpstr>
      <vt:lpstr>Cardiovascular system</vt:lpstr>
      <vt:lpstr>Cardiovascular System</vt:lpstr>
      <vt:lpstr>Evaluation of patients with PHPT</vt:lpstr>
      <vt:lpstr>How Should Patients with PHPT be Evaluated?</vt:lpstr>
      <vt:lpstr>How Should Patients with PHPT be Evaluated?</vt:lpstr>
      <vt:lpstr>How Should Patients with PHPT be Evaluated?</vt:lpstr>
      <vt:lpstr>How Should Patients with PHPT be Evaluated?</vt:lpstr>
      <vt:lpstr>How Should Patients with PHPT be Evaluated?</vt:lpstr>
      <vt:lpstr>Surgical Criteria for PHPT</vt:lpstr>
      <vt:lpstr>Indications for Surgical Management</vt:lpstr>
      <vt:lpstr>QUESTIONS  &amp; ANSWERS</vt:lpstr>
    </vt:vector>
  </TitlesOfParts>
  <Company>Mayo Clinic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TITLE</dc:title>
  <dc:creator>Nielsen, Julie M.</dc:creator>
  <dc:description>v2.15. 2020_MC_White</dc:description>
  <cp:lastModifiedBy>Sfeir, Jad, M.D., M.S.</cp:lastModifiedBy>
  <cp:revision>24</cp:revision>
  <dcterms:created xsi:type="dcterms:W3CDTF">2022-09-27T16:21:18Z</dcterms:created>
  <dcterms:modified xsi:type="dcterms:W3CDTF">2023-01-22T00:49:51Z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fyTimeStamp">
    <vt:lpwstr>2022-09-08T23:12:35</vt:lpwstr>
  </property>
  <property fmtid="{D5CDD505-2E9C-101B-9397-08002B2CF9AE}" pid="3" name="TemplafyTenantId">
    <vt:lpwstr>mcbrandtemplates</vt:lpwstr>
  </property>
  <property fmtid="{D5CDD505-2E9C-101B-9397-08002B2CF9AE}" pid="4" name="TemplafyTemplateId">
    <vt:lpwstr>637982755528693929</vt:lpwstr>
  </property>
  <property fmtid="{D5CDD505-2E9C-101B-9397-08002B2CF9AE}" pid="5" name="TemplafyUserProfileId">
    <vt:lpwstr>637608484214168633</vt:lpwstr>
  </property>
  <property fmtid="{D5CDD505-2E9C-101B-9397-08002B2CF9AE}" pid="6" name="TemplafyFromBlank">
    <vt:bool>true</vt:bool>
  </property>
</Properties>
</file>