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7"/>
  </p:sldMasterIdLst>
  <p:notesMasterIdLst>
    <p:notesMasterId r:id="rId68"/>
  </p:notesMasterIdLst>
  <p:sldIdLst>
    <p:sldId id="256" r:id="rId18"/>
    <p:sldId id="258" r:id="rId19"/>
    <p:sldId id="349" r:id="rId20"/>
    <p:sldId id="1993219238" r:id="rId21"/>
    <p:sldId id="1993219243" r:id="rId22"/>
    <p:sldId id="1993219244" r:id="rId23"/>
    <p:sldId id="257" r:id="rId24"/>
    <p:sldId id="1993219245" r:id="rId25"/>
    <p:sldId id="1993219213" r:id="rId26"/>
    <p:sldId id="261" r:id="rId27"/>
    <p:sldId id="1993219214" r:id="rId28"/>
    <p:sldId id="1993219246" r:id="rId29"/>
    <p:sldId id="1993219251" r:id="rId30"/>
    <p:sldId id="1993219239" r:id="rId31"/>
    <p:sldId id="1993219217" r:id="rId32"/>
    <p:sldId id="1993219218" r:id="rId33"/>
    <p:sldId id="1993219228" r:id="rId34"/>
    <p:sldId id="271" r:id="rId35"/>
    <p:sldId id="1993219220" r:id="rId36"/>
    <p:sldId id="273" r:id="rId37"/>
    <p:sldId id="1993219247" r:id="rId38"/>
    <p:sldId id="1993219248" r:id="rId39"/>
    <p:sldId id="481" r:id="rId40"/>
    <p:sldId id="1993219249" r:id="rId41"/>
    <p:sldId id="1993219250" r:id="rId42"/>
    <p:sldId id="1993219240" r:id="rId43"/>
    <p:sldId id="1993219252" r:id="rId44"/>
    <p:sldId id="1993219253" r:id="rId45"/>
    <p:sldId id="259" r:id="rId46"/>
    <p:sldId id="1993219254" r:id="rId47"/>
    <p:sldId id="1993219237" r:id="rId48"/>
    <p:sldId id="1993219231" r:id="rId49"/>
    <p:sldId id="360" r:id="rId50"/>
    <p:sldId id="354" r:id="rId51"/>
    <p:sldId id="1993219233" r:id="rId52"/>
    <p:sldId id="374" r:id="rId53"/>
    <p:sldId id="295" r:id="rId54"/>
    <p:sldId id="269" r:id="rId55"/>
    <p:sldId id="270" r:id="rId56"/>
    <p:sldId id="1993219255" r:id="rId57"/>
    <p:sldId id="294" r:id="rId58"/>
    <p:sldId id="1993219241" r:id="rId59"/>
    <p:sldId id="263" r:id="rId60"/>
    <p:sldId id="1993219221" r:id="rId61"/>
    <p:sldId id="1993219222" r:id="rId62"/>
    <p:sldId id="1993219223" r:id="rId63"/>
    <p:sldId id="1993219224" r:id="rId64"/>
    <p:sldId id="1993219242" r:id="rId65"/>
    <p:sldId id="296" r:id="rId66"/>
    <p:sldId id="348" r:id="rId6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
          <p15:clr>
            <a:srgbClr val="A4A3A4"/>
          </p15:clr>
        </p15:guide>
        <p15:guide id="2" orient="horz" pos="338">
          <p15:clr>
            <a:srgbClr val="A4A3A4"/>
          </p15:clr>
        </p15:guide>
        <p15:guide id="3" orient="horz" pos="2160">
          <p15:clr>
            <a:srgbClr val="A4A3A4"/>
          </p15:clr>
        </p15:guide>
        <p15:guide id="4" orient="horz" pos="3992">
          <p15:clr>
            <a:srgbClr val="A4A3A4"/>
          </p15:clr>
        </p15:guide>
        <p15:guide id="5" orient="horz" pos="4105">
          <p15:clr>
            <a:srgbClr val="A4A3A4"/>
          </p15:clr>
        </p15:guide>
        <p15:guide id="6" orient="horz" pos="1006">
          <p15:clr>
            <a:srgbClr val="A4A3A4"/>
          </p15:clr>
        </p15:guide>
        <p15:guide id="7" orient="horz" pos="1250">
          <p15:clr>
            <a:srgbClr val="A4A3A4"/>
          </p15:clr>
        </p15:guide>
        <p15:guide id="8" pos="3144">
          <p15:clr>
            <a:srgbClr val="A4A3A4"/>
          </p15:clr>
        </p15:guide>
        <p15:guide id="9" pos="341">
          <p15:clr>
            <a:srgbClr val="A4A3A4"/>
          </p15:clr>
        </p15:guide>
        <p15:guide id="10" pos="1746">
          <p15:clr>
            <a:srgbClr val="A4A3A4"/>
          </p15:clr>
        </p15:guide>
        <p15:guide id="11" pos="3620">
          <p15:clr>
            <a:srgbClr val="A4A3A4"/>
          </p15:clr>
        </p15:guide>
        <p15:guide id="12" pos="3839">
          <p15:clr>
            <a:srgbClr val="A4A3A4"/>
          </p15:clr>
        </p15:guide>
        <p15:guide id="13" pos="5950">
          <p15:clr>
            <a:srgbClr val="A4A3A4"/>
          </p15:clr>
        </p15:guide>
        <p15:guide id="14" pos="7349">
          <p15:clr>
            <a:srgbClr val="A4A3A4"/>
          </p15:clr>
        </p15:guide>
        <p15:guide id="15" pos="4057">
          <p15:clr>
            <a:srgbClr val="A4A3A4"/>
          </p15:clr>
        </p15:guide>
        <p15:guide id="16" pos="4551">
          <p15:clr>
            <a:srgbClr val="A4A3A4"/>
          </p15:clr>
        </p15:guide>
        <p15:guide id="17" pos="6917">
          <p15:clr>
            <a:srgbClr val="A4A3A4"/>
          </p15:clr>
        </p15:guide>
        <p15:guide id="18" pos="6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0000"/>
    <a:srgbClr val="D2D2D2"/>
    <a:srgbClr val="9D9D9D"/>
    <a:srgbClr val="7F7F7F"/>
    <a:srgbClr val="FFFFFF"/>
    <a:srgbClr val="92D050"/>
    <a:srgbClr val="8246AF"/>
    <a:srgbClr val="9CDBD9"/>
    <a:srgbClr val="A8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4489" autoAdjust="0"/>
  </p:normalViewPr>
  <p:slideViewPr>
    <p:cSldViewPr snapToGrid="0" showGuides="1">
      <p:cViewPr varScale="1">
        <p:scale>
          <a:sx n="93" d="100"/>
          <a:sy n="93" d="100"/>
        </p:scale>
        <p:origin x="1080" y="72"/>
      </p:cViewPr>
      <p:guideLst>
        <p:guide orient="horz" pos="219"/>
        <p:guide orient="horz" pos="338"/>
        <p:guide orient="horz" pos="2160"/>
        <p:guide orient="horz" pos="3992"/>
        <p:guide orient="horz" pos="4105"/>
        <p:guide orient="horz" pos="1006"/>
        <p:guide orient="horz" pos="1250"/>
        <p:guide pos="3144"/>
        <p:guide pos="341"/>
        <p:guide pos="1746"/>
        <p:guide pos="3620"/>
        <p:guide pos="3839"/>
        <p:guide pos="5950"/>
        <p:guide pos="7349"/>
        <p:guide pos="4057"/>
        <p:guide pos="4551"/>
        <p:guide pos="6917"/>
        <p:guide pos="613"/>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2.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5" Type="http://schemas.openxmlformats.org/officeDocument/2006/relationships/customXml" Target="../customXml/item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customXml" Target="../customXml/item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44E6-187A-4493-A8C8-BF7B10B3F86D}" type="datetimeFigureOut">
              <a:rPr lang="en-US" smtClean="0"/>
              <a:t>1/21/2023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076D2-C4D6-4F47-BE0A-B8682F3AE1D4}" type="slidenum">
              <a:rPr lang="en-US" smtClean="0"/>
              <a:t>‹#›</a:t>
            </a:fld>
            <a:endParaRPr lang="en-US" dirty="0"/>
          </a:p>
        </p:txBody>
      </p:sp>
    </p:spTree>
    <p:extLst>
      <p:ext uri="{BB962C8B-B14F-4D97-AF65-F5344CB8AC3E}">
        <p14:creationId xmlns:p14="http://schemas.microsoft.com/office/powerpoint/2010/main" val="1339702762"/>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21212"/>
                </a:solidFill>
                <a:effectLst/>
                <a:latin typeface="Lucida Sans Unicode" panose="020B0602030504020204" pitchFamily="34" charset="0"/>
              </a:rPr>
              <a:t>Captain Charles Martell, New York City mariner who had become disabled by demineralization of the skeleton over many years (Fig. 4). Between 1926 and 1932 his case graphically illustrated many of the features of the disease and its management. He was investigated initially in New York in 1926-7 and subsequently in Boston before undergoing a series of six neck operations without success.</a:t>
            </a: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15</a:t>
            </a:fld>
            <a:endParaRPr lang="en-US" dirty="0"/>
          </a:p>
        </p:txBody>
      </p:sp>
    </p:spTree>
    <p:extLst>
      <p:ext uri="{BB962C8B-B14F-4D97-AF65-F5344CB8AC3E}">
        <p14:creationId xmlns:p14="http://schemas.microsoft.com/office/powerpoint/2010/main" val="394603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21212"/>
                </a:solidFill>
                <a:effectLst/>
                <a:latin typeface="Lucida Sans Unicode" panose="020B0602030504020204" pitchFamily="34" charset="0"/>
              </a:rPr>
              <a:t>Captain Charles Martell, New York City mariner who had become disabled by demineralization of the skeleton over many years (Fig. 4). Between 1926 and 1932 his case graphically illustrated many of the features of the disease and its management. He was investigated initially in New York in 1926-7 and subsequently in Boston before undergoing a series of six neck operations without success.</a:t>
            </a: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16</a:t>
            </a:fld>
            <a:endParaRPr lang="en-US" dirty="0"/>
          </a:p>
        </p:txBody>
      </p:sp>
    </p:spTree>
    <p:extLst>
      <p:ext uri="{BB962C8B-B14F-4D97-AF65-F5344CB8AC3E}">
        <p14:creationId xmlns:p14="http://schemas.microsoft.com/office/powerpoint/2010/main" val="339921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407 Rochester residents, dx with PHPT in 1965-1992, </a:t>
            </a:r>
            <a:r>
              <a:rPr lang="en-US" b="0" i="0" dirty="0">
                <a:solidFill>
                  <a:srgbClr val="212121"/>
                </a:solidFill>
                <a:effectLst/>
                <a:latin typeface="BlinkMacSystemFont"/>
              </a:rPr>
              <a:t>5766 person-years of follow-up (~14 yrs)</a:t>
            </a:r>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31</a:t>
            </a:fld>
            <a:endParaRPr lang="en-US" dirty="0"/>
          </a:p>
        </p:txBody>
      </p:sp>
    </p:spTree>
    <p:extLst>
      <p:ext uri="{BB962C8B-B14F-4D97-AF65-F5344CB8AC3E}">
        <p14:creationId xmlns:p14="http://schemas.microsoft.com/office/powerpoint/2010/main" val="86592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 rates and 95% CI for risk of fracture in cases compared with matched controls stratified by time before and after surgery.</a:t>
            </a:r>
          </a:p>
        </p:txBody>
      </p:sp>
      <p:sp>
        <p:nvSpPr>
          <p:cNvPr id="4" name="Slide Number Placeholder 3"/>
          <p:cNvSpPr>
            <a:spLocks noGrp="1"/>
          </p:cNvSpPr>
          <p:nvPr>
            <p:ph type="sldNum" sz="quarter" idx="5"/>
          </p:nvPr>
        </p:nvSpPr>
        <p:spPr/>
        <p:txBody>
          <a:bodyPr/>
          <a:lstStyle/>
          <a:p>
            <a:fld id="{58E076D2-C4D6-4F47-BE0A-B8682F3AE1D4}" type="slidenum">
              <a:rPr lang="en-US" smtClean="0"/>
              <a:t>32</a:t>
            </a:fld>
            <a:endParaRPr lang="en-US" dirty="0"/>
          </a:p>
        </p:txBody>
      </p:sp>
    </p:spTree>
    <p:extLst>
      <p:ext uri="{BB962C8B-B14F-4D97-AF65-F5344CB8AC3E}">
        <p14:creationId xmlns:p14="http://schemas.microsoft.com/office/powerpoint/2010/main" val="255659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subjects with PHPT (21 women, 8 men) with BMD at baseline and 24 months </a:t>
            </a:r>
            <a:r>
              <a:rPr lang="en-US" dirty="0" err="1"/>
              <a:t>postparathyroidectomy</a:t>
            </a:r>
            <a:r>
              <a:rPr lang="en-US" dirty="0"/>
              <a:t>.</a:t>
            </a:r>
          </a:p>
        </p:txBody>
      </p:sp>
      <p:sp>
        <p:nvSpPr>
          <p:cNvPr id="4" name="Slide Number Placeholder 3"/>
          <p:cNvSpPr>
            <a:spLocks noGrp="1"/>
          </p:cNvSpPr>
          <p:nvPr>
            <p:ph type="sldNum" sz="quarter" idx="5"/>
          </p:nvPr>
        </p:nvSpPr>
        <p:spPr/>
        <p:txBody>
          <a:bodyPr/>
          <a:lstStyle/>
          <a:p>
            <a:fld id="{58E076D2-C4D6-4F47-BE0A-B8682F3AE1D4}" type="slidenum">
              <a:rPr lang="en-US" smtClean="0"/>
              <a:t>36</a:t>
            </a:fld>
            <a:endParaRPr lang="en-US" dirty="0"/>
          </a:p>
        </p:txBody>
      </p:sp>
    </p:spTree>
    <p:extLst>
      <p:ext uri="{BB962C8B-B14F-4D97-AF65-F5344CB8AC3E}">
        <p14:creationId xmlns:p14="http://schemas.microsoft.com/office/powerpoint/2010/main" val="237929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latin typeface="+mj-lt"/>
              </a:rPr>
              <a:t>No difference in CVS morbidity</a:t>
            </a:r>
            <a:endParaRPr lang="en-US" dirty="0">
              <a:latin typeface="+mj-lt"/>
              <a:cs typeface="Calibri"/>
            </a:endParaRPr>
          </a:p>
          <a:p>
            <a:pPr marL="285750" indent="-285750">
              <a:buFont typeface="Arial" panose="020B0604020202020204" pitchFamily="34" charset="0"/>
              <a:buChar char="•"/>
            </a:pPr>
            <a:r>
              <a:rPr lang="en-CA" dirty="0">
                <a:latin typeface="+mj-lt"/>
              </a:rPr>
              <a:t>Overall mortality was low (7.9%) and did not differ between groups</a:t>
            </a:r>
            <a:endParaRPr lang="en-CA" dirty="0">
              <a:latin typeface="+mj-lt"/>
              <a:cs typeface="Calibri" panose="020F0502020204030204"/>
            </a:endParaRPr>
          </a:p>
          <a:p>
            <a:pPr marL="285750" indent="-285750">
              <a:buFont typeface="Arial" panose="020B0604020202020204" pitchFamily="34" charset="0"/>
              <a:buChar char="•"/>
            </a:pPr>
            <a:r>
              <a:rPr lang="en-US" dirty="0">
                <a:latin typeface="+mj-lt"/>
              </a:rPr>
              <a:t>No difference in peripheral or vertebral fractures either with or without PTX</a:t>
            </a:r>
            <a:endParaRPr lang="en-CA" dirty="0">
              <a:latin typeface="+mj-lt"/>
            </a:endParaRPr>
          </a:p>
          <a:p>
            <a:pPr marL="285750" indent="-285750">
              <a:buFont typeface="Arial" panose="020B0604020202020204" pitchFamily="34" charset="0"/>
              <a:buChar char="•"/>
            </a:pPr>
            <a:r>
              <a:rPr lang="en-CA" dirty="0">
                <a:latin typeface="+mj-lt"/>
              </a:rPr>
              <a:t>Limitation - withdrawal 23 patients in  PTX and 27 in the observation group. </a:t>
            </a:r>
            <a:endParaRPr lang="en-CA" dirty="0">
              <a:latin typeface="+mj-lt"/>
              <a:cs typeface="Calibri"/>
            </a:endParaRPr>
          </a:p>
          <a:p>
            <a:endParaRPr lang="en-US" dirty="0"/>
          </a:p>
        </p:txBody>
      </p:sp>
      <p:sp>
        <p:nvSpPr>
          <p:cNvPr id="4" name="Slide Number Placeholder 3"/>
          <p:cNvSpPr>
            <a:spLocks noGrp="1"/>
          </p:cNvSpPr>
          <p:nvPr>
            <p:ph type="sldNum" sz="quarter" idx="5"/>
          </p:nvPr>
        </p:nvSpPr>
        <p:spPr/>
        <p:txBody>
          <a:bodyPr/>
          <a:lstStyle/>
          <a:p>
            <a:fld id="{00D54BC8-B74A-4A48-8B28-738237F34A4D}" type="slidenum">
              <a:rPr lang="en-US" smtClean="0"/>
              <a:t>41</a:t>
            </a:fld>
            <a:endParaRPr lang="en-US"/>
          </a:p>
        </p:txBody>
      </p:sp>
    </p:spTree>
    <p:extLst>
      <p:ext uri="{BB962C8B-B14F-4D97-AF65-F5344CB8AC3E}">
        <p14:creationId xmlns:p14="http://schemas.microsoft.com/office/powerpoint/2010/main" val="172461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138" y="4257675"/>
            <a:ext cx="9998921" cy="685800"/>
          </a:xfrm>
        </p:spPr>
        <p:txBody>
          <a:bodyPr lIns="0" tIns="45720" rIns="0">
            <a:noAutofit/>
          </a:bodyPr>
          <a:lstStyle>
            <a:lvl1pPr marL="0" indent="0" algn="l">
              <a:lnSpc>
                <a:spcPct val="80000"/>
              </a:lnSpc>
              <a:spcBef>
                <a:spcPts val="0"/>
              </a:spcBef>
              <a:buNone/>
              <a:defRPr sz="2400" b="0" cap="all" baseline="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p:cNvSpPr>
            <a:spLocks noChangeAspect="1" noEditPoints="1"/>
          </p:cNvSpPr>
          <p:nvPr userDrawn="1"/>
        </p:nvSpPr>
        <p:spPr bwMode="auto">
          <a:xfrm>
            <a:off x="541338" y="536575"/>
            <a:ext cx="838146" cy="9144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3388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Tex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973138" y="1984375"/>
            <a:ext cx="4773612" cy="39867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Content Placeholder 7"/>
          <p:cNvSpPr>
            <a:spLocks noGrp="1"/>
          </p:cNvSpPr>
          <p:nvPr>
            <p:ph sz="quarter" idx="12"/>
          </p:nvPr>
        </p:nvSpPr>
        <p:spPr>
          <a:xfrm>
            <a:off x="6094413" y="0"/>
            <a:ext cx="6094411" cy="6858000"/>
          </a:xfrm>
        </p:spPr>
        <p:txBody>
          <a:bodyPr/>
          <a:lstStyle>
            <a:lvl1pPr marL="0" indent="0">
              <a:buFont typeface="Arial" panose="020B0604020202020204" pitchFamily="34" charset="0"/>
              <a:buNone/>
              <a:defRPr/>
            </a:lvl1pPr>
          </a:lstStyle>
          <a:p>
            <a:pPr lvl="0"/>
            <a:r>
              <a:rPr lang="en-US"/>
              <a:t>Click to edit Master text styles</a:t>
            </a:r>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010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_Tex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0" y="0"/>
            <a:ext cx="6094413" cy="6858000"/>
          </a:xfrm>
        </p:spPr>
        <p:txBody>
          <a:bodyPr/>
          <a:lstStyle>
            <a:lvl1pPr marL="0" indent="0">
              <a:buFont typeface="Arial" panose="020B0604020202020204" pitchFamily="34" charset="0"/>
              <a:buNone/>
              <a:defRPr/>
            </a:lvl1pPr>
          </a:lstStyle>
          <a:p>
            <a:pPr lvl="0"/>
            <a:r>
              <a:rPr lang="en-US"/>
              <a:t>Click to edit Master text styles</a:t>
            </a:r>
          </a:p>
        </p:txBody>
      </p:sp>
      <p:sp>
        <p:nvSpPr>
          <p:cNvPr id="2" name="Title 1"/>
          <p:cNvSpPr>
            <a:spLocks noGrp="1"/>
          </p:cNvSpPr>
          <p:nvPr>
            <p:ph type="title" hasCustomPrompt="1"/>
          </p:nvPr>
        </p:nvSpPr>
        <p:spPr>
          <a:xfrm>
            <a:off x="6440488" y="536575"/>
            <a:ext cx="5226050" cy="587375"/>
          </a:xfrm>
        </p:spPr>
        <p:txBody>
          <a:bodyPr/>
          <a:lstStyle>
            <a:lvl1pPr>
              <a:defRPr>
                <a:solidFill>
                  <a:schemeClr val="tx1"/>
                </a:solidFill>
              </a:defRPr>
            </a:lvl1pPr>
          </a:lstStyle>
          <a:p>
            <a:r>
              <a:rPr lang="en-US" dirty="0"/>
              <a:t>CLICK TO EDIT MASTER TITLE</a:t>
            </a:r>
          </a:p>
        </p:txBody>
      </p:sp>
      <p:sp>
        <p:nvSpPr>
          <p:cNvPr id="3" name="Content Placeholder 2"/>
          <p:cNvSpPr>
            <a:spLocks noGrp="1"/>
          </p:cNvSpPr>
          <p:nvPr>
            <p:ph idx="1"/>
          </p:nvPr>
        </p:nvSpPr>
        <p:spPr>
          <a:xfrm>
            <a:off x="6440488" y="1984375"/>
            <a:ext cx="5226050" cy="3986784"/>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644048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704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6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4991100" y="0"/>
            <a:ext cx="7197725"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3665538"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3665538" cy="1060450"/>
          </a:xfrm>
        </p:spPr>
        <p:txBody>
          <a:body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5424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0/60 Imag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3525" y="536575"/>
            <a:ext cx="6323012" cy="587375"/>
          </a:xfrm>
        </p:spPr>
        <p:txBody>
          <a:bodyPr/>
          <a:lstStyle>
            <a:lvl1pPr>
              <a:defRPr baseline="0">
                <a:solidFill>
                  <a:schemeClr val="tx1"/>
                </a:solidFill>
              </a:defRPr>
            </a:lvl1pPr>
          </a:lstStyle>
          <a:p>
            <a:r>
              <a:rPr lang="en-US" dirty="0"/>
              <a:t>CLICK TO EDIT MASTER TITLE</a:t>
            </a:r>
          </a:p>
        </p:txBody>
      </p:sp>
      <p:sp>
        <p:nvSpPr>
          <p:cNvPr id="3" name="Content Placeholder 2"/>
          <p:cNvSpPr>
            <a:spLocks noGrp="1"/>
          </p:cNvSpPr>
          <p:nvPr>
            <p:ph idx="1"/>
          </p:nvPr>
        </p:nvSpPr>
        <p:spPr>
          <a:xfrm>
            <a:off x="5343525" y="1984375"/>
            <a:ext cx="6323012"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5343525"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p:cNvSpPr>
            <a:spLocks noGrp="1"/>
          </p:cNvSpPr>
          <p:nvPr>
            <p:ph type="pic" sz="quarter" idx="12"/>
          </p:nvPr>
        </p:nvSpPr>
        <p:spPr>
          <a:xfrm>
            <a:off x="0" y="0"/>
            <a:ext cx="4991100" cy="685800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83870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0/4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7224713" y="0"/>
            <a:ext cx="4964112" cy="6858000"/>
          </a:xfrm>
        </p:spPr>
        <p:txBody>
          <a:bodyPr/>
          <a:lstStyle>
            <a:lvl1pPr marL="0" indent="0">
              <a:buNone/>
              <a:defRPr/>
            </a:lvl1pPr>
          </a:lstStyle>
          <a:p>
            <a:pPr lvl="0"/>
            <a:r>
              <a:rPr lang="en-US"/>
              <a:t>Click to edit Master text styles</a:t>
            </a:r>
          </a:p>
        </p:txBody>
      </p:sp>
      <p:sp>
        <p:nvSpPr>
          <p:cNvPr id="9" name="Content Placeholder 2"/>
          <p:cNvSpPr>
            <a:spLocks noGrp="1"/>
          </p:cNvSpPr>
          <p:nvPr>
            <p:ph sz="half" idx="1"/>
          </p:nvPr>
        </p:nvSpPr>
        <p:spPr>
          <a:xfrm>
            <a:off x="973138" y="1984374"/>
            <a:ext cx="5894388"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973138" y="536575"/>
            <a:ext cx="5894388" cy="587375"/>
          </a:xfrm>
        </p:spPr>
        <p:txBody>
          <a:bodyPr/>
          <a:lstStyle/>
          <a:p>
            <a:r>
              <a:rPr lang="en-US" dirty="0"/>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186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0/40 Image_Text">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6877050"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7224712" y="536575"/>
            <a:ext cx="4441825" cy="587375"/>
          </a:xfrm>
        </p:spPr>
        <p:txBody>
          <a:bodyPr/>
          <a:lstStyle>
            <a:lvl1pPr>
              <a:defRPr>
                <a:solidFill>
                  <a:schemeClr val="tx1"/>
                </a:solidFill>
              </a:defRPr>
            </a:lvl1pPr>
          </a:lstStyle>
          <a:p>
            <a:r>
              <a:rPr lang="en-US" dirty="0"/>
              <a:t>CLICK TO EDIT MASTER TITLE</a:t>
            </a:r>
          </a:p>
        </p:txBody>
      </p:sp>
      <p:sp>
        <p:nvSpPr>
          <p:cNvPr id="3" name="Content Placeholder 2"/>
          <p:cNvSpPr>
            <a:spLocks noGrp="1"/>
          </p:cNvSpPr>
          <p:nvPr>
            <p:ph idx="1"/>
          </p:nvPr>
        </p:nvSpPr>
        <p:spPr>
          <a:xfrm>
            <a:off x="7224712" y="1984375"/>
            <a:ext cx="4441825"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a:off x="7224713"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9994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3086100"/>
            <a:ext cx="9998921" cy="685800"/>
          </a:xfrm>
        </p:spPr>
        <p:txBody>
          <a:bodyPr anchor="t" anchorCtr="0"/>
          <a:lstStyle>
            <a:lvl1pPr algn="l">
              <a:defRPr sz="40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5787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6" y="2696210"/>
            <a:ext cx="8191499" cy="1397000"/>
          </a:xfrm>
        </p:spPr>
        <p:txBody>
          <a:bodyPr tIns="0" anchor="t" anchorCtr="0"/>
          <a:lstStyle>
            <a:lvl1pPr algn="l">
              <a:defRPr sz="4000" b="1" cap="all" baseline="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2505671"/>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258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ith number_5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094413" y="0"/>
            <a:ext cx="6094412"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4930775"/>
            <a:ext cx="47736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4203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with number_40/6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991100" y="0"/>
            <a:ext cx="7197725"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4930775"/>
            <a:ext cx="3656012" cy="1397000"/>
          </a:xfrm>
        </p:spPr>
        <p:txBody>
          <a:bodyPr anchor="t" anchorCtr="0"/>
          <a:lstStyle>
            <a:lvl1pPr algn="l">
              <a:defRPr sz="3200" b="1" cap="all" baseline="0">
                <a:solidFill>
                  <a:schemeClr val="tx1"/>
                </a:solidFill>
              </a:defRPr>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224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with full bleed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009" y="4257675"/>
            <a:ext cx="9999050" cy="685800"/>
          </a:xfrm>
        </p:spPr>
        <p:txBody>
          <a:bodyPr lIns="0" tIns="45720" rIns="0">
            <a:noAutofit/>
          </a:bodyPr>
          <a:lstStyle>
            <a:lvl1pPr marL="0" indent="0" algn="l">
              <a:lnSpc>
                <a:spcPct val="80000"/>
              </a:lnSpc>
              <a:spcBef>
                <a:spcPts val="0"/>
              </a:spcBef>
              <a:buNone/>
              <a:defRPr sz="2400" b="0" cap="all" baseline="0">
                <a:solidFill>
                  <a:schemeClr val="tx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8" name="Freeform 6"/>
          <p:cNvSpPr>
            <a:spLocks noChangeAspect="1" noEditPoints="1"/>
          </p:cNvSpPr>
          <p:nvPr userDrawn="1"/>
        </p:nvSpPr>
        <p:spPr bwMode="auto">
          <a:xfrm>
            <a:off x="541338" y="536575"/>
            <a:ext cx="838146" cy="9144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15308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low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1447800"/>
          </a:xfrm>
        </p:spPr>
        <p:txBody>
          <a:bodyPr/>
          <a:lstStyle>
            <a:lvl1pPr>
              <a:defRPr baseline="0"/>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14000"/>
              </a:lnSpc>
              <a:buNone/>
              <a:defRPr sz="24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Picture Placeholder 10"/>
          <p:cNvSpPr>
            <a:spLocks noGrp="1"/>
          </p:cNvSpPr>
          <p:nvPr>
            <p:ph type="pic" sz="quarter" idx="12"/>
          </p:nvPr>
        </p:nvSpPr>
        <p:spPr>
          <a:xfrm>
            <a:off x="0" y="2286000"/>
            <a:ext cx="12188825" cy="4572000"/>
          </a:xfrm>
        </p:spPr>
        <p:txBody>
          <a:bodyPr/>
          <a:lstStyle>
            <a:lvl1pPr marL="0" indent="0" algn="ctr">
              <a:buNone/>
              <a:defRPr/>
            </a:lvl1pPr>
          </a:lstStyle>
          <a:p>
            <a:r>
              <a:rPr lang="en-US"/>
              <a:t>Click icon to add picture</a:t>
            </a:r>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0473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lower image_blue line">
    <p:spTree>
      <p:nvGrpSpPr>
        <p:cNvPr id="1" name=""/>
        <p:cNvGrpSpPr/>
        <p:nvPr/>
      </p:nvGrpSpPr>
      <p:grpSpPr>
        <a:xfrm>
          <a:off x="0" y="0"/>
          <a:ext cx="0" cy="0"/>
          <a:chOff x="0" y="0"/>
          <a:chExt cx="0" cy="0"/>
        </a:xfrm>
      </p:grpSpPr>
      <p:sp>
        <p:nvSpPr>
          <p:cNvPr id="9" name="Rectangle 8"/>
          <p:cNvSpPr/>
          <p:nvPr userDrawn="1"/>
        </p:nvSpPr>
        <p:spPr>
          <a:xfrm>
            <a:off x="0" y="2286000"/>
            <a:ext cx="12188825" cy="4572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88825"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536575"/>
            <a:ext cx="4773612" cy="587375"/>
          </a:xfrm>
        </p:spPr>
        <p:txBody>
          <a:bodyPr/>
          <a:lstStyle>
            <a:lvl1pPr>
              <a:defRPr baseline="0">
                <a:solidFill>
                  <a:schemeClr val="tx1"/>
                </a:solidFill>
              </a:defRPr>
            </a:lvl1pPr>
          </a:lstStyle>
          <a:p>
            <a:r>
              <a:rPr lang="en-US" dirty="0"/>
              <a:t>CLICK TO EDIT MASTER TITLE STYLE</a:t>
            </a:r>
          </a:p>
        </p:txBody>
      </p:sp>
      <p:sp>
        <p:nvSpPr>
          <p:cNvPr id="4" name="Content Placeholder 3"/>
          <p:cNvSpPr>
            <a:spLocks noGrp="1"/>
          </p:cNvSpPr>
          <p:nvPr>
            <p:ph sz="half" idx="2"/>
          </p:nvPr>
        </p:nvSpPr>
        <p:spPr>
          <a:xfrm>
            <a:off x="6094413" y="536576"/>
            <a:ext cx="5572125" cy="1447800"/>
          </a:xfrm>
        </p:spPr>
        <p:txBody>
          <a:bodyPr/>
          <a:lstStyle>
            <a:lvl1pPr marL="0" indent="0">
              <a:lnSpc>
                <a:spcPct val="113000"/>
              </a:lnSpc>
              <a:buNone/>
              <a:defRPr sz="2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1/21/2023</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Content Placeholder 9"/>
          <p:cNvSpPr>
            <a:spLocks noGrp="1"/>
          </p:cNvSpPr>
          <p:nvPr>
            <p:ph sz="quarter" idx="12"/>
          </p:nvPr>
        </p:nvSpPr>
        <p:spPr>
          <a:xfrm>
            <a:off x="973138" y="2838450"/>
            <a:ext cx="10693400" cy="3498850"/>
          </a:xfrm>
        </p:spPr>
        <p:txBody>
          <a:bodyPr/>
          <a:lstStyle>
            <a:lvl1pP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©2022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4097068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icon layout_blu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ext Placeholder 7"/>
          <p:cNvSpPr>
            <a:spLocks noGrp="1"/>
          </p:cNvSpPr>
          <p:nvPr>
            <p:ph type="body" sz="quarter" idx="12"/>
          </p:nvPr>
        </p:nvSpPr>
        <p:spPr>
          <a:xfrm>
            <a:off x="973138" y="1984375"/>
            <a:ext cx="9999662" cy="790575"/>
          </a:xfrm>
        </p:spPr>
        <p:txBody>
          <a:bodyPr/>
          <a:lstStyle>
            <a:lvl1pPr marL="0" indent="0">
              <a:spcBef>
                <a:spcPts val="6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30" name="Text Placeholder 9"/>
          <p:cNvSpPr>
            <a:spLocks noGrp="1"/>
          </p:cNvSpPr>
          <p:nvPr>
            <p:ph type="body" sz="quarter" idx="13"/>
          </p:nvPr>
        </p:nvSpPr>
        <p:spPr>
          <a:xfrm>
            <a:off x="973138"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1" name="Text Placeholder 14"/>
          <p:cNvSpPr>
            <a:spLocks noGrp="1"/>
          </p:cNvSpPr>
          <p:nvPr>
            <p:ph type="body" sz="quarter" idx="17"/>
          </p:nvPr>
        </p:nvSpPr>
        <p:spPr>
          <a:xfrm>
            <a:off x="973138"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p:txBody>
      </p:sp>
      <p:sp>
        <p:nvSpPr>
          <p:cNvPr id="32" name="Text Placeholder 14"/>
          <p:cNvSpPr>
            <a:spLocks noGrp="1"/>
          </p:cNvSpPr>
          <p:nvPr>
            <p:ph type="body" sz="quarter" idx="18"/>
          </p:nvPr>
        </p:nvSpPr>
        <p:spPr>
          <a:xfrm>
            <a:off x="3547005"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p:txBody>
      </p:sp>
      <p:sp>
        <p:nvSpPr>
          <p:cNvPr id="33" name="Text Placeholder 14"/>
          <p:cNvSpPr>
            <a:spLocks noGrp="1"/>
          </p:cNvSpPr>
          <p:nvPr>
            <p:ph type="body" sz="quarter" idx="19"/>
          </p:nvPr>
        </p:nvSpPr>
        <p:spPr>
          <a:xfrm>
            <a:off x="6120872"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p:txBody>
      </p:sp>
      <p:sp>
        <p:nvSpPr>
          <p:cNvPr id="34" name="Text Placeholder 14"/>
          <p:cNvSpPr>
            <a:spLocks noGrp="1"/>
          </p:cNvSpPr>
          <p:nvPr>
            <p:ph type="body" sz="quarter" idx="20"/>
          </p:nvPr>
        </p:nvSpPr>
        <p:spPr>
          <a:xfrm>
            <a:off x="8694738"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p:txBody>
      </p:sp>
      <p:sp>
        <p:nvSpPr>
          <p:cNvPr id="35" name="Text Placeholder 9"/>
          <p:cNvSpPr>
            <a:spLocks noGrp="1"/>
          </p:cNvSpPr>
          <p:nvPr>
            <p:ph type="body" sz="quarter" idx="21"/>
          </p:nvPr>
        </p:nvSpPr>
        <p:spPr>
          <a:xfrm>
            <a:off x="3547005"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9"/>
          <p:cNvSpPr>
            <a:spLocks noGrp="1"/>
          </p:cNvSpPr>
          <p:nvPr>
            <p:ph type="body" sz="quarter" idx="22"/>
          </p:nvPr>
        </p:nvSpPr>
        <p:spPr>
          <a:xfrm>
            <a:off x="6120872"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7" name="Text Placeholder 9"/>
          <p:cNvSpPr>
            <a:spLocks noGrp="1"/>
          </p:cNvSpPr>
          <p:nvPr>
            <p:ph type="body" sz="quarter" idx="23"/>
          </p:nvPr>
        </p:nvSpPr>
        <p:spPr>
          <a:xfrm>
            <a:off x="8694738"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64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gray border-3 Icons">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6089777"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3371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1077914"/>
            <a:ext cx="10007600" cy="519111"/>
          </a:xfrm>
        </p:spPr>
        <p:txBody>
          <a:bodyPr/>
          <a:lstStyle/>
          <a:p>
            <a:r>
              <a:rPr lang="en-US" dirty="0"/>
              <a:t>CLICK TO EDIT TITLE STYLE</a:t>
            </a:r>
          </a:p>
        </p:txBody>
      </p:sp>
      <p:sp>
        <p:nvSpPr>
          <p:cNvPr id="3" name="Content Placeholder 2"/>
          <p:cNvSpPr>
            <a:spLocks noGrp="1"/>
          </p:cNvSpPr>
          <p:nvPr>
            <p:ph idx="1"/>
          </p:nvPr>
        </p:nvSpPr>
        <p:spPr>
          <a:xfrm>
            <a:off x="973138" y="2136775"/>
            <a:ext cx="4660900" cy="367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1/21/2023</a:t>
            </a:fld>
            <a:endParaRPr lang="en-US" dirty="0"/>
          </a:p>
        </p:txBody>
      </p:sp>
      <p:sp>
        <p:nvSpPr>
          <p:cNvPr id="11" name="Text Placeholder 9"/>
          <p:cNvSpPr>
            <a:spLocks noGrp="1"/>
          </p:cNvSpPr>
          <p:nvPr>
            <p:ph type="body" sz="quarter" idx="13"/>
          </p:nvPr>
        </p:nvSpPr>
        <p:spPr>
          <a:xfrm>
            <a:off x="7724458" y="2413495"/>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4"/>
          <p:cNvSpPr>
            <a:spLocks noGrp="1"/>
          </p:cNvSpPr>
          <p:nvPr>
            <p:ph type="body" sz="quarter" idx="17" hasCustomPrompt="1"/>
          </p:nvPr>
        </p:nvSpPr>
        <p:spPr>
          <a:xfrm>
            <a:off x="7724458" y="2132013"/>
            <a:ext cx="3243814"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 text</a:t>
            </a:r>
          </a:p>
        </p:txBody>
      </p:sp>
      <p:sp>
        <p:nvSpPr>
          <p:cNvPr id="13" name="Text Placeholder 9"/>
          <p:cNvSpPr>
            <a:spLocks noGrp="1"/>
          </p:cNvSpPr>
          <p:nvPr>
            <p:ph type="body" sz="quarter" idx="18"/>
          </p:nvPr>
        </p:nvSpPr>
        <p:spPr>
          <a:xfrm>
            <a:off x="7724458" y="3729533"/>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4"/>
          <p:cNvSpPr>
            <a:spLocks noGrp="1"/>
          </p:cNvSpPr>
          <p:nvPr>
            <p:ph type="body" sz="quarter" idx="19" hasCustomPrompt="1"/>
          </p:nvPr>
        </p:nvSpPr>
        <p:spPr>
          <a:xfrm>
            <a:off x="7724458" y="3452019"/>
            <a:ext cx="324612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 text</a:t>
            </a:r>
          </a:p>
        </p:txBody>
      </p:sp>
      <p:sp>
        <p:nvSpPr>
          <p:cNvPr id="15" name="Text Placeholder 9"/>
          <p:cNvSpPr>
            <a:spLocks noGrp="1"/>
          </p:cNvSpPr>
          <p:nvPr>
            <p:ph type="body" sz="quarter" idx="20"/>
          </p:nvPr>
        </p:nvSpPr>
        <p:spPr>
          <a:xfrm>
            <a:off x="7724458" y="5051920"/>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4"/>
          <p:cNvSpPr>
            <a:spLocks noGrp="1"/>
          </p:cNvSpPr>
          <p:nvPr>
            <p:ph type="body" sz="quarter" idx="21" hasCustomPrompt="1"/>
          </p:nvPr>
        </p:nvSpPr>
        <p:spPr>
          <a:xfrm>
            <a:off x="7724458" y="4772025"/>
            <a:ext cx="324612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 text</a:t>
            </a:r>
          </a:p>
        </p:txBody>
      </p:sp>
      <p:sp>
        <p:nvSpPr>
          <p:cNvPr id="26"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7" name="Rectangle 16"/>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a:t>
            </a:r>
            <a:fld id="{70C20920-D522-47E7-A593-4D1EC6534F20}" type="datetimeyyyy">
              <a:rPr lang="en-US" sz="700" smtClean="0">
                <a:solidFill>
                  <a:schemeClr val="bg2"/>
                </a:solidFill>
              </a:rPr>
              <a:t>2023</a:t>
            </a:fld>
            <a:r>
              <a:rPr lang="en-US" sz="700" dirty="0">
                <a:solidFill>
                  <a:schemeClr val="bg2"/>
                </a:solidFill>
              </a:rPr>
              <a:t> Mayo Foundation for Medical Education and Research  |  slide-</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3855401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9998921" cy="587375"/>
          </a:xfrm>
        </p:spPr>
        <p:txBody>
          <a:bodyPr/>
          <a:lstStyle/>
          <a:p>
            <a:r>
              <a:rPr lang="en-US" dirty="0"/>
              <a:t>CLICK TO EDIT TITLE STYLE</a:t>
            </a:r>
          </a:p>
        </p:txBody>
      </p:sp>
      <p:sp>
        <p:nvSpPr>
          <p:cNvPr id="3" name="Content Placeholder 2"/>
          <p:cNvSpPr>
            <a:spLocks noGrp="1"/>
          </p:cNvSpPr>
          <p:nvPr>
            <p:ph sz="half" idx="1"/>
          </p:nvPr>
        </p:nvSpPr>
        <p:spPr>
          <a:xfrm>
            <a:off x="973138" y="1984374"/>
            <a:ext cx="4769327"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40488" y="1984374"/>
            <a:ext cx="4773612" cy="3913123"/>
          </a:xfrm>
        </p:spPr>
        <p:txBody>
          <a:bodyPr/>
          <a:lstStyle>
            <a:lvl1pPr>
              <a:defRPr sz="2400"/>
            </a:lvl1pPr>
            <a:lvl2pPr>
              <a:defRPr sz="2400"/>
            </a:lvl2pPr>
            <a:lvl3pPr>
              <a:defRPr sz="2400"/>
            </a:lvl3pPr>
            <a:lvl4pPr>
              <a:defRPr sz="2400"/>
            </a:lvl4pPr>
            <a:lvl5pPr>
              <a:defRPr sz="24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6004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with individual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sz="half" idx="1"/>
          </p:nvPr>
        </p:nvSpPr>
        <p:spPr>
          <a:xfrm>
            <a:off x="973138" y="2954338"/>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Text Placeholder 2"/>
          <p:cNvSpPr>
            <a:spLocks noGrp="1"/>
          </p:cNvSpPr>
          <p:nvPr>
            <p:ph type="body" idx="12"/>
          </p:nvPr>
        </p:nvSpPr>
        <p:spPr>
          <a:xfrm>
            <a:off x="973138" y="2643188"/>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7" name="Content Placeholder 2"/>
          <p:cNvSpPr>
            <a:spLocks noGrp="1"/>
          </p:cNvSpPr>
          <p:nvPr>
            <p:ph sz="half" idx="17"/>
          </p:nvPr>
        </p:nvSpPr>
        <p:spPr>
          <a:xfrm>
            <a:off x="973138" y="1597025"/>
            <a:ext cx="9993312" cy="488949"/>
          </a:xfrm>
        </p:spPr>
        <p:txBody>
          <a:bodyPr tIns="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3" name="Content Placeholder 2"/>
          <p:cNvSpPr>
            <a:spLocks noGrp="1"/>
          </p:cNvSpPr>
          <p:nvPr>
            <p:ph sz="half" idx="18"/>
          </p:nvPr>
        </p:nvSpPr>
        <p:spPr>
          <a:xfrm>
            <a:off x="6440489" y="2954338"/>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4" name="Text Placeholder 2"/>
          <p:cNvSpPr>
            <a:spLocks noGrp="1"/>
          </p:cNvSpPr>
          <p:nvPr>
            <p:ph type="body" idx="19"/>
          </p:nvPr>
        </p:nvSpPr>
        <p:spPr>
          <a:xfrm>
            <a:off x="6440489" y="2643188"/>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25" name="Content Placeholder 2"/>
          <p:cNvSpPr>
            <a:spLocks noGrp="1"/>
          </p:cNvSpPr>
          <p:nvPr>
            <p:ph sz="half" idx="20"/>
          </p:nvPr>
        </p:nvSpPr>
        <p:spPr>
          <a:xfrm>
            <a:off x="6440489" y="4334383"/>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6" name="Text Placeholder 2"/>
          <p:cNvSpPr>
            <a:spLocks noGrp="1"/>
          </p:cNvSpPr>
          <p:nvPr>
            <p:ph type="body" idx="21"/>
          </p:nvPr>
        </p:nvSpPr>
        <p:spPr>
          <a:xfrm>
            <a:off x="6440489" y="4032660"/>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27" name="Content Placeholder 2"/>
          <p:cNvSpPr>
            <a:spLocks noGrp="1"/>
          </p:cNvSpPr>
          <p:nvPr>
            <p:ph sz="half" idx="22"/>
          </p:nvPr>
        </p:nvSpPr>
        <p:spPr>
          <a:xfrm>
            <a:off x="6440489" y="5708650"/>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28" name="Text Placeholder 2"/>
          <p:cNvSpPr>
            <a:spLocks noGrp="1"/>
          </p:cNvSpPr>
          <p:nvPr>
            <p:ph type="body" idx="23"/>
          </p:nvPr>
        </p:nvSpPr>
        <p:spPr>
          <a:xfrm>
            <a:off x="6440489" y="5397500"/>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33" name="Content Placeholder 2"/>
          <p:cNvSpPr>
            <a:spLocks noGrp="1"/>
          </p:cNvSpPr>
          <p:nvPr>
            <p:ph sz="half" idx="24"/>
          </p:nvPr>
        </p:nvSpPr>
        <p:spPr>
          <a:xfrm>
            <a:off x="973138" y="4334383"/>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34" name="Text Placeholder 2"/>
          <p:cNvSpPr>
            <a:spLocks noGrp="1"/>
          </p:cNvSpPr>
          <p:nvPr>
            <p:ph type="body" idx="25"/>
          </p:nvPr>
        </p:nvSpPr>
        <p:spPr>
          <a:xfrm>
            <a:off x="973138" y="4032660"/>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37" name="Content Placeholder 2"/>
          <p:cNvSpPr>
            <a:spLocks noGrp="1"/>
          </p:cNvSpPr>
          <p:nvPr>
            <p:ph sz="half" idx="26"/>
          </p:nvPr>
        </p:nvSpPr>
        <p:spPr>
          <a:xfrm>
            <a:off x="973138" y="5708650"/>
            <a:ext cx="4535424" cy="628650"/>
          </a:xfrm>
        </p:spPr>
        <p:txBody>
          <a:bodyPr tIns="91440"/>
          <a:lstStyle>
            <a:lvl1pPr marL="0" indent="0">
              <a:spcBef>
                <a:spcPts val="200"/>
              </a:spcBef>
              <a:buNone/>
              <a:defRPr sz="2400"/>
            </a:lvl1pPr>
            <a:lvl2pPr marL="457200" indent="0">
              <a:spcBef>
                <a:spcPts val="200"/>
              </a:spcBef>
              <a:buNone/>
              <a:defRPr sz="24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p:txBody>
      </p:sp>
      <p:sp>
        <p:nvSpPr>
          <p:cNvPr id="38" name="Text Placeholder 2"/>
          <p:cNvSpPr>
            <a:spLocks noGrp="1"/>
          </p:cNvSpPr>
          <p:nvPr>
            <p:ph type="body" idx="27"/>
          </p:nvPr>
        </p:nvSpPr>
        <p:spPr>
          <a:xfrm>
            <a:off x="973138" y="5397500"/>
            <a:ext cx="4535424"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9" name="Rectangle 1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7369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968731" y="1984375"/>
            <a:ext cx="4773168"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4" name="Content Placeholder 3"/>
          <p:cNvSpPr>
            <a:spLocks noGrp="1"/>
          </p:cNvSpPr>
          <p:nvPr>
            <p:ph sz="half" idx="2"/>
          </p:nvPr>
        </p:nvSpPr>
        <p:spPr>
          <a:xfrm>
            <a:off x="968731" y="2276474"/>
            <a:ext cx="4773168" cy="3705225"/>
          </a:xfrm>
        </p:spPr>
        <p:txBody>
          <a:bodyPr tIns="91440"/>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0488" y="1984375"/>
            <a:ext cx="4773168" cy="295275"/>
          </a:xfrm>
        </p:spPr>
        <p:txBody>
          <a:bodyPr anchor="t"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0488" y="2276474"/>
            <a:ext cx="4773168" cy="3705225"/>
          </a:xfrm>
        </p:spPr>
        <p:txBody>
          <a:bodyPr tIns="91440"/>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043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0/40 Title and Content_blue line">
    <p:spTree>
      <p:nvGrpSpPr>
        <p:cNvPr id="1" name=""/>
        <p:cNvGrpSpPr/>
        <p:nvPr/>
      </p:nvGrpSpPr>
      <p:grpSpPr>
        <a:xfrm>
          <a:off x="0" y="0"/>
          <a:ext cx="0" cy="0"/>
          <a:chOff x="0" y="0"/>
          <a:chExt cx="0" cy="0"/>
        </a:xfrm>
      </p:grpSpPr>
      <p:sp>
        <p:nvSpPr>
          <p:cNvPr id="6" name="Rectangle 5"/>
          <p:cNvSpPr/>
          <p:nvPr userDrawn="1"/>
        </p:nvSpPr>
        <p:spPr>
          <a:xfrm>
            <a:off x="7224713" y="0"/>
            <a:ext cx="4964112"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536575"/>
            <a:ext cx="5467349" cy="587375"/>
          </a:xfrm>
        </p:spPr>
        <p:txBody>
          <a:bodyPr/>
          <a:lstStyle>
            <a:lvl1pPr>
              <a:defRPr/>
            </a:lvl1pPr>
          </a:lstStyle>
          <a:p>
            <a:r>
              <a:rPr lang="en-US" dirty="0"/>
              <a:t>CLICK TO EDIT MASTER TITLE</a:t>
            </a:r>
          </a:p>
        </p:txBody>
      </p:sp>
      <p:sp>
        <p:nvSpPr>
          <p:cNvPr id="3" name="Content Placeholder 2"/>
          <p:cNvSpPr>
            <a:spLocks noGrp="1"/>
          </p:cNvSpPr>
          <p:nvPr>
            <p:ph idx="1"/>
          </p:nvPr>
        </p:nvSpPr>
        <p:spPr>
          <a:xfrm>
            <a:off x="973139" y="1984375"/>
            <a:ext cx="5467350"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8" name="Content Placeholder 2"/>
          <p:cNvSpPr>
            <a:spLocks noGrp="1"/>
          </p:cNvSpPr>
          <p:nvPr>
            <p:ph idx="12"/>
          </p:nvPr>
        </p:nvSpPr>
        <p:spPr>
          <a:xfrm>
            <a:off x="7753350" y="1984375"/>
            <a:ext cx="3913188" cy="3986784"/>
          </a:xfrm>
        </p:spPr>
        <p:txBody>
          <a:bodyPr/>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DE0E1CB7-DA98-4AE3-9B7A-4E54193F9C18}" type="datetimeyyyy">
              <a:rPr lang="en-US" sz="700" smtClean="0">
                <a:solidFill>
                  <a:schemeClr val="tx1">
                    <a:lumMod val="50000"/>
                    <a:lumOff val="50000"/>
                  </a:schemeClr>
                </a:solidFill>
              </a:rPr>
              <a:t>2023</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798424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0/60 Title and Two Content Comparison_blue line">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8" y="2366169"/>
            <a:ext cx="3074987" cy="2125663"/>
          </a:xfrm>
        </p:spPr>
        <p:txBody>
          <a:bodyPr tIns="0" bIns="0" anchor="ctr" anchorCtr="0"/>
          <a:lstStyle>
            <a:lvl1pPr>
              <a:defRPr sz="3200" baseline="0"/>
            </a:lvl1pPr>
          </a:lstStyle>
          <a:p>
            <a:r>
              <a:rPr lang="en-US" dirty="0"/>
              <a:t>CLICK TO EDIT MASTER TITLE</a:t>
            </a:r>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2" name="Text Placeholder 2"/>
          <p:cNvSpPr>
            <a:spLocks noGrp="1"/>
          </p:cNvSpPr>
          <p:nvPr>
            <p:ph type="body" idx="1"/>
          </p:nvPr>
        </p:nvSpPr>
        <p:spPr>
          <a:xfrm>
            <a:off x="4991100"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3" name="Content Placeholder 3"/>
          <p:cNvSpPr>
            <a:spLocks noGrp="1"/>
          </p:cNvSpPr>
          <p:nvPr>
            <p:ph sz="half" idx="2"/>
          </p:nvPr>
        </p:nvSpPr>
        <p:spPr>
          <a:xfrm>
            <a:off x="4991100" y="1597025"/>
            <a:ext cx="3144837" cy="3986784"/>
          </a:xfrm>
        </p:spPr>
        <p:txBody>
          <a:bodyPr tIns="91440"/>
          <a:lstStyle>
            <a:lvl1pPr>
              <a:defRPr sz="2400">
                <a:solidFill>
                  <a:schemeClr val="tx1"/>
                </a:solidFill>
              </a:defRPr>
            </a:lvl1pPr>
            <a:lvl2pPr>
              <a:buClrTx/>
              <a:defRPr sz="2400">
                <a:solidFill>
                  <a:schemeClr val="tx1"/>
                </a:solidFill>
              </a:defRPr>
            </a:lvl2pPr>
            <a:lvl3pPr>
              <a:buClrTx/>
              <a:defRPr sz="2400">
                <a:solidFill>
                  <a:schemeClr val="tx1"/>
                </a:solidFill>
              </a:defRPr>
            </a:lvl3pPr>
            <a:lvl4pPr>
              <a:buClrTx/>
              <a:defRPr sz="2400">
                <a:solidFill>
                  <a:schemeClr val="tx1"/>
                </a:solidFill>
              </a:defRPr>
            </a:lvl4pPr>
            <a:lvl5pPr>
              <a:buClrTx/>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p:cNvSpPr>
            <a:spLocks noGrp="1"/>
          </p:cNvSpPr>
          <p:nvPr>
            <p:ph type="body" idx="12"/>
          </p:nvPr>
        </p:nvSpPr>
        <p:spPr>
          <a:xfrm>
            <a:off x="8524876"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5" name="Content Placeholder 3"/>
          <p:cNvSpPr>
            <a:spLocks noGrp="1"/>
          </p:cNvSpPr>
          <p:nvPr>
            <p:ph sz="half" idx="13"/>
          </p:nvPr>
        </p:nvSpPr>
        <p:spPr>
          <a:xfrm>
            <a:off x="8524876" y="1597025"/>
            <a:ext cx="3144837" cy="3986784"/>
          </a:xfrm>
        </p:spPr>
        <p:txBody>
          <a:bodyPr vert="horz" lIns="0" tIns="91440" rIns="0" bIns="45724" rtlCol="0">
            <a:noAutofit/>
          </a:bodyPr>
          <a:lstStyle>
            <a:lvl1pPr>
              <a:defRPr lang="en-US" dirty="0" smtClean="0">
                <a:solidFill>
                  <a:schemeClr val="tx1"/>
                </a:solidFill>
              </a:defRPr>
            </a:lvl1pPr>
            <a:lvl2pPr>
              <a:buClrTx/>
              <a:defRPr lang="en-US" dirty="0" smtClean="0">
                <a:solidFill>
                  <a:schemeClr val="tx1"/>
                </a:solidFill>
              </a:defRPr>
            </a:lvl2pPr>
            <a:lvl3pPr>
              <a:buClrTx/>
              <a:defRPr lang="en-US" dirty="0" smtClean="0">
                <a:solidFill>
                  <a:schemeClr val="tx1"/>
                </a:solidFill>
              </a:defRPr>
            </a:lvl3pPr>
            <a:lvl4pPr>
              <a:buClrTx/>
              <a:defRPr lang="en-US" dirty="0" smtClean="0">
                <a:solidFill>
                  <a:schemeClr val="tx1"/>
                </a:solidFill>
              </a:defRPr>
            </a:lvl4pPr>
            <a:lvl5pPr>
              <a:buClrTx/>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Freeform 15"/>
          <p:cNvSpPr/>
          <p:nvPr userDrawn="1"/>
        </p:nvSpPr>
        <p:spPr>
          <a:xfrm>
            <a:off x="4981575" y="1455737"/>
            <a:ext cx="6667500" cy="0"/>
          </a:xfrm>
          <a:custGeom>
            <a:avLst/>
            <a:gdLst>
              <a:gd name="connsiteX0" fmla="*/ 0 w 6667500"/>
              <a:gd name="connsiteY0" fmla="*/ 0 h 0"/>
              <a:gd name="connsiteX1" fmla="*/ 6667500 w 6667500"/>
              <a:gd name="connsiteY1" fmla="*/ 0 h 0"/>
            </a:gdLst>
            <a:ahLst/>
            <a:cxnLst>
              <a:cxn ang="0">
                <a:pos x="connsiteX0" y="connsiteY0"/>
              </a:cxn>
              <a:cxn ang="0">
                <a:pos x="connsiteX1" y="connsiteY1"/>
              </a:cxn>
            </a:cxnLst>
            <a:rect l="l" t="t" r="r" b="b"/>
            <a:pathLst>
              <a:path w="6667500">
                <a:moveTo>
                  <a:pt x="0" y="0"/>
                </a:moveTo>
                <a:lnTo>
                  <a:pt x="666750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C4E928E9-032F-4C67-90C8-3230976C52E1}" type="datetimeyyyy">
              <a:rPr lang="en-US" sz="700" smtClean="0">
                <a:solidFill>
                  <a:schemeClr val="tx1">
                    <a:lumMod val="50000"/>
                    <a:lumOff val="50000"/>
                  </a:schemeClr>
                </a:solidFill>
              </a:rPr>
              <a:t>2023</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361036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049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60/40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6" y="2854325"/>
            <a:ext cx="5879592" cy="1397000"/>
          </a:xfrm>
        </p:spPr>
        <p:txBody>
          <a:bodyPr lIns="0" tIns="0" rIns="0" bIns="0" anchor="b" anchorCtr="0">
            <a:noAutofit/>
          </a:bodyPr>
          <a:lstStyle>
            <a:lvl1pPr algn="l">
              <a:lnSpc>
                <a:spcPct val="80000"/>
              </a:lnSpc>
              <a:defRPr sz="6000" cap="all" baseline="0">
                <a:solidFill>
                  <a:schemeClr val="tx1"/>
                </a:solidFill>
              </a:defRPr>
            </a:lvl1pPr>
          </a:lstStyle>
          <a:p>
            <a:r>
              <a:rPr lang="en-US" dirty="0"/>
              <a:t>CLICK TO EDIT TITLE</a:t>
            </a:r>
          </a:p>
        </p:txBody>
      </p:sp>
      <p:sp>
        <p:nvSpPr>
          <p:cNvPr id="3" name="Subtitle 2"/>
          <p:cNvSpPr>
            <a:spLocks noGrp="1"/>
          </p:cNvSpPr>
          <p:nvPr>
            <p:ph type="subTitle" idx="1"/>
          </p:nvPr>
        </p:nvSpPr>
        <p:spPr>
          <a:xfrm>
            <a:off x="973008" y="4257675"/>
            <a:ext cx="5879592" cy="685800"/>
          </a:xfrm>
        </p:spPr>
        <p:txBody>
          <a:bodyPr lIns="0" tIns="45720" rIns="0">
            <a:noAutofit/>
          </a:bodyPr>
          <a:lstStyle>
            <a:lvl1pPr marL="0" indent="0" algn="l">
              <a:lnSpc>
                <a:spcPct val="80000"/>
              </a:lnSpc>
              <a:spcBef>
                <a:spcPts val="0"/>
              </a:spcBef>
              <a:buNone/>
              <a:defRPr sz="2400" b="0" cap="all" baseline="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8" name="Freeform 6"/>
          <p:cNvSpPr>
            <a:spLocks noChangeAspect="1" noEditPoints="1"/>
          </p:cNvSpPr>
          <p:nvPr userDrawn="1"/>
        </p:nvSpPr>
        <p:spPr bwMode="auto">
          <a:xfrm>
            <a:off x="541338" y="536575"/>
            <a:ext cx="838146" cy="9144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Picture Placeholder 6"/>
          <p:cNvSpPr>
            <a:spLocks noGrp="1"/>
          </p:cNvSpPr>
          <p:nvPr>
            <p:ph type="pic" sz="quarter" idx="12"/>
          </p:nvPr>
        </p:nvSpPr>
        <p:spPr>
          <a:xfrm>
            <a:off x="7224713" y="0"/>
            <a:ext cx="4964112" cy="6858000"/>
          </a:xfrm>
          <a:ln>
            <a:noFill/>
          </a:ln>
        </p:spPr>
        <p:txBody>
          <a:bodyPr/>
          <a:lstStyle>
            <a:lvl1pPr marL="0" indent="0">
              <a:buNone/>
              <a:defRPr/>
            </a:lvl1pPr>
          </a:lstStyle>
          <a:p>
            <a:r>
              <a:rPr lang="en-US"/>
              <a:t>Click icon to add picture</a:t>
            </a:r>
          </a:p>
        </p:txBody>
      </p:sp>
      <p:sp>
        <p:nvSpPr>
          <p:cNvPr id="10" name="Rectangle 9"/>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247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_no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6557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17252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Mayo En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4" y="2733676"/>
            <a:ext cx="4452939" cy="1371600"/>
          </a:xfrm>
        </p:spPr>
        <p:txBody>
          <a:bodyPr anchor="ctr" anchorCtr="0"/>
          <a:lstStyle>
            <a:lvl1pPr algn="l">
              <a:defRPr sz="4000" baseline="0"/>
            </a:lvl1pPr>
          </a:lstStyle>
          <a:p>
            <a:r>
              <a:rPr lang="en-US" dirty="0"/>
              <a:t>CLICK TO EDIT MASTER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0360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808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24052" y="536576"/>
            <a:ext cx="2742486" cy="5435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973138" y="536576"/>
            <a:ext cx="7592510" cy="543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1949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9737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6505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3653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3661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31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STYLE</a:t>
            </a:r>
          </a:p>
        </p:txBody>
      </p:sp>
      <p:sp>
        <p:nvSpPr>
          <p:cNvPr id="3" name="Content Placeholder 2"/>
          <p:cNvSpPr>
            <a:spLocks noGrp="1"/>
          </p:cNvSpPr>
          <p:nvPr>
            <p:ph idx="1"/>
          </p:nvPr>
        </p:nvSpPr>
        <p:spPr>
          <a:xfrm>
            <a:off x="973138" y="1590674"/>
            <a:ext cx="9998921" cy="43891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8158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7731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9339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8410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0845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9867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1910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517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0871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10650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905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rategy and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Text Placeholder 9"/>
          <p:cNvSpPr>
            <a:spLocks noGrp="1"/>
          </p:cNvSpPr>
          <p:nvPr>
            <p:ph type="body" sz="quarter" idx="13"/>
          </p:nvPr>
        </p:nvSpPr>
        <p:spPr>
          <a:xfrm>
            <a:off x="973138" y="5100217"/>
            <a:ext cx="2286000" cy="1244022"/>
          </a:xfrm>
        </p:spPr>
        <p:txBody>
          <a:bodyPr tIns="91440" bIns="45720"/>
          <a:lstStyle>
            <a:lvl1pPr marL="171450" indent="-171450">
              <a:spcBef>
                <a:spcPts val="6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14"/>
          <p:cNvSpPr>
            <a:spLocks noGrp="1"/>
          </p:cNvSpPr>
          <p:nvPr>
            <p:ph type="body" sz="quarter" idx="17"/>
          </p:nvPr>
        </p:nvSpPr>
        <p:spPr>
          <a:xfrm>
            <a:off x="973138" y="4817742"/>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p:txBody>
      </p:sp>
      <p:sp>
        <p:nvSpPr>
          <p:cNvPr id="30" name="Content Placeholder 2"/>
          <p:cNvSpPr>
            <a:spLocks noGrp="1"/>
          </p:cNvSpPr>
          <p:nvPr>
            <p:ph idx="24"/>
          </p:nvPr>
        </p:nvSpPr>
        <p:spPr>
          <a:xfrm>
            <a:off x="973138" y="1866900"/>
            <a:ext cx="9998921" cy="552450"/>
          </a:xfrm>
        </p:spPr>
        <p:txBody>
          <a:bodyPr tIns="91440"/>
          <a:lstStyle>
            <a:lvl1pPr marL="0" indent="0">
              <a:spcBef>
                <a:spcPts val="0"/>
              </a:spcBef>
              <a:buNone/>
              <a:defRPr sz="2000"/>
            </a:lvl1pPr>
            <a:lvl2pPr>
              <a:defRPr sz="2000"/>
            </a:lvl2pPr>
            <a:lvl4pPr marL="1371600" indent="0">
              <a:buNone/>
              <a:defRPr/>
            </a:lvl4pPr>
          </a:lstStyle>
          <a:p>
            <a:pPr lvl="0"/>
            <a:r>
              <a:rPr lang="en-US"/>
              <a:t>Click to edit Master text styles</a:t>
            </a:r>
          </a:p>
          <a:p>
            <a:pPr lvl="1"/>
            <a:r>
              <a:rPr lang="en-US"/>
              <a:t>Second level</a:t>
            </a:r>
          </a:p>
        </p:txBody>
      </p:sp>
      <p:sp>
        <p:nvSpPr>
          <p:cNvPr id="31" name="Text Placeholder 14"/>
          <p:cNvSpPr>
            <a:spLocks noGrp="1"/>
          </p:cNvSpPr>
          <p:nvPr>
            <p:ph type="body" sz="quarter" idx="25"/>
          </p:nvPr>
        </p:nvSpPr>
        <p:spPr>
          <a:xfrm>
            <a:off x="973244" y="1597025"/>
            <a:ext cx="10001397"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32" name="Content Placeholder 2"/>
          <p:cNvSpPr>
            <a:spLocks noGrp="1"/>
          </p:cNvSpPr>
          <p:nvPr>
            <p:ph idx="26"/>
          </p:nvPr>
        </p:nvSpPr>
        <p:spPr>
          <a:xfrm>
            <a:off x="973138" y="3265997"/>
            <a:ext cx="9998921" cy="923925"/>
          </a:xfrm>
        </p:spPr>
        <p:txBody>
          <a:bodyPr tIns="91440"/>
          <a:lstStyle>
            <a:lvl1pPr marL="171450" indent="-171450">
              <a:spcBef>
                <a:spcPts val="600"/>
              </a:spcBef>
              <a:buFont typeface="Arial" panose="020B0604020202020204" pitchFamily="34" charset="0"/>
              <a:buChar char="•"/>
              <a:defRPr sz="2000"/>
            </a:lvl1pPr>
            <a:lvl2pPr>
              <a:spcBef>
                <a:spcPts val="600"/>
              </a:spcBef>
              <a:defRPr sz="2000"/>
            </a:lvl2pPr>
            <a:lvl3pPr>
              <a:spcBef>
                <a:spcPts val="600"/>
              </a:spcBef>
              <a:defRPr sz="20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33" name="Text Placeholder 14"/>
          <p:cNvSpPr>
            <a:spLocks noGrp="1"/>
          </p:cNvSpPr>
          <p:nvPr>
            <p:ph type="body" sz="quarter" idx="27"/>
          </p:nvPr>
        </p:nvSpPr>
        <p:spPr>
          <a:xfrm>
            <a:off x="973244" y="2993244"/>
            <a:ext cx="10001397"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p:txBody>
      </p:sp>
      <p:sp>
        <p:nvSpPr>
          <p:cNvPr id="18" name="Rectangle 1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9">
            <a:extLst>
              <a:ext uri="{FF2B5EF4-FFF2-40B4-BE49-F238E27FC236}">
                <a16:creationId xmlns:a16="http://schemas.microsoft.com/office/drawing/2014/main" id="{FCC8D01A-387E-4280-BAC9-38B7E85D8FA3}"/>
              </a:ext>
            </a:extLst>
          </p:cNvPr>
          <p:cNvSpPr>
            <a:spLocks noGrp="1"/>
          </p:cNvSpPr>
          <p:nvPr>
            <p:ph type="body" sz="quarter" idx="31"/>
          </p:nvPr>
        </p:nvSpPr>
        <p:spPr>
          <a:xfrm>
            <a:off x="3546656" y="5100217"/>
            <a:ext cx="2286000" cy="1244022"/>
          </a:xfrm>
        </p:spPr>
        <p:txBody>
          <a:bodyPr tIns="91440" bIns="45720"/>
          <a:lstStyle>
            <a:lvl1pPr marL="171450" indent="-171450">
              <a:spcBef>
                <a:spcPts val="6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14">
            <a:extLst>
              <a:ext uri="{FF2B5EF4-FFF2-40B4-BE49-F238E27FC236}">
                <a16:creationId xmlns:a16="http://schemas.microsoft.com/office/drawing/2014/main" id="{F7757D34-B5B7-47AD-AE62-7CA370616FC6}"/>
              </a:ext>
            </a:extLst>
          </p:cNvPr>
          <p:cNvSpPr>
            <a:spLocks noGrp="1"/>
          </p:cNvSpPr>
          <p:nvPr>
            <p:ph type="body" sz="quarter" idx="32"/>
          </p:nvPr>
        </p:nvSpPr>
        <p:spPr>
          <a:xfrm>
            <a:off x="3546656" y="4817742"/>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p:txBody>
      </p:sp>
      <p:sp>
        <p:nvSpPr>
          <p:cNvPr id="41" name="Text Placeholder 9">
            <a:extLst>
              <a:ext uri="{FF2B5EF4-FFF2-40B4-BE49-F238E27FC236}">
                <a16:creationId xmlns:a16="http://schemas.microsoft.com/office/drawing/2014/main" id="{88BF64C8-02FA-4776-8DE9-948D42CD3845}"/>
              </a:ext>
            </a:extLst>
          </p:cNvPr>
          <p:cNvSpPr>
            <a:spLocks noGrp="1"/>
          </p:cNvSpPr>
          <p:nvPr>
            <p:ph type="body" sz="quarter" idx="33"/>
          </p:nvPr>
        </p:nvSpPr>
        <p:spPr>
          <a:xfrm>
            <a:off x="6120173" y="5100217"/>
            <a:ext cx="2286000" cy="1244022"/>
          </a:xfrm>
        </p:spPr>
        <p:txBody>
          <a:bodyPr tIns="91440" bIns="45720"/>
          <a:lstStyle>
            <a:lvl1pPr marL="171450" indent="-171450">
              <a:spcBef>
                <a:spcPts val="6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14">
            <a:extLst>
              <a:ext uri="{FF2B5EF4-FFF2-40B4-BE49-F238E27FC236}">
                <a16:creationId xmlns:a16="http://schemas.microsoft.com/office/drawing/2014/main" id="{4F53157F-C018-4A4C-82A0-9761BBAC5B28}"/>
              </a:ext>
            </a:extLst>
          </p:cNvPr>
          <p:cNvSpPr>
            <a:spLocks noGrp="1"/>
          </p:cNvSpPr>
          <p:nvPr>
            <p:ph type="body" sz="quarter" idx="34"/>
          </p:nvPr>
        </p:nvSpPr>
        <p:spPr>
          <a:xfrm>
            <a:off x="6120173" y="4817742"/>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p:txBody>
      </p:sp>
      <p:sp>
        <p:nvSpPr>
          <p:cNvPr id="43" name="Text Placeholder 9">
            <a:extLst>
              <a:ext uri="{FF2B5EF4-FFF2-40B4-BE49-F238E27FC236}">
                <a16:creationId xmlns:a16="http://schemas.microsoft.com/office/drawing/2014/main" id="{BE2011B3-D7FA-47F6-B7B0-F9FE6EA46C14}"/>
              </a:ext>
            </a:extLst>
          </p:cNvPr>
          <p:cNvSpPr>
            <a:spLocks noGrp="1"/>
          </p:cNvSpPr>
          <p:nvPr>
            <p:ph type="body" sz="quarter" idx="35"/>
          </p:nvPr>
        </p:nvSpPr>
        <p:spPr>
          <a:xfrm>
            <a:off x="8684264" y="5100217"/>
            <a:ext cx="2286000" cy="1244022"/>
          </a:xfrm>
        </p:spPr>
        <p:txBody>
          <a:bodyPr tIns="91440" bIns="45720"/>
          <a:lstStyle>
            <a:lvl1pPr marL="171450" indent="-171450">
              <a:spcBef>
                <a:spcPts val="600"/>
              </a:spcBef>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14">
            <a:extLst>
              <a:ext uri="{FF2B5EF4-FFF2-40B4-BE49-F238E27FC236}">
                <a16:creationId xmlns:a16="http://schemas.microsoft.com/office/drawing/2014/main" id="{DBAA90D9-8B22-4EB3-AB4B-DA12D85F0CC1}"/>
              </a:ext>
            </a:extLst>
          </p:cNvPr>
          <p:cNvSpPr>
            <a:spLocks noGrp="1"/>
          </p:cNvSpPr>
          <p:nvPr>
            <p:ph type="body" sz="quarter" idx="36"/>
          </p:nvPr>
        </p:nvSpPr>
        <p:spPr>
          <a:xfrm>
            <a:off x="8684264" y="4817742"/>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Click to edit</a:t>
            </a:r>
          </a:p>
        </p:txBody>
      </p:sp>
    </p:spTree>
    <p:extLst>
      <p:ext uri="{BB962C8B-B14F-4D97-AF65-F5344CB8AC3E}">
        <p14:creationId xmlns:p14="http://schemas.microsoft.com/office/powerpoint/2010/main" val="1729699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2913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4185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723BCD-FE2A-574F-A554-0E2ED1CA6285}"/>
              </a:ext>
            </a:extLst>
          </p:cNvPr>
          <p:cNvSpPr>
            <a:spLocks noGrp="1"/>
          </p:cNvSpPr>
          <p:nvPr>
            <p:ph sz="quarter" idx="12"/>
          </p:nvPr>
        </p:nvSpPr>
        <p:spPr>
          <a:xfrm>
            <a:off x="609441" y="1232453"/>
            <a:ext cx="10969942" cy="4802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48121C72-9261-504D-8F1B-943FA17B9C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820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 black_gray_bulleted text">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2366169"/>
            <a:ext cx="3065462" cy="2125663"/>
          </a:xfrm>
        </p:spPr>
        <p:txBody>
          <a:bodyPr tIns="0" bIns="0" anchor="ctr" anchorCtr="0"/>
          <a:lstStyle>
            <a:lvl1pPr>
              <a:defRPr baseline="0">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3465F197-B1B8-4584-8B75-5D45B647D250}" type="datetimeFigureOut">
              <a:rPr lang="en-US" smtClean="0"/>
              <a:t>1/21/2023</a:t>
            </a:fld>
            <a:endParaRPr lang="en-US" dirty="0"/>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5" name="Content Placeholder 3"/>
          <p:cNvSpPr>
            <a:spLocks noGrp="1"/>
          </p:cNvSpPr>
          <p:nvPr>
            <p:ph sz="half" idx="13"/>
          </p:nvPr>
        </p:nvSpPr>
        <p:spPr>
          <a:xfrm>
            <a:off x="4991100" y="1597026"/>
            <a:ext cx="6678613" cy="3663950"/>
          </a:xfrm>
        </p:spPr>
        <p:txBody>
          <a:bodyPr vert="horz" lIns="0" tIns="0" rIns="0" bIns="0" rtlCol="0" anchor="ctr" anchorCtr="0">
            <a:noAutofit/>
          </a:bodyPr>
          <a:lstStyle>
            <a:lvl1pPr marL="174625" indent="-174625">
              <a:lnSpc>
                <a:spcPct val="125000"/>
              </a:lnSpc>
              <a:buFont typeface="Arial" panose="020B0604020202020204" pitchFamily="34" charset="0"/>
              <a:buChar char="•"/>
              <a:defRPr lang="en-US" sz="2400" dirty="0" smtClean="0">
                <a:solidFill>
                  <a:schemeClr val="tx1"/>
                </a:solidFill>
              </a:defRPr>
            </a:lvl1pPr>
            <a:lvl2pPr marL="457200" indent="0">
              <a:buClr>
                <a:schemeClr val="tx1"/>
              </a:buClr>
              <a:buNone/>
              <a:defRPr lang="en-US" sz="2200" dirty="0" smtClean="0"/>
            </a:lvl2pPr>
            <a:lvl3pPr marL="914400" indent="0">
              <a:buClr>
                <a:schemeClr val="tx1"/>
              </a:buClr>
              <a:buNone/>
              <a:defRPr lang="en-US" sz="2200" dirty="0" smtClean="0"/>
            </a:lvl3pPr>
            <a:lvl4pPr marL="1371600" indent="0">
              <a:buClr>
                <a:schemeClr val="tx1"/>
              </a:buClr>
              <a:buNone/>
              <a:defRPr lang="en-US" sz="2200" dirty="0" smtClean="0"/>
            </a:lvl4pPr>
            <a:lvl5pPr marL="1828800" indent="0">
              <a:buClr>
                <a:schemeClr val="tx1"/>
              </a:buClr>
              <a:buNone/>
              <a:defRPr lang="en-US" sz="2200" dirty="0"/>
            </a:lvl5pPr>
          </a:lstStyle>
          <a:p>
            <a:pPr lvl="0"/>
            <a:r>
              <a:rPr lang="en-US"/>
              <a:t>Click to edit Master text styles</a:t>
            </a:r>
          </a:p>
        </p:txBody>
      </p:sp>
      <p:sp>
        <p:nvSpPr>
          <p:cNvPr id="10" name="TextBox 9"/>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9239F233-A28B-4E90-BD26-B7AF41444B49}" type="datetimeyyyy">
              <a:rPr lang="en-US" sz="700" smtClean="0">
                <a:solidFill>
                  <a:schemeClr val="tx1">
                    <a:lumMod val="50000"/>
                    <a:lumOff val="50000"/>
                  </a:schemeClr>
                </a:solidFill>
              </a:rPr>
              <a:t>2023</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96034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_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991100" y="0"/>
            <a:ext cx="7197725" cy="6858000"/>
          </a:xfrm>
        </p:spPr>
        <p:txBody>
          <a:bodyPr/>
          <a:lstStyle>
            <a:lvl1pPr marL="0" indent="0">
              <a:buNone/>
              <a:defRPr/>
            </a:lvl1pPr>
          </a:lstStyle>
          <a:p>
            <a:r>
              <a:rPr lang="en-US"/>
              <a:t>Click icon to add picture</a:t>
            </a:r>
            <a:endParaRPr lang="en-US" dirty="0"/>
          </a:p>
        </p:txBody>
      </p:sp>
      <p:sp>
        <p:nvSpPr>
          <p:cNvPr id="2" name="Title 1"/>
          <p:cNvSpPr>
            <a:spLocks noGrp="1"/>
          </p:cNvSpPr>
          <p:nvPr>
            <p:ph type="title" hasCustomPrompt="1"/>
          </p:nvPr>
        </p:nvSpPr>
        <p:spPr>
          <a:xfrm>
            <a:off x="973138" y="2366169"/>
            <a:ext cx="3656012" cy="2125663"/>
          </a:xfrm>
        </p:spPr>
        <p:txBody>
          <a:bodyPr tIns="0" bIns="0" anchor="ctr" anchorCtr="0"/>
          <a:lstStyle>
            <a:lvl1pPr>
              <a:defRPr sz="3200" baseline="0">
                <a:solidFill>
                  <a:schemeClr val="tx1"/>
                </a:solidFill>
              </a:defRPr>
            </a:lvl1pPr>
          </a:lstStyle>
          <a:p>
            <a:r>
              <a:rPr lang="en-US" dirty="0"/>
              <a:t>CLICK TO EDIT MASTER TITLE</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1/21/2023</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10" name="Text Placeholder 9"/>
          <p:cNvSpPr>
            <a:spLocks noGrp="1"/>
          </p:cNvSpPr>
          <p:nvPr>
            <p:ph type="body" sz="quarter" idx="13"/>
          </p:nvPr>
        </p:nvSpPr>
        <p:spPr>
          <a:xfrm>
            <a:off x="973138" y="4838700"/>
            <a:ext cx="3665537" cy="12763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823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ck_blue border">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089777"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4133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973139" y="1077914"/>
            <a:ext cx="10007600" cy="587375"/>
          </a:xfrm>
        </p:spPr>
        <p:txBody>
          <a:bodyPr/>
          <a:lstStyle>
            <a:lvl1pPr>
              <a:defRPr baseline="0">
                <a:solidFill>
                  <a:schemeClr val="tx1"/>
                </a:solidFill>
              </a:defRPr>
            </a:lvl1pPr>
          </a:lstStyle>
          <a:p>
            <a:r>
              <a:rPr lang="en-US" dirty="0"/>
              <a:t>CLICK TO EDIT TITLE STYLE</a:t>
            </a:r>
          </a:p>
        </p:txBody>
      </p:sp>
      <p:sp>
        <p:nvSpPr>
          <p:cNvPr id="3" name="Content Placeholder 2"/>
          <p:cNvSpPr>
            <a:spLocks noGrp="1"/>
          </p:cNvSpPr>
          <p:nvPr>
            <p:ph idx="1"/>
          </p:nvPr>
        </p:nvSpPr>
        <p:spPr>
          <a:xfrm>
            <a:off x="973139" y="2132013"/>
            <a:ext cx="10007600" cy="3668712"/>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1/21/2023</a:t>
            </a:fld>
            <a:endParaRPr lang="en-US" dirty="0"/>
          </a:p>
        </p:txBody>
      </p:sp>
      <p:sp>
        <p:nvSpPr>
          <p:cNvPr id="12"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4" name="Rectangle 13"/>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a:t>
            </a:r>
            <a:fld id="{5665BA5B-A450-414B-8296-19DEE898EEB7}" type="datetimeyyyy">
              <a:rPr lang="en-US" sz="700" smtClean="0">
                <a:solidFill>
                  <a:schemeClr val="bg2"/>
                </a:solidFill>
              </a:rPr>
              <a:t>2023</a:t>
            </a:fld>
            <a:r>
              <a:rPr lang="en-US" sz="700" dirty="0">
                <a:solidFill>
                  <a:schemeClr val="bg2"/>
                </a:solidFill>
              </a:rPr>
              <a:t> Mayo Foundation for Medical Education and Research  |  slide-</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240725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ue_black border">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6089777" y="0"/>
            <a:ext cx="60990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Rectangle 9"/>
          <p:cNvSpPr/>
          <p:nvPr userDrawn="1"/>
        </p:nvSpPr>
        <p:spPr>
          <a:xfrm>
            <a:off x="54133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973139" y="1077914"/>
            <a:ext cx="10007600" cy="587375"/>
          </a:xfrm>
        </p:spPr>
        <p:txBody>
          <a:bodyPr/>
          <a:lstStyle>
            <a:lvl1pPr>
              <a:defRPr>
                <a:solidFill>
                  <a:schemeClr val="tx1"/>
                </a:solidFill>
              </a:defRPr>
            </a:lvl1pPr>
          </a:lstStyle>
          <a:p>
            <a:r>
              <a:rPr lang="en-US" dirty="0"/>
              <a:t>CLICK TO EDIT TITLE STYLE</a:t>
            </a:r>
          </a:p>
        </p:txBody>
      </p:sp>
      <p:sp>
        <p:nvSpPr>
          <p:cNvPr id="3" name="Content Placeholder 2"/>
          <p:cNvSpPr>
            <a:spLocks noGrp="1"/>
          </p:cNvSpPr>
          <p:nvPr>
            <p:ph idx="1"/>
          </p:nvPr>
        </p:nvSpPr>
        <p:spPr>
          <a:xfrm>
            <a:off x="973139" y="2132013"/>
            <a:ext cx="10007600" cy="3668712"/>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1/21/2023</a:t>
            </a:fld>
            <a:endParaRPr lang="en-US" dirty="0"/>
          </a:p>
        </p:txBody>
      </p:sp>
      <p:sp>
        <p:nvSpPr>
          <p:cNvPr id="12"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dirty="0"/>
          </a:p>
        </p:txBody>
      </p:sp>
      <p:sp>
        <p:nvSpPr>
          <p:cNvPr id="14" name="Rectangle 13"/>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bg2"/>
                </a:solidFill>
              </a:rPr>
              <a:t>©</a:t>
            </a:r>
            <a:fld id="{4D873124-2EC5-4302-A6D6-9F1719C893B3}" type="datetimeyyyy">
              <a:rPr lang="en-US" sz="700" smtClean="0">
                <a:solidFill>
                  <a:schemeClr val="bg2"/>
                </a:solidFill>
              </a:rPr>
              <a:t>2023</a:t>
            </a:fld>
            <a:r>
              <a:rPr lang="en-US" sz="700" dirty="0">
                <a:solidFill>
                  <a:schemeClr val="bg2"/>
                </a:solidFill>
              </a:rPr>
              <a:t> Mayo Foundation for Medical Education and Research  |  slide-</a:t>
            </a:r>
            <a:fld id="{D445C29B-035B-48ED-941F-A66A11A8A322}" type="slidenum">
              <a:rPr lang="en-US" sz="700" smtClean="0">
                <a:solidFill>
                  <a:schemeClr val="bg2"/>
                </a:solidFill>
              </a:rPr>
              <a:pPr lvl="0"/>
              <a:t>‹#›</a:t>
            </a:fld>
            <a:endParaRPr lang="en-US" sz="700" dirty="0">
              <a:solidFill>
                <a:schemeClr val="bg2"/>
              </a:solidFill>
            </a:endParaRPr>
          </a:p>
        </p:txBody>
      </p:sp>
    </p:spTree>
    <p:extLst>
      <p:ext uri="{BB962C8B-B14F-4D97-AF65-F5344CB8AC3E}">
        <p14:creationId xmlns:p14="http://schemas.microsoft.com/office/powerpoint/2010/main" val="3177729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138" y="536575"/>
            <a:ext cx="9998921" cy="587375"/>
          </a:xfrm>
          <a:prstGeom prst="rect">
            <a:avLst/>
          </a:prstGeom>
        </p:spPr>
        <p:txBody>
          <a:bodyPr vert="horz" lIns="0" tIns="45724" rIns="0" bIns="45724" rtlCol="0" anchor="t" anchorCtr="0">
            <a:noAutofit/>
          </a:bodyPr>
          <a:lstStyle/>
          <a:p>
            <a:r>
              <a:rPr lang="en-US" dirty="0"/>
              <a:t>CLICK TO EDIT TITLE STYLE</a:t>
            </a:r>
          </a:p>
        </p:txBody>
      </p:sp>
      <p:sp>
        <p:nvSpPr>
          <p:cNvPr id="3" name="Text Placeholder 2"/>
          <p:cNvSpPr>
            <a:spLocks noGrp="1"/>
          </p:cNvSpPr>
          <p:nvPr>
            <p:ph type="body" idx="1"/>
          </p:nvPr>
        </p:nvSpPr>
        <p:spPr>
          <a:xfrm>
            <a:off x="973138" y="1597025"/>
            <a:ext cx="9998921" cy="4389120"/>
          </a:xfrm>
          <a:prstGeom prst="rect">
            <a:avLst/>
          </a:prstGeom>
        </p:spPr>
        <p:txBody>
          <a:bodyPr vert="horz" lIns="0" tIns="0" rIns="0" bIns="4572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11230" y="6528816"/>
            <a:ext cx="877595" cy="109728"/>
          </a:xfrm>
          <a:prstGeom prst="rect">
            <a:avLst/>
          </a:prstGeom>
        </p:spPr>
        <p:txBody>
          <a:bodyPr vert="horz" lIns="91448" tIns="0" rIns="91448" bIns="0" rtlCol="0" anchor="ctr"/>
          <a:lstStyle>
            <a:lvl1pPr algn="r">
              <a:defRPr sz="700">
                <a:solidFill>
                  <a:schemeClr val="tx1">
                    <a:lumMod val="50000"/>
                    <a:lumOff val="50000"/>
                  </a:schemeClr>
                </a:solidFill>
              </a:defRPr>
            </a:lvl1pPr>
          </a:lstStyle>
          <a:p>
            <a:fld id="{3465F197-B1B8-4584-8B75-5D45B647D250}" type="datetimeFigureOut">
              <a:rPr lang="en-US" smtClean="0"/>
              <a:pPr/>
              <a:t>1/21/2023</a:t>
            </a:fld>
            <a:endParaRPr lang="en-US" dirty="0"/>
          </a:p>
        </p:txBody>
      </p:sp>
      <p:sp>
        <p:nvSpPr>
          <p:cNvPr id="5" name="Footer Placeholder 4"/>
          <p:cNvSpPr>
            <a:spLocks noGrp="1"/>
          </p:cNvSpPr>
          <p:nvPr>
            <p:ph type="ftr" sz="quarter" idx="3"/>
          </p:nvPr>
        </p:nvSpPr>
        <p:spPr>
          <a:xfrm>
            <a:off x="2234618" y="6135688"/>
            <a:ext cx="9431920" cy="365760"/>
          </a:xfrm>
          <a:prstGeom prst="rect">
            <a:avLst/>
          </a:prstGeom>
        </p:spPr>
        <p:txBody>
          <a:bodyPr vert="horz" lIns="0" tIns="45724" rIns="0" bIns="0" rtlCol="0" anchor="b" anchorCtr="0"/>
          <a:lstStyle>
            <a:lvl1pPr algn="r">
              <a:lnSpc>
                <a:spcPct val="90000"/>
              </a:lnSpc>
              <a:defRPr sz="1200">
                <a:solidFill>
                  <a:schemeClr val="tx1">
                    <a:lumMod val="50000"/>
                    <a:lumOff val="50000"/>
                  </a:schemeClr>
                </a:solidFill>
              </a:defRPr>
            </a:lvl1pPr>
          </a:lstStyle>
          <a:p>
            <a:endParaRPr lang="en-US" dirty="0"/>
          </a:p>
        </p:txBody>
      </p:sp>
      <p:sp>
        <p:nvSpPr>
          <p:cNvPr id="7" name="TextBox 6"/>
          <p:cNvSpPr txBox="1"/>
          <p:nvPr/>
        </p:nvSpPr>
        <p:spPr>
          <a:xfrm>
            <a:off x="8420100" y="6657947"/>
            <a:ext cx="3768726" cy="200053"/>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dirty="0">
                <a:solidFill>
                  <a:schemeClr val="tx1">
                    <a:lumMod val="50000"/>
                    <a:lumOff val="50000"/>
                  </a:schemeClr>
                </a:solidFill>
              </a:rPr>
              <a:t>©</a:t>
            </a:r>
            <a:fld id="{D558B60A-1145-4F0A-8AF7-E7E89EA3B390}" type="datetimeyyyy">
              <a:rPr lang="en-US" sz="700" smtClean="0">
                <a:solidFill>
                  <a:schemeClr val="tx1">
                    <a:lumMod val="50000"/>
                    <a:lumOff val="50000"/>
                  </a:schemeClr>
                </a:solidFill>
              </a:rPr>
              <a:t>2023</a:t>
            </a:fld>
            <a:r>
              <a:rPr lang="en-US" sz="700" dirty="0">
                <a:solidFill>
                  <a:schemeClr val="tx1">
                    <a:lumMod val="50000"/>
                    <a:lumOff val="50000"/>
                  </a:schemeClr>
                </a:solidFill>
              </a:rPr>
              <a:t> Mayo Foundation for Medical Education and Research  |  slide-</a:t>
            </a:r>
            <a:fld id="{D445C29B-035B-48ED-941F-A66A11A8A322}" type="slidenum">
              <a:rPr lang="en-US" sz="700" smtClean="0">
                <a:solidFill>
                  <a:schemeClr val="tx1">
                    <a:lumMod val="50000"/>
                    <a:lumOff val="50000"/>
                  </a:schemeClr>
                </a:solidFill>
              </a:rPr>
              <a:pPr lvl="0"/>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1279081648"/>
      </p:ext>
    </p:extLst>
  </p:cSld>
  <p:clrMap bg1="dk1" tx1="lt1" bg2="dk2" tx2="lt2" accent1="accent1" accent2="accent2" accent3="accent3" accent4="accent4" accent5="accent5" accent6="accent6" hlink="hlink" folHlink="folHlink"/>
  <p:sldLayoutIdLst>
    <p:sldLayoutId id="2147483678" r:id="rId1"/>
    <p:sldLayoutId id="2147483695" r:id="rId2"/>
    <p:sldLayoutId id="2147483712" r:id="rId3"/>
    <p:sldLayoutId id="2147483662" r:id="rId4"/>
    <p:sldLayoutId id="2147483699" r:id="rId5"/>
    <p:sldLayoutId id="2147483714" r:id="rId6"/>
    <p:sldLayoutId id="2147483698" r:id="rId7"/>
    <p:sldLayoutId id="2147483681" r:id="rId8"/>
    <p:sldLayoutId id="2147483682" r:id="rId9"/>
    <p:sldLayoutId id="2147483684" r:id="rId10"/>
    <p:sldLayoutId id="2147483683" r:id="rId11"/>
    <p:sldLayoutId id="2147483704" r:id="rId12"/>
    <p:sldLayoutId id="2147483709" r:id="rId13"/>
    <p:sldLayoutId id="2147483705" r:id="rId14"/>
    <p:sldLayoutId id="2147483708" r:id="rId15"/>
    <p:sldLayoutId id="2147483685" r:id="rId16"/>
    <p:sldLayoutId id="2147483675" r:id="rId17"/>
    <p:sldLayoutId id="2147483686" r:id="rId18"/>
    <p:sldLayoutId id="2147483710" r:id="rId19"/>
    <p:sldLayoutId id="2147483687" r:id="rId20"/>
    <p:sldLayoutId id="2147483688" r:id="rId21"/>
    <p:sldLayoutId id="2147483692" r:id="rId22"/>
    <p:sldLayoutId id="2147483694" r:id="rId23"/>
    <p:sldLayoutId id="2147483664" r:id="rId24"/>
    <p:sldLayoutId id="2147483700" r:id="rId25"/>
    <p:sldLayoutId id="2147483665" r:id="rId26"/>
    <p:sldLayoutId id="2147483696" r:id="rId27"/>
    <p:sldLayoutId id="2147483697" r:id="rId28"/>
    <p:sldLayoutId id="2147483666" r:id="rId29"/>
    <p:sldLayoutId id="2147483701" r:id="rId30"/>
    <p:sldLayoutId id="2147483667" r:id="rId31"/>
    <p:sldLayoutId id="2147483670" r:id="rId32"/>
    <p:sldLayoutId id="2147483671" r:id="rId33"/>
    <p:sldLayoutId id="2147483672" r:id="rId34"/>
    <p:sldLayoutId id="2147483718" r:id="rId35"/>
    <p:sldLayoutId id="2147483719" r:id="rId36"/>
    <p:sldLayoutId id="2147483720" r:id="rId37"/>
    <p:sldLayoutId id="2147483721" r:id="rId38"/>
    <p:sldLayoutId id="2147483722" r:id="rId39"/>
    <p:sldLayoutId id="2147483723" r:id="rId40"/>
    <p:sldLayoutId id="2147483724" r:id="rId41"/>
    <p:sldLayoutId id="2147483725" r:id="rId42"/>
    <p:sldLayoutId id="2147483726" r:id="rId43"/>
    <p:sldLayoutId id="2147483727" r:id="rId44"/>
    <p:sldLayoutId id="2147483728" r:id="rId45"/>
    <p:sldLayoutId id="2147483729" r:id="rId46"/>
    <p:sldLayoutId id="2147483730" r:id="rId47"/>
    <p:sldLayoutId id="2147483731" r:id="rId48"/>
    <p:sldLayoutId id="2147483732" r:id="rId49"/>
    <p:sldLayoutId id="2147483733" r:id="rId50"/>
    <p:sldLayoutId id="2147483734" r:id="rId51"/>
    <p:sldLayoutId id="2147483735" r:id="rId52"/>
  </p:sldLayoutIdLst>
  <p:txStyles>
    <p:titleStyle>
      <a:lvl1pPr algn="l" defTabSz="914484" rtl="0" eaLnBrk="1" latinLnBrk="0" hangingPunct="1">
        <a:lnSpc>
          <a:spcPct val="90000"/>
        </a:lnSpc>
        <a:spcBef>
          <a:spcPct val="0"/>
        </a:spcBef>
        <a:buNone/>
        <a:defRPr sz="3200" b="1" kern="1200" cap="all" baseline="0">
          <a:solidFill>
            <a:schemeClr val="tx1"/>
          </a:solidFill>
          <a:latin typeface="+mj-lt"/>
          <a:ea typeface="+mj-ea"/>
          <a:cs typeface="+mj-cs"/>
        </a:defRPr>
      </a:lvl1pPr>
    </p:titleStyle>
    <p:bodyStyle>
      <a:lvl1pPr marL="171450" indent="-171450" algn="l" defTabSz="914484" rtl="0" eaLnBrk="1" latinLnBrk="0" hangingPunct="1">
        <a:lnSpc>
          <a:spcPct val="90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24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84" rtl="0" eaLnBrk="1" latinLnBrk="0" hangingPunct="1">
        <a:defRPr sz="1900" kern="1200">
          <a:solidFill>
            <a:schemeClr val="tx1"/>
          </a:solidFill>
          <a:latin typeface="+mn-lt"/>
          <a:ea typeface="+mn-ea"/>
          <a:cs typeface="+mn-cs"/>
        </a:defRPr>
      </a:lvl1pPr>
      <a:lvl2pPr marL="457241" algn="l" defTabSz="914484" rtl="0" eaLnBrk="1" latinLnBrk="0" hangingPunct="1">
        <a:defRPr sz="1900" kern="1200">
          <a:solidFill>
            <a:schemeClr val="tx1"/>
          </a:solidFill>
          <a:latin typeface="+mn-lt"/>
          <a:ea typeface="+mn-ea"/>
          <a:cs typeface="+mn-cs"/>
        </a:defRPr>
      </a:lvl2pPr>
      <a:lvl3pPr marL="914484" algn="l" defTabSz="914484" rtl="0" eaLnBrk="1" latinLnBrk="0" hangingPunct="1">
        <a:defRPr sz="1900" kern="1200">
          <a:solidFill>
            <a:schemeClr val="tx1"/>
          </a:solidFill>
          <a:latin typeface="+mn-lt"/>
          <a:ea typeface="+mn-ea"/>
          <a:cs typeface="+mn-cs"/>
        </a:defRPr>
      </a:lvl3pPr>
      <a:lvl4pPr marL="1371725" algn="l" defTabSz="914484" rtl="0" eaLnBrk="1" latinLnBrk="0" hangingPunct="1">
        <a:defRPr sz="1900" kern="1200">
          <a:solidFill>
            <a:schemeClr val="tx1"/>
          </a:solidFill>
          <a:latin typeface="+mn-lt"/>
          <a:ea typeface="+mn-ea"/>
          <a:cs typeface="+mn-cs"/>
        </a:defRPr>
      </a:lvl4pPr>
      <a:lvl5pPr marL="1828968" algn="l" defTabSz="914484" rtl="0" eaLnBrk="1" latinLnBrk="0" hangingPunct="1">
        <a:defRPr sz="1900" kern="1200">
          <a:solidFill>
            <a:schemeClr val="tx1"/>
          </a:solidFill>
          <a:latin typeface="+mn-lt"/>
          <a:ea typeface="+mn-ea"/>
          <a:cs typeface="+mn-cs"/>
        </a:defRPr>
      </a:lvl5pPr>
      <a:lvl6pPr marL="2286209" algn="l" defTabSz="914484" rtl="0" eaLnBrk="1" latinLnBrk="0" hangingPunct="1">
        <a:defRPr sz="1900" kern="1200">
          <a:solidFill>
            <a:schemeClr val="tx1"/>
          </a:solidFill>
          <a:latin typeface="+mn-lt"/>
          <a:ea typeface="+mn-ea"/>
          <a:cs typeface="+mn-cs"/>
        </a:defRPr>
      </a:lvl6pPr>
      <a:lvl7pPr marL="2743452" algn="l" defTabSz="914484" rtl="0" eaLnBrk="1" latinLnBrk="0" hangingPunct="1">
        <a:defRPr sz="1900" kern="1200">
          <a:solidFill>
            <a:schemeClr val="tx1"/>
          </a:solidFill>
          <a:latin typeface="+mn-lt"/>
          <a:ea typeface="+mn-ea"/>
          <a:cs typeface="+mn-cs"/>
        </a:defRPr>
      </a:lvl7pPr>
      <a:lvl8pPr marL="3200693" algn="l" defTabSz="914484" rtl="0" eaLnBrk="1" latinLnBrk="0" hangingPunct="1">
        <a:defRPr sz="1900" kern="1200">
          <a:solidFill>
            <a:schemeClr val="tx1"/>
          </a:solidFill>
          <a:latin typeface="+mn-lt"/>
          <a:ea typeface="+mn-ea"/>
          <a:cs typeface="+mn-cs"/>
        </a:defRPr>
      </a:lvl8pPr>
      <a:lvl9pPr marL="3657936" algn="l" defTabSz="91448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7.xml"/><Relationship Id="rId1" Type="http://schemas.openxmlformats.org/officeDocument/2006/relationships/customXml" Target="../../customXml/item14.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9.xml"/><Relationship Id="rId1" Type="http://schemas.openxmlformats.org/officeDocument/2006/relationships/customXml" Target="../../customXml/item11.xml"/><Relationship Id="rId4"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ustomXml" Target="../../customXml/item5.xml"/><Relationship Id="rId1" Type="http://schemas.openxmlformats.org/officeDocument/2006/relationships/customXml" Target="../../customXml/item2.xml"/><Relationship Id="rId4"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16.xml"/><Relationship Id="rId1" Type="http://schemas.openxmlformats.org/officeDocument/2006/relationships/customXml" Target="../../customXml/item13.xml"/><Relationship Id="rId4"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ustomXml" Target="../../customXml/item12.xml"/><Relationship Id="rId1" Type="http://schemas.openxmlformats.org/officeDocument/2006/relationships/customXml" Target="../../customXml/item15.xml"/><Relationship Id="rId4"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customXml" Target="../../customXml/item8.xml"/><Relationship Id="rId1" Type="http://schemas.openxmlformats.org/officeDocument/2006/relationships/customXml" Target="../../customXml/item1.xml"/><Relationship Id="rId4"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3.xml"/><Relationship Id="rId1" Type="http://schemas.openxmlformats.org/officeDocument/2006/relationships/customXml" Target="../../customXml/item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Primary Hyperparathyroidism:</a:t>
            </a:r>
          </a:p>
        </p:txBody>
      </p:sp>
      <p:sp>
        <p:nvSpPr>
          <p:cNvPr id="3" name="Subtitle 2"/>
          <p:cNvSpPr>
            <a:spLocks noGrp="1"/>
          </p:cNvSpPr>
          <p:nvPr>
            <p:ph type="subTitle" idx="1"/>
          </p:nvPr>
        </p:nvSpPr>
        <p:spPr/>
        <p:txBody>
          <a:bodyPr/>
          <a:lstStyle/>
          <a:p>
            <a:r>
              <a:rPr lang="en-US" sz="2400" dirty="0"/>
              <a:t>2022 Guidelines and Evolving Clinical Paradigms</a:t>
            </a:r>
            <a:endParaRPr lang="en-US" dirty="0"/>
          </a:p>
        </p:txBody>
      </p:sp>
      <p:sp>
        <p:nvSpPr>
          <p:cNvPr id="5" name="Subtitle 2">
            <a:extLst>
              <a:ext uri="{FF2B5EF4-FFF2-40B4-BE49-F238E27FC236}">
                <a16:creationId xmlns:a16="http://schemas.microsoft.com/office/drawing/2014/main" id="{0BD7477E-A797-8889-D4D1-A95C2BF87D2B}"/>
              </a:ext>
            </a:extLst>
          </p:cNvPr>
          <p:cNvSpPr txBox="1">
            <a:spLocks/>
          </p:cNvSpPr>
          <p:nvPr/>
        </p:nvSpPr>
        <p:spPr>
          <a:xfrm>
            <a:off x="979235" y="5381571"/>
            <a:ext cx="10001503" cy="685800"/>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200000"/>
              </a:lnSpc>
            </a:pPr>
            <a:r>
              <a:rPr lang="en-US" sz="2000" b="0" dirty="0">
                <a:solidFill>
                  <a:schemeClr val="tx1"/>
                </a:solidFill>
              </a:rPr>
              <a:t>Jad G. Sfeir, M.D., M.S.</a:t>
            </a:r>
          </a:p>
          <a:p>
            <a:pPr>
              <a:lnSpc>
                <a:spcPct val="90000"/>
              </a:lnSpc>
            </a:pPr>
            <a:r>
              <a:rPr lang="en-US" sz="1800" b="0" dirty="0">
                <a:solidFill>
                  <a:schemeClr val="tx1">
                    <a:lumMod val="65000"/>
                    <a:lumOff val="35000"/>
                  </a:schemeClr>
                </a:solidFill>
              </a:rPr>
              <a:t>Assistant Professor of Medicine</a:t>
            </a:r>
          </a:p>
          <a:p>
            <a:pPr>
              <a:lnSpc>
                <a:spcPct val="90000"/>
              </a:lnSpc>
            </a:pPr>
            <a:r>
              <a:rPr lang="en-US" sz="1800" b="0" dirty="0">
                <a:solidFill>
                  <a:schemeClr val="tx1">
                    <a:lumMod val="65000"/>
                    <a:lumOff val="35000"/>
                  </a:schemeClr>
                </a:solidFill>
              </a:rPr>
              <a:t>Robert and Arlene Kogod Center on Aging</a:t>
            </a:r>
          </a:p>
          <a:p>
            <a:pPr>
              <a:lnSpc>
                <a:spcPct val="90000"/>
              </a:lnSpc>
            </a:pPr>
            <a:r>
              <a:rPr lang="en-US" sz="1800" b="0" dirty="0">
                <a:solidFill>
                  <a:schemeClr val="tx1">
                    <a:lumMod val="65000"/>
                    <a:lumOff val="35000"/>
                  </a:schemeClr>
                </a:solidFill>
              </a:rPr>
              <a:t>Division of Endocrinology, Diabetes, Metabolism, and Nutrition</a:t>
            </a:r>
          </a:p>
          <a:p>
            <a:pPr>
              <a:lnSpc>
                <a:spcPct val="90000"/>
              </a:lnSpc>
            </a:pPr>
            <a:r>
              <a:rPr lang="en-US" sz="1800" b="0" dirty="0">
                <a:solidFill>
                  <a:schemeClr val="tx1">
                    <a:lumMod val="65000"/>
                    <a:lumOff val="35000"/>
                  </a:schemeClr>
                </a:solidFill>
              </a:rPr>
              <a:t>Division of Geriatric Medicine and Gerontology</a:t>
            </a:r>
          </a:p>
          <a:p>
            <a:pPr>
              <a:lnSpc>
                <a:spcPct val="90000"/>
              </a:lnSpc>
            </a:pPr>
            <a:r>
              <a:rPr lang="en-US" sz="1800" b="0" dirty="0">
                <a:solidFill>
                  <a:schemeClr val="tx1">
                    <a:lumMod val="65000"/>
                    <a:lumOff val="35000"/>
                  </a:schemeClr>
                </a:solidFill>
              </a:rPr>
              <a:t>Mayo Clinic, Rochester</a:t>
            </a:r>
          </a:p>
        </p:txBody>
      </p:sp>
      <p:pic>
        <p:nvPicPr>
          <p:cNvPr id="6" name="Picture 5" descr="Image result for twitter logo">
            <a:extLst>
              <a:ext uri="{FF2B5EF4-FFF2-40B4-BE49-F238E27FC236}">
                <a16:creationId xmlns:a16="http://schemas.microsoft.com/office/drawing/2014/main" id="{44A121F7-8DC6-4633-BEC1-A7C7ED9363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1270" y="6352044"/>
            <a:ext cx="344241" cy="2799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E3E8E7-529A-D504-8652-6C03442A6D3D}"/>
              </a:ext>
            </a:extLst>
          </p:cNvPr>
          <p:cNvSpPr txBox="1"/>
          <p:nvPr/>
        </p:nvSpPr>
        <p:spPr>
          <a:xfrm>
            <a:off x="10943391" y="6307022"/>
            <a:ext cx="1245434" cy="369332"/>
          </a:xfrm>
          <a:prstGeom prst="rect">
            <a:avLst/>
          </a:prstGeom>
          <a:noFill/>
        </p:spPr>
        <p:txBody>
          <a:bodyPr wrap="square" rtlCol="0">
            <a:spAutoFit/>
          </a:bodyPr>
          <a:lstStyle/>
          <a:p>
            <a:pPr algn="r"/>
            <a:r>
              <a:rPr lang="en-US" sz="1800" dirty="0">
                <a:solidFill>
                  <a:schemeClr val="accent1"/>
                </a:solidFill>
              </a:rPr>
              <a:t>@sfeirjad</a:t>
            </a:r>
          </a:p>
        </p:txBody>
      </p:sp>
    </p:spTree>
    <p:custDataLst>
      <p:custData r:id="rId1"/>
      <p:custData r:id="rId2"/>
      <p:tags r:id="rId3"/>
    </p:custDataLst>
    <p:extLst>
      <p:ext uri="{BB962C8B-B14F-4D97-AF65-F5344CB8AC3E}">
        <p14:creationId xmlns:p14="http://schemas.microsoft.com/office/powerpoint/2010/main" val="101997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2DB1B-8FF2-43D9-833C-F16C7BE7ACA7}"/>
              </a:ext>
            </a:extLst>
          </p:cNvPr>
          <p:cNvSpPr>
            <a:spLocks noGrp="1"/>
          </p:cNvSpPr>
          <p:nvPr>
            <p:ph type="title"/>
          </p:nvPr>
        </p:nvSpPr>
        <p:spPr/>
        <p:txBody>
          <a:bodyPr/>
          <a:lstStyle/>
          <a:p>
            <a:r>
              <a:rPr lang="en-US" dirty="0">
                <a:latin typeface="Arial"/>
                <a:cs typeface="Arial"/>
              </a:rPr>
              <a:t>Diagnosis of PHPT</a:t>
            </a:r>
            <a:endParaRPr lang="en-US" dirty="0"/>
          </a:p>
        </p:txBody>
      </p:sp>
      <p:sp>
        <p:nvSpPr>
          <p:cNvPr id="3" name="Content Placeholder 2">
            <a:extLst>
              <a:ext uri="{FF2B5EF4-FFF2-40B4-BE49-F238E27FC236}">
                <a16:creationId xmlns:a16="http://schemas.microsoft.com/office/drawing/2014/main" id="{BCEC415E-BA32-4A03-AE82-21B6FB7AF1AB}"/>
              </a:ext>
            </a:extLst>
          </p:cNvPr>
          <p:cNvSpPr>
            <a:spLocks noGrp="1"/>
          </p:cNvSpPr>
          <p:nvPr>
            <p:ph idx="1"/>
          </p:nvPr>
        </p:nvSpPr>
        <p:spPr/>
        <p:txBody>
          <a:bodyPr vert="horz" lIns="91416" tIns="45708" rIns="91416" bIns="45708" rtlCol="0" anchor="t">
            <a:normAutofit/>
          </a:bodyPr>
          <a:lstStyle/>
          <a:p>
            <a:pPr marL="342797" indent="-342797"/>
            <a:r>
              <a:rPr lang="en-US" dirty="0"/>
              <a:t>High serum calcium corrected for albumin</a:t>
            </a:r>
          </a:p>
          <a:p>
            <a:pPr marL="342797" indent="-342797"/>
            <a:r>
              <a:rPr lang="en-US" dirty="0"/>
              <a:t>High or inappropriately normal PTH </a:t>
            </a:r>
          </a:p>
          <a:p>
            <a:pPr marL="799860" lvl="1" indent="-342797">
              <a:buClr>
                <a:schemeClr val="accent1"/>
              </a:buClr>
            </a:pPr>
            <a:r>
              <a:rPr lang="en-US" dirty="0"/>
              <a:t>2</a:t>
            </a:r>
            <a:r>
              <a:rPr lang="en-US" baseline="30000" dirty="0"/>
              <a:t>nd</a:t>
            </a:r>
            <a:r>
              <a:rPr lang="en-US" dirty="0"/>
              <a:t> or 3</a:t>
            </a:r>
            <a:r>
              <a:rPr lang="en-US" baseline="30000" dirty="0"/>
              <a:t>rd</a:t>
            </a:r>
            <a:r>
              <a:rPr lang="en-US" dirty="0"/>
              <a:t> generation assay</a:t>
            </a:r>
          </a:p>
          <a:p>
            <a:pPr marL="799860" lvl="1" indent="-342797">
              <a:buClr>
                <a:schemeClr val="accent1"/>
              </a:buClr>
            </a:pPr>
            <a:r>
              <a:rPr lang="en-US" dirty="0"/>
              <a:t>Normal (20%) – typically upper 1/2 or 1/3 of reference range</a:t>
            </a:r>
          </a:p>
          <a:p>
            <a:pPr marL="342797" indent="-342797"/>
            <a:r>
              <a:rPr lang="en-US" dirty="0"/>
              <a:t>On 2 occasions, at least 2 weeks apart</a:t>
            </a:r>
          </a:p>
          <a:p>
            <a:pPr marL="342797" indent="-342797"/>
            <a:endParaRPr lang="en-US" dirty="0"/>
          </a:p>
          <a:p>
            <a:pPr marL="342797" indent="-342797"/>
            <a:endParaRPr lang="en-US" dirty="0"/>
          </a:p>
        </p:txBody>
      </p:sp>
      <p:sp>
        <p:nvSpPr>
          <p:cNvPr id="8" name="TextBox 7">
            <a:extLst>
              <a:ext uri="{FF2B5EF4-FFF2-40B4-BE49-F238E27FC236}">
                <a16:creationId xmlns:a16="http://schemas.microsoft.com/office/drawing/2014/main" id="{703F1E8B-6118-DE10-5579-C978302E7E6C}"/>
              </a:ext>
            </a:extLst>
          </p:cNvPr>
          <p:cNvSpPr txBox="1"/>
          <p:nvPr/>
        </p:nvSpPr>
        <p:spPr>
          <a:xfrm>
            <a:off x="6094412" y="6446518"/>
            <a:ext cx="6096000" cy="276999"/>
          </a:xfrm>
          <a:prstGeom prst="rect">
            <a:avLst/>
          </a:prstGeom>
          <a:noFill/>
        </p:spPr>
        <p:txBody>
          <a:bodyPr wrap="square">
            <a:spAutoFit/>
          </a:bodyPr>
          <a:lstStyle/>
          <a:p>
            <a:pPr algn="r"/>
            <a:r>
              <a:rPr lang="en-US" sz="1200" dirty="0">
                <a:solidFill>
                  <a:schemeClr val="tx1">
                    <a:lumMod val="50000"/>
                    <a:lumOff val="50000"/>
                  </a:schemeClr>
                </a:solidFill>
                <a:latin typeface="+mj-lt"/>
              </a:rPr>
              <a:t>Bilezikian JP, Khan AA et al., </a:t>
            </a:r>
            <a:r>
              <a:rPr lang="en-US" sz="1200" i="1" dirty="0">
                <a:solidFill>
                  <a:schemeClr val="tx1">
                    <a:lumMod val="50000"/>
                    <a:lumOff val="50000"/>
                  </a:schemeClr>
                </a:solidFill>
                <a:latin typeface="+mj-lt"/>
              </a:rPr>
              <a:t>J Bone Miner Res, </a:t>
            </a:r>
            <a:r>
              <a:rPr lang="en-US" sz="1200" dirty="0">
                <a:solidFill>
                  <a:schemeClr val="tx1">
                    <a:lumMod val="50000"/>
                    <a:lumOff val="50000"/>
                  </a:schemeClr>
                </a:solidFill>
                <a:latin typeface="+mj-lt"/>
              </a:rPr>
              <a:t>2022</a:t>
            </a:r>
          </a:p>
        </p:txBody>
      </p:sp>
    </p:spTree>
    <p:extLst>
      <p:ext uri="{BB962C8B-B14F-4D97-AF65-F5344CB8AC3E}">
        <p14:creationId xmlns:p14="http://schemas.microsoft.com/office/powerpoint/2010/main" val="360190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D410C8-EBE2-9C77-70A0-039072D83B4B}"/>
              </a:ext>
            </a:extLst>
          </p:cNvPr>
          <p:cNvSpPr>
            <a:spLocks noGrp="1"/>
          </p:cNvSpPr>
          <p:nvPr>
            <p:ph type="title"/>
          </p:nvPr>
        </p:nvSpPr>
        <p:spPr/>
        <p:txBody>
          <a:bodyPr/>
          <a:lstStyle/>
          <a:p>
            <a:r>
              <a:rPr lang="en-US" dirty="0"/>
              <a:t>Differential diagnosis</a:t>
            </a:r>
          </a:p>
        </p:txBody>
      </p:sp>
      <p:sp>
        <p:nvSpPr>
          <p:cNvPr id="6" name="Content Placeholder 5">
            <a:extLst>
              <a:ext uri="{FF2B5EF4-FFF2-40B4-BE49-F238E27FC236}">
                <a16:creationId xmlns:a16="http://schemas.microsoft.com/office/drawing/2014/main" id="{5C4A51F5-34D3-5825-2F83-895EACC059CD}"/>
              </a:ext>
            </a:extLst>
          </p:cNvPr>
          <p:cNvSpPr>
            <a:spLocks noGrp="1"/>
          </p:cNvSpPr>
          <p:nvPr>
            <p:ph idx="1"/>
          </p:nvPr>
        </p:nvSpPr>
        <p:spPr>
          <a:xfrm>
            <a:off x="973138" y="1386348"/>
            <a:ext cx="9998921" cy="4593446"/>
          </a:xfrm>
        </p:spPr>
        <p:txBody>
          <a:bodyPr/>
          <a:lstStyle/>
          <a:p>
            <a:r>
              <a:rPr lang="en-US" dirty="0"/>
              <a:t>Drugs that mimic PHPT </a:t>
            </a:r>
          </a:p>
          <a:p>
            <a:pPr marL="799963" lvl="1" indent="-342900">
              <a:buClr>
                <a:schemeClr val="accent1"/>
              </a:buClr>
            </a:pPr>
            <a:r>
              <a:rPr lang="en-US" dirty="0"/>
              <a:t>Thiazide diuretics</a:t>
            </a:r>
          </a:p>
          <a:p>
            <a:pPr marL="799963" lvl="1" indent="-342900">
              <a:buClr>
                <a:schemeClr val="accent1"/>
              </a:buClr>
            </a:pPr>
            <a:r>
              <a:rPr lang="en-US" dirty="0"/>
              <a:t>Lithium</a:t>
            </a:r>
            <a:endParaRPr lang="en-US" dirty="0">
              <a:cs typeface="Calibri"/>
            </a:endParaRPr>
          </a:p>
          <a:p>
            <a:r>
              <a:rPr lang="en-US" dirty="0"/>
              <a:t>FHH </a:t>
            </a:r>
          </a:p>
          <a:p>
            <a:pPr marL="799963" lvl="1" indent="-342900">
              <a:buClr>
                <a:schemeClr val="accent1"/>
              </a:buClr>
            </a:pPr>
            <a:r>
              <a:rPr lang="en-US" dirty="0"/>
              <a:t>Inactivating mutation of </a:t>
            </a:r>
            <a:r>
              <a:rPr lang="en-US" i="1" dirty="0"/>
              <a:t>CaSR</a:t>
            </a:r>
            <a:r>
              <a:rPr lang="en-US" dirty="0"/>
              <a:t> </a:t>
            </a:r>
            <a:endParaRPr lang="en-US" dirty="0">
              <a:cs typeface="Calibri"/>
            </a:endParaRPr>
          </a:p>
          <a:p>
            <a:pPr marL="799963" lvl="1" indent="-342900">
              <a:buClr>
                <a:schemeClr val="accent1"/>
              </a:buClr>
            </a:pPr>
            <a:r>
              <a:rPr lang="en-US" dirty="0"/>
              <a:t>Mild elevation in Ca, high-normal PTH, and hypocalciuria</a:t>
            </a:r>
            <a:endParaRPr lang="en-US" dirty="0">
              <a:cs typeface="Calibri"/>
            </a:endParaRPr>
          </a:p>
          <a:p>
            <a:pPr marL="799963" lvl="1" indent="-342900">
              <a:buClr>
                <a:schemeClr val="accent1"/>
              </a:buClr>
            </a:pPr>
            <a:r>
              <a:rPr lang="en-US" dirty="0"/>
              <a:t>Calcium to creatinine clearance ratio &lt;0.01 </a:t>
            </a:r>
            <a:endParaRPr lang="en-US" dirty="0">
              <a:cs typeface="Calibri"/>
            </a:endParaRPr>
          </a:p>
          <a:p>
            <a:pPr lvl="2">
              <a:buClr>
                <a:schemeClr val="accent1"/>
              </a:buClr>
            </a:pPr>
            <a:r>
              <a:rPr lang="en-US" dirty="0" err="1"/>
              <a:t>U</a:t>
            </a:r>
            <a:r>
              <a:rPr lang="en-US" baseline="-25000" dirty="0" err="1"/>
              <a:t>Ca</a:t>
            </a:r>
            <a:r>
              <a:rPr lang="en-US" dirty="0"/>
              <a:t> x </a:t>
            </a:r>
            <a:r>
              <a:rPr lang="en-US" dirty="0" err="1"/>
              <a:t>S</a:t>
            </a:r>
            <a:r>
              <a:rPr lang="en-US" baseline="-25000" dirty="0" err="1"/>
              <a:t>Cr</a:t>
            </a:r>
            <a:r>
              <a:rPr lang="en-US" dirty="0"/>
              <a:t> / </a:t>
            </a:r>
            <a:r>
              <a:rPr lang="en-US" dirty="0" err="1"/>
              <a:t>U</a:t>
            </a:r>
            <a:r>
              <a:rPr lang="en-US" baseline="-25000" dirty="0" err="1"/>
              <a:t>Cr</a:t>
            </a:r>
            <a:r>
              <a:rPr lang="en-US" dirty="0"/>
              <a:t> x </a:t>
            </a:r>
            <a:r>
              <a:rPr lang="en-US" dirty="0" err="1"/>
              <a:t>S</a:t>
            </a:r>
            <a:r>
              <a:rPr lang="en-US" baseline="-25000" dirty="0" err="1"/>
              <a:t>Ca</a:t>
            </a:r>
            <a:r>
              <a:rPr lang="en-US" dirty="0"/>
              <a:t> </a:t>
            </a:r>
          </a:p>
          <a:p>
            <a:pPr lvl="2">
              <a:buClr>
                <a:schemeClr val="accent1"/>
              </a:buClr>
            </a:pPr>
            <a:r>
              <a:rPr lang="en-US" dirty="0"/>
              <a:t>Sensitivity 85%; Specificity 88%</a:t>
            </a:r>
          </a:p>
          <a:p>
            <a:pPr lvl="2">
              <a:buClr>
                <a:schemeClr val="accent1"/>
              </a:buClr>
            </a:pPr>
            <a:r>
              <a:rPr lang="en-US" dirty="0"/>
              <a:t>&gt;0.02 essentially rules out FHH</a:t>
            </a:r>
          </a:p>
          <a:p>
            <a:r>
              <a:rPr lang="en-US" dirty="0">
                <a:cs typeface="Calibri"/>
              </a:rPr>
              <a:t>Ectopic PTH – extremely rare</a:t>
            </a:r>
          </a:p>
        </p:txBody>
      </p:sp>
      <p:sp>
        <p:nvSpPr>
          <p:cNvPr id="7" name="TextBox 6">
            <a:extLst>
              <a:ext uri="{FF2B5EF4-FFF2-40B4-BE49-F238E27FC236}">
                <a16:creationId xmlns:a16="http://schemas.microsoft.com/office/drawing/2014/main" id="{57DEA635-6FF2-E0FF-B5A5-D5554D024A5B}"/>
              </a:ext>
            </a:extLst>
          </p:cNvPr>
          <p:cNvSpPr txBox="1"/>
          <p:nvPr/>
        </p:nvSpPr>
        <p:spPr>
          <a:xfrm>
            <a:off x="8545482" y="6237621"/>
            <a:ext cx="3567771" cy="461545"/>
          </a:xfrm>
          <a:prstGeom prst="rect">
            <a:avLst/>
          </a:prstGeom>
          <a:noFill/>
        </p:spPr>
        <p:txBody>
          <a:bodyPr wrap="square" lIns="91416" tIns="45708" rIns="91416" bIns="45708" rtlCol="0" anchor="t">
            <a:spAutoFit/>
          </a:bodyPr>
          <a:lstStyle/>
          <a:p>
            <a:pPr algn="r"/>
            <a:r>
              <a:rPr lang="en-US" sz="1200" dirty="0">
                <a:solidFill>
                  <a:schemeClr val="tx1">
                    <a:lumMod val="50000"/>
                    <a:lumOff val="50000"/>
                  </a:schemeClr>
                </a:solidFill>
                <a:cs typeface="Times New Roman"/>
              </a:rPr>
              <a:t>El-Hajj Fuleihan 2002</a:t>
            </a:r>
          </a:p>
          <a:p>
            <a:pPr algn="r"/>
            <a:r>
              <a:rPr lang="en-US" sz="1200" dirty="0">
                <a:solidFill>
                  <a:schemeClr val="tx1">
                    <a:lumMod val="50000"/>
                    <a:lumOff val="50000"/>
                  </a:schemeClr>
                </a:solidFill>
                <a:cs typeface="Times New Roman"/>
              </a:rPr>
              <a:t>Khan et al 2016</a:t>
            </a:r>
          </a:p>
        </p:txBody>
      </p:sp>
    </p:spTree>
    <p:extLst>
      <p:ext uri="{BB962C8B-B14F-4D97-AF65-F5344CB8AC3E}">
        <p14:creationId xmlns:p14="http://schemas.microsoft.com/office/powerpoint/2010/main" val="161779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5AB9-9348-1CD4-01F7-70537713B085}"/>
              </a:ext>
            </a:extLst>
          </p:cNvPr>
          <p:cNvSpPr>
            <a:spLocks noGrp="1"/>
          </p:cNvSpPr>
          <p:nvPr>
            <p:ph type="title"/>
          </p:nvPr>
        </p:nvSpPr>
        <p:spPr/>
        <p:txBody>
          <a:bodyPr/>
          <a:lstStyle/>
          <a:p>
            <a:r>
              <a:rPr lang="en-US" dirty="0"/>
              <a:t>Back to Case 1</a:t>
            </a:r>
          </a:p>
        </p:txBody>
      </p:sp>
      <p:graphicFrame>
        <p:nvGraphicFramePr>
          <p:cNvPr id="4" name="Table 4">
            <a:extLst>
              <a:ext uri="{FF2B5EF4-FFF2-40B4-BE49-F238E27FC236}">
                <a16:creationId xmlns:a16="http://schemas.microsoft.com/office/drawing/2014/main" id="{C62B800D-AC89-4C71-E56E-2779A2F09D53}"/>
              </a:ext>
            </a:extLst>
          </p:cNvPr>
          <p:cNvGraphicFramePr>
            <a:graphicFrameLocks noGrp="1"/>
          </p:cNvGraphicFramePr>
          <p:nvPr>
            <p:ph idx="1"/>
          </p:nvPr>
        </p:nvGraphicFramePr>
        <p:xfrm>
          <a:off x="973138" y="1590675"/>
          <a:ext cx="6608129" cy="3550920"/>
        </p:xfrm>
        <a:graphic>
          <a:graphicData uri="http://schemas.openxmlformats.org/drawingml/2006/table">
            <a:tbl>
              <a:tblPr firstRow="1" bandRow="1">
                <a:tableStyleId>{BC89EF96-8CEA-46FF-86C4-4CE0E7609802}</a:tableStyleId>
              </a:tblPr>
              <a:tblGrid>
                <a:gridCol w="2934018">
                  <a:extLst>
                    <a:ext uri="{9D8B030D-6E8A-4147-A177-3AD203B41FA5}">
                      <a16:colId xmlns:a16="http://schemas.microsoft.com/office/drawing/2014/main" val="3544708239"/>
                    </a:ext>
                  </a:extLst>
                </a:gridCol>
                <a:gridCol w="1527493">
                  <a:extLst>
                    <a:ext uri="{9D8B030D-6E8A-4147-A177-3AD203B41FA5}">
                      <a16:colId xmlns:a16="http://schemas.microsoft.com/office/drawing/2014/main" val="3065895729"/>
                    </a:ext>
                  </a:extLst>
                </a:gridCol>
                <a:gridCol w="2146618">
                  <a:extLst>
                    <a:ext uri="{9D8B030D-6E8A-4147-A177-3AD203B41FA5}">
                      <a16:colId xmlns:a16="http://schemas.microsoft.com/office/drawing/2014/main" val="923094217"/>
                    </a:ext>
                  </a:extLst>
                </a:gridCol>
              </a:tblGrid>
              <a:tr h="370840">
                <a:tc>
                  <a:txBody>
                    <a:bodyPr/>
                    <a:lstStyle/>
                    <a:p>
                      <a:endParaRPr lang="en-US" sz="2000" dirty="0"/>
                    </a:p>
                  </a:txBody>
                  <a:tcPr/>
                </a:tc>
                <a:tc>
                  <a:txBody>
                    <a:bodyPr/>
                    <a:lstStyle/>
                    <a:p>
                      <a:pPr algn="ctr"/>
                      <a:r>
                        <a:rPr lang="en-US" sz="2000" dirty="0"/>
                        <a:t>Results</a:t>
                      </a:r>
                    </a:p>
                  </a:txBody>
                  <a:tcPr/>
                </a:tc>
                <a:tc>
                  <a:txBody>
                    <a:bodyPr/>
                    <a:lstStyle/>
                    <a:p>
                      <a:pPr algn="ctr"/>
                      <a:r>
                        <a:rPr lang="en-US" sz="1800" dirty="0"/>
                        <a:t>Reference range</a:t>
                      </a:r>
                    </a:p>
                  </a:txBody>
                  <a:tcPr/>
                </a:tc>
                <a:extLst>
                  <a:ext uri="{0D108BD9-81ED-4DB2-BD59-A6C34878D82A}">
                    <a16:rowId xmlns:a16="http://schemas.microsoft.com/office/drawing/2014/main" val="3724673465"/>
                  </a:ext>
                </a:extLst>
              </a:tr>
              <a:tr h="370840">
                <a:tc>
                  <a:txBody>
                    <a:bodyPr/>
                    <a:lstStyle/>
                    <a:p>
                      <a:r>
                        <a:rPr lang="en-US" sz="2000" dirty="0"/>
                        <a:t>Calcium</a:t>
                      </a:r>
                    </a:p>
                  </a:txBody>
                  <a:tcPr/>
                </a:tc>
                <a:tc>
                  <a:txBody>
                    <a:bodyPr/>
                    <a:lstStyle/>
                    <a:p>
                      <a:pPr algn="ctr"/>
                      <a:r>
                        <a:rPr lang="en-US" sz="2000" dirty="0"/>
                        <a:t> </a:t>
                      </a:r>
                      <a:r>
                        <a:rPr lang="en-US" sz="2000" b="0" dirty="0"/>
                        <a:t>10.9</a:t>
                      </a:r>
                      <a:r>
                        <a:rPr lang="en-US" sz="2000" dirty="0"/>
                        <a:t> mg/dL</a:t>
                      </a:r>
                    </a:p>
                  </a:txBody>
                  <a:tcPr/>
                </a:tc>
                <a:tc>
                  <a:txBody>
                    <a:bodyPr/>
                    <a:lstStyle/>
                    <a:p>
                      <a:pPr algn="ctr"/>
                      <a:r>
                        <a:rPr lang="en-US" sz="1800" dirty="0"/>
                        <a:t> 8.9-10.1</a:t>
                      </a:r>
                    </a:p>
                  </a:txBody>
                  <a:tcPr/>
                </a:tc>
                <a:extLst>
                  <a:ext uri="{0D108BD9-81ED-4DB2-BD59-A6C34878D82A}">
                    <a16:rowId xmlns:a16="http://schemas.microsoft.com/office/drawing/2014/main" val="773019176"/>
                  </a:ext>
                </a:extLst>
              </a:tr>
              <a:tr h="370840">
                <a:tc>
                  <a:txBody>
                    <a:bodyPr/>
                    <a:lstStyle/>
                    <a:p>
                      <a:r>
                        <a:rPr lang="en-US" sz="2000" dirty="0"/>
                        <a:t>Phosphorus</a:t>
                      </a:r>
                    </a:p>
                  </a:txBody>
                  <a:tcPr/>
                </a:tc>
                <a:tc>
                  <a:txBody>
                    <a:bodyPr/>
                    <a:lstStyle/>
                    <a:p>
                      <a:pPr algn="ctr"/>
                      <a:r>
                        <a:rPr lang="en-US" sz="2000" dirty="0"/>
                        <a:t>3.1 mg/dL</a:t>
                      </a:r>
                    </a:p>
                  </a:txBody>
                  <a:tcPr/>
                </a:tc>
                <a:tc>
                  <a:txBody>
                    <a:bodyPr/>
                    <a:lstStyle/>
                    <a:p>
                      <a:pPr algn="ctr"/>
                      <a:r>
                        <a:rPr lang="en-US" sz="1800" dirty="0"/>
                        <a:t>2.5-4.5</a:t>
                      </a:r>
                    </a:p>
                  </a:txBody>
                  <a:tcPr/>
                </a:tc>
                <a:extLst>
                  <a:ext uri="{0D108BD9-81ED-4DB2-BD59-A6C34878D82A}">
                    <a16:rowId xmlns:a16="http://schemas.microsoft.com/office/drawing/2014/main" val="3613122153"/>
                  </a:ext>
                </a:extLst>
              </a:tr>
              <a:tr h="370840">
                <a:tc>
                  <a:txBody>
                    <a:bodyPr/>
                    <a:lstStyle/>
                    <a:p>
                      <a:r>
                        <a:rPr lang="en-US" sz="2000" dirty="0"/>
                        <a:t>Albumin</a:t>
                      </a:r>
                    </a:p>
                  </a:txBody>
                  <a:tcPr/>
                </a:tc>
                <a:tc>
                  <a:txBody>
                    <a:bodyPr/>
                    <a:lstStyle/>
                    <a:p>
                      <a:pPr algn="ctr"/>
                      <a:r>
                        <a:rPr lang="en-US" sz="2000" dirty="0"/>
                        <a:t>4.0 mg/dL</a:t>
                      </a:r>
                    </a:p>
                  </a:txBody>
                  <a:tcPr/>
                </a:tc>
                <a:tc>
                  <a:txBody>
                    <a:bodyPr/>
                    <a:lstStyle/>
                    <a:p>
                      <a:pPr algn="ctr"/>
                      <a:r>
                        <a:rPr lang="en-US" sz="1800" dirty="0"/>
                        <a:t>3.5-5.0</a:t>
                      </a:r>
                    </a:p>
                  </a:txBody>
                  <a:tcPr/>
                </a:tc>
                <a:extLst>
                  <a:ext uri="{0D108BD9-81ED-4DB2-BD59-A6C34878D82A}">
                    <a16:rowId xmlns:a16="http://schemas.microsoft.com/office/drawing/2014/main" val="4091830549"/>
                  </a:ext>
                </a:extLst>
              </a:tr>
              <a:tr h="370840">
                <a:tc>
                  <a:txBody>
                    <a:bodyPr/>
                    <a:lstStyle/>
                    <a:p>
                      <a:r>
                        <a:rPr lang="en-US" sz="2000" dirty="0"/>
                        <a:t>Creatinine</a:t>
                      </a:r>
                    </a:p>
                  </a:txBody>
                  <a:tcPr/>
                </a:tc>
                <a:tc>
                  <a:txBody>
                    <a:bodyPr/>
                    <a:lstStyle/>
                    <a:p>
                      <a:pPr algn="ctr"/>
                      <a:r>
                        <a:rPr lang="en-US" sz="2000" dirty="0"/>
                        <a:t>0.9 mg/dL</a:t>
                      </a:r>
                    </a:p>
                  </a:txBody>
                  <a:tcPr/>
                </a:tc>
                <a:tc>
                  <a:txBody>
                    <a:bodyPr/>
                    <a:lstStyle/>
                    <a:p>
                      <a:pPr algn="ctr"/>
                      <a:r>
                        <a:rPr lang="en-US" sz="1800" dirty="0"/>
                        <a:t>0.6-1.0</a:t>
                      </a:r>
                    </a:p>
                  </a:txBody>
                  <a:tcPr/>
                </a:tc>
                <a:extLst>
                  <a:ext uri="{0D108BD9-81ED-4DB2-BD59-A6C34878D82A}">
                    <a16:rowId xmlns:a16="http://schemas.microsoft.com/office/drawing/2014/main" val="3361160975"/>
                  </a:ext>
                </a:extLst>
              </a:tr>
              <a:tr h="370840">
                <a:tc>
                  <a:txBody>
                    <a:bodyPr/>
                    <a:lstStyle/>
                    <a:p>
                      <a:r>
                        <a:rPr lang="en-US" sz="2000" dirty="0"/>
                        <a:t>PTH</a:t>
                      </a:r>
                    </a:p>
                  </a:txBody>
                  <a:tcPr/>
                </a:tc>
                <a:tc>
                  <a:txBody>
                    <a:bodyPr/>
                    <a:lstStyle/>
                    <a:p>
                      <a:pPr algn="ctr"/>
                      <a:r>
                        <a:rPr lang="en-US" sz="2000" dirty="0"/>
                        <a:t>64 pg/mL</a:t>
                      </a:r>
                    </a:p>
                  </a:txBody>
                  <a:tcPr/>
                </a:tc>
                <a:tc>
                  <a:txBody>
                    <a:bodyPr/>
                    <a:lstStyle/>
                    <a:p>
                      <a:pPr algn="ctr"/>
                      <a:r>
                        <a:rPr lang="en-US" sz="1800" dirty="0"/>
                        <a:t>15-65</a:t>
                      </a:r>
                    </a:p>
                  </a:txBody>
                  <a:tcPr/>
                </a:tc>
                <a:extLst>
                  <a:ext uri="{0D108BD9-81ED-4DB2-BD59-A6C34878D82A}">
                    <a16:rowId xmlns:a16="http://schemas.microsoft.com/office/drawing/2014/main" val="2973290961"/>
                  </a:ext>
                </a:extLst>
              </a:tr>
              <a:tr h="370840">
                <a:tc>
                  <a:txBody>
                    <a:bodyPr/>
                    <a:lstStyle/>
                    <a:p>
                      <a:r>
                        <a:rPr lang="en-US" dirty="0"/>
                        <a:t>25-hydroxyvitamin D</a:t>
                      </a:r>
                    </a:p>
                  </a:txBody>
                  <a:tcPr/>
                </a:tc>
                <a:tc>
                  <a:txBody>
                    <a:bodyPr/>
                    <a:lstStyle/>
                    <a:p>
                      <a:pPr algn="ctr"/>
                      <a:r>
                        <a:rPr lang="en-US" dirty="0"/>
                        <a:t>28 ng/mL</a:t>
                      </a:r>
                    </a:p>
                  </a:txBody>
                  <a:tcPr/>
                </a:tc>
                <a:tc>
                  <a:txBody>
                    <a:bodyPr/>
                    <a:lstStyle/>
                    <a:p>
                      <a:pPr algn="ctr"/>
                      <a:r>
                        <a:rPr lang="en-US" sz="1800" dirty="0"/>
                        <a:t>20-50</a:t>
                      </a:r>
                    </a:p>
                  </a:txBody>
                  <a:tcPr/>
                </a:tc>
                <a:extLst>
                  <a:ext uri="{0D108BD9-81ED-4DB2-BD59-A6C34878D82A}">
                    <a16:rowId xmlns:a16="http://schemas.microsoft.com/office/drawing/2014/main" val="1787307068"/>
                  </a:ext>
                </a:extLst>
              </a:tr>
              <a:tr h="370840">
                <a:tc>
                  <a:txBody>
                    <a:bodyPr/>
                    <a:lstStyle/>
                    <a:p>
                      <a:r>
                        <a:rPr lang="en-US" sz="2000" dirty="0"/>
                        <a:t>24-hour urine calcium</a:t>
                      </a:r>
                    </a:p>
                  </a:txBody>
                  <a:tcPr/>
                </a:tc>
                <a:tc>
                  <a:txBody>
                    <a:bodyPr/>
                    <a:lstStyle/>
                    <a:p>
                      <a:pPr algn="ctr"/>
                      <a:r>
                        <a:rPr lang="en-US" sz="2000" dirty="0"/>
                        <a:t>171 mg</a:t>
                      </a:r>
                    </a:p>
                  </a:txBody>
                  <a:tcPr/>
                </a:tc>
                <a:tc>
                  <a:txBody>
                    <a:bodyPr/>
                    <a:lstStyle/>
                    <a:p>
                      <a:pPr algn="ctr"/>
                      <a:endParaRPr lang="en-US" sz="1800" dirty="0"/>
                    </a:p>
                  </a:txBody>
                  <a:tcPr/>
                </a:tc>
                <a:extLst>
                  <a:ext uri="{0D108BD9-81ED-4DB2-BD59-A6C34878D82A}">
                    <a16:rowId xmlns:a16="http://schemas.microsoft.com/office/drawing/2014/main" val="1395172626"/>
                  </a:ext>
                </a:extLst>
              </a:tr>
              <a:tr h="370840">
                <a:tc>
                  <a:txBody>
                    <a:bodyPr/>
                    <a:lstStyle/>
                    <a:p>
                      <a:r>
                        <a:rPr lang="en-US" sz="2000" dirty="0"/>
                        <a:t>24-hour urine creatinine</a:t>
                      </a:r>
                    </a:p>
                  </a:txBody>
                  <a:tcPr/>
                </a:tc>
                <a:tc>
                  <a:txBody>
                    <a:bodyPr/>
                    <a:lstStyle/>
                    <a:p>
                      <a:pPr algn="ctr"/>
                      <a:r>
                        <a:rPr lang="en-US" sz="2000" dirty="0"/>
                        <a:t>1787 mg</a:t>
                      </a:r>
                    </a:p>
                  </a:txBody>
                  <a:tcPr/>
                </a:tc>
                <a:tc>
                  <a:txBody>
                    <a:bodyPr/>
                    <a:lstStyle/>
                    <a:p>
                      <a:pPr algn="ctr"/>
                      <a:endParaRPr lang="en-US" sz="1800" dirty="0"/>
                    </a:p>
                  </a:txBody>
                  <a:tcPr/>
                </a:tc>
                <a:extLst>
                  <a:ext uri="{0D108BD9-81ED-4DB2-BD59-A6C34878D82A}">
                    <a16:rowId xmlns:a16="http://schemas.microsoft.com/office/drawing/2014/main" val="196584694"/>
                  </a:ext>
                </a:extLst>
              </a:tr>
            </a:tbl>
          </a:graphicData>
        </a:graphic>
      </p:graphicFrame>
      <p:sp>
        <p:nvSpPr>
          <p:cNvPr id="5" name="TextBox 4">
            <a:extLst>
              <a:ext uri="{FF2B5EF4-FFF2-40B4-BE49-F238E27FC236}">
                <a16:creationId xmlns:a16="http://schemas.microsoft.com/office/drawing/2014/main" id="{078CF0B5-4DB9-03EF-6F20-77B7264B416F}"/>
              </a:ext>
            </a:extLst>
          </p:cNvPr>
          <p:cNvSpPr txBox="1"/>
          <p:nvPr/>
        </p:nvSpPr>
        <p:spPr>
          <a:xfrm>
            <a:off x="865238" y="5267325"/>
            <a:ext cx="6716029" cy="461665"/>
          </a:xfrm>
          <a:prstGeom prst="rect">
            <a:avLst/>
          </a:prstGeom>
          <a:noFill/>
        </p:spPr>
        <p:txBody>
          <a:bodyPr wrap="square" rtlCol="0">
            <a:spAutoFit/>
          </a:bodyPr>
          <a:lstStyle/>
          <a:p>
            <a:r>
              <a:rPr lang="en-US" dirty="0"/>
              <a:t>Ca/Cr clearance ratio: </a:t>
            </a:r>
            <a:r>
              <a:rPr lang="en-US" dirty="0" err="1"/>
              <a:t>U</a:t>
            </a:r>
            <a:r>
              <a:rPr lang="en-US" baseline="-25000" dirty="0" err="1"/>
              <a:t>Ca</a:t>
            </a:r>
            <a:r>
              <a:rPr lang="en-US" dirty="0"/>
              <a:t> x </a:t>
            </a:r>
            <a:r>
              <a:rPr lang="en-US" dirty="0" err="1"/>
              <a:t>S</a:t>
            </a:r>
            <a:r>
              <a:rPr lang="en-US" baseline="-25000" dirty="0" err="1"/>
              <a:t>Cr</a:t>
            </a:r>
            <a:r>
              <a:rPr lang="en-US" dirty="0"/>
              <a:t> / </a:t>
            </a:r>
            <a:r>
              <a:rPr lang="en-US" dirty="0" err="1"/>
              <a:t>U</a:t>
            </a:r>
            <a:r>
              <a:rPr lang="en-US" baseline="-25000" dirty="0" err="1"/>
              <a:t>Cr</a:t>
            </a:r>
            <a:r>
              <a:rPr lang="en-US" dirty="0"/>
              <a:t> x </a:t>
            </a:r>
            <a:r>
              <a:rPr lang="en-US" dirty="0" err="1"/>
              <a:t>S</a:t>
            </a:r>
            <a:r>
              <a:rPr lang="en-US" baseline="-25000" dirty="0" err="1"/>
              <a:t>Ca</a:t>
            </a:r>
            <a:r>
              <a:rPr lang="en-US" dirty="0"/>
              <a:t> </a:t>
            </a:r>
          </a:p>
        </p:txBody>
      </p:sp>
      <p:sp>
        <p:nvSpPr>
          <p:cNvPr id="6" name="TextBox 5">
            <a:extLst>
              <a:ext uri="{FF2B5EF4-FFF2-40B4-BE49-F238E27FC236}">
                <a16:creationId xmlns:a16="http://schemas.microsoft.com/office/drawing/2014/main" id="{7D50E003-5E34-8172-FD17-144D2947679C}"/>
              </a:ext>
            </a:extLst>
          </p:cNvPr>
          <p:cNvSpPr txBox="1"/>
          <p:nvPr/>
        </p:nvSpPr>
        <p:spPr>
          <a:xfrm>
            <a:off x="3903406" y="5728990"/>
            <a:ext cx="4463846" cy="461665"/>
          </a:xfrm>
          <a:prstGeom prst="rect">
            <a:avLst/>
          </a:prstGeom>
          <a:noFill/>
        </p:spPr>
        <p:txBody>
          <a:bodyPr wrap="square" rtlCol="0">
            <a:spAutoFit/>
          </a:bodyPr>
          <a:lstStyle/>
          <a:p>
            <a:r>
              <a:rPr lang="en-US" dirty="0"/>
              <a:t>171 x 0.9 / 1787 x 10.9 = </a:t>
            </a:r>
            <a:r>
              <a:rPr lang="en-US" b="1" dirty="0">
                <a:solidFill>
                  <a:schemeClr val="tx2"/>
                </a:solidFill>
              </a:rPr>
              <a:t>0.008</a:t>
            </a:r>
          </a:p>
        </p:txBody>
      </p:sp>
      <p:sp>
        <p:nvSpPr>
          <p:cNvPr id="7" name="TextBox 6">
            <a:extLst>
              <a:ext uri="{FF2B5EF4-FFF2-40B4-BE49-F238E27FC236}">
                <a16:creationId xmlns:a16="http://schemas.microsoft.com/office/drawing/2014/main" id="{AC86F099-B24C-1FFA-6FA4-65AAD2287E42}"/>
              </a:ext>
            </a:extLst>
          </p:cNvPr>
          <p:cNvSpPr txBox="1"/>
          <p:nvPr/>
        </p:nvSpPr>
        <p:spPr>
          <a:xfrm>
            <a:off x="8299022" y="5728989"/>
            <a:ext cx="3868994" cy="461665"/>
          </a:xfrm>
          <a:prstGeom prst="rect">
            <a:avLst/>
          </a:prstGeom>
          <a:noFill/>
        </p:spPr>
        <p:txBody>
          <a:bodyPr wrap="square" rtlCol="0">
            <a:spAutoFit/>
          </a:bodyPr>
          <a:lstStyle/>
          <a:p>
            <a:r>
              <a:rPr lang="en-US" b="1" dirty="0">
                <a:solidFill>
                  <a:schemeClr val="tx2"/>
                </a:solidFill>
              </a:rPr>
              <a:t>&lt;0.01 – FHH is very likely</a:t>
            </a:r>
          </a:p>
        </p:txBody>
      </p:sp>
      <p:cxnSp>
        <p:nvCxnSpPr>
          <p:cNvPr id="9" name="Straight Arrow Connector 8">
            <a:extLst>
              <a:ext uri="{FF2B5EF4-FFF2-40B4-BE49-F238E27FC236}">
                <a16:creationId xmlns:a16="http://schemas.microsoft.com/office/drawing/2014/main" id="{36791FFC-E4A3-5DE2-799A-C31B793AD573}"/>
              </a:ext>
            </a:extLst>
          </p:cNvPr>
          <p:cNvCxnSpPr>
            <a:cxnSpLocks/>
          </p:cNvCxnSpPr>
          <p:nvPr/>
        </p:nvCxnSpPr>
        <p:spPr>
          <a:xfrm flipH="1">
            <a:off x="7678994" y="2585885"/>
            <a:ext cx="688258"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32F771A-79DE-C793-69AB-E257623223CB}"/>
              </a:ext>
            </a:extLst>
          </p:cNvPr>
          <p:cNvCxnSpPr>
            <a:cxnSpLocks/>
          </p:cNvCxnSpPr>
          <p:nvPr/>
        </p:nvCxnSpPr>
        <p:spPr>
          <a:xfrm flipH="1">
            <a:off x="7678994" y="3760839"/>
            <a:ext cx="688258"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22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A859-A5F1-1885-FDF3-A85480F846D9}"/>
              </a:ext>
            </a:extLst>
          </p:cNvPr>
          <p:cNvSpPr>
            <a:spLocks noGrp="1"/>
          </p:cNvSpPr>
          <p:nvPr>
            <p:ph type="title"/>
          </p:nvPr>
        </p:nvSpPr>
        <p:spPr/>
        <p:txBody>
          <a:bodyPr/>
          <a:lstStyle/>
          <a:p>
            <a:r>
              <a:rPr lang="en-US" dirty="0"/>
              <a:t>Clues to FHH</a:t>
            </a:r>
          </a:p>
        </p:txBody>
      </p:sp>
      <p:sp>
        <p:nvSpPr>
          <p:cNvPr id="3" name="Content Placeholder 2">
            <a:extLst>
              <a:ext uri="{FF2B5EF4-FFF2-40B4-BE49-F238E27FC236}">
                <a16:creationId xmlns:a16="http://schemas.microsoft.com/office/drawing/2014/main" id="{D5A68769-E054-ADBE-FD89-F0B91C7DF0D2}"/>
              </a:ext>
            </a:extLst>
          </p:cNvPr>
          <p:cNvSpPr>
            <a:spLocks noGrp="1"/>
          </p:cNvSpPr>
          <p:nvPr>
            <p:ph idx="1"/>
          </p:nvPr>
        </p:nvSpPr>
        <p:spPr/>
        <p:txBody>
          <a:bodyPr/>
          <a:lstStyle/>
          <a:p>
            <a:r>
              <a:rPr lang="en-US" dirty="0"/>
              <a:t>Family history</a:t>
            </a:r>
          </a:p>
          <a:p>
            <a:r>
              <a:rPr lang="en-US" dirty="0"/>
              <a:t>Longstanding hypercalcemia</a:t>
            </a:r>
          </a:p>
          <a:p>
            <a:pPr lvl="1"/>
            <a:r>
              <a:rPr lang="en-US" dirty="0"/>
              <a:t>Any prior normal calcium on record?</a:t>
            </a:r>
          </a:p>
          <a:p>
            <a:r>
              <a:rPr lang="en-US" dirty="0"/>
              <a:t>High-normal PTH and normal phosphorus</a:t>
            </a:r>
          </a:p>
          <a:p>
            <a:r>
              <a:rPr lang="en-US" dirty="0"/>
              <a:t>Young individual</a:t>
            </a:r>
          </a:p>
          <a:p>
            <a:r>
              <a:rPr lang="en-US" dirty="0"/>
              <a:t>No complications</a:t>
            </a:r>
          </a:p>
          <a:p>
            <a:r>
              <a:rPr lang="en-US" dirty="0"/>
              <a:t>Persistent PHPT after surgery</a:t>
            </a:r>
          </a:p>
          <a:p>
            <a:endParaRPr lang="en-US" dirty="0"/>
          </a:p>
          <a:p>
            <a:r>
              <a:rPr lang="en-US" dirty="0"/>
              <a:t>Always rule our before recommending surgery!</a:t>
            </a:r>
          </a:p>
        </p:txBody>
      </p:sp>
    </p:spTree>
    <p:extLst>
      <p:ext uri="{BB962C8B-B14F-4D97-AF65-F5344CB8AC3E}">
        <p14:creationId xmlns:p14="http://schemas.microsoft.com/office/powerpoint/2010/main" val="63588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Clinical Phenotypes of PHPT</a:t>
            </a:r>
            <a:endParaRPr lang="en-US" sz="4000" dirty="0"/>
          </a:p>
        </p:txBody>
      </p:sp>
      <p:sp>
        <p:nvSpPr>
          <p:cNvPr id="3" name="Text Placeholder 2"/>
          <p:cNvSpPr>
            <a:spLocks noGrp="1"/>
          </p:cNvSpPr>
          <p:nvPr>
            <p:ph type="body" idx="12"/>
          </p:nvPr>
        </p:nvSpPr>
        <p:spPr/>
        <p:txBody>
          <a:bodyPr/>
          <a:lstStyle/>
          <a:p>
            <a:r>
              <a:rPr lang="en-US" dirty="0"/>
              <a:t>2</a:t>
            </a:r>
          </a:p>
        </p:txBody>
      </p:sp>
    </p:spTree>
    <p:custDataLst>
      <p:custData r:id="rId1"/>
      <p:custData r:id="rId2"/>
      <p:tags r:id="rId3"/>
    </p:custDataLst>
    <p:extLst>
      <p:ext uri="{BB962C8B-B14F-4D97-AF65-F5344CB8AC3E}">
        <p14:creationId xmlns:p14="http://schemas.microsoft.com/office/powerpoint/2010/main" val="206688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01DB-4662-DFD0-CF6C-EDE49B9AA3AB}"/>
              </a:ext>
            </a:extLst>
          </p:cNvPr>
          <p:cNvSpPr>
            <a:spLocks noGrp="1"/>
          </p:cNvSpPr>
          <p:nvPr>
            <p:ph type="title"/>
          </p:nvPr>
        </p:nvSpPr>
        <p:spPr/>
        <p:txBody>
          <a:bodyPr>
            <a:normAutofit fontScale="90000"/>
          </a:bodyPr>
          <a:lstStyle/>
          <a:p>
            <a:r>
              <a:rPr lang="en-US" dirty="0"/>
              <a:t>Osteitis Fibrosa Cystica</a:t>
            </a:r>
            <a:br>
              <a:rPr lang="en-US" dirty="0"/>
            </a:br>
            <a:r>
              <a:rPr lang="en-US" cap="none" dirty="0">
                <a:solidFill>
                  <a:schemeClr val="accent2">
                    <a:lumMod val="60000"/>
                    <a:lumOff val="40000"/>
                  </a:schemeClr>
                </a:solidFill>
              </a:rPr>
              <a:t>The OG PHPT</a:t>
            </a:r>
            <a:endParaRPr lang="en-US" dirty="0">
              <a:solidFill>
                <a:schemeClr val="accent2">
                  <a:lumMod val="60000"/>
                  <a:lumOff val="40000"/>
                </a:schemeClr>
              </a:solidFill>
            </a:endParaRPr>
          </a:p>
        </p:txBody>
      </p:sp>
      <p:pic>
        <p:nvPicPr>
          <p:cNvPr id="1026" name="Picture 2">
            <a:extLst>
              <a:ext uri="{FF2B5EF4-FFF2-40B4-BE49-F238E27FC236}">
                <a16:creationId xmlns:a16="http://schemas.microsoft.com/office/drawing/2014/main" id="{B1BA1B93-8145-DC41-8808-F78EAABE3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73" y="1474935"/>
            <a:ext cx="4423703" cy="5382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7D8C210-CAD3-6C9A-1054-4A617E5BA3B7}"/>
              </a:ext>
            </a:extLst>
          </p:cNvPr>
          <p:cNvPicPr>
            <a:picLocks noChangeAspect="1"/>
          </p:cNvPicPr>
          <p:nvPr/>
        </p:nvPicPr>
        <p:blipFill>
          <a:blip r:embed="rId4"/>
          <a:stretch>
            <a:fillRect/>
          </a:stretch>
        </p:blipFill>
        <p:spPr>
          <a:xfrm>
            <a:off x="6790652" y="224892"/>
            <a:ext cx="4326631" cy="5637306"/>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57319661-6E4B-82B4-7B64-6B34D519C6E2}"/>
              </a:ext>
            </a:extLst>
          </p:cNvPr>
          <p:cNvPicPr>
            <a:picLocks noChangeAspect="1"/>
          </p:cNvPicPr>
          <p:nvPr/>
        </p:nvPicPr>
        <p:blipFill>
          <a:blip r:embed="rId5"/>
          <a:stretch>
            <a:fillRect/>
          </a:stretch>
        </p:blipFill>
        <p:spPr>
          <a:xfrm>
            <a:off x="7272628" y="537330"/>
            <a:ext cx="4720967" cy="5672537"/>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8BDB3B9F-3BBD-DAC9-A68D-95ED76432A1D}"/>
              </a:ext>
            </a:extLst>
          </p:cNvPr>
          <p:cNvPicPr>
            <a:picLocks noChangeAspect="1"/>
          </p:cNvPicPr>
          <p:nvPr/>
        </p:nvPicPr>
        <p:blipFill>
          <a:blip r:embed="rId6"/>
          <a:stretch>
            <a:fillRect/>
          </a:stretch>
        </p:blipFill>
        <p:spPr>
          <a:xfrm>
            <a:off x="7713250" y="995804"/>
            <a:ext cx="4326631" cy="5672537"/>
          </a:xfrm>
          <a:prstGeom prst="rect">
            <a:avLst/>
          </a:prstGeom>
          <a:effectLst>
            <a:outerShdw blurRad="63500" sx="102000" sy="102000" algn="ctr" rotWithShape="0">
              <a:prstClr val="black">
                <a:alpha val="40000"/>
              </a:prstClr>
            </a:outerShdw>
          </a:effectLst>
        </p:spPr>
      </p:pic>
      <p:sp>
        <p:nvSpPr>
          <p:cNvPr id="17" name="TextShape 1">
            <a:extLst>
              <a:ext uri="{FF2B5EF4-FFF2-40B4-BE49-F238E27FC236}">
                <a16:creationId xmlns:a16="http://schemas.microsoft.com/office/drawing/2014/main" id="{CB5F491F-B202-5AD9-947F-B21A6D1CDB9D}"/>
              </a:ext>
            </a:extLst>
          </p:cNvPr>
          <p:cNvSpPr txBox="1"/>
          <p:nvPr/>
        </p:nvSpPr>
        <p:spPr>
          <a:xfrm>
            <a:off x="8633540" y="6480929"/>
            <a:ext cx="3444399" cy="194156"/>
          </a:xfrm>
          <a:prstGeom prst="rect">
            <a:avLst/>
          </a:prstGeom>
          <a:noFill/>
          <a:ln>
            <a:noFill/>
          </a:ln>
        </p:spPr>
        <p:txBody>
          <a:bodyPr lIns="0" tIns="0" rIns="0" bIns="0" anchor="ctr"/>
          <a:lstStyle/>
          <a:p>
            <a:pPr algn="r">
              <a:lnSpc>
                <a:spcPct val="97000"/>
              </a:lnSpc>
            </a:pPr>
            <a:r>
              <a:rPr lang="en-US" sz="1200" spc="-1" dirty="0">
                <a:solidFill>
                  <a:schemeClr val="tx1">
                    <a:lumMod val="50000"/>
                    <a:lumOff val="50000"/>
                  </a:schemeClr>
                </a:solidFill>
                <a:latin typeface="Arial"/>
                <a:ea typeface="Arial Unicode MS"/>
              </a:rPr>
              <a:t>Bauer W et al.</a:t>
            </a:r>
            <a:r>
              <a:rPr lang="en-US" sz="1200" i="1" spc="-1" dirty="0">
                <a:solidFill>
                  <a:schemeClr val="tx1">
                    <a:lumMod val="50000"/>
                    <a:lumOff val="50000"/>
                  </a:schemeClr>
                </a:solidFill>
                <a:latin typeface="Arial"/>
                <a:ea typeface="Arial Unicode MS"/>
              </a:rPr>
              <a:t> J Clin Invest . </a:t>
            </a:r>
            <a:r>
              <a:rPr lang="en-US" sz="1200" spc="-1" dirty="0">
                <a:solidFill>
                  <a:schemeClr val="tx1">
                    <a:lumMod val="50000"/>
                    <a:lumOff val="50000"/>
                  </a:schemeClr>
                </a:solidFill>
                <a:latin typeface="Arial"/>
                <a:ea typeface="Arial Unicode MS"/>
              </a:rPr>
              <a:t>1930</a:t>
            </a:r>
            <a:endParaRPr lang="en-US" sz="1200" spc="-1" dirty="0">
              <a:solidFill>
                <a:schemeClr val="tx1">
                  <a:lumMod val="50000"/>
                  <a:lumOff val="50000"/>
                </a:schemeClr>
              </a:solidFill>
              <a:latin typeface="Arial"/>
            </a:endParaRPr>
          </a:p>
        </p:txBody>
      </p:sp>
    </p:spTree>
    <p:extLst>
      <p:ext uri="{BB962C8B-B14F-4D97-AF65-F5344CB8AC3E}">
        <p14:creationId xmlns:p14="http://schemas.microsoft.com/office/powerpoint/2010/main" val="10912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01DB-4662-DFD0-CF6C-EDE49B9AA3AB}"/>
              </a:ext>
            </a:extLst>
          </p:cNvPr>
          <p:cNvSpPr>
            <a:spLocks noGrp="1"/>
          </p:cNvSpPr>
          <p:nvPr>
            <p:ph type="title"/>
          </p:nvPr>
        </p:nvSpPr>
        <p:spPr/>
        <p:txBody>
          <a:bodyPr/>
          <a:lstStyle/>
          <a:p>
            <a:r>
              <a:rPr lang="en-US" dirty="0"/>
              <a:t>Osteitis Fibrosa Cystica</a:t>
            </a:r>
            <a:endParaRPr lang="en-US" dirty="0">
              <a:solidFill>
                <a:schemeClr val="accent1"/>
              </a:solidFill>
            </a:endParaRPr>
          </a:p>
        </p:txBody>
      </p:sp>
      <p:sp>
        <p:nvSpPr>
          <p:cNvPr id="3" name="Content Placeholder 2">
            <a:extLst>
              <a:ext uri="{FF2B5EF4-FFF2-40B4-BE49-F238E27FC236}">
                <a16:creationId xmlns:a16="http://schemas.microsoft.com/office/drawing/2014/main" id="{970AF080-B1C6-0A5A-F00A-CF9FA9CCCF89}"/>
              </a:ext>
            </a:extLst>
          </p:cNvPr>
          <p:cNvSpPr>
            <a:spLocks noGrp="1"/>
          </p:cNvSpPr>
          <p:nvPr>
            <p:ph idx="1"/>
          </p:nvPr>
        </p:nvSpPr>
        <p:spPr>
          <a:xfrm>
            <a:off x="974473" y="1932695"/>
            <a:ext cx="9996317" cy="4387977"/>
          </a:xfrm>
        </p:spPr>
        <p:txBody>
          <a:bodyPr/>
          <a:lstStyle/>
          <a:p>
            <a:r>
              <a:rPr lang="en-US" dirty="0"/>
              <a:t>Bone pain (diffuse or focal)</a:t>
            </a:r>
          </a:p>
          <a:p>
            <a:r>
              <a:rPr lang="en-US" dirty="0"/>
              <a:t>Pathologic fracture</a:t>
            </a:r>
          </a:p>
          <a:p>
            <a:r>
              <a:rPr lang="en-US" dirty="0"/>
              <a:t>Brown tumor (osteolysis and bone expansion)</a:t>
            </a:r>
          </a:p>
          <a:p>
            <a:r>
              <a:rPr lang="en-US" dirty="0"/>
              <a:t>Subperiosteal resorption (hand X-rays)</a:t>
            </a:r>
          </a:p>
          <a:p>
            <a:endParaRPr lang="en-US" dirty="0"/>
          </a:p>
          <a:p>
            <a:r>
              <a:rPr lang="en-US" dirty="0"/>
              <a:t>1960s: 23%</a:t>
            </a:r>
          </a:p>
          <a:p>
            <a:r>
              <a:rPr lang="en-US" dirty="0"/>
              <a:t>1990s: 2%</a:t>
            </a:r>
          </a:p>
          <a:p>
            <a:r>
              <a:rPr lang="en-US" dirty="0"/>
              <a:t>2010s: 0%</a:t>
            </a:r>
          </a:p>
        </p:txBody>
      </p:sp>
    </p:spTree>
    <p:extLst>
      <p:ext uri="{BB962C8B-B14F-4D97-AF65-F5344CB8AC3E}">
        <p14:creationId xmlns:p14="http://schemas.microsoft.com/office/powerpoint/2010/main" val="302029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7CE2088-738B-CAEE-95FC-D9C72E1CF1F0}"/>
              </a:ext>
            </a:extLst>
          </p:cNvPr>
          <p:cNvGraphicFramePr>
            <a:graphicFrameLocks noGrp="1"/>
          </p:cNvGraphicFramePr>
          <p:nvPr>
            <p:ph sz="quarter" idx="12"/>
            <p:extLst>
              <p:ext uri="{D42A27DB-BD31-4B8C-83A1-F6EECF244321}">
                <p14:modId xmlns:p14="http://schemas.microsoft.com/office/powerpoint/2010/main" val="3206131689"/>
              </p:ext>
            </p:extLst>
          </p:nvPr>
        </p:nvGraphicFramePr>
        <p:xfrm>
          <a:off x="609439" y="2403429"/>
          <a:ext cx="10969945" cy="2194440"/>
        </p:xfrm>
        <a:graphic>
          <a:graphicData uri="http://schemas.openxmlformats.org/drawingml/2006/table">
            <a:tbl>
              <a:tblPr firstRow="1" bandRow="1">
                <a:tableStyleId>{69012ECD-51FC-41F1-AA8D-1B2483CD663E}</a:tableStyleId>
              </a:tblPr>
              <a:tblGrid>
                <a:gridCol w="2193989">
                  <a:extLst>
                    <a:ext uri="{9D8B030D-6E8A-4147-A177-3AD203B41FA5}">
                      <a16:colId xmlns:a16="http://schemas.microsoft.com/office/drawing/2014/main" val="3959453209"/>
                    </a:ext>
                  </a:extLst>
                </a:gridCol>
                <a:gridCol w="2193989">
                  <a:extLst>
                    <a:ext uri="{9D8B030D-6E8A-4147-A177-3AD203B41FA5}">
                      <a16:colId xmlns:a16="http://schemas.microsoft.com/office/drawing/2014/main" val="1192745561"/>
                    </a:ext>
                  </a:extLst>
                </a:gridCol>
                <a:gridCol w="2193989">
                  <a:extLst>
                    <a:ext uri="{9D8B030D-6E8A-4147-A177-3AD203B41FA5}">
                      <a16:colId xmlns:a16="http://schemas.microsoft.com/office/drawing/2014/main" val="243464272"/>
                    </a:ext>
                  </a:extLst>
                </a:gridCol>
                <a:gridCol w="2193989">
                  <a:extLst>
                    <a:ext uri="{9D8B030D-6E8A-4147-A177-3AD203B41FA5}">
                      <a16:colId xmlns:a16="http://schemas.microsoft.com/office/drawing/2014/main" val="2009652547"/>
                    </a:ext>
                  </a:extLst>
                </a:gridCol>
                <a:gridCol w="2193989">
                  <a:extLst>
                    <a:ext uri="{9D8B030D-6E8A-4147-A177-3AD203B41FA5}">
                      <a16:colId xmlns:a16="http://schemas.microsoft.com/office/drawing/2014/main" val="2374407332"/>
                    </a:ext>
                  </a:extLst>
                </a:gridCol>
              </a:tblGrid>
              <a:tr h="670385">
                <a:tc>
                  <a:txBody>
                    <a:bodyPr/>
                    <a:lstStyle/>
                    <a:p>
                      <a:r>
                        <a:rPr lang="en-US" sz="1900" dirty="0"/>
                        <a:t>Symptoms (%)</a:t>
                      </a:r>
                    </a:p>
                  </a:txBody>
                  <a:tcPr marL="91416" marR="91416" marT="45708" marB="45708" anchor="ctr"/>
                </a:tc>
                <a:tc>
                  <a:txBody>
                    <a:bodyPr/>
                    <a:lstStyle/>
                    <a:p>
                      <a:pPr algn="ctr"/>
                      <a:r>
                        <a:rPr lang="en-US" sz="1900" dirty="0"/>
                        <a:t>Cope </a:t>
                      </a:r>
                    </a:p>
                    <a:p>
                      <a:pPr algn="ctr"/>
                      <a:r>
                        <a:rPr lang="en-US" sz="1900" dirty="0"/>
                        <a:t>1930-1965</a:t>
                      </a:r>
                    </a:p>
                  </a:txBody>
                  <a:tcPr marL="91416" marR="91416" marT="45708" marB="45708" anchor="ctr"/>
                </a:tc>
                <a:tc>
                  <a:txBody>
                    <a:bodyPr/>
                    <a:lstStyle/>
                    <a:p>
                      <a:pPr algn="ctr"/>
                      <a:r>
                        <a:rPr lang="en-US" sz="1900" dirty="0"/>
                        <a:t>Heath</a:t>
                      </a:r>
                    </a:p>
                    <a:p>
                      <a:pPr algn="ctr"/>
                      <a:r>
                        <a:rPr lang="en-US" sz="1900" dirty="0"/>
                        <a:t>1965-1974</a:t>
                      </a:r>
                    </a:p>
                  </a:txBody>
                  <a:tcPr marL="91416" marR="91416" marT="45708" marB="45708" anchor="ctr"/>
                </a:tc>
                <a:tc>
                  <a:txBody>
                    <a:bodyPr/>
                    <a:lstStyle/>
                    <a:p>
                      <a:pPr algn="ctr"/>
                      <a:r>
                        <a:rPr lang="en-US" sz="1900" dirty="0"/>
                        <a:t>Silverberg</a:t>
                      </a:r>
                    </a:p>
                    <a:p>
                      <a:pPr algn="ctr"/>
                      <a:r>
                        <a:rPr lang="en-US" sz="1900" dirty="0"/>
                        <a:t>1984-1999</a:t>
                      </a:r>
                    </a:p>
                  </a:txBody>
                  <a:tcPr marL="91416" marR="91416" marT="45708" marB="45708" anchor="ctr"/>
                </a:tc>
                <a:tc>
                  <a:txBody>
                    <a:bodyPr/>
                    <a:lstStyle/>
                    <a:p>
                      <a:pPr algn="ctr"/>
                      <a:r>
                        <a:rPr lang="en-US" sz="1900" dirty="0" err="1"/>
                        <a:t>Griebeler</a:t>
                      </a:r>
                      <a:endParaRPr lang="en-US" sz="1900" dirty="0"/>
                    </a:p>
                    <a:p>
                      <a:pPr algn="ctr"/>
                      <a:r>
                        <a:rPr lang="en-US" sz="1900" dirty="0"/>
                        <a:t>1998-2010</a:t>
                      </a:r>
                    </a:p>
                  </a:txBody>
                  <a:tcPr marL="91416" marR="91416" marT="45708" marB="45708" anchor="ctr"/>
                </a:tc>
                <a:extLst>
                  <a:ext uri="{0D108BD9-81ED-4DB2-BD59-A6C34878D82A}">
                    <a16:rowId xmlns:a16="http://schemas.microsoft.com/office/drawing/2014/main" val="1732471922"/>
                  </a:ext>
                </a:extLst>
              </a:tr>
              <a:tr h="380901">
                <a:tc>
                  <a:txBody>
                    <a:bodyPr/>
                    <a:lstStyle/>
                    <a:p>
                      <a:r>
                        <a:rPr lang="en-US" sz="1900" dirty="0"/>
                        <a:t>Nephrolithiasis</a:t>
                      </a:r>
                    </a:p>
                  </a:txBody>
                  <a:tcPr marL="91416" marR="91416" marT="45708" marB="45708" anchor="ctr">
                    <a:lnR w="3175" cap="flat" cmpd="sng" algn="ctr">
                      <a:solidFill>
                        <a:schemeClr val="accent1"/>
                      </a:solidFill>
                      <a:prstDash val="solid"/>
                      <a:round/>
                      <a:headEnd type="none" w="med" len="med"/>
                      <a:tailEnd type="none" w="med" len="med"/>
                    </a:lnR>
                  </a:tcPr>
                </a:tc>
                <a:tc>
                  <a:txBody>
                    <a:bodyPr/>
                    <a:lstStyle/>
                    <a:p>
                      <a:pPr algn="ctr"/>
                      <a:r>
                        <a:rPr lang="en-US" sz="1900" dirty="0"/>
                        <a:t>57</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a:r>
                        <a:rPr lang="en-US" sz="1900" dirty="0"/>
                        <a:t>51</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a:r>
                        <a:rPr lang="en-US" sz="1900" dirty="0"/>
                        <a:t>17</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rowSpan="3">
                  <a:txBody>
                    <a:bodyPr/>
                    <a:lstStyle/>
                    <a:p>
                      <a:pPr algn="ctr"/>
                      <a:r>
                        <a:rPr lang="en-US" sz="1900" dirty="0"/>
                        <a:t>11</a:t>
                      </a:r>
                    </a:p>
                  </a:txBody>
                  <a:tcPr marL="91416" marR="91416" marT="45708" marB="45708" anchor="ctr">
                    <a:lnL w="3175"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918657874"/>
                  </a:ext>
                </a:extLst>
              </a:tr>
              <a:tr h="380901">
                <a:tc>
                  <a:txBody>
                    <a:bodyPr/>
                    <a:lstStyle/>
                    <a:p>
                      <a:r>
                        <a:rPr lang="en-US" sz="1900" dirty="0"/>
                        <a:t>Skeletal Disease</a:t>
                      </a:r>
                    </a:p>
                  </a:txBody>
                  <a:tcPr marL="91416" marR="91416" marT="45708" marB="45708" anchor="ctr">
                    <a:lnR w="3175" cap="flat" cmpd="sng" algn="ctr">
                      <a:solidFill>
                        <a:schemeClr val="accent1"/>
                      </a:solidFill>
                      <a:prstDash val="solid"/>
                      <a:round/>
                      <a:headEnd type="none" w="med" len="med"/>
                      <a:tailEnd type="none" w="med" len="med"/>
                    </a:lnR>
                  </a:tcPr>
                </a:tc>
                <a:tc>
                  <a:txBody>
                    <a:bodyPr/>
                    <a:lstStyle/>
                    <a:p>
                      <a:pPr algn="ctr"/>
                      <a:r>
                        <a:rPr lang="en-US" sz="1900" dirty="0"/>
                        <a:t>23</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a:r>
                        <a:rPr lang="en-US" sz="1900" dirty="0"/>
                        <a:t>10</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a:r>
                        <a:rPr lang="en-US" sz="1900" dirty="0"/>
                        <a:t>1.4</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vMerge="1">
                  <a:txBody>
                    <a:bodyPr/>
                    <a:lstStyle/>
                    <a:p>
                      <a:pPr algn="ctr"/>
                      <a:r>
                        <a:rPr lang="en-US" dirty="0"/>
                        <a:t>11</a:t>
                      </a:r>
                    </a:p>
                  </a:txBody>
                  <a:tcPr/>
                </a:tc>
                <a:extLst>
                  <a:ext uri="{0D108BD9-81ED-4DB2-BD59-A6C34878D82A}">
                    <a16:rowId xmlns:a16="http://schemas.microsoft.com/office/drawing/2014/main" val="299353367"/>
                  </a:ext>
                </a:extLst>
              </a:tr>
              <a:tr h="380901">
                <a:tc>
                  <a:txBody>
                    <a:bodyPr/>
                    <a:lstStyle/>
                    <a:p>
                      <a:r>
                        <a:rPr lang="en-US" sz="1900" dirty="0"/>
                        <a:t>Hypercalciuria</a:t>
                      </a:r>
                    </a:p>
                  </a:txBody>
                  <a:tcPr marL="91416" marR="91416" marT="45708" marB="45708" anchor="ctr">
                    <a:lnR w="3175" cap="flat" cmpd="sng" algn="ctr">
                      <a:solidFill>
                        <a:schemeClr val="accent1"/>
                      </a:solidFill>
                      <a:prstDash val="solid"/>
                      <a:round/>
                      <a:headEnd type="none" w="med" len="med"/>
                      <a:tailEnd type="none" w="med" len="med"/>
                    </a:lnR>
                  </a:tcPr>
                </a:tc>
                <a:tc>
                  <a:txBody>
                    <a:bodyPr/>
                    <a:lstStyle/>
                    <a:p>
                      <a:pPr algn="ctr"/>
                      <a:r>
                        <a:rPr lang="en-US" sz="1900" dirty="0"/>
                        <a:t>--</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a:r>
                        <a:rPr lang="en-US" sz="1900" dirty="0"/>
                        <a:t>36</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a:r>
                        <a:rPr lang="en-US" sz="1900" dirty="0"/>
                        <a:t>39</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vMerge="1">
                  <a:txBody>
                    <a:bodyPr/>
                    <a:lstStyle/>
                    <a:p>
                      <a:pPr algn="ctr"/>
                      <a:endParaRPr lang="en-US" dirty="0"/>
                    </a:p>
                  </a:txBody>
                  <a:tcPr/>
                </a:tc>
                <a:extLst>
                  <a:ext uri="{0D108BD9-81ED-4DB2-BD59-A6C34878D82A}">
                    <a16:rowId xmlns:a16="http://schemas.microsoft.com/office/drawing/2014/main" val="1611281499"/>
                  </a:ext>
                </a:extLst>
              </a:tr>
              <a:tr h="380901">
                <a:tc>
                  <a:txBody>
                    <a:bodyPr/>
                    <a:lstStyle/>
                    <a:p>
                      <a:r>
                        <a:rPr lang="en-US" sz="1900" dirty="0"/>
                        <a:t>Asymptomatic</a:t>
                      </a:r>
                    </a:p>
                  </a:txBody>
                  <a:tcPr marL="91416" marR="91416" marT="45708" marB="45708" anchor="ctr">
                    <a:lnR w="3175" cap="flat" cmpd="sng" algn="ctr">
                      <a:solidFill>
                        <a:schemeClr val="accent1"/>
                      </a:solidFill>
                      <a:prstDash val="solid"/>
                      <a:round/>
                      <a:headEnd type="none" w="med" len="med"/>
                      <a:tailEnd type="none" w="med" len="med"/>
                    </a:lnR>
                  </a:tcPr>
                </a:tc>
                <a:tc>
                  <a:txBody>
                    <a:bodyPr/>
                    <a:lstStyle/>
                    <a:p>
                      <a:pPr algn="ctr"/>
                      <a:r>
                        <a:rPr lang="en-US" sz="1900" dirty="0"/>
                        <a:t>0.6</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a:r>
                        <a:rPr lang="en-US" sz="1900" dirty="0"/>
                        <a:t>18</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a:r>
                        <a:rPr lang="en-US" sz="1900" dirty="0"/>
                        <a:t>80</a:t>
                      </a:r>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ctr"/>
                      <a:r>
                        <a:rPr lang="en-US" sz="1900" dirty="0"/>
                        <a:t>89</a:t>
                      </a:r>
                    </a:p>
                  </a:txBody>
                  <a:tcPr marL="91416" marR="91416" marT="45708" marB="45708" anchor="ctr">
                    <a:lnL w="3175"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915268230"/>
                  </a:ext>
                </a:extLst>
              </a:tr>
            </a:tbl>
          </a:graphicData>
        </a:graphic>
      </p:graphicFrame>
      <p:sp>
        <p:nvSpPr>
          <p:cNvPr id="3" name="Title 2">
            <a:extLst>
              <a:ext uri="{FF2B5EF4-FFF2-40B4-BE49-F238E27FC236}">
                <a16:creationId xmlns:a16="http://schemas.microsoft.com/office/drawing/2014/main" id="{82970C35-E943-356E-FF3D-31B34022BE51}"/>
              </a:ext>
            </a:extLst>
          </p:cNvPr>
          <p:cNvSpPr>
            <a:spLocks noGrp="1"/>
          </p:cNvSpPr>
          <p:nvPr>
            <p:ph type="title"/>
          </p:nvPr>
        </p:nvSpPr>
        <p:spPr/>
        <p:txBody>
          <a:bodyPr/>
          <a:lstStyle/>
          <a:p>
            <a:r>
              <a:rPr lang="en-US" dirty="0"/>
              <a:t>Changing Clinical Spectrum</a:t>
            </a:r>
          </a:p>
        </p:txBody>
      </p:sp>
      <p:sp>
        <p:nvSpPr>
          <p:cNvPr id="14" name="Right Brace 13">
            <a:extLst>
              <a:ext uri="{FF2B5EF4-FFF2-40B4-BE49-F238E27FC236}">
                <a16:creationId xmlns:a16="http://schemas.microsoft.com/office/drawing/2014/main" id="{9AA7E750-228F-BD86-1E7B-4820200D46DF}"/>
              </a:ext>
            </a:extLst>
          </p:cNvPr>
          <p:cNvSpPr/>
          <p:nvPr/>
        </p:nvSpPr>
        <p:spPr>
          <a:xfrm>
            <a:off x="9385919" y="3244476"/>
            <a:ext cx="323109" cy="764428"/>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99"/>
          </a:p>
        </p:txBody>
      </p:sp>
      <p:sp>
        <p:nvSpPr>
          <p:cNvPr id="16" name="Arrow: Up 15">
            <a:extLst>
              <a:ext uri="{FF2B5EF4-FFF2-40B4-BE49-F238E27FC236}">
                <a16:creationId xmlns:a16="http://schemas.microsoft.com/office/drawing/2014/main" id="{683842CE-0A5C-6FEC-7465-EA45B00723DF}"/>
              </a:ext>
            </a:extLst>
          </p:cNvPr>
          <p:cNvSpPr/>
          <p:nvPr/>
        </p:nvSpPr>
        <p:spPr>
          <a:xfrm>
            <a:off x="7110857" y="4635830"/>
            <a:ext cx="165495" cy="466440"/>
          </a:xfrm>
          <a:prstGeom prst="upArrow">
            <a:avLst/>
          </a:prstGeom>
          <a:solidFill>
            <a:schemeClr val="accent1"/>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399"/>
          </a:p>
        </p:txBody>
      </p:sp>
      <p:sp>
        <p:nvSpPr>
          <p:cNvPr id="17" name="Arrow: Up 16">
            <a:extLst>
              <a:ext uri="{FF2B5EF4-FFF2-40B4-BE49-F238E27FC236}">
                <a16:creationId xmlns:a16="http://schemas.microsoft.com/office/drawing/2014/main" id="{1AB4FDB7-1631-6DE4-A718-E62EC218C8CF}"/>
              </a:ext>
            </a:extLst>
          </p:cNvPr>
          <p:cNvSpPr/>
          <p:nvPr/>
        </p:nvSpPr>
        <p:spPr>
          <a:xfrm>
            <a:off x="9303170" y="4635830"/>
            <a:ext cx="165495" cy="466440"/>
          </a:xfrm>
          <a:prstGeom prst="upArrow">
            <a:avLst/>
          </a:prstGeom>
          <a:solidFill>
            <a:schemeClr val="accent1"/>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399"/>
          </a:p>
        </p:txBody>
      </p:sp>
      <p:sp>
        <p:nvSpPr>
          <p:cNvPr id="18" name="TextBox 17">
            <a:extLst>
              <a:ext uri="{FF2B5EF4-FFF2-40B4-BE49-F238E27FC236}">
                <a16:creationId xmlns:a16="http://schemas.microsoft.com/office/drawing/2014/main" id="{3CBF0A60-9B87-156A-4D9E-654929D616AC}"/>
              </a:ext>
            </a:extLst>
          </p:cNvPr>
          <p:cNvSpPr txBox="1"/>
          <p:nvPr/>
        </p:nvSpPr>
        <p:spPr>
          <a:xfrm>
            <a:off x="6279443" y="5186544"/>
            <a:ext cx="1828324" cy="1199632"/>
          </a:xfrm>
          <a:prstGeom prst="rect">
            <a:avLst/>
          </a:prstGeom>
          <a:noFill/>
        </p:spPr>
        <p:txBody>
          <a:bodyPr wrap="square" rtlCol="0">
            <a:spAutoFit/>
          </a:bodyPr>
          <a:lstStyle/>
          <a:p>
            <a:pPr algn="ctr"/>
            <a:r>
              <a:rPr lang="en-US" sz="2399" dirty="0"/>
              <a:t>Automated chemistry panels</a:t>
            </a:r>
          </a:p>
        </p:txBody>
      </p:sp>
      <p:sp>
        <p:nvSpPr>
          <p:cNvPr id="19" name="TextBox 18">
            <a:extLst>
              <a:ext uri="{FF2B5EF4-FFF2-40B4-BE49-F238E27FC236}">
                <a16:creationId xmlns:a16="http://schemas.microsoft.com/office/drawing/2014/main" id="{CAFD3202-CB43-1B09-D806-5E6D3A3BCE62}"/>
              </a:ext>
            </a:extLst>
          </p:cNvPr>
          <p:cNvSpPr txBox="1"/>
          <p:nvPr/>
        </p:nvSpPr>
        <p:spPr>
          <a:xfrm>
            <a:off x="8459213" y="5186544"/>
            <a:ext cx="2018905" cy="1199632"/>
          </a:xfrm>
          <a:prstGeom prst="rect">
            <a:avLst/>
          </a:prstGeom>
          <a:noFill/>
        </p:spPr>
        <p:txBody>
          <a:bodyPr wrap="square" rtlCol="0">
            <a:spAutoFit/>
          </a:bodyPr>
          <a:lstStyle/>
          <a:p>
            <a:pPr algn="ctr"/>
            <a:r>
              <a:rPr lang="en-US" sz="2399" dirty="0"/>
              <a:t>Osteoporosis screening by DXA</a:t>
            </a:r>
          </a:p>
        </p:txBody>
      </p:sp>
    </p:spTree>
    <p:extLst>
      <p:ext uri="{BB962C8B-B14F-4D97-AF65-F5344CB8AC3E}">
        <p14:creationId xmlns:p14="http://schemas.microsoft.com/office/powerpoint/2010/main" val="24062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AECF-F814-4655-BC42-C5E625467ECC}"/>
              </a:ext>
            </a:extLst>
          </p:cNvPr>
          <p:cNvSpPr>
            <a:spLocks noGrp="1"/>
          </p:cNvSpPr>
          <p:nvPr>
            <p:ph type="title"/>
          </p:nvPr>
        </p:nvSpPr>
        <p:spPr/>
        <p:txBody>
          <a:bodyPr/>
          <a:lstStyle/>
          <a:p>
            <a:r>
              <a:rPr lang="en-US" dirty="0"/>
              <a:t>Clinical Phenotypes of PHPT</a:t>
            </a:r>
          </a:p>
        </p:txBody>
      </p:sp>
      <p:sp>
        <p:nvSpPr>
          <p:cNvPr id="3" name="Content Placeholder 2">
            <a:extLst>
              <a:ext uri="{FF2B5EF4-FFF2-40B4-BE49-F238E27FC236}">
                <a16:creationId xmlns:a16="http://schemas.microsoft.com/office/drawing/2014/main" id="{BF8377F4-1623-4452-92D3-9EF4FAAAF258}"/>
              </a:ext>
            </a:extLst>
          </p:cNvPr>
          <p:cNvSpPr>
            <a:spLocks noGrp="1"/>
          </p:cNvSpPr>
          <p:nvPr>
            <p:ph idx="1"/>
          </p:nvPr>
        </p:nvSpPr>
        <p:spPr/>
        <p:txBody>
          <a:bodyPr>
            <a:normAutofit/>
          </a:bodyPr>
          <a:lstStyle/>
          <a:p>
            <a:r>
              <a:rPr lang="en-US" dirty="0">
                <a:solidFill>
                  <a:schemeClr val="accent1"/>
                </a:solidFill>
              </a:rPr>
              <a:t>Symptomatic PHPT:</a:t>
            </a:r>
          </a:p>
          <a:p>
            <a:pPr marL="461963" indent="-223838"/>
            <a:r>
              <a:rPr lang="en-US" dirty="0"/>
              <a:t>Marked hypercalcemia </a:t>
            </a:r>
          </a:p>
          <a:p>
            <a:pPr marL="461963" indent="-223838"/>
            <a:r>
              <a:rPr lang="en-US" dirty="0"/>
              <a:t>Osteitis fibrosa cystica</a:t>
            </a:r>
          </a:p>
          <a:p>
            <a:pPr marL="461963" indent="-223838"/>
            <a:r>
              <a:rPr lang="en-US" dirty="0"/>
              <a:t>Fractures </a:t>
            </a:r>
          </a:p>
          <a:p>
            <a:pPr marL="461963" indent="-223838"/>
            <a:r>
              <a:rPr lang="en-US" dirty="0"/>
              <a:t>Chronic kidney disease </a:t>
            </a:r>
          </a:p>
          <a:p>
            <a:pPr marL="461963" indent="-223838"/>
            <a:r>
              <a:rPr lang="en-US" dirty="0"/>
              <a:t>Nephrolithiasis </a:t>
            </a:r>
          </a:p>
          <a:p>
            <a:pPr marL="461963" indent="-223838"/>
            <a:r>
              <a:rPr lang="en-US" dirty="0"/>
              <a:t>Nephrocalcinosis </a:t>
            </a:r>
          </a:p>
          <a:p>
            <a:pPr marL="461963" indent="-223838"/>
            <a:r>
              <a:rPr lang="en-US" dirty="0"/>
              <a:t>Neuromuscular (proximal myopathy)</a:t>
            </a:r>
          </a:p>
          <a:p>
            <a:pPr marL="0" indent="0">
              <a:buNone/>
            </a:pPr>
            <a:endParaRPr lang="en-US" dirty="0"/>
          </a:p>
        </p:txBody>
      </p:sp>
      <p:sp>
        <p:nvSpPr>
          <p:cNvPr id="4" name="TextBox 3">
            <a:extLst>
              <a:ext uri="{FF2B5EF4-FFF2-40B4-BE49-F238E27FC236}">
                <a16:creationId xmlns:a16="http://schemas.microsoft.com/office/drawing/2014/main" id="{14169000-2F83-4678-ACDD-DA43106575CE}"/>
              </a:ext>
            </a:extLst>
          </p:cNvPr>
          <p:cNvSpPr txBox="1"/>
          <p:nvPr/>
        </p:nvSpPr>
        <p:spPr>
          <a:xfrm>
            <a:off x="6094412" y="6266988"/>
            <a:ext cx="6095920" cy="461545"/>
          </a:xfrm>
          <a:prstGeom prst="rect">
            <a:avLst/>
          </a:prstGeom>
          <a:noFill/>
        </p:spPr>
        <p:txBody>
          <a:bodyPr wrap="square">
            <a:spAutoFit/>
          </a:bodyPr>
          <a:lstStyle/>
          <a:p>
            <a:pPr algn="r"/>
            <a:r>
              <a:rPr lang="en-US" sz="1200" dirty="0">
                <a:solidFill>
                  <a:schemeClr val="tx1">
                    <a:lumMod val="50000"/>
                    <a:lumOff val="50000"/>
                  </a:schemeClr>
                </a:solidFill>
                <a:latin typeface="+mj-lt"/>
              </a:rPr>
              <a:t>Bilezikian JP, Khan AA et al., </a:t>
            </a:r>
            <a:r>
              <a:rPr lang="en-US" sz="1200" i="1" dirty="0">
                <a:solidFill>
                  <a:schemeClr val="tx1">
                    <a:lumMod val="50000"/>
                    <a:lumOff val="50000"/>
                  </a:schemeClr>
                </a:solidFill>
                <a:latin typeface="+mj-lt"/>
              </a:rPr>
              <a:t>J Bone Miner Res, </a:t>
            </a:r>
            <a:r>
              <a:rPr lang="en-US" sz="1200" dirty="0">
                <a:solidFill>
                  <a:schemeClr val="tx1">
                    <a:lumMod val="50000"/>
                    <a:lumOff val="50000"/>
                  </a:schemeClr>
                </a:solidFill>
                <a:latin typeface="+mj-lt"/>
              </a:rPr>
              <a:t>2022</a:t>
            </a:r>
          </a:p>
          <a:p>
            <a:pPr algn="r"/>
            <a:r>
              <a:rPr lang="en-US" sz="1200" dirty="0">
                <a:solidFill>
                  <a:schemeClr val="tx1">
                    <a:lumMod val="50000"/>
                    <a:lumOff val="50000"/>
                  </a:schemeClr>
                </a:solidFill>
                <a:latin typeface="+mj-lt"/>
              </a:rPr>
              <a:t>El-Hajj Fuleihan et al., </a:t>
            </a:r>
            <a:r>
              <a:rPr lang="en-US" sz="1200" i="1" dirty="0">
                <a:solidFill>
                  <a:schemeClr val="tx1">
                    <a:lumMod val="50000"/>
                    <a:lumOff val="50000"/>
                  </a:schemeClr>
                </a:solidFill>
                <a:latin typeface="+mj-lt"/>
              </a:rPr>
              <a:t>J Bone Miner Res, </a:t>
            </a:r>
            <a:r>
              <a:rPr lang="en-US" sz="1200" dirty="0">
                <a:solidFill>
                  <a:schemeClr val="tx1">
                    <a:lumMod val="50000"/>
                    <a:lumOff val="50000"/>
                  </a:schemeClr>
                </a:solidFill>
                <a:latin typeface="+mj-lt"/>
              </a:rPr>
              <a:t>2022 </a:t>
            </a:r>
          </a:p>
        </p:txBody>
      </p:sp>
    </p:spTree>
    <p:extLst>
      <p:ext uri="{BB962C8B-B14F-4D97-AF65-F5344CB8AC3E}">
        <p14:creationId xmlns:p14="http://schemas.microsoft.com/office/powerpoint/2010/main" val="108482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AECF-F814-4655-BC42-C5E625467ECC}"/>
              </a:ext>
            </a:extLst>
          </p:cNvPr>
          <p:cNvSpPr>
            <a:spLocks noGrp="1"/>
          </p:cNvSpPr>
          <p:nvPr>
            <p:ph type="title"/>
          </p:nvPr>
        </p:nvSpPr>
        <p:spPr/>
        <p:txBody>
          <a:bodyPr/>
          <a:lstStyle/>
          <a:p>
            <a:r>
              <a:rPr lang="en-US" dirty="0"/>
              <a:t>Clinical Phenotypes of PHPT</a:t>
            </a:r>
          </a:p>
        </p:txBody>
      </p:sp>
      <p:sp>
        <p:nvSpPr>
          <p:cNvPr id="3" name="Content Placeholder 2">
            <a:extLst>
              <a:ext uri="{FF2B5EF4-FFF2-40B4-BE49-F238E27FC236}">
                <a16:creationId xmlns:a16="http://schemas.microsoft.com/office/drawing/2014/main" id="{BF8377F4-1623-4452-92D3-9EF4FAAAF258}"/>
              </a:ext>
            </a:extLst>
          </p:cNvPr>
          <p:cNvSpPr>
            <a:spLocks noGrp="1"/>
          </p:cNvSpPr>
          <p:nvPr>
            <p:ph idx="1"/>
          </p:nvPr>
        </p:nvSpPr>
        <p:spPr/>
        <p:txBody>
          <a:bodyPr/>
          <a:lstStyle/>
          <a:p>
            <a:r>
              <a:rPr lang="en-US" dirty="0">
                <a:solidFill>
                  <a:schemeClr val="accent1"/>
                </a:solidFill>
              </a:rPr>
              <a:t>Asymptomatic PHPT: </a:t>
            </a:r>
          </a:p>
          <a:p>
            <a:pPr marL="461963" indent="-236538"/>
            <a:r>
              <a:rPr lang="en-US" dirty="0"/>
              <a:t>No overt symptoms, typically discovered by biochemical screening</a:t>
            </a:r>
          </a:p>
          <a:p>
            <a:r>
              <a:rPr lang="en-US" dirty="0">
                <a:solidFill>
                  <a:schemeClr val="accent1"/>
                </a:solidFill>
              </a:rPr>
              <a:t>Asymptomatic with </a:t>
            </a:r>
            <a:r>
              <a:rPr lang="en-US" dirty="0"/>
              <a:t>target organ involvement </a:t>
            </a:r>
          </a:p>
          <a:p>
            <a:r>
              <a:rPr lang="en-US" dirty="0">
                <a:solidFill>
                  <a:schemeClr val="accent1"/>
                </a:solidFill>
              </a:rPr>
              <a:t>Asymptomatic without </a:t>
            </a:r>
            <a:r>
              <a:rPr lang="en-US" dirty="0"/>
              <a:t>target organ involvement</a:t>
            </a:r>
          </a:p>
          <a:p>
            <a:endParaRPr lang="en-US" dirty="0"/>
          </a:p>
          <a:p>
            <a:pPr marL="0" indent="0">
              <a:buNone/>
            </a:pPr>
            <a:endParaRPr lang="en-US" dirty="0"/>
          </a:p>
        </p:txBody>
      </p:sp>
      <p:sp>
        <p:nvSpPr>
          <p:cNvPr id="8" name="TextBox 7">
            <a:extLst>
              <a:ext uri="{FF2B5EF4-FFF2-40B4-BE49-F238E27FC236}">
                <a16:creationId xmlns:a16="http://schemas.microsoft.com/office/drawing/2014/main" id="{A26F7042-26DA-D6BC-18EF-D32BC94196B9}"/>
              </a:ext>
            </a:extLst>
          </p:cNvPr>
          <p:cNvSpPr txBox="1"/>
          <p:nvPr/>
        </p:nvSpPr>
        <p:spPr>
          <a:xfrm>
            <a:off x="6094412" y="6266988"/>
            <a:ext cx="6095920" cy="461545"/>
          </a:xfrm>
          <a:prstGeom prst="rect">
            <a:avLst/>
          </a:prstGeom>
          <a:noFill/>
        </p:spPr>
        <p:txBody>
          <a:bodyPr wrap="square">
            <a:spAutoFit/>
          </a:bodyPr>
          <a:lstStyle/>
          <a:p>
            <a:pPr algn="r"/>
            <a:r>
              <a:rPr lang="en-US" sz="1200" dirty="0">
                <a:solidFill>
                  <a:schemeClr val="tx1">
                    <a:lumMod val="50000"/>
                    <a:lumOff val="50000"/>
                  </a:schemeClr>
                </a:solidFill>
                <a:latin typeface="+mj-lt"/>
              </a:rPr>
              <a:t>Bilezikian JP, Khan AA et al., </a:t>
            </a:r>
            <a:r>
              <a:rPr lang="en-US" sz="1200" i="1" dirty="0">
                <a:solidFill>
                  <a:schemeClr val="tx1">
                    <a:lumMod val="50000"/>
                    <a:lumOff val="50000"/>
                  </a:schemeClr>
                </a:solidFill>
                <a:latin typeface="+mj-lt"/>
              </a:rPr>
              <a:t>J Bone Miner Res, </a:t>
            </a:r>
            <a:r>
              <a:rPr lang="en-US" sz="1200" dirty="0">
                <a:solidFill>
                  <a:schemeClr val="tx1">
                    <a:lumMod val="50000"/>
                    <a:lumOff val="50000"/>
                  </a:schemeClr>
                </a:solidFill>
                <a:latin typeface="+mj-lt"/>
              </a:rPr>
              <a:t>2022</a:t>
            </a:r>
          </a:p>
          <a:p>
            <a:pPr algn="r"/>
            <a:r>
              <a:rPr lang="en-US" sz="1200" dirty="0">
                <a:solidFill>
                  <a:schemeClr val="tx1">
                    <a:lumMod val="50000"/>
                    <a:lumOff val="50000"/>
                  </a:schemeClr>
                </a:solidFill>
                <a:latin typeface="+mj-lt"/>
              </a:rPr>
              <a:t>El-Hajj Fuleihan et al., </a:t>
            </a:r>
            <a:r>
              <a:rPr lang="en-US" sz="1200" i="1" dirty="0">
                <a:solidFill>
                  <a:schemeClr val="tx1">
                    <a:lumMod val="50000"/>
                    <a:lumOff val="50000"/>
                  </a:schemeClr>
                </a:solidFill>
                <a:latin typeface="+mj-lt"/>
              </a:rPr>
              <a:t>J Bone Miner Res, </a:t>
            </a:r>
            <a:r>
              <a:rPr lang="en-US" sz="1200" dirty="0">
                <a:solidFill>
                  <a:schemeClr val="tx1">
                    <a:lumMod val="50000"/>
                    <a:lumOff val="50000"/>
                  </a:schemeClr>
                </a:solidFill>
                <a:latin typeface="+mj-lt"/>
              </a:rPr>
              <a:t>2022 </a:t>
            </a:r>
          </a:p>
        </p:txBody>
      </p:sp>
    </p:spTree>
    <p:extLst>
      <p:ext uri="{BB962C8B-B14F-4D97-AF65-F5344CB8AC3E}">
        <p14:creationId xmlns:p14="http://schemas.microsoft.com/office/powerpoint/2010/main" val="300829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D4526"/>
                </a:solidFill>
                <a:latin typeface="1898 Sans"/>
                <a:cs typeface="1898 Sans"/>
              </a:rPr>
              <a:t>Disclosure Statement</a:t>
            </a:r>
            <a:endParaRPr lang="en-US" dirty="0">
              <a:latin typeface="1898 Sans"/>
              <a:cs typeface="1898 Sans"/>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43" y="6446518"/>
            <a:ext cx="4680236" cy="351448"/>
          </a:xfrm>
          <a:prstGeom prst="rect">
            <a:avLst/>
          </a:prstGeom>
        </p:spPr>
      </p:pic>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n-US" sz="2400" b="1" dirty="0">
                <a:latin typeface="1898 Sans"/>
                <a:cs typeface="1898 Sans"/>
              </a:rPr>
              <a:t>Speaker:</a:t>
            </a:r>
          </a:p>
          <a:p>
            <a:pPr algn="l"/>
            <a:endParaRPr lang="en-US" sz="1400" b="1" dirty="0">
              <a:latin typeface="1898 Sans"/>
              <a:cs typeface="1898 Sans"/>
            </a:endParaRPr>
          </a:p>
          <a:p>
            <a:pPr lvl="1" algn="l">
              <a:spcBef>
                <a:spcPts val="0"/>
              </a:spcBef>
            </a:pPr>
            <a:r>
              <a:rPr lang="en-US" sz="2400" b="1" dirty="0">
                <a:latin typeface="1898 Sans"/>
                <a:cs typeface="1898 Sans"/>
              </a:rPr>
              <a:t>Dr. Jad Sfeir</a:t>
            </a:r>
          </a:p>
          <a:p>
            <a:pPr lvl="1" algn="l">
              <a:spcBef>
                <a:spcPts val="0"/>
              </a:spcBef>
            </a:pPr>
            <a:endParaRPr lang="en-US" b="1" dirty="0">
              <a:latin typeface="1898 Sans"/>
              <a:cs typeface="1898 Sans"/>
            </a:endParaRPr>
          </a:p>
          <a:p>
            <a:pPr marL="342900" indent="-342900" algn="l">
              <a:buClrTx/>
              <a:buFont typeface="Arial"/>
              <a:buChar char="•"/>
            </a:pPr>
            <a:r>
              <a:rPr lang="en-US" sz="2400" dirty="0">
                <a:latin typeface="1898 Sans"/>
                <a:cs typeface="1898 Sans"/>
              </a:rPr>
              <a:t>Has no relevant financial relationships to disclose</a:t>
            </a:r>
          </a:p>
          <a:p>
            <a:pPr marL="342900" indent="-342900" algn="l">
              <a:buClrTx/>
              <a:buFont typeface="Arial"/>
              <a:buChar char="•"/>
            </a:pPr>
            <a:r>
              <a:rPr lang="en-US" sz="2400" dirty="0">
                <a:latin typeface="1898 Sans"/>
                <a:cs typeface="1898 Sans"/>
              </a:rPr>
              <a:t>Will not be discussing unlabeled/unapproved use of drugs or products</a:t>
            </a:r>
          </a:p>
        </p:txBody>
      </p:sp>
    </p:spTree>
    <p:extLst>
      <p:ext uri="{BB962C8B-B14F-4D97-AF65-F5344CB8AC3E}">
        <p14:creationId xmlns:p14="http://schemas.microsoft.com/office/powerpoint/2010/main" val="45118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3FBD-92B1-AF6E-3058-53C15D66B0E5}"/>
              </a:ext>
            </a:extLst>
          </p:cNvPr>
          <p:cNvSpPr>
            <a:spLocks noGrp="1"/>
          </p:cNvSpPr>
          <p:nvPr>
            <p:ph type="title"/>
          </p:nvPr>
        </p:nvSpPr>
        <p:spPr/>
        <p:txBody>
          <a:bodyPr/>
          <a:lstStyle/>
          <a:p>
            <a:r>
              <a:rPr lang="en-US" dirty="0"/>
              <a:t>Clinical Phenotypes of PHPT</a:t>
            </a:r>
          </a:p>
        </p:txBody>
      </p:sp>
      <p:sp>
        <p:nvSpPr>
          <p:cNvPr id="3" name="Content Placeholder 2">
            <a:extLst>
              <a:ext uri="{FF2B5EF4-FFF2-40B4-BE49-F238E27FC236}">
                <a16:creationId xmlns:a16="http://schemas.microsoft.com/office/drawing/2014/main" id="{82EA888C-51BC-44B8-814C-7D8000D8B194}"/>
              </a:ext>
            </a:extLst>
          </p:cNvPr>
          <p:cNvSpPr>
            <a:spLocks noGrp="1"/>
          </p:cNvSpPr>
          <p:nvPr>
            <p:ph idx="1"/>
          </p:nvPr>
        </p:nvSpPr>
        <p:spPr/>
        <p:txBody>
          <a:bodyPr vert="horz" lIns="91416" tIns="45708" rIns="91416" bIns="45708" rtlCol="0" anchor="t">
            <a:normAutofit/>
          </a:bodyPr>
          <a:lstStyle/>
          <a:p>
            <a:r>
              <a:rPr lang="en-US" dirty="0">
                <a:solidFill>
                  <a:schemeClr val="accent1"/>
                </a:solidFill>
              </a:rPr>
              <a:t>Normocalcemic PHPT: </a:t>
            </a:r>
          </a:p>
          <a:p>
            <a:pPr marL="484188" indent="-317500">
              <a:lnSpc>
                <a:spcPct val="150000"/>
              </a:lnSpc>
              <a:spcBef>
                <a:spcPts val="0"/>
              </a:spcBef>
              <a:defRPr/>
            </a:pPr>
            <a:r>
              <a:rPr lang="en-US" dirty="0">
                <a:ea typeface="Calibri" panose="020F0502020204030204" pitchFamily="34" charset="0"/>
                <a:cs typeface="Times New Roman" panose="02020603050405020304" pitchFamily="18" charset="0"/>
              </a:rPr>
              <a:t>Normal adjusted total calcium and normal ionized calcium levels</a:t>
            </a:r>
          </a:p>
          <a:p>
            <a:pPr marL="484188" indent="-317500">
              <a:lnSpc>
                <a:spcPct val="100000"/>
              </a:lnSpc>
              <a:spcBef>
                <a:spcPts val="0"/>
              </a:spcBef>
              <a:defRPr/>
            </a:pPr>
            <a:r>
              <a:rPr lang="en-US" dirty="0">
                <a:ea typeface="Calibri" panose="020F0502020204030204" pitchFamily="34" charset="0"/>
                <a:cs typeface="Times New Roman"/>
              </a:rPr>
              <a:t>Elevated intact PTH (2</a:t>
            </a:r>
            <a:r>
              <a:rPr lang="en-US" baseline="30000" dirty="0">
                <a:ea typeface="Calibri" panose="020F0502020204030204" pitchFamily="34" charset="0"/>
                <a:cs typeface="Times New Roman"/>
              </a:rPr>
              <a:t>nd</a:t>
            </a:r>
            <a:r>
              <a:rPr lang="en-US" dirty="0">
                <a:ea typeface="Calibri" panose="020F0502020204030204" pitchFamily="34" charset="0"/>
                <a:cs typeface="Times New Roman"/>
              </a:rPr>
              <a:t> or 3</a:t>
            </a:r>
            <a:r>
              <a:rPr lang="en-US" baseline="30000" dirty="0">
                <a:ea typeface="Calibri" panose="020F0502020204030204" pitchFamily="34" charset="0"/>
                <a:cs typeface="Times New Roman"/>
              </a:rPr>
              <a:t>rd</a:t>
            </a:r>
            <a:r>
              <a:rPr lang="en-US" dirty="0">
                <a:ea typeface="Calibri" panose="020F0502020204030204" pitchFamily="34" charset="0"/>
                <a:cs typeface="Times New Roman"/>
              </a:rPr>
              <a:t> generation assay) on at least 2 occasions over 3-6 months</a:t>
            </a:r>
          </a:p>
          <a:p>
            <a:pPr marL="484188" indent="-317500">
              <a:lnSpc>
                <a:spcPct val="150000"/>
              </a:lnSpc>
              <a:spcBef>
                <a:spcPts val="0"/>
              </a:spcBef>
              <a:defRPr/>
            </a:pPr>
            <a:r>
              <a:rPr lang="en-US" dirty="0">
                <a:ea typeface="Calibri" panose="020F0502020204030204" pitchFamily="34" charset="0"/>
                <a:cs typeface="Times New Roman" panose="02020603050405020304" pitchFamily="18" charset="0"/>
              </a:rPr>
              <a:t>Alternative causes for secondary HPT ruled out:</a:t>
            </a:r>
          </a:p>
          <a:p>
            <a:pPr marL="796925" lvl="1" indent="-317500">
              <a:lnSpc>
                <a:spcPct val="100000"/>
              </a:lnSpc>
              <a:spcBef>
                <a:spcPts val="0"/>
              </a:spcBef>
              <a:buFont typeface="Wingdings" panose="05000000000000000000" pitchFamily="2" charset="2"/>
              <a:buChar char="§"/>
              <a:defRPr/>
            </a:pPr>
            <a:r>
              <a:rPr lang="en-US" altLang="en-US" sz="2000" dirty="0"/>
              <a:t>Vitamin D deficiency (25-OH D &lt;30ng/mL = 75nmol/L)</a:t>
            </a:r>
            <a:endParaRPr lang="en-US" altLang="en-US" sz="2000" dirty="0">
              <a:cs typeface="Calibri" panose="020F0502020204030204"/>
            </a:endParaRPr>
          </a:p>
          <a:p>
            <a:pPr marL="796925" lvl="1" indent="-317500">
              <a:lnSpc>
                <a:spcPct val="100000"/>
              </a:lnSpc>
              <a:spcBef>
                <a:spcPts val="0"/>
              </a:spcBef>
              <a:buFont typeface="Wingdings" panose="05000000000000000000" pitchFamily="2" charset="2"/>
              <a:buChar char="§"/>
              <a:defRPr/>
            </a:pPr>
            <a:r>
              <a:rPr lang="en-US" altLang="en-US" sz="2000" dirty="0"/>
              <a:t>Renal insufficiency (eGFR &lt; 60 mL/min)</a:t>
            </a:r>
            <a:endParaRPr lang="en-US" altLang="en-US" sz="2000" dirty="0">
              <a:cs typeface="Calibri" panose="020F0502020204030204"/>
            </a:endParaRPr>
          </a:p>
          <a:p>
            <a:pPr marL="796925" lvl="1" indent="-317500">
              <a:lnSpc>
                <a:spcPct val="100000"/>
              </a:lnSpc>
              <a:spcBef>
                <a:spcPts val="0"/>
              </a:spcBef>
              <a:buFont typeface="Wingdings" panose="05000000000000000000" pitchFamily="2" charset="2"/>
              <a:buChar char="§"/>
              <a:defRPr/>
            </a:pPr>
            <a:r>
              <a:rPr lang="en-US" altLang="en-US" sz="2000" dirty="0"/>
              <a:t>Hypercalciuria</a:t>
            </a:r>
            <a:endParaRPr lang="en-US" altLang="en-US" sz="2000" dirty="0">
              <a:cs typeface="Calibri" panose="020F0502020204030204"/>
            </a:endParaRPr>
          </a:p>
        </p:txBody>
      </p:sp>
      <p:sp>
        <p:nvSpPr>
          <p:cNvPr id="8" name="TextBox 7">
            <a:extLst>
              <a:ext uri="{FF2B5EF4-FFF2-40B4-BE49-F238E27FC236}">
                <a16:creationId xmlns:a16="http://schemas.microsoft.com/office/drawing/2014/main" id="{51088BFF-CA5D-E43A-C07F-9E63EA08EDA7}"/>
              </a:ext>
            </a:extLst>
          </p:cNvPr>
          <p:cNvSpPr txBox="1"/>
          <p:nvPr/>
        </p:nvSpPr>
        <p:spPr>
          <a:xfrm>
            <a:off x="6094412" y="6266988"/>
            <a:ext cx="6095920" cy="461545"/>
          </a:xfrm>
          <a:prstGeom prst="rect">
            <a:avLst/>
          </a:prstGeom>
          <a:noFill/>
        </p:spPr>
        <p:txBody>
          <a:bodyPr wrap="square">
            <a:spAutoFit/>
          </a:bodyPr>
          <a:lstStyle/>
          <a:p>
            <a:pPr algn="r"/>
            <a:r>
              <a:rPr lang="en-US" sz="1200" dirty="0">
                <a:solidFill>
                  <a:schemeClr val="tx1">
                    <a:lumMod val="50000"/>
                    <a:lumOff val="50000"/>
                  </a:schemeClr>
                </a:solidFill>
                <a:latin typeface="+mj-lt"/>
              </a:rPr>
              <a:t>Bilezikian JP, Khan AA et al., </a:t>
            </a:r>
            <a:r>
              <a:rPr lang="en-US" sz="1200" i="1" dirty="0">
                <a:solidFill>
                  <a:schemeClr val="tx1">
                    <a:lumMod val="50000"/>
                    <a:lumOff val="50000"/>
                  </a:schemeClr>
                </a:solidFill>
                <a:latin typeface="+mj-lt"/>
              </a:rPr>
              <a:t>J Bone Miner Res, </a:t>
            </a:r>
            <a:r>
              <a:rPr lang="en-US" sz="1200" dirty="0">
                <a:solidFill>
                  <a:schemeClr val="tx1">
                    <a:lumMod val="50000"/>
                    <a:lumOff val="50000"/>
                  </a:schemeClr>
                </a:solidFill>
                <a:latin typeface="+mj-lt"/>
              </a:rPr>
              <a:t>2022</a:t>
            </a:r>
          </a:p>
          <a:p>
            <a:pPr algn="r"/>
            <a:r>
              <a:rPr lang="en-US" sz="1200" dirty="0">
                <a:solidFill>
                  <a:schemeClr val="tx1">
                    <a:lumMod val="50000"/>
                    <a:lumOff val="50000"/>
                  </a:schemeClr>
                </a:solidFill>
                <a:latin typeface="+mj-lt"/>
              </a:rPr>
              <a:t>El-Hajj Fuleihan et al., </a:t>
            </a:r>
            <a:r>
              <a:rPr lang="en-US" sz="1200" i="1" dirty="0">
                <a:solidFill>
                  <a:schemeClr val="tx1">
                    <a:lumMod val="50000"/>
                    <a:lumOff val="50000"/>
                  </a:schemeClr>
                </a:solidFill>
                <a:latin typeface="+mj-lt"/>
              </a:rPr>
              <a:t>J Bone Miner Res, </a:t>
            </a:r>
            <a:r>
              <a:rPr lang="en-US" sz="1200" dirty="0">
                <a:solidFill>
                  <a:schemeClr val="tx1">
                    <a:lumMod val="50000"/>
                    <a:lumOff val="50000"/>
                  </a:schemeClr>
                </a:solidFill>
                <a:latin typeface="+mj-lt"/>
              </a:rPr>
              <a:t>2022 </a:t>
            </a:r>
          </a:p>
        </p:txBody>
      </p:sp>
    </p:spTree>
    <p:extLst>
      <p:ext uri="{BB962C8B-B14F-4D97-AF65-F5344CB8AC3E}">
        <p14:creationId xmlns:p14="http://schemas.microsoft.com/office/powerpoint/2010/main" val="31203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7D3D-A423-94B1-F943-30DB84EF5FAF}"/>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E86587D0-357F-762C-0244-174CF5A255F8}"/>
              </a:ext>
            </a:extLst>
          </p:cNvPr>
          <p:cNvSpPr>
            <a:spLocks noGrp="1"/>
          </p:cNvSpPr>
          <p:nvPr>
            <p:ph idx="1"/>
          </p:nvPr>
        </p:nvSpPr>
        <p:spPr/>
        <p:txBody>
          <a:bodyPr/>
          <a:lstStyle/>
          <a:p>
            <a:pPr algn="l"/>
            <a:r>
              <a:rPr lang="en-US" b="0" i="0" u="none" strike="noStrike" baseline="0" dirty="0">
                <a:latin typeface="ArialMT"/>
              </a:rPr>
              <a:t>42-year-old woman referred for evaluation of hypercalcemia. </a:t>
            </a:r>
          </a:p>
          <a:p>
            <a:pPr algn="l"/>
            <a:r>
              <a:rPr lang="en-US" dirty="0">
                <a:latin typeface="ArialMT"/>
              </a:rPr>
              <a:t>History of bipolar disorder, well controlled on lithium for the past 15 years, and GERD. Notes generalized fatigue over the past few years. </a:t>
            </a:r>
            <a:endParaRPr lang="en-US" b="0" i="0" u="none" strike="noStrike" baseline="0" dirty="0">
              <a:latin typeface="ArialMT"/>
            </a:endParaRPr>
          </a:p>
          <a:p>
            <a:pPr algn="l"/>
            <a:r>
              <a:rPr lang="en-US" dirty="0">
                <a:latin typeface="ArialMT"/>
              </a:rPr>
              <a:t>N</a:t>
            </a:r>
            <a:r>
              <a:rPr lang="en-US" b="0" i="0" u="none" strike="noStrike" baseline="0" dirty="0">
                <a:latin typeface="ArialMT"/>
              </a:rPr>
              <a:t>o history of fractures or kidney stones</a:t>
            </a:r>
          </a:p>
          <a:p>
            <a:pPr algn="l"/>
            <a:r>
              <a:rPr lang="en-US" dirty="0">
                <a:latin typeface="ArialMT"/>
              </a:rPr>
              <a:t>Family history: unremarkable</a:t>
            </a:r>
          </a:p>
          <a:p>
            <a:pPr algn="l"/>
            <a:endParaRPr lang="en-US" dirty="0">
              <a:latin typeface="ArialMT"/>
            </a:endParaRPr>
          </a:p>
          <a:p>
            <a:pPr algn="l"/>
            <a:r>
              <a:rPr lang="en-US" b="0" i="0" u="none" strike="noStrike" baseline="0" dirty="0">
                <a:latin typeface="ArialMT"/>
              </a:rPr>
              <a:t>Meds: Lithium, omeprazole</a:t>
            </a:r>
          </a:p>
        </p:txBody>
      </p:sp>
    </p:spTree>
    <p:extLst>
      <p:ext uri="{BB962C8B-B14F-4D97-AF65-F5344CB8AC3E}">
        <p14:creationId xmlns:p14="http://schemas.microsoft.com/office/powerpoint/2010/main" val="20774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96FD-D496-325C-E25A-EEC9C0F895BD}"/>
              </a:ext>
            </a:extLst>
          </p:cNvPr>
          <p:cNvSpPr>
            <a:spLocks noGrp="1"/>
          </p:cNvSpPr>
          <p:nvPr>
            <p:ph type="title"/>
          </p:nvPr>
        </p:nvSpPr>
        <p:spPr/>
        <p:txBody>
          <a:bodyPr/>
          <a:lstStyle/>
          <a:p>
            <a:r>
              <a:rPr lang="en-US" dirty="0"/>
              <a:t>case 2</a:t>
            </a:r>
          </a:p>
        </p:txBody>
      </p:sp>
      <p:graphicFrame>
        <p:nvGraphicFramePr>
          <p:cNvPr id="4" name="Table 4">
            <a:extLst>
              <a:ext uri="{FF2B5EF4-FFF2-40B4-BE49-F238E27FC236}">
                <a16:creationId xmlns:a16="http://schemas.microsoft.com/office/drawing/2014/main" id="{4E4D0FED-654B-7245-E463-0580B0355303}"/>
              </a:ext>
            </a:extLst>
          </p:cNvPr>
          <p:cNvGraphicFramePr>
            <a:graphicFrameLocks noGrp="1"/>
          </p:cNvGraphicFramePr>
          <p:nvPr>
            <p:ph idx="1"/>
          </p:nvPr>
        </p:nvGraphicFramePr>
        <p:xfrm>
          <a:off x="973138" y="1590675"/>
          <a:ext cx="6608129" cy="3154680"/>
        </p:xfrm>
        <a:graphic>
          <a:graphicData uri="http://schemas.openxmlformats.org/drawingml/2006/table">
            <a:tbl>
              <a:tblPr firstRow="1" bandRow="1">
                <a:tableStyleId>{BC89EF96-8CEA-46FF-86C4-4CE0E7609802}</a:tableStyleId>
              </a:tblPr>
              <a:tblGrid>
                <a:gridCol w="2934018">
                  <a:extLst>
                    <a:ext uri="{9D8B030D-6E8A-4147-A177-3AD203B41FA5}">
                      <a16:colId xmlns:a16="http://schemas.microsoft.com/office/drawing/2014/main" val="3544708239"/>
                    </a:ext>
                  </a:extLst>
                </a:gridCol>
                <a:gridCol w="1527493">
                  <a:extLst>
                    <a:ext uri="{9D8B030D-6E8A-4147-A177-3AD203B41FA5}">
                      <a16:colId xmlns:a16="http://schemas.microsoft.com/office/drawing/2014/main" val="3065895729"/>
                    </a:ext>
                  </a:extLst>
                </a:gridCol>
                <a:gridCol w="2146618">
                  <a:extLst>
                    <a:ext uri="{9D8B030D-6E8A-4147-A177-3AD203B41FA5}">
                      <a16:colId xmlns:a16="http://schemas.microsoft.com/office/drawing/2014/main" val="923094217"/>
                    </a:ext>
                  </a:extLst>
                </a:gridCol>
              </a:tblGrid>
              <a:tr h="370840">
                <a:tc>
                  <a:txBody>
                    <a:bodyPr/>
                    <a:lstStyle/>
                    <a:p>
                      <a:endParaRPr lang="en-US" sz="2000" dirty="0"/>
                    </a:p>
                  </a:txBody>
                  <a:tcPr/>
                </a:tc>
                <a:tc>
                  <a:txBody>
                    <a:bodyPr/>
                    <a:lstStyle/>
                    <a:p>
                      <a:pPr algn="ctr"/>
                      <a:r>
                        <a:rPr lang="en-US" sz="2000" dirty="0"/>
                        <a:t>Results</a:t>
                      </a:r>
                    </a:p>
                  </a:txBody>
                  <a:tcPr/>
                </a:tc>
                <a:tc>
                  <a:txBody>
                    <a:bodyPr/>
                    <a:lstStyle/>
                    <a:p>
                      <a:pPr algn="ctr"/>
                      <a:r>
                        <a:rPr lang="en-US" sz="1800" dirty="0"/>
                        <a:t>Reference range</a:t>
                      </a:r>
                    </a:p>
                  </a:txBody>
                  <a:tcPr/>
                </a:tc>
                <a:extLst>
                  <a:ext uri="{0D108BD9-81ED-4DB2-BD59-A6C34878D82A}">
                    <a16:rowId xmlns:a16="http://schemas.microsoft.com/office/drawing/2014/main" val="3724673465"/>
                  </a:ext>
                </a:extLst>
              </a:tr>
              <a:tr h="370840">
                <a:tc>
                  <a:txBody>
                    <a:bodyPr/>
                    <a:lstStyle/>
                    <a:p>
                      <a:r>
                        <a:rPr lang="en-US" sz="2000" dirty="0"/>
                        <a:t>Calcium</a:t>
                      </a:r>
                    </a:p>
                  </a:txBody>
                  <a:tcPr/>
                </a:tc>
                <a:tc>
                  <a:txBody>
                    <a:bodyPr/>
                    <a:lstStyle/>
                    <a:p>
                      <a:pPr algn="ctr"/>
                      <a:r>
                        <a:rPr lang="en-US" sz="2000" dirty="0"/>
                        <a:t> </a:t>
                      </a:r>
                      <a:r>
                        <a:rPr lang="en-US" sz="2000" b="0" dirty="0"/>
                        <a:t>11.2</a:t>
                      </a:r>
                      <a:r>
                        <a:rPr lang="en-US" sz="2000" dirty="0"/>
                        <a:t> mg/dL</a:t>
                      </a:r>
                    </a:p>
                  </a:txBody>
                  <a:tcPr/>
                </a:tc>
                <a:tc>
                  <a:txBody>
                    <a:bodyPr/>
                    <a:lstStyle/>
                    <a:p>
                      <a:pPr algn="ctr"/>
                      <a:r>
                        <a:rPr lang="en-US" sz="1800" dirty="0"/>
                        <a:t> 8.9-10.1</a:t>
                      </a:r>
                    </a:p>
                  </a:txBody>
                  <a:tcPr/>
                </a:tc>
                <a:extLst>
                  <a:ext uri="{0D108BD9-81ED-4DB2-BD59-A6C34878D82A}">
                    <a16:rowId xmlns:a16="http://schemas.microsoft.com/office/drawing/2014/main" val="773019176"/>
                  </a:ext>
                </a:extLst>
              </a:tr>
              <a:tr h="370840">
                <a:tc>
                  <a:txBody>
                    <a:bodyPr/>
                    <a:lstStyle/>
                    <a:p>
                      <a:r>
                        <a:rPr lang="en-US" sz="2000" dirty="0"/>
                        <a:t>Phosphorus</a:t>
                      </a:r>
                    </a:p>
                  </a:txBody>
                  <a:tcPr/>
                </a:tc>
                <a:tc>
                  <a:txBody>
                    <a:bodyPr/>
                    <a:lstStyle/>
                    <a:p>
                      <a:pPr algn="ctr"/>
                      <a:r>
                        <a:rPr lang="en-US" sz="2000" dirty="0"/>
                        <a:t>2.4 mg/dL</a:t>
                      </a:r>
                    </a:p>
                  </a:txBody>
                  <a:tcPr/>
                </a:tc>
                <a:tc>
                  <a:txBody>
                    <a:bodyPr/>
                    <a:lstStyle/>
                    <a:p>
                      <a:pPr algn="ctr"/>
                      <a:r>
                        <a:rPr lang="en-US" sz="1800" dirty="0"/>
                        <a:t>2.5-4.5</a:t>
                      </a:r>
                    </a:p>
                  </a:txBody>
                  <a:tcPr/>
                </a:tc>
                <a:extLst>
                  <a:ext uri="{0D108BD9-81ED-4DB2-BD59-A6C34878D82A}">
                    <a16:rowId xmlns:a16="http://schemas.microsoft.com/office/drawing/2014/main" val="3613122153"/>
                  </a:ext>
                </a:extLst>
              </a:tr>
              <a:tr h="370840">
                <a:tc>
                  <a:txBody>
                    <a:bodyPr/>
                    <a:lstStyle/>
                    <a:p>
                      <a:r>
                        <a:rPr lang="en-US" sz="2000" dirty="0"/>
                        <a:t>Albumin</a:t>
                      </a:r>
                    </a:p>
                  </a:txBody>
                  <a:tcPr/>
                </a:tc>
                <a:tc>
                  <a:txBody>
                    <a:bodyPr/>
                    <a:lstStyle/>
                    <a:p>
                      <a:pPr algn="ctr"/>
                      <a:r>
                        <a:rPr lang="en-US" sz="2000" dirty="0"/>
                        <a:t>3.9 mg/dL</a:t>
                      </a:r>
                    </a:p>
                  </a:txBody>
                  <a:tcPr/>
                </a:tc>
                <a:tc>
                  <a:txBody>
                    <a:bodyPr/>
                    <a:lstStyle/>
                    <a:p>
                      <a:pPr algn="ctr"/>
                      <a:r>
                        <a:rPr lang="en-US" sz="1800" dirty="0"/>
                        <a:t>3.5-5.0</a:t>
                      </a:r>
                    </a:p>
                  </a:txBody>
                  <a:tcPr/>
                </a:tc>
                <a:extLst>
                  <a:ext uri="{0D108BD9-81ED-4DB2-BD59-A6C34878D82A}">
                    <a16:rowId xmlns:a16="http://schemas.microsoft.com/office/drawing/2014/main" val="4091830549"/>
                  </a:ext>
                </a:extLst>
              </a:tr>
              <a:tr h="370840">
                <a:tc>
                  <a:txBody>
                    <a:bodyPr/>
                    <a:lstStyle/>
                    <a:p>
                      <a:r>
                        <a:rPr lang="en-US" sz="2000" dirty="0"/>
                        <a:t>Creatinine</a:t>
                      </a:r>
                    </a:p>
                  </a:txBody>
                  <a:tcPr/>
                </a:tc>
                <a:tc>
                  <a:txBody>
                    <a:bodyPr/>
                    <a:lstStyle/>
                    <a:p>
                      <a:pPr algn="ctr"/>
                      <a:r>
                        <a:rPr lang="en-US" sz="2000" dirty="0"/>
                        <a:t>1.1 mg/dL</a:t>
                      </a:r>
                    </a:p>
                  </a:txBody>
                  <a:tcPr/>
                </a:tc>
                <a:tc>
                  <a:txBody>
                    <a:bodyPr/>
                    <a:lstStyle/>
                    <a:p>
                      <a:pPr algn="ctr"/>
                      <a:r>
                        <a:rPr lang="en-US" sz="1800" dirty="0"/>
                        <a:t>0.6-1.0</a:t>
                      </a:r>
                    </a:p>
                  </a:txBody>
                  <a:tcPr/>
                </a:tc>
                <a:extLst>
                  <a:ext uri="{0D108BD9-81ED-4DB2-BD59-A6C34878D82A}">
                    <a16:rowId xmlns:a16="http://schemas.microsoft.com/office/drawing/2014/main" val="3361160975"/>
                  </a:ext>
                </a:extLst>
              </a:tr>
              <a:tr h="370840">
                <a:tc>
                  <a:txBody>
                    <a:bodyPr/>
                    <a:lstStyle/>
                    <a:p>
                      <a:r>
                        <a:rPr lang="en-US" sz="2000" dirty="0"/>
                        <a:t>PTH</a:t>
                      </a:r>
                    </a:p>
                  </a:txBody>
                  <a:tcPr/>
                </a:tc>
                <a:tc>
                  <a:txBody>
                    <a:bodyPr/>
                    <a:lstStyle/>
                    <a:p>
                      <a:pPr algn="ctr"/>
                      <a:r>
                        <a:rPr lang="en-US" sz="2000" dirty="0"/>
                        <a:t>100 pg/mL</a:t>
                      </a:r>
                    </a:p>
                  </a:txBody>
                  <a:tcPr/>
                </a:tc>
                <a:tc>
                  <a:txBody>
                    <a:bodyPr/>
                    <a:lstStyle/>
                    <a:p>
                      <a:pPr algn="ctr"/>
                      <a:r>
                        <a:rPr lang="en-US" sz="1800" dirty="0"/>
                        <a:t>15-65</a:t>
                      </a:r>
                    </a:p>
                  </a:txBody>
                  <a:tcPr/>
                </a:tc>
                <a:extLst>
                  <a:ext uri="{0D108BD9-81ED-4DB2-BD59-A6C34878D82A}">
                    <a16:rowId xmlns:a16="http://schemas.microsoft.com/office/drawing/2014/main" val="2973290961"/>
                  </a:ext>
                </a:extLst>
              </a:tr>
              <a:tr h="370840">
                <a:tc>
                  <a:txBody>
                    <a:bodyPr/>
                    <a:lstStyle/>
                    <a:p>
                      <a:r>
                        <a:rPr lang="en-US" dirty="0"/>
                        <a:t>25-hydroxyvitamin D</a:t>
                      </a:r>
                    </a:p>
                  </a:txBody>
                  <a:tcPr/>
                </a:tc>
                <a:tc>
                  <a:txBody>
                    <a:bodyPr/>
                    <a:lstStyle/>
                    <a:p>
                      <a:pPr algn="ctr"/>
                      <a:r>
                        <a:rPr lang="en-US" dirty="0"/>
                        <a:t>20 ng/mL</a:t>
                      </a:r>
                    </a:p>
                  </a:txBody>
                  <a:tcPr/>
                </a:tc>
                <a:tc>
                  <a:txBody>
                    <a:bodyPr/>
                    <a:lstStyle/>
                    <a:p>
                      <a:pPr algn="ctr"/>
                      <a:r>
                        <a:rPr lang="en-US" sz="1800" dirty="0"/>
                        <a:t>20-50</a:t>
                      </a:r>
                    </a:p>
                  </a:txBody>
                  <a:tcPr/>
                </a:tc>
                <a:extLst>
                  <a:ext uri="{0D108BD9-81ED-4DB2-BD59-A6C34878D82A}">
                    <a16:rowId xmlns:a16="http://schemas.microsoft.com/office/drawing/2014/main" val="1787307068"/>
                  </a:ext>
                </a:extLst>
              </a:tr>
              <a:tr h="370840">
                <a:tc>
                  <a:txBody>
                    <a:bodyPr/>
                    <a:lstStyle/>
                    <a:p>
                      <a:r>
                        <a:rPr lang="en-US" sz="2000" dirty="0"/>
                        <a:t>24-hour urine calcium</a:t>
                      </a:r>
                    </a:p>
                  </a:txBody>
                  <a:tcPr/>
                </a:tc>
                <a:tc>
                  <a:txBody>
                    <a:bodyPr/>
                    <a:lstStyle/>
                    <a:p>
                      <a:pPr algn="ctr"/>
                      <a:r>
                        <a:rPr lang="en-US" sz="2000" dirty="0"/>
                        <a:t>320 mg</a:t>
                      </a:r>
                    </a:p>
                  </a:txBody>
                  <a:tcPr/>
                </a:tc>
                <a:tc>
                  <a:txBody>
                    <a:bodyPr/>
                    <a:lstStyle/>
                    <a:p>
                      <a:pPr algn="ctr"/>
                      <a:endParaRPr lang="en-US" sz="1800" dirty="0"/>
                    </a:p>
                  </a:txBody>
                  <a:tcPr/>
                </a:tc>
                <a:extLst>
                  <a:ext uri="{0D108BD9-81ED-4DB2-BD59-A6C34878D82A}">
                    <a16:rowId xmlns:a16="http://schemas.microsoft.com/office/drawing/2014/main" val="1395172626"/>
                  </a:ext>
                </a:extLst>
              </a:tr>
            </a:tbl>
          </a:graphicData>
        </a:graphic>
      </p:graphicFrame>
    </p:spTree>
    <p:extLst>
      <p:ext uri="{BB962C8B-B14F-4D97-AF65-F5344CB8AC3E}">
        <p14:creationId xmlns:p14="http://schemas.microsoft.com/office/powerpoint/2010/main" val="369241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C2A4-772D-59E9-508A-312770658DEA}"/>
              </a:ext>
            </a:extLst>
          </p:cNvPr>
          <p:cNvSpPr>
            <a:spLocks noGrp="1"/>
          </p:cNvSpPr>
          <p:nvPr>
            <p:ph type="title"/>
          </p:nvPr>
        </p:nvSpPr>
        <p:spPr/>
        <p:txBody>
          <a:bodyPr>
            <a:normAutofit fontScale="90000"/>
          </a:bodyPr>
          <a:lstStyle/>
          <a:p>
            <a:pPr>
              <a:lnSpc>
                <a:spcPct val="100000"/>
              </a:lnSpc>
            </a:pPr>
            <a:r>
              <a:rPr lang="en-US" dirty="0"/>
              <a:t>Case 2: How would you advise this patient regarding Lithium therapy and hyperparathyroidism? </a:t>
            </a:r>
          </a:p>
        </p:txBody>
      </p:sp>
      <p:sp>
        <p:nvSpPr>
          <p:cNvPr id="3" name="Content Placeholder 2">
            <a:extLst>
              <a:ext uri="{FF2B5EF4-FFF2-40B4-BE49-F238E27FC236}">
                <a16:creationId xmlns:a16="http://schemas.microsoft.com/office/drawing/2014/main" id="{C154A96C-50F8-F5B9-6475-F962BDAEC6C3}"/>
              </a:ext>
            </a:extLst>
          </p:cNvPr>
          <p:cNvSpPr>
            <a:spLocks noGrp="1"/>
          </p:cNvSpPr>
          <p:nvPr>
            <p:ph idx="1"/>
          </p:nvPr>
        </p:nvSpPr>
        <p:spPr>
          <a:xfrm>
            <a:off x="837981" y="2399071"/>
            <a:ext cx="10512862" cy="3777176"/>
          </a:xfrm>
        </p:spPr>
        <p:txBody>
          <a:bodyPr/>
          <a:lstStyle/>
          <a:p>
            <a:pPr marL="342797" indent="-342797">
              <a:buFont typeface="+mj-lt"/>
              <a:buAutoNum type="arabicPeriod"/>
            </a:pPr>
            <a:r>
              <a:rPr lang="en-US" sz="2200" dirty="0">
                <a:solidFill>
                  <a:srgbClr val="000000"/>
                </a:solidFill>
                <a:latin typeface="+mj-lt"/>
              </a:rPr>
              <a:t>Lithium therapy is not associated with primary hyperparathyroidism</a:t>
            </a:r>
          </a:p>
          <a:p>
            <a:pPr marL="342797" indent="-342797">
              <a:buFont typeface="+mj-lt"/>
              <a:buAutoNum type="arabicPeriod"/>
            </a:pPr>
            <a:r>
              <a:rPr lang="en-US" sz="2200" dirty="0">
                <a:solidFill>
                  <a:srgbClr val="000000"/>
                </a:solidFill>
                <a:latin typeface="+mj-lt"/>
              </a:rPr>
              <a:t>About 1% of patients treated with lithium develop hyperparathyroidism</a:t>
            </a:r>
          </a:p>
          <a:p>
            <a:pPr marL="342797" indent="-342797">
              <a:buFont typeface="+mj-lt"/>
              <a:buAutoNum type="arabicPeriod"/>
            </a:pPr>
            <a:r>
              <a:rPr lang="en-US" sz="2200" dirty="0">
                <a:solidFill>
                  <a:srgbClr val="000000"/>
                </a:solidFill>
                <a:latin typeface="+mj-lt"/>
              </a:rPr>
              <a:t>Withdrawal of lithium is not likely to normalize her calcium</a:t>
            </a:r>
          </a:p>
          <a:p>
            <a:pPr marL="342797" indent="-342797">
              <a:buFont typeface="+mj-lt"/>
              <a:buAutoNum type="arabicPeriod"/>
            </a:pPr>
            <a:r>
              <a:rPr lang="en-US" sz="2200" dirty="0">
                <a:solidFill>
                  <a:srgbClr val="000000"/>
                </a:solidFill>
                <a:latin typeface="+mj-lt"/>
              </a:rPr>
              <a:t>She likely has a single parathyroid adenoma</a:t>
            </a:r>
            <a:endParaRPr lang="en-US" sz="2200" dirty="0">
              <a:latin typeface="+mj-lt"/>
            </a:endParaRPr>
          </a:p>
          <a:p>
            <a:pPr marL="342797" indent="-342797">
              <a:buFont typeface="+mj-lt"/>
              <a:buAutoNum type="arabicPeriod"/>
            </a:pPr>
            <a:r>
              <a:rPr lang="en-US" sz="2200" dirty="0">
                <a:solidFill>
                  <a:srgbClr val="000000"/>
                </a:solidFill>
                <a:latin typeface="+mj-lt"/>
              </a:rPr>
              <a:t>Parathyroidectomy cure rate is greater than 95% with an experienced surgeon</a:t>
            </a:r>
          </a:p>
        </p:txBody>
      </p:sp>
    </p:spTree>
    <p:extLst>
      <p:ext uri="{BB962C8B-B14F-4D97-AF65-F5344CB8AC3E}">
        <p14:creationId xmlns:p14="http://schemas.microsoft.com/office/powerpoint/2010/main" val="928970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C2A4-772D-59E9-508A-312770658DEA}"/>
              </a:ext>
            </a:extLst>
          </p:cNvPr>
          <p:cNvSpPr>
            <a:spLocks noGrp="1"/>
          </p:cNvSpPr>
          <p:nvPr>
            <p:ph type="title"/>
          </p:nvPr>
        </p:nvSpPr>
        <p:spPr/>
        <p:txBody>
          <a:bodyPr>
            <a:normAutofit fontScale="90000"/>
          </a:bodyPr>
          <a:lstStyle/>
          <a:p>
            <a:pPr>
              <a:lnSpc>
                <a:spcPct val="100000"/>
              </a:lnSpc>
            </a:pPr>
            <a:r>
              <a:rPr lang="en-US" dirty="0"/>
              <a:t>Case 2: How would you advise this patient regarding Lithium therapy and hyperparathyroidism? </a:t>
            </a:r>
          </a:p>
        </p:txBody>
      </p:sp>
      <p:sp>
        <p:nvSpPr>
          <p:cNvPr id="3" name="Content Placeholder 2">
            <a:extLst>
              <a:ext uri="{FF2B5EF4-FFF2-40B4-BE49-F238E27FC236}">
                <a16:creationId xmlns:a16="http://schemas.microsoft.com/office/drawing/2014/main" id="{C154A96C-50F8-F5B9-6475-F962BDAEC6C3}"/>
              </a:ext>
            </a:extLst>
          </p:cNvPr>
          <p:cNvSpPr>
            <a:spLocks noGrp="1"/>
          </p:cNvSpPr>
          <p:nvPr>
            <p:ph idx="1"/>
          </p:nvPr>
        </p:nvSpPr>
        <p:spPr>
          <a:xfrm>
            <a:off x="837981" y="2399071"/>
            <a:ext cx="10512862" cy="3777176"/>
          </a:xfrm>
        </p:spPr>
        <p:txBody>
          <a:bodyPr/>
          <a:lstStyle/>
          <a:p>
            <a:pPr marL="342797" indent="-342797">
              <a:buFont typeface="+mj-lt"/>
              <a:buAutoNum type="arabicPeriod"/>
            </a:pPr>
            <a:r>
              <a:rPr lang="en-US" sz="2200" dirty="0">
                <a:solidFill>
                  <a:srgbClr val="000000"/>
                </a:solidFill>
                <a:latin typeface="+mj-lt"/>
              </a:rPr>
              <a:t>Lithium therapy is not associated with primary hyperparathyroidism</a:t>
            </a:r>
          </a:p>
          <a:p>
            <a:pPr marL="342797" indent="-342797">
              <a:buFont typeface="+mj-lt"/>
              <a:buAutoNum type="arabicPeriod"/>
            </a:pPr>
            <a:r>
              <a:rPr lang="en-US" sz="2200" dirty="0">
                <a:solidFill>
                  <a:srgbClr val="000000"/>
                </a:solidFill>
                <a:latin typeface="+mj-lt"/>
              </a:rPr>
              <a:t>About 1% of patients treated with lithium develop hyperparathyroidism</a:t>
            </a:r>
          </a:p>
          <a:p>
            <a:pPr marL="342797" indent="-342797">
              <a:buFont typeface="+mj-lt"/>
              <a:buAutoNum type="arabicPeriod"/>
            </a:pPr>
            <a:r>
              <a:rPr lang="en-US" sz="2200" b="1" dirty="0">
                <a:solidFill>
                  <a:schemeClr val="accent1"/>
                </a:solidFill>
                <a:latin typeface="+mj-lt"/>
              </a:rPr>
              <a:t>Withdrawal of lithium is not likely to normalize her calcium</a:t>
            </a:r>
          </a:p>
          <a:p>
            <a:pPr marL="342797" indent="-342797">
              <a:buFont typeface="+mj-lt"/>
              <a:buAutoNum type="arabicPeriod"/>
            </a:pPr>
            <a:r>
              <a:rPr lang="en-US" sz="2200" dirty="0">
                <a:solidFill>
                  <a:srgbClr val="000000"/>
                </a:solidFill>
                <a:latin typeface="+mj-lt"/>
              </a:rPr>
              <a:t>She likely has a single parathyroid adenoma</a:t>
            </a:r>
            <a:endParaRPr lang="en-US" sz="2200" dirty="0">
              <a:latin typeface="+mj-lt"/>
            </a:endParaRPr>
          </a:p>
          <a:p>
            <a:pPr marL="342797" indent="-342797">
              <a:buFont typeface="+mj-lt"/>
              <a:buAutoNum type="arabicPeriod"/>
            </a:pPr>
            <a:r>
              <a:rPr lang="en-US" sz="2200" dirty="0">
                <a:solidFill>
                  <a:srgbClr val="000000"/>
                </a:solidFill>
                <a:latin typeface="+mj-lt"/>
              </a:rPr>
              <a:t>Parathyroidectomy cure rate is greater than 95% with an experienced surgeon</a:t>
            </a:r>
          </a:p>
        </p:txBody>
      </p:sp>
    </p:spTree>
    <p:extLst>
      <p:ext uri="{BB962C8B-B14F-4D97-AF65-F5344CB8AC3E}">
        <p14:creationId xmlns:p14="http://schemas.microsoft.com/office/powerpoint/2010/main" val="198231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B50C-D52B-2FD8-3FF7-D2C448387BC8}"/>
              </a:ext>
            </a:extLst>
          </p:cNvPr>
          <p:cNvSpPr>
            <a:spLocks noGrp="1"/>
          </p:cNvSpPr>
          <p:nvPr>
            <p:ph type="title"/>
          </p:nvPr>
        </p:nvSpPr>
        <p:spPr/>
        <p:txBody>
          <a:bodyPr/>
          <a:lstStyle/>
          <a:p>
            <a:r>
              <a:rPr lang="en-US" dirty="0"/>
              <a:t>Lithium and hypercalcemia</a:t>
            </a:r>
          </a:p>
        </p:txBody>
      </p:sp>
      <p:sp>
        <p:nvSpPr>
          <p:cNvPr id="3" name="Content Placeholder 2">
            <a:extLst>
              <a:ext uri="{FF2B5EF4-FFF2-40B4-BE49-F238E27FC236}">
                <a16:creationId xmlns:a16="http://schemas.microsoft.com/office/drawing/2014/main" id="{EC2E15AA-5FC2-AC31-9CCD-88996617EA23}"/>
              </a:ext>
            </a:extLst>
          </p:cNvPr>
          <p:cNvSpPr>
            <a:spLocks noGrp="1"/>
          </p:cNvSpPr>
          <p:nvPr>
            <p:ph idx="1"/>
          </p:nvPr>
        </p:nvSpPr>
        <p:spPr/>
        <p:txBody>
          <a:bodyPr/>
          <a:lstStyle/>
          <a:p>
            <a:r>
              <a:rPr lang="en-US" dirty="0"/>
              <a:t>10-15% develop PHPT</a:t>
            </a:r>
          </a:p>
          <a:p>
            <a:pPr lvl="1"/>
            <a:r>
              <a:rPr lang="en-US" dirty="0"/>
              <a:t>Younger women (mean age 41 years)</a:t>
            </a:r>
          </a:p>
          <a:p>
            <a:r>
              <a:rPr lang="en-US" dirty="0"/>
              <a:t>Initially – altered set point (similar to FHH): hypercalcemia with high normal PTH</a:t>
            </a:r>
          </a:p>
          <a:p>
            <a:r>
              <a:rPr lang="en-US" dirty="0"/>
              <a:t>Long-term – stimulates PTH secretion</a:t>
            </a:r>
          </a:p>
          <a:p>
            <a:pPr lvl="1"/>
            <a:r>
              <a:rPr lang="en-US" dirty="0"/>
              <a:t>Leads to multiglandular disease (hyperplasia)</a:t>
            </a:r>
          </a:p>
          <a:p>
            <a:r>
              <a:rPr lang="en-US" dirty="0"/>
              <a:t>Surgical cure rate ~ 60%</a:t>
            </a:r>
          </a:p>
          <a:p>
            <a:pPr lvl="1"/>
            <a:r>
              <a:rPr lang="en-US" dirty="0"/>
              <a:t>Higher rate with multigland removal, but increased risk of hypoparathyroidism</a:t>
            </a:r>
          </a:p>
        </p:txBody>
      </p:sp>
      <p:sp>
        <p:nvSpPr>
          <p:cNvPr id="5" name="TextBox 4">
            <a:extLst>
              <a:ext uri="{FF2B5EF4-FFF2-40B4-BE49-F238E27FC236}">
                <a16:creationId xmlns:a16="http://schemas.microsoft.com/office/drawing/2014/main" id="{59C7C600-2FF4-E994-7630-0965E4900C8D}"/>
              </a:ext>
            </a:extLst>
          </p:cNvPr>
          <p:cNvSpPr txBox="1"/>
          <p:nvPr/>
        </p:nvSpPr>
        <p:spPr>
          <a:xfrm>
            <a:off x="6094412" y="6321425"/>
            <a:ext cx="6096000" cy="307777"/>
          </a:xfrm>
          <a:prstGeom prst="rect">
            <a:avLst/>
          </a:prstGeom>
          <a:noFill/>
        </p:spPr>
        <p:txBody>
          <a:bodyPr wrap="square">
            <a:spAutoFit/>
          </a:bodyPr>
          <a:lstStyle/>
          <a:p>
            <a:pPr algn="r"/>
            <a:r>
              <a:rPr lang="en-US" sz="1400" b="0" i="0" u="none" strike="noStrike" baseline="0" dirty="0">
                <a:solidFill>
                  <a:schemeClr val="tx1">
                    <a:lumMod val="50000"/>
                    <a:lumOff val="50000"/>
                  </a:schemeClr>
                </a:solidFill>
                <a:latin typeface="ArialMT"/>
              </a:rPr>
              <a:t>Mc Henry CR</a:t>
            </a:r>
            <a:r>
              <a:rPr lang="en-US" sz="1400" dirty="0">
                <a:solidFill>
                  <a:schemeClr val="tx1">
                    <a:lumMod val="50000"/>
                    <a:lumOff val="50000"/>
                  </a:schemeClr>
                </a:solidFill>
                <a:latin typeface="ArialMT"/>
              </a:rPr>
              <a:t> et al.</a:t>
            </a:r>
            <a:r>
              <a:rPr lang="en-US" sz="1400" b="0" i="0" u="none" strike="noStrike" baseline="0" dirty="0">
                <a:solidFill>
                  <a:schemeClr val="tx1">
                    <a:lumMod val="50000"/>
                    <a:lumOff val="50000"/>
                  </a:schemeClr>
                </a:solidFill>
                <a:latin typeface="ArialMT"/>
              </a:rPr>
              <a:t> </a:t>
            </a:r>
            <a:r>
              <a:rPr lang="en-US" sz="1400" b="0" i="1" u="none" strike="noStrike" baseline="0" dirty="0" err="1">
                <a:solidFill>
                  <a:schemeClr val="tx1">
                    <a:lumMod val="50000"/>
                    <a:lumOff val="50000"/>
                  </a:schemeClr>
                </a:solidFill>
                <a:latin typeface="ArialMT"/>
              </a:rPr>
              <a:t>Endocr</a:t>
            </a:r>
            <a:r>
              <a:rPr lang="en-US" sz="1400" b="0" i="1" u="none" strike="noStrike" baseline="0" dirty="0">
                <a:solidFill>
                  <a:schemeClr val="tx1">
                    <a:lumMod val="50000"/>
                    <a:lumOff val="50000"/>
                  </a:schemeClr>
                </a:solidFill>
                <a:latin typeface="ArialMT"/>
              </a:rPr>
              <a:t> </a:t>
            </a:r>
            <a:r>
              <a:rPr lang="en-US" sz="1400" b="0" i="1" u="none" strike="noStrike" baseline="0" dirty="0" err="1">
                <a:solidFill>
                  <a:schemeClr val="tx1">
                    <a:lumMod val="50000"/>
                    <a:lumOff val="50000"/>
                  </a:schemeClr>
                </a:solidFill>
                <a:latin typeface="ArialMT"/>
              </a:rPr>
              <a:t>Pract</a:t>
            </a:r>
            <a:r>
              <a:rPr lang="en-US" sz="1400" b="0" i="1" u="none" strike="noStrike" baseline="0" dirty="0">
                <a:solidFill>
                  <a:schemeClr val="tx1">
                    <a:lumMod val="50000"/>
                    <a:lumOff val="50000"/>
                  </a:schemeClr>
                </a:solidFill>
                <a:latin typeface="ArialMT"/>
              </a:rPr>
              <a:t>, </a:t>
            </a:r>
            <a:r>
              <a:rPr lang="en-US" sz="1400" b="0" i="0" u="none" strike="noStrike" baseline="0" dirty="0">
                <a:solidFill>
                  <a:schemeClr val="tx1">
                    <a:lumMod val="50000"/>
                    <a:lumOff val="50000"/>
                  </a:schemeClr>
                </a:solidFill>
                <a:latin typeface="ArialMT"/>
              </a:rPr>
              <a:t>2:103,1996</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4136646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Target Organ involvement in PHPT</a:t>
            </a:r>
            <a:endParaRPr lang="en-US" sz="4000" dirty="0"/>
          </a:p>
        </p:txBody>
      </p:sp>
      <p:sp>
        <p:nvSpPr>
          <p:cNvPr id="3" name="Text Placeholder 2"/>
          <p:cNvSpPr>
            <a:spLocks noGrp="1"/>
          </p:cNvSpPr>
          <p:nvPr>
            <p:ph type="body" idx="12"/>
          </p:nvPr>
        </p:nvSpPr>
        <p:spPr/>
        <p:txBody>
          <a:bodyPr/>
          <a:lstStyle/>
          <a:p>
            <a:r>
              <a:rPr lang="en-US" dirty="0"/>
              <a:t>3</a:t>
            </a:r>
          </a:p>
        </p:txBody>
      </p:sp>
    </p:spTree>
    <p:custDataLst>
      <p:custData r:id="rId1"/>
      <p:custData r:id="rId2"/>
      <p:tags r:id="rId3"/>
    </p:custDataLst>
    <p:extLst>
      <p:ext uri="{BB962C8B-B14F-4D97-AF65-F5344CB8AC3E}">
        <p14:creationId xmlns:p14="http://schemas.microsoft.com/office/powerpoint/2010/main" val="309158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80E8-766F-73E4-5272-42622948E7E0}"/>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F3688FDA-AD8E-76C4-B114-B190E0D72E63}"/>
              </a:ext>
            </a:extLst>
          </p:cNvPr>
          <p:cNvSpPr>
            <a:spLocks noGrp="1"/>
          </p:cNvSpPr>
          <p:nvPr>
            <p:ph idx="1"/>
          </p:nvPr>
        </p:nvSpPr>
        <p:spPr/>
        <p:txBody>
          <a:bodyPr/>
          <a:lstStyle/>
          <a:p>
            <a:r>
              <a:rPr lang="en-US" sz="2000" b="0" i="0" dirty="0">
                <a:effectLst/>
                <a:latin typeface="+mj-lt"/>
              </a:rPr>
              <a:t>A 60-year-old woman is referred for evaluation of hypercalcemia noted incidentally during her routine annual physical exam, with a total serum calcium of 10.5 mg/dL. </a:t>
            </a:r>
          </a:p>
          <a:p>
            <a:r>
              <a:rPr lang="en-US" sz="2000" b="0" i="0" dirty="0">
                <a:effectLst/>
                <a:latin typeface="+mj-lt"/>
              </a:rPr>
              <a:t>She is concerned because while doing an online search she found that primary hyperparathyroidism is associated with left ventricular hypertrophy (LVH).</a:t>
            </a:r>
          </a:p>
          <a:p>
            <a:r>
              <a:rPr lang="en-US" sz="2000" dirty="0">
                <a:latin typeface="+mj-lt"/>
              </a:rPr>
              <a:t>History: </a:t>
            </a:r>
          </a:p>
          <a:p>
            <a:pPr lvl="1"/>
            <a:r>
              <a:rPr lang="en-US" sz="2000" dirty="0">
                <a:latin typeface="+mj-lt"/>
              </a:rPr>
              <a:t>HTN</a:t>
            </a:r>
          </a:p>
          <a:p>
            <a:pPr lvl="1"/>
            <a:r>
              <a:rPr lang="en-US" sz="2000" b="0" i="0" dirty="0">
                <a:effectLst/>
                <a:latin typeface="+mj-lt"/>
              </a:rPr>
              <a:t>Wrist fracture following a high-impact biking accident 3 years ago, but no other fractures.</a:t>
            </a:r>
          </a:p>
          <a:p>
            <a:pPr lvl="1"/>
            <a:r>
              <a:rPr lang="en-US" sz="2000" b="0" i="0" dirty="0">
                <a:effectLst/>
                <a:latin typeface="+mj-lt"/>
              </a:rPr>
              <a:t>She denies a history of nephrolithiasis</a:t>
            </a:r>
          </a:p>
          <a:p>
            <a:r>
              <a:rPr lang="en-US" sz="2000" dirty="0">
                <a:latin typeface="+mj-lt"/>
              </a:rPr>
              <a:t>Meds: </a:t>
            </a:r>
          </a:p>
          <a:p>
            <a:pPr lvl="1"/>
            <a:r>
              <a:rPr lang="en-US" sz="2000" b="0" i="0" dirty="0">
                <a:effectLst/>
                <a:latin typeface="+mj-lt"/>
              </a:rPr>
              <a:t>No supplements containing calcium</a:t>
            </a:r>
          </a:p>
          <a:p>
            <a:pPr lvl="1"/>
            <a:r>
              <a:rPr lang="en-US" sz="2000" dirty="0">
                <a:latin typeface="+mj-lt"/>
              </a:rPr>
              <a:t>C</a:t>
            </a:r>
            <a:r>
              <a:rPr lang="en-US" sz="2000" b="0" i="0" dirty="0">
                <a:effectLst/>
                <a:latin typeface="+mj-lt"/>
              </a:rPr>
              <a:t>holecalciferol 2,000 IU per day during winter months only </a:t>
            </a:r>
          </a:p>
          <a:p>
            <a:pPr lvl="1"/>
            <a:r>
              <a:rPr lang="en-US" sz="2000" dirty="0">
                <a:latin typeface="+mj-lt"/>
              </a:rPr>
              <a:t>Amlodipine 5 mg daily</a:t>
            </a:r>
          </a:p>
        </p:txBody>
      </p:sp>
    </p:spTree>
    <p:extLst>
      <p:ext uri="{BB962C8B-B14F-4D97-AF65-F5344CB8AC3E}">
        <p14:creationId xmlns:p14="http://schemas.microsoft.com/office/powerpoint/2010/main" val="351465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29329-AE35-7BEE-B15D-B4C16D9CEAB3}"/>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C84BC724-AFF8-8C58-EFB3-0A793DDE02BA}"/>
              </a:ext>
            </a:extLst>
          </p:cNvPr>
          <p:cNvSpPr>
            <a:spLocks noGrp="1"/>
          </p:cNvSpPr>
          <p:nvPr>
            <p:ph idx="1"/>
          </p:nvPr>
        </p:nvSpPr>
        <p:spPr>
          <a:xfrm>
            <a:off x="973138" y="1455174"/>
            <a:ext cx="9998921" cy="4168386"/>
          </a:xfrm>
        </p:spPr>
        <p:txBody>
          <a:bodyPr/>
          <a:lstStyle/>
          <a:p>
            <a:r>
              <a:rPr lang="en-US" sz="2000" b="0" i="0" dirty="0">
                <a:effectLst/>
                <a:latin typeface="Arial" panose="020B0604020202020204" pitchFamily="34" charset="0"/>
              </a:rPr>
              <a:t>Repeat testing shows the following:</a:t>
            </a:r>
            <a:br>
              <a:rPr lang="en-US" sz="2000" dirty="0"/>
            </a:br>
            <a:endParaRPr lang="en-US" sz="2000" dirty="0"/>
          </a:p>
          <a:p>
            <a:endParaRPr lang="en-US" sz="2000" dirty="0"/>
          </a:p>
          <a:p>
            <a:endParaRPr lang="en-US" sz="2000" dirty="0"/>
          </a:p>
          <a:p>
            <a:endParaRPr lang="en-US" sz="2000" dirty="0"/>
          </a:p>
          <a:p>
            <a:endParaRPr lang="en-US" sz="2000" dirty="0"/>
          </a:p>
          <a:p>
            <a:endParaRPr lang="en-US" sz="2000" b="0" i="0" dirty="0">
              <a:effectLst/>
              <a:latin typeface="Arial" panose="020B0604020202020204" pitchFamily="34" charset="0"/>
            </a:endParaRPr>
          </a:p>
          <a:p>
            <a:endParaRPr lang="en-US" sz="2000" dirty="0">
              <a:latin typeface="Arial" panose="020B0604020202020204" pitchFamily="34" charset="0"/>
            </a:endParaRPr>
          </a:p>
          <a:p>
            <a:r>
              <a:rPr lang="en-US" sz="2000" b="0" i="0" dirty="0">
                <a:effectLst/>
                <a:latin typeface="Arial" panose="020B0604020202020204" pitchFamily="34" charset="0"/>
              </a:rPr>
              <a:t>DXA scan: lowest T-score of -2.6 at the left femoral neck.</a:t>
            </a:r>
          </a:p>
          <a:p>
            <a:r>
              <a:rPr lang="en-US" sz="2000" b="0" i="0" dirty="0">
                <a:effectLst/>
                <a:latin typeface="Arial" panose="020B0604020202020204" pitchFamily="34" charset="0"/>
              </a:rPr>
              <a:t>ECG obtained 2 weeks ago during an ED visit for chest pain: minimal voltage criteria for LVH. A coronary angiogram at the time showed a 50% stenosis in the obtuse marginal branch of the left circumflex.</a:t>
            </a:r>
            <a:endParaRPr lang="en-US" sz="2000" dirty="0"/>
          </a:p>
        </p:txBody>
      </p:sp>
      <p:graphicFrame>
        <p:nvGraphicFramePr>
          <p:cNvPr id="4" name="Table 4">
            <a:extLst>
              <a:ext uri="{FF2B5EF4-FFF2-40B4-BE49-F238E27FC236}">
                <a16:creationId xmlns:a16="http://schemas.microsoft.com/office/drawing/2014/main" id="{2483FC99-437B-7D01-8EEC-9FF9EB9ADB9D}"/>
              </a:ext>
            </a:extLst>
          </p:cNvPr>
          <p:cNvGraphicFramePr>
            <a:graphicFrameLocks/>
          </p:cNvGraphicFramePr>
          <p:nvPr/>
        </p:nvGraphicFramePr>
        <p:xfrm>
          <a:off x="1147940" y="1851538"/>
          <a:ext cx="6608129" cy="2966720"/>
        </p:xfrm>
        <a:graphic>
          <a:graphicData uri="http://schemas.openxmlformats.org/drawingml/2006/table">
            <a:tbl>
              <a:tblPr firstRow="1" bandRow="1">
                <a:tableStyleId>{BC89EF96-8CEA-46FF-86C4-4CE0E7609802}</a:tableStyleId>
              </a:tblPr>
              <a:tblGrid>
                <a:gridCol w="2934018">
                  <a:extLst>
                    <a:ext uri="{9D8B030D-6E8A-4147-A177-3AD203B41FA5}">
                      <a16:colId xmlns:a16="http://schemas.microsoft.com/office/drawing/2014/main" val="3544708239"/>
                    </a:ext>
                  </a:extLst>
                </a:gridCol>
                <a:gridCol w="1527493">
                  <a:extLst>
                    <a:ext uri="{9D8B030D-6E8A-4147-A177-3AD203B41FA5}">
                      <a16:colId xmlns:a16="http://schemas.microsoft.com/office/drawing/2014/main" val="3065895729"/>
                    </a:ext>
                  </a:extLst>
                </a:gridCol>
                <a:gridCol w="2146618">
                  <a:extLst>
                    <a:ext uri="{9D8B030D-6E8A-4147-A177-3AD203B41FA5}">
                      <a16:colId xmlns:a16="http://schemas.microsoft.com/office/drawing/2014/main" val="923094217"/>
                    </a:ext>
                  </a:extLst>
                </a:gridCol>
              </a:tblGrid>
              <a:tr h="370840">
                <a:tc>
                  <a:txBody>
                    <a:bodyPr/>
                    <a:lstStyle/>
                    <a:p>
                      <a:endParaRPr lang="en-US" sz="1800" dirty="0"/>
                    </a:p>
                  </a:txBody>
                  <a:tcPr/>
                </a:tc>
                <a:tc>
                  <a:txBody>
                    <a:bodyPr/>
                    <a:lstStyle/>
                    <a:p>
                      <a:pPr algn="ctr"/>
                      <a:r>
                        <a:rPr lang="en-US" sz="1800" dirty="0"/>
                        <a:t>Results</a:t>
                      </a:r>
                    </a:p>
                  </a:txBody>
                  <a:tcPr/>
                </a:tc>
                <a:tc>
                  <a:txBody>
                    <a:bodyPr/>
                    <a:lstStyle/>
                    <a:p>
                      <a:pPr algn="ctr"/>
                      <a:r>
                        <a:rPr lang="en-US" sz="1600" dirty="0"/>
                        <a:t>Reference range</a:t>
                      </a:r>
                    </a:p>
                  </a:txBody>
                  <a:tcPr/>
                </a:tc>
                <a:extLst>
                  <a:ext uri="{0D108BD9-81ED-4DB2-BD59-A6C34878D82A}">
                    <a16:rowId xmlns:a16="http://schemas.microsoft.com/office/drawing/2014/main" val="3724673465"/>
                  </a:ext>
                </a:extLst>
              </a:tr>
              <a:tr h="370840">
                <a:tc>
                  <a:txBody>
                    <a:bodyPr/>
                    <a:lstStyle/>
                    <a:p>
                      <a:r>
                        <a:rPr lang="en-US" sz="1800" dirty="0"/>
                        <a:t>Calcium</a:t>
                      </a:r>
                    </a:p>
                  </a:txBody>
                  <a:tcPr/>
                </a:tc>
                <a:tc>
                  <a:txBody>
                    <a:bodyPr/>
                    <a:lstStyle/>
                    <a:p>
                      <a:pPr algn="ctr"/>
                      <a:r>
                        <a:rPr lang="en-US" sz="1800" dirty="0"/>
                        <a:t> </a:t>
                      </a:r>
                      <a:r>
                        <a:rPr lang="en-US" sz="1800" b="0" dirty="0"/>
                        <a:t>10.5</a:t>
                      </a:r>
                      <a:r>
                        <a:rPr lang="en-US" sz="1800" dirty="0"/>
                        <a:t> mg/dL</a:t>
                      </a:r>
                    </a:p>
                  </a:txBody>
                  <a:tcPr/>
                </a:tc>
                <a:tc>
                  <a:txBody>
                    <a:bodyPr/>
                    <a:lstStyle/>
                    <a:p>
                      <a:pPr algn="ctr"/>
                      <a:r>
                        <a:rPr lang="en-US" sz="1600" dirty="0"/>
                        <a:t> 8.9-10.1</a:t>
                      </a:r>
                    </a:p>
                  </a:txBody>
                  <a:tcPr/>
                </a:tc>
                <a:extLst>
                  <a:ext uri="{0D108BD9-81ED-4DB2-BD59-A6C34878D82A}">
                    <a16:rowId xmlns:a16="http://schemas.microsoft.com/office/drawing/2014/main" val="773019176"/>
                  </a:ext>
                </a:extLst>
              </a:tr>
              <a:tr h="370840">
                <a:tc>
                  <a:txBody>
                    <a:bodyPr/>
                    <a:lstStyle/>
                    <a:p>
                      <a:r>
                        <a:rPr lang="en-US" sz="1800" dirty="0"/>
                        <a:t>Phosphorus</a:t>
                      </a:r>
                    </a:p>
                  </a:txBody>
                  <a:tcPr/>
                </a:tc>
                <a:tc>
                  <a:txBody>
                    <a:bodyPr/>
                    <a:lstStyle/>
                    <a:p>
                      <a:pPr algn="ctr"/>
                      <a:r>
                        <a:rPr lang="en-US" sz="1800" dirty="0"/>
                        <a:t>3.1 mg/dL</a:t>
                      </a:r>
                    </a:p>
                  </a:txBody>
                  <a:tcPr/>
                </a:tc>
                <a:tc>
                  <a:txBody>
                    <a:bodyPr/>
                    <a:lstStyle/>
                    <a:p>
                      <a:pPr algn="ctr"/>
                      <a:r>
                        <a:rPr lang="en-US" sz="1600" dirty="0"/>
                        <a:t>2.5-4.5</a:t>
                      </a:r>
                    </a:p>
                  </a:txBody>
                  <a:tcPr/>
                </a:tc>
                <a:extLst>
                  <a:ext uri="{0D108BD9-81ED-4DB2-BD59-A6C34878D82A}">
                    <a16:rowId xmlns:a16="http://schemas.microsoft.com/office/drawing/2014/main" val="3613122153"/>
                  </a:ext>
                </a:extLst>
              </a:tr>
              <a:tr h="370840">
                <a:tc>
                  <a:txBody>
                    <a:bodyPr/>
                    <a:lstStyle/>
                    <a:p>
                      <a:r>
                        <a:rPr lang="en-US" sz="1800" dirty="0"/>
                        <a:t>Albumin</a:t>
                      </a:r>
                    </a:p>
                  </a:txBody>
                  <a:tcPr/>
                </a:tc>
                <a:tc>
                  <a:txBody>
                    <a:bodyPr/>
                    <a:lstStyle/>
                    <a:p>
                      <a:pPr algn="ctr"/>
                      <a:r>
                        <a:rPr lang="en-US" sz="1800" dirty="0"/>
                        <a:t>4.0 mg/dL</a:t>
                      </a:r>
                    </a:p>
                  </a:txBody>
                  <a:tcPr/>
                </a:tc>
                <a:tc>
                  <a:txBody>
                    <a:bodyPr/>
                    <a:lstStyle/>
                    <a:p>
                      <a:pPr algn="ctr"/>
                      <a:r>
                        <a:rPr lang="en-US" sz="1600" dirty="0"/>
                        <a:t>3.5-5.0</a:t>
                      </a:r>
                    </a:p>
                  </a:txBody>
                  <a:tcPr/>
                </a:tc>
                <a:extLst>
                  <a:ext uri="{0D108BD9-81ED-4DB2-BD59-A6C34878D82A}">
                    <a16:rowId xmlns:a16="http://schemas.microsoft.com/office/drawing/2014/main" val="4091830549"/>
                  </a:ext>
                </a:extLst>
              </a:tr>
              <a:tr h="370840">
                <a:tc>
                  <a:txBody>
                    <a:bodyPr/>
                    <a:lstStyle/>
                    <a:p>
                      <a:r>
                        <a:rPr lang="en-US" sz="1800" dirty="0"/>
                        <a:t>Creatinine</a:t>
                      </a:r>
                    </a:p>
                  </a:txBody>
                  <a:tcPr/>
                </a:tc>
                <a:tc>
                  <a:txBody>
                    <a:bodyPr/>
                    <a:lstStyle/>
                    <a:p>
                      <a:pPr algn="ctr"/>
                      <a:r>
                        <a:rPr lang="en-US" sz="1800" dirty="0"/>
                        <a:t>0.7 mg/dL</a:t>
                      </a:r>
                    </a:p>
                  </a:txBody>
                  <a:tcPr/>
                </a:tc>
                <a:tc>
                  <a:txBody>
                    <a:bodyPr/>
                    <a:lstStyle/>
                    <a:p>
                      <a:pPr algn="ctr"/>
                      <a:r>
                        <a:rPr lang="en-US" sz="1600" dirty="0"/>
                        <a:t>0.6-1.0</a:t>
                      </a:r>
                    </a:p>
                  </a:txBody>
                  <a:tcPr/>
                </a:tc>
                <a:extLst>
                  <a:ext uri="{0D108BD9-81ED-4DB2-BD59-A6C34878D82A}">
                    <a16:rowId xmlns:a16="http://schemas.microsoft.com/office/drawing/2014/main" val="3361160975"/>
                  </a:ext>
                </a:extLst>
              </a:tr>
              <a:tr h="370840">
                <a:tc>
                  <a:txBody>
                    <a:bodyPr/>
                    <a:lstStyle/>
                    <a:p>
                      <a:r>
                        <a:rPr lang="en-US" sz="1800" dirty="0"/>
                        <a:t>PTH</a:t>
                      </a:r>
                    </a:p>
                  </a:txBody>
                  <a:tcPr/>
                </a:tc>
                <a:tc>
                  <a:txBody>
                    <a:bodyPr/>
                    <a:lstStyle/>
                    <a:p>
                      <a:pPr algn="ctr"/>
                      <a:r>
                        <a:rPr lang="en-US" sz="1800" dirty="0"/>
                        <a:t>88 pg/mL</a:t>
                      </a:r>
                    </a:p>
                  </a:txBody>
                  <a:tcPr/>
                </a:tc>
                <a:tc>
                  <a:txBody>
                    <a:bodyPr/>
                    <a:lstStyle/>
                    <a:p>
                      <a:pPr algn="ctr"/>
                      <a:r>
                        <a:rPr lang="en-US" sz="1600" dirty="0"/>
                        <a:t>15-65</a:t>
                      </a:r>
                    </a:p>
                  </a:txBody>
                  <a:tcPr/>
                </a:tc>
                <a:extLst>
                  <a:ext uri="{0D108BD9-81ED-4DB2-BD59-A6C34878D82A}">
                    <a16:rowId xmlns:a16="http://schemas.microsoft.com/office/drawing/2014/main" val="2973290961"/>
                  </a:ext>
                </a:extLst>
              </a:tr>
              <a:tr h="370840">
                <a:tc>
                  <a:txBody>
                    <a:bodyPr/>
                    <a:lstStyle/>
                    <a:p>
                      <a:r>
                        <a:rPr lang="en-US" sz="1800" dirty="0"/>
                        <a:t>25-hydroxyvitamin D</a:t>
                      </a:r>
                    </a:p>
                  </a:txBody>
                  <a:tcPr/>
                </a:tc>
                <a:tc>
                  <a:txBody>
                    <a:bodyPr/>
                    <a:lstStyle/>
                    <a:p>
                      <a:pPr algn="ctr"/>
                      <a:r>
                        <a:rPr lang="en-US" sz="1800" dirty="0"/>
                        <a:t>40 ng/mL</a:t>
                      </a:r>
                    </a:p>
                  </a:txBody>
                  <a:tcPr/>
                </a:tc>
                <a:tc>
                  <a:txBody>
                    <a:bodyPr/>
                    <a:lstStyle/>
                    <a:p>
                      <a:pPr algn="ctr"/>
                      <a:r>
                        <a:rPr lang="en-US" sz="1600" dirty="0"/>
                        <a:t>20-50</a:t>
                      </a:r>
                    </a:p>
                  </a:txBody>
                  <a:tcPr/>
                </a:tc>
                <a:extLst>
                  <a:ext uri="{0D108BD9-81ED-4DB2-BD59-A6C34878D82A}">
                    <a16:rowId xmlns:a16="http://schemas.microsoft.com/office/drawing/2014/main" val="1787307068"/>
                  </a:ext>
                </a:extLst>
              </a:tr>
              <a:tr h="370840">
                <a:tc>
                  <a:txBody>
                    <a:bodyPr/>
                    <a:lstStyle/>
                    <a:p>
                      <a:r>
                        <a:rPr lang="en-US" sz="1800" dirty="0"/>
                        <a:t>24-hour urine calcium</a:t>
                      </a:r>
                    </a:p>
                  </a:txBody>
                  <a:tcPr/>
                </a:tc>
                <a:tc>
                  <a:txBody>
                    <a:bodyPr/>
                    <a:lstStyle/>
                    <a:p>
                      <a:pPr algn="ctr"/>
                      <a:r>
                        <a:rPr lang="en-US" sz="1800" dirty="0"/>
                        <a:t>260 mg</a:t>
                      </a:r>
                    </a:p>
                  </a:txBody>
                  <a:tcPr/>
                </a:tc>
                <a:tc>
                  <a:txBody>
                    <a:bodyPr/>
                    <a:lstStyle/>
                    <a:p>
                      <a:pPr algn="ctr"/>
                      <a:endParaRPr lang="en-US" sz="1600" dirty="0"/>
                    </a:p>
                  </a:txBody>
                  <a:tcPr/>
                </a:tc>
                <a:extLst>
                  <a:ext uri="{0D108BD9-81ED-4DB2-BD59-A6C34878D82A}">
                    <a16:rowId xmlns:a16="http://schemas.microsoft.com/office/drawing/2014/main" val="1395172626"/>
                  </a:ext>
                </a:extLst>
              </a:tr>
            </a:tbl>
          </a:graphicData>
        </a:graphic>
      </p:graphicFrame>
    </p:spTree>
    <p:extLst>
      <p:ext uri="{BB962C8B-B14F-4D97-AF65-F5344CB8AC3E}">
        <p14:creationId xmlns:p14="http://schemas.microsoft.com/office/powerpoint/2010/main" val="823878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7BAE-EA74-57E8-3679-BE78A90A38C8}"/>
              </a:ext>
            </a:extLst>
          </p:cNvPr>
          <p:cNvSpPr>
            <a:spLocks noGrp="1"/>
          </p:cNvSpPr>
          <p:nvPr>
            <p:ph type="title"/>
          </p:nvPr>
        </p:nvSpPr>
        <p:spPr/>
        <p:txBody>
          <a:bodyPr>
            <a:normAutofit fontScale="90000"/>
          </a:bodyPr>
          <a:lstStyle/>
          <a:p>
            <a:pPr>
              <a:lnSpc>
                <a:spcPct val="100000"/>
              </a:lnSpc>
            </a:pPr>
            <a:r>
              <a:rPr lang="en-US" dirty="0"/>
              <a:t>Case 3: How would you advise the patient regarding management of primary hyperparathyroidism? </a:t>
            </a:r>
          </a:p>
        </p:txBody>
      </p:sp>
      <p:sp>
        <p:nvSpPr>
          <p:cNvPr id="3" name="Content Placeholder 2">
            <a:extLst>
              <a:ext uri="{FF2B5EF4-FFF2-40B4-BE49-F238E27FC236}">
                <a16:creationId xmlns:a16="http://schemas.microsoft.com/office/drawing/2014/main" id="{B81EC059-52EB-5D7B-B87B-58577AB03923}"/>
              </a:ext>
            </a:extLst>
          </p:cNvPr>
          <p:cNvSpPr>
            <a:spLocks noGrp="1"/>
          </p:cNvSpPr>
          <p:nvPr>
            <p:ph idx="1"/>
          </p:nvPr>
        </p:nvSpPr>
        <p:spPr>
          <a:xfrm>
            <a:off x="973138" y="2192594"/>
            <a:ext cx="9998921" cy="3787200"/>
          </a:xfrm>
        </p:spPr>
        <p:txBody>
          <a:bodyPr/>
          <a:lstStyle/>
          <a:p>
            <a:pPr marL="514196" indent="-514196">
              <a:buFont typeface="+mj-lt"/>
              <a:buAutoNum type="arabicPeriod"/>
            </a:pPr>
            <a:r>
              <a:rPr lang="en-US" dirty="0">
                <a:latin typeface="Arial" panose="020B0604020202020204" pitchFamily="34" charset="0"/>
                <a:cs typeface="Arial" panose="020B0604020202020204" pitchFamily="34" charset="0"/>
              </a:rPr>
              <a:t>There is no indication for surgical management at the present time; serial monitoring of serum calcium and bone density is recommended.</a:t>
            </a:r>
          </a:p>
          <a:p>
            <a:pPr marL="514196" indent="-514196">
              <a:buFont typeface="+mj-lt"/>
              <a:buAutoNum type="arabicPeriod"/>
            </a:pPr>
            <a:r>
              <a:rPr lang="en-US" dirty="0">
                <a:latin typeface="Arial" panose="020B0604020202020204" pitchFamily="34" charset="0"/>
                <a:cs typeface="Arial" panose="020B0604020202020204" pitchFamily="34" charset="0"/>
              </a:rPr>
              <a:t>Although LVH is not an indication for surgery, it is expected to improve following parathyroidectomy.</a:t>
            </a:r>
          </a:p>
          <a:p>
            <a:pPr marL="514196" indent="-514196">
              <a:buFont typeface="+mj-lt"/>
              <a:buAutoNum type="arabicPeriod"/>
            </a:pPr>
            <a:r>
              <a:rPr lang="en-US" dirty="0">
                <a:latin typeface="Arial" panose="020B0604020202020204" pitchFamily="34" charset="0"/>
                <a:cs typeface="Arial" panose="020B0604020202020204" pitchFamily="34" charset="0"/>
              </a:rPr>
              <a:t>The patient’s cardiovascular abnormalities are not clearly related to primary hyperparathyroidism, but she has at least one indication for parathyroidectomy.</a:t>
            </a:r>
          </a:p>
          <a:p>
            <a:pPr marL="514196" indent="-514196">
              <a:buFont typeface="+mj-lt"/>
              <a:buAutoNum type="arabicPeriod"/>
            </a:pPr>
            <a:r>
              <a:rPr lang="en-US" dirty="0">
                <a:latin typeface="Arial" panose="020B0604020202020204" pitchFamily="34" charset="0"/>
                <a:cs typeface="Arial" panose="020B0604020202020204" pitchFamily="34" charset="0"/>
              </a:rPr>
              <a:t>Normalization of serum calcium after successful parathyroidectomy will decrease her risk of CV death.</a:t>
            </a:r>
          </a:p>
        </p:txBody>
      </p:sp>
    </p:spTree>
    <p:extLst>
      <p:ext uri="{BB962C8B-B14F-4D97-AF65-F5344CB8AC3E}">
        <p14:creationId xmlns:p14="http://schemas.microsoft.com/office/powerpoint/2010/main" val="228736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428A-223B-D486-93CC-B59F25D733D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B51C5FB-8FF4-6CBA-BAAB-88C6CD904001}"/>
              </a:ext>
            </a:extLst>
          </p:cNvPr>
          <p:cNvSpPr>
            <a:spLocks noGrp="1"/>
          </p:cNvSpPr>
          <p:nvPr>
            <p:ph sz="half" idx="13"/>
          </p:nvPr>
        </p:nvSpPr>
        <p:spPr>
          <a:xfrm>
            <a:off x="4991100" y="1597026"/>
            <a:ext cx="6812973" cy="3663950"/>
          </a:xfrm>
        </p:spPr>
        <p:txBody>
          <a:bodyPr/>
          <a:lstStyle/>
          <a:p>
            <a:pPr>
              <a:lnSpc>
                <a:spcPct val="100000"/>
              </a:lnSpc>
            </a:pPr>
            <a:r>
              <a:rPr lang="en-US" sz="2800" dirty="0"/>
              <a:t>Demonstrate an understanding of the changing epidemiology of primary hyperparathyroidism</a:t>
            </a:r>
          </a:p>
          <a:p>
            <a:pPr>
              <a:lnSpc>
                <a:spcPct val="100000"/>
              </a:lnSpc>
            </a:pPr>
            <a:r>
              <a:rPr lang="en-US" sz="2800" dirty="0"/>
              <a:t>Review appropriate initial evaluation of patients with hyperparathyroidism</a:t>
            </a:r>
          </a:p>
          <a:p>
            <a:pPr>
              <a:lnSpc>
                <a:spcPct val="100000"/>
              </a:lnSpc>
            </a:pPr>
            <a:r>
              <a:rPr lang="en-US" sz="2800" dirty="0"/>
              <a:t>Recognize the impact of primary hyperparathyroidism on target organs</a:t>
            </a:r>
          </a:p>
          <a:p>
            <a:pPr>
              <a:lnSpc>
                <a:spcPct val="100000"/>
              </a:lnSpc>
            </a:pPr>
            <a:r>
              <a:rPr lang="en-US" sz="2800" dirty="0"/>
              <a:t>Discuss the updated 2022 guidelines in the management of primary hyperparathyroidism</a:t>
            </a:r>
          </a:p>
        </p:txBody>
      </p:sp>
    </p:spTree>
    <p:extLst>
      <p:ext uri="{BB962C8B-B14F-4D97-AF65-F5344CB8AC3E}">
        <p14:creationId xmlns:p14="http://schemas.microsoft.com/office/powerpoint/2010/main" val="3714419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7BAE-EA74-57E8-3679-BE78A90A38C8}"/>
              </a:ext>
            </a:extLst>
          </p:cNvPr>
          <p:cNvSpPr>
            <a:spLocks noGrp="1"/>
          </p:cNvSpPr>
          <p:nvPr>
            <p:ph type="title"/>
          </p:nvPr>
        </p:nvSpPr>
        <p:spPr/>
        <p:txBody>
          <a:bodyPr>
            <a:normAutofit fontScale="90000"/>
          </a:bodyPr>
          <a:lstStyle/>
          <a:p>
            <a:pPr>
              <a:lnSpc>
                <a:spcPct val="100000"/>
              </a:lnSpc>
            </a:pPr>
            <a:r>
              <a:rPr lang="en-US" dirty="0"/>
              <a:t>Case 3: How would you advise the patient regarding management of primary hyperparathyroidism? </a:t>
            </a:r>
          </a:p>
        </p:txBody>
      </p:sp>
      <p:sp>
        <p:nvSpPr>
          <p:cNvPr id="3" name="Content Placeholder 2">
            <a:extLst>
              <a:ext uri="{FF2B5EF4-FFF2-40B4-BE49-F238E27FC236}">
                <a16:creationId xmlns:a16="http://schemas.microsoft.com/office/drawing/2014/main" id="{B81EC059-52EB-5D7B-B87B-58577AB03923}"/>
              </a:ext>
            </a:extLst>
          </p:cNvPr>
          <p:cNvSpPr>
            <a:spLocks noGrp="1"/>
          </p:cNvSpPr>
          <p:nvPr>
            <p:ph idx="1"/>
          </p:nvPr>
        </p:nvSpPr>
        <p:spPr>
          <a:xfrm>
            <a:off x="973138" y="2192594"/>
            <a:ext cx="9998921" cy="3787200"/>
          </a:xfrm>
        </p:spPr>
        <p:txBody>
          <a:bodyPr/>
          <a:lstStyle/>
          <a:p>
            <a:pPr marL="514196" indent="-514196">
              <a:buFont typeface="+mj-lt"/>
              <a:buAutoNum type="arabicPeriod"/>
            </a:pPr>
            <a:r>
              <a:rPr lang="en-US" dirty="0">
                <a:latin typeface="Arial" panose="020B0604020202020204" pitchFamily="34" charset="0"/>
                <a:cs typeface="Arial" panose="020B0604020202020204" pitchFamily="34" charset="0"/>
              </a:rPr>
              <a:t>There is no indication for surgical management at the present time; serial monitoring of serum calcium and bone density is recommended.</a:t>
            </a:r>
          </a:p>
          <a:p>
            <a:pPr marL="514196" indent="-514196">
              <a:buFont typeface="+mj-lt"/>
              <a:buAutoNum type="arabicPeriod"/>
            </a:pPr>
            <a:r>
              <a:rPr lang="en-US" dirty="0">
                <a:latin typeface="Arial" panose="020B0604020202020204" pitchFamily="34" charset="0"/>
                <a:cs typeface="Arial" panose="020B0604020202020204" pitchFamily="34" charset="0"/>
              </a:rPr>
              <a:t>Although LVH is not an indication for surgery, it is expected to improve following parathyroidectomy.</a:t>
            </a:r>
          </a:p>
          <a:p>
            <a:pPr marL="514196" indent="-514196">
              <a:buFont typeface="+mj-lt"/>
              <a:buAutoNum type="arabicPeriod"/>
            </a:pPr>
            <a:r>
              <a:rPr lang="en-US" b="1" dirty="0">
                <a:solidFill>
                  <a:schemeClr val="accent1"/>
                </a:solidFill>
                <a:latin typeface="Arial" panose="020B0604020202020204" pitchFamily="34" charset="0"/>
                <a:cs typeface="Arial" panose="020B0604020202020204" pitchFamily="34" charset="0"/>
              </a:rPr>
              <a:t>The patient’s cardiovascular abnormalities are not clearly related to primary hyperparathyroidism, but she has at least one indication for parathyroidectomy.</a:t>
            </a:r>
          </a:p>
          <a:p>
            <a:pPr marL="514196" indent="-514196">
              <a:buFont typeface="+mj-lt"/>
              <a:buAutoNum type="arabicPeriod"/>
            </a:pPr>
            <a:r>
              <a:rPr lang="en-US" dirty="0">
                <a:latin typeface="Arial" panose="020B0604020202020204" pitchFamily="34" charset="0"/>
                <a:cs typeface="Arial" panose="020B0604020202020204" pitchFamily="34" charset="0"/>
              </a:rPr>
              <a:t>Normalization of serum calcium after successful parathyroidectomy will decrease her risk of CV death.</a:t>
            </a:r>
          </a:p>
        </p:txBody>
      </p:sp>
    </p:spTree>
    <p:extLst>
      <p:ext uri="{BB962C8B-B14F-4D97-AF65-F5344CB8AC3E}">
        <p14:creationId xmlns:p14="http://schemas.microsoft.com/office/powerpoint/2010/main" val="4216920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CD2A375-F2B1-F50C-FA58-EF556ABECA4C}"/>
              </a:ext>
            </a:extLst>
          </p:cNvPr>
          <p:cNvGraphicFramePr>
            <a:graphicFrameLocks noGrp="1"/>
          </p:cNvGraphicFramePr>
          <p:nvPr>
            <p:extLst>
              <p:ext uri="{D42A27DB-BD31-4B8C-83A1-F6EECF244321}">
                <p14:modId xmlns:p14="http://schemas.microsoft.com/office/powerpoint/2010/main" val="3928859360"/>
              </p:ext>
            </p:extLst>
          </p:nvPr>
        </p:nvGraphicFramePr>
        <p:xfrm>
          <a:off x="973138" y="1875725"/>
          <a:ext cx="9269094" cy="3766185"/>
        </p:xfrm>
        <a:graphic>
          <a:graphicData uri="http://schemas.openxmlformats.org/drawingml/2006/table">
            <a:tbl>
              <a:tblPr firstRow="1" firstCol="1" bandRow="1">
                <a:tableStyleId>{3B4B98B0-60AC-42C2-AFA5-B58CD77FA1E5}</a:tableStyleId>
              </a:tblPr>
              <a:tblGrid>
                <a:gridCol w="4283928">
                  <a:extLst>
                    <a:ext uri="{9D8B030D-6E8A-4147-A177-3AD203B41FA5}">
                      <a16:colId xmlns:a16="http://schemas.microsoft.com/office/drawing/2014/main" val="4038494848"/>
                    </a:ext>
                  </a:extLst>
                </a:gridCol>
                <a:gridCol w="2376504">
                  <a:extLst>
                    <a:ext uri="{9D8B030D-6E8A-4147-A177-3AD203B41FA5}">
                      <a16:colId xmlns:a16="http://schemas.microsoft.com/office/drawing/2014/main" val="2785016973"/>
                    </a:ext>
                  </a:extLst>
                </a:gridCol>
                <a:gridCol w="2608662">
                  <a:extLst>
                    <a:ext uri="{9D8B030D-6E8A-4147-A177-3AD203B41FA5}">
                      <a16:colId xmlns:a16="http://schemas.microsoft.com/office/drawing/2014/main" val="535439676"/>
                    </a:ext>
                  </a:extLst>
                </a:gridCol>
              </a:tblGrid>
              <a:tr h="699334">
                <a:tc>
                  <a:txBody>
                    <a:bodyPr/>
                    <a:lstStyle/>
                    <a:p>
                      <a:pPr marL="0" marR="0">
                        <a:lnSpc>
                          <a:spcPct val="107000"/>
                        </a:lnSpc>
                        <a:spcBef>
                          <a:spcPts val="0"/>
                        </a:spcBef>
                        <a:spcAft>
                          <a:spcPts val="0"/>
                        </a:spcAft>
                      </a:pPr>
                      <a:r>
                        <a:rPr lang="en-US"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Khosla et al. </a:t>
                      </a:r>
                    </a:p>
                    <a:p>
                      <a:pPr marL="0" marR="0" algn="ctr">
                        <a:lnSpc>
                          <a:spcPct val="107000"/>
                        </a:lnSpc>
                        <a:spcBef>
                          <a:spcPts val="0"/>
                        </a:spcBef>
                        <a:spcAft>
                          <a:spcPts val="0"/>
                        </a:spcAft>
                      </a:pPr>
                      <a:r>
                        <a:rPr lang="en-US" sz="2200" dirty="0">
                          <a:effectLst/>
                        </a:rPr>
                        <a:t>1999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Vestergaard et al. </a:t>
                      </a:r>
                    </a:p>
                    <a:p>
                      <a:pPr marL="0" marR="0" algn="ctr">
                        <a:lnSpc>
                          <a:spcPct val="107000"/>
                        </a:lnSpc>
                        <a:spcBef>
                          <a:spcPts val="0"/>
                        </a:spcBef>
                        <a:spcAft>
                          <a:spcPts val="0"/>
                        </a:spcAft>
                      </a:pPr>
                      <a:r>
                        <a:rPr lang="en-US" sz="2200" dirty="0">
                          <a:effectLst/>
                        </a:rPr>
                        <a:t>2000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2434012679"/>
                  </a:ext>
                </a:extLst>
              </a:tr>
              <a:tr h="340652">
                <a:tc>
                  <a:txBody>
                    <a:bodyPr/>
                    <a:lstStyle/>
                    <a:p>
                      <a:pPr marL="0" marR="0">
                        <a:lnSpc>
                          <a:spcPct val="107000"/>
                        </a:lnSpc>
                        <a:spcBef>
                          <a:spcPts val="0"/>
                        </a:spcBef>
                        <a:spcAft>
                          <a:spcPts val="0"/>
                        </a:spcAft>
                      </a:pPr>
                      <a:r>
                        <a:rPr lang="en-US" sz="2200">
                          <a:effectLst/>
                        </a:rPr>
                        <a:t>Cohort size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407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a:effectLst/>
                        </a:rPr>
                        <a:t>674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3292360116"/>
                  </a:ext>
                </a:extLst>
              </a:tr>
              <a:tr h="340652">
                <a:tc>
                  <a:txBody>
                    <a:bodyPr/>
                    <a:lstStyle/>
                    <a:p>
                      <a:pPr marL="0" marR="0">
                        <a:lnSpc>
                          <a:spcPct val="107000"/>
                        </a:lnSpc>
                        <a:spcBef>
                          <a:spcPts val="0"/>
                        </a:spcBef>
                        <a:spcAft>
                          <a:spcPts val="0"/>
                        </a:spcAft>
                      </a:pPr>
                      <a:r>
                        <a:rPr lang="en-US" sz="2200" dirty="0">
                          <a:effectLst/>
                        </a:rPr>
                        <a:t>Type of study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Population-based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Surgical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4271861594"/>
                  </a:ext>
                </a:extLst>
              </a:tr>
              <a:tr h="340652">
                <a:tc>
                  <a:txBody>
                    <a:bodyPr/>
                    <a:lstStyle/>
                    <a:p>
                      <a:pPr marL="0" marR="0">
                        <a:lnSpc>
                          <a:spcPct val="107000"/>
                        </a:lnSpc>
                        <a:spcBef>
                          <a:spcPts val="0"/>
                        </a:spcBef>
                        <a:spcAft>
                          <a:spcPts val="0"/>
                        </a:spcAft>
                      </a:pPr>
                      <a:r>
                        <a:rPr lang="en-US" sz="2200">
                          <a:effectLst/>
                        </a:rPr>
                        <a:t>Treated surgically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a:effectLst/>
                        </a:rPr>
                        <a:t>23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100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2487674792"/>
                  </a:ext>
                </a:extLst>
              </a:tr>
              <a:tr h="340652">
                <a:tc>
                  <a:txBody>
                    <a:bodyPr/>
                    <a:lstStyle/>
                    <a:p>
                      <a:pPr marL="0" marR="0">
                        <a:lnSpc>
                          <a:spcPct val="107000"/>
                        </a:lnSpc>
                        <a:spcBef>
                          <a:spcPts val="0"/>
                        </a:spcBef>
                        <a:spcAft>
                          <a:spcPts val="0"/>
                        </a:spcAft>
                      </a:pPr>
                      <a:r>
                        <a:rPr lang="en-US" sz="2200">
                          <a:effectLst/>
                        </a:rPr>
                        <a:t>Mean calcium, mg/dL (mmol/L)</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a:effectLst/>
                        </a:rPr>
                        <a:t>10.9 (2.73)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11.8 (2.95)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3979066"/>
                  </a:ext>
                </a:extLst>
              </a:tr>
              <a:tr h="340652">
                <a:tc>
                  <a:txBody>
                    <a:bodyPr/>
                    <a:lstStyle/>
                    <a:p>
                      <a:pPr marL="0" marR="0">
                        <a:lnSpc>
                          <a:spcPct val="107000"/>
                        </a:lnSpc>
                        <a:spcBef>
                          <a:spcPts val="0"/>
                        </a:spcBef>
                        <a:spcAft>
                          <a:spcPts val="0"/>
                        </a:spcAft>
                      </a:pPr>
                      <a:r>
                        <a:rPr lang="en-US" sz="2200">
                          <a:effectLst/>
                        </a:rPr>
                        <a:t>Fracture risk</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4260611679"/>
                  </a:ext>
                </a:extLst>
              </a:tr>
              <a:tr h="340652">
                <a:tc>
                  <a:txBody>
                    <a:bodyPr/>
                    <a:lstStyle/>
                    <a:p>
                      <a:pPr marL="284163" marR="0" indent="0">
                        <a:lnSpc>
                          <a:spcPct val="107000"/>
                        </a:lnSpc>
                        <a:spcBef>
                          <a:spcPts val="0"/>
                        </a:spcBef>
                        <a:spcAft>
                          <a:spcPts val="0"/>
                        </a:spcAft>
                      </a:pPr>
                      <a:r>
                        <a:rPr lang="en-US" sz="2200" dirty="0">
                          <a:effectLst/>
                        </a:rPr>
                        <a:t>Vertebra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a:effectLst/>
                        </a:rPr>
                        <a:t>3.2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3.5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2295617543"/>
                  </a:ext>
                </a:extLst>
              </a:tr>
              <a:tr h="340652">
                <a:tc>
                  <a:txBody>
                    <a:bodyPr/>
                    <a:lstStyle/>
                    <a:p>
                      <a:pPr marL="0" marR="0" indent="284163">
                        <a:lnSpc>
                          <a:spcPct val="107000"/>
                        </a:lnSpc>
                        <a:spcBef>
                          <a:spcPts val="0"/>
                        </a:spcBef>
                        <a:spcAft>
                          <a:spcPts val="0"/>
                        </a:spcAft>
                      </a:pPr>
                      <a:r>
                        <a:rPr lang="en-US" sz="2200" dirty="0">
                          <a:effectLst/>
                        </a:rPr>
                        <a:t>Forearm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a:effectLst/>
                        </a:rPr>
                        <a:t>2.2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1.9</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2364153441"/>
                  </a:ext>
                </a:extLst>
              </a:tr>
              <a:tr h="340652">
                <a:tc>
                  <a:txBody>
                    <a:bodyPr/>
                    <a:lstStyle/>
                    <a:p>
                      <a:pPr marL="0" marR="0" indent="284163">
                        <a:lnSpc>
                          <a:spcPct val="107000"/>
                        </a:lnSpc>
                        <a:spcBef>
                          <a:spcPts val="0"/>
                        </a:spcBef>
                        <a:spcAft>
                          <a:spcPts val="0"/>
                        </a:spcAft>
                      </a:pPr>
                      <a:r>
                        <a:rPr lang="en-US" sz="2200" dirty="0">
                          <a:effectLst/>
                        </a:rPr>
                        <a:t>Hip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a:effectLst/>
                        </a:rPr>
                        <a:t>1.4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1.5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1387405943"/>
                  </a:ext>
                </a:extLst>
              </a:tr>
              <a:tr h="340652">
                <a:tc>
                  <a:txBody>
                    <a:bodyPr/>
                    <a:lstStyle/>
                    <a:p>
                      <a:pPr marL="0" marR="0" indent="284163">
                        <a:lnSpc>
                          <a:spcPct val="107000"/>
                        </a:lnSpc>
                        <a:spcBef>
                          <a:spcPts val="0"/>
                        </a:spcBef>
                        <a:spcAft>
                          <a:spcPts val="0"/>
                        </a:spcAft>
                      </a:pPr>
                      <a:r>
                        <a:rPr lang="en-US" sz="2200" dirty="0">
                          <a:effectLst/>
                        </a:rPr>
                        <a:t>Any site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a:effectLst/>
                        </a:rPr>
                        <a:t>1.3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07000"/>
                        </a:lnSpc>
                        <a:spcBef>
                          <a:spcPts val="0"/>
                        </a:spcBef>
                        <a:spcAft>
                          <a:spcPts val="0"/>
                        </a:spcAft>
                      </a:pPr>
                      <a:r>
                        <a:rPr lang="en-US" sz="2200" dirty="0">
                          <a:effectLst/>
                        </a:rPr>
                        <a:t>1.8</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val="1155626640"/>
                  </a:ext>
                </a:extLst>
              </a:tr>
            </a:tbl>
          </a:graphicData>
        </a:graphic>
      </p:graphicFrame>
      <p:sp>
        <p:nvSpPr>
          <p:cNvPr id="2" name="Title 1">
            <a:extLst>
              <a:ext uri="{FF2B5EF4-FFF2-40B4-BE49-F238E27FC236}">
                <a16:creationId xmlns:a16="http://schemas.microsoft.com/office/drawing/2014/main" id="{95B4D4DA-3AB7-B0F8-37B1-4D99F38FFE25}"/>
              </a:ext>
            </a:extLst>
          </p:cNvPr>
          <p:cNvSpPr>
            <a:spLocks noGrp="1"/>
          </p:cNvSpPr>
          <p:nvPr>
            <p:ph type="title"/>
          </p:nvPr>
        </p:nvSpPr>
        <p:spPr/>
        <p:txBody>
          <a:bodyPr/>
          <a:lstStyle/>
          <a:p>
            <a:r>
              <a:rPr lang="en-US" dirty="0"/>
              <a:t>Fracture Incidence in PHPT</a:t>
            </a:r>
          </a:p>
        </p:txBody>
      </p:sp>
      <p:sp>
        <p:nvSpPr>
          <p:cNvPr id="6" name="TextShape 1">
            <a:extLst>
              <a:ext uri="{FF2B5EF4-FFF2-40B4-BE49-F238E27FC236}">
                <a16:creationId xmlns:a16="http://schemas.microsoft.com/office/drawing/2014/main" id="{A65AF841-D493-720D-A3B0-BE4A9E614E38}"/>
              </a:ext>
            </a:extLst>
          </p:cNvPr>
          <p:cNvSpPr txBox="1"/>
          <p:nvPr/>
        </p:nvSpPr>
        <p:spPr>
          <a:xfrm>
            <a:off x="8653828" y="6393686"/>
            <a:ext cx="3444399" cy="194156"/>
          </a:xfrm>
          <a:prstGeom prst="rect">
            <a:avLst/>
          </a:prstGeom>
          <a:noFill/>
          <a:ln>
            <a:noFill/>
          </a:ln>
        </p:spPr>
        <p:txBody>
          <a:bodyPr lIns="0" tIns="0" rIns="0" bIns="0" anchor="ctr"/>
          <a:lstStyle/>
          <a:p>
            <a:pPr algn="r">
              <a:lnSpc>
                <a:spcPct val="97000"/>
              </a:lnSpc>
            </a:pPr>
            <a:r>
              <a:rPr lang="en-US" sz="1200" spc="-1" dirty="0">
                <a:solidFill>
                  <a:schemeClr val="tx1">
                    <a:lumMod val="50000"/>
                    <a:lumOff val="50000"/>
                  </a:schemeClr>
                </a:solidFill>
                <a:latin typeface="+mj-lt"/>
                <a:ea typeface="Arial Unicode MS"/>
              </a:rPr>
              <a:t>Khosla S et al.</a:t>
            </a:r>
            <a:r>
              <a:rPr lang="en-US" sz="1200" i="1" spc="-1" dirty="0">
                <a:solidFill>
                  <a:schemeClr val="tx1">
                    <a:lumMod val="50000"/>
                    <a:lumOff val="50000"/>
                  </a:schemeClr>
                </a:solidFill>
                <a:latin typeface="+mj-lt"/>
                <a:ea typeface="Arial Unicode MS"/>
              </a:rPr>
              <a:t> J Bone Miner Res 1999</a:t>
            </a:r>
          </a:p>
          <a:p>
            <a:pPr algn="r">
              <a:lnSpc>
                <a:spcPct val="97000"/>
              </a:lnSpc>
            </a:pPr>
            <a:r>
              <a:rPr lang="nl-NL" sz="1200" dirty="0">
                <a:solidFill>
                  <a:schemeClr val="tx1">
                    <a:lumMod val="50000"/>
                    <a:lumOff val="50000"/>
                  </a:schemeClr>
                </a:solidFill>
                <a:latin typeface="+mj-lt"/>
              </a:rPr>
              <a:t>Vestergaard P et al. </a:t>
            </a:r>
            <a:r>
              <a:rPr lang="nl-NL" sz="1200" i="1" dirty="0">
                <a:solidFill>
                  <a:schemeClr val="tx1">
                    <a:lumMod val="50000"/>
                    <a:lumOff val="50000"/>
                  </a:schemeClr>
                </a:solidFill>
                <a:latin typeface="+mj-lt"/>
              </a:rPr>
              <a:t>BMJ</a:t>
            </a:r>
            <a:r>
              <a:rPr lang="nl-NL" sz="1200" dirty="0">
                <a:solidFill>
                  <a:schemeClr val="tx1">
                    <a:lumMod val="50000"/>
                    <a:lumOff val="50000"/>
                  </a:schemeClr>
                </a:solidFill>
                <a:latin typeface="+mj-lt"/>
              </a:rPr>
              <a:t> 2000</a:t>
            </a:r>
            <a:endParaRPr lang="en-US" sz="1200" spc="-1" dirty="0">
              <a:solidFill>
                <a:schemeClr val="tx1">
                  <a:lumMod val="50000"/>
                  <a:lumOff val="50000"/>
                </a:schemeClr>
              </a:solidFill>
              <a:latin typeface="+mj-lt"/>
            </a:endParaRPr>
          </a:p>
        </p:txBody>
      </p:sp>
    </p:spTree>
    <p:extLst>
      <p:ext uri="{BB962C8B-B14F-4D97-AF65-F5344CB8AC3E}">
        <p14:creationId xmlns:p14="http://schemas.microsoft.com/office/powerpoint/2010/main" val="194361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24B1-8A6D-8DB0-CEAE-6EC1F08FF17A}"/>
              </a:ext>
            </a:extLst>
          </p:cNvPr>
          <p:cNvSpPr>
            <a:spLocks noGrp="1"/>
          </p:cNvSpPr>
          <p:nvPr>
            <p:ph type="title"/>
          </p:nvPr>
        </p:nvSpPr>
        <p:spPr/>
        <p:txBody>
          <a:bodyPr/>
          <a:lstStyle/>
          <a:p>
            <a:r>
              <a:rPr lang="en-US" dirty="0"/>
              <a:t>Fracture Incidence after PTX</a:t>
            </a:r>
          </a:p>
        </p:txBody>
      </p:sp>
      <p:pic>
        <p:nvPicPr>
          <p:cNvPr id="6" name="Picture 5">
            <a:extLst>
              <a:ext uri="{FF2B5EF4-FFF2-40B4-BE49-F238E27FC236}">
                <a16:creationId xmlns:a16="http://schemas.microsoft.com/office/drawing/2014/main" id="{701AA339-1B2E-8C90-7695-75DF99AC09F9}"/>
              </a:ext>
            </a:extLst>
          </p:cNvPr>
          <p:cNvPicPr>
            <a:picLocks noChangeAspect="1"/>
          </p:cNvPicPr>
          <p:nvPr/>
        </p:nvPicPr>
        <p:blipFill>
          <a:blip r:embed="rId3"/>
          <a:stretch>
            <a:fillRect/>
          </a:stretch>
        </p:blipFill>
        <p:spPr>
          <a:xfrm>
            <a:off x="974472" y="1223758"/>
            <a:ext cx="7855418" cy="5514504"/>
          </a:xfrm>
          <a:prstGeom prst="rect">
            <a:avLst/>
          </a:prstGeom>
        </p:spPr>
      </p:pic>
      <p:sp>
        <p:nvSpPr>
          <p:cNvPr id="8" name="TextBox 7">
            <a:extLst>
              <a:ext uri="{FF2B5EF4-FFF2-40B4-BE49-F238E27FC236}">
                <a16:creationId xmlns:a16="http://schemas.microsoft.com/office/drawing/2014/main" id="{158A53D4-B736-A922-4BF2-82A4EA1641CD}"/>
              </a:ext>
            </a:extLst>
          </p:cNvPr>
          <p:cNvSpPr txBox="1"/>
          <p:nvPr/>
        </p:nvSpPr>
        <p:spPr>
          <a:xfrm>
            <a:off x="6096342" y="6444709"/>
            <a:ext cx="6092483" cy="276927"/>
          </a:xfrm>
          <a:prstGeom prst="rect">
            <a:avLst/>
          </a:prstGeom>
          <a:noFill/>
        </p:spPr>
        <p:txBody>
          <a:bodyPr wrap="square">
            <a:spAutoFit/>
          </a:bodyPr>
          <a:lstStyle/>
          <a:p>
            <a:pPr algn="r"/>
            <a:r>
              <a:rPr lang="nl-NL" sz="1200" dirty="0">
                <a:solidFill>
                  <a:schemeClr val="tx1">
                    <a:lumMod val="50000"/>
                    <a:lumOff val="50000"/>
                  </a:schemeClr>
                </a:solidFill>
              </a:rPr>
              <a:t>Vestergaard et al. </a:t>
            </a:r>
            <a:r>
              <a:rPr lang="nl-NL" sz="1200" i="1" dirty="0">
                <a:solidFill>
                  <a:schemeClr val="tx1">
                    <a:lumMod val="50000"/>
                    <a:lumOff val="50000"/>
                  </a:schemeClr>
                </a:solidFill>
              </a:rPr>
              <a:t>BMJ</a:t>
            </a:r>
            <a:r>
              <a:rPr lang="nl-NL" sz="1200" dirty="0">
                <a:solidFill>
                  <a:schemeClr val="tx1">
                    <a:lumMod val="50000"/>
                    <a:lumOff val="50000"/>
                  </a:schemeClr>
                </a:solidFill>
              </a:rPr>
              <a:t> 2002</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249123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57CA-72C6-DDD0-8FE4-605238FB4FEC}"/>
              </a:ext>
            </a:extLst>
          </p:cNvPr>
          <p:cNvSpPr>
            <a:spLocks noGrp="1"/>
          </p:cNvSpPr>
          <p:nvPr>
            <p:ph type="title"/>
          </p:nvPr>
        </p:nvSpPr>
        <p:spPr/>
        <p:txBody>
          <a:bodyPr/>
          <a:lstStyle/>
          <a:p>
            <a:r>
              <a:rPr lang="en-US" dirty="0"/>
              <a:t>PTH effect on bone</a:t>
            </a:r>
          </a:p>
        </p:txBody>
      </p:sp>
      <p:sp>
        <p:nvSpPr>
          <p:cNvPr id="3" name="Content Placeholder 2">
            <a:extLst>
              <a:ext uri="{FF2B5EF4-FFF2-40B4-BE49-F238E27FC236}">
                <a16:creationId xmlns:a16="http://schemas.microsoft.com/office/drawing/2014/main" id="{F09CD14C-3231-9555-6A91-5335FEF6F8AA}"/>
              </a:ext>
            </a:extLst>
          </p:cNvPr>
          <p:cNvSpPr>
            <a:spLocks noGrp="1"/>
          </p:cNvSpPr>
          <p:nvPr>
            <p:ph idx="1"/>
          </p:nvPr>
        </p:nvSpPr>
        <p:spPr/>
        <p:txBody>
          <a:bodyPr/>
          <a:lstStyle/>
          <a:p>
            <a:r>
              <a:rPr lang="en-US" dirty="0"/>
              <a:t>PTH increases bone turnover</a:t>
            </a:r>
          </a:p>
          <a:p>
            <a:pPr lvl="1"/>
            <a:r>
              <a:rPr lang="en-US" dirty="0"/>
              <a:t>Resorption</a:t>
            </a:r>
          </a:p>
          <a:p>
            <a:pPr lvl="1"/>
            <a:r>
              <a:rPr lang="en-US" dirty="0"/>
              <a:t>Formation</a:t>
            </a:r>
          </a:p>
          <a:p>
            <a:r>
              <a:rPr lang="en-US" dirty="0"/>
              <a:t>Continuous PTH excess </a:t>
            </a:r>
          </a:p>
          <a:p>
            <a:pPr lvl="1"/>
            <a:r>
              <a:rPr lang="en-US" dirty="0"/>
              <a:t>Catabolic effect</a:t>
            </a:r>
          </a:p>
          <a:p>
            <a:pPr lvl="1"/>
            <a:r>
              <a:rPr lang="en-US" dirty="0"/>
              <a:t>Cortical bone</a:t>
            </a:r>
          </a:p>
        </p:txBody>
      </p:sp>
      <p:pic>
        <p:nvPicPr>
          <p:cNvPr id="6" name="Picture 5" descr="Diagram&#10;&#10;Description automatically generated">
            <a:extLst>
              <a:ext uri="{FF2B5EF4-FFF2-40B4-BE49-F238E27FC236}">
                <a16:creationId xmlns:a16="http://schemas.microsoft.com/office/drawing/2014/main" id="{BFB1BEC0-1E2E-A947-573C-7F5C6555EA59}"/>
              </a:ext>
            </a:extLst>
          </p:cNvPr>
          <p:cNvPicPr>
            <a:picLocks noChangeAspect="1"/>
          </p:cNvPicPr>
          <p:nvPr/>
        </p:nvPicPr>
        <p:blipFill rotWithShape="1">
          <a:blip r:embed="rId2"/>
          <a:srcRect l="6320" t="12767"/>
          <a:stretch/>
        </p:blipFill>
        <p:spPr>
          <a:xfrm>
            <a:off x="4517616" y="2697105"/>
            <a:ext cx="7584532" cy="3830436"/>
          </a:xfrm>
          <a:prstGeom prst="rect">
            <a:avLst/>
          </a:prstGeom>
        </p:spPr>
      </p:pic>
    </p:spTree>
    <p:extLst>
      <p:ext uri="{BB962C8B-B14F-4D97-AF65-F5344CB8AC3E}">
        <p14:creationId xmlns:p14="http://schemas.microsoft.com/office/powerpoint/2010/main" val="91960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DF3BE2-135F-2D2E-6914-5DCBCE4EC835}"/>
              </a:ext>
            </a:extLst>
          </p:cNvPr>
          <p:cNvPicPr>
            <a:picLocks noChangeAspect="1"/>
          </p:cNvPicPr>
          <p:nvPr/>
        </p:nvPicPr>
        <p:blipFill rotWithShape="1">
          <a:blip r:embed="rId2"/>
          <a:srcRect t="3746" b="4464"/>
          <a:stretch/>
        </p:blipFill>
        <p:spPr>
          <a:xfrm>
            <a:off x="4872942" y="1"/>
            <a:ext cx="4247909" cy="6779826"/>
          </a:xfrm>
          <a:prstGeom prst="rect">
            <a:avLst/>
          </a:prstGeom>
        </p:spPr>
      </p:pic>
      <p:cxnSp>
        <p:nvCxnSpPr>
          <p:cNvPr id="11" name="Straight Connector 10">
            <a:extLst>
              <a:ext uri="{FF2B5EF4-FFF2-40B4-BE49-F238E27FC236}">
                <a16:creationId xmlns:a16="http://schemas.microsoft.com/office/drawing/2014/main" id="{268E8EE0-15AC-8C81-04BC-D20B8AA679C8}"/>
              </a:ext>
            </a:extLst>
          </p:cNvPr>
          <p:cNvCxnSpPr/>
          <p:nvPr/>
        </p:nvCxnSpPr>
        <p:spPr>
          <a:xfrm flipH="1">
            <a:off x="3703899" y="2581154"/>
            <a:ext cx="3055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A637C-723A-4F5B-6242-038C797BCB7E}"/>
              </a:ext>
            </a:extLst>
          </p:cNvPr>
          <p:cNvCxnSpPr>
            <a:cxnSpLocks/>
          </p:cNvCxnSpPr>
          <p:nvPr/>
        </p:nvCxnSpPr>
        <p:spPr>
          <a:xfrm flipH="1">
            <a:off x="8057909" y="2895600"/>
            <a:ext cx="796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CA0EA7-32BA-DC8B-2706-D93DFC183EFF}"/>
              </a:ext>
            </a:extLst>
          </p:cNvPr>
          <p:cNvCxnSpPr>
            <a:cxnSpLocks/>
          </p:cNvCxnSpPr>
          <p:nvPr/>
        </p:nvCxnSpPr>
        <p:spPr>
          <a:xfrm flipH="1" flipV="1">
            <a:off x="7592993" y="3454078"/>
            <a:ext cx="1261640" cy="909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757F7C-3006-62F4-C54B-5A72AE00B3A1}"/>
              </a:ext>
            </a:extLst>
          </p:cNvPr>
          <p:cNvCxnSpPr>
            <a:cxnSpLocks/>
          </p:cNvCxnSpPr>
          <p:nvPr/>
        </p:nvCxnSpPr>
        <p:spPr>
          <a:xfrm flipH="1">
            <a:off x="4456253" y="3454078"/>
            <a:ext cx="2131671" cy="78225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16428C1-487D-D385-3EF8-D38E844E4815}"/>
              </a:ext>
            </a:extLst>
          </p:cNvPr>
          <p:cNvSpPr txBox="1"/>
          <p:nvPr/>
        </p:nvSpPr>
        <p:spPr>
          <a:xfrm>
            <a:off x="1273215" y="1863524"/>
            <a:ext cx="2338086" cy="1015663"/>
          </a:xfrm>
          <a:prstGeom prst="rect">
            <a:avLst/>
          </a:prstGeom>
          <a:noFill/>
        </p:spPr>
        <p:txBody>
          <a:bodyPr wrap="square" rtlCol="0">
            <a:spAutoFit/>
          </a:bodyPr>
          <a:lstStyle/>
          <a:p>
            <a:r>
              <a:rPr lang="en-US" sz="2000" dirty="0"/>
              <a:t>Spine:</a:t>
            </a:r>
          </a:p>
          <a:p>
            <a:r>
              <a:rPr lang="en-US" sz="2000" dirty="0"/>
              <a:t>75% Trabecular</a:t>
            </a:r>
          </a:p>
          <a:p>
            <a:r>
              <a:rPr lang="en-US" sz="2000" dirty="0"/>
              <a:t>25% Cortical</a:t>
            </a:r>
          </a:p>
        </p:txBody>
      </p:sp>
      <p:sp>
        <p:nvSpPr>
          <p:cNvPr id="19" name="TextBox 18">
            <a:extLst>
              <a:ext uri="{FF2B5EF4-FFF2-40B4-BE49-F238E27FC236}">
                <a16:creationId xmlns:a16="http://schemas.microsoft.com/office/drawing/2014/main" id="{00CF642F-DBE5-5C41-8341-D06FF69A2EAD}"/>
              </a:ext>
            </a:extLst>
          </p:cNvPr>
          <p:cNvSpPr txBox="1"/>
          <p:nvPr/>
        </p:nvSpPr>
        <p:spPr>
          <a:xfrm>
            <a:off x="1998562" y="3746340"/>
            <a:ext cx="2338086" cy="1015663"/>
          </a:xfrm>
          <a:prstGeom prst="rect">
            <a:avLst/>
          </a:prstGeom>
          <a:noFill/>
        </p:spPr>
        <p:txBody>
          <a:bodyPr wrap="square" rtlCol="0">
            <a:spAutoFit/>
          </a:bodyPr>
          <a:lstStyle/>
          <a:p>
            <a:r>
              <a:rPr lang="en-US" sz="2000" dirty="0"/>
              <a:t>Femur neck:</a:t>
            </a:r>
          </a:p>
          <a:p>
            <a:r>
              <a:rPr lang="en-US" sz="2000" dirty="0"/>
              <a:t>25% Trabecular</a:t>
            </a:r>
          </a:p>
          <a:p>
            <a:r>
              <a:rPr lang="en-US" sz="2000" dirty="0"/>
              <a:t>75% Cortical</a:t>
            </a:r>
          </a:p>
        </p:txBody>
      </p:sp>
      <p:sp>
        <p:nvSpPr>
          <p:cNvPr id="20" name="TextBox 19">
            <a:extLst>
              <a:ext uri="{FF2B5EF4-FFF2-40B4-BE49-F238E27FC236}">
                <a16:creationId xmlns:a16="http://schemas.microsoft.com/office/drawing/2014/main" id="{85F22297-7165-2F98-7CEF-C0C20416D6BB}"/>
              </a:ext>
            </a:extLst>
          </p:cNvPr>
          <p:cNvSpPr txBox="1"/>
          <p:nvPr/>
        </p:nvSpPr>
        <p:spPr>
          <a:xfrm>
            <a:off x="8854633" y="3783242"/>
            <a:ext cx="3334192" cy="1015663"/>
          </a:xfrm>
          <a:prstGeom prst="rect">
            <a:avLst/>
          </a:prstGeom>
          <a:noFill/>
        </p:spPr>
        <p:txBody>
          <a:bodyPr wrap="square" rtlCol="0">
            <a:spAutoFit/>
          </a:bodyPr>
          <a:lstStyle/>
          <a:p>
            <a:r>
              <a:rPr lang="en-US" sz="2000" dirty="0"/>
              <a:t>Femur intertrochanteric:</a:t>
            </a:r>
          </a:p>
          <a:p>
            <a:r>
              <a:rPr lang="en-US" sz="2000" dirty="0"/>
              <a:t>50% Trabecular</a:t>
            </a:r>
          </a:p>
          <a:p>
            <a:r>
              <a:rPr lang="en-US" sz="2000" dirty="0"/>
              <a:t>50% Cortical</a:t>
            </a:r>
          </a:p>
        </p:txBody>
      </p:sp>
      <p:sp>
        <p:nvSpPr>
          <p:cNvPr id="21" name="TextBox 20">
            <a:extLst>
              <a:ext uri="{FF2B5EF4-FFF2-40B4-BE49-F238E27FC236}">
                <a16:creationId xmlns:a16="http://schemas.microsoft.com/office/drawing/2014/main" id="{945EB462-2E2C-2907-8CAB-0808B0751DF3}"/>
              </a:ext>
            </a:extLst>
          </p:cNvPr>
          <p:cNvSpPr txBox="1"/>
          <p:nvPr/>
        </p:nvSpPr>
        <p:spPr>
          <a:xfrm>
            <a:off x="9061049" y="2295435"/>
            <a:ext cx="2338086" cy="707886"/>
          </a:xfrm>
          <a:prstGeom prst="rect">
            <a:avLst/>
          </a:prstGeom>
          <a:noFill/>
        </p:spPr>
        <p:txBody>
          <a:bodyPr wrap="square" rtlCol="0">
            <a:spAutoFit/>
          </a:bodyPr>
          <a:lstStyle/>
          <a:p>
            <a:r>
              <a:rPr lang="en-US" sz="2000" dirty="0"/>
              <a:t>1/3 Radius:</a:t>
            </a:r>
          </a:p>
          <a:p>
            <a:r>
              <a:rPr lang="en-US" sz="2000" dirty="0"/>
              <a:t>&gt;95% Cortical</a:t>
            </a:r>
          </a:p>
        </p:txBody>
      </p:sp>
      <p:sp>
        <p:nvSpPr>
          <p:cNvPr id="22" name="Oval 21">
            <a:extLst>
              <a:ext uri="{FF2B5EF4-FFF2-40B4-BE49-F238E27FC236}">
                <a16:creationId xmlns:a16="http://schemas.microsoft.com/office/drawing/2014/main" id="{99104773-8D72-E201-BC56-B5A447AD4AAB}"/>
              </a:ext>
            </a:extLst>
          </p:cNvPr>
          <p:cNvSpPr/>
          <p:nvPr/>
        </p:nvSpPr>
        <p:spPr>
          <a:xfrm>
            <a:off x="8958805" y="1990846"/>
            <a:ext cx="1956805" cy="127320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76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heel(1)">
                                      <p:cBhvr>
                                        <p:cTn id="3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483F15-AB31-459B-4745-6D18B392FD2D}"/>
              </a:ext>
            </a:extLst>
          </p:cNvPr>
          <p:cNvPicPr>
            <a:picLocks noChangeAspect="1"/>
          </p:cNvPicPr>
          <p:nvPr/>
        </p:nvPicPr>
        <p:blipFill>
          <a:blip r:embed="rId2"/>
          <a:stretch>
            <a:fillRect/>
          </a:stretch>
        </p:blipFill>
        <p:spPr>
          <a:xfrm>
            <a:off x="1080556" y="1708288"/>
            <a:ext cx="6840263" cy="4006697"/>
          </a:xfrm>
          <a:prstGeom prst="rect">
            <a:avLst/>
          </a:prstGeom>
        </p:spPr>
      </p:pic>
      <p:sp>
        <p:nvSpPr>
          <p:cNvPr id="6" name="TextShape 1">
            <a:extLst>
              <a:ext uri="{FF2B5EF4-FFF2-40B4-BE49-F238E27FC236}">
                <a16:creationId xmlns:a16="http://schemas.microsoft.com/office/drawing/2014/main" id="{942B28A1-787E-AC9A-D1CA-FFF415C9DA1B}"/>
              </a:ext>
            </a:extLst>
          </p:cNvPr>
          <p:cNvSpPr txBox="1"/>
          <p:nvPr/>
        </p:nvSpPr>
        <p:spPr>
          <a:xfrm>
            <a:off x="8669589" y="6428377"/>
            <a:ext cx="3444399" cy="194156"/>
          </a:xfrm>
          <a:prstGeom prst="rect">
            <a:avLst/>
          </a:prstGeom>
          <a:noFill/>
          <a:ln>
            <a:noFill/>
          </a:ln>
        </p:spPr>
        <p:txBody>
          <a:bodyPr lIns="0" tIns="0" rIns="0" bIns="0" anchor="ctr"/>
          <a:lstStyle/>
          <a:p>
            <a:pPr algn="r">
              <a:lnSpc>
                <a:spcPct val="97000"/>
              </a:lnSpc>
            </a:pPr>
            <a:r>
              <a:rPr lang="en-US" sz="1200" spc="-1" dirty="0">
                <a:solidFill>
                  <a:schemeClr val="tx1">
                    <a:lumMod val="50000"/>
                    <a:lumOff val="50000"/>
                  </a:schemeClr>
                </a:solidFill>
                <a:latin typeface="Arial"/>
                <a:ea typeface="Arial Unicode MS"/>
              </a:rPr>
              <a:t>Silverberg SJ et al.</a:t>
            </a:r>
            <a:r>
              <a:rPr lang="en-US" sz="1200" i="1" spc="-1" dirty="0">
                <a:solidFill>
                  <a:schemeClr val="tx1">
                    <a:lumMod val="50000"/>
                    <a:lumOff val="50000"/>
                  </a:schemeClr>
                </a:solidFill>
                <a:latin typeface="Arial"/>
                <a:ea typeface="Arial Unicode MS"/>
              </a:rPr>
              <a:t> J Bone Miner Res 1989</a:t>
            </a:r>
            <a:endParaRPr lang="en-US" sz="1200" spc="-1" dirty="0">
              <a:solidFill>
                <a:schemeClr val="tx1">
                  <a:lumMod val="50000"/>
                  <a:lumOff val="50000"/>
                </a:schemeClr>
              </a:solidFill>
              <a:latin typeface="Arial"/>
            </a:endParaRPr>
          </a:p>
        </p:txBody>
      </p:sp>
      <p:sp>
        <p:nvSpPr>
          <p:cNvPr id="7" name="TextBox 6">
            <a:extLst>
              <a:ext uri="{FF2B5EF4-FFF2-40B4-BE49-F238E27FC236}">
                <a16:creationId xmlns:a16="http://schemas.microsoft.com/office/drawing/2014/main" id="{771E0445-1C6D-CD60-7E16-314B8CE712CD}"/>
              </a:ext>
            </a:extLst>
          </p:cNvPr>
          <p:cNvSpPr txBox="1"/>
          <p:nvPr/>
        </p:nvSpPr>
        <p:spPr>
          <a:xfrm>
            <a:off x="7477638" y="5242289"/>
            <a:ext cx="2811691" cy="307697"/>
          </a:xfrm>
          <a:prstGeom prst="rect">
            <a:avLst/>
          </a:prstGeom>
          <a:noFill/>
        </p:spPr>
        <p:txBody>
          <a:bodyPr wrap="square" rtlCol="0">
            <a:spAutoFit/>
          </a:bodyPr>
          <a:lstStyle/>
          <a:p>
            <a:r>
              <a:rPr lang="en-US" sz="1400" dirty="0"/>
              <a:t>* Difference from radius p&lt;0.05</a:t>
            </a:r>
          </a:p>
        </p:txBody>
      </p:sp>
      <p:sp>
        <p:nvSpPr>
          <p:cNvPr id="2" name="Title 1">
            <a:extLst>
              <a:ext uri="{FF2B5EF4-FFF2-40B4-BE49-F238E27FC236}">
                <a16:creationId xmlns:a16="http://schemas.microsoft.com/office/drawing/2014/main" id="{D2C60B9C-8646-D9D1-7AD9-3662A2887454}"/>
              </a:ext>
            </a:extLst>
          </p:cNvPr>
          <p:cNvSpPr>
            <a:spLocks noGrp="1"/>
          </p:cNvSpPr>
          <p:nvPr>
            <p:ph type="title"/>
          </p:nvPr>
        </p:nvSpPr>
        <p:spPr/>
        <p:txBody>
          <a:bodyPr/>
          <a:lstStyle/>
          <a:p>
            <a:r>
              <a:rPr lang="en-US" dirty="0"/>
              <a:t>BMD in PHPT</a:t>
            </a:r>
          </a:p>
        </p:txBody>
      </p:sp>
      <p:sp>
        <p:nvSpPr>
          <p:cNvPr id="3" name="TextBox 2">
            <a:extLst>
              <a:ext uri="{FF2B5EF4-FFF2-40B4-BE49-F238E27FC236}">
                <a16:creationId xmlns:a16="http://schemas.microsoft.com/office/drawing/2014/main" id="{7644E915-6177-8FF1-AA7C-2ABD142F9900}"/>
              </a:ext>
            </a:extLst>
          </p:cNvPr>
          <p:cNvSpPr txBox="1"/>
          <p:nvPr/>
        </p:nvSpPr>
        <p:spPr>
          <a:xfrm>
            <a:off x="2726723" y="3409097"/>
            <a:ext cx="1450050" cy="276927"/>
          </a:xfrm>
          <a:prstGeom prst="rect">
            <a:avLst/>
          </a:prstGeom>
          <a:noFill/>
        </p:spPr>
        <p:txBody>
          <a:bodyPr wrap="square" rtlCol="0">
            <a:spAutoFit/>
          </a:bodyPr>
          <a:lstStyle/>
          <a:p>
            <a:pPr algn="ctr"/>
            <a:r>
              <a:rPr lang="en-US" sz="1200" dirty="0">
                <a:solidFill>
                  <a:schemeClr val="bg1"/>
                </a:solidFill>
              </a:rPr>
              <a:t>(95% expected)</a:t>
            </a:r>
          </a:p>
        </p:txBody>
      </p:sp>
      <p:sp>
        <p:nvSpPr>
          <p:cNvPr id="4" name="TextBox 3">
            <a:extLst>
              <a:ext uri="{FF2B5EF4-FFF2-40B4-BE49-F238E27FC236}">
                <a16:creationId xmlns:a16="http://schemas.microsoft.com/office/drawing/2014/main" id="{00DAA400-6D94-37F7-F429-8739D2B08685}"/>
              </a:ext>
            </a:extLst>
          </p:cNvPr>
          <p:cNvSpPr txBox="1"/>
          <p:nvPr/>
        </p:nvSpPr>
        <p:spPr>
          <a:xfrm>
            <a:off x="3966144" y="3429000"/>
            <a:ext cx="1450050" cy="276927"/>
          </a:xfrm>
          <a:prstGeom prst="rect">
            <a:avLst/>
          </a:prstGeom>
          <a:noFill/>
        </p:spPr>
        <p:txBody>
          <a:bodyPr wrap="square" rtlCol="0">
            <a:spAutoFit/>
          </a:bodyPr>
          <a:lstStyle/>
          <a:p>
            <a:pPr algn="ctr"/>
            <a:r>
              <a:rPr lang="en-US" sz="1200" dirty="0"/>
              <a:t>(89% expected)</a:t>
            </a:r>
          </a:p>
        </p:txBody>
      </p:sp>
      <p:sp>
        <p:nvSpPr>
          <p:cNvPr id="8" name="TextBox 7">
            <a:extLst>
              <a:ext uri="{FF2B5EF4-FFF2-40B4-BE49-F238E27FC236}">
                <a16:creationId xmlns:a16="http://schemas.microsoft.com/office/drawing/2014/main" id="{2883FA69-2E1F-34E1-A10D-AB4AACE0F1B3}"/>
              </a:ext>
            </a:extLst>
          </p:cNvPr>
          <p:cNvSpPr txBox="1"/>
          <p:nvPr/>
        </p:nvSpPr>
        <p:spPr>
          <a:xfrm>
            <a:off x="5148726" y="3979069"/>
            <a:ext cx="1450050" cy="276927"/>
          </a:xfrm>
          <a:prstGeom prst="rect">
            <a:avLst/>
          </a:prstGeom>
          <a:noFill/>
        </p:spPr>
        <p:txBody>
          <a:bodyPr wrap="square" rtlCol="0">
            <a:spAutoFit/>
          </a:bodyPr>
          <a:lstStyle/>
          <a:p>
            <a:pPr algn="ctr"/>
            <a:r>
              <a:rPr lang="en-US" sz="1200" dirty="0">
                <a:solidFill>
                  <a:schemeClr val="bg1"/>
                </a:solidFill>
              </a:rPr>
              <a:t>(79% expected)</a:t>
            </a:r>
          </a:p>
        </p:txBody>
      </p:sp>
    </p:spTree>
    <p:extLst>
      <p:ext uri="{BB962C8B-B14F-4D97-AF65-F5344CB8AC3E}">
        <p14:creationId xmlns:p14="http://schemas.microsoft.com/office/powerpoint/2010/main" val="3912150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4A6B-3FC6-8967-715E-FAD73F565B28}"/>
              </a:ext>
            </a:extLst>
          </p:cNvPr>
          <p:cNvSpPr>
            <a:spLocks noGrp="1"/>
          </p:cNvSpPr>
          <p:nvPr>
            <p:ph type="title"/>
          </p:nvPr>
        </p:nvSpPr>
        <p:spPr/>
        <p:txBody>
          <a:bodyPr/>
          <a:lstStyle/>
          <a:p>
            <a:r>
              <a:rPr lang="en-US" dirty="0"/>
              <a:t>BMD after PTX</a:t>
            </a:r>
          </a:p>
        </p:txBody>
      </p:sp>
      <p:pic>
        <p:nvPicPr>
          <p:cNvPr id="5" name="Picture 4">
            <a:extLst>
              <a:ext uri="{FF2B5EF4-FFF2-40B4-BE49-F238E27FC236}">
                <a16:creationId xmlns:a16="http://schemas.microsoft.com/office/drawing/2014/main" id="{138134B9-9A4F-9425-1195-2EA0491430EB}"/>
              </a:ext>
            </a:extLst>
          </p:cNvPr>
          <p:cNvPicPr>
            <a:picLocks noChangeAspect="1"/>
          </p:cNvPicPr>
          <p:nvPr/>
        </p:nvPicPr>
        <p:blipFill>
          <a:blip r:embed="rId3"/>
          <a:stretch>
            <a:fillRect/>
          </a:stretch>
        </p:blipFill>
        <p:spPr>
          <a:xfrm>
            <a:off x="973138" y="1366571"/>
            <a:ext cx="7850822" cy="4648890"/>
          </a:xfrm>
          <a:prstGeom prst="rect">
            <a:avLst/>
          </a:prstGeom>
        </p:spPr>
      </p:pic>
      <p:sp>
        <p:nvSpPr>
          <p:cNvPr id="6" name="TextBox 5">
            <a:extLst>
              <a:ext uri="{FF2B5EF4-FFF2-40B4-BE49-F238E27FC236}">
                <a16:creationId xmlns:a16="http://schemas.microsoft.com/office/drawing/2014/main" id="{C8CA6BC0-F2F9-9537-6CD7-59249E4C16DC}"/>
              </a:ext>
            </a:extLst>
          </p:cNvPr>
          <p:cNvSpPr txBox="1"/>
          <p:nvPr/>
        </p:nvSpPr>
        <p:spPr>
          <a:xfrm>
            <a:off x="6092825" y="6388647"/>
            <a:ext cx="6096000" cy="307777"/>
          </a:xfrm>
          <a:prstGeom prst="rect">
            <a:avLst/>
          </a:prstGeom>
          <a:noFill/>
        </p:spPr>
        <p:txBody>
          <a:bodyPr wrap="square">
            <a:spAutoFit/>
          </a:bodyPr>
          <a:lstStyle/>
          <a:p>
            <a:pPr algn="r"/>
            <a:r>
              <a:rPr lang="en-US" sz="1400" dirty="0">
                <a:solidFill>
                  <a:schemeClr val="tx1">
                    <a:lumMod val="50000"/>
                    <a:lumOff val="50000"/>
                  </a:schemeClr>
                </a:solidFill>
              </a:rPr>
              <a:t>Cusano N et al. </a:t>
            </a:r>
            <a:r>
              <a:rPr lang="en-US" sz="1400" i="1" dirty="0">
                <a:solidFill>
                  <a:schemeClr val="tx1">
                    <a:lumMod val="50000"/>
                    <a:lumOff val="50000"/>
                  </a:schemeClr>
                </a:solidFill>
              </a:rPr>
              <a:t>J Clin Endocrinol </a:t>
            </a:r>
            <a:r>
              <a:rPr lang="en-US" sz="1400" i="1" dirty="0" err="1">
                <a:solidFill>
                  <a:schemeClr val="tx1">
                    <a:lumMod val="50000"/>
                    <a:lumOff val="50000"/>
                  </a:schemeClr>
                </a:solidFill>
              </a:rPr>
              <a:t>Metab</a:t>
            </a:r>
            <a:r>
              <a:rPr lang="en-US" sz="1400" i="1" dirty="0">
                <a:solidFill>
                  <a:schemeClr val="tx1">
                    <a:lumMod val="50000"/>
                    <a:lumOff val="50000"/>
                  </a:schemeClr>
                </a:solidFill>
              </a:rPr>
              <a:t> </a:t>
            </a:r>
            <a:r>
              <a:rPr lang="en-US" sz="1400" dirty="0">
                <a:solidFill>
                  <a:schemeClr val="tx1">
                    <a:lumMod val="50000"/>
                    <a:lumOff val="50000"/>
                  </a:schemeClr>
                </a:solidFill>
              </a:rPr>
              <a:t>2017</a:t>
            </a:r>
          </a:p>
        </p:txBody>
      </p:sp>
    </p:spTree>
    <p:extLst>
      <p:ext uri="{BB962C8B-B14F-4D97-AF65-F5344CB8AC3E}">
        <p14:creationId xmlns:p14="http://schemas.microsoft.com/office/powerpoint/2010/main" val="3744289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7082-E97B-478E-AAC0-FE3AFAA184AA}"/>
              </a:ext>
            </a:extLst>
          </p:cNvPr>
          <p:cNvSpPr>
            <a:spLocks noGrp="1"/>
          </p:cNvSpPr>
          <p:nvPr>
            <p:ph type="title"/>
          </p:nvPr>
        </p:nvSpPr>
        <p:spPr/>
        <p:txBody>
          <a:bodyPr/>
          <a:lstStyle/>
          <a:p>
            <a:r>
              <a:rPr lang="en-US" dirty="0"/>
              <a:t>Nephrolithiasis in PHPT</a:t>
            </a:r>
          </a:p>
        </p:txBody>
      </p:sp>
      <p:sp>
        <p:nvSpPr>
          <p:cNvPr id="3" name="Content Placeholder 2">
            <a:extLst>
              <a:ext uri="{FF2B5EF4-FFF2-40B4-BE49-F238E27FC236}">
                <a16:creationId xmlns:a16="http://schemas.microsoft.com/office/drawing/2014/main" id="{C632084A-EFB9-41E2-8557-399422935353}"/>
              </a:ext>
            </a:extLst>
          </p:cNvPr>
          <p:cNvSpPr>
            <a:spLocks noGrp="1"/>
          </p:cNvSpPr>
          <p:nvPr>
            <p:ph idx="1"/>
          </p:nvPr>
        </p:nvSpPr>
        <p:spPr/>
        <p:txBody>
          <a:bodyPr vert="horz" lIns="91416" tIns="45708" rIns="91416" bIns="45708" rtlCol="0" anchor="t">
            <a:normAutofit/>
          </a:bodyPr>
          <a:lstStyle/>
          <a:p>
            <a:pPr marL="345971" indent="-345971"/>
            <a:r>
              <a:rPr lang="en-US" altLang="en-US" dirty="0">
                <a:ea typeface="ヒラギノ角ゴ Pro W3"/>
              </a:rPr>
              <a:t>Overt stone disease 9.7-20% </a:t>
            </a:r>
          </a:p>
          <a:p>
            <a:pPr marL="803034" lvl="1" indent="-228531">
              <a:buClr>
                <a:schemeClr val="accent1"/>
              </a:buClr>
            </a:pPr>
            <a:r>
              <a:rPr lang="en-US" altLang="en-US" dirty="0">
                <a:ea typeface="ヒラギノ角ゴ Pro W3" panose="020B0300000000000000" pitchFamily="34" charset="-128"/>
              </a:rPr>
              <a:t>General population 1.6%</a:t>
            </a:r>
          </a:p>
          <a:p>
            <a:pPr marL="803034" lvl="1" indent="-228531">
              <a:buClr>
                <a:schemeClr val="accent1"/>
              </a:buClr>
            </a:pPr>
            <a:r>
              <a:rPr lang="en-US" altLang="en-US" dirty="0">
                <a:ea typeface="ヒラギノ角ゴ Pro W3" panose="020B0300000000000000" pitchFamily="34" charset="-128"/>
              </a:rPr>
              <a:t>Higher risk in younger age and males</a:t>
            </a:r>
          </a:p>
          <a:p>
            <a:pPr marL="345971" indent="-345971"/>
            <a:r>
              <a:rPr lang="en-US" altLang="en-US" dirty="0">
                <a:ea typeface="ヒラギノ角ゴ Pro W3"/>
              </a:rPr>
              <a:t>Post parathyroidectomy </a:t>
            </a:r>
          </a:p>
          <a:p>
            <a:pPr marL="803034" lvl="1" indent="-228531">
              <a:buClr>
                <a:schemeClr val="accent1"/>
              </a:buClr>
            </a:pPr>
            <a:r>
              <a:rPr lang="en-US" altLang="en-US" dirty="0">
                <a:ea typeface="ヒラギノ角ゴ Pro W3"/>
              </a:rPr>
              <a:t>Risk is decreased but not back to general population</a:t>
            </a:r>
          </a:p>
          <a:p>
            <a:pPr marL="803034" lvl="1" indent="-228531">
              <a:buClr>
                <a:schemeClr val="accent1"/>
              </a:buClr>
            </a:pPr>
            <a:r>
              <a:rPr lang="en-US" altLang="en-US" dirty="0">
                <a:ea typeface="ヒラギノ角ゴ Pro W3"/>
              </a:rPr>
              <a:t>Remains elevated for up to 10 years post-op</a:t>
            </a:r>
          </a:p>
          <a:p>
            <a:pPr marL="803034" lvl="1" indent="-228531">
              <a:buClr>
                <a:schemeClr val="accent1"/>
              </a:buClr>
            </a:pPr>
            <a:r>
              <a:rPr lang="en-US" dirty="0"/>
              <a:t>Most recurrence within 4 years</a:t>
            </a:r>
          </a:p>
        </p:txBody>
      </p:sp>
      <p:sp>
        <p:nvSpPr>
          <p:cNvPr id="5" name="TextBox 4">
            <a:extLst>
              <a:ext uri="{FF2B5EF4-FFF2-40B4-BE49-F238E27FC236}">
                <a16:creationId xmlns:a16="http://schemas.microsoft.com/office/drawing/2014/main" id="{1670CD41-AB2A-6A4C-E14B-04D3B8E3E012}"/>
              </a:ext>
            </a:extLst>
          </p:cNvPr>
          <p:cNvSpPr txBox="1"/>
          <p:nvPr/>
        </p:nvSpPr>
        <p:spPr>
          <a:xfrm>
            <a:off x="6093099" y="5906034"/>
            <a:ext cx="6095726" cy="830781"/>
          </a:xfrm>
          <a:prstGeom prst="rect">
            <a:avLst/>
          </a:prstGeom>
          <a:noFill/>
        </p:spPr>
        <p:txBody>
          <a:bodyPr wrap="square">
            <a:spAutoFit/>
          </a:bodyPr>
          <a:lstStyle/>
          <a:p>
            <a:pPr algn="r"/>
            <a:r>
              <a:rPr lang="en-US" sz="1200" dirty="0">
                <a:solidFill>
                  <a:schemeClr val="tx1">
                    <a:lumMod val="50000"/>
                    <a:lumOff val="50000"/>
                  </a:schemeClr>
                </a:solidFill>
              </a:rPr>
              <a:t>Reid LJ et al. </a:t>
            </a:r>
            <a:r>
              <a:rPr lang="en-US" sz="1200" i="1" dirty="0">
                <a:solidFill>
                  <a:schemeClr val="tx1">
                    <a:lumMod val="50000"/>
                    <a:lumOff val="50000"/>
                  </a:schemeClr>
                </a:solidFill>
              </a:rPr>
              <a:t>J Clin Endocrinol </a:t>
            </a:r>
            <a:r>
              <a:rPr lang="en-US" sz="1200" i="1" dirty="0" err="1">
                <a:solidFill>
                  <a:schemeClr val="tx1">
                    <a:lumMod val="50000"/>
                    <a:lumOff val="50000"/>
                  </a:schemeClr>
                </a:solidFill>
              </a:rPr>
              <a:t>Metab</a:t>
            </a:r>
            <a:r>
              <a:rPr lang="en-US" sz="1200" i="1" dirty="0">
                <a:solidFill>
                  <a:schemeClr val="tx1">
                    <a:lumMod val="50000"/>
                    <a:lumOff val="50000"/>
                  </a:schemeClr>
                </a:solidFill>
              </a:rPr>
              <a:t> </a:t>
            </a:r>
            <a:r>
              <a:rPr lang="en-US" sz="1200" dirty="0">
                <a:solidFill>
                  <a:schemeClr val="tx1">
                    <a:lumMod val="50000"/>
                    <a:lumOff val="50000"/>
                  </a:schemeClr>
                </a:solidFill>
              </a:rPr>
              <a:t>2019</a:t>
            </a:r>
          </a:p>
          <a:p>
            <a:pPr algn="r"/>
            <a:r>
              <a:rPr lang="en-US" sz="1200" dirty="0" err="1">
                <a:solidFill>
                  <a:schemeClr val="tx1">
                    <a:lumMod val="50000"/>
                    <a:lumOff val="50000"/>
                  </a:schemeClr>
                </a:solidFill>
              </a:rPr>
              <a:t>Cassibba</a:t>
            </a:r>
            <a:r>
              <a:rPr lang="en-US" sz="1200" dirty="0">
                <a:solidFill>
                  <a:schemeClr val="tx1">
                    <a:lumMod val="50000"/>
                    <a:lumOff val="50000"/>
                  </a:schemeClr>
                </a:solidFill>
              </a:rPr>
              <a:t> S et al. </a:t>
            </a:r>
            <a:r>
              <a:rPr lang="en-US" sz="1200" i="1" dirty="0" err="1">
                <a:solidFill>
                  <a:schemeClr val="tx1">
                    <a:lumMod val="50000"/>
                    <a:lumOff val="50000"/>
                  </a:schemeClr>
                </a:solidFill>
              </a:rPr>
              <a:t>Endocr</a:t>
            </a:r>
            <a:r>
              <a:rPr lang="en-US" sz="1200" i="1" dirty="0">
                <a:solidFill>
                  <a:schemeClr val="tx1">
                    <a:lumMod val="50000"/>
                    <a:lumOff val="50000"/>
                  </a:schemeClr>
                </a:solidFill>
              </a:rPr>
              <a:t> </a:t>
            </a:r>
            <a:r>
              <a:rPr lang="en-US" sz="1200" i="1" dirty="0" err="1">
                <a:solidFill>
                  <a:schemeClr val="tx1">
                    <a:lumMod val="50000"/>
                    <a:lumOff val="50000"/>
                  </a:schemeClr>
                </a:solidFill>
              </a:rPr>
              <a:t>Pract</a:t>
            </a:r>
            <a:r>
              <a:rPr lang="en-US" sz="1200" i="1" dirty="0">
                <a:solidFill>
                  <a:schemeClr val="tx1">
                    <a:lumMod val="50000"/>
                    <a:lumOff val="50000"/>
                  </a:schemeClr>
                </a:solidFill>
              </a:rPr>
              <a:t> </a:t>
            </a:r>
            <a:r>
              <a:rPr lang="en-US" sz="1200" dirty="0">
                <a:solidFill>
                  <a:schemeClr val="tx1">
                    <a:lumMod val="50000"/>
                    <a:lumOff val="50000"/>
                  </a:schemeClr>
                </a:solidFill>
              </a:rPr>
              <a:t>2014</a:t>
            </a:r>
          </a:p>
          <a:p>
            <a:pPr algn="r"/>
            <a:r>
              <a:rPr lang="en-US" sz="1200" dirty="0" err="1">
                <a:solidFill>
                  <a:schemeClr val="tx1">
                    <a:lumMod val="50000"/>
                    <a:lumOff val="50000"/>
                  </a:schemeClr>
                </a:solidFill>
              </a:rPr>
              <a:t>Elkoushy</a:t>
            </a:r>
            <a:r>
              <a:rPr lang="en-US" sz="1200" dirty="0">
                <a:solidFill>
                  <a:schemeClr val="tx1">
                    <a:lumMod val="50000"/>
                    <a:lumOff val="50000"/>
                  </a:schemeClr>
                </a:solidFill>
              </a:rPr>
              <a:t> MA et al. </a:t>
            </a:r>
            <a:r>
              <a:rPr lang="en-US" sz="1200" i="1" dirty="0">
                <a:solidFill>
                  <a:schemeClr val="tx1">
                    <a:lumMod val="50000"/>
                    <a:lumOff val="50000"/>
                  </a:schemeClr>
                </a:solidFill>
              </a:rPr>
              <a:t>Urology </a:t>
            </a:r>
            <a:r>
              <a:rPr lang="en-US" sz="1200" dirty="0">
                <a:solidFill>
                  <a:schemeClr val="tx1">
                    <a:lumMod val="50000"/>
                    <a:lumOff val="50000"/>
                  </a:schemeClr>
                </a:solidFill>
              </a:rPr>
              <a:t>2014 </a:t>
            </a:r>
          </a:p>
          <a:p>
            <a:pPr algn="r"/>
            <a:r>
              <a:rPr lang="en-US" sz="1200" dirty="0" err="1">
                <a:solidFill>
                  <a:schemeClr val="tx1">
                    <a:lumMod val="50000"/>
                    <a:lumOff val="50000"/>
                  </a:schemeClr>
                </a:solidFill>
              </a:rPr>
              <a:t>Mollerup</a:t>
            </a:r>
            <a:r>
              <a:rPr lang="en-US" sz="1200" dirty="0">
                <a:solidFill>
                  <a:schemeClr val="tx1">
                    <a:lumMod val="50000"/>
                    <a:lumOff val="50000"/>
                  </a:schemeClr>
                </a:solidFill>
              </a:rPr>
              <a:t> CL et al. </a:t>
            </a:r>
            <a:r>
              <a:rPr lang="en-US" sz="1200" i="1" dirty="0">
                <a:solidFill>
                  <a:schemeClr val="tx1">
                    <a:lumMod val="50000"/>
                    <a:lumOff val="50000"/>
                  </a:schemeClr>
                </a:solidFill>
              </a:rPr>
              <a:t>BMJ </a:t>
            </a:r>
            <a:r>
              <a:rPr lang="en-US" sz="1200" dirty="0">
                <a:solidFill>
                  <a:schemeClr val="tx1">
                    <a:lumMod val="50000"/>
                    <a:lumOff val="50000"/>
                  </a:schemeClr>
                </a:solidFill>
              </a:rPr>
              <a:t>2002</a:t>
            </a:r>
          </a:p>
        </p:txBody>
      </p:sp>
    </p:spTree>
    <p:extLst>
      <p:ext uri="{BB962C8B-B14F-4D97-AF65-F5344CB8AC3E}">
        <p14:creationId xmlns:p14="http://schemas.microsoft.com/office/powerpoint/2010/main" val="2192778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CA87-646A-4494-BB8B-F7ECFF35F7B8}"/>
              </a:ext>
            </a:extLst>
          </p:cNvPr>
          <p:cNvSpPr>
            <a:spLocks noGrp="1"/>
          </p:cNvSpPr>
          <p:nvPr>
            <p:ph type="title"/>
          </p:nvPr>
        </p:nvSpPr>
        <p:spPr/>
        <p:txBody>
          <a:bodyPr/>
          <a:lstStyle/>
          <a:p>
            <a:r>
              <a:rPr lang="en-US" dirty="0">
                <a:latin typeface="Arial"/>
                <a:cs typeface="Arial"/>
              </a:rPr>
              <a:t>Kidney Function</a:t>
            </a:r>
          </a:p>
        </p:txBody>
      </p:sp>
      <p:sp>
        <p:nvSpPr>
          <p:cNvPr id="3" name="Content Placeholder 2">
            <a:extLst>
              <a:ext uri="{FF2B5EF4-FFF2-40B4-BE49-F238E27FC236}">
                <a16:creationId xmlns:a16="http://schemas.microsoft.com/office/drawing/2014/main" id="{84D48EC8-45B8-4214-B720-F53F1965520D}"/>
              </a:ext>
            </a:extLst>
          </p:cNvPr>
          <p:cNvSpPr>
            <a:spLocks noGrp="1"/>
          </p:cNvSpPr>
          <p:nvPr>
            <p:ph idx="1"/>
          </p:nvPr>
        </p:nvSpPr>
        <p:spPr/>
        <p:txBody>
          <a:bodyPr vert="horz" lIns="91416" tIns="45708" rIns="91416" bIns="45708" rtlCol="0" anchor="t">
            <a:normAutofit/>
          </a:bodyPr>
          <a:lstStyle/>
          <a:p>
            <a:pPr marL="342797" indent="-342797"/>
            <a:r>
              <a:rPr lang="en-US" altLang="en-US" dirty="0">
                <a:ea typeface="ヒラギノ角ゴ Pro W3"/>
              </a:rPr>
              <a:t>eGFR &lt;60 mL/min in approx. 16%</a:t>
            </a:r>
          </a:p>
          <a:p>
            <a:pPr marL="342797" indent="-342797"/>
            <a:r>
              <a:rPr lang="en-US" altLang="en-US" dirty="0">
                <a:ea typeface="ヒラギノ角ゴ Pro W3"/>
              </a:rPr>
              <a:t>No clear association between mild PHPT and renal impairment </a:t>
            </a:r>
          </a:p>
          <a:p>
            <a:pPr marL="342797" indent="-342797"/>
            <a:r>
              <a:rPr lang="en-US" altLang="en-US" dirty="0">
                <a:ea typeface="ヒラギノ角ゴ Pro W3"/>
              </a:rPr>
              <a:t>Parathyroidectomy prevents decline in renal function </a:t>
            </a:r>
            <a:endParaRPr lang="en-US" altLang="en-US" dirty="0">
              <a:ea typeface="ヒラギノ角ゴ Pro W3" panose="020B0300000000000000" pitchFamily="34" charset="-128"/>
            </a:endParaRPr>
          </a:p>
        </p:txBody>
      </p:sp>
      <p:sp>
        <p:nvSpPr>
          <p:cNvPr id="5" name="TextBox 4">
            <a:extLst>
              <a:ext uri="{FF2B5EF4-FFF2-40B4-BE49-F238E27FC236}">
                <a16:creationId xmlns:a16="http://schemas.microsoft.com/office/drawing/2014/main" id="{BA106F24-1E10-4F16-17D6-8098B0892E85}"/>
              </a:ext>
            </a:extLst>
          </p:cNvPr>
          <p:cNvSpPr txBox="1"/>
          <p:nvPr/>
        </p:nvSpPr>
        <p:spPr>
          <a:xfrm>
            <a:off x="6093099" y="6215745"/>
            <a:ext cx="6095726" cy="461545"/>
          </a:xfrm>
          <a:prstGeom prst="rect">
            <a:avLst/>
          </a:prstGeom>
          <a:noFill/>
        </p:spPr>
        <p:txBody>
          <a:bodyPr wrap="square">
            <a:spAutoFit/>
          </a:bodyPr>
          <a:lstStyle/>
          <a:p>
            <a:pPr marL="0" lvl="1" algn="r"/>
            <a:r>
              <a:rPr lang="en-US" altLang="en-US" sz="1200" dirty="0" err="1">
                <a:solidFill>
                  <a:schemeClr val="tx1">
                    <a:lumMod val="50000"/>
                    <a:lumOff val="50000"/>
                  </a:schemeClr>
                </a:solidFill>
                <a:ea typeface="ヒラギノ角ゴ Pro W3"/>
              </a:rPr>
              <a:t>Tassone</a:t>
            </a:r>
            <a:r>
              <a:rPr lang="en-US" altLang="en-US" sz="1200" dirty="0">
                <a:solidFill>
                  <a:schemeClr val="tx1">
                    <a:lumMod val="50000"/>
                    <a:lumOff val="50000"/>
                  </a:schemeClr>
                </a:solidFill>
                <a:ea typeface="ヒラギノ角ゴ Pro W3"/>
              </a:rPr>
              <a:t> at al. </a:t>
            </a:r>
            <a:r>
              <a:rPr lang="en-US" sz="1200" i="1" dirty="0">
                <a:solidFill>
                  <a:schemeClr val="tx1">
                    <a:lumMod val="50000"/>
                    <a:lumOff val="50000"/>
                  </a:schemeClr>
                </a:solidFill>
              </a:rPr>
              <a:t>J Clin Endocrinol </a:t>
            </a:r>
            <a:r>
              <a:rPr lang="en-US" sz="1200" i="1" dirty="0" err="1">
                <a:solidFill>
                  <a:schemeClr val="tx1">
                    <a:lumMod val="50000"/>
                    <a:lumOff val="50000"/>
                  </a:schemeClr>
                </a:solidFill>
              </a:rPr>
              <a:t>Metab</a:t>
            </a:r>
            <a:r>
              <a:rPr lang="en-US" altLang="en-US" sz="1200" dirty="0">
                <a:solidFill>
                  <a:schemeClr val="tx1">
                    <a:lumMod val="50000"/>
                    <a:lumOff val="50000"/>
                  </a:schemeClr>
                </a:solidFill>
                <a:ea typeface="ヒラギノ角ゴ Pro W3"/>
              </a:rPr>
              <a:t> 2015</a:t>
            </a:r>
            <a:endParaRPr lang="en-US" altLang="en-US" sz="1200" dirty="0">
              <a:solidFill>
                <a:schemeClr val="tx1">
                  <a:lumMod val="50000"/>
                  <a:lumOff val="50000"/>
                </a:schemeClr>
              </a:solidFill>
              <a:ea typeface="ヒラギノ角ゴ Pro W3"/>
              <a:cs typeface="Calibri"/>
            </a:endParaRPr>
          </a:p>
          <a:p>
            <a:pPr marL="0" lvl="1" algn="r"/>
            <a:r>
              <a:rPr lang="en-US" altLang="en-US" sz="1200" dirty="0">
                <a:solidFill>
                  <a:schemeClr val="tx1">
                    <a:lumMod val="50000"/>
                    <a:lumOff val="50000"/>
                  </a:schemeClr>
                </a:solidFill>
                <a:ea typeface="ヒラギノ角ゴ Pro W3"/>
                <a:cs typeface="Calibri"/>
              </a:rPr>
              <a:t>Walker et al. </a:t>
            </a:r>
            <a:r>
              <a:rPr lang="en-US" sz="1200" i="1" dirty="0">
                <a:solidFill>
                  <a:schemeClr val="tx1">
                    <a:lumMod val="50000"/>
                    <a:lumOff val="50000"/>
                  </a:schemeClr>
                </a:solidFill>
              </a:rPr>
              <a:t>J Clin Endocrinol </a:t>
            </a:r>
            <a:r>
              <a:rPr lang="en-US" sz="1200" i="1" dirty="0" err="1">
                <a:solidFill>
                  <a:schemeClr val="tx1">
                    <a:lumMod val="50000"/>
                    <a:lumOff val="50000"/>
                  </a:schemeClr>
                </a:solidFill>
              </a:rPr>
              <a:t>Metab</a:t>
            </a:r>
            <a:r>
              <a:rPr lang="en-US" sz="1200" i="1" dirty="0">
                <a:solidFill>
                  <a:schemeClr val="tx1">
                    <a:lumMod val="50000"/>
                    <a:lumOff val="50000"/>
                  </a:schemeClr>
                </a:solidFill>
              </a:rPr>
              <a:t> </a:t>
            </a:r>
            <a:r>
              <a:rPr lang="en-US" sz="1200" dirty="0">
                <a:solidFill>
                  <a:schemeClr val="tx1">
                    <a:lumMod val="50000"/>
                    <a:lumOff val="50000"/>
                  </a:schemeClr>
                </a:solidFill>
              </a:rPr>
              <a:t>2014</a:t>
            </a:r>
            <a:endParaRPr lang="en-US" altLang="en-US" sz="1200" dirty="0">
              <a:solidFill>
                <a:schemeClr val="tx1">
                  <a:lumMod val="50000"/>
                  <a:lumOff val="50000"/>
                </a:schemeClr>
              </a:solidFill>
              <a:ea typeface="ヒラギノ角ゴ Pro W3"/>
              <a:cs typeface="Calibri"/>
            </a:endParaRPr>
          </a:p>
        </p:txBody>
      </p:sp>
    </p:spTree>
    <p:extLst>
      <p:ext uri="{BB962C8B-B14F-4D97-AF65-F5344CB8AC3E}">
        <p14:creationId xmlns:p14="http://schemas.microsoft.com/office/powerpoint/2010/main" val="14355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842E-9C61-4BB7-8EF2-2FD5CF78D716}"/>
              </a:ext>
            </a:extLst>
          </p:cNvPr>
          <p:cNvSpPr>
            <a:spLocks noGrp="1"/>
          </p:cNvSpPr>
          <p:nvPr>
            <p:ph type="title"/>
          </p:nvPr>
        </p:nvSpPr>
        <p:spPr/>
        <p:txBody>
          <a:bodyPr/>
          <a:lstStyle/>
          <a:p>
            <a:r>
              <a:rPr lang="en-US" dirty="0"/>
              <a:t>Non-Classical Manifestations</a:t>
            </a:r>
          </a:p>
        </p:txBody>
      </p:sp>
      <p:sp>
        <p:nvSpPr>
          <p:cNvPr id="3" name="Content Placeholder 2">
            <a:extLst>
              <a:ext uri="{FF2B5EF4-FFF2-40B4-BE49-F238E27FC236}">
                <a16:creationId xmlns:a16="http://schemas.microsoft.com/office/drawing/2014/main" id="{2039DB78-AB32-40D2-8252-6BCE664CF50D}"/>
              </a:ext>
            </a:extLst>
          </p:cNvPr>
          <p:cNvSpPr>
            <a:spLocks noGrp="1"/>
          </p:cNvSpPr>
          <p:nvPr>
            <p:ph idx="1"/>
          </p:nvPr>
        </p:nvSpPr>
        <p:spPr/>
        <p:txBody>
          <a:bodyPr vert="horz" lIns="91416" tIns="45708" rIns="91416" bIns="45708" rtlCol="0" anchor="t">
            <a:normAutofit/>
          </a:bodyPr>
          <a:lstStyle/>
          <a:p>
            <a:pPr marL="342797" indent="-342797"/>
            <a:r>
              <a:rPr lang="en-US" dirty="0"/>
              <a:t>Neurocognitive and Cardiovascular </a:t>
            </a:r>
          </a:p>
          <a:p>
            <a:pPr marL="799860" lvl="1" indent="-342797">
              <a:buClr>
                <a:schemeClr val="accent1"/>
              </a:buClr>
            </a:pPr>
            <a:r>
              <a:rPr lang="en-US" dirty="0"/>
              <a:t>Need more evidence to determine relationship with PHPT and benefits of parathyroidectomy</a:t>
            </a:r>
          </a:p>
          <a:p>
            <a:pPr marL="342797" indent="-342797"/>
            <a:r>
              <a:rPr lang="en-US" dirty="0"/>
              <a:t>GI</a:t>
            </a:r>
          </a:p>
          <a:p>
            <a:pPr marL="799860" lvl="1" indent="-342797">
              <a:buClr>
                <a:schemeClr val="accent1"/>
              </a:buClr>
            </a:pPr>
            <a:r>
              <a:rPr lang="en-US" dirty="0"/>
              <a:t>Only MEN1 and Zollinger Ellison syndrome are pathophysiological-linked </a:t>
            </a:r>
          </a:p>
          <a:p>
            <a:pPr marL="342797" indent="-342797"/>
            <a:endParaRPr lang="en-US" dirty="0"/>
          </a:p>
        </p:txBody>
      </p:sp>
      <p:sp>
        <p:nvSpPr>
          <p:cNvPr id="5" name="TextBox 4">
            <a:extLst>
              <a:ext uri="{FF2B5EF4-FFF2-40B4-BE49-F238E27FC236}">
                <a16:creationId xmlns:a16="http://schemas.microsoft.com/office/drawing/2014/main" id="{82437C69-BD44-6A2C-AACF-5FC4B01E41CC}"/>
              </a:ext>
            </a:extLst>
          </p:cNvPr>
          <p:cNvSpPr txBox="1"/>
          <p:nvPr/>
        </p:nvSpPr>
        <p:spPr>
          <a:xfrm>
            <a:off x="6092905" y="6437239"/>
            <a:ext cx="6095920" cy="276927"/>
          </a:xfrm>
          <a:prstGeom prst="rect">
            <a:avLst/>
          </a:prstGeom>
          <a:noFill/>
        </p:spPr>
        <p:txBody>
          <a:bodyPr wrap="square">
            <a:spAutoFit/>
          </a:bodyPr>
          <a:lstStyle/>
          <a:p>
            <a:pPr algn="r"/>
            <a:r>
              <a:rPr lang="en-US" sz="1200" dirty="0">
                <a:solidFill>
                  <a:schemeClr val="tx1">
                    <a:lumMod val="50000"/>
                    <a:lumOff val="50000"/>
                  </a:schemeClr>
                </a:solidFill>
                <a:latin typeface="+mj-lt"/>
              </a:rPr>
              <a:t>Bilezikian JP, Khan AA et al. J Bone Miner Res. 2022</a:t>
            </a:r>
          </a:p>
        </p:txBody>
      </p:sp>
    </p:spTree>
    <p:extLst>
      <p:ext uri="{BB962C8B-B14F-4D97-AF65-F5344CB8AC3E}">
        <p14:creationId xmlns:p14="http://schemas.microsoft.com/office/powerpoint/2010/main" val="17464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Diagnosis of PHPT</a:t>
            </a:r>
            <a:endParaRPr lang="en-US" sz="4000" dirty="0"/>
          </a:p>
        </p:txBody>
      </p:sp>
      <p:sp>
        <p:nvSpPr>
          <p:cNvPr id="3" name="Text Placeholder 2"/>
          <p:cNvSpPr>
            <a:spLocks noGrp="1"/>
          </p:cNvSpPr>
          <p:nvPr>
            <p:ph type="body" idx="12"/>
          </p:nvPr>
        </p:nvSpPr>
        <p:spPr/>
        <p:txBody>
          <a:bodyPr/>
          <a:lstStyle/>
          <a:p>
            <a:r>
              <a:rPr lang="en-US" dirty="0"/>
              <a:t>1</a:t>
            </a:r>
          </a:p>
        </p:txBody>
      </p:sp>
    </p:spTree>
    <p:custDataLst>
      <p:custData r:id="rId1"/>
      <p:custData r:id="rId2"/>
      <p:tags r:id="rId3"/>
    </p:custDataLst>
    <p:extLst>
      <p:ext uri="{BB962C8B-B14F-4D97-AF65-F5344CB8AC3E}">
        <p14:creationId xmlns:p14="http://schemas.microsoft.com/office/powerpoint/2010/main" val="379216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5EEB-F2F4-F33B-C49A-FA6D825208EA}"/>
              </a:ext>
            </a:extLst>
          </p:cNvPr>
          <p:cNvSpPr>
            <a:spLocks noGrp="1"/>
          </p:cNvSpPr>
          <p:nvPr>
            <p:ph type="title"/>
          </p:nvPr>
        </p:nvSpPr>
        <p:spPr/>
        <p:txBody>
          <a:bodyPr/>
          <a:lstStyle/>
          <a:p>
            <a:r>
              <a:rPr lang="en-US" dirty="0"/>
              <a:t>Cardiovascular system</a:t>
            </a:r>
          </a:p>
        </p:txBody>
      </p:sp>
      <p:sp>
        <p:nvSpPr>
          <p:cNvPr id="3" name="Content Placeholder 2">
            <a:extLst>
              <a:ext uri="{FF2B5EF4-FFF2-40B4-BE49-F238E27FC236}">
                <a16:creationId xmlns:a16="http://schemas.microsoft.com/office/drawing/2014/main" id="{283C1318-3468-2A84-20FE-800DF5DC2525}"/>
              </a:ext>
            </a:extLst>
          </p:cNvPr>
          <p:cNvSpPr>
            <a:spLocks noGrp="1"/>
          </p:cNvSpPr>
          <p:nvPr>
            <p:ph idx="1"/>
          </p:nvPr>
        </p:nvSpPr>
        <p:spPr/>
        <p:txBody>
          <a:bodyPr/>
          <a:lstStyle/>
          <a:p>
            <a:r>
              <a:rPr lang="en-US" b="0" i="0" dirty="0">
                <a:effectLst/>
                <a:latin typeface="+mj-lt"/>
              </a:rPr>
              <a:t>Association studies:</a:t>
            </a:r>
          </a:p>
          <a:p>
            <a:pPr lvl="1"/>
            <a:r>
              <a:rPr lang="en-US" b="0" i="0" dirty="0">
                <a:effectLst/>
                <a:latin typeface="+mj-lt"/>
              </a:rPr>
              <a:t>HTN, LVH, arterial stiffness, and impaired diastolic filling</a:t>
            </a:r>
          </a:p>
          <a:p>
            <a:pPr lvl="1"/>
            <a:r>
              <a:rPr lang="en-US" b="0" i="0" dirty="0">
                <a:effectLst/>
                <a:latin typeface="+mj-lt"/>
              </a:rPr>
              <a:t>Observational studies, small sample sizes </a:t>
            </a:r>
          </a:p>
          <a:p>
            <a:pPr lvl="1"/>
            <a:r>
              <a:rPr lang="en-US" b="0" i="0" dirty="0">
                <a:effectLst/>
                <a:latin typeface="+mj-lt"/>
              </a:rPr>
              <a:t>Co-existence of hypertension </a:t>
            </a:r>
          </a:p>
          <a:p>
            <a:r>
              <a:rPr lang="en-US" b="0" i="0" dirty="0">
                <a:effectLst/>
                <a:latin typeface="+mj-lt"/>
              </a:rPr>
              <a:t>No clear evidence for improvement in cardiovascular parameters following parathyroidectomy. </a:t>
            </a:r>
          </a:p>
          <a:p>
            <a:r>
              <a:rPr lang="en-US" b="0" i="0" dirty="0">
                <a:effectLst/>
                <a:latin typeface="+mj-lt"/>
              </a:rPr>
              <a:t>Risk of CV death in patients with PHPT is related to traditional risk factors but not serum calcium. </a:t>
            </a:r>
            <a:endParaRPr lang="en-US" dirty="0">
              <a:latin typeface="+mj-lt"/>
            </a:endParaRPr>
          </a:p>
        </p:txBody>
      </p:sp>
      <p:sp>
        <p:nvSpPr>
          <p:cNvPr id="5" name="TextBox 4">
            <a:extLst>
              <a:ext uri="{FF2B5EF4-FFF2-40B4-BE49-F238E27FC236}">
                <a16:creationId xmlns:a16="http://schemas.microsoft.com/office/drawing/2014/main" id="{952B6BF2-9F98-9061-5E84-8F0651F23ADA}"/>
              </a:ext>
            </a:extLst>
          </p:cNvPr>
          <p:cNvSpPr txBox="1"/>
          <p:nvPr/>
        </p:nvSpPr>
        <p:spPr>
          <a:xfrm>
            <a:off x="6094412" y="6446518"/>
            <a:ext cx="6096000" cy="276999"/>
          </a:xfrm>
          <a:prstGeom prst="rect">
            <a:avLst/>
          </a:prstGeom>
          <a:noFill/>
        </p:spPr>
        <p:txBody>
          <a:bodyPr wrap="square">
            <a:spAutoFit/>
          </a:bodyPr>
          <a:lstStyle/>
          <a:p>
            <a:pPr algn="r"/>
            <a:r>
              <a:rPr lang="en-US" sz="1200" dirty="0">
                <a:solidFill>
                  <a:schemeClr val="tx1">
                    <a:lumMod val="50000"/>
                    <a:lumOff val="50000"/>
                  </a:schemeClr>
                </a:solidFill>
                <a:latin typeface="+mj-lt"/>
              </a:rPr>
              <a:t>El-Hajj Fuleihan et al., </a:t>
            </a:r>
            <a:r>
              <a:rPr lang="en-US" sz="1200" i="1" dirty="0">
                <a:solidFill>
                  <a:schemeClr val="tx1">
                    <a:lumMod val="50000"/>
                    <a:lumOff val="50000"/>
                  </a:schemeClr>
                </a:solidFill>
                <a:latin typeface="+mj-lt"/>
              </a:rPr>
              <a:t>J Bone Miner Res, </a:t>
            </a:r>
            <a:r>
              <a:rPr lang="en-US" sz="1200" dirty="0">
                <a:solidFill>
                  <a:schemeClr val="tx1">
                    <a:lumMod val="50000"/>
                    <a:lumOff val="50000"/>
                  </a:schemeClr>
                </a:solidFill>
                <a:latin typeface="+mj-lt"/>
              </a:rPr>
              <a:t>2022 </a:t>
            </a:r>
          </a:p>
        </p:txBody>
      </p:sp>
    </p:spTree>
    <p:extLst>
      <p:ext uri="{BB962C8B-B14F-4D97-AF65-F5344CB8AC3E}">
        <p14:creationId xmlns:p14="http://schemas.microsoft.com/office/powerpoint/2010/main" val="1283198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38AEE0-A94F-4474-5730-CB30462D5A62}"/>
              </a:ext>
            </a:extLst>
          </p:cNvPr>
          <p:cNvSpPr>
            <a:spLocks noGrp="1"/>
          </p:cNvSpPr>
          <p:nvPr>
            <p:ph type="title"/>
          </p:nvPr>
        </p:nvSpPr>
        <p:spPr/>
        <p:txBody>
          <a:bodyPr/>
          <a:lstStyle/>
          <a:p>
            <a:r>
              <a:rPr lang="en-US" dirty="0"/>
              <a:t>Cardiovascular System</a:t>
            </a:r>
          </a:p>
        </p:txBody>
      </p:sp>
      <p:sp>
        <p:nvSpPr>
          <p:cNvPr id="7" name="TextBox 6">
            <a:extLst>
              <a:ext uri="{FF2B5EF4-FFF2-40B4-BE49-F238E27FC236}">
                <a16:creationId xmlns:a16="http://schemas.microsoft.com/office/drawing/2014/main" id="{DD7A73DF-7008-A626-035D-C95246DC7EFB}"/>
              </a:ext>
            </a:extLst>
          </p:cNvPr>
          <p:cNvSpPr txBox="1"/>
          <p:nvPr/>
        </p:nvSpPr>
        <p:spPr>
          <a:xfrm>
            <a:off x="6092905" y="6386835"/>
            <a:ext cx="6095920" cy="276927"/>
          </a:xfrm>
          <a:prstGeom prst="rect">
            <a:avLst/>
          </a:prstGeom>
          <a:noFill/>
        </p:spPr>
        <p:txBody>
          <a:bodyPr wrap="square">
            <a:spAutoFit/>
          </a:bodyPr>
          <a:lstStyle/>
          <a:p>
            <a:pPr algn="r"/>
            <a:r>
              <a:rPr lang="en-CA" sz="1200" dirty="0">
                <a:solidFill>
                  <a:schemeClr val="tx1">
                    <a:lumMod val="50000"/>
                    <a:lumOff val="50000"/>
                  </a:schemeClr>
                </a:solidFill>
                <a:latin typeface="+mj-lt"/>
              </a:rPr>
              <a:t>Pretorius et al., </a:t>
            </a:r>
            <a:r>
              <a:rPr lang="en-CA" sz="1200" i="1" dirty="0">
                <a:solidFill>
                  <a:schemeClr val="tx1">
                    <a:lumMod val="50000"/>
                    <a:lumOff val="50000"/>
                  </a:schemeClr>
                </a:solidFill>
                <a:latin typeface="+mj-lt"/>
              </a:rPr>
              <a:t>Annals of Int Med,</a:t>
            </a:r>
            <a:r>
              <a:rPr lang="en-US" altLang="en-US" sz="1200" i="1" dirty="0">
                <a:solidFill>
                  <a:schemeClr val="tx1">
                    <a:lumMod val="50000"/>
                    <a:lumOff val="50000"/>
                  </a:schemeClr>
                </a:solidFill>
                <a:latin typeface="+mj-lt"/>
                <a:ea typeface="ヒラギノ角ゴ Pro W3"/>
              </a:rPr>
              <a:t> </a:t>
            </a:r>
            <a:r>
              <a:rPr lang="en-US" altLang="en-US" sz="1200" dirty="0">
                <a:solidFill>
                  <a:schemeClr val="tx1">
                    <a:lumMod val="50000"/>
                    <a:lumOff val="50000"/>
                  </a:schemeClr>
                </a:solidFill>
                <a:latin typeface="+mj-lt"/>
                <a:ea typeface="ヒラギノ角ゴ Pro W3"/>
              </a:rPr>
              <a:t>175:812-819, 2022 </a:t>
            </a:r>
            <a:endParaRPr lang="en-CA" sz="1200" dirty="0">
              <a:solidFill>
                <a:schemeClr val="tx1">
                  <a:lumMod val="50000"/>
                  <a:lumOff val="50000"/>
                </a:schemeClr>
              </a:solidFill>
              <a:latin typeface="+mj-lt"/>
            </a:endParaRPr>
          </a:p>
        </p:txBody>
      </p:sp>
      <p:pic>
        <p:nvPicPr>
          <p:cNvPr id="8" name="Content Placeholder 3">
            <a:extLst>
              <a:ext uri="{FF2B5EF4-FFF2-40B4-BE49-F238E27FC236}">
                <a16:creationId xmlns:a16="http://schemas.microsoft.com/office/drawing/2014/main" id="{FA774DD8-FDFD-B00E-7FC7-2955D4976ADD}"/>
              </a:ext>
            </a:extLst>
          </p:cNvPr>
          <p:cNvPicPr>
            <a:picLocks noChangeAspect="1"/>
          </p:cNvPicPr>
          <p:nvPr/>
        </p:nvPicPr>
        <p:blipFill rotWithShape="1">
          <a:blip r:embed="rId3"/>
          <a:srcRect t="13468" b="54570"/>
          <a:stretch/>
        </p:blipFill>
        <p:spPr>
          <a:xfrm>
            <a:off x="973138" y="1659552"/>
            <a:ext cx="8515004" cy="4022362"/>
          </a:xfrm>
          <a:prstGeom prst="rect">
            <a:avLst/>
          </a:prstGeom>
        </p:spPr>
      </p:pic>
    </p:spTree>
    <p:extLst>
      <p:ext uri="{BB962C8B-B14F-4D97-AF65-F5344CB8AC3E}">
        <p14:creationId xmlns:p14="http://schemas.microsoft.com/office/powerpoint/2010/main" val="1054439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Evaluation of patients with PHPT</a:t>
            </a:r>
            <a:endParaRPr lang="en-US" sz="4000" dirty="0"/>
          </a:p>
        </p:txBody>
      </p:sp>
      <p:sp>
        <p:nvSpPr>
          <p:cNvPr id="3" name="Text Placeholder 2"/>
          <p:cNvSpPr>
            <a:spLocks noGrp="1"/>
          </p:cNvSpPr>
          <p:nvPr>
            <p:ph type="body" idx="12"/>
          </p:nvPr>
        </p:nvSpPr>
        <p:spPr/>
        <p:txBody>
          <a:bodyPr/>
          <a:lstStyle/>
          <a:p>
            <a:r>
              <a:rPr lang="en-US" dirty="0"/>
              <a:t>4</a:t>
            </a:r>
          </a:p>
        </p:txBody>
      </p:sp>
    </p:spTree>
    <p:custDataLst>
      <p:custData r:id="rId1"/>
      <p:custData r:id="rId2"/>
      <p:tags r:id="rId3"/>
    </p:custDataLst>
    <p:extLst>
      <p:ext uri="{BB962C8B-B14F-4D97-AF65-F5344CB8AC3E}">
        <p14:creationId xmlns:p14="http://schemas.microsoft.com/office/powerpoint/2010/main" val="261133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5C14-AD8C-4B53-B260-2841D54B66E6}"/>
              </a:ext>
            </a:extLst>
          </p:cNvPr>
          <p:cNvSpPr>
            <a:spLocks noGrp="1"/>
          </p:cNvSpPr>
          <p:nvPr>
            <p:ph type="title"/>
          </p:nvPr>
        </p:nvSpPr>
        <p:spPr/>
        <p:txBody>
          <a:bodyPr/>
          <a:lstStyle/>
          <a:p>
            <a:r>
              <a:rPr lang="en-US" dirty="0"/>
              <a:t>How Should Patients with PHPT be Evaluated?</a:t>
            </a:r>
          </a:p>
        </p:txBody>
      </p:sp>
      <p:sp>
        <p:nvSpPr>
          <p:cNvPr id="3" name="Content Placeholder 2">
            <a:extLst>
              <a:ext uri="{FF2B5EF4-FFF2-40B4-BE49-F238E27FC236}">
                <a16:creationId xmlns:a16="http://schemas.microsoft.com/office/drawing/2014/main" id="{E4F2DE8A-3E3D-47F6-ACAD-DF6287296242}"/>
              </a:ext>
            </a:extLst>
          </p:cNvPr>
          <p:cNvSpPr>
            <a:spLocks noGrp="1"/>
          </p:cNvSpPr>
          <p:nvPr>
            <p:ph idx="1"/>
          </p:nvPr>
        </p:nvSpPr>
        <p:spPr/>
        <p:txBody>
          <a:bodyPr vert="horz" lIns="91416" tIns="45708" rIns="91416" bIns="45708" rtlCol="0" anchor="t">
            <a:normAutofit/>
          </a:bodyPr>
          <a:lstStyle/>
          <a:p>
            <a:pPr lvl="1" indent="-457063">
              <a:lnSpc>
                <a:spcPct val="107000"/>
              </a:lnSpc>
              <a:spcBef>
                <a:spcPct val="0"/>
              </a:spcBef>
              <a:spcAft>
                <a:spcPts val="800"/>
              </a:spcAft>
              <a:buNone/>
            </a:pPr>
            <a:r>
              <a:rPr lang="en-US" altLang="en-US" sz="2799" dirty="0">
                <a:solidFill>
                  <a:schemeClr val="accent1"/>
                </a:solidFill>
                <a:ea typeface="Calibri" panose="020F0502020204030204" pitchFamily="34" charset="0"/>
                <a:cs typeface="Times New Roman" panose="02020603050405020304" pitchFamily="18" charset="0"/>
              </a:rPr>
              <a:t>Biochemical</a:t>
            </a:r>
          </a:p>
          <a:p>
            <a:pPr lvl="1">
              <a:lnSpc>
                <a:spcPct val="107000"/>
              </a:lnSpc>
              <a:spcBef>
                <a:spcPct val="0"/>
              </a:spcBef>
              <a:spcAft>
                <a:spcPts val="800"/>
              </a:spcAft>
            </a:pPr>
            <a:r>
              <a:rPr lang="en-US" altLang="en-US" sz="2799" dirty="0">
                <a:ea typeface="Calibri" panose="020F0502020204030204" pitchFamily="34" charset="0"/>
                <a:cs typeface="Times New Roman" panose="02020603050405020304" pitchFamily="18" charset="0"/>
              </a:rPr>
              <a:t>25 hydroxyvitamin D</a:t>
            </a:r>
          </a:p>
          <a:p>
            <a:pPr lvl="1">
              <a:lnSpc>
                <a:spcPct val="107000"/>
              </a:lnSpc>
              <a:spcBef>
                <a:spcPct val="0"/>
              </a:spcBef>
              <a:spcAft>
                <a:spcPts val="800"/>
              </a:spcAft>
            </a:pPr>
            <a:r>
              <a:rPr lang="en-US" altLang="en-US" sz="2799" dirty="0">
                <a:ea typeface="Calibri" panose="020F0502020204030204" pitchFamily="34" charset="0"/>
                <a:cs typeface="Times New Roman" panose="02020603050405020304" pitchFamily="18" charset="0"/>
              </a:rPr>
              <a:t>Creatinine clearance</a:t>
            </a:r>
          </a:p>
          <a:p>
            <a:pPr lvl="1">
              <a:lnSpc>
                <a:spcPct val="107000"/>
              </a:lnSpc>
              <a:spcBef>
                <a:spcPct val="0"/>
              </a:spcBef>
              <a:spcAft>
                <a:spcPts val="800"/>
              </a:spcAft>
            </a:pPr>
            <a:r>
              <a:rPr lang="en-US" altLang="en-US" sz="2799" dirty="0">
                <a:ea typeface="Calibri" panose="020F0502020204030204" pitchFamily="34" charset="0"/>
                <a:cs typeface="Times New Roman" panose="02020603050405020304" pitchFamily="18" charset="0"/>
              </a:rPr>
              <a:t>Phosphorus</a:t>
            </a:r>
          </a:p>
          <a:p>
            <a:pPr lvl="1">
              <a:lnSpc>
                <a:spcPct val="107000"/>
              </a:lnSpc>
              <a:spcBef>
                <a:spcPct val="0"/>
              </a:spcBef>
              <a:spcAft>
                <a:spcPts val="800"/>
              </a:spcAft>
            </a:pPr>
            <a:r>
              <a:rPr lang="en-US" altLang="en-US" sz="2799" dirty="0">
                <a:ea typeface="Calibri" panose="020F0502020204030204" pitchFamily="34" charset="0"/>
                <a:cs typeface="Times New Roman" panose="02020603050405020304" pitchFamily="18" charset="0"/>
              </a:rPr>
              <a:t>24-hr urine calcium and creatinine</a:t>
            </a:r>
          </a:p>
        </p:txBody>
      </p:sp>
      <p:sp>
        <p:nvSpPr>
          <p:cNvPr id="8" name="TextBox 7">
            <a:extLst>
              <a:ext uri="{FF2B5EF4-FFF2-40B4-BE49-F238E27FC236}">
                <a16:creationId xmlns:a16="http://schemas.microsoft.com/office/drawing/2014/main" id="{917455A7-388D-EF84-8CD3-35F9436D5D41}"/>
              </a:ext>
            </a:extLst>
          </p:cNvPr>
          <p:cNvSpPr txBox="1"/>
          <p:nvPr/>
        </p:nvSpPr>
        <p:spPr>
          <a:xfrm>
            <a:off x="6094412" y="6431913"/>
            <a:ext cx="6095920" cy="276927"/>
          </a:xfrm>
          <a:prstGeom prst="rect">
            <a:avLst/>
          </a:prstGeom>
          <a:noFill/>
        </p:spPr>
        <p:txBody>
          <a:bodyPr wrap="square">
            <a:spAutoFit/>
          </a:bodyPr>
          <a:lstStyle/>
          <a:p>
            <a:pPr algn="r"/>
            <a:r>
              <a:rPr lang="en-US" sz="1200" dirty="0">
                <a:solidFill>
                  <a:schemeClr val="tx1">
                    <a:lumMod val="50000"/>
                    <a:lumOff val="50000"/>
                  </a:schemeClr>
                </a:solidFill>
                <a:latin typeface="+mj-lt"/>
              </a:rPr>
              <a:t>Bilezikian JP, Khan AA et al. J Bone Miner Res. 2022</a:t>
            </a:r>
          </a:p>
        </p:txBody>
      </p:sp>
    </p:spTree>
    <p:extLst>
      <p:ext uri="{BB962C8B-B14F-4D97-AF65-F5344CB8AC3E}">
        <p14:creationId xmlns:p14="http://schemas.microsoft.com/office/powerpoint/2010/main" val="400592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5C14-AD8C-4B53-B260-2841D54B66E6}"/>
              </a:ext>
            </a:extLst>
          </p:cNvPr>
          <p:cNvSpPr>
            <a:spLocks noGrp="1"/>
          </p:cNvSpPr>
          <p:nvPr>
            <p:ph type="title"/>
          </p:nvPr>
        </p:nvSpPr>
        <p:spPr/>
        <p:txBody>
          <a:bodyPr/>
          <a:lstStyle/>
          <a:p>
            <a:r>
              <a:rPr lang="en-US" dirty="0"/>
              <a:t>How Should Patients with PHPT be Evaluated?</a:t>
            </a:r>
          </a:p>
        </p:txBody>
      </p:sp>
      <p:sp>
        <p:nvSpPr>
          <p:cNvPr id="3" name="Content Placeholder 2">
            <a:extLst>
              <a:ext uri="{FF2B5EF4-FFF2-40B4-BE49-F238E27FC236}">
                <a16:creationId xmlns:a16="http://schemas.microsoft.com/office/drawing/2014/main" id="{E4F2DE8A-3E3D-47F6-ACAD-DF6287296242}"/>
              </a:ext>
            </a:extLst>
          </p:cNvPr>
          <p:cNvSpPr>
            <a:spLocks noGrp="1"/>
          </p:cNvSpPr>
          <p:nvPr>
            <p:ph idx="1"/>
          </p:nvPr>
        </p:nvSpPr>
        <p:spPr/>
        <p:txBody>
          <a:bodyPr vert="horz" lIns="91416" tIns="45708" rIns="91416" bIns="45708" rtlCol="0" anchor="t">
            <a:normAutofit/>
          </a:bodyPr>
          <a:lstStyle/>
          <a:p>
            <a:pPr lvl="1" indent="-457063">
              <a:lnSpc>
                <a:spcPct val="107000"/>
              </a:lnSpc>
              <a:spcBef>
                <a:spcPct val="0"/>
              </a:spcBef>
              <a:spcAft>
                <a:spcPts val="800"/>
              </a:spcAft>
              <a:buNone/>
            </a:pPr>
            <a:r>
              <a:rPr lang="en-US" altLang="en-US" sz="2799" dirty="0">
                <a:solidFill>
                  <a:schemeClr val="accent1"/>
                </a:solidFill>
                <a:ea typeface="Calibri" panose="020F0502020204030204" pitchFamily="34" charset="0"/>
                <a:cs typeface="Times New Roman" panose="02020603050405020304" pitchFamily="18" charset="0"/>
              </a:rPr>
              <a:t>Skeletal</a:t>
            </a:r>
          </a:p>
          <a:p>
            <a:pPr lvl="1">
              <a:lnSpc>
                <a:spcPct val="107000"/>
              </a:lnSpc>
              <a:spcBef>
                <a:spcPct val="0"/>
              </a:spcBef>
              <a:spcAft>
                <a:spcPts val="800"/>
              </a:spcAft>
            </a:pPr>
            <a:r>
              <a:rPr lang="en-US" altLang="en-US" sz="2799" dirty="0">
                <a:ea typeface="Calibri" panose="020F0502020204030204" pitchFamily="34" charset="0"/>
                <a:cs typeface="Times New Roman"/>
              </a:rPr>
              <a:t>3-site DXA (lumbar spine, hip, distal 1/3 radius)</a:t>
            </a:r>
          </a:p>
          <a:p>
            <a:pPr lvl="1">
              <a:lnSpc>
                <a:spcPct val="107000"/>
              </a:lnSpc>
              <a:spcBef>
                <a:spcPct val="0"/>
              </a:spcBef>
              <a:spcAft>
                <a:spcPts val="800"/>
              </a:spcAft>
            </a:pPr>
            <a:r>
              <a:rPr lang="en-US" altLang="en-US" sz="2799" dirty="0">
                <a:ea typeface="Calibri" panose="020F0502020204030204" pitchFamily="34" charset="0"/>
                <a:cs typeface="Times New Roman"/>
              </a:rPr>
              <a:t>Imaging for vertebral fractures </a:t>
            </a:r>
          </a:p>
          <a:p>
            <a:pPr lvl="2">
              <a:lnSpc>
                <a:spcPct val="107000"/>
              </a:lnSpc>
              <a:spcBef>
                <a:spcPct val="0"/>
              </a:spcBef>
              <a:spcAft>
                <a:spcPts val="800"/>
              </a:spcAft>
              <a:buClr>
                <a:schemeClr val="accent2"/>
              </a:buClr>
            </a:pPr>
            <a:r>
              <a:rPr lang="en-US" altLang="en-US" sz="2599" dirty="0">
                <a:ea typeface="Calibri" panose="020F0502020204030204" pitchFamily="34" charset="0"/>
                <a:cs typeface="Times New Roman"/>
              </a:rPr>
              <a:t>vertebral fracture assessment (VFA) or vertebral X-rays</a:t>
            </a:r>
          </a:p>
          <a:p>
            <a:pPr lvl="1">
              <a:lnSpc>
                <a:spcPct val="107000"/>
              </a:lnSpc>
              <a:spcBef>
                <a:spcPct val="0"/>
              </a:spcBef>
              <a:spcAft>
                <a:spcPts val="800"/>
              </a:spcAft>
            </a:pPr>
            <a:r>
              <a:rPr lang="en-US" altLang="en-US" sz="2799" dirty="0">
                <a:ea typeface="Calibri" panose="020F0502020204030204" pitchFamily="34" charset="0"/>
                <a:cs typeface="Times New Roman"/>
              </a:rPr>
              <a:t>Trabecular Bone Score (if available)</a:t>
            </a:r>
          </a:p>
        </p:txBody>
      </p:sp>
      <p:sp>
        <p:nvSpPr>
          <p:cNvPr id="8" name="TextBox 7">
            <a:extLst>
              <a:ext uri="{FF2B5EF4-FFF2-40B4-BE49-F238E27FC236}">
                <a16:creationId xmlns:a16="http://schemas.microsoft.com/office/drawing/2014/main" id="{851E0F81-A3F3-BB52-BFB1-ECCFB8A4B888}"/>
              </a:ext>
            </a:extLst>
          </p:cNvPr>
          <p:cNvSpPr txBox="1"/>
          <p:nvPr/>
        </p:nvSpPr>
        <p:spPr>
          <a:xfrm>
            <a:off x="6094412" y="6431913"/>
            <a:ext cx="6095920" cy="276927"/>
          </a:xfrm>
          <a:prstGeom prst="rect">
            <a:avLst/>
          </a:prstGeom>
          <a:noFill/>
        </p:spPr>
        <p:txBody>
          <a:bodyPr wrap="square">
            <a:spAutoFit/>
          </a:bodyPr>
          <a:lstStyle/>
          <a:p>
            <a:pPr algn="r"/>
            <a:r>
              <a:rPr lang="en-US" sz="1200" dirty="0">
                <a:solidFill>
                  <a:schemeClr val="tx1">
                    <a:lumMod val="50000"/>
                    <a:lumOff val="50000"/>
                  </a:schemeClr>
                </a:solidFill>
                <a:latin typeface="+mj-lt"/>
              </a:rPr>
              <a:t>Bilezikian JP, Khan AA et al. J Bone Miner Res. 2022</a:t>
            </a:r>
          </a:p>
        </p:txBody>
      </p:sp>
    </p:spTree>
    <p:extLst>
      <p:ext uri="{BB962C8B-B14F-4D97-AF65-F5344CB8AC3E}">
        <p14:creationId xmlns:p14="http://schemas.microsoft.com/office/powerpoint/2010/main" val="405331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5C14-AD8C-4B53-B260-2841D54B66E6}"/>
              </a:ext>
            </a:extLst>
          </p:cNvPr>
          <p:cNvSpPr>
            <a:spLocks noGrp="1"/>
          </p:cNvSpPr>
          <p:nvPr>
            <p:ph type="title"/>
          </p:nvPr>
        </p:nvSpPr>
        <p:spPr/>
        <p:txBody>
          <a:bodyPr/>
          <a:lstStyle/>
          <a:p>
            <a:r>
              <a:rPr lang="en-US" dirty="0"/>
              <a:t>How Should Patients with PHPT be Evaluated?</a:t>
            </a:r>
          </a:p>
        </p:txBody>
      </p:sp>
      <p:sp>
        <p:nvSpPr>
          <p:cNvPr id="3" name="Content Placeholder 2">
            <a:extLst>
              <a:ext uri="{FF2B5EF4-FFF2-40B4-BE49-F238E27FC236}">
                <a16:creationId xmlns:a16="http://schemas.microsoft.com/office/drawing/2014/main" id="{E4F2DE8A-3E3D-47F6-ACAD-DF6287296242}"/>
              </a:ext>
            </a:extLst>
          </p:cNvPr>
          <p:cNvSpPr>
            <a:spLocks noGrp="1"/>
          </p:cNvSpPr>
          <p:nvPr>
            <p:ph idx="1"/>
          </p:nvPr>
        </p:nvSpPr>
        <p:spPr/>
        <p:txBody>
          <a:bodyPr vert="horz" lIns="91416" tIns="45708" rIns="91416" bIns="45708" rtlCol="0" anchor="t">
            <a:normAutofit/>
          </a:bodyPr>
          <a:lstStyle/>
          <a:p>
            <a:pPr lvl="1" indent="-457063">
              <a:lnSpc>
                <a:spcPct val="107000"/>
              </a:lnSpc>
              <a:spcBef>
                <a:spcPct val="0"/>
              </a:spcBef>
              <a:spcAft>
                <a:spcPts val="800"/>
              </a:spcAft>
              <a:buNone/>
            </a:pPr>
            <a:r>
              <a:rPr lang="en-US" sz="2799" dirty="0">
                <a:solidFill>
                  <a:schemeClr val="accent1"/>
                </a:solidFill>
              </a:rPr>
              <a:t>Renal</a:t>
            </a:r>
          </a:p>
          <a:p>
            <a:pPr lvl="1">
              <a:lnSpc>
                <a:spcPct val="107000"/>
              </a:lnSpc>
              <a:spcBef>
                <a:spcPct val="0"/>
              </a:spcBef>
              <a:spcAft>
                <a:spcPts val="800"/>
              </a:spcAft>
            </a:pPr>
            <a:r>
              <a:rPr lang="en-US" sz="2799" dirty="0"/>
              <a:t>Creatinine clearance</a:t>
            </a:r>
          </a:p>
          <a:p>
            <a:pPr lvl="1">
              <a:lnSpc>
                <a:spcPct val="107000"/>
              </a:lnSpc>
              <a:spcBef>
                <a:spcPct val="0"/>
              </a:spcBef>
              <a:spcAft>
                <a:spcPts val="800"/>
              </a:spcAft>
            </a:pPr>
            <a:r>
              <a:rPr lang="en-US" sz="2799" dirty="0"/>
              <a:t>24-hour urinary calcium </a:t>
            </a:r>
          </a:p>
          <a:p>
            <a:pPr lvl="1">
              <a:lnSpc>
                <a:spcPct val="107000"/>
              </a:lnSpc>
              <a:spcBef>
                <a:spcPct val="0"/>
              </a:spcBef>
              <a:spcAft>
                <a:spcPts val="800"/>
              </a:spcAft>
            </a:pPr>
            <a:r>
              <a:rPr lang="en-US" sz="2799" dirty="0"/>
              <a:t>Imaging for nephrolithiasis/nephrocalcinosis</a:t>
            </a:r>
            <a:endParaRPr lang="en-US" sz="2799" dirty="0">
              <a:cs typeface="Calibri"/>
            </a:endParaRPr>
          </a:p>
        </p:txBody>
      </p:sp>
      <p:sp>
        <p:nvSpPr>
          <p:cNvPr id="8" name="TextBox 7">
            <a:extLst>
              <a:ext uri="{FF2B5EF4-FFF2-40B4-BE49-F238E27FC236}">
                <a16:creationId xmlns:a16="http://schemas.microsoft.com/office/drawing/2014/main" id="{BE1BB756-EF15-D37C-3E9F-5D48B60B92AB}"/>
              </a:ext>
            </a:extLst>
          </p:cNvPr>
          <p:cNvSpPr txBox="1"/>
          <p:nvPr/>
        </p:nvSpPr>
        <p:spPr>
          <a:xfrm>
            <a:off x="6094412" y="6431913"/>
            <a:ext cx="6095920" cy="276927"/>
          </a:xfrm>
          <a:prstGeom prst="rect">
            <a:avLst/>
          </a:prstGeom>
          <a:noFill/>
        </p:spPr>
        <p:txBody>
          <a:bodyPr wrap="square">
            <a:spAutoFit/>
          </a:bodyPr>
          <a:lstStyle/>
          <a:p>
            <a:pPr algn="r"/>
            <a:r>
              <a:rPr lang="en-US" sz="1200" dirty="0">
                <a:solidFill>
                  <a:schemeClr val="tx1">
                    <a:lumMod val="50000"/>
                    <a:lumOff val="50000"/>
                  </a:schemeClr>
                </a:solidFill>
                <a:latin typeface="+mj-lt"/>
              </a:rPr>
              <a:t>Bilezikian JP, Khan AA et al. J Bone Miner Res. 2022</a:t>
            </a:r>
          </a:p>
        </p:txBody>
      </p:sp>
    </p:spTree>
    <p:extLst>
      <p:ext uri="{BB962C8B-B14F-4D97-AF65-F5344CB8AC3E}">
        <p14:creationId xmlns:p14="http://schemas.microsoft.com/office/powerpoint/2010/main" val="3035274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5C14-AD8C-4B53-B260-2841D54B66E6}"/>
              </a:ext>
            </a:extLst>
          </p:cNvPr>
          <p:cNvSpPr>
            <a:spLocks noGrp="1"/>
          </p:cNvSpPr>
          <p:nvPr>
            <p:ph type="title"/>
          </p:nvPr>
        </p:nvSpPr>
        <p:spPr/>
        <p:txBody>
          <a:bodyPr/>
          <a:lstStyle/>
          <a:p>
            <a:r>
              <a:rPr lang="en-US" dirty="0"/>
              <a:t>How Should Patients with PHPT be Evaluated?</a:t>
            </a:r>
          </a:p>
        </p:txBody>
      </p:sp>
      <p:sp>
        <p:nvSpPr>
          <p:cNvPr id="3" name="Content Placeholder 2">
            <a:extLst>
              <a:ext uri="{FF2B5EF4-FFF2-40B4-BE49-F238E27FC236}">
                <a16:creationId xmlns:a16="http://schemas.microsoft.com/office/drawing/2014/main" id="{E4F2DE8A-3E3D-47F6-ACAD-DF6287296242}"/>
              </a:ext>
            </a:extLst>
          </p:cNvPr>
          <p:cNvSpPr>
            <a:spLocks noGrp="1"/>
          </p:cNvSpPr>
          <p:nvPr>
            <p:ph idx="1"/>
          </p:nvPr>
        </p:nvSpPr>
        <p:spPr/>
        <p:txBody>
          <a:bodyPr vert="horz" lIns="91416" tIns="45708" rIns="91416" bIns="45708" rtlCol="0" anchor="t">
            <a:normAutofit/>
          </a:bodyPr>
          <a:lstStyle/>
          <a:p>
            <a:pPr lvl="1" indent="-457063">
              <a:lnSpc>
                <a:spcPct val="107000"/>
              </a:lnSpc>
              <a:spcBef>
                <a:spcPct val="0"/>
              </a:spcBef>
              <a:spcAft>
                <a:spcPts val="800"/>
              </a:spcAft>
              <a:buNone/>
            </a:pPr>
            <a:r>
              <a:rPr lang="en-US" altLang="en-US" sz="2799" dirty="0">
                <a:solidFill>
                  <a:schemeClr val="accent1"/>
                </a:solidFill>
                <a:ea typeface="Calibri" panose="020F0502020204030204" pitchFamily="34" charset="0"/>
                <a:cs typeface="Times New Roman" panose="02020603050405020304" pitchFamily="18" charset="0"/>
              </a:rPr>
              <a:t>Non-classical manifestations</a:t>
            </a:r>
          </a:p>
          <a:p>
            <a:pPr marL="801447" lvl="1" indent="-457063">
              <a:lnSpc>
                <a:spcPct val="107000"/>
              </a:lnSpc>
              <a:spcBef>
                <a:spcPct val="0"/>
              </a:spcBef>
              <a:spcAft>
                <a:spcPts val="800"/>
              </a:spcAft>
            </a:pPr>
            <a:r>
              <a:rPr lang="en-US" sz="2799" dirty="0"/>
              <a:t>No data to support routine evaluation for these manifestations</a:t>
            </a:r>
          </a:p>
        </p:txBody>
      </p:sp>
      <p:sp>
        <p:nvSpPr>
          <p:cNvPr id="8" name="TextBox 7">
            <a:extLst>
              <a:ext uri="{FF2B5EF4-FFF2-40B4-BE49-F238E27FC236}">
                <a16:creationId xmlns:a16="http://schemas.microsoft.com/office/drawing/2014/main" id="{21F7D5BD-A0BC-6028-FF04-2320C25EA5F7}"/>
              </a:ext>
            </a:extLst>
          </p:cNvPr>
          <p:cNvSpPr txBox="1"/>
          <p:nvPr/>
        </p:nvSpPr>
        <p:spPr>
          <a:xfrm>
            <a:off x="6094412" y="6431913"/>
            <a:ext cx="6095920" cy="276927"/>
          </a:xfrm>
          <a:prstGeom prst="rect">
            <a:avLst/>
          </a:prstGeom>
          <a:noFill/>
        </p:spPr>
        <p:txBody>
          <a:bodyPr wrap="square">
            <a:spAutoFit/>
          </a:bodyPr>
          <a:lstStyle/>
          <a:p>
            <a:pPr algn="r"/>
            <a:r>
              <a:rPr lang="en-US" sz="1200" dirty="0">
                <a:solidFill>
                  <a:schemeClr val="tx1">
                    <a:lumMod val="50000"/>
                    <a:lumOff val="50000"/>
                  </a:schemeClr>
                </a:solidFill>
                <a:latin typeface="+mj-lt"/>
              </a:rPr>
              <a:t>Bilezikian JP, Khan AA et al. J Bone Miner Res. 2022</a:t>
            </a:r>
          </a:p>
        </p:txBody>
      </p:sp>
    </p:spTree>
    <p:extLst>
      <p:ext uri="{BB962C8B-B14F-4D97-AF65-F5344CB8AC3E}">
        <p14:creationId xmlns:p14="http://schemas.microsoft.com/office/powerpoint/2010/main" val="2514663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5C14-AD8C-4B53-B260-2841D54B66E6}"/>
              </a:ext>
            </a:extLst>
          </p:cNvPr>
          <p:cNvSpPr>
            <a:spLocks noGrp="1"/>
          </p:cNvSpPr>
          <p:nvPr>
            <p:ph type="title"/>
          </p:nvPr>
        </p:nvSpPr>
        <p:spPr/>
        <p:txBody>
          <a:bodyPr/>
          <a:lstStyle/>
          <a:p>
            <a:r>
              <a:rPr lang="en-US" dirty="0"/>
              <a:t>How Should Patients with PHPT be Evaluated?</a:t>
            </a:r>
          </a:p>
        </p:txBody>
      </p:sp>
      <p:sp>
        <p:nvSpPr>
          <p:cNvPr id="3" name="Content Placeholder 2">
            <a:extLst>
              <a:ext uri="{FF2B5EF4-FFF2-40B4-BE49-F238E27FC236}">
                <a16:creationId xmlns:a16="http://schemas.microsoft.com/office/drawing/2014/main" id="{E4F2DE8A-3E3D-47F6-ACAD-DF6287296242}"/>
              </a:ext>
            </a:extLst>
          </p:cNvPr>
          <p:cNvSpPr>
            <a:spLocks noGrp="1"/>
          </p:cNvSpPr>
          <p:nvPr>
            <p:ph idx="1"/>
          </p:nvPr>
        </p:nvSpPr>
        <p:spPr/>
        <p:txBody>
          <a:bodyPr vert="horz" lIns="91416" tIns="45708" rIns="91416" bIns="45708" rtlCol="0" anchor="t">
            <a:normAutofit/>
          </a:bodyPr>
          <a:lstStyle/>
          <a:p>
            <a:pPr marL="0" lvl="1" indent="0">
              <a:lnSpc>
                <a:spcPct val="107000"/>
              </a:lnSpc>
              <a:spcBef>
                <a:spcPct val="0"/>
              </a:spcBef>
              <a:spcAft>
                <a:spcPts val="800"/>
              </a:spcAft>
              <a:buNone/>
            </a:pPr>
            <a:r>
              <a:rPr lang="en-US" altLang="en-US" sz="2799" dirty="0">
                <a:solidFill>
                  <a:schemeClr val="accent1"/>
                </a:solidFill>
                <a:ea typeface="Calibri" panose="020F0502020204030204" pitchFamily="34" charset="0"/>
                <a:cs typeface="Times New Roman" panose="02020603050405020304" pitchFamily="18" charset="0"/>
              </a:rPr>
              <a:t>Genetic</a:t>
            </a:r>
          </a:p>
          <a:p>
            <a:pPr marL="628461" indent="-457063"/>
            <a:r>
              <a:rPr lang="en-US" sz="2799" dirty="0"/>
              <a:t>&lt; 30 years of age</a:t>
            </a:r>
          </a:p>
          <a:p>
            <a:pPr marL="628461" indent="-457063"/>
            <a:r>
              <a:rPr lang="en-US" sz="2799" dirty="0"/>
              <a:t>Multigland disease</a:t>
            </a:r>
          </a:p>
          <a:p>
            <a:pPr marL="628461" indent="-457063"/>
            <a:r>
              <a:rPr lang="en-US" sz="2799" dirty="0"/>
              <a:t>Family history of hypercalcemia or a syndromic disease (MEN)</a:t>
            </a:r>
          </a:p>
        </p:txBody>
      </p:sp>
      <p:sp>
        <p:nvSpPr>
          <p:cNvPr id="8" name="TextBox 7">
            <a:extLst>
              <a:ext uri="{FF2B5EF4-FFF2-40B4-BE49-F238E27FC236}">
                <a16:creationId xmlns:a16="http://schemas.microsoft.com/office/drawing/2014/main" id="{768848EC-E4E6-7665-5C7E-76384847C9FA}"/>
              </a:ext>
            </a:extLst>
          </p:cNvPr>
          <p:cNvSpPr txBox="1"/>
          <p:nvPr/>
        </p:nvSpPr>
        <p:spPr>
          <a:xfrm>
            <a:off x="6094412" y="6431913"/>
            <a:ext cx="6095920" cy="276927"/>
          </a:xfrm>
          <a:prstGeom prst="rect">
            <a:avLst/>
          </a:prstGeom>
          <a:noFill/>
        </p:spPr>
        <p:txBody>
          <a:bodyPr wrap="square">
            <a:spAutoFit/>
          </a:bodyPr>
          <a:lstStyle/>
          <a:p>
            <a:pPr algn="r"/>
            <a:r>
              <a:rPr lang="en-US" sz="1200" dirty="0">
                <a:solidFill>
                  <a:schemeClr val="tx1">
                    <a:lumMod val="50000"/>
                    <a:lumOff val="50000"/>
                  </a:schemeClr>
                </a:solidFill>
                <a:latin typeface="+mj-lt"/>
              </a:rPr>
              <a:t>Bilezikian JP, Khan AA et al. J Bone Miner Res. 2022</a:t>
            </a:r>
          </a:p>
        </p:txBody>
      </p:sp>
    </p:spTree>
    <p:extLst>
      <p:ext uri="{BB962C8B-B14F-4D97-AF65-F5344CB8AC3E}">
        <p14:creationId xmlns:p14="http://schemas.microsoft.com/office/powerpoint/2010/main" val="3936364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Surgical Criteria for PHPT</a:t>
            </a:r>
            <a:endParaRPr lang="en-US" sz="4000" dirty="0"/>
          </a:p>
        </p:txBody>
      </p:sp>
      <p:sp>
        <p:nvSpPr>
          <p:cNvPr id="3" name="Text Placeholder 2"/>
          <p:cNvSpPr>
            <a:spLocks noGrp="1"/>
          </p:cNvSpPr>
          <p:nvPr>
            <p:ph type="body" idx="12"/>
          </p:nvPr>
        </p:nvSpPr>
        <p:spPr/>
        <p:txBody>
          <a:bodyPr/>
          <a:lstStyle/>
          <a:p>
            <a:r>
              <a:rPr lang="en-US" dirty="0"/>
              <a:t>5</a:t>
            </a:r>
          </a:p>
        </p:txBody>
      </p:sp>
    </p:spTree>
    <p:custDataLst>
      <p:custData r:id="rId1"/>
      <p:custData r:id="rId2"/>
      <p:tags r:id="rId3"/>
    </p:custDataLst>
    <p:extLst>
      <p:ext uri="{BB962C8B-B14F-4D97-AF65-F5344CB8AC3E}">
        <p14:creationId xmlns:p14="http://schemas.microsoft.com/office/powerpoint/2010/main" val="20072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59D2-E429-4B62-811A-0D13F5D59CC8}"/>
              </a:ext>
            </a:extLst>
          </p:cNvPr>
          <p:cNvSpPr>
            <a:spLocks noGrp="1"/>
          </p:cNvSpPr>
          <p:nvPr>
            <p:ph type="title"/>
          </p:nvPr>
        </p:nvSpPr>
        <p:spPr/>
        <p:txBody>
          <a:bodyPr>
            <a:normAutofit/>
          </a:bodyPr>
          <a:lstStyle/>
          <a:p>
            <a:r>
              <a:rPr lang="en-US" dirty="0"/>
              <a:t>Indications for Surgical Management</a:t>
            </a:r>
          </a:p>
        </p:txBody>
      </p:sp>
      <p:sp>
        <p:nvSpPr>
          <p:cNvPr id="3" name="Content Placeholder 2">
            <a:extLst>
              <a:ext uri="{FF2B5EF4-FFF2-40B4-BE49-F238E27FC236}">
                <a16:creationId xmlns:a16="http://schemas.microsoft.com/office/drawing/2014/main" id="{FDE56E0C-BF90-4CA5-B5DB-02614D81497A}"/>
              </a:ext>
            </a:extLst>
          </p:cNvPr>
          <p:cNvSpPr>
            <a:spLocks noGrp="1"/>
          </p:cNvSpPr>
          <p:nvPr>
            <p:ph idx="1"/>
          </p:nvPr>
        </p:nvSpPr>
        <p:spPr>
          <a:xfrm>
            <a:off x="973138" y="1248697"/>
            <a:ext cx="9998921" cy="5072728"/>
          </a:xfrm>
        </p:spPr>
        <p:txBody>
          <a:bodyPr>
            <a:normAutofit fontScale="77500" lnSpcReduction="20000"/>
          </a:bodyPr>
          <a:lstStyle/>
          <a:p>
            <a:pPr>
              <a:lnSpc>
                <a:spcPct val="120000"/>
              </a:lnSpc>
            </a:pPr>
            <a:r>
              <a:rPr lang="en-US" altLang="en-US" b="1" dirty="0"/>
              <a:t>Surgery is recommended if any of the following is present (ungraded):</a:t>
            </a:r>
            <a:endParaRPr lang="en-CA" altLang="en-US" dirty="0"/>
          </a:p>
          <a:p>
            <a:pPr marL="342797" indent="-225357">
              <a:lnSpc>
                <a:spcPct val="120000"/>
              </a:lnSpc>
            </a:pPr>
            <a:r>
              <a:rPr lang="en-US" altLang="en-US" dirty="0"/>
              <a:t>Serum calcium &gt; 1 mg/dL (0.25 mmol/L) above the ULN</a:t>
            </a:r>
            <a:endParaRPr lang="en-CA" altLang="en-US" dirty="0"/>
          </a:p>
          <a:p>
            <a:pPr marL="342797" indent="-225357">
              <a:lnSpc>
                <a:spcPct val="120000"/>
              </a:lnSpc>
            </a:pPr>
            <a:r>
              <a:rPr lang="en-US" altLang="en-US" dirty="0"/>
              <a:t>Age &lt; 50 years</a:t>
            </a:r>
            <a:endParaRPr lang="en-CA" altLang="en-US" dirty="0"/>
          </a:p>
          <a:p>
            <a:pPr marL="342797" indent="-225357">
              <a:lnSpc>
                <a:spcPct val="120000"/>
              </a:lnSpc>
            </a:pPr>
            <a:r>
              <a:rPr lang="en-US" altLang="en-US" dirty="0"/>
              <a:t>Skeletal involvement: </a:t>
            </a:r>
          </a:p>
          <a:p>
            <a:pPr marL="799860" lvl="1" indent="-225357">
              <a:lnSpc>
                <a:spcPct val="120000"/>
              </a:lnSpc>
              <a:buClr>
                <a:schemeClr val="accent1"/>
              </a:buClr>
            </a:pPr>
            <a:r>
              <a:rPr lang="en-US" altLang="en-US" dirty="0"/>
              <a:t>Fracture by VFA/Xray</a:t>
            </a:r>
            <a:endParaRPr lang="en-CA" altLang="en-US" dirty="0"/>
          </a:p>
          <a:p>
            <a:pPr marL="799860" lvl="1" indent="-225357">
              <a:lnSpc>
                <a:spcPct val="120000"/>
              </a:lnSpc>
              <a:buClr>
                <a:schemeClr val="accent1"/>
              </a:buClr>
            </a:pPr>
            <a:r>
              <a:rPr lang="en-US" altLang="en-US" dirty="0"/>
              <a:t>BMD by T-score ≤ -2.5 at any site</a:t>
            </a:r>
            <a:endParaRPr lang="en-CA" altLang="en-US" dirty="0"/>
          </a:p>
          <a:p>
            <a:pPr marL="342797" indent="-225357">
              <a:lnSpc>
                <a:spcPct val="120000"/>
              </a:lnSpc>
            </a:pPr>
            <a:r>
              <a:rPr lang="en-US" altLang="en-US" dirty="0"/>
              <a:t>Renal involvement:</a:t>
            </a:r>
            <a:endParaRPr lang="en-CA" altLang="en-US" dirty="0"/>
          </a:p>
          <a:p>
            <a:pPr marL="799860" lvl="1" indent="-225357">
              <a:lnSpc>
                <a:spcPct val="120000"/>
              </a:lnSpc>
              <a:buClr>
                <a:schemeClr val="accent1"/>
              </a:buClr>
            </a:pPr>
            <a:r>
              <a:rPr lang="en-US" altLang="en-US" dirty="0"/>
              <a:t>eGFR or creatinine clearance &lt;60 ml/min</a:t>
            </a:r>
            <a:endParaRPr lang="en-CA" altLang="en-US" dirty="0"/>
          </a:p>
          <a:p>
            <a:pPr marL="799860" lvl="1" indent="-225357">
              <a:lnSpc>
                <a:spcPct val="120000"/>
              </a:lnSpc>
              <a:buClr>
                <a:schemeClr val="accent1"/>
              </a:buClr>
            </a:pPr>
            <a:r>
              <a:rPr lang="en-US" altLang="en-US" dirty="0"/>
              <a:t>Nephrocalcinosis or nephrolithiasis by X-ray, ultrasound, or other imaging modality</a:t>
            </a:r>
            <a:endParaRPr lang="en-CA" altLang="en-US" dirty="0"/>
          </a:p>
          <a:p>
            <a:pPr marL="799860" lvl="1" indent="-225357">
              <a:lnSpc>
                <a:spcPct val="120000"/>
              </a:lnSpc>
              <a:buClr>
                <a:schemeClr val="accent1"/>
              </a:buClr>
            </a:pPr>
            <a:r>
              <a:rPr lang="en-US" altLang="en-US" dirty="0">
                <a:solidFill>
                  <a:schemeClr val="accent1"/>
                </a:solidFill>
              </a:rPr>
              <a:t>Hypercalciuria (&gt; 250 mg/day in women; &gt; 300 mg/day in men)   </a:t>
            </a:r>
            <a:endParaRPr lang="en-CA" altLang="en-US" dirty="0">
              <a:solidFill>
                <a:schemeClr val="accent1"/>
              </a:solidFill>
            </a:endParaRPr>
          </a:p>
          <a:p>
            <a:pPr marL="342797" indent="-225357">
              <a:lnSpc>
                <a:spcPct val="120000"/>
              </a:lnSpc>
            </a:pPr>
            <a:r>
              <a:rPr lang="en-US" altLang="en-US" dirty="0"/>
              <a:t>If no criterion is met, PTX is still an option with concurrence of the patient and physician, and if there are no contraindications </a:t>
            </a:r>
            <a:endParaRPr lang="en-CA" altLang="en-US" dirty="0"/>
          </a:p>
          <a:p>
            <a:pPr>
              <a:lnSpc>
                <a:spcPct val="120000"/>
              </a:lnSpc>
            </a:pPr>
            <a:endParaRPr lang="en-US" sz="2799" dirty="0"/>
          </a:p>
        </p:txBody>
      </p:sp>
      <p:sp>
        <p:nvSpPr>
          <p:cNvPr id="8" name="TextBox 7">
            <a:extLst>
              <a:ext uri="{FF2B5EF4-FFF2-40B4-BE49-F238E27FC236}">
                <a16:creationId xmlns:a16="http://schemas.microsoft.com/office/drawing/2014/main" id="{3E01DE28-15C9-8E31-AA49-286FBF1668EB}"/>
              </a:ext>
            </a:extLst>
          </p:cNvPr>
          <p:cNvSpPr txBox="1"/>
          <p:nvPr/>
        </p:nvSpPr>
        <p:spPr>
          <a:xfrm>
            <a:off x="6094412" y="6431913"/>
            <a:ext cx="6095920" cy="276927"/>
          </a:xfrm>
          <a:prstGeom prst="rect">
            <a:avLst/>
          </a:prstGeom>
          <a:noFill/>
        </p:spPr>
        <p:txBody>
          <a:bodyPr wrap="square">
            <a:spAutoFit/>
          </a:bodyPr>
          <a:lstStyle/>
          <a:p>
            <a:pPr algn="r"/>
            <a:r>
              <a:rPr lang="en-US" sz="1200" dirty="0">
                <a:solidFill>
                  <a:schemeClr val="tx1">
                    <a:lumMod val="50000"/>
                    <a:lumOff val="50000"/>
                  </a:schemeClr>
                </a:solidFill>
                <a:latin typeface="+mj-lt"/>
              </a:rPr>
              <a:t>Bilezikian JP, Khan AA et al. J Bone Miner Res. 2022</a:t>
            </a:r>
          </a:p>
        </p:txBody>
      </p:sp>
    </p:spTree>
    <p:extLst>
      <p:ext uri="{BB962C8B-B14F-4D97-AF65-F5344CB8AC3E}">
        <p14:creationId xmlns:p14="http://schemas.microsoft.com/office/powerpoint/2010/main" val="5454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E786-7CEA-D687-D0EF-AF04D09EFC06}"/>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4870047D-FF68-96F0-ACD0-5475BBAD224F}"/>
              </a:ext>
            </a:extLst>
          </p:cNvPr>
          <p:cNvSpPr>
            <a:spLocks noGrp="1"/>
          </p:cNvSpPr>
          <p:nvPr>
            <p:ph idx="1"/>
          </p:nvPr>
        </p:nvSpPr>
        <p:spPr/>
        <p:txBody>
          <a:bodyPr/>
          <a:lstStyle/>
          <a:p>
            <a:pPr algn="l"/>
            <a:r>
              <a:rPr lang="en-US" b="0" i="0" u="none" strike="noStrike" baseline="0" dirty="0">
                <a:latin typeface="+mj-lt"/>
              </a:rPr>
              <a:t>47-year-old man presents for evaluation of newly identified hypercalcemia.</a:t>
            </a:r>
          </a:p>
          <a:p>
            <a:pPr algn="l"/>
            <a:r>
              <a:rPr lang="en-US" b="0" i="0" u="none" strike="noStrike" baseline="0" dirty="0">
                <a:latin typeface="+mj-lt"/>
              </a:rPr>
              <a:t>Elevated calcium (10.7 mg/dL) was incidentally found on routine annual laboratory testing. No prior calcium on record.</a:t>
            </a:r>
          </a:p>
          <a:p>
            <a:pPr algn="l"/>
            <a:r>
              <a:rPr lang="en-US" b="0" i="0" u="none" strike="noStrike" baseline="0" dirty="0">
                <a:latin typeface="+mj-lt"/>
              </a:rPr>
              <a:t>History: denies any prior kidney stones or fractures</a:t>
            </a:r>
          </a:p>
          <a:p>
            <a:pPr algn="l"/>
            <a:r>
              <a:rPr lang="en-US" b="0" i="0" u="none" strike="noStrike" baseline="0" dirty="0">
                <a:latin typeface="+mj-lt"/>
              </a:rPr>
              <a:t>Meds: none</a:t>
            </a:r>
          </a:p>
          <a:p>
            <a:pPr algn="l"/>
            <a:r>
              <a:rPr lang="en-US" b="0" i="0" u="none" strike="noStrike" baseline="0" dirty="0">
                <a:latin typeface="+mj-lt"/>
              </a:rPr>
              <a:t>Family History: no calcium disorders known, only child</a:t>
            </a:r>
          </a:p>
          <a:p>
            <a:pPr algn="l"/>
            <a:r>
              <a:rPr lang="en-US" b="0" i="0" u="none" strike="noStrike" baseline="0" dirty="0">
                <a:latin typeface="+mj-lt"/>
              </a:rPr>
              <a:t>Physical Exam: unremarkable</a:t>
            </a:r>
            <a:endParaRPr lang="en-US" sz="3200" dirty="0">
              <a:latin typeface="+mj-lt"/>
            </a:endParaRPr>
          </a:p>
        </p:txBody>
      </p:sp>
    </p:spTree>
    <p:extLst>
      <p:ext uri="{BB962C8B-B14F-4D97-AF65-F5344CB8AC3E}">
        <p14:creationId xmlns:p14="http://schemas.microsoft.com/office/powerpoint/2010/main" val="3591748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8"/>
          <p:cNvSpPr>
            <a:spLocks noChangeAspect="1"/>
          </p:cNvSpPr>
          <p:nvPr/>
        </p:nvSpPr>
        <p:spPr bwMode="auto">
          <a:xfrm>
            <a:off x="7228831" y="2803525"/>
            <a:ext cx="1784994" cy="1792224"/>
          </a:xfrm>
          <a:custGeom>
            <a:avLst/>
            <a:gdLst>
              <a:gd name="T0" fmla="*/ 264 w 264"/>
              <a:gd name="T1" fmla="*/ 0 h 265"/>
              <a:gd name="T2" fmla="*/ 0 w 264"/>
              <a:gd name="T3" fmla="*/ 0 h 265"/>
              <a:gd name="T4" fmla="*/ 0 w 264"/>
              <a:gd name="T5" fmla="*/ 170 h 265"/>
              <a:gd name="T6" fmla="*/ 0 w 264"/>
              <a:gd name="T7" fmla="*/ 189 h 265"/>
              <a:gd name="T8" fmla="*/ 19 w 264"/>
              <a:gd name="T9" fmla="*/ 189 h 265"/>
              <a:gd name="T10" fmla="*/ 56 w 264"/>
              <a:gd name="T11" fmla="*/ 189 h 265"/>
              <a:gd name="T12" fmla="*/ 56 w 264"/>
              <a:gd name="T13" fmla="*/ 170 h 265"/>
              <a:gd name="T14" fmla="*/ 19 w 264"/>
              <a:gd name="T15" fmla="*/ 170 h 265"/>
              <a:gd name="T16" fmla="*/ 19 w 264"/>
              <a:gd name="T17" fmla="*/ 19 h 265"/>
              <a:gd name="T18" fmla="*/ 245 w 264"/>
              <a:gd name="T19" fmla="*/ 19 h 265"/>
              <a:gd name="T20" fmla="*/ 245 w 264"/>
              <a:gd name="T21" fmla="*/ 170 h 265"/>
              <a:gd name="T22" fmla="*/ 151 w 264"/>
              <a:gd name="T23" fmla="*/ 170 h 265"/>
              <a:gd name="T24" fmla="*/ 132 w 264"/>
              <a:gd name="T25" fmla="*/ 170 h 265"/>
              <a:gd name="T26" fmla="*/ 125 w 264"/>
              <a:gd name="T27" fmla="*/ 170 h 265"/>
              <a:gd name="T28" fmla="*/ 56 w 264"/>
              <a:gd name="T29" fmla="*/ 239 h 265"/>
              <a:gd name="T30" fmla="*/ 56 w 264"/>
              <a:gd name="T31" fmla="*/ 265 h 265"/>
              <a:gd name="T32" fmla="*/ 132 w 264"/>
              <a:gd name="T33" fmla="*/ 189 h 265"/>
              <a:gd name="T34" fmla="*/ 264 w 264"/>
              <a:gd name="T35" fmla="*/ 189 h 265"/>
              <a:gd name="T36" fmla="*/ 264 w 264"/>
              <a:gd name="T3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265">
                <a:moveTo>
                  <a:pt x="264" y="0"/>
                </a:moveTo>
                <a:lnTo>
                  <a:pt x="0" y="0"/>
                </a:lnTo>
                <a:lnTo>
                  <a:pt x="0" y="170"/>
                </a:lnTo>
                <a:lnTo>
                  <a:pt x="0" y="189"/>
                </a:lnTo>
                <a:lnTo>
                  <a:pt x="19" y="189"/>
                </a:lnTo>
                <a:lnTo>
                  <a:pt x="56" y="189"/>
                </a:lnTo>
                <a:lnTo>
                  <a:pt x="56" y="170"/>
                </a:lnTo>
                <a:lnTo>
                  <a:pt x="19" y="170"/>
                </a:lnTo>
                <a:lnTo>
                  <a:pt x="19" y="19"/>
                </a:lnTo>
                <a:lnTo>
                  <a:pt x="245" y="19"/>
                </a:lnTo>
                <a:lnTo>
                  <a:pt x="245" y="170"/>
                </a:lnTo>
                <a:lnTo>
                  <a:pt x="151" y="170"/>
                </a:lnTo>
                <a:lnTo>
                  <a:pt x="132" y="170"/>
                </a:lnTo>
                <a:lnTo>
                  <a:pt x="125" y="170"/>
                </a:lnTo>
                <a:lnTo>
                  <a:pt x="56" y="239"/>
                </a:lnTo>
                <a:lnTo>
                  <a:pt x="56" y="265"/>
                </a:lnTo>
                <a:lnTo>
                  <a:pt x="132" y="189"/>
                </a:lnTo>
                <a:lnTo>
                  <a:pt x="264" y="189"/>
                </a:lnTo>
                <a:lnTo>
                  <a:pt x="26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pPr algn="l"/>
            <a:r>
              <a:rPr lang="en-US" sz="4000" dirty="0"/>
              <a:t>QUESTIONS </a:t>
            </a:r>
            <a:br>
              <a:rPr lang="en-US" sz="4000" dirty="0"/>
            </a:br>
            <a:r>
              <a:rPr lang="en-US" sz="4000" dirty="0"/>
              <a:t>&amp; ANSWERS</a:t>
            </a:r>
          </a:p>
        </p:txBody>
      </p:sp>
      <p:sp>
        <p:nvSpPr>
          <p:cNvPr id="4" name="Title 1">
            <a:extLst>
              <a:ext uri="{FF2B5EF4-FFF2-40B4-BE49-F238E27FC236}">
                <a16:creationId xmlns:a16="http://schemas.microsoft.com/office/drawing/2014/main" id="{E7FE7EC4-B49A-CBF0-6788-4EC73E591C71}"/>
              </a:ext>
            </a:extLst>
          </p:cNvPr>
          <p:cNvSpPr txBox="1">
            <a:spLocks/>
          </p:cNvSpPr>
          <p:nvPr/>
        </p:nvSpPr>
        <p:spPr>
          <a:xfrm>
            <a:off x="2770908" y="4807870"/>
            <a:ext cx="5638800" cy="800100"/>
          </a:xfrm>
          <a:prstGeom prst="rect">
            <a:avLst/>
          </a:prstGeom>
          <a:noFill/>
        </p:spPr>
        <p:txBody>
          <a:bodyPr vert="horz" lIns="0" tIns="45724" rIns="0" bIns="45724" rtlCol="0" anchor="ctr" anchorCtr="0">
            <a:noAutofit/>
          </a:bodyPr>
          <a:lstStyle>
            <a:lvl1pPr algn="ctr" defTabSz="914484" rtl="0" eaLnBrk="1" latinLnBrk="0" hangingPunct="1">
              <a:lnSpc>
                <a:spcPct val="90000"/>
              </a:lnSpc>
              <a:spcBef>
                <a:spcPct val="0"/>
              </a:spcBef>
              <a:buNone/>
              <a:defRPr sz="3200" b="1" kern="1200" cap="all" baseline="0">
                <a:solidFill>
                  <a:schemeClr val="tx2"/>
                </a:solidFill>
                <a:latin typeface="+mj-lt"/>
                <a:ea typeface="+mj-ea"/>
                <a:cs typeface="+mj-cs"/>
              </a:defRPr>
            </a:lvl1pPr>
          </a:lstStyle>
          <a:p>
            <a:pPr algn="l">
              <a:defRPr/>
            </a:pPr>
            <a:r>
              <a:rPr lang="en-US" sz="2000" b="0" cap="none" dirty="0">
                <a:solidFill>
                  <a:schemeClr val="accent1"/>
                </a:solidFill>
                <a:latin typeface="Arial"/>
              </a:rPr>
              <a:t>Sfeir.Jad@mayo.edu</a:t>
            </a:r>
          </a:p>
        </p:txBody>
      </p:sp>
      <p:sp>
        <p:nvSpPr>
          <p:cNvPr id="7" name="Title 1">
            <a:extLst>
              <a:ext uri="{FF2B5EF4-FFF2-40B4-BE49-F238E27FC236}">
                <a16:creationId xmlns:a16="http://schemas.microsoft.com/office/drawing/2014/main" id="{503636B1-8273-F415-0A99-88E8F323D1FE}"/>
              </a:ext>
            </a:extLst>
          </p:cNvPr>
          <p:cNvSpPr txBox="1">
            <a:spLocks/>
          </p:cNvSpPr>
          <p:nvPr/>
        </p:nvSpPr>
        <p:spPr>
          <a:xfrm>
            <a:off x="3186000" y="5605699"/>
            <a:ext cx="5638800" cy="272562"/>
          </a:xfrm>
          <a:prstGeom prst="rect">
            <a:avLst/>
          </a:prstGeom>
          <a:noFill/>
        </p:spPr>
        <p:txBody>
          <a:bodyPr vert="horz" lIns="0" tIns="45724" rIns="0" bIns="45724" rtlCol="0" anchor="ctr" anchorCtr="0">
            <a:noAutofit/>
          </a:bodyPr>
          <a:lstStyle>
            <a:lvl1pPr algn="ctr" defTabSz="914484" rtl="0" eaLnBrk="1" latinLnBrk="0" hangingPunct="1">
              <a:lnSpc>
                <a:spcPct val="90000"/>
              </a:lnSpc>
              <a:spcBef>
                <a:spcPct val="0"/>
              </a:spcBef>
              <a:buNone/>
              <a:defRPr sz="3200" b="1" kern="1200" cap="all" baseline="0">
                <a:solidFill>
                  <a:schemeClr val="tx2"/>
                </a:solidFill>
                <a:latin typeface="+mj-lt"/>
                <a:ea typeface="+mj-ea"/>
                <a:cs typeface="+mj-cs"/>
              </a:defRPr>
            </a:lvl1pPr>
          </a:lstStyle>
          <a:p>
            <a:pPr algn="l">
              <a:defRPr/>
            </a:pPr>
            <a:r>
              <a:rPr lang="en-US" sz="2000" b="0" cap="none" dirty="0">
                <a:solidFill>
                  <a:schemeClr val="accent1"/>
                </a:solidFill>
                <a:latin typeface="Arial"/>
              </a:rPr>
              <a:t>@SfeirJad</a:t>
            </a:r>
          </a:p>
        </p:txBody>
      </p:sp>
      <p:pic>
        <p:nvPicPr>
          <p:cNvPr id="8" name="Picture 7" descr="Image result for twitter logo">
            <a:extLst>
              <a:ext uri="{FF2B5EF4-FFF2-40B4-BE49-F238E27FC236}">
                <a16:creationId xmlns:a16="http://schemas.microsoft.com/office/drawing/2014/main" id="{31E82AF2-0DB2-941B-F148-892B0662F9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0908" y="5603124"/>
            <a:ext cx="344241" cy="279983"/>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307387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5AB9-9348-1CD4-01F7-70537713B085}"/>
              </a:ext>
            </a:extLst>
          </p:cNvPr>
          <p:cNvSpPr>
            <a:spLocks noGrp="1"/>
          </p:cNvSpPr>
          <p:nvPr>
            <p:ph type="title"/>
          </p:nvPr>
        </p:nvSpPr>
        <p:spPr/>
        <p:txBody>
          <a:bodyPr/>
          <a:lstStyle/>
          <a:p>
            <a:r>
              <a:rPr lang="en-US" dirty="0"/>
              <a:t>Case 1</a:t>
            </a:r>
          </a:p>
        </p:txBody>
      </p:sp>
      <p:graphicFrame>
        <p:nvGraphicFramePr>
          <p:cNvPr id="4" name="Table 4">
            <a:extLst>
              <a:ext uri="{FF2B5EF4-FFF2-40B4-BE49-F238E27FC236}">
                <a16:creationId xmlns:a16="http://schemas.microsoft.com/office/drawing/2014/main" id="{C62B800D-AC89-4C71-E56E-2779A2F09D53}"/>
              </a:ext>
            </a:extLst>
          </p:cNvPr>
          <p:cNvGraphicFramePr>
            <a:graphicFrameLocks noGrp="1"/>
          </p:cNvGraphicFramePr>
          <p:nvPr>
            <p:ph idx="1"/>
          </p:nvPr>
        </p:nvGraphicFramePr>
        <p:xfrm>
          <a:off x="973138" y="1590675"/>
          <a:ext cx="6608129" cy="3550920"/>
        </p:xfrm>
        <a:graphic>
          <a:graphicData uri="http://schemas.openxmlformats.org/drawingml/2006/table">
            <a:tbl>
              <a:tblPr firstRow="1" bandRow="1">
                <a:tableStyleId>{BC89EF96-8CEA-46FF-86C4-4CE0E7609802}</a:tableStyleId>
              </a:tblPr>
              <a:tblGrid>
                <a:gridCol w="2934018">
                  <a:extLst>
                    <a:ext uri="{9D8B030D-6E8A-4147-A177-3AD203B41FA5}">
                      <a16:colId xmlns:a16="http://schemas.microsoft.com/office/drawing/2014/main" val="3544708239"/>
                    </a:ext>
                  </a:extLst>
                </a:gridCol>
                <a:gridCol w="1527493">
                  <a:extLst>
                    <a:ext uri="{9D8B030D-6E8A-4147-A177-3AD203B41FA5}">
                      <a16:colId xmlns:a16="http://schemas.microsoft.com/office/drawing/2014/main" val="3065895729"/>
                    </a:ext>
                  </a:extLst>
                </a:gridCol>
                <a:gridCol w="2146618">
                  <a:extLst>
                    <a:ext uri="{9D8B030D-6E8A-4147-A177-3AD203B41FA5}">
                      <a16:colId xmlns:a16="http://schemas.microsoft.com/office/drawing/2014/main" val="923094217"/>
                    </a:ext>
                  </a:extLst>
                </a:gridCol>
              </a:tblGrid>
              <a:tr h="370840">
                <a:tc>
                  <a:txBody>
                    <a:bodyPr/>
                    <a:lstStyle/>
                    <a:p>
                      <a:endParaRPr lang="en-US" sz="2000" dirty="0"/>
                    </a:p>
                  </a:txBody>
                  <a:tcPr/>
                </a:tc>
                <a:tc>
                  <a:txBody>
                    <a:bodyPr/>
                    <a:lstStyle/>
                    <a:p>
                      <a:pPr algn="ctr"/>
                      <a:r>
                        <a:rPr lang="en-US" sz="2000" dirty="0"/>
                        <a:t>Results</a:t>
                      </a:r>
                    </a:p>
                  </a:txBody>
                  <a:tcPr/>
                </a:tc>
                <a:tc>
                  <a:txBody>
                    <a:bodyPr/>
                    <a:lstStyle/>
                    <a:p>
                      <a:pPr algn="ctr"/>
                      <a:r>
                        <a:rPr lang="en-US" sz="1800" dirty="0"/>
                        <a:t>Reference range</a:t>
                      </a:r>
                    </a:p>
                  </a:txBody>
                  <a:tcPr/>
                </a:tc>
                <a:extLst>
                  <a:ext uri="{0D108BD9-81ED-4DB2-BD59-A6C34878D82A}">
                    <a16:rowId xmlns:a16="http://schemas.microsoft.com/office/drawing/2014/main" val="3724673465"/>
                  </a:ext>
                </a:extLst>
              </a:tr>
              <a:tr h="370840">
                <a:tc>
                  <a:txBody>
                    <a:bodyPr/>
                    <a:lstStyle/>
                    <a:p>
                      <a:r>
                        <a:rPr lang="en-US" sz="2000" dirty="0"/>
                        <a:t>Calcium</a:t>
                      </a:r>
                    </a:p>
                  </a:txBody>
                  <a:tcPr/>
                </a:tc>
                <a:tc>
                  <a:txBody>
                    <a:bodyPr/>
                    <a:lstStyle/>
                    <a:p>
                      <a:pPr algn="ctr"/>
                      <a:r>
                        <a:rPr lang="en-US" sz="2000" dirty="0"/>
                        <a:t> </a:t>
                      </a:r>
                      <a:r>
                        <a:rPr lang="en-US" sz="2000" b="0" dirty="0"/>
                        <a:t>10.9</a:t>
                      </a:r>
                      <a:r>
                        <a:rPr lang="en-US" sz="2000" dirty="0"/>
                        <a:t> mg/dL</a:t>
                      </a:r>
                    </a:p>
                  </a:txBody>
                  <a:tcPr/>
                </a:tc>
                <a:tc>
                  <a:txBody>
                    <a:bodyPr/>
                    <a:lstStyle/>
                    <a:p>
                      <a:pPr algn="ctr"/>
                      <a:r>
                        <a:rPr lang="en-US" sz="1800" dirty="0"/>
                        <a:t> 8.9-10.1</a:t>
                      </a:r>
                    </a:p>
                  </a:txBody>
                  <a:tcPr/>
                </a:tc>
                <a:extLst>
                  <a:ext uri="{0D108BD9-81ED-4DB2-BD59-A6C34878D82A}">
                    <a16:rowId xmlns:a16="http://schemas.microsoft.com/office/drawing/2014/main" val="773019176"/>
                  </a:ext>
                </a:extLst>
              </a:tr>
              <a:tr h="370840">
                <a:tc>
                  <a:txBody>
                    <a:bodyPr/>
                    <a:lstStyle/>
                    <a:p>
                      <a:r>
                        <a:rPr lang="en-US" sz="2000" dirty="0"/>
                        <a:t>Phosphorus</a:t>
                      </a:r>
                    </a:p>
                  </a:txBody>
                  <a:tcPr/>
                </a:tc>
                <a:tc>
                  <a:txBody>
                    <a:bodyPr/>
                    <a:lstStyle/>
                    <a:p>
                      <a:pPr algn="ctr"/>
                      <a:r>
                        <a:rPr lang="en-US" sz="2000" dirty="0"/>
                        <a:t>3.1 mg/dL</a:t>
                      </a:r>
                    </a:p>
                  </a:txBody>
                  <a:tcPr/>
                </a:tc>
                <a:tc>
                  <a:txBody>
                    <a:bodyPr/>
                    <a:lstStyle/>
                    <a:p>
                      <a:pPr algn="ctr"/>
                      <a:r>
                        <a:rPr lang="en-US" sz="1800" dirty="0"/>
                        <a:t>2.5-4.5</a:t>
                      </a:r>
                    </a:p>
                  </a:txBody>
                  <a:tcPr/>
                </a:tc>
                <a:extLst>
                  <a:ext uri="{0D108BD9-81ED-4DB2-BD59-A6C34878D82A}">
                    <a16:rowId xmlns:a16="http://schemas.microsoft.com/office/drawing/2014/main" val="3613122153"/>
                  </a:ext>
                </a:extLst>
              </a:tr>
              <a:tr h="370840">
                <a:tc>
                  <a:txBody>
                    <a:bodyPr/>
                    <a:lstStyle/>
                    <a:p>
                      <a:r>
                        <a:rPr lang="en-US" sz="2000" dirty="0"/>
                        <a:t>Albumin</a:t>
                      </a:r>
                    </a:p>
                  </a:txBody>
                  <a:tcPr/>
                </a:tc>
                <a:tc>
                  <a:txBody>
                    <a:bodyPr/>
                    <a:lstStyle/>
                    <a:p>
                      <a:pPr algn="ctr"/>
                      <a:r>
                        <a:rPr lang="en-US" sz="2000" dirty="0"/>
                        <a:t>4.0 mg/dL</a:t>
                      </a:r>
                    </a:p>
                  </a:txBody>
                  <a:tcPr/>
                </a:tc>
                <a:tc>
                  <a:txBody>
                    <a:bodyPr/>
                    <a:lstStyle/>
                    <a:p>
                      <a:pPr algn="ctr"/>
                      <a:r>
                        <a:rPr lang="en-US" sz="1800" dirty="0"/>
                        <a:t>3.5-5.0</a:t>
                      </a:r>
                    </a:p>
                  </a:txBody>
                  <a:tcPr/>
                </a:tc>
                <a:extLst>
                  <a:ext uri="{0D108BD9-81ED-4DB2-BD59-A6C34878D82A}">
                    <a16:rowId xmlns:a16="http://schemas.microsoft.com/office/drawing/2014/main" val="4091830549"/>
                  </a:ext>
                </a:extLst>
              </a:tr>
              <a:tr h="370840">
                <a:tc>
                  <a:txBody>
                    <a:bodyPr/>
                    <a:lstStyle/>
                    <a:p>
                      <a:r>
                        <a:rPr lang="en-US" sz="2000" dirty="0"/>
                        <a:t>Creatinine</a:t>
                      </a:r>
                    </a:p>
                  </a:txBody>
                  <a:tcPr/>
                </a:tc>
                <a:tc>
                  <a:txBody>
                    <a:bodyPr/>
                    <a:lstStyle/>
                    <a:p>
                      <a:pPr algn="ctr"/>
                      <a:r>
                        <a:rPr lang="en-US" sz="2000" dirty="0"/>
                        <a:t>0.9 mg/dL</a:t>
                      </a:r>
                    </a:p>
                  </a:txBody>
                  <a:tcPr/>
                </a:tc>
                <a:tc>
                  <a:txBody>
                    <a:bodyPr/>
                    <a:lstStyle/>
                    <a:p>
                      <a:pPr algn="ctr"/>
                      <a:r>
                        <a:rPr lang="en-US" sz="1800" dirty="0"/>
                        <a:t>0.6-1.0</a:t>
                      </a:r>
                    </a:p>
                  </a:txBody>
                  <a:tcPr/>
                </a:tc>
                <a:extLst>
                  <a:ext uri="{0D108BD9-81ED-4DB2-BD59-A6C34878D82A}">
                    <a16:rowId xmlns:a16="http://schemas.microsoft.com/office/drawing/2014/main" val="3361160975"/>
                  </a:ext>
                </a:extLst>
              </a:tr>
              <a:tr h="370840">
                <a:tc>
                  <a:txBody>
                    <a:bodyPr/>
                    <a:lstStyle/>
                    <a:p>
                      <a:r>
                        <a:rPr lang="en-US" sz="2000" dirty="0"/>
                        <a:t>PTH</a:t>
                      </a:r>
                    </a:p>
                  </a:txBody>
                  <a:tcPr/>
                </a:tc>
                <a:tc>
                  <a:txBody>
                    <a:bodyPr/>
                    <a:lstStyle/>
                    <a:p>
                      <a:pPr algn="ctr"/>
                      <a:r>
                        <a:rPr lang="en-US" sz="2000" dirty="0"/>
                        <a:t>64 pg/mL</a:t>
                      </a:r>
                    </a:p>
                  </a:txBody>
                  <a:tcPr/>
                </a:tc>
                <a:tc>
                  <a:txBody>
                    <a:bodyPr/>
                    <a:lstStyle/>
                    <a:p>
                      <a:pPr algn="ctr"/>
                      <a:r>
                        <a:rPr lang="en-US" sz="1800" dirty="0"/>
                        <a:t>15-65</a:t>
                      </a:r>
                    </a:p>
                  </a:txBody>
                  <a:tcPr/>
                </a:tc>
                <a:extLst>
                  <a:ext uri="{0D108BD9-81ED-4DB2-BD59-A6C34878D82A}">
                    <a16:rowId xmlns:a16="http://schemas.microsoft.com/office/drawing/2014/main" val="2973290961"/>
                  </a:ext>
                </a:extLst>
              </a:tr>
              <a:tr h="370840">
                <a:tc>
                  <a:txBody>
                    <a:bodyPr/>
                    <a:lstStyle/>
                    <a:p>
                      <a:r>
                        <a:rPr lang="en-US" dirty="0"/>
                        <a:t>25-hydroxyvitamin D</a:t>
                      </a:r>
                    </a:p>
                  </a:txBody>
                  <a:tcPr/>
                </a:tc>
                <a:tc>
                  <a:txBody>
                    <a:bodyPr/>
                    <a:lstStyle/>
                    <a:p>
                      <a:pPr algn="ctr"/>
                      <a:r>
                        <a:rPr lang="en-US" dirty="0"/>
                        <a:t>28 ng/mL</a:t>
                      </a:r>
                    </a:p>
                  </a:txBody>
                  <a:tcPr/>
                </a:tc>
                <a:tc>
                  <a:txBody>
                    <a:bodyPr/>
                    <a:lstStyle/>
                    <a:p>
                      <a:pPr algn="ctr"/>
                      <a:r>
                        <a:rPr lang="en-US" sz="1800" dirty="0"/>
                        <a:t>20-50</a:t>
                      </a:r>
                    </a:p>
                  </a:txBody>
                  <a:tcPr/>
                </a:tc>
                <a:extLst>
                  <a:ext uri="{0D108BD9-81ED-4DB2-BD59-A6C34878D82A}">
                    <a16:rowId xmlns:a16="http://schemas.microsoft.com/office/drawing/2014/main" val="1787307068"/>
                  </a:ext>
                </a:extLst>
              </a:tr>
              <a:tr h="370840">
                <a:tc>
                  <a:txBody>
                    <a:bodyPr/>
                    <a:lstStyle/>
                    <a:p>
                      <a:r>
                        <a:rPr lang="en-US" sz="2000" dirty="0"/>
                        <a:t>24-hour urine calcium</a:t>
                      </a:r>
                    </a:p>
                  </a:txBody>
                  <a:tcPr/>
                </a:tc>
                <a:tc>
                  <a:txBody>
                    <a:bodyPr/>
                    <a:lstStyle/>
                    <a:p>
                      <a:pPr algn="ctr"/>
                      <a:r>
                        <a:rPr lang="en-US" sz="2000" dirty="0"/>
                        <a:t>171 mg</a:t>
                      </a:r>
                    </a:p>
                  </a:txBody>
                  <a:tcPr/>
                </a:tc>
                <a:tc>
                  <a:txBody>
                    <a:bodyPr/>
                    <a:lstStyle/>
                    <a:p>
                      <a:pPr algn="ctr"/>
                      <a:endParaRPr lang="en-US" sz="1800" dirty="0"/>
                    </a:p>
                  </a:txBody>
                  <a:tcPr/>
                </a:tc>
                <a:extLst>
                  <a:ext uri="{0D108BD9-81ED-4DB2-BD59-A6C34878D82A}">
                    <a16:rowId xmlns:a16="http://schemas.microsoft.com/office/drawing/2014/main" val="1395172626"/>
                  </a:ext>
                </a:extLst>
              </a:tr>
              <a:tr h="370840">
                <a:tc>
                  <a:txBody>
                    <a:bodyPr/>
                    <a:lstStyle/>
                    <a:p>
                      <a:r>
                        <a:rPr lang="en-US" sz="2000" dirty="0"/>
                        <a:t>24-hour urine creatinine</a:t>
                      </a:r>
                    </a:p>
                  </a:txBody>
                  <a:tcPr/>
                </a:tc>
                <a:tc>
                  <a:txBody>
                    <a:bodyPr/>
                    <a:lstStyle/>
                    <a:p>
                      <a:pPr algn="ctr"/>
                      <a:r>
                        <a:rPr lang="en-US" sz="2000" dirty="0"/>
                        <a:t>1787 mg</a:t>
                      </a:r>
                    </a:p>
                  </a:txBody>
                  <a:tcPr/>
                </a:tc>
                <a:tc>
                  <a:txBody>
                    <a:bodyPr/>
                    <a:lstStyle/>
                    <a:p>
                      <a:pPr algn="ctr"/>
                      <a:endParaRPr lang="en-US" sz="1800" dirty="0"/>
                    </a:p>
                  </a:txBody>
                  <a:tcPr/>
                </a:tc>
                <a:extLst>
                  <a:ext uri="{0D108BD9-81ED-4DB2-BD59-A6C34878D82A}">
                    <a16:rowId xmlns:a16="http://schemas.microsoft.com/office/drawing/2014/main" val="196584694"/>
                  </a:ext>
                </a:extLst>
              </a:tr>
            </a:tbl>
          </a:graphicData>
        </a:graphic>
      </p:graphicFrame>
    </p:spTree>
    <p:extLst>
      <p:ext uri="{BB962C8B-B14F-4D97-AF65-F5344CB8AC3E}">
        <p14:creationId xmlns:p14="http://schemas.microsoft.com/office/powerpoint/2010/main" val="170262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DEF4-8A97-D365-B81D-6D400BB50FFB}"/>
              </a:ext>
            </a:extLst>
          </p:cNvPr>
          <p:cNvSpPr>
            <a:spLocks noGrp="1"/>
          </p:cNvSpPr>
          <p:nvPr>
            <p:ph type="title"/>
          </p:nvPr>
        </p:nvSpPr>
        <p:spPr/>
        <p:txBody>
          <a:bodyPr/>
          <a:lstStyle/>
          <a:p>
            <a:r>
              <a:rPr lang="en-US" dirty="0"/>
              <a:t>Case 1: What is your next step in evaluating this patient’s hypercalcemia?</a:t>
            </a:r>
          </a:p>
        </p:txBody>
      </p:sp>
      <p:sp>
        <p:nvSpPr>
          <p:cNvPr id="3" name="Content Placeholder 2">
            <a:extLst>
              <a:ext uri="{FF2B5EF4-FFF2-40B4-BE49-F238E27FC236}">
                <a16:creationId xmlns:a16="http://schemas.microsoft.com/office/drawing/2014/main" id="{C36B16C5-51E9-AB26-5DBC-D3A9E441C19D}"/>
              </a:ext>
            </a:extLst>
          </p:cNvPr>
          <p:cNvSpPr>
            <a:spLocks noGrp="1"/>
          </p:cNvSpPr>
          <p:nvPr>
            <p:ph idx="1"/>
          </p:nvPr>
        </p:nvSpPr>
        <p:spPr>
          <a:xfrm>
            <a:off x="973138" y="1632154"/>
            <a:ext cx="9998921" cy="4347639"/>
          </a:xfrm>
        </p:spPr>
        <p:txBody>
          <a:bodyPr/>
          <a:lstStyle/>
          <a:p>
            <a:pPr marL="342797" indent="-342797">
              <a:buFont typeface="+mj-lt"/>
              <a:buAutoNum type="arabicPeriod"/>
            </a:pPr>
            <a:r>
              <a:rPr lang="en-US" sz="2000" dirty="0">
                <a:solidFill>
                  <a:srgbClr val="000000"/>
                </a:solidFill>
                <a:latin typeface="ArialMT"/>
              </a:rPr>
              <a:t>Obtain parathyroid imaging to confirm primary hyperparathyroidism diagnosis</a:t>
            </a:r>
          </a:p>
          <a:p>
            <a:pPr marL="342797" indent="-342797">
              <a:buFont typeface="+mj-lt"/>
              <a:buAutoNum type="arabicPeriod"/>
            </a:pPr>
            <a:r>
              <a:rPr lang="en-US" sz="2000" dirty="0">
                <a:solidFill>
                  <a:srgbClr val="000000"/>
                </a:solidFill>
                <a:latin typeface="ArialMT"/>
              </a:rPr>
              <a:t>Diagnose primary hyperparathyroidism and refer for parathyroidectomy</a:t>
            </a:r>
          </a:p>
          <a:p>
            <a:pPr marL="342797" indent="-342797">
              <a:buFont typeface="+mj-lt"/>
              <a:buAutoNum type="arabicPeriod"/>
            </a:pPr>
            <a:r>
              <a:rPr lang="en-US" sz="2000" dirty="0">
                <a:solidFill>
                  <a:srgbClr val="000000"/>
                </a:solidFill>
                <a:latin typeface="ArialMT"/>
              </a:rPr>
              <a:t>Obtain calcium sensing receptor (</a:t>
            </a:r>
            <a:r>
              <a:rPr lang="en-US" sz="2000" i="1" dirty="0">
                <a:solidFill>
                  <a:srgbClr val="000000"/>
                </a:solidFill>
                <a:latin typeface="ArialMT"/>
              </a:rPr>
              <a:t>CaSR</a:t>
            </a:r>
            <a:r>
              <a:rPr lang="en-US" sz="2000" dirty="0">
                <a:solidFill>
                  <a:srgbClr val="000000"/>
                </a:solidFill>
                <a:latin typeface="ArialMT"/>
              </a:rPr>
              <a:t>) gene test</a:t>
            </a:r>
          </a:p>
          <a:p>
            <a:pPr marL="342797" indent="-342797">
              <a:buFont typeface="+mj-lt"/>
              <a:buAutoNum type="arabicPeriod"/>
            </a:pPr>
            <a:r>
              <a:rPr lang="en-US" sz="2000" dirty="0">
                <a:solidFill>
                  <a:srgbClr val="000000"/>
                </a:solidFill>
                <a:latin typeface="ArialMT"/>
              </a:rPr>
              <a:t>Obtain </a:t>
            </a:r>
            <a:r>
              <a:rPr lang="en-US" sz="2000" i="1" dirty="0">
                <a:solidFill>
                  <a:srgbClr val="000000"/>
                </a:solidFill>
                <a:latin typeface="ArialMT"/>
              </a:rPr>
              <a:t>GNA11</a:t>
            </a:r>
            <a:r>
              <a:rPr lang="en-US" sz="2000" dirty="0">
                <a:solidFill>
                  <a:srgbClr val="000000"/>
                </a:solidFill>
                <a:latin typeface="ArialMT"/>
              </a:rPr>
              <a:t> gene test</a:t>
            </a:r>
          </a:p>
          <a:p>
            <a:pPr marL="342797" indent="-342797">
              <a:buFont typeface="+mj-lt"/>
              <a:buAutoNum type="arabicPeriod"/>
            </a:pPr>
            <a:r>
              <a:rPr lang="en-US" sz="2000" dirty="0">
                <a:solidFill>
                  <a:srgbClr val="000000"/>
                </a:solidFill>
                <a:latin typeface="ArialMT"/>
              </a:rPr>
              <a:t>Initiate cinacalcet to lower serum calcium</a:t>
            </a:r>
            <a:endParaRPr lang="en-US" sz="3200" dirty="0"/>
          </a:p>
        </p:txBody>
      </p:sp>
    </p:spTree>
    <p:extLst>
      <p:ext uri="{BB962C8B-B14F-4D97-AF65-F5344CB8AC3E}">
        <p14:creationId xmlns:p14="http://schemas.microsoft.com/office/powerpoint/2010/main" val="413805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DEF4-8A97-D365-B81D-6D400BB50FFB}"/>
              </a:ext>
            </a:extLst>
          </p:cNvPr>
          <p:cNvSpPr>
            <a:spLocks noGrp="1"/>
          </p:cNvSpPr>
          <p:nvPr>
            <p:ph type="title"/>
          </p:nvPr>
        </p:nvSpPr>
        <p:spPr/>
        <p:txBody>
          <a:bodyPr/>
          <a:lstStyle/>
          <a:p>
            <a:r>
              <a:rPr lang="en-US" dirty="0"/>
              <a:t>Case 1: What is your next step in evaluating this patient’s hypercalcemia?</a:t>
            </a:r>
          </a:p>
        </p:txBody>
      </p:sp>
      <p:sp>
        <p:nvSpPr>
          <p:cNvPr id="3" name="Content Placeholder 2">
            <a:extLst>
              <a:ext uri="{FF2B5EF4-FFF2-40B4-BE49-F238E27FC236}">
                <a16:creationId xmlns:a16="http://schemas.microsoft.com/office/drawing/2014/main" id="{C36B16C5-51E9-AB26-5DBC-D3A9E441C19D}"/>
              </a:ext>
            </a:extLst>
          </p:cNvPr>
          <p:cNvSpPr>
            <a:spLocks noGrp="1"/>
          </p:cNvSpPr>
          <p:nvPr>
            <p:ph idx="1"/>
          </p:nvPr>
        </p:nvSpPr>
        <p:spPr>
          <a:xfrm>
            <a:off x="973138" y="1632154"/>
            <a:ext cx="9998921" cy="4347639"/>
          </a:xfrm>
        </p:spPr>
        <p:txBody>
          <a:bodyPr/>
          <a:lstStyle/>
          <a:p>
            <a:pPr marL="342797" indent="-342797">
              <a:buFont typeface="+mj-lt"/>
              <a:buAutoNum type="arabicPeriod"/>
            </a:pPr>
            <a:r>
              <a:rPr lang="en-US" sz="2000" dirty="0">
                <a:solidFill>
                  <a:srgbClr val="000000"/>
                </a:solidFill>
                <a:latin typeface="ArialMT"/>
              </a:rPr>
              <a:t>Obtain parathyroid imaging to confirm primary hyperparathyroidism diagnosis</a:t>
            </a:r>
          </a:p>
          <a:p>
            <a:pPr marL="342797" indent="-342797">
              <a:buFont typeface="+mj-lt"/>
              <a:buAutoNum type="arabicPeriod"/>
            </a:pPr>
            <a:r>
              <a:rPr lang="en-US" sz="2000" dirty="0">
                <a:solidFill>
                  <a:srgbClr val="000000"/>
                </a:solidFill>
                <a:latin typeface="ArialMT"/>
              </a:rPr>
              <a:t>Diagnose primary hyperparathyroidism and refer for parathyroidectomy</a:t>
            </a:r>
          </a:p>
          <a:p>
            <a:pPr marL="342797" indent="-342797">
              <a:buFont typeface="+mj-lt"/>
              <a:buAutoNum type="arabicPeriod"/>
            </a:pPr>
            <a:r>
              <a:rPr lang="en-US" sz="2000" b="1" dirty="0">
                <a:solidFill>
                  <a:schemeClr val="accent1"/>
                </a:solidFill>
                <a:latin typeface="ArialMT"/>
              </a:rPr>
              <a:t>Obtain calcium sensing receptor (</a:t>
            </a:r>
            <a:r>
              <a:rPr lang="en-US" sz="2000" b="1" i="1" dirty="0">
                <a:solidFill>
                  <a:schemeClr val="accent1"/>
                </a:solidFill>
                <a:latin typeface="ArialMT"/>
              </a:rPr>
              <a:t>CaSR</a:t>
            </a:r>
            <a:r>
              <a:rPr lang="en-US" sz="2000" b="1" dirty="0">
                <a:solidFill>
                  <a:schemeClr val="accent1"/>
                </a:solidFill>
                <a:latin typeface="ArialMT"/>
              </a:rPr>
              <a:t>) gene test</a:t>
            </a:r>
          </a:p>
          <a:p>
            <a:pPr marL="342797" indent="-342797">
              <a:buFont typeface="+mj-lt"/>
              <a:buAutoNum type="arabicPeriod"/>
            </a:pPr>
            <a:r>
              <a:rPr lang="en-US" sz="2000" dirty="0">
                <a:solidFill>
                  <a:srgbClr val="000000"/>
                </a:solidFill>
                <a:latin typeface="ArialMT"/>
              </a:rPr>
              <a:t>Obtain </a:t>
            </a:r>
            <a:r>
              <a:rPr lang="en-US" sz="2000" i="1" dirty="0">
                <a:solidFill>
                  <a:srgbClr val="000000"/>
                </a:solidFill>
                <a:latin typeface="ArialMT"/>
              </a:rPr>
              <a:t>GNA11</a:t>
            </a:r>
            <a:r>
              <a:rPr lang="en-US" sz="2000" dirty="0">
                <a:solidFill>
                  <a:srgbClr val="000000"/>
                </a:solidFill>
                <a:latin typeface="ArialMT"/>
              </a:rPr>
              <a:t> gene test</a:t>
            </a:r>
          </a:p>
          <a:p>
            <a:pPr marL="342797" indent="-342797">
              <a:buFont typeface="+mj-lt"/>
              <a:buAutoNum type="arabicPeriod"/>
            </a:pPr>
            <a:r>
              <a:rPr lang="en-US" sz="2000" dirty="0">
                <a:solidFill>
                  <a:srgbClr val="000000"/>
                </a:solidFill>
                <a:latin typeface="ArialMT"/>
              </a:rPr>
              <a:t>Initiate cinacalcet to lower serum calcium</a:t>
            </a:r>
            <a:endParaRPr lang="en-US" sz="3200" dirty="0"/>
          </a:p>
        </p:txBody>
      </p:sp>
    </p:spTree>
    <p:extLst>
      <p:ext uri="{BB962C8B-B14F-4D97-AF65-F5344CB8AC3E}">
        <p14:creationId xmlns:p14="http://schemas.microsoft.com/office/powerpoint/2010/main" val="76151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AF5B2-FC63-890B-A729-BFB67E2BF13E}"/>
              </a:ext>
            </a:extLst>
          </p:cNvPr>
          <p:cNvSpPr>
            <a:spLocks noGrp="1"/>
          </p:cNvSpPr>
          <p:nvPr>
            <p:ph type="title"/>
          </p:nvPr>
        </p:nvSpPr>
        <p:spPr/>
        <p:txBody>
          <a:bodyPr/>
          <a:lstStyle/>
          <a:p>
            <a:r>
              <a:rPr lang="en-US" dirty="0"/>
              <a:t>Primary Hyperparathyroidism</a:t>
            </a:r>
          </a:p>
        </p:txBody>
      </p:sp>
      <p:sp>
        <p:nvSpPr>
          <p:cNvPr id="2" name="Content Placeholder 1">
            <a:extLst>
              <a:ext uri="{FF2B5EF4-FFF2-40B4-BE49-F238E27FC236}">
                <a16:creationId xmlns:a16="http://schemas.microsoft.com/office/drawing/2014/main" id="{97378D2A-B1CF-BA95-6083-1F39A51C9923}"/>
              </a:ext>
            </a:extLst>
          </p:cNvPr>
          <p:cNvSpPr>
            <a:spLocks noGrp="1"/>
          </p:cNvSpPr>
          <p:nvPr>
            <p:ph idx="1"/>
          </p:nvPr>
        </p:nvSpPr>
        <p:spPr/>
        <p:txBody>
          <a:bodyPr/>
          <a:lstStyle/>
          <a:p>
            <a:pPr marL="342797" indent="-342797"/>
            <a:r>
              <a:rPr lang="en-US" dirty="0"/>
              <a:t>Dysregulated, chronic, excessive secretion of PTH from one or more parathyroid glands.</a:t>
            </a:r>
          </a:p>
          <a:p>
            <a:pPr marL="799860" lvl="1" indent="-342797">
              <a:buClr>
                <a:schemeClr val="accent1"/>
              </a:buClr>
            </a:pPr>
            <a:r>
              <a:rPr lang="en-US" dirty="0"/>
              <a:t>Single adenoma 85%</a:t>
            </a:r>
          </a:p>
          <a:p>
            <a:pPr marL="799860" lvl="1" indent="-342797">
              <a:buClr>
                <a:schemeClr val="accent1"/>
              </a:buClr>
            </a:pPr>
            <a:r>
              <a:rPr lang="en-US" dirty="0"/>
              <a:t>Multiglandular 15%</a:t>
            </a:r>
          </a:p>
          <a:p>
            <a:pPr marL="799860" lvl="1" indent="-342797">
              <a:buClr>
                <a:schemeClr val="accent1"/>
              </a:buClr>
            </a:pPr>
            <a:r>
              <a:rPr lang="en-US" dirty="0"/>
              <a:t>Carcinoma &lt;1%</a:t>
            </a:r>
          </a:p>
          <a:p>
            <a:pPr marL="342797" indent="-342797"/>
            <a:endParaRPr lang="en-US" dirty="0"/>
          </a:p>
        </p:txBody>
      </p:sp>
      <p:sp>
        <p:nvSpPr>
          <p:cNvPr id="5" name="TextBox 4">
            <a:extLst>
              <a:ext uri="{FF2B5EF4-FFF2-40B4-BE49-F238E27FC236}">
                <a16:creationId xmlns:a16="http://schemas.microsoft.com/office/drawing/2014/main" id="{02BD174C-DB2F-2F41-EE01-EA20BA7D2264}"/>
              </a:ext>
            </a:extLst>
          </p:cNvPr>
          <p:cNvSpPr txBox="1"/>
          <p:nvPr/>
        </p:nvSpPr>
        <p:spPr>
          <a:xfrm>
            <a:off x="6092905" y="5998343"/>
            <a:ext cx="6095920" cy="646163"/>
          </a:xfrm>
          <a:prstGeom prst="rect">
            <a:avLst/>
          </a:prstGeom>
          <a:noFill/>
        </p:spPr>
        <p:txBody>
          <a:bodyPr wrap="square">
            <a:spAutoFit/>
          </a:bodyPr>
          <a:lstStyle/>
          <a:p>
            <a:pPr algn="r"/>
            <a:r>
              <a:rPr lang="en-US" sz="1200" dirty="0">
                <a:solidFill>
                  <a:schemeClr val="tx1">
                    <a:lumMod val="50000"/>
                    <a:lumOff val="50000"/>
                  </a:schemeClr>
                </a:solidFill>
                <a:latin typeface="ArialMT"/>
              </a:rPr>
              <a:t>Bilezikian JP, JCEM, 2018</a:t>
            </a:r>
          </a:p>
          <a:p>
            <a:pPr algn="r"/>
            <a:r>
              <a:rPr lang="en-US" sz="1200" dirty="0" err="1">
                <a:solidFill>
                  <a:schemeClr val="tx1">
                    <a:lumMod val="50000"/>
                    <a:lumOff val="50000"/>
                  </a:schemeClr>
                </a:solidFill>
                <a:latin typeface="ArialMT"/>
              </a:rPr>
              <a:t>Cetani</a:t>
            </a:r>
            <a:r>
              <a:rPr lang="en-US" sz="1200" dirty="0">
                <a:solidFill>
                  <a:schemeClr val="tx1">
                    <a:lumMod val="50000"/>
                    <a:lumOff val="50000"/>
                  </a:schemeClr>
                </a:solidFill>
                <a:latin typeface="ArialMT"/>
              </a:rPr>
              <a:t> et al., Front </a:t>
            </a:r>
            <a:r>
              <a:rPr lang="en-US" sz="1200" dirty="0" err="1">
                <a:solidFill>
                  <a:schemeClr val="tx1">
                    <a:lumMod val="50000"/>
                    <a:lumOff val="50000"/>
                  </a:schemeClr>
                </a:solidFill>
                <a:latin typeface="ArialMT"/>
              </a:rPr>
              <a:t>Horm</a:t>
            </a:r>
            <a:r>
              <a:rPr lang="en-US" sz="1200" dirty="0">
                <a:solidFill>
                  <a:schemeClr val="tx1">
                    <a:lumMod val="50000"/>
                    <a:lumOff val="50000"/>
                  </a:schemeClr>
                </a:solidFill>
                <a:latin typeface="ArialMT"/>
              </a:rPr>
              <a:t> Res, 2019</a:t>
            </a:r>
          </a:p>
          <a:p>
            <a:pPr algn="r"/>
            <a:r>
              <a:rPr lang="en-US" sz="1200" dirty="0" err="1">
                <a:solidFill>
                  <a:schemeClr val="tx1">
                    <a:lumMod val="50000"/>
                    <a:lumOff val="50000"/>
                  </a:schemeClr>
                </a:solidFill>
                <a:latin typeface="ArialMT"/>
              </a:rPr>
              <a:t>Cetani</a:t>
            </a:r>
            <a:r>
              <a:rPr lang="en-US" sz="1200" dirty="0">
                <a:solidFill>
                  <a:schemeClr val="tx1">
                    <a:lumMod val="50000"/>
                    <a:lumOff val="50000"/>
                  </a:schemeClr>
                </a:solidFill>
                <a:latin typeface="ArialMT"/>
              </a:rPr>
              <a:t> et al, </a:t>
            </a:r>
            <a:r>
              <a:rPr lang="en-US" sz="1200" dirty="0" err="1">
                <a:solidFill>
                  <a:schemeClr val="tx1">
                    <a:lumMod val="50000"/>
                    <a:lumOff val="50000"/>
                  </a:schemeClr>
                </a:solidFill>
                <a:latin typeface="ArialMT"/>
              </a:rPr>
              <a:t>Endocr</a:t>
            </a:r>
            <a:r>
              <a:rPr lang="en-US" sz="1200" dirty="0">
                <a:solidFill>
                  <a:schemeClr val="tx1">
                    <a:lumMod val="50000"/>
                    <a:lumOff val="50000"/>
                  </a:schemeClr>
                </a:solidFill>
                <a:latin typeface="ArialMT"/>
              </a:rPr>
              <a:t> </a:t>
            </a:r>
            <a:r>
              <a:rPr lang="en-US" sz="1200" dirty="0" err="1">
                <a:solidFill>
                  <a:schemeClr val="tx1">
                    <a:lumMod val="50000"/>
                    <a:lumOff val="50000"/>
                  </a:schemeClr>
                </a:solidFill>
                <a:latin typeface="ArialMT"/>
              </a:rPr>
              <a:t>Relat</a:t>
            </a:r>
            <a:r>
              <a:rPr lang="en-US" sz="1200" dirty="0">
                <a:solidFill>
                  <a:schemeClr val="tx1">
                    <a:lumMod val="50000"/>
                    <a:lumOff val="50000"/>
                  </a:schemeClr>
                </a:solidFill>
                <a:latin typeface="ArialMT"/>
              </a:rPr>
              <a:t> Cancer, 2019</a:t>
            </a:r>
            <a:endParaRPr lang="en-US" sz="3599" dirty="0">
              <a:solidFill>
                <a:schemeClr val="tx1">
                  <a:lumMod val="50000"/>
                  <a:lumOff val="50000"/>
                </a:schemeClr>
              </a:solidFill>
            </a:endParaRPr>
          </a:p>
        </p:txBody>
      </p:sp>
    </p:spTree>
    <p:extLst>
      <p:ext uri="{BB962C8B-B14F-4D97-AF65-F5344CB8AC3E}">
        <p14:creationId xmlns:p14="http://schemas.microsoft.com/office/powerpoint/2010/main" val="2943826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255100674350280"/>
</p:tagLst>
</file>

<file path=ppt/tags/tag2.xml><?xml version="1.0" encoding="utf-8"?>
<p:tagLst xmlns:a="http://schemas.openxmlformats.org/drawingml/2006/main" xmlns:r="http://schemas.openxmlformats.org/officeDocument/2006/relationships" xmlns:p="http://schemas.openxmlformats.org/presentationml/2006/main">
  <p:tag name="TEMPLAFYSLIDEID" val="637255100674350297"/>
</p:tagLst>
</file>

<file path=ppt/tags/tag3.xml><?xml version="1.0" encoding="utf-8"?>
<p:tagLst xmlns:a="http://schemas.openxmlformats.org/drawingml/2006/main" xmlns:r="http://schemas.openxmlformats.org/officeDocument/2006/relationships" xmlns:p="http://schemas.openxmlformats.org/presentationml/2006/main">
  <p:tag name="TEMPLAFYSLIDEID" val="637255100674350297"/>
</p:tagLst>
</file>

<file path=ppt/tags/tag4.xml><?xml version="1.0" encoding="utf-8"?>
<p:tagLst xmlns:a="http://schemas.openxmlformats.org/drawingml/2006/main" xmlns:r="http://schemas.openxmlformats.org/officeDocument/2006/relationships" xmlns:p="http://schemas.openxmlformats.org/presentationml/2006/main">
  <p:tag name="TEMPLAFYSLIDEID" val="637255100674350297"/>
</p:tagLst>
</file>

<file path=ppt/tags/tag5.xml><?xml version="1.0" encoding="utf-8"?>
<p:tagLst xmlns:a="http://schemas.openxmlformats.org/drawingml/2006/main" xmlns:r="http://schemas.openxmlformats.org/officeDocument/2006/relationships" xmlns:p="http://schemas.openxmlformats.org/presentationml/2006/main">
  <p:tag name="TEMPLAFYSLIDEID" val="637255100674350297"/>
</p:tagLst>
</file>

<file path=ppt/tags/tag6.xml><?xml version="1.0" encoding="utf-8"?>
<p:tagLst xmlns:a="http://schemas.openxmlformats.org/drawingml/2006/main" xmlns:r="http://schemas.openxmlformats.org/officeDocument/2006/relationships" xmlns:p="http://schemas.openxmlformats.org/presentationml/2006/main">
  <p:tag name="TEMPLAFYSLIDEID" val="637255100674350297"/>
</p:tagLst>
</file>

<file path=ppt/theme/theme1.xml><?xml version="1.0" encoding="utf-8"?>
<a:theme xmlns:a="http://schemas.openxmlformats.org/drawingml/2006/main" name="2020_MC_White (12-28-2020)">
  <a:themeElements>
    <a:clrScheme name="2020_MC_White">
      <a:dk1>
        <a:srgbClr val="FFFFFF"/>
      </a:dk1>
      <a:lt1>
        <a:srgbClr val="000000"/>
      </a:lt1>
      <a:dk2>
        <a:srgbClr val="D2D2D2"/>
      </a:dk2>
      <a:lt2>
        <a:srgbClr val="0057B8"/>
      </a:lt2>
      <a:accent1>
        <a:srgbClr val="009CDE"/>
      </a:accent1>
      <a:accent2>
        <a:srgbClr val="0057B8"/>
      </a:accent2>
      <a:accent3>
        <a:srgbClr val="00873E"/>
      </a:accent3>
      <a:accent4>
        <a:srgbClr val="8246AF"/>
      </a:accent4>
      <a:accent5>
        <a:srgbClr val="FE5000"/>
      </a:accent5>
      <a:accent6>
        <a:srgbClr val="FFC845"/>
      </a:accent6>
      <a:hlink>
        <a:srgbClr val="009CDE"/>
      </a:hlink>
      <a:folHlink>
        <a:srgbClr val="A8A8A8"/>
      </a:folHlink>
    </a:clrScheme>
    <a:fontScheme name="mc-white-widescreen">
      <a:majorFont>
        <a:latin typeface="Arial"/>
        <a:ea typeface=""/>
        <a:cs typeface=""/>
      </a:majorFont>
      <a:minorFont>
        <a:latin typeface="Arial"/>
        <a:ea typeface=""/>
        <a:cs typeface=""/>
      </a:minorFont>
    </a:fontScheme>
    <a:fmtScheme name="mc-white-widescre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_MC_White (9-20-2021).pptx" id="{8725D89F-A5CE-45B9-83E6-5312AD892217}" vid="{A444E8F4-F276-42CB-B36F-2102C455E7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TemplateConfiguration><![CDATA[{"elementsMetadata":[],"transformationConfigurations":[],"templateName":"MC_White Default","templateDescription":"","enableDocumentContentUpdater":false,"version":"2.0"}]]></TemplafyTemplateConfiguration>
</file>

<file path=customXml/item11.xml><?xml version="1.0" encoding="utf-8"?>
<TemplafySlideTemplateConfiguration><![CDATA[{"slideVersion":1,"isValidatorEnabled":false,"isLocked":false,"elementsMetadata":[],"slideId":"637922989492373532","enableDocumentContentUpdater":false,"version":"2.0"}]]></TemplafySlideTemplateConfiguration>
</file>

<file path=customXml/item12.xml><?xml version="1.0" encoding="utf-8"?>
<TemplafySlideTemplateConfiguration><![CDATA[{"slideVersion":1,"isValidatorEnabled":false,"isLocked":false,"elementsMetadata":[],"slideId":"637922989492373532","enableDocumentContentUpdater":false,"version":"2.0"}]]></TemplafySlideTemplateConfiguration>
</file>

<file path=customXml/item13.xml><?xml version="1.0" encoding="utf-8"?>
<TemplafySlideTemplateConfiguration><![CDATA[{"slideVersion":1,"isValidatorEnabled":false,"isLocked":false,"elementsMetadata":[],"slideId":"637922989492373532","enableDocumentContentUpdater":false,"version":"2.0"}]]></TemplafySlideTemplateConfiguration>
</file>

<file path=customXml/item14.xml><?xml version="1.0" encoding="utf-8"?>
<TemplafySlideTemplateConfiguration><![CDATA[{"slideVersion":1,"isValidatorEnabled":false,"isLocked":false,"elementsMetadata":[],"slideId":"637922989491951012","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7922989492373532","enableDocumentContentUpdater":false,"version":"2.0"}]]></TemplafySlideTemplateConfiguration>
</file>

<file path=customXml/item3.xml><?xml version="1.0" encoding="utf-8"?>
<TemplafySlideTemplateConfiguration><![CDATA[{"slideVersion":1,"isValidatorEnabled":false,"isLocked":false,"elementsMetadata":[],"slideId":"637768496904624466","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FormConfiguration><![CDATA[{"formFields":[],"formDataEntries":[]}]]></TemplafyForm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7922989492373532","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2ECCB957-AF85-43F4-BB3F-96095B890745}">
  <ds:schemaRefs/>
</ds:datastoreItem>
</file>

<file path=customXml/itemProps10.xml><?xml version="1.0" encoding="utf-8"?>
<ds:datastoreItem xmlns:ds="http://schemas.openxmlformats.org/officeDocument/2006/customXml" ds:itemID="{24A126B4-B46E-4CA1-9327-D13C87F92BED}">
  <ds:schemaRefs/>
</ds:datastoreItem>
</file>

<file path=customXml/itemProps11.xml><?xml version="1.0" encoding="utf-8"?>
<ds:datastoreItem xmlns:ds="http://schemas.openxmlformats.org/officeDocument/2006/customXml" ds:itemID="{44A71E42-775B-4730-A7DE-5E623E416FFC}">
  <ds:schemaRefs/>
</ds:datastoreItem>
</file>

<file path=customXml/itemProps12.xml><?xml version="1.0" encoding="utf-8"?>
<ds:datastoreItem xmlns:ds="http://schemas.openxmlformats.org/officeDocument/2006/customXml" ds:itemID="{7B71569B-D5E9-4D5D-82A7-C4A0E9593F30}">
  <ds:schemaRefs/>
</ds:datastoreItem>
</file>

<file path=customXml/itemProps13.xml><?xml version="1.0" encoding="utf-8"?>
<ds:datastoreItem xmlns:ds="http://schemas.openxmlformats.org/officeDocument/2006/customXml" ds:itemID="{502E5027-19EA-44F8-B510-8616A74E688F}">
  <ds:schemaRefs/>
</ds:datastoreItem>
</file>

<file path=customXml/itemProps14.xml><?xml version="1.0" encoding="utf-8"?>
<ds:datastoreItem xmlns:ds="http://schemas.openxmlformats.org/officeDocument/2006/customXml" ds:itemID="{C2CBC95E-F300-491A-8445-65A425E154B9}">
  <ds:schemaRefs/>
</ds:datastoreItem>
</file>

<file path=customXml/itemProps15.xml><?xml version="1.0" encoding="utf-8"?>
<ds:datastoreItem xmlns:ds="http://schemas.openxmlformats.org/officeDocument/2006/customXml" ds:itemID="{F62B70AF-57AA-4901-8931-D22CA62EB9BE}">
  <ds:schemaRefs/>
</ds:datastoreItem>
</file>

<file path=customXml/itemProps16.xml><?xml version="1.0" encoding="utf-8"?>
<ds:datastoreItem xmlns:ds="http://schemas.openxmlformats.org/officeDocument/2006/customXml" ds:itemID="{1AFF6463-93B2-4BB7-9117-599F801D843E}">
  <ds:schemaRefs/>
</ds:datastoreItem>
</file>

<file path=customXml/itemProps2.xml><?xml version="1.0" encoding="utf-8"?>
<ds:datastoreItem xmlns:ds="http://schemas.openxmlformats.org/officeDocument/2006/customXml" ds:itemID="{89BEC682-348C-431D-8694-FEC05619E6AC}">
  <ds:schemaRefs/>
</ds:datastoreItem>
</file>

<file path=customXml/itemProps3.xml><?xml version="1.0" encoding="utf-8"?>
<ds:datastoreItem xmlns:ds="http://schemas.openxmlformats.org/officeDocument/2006/customXml" ds:itemID="{3DD756C6-8855-4774-A544-0297B70DFB23}">
  <ds:schemaRefs/>
</ds:datastoreItem>
</file>

<file path=customXml/itemProps4.xml><?xml version="1.0" encoding="utf-8"?>
<ds:datastoreItem xmlns:ds="http://schemas.openxmlformats.org/officeDocument/2006/customXml" ds:itemID="{18BD7E3E-17AF-4AAD-97F5-76E7A48735F2}">
  <ds:schemaRefs/>
</ds:datastoreItem>
</file>

<file path=customXml/itemProps5.xml><?xml version="1.0" encoding="utf-8"?>
<ds:datastoreItem xmlns:ds="http://schemas.openxmlformats.org/officeDocument/2006/customXml" ds:itemID="{F6822C27-A64A-4FE1-9821-A5E2C0712C5C}">
  <ds:schemaRefs/>
</ds:datastoreItem>
</file>

<file path=customXml/itemProps6.xml><?xml version="1.0" encoding="utf-8"?>
<ds:datastoreItem xmlns:ds="http://schemas.openxmlformats.org/officeDocument/2006/customXml" ds:itemID="{E9E01430-3FBA-4FDD-8460-360911DB548B}">
  <ds:schemaRefs/>
</ds:datastoreItem>
</file>

<file path=customXml/itemProps7.xml><?xml version="1.0" encoding="utf-8"?>
<ds:datastoreItem xmlns:ds="http://schemas.openxmlformats.org/officeDocument/2006/customXml" ds:itemID="{883742F9-6961-4152-A853-905B3E5D0121}">
  <ds:schemaRefs/>
</ds:datastoreItem>
</file>

<file path=customXml/itemProps8.xml><?xml version="1.0" encoding="utf-8"?>
<ds:datastoreItem xmlns:ds="http://schemas.openxmlformats.org/officeDocument/2006/customXml" ds:itemID="{26A610D4-658A-4604-AD2A-0B132518B960}">
  <ds:schemaRefs/>
</ds:datastoreItem>
</file>

<file path=customXml/itemProps9.xml><?xml version="1.0" encoding="utf-8"?>
<ds:datastoreItem xmlns:ds="http://schemas.openxmlformats.org/officeDocument/2006/customXml" ds:itemID="{9922E085-590E-483F-9AC3-3E29EA271B3D}">
  <ds:schemaRefs/>
</ds:datastoreItem>
</file>

<file path=docProps/app.xml><?xml version="1.0" encoding="utf-8"?>
<Properties xmlns="http://schemas.openxmlformats.org/officeDocument/2006/extended-properties" xmlns:vt="http://schemas.openxmlformats.org/officeDocument/2006/docPropsVTypes">
  <Template>2020_MC_White (9-20-2021)</Template>
  <TotalTime>707</TotalTime>
  <Words>2642</Words>
  <Application>Microsoft Office PowerPoint</Application>
  <PresentationFormat>Custom</PresentationFormat>
  <Paragraphs>473</Paragraphs>
  <Slides>50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1898 Sans</vt:lpstr>
      <vt:lpstr>Arial</vt:lpstr>
      <vt:lpstr>Arial Narrow</vt:lpstr>
      <vt:lpstr>ArialMT</vt:lpstr>
      <vt:lpstr>BlinkMacSystemFont</vt:lpstr>
      <vt:lpstr>Calibri</vt:lpstr>
      <vt:lpstr>Lucida Sans Unicode</vt:lpstr>
      <vt:lpstr>Wingdings</vt:lpstr>
      <vt:lpstr>2020_MC_White (12-28-2020)</vt:lpstr>
      <vt:lpstr>Primary Hyperparathyroidism:</vt:lpstr>
      <vt:lpstr>Disclosure Statement</vt:lpstr>
      <vt:lpstr>Learning Objectives</vt:lpstr>
      <vt:lpstr>Diagnosis of PHPT</vt:lpstr>
      <vt:lpstr>Case 1</vt:lpstr>
      <vt:lpstr>Case 1</vt:lpstr>
      <vt:lpstr>Case 1: What is your next step in evaluating this patient’s hypercalcemia?</vt:lpstr>
      <vt:lpstr>Case 1: What is your next step in evaluating this patient’s hypercalcemia?</vt:lpstr>
      <vt:lpstr>Primary Hyperparathyroidism</vt:lpstr>
      <vt:lpstr>Diagnosis of PHPT</vt:lpstr>
      <vt:lpstr>Differential diagnosis</vt:lpstr>
      <vt:lpstr>Back to Case 1</vt:lpstr>
      <vt:lpstr>Clues to FHH</vt:lpstr>
      <vt:lpstr>Clinical Phenotypes of PHPT</vt:lpstr>
      <vt:lpstr>Osteitis Fibrosa Cystica The OG PHPT</vt:lpstr>
      <vt:lpstr>Osteitis Fibrosa Cystica</vt:lpstr>
      <vt:lpstr>Changing Clinical Spectrum</vt:lpstr>
      <vt:lpstr>Clinical Phenotypes of PHPT</vt:lpstr>
      <vt:lpstr>Clinical Phenotypes of PHPT</vt:lpstr>
      <vt:lpstr>Clinical Phenotypes of PHPT</vt:lpstr>
      <vt:lpstr>Case 2</vt:lpstr>
      <vt:lpstr>case 2</vt:lpstr>
      <vt:lpstr>Case 2: How would you advise this patient regarding Lithium therapy and hyperparathyroidism? </vt:lpstr>
      <vt:lpstr>Case 2: How would you advise this patient regarding Lithium therapy and hyperparathyroidism? </vt:lpstr>
      <vt:lpstr>Lithium and hypercalcemia</vt:lpstr>
      <vt:lpstr>Target Organ involvement in PHPT</vt:lpstr>
      <vt:lpstr>case 3</vt:lpstr>
      <vt:lpstr>case 3</vt:lpstr>
      <vt:lpstr>Case 3: How would you advise the patient regarding management of primary hyperparathyroidism? </vt:lpstr>
      <vt:lpstr>Case 3: How would you advise the patient regarding management of primary hyperparathyroidism? </vt:lpstr>
      <vt:lpstr>Fracture Incidence in PHPT</vt:lpstr>
      <vt:lpstr>Fracture Incidence after PTX</vt:lpstr>
      <vt:lpstr>PTH effect on bone</vt:lpstr>
      <vt:lpstr>PowerPoint Presentation</vt:lpstr>
      <vt:lpstr>BMD in PHPT</vt:lpstr>
      <vt:lpstr>BMD after PTX</vt:lpstr>
      <vt:lpstr>Nephrolithiasis in PHPT</vt:lpstr>
      <vt:lpstr>Kidney Function</vt:lpstr>
      <vt:lpstr>Non-Classical Manifestations</vt:lpstr>
      <vt:lpstr>Cardiovascular system</vt:lpstr>
      <vt:lpstr>Cardiovascular System</vt:lpstr>
      <vt:lpstr>Evaluation of patients with PHPT</vt:lpstr>
      <vt:lpstr>How Should Patients with PHPT be Evaluated?</vt:lpstr>
      <vt:lpstr>How Should Patients with PHPT be Evaluated?</vt:lpstr>
      <vt:lpstr>How Should Patients with PHPT be Evaluated?</vt:lpstr>
      <vt:lpstr>How Should Patients with PHPT be Evaluated?</vt:lpstr>
      <vt:lpstr>How Should Patients with PHPT be Evaluated?</vt:lpstr>
      <vt:lpstr>Surgical Criteria for PHPT</vt:lpstr>
      <vt:lpstr>Indications for Surgical Management</vt:lpstr>
      <vt:lpstr>QUESTIONS  &amp; ANSWERS</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Nielsen, Julie M.</dc:creator>
  <dc:description>v2.15. 2020_MC_White</dc:description>
  <cp:lastModifiedBy>Sfeir, Jad, M.D., M.S.</cp:lastModifiedBy>
  <cp:revision>24</cp:revision>
  <dcterms:created xsi:type="dcterms:W3CDTF">2022-09-27T16:21:18Z</dcterms:created>
  <dcterms:modified xsi:type="dcterms:W3CDTF">2023-01-22T00:49:51Z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2022-09-08T23:12:35</vt:lpwstr>
  </property>
  <property fmtid="{D5CDD505-2E9C-101B-9397-08002B2CF9AE}" pid="3" name="TemplafyTenantId">
    <vt:lpwstr>mcbrandtemplates</vt:lpwstr>
  </property>
  <property fmtid="{D5CDD505-2E9C-101B-9397-08002B2CF9AE}" pid="4" name="TemplafyTemplateId">
    <vt:lpwstr>637982755528693929</vt:lpwstr>
  </property>
  <property fmtid="{D5CDD505-2E9C-101B-9397-08002B2CF9AE}" pid="5" name="TemplafyUserProfileId">
    <vt:lpwstr>637608484214168633</vt:lpwstr>
  </property>
  <property fmtid="{D5CDD505-2E9C-101B-9397-08002B2CF9AE}" pid="6" name="TemplafyFromBlank">
    <vt:bool>true</vt:bool>
  </property>
</Properties>
</file>