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tmp" ContentType="image/p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rts/chart2.xml" ContentType="application/vnd.openxmlformats-officedocument.drawingml.chart+xml"/>
  <Override PartName="/ppt/notesSlides/notesSlide35.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8" r:id="rId1"/>
  </p:sldMasterIdLst>
  <p:notesMasterIdLst>
    <p:notesMasterId r:id="rId56"/>
  </p:notesMasterIdLst>
  <p:sldIdLst>
    <p:sldId id="256" r:id="rId2"/>
    <p:sldId id="504" r:id="rId3"/>
    <p:sldId id="258" r:id="rId4"/>
    <p:sldId id="259" r:id="rId5"/>
    <p:sldId id="260" r:id="rId6"/>
    <p:sldId id="477" r:id="rId7"/>
    <p:sldId id="495" r:id="rId8"/>
    <p:sldId id="487" r:id="rId9"/>
    <p:sldId id="488" r:id="rId10"/>
    <p:sldId id="489" r:id="rId11"/>
    <p:sldId id="490" r:id="rId12"/>
    <p:sldId id="491" r:id="rId13"/>
    <p:sldId id="492" r:id="rId14"/>
    <p:sldId id="262" r:id="rId15"/>
    <p:sldId id="263" r:id="rId16"/>
    <p:sldId id="264" r:id="rId17"/>
    <p:sldId id="267" r:id="rId18"/>
    <p:sldId id="266" r:id="rId19"/>
    <p:sldId id="496" r:id="rId20"/>
    <p:sldId id="312" r:id="rId21"/>
    <p:sldId id="269" r:id="rId22"/>
    <p:sldId id="270" r:id="rId23"/>
    <p:sldId id="271" r:id="rId24"/>
    <p:sldId id="272" r:id="rId25"/>
    <p:sldId id="273" r:id="rId26"/>
    <p:sldId id="503" r:id="rId27"/>
    <p:sldId id="497" r:id="rId28"/>
    <p:sldId id="483" r:id="rId29"/>
    <p:sldId id="313" r:id="rId30"/>
    <p:sldId id="498" r:id="rId31"/>
    <p:sldId id="502" r:id="rId32"/>
    <p:sldId id="482" r:id="rId33"/>
    <p:sldId id="275" r:id="rId34"/>
    <p:sldId id="314" r:id="rId35"/>
    <p:sldId id="315" r:id="rId36"/>
    <p:sldId id="316" r:id="rId37"/>
    <p:sldId id="499" r:id="rId38"/>
    <p:sldId id="486" r:id="rId39"/>
    <p:sldId id="501" r:id="rId40"/>
    <p:sldId id="285" r:id="rId41"/>
    <p:sldId id="277" r:id="rId42"/>
    <p:sldId id="278" r:id="rId43"/>
    <p:sldId id="279" r:id="rId44"/>
    <p:sldId id="280" r:id="rId45"/>
    <p:sldId id="500" r:id="rId46"/>
    <p:sldId id="286" r:id="rId47"/>
    <p:sldId id="281" r:id="rId48"/>
    <p:sldId id="284" r:id="rId49"/>
    <p:sldId id="471" r:id="rId50"/>
    <p:sldId id="472" r:id="rId51"/>
    <p:sldId id="433" r:id="rId52"/>
    <p:sldId id="494" r:id="rId53"/>
    <p:sldId id="282" r:id="rId54"/>
    <p:sldId id="283" r:id="rId5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54798D-EA2E-4280-A507-4CC8427ADC4C}" v="21" dt="2023-03-07T10:12:23.56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601" autoAdjust="0"/>
    <p:restoredTop sz="78201"/>
  </p:normalViewPr>
  <p:slideViewPr>
    <p:cSldViewPr snapToGrid="0" snapToObjects="1">
      <p:cViewPr varScale="1">
        <p:scale>
          <a:sx n="89" d="100"/>
          <a:sy n="89" d="100"/>
        </p:scale>
        <p:origin x="1740"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61" Type="http://schemas.microsoft.com/office/2016/11/relationships/changesInfo" Target="changesInfos/changesInfo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nia Jaber" userId="30f9e085-c396-4f52-9857-6635ac4223ae" providerId="ADAL" clId="{0154798D-EA2E-4280-A507-4CC8427ADC4C}"/>
    <pc:docChg chg="undo custSel addSld delSld modSld sldOrd">
      <pc:chgData name="Tania Jaber" userId="30f9e085-c396-4f52-9857-6635ac4223ae" providerId="ADAL" clId="{0154798D-EA2E-4280-A507-4CC8427ADC4C}" dt="2023-03-07T10:13:37.046" v="932" actId="404"/>
      <pc:docMkLst>
        <pc:docMk/>
      </pc:docMkLst>
      <pc:sldChg chg="addSp modSp mod modNotesTx">
        <pc:chgData name="Tania Jaber" userId="30f9e085-c396-4f52-9857-6635ac4223ae" providerId="ADAL" clId="{0154798D-EA2E-4280-A507-4CC8427ADC4C}" dt="2023-03-07T10:13:37.046" v="932" actId="404"/>
        <pc:sldMkLst>
          <pc:docMk/>
          <pc:sldMk cId="2175190288" sldId="256"/>
        </pc:sldMkLst>
        <pc:spChg chg="mod">
          <ac:chgData name="Tania Jaber" userId="30f9e085-c396-4f52-9857-6635ac4223ae" providerId="ADAL" clId="{0154798D-EA2E-4280-A507-4CC8427ADC4C}" dt="2023-03-07T10:13:37.046" v="932" actId="404"/>
          <ac:spMkLst>
            <pc:docMk/>
            <pc:sldMk cId="2175190288" sldId="256"/>
            <ac:spMk id="2" creationId="{161BB8DE-12A7-A34F-A230-D7E884DA6E69}"/>
          </ac:spMkLst>
        </pc:spChg>
        <pc:picChg chg="mod">
          <ac:chgData name="Tania Jaber" userId="30f9e085-c396-4f52-9857-6635ac4223ae" providerId="ADAL" clId="{0154798D-EA2E-4280-A507-4CC8427ADC4C}" dt="2023-03-07T09:04:40.603" v="3" actId="1076"/>
          <ac:picMkLst>
            <pc:docMk/>
            <pc:sldMk cId="2175190288" sldId="256"/>
            <ac:picMk id="4" creationId="{12AC471A-DF20-B54E-82B3-CFA114E96B3D}"/>
          </ac:picMkLst>
        </pc:picChg>
        <pc:picChg chg="add mod">
          <ac:chgData name="Tania Jaber" userId="30f9e085-c396-4f52-9857-6635ac4223ae" providerId="ADAL" clId="{0154798D-EA2E-4280-A507-4CC8427ADC4C}" dt="2023-03-07T09:04:34.741" v="2" actId="1076"/>
          <ac:picMkLst>
            <pc:docMk/>
            <pc:sldMk cId="2175190288" sldId="256"/>
            <ac:picMk id="5" creationId="{613BE2B0-1554-4AA7-8998-48580D829643}"/>
          </ac:picMkLst>
        </pc:picChg>
      </pc:sldChg>
      <pc:sldChg chg="del">
        <pc:chgData name="Tania Jaber" userId="30f9e085-c396-4f52-9857-6635ac4223ae" providerId="ADAL" clId="{0154798D-EA2E-4280-A507-4CC8427ADC4C}" dt="2023-03-07T09:05:16.830" v="5" actId="2696"/>
        <pc:sldMkLst>
          <pc:docMk/>
          <pc:sldMk cId="3836908245" sldId="257"/>
        </pc:sldMkLst>
      </pc:sldChg>
      <pc:sldChg chg="modSp mod modNotesTx">
        <pc:chgData name="Tania Jaber" userId="30f9e085-c396-4f52-9857-6635ac4223ae" providerId="ADAL" clId="{0154798D-EA2E-4280-A507-4CC8427ADC4C}" dt="2023-03-07T09:11:09.377" v="160" actId="20577"/>
        <pc:sldMkLst>
          <pc:docMk/>
          <pc:sldMk cId="4187985861" sldId="258"/>
        </pc:sldMkLst>
        <pc:spChg chg="mod">
          <ac:chgData name="Tania Jaber" userId="30f9e085-c396-4f52-9857-6635ac4223ae" providerId="ADAL" clId="{0154798D-EA2E-4280-A507-4CC8427ADC4C}" dt="2023-03-07T09:11:09.377" v="160" actId="20577"/>
          <ac:spMkLst>
            <pc:docMk/>
            <pc:sldMk cId="4187985861" sldId="258"/>
            <ac:spMk id="3" creationId="{758B4EAB-6523-7740-8427-69D5BFBEECB7}"/>
          </ac:spMkLst>
        </pc:spChg>
      </pc:sldChg>
      <pc:sldChg chg="modNotesTx">
        <pc:chgData name="Tania Jaber" userId="30f9e085-c396-4f52-9857-6635ac4223ae" providerId="ADAL" clId="{0154798D-EA2E-4280-A507-4CC8427ADC4C}" dt="2023-03-07T10:07:12.451" v="910" actId="20577"/>
        <pc:sldMkLst>
          <pc:docMk/>
          <pc:sldMk cId="2276871322" sldId="264"/>
        </pc:sldMkLst>
      </pc:sldChg>
      <pc:sldChg chg="modAnim">
        <pc:chgData name="Tania Jaber" userId="30f9e085-c396-4f52-9857-6635ac4223ae" providerId="ADAL" clId="{0154798D-EA2E-4280-A507-4CC8427ADC4C}" dt="2023-03-07T10:07:43.502" v="911"/>
        <pc:sldMkLst>
          <pc:docMk/>
          <pc:sldMk cId="2660528068" sldId="267"/>
        </pc:sldMkLst>
      </pc:sldChg>
      <pc:sldChg chg="addSp modSp mod modAnim">
        <pc:chgData name="Tania Jaber" userId="30f9e085-c396-4f52-9857-6635ac4223ae" providerId="ADAL" clId="{0154798D-EA2E-4280-A507-4CC8427ADC4C}" dt="2023-03-07T10:12:42.233" v="928" actId="1036"/>
        <pc:sldMkLst>
          <pc:docMk/>
          <pc:sldMk cId="1867159065" sldId="285"/>
        </pc:sldMkLst>
        <pc:spChg chg="add mod">
          <ac:chgData name="Tania Jaber" userId="30f9e085-c396-4f52-9857-6635ac4223ae" providerId="ADAL" clId="{0154798D-EA2E-4280-A507-4CC8427ADC4C}" dt="2023-03-07T10:12:42.233" v="928" actId="1036"/>
          <ac:spMkLst>
            <pc:docMk/>
            <pc:sldMk cId="1867159065" sldId="285"/>
            <ac:spMk id="6" creationId="{A2828AE9-A8B2-4E8B-8B18-AA065A12F2E7}"/>
          </ac:spMkLst>
        </pc:spChg>
      </pc:sldChg>
      <pc:sldChg chg="del">
        <pc:chgData name="Tania Jaber" userId="30f9e085-c396-4f52-9857-6635ac4223ae" providerId="ADAL" clId="{0154798D-EA2E-4280-A507-4CC8427ADC4C}" dt="2023-03-07T10:12:58.215" v="929" actId="47"/>
        <pc:sldMkLst>
          <pc:docMk/>
          <pc:sldMk cId="2545108633" sldId="287"/>
        </pc:sldMkLst>
      </pc:sldChg>
      <pc:sldChg chg="del">
        <pc:chgData name="Tania Jaber" userId="30f9e085-c396-4f52-9857-6635ac4223ae" providerId="ADAL" clId="{0154798D-EA2E-4280-A507-4CC8427ADC4C}" dt="2023-03-07T10:13:00.458" v="931" actId="47"/>
        <pc:sldMkLst>
          <pc:docMk/>
          <pc:sldMk cId="1898998329" sldId="288"/>
        </pc:sldMkLst>
      </pc:sldChg>
      <pc:sldChg chg="del">
        <pc:chgData name="Tania Jaber" userId="30f9e085-c396-4f52-9857-6635ac4223ae" providerId="ADAL" clId="{0154798D-EA2E-4280-A507-4CC8427ADC4C}" dt="2023-03-07T10:12:59.457" v="930" actId="47"/>
        <pc:sldMkLst>
          <pc:docMk/>
          <pc:sldMk cId="342358790" sldId="289"/>
        </pc:sldMkLst>
      </pc:sldChg>
      <pc:sldChg chg="addSp delSp modSp mod ord setBg modNotesTx">
        <pc:chgData name="Tania Jaber" userId="30f9e085-c396-4f52-9857-6635ac4223ae" providerId="ADAL" clId="{0154798D-EA2E-4280-A507-4CC8427ADC4C}" dt="2023-03-07T09:48:47.159" v="725" actId="20577"/>
        <pc:sldMkLst>
          <pc:docMk/>
          <pc:sldMk cId="344474497" sldId="487"/>
        </pc:sldMkLst>
        <pc:spChg chg="mod">
          <ac:chgData name="Tania Jaber" userId="30f9e085-c396-4f52-9857-6635ac4223ae" providerId="ADAL" clId="{0154798D-EA2E-4280-A507-4CC8427ADC4C}" dt="2023-03-07T09:27:27.824" v="406" actId="26606"/>
          <ac:spMkLst>
            <pc:docMk/>
            <pc:sldMk cId="344474497" sldId="487"/>
            <ac:spMk id="2" creationId="{BA874283-F46D-FD43-B065-9E4A39C161A0}"/>
          </ac:spMkLst>
        </pc:spChg>
        <pc:spChg chg="mod">
          <ac:chgData name="Tania Jaber" userId="30f9e085-c396-4f52-9857-6635ac4223ae" providerId="ADAL" clId="{0154798D-EA2E-4280-A507-4CC8427ADC4C}" dt="2023-03-07T09:27:50.522" v="421" actId="6549"/>
          <ac:spMkLst>
            <pc:docMk/>
            <pc:sldMk cId="344474497" sldId="487"/>
            <ac:spMk id="3" creationId="{9AB2AB06-B5DD-C245-A665-578DF6ACFFA8}"/>
          </ac:spMkLst>
        </pc:spChg>
        <pc:spChg chg="add del">
          <ac:chgData name="Tania Jaber" userId="30f9e085-c396-4f52-9857-6635ac4223ae" providerId="ADAL" clId="{0154798D-EA2E-4280-A507-4CC8427ADC4C}" dt="2023-03-07T09:27:27.824" v="406" actId="26606"/>
          <ac:spMkLst>
            <pc:docMk/>
            <pc:sldMk cId="344474497" sldId="487"/>
            <ac:spMk id="9" creationId="{9A204626-2220-4678-A939-FD94EA7B5362}"/>
          </ac:spMkLst>
        </pc:spChg>
        <pc:spChg chg="add del">
          <ac:chgData name="Tania Jaber" userId="30f9e085-c396-4f52-9857-6635ac4223ae" providerId="ADAL" clId="{0154798D-EA2E-4280-A507-4CC8427ADC4C}" dt="2023-03-07T09:27:27.824" v="406" actId="26606"/>
          <ac:spMkLst>
            <pc:docMk/>
            <pc:sldMk cId="344474497" sldId="487"/>
            <ac:spMk id="11" creationId="{EB97D8A6-1C5A-42B6-AE78-F3D0F9BDF024}"/>
          </ac:spMkLst>
        </pc:spChg>
        <pc:picChg chg="add mod">
          <ac:chgData name="Tania Jaber" userId="30f9e085-c396-4f52-9857-6635ac4223ae" providerId="ADAL" clId="{0154798D-EA2E-4280-A507-4CC8427ADC4C}" dt="2023-03-07T09:27:56.216" v="422" actId="1076"/>
          <ac:picMkLst>
            <pc:docMk/>
            <pc:sldMk cId="344474497" sldId="487"/>
            <ac:picMk id="4" creationId="{34456EC0-3AB1-4C00-BF62-CB799E73DDEB}"/>
          </ac:picMkLst>
        </pc:picChg>
      </pc:sldChg>
      <pc:sldChg chg="ord">
        <pc:chgData name="Tania Jaber" userId="30f9e085-c396-4f52-9857-6635ac4223ae" providerId="ADAL" clId="{0154798D-EA2E-4280-A507-4CC8427ADC4C}" dt="2023-03-07T09:25:26.498" v="325"/>
        <pc:sldMkLst>
          <pc:docMk/>
          <pc:sldMk cId="4166301569" sldId="488"/>
        </pc:sldMkLst>
      </pc:sldChg>
      <pc:sldChg chg="addSp delSp modSp mod modAnim">
        <pc:chgData name="Tania Jaber" userId="30f9e085-c396-4f52-9857-6635ac4223ae" providerId="ADAL" clId="{0154798D-EA2E-4280-A507-4CC8427ADC4C}" dt="2023-03-07T10:05:10.275" v="799" actId="14100"/>
        <pc:sldMkLst>
          <pc:docMk/>
          <pc:sldMk cId="1991417930" sldId="491"/>
        </pc:sldMkLst>
        <pc:spChg chg="add del mod">
          <ac:chgData name="Tania Jaber" userId="30f9e085-c396-4f52-9857-6635ac4223ae" providerId="ADAL" clId="{0154798D-EA2E-4280-A507-4CC8427ADC4C}" dt="2023-03-07T09:58:21.064" v="732" actId="478"/>
          <ac:spMkLst>
            <pc:docMk/>
            <pc:sldMk cId="1991417930" sldId="491"/>
            <ac:spMk id="2" creationId="{5A501418-BC03-4C3C-9551-DDC0A4FE6C29}"/>
          </ac:spMkLst>
        </pc:spChg>
        <pc:spChg chg="add mod">
          <ac:chgData name="Tania Jaber" userId="30f9e085-c396-4f52-9857-6635ac4223ae" providerId="ADAL" clId="{0154798D-EA2E-4280-A507-4CC8427ADC4C}" dt="2023-03-07T10:00:02.375" v="762" actId="1076"/>
          <ac:spMkLst>
            <pc:docMk/>
            <pc:sldMk cId="1991417930" sldId="491"/>
            <ac:spMk id="4" creationId="{2348812E-1E86-4C46-8C62-7CAF18500C8D}"/>
          </ac:spMkLst>
        </pc:spChg>
        <pc:spChg chg="add mod">
          <ac:chgData name="Tania Jaber" userId="30f9e085-c396-4f52-9857-6635ac4223ae" providerId="ADAL" clId="{0154798D-EA2E-4280-A507-4CC8427ADC4C}" dt="2023-03-07T10:03:31.592" v="790" actId="164"/>
          <ac:spMkLst>
            <pc:docMk/>
            <pc:sldMk cId="1991417930" sldId="491"/>
            <ac:spMk id="6" creationId="{D717511F-EBA5-4E75-A6E9-4ED4EE74927B}"/>
          </ac:spMkLst>
        </pc:spChg>
        <pc:spChg chg="add mod">
          <ac:chgData name="Tania Jaber" userId="30f9e085-c396-4f52-9857-6635ac4223ae" providerId="ADAL" clId="{0154798D-EA2E-4280-A507-4CC8427ADC4C}" dt="2023-03-07T10:00:14.066" v="764" actId="207"/>
          <ac:spMkLst>
            <pc:docMk/>
            <pc:sldMk cId="1991417930" sldId="491"/>
            <ac:spMk id="8" creationId="{15BD36F1-3DD0-4F62-B773-F4042D024AC9}"/>
          </ac:spMkLst>
        </pc:spChg>
        <pc:spChg chg="add mod">
          <ac:chgData name="Tania Jaber" userId="30f9e085-c396-4f52-9857-6635ac4223ae" providerId="ADAL" clId="{0154798D-EA2E-4280-A507-4CC8427ADC4C}" dt="2023-03-07T10:03:31.592" v="790" actId="164"/>
          <ac:spMkLst>
            <pc:docMk/>
            <pc:sldMk cId="1991417930" sldId="491"/>
            <ac:spMk id="10" creationId="{CC36391B-8926-427F-AF47-A0C30F42228A}"/>
          </ac:spMkLst>
        </pc:spChg>
        <pc:spChg chg="add mod">
          <ac:chgData name="Tania Jaber" userId="30f9e085-c396-4f52-9857-6635ac4223ae" providerId="ADAL" clId="{0154798D-EA2E-4280-A507-4CC8427ADC4C}" dt="2023-03-07T10:05:01.683" v="796" actId="1076"/>
          <ac:spMkLst>
            <pc:docMk/>
            <pc:sldMk cId="1991417930" sldId="491"/>
            <ac:spMk id="12" creationId="{4C046009-36F6-485E-AEBD-3A38044CB367}"/>
          </ac:spMkLst>
        </pc:spChg>
        <pc:spChg chg="add mod">
          <ac:chgData name="Tania Jaber" userId="30f9e085-c396-4f52-9857-6635ac4223ae" providerId="ADAL" clId="{0154798D-EA2E-4280-A507-4CC8427ADC4C}" dt="2023-03-07T10:05:10.275" v="799" actId="14100"/>
          <ac:spMkLst>
            <pc:docMk/>
            <pc:sldMk cId="1991417930" sldId="491"/>
            <ac:spMk id="13" creationId="{1DCDB27C-620D-475B-ADC6-1FC192C3D053}"/>
          </ac:spMkLst>
        </pc:spChg>
        <pc:grpChg chg="add mod">
          <ac:chgData name="Tania Jaber" userId="30f9e085-c396-4f52-9857-6635ac4223ae" providerId="ADAL" clId="{0154798D-EA2E-4280-A507-4CC8427ADC4C}" dt="2023-03-07T10:03:31.592" v="790" actId="164"/>
          <ac:grpSpMkLst>
            <pc:docMk/>
            <pc:sldMk cId="1991417930" sldId="491"/>
            <ac:grpSpMk id="11" creationId="{9667CF31-724E-47D5-A78C-6F9D66D1A15B}"/>
          </ac:grpSpMkLst>
        </pc:grpChg>
        <pc:picChg chg="mod">
          <ac:chgData name="Tania Jaber" userId="30f9e085-c396-4f52-9857-6635ac4223ae" providerId="ADAL" clId="{0154798D-EA2E-4280-A507-4CC8427ADC4C}" dt="2023-03-07T10:02:13.509" v="771" actId="1076"/>
          <ac:picMkLst>
            <pc:docMk/>
            <pc:sldMk cId="1991417930" sldId="491"/>
            <ac:picMk id="5" creationId="{6CCEF0EA-1719-48D0-A7AA-6D41D134CA0D}"/>
          </ac:picMkLst>
        </pc:picChg>
      </pc:sldChg>
      <pc:sldChg chg="modSp mod modAnim">
        <pc:chgData name="Tania Jaber" userId="30f9e085-c396-4f52-9857-6635ac4223ae" providerId="ADAL" clId="{0154798D-EA2E-4280-A507-4CC8427ADC4C}" dt="2023-03-07T09:25:16.114" v="323"/>
        <pc:sldMkLst>
          <pc:docMk/>
          <pc:sldMk cId="2014272720" sldId="495"/>
        </pc:sldMkLst>
        <pc:spChg chg="mod">
          <ac:chgData name="Tania Jaber" userId="30f9e085-c396-4f52-9857-6635ac4223ae" providerId="ADAL" clId="{0154798D-EA2E-4280-A507-4CC8427ADC4C}" dt="2023-03-07T09:25:11.422" v="322" actId="113"/>
          <ac:spMkLst>
            <pc:docMk/>
            <pc:sldMk cId="2014272720" sldId="495"/>
            <ac:spMk id="3" creationId="{9AB2AB06-B5DD-C245-A665-578DF6ACFFA8}"/>
          </ac:spMkLst>
        </pc:spChg>
      </pc:sldChg>
      <pc:sldChg chg="addSp modSp mod modAnim">
        <pc:chgData name="Tania Jaber" userId="30f9e085-c396-4f52-9857-6635ac4223ae" providerId="ADAL" clId="{0154798D-EA2E-4280-A507-4CC8427ADC4C}" dt="2023-03-07T10:08:53.772" v="916"/>
        <pc:sldMkLst>
          <pc:docMk/>
          <pc:sldMk cId="1333820526" sldId="498"/>
        </pc:sldMkLst>
        <pc:spChg chg="add mod">
          <ac:chgData name="Tania Jaber" userId="30f9e085-c396-4f52-9857-6635ac4223ae" providerId="ADAL" clId="{0154798D-EA2E-4280-A507-4CC8427ADC4C}" dt="2023-03-07T10:08:49.725" v="915" actId="1036"/>
          <ac:spMkLst>
            <pc:docMk/>
            <pc:sldMk cId="1333820526" sldId="498"/>
            <ac:spMk id="2" creationId="{5AD99B6B-740E-489A-800D-574F3678D45E}"/>
          </ac:spMkLst>
        </pc:spChg>
      </pc:sldChg>
      <pc:sldChg chg="addSp modSp mod modAnim">
        <pc:chgData name="Tania Jaber" userId="30f9e085-c396-4f52-9857-6635ac4223ae" providerId="ADAL" clId="{0154798D-EA2E-4280-A507-4CC8427ADC4C}" dt="2023-03-07T10:11:44.998" v="921" actId="14100"/>
        <pc:sldMkLst>
          <pc:docMk/>
          <pc:sldMk cId="1414183759" sldId="501"/>
        </pc:sldMkLst>
        <pc:spChg chg="add mod">
          <ac:chgData name="Tania Jaber" userId="30f9e085-c396-4f52-9857-6635ac4223ae" providerId="ADAL" clId="{0154798D-EA2E-4280-A507-4CC8427ADC4C}" dt="2023-03-07T10:11:44.998" v="921" actId="14100"/>
          <ac:spMkLst>
            <pc:docMk/>
            <pc:sldMk cId="1414183759" sldId="501"/>
            <ac:spMk id="5" creationId="{30CB0D3E-7CE0-454A-A43F-384A6C5EAA35}"/>
          </ac:spMkLst>
        </pc:spChg>
      </pc:sldChg>
      <pc:sldChg chg="modSp mod">
        <pc:chgData name="Tania Jaber" userId="30f9e085-c396-4f52-9857-6635ac4223ae" providerId="ADAL" clId="{0154798D-EA2E-4280-A507-4CC8427ADC4C}" dt="2023-03-07T09:05:10.132" v="4" actId="1076"/>
        <pc:sldMkLst>
          <pc:docMk/>
          <pc:sldMk cId="451188557" sldId="504"/>
        </pc:sldMkLst>
        <pc:picChg chg="mod">
          <ac:chgData name="Tania Jaber" userId="30f9e085-c396-4f52-9857-6635ac4223ae" providerId="ADAL" clId="{0154798D-EA2E-4280-A507-4CC8427ADC4C}" dt="2023-03-07T09:05:10.132" v="4" actId="1076"/>
          <ac:picMkLst>
            <pc:docMk/>
            <pc:sldMk cId="451188557" sldId="504"/>
            <ac:picMk id="4" creationId="{00000000-0000-0000-0000-000000000000}"/>
          </ac:picMkLst>
        </pc:picChg>
      </pc:sldChg>
      <pc:sldChg chg="addSp modSp new del mod modNotesTx">
        <pc:chgData name="Tania Jaber" userId="30f9e085-c396-4f52-9857-6635ac4223ae" providerId="ADAL" clId="{0154798D-EA2E-4280-A507-4CC8427ADC4C}" dt="2023-03-07T09:48:29.278" v="674" actId="47"/>
        <pc:sldMkLst>
          <pc:docMk/>
          <pc:sldMk cId="1885706124" sldId="505"/>
        </pc:sldMkLst>
        <pc:picChg chg="add mod">
          <ac:chgData name="Tania Jaber" userId="30f9e085-c396-4f52-9857-6635ac4223ae" providerId="ADAL" clId="{0154798D-EA2E-4280-A507-4CC8427ADC4C}" dt="2023-03-07T09:41:54.958" v="428" actId="962"/>
          <ac:picMkLst>
            <pc:docMk/>
            <pc:sldMk cId="1885706124" sldId="505"/>
            <ac:picMk id="3" creationId="{D2B0A4CA-92FC-487C-8528-2591205CEDF5}"/>
          </ac:picMkLst>
        </pc:picChg>
      </pc:sldChg>
      <pc:sldChg chg="add del">
        <pc:chgData name="Tania Jaber" userId="30f9e085-c396-4f52-9857-6635ac4223ae" providerId="ADAL" clId="{0154798D-EA2E-4280-A507-4CC8427ADC4C}" dt="2023-03-07T10:05:57.747" v="800" actId="47"/>
        <pc:sldMkLst>
          <pc:docMk/>
          <pc:sldMk cId="3288054098" sldId="505"/>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E:\KINGSTON\Thyroid%20Department\Thyroid%20Conferences%20and%20workshops\Thyroid%20Work%20shop%202022%20march\Thyroid%20MDT%20Data%20%20May%202015%20-%202021_sent%20to%20Ms.%20Joan17022022.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lang="en-US" sz="1600" b="1" i="0" u="none" strike="noStrike" kern="1200" spc="0" baseline="0">
                <a:solidFill>
                  <a:schemeClr val="tx1"/>
                </a:solidFill>
                <a:latin typeface="+mn-lt"/>
                <a:ea typeface="+mn-ea"/>
                <a:cs typeface="+mn-cs"/>
              </a:defRPr>
            </a:pPr>
            <a:r>
              <a:rPr lang="en-US" sz="2800" b="1" i="0" u="none" strike="noStrike" kern="1200" spc="0" baseline="0" dirty="0">
                <a:solidFill>
                  <a:schemeClr val="tx1"/>
                </a:solidFill>
                <a:latin typeface="+mn-lt"/>
                <a:ea typeface="+mn-ea"/>
                <a:cs typeface="+mn-cs"/>
              </a:rPr>
              <a:t>Incidence of Thyroid Cancer in Qatar</a:t>
            </a:r>
          </a:p>
          <a:p>
            <a:pPr marL="0" marR="0" lvl="0" indent="0" algn="ctr" defTabSz="914400" rtl="0" eaLnBrk="1" fontAlgn="auto" latinLnBrk="0" hangingPunct="1">
              <a:lnSpc>
                <a:spcPct val="100000"/>
              </a:lnSpc>
              <a:spcBef>
                <a:spcPts val="0"/>
              </a:spcBef>
              <a:spcAft>
                <a:spcPts val="0"/>
              </a:spcAft>
              <a:buClrTx/>
              <a:buSzTx/>
              <a:buFontTx/>
              <a:buNone/>
              <a:tabLst/>
              <a:defRPr lang="en-US" sz="1600" b="1">
                <a:solidFill>
                  <a:schemeClr val="tx1"/>
                </a:solidFill>
              </a:defRPr>
            </a:pPr>
            <a:r>
              <a:rPr lang="en-US" sz="2800" b="1" i="0" u="none" strike="noStrike" kern="1200" spc="0" baseline="0" dirty="0">
                <a:solidFill>
                  <a:schemeClr val="tx1"/>
                </a:solidFill>
                <a:latin typeface="+mn-lt"/>
                <a:ea typeface="+mn-ea"/>
                <a:cs typeface="+mn-cs"/>
              </a:rPr>
              <a:t>(May 2015-2021)</a:t>
            </a:r>
          </a:p>
        </c:rich>
      </c:tx>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lang="en-US" sz="1600" b="1"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Summary!$L$10</c:f>
              <c:strCache>
                <c:ptCount val="1"/>
                <c:pt idx="0">
                  <c:v>Total</c:v>
                </c:pt>
              </c:strCache>
            </c:strRef>
          </c:tx>
          <c:spPr>
            <a:solidFill>
              <a:schemeClr val="accent1"/>
            </a:solidFill>
            <a:ln>
              <a:noFill/>
            </a:ln>
            <a:effectLst/>
          </c:spPr>
          <c:invertIfNegative val="0"/>
          <c:dLbls>
            <c:spPr>
              <a:solidFill>
                <a:schemeClr val="bg1"/>
              </a:solidFill>
              <a:ln>
                <a:solidFill>
                  <a:srgbClr val="FFFF00"/>
                </a:solid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Summary!$M$9:$T$9</c:f>
              <c:strCache>
                <c:ptCount val="8"/>
                <c:pt idx="0">
                  <c:v>2015</c:v>
                </c:pt>
                <c:pt idx="1">
                  <c:v>2016</c:v>
                </c:pt>
                <c:pt idx="2">
                  <c:v>2017</c:v>
                </c:pt>
                <c:pt idx="3">
                  <c:v>2018</c:v>
                </c:pt>
                <c:pt idx="4">
                  <c:v>2019</c:v>
                </c:pt>
                <c:pt idx="5">
                  <c:v>2020</c:v>
                </c:pt>
                <c:pt idx="6">
                  <c:v>2021</c:v>
                </c:pt>
                <c:pt idx="7">
                  <c:v> Total</c:v>
                </c:pt>
              </c:strCache>
            </c:strRef>
          </c:cat>
          <c:val>
            <c:numRef>
              <c:f>Summary!$M$10:$T$10</c:f>
              <c:numCache>
                <c:formatCode>General</c:formatCode>
                <c:ptCount val="8"/>
                <c:pt idx="0">
                  <c:v>160</c:v>
                </c:pt>
                <c:pt idx="1">
                  <c:v>305</c:v>
                </c:pt>
                <c:pt idx="2">
                  <c:v>398</c:v>
                </c:pt>
                <c:pt idx="3">
                  <c:v>504</c:v>
                </c:pt>
                <c:pt idx="4">
                  <c:v>683</c:v>
                </c:pt>
                <c:pt idx="5">
                  <c:v>651</c:v>
                </c:pt>
                <c:pt idx="6">
                  <c:v>801</c:v>
                </c:pt>
                <c:pt idx="7">
                  <c:v>3502</c:v>
                </c:pt>
              </c:numCache>
            </c:numRef>
          </c:val>
          <c:extLst>
            <c:ext xmlns:c16="http://schemas.microsoft.com/office/drawing/2014/chart" uri="{C3380CC4-5D6E-409C-BE32-E72D297353CC}">
              <c16:uniqueId val="{00000000-E1A6-45C7-BCBB-89C94110DB39}"/>
            </c:ext>
          </c:extLst>
        </c:ser>
        <c:ser>
          <c:idx val="1"/>
          <c:order val="1"/>
          <c:tx>
            <c:strRef>
              <c:f>Summary!$L$11</c:f>
              <c:strCache>
                <c:ptCount val="1"/>
                <c:pt idx="0">
                  <c:v> New Cancer Case</c:v>
                </c:pt>
              </c:strCache>
            </c:strRef>
          </c:tx>
          <c:spPr>
            <a:solidFill>
              <a:srgbClr val="92D050"/>
            </a:solidFill>
            <a:ln>
              <a:solidFill>
                <a:srgbClr val="FFFF00"/>
              </a:solidFill>
            </a:ln>
            <a:effectLst/>
          </c:spPr>
          <c:invertIfNegative val="0"/>
          <c:dLbls>
            <c:spPr>
              <a:solidFill>
                <a:schemeClr val="bg1"/>
              </a:solidFill>
              <a:ln>
                <a:solidFill>
                  <a:srgbClr val="FFFF00"/>
                </a:solid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Summary!$M$9:$T$9</c:f>
              <c:strCache>
                <c:ptCount val="8"/>
                <c:pt idx="0">
                  <c:v>2015</c:v>
                </c:pt>
                <c:pt idx="1">
                  <c:v>2016</c:v>
                </c:pt>
                <c:pt idx="2">
                  <c:v>2017</c:v>
                </c:pt>
                <c:pt idx="3">
                  <c:v>2018</c:v>
                </c:pt>
                <c:pt idx="4">
                  <c:v>2019</c:v>
                </c:pt>
                <c:pt idx="5">
                  <c:v>2020</c:v>
                </c:pt>
                <c:pt idx="6">
                  <c:v>2021</c:v>
                </c:pt>
                <c:pt idx="7">
                  <c:v> Total</c:v>
                </c:pt>
              </c:strCache>
            </c:strRef>
          </c:cat>
          <c:val>
            <c:numRef>
              <c:f>Summary!$M$11:$T$11</c:f>
              <c:numCache>
                <c:formatCode>General</c:formatCode>
                <c:ptCount val="8"/>
                <c:pt idx="0">
                  <c:v>46</c:v>
                </c:pt>
                <c:pt idx="1">
                  <c:v>71</c:v>
                </c:pt>
                <c:pt idx="2">
                  <c:v>90</c:v>
                </c:pt>
                <c:pt idx="3">
                  <c:v>102</c:v>
                </c:pt>
                <c:pt idx="4">
                  <c:v>149</c:v>
                </c:pt>
                <c:pt idx="5">
                  <c:v>165</c:v>
                </c:pt>
                <c:pt idx="6">
                  <c:v>206</c:v>
                </c:pt>
                <c:pt idx="7">
                  <c:v>829</c:v>
                </c:pt>
              </c:numCache>
            </c:numRef>
          </c:val>
          <c:extLst>
            <c:ext xmlns:c16="http://schemas.microsoft.com/office/drawing/2014/chart" uri="{C3380CC4-5D6E-409C-BE32-E72D297353CC}">
              <c16:uniqueId val="{00000001-E1A6-45C7-BCBB-89C94110DB39}"/>
            </c:ext>
          </c:extLst>
        </c:ser>
        <c:dLbls>
          <c:showLegendKey val="0"/>
          <c:showVal val="0"/>
          <c:showCatName val="0"/>
          <c:showSerName val="0"/>
          <c:showPercent val="0"/>
          <c:showBubbleSize val="0"/>
        </c:dLbls>
        <c:gapWidth val="129"/>
        <c:overlap val="-35"/>
        <c:axId val="169016223"/>
        <c:axId val="169017887"/>
      </c:barChart>
      <c:catAx>
        <c:axId val="1690162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169017887"/>
        <c:crosses val="autoZero"/>
        <c:auto val="1"/>
        <c:lblAlgn val="ctr"/>
        <c:lblOffset val="100"/>
        <c:noMultiLvlLbl val="0"/>
      </c:catAx>
      <c:valAx>
        <c:axId val="16901788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901622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1"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0"/>
    </c:view3D>
    <c:floor>
      <c:thickness val="0"/>
    </c:floor>
    <c:sideWall>
      <c:thickness val="0"/>
    </c:sideWall>
    <c:backWall>
      <c:thickness val="0"/>
    </c:backWall>
    <c:plotArea>
      <c:layout/>
      <c:bar3DChart>
        <c:barDir val="col"/>
        <c:grouping val="standard"/>
        <c:varyColors val="0"/>
        <c:ser>
          <c:idx val="0"/>
          <c:order val="0"/>
          <c:tx>
            <c:strRef>
              <c:f>Sheet1!$B$1</c:f>
              <c:strCache>
                <c:ptCount val="1"/>
                <c:pt idx="0">
                  <c:v>Diagnostic</c:v>
                </c:pt>
              </c:strCache>
            </c:strRef>
          </c:tx>
          <c:invertIfNegative val="0"/>
          <c:cat>
            <c:strRef>
              <c:f>Sheet1!$A$2:$A$3</c:f>
              <c:strCache>
                <c:ptCount val="2"/>
                <c:pt idx="0">
                  <c:v>Endocrine thyroid FNA clinic</c:v>
                </c:pt>
                <c:pt idx="1">
                  <c:v>Other Department</c:v>
                </c:pt>
              </c:strCache>
            </c:strRef>
          </c:cat>
          <c:val>
            <c:numRef>
              <c:f>Sheet1!$B$2:$B$3</c:f>
              <c:numCache>
                <c:formatCode>0%</c:formatCode>
                <c:ptCount val="2"/>
                <c:pt idx="0" formatCode="0.00%">
                  <c:v>0.873</c:v>
                </c:pt>
                <c:pt idx="1">
                  <c:v>0.32</c:v>
                </c:pt>
              </c:numCache>
            </c:numRef>
          </c:val>
          <c:extLst>
            <c:ext xmlns:c16="http://schemas.microsoft.com/office/drawing/2014/chart" uri="{C3380CC4-5D6E-409C-BE32-E72D297353CC}">
              <c16:uniqueId val="{00000000-7155-494B-B58E-3D49E1E44DCA}"/>
            </c:ext>
          </c:extLst>
        </c:ser>
        <c:ser>
          <c:idx val="1"/>
          <c:order val="1"/>
          <c:tx>
            <c:strRef>
              <c:f>Sheet1!$C$1</c:f>
              <c:strCache>
                <c:ptCount val="1"/>
                <c:pt idx="0">
                  <c:v>Non-diagnostic</c:v>
                </c:pt>
              </c:strCache>
            </c:strRef>
          </c:tx>
          <c:invertIfNegative val="0"/>
          <c:cat>
            <c:strRef>
              <c:f>Sheet1!$A$2:$A$3</c:f>
              <c:strCache>
                <c:ptCount val="2"/>
                <c:pt idx="0">
                  <c:v>Endocrine thyroid FNA clinic</c:v>
                </c:pt>
                <c:pt idx="1">
                  <c:v>Other Department</c:v>
                </c:pt>
              </c:strCache>
            </c:strRef>
          </c:cat>
          <c:val>
            <c:numRef>
              <c:f>Sheet1!$C$2:$C$3</c:f>
              <c:numCache>
                <c:formatCode>0%</c:formatCode>
                <c:ptCount val="2"/>
                <c:pt idx="0" formatCode="0.00%">
                  <c:v>0.127</c:v>
                </c:pt>
                <c:pt idx="1">
                  <c:v>0.68</c:v>
                </c:pt>
              </c:numCache>
            </c:numRef>
          </c:val>
          <c:extLst>
            <c:ext xmlns:c16="http://schemas.microsoft.com/office/drawing/2014/chart" uri="{C3380CC4-5D6E-409C-BE32-E72D297353CC}">
              <c16:uniqueId val="{00000001-7155-494B-B58E-3D49E1E44DCA}"/>
            </c:ext>
          </c:extLst>
        </c:ser>
        <c:dLbls>
          <c:showLegendKey val="0"/>
          <c:showVal val="0"/>
          <c:showCatName val="0"/>
          <c:showSerName val="0"/>
          <c:showPercent val="0"/>
          <c:showBubbleSize val="0"/>
        </c:dLbls>
        <c:gapWidth val="150"/>
        <c:shape val="box"/>
        <c:axId val="126109696"/>
        <c:axId val="128091840"/>
        <c:axId val="54813952"/>
      </c:bar3DChart>
      <c:catAx>
        <c:axId val="126109696"/>
        <c:scaling>
          <c:orientation val="minMax"/>
        </c:scaling>
        <c:delete val="0"/>
        <c:axPos val="b"/>
        <c:numFmt formatCode="General" sourceLinked="0"/>
        <c:majorTickMark val="out"/>
        <c:minorTickMark val="none"/>
        <c:tickLblPos val="nextTo"/>
        <c:crossAx val="128091840"/>
        <c:crosses val="autoZero"/>
        <c:auto val="1"/>
        <c:lblAlgn val="ctr"/>
        <c:lblOffset val="100"/>
        <c:noMultiLvlLbl val="0"/>
      </c:catAx>
      <c:valAx>
        <c:axId val="128091840"/>
        <c:scaling>
          <c:orientation val="minMax"/>
        </c:scaling>
        <c:delete val="0"/>
        <c:axPos val="l"/>
        <c:majorGridlines/>
        <c:numFmt formatCode="0.00%" sourceLinked="1"/>
        <c:majorTickMark val="out"/>
        <c:minorTickMark val="none"/>
        <c:tickLblPos val="nextTo"/>
        <c:crossAx val="126109696"/>
        <c:crosses val="autoZero"/>
        <c:crossBetween val="between"/>
      </c:valAx>
      <c:serAx>
        <c:axId val="54813952"/>
        <c:scaling>
          <c:orientation val="minMax"/>
        </c:scaling>
        <c:delete val="0"/>
        <c:axPos val="b"/>
        <c:majorTickMark val="out"/>
        <c:minorTickMark val="none"/>
        <c:tickLblPos val="nextTo"/>
        <c:crossAx val="128091840"/>
        <c:crosses val="autoZero"/>
      </c:serAx>
    </c:plotArea>
    <c:legend>
      <c:legendPos val="r"/>
      <c:overlay val="0"/>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Thyroid FNA Cytopathology ( %)</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FCEC-47CB-BA5A-4A769F19F0CE}"/>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FCEC-47CB-BA5A-4A769F19F0CE}"/>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FCEC-47CB-BA5A-4A769F19F0CE}"/>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FCEC-47CB-BA5A-4A769F19F0CE}"/>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FCEC-47CB-BA5A-4A769F19F0CE}"/>
              </c:ext>
            </c:extLst>
          </c:dPt>
          <c:dPt>
            <c:idx val="5"/>
            <c:bubble3D val="0"/>
            <c:spPr>
              <a:solidFill>
                <a:schemeClr val="accent6"/>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B-FCEC-47CB-BA5A-4A769F19F0CE}"/>
              </c:ext>
            </c:extLst>
          </c:dPt>
          <c:dLbls>
            <c:dLbl>
              <c:idx val="3"/>
              <c:layout>
                <c:manualLayout>
                  <c:x val="4.6031132798431254E-2"/>
                  <c:y val="0.15475231249254337"/>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FCEC-47CB-BA5A-4A769F19F0CE}"/>
                </c:ext>
              </c:extLst>
            </c:dLbl>
            <c:dLbl>
              <c:idx val="4"/>
              <c:spPr>
                <a:solidFill>
                  <a:srgbClr val="FF0000"/>
                </a:solid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extLst>
                <c:ext xmlns:c16="http://schemas.microsoft.com/office/drawing/2014/chart" uri="{C3380CC4-5D6E-409C-BE32-E72D297353CC}">
                  <c16:uniqueId val="{00000009-FCEC-47CB-BA5A-4A769F19F0CE}"/>
                </c:ext>
              </c:extLst>
            </c:dLbl>
            <c:dLbl>
              <c:idx val="5"/>
              <c:layout>
                <c:manualLayout>
                  <c:x val="1.3716261608418795E-2"/>
                  <c:y val="8.6786375389676318E-2"/>
                </c:manualLayout>
              </c:layout>
              <c:spPr>
                <a:solidFill>
                  <a:srgbClr val="FF0000"/>
                </a:solid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B-FCEC-47CB-BA5A-4A769F19F0CE}"/>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Sheet1!$A$2:$A$7</c:f>
              <c:strCache>
                <c:ptCount val="6"/>
                <c:pt idx="0">
                  <c:v>Nondiagnostic</c:v>
                </c:pt>
                <c:pt idx="1">
                  <c:v>Benign </c:v>
                </c:pt>
                <c:pt idx="2">
                  <c:v>AUS/FLUS</c:v>
                </c:pt>
                <c:pt idx="3">
                  <c:v>FN/SFN</c:v>
                </c:pt>
                <c:pt idx="4">
                  <c:v>Suspicious for malignancy</c:v>
                </c:pt>
                <c:pt idx="5">
                  <c:v>Malignant</c:v>
                </c:pt>
              </c:strCache>
            </c:strRef>
          </c:cat>
          <c:val>
            <c:numRef>
              <c:f>Sheet1!$B$2:$B$7</c:f>
              <c:numCache>
                <c:formatCode>General</c:formatCode>
                <c:ptCount val="6"/>
                <c:pt idx="0">
                  <c:v>25</c:v>
                </c:pt>
                <c:pt idx="1">
                  <c:v>332</c:v>
                </c:pt>
                <c:pt idx="2">
                  <c:v>35</c:v>
                </c:pt>
                <c:pt idx="3">
                  <c:v>4</c:v>
                </c:pt>
                <c:pt idx="4">
                  <c:v>10</c:v>
                </c:pt>
                <c:pt idx="5">
                  <c:v>17</c:v>
                </c:pt>
              </c:numCache>
            </c:numRef>
          </c:val>
          <c:extLst>
            <c:ext xmlns:c16="http://schemas.microsoft.com/office/drawing/2014/chart" uri="{C3380CC4-5D6E-409C-BE32-E72D297353CC}">
              <c16:uniqueId val="{00000000-01DC-43F1-8534-41582028DDBF}"/>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63A2334-088D-E24F-8685-E0844F7E0E1C}"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6D216450-5BA0-B94B-B282-F4EBD48B06F4}">
      <dgm:prSet custT="1"/>
      <dgm:spPr/>
      <dgm:t>
        <a:bodyPr/>
        <a:lstStyle/>
        <a:p>
          <a:r>
            <a:rPr lang="en-US" sz="2400" baseline="0" dirty="0"/>
            <a:t>TSH</a:t>
          </a:r>
          <a:endParaRPr lang="en-US" sz="2400" dirty="0"/>
        </a:p>
      </dgm:t>
    </dgm:pt>
    <dgm:pt modelId="{FC06BF15-B6E5-2747-BEEF-475E785C6B34}" type="parTrans" cxnId="{4FD10F10-ACBE-E84F-A46A-3ADBFB53FDB8}">
      <dgm:prSet/>
      <dgm:spPr/>
      <dgm:t>
        <a:bodyPr/>
        <a:lstStyle/>
        <a:p>
          <a:endParaRPr lang="en-US"/>
        </a:p>
      </dgm:t>
    </dgm:pt>
    <dgm:pt modelId="{9736164D-FB72-AF4E-AC16-F000DC224720}" type="sibTrans" cxnId="{4FD10F10-ACBE-E84F-A46A-3ADBFB53FDB8}">
      <dgm:prSet/>
      <dgm:spPr/>
      <dgm:t>
        <a:bodyPr/>
        <a:lstStyle/>
        <a:p>
          <a:endParaRPr lang="en-US"/>
        </a:p>
      </dgm:t>
    </dgm:pt>
    <dgm:pt modelId="{5DCB7A3F-668C-4742-BBD1-66562E431B65}">
      <dgm:prSet custT="1"/>
      <dgm:spPr/>
      <dgm:t>
        <a:bodyPr/>
        <a:lstStyle/>
        <a:p>
          <a:r>
            <a:rPr lang="en-US" sz="2400" dirty="0"/>
            <a:t>Suppressed</a:t>
          </a:r>
        </a:p>
      </dgm:t>
    </dgm:pt>
    <dgm:pt modelId="{63F540EA-EA3F-774E-8FE5-0D99EF55B9DE}" type="parTrans" cxnId="{57931F3B-7D43-364E-916F-DC471289B7A5}">
      <dgm:prSet/>
      <dgm:spPr/>
      <dgm:t>
        <a:bodyPr/>
        <a:lstStyle/>
        <a:p>
          <a:endParaRPr lang="en-US"/>
        </a:p>
      </dgm:t>
    </dgm:pt>
    <dgm:pt modelId="{9762ADFE-39BF-1547-953E-68753858E048}" type="sibTrans" cxnId="{57931F3B-7D43-364E-916F-DC471289B7A5}">
      <dgm:prSet/>
      <dgm:spPr/>
      <dgm:t>
        <a:bodyPr/>
        <a:lstStyle/>
        <a:p>
          <a:endParaRPr lang="en-US"/>
        </a:p>
      </dgm:t>
    </dgm:pt>
    <dgm:pt modelId="{2AAD26F8-29AB-9341-9E64-F0596F27671B}">
      <dgm:prSet custT="1"/>
      <dgm:spPr/>
      <dgm:t>
        <a:bodyPr/>
        <a:lstStyle/>
        <a:p>
          <a:r>
            <a:rPr lang="en-US" sz="2400" dirty="0"/>
            <a:t>Normal/</a:t>
          </a:r>
        </a:p>
        <a:p>
          <a:r>
            <a:rPr lang="en-US" sz="2400" dirty="0"/>
            <a:t>elevated</a:t>
          </a:r>
        </a:p>
      </dgm:t>
    </dgm:pt>
    <dgm:pt modelId="{876114F3-B628-E24E-B516-CE672EBBD58B}" type="parTrans" cxnId="{AE66F81A-C7FD-3948-AAAC-8CFAFB6432F9}">
      <dgm:prSet/>
      <dgm:spPr/>
      <dgm:t>
        <a:bodyPr/>
        <a:lstStyle/>
        <a:p>
          <a:endParaRPr lang="en-US"/>
        </a:p>
      </dgm:t>
    </dgm:pt>
    <dgm:pt modelId="{DC687C59-0804-1349-8347-656C0CECE1A9}" type="sibTrans" cxnId="{AE66F81A-C7FD-3948-AAAC-8CFAFB6432F9}">
      <dgm:prSet/>
      <dgm:spPr/>
      <dgm:t>
        <a:bodyPr/>
        <a:lstStyle/>
        <a:p>
          <a:endParaRPr lang="en-US"/>
        </a:p>
      </dgm:t>
    </dgm:pt>
    <dgm:pt modelId="{0B23D7BF-584F-C341-973C-A8D2A4F742AA}">
      <dgm:prSet custT="1"/>
      <dgm:spPr/>
      <dgm:t>
        <a:bodyPr/>
        <a:lstStyle/>
        <a:p>
          <a:r>
            <a:rPr lang="en-US" sz="2400" dirty="0"/>
            <a:t>NM Thyroid Uptake scan</a:t>
          </a:r>
        </a:p>
      </dgm:t>
    </dgm:pt>
    <dgm:pt modelId="{AF449794-F6DD-A64E-BB9A-BD21A9948E17}" type="parTrans" cxnId="{DFCEC76D-C335-6D44-80DF-A919819EBFE6}">
      <dgm:prSet/>
      <dgm:spPr/>
      <dgm:t>
        <a:bodyPr/>
        <a:lstStyle/>
        <a:p>
          <a:endParaRPr lang="en-US"/>
        </a:p>
      </dgm:t>
    </dgm:pt>
    <dgm:pt modelId="{368CC619-EBE7-5B45-B2C2-1E5C93571582}" type="sibTrans" cxnId="{DFCEC76D-C335-6D44-80DF-A919819EBFE6}">
      <dgm:prSet/>
      <dgm:spPr/>
      <dgm:t>
        <a:bodyPr/>
        <a:lstStyle/>
        <a:p>
          <a:endParaRPr lang="en-US"/>
        </a:p>
      </dgm:t>
    </dgm:pt>
    <dgm:pt modelId="{6C2935E9-9F40-8340-A9A6-73D0150D0AC5}">
      <dgm:prSet custT="1"/>
      <dgm:spPr/>
      <dgm:t>
        <a:bodyPr/>
        <a:lstStyle/>
        <a:p>
          <a:r>
            <a:rPr lang="en-US" sz="2400" dirty="0"/>
            <a:t>Hot nodule</a:t>
          </a:r>
        </a:p>
      </dgm:t>
    </dgm:pt>
    <dgm:pt modelId="{AC64D76A-7B09-C24B-8F79-918EC06C5A37}" type="parTrans" cxnId="{F2E659A4-4B67-C941-8466-D719844DD5AF}">
      <dgm:prSet/>
      <dgm:spPr/>
      <dgm:t>
        <a:bodyPr/>
        <a:lstStyle/>
        <a:p>
          <a:endParaRPr lang="en-US"/>
        </a:p>
      </dgm:t>
    </dgm:pt>
    <dgm:pt modelId="{AFA87F19-DBC8-4C4E-801A-1069C4ECAD6D}" type="sibTrans" cxnId="{F2E659A4-4B67-C941-8466-D719844DD5AF}">
      <dgm:prSet/>
      <dgm:spPr/>
      <dgm:t>
        <a:bodyPr/>
        <a:lstStyle/>
        <a:p>
          <a:endParaRPr lang="en-US"/>
        </a:p>
      </dgm:t>
    </dgm:pt>
    <dgm:pt modelId="{99AAE486-8437-6E43-8496-58C3312FFA09}">
      <dgm:prSet custT="1"/>
      <dgm:spPr/>
      <dgm:t>
        <a:bodyPr/>
        <a:lstStyle/>
        <a:p>
          <a:r>
            <a:rPr lang="en-US" sz="2400" dirty="0"/>
            <a:t>Cold nodule</a:t>
          </a:r>
        </a:p>
      </dgm:t>
    </dgm:pt>
    <dgm:pt modelId="{FDBDBB9C-E579-CA43-A2FF-8658DACD7791}" type="parTrans" cxnId="{5A9ADD74-7983-F649-8BCA-DE0F2EA4DCC2}">
      <dgm:prSet/>
      <dgm:spPr/>
      <dgm:t>
        <a:bodyPr/>
        <a:lstStyle/>
        <a:p>
          <a:endParaRPr lang="en-US"/>
        </a:p>
      </dgm:t>
    </dgm:pt>
    <dgm:pt modelId="{DECA9490-0DB8-7E48-BC0E-002375F5E4D1}" type="sibTrans" cxnId="{5A9ADD74-7983-F649-8BCA-DE0F2EA4DCC2}">
      <dgm:prSet/>
      <dgm:spPr/>
      <dgm:t>
        <a:bodyPr/>
        <a:lstStyle/>
        <a:p>
          <a:endParaRPr lang="en-US"/>
        </a:p>
      </dgm:t>
    </dgm:pt>
    <dgm:pt modelId="{EDC67F50-A3CC-FC47-89E9-56DCE0174BE8}">
      <dgm:prSet custT="1"/>
      <dgm:spPr/>
      <dgm:t>
        <a:bodyPr/>
        <a:lstStyle/>
        <a:p>
          <a:r>
            <a:rPr lang="en-US" sz="2400" dirty="0"/>
            <a:t>No utility in thyroid uptake scan</a:t>
          </a:r>
        </a:p>
      </dgm:t>
    </dgm:pt>
    <dgm:pt modelId="{682C0702-07C4-4F46-A89A-1F2B99B2F0C7}" type="parTrans" cxnId="{26EFFCAE-FCB0-8E42-9253-0C694095FCA2}">
      <dgm:prSet/>
      <dgm:spPr/>
      <dgm:t>
        <a:bodyPr/>
        <a:lstStyle/>
        <a:p>
          <a:endParaRPr lang="en-US"/>
        </a:p>
      </dgm:t>
    </dgm:pt>
    <dgm:pt modelId="{75C2D1CF-CD5E-4345-81D6-CE73744477B4}" type="sibTrans" cxnId="{26EFFCAE-FCB0-8E42-9253-0C694095FCA2}">
      <dgm:prSet/>
      <dgm:spPr/>
      <dgm:t>
        <a:bodyPr/>
        <a:lstStyle/>
        <a:p>
          <a:endParaRPr lang="en-US"/>
        </a:p>
      </dgm:t>
    </dgm:pt>
    <dgm:pt modelId="{10743C01-5E07-6544-A965-96DEF528EC27}">
      <dgm:prSet custT="1"/>
      <dgm:spPr/>
      <dgm:t>
        <a:bodyPr/>
        <a:lstStyle/>
        <a:p>
          <a:r>
            <a:rPr lang="en-US" sz="2400" dirty="0"/>
            <a:t>FNA </a:t>
          </a:r>
          <a:r>
            <a:rPr lang="en-US" sz="2400" dirty="0" err="1"/>
            <a:t>Bx</a:t>
          </a:r>
          <a:r>
            <a:rPr lang="en-US" sz="2400" dirty="0"/>
            <a:t> if indicated</a:t>
          </a:r>
        </a:p>
      </dgm:t>
    </dgm:pt>
    <dgm:pt modelId="{7164BE23-FECD-D64F-ABE6-A83DF16C3494}" type="parTrans" cxnId="{97D13F1A-A23E-E945-B570-9570D07CA27A}">
      <dgm:prSet/>
      <dgm:spPr/>
      <dgm:t>
        <a:bodyPr/>
        <a:lstStyle/>
        <a:p>
          <a:endParaRPr lang="en-US"/>
        </a:p>
      </dgm:t>
    </dgm:pt>
    <dgm:pt modelId="{227C0FAF-7F73-944A-A9C0-25EBA2D51CD3}" type="sibTrans" cxnId="{97D13F1A-A23E-E945-B570-9570D07CA27A}">
      <dgm:prSet/>
      <dgm:spPr/>
      <dgm:t>
        <a:bodyPr/>
        <a:lstStyle/>
        <a:p>
          <a:endParaRPr lang="en-US"/>
        </a:p>
      </dgm:t>
    </dgm:pt>
    <dgm:pt modelId="{71DE36E5-29CD-354D-AC39-381D7BABA8E5}">
      <dgm:prSet custT="1"/>
      <dgm:spPr/>
      <dgm:t>
        <a:bodyPr/>
        <a:lstStyle/>
        <a:p>
          <a:r>
            <a:rPr lang="en-US" sz="2400" dirty="0"/>
            <a:t>NO biopsy</a:t>
          </a:r>
        </a:p>
      </dgm:t>
    </dgm:pt>
    <dgm:pt modelId="{D6667F0E-B3F3-3B48-9C53-257531F21E62}" type="parTrans" cxnId="{F373A816-89DB-4F4B-AF2A-1FA5F36646B0}">
      <dgm:prSet/>
      <dgm:spPr/>
      <dgm:t>
        <a:bodyPr/>
        <a:lstStyle/>
        <a:p>
          <a:endParaRPr lang="en-US"/>
        </a:p>
      </dgm:t>
    </dgm:pt>
    <dgm:pt modelId="{06D30CB5-E7CC-EA4A-92A3-8FF7CC51FC8B}" type="sibTrans" cxnId="{F373A816-89DB-4F4B-AF2A-1FA5F36646B0}">
      <dgm:prSet/>
      <dgm:spPr/>
      <dgm:t>
        <a:bodyPr/>
        <a:lstStyle/>
        <a:p>
          <a:endParaRPr lang="en-US"/>
        </a:p>
      </dgm:t>
    </dgm:pt>
    <dgm:pt modelId="{68444625-34AE-5D47-9729-C8FF65C57AAE}" type="pres">
      <dgm:prSet presAssocID="{463A2334-088D-E24F-8685-E0844F7E0E1C}" presName="hierChild1" presStyleCnt="0">
        <dgm:presLayoutVars>
          <dgm:orgChart val="1"/>
          <dgm:chPref val="1"/>
          <dgm:dir/>
          <dgm:animOne val="branch"/>
          <dgm:animLvl val="lvl"/>
          <dgm:resizeHandles/>
        </dgm:presLayoutVars>
      </dgm:prSet>
      <dgm:spPr/>
    </dgm:pt>
    <dgm:pt modelId="{8E342257-7DE8-F345-8D4E-3D98FD9B22EB}" type="pres">
      <dgm:prSet presAssocID="{6D216450-5BA0-B94B-B282-F4EBD48B06F4}" presName="hierRoot1" presStyleCnt="0">
        <dgm:presLayoutVars>
          <dgm:hierBranch val="init"/>
        </dgm:presLayoutVars>
      </dgm:prSet>
      <dgm:spPr/>
    </dgm:pt>
    <dgm:pt modelId="{3F2A4AFA-C546-2C4C-834F-A14B61247653}" type="pres">
      <dgm:prSet presAssocID="{6D216450-5BA0-B94B-B282-F4EBD48B06F4}" presName="rootComposite1" presStyleCnt="0"/>
      <dgm:spPr/>
    </dgm:pt>
    <dgm:pt modelId="{D7C5B838-6855-5740-B0E9-8DF747A41192}" type="pres">
      <dgm:prSet presAssocID="{6D216450-5BA0-B94B-B282-F4EBD48B06F4}" presName="rootText1" presStyleLbl="node0" presStyleIdx="0" presStyleCnt="1">
        <dgm:presLayoutVars>
          <dgm:chPref val="3"/>
        </dgm:presLayoutVars>
      </dgm:prSet>
      <dgm:spPr/>
    </dgm:pt>
    <dgm:pt modelId="{07AEA8C8-F6FF-5744-BCF8-982D0F99733B}" type="pres">
      <dgm:prSet presAssocID="{6D216450-5BA0-B94B-B282-F4EBD48B06F4}" presName="rootConnector1" presStyleLbl="node1" presStyleIdx="0" presStyleCnt="0"/>
      <dgm:spPr/>
    </dgm:pt>
    <dgm:pt modelId="{D022BF8F-FB6C-CA4B-BB6B-C2405C2FEF08}" type="pres">
      <dgm:prSet presAssocID="{6D216450-5BA0-B94B-B282-F4EBD48B06F4}" presName="hierChild2" presStyleCnt="0"/>
      <dgm:spPr/>
    </dgm:pt>
    <dgm:pt modelId="{E6F70D04-6F85-8440-A090-3AA5C1538E40}" type="pres">
      <dgm:prSet presAssocID="{63F540EA-EA3F-774E-8FE5-0D99EF55B9DE}" presName="Name37" presStyleLbl="parChTrans1D2" presStyleIdx="0" presStyleCnt="2"/>
      <dgm:spPr/>
    </dgm:pt>
    <dgm:pt modelId="{72141739-68CB-8F41-AA0D-E6290FA4F8B8}" type="pres">
      <dgm:prSet presAssocID="{5DCB7A3F-668C-4742-BBD1-66562E431B65}" presName="hierRoot2" presStyleCnt="0">
        <dgm:presLayoutVars>
          <dgm:hierBranch val="init"/>
        </dgm:presLayoutVars>
      </dgm:prSet>
      <dgm:spPr/>
    </dgm:pt>
    <dgm:pt modelId="{7CBD3B3C-81BD-C94B-8886-ABBE3563785D}" type="pres">
      <dgm:prSet presAssocID="{5DCB7A3F-668C-4742-BBD1-66562E431B65}" presName="rootComposite" presStyleCnt="0"/>
      <dgm:spPr/>
    </dgm:pt>
    <dgm:pt modelId="{662506A1-6272-EE49-9AD3-EBDC8AFFAB84}" type="pres">
      <dgm:prSet presAssocID="{5DCB7A3F-668C-4742-BBD1-66562E431B65}" presName="rootText" presStyleLbl="node2" presStyleIdx="0" presStyleCnt="2">
        <dgm:presLayoutVars>
          <dgm:chPref val="3"/>
        </dgm:presLayoutVars>
      </dgm:prSet>
      <dgm:spPr/>
    </dgm:pt>
    <dgm:pt modelId="{DE3E01DF-68BB-7A4C-B014-AFB8FB49FB30}" type="pres">
      <dgm:prSet presAssocID="{5DCB7A3F-668C-4742-BBD1-66562E431B65}" presName="rootConnector" presStyleLbl="node2" presStyleIdx="0" presStyleCnt="2"/>
      <dgm:spPr/>
    </dgm:pt>
    <dgm:pt modelId="{7B7620A0-7B1C-3C4C-B3B9-45E803D73E03}" type="pres">
      <dgm:prSet presAssocID="{5DCB7A3F-668C-4742-BBD1-66562E431B65}" presName="hierChild4" presStyleCnt="0"/>
      <dgm:spPr/>
    </dgm:pt>
    <dgm:pt modelId="{974BF91D-86C3-E74E-A155-CC3B049EAF54}" type="pres">
      <dgm:prSet presAssocID="{AF449794-F6DD-A64E-BB9A-BD21A9948E17}" presName="Name37" presStyleLbl="parChTrans1D3" presStyleIdx="0" presStyleCnt="3"/>
      <dgm:spPr/>
    </dgm:pt>
    <dgm:pt modelId="{0510F810-8E44-2F48-B484-CA9AC73EC634}" type="pres">
      <dgm:prSet presAssocID="{0B23D7BF-584F-C341-973C-A8D2A4F742AA}" presName="hierRoot2" presStyleCnt="0">
        <dgm:presLayoutVars>
          <dgm:hierBranch val="init"/>
        </dgm:presLayoutVars>
      </dgm:prSet>
      <dgm:spPr/>
    </dgm:pt>
    <dgm:pt modelId="{27FA7CE9-DCA1-054C-9DD1-E5F065FD01D8}" type="pres">
      <dgm:prSet presAssocID="{0B23D7BF-584F-C341-973C-A8D2A4F742AA}" presName="rootComposite" presStyleCnt="0"/>
      <dgm:spPr/>
    </dgm:pt>
    <dgm:pt modelId="{22A37DC8-E34D-BE46-BBD2-D38A14ADA399}" type="pres">
      <dgm:prSet presAssocID="{0B23D7BF-584F-C341-973C-A8D2A4F742AA}" presName="rootText" presStyleLbl="node3" presStyleIdx="0" presStyleCnt="3">
        <dgm:presLayoutVars>
          <dgm:chPref val="3"/>
        </dgm:presLayoutVars>
      </dgm:prSet>
      <dgm:spPr/>
    </dgm:pt>
    <dgm:pt modelId="{9D6B5D3E-EADB-F945-AD49-810AB782EA1A}" type="pres">
      <dgm:prSet presAssocID="{0B23D7BF-584F-C341-973C-A8D2A4F742AA}" presName="rootConnector" presStyleLbl="node3" presStyleIdx="0" presStyleCnt="3"/>
      <dgm:spPr/>
    </dgm:pt>
    <dgm:pt modelId="{F186ED5C-56C0-F64B-A32C-58AC29746AC1}" type="pres">
      <dgm:prSet presAssocID="{0B23D7BF-584F-C341-973C-A8D2A4F742AA}" presName="hierChild4" presStyleCnt="0"/>
      <dgm:spPr/>
    </dgm:pt>
    <dgm:pt modelId="{7C385737-2C7F-554A-A101-C3216FD85F22}" type="pres">
      <dgm:prSet presAssocID="{AC64D76A-7B09-C24B-8F79-918EC06C5A37}" presName="Name37" presStyleLbl="parChTrans1D4" presStyleIdx="0" presStyleCnt="3"/>
      <dgm:spPr/>
    </dgm:pt>
    <dgm:pt modelId="{C59BB364-E582-B648-8F67-518E04A3B3D9}" type="pres">
      <dgm:prSet presAssocID="{6C2935E9-9F40-8340-A9A6-73D0150D0AC5}" presName="hierRoot2" presStyleCnt="0">
        <dgm:presLayoutVars>
          <dgm:hierBranch val="init"/>
        </dgm:presLayoutVars>
      </dgm:prSet>
      <dgm:spPr/>
    </dgm:pt>
    <dgm:pt modelId="{DF1FE4DA-6FA1-9341-9E5D-B5A8107EF402}" type="pres">
      <dgm:prSet presAssocID="{6C2935E9-9F40-8340-A9A6-73D0150D0AC5}" presName="rootComposite" presStyleCnt="0"/>
      <dgm:spPr/>
    </dgm:pt>
    <dgm:pt modelId="{F5E73F73-B775-FA49-974E-AF008B4E17B8}" type="pres">
      <dgm:prSet presAssocID="{6C2935E9-9F40-8340-A9A6-73D0150D0AC5}" presName="rootText" presStyleLbl="node4" presStyleIdx="0" presStyleCnt="3">
        <dgm:presLayoutVars>
          <dgm:chPref val="3"/>
        </dgm:presLayoutVars>
      </dgm:prSet>
      <dgm:spPr/>
    </dgm:pt>
    <dgm:pt modelId="{E57E122E-C75F-684F-B949-B22DB2CA58BE}" type="pres">
      <dgm:prSet presAssocID="{6C2935E9-9F40-8340-A9A6-73D0150D0AC5}" presName="rootConnector" presStyleLbl="node4" presStyleIdx="0" presStyleCnt="3"/>
      <dgm:spPr/>
    </dgm:pt>
    <dgm:pt modelId="{386527AE-2FEF-4946-94E3-8D22F069F331}" type="pres">
      <dgm:prSet presAssocID="{6C2935E9-9F40-8340-A9A6-73D0150D0AC5}" presName="hierChild4" presStyleCnt="0"/>
      <dgm:spPr/>
    </dgm:pt>
    <dgm:pt modelId="{695AA524-471C-4443-A516-5230C023EC06}" type="pres">
      <dgm:prSet presAssocID="{D6667F0E-B3F3-3B48-9C53-257531F21E62}" presName="Name37" presStyleLbl="parChTrans1D4" presStyleIdx="1" presStyleCnt="3"/>
      <dgm:spPr/>
    </dgm:pt>
    <dgm:pt modelId="{597B5441-53DF-224C-B282-EFEADB59B304}" type="pres">
      <dgm:prSet presAssocID="{71DE36E5-29CD-354D-AC39-381D7BABA8E5}" presName="hierRoot2" presStyleCnt="0">
        <dgm:presLayoutVars>
          <dgm:hierBranch val="init"/>
        </dgm:presLayoutVars>
      </dgm:prSet>
      <dgm:spPr/>
    </dgm:pt>
    <dgm:pt modelId="{BA59959F-60D6-A242-BBB1-CACCD3C293D3}" type="pres">
      <dgm:prSet presAssocID="{71DE36E5-29CD-354D-AC39-381D7BABA8E5}" presName="rootComposite" presStyleCnt="0"/>
      <dgm:spPr/>
    </dgm:pt>
    <dgm:pt modelId="{47BD7568-9E77-C740-8B8E-2BBEBDADBFED}" type="pres">
      <dgm:prSet presAssocID="{71DE36E5-29CD-354D-AC39-381D7BABA8E5}" presName="rootText" presStyleLbl="node4" presStyleIdx="1" presStyleCnt="3">
        <dgm:presLayoutVars>
          <dgm:chPref val="3"/>
        </dgm:presLayoutVars>
      </dgm:prSet>
      <dgm:spPr/>
    </dgm:pt>
    <dgm:pt modelId="{ADBEDAF6-3DF1-4A45-B1C4-6B6FFA953B8D}" type="pres">
      <dgm:prSet presAssocID="{71DE36E5-29CD-354D-AC39-381D7BABA8E5}" presName="rootConnector" presStyleLbl="node4" presStyleIdx="1" presStyleCnt="3"/>
      <dgm:spPr/>
    </dgm:pt>
    <dgm:pt modelId="{BFAA41E7-5156-694F-9E93-DDE7003BE3CE}" type="pres">
      <dgm:prSet presAssocID="{71DE36E5-29CD-354D-AC39-381D7BABA8E5}" presName="hierChild4" presStyleCnt="0"/>
      <dgm:spPr/>
    </dgm:pt>
    <dgm:pt modelId="{423EE7A6-7588-A34D-A576-7131AD66117A}" type="pres">
      <dgm:prSet presAssocID="{71DE36E5-29CD-354D-AC39-381D7BABA8E5}" presName="hierChild5" presStyleCnt="0"/>
      <dgm:spPr/>
    </dgm:pt>
    <dgm:pt modelId="{EF7216E6-490E-9E4C-813E-046D94B9F146}" type="pres">
      <dgm:prSet presAssocID="{6C2935E9-9F40-8340-A9A6-73D0150D0AC5}" presName="hierChild5" presStyleCnt="0"/>
      <dgm:spPr/>
    </dgm:pt>
    <dgm:pt modelId="{E118CF96-053D-534F-BF00-D6EAD3CCE1D8}" type="pres">
      <dgm:prSet presAssocID="{FDBDBB9C-E579-CA43-A2FF-8658DACD7791}" presName="Name37" presStyleLbl="parChTrans1D4" presStyleIdx="2" presStyleCnt="3"/>
      <dgm:spPr/>
    </dgm:pt>
    <dgm:pt modelId="{DAD3C7F6-890F-8C43-A1F9-3DB444EF84F5}" type="pres">
      <dgm:prSet presAssocID="{99AAE486-8437-6E43-8496-58C3312FFA09}" presName="hierRoot2" presStyleCnt="0">
        <dgm:presLayoutVars>
          <dgm:hierBranch val="init"/>
        </dgm:presLayoutVars>
      </dgm:prSet>
      <dgm:spPr/>
    </dgm:pt>
    <dgm:pt modelId="{711839B7-4F44-4D4C-BBCB-6765AF190A2E}" type="pres">
      <dgm:prSet presAssocID="{99AAE486-8437-6E43-8496-58C3312FFA09}" presName="rootComposite" presStyleCnt="0"/>
      <dgm:spPr/>
    </dgm:pt>
    <dgm:pt modelId="{B131EDE5-ACF9-0241-8FE6-4E25B4368C4F}" type="pres">
      <dgm:prSet presAssocID="{99AAE486-8437-6E43-8496-58C3312FFA09}" presName="rootText" presStyleLbl="node4" presStyleIdx="2" presStyleCnt="3">
        <dgm:presLayoutVars>
          <dgm:chPref val="3"/>
        </dgm:presLayoutVars>
      </dgm:prSet>
      <dgm:spPr/>
    </dgm:pt>
    <dgm:pt modelId="{DBC8EAB5-7C64-4E4B-BF7E-7B53930C6BAA}" type="pres">
      <dgm:prSet presAssocID="{99AAE486-8437-6E43-8496-58C3312FFA09}" presName="rootConnector" presStyleLbl="node4" presStyleIdx="2" presStyleCnt="3"/>
      <dgm:spPr/>
    </dgm:pt>
    <dgm:pt modelId="{2A3E6536-950F-CB41-9F5E-5BB181EE1D56}" type="pres">
      <dgm:prSet presAssocID="{99AAE486-8437-6E43-8496-58C3312FFA09}" presName="hierChild4" presStyleCnt="0"/>
      <dgm:spPr/>
    </dgm:pt>
    <dgm:pt modelId="{674BB1D7-185A-824B-ADB2-A90E7AF8DB06}" type="pres">
      <dgm:prSet presAssocID="{99AAE486-8437-6E43-8496-58C3312FFA09}" presName="hierChild5" presStyleCnt="0"/>
      <dgm:spPr/>
    </dgm:pt>
    <dgm:pt modelId="{919B8EDA-A81B-E649-A8B4-77139EF48292}" type="pres">
      <dgm:prSet presAssocID="{0B23D7BF-584F-C341-973C-A8D2A4F742AA}" presName="hierChild5" presStyleCnt="0"/>
      <dgm:spPr/>
    </dgm:pt>
    <dgm:pt modelId="{3FDEFDFD-513F-A941-B3AF-43EAF531F1E9}" type="pres">
      <dgm:prSet presAssocID="{5DCB7A3F-668C-4742-BBD1-66562E431B65}" presName="hierChild5" presStyleCnt="0"/>
      <dgm:spPr/>
    </dgm:pt>
    <dgm:pt modelId="{D49B6BAE-D8BF-8C4F-A83C-70A67D29687E}" type="pres">
      <dgm:prSet presAssocID="{876114F3-B628-E24E-B516-CE672EBBD58B}" presName="Name37" presStyleLbl="parChTrans1D2" presStyleIdx="1" presStyleCnt="2"/>
      <dgm:spPr/>
    </dgm:pt>
    <dgm:pt modelId="{DA681040-2E1D-3E49-9A02-A29E20164252}" type="pres">
      <dgm:prSet presAssocID="{2AAD26F8-29AB-9341-9E64-F0596F27671B}" presName="hierRoot2" presStyleCnt="0">
        <dgm:presLayoutVars>
          <dgm:hierBranch val="init"/>
        </dgm:presLayoutVars>
      </dgm:prSet>
      <dgm:spPr/>
    </dgm:pt>
    <dgm:pt modelId="{DED96253-6A9D-0A41-AE71-5B4961D43FD6}" type="pres">
      <dgm:prSet presAssocID="{2AAD26F8-29AB-9341-9E64-F0596F27671B}" presName="rootComposite" presStyleCnt="0"/>
      <dgm:spPr/>
    </dgm:pt>
    <dgm:pt modelId="{C284ED5F-3661-8D4D-B084-6D6A9942840F}" type="pres">
      <dgm:prSet presAssocID="{2AAD26F8-29AB-9341-9E64-F0596F27671B}" presName="rootText" presStyleLbl="node2" presStyleIdx="1" presStyleCnt="2">
        <dgm:presLayoutVars>
          <dgm:chPref val="3"/>
        </dgm:presLayoutVars>
      </dgm:prSet>
      <dgm:spPr/>
    </dgm:pt>
    <dgm:pt modelId="{0FB389F1-C4D6-994E-919E-E63BF86930F0}" type="pres">
      <dgm:prSet presAssocID="{2AAD26F8-29AB-9341-9E64-F0596F27671B}" presName="rootConnector" presStyleLbl="node2" presStyleIdx="1" presStyleCnt="2"/>
      <dgm:spPr/>
    </dgm:pt>
    <dgm:pt modelId="{10ED29C5-AFB8-AF46-8EB0-2C900DE10E9D}" type="pres">
      <dgm:prSet presAssocID="{2AAD26F8-29AB-9341-9E64-F0596F27671B}" presName="hierChild4" presStyleCnt="0"/>
      <dgm:spPr/>
    </dgm:pt>
    <dgm:pt modelId="{2F08CB84-B6F8-E54B-B69E-8C38D9307B98}" type="pres">
      <dgm:prSet presAssocID="{682C0702-07C4-4F46-A89A-1F2B99B2F0C7}" presName="Name37" presStyleLbl="parChTrans1D3" presStyleIdx="1" presStyleCnt="3"/>
      <dgm:spPr/>
    </dgm:pt>
    <dgm:pt modelId="{6EFF7AC8-65D5-1D4A-9CE2-3EE1E7BD3D96}" type="pres">
      <dgm:prSet presAssocID="{EDC67F50-A3CC-FC47-89E9-56DCE0174BE8}" presName="hierRoot2" presStyleCnt="0">
        <dgm:presLayoutVars>
          <dgm:hierBranch val="init"/>
        </dgm:presLayoutVars>
      </dgm:prSet>
      <dgm:spPr/>
    </dgm:pt>
    <dgm:pt modelId="{B65C3ECD-B910-3349-9E85-E639D17EA4B1}" type="pres">
      <dgm:prSet presAssocID="{EDC67F50-A3CC-FC47-89E9-56DCE0174BE8}" presName="rootComposite" presStyleCnt="0"/>
      <dgm:spPr/>
    </dgm:pt>
    <dgm:pt modelId="{8A023B38-DAA3-0D4E-B51E-615197CF901D}" type="pres">
      <dgm:prSet presAssocID="{EDC67F50-A3CC-FC47-89E9-56DCE0174BE8}" presName="rootText" presStyleLbl="node3" presStyleIdx="1" presStyleCnt="3">
        <dgm:presLayoutVars>
          <dgm:chPref val="3"/>
        </dgm:presLayoutVars>
      </dgm:prSet>
      <dgm:spPr/>
    </dgm:pt>
    <dgm:pt modelId="{5F4A1C5C-BA78-5F43-ABCF-381AC6D02213}" type="pres">
      <dgm:prSet presAssocID="{EDC67F50-A3CC-FC47-89E9-56DCE0174BE8}" presName="rootConnector" presStyleLbl="node3" presStyleIdx="1" presStyleCnt="3"/>
      <dgm:spPr/>
    </dgm:pt>
    <dgm:pt modelId="{77F68418-2803-044F-9869-54159BDCC67E}" type="pres">
      <dgm:prSet presAssocID="{EDC67F50-A3CC-FC47-89E9-56DCE0174BE8}" presName="hierChild4" presStyleCnt="0"/>
      <dgm:spPr/>
    </dgm:pt>
    <dgm:pt modelId="{1D67084B-EB6E-5345-A2A1-CEBB8B8E6279}" type="pres">
      <dgm:prSet presAssocID="{EDC67F50-A3CC-FC47-89E9-56DCE0174BE8}" presName="hierChild5" presStyleCnt="0"/>
      <dgm:spPr/>
    </dgm:pt>
    <dgm:pt modelId="{FBCC384B-3D27-C642-AA03-ED8CE2AC0077}" type="pres">
      <dgm:prSet presAssocID="{7164BE23-FECD-D64F-ABE6-A83DF16C3494}" presName="Name37" presStyleLbl="parChTrans1D3" presStyleIdx="2" presStyleCnt="3"/>
      <dgm:spPr/>
    </dgm:pt>
    <dgm:pt modelId="{70A15AD9-D0BB-BB4D-A0CF-0196B24C9F69}" type="pres">
      <dgm:prSet presAssocID="{10743C01-5E07-6544-A965-96DEF528EC27}" presName="hierRoot2" presStyleCnt="0">
        <dgm:presLayoutVars>
          <dgm:hierBranch val="init"/>
        </dgm:presLayoutVars>
      </dgm:prSet>
      <dgm:spPr/>
    </dgm:pt>
    <dgm:pt modelId="{5EAEC3EA-D4EE-4D40-AED4-E272CB302E4F}" type="pres">
      <dgm:prSet presAssocID="{10743C01-5E07-6544-A965-96DEF528EC27}" presName="rootComposite" presStyleCnt="0"/>
      <dgm:spPr/>
    </dgm:pt>
    <dgm:pt modelId="{21DF39A8-DFAC-4043-8846-115F9A52B960}" type="pres">
      <dgm:prSet presAssocID="{10743C01-5E07-6544-A965-96DEF528EC27}" presName="rootText" presStyleLbl="node3" presStyleIdx="2" presStyleCnt="3">
        <dgm:presLayoutVars>
          <dgm:chPref val="3"/>
        </dgm:presLayoutVars>
      </dgm:prSet>
      <dgm:spPr/>
    </dgm:pt>
    <dgm:pt modelId="{39D4DB9B-70E5-4C48-8DE7-C387EAB0B635}" type="pres">
      <dgm:prSet presAssocID="{10743C01-5E07-6544-A965-96DEF528EC27}" presName="rootConnector" presStyleLbl="node3" presStyleIdx="2" presStyleCnt="3"/>
      <dgm:spPr/>
    </dgm:pt>
    <dgm:pt modelId="{9C4A037F-053B-3941-8D3F-D722A3CD19F6}" type="pres">
      <dgm:prSet presAssocID="{10743C01-5E07-6544-A965-96DEF528EC27}" presName="hierChild4" presStyleCnt="0"/>
      <dgm:spPr/>
    </dgm:pt>
    <dgm:pt modelId="{5443AC07-0EBB-7C4A-89D1-2AEA6E1690FC}" type="pres">
      <dgm:prSet presAssocID="{10743C01-5E07-6544-A965-96DEF528EC27}" presName="hierChild5" presStyleCnt="0"/>
      <dgm:spPr/>
    </dgm:pt>
    <dgm:pt modelId="{093B973F-F636-8247-9457-DFCA16F9802C}" type="pres">
      <dgm:prSet presAssocID="{2AAD26F8-29AB-9341-9E64-F0596F27671B}" presName="hierChild5" presStyleCnt="0"/>
      <dgm:spPr/>
    </dgm:pt>
    <dgm:pt modelId="{70DA6A17-E88E-CE47-A68A-649BA09D04E3}" type="pres">
      <dgm:prSet presAssocID="{6D216450-5BA0-B94B-B282-F4EBD48B06F4}" presName="hierChild3" presStyleCnt="0"/>
      <dgm:spPr/>
    </dgm:pt>
  </dgm:ptLst>
  <dgm:cxnLst>
    <dgm:cxn modelId="{3764EC01-56D9-5D45-931A-B74C2E4CE3CF}" type="presOf" srcId="{AF449794-F6DD-A64E-BB9A-BD21A9948E17}" destId="{974BF91D-86C3-E74E-A155-CC3B049EAF54}" srcOrd="0" destOrd="0" presId="urn:microsoft.com/office/officeart/2005/8/layout/orgChart1"/>
    <dgm:cxn modelId="{82233A02-66A1-B941-A309-D35431958DED}" type="presOf" srcId="{63F540EA-EA3F-774E-8FE5-0D99EF55B9DE}" destId="{E6F70D04-6F85-8440-A090-3AA5C1538E40}" srcOrd="0" destOrd="0" presId="urn:microsoft.com/office/officeart/2005/8/layout/orgChart1"/>
    <dgm:cxn modelId="{4FD10F10-ACBE-E84F-A46A-3ADBFB53FDB8}" srcId="{463A2334-088D-E24F-8685-E0844F7E0E1C}" destId="{6D216450-5BA0-B94B-B282-F4EBD48B06F4}" srcOrd="0" destOrd="0" parTransId="{FC06BF15-B6E5-2747-BEEF-475E785C6B34}" sibTransId="{9736164D-FB72-AF4E-AC16-F000DC224720}"/>
    <dgm:cxn modelId="{F373A816-89DB-4F4B-AF2A-1FA5F36646B0}" srcId="{6C2935E9-9F40-8340-A9A6-73D0150D0AC5}" destId="{71DE36E5-29CD-354D-AC39-381D7BABA8E5}" srcOrd="0" destOrd="0" parTransId="{D6667F0E-B3F3-3B48-9C53-257531F21E62}" sibTransId="{06D30CB5-E7CC-EA4A-92A3-8FF7CC51FC8B}"/>
    <dgm:cxn modelId="{97D13F1A-A23E-E945-B570-9570D07CA27A}" srcId="{2AAD26F8-29AB-9341-9E64-F0596F27671B}" destId="{10743C01-5E07-6544-A965-96DEF528EC27}" srcOrd="1" destOrd="0" parTransId="{7164BE23-FECD-D64F-ABE6-A83DF16C3494}" sibTransId="{227C0FAF-7F73-944A-A9C0-25EBA2D51CD3}"/>
    <dgm:cxn modelId="{AE66F81A-C7FD-3948-AAAC-8CFAFB6432F9}" srcId="{6D216450-5BA0-B94B-B282-F4EBD48B06F4}" destId="{2AAD26F8-29AB-9341-9E64-F0596F27671B}" srcOrd="1" destOrd="0" parTransId="{876114F3-B628-E24E-B516-CE672EBBD58B}" sibTransId="{DC687C59-0804-1349-8347-656C0CECE1A9}"/>
    <dgm:cxn modelId="{6DB2381D-1A3A-AE45-B64C-C5929DD93FEF}" type="presOf" srcId="{EDC67F50-A3CC-FC47-89E9-56DCE0174BE8}" destId="{8A023B38-DAA3-0D4E-B51E-615197CF901D}" srcOrd="0" destOrd="0" presId="urn:microsoft.com/office/officeart/2005/8/layout/orgChart1"/>
    <dgm:cxn modelId="{1CF06D20-CA9D-4741-A59F-D71F168E3016}" type="presOf" srcId="{5DCB7A3F-668C-4742-BBD1-66562E431B65}" destId="{DE3E01DF-68BB-7A4C-B014-AFB8FB49FB30}" srcOrd="1" destOrd="0" presId="urn:microsoft.com/office/officeart/2005/8/layout/orgChart1"/>
    <dgm:cxn modelId="{DA9DA423-BFC3-5848-BA34-3002DB3B28CB}" type="presOf" srcId="{463A2334-088D-E24F-8685-E0844F7E0E1C}" destId="{68444625-34AE-5D47-9729-C8FF65C57AAE}" srcOrd="0" destOrd="0" presId="urn:microsoft.com/office/officeart/2005/8/layout/orgChart1"/>
    <dgm:cxn modelId="{2D21AA25-9C86-E14A-AD16-56896F1B87E7}" type="presOf" srcId="{682C0702-07C4-4F46-A89A-1F2B99B2F0C7}" destId="{2F08CB84-B6F8-E54B-B69E-8C38D9307B98}" srcOrd="0" destOrd="0" presId="urn:microsoft.com/office/officeart/2005/8/layout/orgChart1"/>
    <dgm:cxn modelId="{57931F3B-7D43-364E-916F-DC471289B7A5}" srcId="{6D216450-5BA0-B94B-B282-F4EBD48B06F4}" destId="{5DCB7A3F-668C-4742-BBD1-66562E431B65}" srcOrd="0" destOrd="0" parTransId="{63F540EA-EA3F-774E-8FE5-0D99EF55B9DE}" sibTransId="{9762ADFE-39BF-1547-953E-68753858E048}"/>
    <dgm:cxn modelId="{B08E483C-4AE3-AD4B-95CD-72903BDFB788}" type="presOf" srcId="{2AAD26F8-29AB-9341-9E64-F0596F27671B}" destId="{C284ED5F-3661-8D4D-B084-6D6A9942840F}" srcOrd="0" destOrd="0" presId="urn:microsoft.com/office/officeart/2005/8/layout/orgChart1"/>
    <dgm:cxn modelId="{27AD953D-08DD-9C4B-B815-0C0D78AEC6B5}" type="presOf" srcId="{6C2935E9-9F40-8340-A9A6-73D0150D0AC5}" destId="{E57E122E-C75F-684F-B949-B22DB2CA58BE}" srcOrd="1" destOrd="0" presId="urn:microsoft.com/office/officeart/2005/8/layout/orgChart1"/>
    <dgm:cxn modelId="{9661A042-1E5A-5D4C-81BE-A457A39BCBBE}" type="presOf" srcId="{0B23D7BF-584F-C341-973C-A8D2A4F742AA}" destId="{22A37DC8-E34D-BE46-BBD2-D38A14ADA399}" srcOrd="0" destOrd="0" presId="urn:microsoft.com/office/officeart/2005/8/layout/orgChart1"/>
    <dgm:cxn modelId="{9D5E6465-BF12-CC40-A505-D17DE5BD4915}" type="presOf" srcId="{99AAE486-8437-6E43-8496-58C3312FFA09}" destId="{B131EDE5-ACF9-0241-8FE6-4E25B4368C4F}" srcOrd="0" destOrd="0" presId="urn:microsoft.com/office/officeart/2005/8/layout/orgChart1"/>
    <dgm:cxn modelId="{95F38F46-2696-BF47-AFD3-B1A643E9BCDC}" type="presOf" srcId="{71DE36E5-29CD-354D-AC39-381D7BABA8E5}" destId="{ADBEDAF6-3DF1-4A45-B1C4-6B6FFA953B8D}" srcOrd="1" destOrd="0" presId="urn:microsoft.com/office/officeart/2005/8/layout/orgChart1"/>
    <dgm:cxn modelId="{75033D47-DB70-2A4C-BB0B-8136D2632BED}" type="presOf" srcId="{10743C01-5E07-6544-A965-96DEF528EC27}" destId="{21DF39A8-DFAC-4043-8846-115F9A52B960}" srcOrd="0" destOrd="0" presId="urn:microsoft.com/office/officeart/2005/8/layout/orgChart1"/>
    <dgm:cxn modelId="{0C2E026A-E41B-EA45-A8C9-C34072C75B9A}" type="presOf" srcId="{AC64D76A-7B09-C24B-8F79-918EC06C5A37}" destId="{7C385737-2C7F-554A-A101-C3216FD85F22}" srcOrd="0" destOrd="0" presId="urn:microsoft.com/office/officeart/2005/8/layout/orgChart1"/>
    <dgm:cxn modelId="{DFCEC76D-C335-6D44-80DF-A919819EBFE6}" srcId="{5DCB7A3F-668C-4742-BBD1-66562E431B65}" destId="{0B23D7BF-584F-C341-973C-A8D2A4F742AA}" srcOrd="0" destOrd="0" parTransId="{AF449794-F6DD-A64E-BB9A-BD21A9948E17}" sibTransId="{368CC619-EBE7-5B45-B2C2-1E5C93571582}"/>
    <dgm:cxn modelId="{84B7D36E-998F-C343-9401-77CB0BFDD36A}" type="presOf" srcId="{EDC67F50-A3CC-FC47-89E9-56DCE0174BE8}" destId="{5F4A1C5C-BA78-5F43-ABCF-381AC6D02213}" srcOrd="1" destOrd="0" presId="urn:microsoft.com/office/officeart/2005/8/layout/orgChart1"/>
    <dgm:cxn modelId="{A2AF3C51-8266-B04C-AD7C-0B2D03637854}" type="presOf" srcId="{D6667F0E-B3F3-3B48-9C53-257531F21E62}" destId="{695AA524-471C-4443-A516-5230C023EC06}" srcOrd="0" destOrd="0" presId="urn:microsoft.com/office/officeart/2005/8/layout/orgChart1"/>
    <dgm:cxn modelId="{5A9ADD74-7983-F649-8BCA-DE0F2EA4DCC2}" srcId="{0B23D7BF-584F-C341-973C-A8D2A4F742AA}" destId="{99AAE486-8437-6E43-8496-58C3312FFA09}" srcOrd="1" destOrd="0" parTransId="{FDBDBB9C-E579-CA43-A2FF-8658DACD7791}" sibTransId="{DECA9490-0DB8-7E48-BC0E-002375F5E4D1}"/>
    <dgm:cxn modelId="{798BA48F-B4D1-D64F-B267-3A697D4B8D83}" type="presOf" srcId="{2AAD26F8-29AB-9341-9E64-F0596F27671B}" destId="{0FB389F1-C4D6-994E-919E-E63BF86930F0}" srcOrd="1" destOrd="0" presId="urn:microsoft.com/office/officeart/2005/8/layout/orgChart1"/>
    <dgm:cxn modelId="{F2E659A4-4B67-C941-8466-D719844DD5AF}" srcId="{0B23D7BF-584F-C341-973C-A8D2A4F742AA}" destId="{6C2935E9-9F40-8340-A9A6-73D0150D0AC5}" srcOrd="0" destOrd="0" parTransId="{AC64D76A-7B09-C24B-8F79-918EC06C5A37}" sibTransId="{AFA87F19-DBC8-4C4E-801A-1069C4ECAD6D}"/>
    <dgm:cxn modelId="{26EFFCAE-FCB0-8E42-9253-0C694095FCA2}" srcId="{2AAD26F8-29AB-9341-9E64-F0596F27671B}" destId="{EDC67F50-A3CC-FC47-89E9-56DCE0174BE8}" srcOrd="0" destOrd="0" parTransId="{682C0702-07C4-4F46-A89A-1F2B99B2F0C7}" sibTransId="{75C2D1CF-CD5E-4345-81D6-CE73744477B4}"/>
    <dgm:cxn modelId="{76A0FEB6-05DE-E340-8EC7-9674166CB0FD}" type="presOf" srcId="{71DE36E5-29CD-354D-AC39-381D7BABA8E5}" destId="{47BD7568-9E77-C740-8B8E-2BBEBDADBFED}" srcOrd="0" destOrd="0" presId="urn:microsoft.com/office/officeart/2005/8/layout/orgChart1"/>
    <dgm:cxn modelId="{1652E7BA-C2B5-0745-88B8-797EC5A8FF9F}" type="presOf" srcId="{10743C01-5E07-6544-A965-96DEF528EC27}" destId="{39D4DB9B-70E5-4C48-8DE7-C387EAB0B635}" srcOrd="1" destOrd="0" presId="urn:microsoft.com/office/officeart/2005/8/layout/orgChart1"/>
    <dgm:cxn modelId="{B9DC0CCA-7F48-4742-9D15-493114165F01}" type="presOf" srcId="{5DCB7A3F-668C-4742-BBD1-66562E431B65}" destId="{662506A1-6272-EE49-9AD3-EBDC8AFFAB84}" srcOrd="0" destOrd="0" presId="urn:microsoft.com/office/officeart/2005/8/layout/orgChart1"/>
    <dgm:cxn modelId="{0EBB0CCD-CC71-DC48-B9E9-39247B088CAB}" type="presOf" srcId="{FDBDBB9C-E579-CA43-A2FF-8658DACD7791}" destId="{E118CF96-053D-534F-BF00-D6EAD3CCE1D8}" srcOrd="0" destOrd="0" presId="urn:microsoft.com/office/officeart/2005/8/layout/orgChart1"/>
    <dgm:cxn modelId="{3EF7BBD2-152A-BF41-B504-BC8856DAF9AF}" type="presOf" srcId="{6D216450-5BA0-B94B-B282-F4EBD48B06F4}" destId="{D7C5B838-6855-5740-B0E9-8DF747A41192}" srcOrd="0" destOrd="0" presId="urn:microsoft.com/office/officeart/2005/8/layout/orgChart1"/>
    <dgm:cxn modelId="{99F689D3-0167-F54F-8F56-921F8C9F1443}" type="presOf" srcId="{99AAE486-8437-6E43-8496-58C3312FFA09}" destId="{DBC8EAB5-7C64-4E4B-BF7E-7B53930C6BAA}" srcOrd="1" destOrd="0" presId="urn:microsoft.com/office/officeart/2005/8/layout/orgChart1"/>
    <dgm:cxn modelId="{B1E386D5-D373-0940-88E4-011D3EBBBDC5}" type="presOf" srcId="{6D216450-5BA0-B94B-B282-F4EBD48B06F4}" destId="{07AEA8C8-F6FF-5744-BCF8-982D0F99733B}" srcOrd="1" destOrd="0" presId="urn:microsoft.com/office/officeart/2005/8/layout/orgChart1"/>
    <dgm:cxn modelId="{205DD3DD-ABDA-B84F-A662-1D1DD7628364}" type="presOf" srcId="{7164BE23-FECD-D64F-ABE6-A83DF16C3494}" destId="{FBCC384B-3D27-C642-AA03-ED8CE2AC0077}" srcOrd="0" destOrd="0" presId="urn:microsoft.com/office/officeart/2005/8/layout/orgChart1"/>
    <dgm:cxn modelId="{D291A3E5-C54D-6B46-B26C-1453B088A275}" type="presOf" srcId="{876114F3-B628-E24E-B516-CE672EBBD58B}" destId="{D49B6BAE-D8BF-8C4F-A83C-70A67D29687E}" srcOrd="0" destOrd="0" presId="urn:microsoft.com/office/officeart/2005/8/layout/orgChart1"/>
    <dgm:cxn modelId="{965AD8E7-ABB3-4144-9E87-B6A96E54D22C}" type="presOf" srcId="{0B23D7BF-584F-C341-973C-A8D2A4F742AA}" destId="{9D6B5D3E-EADB-F945-AD49-810AB782EA1A}" srcOrd="1" destOrd="0" presId="urn:microsoft.com/office/officeart/2005/8/layout/orgChart1"/>
    <dgm:cxn modelId="{94F160FB-B91D-5E46-8F3F-A6C360C0174E}" type="presOf" srcId="{6C2935E9-9F40-8340-A9A6-73D0150D0AC5}" destId="{F5E73F73-B775-FA49-974E-AF008B4E17B8}" srcOrd="0" destOrd="0" presId="urn:microsoft.com/office/officeart/2005/8/layout/orgChart1"/>
    <dgm:cxn modelId="{06DECB5B-B6EE-324C-8E70-AF73599C63B7}" type="presParOf" srcId="{68444625-34AE-5D47-9729-C8FF65C57AAE}" destId="{8E342257-7DE8-F345-8D4E-3D98FD9B22EB}" srcOrd="0" destOrd="0" presId="urn:microsoft.com/office/officeart/2005/8/layout/orgChart1"/>
    <dgm:cxn modelId="{E58A583F-FB94-BE4C-AA53-CF8A34D97268}" type="presParOf" srcId="{8E342257-7DE8-F345-8D4E-3D98FD9B22EB}" destId="{3F2A4AFA-C546-2C4C-834F-A14B61247653}" srcOrd="0" destOrd="0" presId="urn:microsoft.com/office/officeart/2005/8/layout/orgChart1"/>
    <dgm:cxn modelId="{724DA9F0-9F60-A64D-A5E4-FD837F61FDF7}" type="presParOf" srcId="{3F2A4AFA-C546-2C4C-834F-A14B61247653}" destId="{D7C5B838-6855-5740-B0E9-8DF747A41192}" srcOrd="0" destOrd="0" presId="urn:microsoft.com/office/officeart/2005/8/layout/orgChart1"/>
    <dgm:cxn modelId="{FF886A1D-E30D-7546-8F38-700BDD286CDF}" type="presParOf" srcId="{3F2A4AFA-C546-2C4C-834F-A14B61247653}" destId="{07AEA8C8-F6FF-5744-BCF8-982D0F99733B}" srcOrd="1" destOrd="0" presId="urn:microsoft.com/office/officeart/2005/8/layout/orgChart1"/>
    <dgm:cxn modelId="{60E978AD-DCC9-9140-AE61-E928C7135F83}" type="presParOf" srcId="{8E342257-7DE8-F345-8D4E-3D98FD9B22EB}" destId="{D022BF8F-FB6C-CA4B-BB6B-C2405C2FEF08}" srcOrd="1" destOrd="0" presId="urn:microsoft.com/office/officeart/2005/8/layout/orgChart1"/>
    <dgm:cxn modelId="{BF25C91A-5E37-3042-B9C0-827E63E6A4B9}" type="presParOf" srcId="{D022BF8F-FB6C-CA4B-BB6B-C2405C2FEF08}" destId="{E6F70D04-6F85-8440-A090-3AA5C1538E40}" srcOrd="0" destOrd="0" presId="urn:microsoft.com/office/officeart/2005/8/layout/orgChart1"/>
    <dgm:cxn modelId="{531E2BF0-79AC-FD45-A22F-1814E1861778}" type="presParOf" srcId="{D022BF8F-FB6C-CA4B-BB6B-C2405C2FEF08}" destId="{72141739-68CB-8F41-AA0D-E6290FA4F8B8}" srcOrd="1" destOrd="0" presId="urn:microsoft.com/office/officeart/2005/8/layout/orgChart1"/>
    <dgm:cxn modelId="{7AFA704C-28DB-4345-8A92-D44D8802B1DE}" type="presParOf" srcId="{72141739-68CB-8F41-AA0D-E6290FA4F8B8}" destId="{7CBD3B3C-81BD-C94B-8886-ABBE3563785D}" srcOrd="0" destOrd="0" presId="urn:microsoft.com/office/officeart/2005/8/layout/orgChart1"/>
    <dgm:cxn modelId="{E40C679C-7C11-1A45-A9C2-0878B05D3E41}" type="presParOf" srcId="{7CBD3B3C-81BD-C94B-8886-ABBE3563785D}" destId="{662506A1-6272-EE49-9AD3-EBDC8AFFAB84}" srcOrd="0" destOrd="0" presId="urn:microsoft.com/office/officeart/2005/8/layout/orgChart1"/>
    <dgm:cxn modelId="{83AF868C-AF14-5C4A-96E3-8F563DE79FD7}" type="presParOf" srcId="{7CBD3B3C-81BD-C94B-8886-ABBE3563785D}" destId="{DE3E01DF-68BB-7A4C-B014-AFB8FB49FB30}" srcOrd="1" destOrd="0" presId="urn:microsoft.com/office/officeart/2005/8/layout/orgChart1"/>
    <dgm:cxn modelId="{7E5692FA-FDEE-194B-B658-F1ABD89DFF70}" type="presParOf" srcId="{72141739-68CB-8F41-AA0D-E6290FA4F8B8}" destId="{7B7620A0-7B1C-3C4C-B3B9-45E803D73E03}" srcOrd="1" destOrd="0" presId="urn:microsoft.com/office/officeart/2005/8/layout/orgChart1"/>
    <dgm:cxn modelId="{A23ADCA9-FA9D-1845-9102-F85F5865EEF7}" type="presParOf" srcId="{7B7620A0-7B1C-3C4C-B3B9-45E803D73E03}" destId="{974BF91D-86C3-E74E-A155-CC3B049EAF54}" srcOrd="0" destOrd="0" presId="urn:microsoft.com/office/officeart/2005/8/layout/orgChart1"/>
    <dgm:cxn modelId="{E0CDCBB8-A031-A547-BB8D-7D5293DDC1CD}" type="presParOf" srcId="{7B7620A0-7B1C-3C4C-B3B9-45E803D73E03}" destId="{0510F810-8E44-2F48-B484-CA9AC73EC634}" srcOrd="1" destOrd="0" presId="urn:microsoft.com/office/officeart/2005/8/layout/orgChart1"/>
    <dgm:cxn modelId="{3861F0C0-5F4E-304A-9CD6-4C1C75485EE1}" type="presParOf" srcId="{0510F810-8E44-2F48-B484-CA9AC73EC634}" destId="{27FA7CE9-DCA1-054C-9DD1-E5F065FD01D8}" srcOrd="0" destOrd="0" presId="urn:microsoft.com/office/officeart/2005/8/layout/orgChart1"/>
    <dgm:cxn modelId="{3583B88C-42E1-514E-84E3-E99954E20B89}" type="presParOf" srcId="{27FA7CE9-DCA1-054C-9DD1-E5F065FD01D8}" destId="{22A37DC8-E34D-BE46-BBD2-D38A14ADA399}" srcOrd="0" destOrd="0" presId="urn:microsoft.com/office/officeart/2005/8/layout/orgChart1"/>
    <dgm:cxn modelId="{78DF9C7C-AF79-5E4E-BB3E-E54A8958C400}" type="presParOf" srcId="{27FA7CE9-DCA1-054C-9DD1-E5F065FD01D8}" destId="{9D6B5D3E-EADB-F945-AD49-810AB782EA1A}" srcOrd="1" destOrd="0" presId="urn:microsoft.com/office/officeart/2005/8/layout/orgChart1"/>
    <dgm:cxn modelId="{30521508-95F1-4D4E-BBFE-C1E243AE3327}" type="presParOf" srcId="{0510F810-8E44-2F48-B484-CA9AC73EC634}" destId="{F186ED5C-56C0-F64B-A32C-58AC29746AC1}" srcOrd="1" destOrd="0" presId="urn:microsoft.com/office/officeart/2005/8/layout/orgChart1"/>
    <dgm:cxn modelId="{3D94A1BF-7DEE-F543-9686-14AEBAAAB96E}" type="presParOf" srcId="{F186ED5C-56C0-F64B-A32C-58AC29746AC1}" destId="{7C385737-2C7F-554A-A101-C3216FD85F22}" srcOrd="0" destOrd="0" presId="urn:microsoft.com/office/officeart/2005/8/layout/orgChart1"/>
    <dgm:cxn modelId="{92F90353-EB8F-4847-8B1D-4044924446AC}" type="presParOf" srcId="{F186ED5C-56C0-F64B-A32C-58AC29746AC1}" destId="{C59BB364-E582-B648-8F67-518E04A3B3D9}" srcOrd="1" destOrd="0" presId="urn:microsoft.com/office/officeart/2005/8/layout/orgChart1"/>
    <dgm:cxn modelId="{CA927005-000F-134B-BAAB-69B68CEA0D88}" type="presParOf" srcId="{C59BB364-E582-B648-8F67-518E04A3B3D9}" destId="{DF1FE4DA-6FA1-9341-9E5D-B5A8107EF402}" srcOrd="0" destOrd="0" presId="urn:microsoft.com/office/officeart/2005/8/layout/orgChart1"/>
    <dgm:cxn modelId="{888029AC-AF5F-6441-A5AB-1D6DBBA6DFCE}" type="presParOf" srcId="{DF1FE4DA-6FA1-9341-9E5D-B5A8107EF402}" destId="{F5E73F73-B775-FA49-974E-AF008B4E17B8}" srcOrd="0" destOrd="0" presId="urn:microsoft.com/office/officeart/2005/8/layout/orgChart1"/>
    <dgm:cxn modelId="{6A7C8F7B-41DF-7844-AF5A-577B48DE4E76}" type="presParOf" srcId="{DF1FE4DA-6FA1-9341-9E5D-B5A8107EF402}" destId="{E57E122E-C75F-684F-B949-B22DB2CA58BE}" srcOrd="1" destOrd="0" presId="urn:microsoft.com/office/officeart/2005/8/layout/orgChart1"/>
    <dgm:cxn modelId="{CAE20850-42FF-9D4D-B831-3FE4D9DF1707}" type="presParOf" srcId="{C59BB364-E582-B648-8F67-518E04A3B3D9}" destId="{386527AE-2FEF-4946-94E3-8D22F069F331}" srcOrd="1" destOrd="0" presId="urn:microsoft.com/office/officeart/2005/8/layout/orgChart1"/>
    <dgm:cxn modelId="{9EF1832E-B7D6-6744-8C28-18DD2902B999}" type="presParOf" srcId="{386527AE-2FEF-4946-94E3-8D22F069F331}" destId="{695AA524-471C-4443-A516-5230C023EC06}" srcOrd="0" destOrd="0" presId="urn:microsoft.com/office/officeart/2005/8/layout/orgChart1"/>
    <dgm:cxn modelId="{74FB347A-2200-204D-AA36-5AA9CA22DE9C}" type="presParOf" srcId="{386527AE-2FEF-4946-94E3-8D22F069F331}" destId="{597B5441-53DF-224C-B282-EFEADB59B304}" srcOrd="1" destOrd="0" presId="urn:microsoft.com/office/officeart/2005/8/layout/orgChart1"/>
    <dgm:cxn modelId="{814CAEBC-2A78-CD45-B946-CE03CAEECDCC}" type="presParOf" srcId="{597B5441-53DF-224C-B282-EFEADB59B304}" destId="{BA59959F-60D6-A242-BBB1-CACCD3C293D3}" srcOrd="0" destOrd="0" presId="urn:microsoft.com/office/officeart/2005/8/layout/orgChart1"/>
    <dgm:cxn modelId="{FBB857BB-5F32-AB45-8050-9477A8CAEDB5}" type="presParOf" srcId="{BA59959F-60D6-A242-BBB1-CACCD3C293D3}" destId="{47BD7568-9E77-C740-8B8E-2BBEBDADBFED}" srcOrd="0" destOrd="0" presId="urn:microsoft.com/office/officeart/2005/8/layout/orgChart1"/>
    <dgm:cxn modelId="{2A0D47FE-210C-214D-BF3E-E4EFBB337605}" type="presParOf" srcId="{BA59959F-60D6-A242-BBB1-CACCD3C293D3}" destId="{ADBEDAF6-3DF1-4A45-B1C4-6B6FFA953B8D}" srcOrd="1" destOrd="0" presId="urn:microsoft.com/office/officeart/2005/8/layout/orgChart1"/>
    <dgm:cxn modelId="{144D5437-B2A2-CF48-B542-FA1C3559B6FC}" type="presParOf" srcId="{597B5441-53DF-224C-B282-EFEADB59B304}" destId="{BFAA41E7-5156-694F-9E93-DDE7003BE3CE}" srcOrd="1" destOrd="0" presId="urn:microsoft.com/office/officeart/2005/8/layout/orgChart1"/>
    <dgm:cxn modelId="{121B3154-01A6-1643-BCE4-4DFF7F798CB7}" type="presParOf" srcId="{597B5441-53DF-224C-B282-EFEADB59B304}" destId="{423EE7A6-7588-A34D-A576-7131AD66117A}" srcOrd="2" destOrd="0" presId="urn:microsoft.com/office/officeart/2005/8/layout/orgChart1"/>
    <dgm:cxn modelId="{E28B8759-46E1-AB45-84BA-6DDCCB11EC3E}" type="presParOf" srcId="{C59BB364-E582-B648-8F67-518E04A3B3D9}" destId="{EF7216E6-490E-9E4C-813E-046D94B9F146}" srcOrd="2" destOrd="0" presId="urn:microsoft.com/office/officeart/2005/8/layout/orgChart1"/>
    <dgm:cxn modelId="{8EC0D988-2335-9B48-932E-7B32BF2B27EE}" type="presParOf" srcId="{F186ED5C-56C0-F64B-A32C-58AC29746AC1}" destId="{E118CF96-053D-534F-BF00-D6EAD3CCE1D8}" srcOrd="2" destOrd="0" presId="urn:microsoft.com/office/officeart/2005/8/layout/orgChart1"/>
    <dgm:cxn modelId="{FBFEEA4F-BC3A-8A42-8286-505CA9A25168}" type="presParOf" srcId="{F186ED5C-56C0-F64B-A32C-58AC29746AC1}" destId="{DAD3C7F6-890F-8C43-A1F9-3DB444EF84F5}" srcOrd="3" destOrd="0" presId="urn:microsoft.com/office/officeart/2005/8/layout/orgChart1"/>
    <dgm:cxn modelId="{EC41A520-5FD8-CD49-917C-6D333A2A98A3}" type="presParOf" srcId="{DAD3C7F6-890F-8C43-A1F9-3DB444EF84F5}" destId="{711839B7-4F44-4D4C-BBCB-6765AF190A2E}" srcOrd="0" destOrd="0" presId="urn:microsoft.com/office/officeart/2005/8/layout/orgChart1"/>
    <dgm:cxn modelId="{78B4B103-E44D-8C44-BBE3-28357A7FA72B}" type="presParOf" srcId="{711839B7-4F44-4D4C-BBCB-6765AF190A2E}" destId="{B131EDE5-ACF9-0241-8FE6-4E25B4368C4F}" srcOrd="0" destOrd="0" presId="urn:microsoft.com/office/officeart/2005/8/layout/orgChart1"/>
    <dgm:cxn modelId="{EE4BF480-8E24-CB43-A86D-FDECB5254003}" type="presParOf" srcId="{711839B7-4F44-4D4C-BBCB-6765AF190A2E}" destId="{DBC8EAB5-7C64-4E4B-BF7E-7B53930C6BAA}" srcOrd="1" destOrd="0" presId="urn:microsoft.com/office/officeart/2005/8/layout/orgChart1"/>
    <dgm:cxn modelId="{5B41B41C-F1F9-914E-9E40-31C2779E7FB7}" type="presParOf" srcId="{DAD3C7F6-890F-8C43-A1F9-3DB444EF84F5}" destId="{2A3E6536-950F-CB41-9F5E-5BB181EE1D56}" srcOrd="1" destOrd="0" presId="urn:microsoft.com/office/officeart/2005/8/layout/orgChart1"/>
    <dgm:cxn modelId="{51BC5440-CCD4-3144-9DD3-BAA2ED8A612D}" type="presParOf" srcId="{DAD3C7F6-890F-8C43-A1F9-3DB444EF84F5}" destId="{674BB1D7-185A-824B-ADB2-A90E7AF8DB06}" srcOrd="2" destOrd="0" presId="urn:microsoft.com/office/officeart/2005/8/layout/orgChart1"/>
    <dgm:cxn modelId="{33411079-1F06-A540-8B8E-E70875EEE7BE}" type="presParOf" srcId="{0510F810-8E44-2F48-B484-CA9AC73EC634}" destId="{919B8EDA-A81B-E649-A8B4-77139EF48292}" srcOrd="2" destOrd="0" presId="urn:microsoft.com/office/officeart/2005/8/layout/orgChart1"/>
    <dgm:cxn modelId="{24C95EE6-3103-7249-8896-B93785348C54}" type="presParOf" srcId="{72141739-68CB-8F41-AA0D-E6290FA4F8B8}" destId="{3FDEFDFD-513F-A941-B3AF-43EAF531F1E9}" srcOrd="2" destOrd="0" presId="urn:microsoft.com/office/officeart/2005/8/layout/orgChart1"/>
    <dgm:cxn modelId="{E185BD19-E3BE-4E42-97B7-55052780A785}" type="presParOf" srcId="{D022BF8F-FB6C-CA4B-BB6B-C2405C2FEF08}" destId="{D49B6BAE-D8BF-8C4F-A83C-70A67D29687E}" srcOrd="2" destOrd="0" presId="urn:microsoft.com/office/officeart/2005/8/layout/orgChart1"/>
    <dgm:cxn modelId="{6CCEC9FB-DBC1-7445-93E5-5E13C296B706}" type="presParOf" srcId="{D022BF8F-FB6C-CA4B-BB6B-C2405C2FEF08}" destId="{DA681040-2E1D-3E49-9A02-A29E20164252}" srcOrd="3" destOrd="0" presId="urn:microsoft.com/office/officeart/2005/8/layout/orgChart1"/>
    <dgm:cxn modelId="{70E19A27-F7A4-B14F-AF3D-D2E50A2AB665}" type="presParOf" srcId="{DA681040-2E1D-3E49-9A02-A29E20164252}" destId="{DED96253-6A9D-0A41-AE71-5B4961D43FD6}" srcOrd="0" destOrd="0" presId="urn:microsoft.com/office/officeart/2005/8/layout/orgChart1"/>
    <dgm:cxn modelId="{2ED662E1-9064-5E42-B049-350BC801ED26}" type="presParOf" srcId="{DED96253-6A9D-0A41-AE71-5B4961D43FD6}" destId="{C284ED5F-3661-8D4D-B084-6D6A9942840F}" srcOrd="0" destOrd="0" presId="urn:microsoft.com/office/officeart/2005/8/layout/orgChart1"/>
    <dgm:cxn modelId="{5EF884C8-DE25-CB41-B2E0-6C5E763743D1}" type="presParOf" srcId="{DED96253-6A9D-0A41-AE71-5B4961D43FD6}" destId="{0FB389F1-C4D6-994E-919E-E63BF86930F0}" srcOrd="1" destOrd="0" presId="urn:microsoft.com/office/officeart/2005/8/layout/orgChart1"/>
    <dgm:cxn modelId="{D4FC8D7B-2128-FE42-B781-DB526F2A909E}" type="presParOf" srcId="{DA681040-2E1D-3E49-9A02-A29E20164252}" destId="{10ED29C5-AFB8-AF46-8EB0-2C900DE10E9D}" srcOrd="1" destOrd="0" presId="urn:microsoft.com/office/officeart/2005/8/layout/orgChart1"/>
    <dgm:cxn modelId="{63FB30A6-19D3-7E41-9149-232C606FFD7C}" type="presParOf" srcId="{10ED29C5-AFB8-AF46-8EB0-2C900DE10E9D}" destId="{2F08CB84-B6F8-E54B-B69E-8C38D9307B98}" srcOrd="0" destOrd="0" presId="urn:microsoft.com/office/officeart/2005/8/layout/orgChart1"/>
    <dgm:cxn modelId="{29F6DAC3-F9C4-B84B-B6C5-EAD09D27B8B9}" type="presParOf" srcId="{10ED29C5-AFB8-AF46-8EB0-2C900DE10E9D}" destId="{6EFF7AC8-65D5-1D4A-9CE2-3EE1E7BD3D96}" srcOrd="1" destOrd="0" presId="urn:microsoft.com/office/officeart/2005/8/layout/orgChart1"/>
    <dgm:cxn modelId="{560C38F7-0579-0B42-A3E9-2F974DAC5ECA}" type="presParOf" srcId="{6EFF7AC8-65D5-1D4A-9CE2-3EE1E7BD3D96}" destId="{B65C3ECD-B910-3349-9E85-E639D17EA4B1}" srcOrd="0" destOrd="0" presId="urn:microsoft.com/office/officeart/2005/8/layout/orgChart1"/>
    <dgm:cxn modelId="{C2BC7401-4AE1-3E4A-B7C7-971C8570764D}" type="presParOf" srcId="{B65C3ECD-B910-3349-9E85-E639D17EA4B1}" destId="{8A023B38-DAA3-0D4E-B51E-615197CF901D}" srcOrd="0" destOrd="0" presId="urn:microsoft.com/office/officeart/2005/8/layout/orgChart1"/>
    <dgm:cxn modelId="{F6A7C378-DBFC-3640-A4D6-6B9E235B4EE1}" type="presParOf" srcId="{B65C3ECD-B910-3349-9E85-E639D17EA4B1}" destId="{5F4A1C5C-BA78-5F43-ABCF-381AC6D02213}" srcOrd="1" destOrd="0" presId="urn:microsoft.com/office/officeart/2005/8/layout/orgChart1"/>
    <dgm:cxn modelId="{BEE6FD0F-4ADA-4F4B-82A7-322D7895DB16}" type="presParOf" srcId="{6EFF7AC8-65D5-1D4A-9CE2-3EE1E7BD3D96}" destId="{77F68418-2803-044F-9869-54159BDCC67E}" srcOrd="1" destOrd="0" presId="urn:microsoft.com/office/officeart/2005/8/layout/orgChart1"/>
    <dgm:cxn modelId="{3B0EA304-D622-764C-8B52-B5AC04343CD2}" type="presParOf" srcId="{6EFF7AC8-65D5-1D4A-9CE2-3EE1E7BD3D96}" destId="{1D67084B-EB6E-5345-A2A1-CEBB8B8E6279}" srcOrd="2" destOrd="0" presId="urn:microsoft.com/office/officeart/2005/8/layout/orgChart1"/>
    <dgm:cxn modelId="{8A836E32-1117-854B-B41A-E4524EC02483}" type="presParOf" srcId="{10ED29C5-AFB8-AF46-8EB0-2C900DE10E9D}" destId="{FBCC384B-3D27-C642-AA03-ED8CE2AC0077}" srcOrd="2" destOrd="0" presId="urn:microsoft.com/office/officeart/2005/8/layout/orgChart1"/>
    <dgm:cxn modelId="{E1225D32-BF7B-8441-8467-8CC767AEFAD4}" type="presParOf" srcId="{10ED29C5-AFB8-AF46-8EB0-2C900DE10E9D}" destId="{70A15AD9-D0BB-BB4D-A0CF-0196B24C9F69}" srcOrd="3" destOrd="0" presId="urn:microsoft.com/office/officeart/2005/8/layout/orgChart1"/>
    <dgm:cxn modelId="{77CE0D0C-D862-D04A-8DAF-AF4FCC1BA683}" type="presParOf" srcId="{70A15AD9-D0BB-BB4D-A0CF-0196B24C9F69}" destId="{5EAEC3EA-D4EE-4D40-AED4-E272CB302E4F}" srcOrd="0" destOrd="0" presId="urn:microsoft.com/office/officeart/2005/8/layout/orgChart1"/>
    <dgm:cxn modelId="{4869A33B-90F1-634F-96DC-E493D9A5A36D}" type="presParOf" srcId="{5EAEC3EA-D4EE-4D40-AED4-E272CB302E4F}" destId="{21DF39A8-DFAC-4043-8846-115F9A52B960}" srcOrd="0" destOrd="0" presId="urn:microsoft.com/office/officeart/2005/8/layout/orgChart1"/>
    <dgm:cxn modelId="{0D2405F0-4781-5142-A424-7BFB84A091E2}" type="presParOf" srcId="{5EAEC3EA-D4EE-4D40-AED4-E272CB302E4F}" destId="{39D4DB9B-70E5-4C48-8DE7-C387EAB0B635}" srcOrd="1" destOrd="0" presId="urn:microsoft.com/office/officeart/2005/8/layout/orgChart1"/>
    <dgm:cxn modelId="{51BC64AB-D843-FB49-883D-93A69EA37C48}" type="presParOf" srcId="{70A15AD9-D0BB-BB4D-A0CF-0196B24C9F69}" destId="{9C4A037F-053B-3941-8D3F-D722A3CD19F6}" srcOrd="1" destOrd="0" presId="urn:microsoft.com/office/officeart/2005/8/layout/orgChart1"/>
    <dgm:cxn modelId="{FDD131BD-C6BD-AD46-9537-86D69D337FDC}" type="presParOf" srcId="{70A15AD9-D0BB-BB4D-A0CF-0196B24C9F69}" destId="{5443AC07-0EBB-7C4A-89D1-2AEA6E1690FC}" srcOrd="2" destOrd="0" presId="urn:microsoft.com/office/officeart/2005/8/layout/orgChart1"/>
    <dgm:cxn modelId="{E51EA81F-0DAC-0140-A73E-5F7759E27FDE}" type="presParOf" srcId="{DA681040-2E1D-3E49-9A02-A29E20164252}" destId="{093B973F-F636-8247-9457-DFCA16F9802C}" srcOrd="2" destOrd="0" presId="urn:microsoft.com/office/officeart/2005/8/layout/orgChart1"/>
    <dgm:cxn modelId="{2ED74EF1-56E4-3D4D-82AE-5EFF186652D3}" type="presParOf" srcId="{8E342257-7DE8-F345-8D4E-3D98FD9B22EB}" destId="{70DA6A17-E88E-CE47-A68A-649BA09D04E3}"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CC384B-3D27-C642-AA03-ED8CE2AC0077}">
      <dsp:nvSpPr>
        <dsp:cNvPr id="0" name=""/>
        <dsp:cNvSpPr/>
      </dsp:nvSpPr>
      <dsp:spPr>
        <a:xfrm>
          <a:off x="5379592" y="2344774"/>
          <a:ext cx="290260" cy="2264028"/>
        </a:xfrm>
        <a:custGeom>
          <a:avLst/>
          <a:gdLst/>
          <a:ahLst/>
          <a:cxnLst/>
          <a:rect l="0" t="0" r="0" b="0"/>
          <a:pathLst>
            <a:path>
              <a:moveTo>
                <a:pt x="0" y="0"/>
              </a:moveTo>
              <a:lnTo>
                <a:pt x="0" y="2264028"/>
              </a:lnTo>
              <a:lnTo>
                <a:pt x="290260" y="2264028"/>
              </a:lnTo>
            </a:path>
          </a:pathLst>
        </a:custGeom>
        <a:noFill/>
        <a:ln w="34925" cap="flat" cmpd="sng" algn="in">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F08CB84-B6F8-E54B-B69E-8C38D9307B98}">
      <dsp:nvSpPr>
        <dsp:cNvPr id="0" name=""/>
        <dsp:cNvSpPr/>
      </dsp:nvSpPr>
      <dsp:spPr>
        <a:xfrm>
          <a:off x="5379592" y="2344774"/>
          <a:ext cx="290260" cy="890131"/>
        </a:xfrm>
        <a:custGeom>
          <a:avLst/>
          <a:gdLst/>
          <a:ahLst/>
          <a:cxnLst/>
          <a:rect l="0" t="0" r="0" b="0"/>
          <a:pathLst>
            <a:path>
              <a:moveTo>
                <a:pt x="0" y="0"/>
              </a:moveTo>
              <a:lnTo>
                <a:pt x="0" y="890131"/>
              </a:lnTo>
              <a:lnTo>
                <a:pt x="290260" y="890131"/>
              </a:lnTo>
            </a:path>
          </a:pathLst>
        </a:custGeom>
        <a:noFill/>
        <a:ln w="34925" cap="flat" cmpd="sng" algn="in">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49B6BAE-D8BF-8C4F-A83C-70A67D29687E}">
      <dsp:nvSpPr>
        <dsp:cNvPr id="0" name=""/>
        <dsp:cNvSpPr/>
      </dsp:nvSpPr>
      <dsp:spPr>
        <a:xfrm>
          <a:off x="4639428" y="970877"/>
          <a:ext cx="1514190" cy="406364"/>
        </a:xfrm>
        <a:custGeom>
          <a:avLst/>
          <a:gdLst/>
          <a:ahLst/>
          <a:cxnLst/>
          <a:rect l="0" t="0" r="0" b="0"/>
          <a:pathLst>
            <a:path>
              <a:moveTo>
                <a:pt x="0" y="0"/>
              </a:moveTo>
              <a:lnTo>
                <a:pt x="0" y="203182"/>
              </a:lnTo>
              <a:lnTo>
                <a:pt x="1514190" y="203182"/>
              </a:lnTo>
              <a:lnTo>
                <a:pt x="1514190" y="406364"/>
              </a:lnTo>
            </a:path>
          </a:pathLst>
        </a:custGeom>
        <a:noFill/>
        <a:ln w="34925" cap="flat" cmpd="sng" algn="in">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118CF96-053D-534F-BF00-D6EAD3CCE1D8}">
      <dsp:nvSpPr>
        <dsp:cNvPr id="0" name=""/>
        <dsp:cNvSpPr/>
      </dsp:nvSpPr>
      <dsp:spPr>
        <a:xfrm>
          <a:off x="3125238" y="3718672"/>
          <a:ext cx="1170715" cy="406364"/>
        </a:xfrm>
        <a:custGeom>
          <a:avLst/>
          <a:gdLst/>
          <a:ahLst/>
          <a:cxnLst/>
          <a:rect l="0" t="0" r="0" b="0"/>
          <a:pathLst>
            <a:path>
              <a:moveTo>
                <a:pt x="0" y="0"/>
              </a:moveTo>
              <a:lnTo>
                <a:pt x="0" y="203182"/>
              </a:lnTo>
              <a:lnTo>
                <a:pt x="1170715" y="203182"/>
              </a:lnTo>
              <a:lnTo>
                <a:pt x="1170715" y="406364"/>
              </a:lnTo>
            </a:path>
          </a:pathLst>
        </a:custGeom>
        <a:noFill/>
        <a:ln w="34925" cap="flat" cmpd="sng" algn="in">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95AA524-471C-4443-A516-5230C023EC06}">
      <dsp:nvSpPr>
        <dsp:cNvPr id="0" name=""/>
        <dsp:cNvSpPr/>
      </dsp:nvSpPr>
      <dsp:spPr>
        <a:xfrm>
          <a:off x="1180495" y="5092570"/>
          <a:ext cx="290260" cy="890131"/>
        </a:xfrm>
        <a:custGeom>
          <a:avLst/>
          <a:gdLst/>
          <a:ahLst/>
          <a:cxnLst/>
          <a:rect l="0" t="0" r="0" b="0"/>
          <a:pathLst>
            <a:path>
              <a:moveTo>
                <a:pt x="0" y="0"/>
              </a:moveTo>
              <a:lnTo>
                <a:pt x="0" y="890131"/>
              </a:lnTo>
              <a:lnTo>
                <a:pt x="290260" y="890131"/>
              </a:lnTo>
            </a:path>
          </a:pathLst>
        </a:custGeom>
        <a:noFill/>
        <a:ln w="34925" cap="flat" cmpd="sng" algn="in">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C385737-2C7F-554A-A101-C3216FD85F22}">
      <dsp:nvSpPr>
        <dsp:cNvPr id="0" name=""/>
        <dsp:cNvSpPr/>
      </dsp:nvSpPr>
      <dsp:spPr>
        <a:xfrm>
          <a:off x="1954522" y="3718672"/>
          <a:ext cx="1170715" cy="406364"/>
        </a:xfrm>
        <a:custGeom>
          <a:avLst/>
          <a:gdLst/>
          <a:ahLst/>
          <a:cxnLst/>
          <a:rect l="0" t="0" r="0" b="0"/>
          <a:pathLst>
            <a:path>
              <a:moveTo>
                <a:pt x="1170715" y="0"/>
              </a:moveTo>
              <a:lnTo>
                <a:pt x="1170715" y="203182"/>
              </a:lnTo>
              <a:lnTo>
                <a:pt x="0" y="203182"/>
              </a:lnTo>
              <a:lnTo>
                <a:pt x="0" y="406364"/>
              </a:lnTo>
            </a:path>
          </a:pathLst>
        </a:custGeom>
        <a:noFill/>
        <a:ln w="34925" cap="flat" cmpd="sng" algn="in">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74BF91D-86C3-E74E-A155-CC3B049EAF54}">
      <dsp:nvSpPr>
        <dsp:cNvPr id="0" name=""/>
        <dsp:cNvSpPr/>
      </dsp:nvSpPr>
      <dsp:spPr>
        <a:xfrm>
          <a:off x="3079518" y="2344774"/>
          <a:ext cx="91440" cy="406364"/>
        </a:xfrm>
        <a:custGeom>
          <a:avLst/>
          <a:gdLst/>
          <a:ahLst/>
          <a:cxnLst/>
          <a:rect l="0" t="0" r="0" b="0"/>
          <a:pathLst>
            <a:path>
              <a:moveTo>
                <a:pt x="45720" y="0"/>
              </a:moveTo>
              <a:lnTo>
                <a:pt x="45720" y="406364"/>
              </a:lnTo>
            </a:path>
          </a:pathLst>
        </a:custGeom>
        <a:noFill/>
        <a:ln w="34925" cap="flat" cmpd="sng" algn="in">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6F70D04-6F85-8440-A090-3AA5C1538E40}">
      <dsp:nvSpPr>
        <dsp:cNvPr id="0" name=""/>
        <dsp:cNvSpPr/>
      </dsp:nvSpPr>
      <dsp:spPr>
        <a:xfrm>
          <a:off x="3125238" y="970877"/>
          <a:ext cx="1514190" cy="406364"/>
        </a:xfrm>
        <a:custGeom>
          <a:avLst/>
          <a:gdLst/>
          <a:ahLst/>
          <a:cxnLst/>
          <a:rect l="0" t="0" r="0" b="0"/>
          <a:pathLst>
            <a:path>
              <a:moveTo>
                <a:pt x="1514190" y="0"/>
              </a:moveTo>
              <a:lnTo>
                <a:pt x="1514190" y="203182"/>
              </a:lnTo>
              <a:lnTo>
                <a:pt x="0" y="203182"/>
              </a:lnTo>
              <a:lnTo>
                <a:pt x="0" y="406364"/>
              </a:lnTo>
            </a:path>
          </a:pathLst>
        </a:custGeom>
        <a:noFill/>
        <a:ln w="34925" cap="flat" cmpd="sng" algn="in">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7C5B838-6855-5740-B0E9-8DF747A41192}">
      <dsp:nvSpPr>
        <dsp:cNvPr id="0" name=""/>
        <dsp:cNvSpPr/>
      </dsp:nvSpPr>
      <dsp:spPr>
        <a:xfrm>
          <a:off x="3671895" y="3343"/>
          <a:ext cx="1935067" cy="967533"/>
        </a:xfrm>
        <a:prstGeom prst="rect">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baseline="0" dirty="0"/>
            <a:t>TSH</a:t>
          </a:r>
          <a:endParaRPr lang="en-US" sz="2400" kern="1200" dirty="0"/>
        </a:p>
      </dsp:txBody>
      <dsp:txXfrm>
        <a:off x="3671895" y="3343"/>
        <a:ext cx="1935067" cy="967533"/>
      </dsp:txXfrm>
    </dsp:sp>
    <dsp:sp modelId="{662506A1-6272-EE49-9AD3-EBDC8AFFAB84}">
      <dsp:nvSpPr>
        <dsp:cNvPr id="0" name=""/>
        <dsp:cNvSpPr/>
      </dsp:nvSpPr>
      <dsp:spPr>
        <a:xfrm>
          <a:off x="2157705" y="1377241"/>
          <a:ext cx="1935067" cy="967533"/>
        </a:xfrm>
        <a:prstGeom prst="rect">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Suppressed</a:t>
          </a:r>
        </a:p>
      </dsp:txBody>
      <dsp:txXfrm>
        <a:off x="2157705" y="1377241"/>
        <a:ext cx="1935067" cy="967533"/>
      </dsp:txXfrm>
    </dsp:sp>
    <dsp:sp modelId="{22A37DC8-E34D-BE46-BBD2-D38A14ADA399}">
      <dsp:nvSpPr>
        <dsp:cNvPr id="0" name=""/>
        <dsp:cNvSpPr/>
      </dsp:nvSpPr>
      <dsp:spPr>
        <a:xfrm>
          <a:off x="2157705" y="2751139"/>
          <a:ext cx="1935067" cy="967533"/>
        </a:xfrm>
        <a:prstGeom prst="rect">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NM Thyroid Uptake scan</a:t>
          </a:r>
        </a:p>
      </dsp:txBody>
      <dsp:txXfrm>
        <a:off x="2157705" y="2751139"/>
        <a:ext cx="1935067" cy="967533"/>
      </dsp:txXfrm>
    </dsp:sp>
    <dsp:sp modelId="{F5E73F73-B775-FA49-974E-AF008B4E17B8}">
      <dsp:nvSpPr>
        <dsp:cNvPr id="0" name=""/>
        <dsp:cNvSpPr/>
      </dsp:nvSpPr>
      <dsp:spPr>
        <a:xfrm>
          <a:off x="986989" y="4125037"/>
          <a:ext cx="1935067" cy="967533"/>
        </a:xfrm>
        <a:prstGeom prst="rect">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Hot nodule</a:t>
          </a:r>
        </a:p>
      </dsp:txBody>
      <dsp:txXfrm>
        <a:off x="986989" y="4125037"/>
        <a:ext cx="1935067" cy="967533"/>
      </dsp:txXfrm>
    </dsp:sp>
    <dsp:sp modelId="{47BD7568-9E77-C740-8B8E-2BBEBDADBFED}">
      <dsp:nvSpPr>
        <dsp:cNvPr id="0" name=""/>
        <dsp:cNvSpPr/>
      </dsp:nvSpPr>
      <dsp:spPr>
        <a:xfrm>
          <a:off x="1470756" y="5498934"/>
          <a:ext cx="1935067" cy="967533"/>
        </a:xfrm>
        <a:prstGeom prst="rect">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NO biopsy</a:t>
          </a:r>
        </a:p>
      </dsp:txBody>
      <dsp:txXfrm>
        <a:off x="1470756" y="5498934"/>
        <a:ext cx="1935067" cy="967533"/>
      </dsp:txXfrm>
    </dsp:sp>
    <dsp:sp modelId="{B131EDE5-ACF9-0241-8FE6-4E25B4368C4F}">
      <dsp:nvSpPr>
        <dsp:cNvPr id="0" name=""/>
        <dsp:cNvSpPr/>
      </dsp:nvSpPr>
      <dsp:spPr>
        <a:xfrm>
          <a:off x="3328420" y="4125037"/>
          <a:ext cx="1935067" cy="967533"/>
        </a:xfrm>
        <a:prstGeom prst="rect">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Cold nodule</a:t>
          </a:r>
        </a:p>
      </dsp:txBody>
      <dsp:txXfrm>
        <a:off x="3328420" y="4125037"/>
        <a:ext cx="1935067" cy="967533"/>
      </dsp:txXfrm>
    </dsp:sp>
    <dsp:sp modelId="{C284ED5F-3661-8D4D-B084-6D6A9942840F}">
      <dsp:nvSpPr>
        <dsp:cNvPr id="0" name=""/>
        <dsp:cNvSpPr/>
      </dsp:nvSpPr>
      <dsp:spPr>
        <a:xfrm>
          <a:off x="5186085" y="1377241"/>
          <a:ext cx="1935067" cy="967533"/>
        </a:xfrm>
        <a:prstGeom prst="rect">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Normal/</a:t>
          </a:r>
        </a:p>
        <a:p>
          <a:pPr marL="0" lvl="0" indent="0" algn="ctr" defTabSz="1066800">
            <a:lnSpc>
              <a:spcPct val="90000"/>
            </a:lnSpc>
            <a:spcBef>
              <a:spcPct val="0"/>
            </a:spcBef>
            <a:spcAft>
              <a:spcPct val="35000"/>
            </a:spcAft>
            <a:buNone/>
          </a:pPr>
          <a:r>
            <a:rPr lang="en-US" sz="2400" kern="1200" dirty="0"/>
            <a:t>elevated</a:t>
          </a:r>
        </a:p>
      </dsp:txBody>
      <dsp:txXfrm>
        <a:off x="5186085" y="1377241"/>
        <a:ext cx="1935067" cy="967533"/>
      </dsp:txXfrm>
    </dsp:sp>
    <dsp:sp modelId="{8A023B38-DAA3-0D4E-B51E-615197CF901D}">
      <dsp:nvSpPr>
        <dsp:cNvPr id="0" name=""/>
        <dsp:cNvSpPr/>
      </dsp:nvSpPr>
      <dsp:spPr>
        <a:xfrm>
          <a:off x="5669852" y="2751139"/>
          <a:ext cx="1935067" cy="967533"/>
        </a:xfrm>
        <a:prstGeom prst="rect">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No utility in thyroid uptake scan</a:t>
          </a:r>
        </a:p>
      </dsp:txBody>
      <dsp:txXfrm>
        <a:off x="5669852" y="2751139"/>
        <a:ext cx="1935067" cy="967533"/>
      </dsp:txXfrm>
    </dsp:sp>
    <dsp:sp modelId="{21DF39A8-DFAC-4043-8846-115F9A52B960}">
      <dsp:nvSpPr>
        <dsp:cNvPr id="0" name=""/>
        <dsp:cNvSpPr/>
      </dsp:nvSpPr>
      <dsp:spPr>
        <a:xfrm>
          <a:off x="5669852" y="4125037"/>
          <a:ext cx="1935067" cy="967533"/>
        </a:xfrm>
        <a:prstGeom prst="rect">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FNA </a:t>
          </a:r>
          <a:r>
            <a:rPr lang="en-US" sz="2400" kern="1200" dirty="0" err="1"/>
            <a:t>Bx</a:t>
          </a:r>
          <a:r>
            <a:rPr lang="en-US" sz="2400" kern="1200" dirty="0"/>
            <a:t> if indicated</a:t>
          </a:r>
        </a:p>
      </dsp:txBody>
      <dsp:txXfrm>
        <a:off x="5669852" y="4125037"/>
        <a:ext cx="1935067" cy="967533"/>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2CE5FC-B847-1046-B968-EDA4E45B0F79}" type="datetimeFigureOut">
              <a:rPr lang="en-US" smtClean="0"/>
              <a:t>07/03/2023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B15128-BF16-5B4A-8DFE-86D1A654F467}" type="slidenum">
              <a:rPr lang="en-US" smtClean="0"/>
              <a:t>‹#›</a:t>
            </a:fld>
            <a:endParaRPr lang="en-US"/>
          </a:p>
        </p:txBody>
      </p:sp>
    </p:spTree>
    <p:extLst>
      <p:ext uri="{BB962C8B-B14F-4D97-AF65-F5344CB8AC3E}">
        <p14:creationId xmlns:p14="http://schemas.microsoft.com/office/powerpoint/2010/main" val="11580791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B15128-BF16-5B4A-8DFE-86D1A654F467}" type="slidenum">
              <a:rPr lang="en-US" smtClean="0"/>
              <a:t>1</a:t>
            </a:fld>
            <a:endParaRPr lang="en-US"/>
          </a:p>
        </p:txBody>
      </p:sp>
    </p:spTree>
    <p:extLst>
      <p:ext uri="{BB962C8B-B14F-4D97-AF65-F5344CB8AC3E}">
        <p14:creationId xmlns:p14="http://schemas.microsoft.com/office/powerpoint/2010/main" val="29400710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general, the guiding clinical strategy acknowledges that most thyroid nodules are low risk, and many thyroid cancers pose minimal risk to human health and can be effectively treated.</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 help identify cancers that may benefit from early intervention</a:t>
            </a:r>
          </a:p>
          <a:p>
            <a:endParaRPr lang="en-US" dirty="0"/>
          </a:p>
        </p:txBody>
      </p:sp>
      <p:sp>
        <p:nvSpPr>
          <p:cNvPr id="4" name="Slide Number Placeholder 3"/>
          <p:cNvSpPr>
            <a:spLocks noGrp="1"/>
          </p:cNvSpPr>
          <p:nvPr>
            <p:ph type="sldNum" sz="quarter" idx="5"/>
          </p:nvPr>
        </p:nvSpPr>
        <p:spPr/>
        <p:txBody>
          <a:bodyPr/>
          <a:lstStyle/>
          <a:p>
            <a:fld id="{07B15128-BF16-5B4A-8DFE-86D1A654F467}" type="slidenum">
              <a:rPr lang="en-US" smtClean="0"/>
              <a:t>15</a:t>
            </a:fld>
            <a:endParaRPr lang="en-US"/>
          </a:p>
        </p:txBody>
      </p:sp>
    </p:spTree>
    <p:extLst>
      <p:ext uri="{BB962C8B-B14F-4D97-AF65-F5344CB8AC3E}">
        <p14:creationId xmlns:p14="http://schemas.microsoft.com/office/powerpoint/2010/main" val="42662138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 help identify cancers that may benefit from early intervention</a:t>
            </a:r>
          </a:p>
          <a:p>
            <a:endParaRPr lang="en-US" dirty="0"/>
          </a:p>
          <a:p>
            <a:r>
              <a:rPr lang="en-US" dirty="0"/>
              <a:t>And these are elements we need to ask about in our history and physical exam</a:t>
            </a:r>
          </a:p>
        </p:txBody>
      </p:sp>
      <p:sp>
        <p:nvSpPr>
          <p:cNvPr id="4" name="Slide Number Placeholder 3"/>
          <p:cNvSpPr>
            <a:spLocks noGrp="1"/>
          </p:cNvSpPr>
          <p:nvPr>
            <p:ph type="sldNum" sz="quarter" idx="5"/>
          </p:nvPr>
        </p:nvSpPr>
        <p:spPr/>
        <p:txBody>
          <a:bodyPr/>
          <a:lstStyle/>
          <a:p>
            <a:fld id="{07B15128-BF16-5B4A-8DFE-86D1A654F467}" type="slidenum">
              <a:rPr lang="en-US" smtClean="0"/>
              <a:t>16</a:t>
            </a:fld>
            <a:endParaRPr lang="en-US"/>
          </a:p>
        </p:txBody>
      </p:sp>
    </p:spTree>
    <p:extLst>
      <p:ext uri="{BB962C8B-B14F-4D97-AF65-F5344CB8AC3E}">
        <p14:creationId xmlns:p14="http://schemas.microsoft.com/office/powerpoint/2010/main" val="22740208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FNA </a:t>
            </a:r>
            <a:r>
              <a:rPr lang="en-US" dirty="0" err="1"/>
              <a:t>Bx</a:t>
            </a:r>
            <a:r>
              <a:rPr lang="en-US" dirty="0"/>
              <a:t> if indicated based on US findings</a:t>
            </a:r>
          </a:p>
        </p:txBody>
      </p:sp>
      <p:sp>
        <p:nvSpPr>
          <p:cNvPr id="4" name="Slide Number Placeholder 3"/>
          <p:cNvSpPr>
            <a:spLocks noGrp="1"/>
          </p:cNvSpPr>
          <p:nvPr>
            <p:ph type="sldNum" sz="quarter" idx="5"/>
          </p:nvPr>
        </p:nvSpPr>
        <p:spPr/>
        <p:txBody>
          <a:bodyPr/>
          <a:lstStyle/>
          <a:p>
            <a:fld id="{07B15128-BF16-5B4A-8DFE-86D1A654F467}" type="slidenum">
              <a:rPr lang="en-US" smtClean="0"/>
              <a:t>18</a:t>
            </a:fld>
            <a:endParaRPr lang="en-US"/>
          </a:p>
        </p:txBody>
      </p:sp>
    </p:spTree>
    <p:extLst>
      <p:ext uri="{BB962C8B-B14F-4D97-AF65-F5344CB8AC3E}">
        <p14:creationId xmlns:p14="http://schemas.microsoft.com/office/powerpoint/2010/main" val="25832013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5"/>
          </p:nvPr>
        </p:nvSpPr>
        <p:spPr/>
        <p:txBody>
          <a:bodyPr/>
          <a:lstStyle/>
          <a:p>
            <a:pPr>
              <a:defRPr/>
            </a:pPr>
            <a:fld id="{631E03EB-A7D5-4BCD-9B7F-647A3CBB7323}" type="slidenum">
              <a:rPr lang="en-US" altLang="en-US" smtClean="0"/>
              <a:pPr>
                <a:defRPr/>
              </a:pPr>
              <a:t>19</a:t>
            </a:fld>
            <a:endParaRPr lang="en-US" altLang="en-US"/>
          </a:p>
        </p:txBody>
      </p:sp>
    </p:spTree>
    <p:extLst>
      <p:ext uri="{BB962C8B-B14F-4D97-AF65-F5344CB8AC3E}">
        <p14:creationId xmlns:p14="http://schemas.microsoft.com/office/powerpoint/2010/main" val="42612472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B15128-BF16-5B4A-8DFE-86D1A654F467}" type="slidenum">
              <a:rPr lang="en-US" smtClean="0"/>
              <a:t>20</a:t>
            </a:fld>
            <a:endParaRPr lang="en-US"/>
          </a:p>
        </p:txBody>
      </p:sp>
    </p:spTree>
    <p:extLst>
      <p:ext uri="{BB962C8B-B14F-4D97-AF65-F5344CB8AC3E}">
        <p14:creationId xmlns:p14="http://schemas.microsoft.com/office/powerpoint/2010/main" val="23736668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B15128-BF16-5B4A-8DFE-86D1A654F467}" type="slidenum">
              <a:rPr lang="en-US" smtClean="0"/>
              <a:t>26</a:t>
            </a:fld>
            <a:endParaRPr lang="en-US"/>
          </a:p>
        </p:txBody>
      </p:sp>
    </p:spTree>
    <p:extLst>
      <p:ext uri="{BB962C8B-B14F-4D97-AF65-F5344CB8AC3E}">
        <p14:creationId xmlns:p14="http://schemas.microsoft.com/office/powerpoint/2010/main" val="18159794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ACR Thyroid Imaging, Reporting and Data System (TI-RADS)</a:t>
            </a:r>
            <a:endParaRPr lang="en-US" dirty="0"/>
          </a:p>
        </p:txBody>
      </p:sp>
      <p:sp>
        <p:nvSpPr>
          <p:cNvPr id="4" name="Slide Number Placeholder 3"/>
          <p:cNvSpPr>
            <a:spLocks noGrp="1"/>
          </p:cNvSpPr>
          <p:nvPr>
            <p:ph type="sldNum" sz="quarter" idx="5"/>
          </p:nvPr>
        </p:nvSpPr>
        <p:spPr/>
        <p:txBody>
          <a:bodyPr/>
          <a:lstStyle/>
          <a:p>
            <a:pPr>
              <a:defRPr/>
            </a:pPr>
            <a:fld id="{631E03EB-A7D5-4BCD-9B7F-647A3CBB7323}" type="slidenum">
              <a:rPr lang="en-US" altLang="en-US" smtClean="0"/>
              <a:pPr>
                <a:defRPr/>
              </a:pPr>
              <a:t>27</a:t>
            </a:fld>
            <a:endParaRPr lang="en-US" altLang="en-US"/>
          </a:p>
        </p:txBody>
      </p:sp>
    </p:spTree>
    <p:extLst>
      <p:ext uri="{BB962C8B-B14F-4D97-AF65-F5344CB8AC3E}">
        <p14:creationId xmlns:p14="http://schemas.microsoft.com/office/powerpoint/2010/main" val="29201046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Tessler FN, Middleton WD, Grant EG, Hoang JK, Berland LL, </a:t>
            </a:r>
            <a:r>
              <a:rPr lang="en-US" sz="1200" b="0" i="0" kern="1200" dirty="0" err="1">
                <a:solidFill>
                  <a:schemeClr val="tx1"/>
                </a:solidFill>
                <a:effectLst/>
                <a:latin typeface="+mn-lt"/>
                <a:ea typeface="+mn-ea"/>
                <a:cs typeface="+mn-cs"/>
              </a:rPr>
              <a:t>Teefey</a:t>
            </a:r>
            <a:r>
              <a:rPr lang="en-US" sz="1200" b="0" i="0" kern="1200" dirty="0">
                <a:solidFill>
                  <a:schemeClr val="tx1"/>
                </a:solidFill>
                <a:effectLst/>
                <a:latin typeface="+mn-lt"/>
                <a:ea typeface="+mn-ea"/>
                <a:cs typeface="+mn-cs"/>
              </a:rPr>
              <a:t> SA, </a:t>
            </a:r>
            <a:r>
              <a:rPr lang="en-US" sz="1200" b="0" i="0" kern="1200" dirty="0" err="1">
                <a:solidFill>
                  <a:schemeClr val="tx1"/>
                </a:solidFill>
                <a:effectLst/>
                <a:latin typeface="+mn-lt"/>
                <a:ea typeface="+mn-ea"/>
                <a:cs typeface="+mn-cs"/>
              </a:rPr>
              <a:t>Cronan</a:t>
            </a:r>
            <a:r>
              <a:rPr lang="en-US" sz="1200" b="0" i="0" kern="1200" dirty="0">
                <a:solidFill>
                  <a:schemeClr val="tx1"/>
                </a:solidFill>
                <a:effectLst/>
                <a:latin typeface="+mn-lt"/>
                <a:ea typeface="+mn-ea"/>
                <a:cs typeface="+mn-cs"/>
              </a:rPr>
              <a:t> JJ, Beland MD, </a:t>
            </a:r>
            <a:r>
              <a:rPr lang="en-US" sz="1200" b="0" i="0" kern="1200" dirty="0" err="1">
                <a:solidFill>
                  <a:schemeClr val="tx1"/>
                </a:solidFill>
                <a:effectLst/>
                <a:latin typeface="+mn-lt"/>
                <a:ea typeface="+mn-ea"/>
                <a:cs typeface="+mn-cs"/>
              </a:rPr>
              <a:t>Desser</a:t>
            </a:r>
            <a:r>
              <a:rPr lang="en-US" sz="1200" b="0" i="0" kern="1200" dirty="0">
                <a:solidFill>
                  <a:schemeClr val="tx1"/>
                </a:solidFill>
                <a:effectLst/>
                <a:latin typeface="+mn-lt"/>
                <a:ea typeface="+mn-ea"/>
                <a:cs typeface="+mn-cs"/>
              </a:rPr>
              <a:t> TS, Frates MC, Hammers LW, Hamper UM, Langer JE, Reading CC, </a:t>
            </a:r>
            <a:r>
              <a:rPr lang="en-US" sz="1200" b="0" i="0" kern="1200" dirty="0" err="1">
                <a:solidFill>
                  <a:schemeClr val="tx1"/>
                </a:solidFill>
                <a:effectLst/>
                <a:latin typeface="+mn-lt"/>
                <a:ea typeface="+mn-ea"/>
                <a:cs typeface="+mn-cs"/>
              </a:rPr>
              <a:t>Scoutt</a:t>
            </a:r>
            <a:r>
              <a:rPr lang="en-US" sz="1200" b="0" i="0" kern="1200" dirty="0">
                <a:solidFill>
                  <a:schemeClr val="tx1"/>
                </a:solidFill>
                <a:effectLst/>
                <a:latin typeface="+mn-lt"/>
                <a:ea typeface="+mn-ea"/>
                <a:cs typeface="+mn-cs"/>
              </a:rPr>
              <a:t> LM, Stavros AT. ACR Thyroid Imaging, Reporting and Data System (TI-RADS): White Paper of the ACR TI-RADS Committee. J Am Coll </a:t>
            </a:r>
            <a:r>
              <a:rPr lang="en-US" sz="1200" b="0" i="0" kern="1200" dirty="0" err="1">
                <a:solidFill>
                  <a:schemeClr val="tx1"/>
                </a:solidFill>
                <a:effectLst/>
                <a:latin typeface="+mn-lt"/>
                <a:ea typeface="+mn-ea"/>
                <a:cs typeface="+mn-cs"/>
              </a:rPr>
              <a:t>Radiol</a:t>
            </a:r>
            <a:r>
              <a:rPr lang="en-US" sz="1200" b="0" i="0" kern="1200" dirty="0">
                <a:solidFill>
                  <a:schemeClr val="tx1"/>
                </a:solidFill>
                <a:effectLst/>
                <a:latin typeface="+mn-lt"/>
                <a:ea typeface="+mn-ea"/>
                <a:cs typeface="+mn-cs"/>
              </a:rPr>
              <a:t>. 2017 May;14(5):587-595. </a:t>
            </a:r>
            <a:r>
              <a:rPr lang="en-US" sz="1200" b="0" i="0" kern="1200" dirty="0" err="1">
                <a:solidFill>
                  <a:schemeClr val="tx1"/>
                </a:solidFill>
                <a:effectLst/>
                <a:latin typeface="+mn-lt"/>
                <a:ea typeface="+mn-ea"/>
                <a:cs typeface="+mn-cs"/>
              </a:rPr>
              <a:t>doi</a:t>
            </a:r>
            <a:r>
              <a:rPr lang="en-US" sz="1200" b="0" i="0" kern="1200" dirty="0">
                <a:solidFill>
                  <a:schemeClr val="tx1"/>
                </a:solidFill>
                <a:effectLst/>
                <a:latin typeface="+mn-lt"/>
                <a:ea typeface="+mn-ea"/>
                <a:cs typeface="+mn-cs"/>
              </a:rPr>
              <a:t>: 10.1016/j.jacr.2017.01.046. </a:t>
            </a:r>
            <a:r>
              <a:rPr lang="en-US" sz="1200" b="0" i="0" kern="1200" dirty="0" err="1">
                <a:solidFill>
                  <a:schemeClr val="tx1"/>
                </a:solidFill>
                <a:effectLst/>
                <a:latin typeface="+mn-lt"/>
                <a:ea typeface="+mn-ea"/>
                <a:cs typeface="+mn-cs"/>
              </a:rPr>
              <a:t>Epub</a:t>
            </a:r>
            <a:r>
              <a:rPr lang="en-US" sz="1200" b="0" i="0" kern="1200" dirty="0">
                <a:solidFill>
                  <a:schemeClr val="tx1"/>
                </a:solidFill>
                <a:effectLst/>
                <a:latin typeface="+mn-lt"/>
                <a:ea typeface="+mn-ea"/>
                <a:cs typeface="+mn-cs"/>
              </a:rPr>
              <a:t> 2017 Apr 2. PMID: 28372962.</a:t>
            </a:r>
            <a:endParaRPr lang="en-US" dirty="0"/>
          </a:p>
        </p:txBody>
      </p:sp>
      <p:sp>
        <p:nvSpPr>
          <p:cNvPr id="4" name="Slide Number Placeholder 3"/>
          <p:cNvSpPr>
            <a:spLocks noGrp="1"/>
          </p:cNvSpPr>
          <p:nvPr>
            <p:ph type="sldNum" sz="quarter" idx="5"/>
          </p:nvPr>
        </p:nvSpPr>
        <p:spPr/>
        <p:txBody>
          <a:bodyPr/>
          <a:lstStyle/>
          <a:p>
            <a:fld id="{07B15128-BF16-5B4A-8DFE-86D1A654F467}" type="slidenum">
              <a:rPr lang="en-US" smtClean="0"/>
              <a:t>28</a:t>
            </a:fld>
            <a:endParaRPr lang="en-US"/>
          </a:p>
        </p:txBody>
      </p:sp>
    </p:spTree>
    <p:extLst>
      <p:ext uri="{BB962C8B-B14F-4D97-AF65-F5344CB8AC3E}">
        <p14:creationId xmlns:p14="http://schemas.microsoft.com/office/powerpoint/2010/main" val="15016868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Pattern of suspicious</a:t>
            </a:r>
            <a:r>
              <a:rPr lang="en-US" baseline="0" dirty="0"/>
              <a:t> features to risk stratify thyroid nodules according to US characteristics </a:t>
            </a:r>
            <a:endParaRPr lang="en-US" dirty="0"/>
          </a:p>
        </p:txBody>
      </p:sp>
      <p:sp>
        <p:nvSpPr>
          <p:cNvPr id="4" name="Slide Number Placeholder 3"/>
          <p:cNvSpPr>
            <a:spLocks noGrp="1"/>
          </p:cNvSpPr>
          <p:nvPr>
            <p:ph type="sldNum" sz="quarter" idx="10"/>
          </p:nvPr>
        </p:nvSpPr>
        <p:spPr/>
        <p:txBody>
          <a:bodyPr/>
          <a:lstStyle/>
          <a:p>
            <a:fld id="{07B15128-BF16-5B4A-8DFE-86D1A654F467}" type="slidenum">
              <a:rPr lang="en-US" smtClean="0"/>
              <a:t>29</a:t>
            </a:fld>
            <a:endParaRPr lang="en-US"/>
          </a:p>
        </p:txBody>
      </p:sp>
    </p:spTree>
    <p:extLst>
      <p:ext uri="{BB962C8B-B14F-4D97-AF65-F5344CB8AC3E}">
        <p14:creationId xmlns:p14="http://schemas.microsoft.com/office/powerpoint/2010/main" val="35066538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B15128-BF16-5B4A-8DFE-86D1A654F467}" type="slidenum">
              <a:rPr lang="en-US" smtClean="0"/>
              <a:t>31</a:t>
            </a:fld>
            <a:endParaRPr lang="en-US"/>
          </a:p>
        </p:txBody>
      </p:sp>
    </p:spTree>
    <p:extLst>
      <p:ext uri="{BB962C8B-B14F-4D97-AF65-F5344CB8AC3E}">
        <p14:creationId xmlns:p14="http://schemas.microsoft.com/office/powerpoint/2010/main" val="27104508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Why, which, When, What And Then?</a:t>
            </a:r>
            <a:endParaRPr lang="en-US" dirty="0"/>
          </a:p>
        </p:txBody>
      </p:sp>
      <p:sp>
        <p:nvSpPr>
          <p:cNvPr id="4" name="Slide Number Placeholder 3"/>
          <p:cNvSpPr>
            <a:spLocks noGrp="1"/>
          </p:cNvSpPr>
          <p:nvPr>
            <p:ph type="sldNum" sz="quarter" idx="5"/>
          </p:nvPr>
        </p:nvSpPr>
        <p:spPr/>
        <p:txBody>
          <a:bodyPr/>
          <a:lstStyle/>
          <a:p>
            <a:fld id="{07B15128-BF16-5B4A-8DFE-86D1A654F467}" type="slidenum">
              <a:rPr lang="en-US" smtClean="0"/>
              <a:t>3</a:t>
            </a:fld>
            <a:endParaRPr lang="en-US"/>
          </a:p>
        </p:txBody>
      </p:sp>
    </p:spTree>
    <p:extLst>
      <p:ext uri="{BB962C8B-B14F-4D97-AF65-F5344CB8AC3E}">
        <p14:creationId xmlns:p14="http://schemas.microsoft.com/office/powerpoint/2010/main" val="3820712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greatest sensitivity is characterized by ATA</a:t>
            </a:r>
          </a:p>
          <a:p>
            <a:r>
              <a:rPr lang="en-US" dirty="0"/>
              <a:t>(87%) and K-TIRADS (86%), and the highest specificity by ACR TI-RADS (64%). In a</a:t>
            </a:r>
          </a:p>
          <a:p>
            <a:r>
              <a:rPr lang="en-US" dirty="0"/>
              <a:t>head-to-head analysis, ACR TI-RADS has the highest diagnostic odds ratio: ACR TI-RADS</a:t>
            </a:r>
          </a:p>
          <a:p>
            <a:r>
              <a:rPr lang="en-US" dirty="0"/>
              <a:t>Cancers 2023, 15, 708 3 of 24</a:t>
            </a:r>
          </a:p>
          <a:p>
            <a:r>
              <a:rPr lang="en-US" dirty="0"/>
              <a:t>vs. ATA at 5.6 vs. 2.9 with p = 0.002</a:t>
            </a:r>
          </a:p>
          <a:p>
            <a:r>
              <a:rPr lang="en-US" dirty="0" err="1"/>
              <a:t>Castellana</a:t>
            </a:r>
            <a:r>
              <a:rPr lang="en-US" dirty="0"/>
              <a:t>, M.; </a:t>
            </a:r>
            <a:r>
              <a:rPr lang="en-US" dirty="0" err="1"/>
              <a:t>Castellana</a:t>
            </a:r>
            <a:r>
              <a:rPr lang="en-US" dirty="0"/>
              <a:t>, C.; Treglia, G.; </a:t>
            </a:r>
            <a:r>
              <a:rPr lang="en-US" dirty="0" err="1"/>
              <a:t>Giorgino</a:t>
            </a:r>
            <a:r>
              <a:rPr lang="en-US" dirty="0"/>
              <a:t>, F.; </a:t>
            </a:r>
            <a:r>
              <a:rPr lang="en-US" dirty="0" err="1"/>
              <a:t>Giovanella</a:t>
            </a:r>
            <a:r>
              <a:rPr lang="en-US" dirty="0"/>
              <a:t>, L.; Russ, G.; </a:t>
            </a:r>
            <a:r>
              <a:rPr lang="en-US" dirty="0" err="1"/>
              <a:t>Trimboli</a:t>
            </a:r>
            <a:r>
              <a:rPr lang="en-US" dirty="0"/>
              <a:t>, P. Performance of Five Ultrasound Risk Stratification Systems in Selecting Thyroid Nodules for FNA. J. Clin. Endocrinol. </a:t>
            </a:r>
            <a:r>
              <a:rPr lang="en-US" dirty="0" err="1"/>
              <a:t>Metab</a:t>
            </a:r>
            <a:r>
              <a:rPr lang="en-US" dirty="0"/>
              <a:t>. 2020, 105, 1659–1669.</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Tirads</a:t>
            </a:r>
            <a:r>
              <a:rPr lang="en-US" dirty="0"/>
              <a:t> update </a:t>
            </a:r>
          </a:p>
          <a:p>
            <a:endParaRPr lang="en-US" dirty="0"/>
          </a:p>
        </p:txBody>
      </p:sp>
      <p:sp>
        <p:nvSpPr>
          <p:cNvPr id="4" name="Slide Number Placeholder 3"/>
          <p:cNvSpPr>
            <a:spLocks noGrp="1"/>
          </p:cNvSpPr>
          <p:nvPr>
            <p:ph type="sldNum" sz="quarter" idx="5"/>
          </p:nvPr>
        </p:nvSpPr>
        <p:spPr/>
        <p:txBody>
          <a:bodyPr/>
          <a:lstStyle/>
          <a:p>
            <a:fld id="{07B15128-BF16-5B4A-8DFE-86D1A654F467}" type="slidenum">
              <a:rPr lang="en-US" smtClean="0"/>
              <a:t>32</a:t>
            </a:fld>
            <a:endParaRPr lang="en-US"/>
          </a:p>
        </p:txBody>
      </p:sp>
    </p:spTree>
    <p:extLst>
      <p:ext uri="{BB962C8B-B14F-4D97-AF65-F5344CB8AC3E}">
        <p14:creationId xmlns:p14="http://schemas.microsoft.com/office/powerpoint/2010/main" val="25002608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Updated Bethesda coming summer 2023</a:t>
            </a:r>
          </a:p>
        </p:txBody>
      </p:sp>
      <p:sp>
        <p:nvSpPr>
          <p:cNvPr id="4" name="Slide Number Placeholder 3"/>
          <p:cNvSpPr>
            <a:spLocks noGrp="1"/>
          </p:cNvSpPr>
          <p:nvPr>
            <p:ph type="sldNum" sz="quarter" idx="5"/>
          </p:nvPr>
        </p:nvSpPr>
        <p:spPr/>
        <p:txBody>
          <a:bodyPr/>
          <a:lstStyle/>
          <a:p>
            <a:fld id="{07B15128-BF16-5B4A-8DFE-86D1A654F467}" type="slidenum">
              <a:rPr lang="en-US" smtClean="0"/>
              <a:t>33</a:t>
            </a:fld>
            <a:endParaRPr lang="en-US"/>
          </a:p>
        </p:txBody>
      </p:sp>
    </p:spTree>
    <p:extLst>
      <p:ext uri="{BB962C8B-B14F-4D97-AF65-F5344CB8AC3E}">
        <p14:creationId xmlns:p14="http://schemas.microsoft.com/office/powerpoint/2010/main" val="42162595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Updated Bethesda coming summer 2023</a:t>
            </a:r>
          </a:p>
          <a:p>
            <a:endParaRPr lang="en-US" dirty="0"/>
          </a:p>
        </p:txBody>
      </p:sp>
      <p:sp>
        <p:nvSpPr>
          <p:cNvPr id="4" name="Slide Number Placeholder 3"/>
          <p:cNvSpPr>
            <a:spLocks noGrp="1"/>
          </p:cNvSpPr>
          <p:nvPr>
            <p:ph type="sldNum" sz="quarter" idx="5"/>
          </p:nvPr>
        </p:nvSpPr>
        <p:spPr/>
        <p:txBody>
          <a:bodyPr/>
          <a:lstStyle/>
          <a:p>
            <a:fld id="{07B15128-BF16-5B4A-8DFE-86D1A654F467}" type="slidenum">
              <a:rPr lang="en-US" smtClean="0"/>
              <a:t>34</a:t>
            </a:fld>
            <a:endParaRPr lang="en-US"/>
          </a:p>
        </p:txBody>
      </p:sp>
    </p:spTree>
    <p:extLst>
      <p:ext uri="{BB962C8B-B14F-4D97-AF65-F5344CB8AC3E}">
        <p14:creationId xmlns:p14="http://schemas.microsoft.com/office/powerpoint/2010/main" val="42822711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Mutations occur principally in genes coding for proteins in the mitogen-activated protein kinase (MAPK or</a:t>
            </a:r>
          </a:p>
          <a:p>
            <a:r>
              <a:rPr lang="en-US" sz="1200" kern="1200" dirty="0">
                <a:solidFill>
                  <a:schemeClr val="tx1"/>
                </a:solidFill>
                <a:effectLst/>
                <a:latin typeface="+mn-lt"/>
                <a:ea typeface="+mn-ea"/>
                <a:cs typeface="+mn-cs"/>
              </a:rPr>
              <a:t>MAP kinase) pathway that regulates cellular proliferation and differentiation.</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 mutation in the BRAF gene (V600E) is found in approximately 40% of papillary thyroid cancers, as well as in</a:t>
            </a:r>
          </a:p>
          <a:p>
            <a:r>
              <a:rPr lang="en-US" sz="1200" kern="1200" dirty="0">
                <a:solidFill>
                  <a:schemeClr val="tx1"/>
                </a:solidFill>
                <a:effectLst/>
                <a:latin typeface="+mn-lt"/>
                <a:ea typeface="+mn-ea"/>
                <a:cs typeface="+mn-cs"/>
              </a:rPr>
              <a:t>some poorly differentiated (33%) and anaplastic cancers (45%)</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Mutations in the RAS gene family are found in some papillary cancers (13%, generally</a:t>
            </a:r>
          </a:p>
          <a:p>
            <a:r>
              <a:rPr lang="en-US" sz="1200" kern="1200" dirty="0">
                <a:solidFill>
                  <a:schemeClr val="tx1"/>
                </a:solidFill>
                <a:effectLst/>
                <a:latin typeface="+mn-lt"/>
                <a:ea typeface="+mn-ea"/>
                <a:cs typeface="+mn-cs"/>
              </a:rPr>
              <a:t>the encapsulated follicular variant), follicular thyroid cancers (40%-50%), benign follicular adenomas (20%-40%),54 as well as</a:t>
            </a:r>
          </a:p>
          <a:p>
            <a:r>
              <a:rPr lang="en-US" sz="1200" kern="1200" dirty="0">
                <a:solidFill>
                  <a:schemeClr val="tx1"/>
                </a:solidFill>
                <a:effectLst/>
                <a:latin typeface="+mn-lt"/>
                <a:ea typeface="+mn-ea"/>
                <a:cs typeface="+mn-cs"/>
              </a:rPr>
              <a:t>in NIFTP (30%).</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Fusion genes, hybrid genes formed from 2 previously separate genes— RET/PTC oncogene—has been associated with radiation-related</a:t>
            </a:r>
          </a:p>
          <a:p>
            <a:r>
              <a:rPr lang="en-US" sz="1200" kern="1200" dirty="0">
                <a:solidFill>
                  <a:schemeClr val="tx1"/>
                </a:solidFill>
                <a:effectLst/>
                <a:latin typeface="+mn-lt"/>
                <a:ea typeface="+mn-ea"/>
                <a:cs typeface="+mn-cs"/>
              </a:rPr>
              <a:t>papillary thyroid cancers. </a:t>
            </a:r>
          </a:p>
          <a:p>
            <a:r>
              <a:rPr lang="en-US" sz="1200" kern="1200" dirty="0">
                <a:solidFill>
                  <a:schemeClr val="tx1"/>
                </a:solidFill>
                <a:effectLst/>
                <a:latin typeface="+mn-lt"/>
                <a:ea typeface="+mn-ea"/>
                <a:cs typeface="+mn-cs"/>
              </a:rPr>
              <a:t>Another fusion gene between the gene coding for the thyroid transcription factor PAX8 and the peroxisome</a:t>
            </a:r>
          </a:p>
          <a:p>
            <a:r>
              <a:rPr lang="en-US" sz="1200" kern="1200" dirty="0">
                <a:solidFill>
                  <a:schemeClr val="tx1"/>
                </a:solidFill>
                <a:effectLst/>
                <a:latin typeface="+mn-lt"/>
                <a:ea typeface="+mn-ea"/>
                <a:cs typeface="+mn-cs"/>
              </a:rPr>
              <a:t>proliferator-activated receptor, gamma isoform (PPARG)</a:t>
            </a:r>
          </a:p>
          <a:p>
            <a:r>
              <a:rPr lang="en-US" sz="1200" kern="1200" dirty="0">
                <a:solidFill>
                  <a:schemeClr val="tx1"/>
                </a:solidFill>
                <a:effectLst/>
                <a:latin typeface="+mn-lt"/>
                <a:ea typeface="+mn-ea"/>
                <a:cs typeface="+mn-cs"/>
              </a:rPr>
              <a:t>gene (PAX8/PPARG) is seen in some follicular thyroid cancers</a:t>
            </a:r>
          </a:p>
          <a:p>
            <a:r>
              <a:rPr lang="en-US" sz="1200" kern="1200" dirty="0">
                <a:solidFill>
                  <a:schemeClr val="tx1"/>
                </a:solidFill>
                <a:effectLst/>
                <a:latin typeface="+mn-lt"/>
                <a:ea typeface="+mn-ea"/>
                <a:cs typeface="+mn-cs"/>
              </a:rPr>
              <a:t>(30%-35%),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Mutations in the telomerase reverse transcriptase (TERT) and TP53 tumor suppressor</a:t>
            </a:r>
          </a:p>
          <a:p>
            <a:r>
              <a:rPr lang="en-US" sz="1200" kern="1200" dirty="0">
                <a:solidFill>
                  <a:schemeClr val="tx1"/>
                </a:solidFill>
                <a:effectLst/>
                <a:latin typeface="+mn-lt"/>
                <a:ea typeface="+mn-ea"/>
                <a:cs typeface="+mn-cs"/>
              </a:rPr>
              <a:t>genes have also been observed in some thyroid cancers.</a:t>
            </a:r>
          </a:p>
          <a:p>
            <a:endParaRPr lang="en-US" dirty="0"/>
          </a:p>
        </p:txBody>
      </p:sp>
      <p:sp>
        <p:nvSpPr>
          <p:cNvPr id="4" name="Slide Number Placeholder 3"/>
          <p:cNvSpPr>
            <a:spLocks noGrp="1"/>
          </p:cNvSpPr>
          <p:nvPr>
            <p:ph type="sldNum" sz="quarter" idx="5"/>
          </p:nvPr>
        </p:nvSpPr>
        <p:spPr/>
        <p:txBody>
          <a:bodyPr/>
          <a:lstStyle/>
          <a:p>
            <a:fld id="{07B15128-BF16-5B4A-8DFE-86D1A654F467}" type="slidenum">
              <a:rPr lang="en-US" smtClean="0"/>
              <a:t>35</a:t>
            </a:fld>
            <a:endParaRPr lang="en-US"/>
          </a:p>
        </p:txBody>
      </p:sp>
    </p:spTree>
    <p:extLst>
      <p:ext uri="{BB962C8B-B14F-4D97-AF65-F5344CB8AC3E}">
        <p14:creationId xmlns:p14="http://schemas.microsoft.com/office/powerpoint/2010/main" val="21987239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High cost of testing</a:t>
            </a:r>
          </a:p>
          <a:p>
            <a:r>
              <a:rPr lang="en-US" sz="1200" kern="1200" dirty="0">
                <a:solidFill>
                  <a:schemeClr val="tx1"/>
                </a:solidFill>
                <a:effectLst/>
                <a:latin typeface="+mn-lt"/>
                <a:ea typeface="+mn-ea"/>
                <a:cs typeface="+mn-cs"/>
              </a:rPr>
              <a:t>Although the numbers of thyroidectomies “saved” may offset the cost</a:t>
            </a: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07B15128-BF16-5B4A-8DFE-86D1A654F467}" type="slidenum">
              <a:rPr lang="en-US" smtClean="0"/>
              <a:t>36</a:t>
            </a:fld>
            <a:endParaRPr lang="en-US"/>
          </a:p>
        </p:txBody>
      </p:sp>
    </p:spTree>
    <p:extLst>
      <p:ext uri="{BB962C8B-B14F-4D97-AF65-F5344CB8AC3E}">
        <p14:creationId xmlns:p14="http://schemas.microsoft.com/office/powerpoint/2010/main" val="29434463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High cost of testing</a:t>
            </a:r>
          </a:p>
          <a:p>
            <a:r>
              <a:rPr lang="en-US" sz="1200" kern="1200" dirty="0">
                <a:solidFill>
                  <a:schemeClr val="tx1"/>
                </a:solidFill>
                <a:effectLst/>
                <a:latin typeface="+mn-lt"/>
                <a:ea typeface="+mn-ea"/>
                <a:cs typeface="+mn-cs"/>
              </a:rPr>
              <a:t>Although the numbers of thyroidectomies “saved” may offset the cost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No perfect test at this point to say whether a nodule is malignant or not</a:t>
            </a:r>
          </a:p>
          <a:p>
            <a:endParaRPr lang="en-US" dirty="0"/>
          </a:p>
        </p:txBody>
      </p:sp>
      <p:sp>
        <p:nvSpPr>
          <p:cNvPr id="4" name="Slide Number Placeholder 3"/>
          <p:cNvSpPr>
            <a:spLocks noGrp="1"/>
          </p:cNvSpPr>
          <p:nvPr>
            <p:ph type="sldNum" sz="quarter" idx="5"/>
          </p:nvPr>
        </p:nvSpPr>
        <p:spPr/>
        <p:txBody>
          <a:bodyPr/>
          <a:lstStyle/>
          <a:p>
            <a:fld id="{07B15128-BF16-5B4A-8DFE-86D1A654F467}" type="slidenum">
              <a:rPr lang="en-US" smtClean="0"/>
              <a:t>37</a:t>
            </a:fld>
            <a:endParaRPr lang="en-US"/>
          </a:p>
        </p:txBody>
      </p:sp>
    </p:spTree>
    <p:extLst>
      <p:ext uri="{BB962C8B-B14F-4D97-AF65-F5344CB8AC3E}">
        <p14:creationId xmlns:p14="http://schemas.microsoft.com/office/powerpoint/2010/main" val="10869848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Of the two concepts mentioned above, supervised learning is much more commonly chosen in medicine. It includes several different algorithms, essentially belonging to two different groups: convolutional neural networks (CNNs) and non-neural networks [24]. Deep neural networks, which include CNNs, are considered the gold standard in image analysis [24,26]. CNNs that analyze images are designed along the lines of the animal visual cortex. They are highly complex systems consisting of many different interconnected layers. </a:t>
            </a:r>
          </a:p>
          <a:p>
            <a:endParaRPr lang="en-US" dirty="0"/>
          </a:p>
          <a:p>
            <a:r>
              <a:rPr lang="en-US" dirty="0"/>
              <a:t>[26–28]. In clinical practice, the key difference between CNNs and non-neural networks, e.g., random forest and support vector machines (SVMs), is that CNNs do not require prior handcrafted feature extraction from the input data. In addition, prior segmentation of tumors by human is not needed for analysis using CNNs [24,27]. The application of AI in the diagnosis of thyroid nodules is developing in many different directions. Programs using both CNN and non-neural methods are being analyzed. The usefulness of the algorithms in making independent decisions and as an adjunct to physicians for even greater accuracy in classifying visualized lesions is being tested. The most important report from studies conducted in recent years seems to be that AI is on par with experienced radiologists in its assessment and can be successfully used as a computer-aided diagnosis (CAD) system in assisting clinicians, especially less experienced ones, in making further diagnostic and therapeutic decision</a:t>
            </a:r>
          </a:p>
        </p:txBody>
      </p:sp>
      <p:sp>
        <p:nvSpPr>
          <p:cNvPr id="4" name="Slide Number Placeholder 3"/>
          <p:cNvSpPr>
            <a:spLocks noGrp="1"/>
          </p:cNvSpPr>
          <p:nvPr>
            <p:ph type="sldNum" sz="quarter" idx="5"/>
          </p:nvPr>
        </p:nvSpPr>
        <p:spPr/>
        <p:txBody>
          <a:bodyPr/>
          <a:lstStyle/>
          <a:p>
            <a:fld id="{07B15128-BF16-5B4A-8DFE-86D1A654F467}" type="slidenum">
              <a:rPr lang="en-US" smtClean="0"/>
              <a:t>38</a:t>
            </a:fld>
            <a:endParaRPr lang="en-US"/>
          </a:p>
        </p:txBody>
      </p:sp>
    </p:spTree>
    <p:extLst>
      <p:ext uri="{BB962C8B-B14F-4D97-AF65-F5344CB8AC3E}">
        <p14:creationId xmlns:p14="http://schemas.microsoft.com/office/powerpoint/2010/main" val="9232328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most important report from studies conducted in recent years seems to be that AI is on par with experienced radiologists in its assessment and can be successfully used as a computer-aided diagnosis (CAD) system in assisting clinicians, especially less experienced ones, in making further diagnostic and therapeutic decision</a:t>
            </a:r>
          </a:p>
          <a:p>
            <a:endParaRPr lang="en-US" dirty="0"/>
          </a:p>
          <a:p>
            <a:r>
              <a:rPr lang="en-US" dirty="0"/>
              <a:t>Junior radiologists did the worse across all areas, became much better </a:t>
            </a:r>
            <a:r>
              <a:rPr lang="en-US"/>
              <a:t>if assisted by AI</a:t>
            </a:r>
            <a:endParaRPr lang="en-US" dirty="0"/>
          </a:p>
          <a:p>
            <a:r>
              <a:rPr lang="en-US" dirty="0"/>
              <a:t>AI was at least as good as CNN</a:t>
            </a:r>
          </a:p>
        </p:txBody>
      </p:sp>
      <p:sp>
        <p:nvSpPr>
          <p:cNvPr id="4" name="Slide Number Placeholder 3"/>
          <p:cNvSpPr>
            <a:spLocks noGrp="1"/>
          </p:cNvSpPr>
          <p:nvPr>
            <p:ph type="sldNum" sz="quarter" idx="5"/>
          </p:nvPr>
        </p:nvSpPr>
        <p:spPr/>
        <p:txBody>
          <a:bodyPr/>
          <a:lstStyle/>
          <a:p>
            <a:fld id="{07B15128-BF16-5B4A-8DFE-86D1A654F467}" type="slidenum">
              <a:rPr lang="en-US" smtClean="0"/>
              <a:t>39</a:t>
            </a:fld>
            <a:endParaRPr lang="en-US"/>
          </a:p>
        </p:txBody>
      </p:sp>
    </p:spTree>
    <p:extLst>
      <p:ext uri="{BB962C8B-B14F-4D97-AF65-F5344CB8AC3E}">
        <p14:creationId xmlns:p14="http://schemas.microsoft.com/office/powerpoint/2010/main" val="15580260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about benign thyroid nodules? Once we get a benign FNA cytology, do we just discharge and move on?</a:t>
            </a:r>
          </a:p>
        </p:txBody>
      </p:sp>
      <p:sp>
        <p:nvSpPr>
          <p:cNvPr id="4" name="Slide Number Placeholder 3"/>
          <p:cNvSpPr>
            <a:spLocks noGrp="1"/>
          </p:cNvSpPr>
          <p:nvPr>
            <p:ph type="sldNum" sz="quarter" idx="5"/>
          </p:nvPr>
        </p:nvSpPr>
        <p:spPr/>
        <p:txBody>
          <a:bodyPr/>
          <a:lstStyle/>
          <a:p>
            <a:fld id="{07B15128-BF16-5B4A-8DFE-86D1A654F467}" type="slidenum">
              <a:rPr lang="en-US" smtClean="0"/>
              <a:t>40</a:t>
            </a:fld>
            <a:endParaRPr lang="en-US"/>
          </a:p>
        </p:txBody>
      </p:sp>
    </p:spTree>
    <p:extLst>
      <p:ext uri="{BB962C8B-B14F-4D97-AF65-F5344CB8AC3E}">
        <p14:creationId xmlns:p14="http://schemas.microsoft.com/office/powerpoint/2010/main" val="370514248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B15128-BF16-5B4A-8DFE-86D1A654F467}" type="slidenum">
              <a:rPr lang="en-US" smtClean="0"/>
              <a:t>41</a:t>
            </a:fld>
            <a:endParaRPr lang="en-US"/>
          </a:p>
        </p:txBody>
      </p:sp>
    </p:spTree>
    <p:extLst>
      <p:ext uri="{BB962C8B-B14F-4D97-AF65-F5344CB8AC3E}">
        <p14:creationId xmlns:p14="http://schemas.microsoft.com/office/powerpoint/2010/main" val="4460480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US, the 3-fold increase has been attributed </a:t>
            </a:r>
            <a:r>
              <a:rPr lang="en-US" dirty="0" err="1"/>
              <a:t>primarily</a:t>
            </a:r>
            <a:r>
              <a:rPr lang="en-US" dirty="0"/>
              <a:t> to the detection of small, subclinical cancers, and has not</a:t>
            </a:r>
          </a:p>
          <a:p>
            <a:r>
              <a:rPr lang="en-US" dirty="0"/>
              <a:t>been associated with </a:t>
            </a:r>
            <a:r>
              <a:rPr lang="en-US" dirty="0" err="1"/>
              <a:t>improvedmortality</a:t>
            </a:r>
            <a:r>
              <a:rPr lang="en-US" dirty="0"/>
              <a:t> rates.</a:t>
            </a:r>
          </a:p>
        </p:txBody>
      </p:sp>
      <p:sp>
        <p:nvSpPr>
          <p:cNvPr id="4" name="Slide Number Placeholder 3"/>
          <p:cNvSpPr>
            <a:spLocks noGrp="1"/>
          </p:cNvSpPr>
          <p:nvPr>
            <p:ph type="sldNum" sz="quarter" idx="5"/>
          </p:nvPr>
        </p:nvSpPr>
        <p:spPr/>
        <p:txBody>
          <a:bodyPr/>
          <a:lstStyle/>
          <a:p>
            <a:fld id="{07B15128-BF16-5B4A-8DFE-86D1A654F467}" type="slidenum">
              <a:rPr lang="en-US" smtClean="0"/>
              <a:t>5</a:t>
            </a:fld>
            <a:endParaRPr lang="en-US"/>
          </a:p>
        </p:txBody>
      </p:sp>
    </p:spTree>
    <p:extLst>
      <p:ext uri="{BB962C8B-B14F-4D97-AF65-F5344CB8AC3E}">
        <p14:creationId xmlns:p14="http://schemas.microsoft.com/office/powerpoint/2010/main" val="154214473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B15128-BF16-5B4A-8DFE-86D1A654F467}" type="slidenum">
              <a:rPr lang="en-US" smtClean="0"/>
              <a:t>42</a:t>
            </a:fld>
            <a:endParaRPr lang="en-US"/>
          </a:p>
        </p:txBody>
      </p:sp>
    </p:spTree>
    <p:extLst>
      <p:ext uri="{BB962C8B-B14F-4D97-AF65-F5344CB8AC3E}">
        <p14:creationId xmlns:p14="http://schemas.microsoft.com/office/powerpoint/2010/main" val="305318292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B15128-BF16-5B4A-8DFE-86D1A654F467}" type="slidenum">
              <a:rPr lang="en-US" smtClean="0"/>
              <a:t>43</a:t>
            </a:fld>
            <a:endParaRPr lang="en-US"/>
          </a:p>
        </p:txBody>
      </p:sp>
    </p:spTree>
    <p:extLst>
      <p:ext uri="{BB962C8B-B14F-4D97-AF65-F5344CB8AC3E}">
        <p14:creationId xmlns:p14="http://schemas.microsoft.com/office/powerpoint/2010/main" val="298597553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i="0" dirty="0">
                <a:solidFill>
                  <a:srgbClr val="232323"/>
                </a:solidFill>
                <a:effectLst/>
                <a:latin typeface="Noto Sans" panose="020B0502040204020203" pitchFamily="34" charset="0"/>
              </a:rPr>
              <a:t> </a:t>
            </a:r>
            <a:endParaRPr lang="en-US" b="0" i="0" dirty="0">
              <a:solidFill>
                <a:srgbClr val="232323"/>
              </a:solidFill>
              <a:effectLst/>
              <a:latin typeface="Noto Sans" panose="020B0502040204020203" pitchFamily="34" charset="0"/>
            </a:endParaRPr>
          </a:p>
          <a:p>
            <a:endParaRPr lang="en-US" dirty="0"/>
          </a:p>
        </p:txBody>
      </p:sp>
      <p:sp>
        <p:nvSpPr>
          <p:cNvPr id="4" name="Slide Number Placeholder 3"/>
          <p:cNvSpPr>
            <a:spLocks noGrp="1"/>
          </p:cNvSpPr>
          <p:nvPr>
            <p:ph type="sldNum" sz="quarter" idx="5"/>
          </p:nvPr>
        </p:nvSpPr>
        <p:spPr/>
        <p:txBody>
          <a:bodyPr/>
          <a:lstStyle/>
          <a:p>
            <a:fld id="{07B15128-BF16-5B4A-8DFE-86D1A654F467}" type="slidenum">
              <a:rPr lang="en-US" smtClean="0"/>
              <a:t>45</a:t>
            </a:fld>
            <a:endParaRPr lang="en-US"/>
          </a:p>
        </p:txBody>
      </p:sp>
    </p:spTree>
    <p:extLst>
      <p:ext uri="{BB962C8B-B14F-4D97-AF65-F5344CB8AC3E}">
        <p14:creationId xmlns:p14="http://schemas.microsoft.com/office/powerpoint/2010/main" val="411096590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B15128-BF16-5B4A-8DFE-86D1A654F467}" type="slidenum">
              <a:rPr lang="en-US" smtClean="0"/>
              <a:t>47</a:t>
            </a:fld>
            <a:endParaRPr lang="en-US"/>
          </a:p>
        </p:txBody>
      </p:sp>
    </p:spTree>
    <p:extLst>
      <p:ext uri="{BB962C8B-B14F-4D97-AF65-F5344CB8AC3E}">
        <p14:creationId xmlns:p14="http://schemas.microsoft.com/office/powerpoint/2010/main" val="199064217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B15128-BF16-5B4A-8DFE-86D1A654F467}" type="slidenum">
              <a:rPr lang="en-US" smtClean="0"/>
              <a:t>48</a:t>
            </a:fld>
            <a:endParaRPr lang="en-US"/>
          </a:p>
        </p:txBody>
      </p:sp>
    </p:spTree>
    <p:extLst>
      <p:ext uri="{BB962C8B-B14F-4D97-AF65-F5344CB8AC3E}">
        <p14:creationId xmlns:p14="http://schemas.microsoft.com/office/powerpoint/2010/main" val="199064217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7542409-6A04-4DC6-AC3A-D3758287A8F2}" type="slidenum">
              <a:rPr lang="en-US" smtClean="0"/>
              <a:t>50</a:t>
            </a:fld>
            <a:endParaRPr lang="en-US"/>
          </a:p>
        </p:txBody>
      </p:sp>
    </p:spTree>
    <p:extLst>
      <p:ext uri="{BB962C8B-B14F-4D97-AF65-F5344CB8AC3E}">
        <p14:creationId xmlns:p14="http://schemas.microsoft.com/office/powerpoint/2010/main" val="23412369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8D5BF1-09EE-4463-A544-9D6D7D2F8956}" type="slidenum">
              <a:rPr lang="en-US" smtClean="0"/>
              <a:t>6</a:t>
            </a:fld>
            <a:endParaRPr lang="en-US"/>
          </a:p>
        </p:txBody>
      </p:sp>
    </p:spTree>
    <p:extLst>
      <p:ext uri="{BB962C8B-B14F-4D97-AF65-F5344CB8AC3E}">
        <p14:creationId xmlns:p14="http://schemas.microsoft.com/office/powerpoint/2010/main" val="35224632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Palpation of smaller and posterior nodules is hard</a:t>
            </a:r>
          </a:p>
        </p:txBody>
      </p:sp>
      <p:sp>
        <p:nvSpPr>
          <p:cNvPr id="4" name="Slide Number Placeholder 3"/>
          <p:cNvSpPr>
            <a:spLocks noGrp="1"/>
          </p:cNvSpPr>
          <p:nvPr>
            <p:ph type="sldNum" sz="quarter" idx="5"/>
          </p:nvPr>
        </p:nvSpPr>
        <p:spPr/>
        <p:txBody>
          <a:bodyPr/>
          <a:lstStyle/>
          <a:p>
            <a:fld id="{07B15128-BF16-5B4A-8DFE-86D1A654F467}" type="slidenum">
              <a:rPr lang="en-US" smtClean="0"/>
              <a:t>8</a:t>
            </a:fld>
            <a:endParaRPr lang="en-US"/>
          </a:p>
        </p:txBody>
      </p:sp>
    </p:spTree>
    <p:extLst>
      <p:ext uri="{BB962C8B-B14F-4D97-AF65-F5344CB8AC3E}">
        <p14:creationId xmlns:p14="http://schemas.microsoft.com/office/powerpoint/2010/main" val="7649643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how r we detecting these nodules </a:t>
            </a:r>
          </a:p>
          <a:p>
            <a:r>
              <a:rPr lang="en-US" dirty="0"/>
              <a:t>And does it matter?</a:t>
            </a:r>
          </a:p>
        </p:txBody>
      </p:sp>
      <p:sp>
        <p:nvSpPr>
          <p:cNvPr id="4" name="Slide Number Placeholder 3"/>
          <p:cNvSpPr>
            <a:spLocks noGrp="1"/>
          </p:cNvSpPr>
          <p:nvPr>
            <p:ph type="sldNum" sz="quarter" idx="5"/>
          </p:nvPr>
        </p:nvSpPr>
        <p:spPr/>
        <p:txBody>
          <a:bodyPr/>
          <a:lstStyle/>
          <a:p>
            <a:fld id="{07B15128-BF16-5B4A-8DFE-86D1A654F467}" type="slidenum">
              <a:rPr lang="en-US" smtClean="0"/>
              <a:t>9</a:t>
            </a:fld>
            <a:endParaRPr lang="en-US"/>
          </a:p>
        </p:txBody>
      </p:sp>
    </p:spTree>
    <p:extLst>
      <p:ext uri="{BB962C8B-B14F-4D97-AF65-F5344CB8AC3E}">
        <p14:creationId xmlns:p14="http://schemas.microsoft.com/office/powerpoint/2010/main" val="9821873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MOD of the thyroid was classified</a:t>
            </a:r>
          </a:p>
          <a:p>
            <a:endParaRPr lang="en-US" dirty="0"/>
          </a:p>
        </p:txBody>
      </p:sp>
      <p:sp>
        <p:nvSpPr>
          <p:cNvPr id="4" name="Slide Number Placeholder 3"/>
          <p:cNvSpPr>
            <a:spLocks noGrp="1"/>
          </p:cNvSpPr>
          <p:nvPr>
            <p:ph type="sldNum" sz="quarter" idx="5"/>
          </p:nvPr>
        </p:nvSpPr>
        <p:spPr/>
        <p:txBody>
          <a:bodyPr/>
          <a:lstStyle/>
          <a:p>
            <a:fld id="{07B15128-BF16-5B4A-8DFE-86D1A654F467}" type="slidenum">
              <a:rPr lang="en-US" smtClean="0"/>
              <a:t>11</a:t>
            </a:fld>
            <a:endParaRPr lang="en-US"/>
          </a:p>
        </p:txBody>
      </p:sp>
    </p:spTree>
    <p:extLst>
      <p:ext uri="{BB962C8B-B14F-4D97-AF65-F5344CB8AC3E}">
        <p14:creationId xmlns:p14="http://schemas.microsoft.com/office/powerpoint/2010/main" val="32717921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Of the 1328 patients included, 34% (448 patients) had surgery for structural symptoms related to the thyroid gland</a:t>
            </a:r>
          </a:p>
          <a:p>
            <a:endParaRPr lang="en-US" dirty="0"/>
          </a:p>
          <a:p>
            <a:r>
              <a:rPr lang="en-US" dirty="0"/>
              <a:t>Within asymptomatic group, radiologic serendipity was the highest frequency trigger event with chest computed tomography (CT) incidentally identifying the largest number of thyroid nodules with 31% (82 cases), followed by positron emission tomography scan, 18% (48 cases); neck CT, 16% (43 cases); and neck magnetic resonance imaging, 16% (42 cases)</a:t>
            </a:r>
          </a:p>
          <a:p>
            <a:endParaRPr lang="en-US" dirty="0"/>
          </a:p>
          <a:p>
            <a:r>
              <a:rPr lang="en-US" dirty="0"/>
              <a:t>Of the 613 patients with thyroid cancer, only 183 (30%) cases were identified through patient symptoms. In contrast, 310 (51%) cancers were identified in asymptomatic patients (Figure 2)</a:t>
            </a:r>
          </a:p>
          <a:p>
            <a:endParaRPr lang="en-US" dirty="0"/>
          </a:p>
          <a:p>
            <a:r>
              <a:rPr lang="en-US" dirty="0"/>
              <a:t>The mean (SD) size of the cancers identified in the symptomatic group was 3.2 cm, and in the asymptomatic group, 2.1. The percentage of tumors greater than 4 cm identified among the asymptomatic group (9%) was significantly lower compared with the symptomatic group (29%; Table 3).</a:t>
            </a:r>
          </a:p>
          <a:p>
            <a:endParaRPr lang="en-US" dirty="0"/>
          </a:p>
          <a:p>
            <a:r>
              <a:rPr lang="en-US" dirty="0"/>
              <a:t>Pathologic analysis of the thyroidectomy specimens revealed a cancer in 46% of cases. Nearly half of these cancer cases were discovered in the absence of symptoms referable to the thyroid gland.</a:t>
            </a:r>
          </a:p>
        </p:txBody>
      </p:sp>
      <p:sp>
        <p:nvSpPr>
          <p:cNvPr id="4" name="Slide Number Placeholder 3"/>
          <p:cNvSpPr>
            <a:spLocks noGrp="1"/>
          </p:cNvSpPr>
          <p:nvPr>
            <p:ph type="sldNum" sz="quarter" idx="5"/>
          </p:nvPr>
        </p:nvSpPr>
        <p:spPr/>
        <p:txBody>
          <a:bodyPr/>
          <a:lstStyle/>
          <a:p>
            <a:fld id="{07B15128-BF16-5B4A-8DFE-86D1A654F467}" type="slidenum">
              <a:rPr lang="en-US" smtClean="0"/>
              <a:t>12</a:t>
            </a:fld>
            <a:endParaRPr lang="en-US"/>
          </a:p>
        </p:txBody>
      </p:sp>
    </p:spTree>
    <p:extLst>
      <p:ext uri="{BB962C8B-B14F-4D97-AF65-F5344CB8AC3E}">
        <p14:creationId xmlns:p14="http://schemas.microsoft.com/office/powerpoint/2010/main" val="2830236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Financial toxicity</a:t>
            </a:r>
          </a:p>
        </p:txBody>
      </p:sp>
      <p:sp>
        <p:nvSpPr>
          <p:cNvPr id="4" name="Slide Number Placeholder 3"/>
          <p:cNvSpPr>
            <a:spLocks noGrp="1"/>
          </p:cNvSpPr>
          <p:nvPr>
            <p:ph type="sldNum" sz="quarter" idx="5"/>
          </p:nvPr>
        </p:nvSpPr>
        <p:spPr/>
        <p:txBody>
          <a:bodyPr/>
          <a:lstStyle/>
          <a:p>
            <a:fld id="{07B15128-BF16-5B4A-8DFE-86D1A654F467}" type="slidenum">
              <a:rPr lang="en-US" smtClean="0"/>
              <a:t>14</a:t>
            </a:fld>
            <a:endParaRPr lang="en-US"/>
          </a:p>
        </p:txBody>
      </p:sp>
    </p:spTree>
    <p:extLst>
      <p:ext uri="{BB962C8B-B14F-4D97-AF65-F5344CB8AC3E}">
        <p14:creationId xmlns:p14="http://schemas.microsoft.com/office/powerpoint/2010/main" val="16716181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36346" y="1788454"/>
            <a:ext cx="6270922" cy="2098226"/>
          </a:xfrm>
        </p:spPr>
        <p:txBody>
          <a:bodyPr anchor="b">
            <a:noAutofit/>
          </a:bodyPr>
          <a:lstStyle>
            <a:lvl1pPr algn="ctr">
              <a:defRPr sz="60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009930" y="3956280"/>
            <a:ext cx="5123755" cy="1086237"/>
          </a:xfrm>
        </p:spPr>
        <p:txBody>
          <a:bodyPr>
            <a:normAutofit/>
          </a:bodyPr>
          <a:lstStyle>
            <a:lvl1pPr marL="0" indent="0" algn="ctr">
              <a:lnSpc>
                <a:spcPct val="112000"/>
              </a:lnSpc>
              <a:spcBef>
                <a:spcPts val="0"/>
              </a:spcBef>
              <a:spcAft>
                <a:spcPts val="0"/>
              </a:spcAft>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a:xfrm>
            <a:off x="564644" y="6453386"/>
            <a:ext cx="1205958" cy="404614"/>
          </a:xfrm>
        </p:spPr>
        <p:txBody>
          <a:bodyPr/>
          <a:lstStyle>
            <a:lvl1pPr>
              <a:defRPr baseline="0">
                <a:solidFill>
                  <a:schemeClr val="tx2"/>
                </a:solidFill>
              </a:defRPr>
            </a:lvl1pPr>
          </a:lstStyle>
          <a:p>
            <a:fld id="{DCA0A2A6-31C4-8C4D-9A88-B6435B44C052}" type="datetimeFigureOut">
              <a:rPr lang="en-US" smtClean="0"/>
              <a:t>07/03/2023</a:t>
            </a:fld>
            <a:endParaRPr lang="en-US"/>
          </a:p>
        </p:txBody>
      </p:sp>
      <p:sp>
        <p:nvSpPr>
          <p:cNvPr id="5" name="Footer Placeholder 4"/>
          <p:cNvSpPr>
            <a:spLocks noGrp="1"/>
          </p:cNvSpPr>
          <p:nvPr>
            <p:ph type="ftr" sz="quarter" idx="11"/>
          </p:nvPr>
        </p:nvSpPr>
        <p:spPr>
          <a:xfrm>
            <a:off x="1938041" y="6453386"/>
            <a:ext cx="5267533" cy="404614"/>
          </a:xfrm>
        </p:spPr>
        <p:txBody>
          <a:bodyPr/>
          <a:lstStyle>
            <a:lvl1pPr algn="ct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7373012" y="6453386"/>
            <a:ext cx="1197219" cy="404614"/>
          </a:xfrm>
        </p:spPr>
        <p:txBody>
          <a:bodyPr/>
          <a:lstStyle>
            <a:lvl1pPr>
              <a:defRPr baseline="0">
                <a:solidFill>
                  <a:schemeClr val="tx2"/>
                </a:solidFill>
              </a:defRPr>
            </a:lvl1pPr>
          </a:lstStyle>
          <a:p>
            <a:fld id="{41F76C43-F0ED-BE4F-9CB1-11C700CF11DB}" type="slidenum">
              <a:rPr lang="en-US" smtClean="0"/>
              <a:t>‹#›</a:t>
            </a:fld>
            <a:endParaRPr lang="en-US"/>
          </a:p>
        </p:txBody>
      </p:sp>
      <p:grpSp>
        <p:nvGrpSpPr>
          <p:cNvPr id="8" name="Group 7"/>
          <p:cNvGrpSpPr/>
          <p:nvPr/>
        </p:nvGrpSpPr>
        <p:grpSpPr>
          <a:xfrm>
            <a:off x="564643" y="744469"/>
            <a:ext cx="8005589" cy="5349671"/>
            <a:chOff x="564643" y="744469"/>
            <a:chExt cx="8005589" cy="5349671"/>
          </a:xfrm>
        </p:grpSpPr>
        <p:sp>
          <p:nvSpPr>
            <p:cNvPr id="11" name="Freeform 6"/>
            <p:cNvSpPr/>
            <p:nvPr/>
          </p:nvSpPr>
          <p:spPr bwMode="auto">
            <a:xfrm>
              <a:off x="6113972" y="1685652"/>
              <a:ext cx="2456260" cy="4408488"/>
            </a:xfrm>
            <a:custGeom>
              <a:avLst/>
              <a:gdLst/>
              <a:ahLst/>
              <a:cxnLst/>
              <a:rect l="l" t="t" r="r" b="b"/>
              <a:pathLst>
                <a:path w="10000" h="10000">
                  <a:moveTo>
                    <a:pt x="8761" y="0"/>
                  </a:moveTo>
                  <a:lnTo>
                    <a:pt x="10000" y="0"/>
                  </a:lnTo>
                  <a:lnTo>
                    <a:pt x="10000" y="10000"/>
                  </a:lnTo>
                  <a:lnTo>
                    <a:pt x="0" y="10000"/>
                  </a:lnTo>
                  <a:lnTo>
                    <a:pt x="0" y="9357"/>
                  </a:lnTo>
                  <a:lnTo>
                    <a:pt x="8761" y="935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564643" y="744469"/>
              <a:ext cx="2456505" cy="4408488"/>
            </a:xfrm>
            <a:custGeom>
              <a:avLst/>
              <a:gdLst/>
              <a:ahLst/>
              <a:cxnLst/>
              <a:rect l="l" t="t" r="r" b="b"/>
              <a:pathLst>
                <a:path w="10001" h="10000">
                  <a:moveTo>
                    <a:pt x="8762" y="0"/>
                  </a:moveTo>
                  <a:lnTo>
                    <a:pt x="10001" y="0"/>
                  </a:lnTo>
                  <a:lnTo>
                    <a:pt x="10001" y="10000"/>
                  </a:lnTo>
                  <a:lnTo>
                    <a:pt x="1" y="10000"/>
                  </a:lnTo>
                  <a:cubicBezTo>
                    <a:pt x="-2" y="9766"/>
                    <a:pt x="4" y="9586"/>
                    <a:pt x="1" y="9352"/>
                  </a:cubicBezTo>
                  <a:lnTo>
                    <a:pt x="8762" y="9346"/>
                  </a:lnTo>
                  <a:lnTo>
                    <a:pt x="8762"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26575078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028700" y="2295526"/>
            <a:ext cx="7200900" cy="35718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CA0A2A6-31C4-8C4D-9A88-B6435B44C052}" type="datetimeFigureOut">
              <a:rPr lang="en-US" smtClean="0"/>
              <a:t>07/03/2023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F76C43-F0ED-BE4F-9CB1-11C700CF11DB}" type="slidenum">
              <a:rPr lang="en-US" smtClean="0"/>
              <a:t>‹#›</a:t>
            </a:fld>
            <a:endParaRPr lang="en-US"/>
          </a:p>
        </p:txBody>
      </p:sp>
    </p:spTree>
    <p:extLst>
      <p:ext uri="{BB962C8B-B14F-4D97-AF65-F5344CB8AC3E}">
        <p14:creationId xmlns:p14="http://schemas.microsoft.com/office/powerpoint/2010/main" val="39934032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80797" y="624156"/>
            <a:ext cx="1490950"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28700" y="624156"/>
            <a:ext cx="5724525" cy="524324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CA0A2A6-31C4-8C4D-9A88-B6435B44C052}" type="datetimeFigureOut">
              <a:rPr lang="en-US" smtClean="0"/>
              <a:t>07/03/2023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F76C43-F0ED-BE4F-9CB1-11C700CF11DB}" type="slidenum">
              <a:rPr lang="en-US" smtClean="0"/>
              <a:t>‹#›</a:t>
            </a:fld>
            <a:endParaRPr lang="en-US"/>
          </a:p>
        </p:txBody>
      </p:sp>
    </p:spTree>
    <p:extLst>
      <p:ext uri="{BB962C8B-B14F-4D97-AF65-F5344CB8AC3E}">
        <p14:creationId xmlns:p14="http://schemas.microsoft.com/office/powerpoint/2010/main" val="37132522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Image Only">
    <p:spTree>
      <p:nvGrpSpPr>
        <p:cNvPr id="1" name=""/>
        <p:cNvGrpSpPr/>
        <p:nvPr/>
      </p:nvGrpSpPr>
      <p:grpSpPr>
        <a:xfrm>
          <a:off x="0" y="0"/>
          <a:ext cx="0" cy="0"/>
          <a:chOff x="0" y="0"/>
          <a:chExt cx="0" cy="0"/>
        </a:xfrm>
      </p:grpSpPr>
      <p:pic>
        <p:nvPicPr>
          <p:cNvPr id="3" name="Picture 3" descr="01.png">
            <a:extLst>
              <a:ext uri="{FF2B5EF4-FFF2-40B4-BE49-F238E27FC236}">
                <a16:creationId xmlns:a16="http://schemas.microsoft.com/office/drawing/2014/main" id="{B76FE4C7-205F-4B23-AFA5-3103D51C532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5324475"/>
            <a:ext cx="9144000" cy="153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Picture Placeholder 9"/>
          <p:cNvSpPr>
            <a:spLocks noGrp="1"/>
          </p:cNvSpPr>
          <p:nvPr>
            <p:ph type="pic" sz="quarter" idx="12"/>
          </p:nvPr>
        </p:nvSpPr>
        <p:spPr>
          <a:xfrm>
            <a:off x="0" y="0"/>
            <a:ext cx="9144000" cy="6858000"/>
          </a:xfrm>
          <a:prstGeom prst="rect">
            <a:avLst/>
          </a:prstGeom>
        </p:spPr>
        <p:txBody>
          <a:bodyPr vert="horz"/>
          <a:lstStyle/>
          <a:p>
            <a:pPr lvl="0"/>
            <a:endParaRPr lang="en-US" noProof="0"/>
          </a:p>
        </p:txBody>
      </p:sp>
    </p:spTree>
    <p:extLst>
      <p:ext uri="{BB962C8B-B14F-4D97-AF65-F5344CB8AC3E}">
        <p14:creationId xmlns:p14="http://schemas.microsoft.com/office/powerpoint/2010/main" val="7400975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CA0A2A6-31C4-8C4D-9A88-B6435B44C052}" type="datetimeFigureOut">
              <a:rPr lang="en-US" smtClean="0"/>
              <a:t>07/03/2023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F76C43-F0ED-BE4F-9CB1-11C700CF11DB}" type="slidenum">
              <a:rPr lang="en-US" smtClean="0"/>
              <a:t>‹#›</a:t>
            </a:fld>
            <a:endParaRPr lang="en-US"/>
          </a:p>
        </p:txBody>
      </p:sp>
    </p:spTree>
    <p:extLst>
      <p:ext uri="{BB962C8B-B14F-4D97-AF65-F5344CB8AC3E}">
        <p14:creationId xmlns:p14="http://schemas.microsoft.com/office/powerpoint/2010/main" val="18911519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73769" y="1301361"/>
            <a:ext cx="7209728" cy="2852737"/>
          </a:xfrm>
        </p:spPr>
        <p:txBody>
          <a:bodyPr anchor="b">
            <a:normAutofit/>
          </a:bodyPr>
          <a:lstStyle>
            <a:lvl1pPr algn="r">
              <a:defRPr sz="60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573769" y="4216328"/>
            <a:ext cx="7209728" cy="1143324"/>
          </a:xfrm>
        </p:spPr>
        <p:txBody>
          <a:bodyPr/>
          <a:lstStyle>
            <a:lvl1pPr marL="0" indent="0" algn="r">
              <a:lnSpc>
                <a:spcPct val="112000"/>
              </a:lnSpc>
              <a:spcBef>
                <a:spcPts val="0"/>
              </a:spcBef>
              <a:spcAft>
                <a:spcPts val="0"/>
              </a:spcAft>
              <a:buNone/>
              <a:defRPr sz="1800">
                <a:solidFill>
                  <a:schemeClr val="tx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554181" y="6453386"/>
            <a:ext cx="1216807" cy="404614"/>
          </a:xfrm>
        </p:spPr>
        <p:txBody>
          <a:bodyPr/>
          <a:lstStyle>
            <a:lvl1pPr>
              <a:defRPr>
                <a:solidFill>
                  <a:schemeClr val="tx2"/>
                </a:solidFill>
              </a:defRPr>
            </a:lvl1pPr>
          </a:lstStyle>
          <a:p>
            <a:fld id="{DCA0A2A6-31C4-8C4D-9A88-B6435B44C052}" type="datetimeFigureOut">
              <a:rPr lang="en-US" smtClean="0"/>
              <a:t>07/03/2023</a:t>
            </a:fld>
            <a:endParaRPr lang="en-US"/>
          </a:p>
        </p:txBody>
      </p:sp>
      <p:sp>
        <p:nvSpPr>
          <p:cNvPr id="5" name="Footer Placeholder 4"/>
          <p:cNvSpPr>
            <a:spLocks noGrp="1"/>
          </p:cNvSpPr>
          <p:nvPr>
            <p:ph type="ftr" sz="quarter" idx="11"/>
          </p:nvPr>
        </p:nvSpPr>
        <p:spPr>
          <a:xfrm>
            <a:off x="1938234" y="6453386"/>
            <a:ext cx="5267533" cy="404614"/>
          </a:xfrm>
        </p:spPr>
        <p:txBody>
          <a:bodyPr/>
          <a:lstStyle>
            <a:lvl1pPr algn="ctr">
              <a:defRPr>
                <a:solidFill>
                  <a:schemeClr val="tx2"/>
                </a:solidFill>
              </a:defRPr>
            </a:lvl1pPr>
          </a:lstStyle>
          <a:p>
            <a:endParaRPr lang="en-US"/>
          </a:p>
        </p:txBody>
      </p:sp>
      <p:sp>
        <p:nvSpPr>
          <p:cNvPr id="6" name="Slide Number Placeholder 5"/>
          <p:cNvSpPr>
            <a:spLocks noGrp="1"/>
          </p:cNvSpPr>
          <p:nvPr>
            <p:ph type="sldNum" sz="quarter" idx="12"/>
          </p:nvPr>
        </p:nvSpPr>
        <p:spPr>
          <a:xfrm>
            <a:off x="7373012" y="6453386"/>
            <a:ext cx="1197219" cy="404614"/>
          </a:xfrm>
        </p:spPr>
        <p:txBody>
          <a:bodyPr/>
          <a:lstStyle>
            <a:lvl1pPr>
              <a:defRPr>
                <a:solidFill>
                  <a:schemeClr val="tx2"/>
                </a:solidFill>
              </a:defRPr>
            </a:lvl1pPr>
          </a:lstStyle>
          <a:p>
            <a:fld id="{41F76C43-F0ED-BE4F-9CB1-11C700CF11DB}" type="slidenum">
              <a:rPr lang="en-US" smtClean="0"/>
              <a:t>‹#›</a:t>
            </a:fld>
            <a:endParaRPr lang="en-US"/>
          </a:p>
        </p:txBody>
      </p:sp>
      <p:sp>
        <p:nvSpPr>
          <p:cNvPr id="7" name="Freeform 6"/>
          <p:cNvSpPr/>
          <p:nvPr/>
        </p:nvSpPr>
        <p:spPr bwMode="auto">
          <a:xfrm>
            <a:off x="6113972" y="1685652"/>
            <a:ext cx="2456260"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bg2"/>
          </a:solidFill>
          <a:ln w="0">
            <a:noFill/>
            <a:prstDash val="solid"/>
            <a:round/>
            <a:headEnd/>
            <a:tailEnd/>
          </a:ln>
        </p:spPr>
      </p:sp>
      <p:sp>
        <p:nvSpPr>
          <p:cNvPr id="8" name="Freeform 7" title="Crop Mark"/>
          <p:cNvSpPr/>
          <p:nvPr/>
        </p:nvSpPr>
        <p:spPr bwMode="auto">
          <a:xfrm>
            <a:off x="6113972" y="1685652"/>
            <a:ext cx="2456260"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4013369334"/>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028700" y="2286000"/>
            <a:ext cx="3335840"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94052" y="2286000"/>
            <a:ext cx="3335840"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CA0A2A6-31C4-8C4D-9A88-B6435B44C052}" type="datetimeFigureOut">
              <a:rPr lang="en-US" smtClean="0"/>
              <a:t>07/03/2023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F76C43-F0ED-BE4F-9CB1-11C700CF11DB}" type="slidenum">
              <a:rPr lang="en-US" smtClean="0"/>
              <a:t>‹#›</a:t>
            </a:fld>
            <a:endParaRPr lang="en-US"/>
          </a:p>
        </p:txBody>
      </p:sp>
    </p:spTree>
    <p:extLst>
      <p:ext uri="{BB962C8B-B14F-4D97-AF65-F5344CB8AC3E}">
        <p14:creationId xmlns:p14="http://schemas.microsoft.com/office/powerpoint/2010/main" val="39742422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28700" y="685800"/>
            <a:ext cx="72009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28700" y="2340230"/>
            <a:ext cx="3335840"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1028700" y="3305208"/>
            <a:ext cx="3335839"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93760" y="2349754"/>
            <a:ext cx="3335840"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893760" y="3305208"/>
            <a:ext cx="3335840"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CA0A2A6-31C4-8C4D-9A88-B6435B44C052}" type="datetimeFigureOut">
              <a:rPr lang="en-US" smtClean="0"/>
              <a:t>07/03/2023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1F76C43-F0ED-BE4F-9CB1-11C700CF11DB}" type="slidenum">
              <a:rPr lang="en-US" smtClean="0"/>
              <a:t>‹#›</a:t>
            </a:fld>
            <a:endParaRPr lang="en-US"/>
          </a:p>
        </p:txBody>
      </p:sp>
    </p:spTree>
    <p:extLst>
      <p:ext uri="{BB962C8B-B14F-4D97-AF65-F5344CB8AC3E}">
        <p14:creationId xmlns:p14="http://schemas.microsoft.com/office/powerpoint/2010/main" val="41708757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CA0A2A6-31C4-8C4D-9A88-B6435B44C052}" type="datetimeFigureOut">
              <a:rPr lang="en-US" smtClean="0"/>
              <a:t>07/03/2023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1F76C43-F0ED-BE4F-9CB1-11C700CF11DB}" type="slidenum">
              <a:rPr lang="en-US" smtClean="0"/>
              <a:t>‹#›</a:t>
            </a:fld>
            <a:endParaRPr lang="en-US"/>
          </a:p>
        </p:txBody>
      </p:sp>
    </p:spTree>
    <p:extLst>
      <p:ext uri="{BB962C8B-B14F-4D97-AF65-F5344CB8AC3E}">
        <p14:creationId xmlns:p14="http://schemas.microsoft.com/office/powerpoint/2010/main" val="37311719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A0A2A6-31C4-8C4D-9A88-B6435B44C052}" type="datetimeFigureOut">
              <a:rPr lang="en-US" smtClean="0"/>
              <a:t>07/03/2023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1F76C43-F0ED-BE4F-9CB1-11C700CF11DB}" type="slidenum">
              <a:rPr lang="en-US" smtClean="0"/>
              <a:t>‹#›</a:t>
            </a:fld>
            <a:endParaRPr lang="en-US"/>
          </a:p>
        </p:txBody>
      </p:sp>
    </p:spTree>
    <p:extLst>
      <p:ext uri="{BB962C8B-B14F-4D97-AF65-F5344CB8AC3E}">
        <p14:creationId xmlns:p14="http://schemas.microsoft.com/office/powerpoint/2010/main" val="12069897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397764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685800"/>
            <a:ext cx="2891790" cy="2157884"/>
          </a:xfrm>
        </p:spPr>
        <p:txBody>
          <a:bodyPr anchor="t">
            <a:noAutofit/>
          </a:bodyPr>
          <a:lstStyle>
            <a:lvl1pPr>
              <a:lnSpc>
                <a:spcPct val="84000"/>
              </a:lnSpc>
              <a:defRPr sz="44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4692015" y="685801"/>
            <a:ext cx="3909060" cy="5175250"/>
          </a:xfrm>
        </p:spPr>
        <p:txBody>
          <a:bodyPr/>
          <a:lstStyle>
            <a:lvl1pPr>
              <a:defRPr sz="1500"/>
            </a:lvl1pPr>
            <a:lvl2pPr>
              <a:defRPr sz="1500"/>
            </a:lvl2pPr>
            <a:lvl3pPr>
              <a:defRPr sz="1350"/>
            </a:lvl3pPr>
            <a:lvl4pPr>
              <a:defRPr sz="135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42925" y="2856344"/>
            <a:ext cx="2891790" cy="3011056"/>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a:xfrm>
            <a:off x="542925" y="6453386"/>
            <a:ext cx="903429" cy="404614"/>
          </a:xfrm>
        </p:spPr>
        <p:txBody>
          <a:bodyPr/>
          <a:lstStyle>
            <a:lvl1pPr>
              <a:defRPr>
                <a:solidFill>
                  <a:schemeClr val="tx2"/>
                </a:solidFill>
              </a:defRPr>
            </a:lvl1pPr>
          </a:lstStyle>
          <a:p>
            <a:fld id="{DCA0A2A6-31C4-8C4D-9A88-B6435B44C052}" type="datetimeFigureOut">
              <a:rPr lang="en-US" smtClean="0"/>
              <a:t>07/03/2023</a:t>
            </a:fld>
            <a:endParaRPr lang="en-US"/>
          </a:p>
        </p:txBody>
      </p:sp>
      <p:sp>
        <p:nvSpPr>
          <p:cNvPr id="6" name="Footer Placeholder 5"/>
          <p:cNvSpPr>
            <a:spLocks noGrp="1"/>
          </p:cNvSpPr>
          <p:nvPr>
            <p:ph type="ftr" sz="quarter" idx="11"/>
          </p:nvPr>
        </p:nvSpPr>
        <p:spPr>
          <a:xfrm>
            <a:off x="1654459" y="6453386"/>
            <a:ext cx="1780256"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7412355" y="6453386"/>
            <a:ext cx="1197219" cy="404614"/>
          </a:xfrm>
        </p:spPr>
        <p:txBody>
          <a:bodyPr/>
          <a:lstStyle>
            <a:lvl1pPr>
              <a:defRPr>
                <a:solidFill>
                  <a:schemeClr val="tx2"/>
                </a:solidFill>
              </a:defRPr>
            </a:lvl1pPr>
          </a:lstStyle>
          <a:p>
            <a:fld id="{41F76C43-F0ED-BE4F-9CB1-11C700CF11DB}" type="slidenum">
              <a:rPr lang="en-US" smtClean="0"/>
              <a:t>‹#›</a:t>
            </a:fld>
            <a:endParaRPr lang="en-US"/>
          </a:p>
        </p:txBody>
      </p:sp>
      <p:sp>
        <p:nvSpPr>
          <p:cNvPr id="9" name="Rectangle 8"/>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2575362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397764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685800"/>
            <a:ext cx="2891790" cy="2157884"/>
          </a:xfrm>
        </p:spPr>
        <p:txBody>
          <a:bodyPr anchor="t">
            <a:normAutofit/>
          </a:bodyPr>
          <a:lstStyle>
            <a:lvl1pPr>
              <a:lnSpc>
                <a:spcPct val="84000"/>
              </a:lnSpc>
              <a:defRPr sz="44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4149090" y="1"/>
            <a:ext cx="4994910" cy="6857999"/>
          </a:xfrm>
        </p:spPr>
        <p:txBody>
          <a:bodyPr anchor="t">
            <a:normAutofit/>
          </a:bodyPr>
          <a:lstStyle>
            <a:lvl1pPr marL="0" indent="0">
              <a:buNone/>
              <a:defRPr sz="1500"/>
            </a:lvl1pPr>
            <a:lvl2pPr marL="342900" indent="0">
              <a:buNone/>
              <a:defRPr sz="1500"/>
            </a:lvl2pPr>
            <a:lvl3pPr marL="685800" indent="0">
              <a:buNone/>
              <a:defRPr sz="15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542925" y="2855968"/>
            <a:ext cx="2891790" cy="3011432"/>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a:xfrm>
            <a:off x="542925" y="6453386"/>
            <a:ext cx="903429" cy="404614"/>
          </a:xfrm>
        </p:spPr>
        <p:txBody>
          <a:bodyPr/>
          <a:lstStyle>
            <a:lvl1pPr>
              <a:defRPr>
                <a:solidFill>
                  <a:schemeClr val="tx2"/>
                </a:solidFill>
              </a:defRPr>
            </a:lvl1pPr>
          </a:lstStyle>
          <a:p>
            <a:fld id="{DCA0A2A6-31C4-8C4D-9A88-B6435B44C052}" type="datetimeFigureOut">
              <a:rPr lang="en-US" smtClean="0"/>
              <a:t>07/03/2023</a:t>
            </a:fld>
            <a:endParaRPr lang="en-US"/>
          </a:p>
        </p:txBody>
      </p:sp>
      <p:sp>
        <p:nvSpPr>
          <p:cNvPr id="6" name="Footer Placeholder 5"/>
          <p:cNvSpPr>
            <a:spLocks noGrp="1"/>
          </p:cNvSpPr>
          <p:nvPr>
            <p:ph type="ftr" sz="quarter" idx="11"/>
          </p:nvPr>
        </p:nvSpPr>
        <p:spPr>
          <a:xfrm>
            <a:off x="1654459" y="6453386"/>
            <a:ext cx="1780256"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7412355" y="6453386"/>
            <a:ext cx="1197219" cy="404614"/>
          </a:xfrm>
        </p:spPr>
        <p:txBody>
          <a:bodyPr/>
          <a:lstStyle>
            <a:lvl1pPr>
              <a:defRPr>
                <a:solidFill>
                  <a:schemeClr val="tx2"/>
                </a:solidFill>
              </a:defRPr>
            </a:lvl1pPr>
          </a:lstStyle>
          <a:p>
            <a:fld id="{41F76C43-F0ED-BE4F-9CB1-11C700CF11DB}" type="slidenum">
              <a:rPr lang="en-US" smtClean="0"/>
              <a:t>‹#›</a:t>
            </a:fld>
            <a:endParaRPr lang="en-US"/>
          </a:p>
        </p:txBody>
      </p:sp>
      <p:sp>
        <p:nvSpPr>
          <p:cNvPr id="9" name="Rectangle 8"/>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8202179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8700" y="685800"/>
            <a:ext cx="72009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028700" y="2286000"/>
            <a:ext cx="7200900" cy="35814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42987" y="6453386"/>
            <a:ext cx="903429" cy="404614"/>
          </a:xfrm>
          <a:prstGeom prst="rect">
            <a:avLst/>
          </a:prstGeom>
        </p:spPr>
        <p:txBody>
          <a:bodyPr vert="horz" lIns="91440" tIns="45720" rIns="91440" bIns="45720" rtlCol="0" anchor="ctr"/>
          <a:lstStyle>
            <a:lvl1pPr algn="l">
              <a:defRPr sz="1000" baseline="0">
                <a:solidFill>
                  <a:schemeClr val="tx2"/>
                </a:solidFill>
              </a:defRPr>
            </a:lvl1pPr>
          </a:lstStyle>
          <a:p>
            <a:fld id="{DCA0A2A6-31C4-8C4D-9A88-B6435B44C052}" type="datetimeFigureOut">
              <a:rPr lang="en-US" smtClean="0"/>
              <a:t>07/03/2023</a:t>
            </a:fld>
            <a:endParaRPr lang="en-US"/>
          </a:p>
        </p:txBody>
      </p:sp>
      <p:sp>
        <p:nvSpPr>
          <p:cNvPr id="5" name="Footer Placeholder 4"/>
          <p:cNvSpPr>
            <a:spLocks noGrp="1"/>
          </p:cNvSpPr>
          <p:nvPr>
            <p:ph type="ftr" sz="quarter" idx="3"/>
          </p:nvPr>
        </p:nvSpPr>
        <p:spPr>
          <a:xfrm>
            <a:off x="2170173" y="6453386"/>
            <a:ext cx="4710623" cy="404614"/>
          </a:xfrm>
          <a:prstGeom prst="rect">
            <a:avLst/>
          </a:prstGeom>
        </p:spPr>
        <p:txBody>
          <a:bodyPr vert="horz" lIns="91440" tIns="45720" rIns="91440" bIns="45720" rtlCol="0" anchor="ctr"/>
          <a:lstStyle>
            <a:lvl1pPr algn="l">
              <a:defRPr sz="1000" baseline="0">
                <a:solidFill>
                  <a:schemeClr val="tx2"/>
                </a:solidFill>
              </a:defRPr>
            </a:lvl1pPr>
          </a:lstStyle>
          <a:p>
            <a:endParaRPr lang="en-US"/>
          </a:p>
        </p:txBody>
      </p:sp>
      <p:sp>
        <p:nvSpPr>
          <p:cNvPr id="6" name="Slide Number Placeholder 5"/>
          <p:cNvSpPr>
            <a:spLocks noGrp="1"/>
          </p:cNvSpPr>
          <p:nvPr>
            <p:ph type="sldNum" sz="quarter" idx="4"/>
          </p:nvPr>
        </p:nvSpPr>
        <p:spPr>
          <a:xfrm>
            <a:off x="7104552" y="6453386"/>
            <a:ext cx="1197219" cy="404614"/>
          </a:xfrm>
          <a:prstGeom prst="rect">
            <a:avLst/>
          </a:prstGeom>
        </p:spPr>
        <p:txBody>
          <a:bodyPr vert="horz" lIns="91440" tIns="45720" rIns="91440" bIns="45720" rtlCol="0" anchor="ctr"/>
          <a:lstStyle>
            <a:lvl1pPr algn="r">
              <a:defRPr sz="1000" baseline="0">
                <a:solidFill>
                  <a:schemeClr val="tx2"/>
                </a:solidFill>
              </a:defRPr>
            </a:lvl1pPr>
          </a:lstStyle>
          <a:p>
            <a:fld id="{41F76C43-F0ED-BE4F-9CB1-11C700CF11DB}" type="slidenum">
              <a:rPr lang="en-US" smtClean="0"/>
              <a:t>‹#›</a:t>
            </a:fld>
            <a:endParaRPr lang="en-US"/>
          </a:p>
        </p:txBody>
      </p:sp>
      <p:sp>
        <p:nvSpPr>
          <p:cNvPr id="9" name="Rectangle 8"/>
          <p:cNvSpPr/>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title="Side bar"/>
          <p:cNvSpPr/>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865805851"/>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1" r:id="rId12"/>
  </p:sldLayoutIdLst>
  <p:txStyles>
    <p:titleStyle>
      <a:lvl1pPr algn="l" defTabSz="6858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0" orient="horz" pos="1368">
          <p15:clr>
            <a:srgbClr val="F26B43"/>
          </p15:clr>
        </p15:guide>
        <p15:guide id="1" pos="6912">
          <p15:clr>
            <a:srgbClr val="F26B43"/>
          </p15:clr>
        </p15:guide>
        <p15:guide id="2" pos="936">
          <p15:clr>
            <a:srgbClr val="F26B43"/>
          </p15:clr>
        </p15:guide>
        <p15:guide id="3" pos="864">
          <p15:clr>
            <a:srgbClr val="F26B43"/>
          </p15:clr>
        </p15:guide>
        <p15:guide id="4" orient="horz" pos="1440">
          <p15:clr>
            <a:srgbClr val="F26B43"/>
          </p15:clr>
        </p15:guide>
        <p15:guide id="5" orient="horz" pos="3696">
          <p15:clr>
            <a:srgbClr val="F26B43"/>
          </p15:clr>
        </p15:guide>
        <p15:guide id="6" orient="horz" pos="432">
          <p15:clr>
            <a:srgbClr val="F26B43"/>
          </p15:clr>
        </p15:guide>
        <p15:guide id="7" orient="horz" pos="1512">
          <p15:clr>
            <a:srgbClr val="F26B43"/>
          </p15:clr>
        </p15:guide>
        <p15:guide id="8" pos="5184">
          <p15:clr>
            <a:srgbClr val="F26B43"/>
          </p15:clr>
        </p15:guide>
        <p15:guide id="9" pos="702">
          <p15:clr>
            <a:srgbClr val="F26B43"/>
          </p15:clr>
        </p15:guide>
        <p15:guide id="10" pos="64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image" Target="../media/image6.tmp"/><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1.tmp"/><Relationship Id="rId4" Type="http://schemas.openxmlformats.org/officeDocument/2006/relationships/image" Target="../media/image10.tmp"/></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pn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slideLayout" Target="../slideLayouts/slideLayout2.xml"/><Relationship Id="rId4" Type="http://schemas.openxmlformats.org/officeDocument/2006/relationships/image" Target="../media/image32.emf"/></Relationships>
</file>

<file path=ppt/slides/_rels/slide24.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5.tmp"/><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36.tmp"/><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8.tmp"/><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43.tmp"/><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4.tmp"/><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tmp"/><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5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0.tmp"/><Relationship Id="rId2" Type="http://schemas.openxmlformats.org/officeDocument/2006/relationships/image" Target="../media/image49.tmp"/><Relationship Id="rId1" Type="http://schemas.openxmlformats.org/officeDocument/2006/relationships/slideLayout" Target="../slideLayouts/slideLayout6.xml"/><Relationship Id="rId4" Type="http://schemas.openxmlformats.org/officeDocument/2006/relationships/image" Target="../media/image51.tmp"/></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BB8DE-12A7-A34F-A230-D7E884DA6E69}"/>
              </a:ext>
            </a:extLst>
          </p:cNvPr>
          <p:cNvSpPr>
            <a:spLocks noGrp="1"/>
          </p:cNvSpPr>
          <p:nvPr>
            <p:ph type="ctrTitle"/>
          </p:nvPr>
        </p:nvSpPr>
        <p:spPr>
          <a:xfrm>
            <a:off x="925830" y="1151068"/>
            <a:ext cx="7098030" cy="2872772"/>
          </a:xfrm>
        </p:spPr>
        <p:txBody>
          <a:bodyPr/>
          <a:lstStyle/>
          <a:p>
            <a:r>
              <a:rPr lang="en-US" sz="4800" dirty="0"/>
              <a:t>Approach to management of Thyroid nodules: </a:t>
            </a:r>
            <a:br>
              <a:rPr lang="en-US" sz="5400" dirty="0"/>
            </a:br>
            <a:r>
              <a:rPr lang="en-US" sz="3200" dirty="0"/>
              <a:t>Why, which, When, What And Then?</a:t>
            </a:r>
            <a:endParaRPr lang="en-US" dirty="0"/>
          </a:p>
        </p:txBody>
      </p:sp>
      <p:sp>
        <p:nvSpPr>
          <p:cNvPr id="3" name="Subtitle 2">
            <a:extLst>
              <a:ext uri="{FF2B5EF4-FFF2-40B4-BE49-F238E27FC236}">
                <a16:creationId xmlns:a16="http://schemas.microsoft.com/office/drawing/2014/main" id="{E706F925-E660-4749-A92E-228AA0976243}"/>
              </a:ext>
            </a:extLst>
          </p:cNvPr>
          <p:cNvSpPr>
            <a:spLocks noGrp="1"/>
          </p:cNvSpPr>
          <p:nvPr>
            <p:ph type="subTitle" idx="1"/>
          </p:nvPr>
        </p:nvSpPr>
        <p:spPr>
          <a:xfrm>
            <a:off x="2009930" y="4184880"/>
            <a:ext cx="5123755" cy="1086237"/>
          </a:xfrm>
        </p:spPr>
        <p:txBody>
          <a:bodyPr>
            <a:normAutofit fontScale="77500" lnSpcReduction="20000"/>
          </a:bodyPr>
          <a:lstStyle/>
          <a:p>
            <a:r>
              <a:rPr lang="en-US" dirty="0"/>
              <a:t>Tania </a:t>
            </a:r>
            <a:r>
              <a:rPr lang="en-US" dirty="0" err="1"/>
              <a:t>Jaber</a:t>
            </a:r>
            <a:r>
              <a:rPr lang="en-US" dirty="0"/>
              <a:t>, MD</a:t>
            </a:r>
          </a:p>
          <a:p>
            <a:r>
              <a:rPr lang="en-US" dirty="0"/>
              <a:t>Consultant, Endocrinology, HGH</a:t>
            </a:r>
          </a:p>
          <a:p>
            <a:r>
              <a:rPr lang="en-US" dirty="0"/>
              <a:t>Assistant Professor of Clinical Medicine, WCM-Q</a:t>
            </a:r>
          </a:p>
          <a:p>
            <a:endParaRPr lang="en-US" dirty="0"/>
          </a:p>
          <a:p>
            <a:r>
              <a:rPr lang="en-US" dirty="0"/>
              <a:t>March 2023</a:t>
            </a:r>
          </a:p>
        </p:txBody>
      </p:sp>
      <p:pic>
        <p:nvPicPr>
          <p:cNvPr id="4" name="Picture 4" descr="hamad logo.jpg">
            <a:extLst>
              <a:ext uri="{FF2B5EF4-FFF2-40B4-BE49-F238E27FC236}">
                <a16:creationId xmlns:a16="http://schemas.microsoft.com/office/drawing/2014/main" id="{12AC471A-DF20-B54E-82B3-CFA114E96B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1542" y="5773238"/>
            <a:ext cx="3764756"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WCM-Q_1Line_CoBrand_CMYK.png">
            <a:extLst>
              <a:ext uri="{FF2B5EF4-FFF2-40B4-BE49-F238E27FC236}">
                <a16:creationId xmlns:a16="http://schemas.microsoft.com/office/drawing/2014/main" id="{613BE2B0-1554-4AA7-8998-48580D82964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702" y="5985310"/>
            <a:ext cx="4680236" cy="351448"/>
          </a:xfrm>
          <a:prstGeom prst="rect">
            <a:avLst/>
          </a:prstGeom>
        </p:spPr>
      </p:pic>
    </p:spTree>
    <p:extLst>
      <p:ext uri="{BB962C8B-B14F-4D97-AF65-F5344CB8AC3E}">
        <p14:creationId xmlns:p14="http://schemas.microsoft.com/office/powerpoint/2010/main" val="21751902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10;&#10;Description automatically generated">
            <a:extLst>
              <a:ext uri="{FF2B5EF4-FFF2-40B4-BE49-F238E27FC236}">
                <a16:creationId xmlns:a16="http://schemas.microsoft.com/office/drawing/2014/main" id="{E22F6EF8-345D-405E-8374-4E584067427C}"/>
              </a:ext>
            </a:extLst>
          </p:cNvPr>
          <p:cNvPicPr>
            <a:picLocks noChangeAspect="1"/>
          </p:cNvPicPr>
          <p:nvPr/>
        </p:nvPicPr>
        <p:blipFill>
          <a:blip r:embed="rId2"/>
          <a:stretch>
            <a:fillRect/>
          </a:stretch>
        </p:blipFill>
        <p:spPr>
          <a:xfrm>
            <a:off x="552729" y="985984"/>
            <a:ext cx="8591271" cy="2024121"/>
          </a:xfrm>
          <a:prstGeom prst="rect">
            <a:avLst/>
          </a:prstGeom>
        </p:spPr>
      </p:pic>
      <p:pic>
        <p:nvPicPr>
          <p:cNvPr id="5" name="Picture 4" descr="Text&#10;&#10;Description automatically generated">
            <a:extLst>
              <a:ext uri="{FF2B5EF4-FFF2-40B4-BE49-F238E27FC236}">
                <a16:creationId xmlns:a16="http://schemas.microsoft.com/office/drawing/2014/main" id="{98774F49-5391-4C62-9304-445A3A0A57CE}"/>
              </a:ext>
            </a:extLst>
          </p:cNvPr>
          <p:cNvPicPr>
            <a:picLocks noChangeAspect="1"/>
          </p:cNvPicPr>
          <p:nvPr/>
        </p:nvPicPr>
        <p:blipFill>
          <a:blip r:embed="rId3"/>
          <a:stretch>
            <a:fillRect/>
          </a:stretch>
        </p:blipFill>
        <p:spPr>
          <a:xfrm>
            <a:off x="552729" y="3010105"/>
            <a:ext cx="4463004" cy="625980"/>
          </a:xfrm>
          <a:prstGeom prst="rect">
            <a:avLst/>
          </a:prstGeom>
        </p:spPr>
      </p:pic>
      <p:sp>
        <p:nvSpPr>
          <p:cNvPr id="7" name="TextBox 6">
            <a:extLst>
              <a:ext uri="{FF2B5EF4-FFF2-40B4-BE49-F238E27FC236}">
                <a16:creationId xmlns:a16="http://schemas.microsoft.com/office/drawing/2014/main" id="{6D569D7C-0A17-4085-80D2-FB45DC36233E}"/>
              </a:ext>
            </a:extLst>
          </p:cNvPr>
          <p:cNvSpPr txBox="1"/>
          <p:nvPr/>
        </p:nvSpPr>
        <p:spPr>
          <a:xfrm>
            <a:off x="1177317" y="4158875"/>
            <a:ext cx="7342094" cy="1200329"/>
          </a:xfrm>
          <a:prstGeom prst="rect">
            <a:avLst/>
          </a:prstGeom>
          <a:noFill/>
        </p:spPr>
        <p:txBody>
          <a:bodyPr wrap="square">
            <a:spAutoFit/>
          </a:bodyPr>
          <a:lstStyle/>
          <a:p>
            <a:pPr algn="ctr"/>
            <a:r>
              <a:rPr lang="en-US" dirty="0"/>
              <a:t>Retrospective analysis of 1328 patients who underwent thyroid surgery in 16 centers in 4 countries (Canada, Denmark, South Africa, US)</a:t>
            </a:r>
          </a:p>
          <a:p>
            <a:pPr algn="ctr"/>
            <a:r>
              <a:rPr lang="en-US" dirty="0"/>
              <a:t>The participants were the first 100 patients (or the largest number available) at each center who had thyroid surgery in 2019. </a:t>
            </a:r>
          </a:p>
        </p:txBody>
      </p:sp>
    </p:spTree>
    <p:extLst>
      <p:ext uri="{BB962C8B-B14F-4D97-AF65-F5344CB8AC3E}">
        <p14:creationId xmlns:p14="http://schemas.microsoft.com/office/powerpoint/2010/main" val="12225613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able&#10;&#10;Description automatically generated">
            <a:extLst>
              <a:ext uri="{FF2B5EF4-FFF2-40B4-BE49-F238E27FC236}">
                <a16:creationId xmlns:a16="http://schemas.microsoft.com/office/drawing/2014/main" id="{A26789C5-4A57-4DDD-8321-EC32B8A29428}"/>
              </a:ext>
            </a:extLst>
          </p:cNvPr>
          <p:cNvPicPr>
            <a:picLocks noChangeAspect="1"/>
          </p:cNvPicPr>
          <p:nvPr/>
        </p:nvPicPr>
        <p:blipFill>
          <a:blip r:embed="rId3"/>
          <a:stretch>
            <a:fillRect/>
          </a:stretch>
        </p:blipFill>
        <p:spPr>
          <a:xfrm>
            <a:off x="905911" y="0"/>
            <a:ext cx="7332177" cy="6858000"/>
          </a:xfrm>
          <a:prstGeom prst="rect">
            <a:avLst/>
          </a:prstGeom>
        </p:spPr>
      </p:pic>
    </p:spTree>
    <p:extLst>
      <p:ext uri="{BB962C8B-B14F-4D97-AF65-F5344CB8AC3E}">
        <p14:creationId xmlns:p14="http://schemas.microsoft.com/office/powerpoint/2010/main" val="3496469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able&#10;&#10;Description automatically generated with medium confidence">
            <a:extLst>
              <a:ext uri="{FF2B5EF4-FFF2-40B4-BE49-F238E27FC236}">
                <a16:creationId xmlns:a16="http://schemas.microsoft.com/office/drawing/2014/main" id="{8FF06584-88B3-4D9B-9112-5B68016BC4CE}"/>
              </a:ext>
            </a:extLst>
          </p:cNvPr>
          <p:cNvPicPr>
            <a:picLocks noChangeAspect="1"/>
          </p:cNvPicPr>
          <p:nvPr/>
        </p:nvPicPr>
        <p:blipFill>
          <a:blip r:embed="rId3"/>
          <a:stretch>
            <a:fillRect/>
          </a:stretch>
        </p:blipFill>
        <p:spPr>
          <a:xfrm>
            <a:off x="0" y="677498"/>
            <a:ext cx="9144000" cy="1286006"/>
          </a:xfrm>
          <a:prstGeom prst="rect">
            <a:avLst/>
          </a:prstGeom>
        </p:spPr>
      </p:pic>
      <p:pic>
        <p:nvPicPr>
          <p:cNvPr id="5" name="Picture 4" descr="Chart, bar chart&#10;&#10;Description automatically generated">
            <a:extLst>
              <a:ext uri="{FF2B5EF4-FFF2-40B4-BE49-F238E27FC236}">
                <a16:creationId xmlns:a16="http://schemas.microsoft.com/office/drawing/2014/main" id="{6CCEF0EA-1719-48D0-A7AA-6D41D134CA0D}"/>
              </a:ext>
            </a:extLst>
          </p:cNvPr>
          <p:cNvPicPr>
            <a:picLocks noChangeAspect="1"/>
          </p:cNvPicPr>
          <p:nvPr/>
        </p:nvPicPr>
        <p:blipFill>
          <a:blip r:embed="rId4"/>
          <a:stretch>
            <a:fillRect/>
          </a:stretch>
        </p:blipFill>
        <p:spPr>
          <a:xfrm>
            <a:off x="164028" y="2140992"/>
            <a:ext cx="4752968" cy="3708359"/>
          </a:xfrm>
          <a:prstGeom prst="rect">
            <a:avLst/>
          </a:prstGeom>
        </p:spPr>
      </p:pic>
      <p:pic>
        <p:nvPicPr>
          <p:cNvPr id="7" name="Picture 6" descr="Table&#10;&#10;Description automatically generated">
            <a:extLst>
              <a:ext uri="{FF2B5EF4-FFF2-40B4-BE49-F238E27FC236}">
                <a16:creationId xmlns:a16="http://schemas.microsoft.com/office/drawing/2014/main" id="{4F45E063-B0D3-4365-B50E-20044F21D536}"/>
              </a:ext>
            </a:extLst>
          </p:cNvPr>
          <p:cNvPicPr>
            <a:picLocks noChangeAspect="1"/>
          </p:cNvPicPr>
          <p:nvPr/>
        </p:nvPicPr>
        <p:blipFill>
          <a:blip r:embed="rId5"/>
          <a:stretch>
            <a:fillRect/>
          </a:stretch>
        </p:blipFill>
        <p:spPr>
          <a:xfrm>
            <a:off x="4405241" y="2668676"/>
            <a:ext cx="4696480" cy="2467319"/>
          </a:xfrm>
          <a:prstGeom prst="rect">
            <a:avLst/>
          </a:prstGeom>
        </p:spPr>
      </p:pic>
      <p:sp>
        <p:nvSpPr>
          <p:cNvPr id="4" name="Rectangle 3">
            <a:extLst>
              <a:ext uri="{FF2B5EF4-FFF2-40B4-BE49-F238E27FC236}">
                <a16:creationId xmlns:a16="http://schemas.microsoft.com/office/drawing/2014/main" id="{2348812E-1E86-4C46-8C62-7CAF18500C8D}"/>
              </a:ext>
            </a:extLst>
          </p:cNvPr>
          <p:cNvSpPr/>
          <p:nvPr/>
        </p:nvSpPr>
        <p:spPr>
          <a:xfrm>
            <a:off x="6131859" y="1742503"/>
            <a:ext cx="666974" cy="231523"/>
          </a:xfrm>
          <a:prstGeom prst="rect">
            <a:avLst/>
          </a:prstGeom>
          <a:solidFill>
            <a:schemeClr val="accent6">
              <a:lumMod val="5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5BD36F1-3DD0-4F62-B773-F4042D024AC9}"/>
              </a:ext>
            </a:extLst>
          </p:cNvPr>
          <p:cNvSpPr/>
          <p:nvPr/>
        </p:nvSpPr>
        <p:spPr>
          <a:xfrm>
            <a:off x="4071754" y="1750687"/>
            <a:ext cx="666974" cy="231523"/>
          </a:xfrm>
          <a:prstGeom prst="rect">
            <a:avLst/>
          </a:prstGeom>
          <a:solidFill>
            <a:schemeClr val="accent4">
              <a:lumMod val="5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9667CF31-724E-47D5-A78C-6F9D66D1A15B}"/>
              </a:ext>
            </a:extLst>
          </p:cNvPr>
          <p:cNvGrpSpPr/>
          <p:nvPr/>
        </p:nvGrpSpPr>
        <p:grpSpPr>
          <a:xfrm>
            <a:off x="782626" y="3131388"/>
            <a:ext cx="1914845" cy="1763340"/>
            <a:chOff x="782626" y="3131388"/>
            <a:chExt cx="1914845" cy="1763340"/>
          </a:xfrm>
        </p:grpSpPr>
        <p:sp>
          <p:nvSpPr>
            <p:cNvPr id="6" name="Rectangle 5">
              <a:extLst>
                <a:ext uri="{FF2B5EF4-FFF2-40B4-BE49-F238E27FC236}">
                  <a16:creationId xmlns:a16="http://schemas.microsoft.com/office/drawing/2014/main" id="{D717511F-EBA5-4E75-A6E9-4ED4EE74927B}"/>
                </a:ext>
              </a:extLst>
            </p:cNvPr>
            <p:cNvSpPr/>
            <p:nvPr/>
          </p:nvSpPr>
          <p:spPr>
            <a:xfrm>
              <a:off x="882127" y="3593053"/>
              <a:ext cx="430306" cy="1301675"/>
            </a:xfrm>
            <a:prstGeom prst="rect">
              <a:avLst/>
            </a:prstGeom>
            <a:noFill/>
            <a:ln>
              <a:solidFill>
                <a:schemeClr val="accent6">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CC36391B-8926-427F-AF47-A0C30F42228A}"/>
                </a:ext>
              </a:extLst>
            </p:cNvPr>
            <p:cNvSpPr txBox="1"/>
            <p:nvPr/>
          </p:nvSpPr>
          <p:spPr>
            <a:xfrm>
              <a:off x="782626" y="3131388"/>
              <a:ext cx="1914845" cy="461665"/>
            </a:xfrm>
            <a:prstGeom prst="rect">
              <a:avLst/>
            </a:prstGeom>
            <a:noFill/>
          </p:spPr>
          <p:txBody>
            <a:bodyPr wrap="square">
              <a:spAutoFit/>
            </a:bodyPr>
            <a:lstStyle/>
            <a:p>
              <a:r>
                <a:rPr lang="en-US" sz="1200" dirty="0">
                  <a:solidFill>
                    <a:srgbClr val="C00000"/>
                  </a:solidFill>
                </a:rPr>
                <a:t>51% cancers identified in asymptomatic patients </a:t>
              </a:r>
            </a:p>
          </p:txBody>
        </p:sp>
      </p:grpSp>
      <p:sp>
        <p:nvSpPr>
          <p:cNvPr id="12" name="Rectangle 11">
            <a:extLst>
              <a:ext uri="{FF2B5EF4-FFF2-40B4-BE49-F238E27FC236}">
                <a16:creationId xmlns:a16="http://schemas.microsoft.com/office/drawing/2014/main" id="{4C046009-36F6-485E-AEBD-3A38044CB367}"/>
              </a:ext>
            </a:extLst>
          </p:cNvPr>
          <p:cNvSpPr/>
          <p:nvPr/>
        </p:nvSpPr>
        <p:spPr>
          <a:xfrm>
            <a:off x="7676317" y="4562799"/>
            <a:ext cx="666974" cy="573196"/>
          </a:xfrm>
          <a:prstGeom prst="rect">
            <a:avLst/>
          </a:prstGeom>
          <a:solidFill>
            <a:schemeClr val="accent6">
              <a:lumMod val="5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DCDB27C-620D-475B-ADC6-1FC192C3D053}"/>
              </a:ext>
            </a:extLst>
          </p:cNvPr>
          <p:cNvSpPr/>
          <p:nvPr/>
        </p:nvSpPr>
        <p:spPr>
          <a:xfrm>
            <a:off x="5798372" y="4012367"/>
            <a:ext cx="666974" cy="550432"/>
          </a:xfrm>
          <a:prstGeom prst="rect">
            <a:avLst/>
          </a:prstGeom>
          <a:solidFill>
            <a:schemeClr val="accent4">
              <a:lumMod val="5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91417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12" grpId="0" animBg="1"/>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DE2990-39D7-4478-8FCA-889EEB61AEE3}"/>
              </a:ext>
            </a:extLst>
          </p:cNvPr>
          <p:cNvSpPr>
            <a:spLocks noGrp="1"/>
          </p:cNvSpPr>
          <p:nvPr>
            <p:ph type="title"/>
          </p:nvPr>
        </p:nvSpPr>
        <p:spPr/>
        <p:txBody>
          <a:bodyPr/>
          <a:lstStyle/>
          <a:p>
            <a:r>
              <a:rPr lang="en-US" dirty="0"/>
              <a:t>Conclusions</a:t>
            </a:r>
          </a:p>
        </p:txBody>
      </p:sp>
      <p:sp>
        <p:nvSpPr>
          <p:cNvPr id="3" name="Content Placeholder 2">
            <a:extLst>
              <a:ext uri="{FF2B5EF4-FFF2-40B4-BE49-F238E27FC236}">
                <a16:creationId xmlns:a16="http://schemas.microsoft.com/office/drawing/2014/main" id="{01FD7FA6-35E3-455B-AC3D-903D20A0BDA0}"/>
              </a:ext>
            </a:extLst>
          </p:cNvPr>
          <p:cNvSpPr>
            <a:spLocks noGrp="1"/>
          </p:cNvSpPr>
          <p:nvPr>
            <p:ph idx="1"/>
          </p:nvPr>
        </p:nvSpPr>
        <p:spPr/>
        <p:txBody>
          <a:bodyPr>
            <a:normAutofit/>
          </a:bodyPr>
          <a:lstStyle/>
          <a:p>
            <a:r>
              <a:rPr lang="en-US" dirty="0"/>
              <a:t>Asymptomatic thyroid nodules still responsible for a substantial number of thyroid surgeries.</a:t>
            </a:r>
          </a:p>
          <a:p>
            <a:r>
              <a:rPr lang="en-US" dirty="0"/>
              <a:t>Management of incidentally detected thyroid nodules should be conducted with forethought about the risks and benefits.</a:t>
            </a:r>
          </a:p>
          <a:p>
            <a:pPr lvl="1"/>
            <a:r>
              <a:rPr lang="en-US" i="0" dirty="0"/>
              <a:t>Help decrease the risks of overtreatment </a:t>
            </a:r>
          </a:p>
          <a:p>
            <a:pPr lvl="1"/>
            <a:r>
              <a:rPr lang="en-US" i="0" dirty="0"/>
              <a:t>Identify patients with nodules that would benefit from early intervention</a:t>
            </a:r>
          </a:p>
        </p:txBody>
      </p:sp>
    </p:spTree>
    <p:extLst>
      <p:ext uri="{BB962C8B-B14F-4D97-AF65-F5344CB8AC3E}">
        <p14:creationId xmlns:p14="http://schemas.microsoft.com/office/powerpoint/2010/main" val="27385712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FE9DF5A-9C08-E94E-B5CE-8FB21201F486}"/>
              </a:ext>
            </a:extLst>
          </p:cNvPr>
          <p:cNvPicPr>
            <a:picLocks noChangeAspect="1"/>
          </p:cNvPicPr>
          <p:nvPr/>
        </p:nvPicPr>
        <p:blipFill>
          <a:blip r:embed="rId3"/>
          <a:stretch>
            <a:fillRect/>
          </a:stretch>
        </p:blipFill>
        <p:spPr>
          <a:xfrm>
            <a:off x="611729" y="424697"/>
            <a:ext cx="8395916" cy="5496043"/>
          </a:xfrm>
          <a:prstGeom prst="rect">
            <a:avLst/>
          </a:prstGeom>
        </p:spPr>
      </p:pic>
      <p:sp>
        <p:nvSpPr>
          <p:cNvPr id="4" name="TextBox 3">
            <a:extLst>
              <a:ext uri="{FF2B5EF4-FFF2-40B4-BE49-F238E27FC236}">
                <a16:creationId xmlns:a16="http://schemas.microsoft.com/office/drawing/2014/main" id="{B619F242-7CC5-044B-9A49-D3938B085ED8}"/>
              </a:ext>
            </a:extLst>
          </p:cNvPr>
          <p:cNvSpPr txBox="1"/>
          <p:nvPr/>
        </p:nvSpPr>
        <p:spPr>
          <a:xfrm>
            <a:off x="468630" y="6389371"/>
            <a:ext cx="8448462" cy="307777"/>
          </a:xfrm>
          <a:prstGeom prst="rect">
            <a:avLst/>
          </a:prstGeom>
          <a:noFill/>
        </p:spPr>
        <p:txBody>
          <a:bodyPr wrap="square" rtlCol="0">
            <a:spAutoFit/>
          </a:bodyPr>
          <a:lstStyle/>
          <a:p>
            <a:r>
              <a:rPr lang="en-US" sz="1400" dirty="0"/>
              <a:t>Slide courtesy of </a:t>
            </a:r>
            <a:r>
              <a:rPr lang="en-US" sz="1400" dirty="0" err="1"/>
              <a:t>Dr</a:t>
            </a:r>
            <a:r>
              <a:rPr lang="en-US" sz="1400" dirty="0"/>
              <a:t> Emad </a:t>
            </a:r>
            <a:r>
              <a:rPr lang="en-US" sz="1400" dirty="0" err="1"/>
              <a:t>Naem</a:t>
            </a:r>
            <a:r>
              <a:rPr lang="en-US" sz="1400" dirty="0"/>
              <a:t> (HGH).</a:t>
            </a:r>
          </a:p>
        </p:txBody>
      </p:sp>
    </p:spTree>
    <p:extLst>
      <p:ext uri="{BB962C8B-B14F-4D97-AF65-F5344CB8AC3E}">
        <p14:creationId xmlns:p14="http://schemas.microsoft.com/office/powerpoint/2010/main" val="1010846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5C3BA2E-DBA4-AC4B-91A3-CF0B75E1EDDE}"/>
              </a:ext>
            </a:extLst>
          </p:cNvPr>
          <p:cNvPicPr>
            <a:picLocks noChangeAspect="1"/>
          </p:cNvPicPr>
          <p:nvPr/>
        </p:nvPicPr>
        <p:blipFill>
          <a:blip r:embed="rId3"/>
          <a:stretch>
            <a:fillRect/>
          </a:stretch>
        </p:blipFill>
        <p:spPr>
          <a:xfrm>
            <a:off x="579120" y="712470"/>
            <a:ext cx="8436000" cy="5356860"/>
          </a:xfrm>
          <a:prstGeom prst="rect">
            <a:avLst/>
          </a:prstGeom>
        </p:spPr>
      </p:pic>
      <p:sp>
        <p:nvSpPr>
          <p:cNvPr id="3" name="TextBox 2">
            <a:extLst>
              <a:ext uri="{FF2B5EF4-FFF2-40B4-BE49-F238E27FC236}">
                <a16:creationId xmlns:a16="http://schemas.microsoft.com/office/drawing/2014/main" id="{8DED75F4-FE21-3E44-BF87-D7A47FFF3D92}"/>
              </a:ext>
            </a:extLst>
          </p:cNvPr>
          <p:cNvSpPr txBox="1"/>
          <p:nvPr/>
        </p:nvSpPr>
        <p:spPr>
          <a:xfrm>
            <a:off x="1469035" y="3420315"/>
            <a:ext cx="1710565" cy="1569660"/>
          </a:xfrm>
          <a:prstGeom prst="rect">
            <a:avLst/>
          </a:prstGeom>
          <a:noFill/>
        </p:spPr>
        <p:txBody>
          <a:bodyPr wrap="square" rtlCol="0">
            <a:spAutoFit/>
          </a:bodyPr>
          <a:lstStyle/>
          <a:p>
            <a:pPr algn="ctr"/>
            <a:r>
              <a:rPr lang="en-US" sz="2400" b="1" dirty="0">
                <a:solidFill>
                  <a:schemeClr val="bg2"/>
                </a:solidFill>
              </a:rPr>
              <a:t>thyroid cancer</a:t>
            </a:r>
          </a:p>
          <a:p>
            <a:pPr algn="ctr"/>
            <a:r>
              <a:rPr lang="en-US" sz="2400" b="1" dirty="0"/>
              <a:t>clinically meaningful</a:t>
            </a:r>
          </a:p>
        </p:txBody>
      </p:sp>
      <p:sp>
        <p:nvSpPr>
          <p:cNvPr id="4" name="TextBox 3">
            <a:extLst>
              <a:ext uri="{FF2B5EF4-FFF2-40B4-BE49-F238E27FC236}">
                <a16:creationId xmlns:a16="http://schemas.microsoft.com/office/drawing/2014/main" id="{2F331E7F-DE0D-0F4B-866D-F71562486417}"/>
              </a:ext>
            </a:extLst>
          </p:cNvPr>
          <p:cNvSpPr txBox="1"/>
          <p:nvPr/>
        </p:nvSpPr>
        <p:spPr>
          <a:xfrm>
            <a:off x="3737610" y="2061210"/>
            <a:ext cx="1314450" cy="461665"/>
          </a:xfrm>
          <a:prstGeom prst="rect">
            <a:avLst/>
          </a:prstGeom>
          <a:noFill/>
        </p:spPr>
        <p:txBody>
          <a:bodyPr wrap="square" rtlCol="0">
            <a:spAutoFit/>
          </a:bodyPr>
          <a:lstStyle/>
          <a:p>
            <a:r>
              <a:rPr lang="en-US" sz="2400" b="1" dirty="0">
                <a:solidFill>
                  <a:schemeClr val="bg2"/>
                </a:solidFill>
              </a:rPr>
              <a:t>cost</a:t>
            </a:r>
          </a:p>
        </p:txBody>
      </p:sp>
      <p:sp>
        <p:nvSpPr>
          <p:cNvPr id="5" name="TextBox 4">
            <a:extLst>
              <a:ext uri="{FF2B5EF4-FFF2-40B4-BE49-F238E27FC236}">
                <a16:creationId xmlns:a16="http://schemas.microsoft.com/office/drawing/2014/main" id="{0C23781B-E4C9-964F-92CD-86E95049459C}"/>
              </a:ext>
            </a:extLst>
          </p:cNvPr>
          <p:cNvSpPr txBox="1"/>
          <p:nvPr/>
        </p:nvSpPr>
        <p:spPr>
          <a:xfrm>
            <a:off x="7227570" y="2668310"/>
            <a:ext cx="1314450" cy="461665"/>
          </a:xfrm>
          <a:prstGeom prst="rect">
            <a:avLst/>
          </a:prstGeom>
          <a:noFill/>
        </p:spPr>
        <p:txBody>
          <a:bodyPr wrap="square" rtlCol="0">
            <a:spAutoFit/>
          </a:bodyPr>
          <a:lstStyle/>
          <a:p>
            <a:r>
              <a:rPr lang="en-US" sz="2400" b="1" dirty="0" err="1">
                <a:solidFill>
                  <a:schemeClr val="bg2"/>
                </a:solidFill>
              </a:rPr>
              <a:t>pt</a:t>
            </a:r>
            <a:r>
              <a:rPr lang="en-US" sz="2400" b="1" dirty="0">
                <a:solidFill>
                  <a:schemeClr val="bg2"/>
                </a:solidFill>
              </a:rPr>
              <a:t> psych</a:t>
            </a:r>
          </a:p>
        </p:txBody>
      </p:sp>
      <p:sp>
        <p:nvSpPr>
          <p:cNvPr id="6" name="TextBox 5">
            <a:extLst>
              <a:ext uri="{FF2B5EF4-FFF2-40B4-BE49-F238E27FC236}">
                <a16:creationId xmlns:a16="http://schemas.microsoft.com/office/drawing/2014/main" id="{47A9C49D-BDF7-F54A-B7E6-9165E39E9CAD}"/>
              </a:ext>
            </a:extLst>
          </p:cNvPr>
          <p:cNvSpPr txBox="1"/>
          <p:nvPr/>
        </p:nvSpPr>
        <p:spPr>
          <a:xfrm>
            <a:off x="6525532" y="3420315"/>
            <a:ext cx="1479216" cy="830997"/>
          </a:xfrm>
          <a:prstGeom prst="rect">
            <a:avLst/>
          </a:prstGeom>
          <a:noFill/>
        </p:spPr>
        <p:txBody>
          <a:bodyPr wrap="square" rtlCol="0">
            <a:spAutoFit/>
          </a:bodyPr>
          <a:lstStyle/>
          <a:p>
            <a:r>
              <a:rPr lang="en-US" sz="2400" b="1" dirty="0"/>
              <a:t>wasting resources</a:t>
            </a:r>
          </a:p>
        </p:txBody>
      </p:sp>
      <p:sp>
        <p:nvSpPr>
          <p:cNvPr id="7" name="TextBox 6">
            <a:extLst>
              <a:ext uri="{FF2B5EF4-FFF2-40B4-BE49-F238E27FC236}">
                <a16:creationId xmlns:a16="http://schemas.microsoft.com/office/drawing/2014/main" id="{3311A4ED-8C48-774C-B459-980AA2D14B4D}"/>
              </a:ext>
            </a:extLst>
          </p:cNvPr>
          <p:cNvSpPr txBox="1"/>
          <p:nvPr/>
        </p:nvSpPr>
        <p:spPr>
          <a:xfrm>
            <a:off x="5524846" y="689291"/>
            <a:ext cx="2001372" cy="830997"/>
          </a:xfrm>
          <a:prstGeom prst="rect">
            <a:avLst/>
          </a:prstGeom>
          <a:noFill/>
        </p:spPr>
        <p:txBody>
          <a:bodyPr wrap="square" rtlCol="0">
            <a:spAutoFit/>
          </a:bodyPr>
          <a:lstStyle/>
          <a:p>
            <a:r>
              <a:rPr lang="en-US" sz="2400" b="1" dirty="0"/>
              <a:t>unnecessary surgeries</a:t>
            </a:r>
          </a:p>
        </p:txBody>
      </p:sp>
    </p:spTree>
    <p:extLst>
      <p:ext uri="{BB962C8B-B14F-4D97-AF65-F5344CB8AC3E}">
        <p14:creationId xmlns:p14="http://schemas.microsoft.com/office/powerpoint/2010/main" val="1384573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B9C922-34BF-C147-A434-1D92E20B47A9}"/>
              </a:ext>
            </a:extLst>
          </p:cNvPr>
          <p:cNvSpPr>
            <a:spLocks noGrp="1"/>
          </p:cNvSpPr>
          <p:nvPr>
            <p:ph type="title"/>
          </p:nvPr>
        </p:nvSpPr>
        <p:spPr>
          <a:xfrm>
            <a:off x="1028699" y="685800"/>
            <a:ext cx="7632221" cy="1485900"/>
          </a:xfrm>
        </p:spPr>
        <p:txBody>
          <a:bodyPr/>
          <a:lstStyle/>
          <a:p>
            <a:r>
              <a:rPr lang="en-US" dirty="0"/>
              <a:t>Which nodules should we care about?</a:t>
            </a:r>
          </a:p>
        </p:txBody>
      </p:sp>
      <p:sp>
        <p:nvSpPr>
          <p:cNvPr id="3" name="Content Placeholder 2">
            <a:extLst>
              <a:ext uri="{FF2B5EF4-FFF2-40B4-BE49-F238E27FC236}">
                <a16:creationId xmlns:a16="http://schemas.microsoft.com/office/drawing/2014/main" id="{CDDC5A0B-9DF7-2544-A255-78808549E982}"/>
              </a:ext>
            </a:extLst>
          </p:cNvPr>
          <p:cNvSpPr>
            <a:spLocks noGrp="1"/>
          </p:cNvSpPr>
          <p:nvPr>
            <p:ph idx="1"/>
          </p:nvPr>
        </p:nvSpPr>
        <p:spPr/>
        <p:txBody>
          <a:bodyPr/>
          <a:lstStyle/>
          <a:p>
            <a:r>
              <a:rPr lang="en-US" dirty="0"/>
              <a:t>Size &gt;1 cm (unless suspicious lymphadenopathy present)</a:t>
            </a:r>
          </a:p>
          <a:p>
            <a:r>
              <a:rPr lang="en-US"/>
              <a:t>Patients </a:t>
            </a:r>
            <a:r>
              <a:rPr lang="en-US" dirty="0"/>
              <a:t>with high-risk features</a:t>
            </a:r>
          </a:p>
          <a:p>
            <a:pPr lvl="1"/>
            <a:r>
              <a:rPr lang="en-US" i="0" dirty="0"/>
              <a:t>Extremes of age </a:t>
            </a:r>
          </a:p>
          <a:p>
            <a:pPr lvl="1"/>
            <a:r>
              <a:rPr lang="en-US" i="0" dirty="0"/>
              <a:t>History of neck radiation </a:t>
            </a:r>
          </a:p>
          <a:p>
            <a:pPr lvl="1"/>
            <a:r>
              <a:rPr lang="en-US" i="0" dirty="0"/>
              <a:t>Rate of growth of nodule</a:t>
            </a:r>
          </a:p>
          <a:p>
            <a:pPr lvl="1"/>
            <a:r>
              <a:rPr lang="en-US" i="0" dirty="0"/>
              <a:t>Presence of hoarseness or unilateral vocal cord paralysis</a:t>
            </a:r>
          </a:p>
          <a:p>
            <a:pPr lvl="1"/>
            <a:r>
              <a:rPr lang="en-US" i="0" dirty="0"/>
              <a:t>Fixed nodule on exam with lymphadenopathy </a:t>
            </a:r>
          </a:p>
          <a:p>
            <a:pPr lvl="1"/>
            <a:r>
              <a:rPr lang="en-US" i="0" dirty="0"/>
              <a:t>Focal FDG uptake on PET scan</a:t>
            </a:r>
          </a:p>
        </p:txBody>
      </p:sp>
      <p:sp>
        <p:nvSpPr>
          <p:cNvPr id="4" name="TextBox 3">
            <a:extLst>
              <a:ext uri="{FF2B5EF4-FFF2-40B4-BE49-F238E27FC236}">
                <a16:creationId xmlns:a16="http://schemas.microsoft.com/office/drawing/2014/main" id="{A606F979-7301-E144-9964-C7EA98E0BE09}"/>
              </a:ext>
            </a:extLst>
          </p:cNvPr>
          <p:cNvSpPr txBox="1"/>
          <p:nvPr/>
        </p:nvSpPr>
        <p:spPr>
          <a:xfrm>
            <a:off x="468630" y="6389371"/>
            <a:ext cx="8448462" cy="307777"/>
          </a:xfrm>
          <a:prstGeom prst="rect">
            <a:avLst/>
          </a:prstGeom>
          <a:noFill/>
        </p:spPr>
        <p:txBody>
          <a:bodyPr wrap="square" rtlCol="0">
            <a:spAutoFit/>
          </a:bodyPr>
          <a:lstStyle/>
          <a:p>
            <a:r>
              <a:rPr lang="en-US" sz="1400" dirty="0"/>
              <a:t>Haugen et al. ATA guidelines 2015.</a:t>
            </a:r>
          </a:p>
        </p:txBody>
      </p:sp>
    </p:spTree>
    <p:extLst>
      <p:ext uri="{BB962C8B-B14F-4D97-AF65-F5344CB8AC3E}">
        <p14:creationId xmlns:p14="http://schemas.microsoft.com/office/powerpoint/2010/main" val="22768713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E2DCC-A80A-FB49-A34D-82E22D95F725}"/>
              </a:ext>
            </a:extLst>
          </p:cNvPr>
          <p:cNvSpPr>
            <a:spLocks noGrp="1"/>
          </p:cNvSpPr>
          <p:nvPr>
            <p:ph type="title"/>
          </p:nvPr>
        </p:nvSpPr>
        <p:spPr/>
        <p:txBody>
          <a:bodyPr/>
          <a:lstStyle/>
          <a:p>
            <a:r>
              <a:rPr lang="en-US" dirty="0"/>
              <a:t>A </a:t>
            </a:r>
            <a:r>
              <a:rPr lang="en-US" i="1" dirty="0"/>
              <a:t>clinically relevant</a:t>
            </a:r>
            <a:r>
              <a:rPr lang="en-US" dirty="0"/>
              <a:t> nodule was found; now what?</a:t>
            </a:r>
          </a:p>
        </p:txBody>
      </p:sp>
      <p:sp>
        <p:nvSpPr>
          <p:cNvPr id="3" name="Content Placeholder 2">
            <a:extLst>
              <a:ext uri="{FF2B5EF4-FFF2-40B4-BE49-F238E27FC236}">
                <a16:creationId xmlns:a16="http://schemas.microsoft.com/office/drawing/2014/main" id="{EC4F4FB9-C383-324D-B919-598ED1A54311}"/>
              </a:ext>
            </a:extLst>
          </p:cNvPr>
          <p:cNvSpPr>
            <a:spLocks noGrp="1"/>
          </p:cNvSpPr>
          <p:nvPr>
            <p:ph idx="1"/>
          </p:nvPr>
        </p:nvSpPr>
        <p:spPr/>
        <p:txBody>
          <a:bodyPr/>
          <a:lstStyle/>
          <a:p>
            <a:r>
              <a:rPr lang="en-US" sz="3200" dirty="0"/>
              <a:t>TSH</a:t>
            </a:r>
          </a:p>
          <a:p>
            <a:r>
              <a:rPr lang="en-US" dirty="0"/>
              <a:t>Thyroglobulin?</a:t>
            </a:r>
          </a:p>
          <a:p>
            <a:r>
              <a:rPr lang="en-US" dirty="0"/>
              <a:t>Calcitonin?</a:t>
            </a:r>
          </a:p>
        </p:txBody>
      </p:sp>
    </p:spTree>
    <p:extLst>
      <p:ext uri="{BB962C8B-B14F-4D97-AF65-F5344CB8AC3E}">
        <p14:creationId xmlns:p14="http://schemas.microsoft.com/office/powerpoint/2010/main" val="2660528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A1DEDF0F-EFD5-E948-AD05-EE7E93055E1F}"/>
              </a:ext>
            </a:extLst>
          </p:cNvPr>
          <p:cNvGraphicFramePr>
            <a:graphicFrameLocks noGrp="1"/>
          </p:cNvGraphicFramePr>
          <p:nvPr>
            <p:ph idx="1"/>
            <p:extLst>
              <p:ext uri="{D42A27DB-BD31-4B8C-83A1-F6EECF244321}">
                <p14:modId xmlns:p14="http://schemas.microsoft.com/office/powerpoint/2010/main" val="1472627664"/>
              </p:ext>
            </p:extLst>
          </p:nvPr>
        </p:nvGraphicFramePr>
        <p:xfrm>
          <a:off x="310551" y="172528"/>
          <a:ext cx="8591909" cy="64698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8" name="Straight Connector 7">
            <a:extLst>
              <a:ext uri="{FF2B5EF4-FFF2-40B4-BE49-F238E27FC236}">
                <a16:creationId xmlns:a16="http://schemas.microsoft.com/office/drawing/2014/main" id="{3302A784-FC4E-6E42-AAD6-C980F96733BE}"/>
              </a:ext>
            </a:extLst>
          </p:cNvPr>
          <p:cNvCxnSpPr/>
          <p:nvPr/>
        </p:nvCxnSpPr>
        <p:spPr>
          <a:xfrm>
            <a:off x="4572000" y="5210355"/>
            <a:ext cx="0" cy="862641"/>
          </a:xfrm>
          <a:prstGeom prst="line">
            <a:avLst/>
          </a:prstGeom>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05751121-C8F5-FA47-BE43-E0F81818E409}"/>
              </a:ext>
            </a:extLst>
          </p:cNvPr>
          <p:cNvCxnSpPr/>
          <p:nvPr/>
        </p:nvCxnSpPr>
        <p:spPr>
          <a:xfrm>
            <a:off x="6863751" y="5210355"/>
            <a:ext cx="0" cy="862641"/>
          </a:xfrm>
          <a:prstGeom prst="line">
            <a:avLst/>
          </a:prstGeom>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F66913C6-E6E1-8F48-AFBA-35C05D4C56FC}"/>
              </a:ext>
            </a:extLst>
          </p:cNvPr>
          <p:cNvCxnSpPr>
            <a:cxnSpLocks/>
          </p:cNvCxnSpPr>
          <p:nvPr/>
        </p:nvCxnSpPr>
        <p:spPr>
          <a:xfrm flipH="1">
            <a:off x="4572000" y="6061068"/>
            <a:ext cx="2291751" cy="0"/>
          </a:xfrm>
          <a:prstGeom prst="line">
            <a:avLst/>
          </a:prstGeom>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448099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AC3E3-3426-4F47-9C50-F375A7672F46}"/>
              </a:ext>
            </a:extLst>
          </p:cNvPr>
          <p:cNvSpPr>
            <a:spLocks noGrp="1"/>
          </p:cNvSpPr>
          <p:nvPr>
            <p:ph type="title"/>
          </p:nvPr>
        </p:nvSpPr>
        <p:spPr>
          <a:xfrm>
            <a:off x="542925" y="685800"/>
            <a:ext cx="2891790" cy="1702558"/>
          </a:xfrm>
        </p:spPr>
        <p:txBody>
          <a:bodyPr/>
          <a:lstStyle/>
          <a:p>
            <a:r>
              <a:rPr lang="en-US" dirty="0"/>
              <a:t>Thyroid Ultrasound</a:t>
            </a:r>
          </a:p>
        </p:txBody>
      </p:sp>
      <p:sp>
        <p:nvSpPr>
          <p:cNvPr id="4" name="Text Placeholder 3">
            <a:extLst>
              <a:ext uri="{FF2B5EF4-FFF2-40B4-BE49-F238E27FC236}">
                <a16:creationId xmlns:a16="http://schemas.microsoft.com/office/drawing/2014/main" id="{0306AAB7-8030-EC45-92FB-D106D98D93CF}"/>
              </a:ext>
            </a:extLst>
          </p:cNvPr>
          <p:cNvSpPr>
            <a:spLocks noGrp="1"/>
          </p:cNvSpPr>
          <p:nvPr>
            <p:ph type="body" sz="half" idx="2"/>
          </p:nvPr>
        </p:nvSpPr>
        <p:spPr>
          <a:xfrm>
            <a:off x="542925" y="2238233"/>
            <a:ext cx="2891790" cy="3629167"/>
          </a:xfrm>
        </p:spPr>
        <p:txBody>
          <a:bodyPr>
            <a:normAutofit/>
          </a:bodyPr>
          <a:lstStyle/>
          <a:p>
            <a:r>
              <a:rPr lang="en-US" dirty="0"/>
              <a:t>Needed in all cases of suspected thyroid nodules even in presence of other imaging modalities</a:t>
            </a:r>
          </a:p>
          <a:p>
            <a:pPr marL="628650" lvl="1" indent="-285750">
              <a:buFontTx/>
              <a:buChar char="-"/>
            </a:pPr>
            <a:r>
              <a:rPr lang="en-US" sz="1800" dirty="0"/>
              <a:t>preferred imaging modality 	</a:t>
            </a:r>
          </a:p>
          <a:p>
            <a:pPr marL="628650" lvl="1" indent="-285750">
              <a:buFontTx/>
              <a:buChar char="-"/>
            </a:pPr>
            <a:r>
              <a:rPr lang="en-US" sz="1800" dirty="0"/>
              <a:t>more anatomic detail</a:t>
            </a:r>
          </a:p>
          <a:p>
            <a:pPr marL="628650" lvl="1" indent="-285750">
              <a:buFontTx/>
              <a:buChar char="-"/>
            </a:pPr>
            <a:r>
              <a:rPr lang="en-US" sz="1800" dirty="0"/>
              <a:t>identifies posterior nodules</a:t>
            </a:r>
          </a:p>
          <a:p>
            <a:pPr marL="628650" lvl="1" indent="-285750">
              <a:buFontTx/>
              <a:buChar char="-"/>
            </a:pPr>
            <a:r>
              <a:rPr lang="en-US" sz="1800" dirty="0"/>
              <a:t>helps select nodules for FNA biopsy</a:t>
            </a:r>
          </a:p>
          <a:p>
            <a:endParaRPr lang="en-US" dirty="0"/>
          </a:p>
        </p:txBody>
      </p:sp>
      <p:pic>
        <p:nvPicPr>
          <p:cNvPr id="6" name="Content Placeholder 5" descr="Graphical user interface, text, application, email&#10;&#10;Description automatically generated">
            <a:extLst>
              <a:ext uri="{FF2B5EF4-FFF2-40B4-BE49-F238E27FC236}">
                <a16:creationId xmlns:a16="http://schemas.microsoft.com/office/drawing/2014/main" id="{7D89E24D-F276-4D03-9E2C-933E3B12B40F}"/>
              </a:ext>
            </a:extLst>
          </p:cNvPr>
          <p:cNvPicPr>
            <a:picLocks noGrp="1" noChangeAspect="1"/>
          </p:cNvPicPr>
          <p:nvPr>
            <p:ph sz="half" idx="4294967295"/>
          </p:nvPr>
        </p:nvPicPr>
        <p:blipFill>
          <a:blip r:embed="rId3"/>
          <a:stretch>
            <a:fillRect/>
          </a:stretch>
        </p:blipFill>
        <p:spPr>
          <a:xfrm>
            <a:off x="3989108" y="2238233"/>
            <a:ext cx="5154892" cy="3332083"/>
          </a:xfrm>
          <a:prstGeom prst="rect">
            <a:avLst/>
          </a:prstGeom>
        </p:spPr>
      </p:pic>
    </p:spTree>
    <p:extLst>
      <p:ext uri="{BB962C8B-B14F-4D97-AF65-F5344CB8AC3E}">
        <p14:creationId xmlns:p14="http://schemas.microsoft.com/office/powerpoint/2010/main" val="33283985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rgbClr val="CD4526"/>
                </a:solidFill>
                <a:latin typeface="1898 Sans"/>
                <a:cs typeface="1898 Sans"/>
              </a:rPr>
              <a:t>Disclosure Statement</a:t>
            </a:r>
            <a:endParaRPr lang="en-US" dirty="0">
              <a:latin typeface="1898 Sans"/>
              <a:cs typeface="1898 Sans"/>
            </a:endParaRPr>
          </a:p>
        </p:txBody>
      </p:sp>
      <p:pic>
        <p:nvPicPr>
          <p:cNvPr id="4" name="Picture 3" descr="WCM-Q_1Line_CoBrand_CMYK.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3079" y="6291069"/>
            <a:ext cx="4680236" cy="351448"/>
          </a:xfrm>
          <a:prstGeom prst="rect">
            <a:avLst/>
          </a:prstGeom>
        </p:spPr>
      </p:pic>
      <p:sp>
        <p:nvSpPr>
          <p:cNvPr id="5" name="Content Placeholder 2"/>
          <p:cNvSpPr txBox="1">
            <a:spLocks noGrp="1"/>
          </p:cNvSpPr>
          <p:nvPr>
            <p:ph idx="1"/>
          </p:nvPr>
        </p:nvSpPr>
        <p:spPr bwMode="auto">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None/>
              <a:defRPr sz="2000">
                <a:solidFill>
                  <a:schemeClr val="tx1"/>
                </a:solidFill>
                <a:latin typeface="+mn-lt"/>
                <a:ea typeface="ＭＳ Ｐゴシック" charset="-128"/>
                <a:cs typeface="ＭＳ Ｐゴシック" charset="-128"/>
              </a:defRPr>
            </a:lvl1pPr>
            <a:lvl2pPr marL="457200" indent="0" algn="ctr" rtl="0" eaLnBrk="0" fontAlgn="base" hangingPunct="0">
              <a:spcBef>
                <a:spcPct val="20000"/>
              </a:spcBef>
              <a:spcAft>
                <a:spcPct val="0"/>
              </a:spcAft>
              <a:buNone/>
              <a:defRPr sz="2000">
                <a:solidFill>
                  <a:schemeClr val="tx1"/>
                </a:solidFill>
                <a:latin typeface="+mn-lt"/>
                <a:ea typeface="ＭＳ Ｐゴシック" charset="-128"/>
              </a:defRPr>
            </a:lvl2pPr>
            <a:lvl3pPr marL="914400" indent="0" algn="ctr" rtl="0" eaLnBrk="0" fontAlgn="base" hangingPunct="0">
              <a:spcBef>
                <a:spcPct val="20000"/>
              </a:spcBef>
              <a:spcAft>
                <a:spcPct val="0"/>
              </a:spcAft>
              <a:buNone/>
              <a:defRPr sz="2000">
                <a:solidFill>
                  <a:schemeClr val="tx1"/>
                </a:solidFill>
                <a:latin typeface="+mn-lt"/>
                <a:ea typeface="ＭＳ Ｐゴシック" charset="-128"/>
              </a:defRPr>
            </a:lvl3pPr>
            <a:lvl4pPr marL="1371600" indent="0" algn="ctr" rtl="0" eaLnBrk="0" fontAlgn="base" hangingPunct="0">
              <a:spcBef>
                <a:spcPct val="20000"/>
              </a:spcBef>
              <a:spcAft>
                <a:spcPct val="0"/>
              </a:spcAft>
              <a:buNone/>
              <a:defRPr sz="2000">
                <a:solidFill>
                  <a:schemeClr val="tx1"/>
                </a:solidFill>
                <a:latin typeface="+mn-lt"/>
                <a:ea typeface="ＭＳ Ｐゴシック" charset="-128"/>
              </a:defRPr>
            </a:lvl4pPr>
            <a:lvl5pPr marL="1828800" indent="0" algn="ctr" rtl="0" eaLnBrk="0" fontAlgn="base" hangingPunct="0">
              <a:spcBef>
                <a:spcPct val="20000"/>
              </a:spcBef>
              <a:spcAft>
                <a:spcPct val="0"/>
              </a:spcAft>
              <a:buNone/>
              <a:defRPr sz="2000">
                <a:solidFill>
                  <a:schemeClr val="tx1"/>
                </a:solidFill>
                <a:latin typeface="+mn-lt"/>
                <a:ea typeface="ＭＳ Ｐゴシック" charset="-128"/>
              </a:defRPr>
            </a:lvl5pPr>
            <a:lvl6pPr marL="2286000" indent="0" algn="ctr" rtl="0" fontAlgn="base">
              <a:spcBef>
                <a:spcPct val="20000"/>
              </a:spcBef>
              <a:spcAft>
                <a:spcPct val="0"/>
              </a:spcAft>
              <a:buNone/>
              <a:defRPr sz="2000">
                <a:solidFill>
                  <a:schemeClr val="tx1"/>
                </a:solidFill>
                <a:latin typeface="+mn-lt"/>
              </a:defRPr>
            </a:lvl6pPr>
            <a:lvl7pPr marL="2743200" indent="0" algn="ctr" rtl="0" fontAlgn="base">
              <a:spcBef>
                <a:spcPct val="20000"/>
              </a:spcBef>
              <a:spcAft>
                <a:spcPct val="0"/>
              </a:spcAft>
              <a:buNone/>
              <a:defRPr sz="2000">
                <a:solidFill>
                  <a:schemeClr val="tx1"/>
                </a:solidFill>
                <a:latin typeface="+mn-lt"/>
              </a:defRPr>
            </a:lvl7pPr>
            <a:lvl8pPr marL="3200400" indent="0" algn="ctr" rtl="0" fontAlgn="base">
              <a:spcBef>
                <a:spcPct val="20000"/>
              </a:spcBef>
              <a:spcAft>
                <a:spcPct val="0"/>
              </a:spcAft>
              <a:buNone/>
              <a:defRPr sz="2000">
                <a:solidFill>
                  <a:schemeClr val="tx1"/>
                </a:solidFill>
                <a:latin typeface="+mn-lt"/>
              </a:defRPr>
            </a:lvl8pPr>
            <a:lvl9pPr marL="3657600" indent="0" algn="ctr" rtl="0" fontAlgn="base">
              <a:spcBef>
                <a:spcPct val="20000"/>
              </a:spcBef>
              <a:spcAft>
                <a:spcPct val="0"/>
              </a:spcAft>
              <a:buNone/>
              <a:defRPr sz="2000">
                <a:solidFill>
                  <a:schemeClr val="tx1"/>
                </a:solidFill>
                <a:latin typeface="+mn-lt"/>
              </a:defRPr>
            </a:lvl9pPr>
          </a:lstStyle>
          <a:p>
            <a:pPr algn="l"/>
            <a:r>
              <a:rPr lang="en-US" sz="2400" b="1" dirty="0">
                <a:latin typeface="1898 Sans"/>
                <a:cs typeface="1898 Sans"/>
              </a:rPr>
              <a:t>Speaker:</a:t>
            </a:r>
          </a:p>
          <a:p>
            <a:pPr algn="l"/>
            <a:endParaRPr lang="en-US" sz="1400" b="1" dirty="0">
              <a:latin typeface="1898 Sans"/>
              <a:cs typeface="1898 Sans"/>
            </a:endParaRPr>
          </a:p>
          <a:p>
            <a:pPr lvl="1" algn="l">
              <a:spcBef>
                <a:spcPts val="0"/>
              </a:spcBef>
            </a:pPr>
            <a:r>
              <a:rPr lang="en-US" sz="2400" b="1" dirty="0">
                <a:latin typeface="1898 Sans"/>
                <a:cs typeface="1898 Sans"/>
              </a:rPr>
              <a:t>Dr. </a:t>
            </a:r>
            <a:r>
              <a:rPr lang="en-US" sz="2400" b="1">
                <a:latin typeface="1898 Sans"/>
                <a:cs typeface="1898 Sans"/>
              </a:rPr>
              <a:t>Tania Jaber</a:t>
            </a:r>
            <a:endParaRPr lang="en-US" sz="2400" b="1" dirty="0">
              <a:latin typeface="1898 Sans"/>
              <a:cs typeface="1898 Sans"/>
            </a:endParaRPr>
          </a:p>
          <a:p>
            <a:pPr lvl="1" algn="l">
              <a:spcBef>
                <a:spcPts val="0"/>
              </a:spcBef>
            </a:pPr>
            <a:endParaRPr lang="en-US" b="1" dirty="0">
              <a:latin typeface="1898 Sans"/>
              <a:cs typeface="1898 Sans"/>
            </a:endParaRPr>
          </a:p>
          <a:p>
            <a:pPr marL="342900" indent="-342900" algn="l">
              <a:buFont typeface="Arial"/>
              <a:buChar char="•"/>
            </a:pPr>
            <a:r>
              <a:rPr lang="en-US" sz="2400" dirty="0">
                <a:latin typeface="1898 Sans"/>
                <a:cs typeface="1898 Sans"/>
              </a:rPr>
              <a:t>Has no relevant financial relationships to disclose</a:t>
            </a:r>
          </a:p>
          <a:p>
            <a:pPr marL="342900" lvl="0" indent="-342900" algn="l">
              <a:buFont typeface="Arial"/>
              <a:buChar char="•"/>
            </a:pPr>
            <a:r>
              <a:rPr lang="en-US" sz="2400" dirty="0">
                <a:latin typeface="1898 Sans"/>
                <a:cs typeface="1898 Sans"/>
              </a:rPr>
              <a:t>Will not be discussing unlabeled/unapproved use of drugs or products</a:t>
            </a:r>
          </a:p>
        </p:txBody>
      </p:sp>
    </p:spTree>
    <p:extLst>
      <p:ext uri="{BB962C8B-B14F-4D97-AF65-F5344CB8AC3E}">
        <p14:creationId xmlns:p14="http://schemas.microsoft.com/office/powerpoint/2010/main" val="4511885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6112BF53-37D9-3646-86D8-03B26896FC1C}"/>
              </a:ext>
            </a:extLst>
          </p:cNvPr>
          <p:cNvGraphicFramePr>
            <a:graphicFrameLocks noGrp="1"/>
          </p:cNvGraphicFramePr>
          <p:nvPr/>
        </p:nvGraphicFramePr>
        <p:xfrm>
          <a:off x="694664" y="113630"/>
          <a:ext cx="8449335" cy="6255085"/>
        </p:xfrm>
        <a:graphic>
          <a:graphicData uri="http://schemas.openxmlformats.org/drawingml/2006/table">
            <a:tbl>
              <a:tblPr firstRow="1" bandRow="1">
                <a:tableStyleId>{5C22544A-7EE6-4342-B048-85BDC9FD1C3A}</a:tableStyleId>
              </a:tblPr>
              <a:tblGrid>
                <a:gridCol w="1783549">
                  <a:extLst>
                    <a:ext uri="{9D8B030D-6E8A-4147-A177-3AD203B41FA5}">
                      <a16:colId xmlns:a16="http://schemas.microsoft.com/office/drawing/2014/main" val="2625161242"/>
                    </a:ext>
                  </a:extLst>
                </a:gridCol>
                <a:gridCol w="3477018">
                  <a:extLst>
                    <a:ext uri="{9D8B030D-6E8A-4147-A177-3AD203B41FA5}">
                      <a16:colId xmlns:a16="http://schemas.microsoft.com/office/drawing/2014/main" val="2100693738"/>
                    </a:ext>
                  </a:extLst>
                </a:gridCol>
                <a:gridCol w="3188768">
                  <a:extLst>
                    <a:ext uri="{9D8B030D-6E8A-4147-A177-3AD203B41FA5}">
                      <a16:colId xmlns:a16="http://schemas.microsoft.com/office/drawing/2014/main" val="1145366906"/>
                    </a:ext>
                  </a:extLst>
                </a:gridCol>
              </a:tblGrid>
              <a:tr h="429877">
                <a:tc>
                  <a:txBody>
                    <a:bodyPr/>
                    <a:lstStyle/>
                    <a:p>
                      <a:r>
                        <a:rPr lang="en-US" dirty="0"/>
                        <a:t>US Characteristic</a:t>
                      </a:r>
                    </a:p>
                  </a:txBody>
                  <a:tcPr/>
                </a:tc>
                <a:tc>
                  <a:txBody>
                    <a:bodyPr/>
                    <a:lstStyle/>
                    <a:p>
                      <a:pPr algn="ctr"/>
                      <a:r>
                        <a:rPr lang="en-US" dirty="0"/>
                        <a:t>Low-Risk Nodules</a:t>
                      </a:r>
                    </a:p>
                  </a:txBody>
                  <a:tcPr/>
                </a:tc>
                <a:tc>
                  <a:txBody>
                    <a:bodyPr/>
                    <a:lstStyle/>
                    <a:p>
                      <a:pPr algn="ctr"/>
                      <a:r>
                        <a:rPr lang="en-US" dirty="0"/>
                        <a:t>High-Risk Nodules</a:t>
                      </a:r>
                    </a:p>
                  </a:txBody>
                  <a:tcPr/>
                </a:tc>
                <a:extLst>
                  <a:ext uri="{0D108BD9-81ED-4DB2-BD59-A6C34878D82A}">
                    <a16:rowId xmlns:a16="http://schemas.microsoft.com/office/drawing/2014/main" val="746156547"/>
                  </a:ext>
                </a:extLst>
              </a:tr>
              <a:tr h="970868">
                <a:tc>
                  <a:txBody>
                    <a:bodyPr/>
                    <a:lstStyle/>
                    <a:p>
                      <a:r>
                        <a:rPr lang="en-US" dirty="0"/>
                        <a:t>Composition</a:t>
                      </a:r>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1014636322"/>
                  </a:ext>
                </a:extLst>
              </a:tr>
              <a:tr h="970868">
                <a:tc>
                  <a:txBody>
                    <a:bodyPr/>
                    <a:lstStyle/>
                    <a:p>
                      <a:r>
                        <a:rPr lang="en-US" dirty="0"/>
                        <a:t>Echogenicity</a:t>
                      </a:r>
                    </a:p>
                  </a:txBody>
                  <a:tcPr/>
                </a:tc>
                <a:tc>
                  <a:txBody>
                    <a:bodyPr/>
                    <a:lstStyle/>
                    <a:p>
                      <a:pPr algn="ctr"/>
                      <a:endParaRPr lang="en-US" dirty="0"/>
                    </a:p>
                  </a:txBody>
                  <a:tcPr/>
                </a:tc>
                <a:tc>
                  <a:txBody>
                    <a:bodyPr/>
                    <a:lstStyle/>
                    <a:p>
                      <a:pPr algn="ctr"/>
                      <a:endParaRPr lang="en-US"/>
                    </a:p>
                  </a:txBody>
                  <a:tcPr/>
                </a:tc>
                <a:extLst>
                  <a:ext uri="{0D108BD9-81ED-4DB2-BD59-A6C34878D82A}">
                    <a16:rowId xmlns:a16="http://schemas.microsoft.com/office/drawing/2014/main" val="3716478221"/>
                  </a:ext>
                </a:extLst>
              </a:tr>
              <a:tr h="970868">
                <a:tc>
                  <a:txBody>
                    <a:bodyPr/>
                    <a:lstStyle/>
                    <a:p>
                      <a:r>
                        <a:rPr lang="en-US" dirty="0"/>
                        <a:t>Margins/Halo</a:t>
                      </a:r>
                    </a:p>
                  </a:txBody>
                  <a:tcPr/>
                </a:tc>
                <a:tc>
                  <a:txBody>
                    <a:bodyPr/>
                    <a:lstStyle/>
                    <a:p>
                      <a:pPr algn="ctr"/>
                      <a:endParaRPr lang="en-US" dirty="0"/>
                    </a:p>
                  </a:txBody>
                  <a:tcPr/>
                </a:tc>
                <a:tc>
                  <a:txBody>
                    <a:bodyPr/>
                    <a:lstStyle/>
                    <a:p>
                      <a:pPr algn="ctr"/>
                      <a:endParaRPr lang="en-US"/>
                    </a:p>
                  </a:txBody>
                  <a:tcPr/>
                </a:tc>
                <a:extLst>
                  <a:ext uri="{0D108BD9-81ED-4DB2-BD59-A6C34878D82A}">
                    <a16:rowId xmlns:a16="http://schemas.microsoft.com/office/drawing/2014/main" val="2625202464"/>
                  </a:ext>
                </a:extLst>
              </a:tr>
              <a:tr h="970868">
                <a:tc>
                  <a:txBody>
                    <a:bodyPr/>
                    <a:lstStyle/>
                    <a:p>
                      <a:r>
                        <a:rPr lang="en-US" dirty="0"/>
                        <a:t>Calcifications</a:t>
                      </a:r>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511092532"/>
                  </a:ext>
                </a:extLst>
              </a:tr>
              <a:tr h="970868">
                <a:tc>
                  <a:txBody>
                    <a:bodyPr/>
                    <a:lstStyle/>
                    <a:p>
                      <a:r>
                        <a:rPr lang="en-US" dirty="0"/>
                        <a:t>Shape</a:t>
                      </a:r>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1571498794"/>
                  </a:ext>
                </a:extLst>
              </a:tr>
              <a:tr h="970868">
                <a:tc>
                  <a:txBody>
                    <a:bodyPr/>
                    <a:lstStyle/>
                    <a:p>
                      <a:r>
                        <a:rPr lang="en-US" dirty="0"/>
                        <a:t>Vascularity</a:t>
                      </a:r>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461264306"/>
                  </a:ext>
                </a:extLst>
              </a:tr>
            </a:tbl>
          </a:graphicData>
        </a:graphic>
      </p:graphicFrame>
      <p:sp>
        <p:nvSpPr>
          <p:cNvPr id="3" name="TextBox 2">
            <a:extLst>
              <a:ext uri="{FF2B5EF4-FFF2-40B4-BE49-F238E27FC236}">
                <a16:creationId xmlns:a16="http://schemas.microsoft.com/office/drawing/2014/main" id="{826F2EA8-7E22-8D4F-B0E2-C82A0FE2AD92}"/>
              </a:ext>
            </a:extLst>
          </p:cNvPr>
          <p:cNvSpPr txBox="1"/>
          <p:nvPr/>
        </p:nvSpPr>
        <p:spPr>
          <a:xfrm>
            <a:off x="538643" y="6568885"/>
            <a:ext cx="6680081" cy="307777"/>
          </a:xfrm>
          <a:prstGeom prst="rect">
            <a:avLst/>
          </a:prstGeom>
          <a:noFill/>
        </p:spPr>
        <p:txBody>
          <a:bodyPr wrap="square" rtlCol="0">
            <a:spAutoFit/>
          </a:bodyPr>
          <a:lstStyle/>
          <a:p>
            <a:r>
              <a:rPr lang="en-US" sz="1400" dirty="0"/>
              <a:t>Slide adapted from </a:t>
            </a:r>
            <a:r>
              <a:rPr lang="en-US" sz="1400" dirty="0" err="1"/>
              <a:t>Dr</a:t>
            </a:r>
            <a:r>
              <a:rPr lang="en-US" sz="1400" dirty="0"/>
              <a:t> Emad </a:t>
            </a:r>
            <a:r>
              <a:rPr lang="en-US" sz="1400" dirty="0" err="1"/>
              <a:t>Naem</a:t>
            </a:r>
            <a:r>
              <a:rPr lang="en-US" sz="1400" dirty="0"/>
              <a:t> (HGH).</a:t>
            </a:r>
          </a:p>
        </p:txBody>
      </p:sp>
      <p:pic>
        <p:nvPicPr>
          <p:cNvPr id="5" name="Picture 4">
            <a:extLst>
              <a:ext uri="{FF2B5EF4-FFF2-40B4-BE49-F238E27FC236}">
                <a16:creationId xmlns:a16="http://schemas.microsoft.com/office/drawing/2014/main" id="{E9B41961-5408-AE4F-A262-56F90082E0A0}"/>
              </a:ext>
            </a:extLst>
          </p:cNvPr>
          <p:cNvPicPr>
            <a:picLocks noChangeAspect="1"/>
          </p:cNvPicPr>
          <p:nvPr/>
        </p:nvPicPr>
        <p:blipFill>
          <a:blip r:embed="rId3"/>
          <a:stretch>
            <a:fillRect/>
          </a:stretch>
        </p:blipFill>
        <p:spPr>
          <a:xfrm>
            <a:off x="3491584" y="1548063"/>
            <a:ext cx="1427747" cy="919566"/>
          </a:xfrm>
          <a:prstGeom prst="rect">
            <a:avLst/>
          </a:prstGeom>
        </p:spPr>
      </p:pic>
      <p:pic>
        <p:nvPicPr>
          <p:cNvPr id="7" name="Picture 6">
            <a:extLst>
              <a:ext uri="{FF2B5EF4-FFF2-40B4-BE49-F238E27FC236}">
                <a16:creationId xmlns:a16="http://schemas.microsoft.com/office/drawing/2014/main" id="{E42A596B-D250-014B-8951-7B380E877803}"/>
              </a:ext>
            </a:extLst>
          </p:cNvPr>
          <p:cNvPicPr>
            <a:picLocks noChangeAspect="1"/>
          </p:cNvPicPr>
          <p:nvPr/>
        </p:nvPicPr>
        <p:blipFill>
          <a:blip r:embed="rId4"/>
          <a:stretch>
            <a:fillRect/>
          </a:stretch>
        </p:blipFill>
        <p:spPr>
          <a:xfrm>
            <a:off x="6946420" y="1548063"/>
            <a:ext cx="1224713" cy="919566"/>
          </a:xfrm>
          <a:prstGeom prst="rect">
            <a:avLst/>
          </a:prstGeom>
        </p:spPr>
      </p:pic>
      <p:pic>
        <p:nvPicPr>
          <p:cNvPr id="9" name="Picture 8">
            <a:extLst>
              <a:ext uri="{FF2B5EF4-FFF2-40B4-BE49-F238E27FC236}">
                <a16:creationId xmlns:a16="http://schemas.microsoft.com/office/drawing/2014/main" id="{0F50CF18-9CD7-CC41-AEC9-252BB6A8E10C}"/>
              </a:ext>
            </a:extLst>
          </p:cNvPr>
          <p:cNvPicPr>
            <a:picLocks noChangeAspect="1"/>
          </p:cNvPicPr>
          <p:nvPr/>
        </p:nvPicPr>
        <p:blipFill>
          <a:blip r:embed="rId5"/>
          <a:stretch>
            <a:fillRect/>
          </a:stretch>
        </p:blipFill>
        <p:spPr>
          <a:xfrm>
            <a:off x="3491584" y="2499713"/>
            <a:ext cx="1427747" cy="901213"/>
          </a:xfrm>
          <a:prstGeom prst="rect">
            <a:avLst/>
          </a:prstGeom>
        </p:spPr>
      </p:pic>
      <p:pic>
        <p:nvPicPr>
          <p:cNvPr id="13" name="Picture 12">
            <a:extLst>
              <a:ext uri="{FF2B5EF4-FFF2-40B4-BE49-F238E27FC236}">
                <a16:creationId xmlns:a16="http://schemas.microsoft.com/office/drawing/2014/main" id="{B920AEB1-EB10-8E4A-AE45-0D7081CE67B3}"/>
              </a:ext>
            </a:extLst>
          </p:cNvPr>
          <p:cNvPicPr>
            <a:picLocks noChangeAspect="1"/>
          </p:cNvPicPr>
          <p:nvPr/>
        </p:nvPicPr>
        <p:blipFill>
          <a:blip r:embed="rId6"/>
          <a:stretch>
            <a:fillRect/>
          </a:stretch>
        </p:blipFill>
        <p:spPr>
          <a:xfrm>
            <a:off x="3491584" y="577516"/>
            <a:ext cx="1427747" cy="876205"/>
          </a:xfrm>
          <a:prstGeom prst="rect">
            <a:avLst/>
          </a:prstGeom>
        </p:spPr>
      </p:pic>
      <p:pic>
        <p:nvPicPr>
          <p:cNvPr id="17" name="Picture 16">
            <a:extLst>
              <a:ext uri="{FF2B5EF4-FFF2-40B4-BE49-F238E27FC236}">
                <a16:creationId xmlns:a16="http://schemas.microsoft.com/office/drawing/2014/main" id="{35391F70-59B0-0E41-AB0F-05B72E15BE07}"/>
              </a:ext>
            </a:extLst>
          </p:cNvPr>
          <p:cNvPicPr>
            <a:picLocks noChangeAspect="1"/>
          </p:cNvPicPr>
          <p:nvPr/>
        </p:nvPicPr>
        <p:blipFill>
          <a:blip r:embed="rId7"/>
          <a:stretch>
            <a:fillRect/>
          </a:stretch>
        </p:blipFill>
        <p:spPr>
          <a:xfrm>
            <a:off x="6949363" y="609984"/>
            <a:ext cx="1221769" cy="843737"/>
          </a:xfrm>
          <a:prstGeom prst="rect">
            <a:avLst/>
          </a:prstGeom>
        </p:spPr>
      </p:pic>
      <p:pic>
        <p:nvPicPr>
          <p:cNvPr id="19" name="Picture 18">
            <a:extLst>
              <a:ext uri="{FF2B5EF4-FFF2-40B4-BE49-F238E27FC236}">
                <a16:creationId xmlns:a16="http://schemas.microsoft.com/office/drawing/2014/main" id="{CC59153C-7663-E74E-B92D-75A1BBD52B4B}"/>
              </a:ext>
            </a:extLst>
          </p:cNvPr>
          <p:cNvPicPr>
            <a:picLocks noChangeAspect="1"/>
          </p:cNvPicPr>
          <p:nvPr/>
        </p:nvPicPr>
        <p:blipFill rotWithShape="1">
          <a:blip r:embed="rId8"/>
          <a:srcRect l="17497" t="12065" r="6417" b="9027"/>
          <a:stretch/>
        </p:blipFill>
        <p:spPr>
          <a:xfrm>
            <a:off x="3491584" y="3485366"/>
            <a:ext cx="1427747" cy="900767"/>
          </a:xfrm>
          <a:prstGeom prst="rect">
            <a:avLst/>
          </a:prstGeom>
        </p:spPr>
      </p:pic>
      <p:pic>
        <p:nvPicPr>
          <p:cNvPr id="21" name="Picture 20">
            <a:extLst>
              <a:ext uri="{FF2B5EF4-FFF2-40B4-BE49-F238E27FC236}">
                <a16:creationId xmlns:a16="http://schemas.microsoft.com/office/drawing/2014/main" id="{924836A8-3E5B-314B-B118-3042096C9D04}"/>
              </a:ext>
            </a:extLst>
          </p:cNvPr>
          <p:cNvPicPr>
            <a:picLocks noChangeAspect="1"/>
          </p:cNvPicPr>
          <p:nvPr/>
        </p:nvPicPr>
        <p:blipFill>
          <a:blip r:embed="rId9"/>
          <a:stretch>
            <a:fillRect/>
          </a:stretch>
        </p:blipFill>
        <p:spPr>
          <a:xfrm>
            <a:off x="6946420" y="3453282"/>
            <a:ext cx="1224712" cy="956906"/>
          </a:xfrm>
          <a:prstGeom prst="rect">
            <a:avLst/>
          </a:prstGeom>
        </p:spPr>
      </p:pic>
      <p:pic>
        <p:nvPicPr>
          <p:cNvPr id="23" name="Picture 22">
            <a:extLst>
              <a:ext uri="{FF2B5EF4-FFF2-40B4-BE49-F238E27FC236}">
                <a16:creationId xmlns:a16="http://schemas.microsoft.com/office/drawing/2014/main" id="{A6BDA7B3-E8B8-CB41-9173-EBBC4A481464}"/>
              </a:ext>
            </a:extLst>
          </p:cNvPr>
          <p:cNvPicPr>
            <a:picLocks noChangeAspect="1"/>
          </p:cNvPicPr>
          <p:nvPr/>
        </p:nvPicPr>
        <p:blipFill>
          <a:blip r:embed="rId10"/>
          <a:stretch>
            <a:fillRect/>
          </a:stretch>
        </p:blipFill>
        <p:spPr>
          <a:xfrm>
            <a:off x="6975378" y="2509472"/>
            <a:ext cx="1175066" cy="924045"/>
          </a:xfrm>
          <a:prstGeom prst="rect">
            <a:avLst/>
          </a:prstGeom>
        </p:spPr>
      </p:pic>
      <p:pic>
        <p:nvPicPr>
          <p:cNvPr id="25" name="Picture 24">
            <a:extLst>
              <a:ext uri="{FF2B5EF4-FFF2-40B4-BE49-F238E27FC236}">
                <a16:creationId xmlns:a16="http://schemas.microsoft.com/office/drawing/2014/main" id="{06E1F0E9-08BB-4E40-8805-EB69D313BE62}"/>
              </a:ext>
            </a:extLst>
          </p:cNvPr>
          <p:cNvPicPr>
            <a:picLocks noChangeAspect="1"/>
          </p:cNvPicPr>
          <p:nvPr/>
        </p:nvPicPr>
        <p:blipFill>
          <a:blip r:embed="rId11"/>
          <a:stretch>
            <a:fillRect/>
          </a:stretch>
        </p:blipFill>
        <p:spPr>
          <a:xfrm>
            <a:off x="6974271" y="4477484"/>
            <a:ext cx="1170722" cy="918357"/>
          </a:xfrm>
          <a:prstGeom prst="rect">
            <a:avLst/>
          </a:prstGeom>
        </p:spPr>
      </p:pic>
      <p:pic>
        <p:nvPicPr>
          <p:cNvPr id="26" name="Picture 25">
            <a:extLst>
              <a:ext uri="{FF2B5EF4-FFF2-40B4-BE49-F238E27FC236}">
                <a16:creationId xmlns:a16="http://schemas.microsoft.com/office/drawing/2014/main" id="{68C5854E-AA8F-8441-A7CE-8A2374316760}"/>
              </a:ext>
            </a:extLst>
          </p:cNvPr>
          <p:cNvPicPr>
            <a:picLocks noChangeAspect="1"/>
          </p:cNvPicPr>
          <p:nvPr/>
        </p:nvPicPr>
        <p:blipFill>
          <a:blip r:embed="rId3"/>
          <a:stretch>
            <a:fillRect/>
          </a:stretch>
        </p:blipFill>
        <p:spPr>
          <a:xfrm>
            <a:off x="3491584" y="4438489"/>
            <a:ext cx="1427747" cy="919566"/>
          </a:xfrm>
          <a:prstGeom prst="rect">
            <a:avLst/>
          </a:prstGeom>
        </p:spPr>
      </p:pic>
      <p:pic>
        <p:nvPicPr>
          <p:cNvPr id="28" name="Picture 27">
            <a:extLst>
              <a:ext uri="{FF2B5EF4-FFF2-40B4-BE49-F238E27FC236}">
                <a16:creationId xmlns:a16="http://schemas.microsoft.com/office/drawing/2014/main" id="{2EB16F6B-52DB-3A45-8102-07ACD4B61E6C}"/>
              </a:ext>
            </a:extLst>
          </p:cNvPr>
          <p:cNvPicPr>
            <a:picLocks noChangeAspect="1"/>
          </p:cNvPicPr>
          <p:nvPr/>
        </p:nvPicPr>
        <p:blipFill>
          <a:blip r:embed="rId12"/>
          <a:stretch>
            <a:fillRect/>
          </a:stretch>
        </p:blipFill>
        <p:spPr>
          <a:xfrm>
            <a:off x="6974271" y="5431053"/>
            <a:ext cx="1170722" cy="937662"/>
          </a:xfrm>
          <a:prstGeom prst="rect">
            <a:avLst/>
          </a:prstGeom>
        </p:spPr>
      </p:pic>
      <p:pic>
        <p:nvPicPr>
          <p:cNvPr id="30" name="Picture 29">
            <a:extLst>
              <a:ext uri="{FF2B5EF4-FFF2-40B4-BE49-F238E27FC236}">
                <a16:creationId xmlns:a16="http://schemas.microsoft.com/office/drawing/2014/main" id="{4FA769CE-2C18-5C49-872A-D9A720B457EC}"/>
              </a:ext>
            </a:extLst>
          </p:cNvPr>
          <p:cNvPicPr>
            <a:picLocks noChangeAspect="1"/>
          </p:cNvPicPr>
          <p:nvPr/>
        </p:nvPicPr>
        <p:blipFill>
          <a:blip r:embed="rId13"/>
          <a:stretch>
            <a:fillRect/>
          </a:stretch>
        </p:blipFill>
        <p:spPr>
          <a:xfrm>
            <a:off x="3491584" y="5433928"/>
            <a:ext cx="1427747" cy="900587"/>
          </a:xfrm>
          <a:prstGeom prst="rect">
            <a:avLst/>
          </a:prstGeom>
        </p:spPr>
      </p:pic>
    </p:spTree>
    <p:extLst>
      <p:ext uri="{BB962C8B-B14F-4D97-AF65-F5344CB8AC3E}">
        <p14:creationId xmlns:p14="http://schemas.microsoft.com/office/powerpoint/2010/main" val="37909051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8712B-CEC3-B64D-8802-BBFF6F5C33B5}"/>
              </a:ext>
            </a:extLst>
          </p:cNvPr>
          <p:cNvSpPr>
            <a:spLocks noGrp="1"/>
          </p:cNvSpPr>
          <p:nvPr>
            <p:ph type="title"/>
          </p:nvPr>
        </p:nvSpPr>
        <p:spPr/>
        <p:txBody>
          <a:bodyPr/>
          <a:lstStyle/>
          <a:p>
            <a:r>
              <a:rPr lang="en-US" dirty="0"/>
              <a:t>Suspicious US features – hypoechoic nodules</a:t>
            </a:r>
          </a:p>
        </p:txBody>
      </p:sp>
      <p:pic>
        <p:nvPicPr>
          <p:cNvPr id="4" name="Picture 8">
            <a:extLst>
              <a:ext uri="{FF2B5EF4-FFF2-40B4-BE49-F238E27FC236}">
                <a16:creationId xmlns:a16="http://schemas.microsoft.com/office/drawing/2014/main" id="{AF040C9F-D790-224B-B952-BBEA91AD95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94053" y="2533381"/>
            <a:ext cx="2841625" cy="252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a:extLst>
              <a:ext uri="{FF2B5EF4-FFF2-40B4-BE49-F238E27FC236}">
                <a16:creationId xmlns:a16="http://schemas.microsoft.com/office/drawing/2014/main" id="{FEC5B0CF-82AF-BC4D-A0F5-95ADFD734C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0725" y="2533381"/>
            <a:ext cx="2638425" cy="253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5E879EA6-45EF-0349-95DF-6ED5667B28D0}"/>
              </a:ext>
            </a:extLst>
          </p:cNvPr>
          <p:cNvSpPr txBox="1"/>
          <p:nvPr/>
        </p:nvSpPr>
        <p:spPr>
          <a:xfrm>
            <a:off x="617865" y="6418215"/>
            <a:ext cx="6680081" cy="307777"/>
          </a:xfrm>
          <a:prstGeom prst="rect">
            <a:avLst/>
          </a:prstGeom>
          <a:noFill/>
        </p:spPr>
        <p:txBody>
          <a:bodyPr wrap="square" rtlCol="0">
            <a:spAutoFit/>
          </a:bodyPr>
          <a:lstStyle/>
          <a:p>
            <a:r>
              <a:rPr lang="en-US" sz="1400" dirty="0"/>
              <a:t>Slide courtesy of </a:t>
            </a:r>
            <a:r>
              <a:rPr lang="en-US" sz="1400" dirty="0" err="1"/>
              <a:t>Dr</a:t>
            </a:r>
            <a:r>
              <a:rPr lang="en-US" sz="1400" dirty="0"/>
              <a:t> Emad </a:t>
            </a:r>
            <a:r>
              <a:rPr lang="en-US" sz="1400" dirty="0" err="1"/>
              <a:t>Naem</a:t>
            </a:r>
            <a:r>
              <a:rPr lang="en-US" sz="1400" dirty="0"/>
              <a:t> (HGH).</a:t>
            </a:r>
          </a:p>
        </p:txBody>
      </p:sp>
    </p:spTree>
    <p:extLst>
      <p:ext uri="{BB962C8B-B14F-4D97-AF65-F5344CB8AC3E}">
        <p14:creationId xmlns:p14="http://schemas.microsoft.com/office/powerpoint/2010/main" val="13414488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8712B-CEC3-B64D-8802-BBFF6F5C33B5}"/>
              </a:ext>
            </a:extLst>
          </p:cNvPr>
          <p:cNvSpPr>
            <a:spLocks noGrp="1"/>
          </p:cNvSpPr>
          <p:nvPr>
            <p:ph type="title"/>
          </p:nvPr>
        </p:nvSpPr>
        <p:spPr/>
        <p:txBody>
          <a:bodyPr/>
          <a:lstStyle/>
          <a:p>
            <a:r>
              <a:rPr lang="en-US" dirty="0"/>
              <a:t>Suspicious US features – microcalcifications</a:t>
            </a:r>
          </a:p>
        </p:txBody>
      </p:sp>
      <p:sp>
        <p:nvSpPr>
          <p:cNvPr id="6" name="TextBox 5">
            <a:extLst>
              <a:ext uri="{FF2B5EF4-FFF2-40B4-BE49-F238E27FC236}">
                <a16:creationId xmlns:a16="http://schemas.microsoft.com/office/drawing/2014/main" id="{5E879EA6-45EF-0349-95DF-6ED5667B28D0}"/>
              </a:ext>
            </a:extLst>
          </p:cNvPr>
          <p:cNvSpPr txBox="1"/>
          <p:nvPr/>
        </p:nvSpPr>
        <p:spPr>
          <a:xfrm>
            <a:off x="617865" y="6418215"/>
            <a:ext cx="6680081" cy="307777"/>
          </a:xfrm>
          <a:prstGeom prst="rect">
            <a:avLst/>
          </a:prstGeom>
          <a:noFill/>
        </p:spPr>
        <p:txBody>
          <a:bodyPr wrap="square" rtlCol="0">
            <a:spAutoFit/>
          </a:bodyPr>
          <a:lstStyle/>
          <a:p>
            <a:r>
              <a:rPr lang="en-US" sz="1400" dirty="0"/>
              <a:t>Slide courtesy of </a:t>
            </a:r>
            <a:r>
              <a:rPr lang="en-US" sz="1400" dirty="0" err="1"/>
              <a:t>Dr</a:t>
            </a:r>
            <a:r>
              <a:rPr lang="en-US" sz="1400" dirty="0"/>
              <a:t> Emad </a:t>
            </a:r>
            <a:r>
              <a:rPr lang="en-US" sz="1400" dirty="0" err="1"/>
              <a:t>Naem</a:t>
            </a:r>
            <a:r>
              <a:rPr lang="en-US" sz="1400" dirty="0"/>
              <a:t> (HGH).</a:t>
            </a:r>
          </a:p>
        </p:txBody>
      </p:sp>
      <p:grpSp>
        <p:nvGrpSpPr>
          <p:cNvPr id="7" name="Group 4">
            <a:extLst>
              <a:ext uri="{FF2B5EF4-FFF2-40B4-BE49-F238E27FC236}">
                <a16:creationId xmlns:a16="http://schemas.microsoft.com/office/drawing/2014/main" id="{AC8D4E48-5CAB-6149-B720-0BC08EF8B4B6}"/>
              </a:ext>
            </a:extLst>
          </p:cNvPr>
          <p:cNvGrpSpPr>
            <a:grpSpLocks/>
          </p:cNvGrpSpPr>
          <p:nvPr/>
        </p:nvGrpSpPr>
        <p:grpSpPr bwMode="auto">
          <a:xfrm>
            <a:off x="1028700" y="2660650"/>
            <a:ext cx="7673975" cy="2342671"/>
            <a:chOff x="425562" y="2405224"/>
            <a:chExt cx="11178230" cy="3289520"/>
          </a:xfrm>
        </p:grpSpPr>
        <p:pic>
          <p:nvPicPr>
            <p:cNvPr id="8" name="Picture 10">
              <a:extLst>
                <a:ext uri="{FF2B5EF4-FFF2-40B4-BE49-F238E27FC236}">
                  <a16:creationId xmlns:a16="http://schemas.microsoft.com/office/drawing/2014/main" id="{084EEDFA-7580-704D-BDC1-E4482F6FE1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63866" y="2405224"/>
              <a:ext cx="5339926" cy="3289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1">
              <a:extLst>
                <a:ext uri="{FF2B5EF4-FFF2-40B4-BE49-F238E27FC236}">
                  <a16:creationId xmlns:a16="http://schemas.microsoft.com/office/drawing/2014/main" id="{89E7D633-3B2E-0D48-BF71-AA50346F50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5562" y="2405225"/>
              <a:ext cx="5412743" cy="3289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622066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8712B-CEC3-B64D-8802-BBFF6F5C33B5}"/>
              </a:ext>
            </a:extLst>
          </p:cNvPr>
          <p:cNvSpPr>
            <a:spLocks noGrp="1"/>
          </p:cNvSpPr>
          <p:nvPr>
            <p:ph type="title"/>
          </p:nvPr>
        </p:nvSpPr>
        <p:spPr/>
        <p:txBody>
          <a:bodyPr/>
          <a:lstStyle/>
          <a:p>
            <a:r>
              <a:rPr lang="en-US" dirty="0"/>
              <a:t>Suspicious US features – irregular borders</a:t>
            </a:r>
          </a:p>
        </p:txBody>
      </p:sp>
      <p:sp>
        <p:nvSpPr>
          <p:cNvPr id="6" name="TextBox 5">
            <a:extLst>
              <a:ext uri="{FF2B5EF4-FFF2-40B4-BE49-F238E27FC236}">
                <a16:creationId xmlns:a16="http://schemas.microsoft.com/office/drawing/2014/main" id="{5E879EA6-45EF-0349-95DF-6ED5667B28D0}"/>
              </a:ext>
            </a:extLst>
          </p:cNvPr>
          <p:cNvSpPr txBox="1"/>
          <p:nvPr/>
        </p:nvSpPr>
        <p:spPr>
          <a:xfrm>
            <a:off x="617865" y="6418215"/>
            <a:ext cx="6680081" cy="307777"/>
          </a:xfrm>
          <a:prstGeom prst="rect">
            <a:avLst/>
          </a:prstGeom>
          <a:noFill/>
        </p:spPr>
        <p:txBody>
          <a:bodyPr wrap="square" rtlCol="0">
            <a:spAutoFit/>
          </a:bodyPr>
          <a:lstStyle/>
          <a:p>
            <a:r>
              <a:rPr lang="en-US" sz="1400" dirty="0"/>
              <a:t>Slide courtesy of </a:t>
            </a:r>
            <a:r>
              <a:rPr lang="en-US" sz="1400" dirty="0" err="1"/>
              <a:t>Dr</a:t>
            </a:r>
            <a:r>
              <a:rPr lang="en-US" sz="1400" dirty="0"/>
              <a:t> Emad </a:t>
            </a:r>
            <a:r>
              <a:rPr lang="en-US" sz="1400" dirty="0" err="1"/>
              <a:t>Naem</a:t>
            </a:r>
            <a:r>
              <a:rPr lang="en-US" sz="1400" dirty="0"/>
              <a:t> (HGH).</a:t>
            </a:r>
          </a:p>
        </p:txBody>
      </p:sp>
      <p:grpSp>
        <p:nvGrpSpPr>
          <p:cNvPr id="10" name="Group 4">
            <a:extLst>
              <a:ext uri="{FF2B5EF4-FFF2-40B4-BE49-F238E27FC236}">
                <a16:creationId xmlns:a16="http://schemas.microsoft.com/office/drawing/2014/main" id="{A6DD2F7E-0118-7A4C-81C5-1AAA3062D12A}"/>
              </a:ext>
            </a:extLst>
          </p:cNvPr>
          <p:cNvGrpSpPr>
            <a:grpSpLocks/>
          </p:cNvGrpSpPr>
          <p:nvPr/>
        </p:nvGrpSpPr>
        <p:grpSpPr bwMode="auto">
          <a:xfrm>
            <a:off x="857250" y="2811702"/>
            <a:ext cx="7993452" cy="2588434"/>
            <a:chOff x="1066800" y="2299175"/>
            <a:chExt cx="10058400" cy="2828410"/>
          </a:xfrm>
        </p:grpSpPr>
        <p:pic>
          <p:nvPicPr>
            <p:cNvPr id="11" name="Picture 8">
              <a:extLst>
                <a:ext uri="{FF2B5EF4-FFF2-40B4-BE49-F238E27FC236}">
                  <a16:creationId xmlns:a16="http://schemas.microsoft.com/office/drawing/2014/main" id="{8209038C-C318-0F47-8E36-158F88F597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2299175"/>
              <a:ext cx="2955475" cy="2828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9">
              <a:extLst>
                <a:ext uri="{FF2B5EF4-FFF2-40B4-BE49-F238E27FC236}">
                  <a16:creationId xmlns:a16="http://schemas.microsoft.com/office/drawing/2014/main" id="{3794472E-2E8B-1F4D-8651-F7AB337F7A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50875" y="2299175"/>
              <a:ext cx="3004648" cy="2828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0">
              <a:extLst>
                <a:ext uri="{FF2B5EF4-FFF2-40B4-BE49-F238E27FC236}">
                  <a16:creationId xmlns:a16="http://schemas.microsoft.com/office/drawing/2014/main" id="{1B23FBDC-8F0F-FC42-86CA-B7848F4ADB9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84123" y="2299175"/>
              <a:ext cx="3641077" cy="2828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41980992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8712B-CEC3-B64D-8802-BBFF6F5C33B5}"/>
              </a:ext>
            </a:extLst>
          </p:cNvPr>
          <p:cNvSpPr>
            <a:spLocks noGrp="1"/>
          </p:cNvSpPr>
          <p:nvPr>
            <p:ph type="title"/>
          </p:nvPr>
        </p:nvSpPr>
        <p:spPr/>
        <p:txBody>
          <a:bodyPr/>
          <a:lstStyle/>
          <a:p>
            <a:r>
              <a:rPr lang="en-US" dirty="0"/>
              <a:t>Suspicious US features – taller than wide in transverse</a:t>
            </a:r>
          </a:p>
        </p:txBody>
      </p:sp>
      <p:sp>
        <p:nvSpPr>
          <p:cNvPr id="6" name="TextBox 5">
            <a:extLst>
              <a:ext uri="{FF2B5EF4-FFF2-40B4-BE49-F238E27FC236}">
                <a16:creationId xmlns:a16="http://schemas.microsoft.com/office/drawing/2014/main" id="{5E879EA6-45EF-0349-95DF-6ED5667B28D0}"/>
              </a:ext>
            </a:extLst>
          </p:cNvPr>
          <p:cNvSpPr txBox="1"/>
          <p:nvPr/>
        </p:nvSpPr>
        <p:spPr>
          <a:xfrm>
            <a:off x="617865" y="6418215"/>
            <a:ext cx="6680081" cy="307777"/>
          </a:xfrm>
          <a:prstGeom prst="rect">
            <a:avLst/>
          </a:prstGeom>
          <a:noFill/>
        </p:spPr>
        <p:txBody>
          <a:bodyPr wrap="square" rtlCol="0">
            <a:spAutoFit/>
          </a:bodyPr>
          <a:lstStyle/>
          <a:p>
            <a:r>
              <a:rPr lang="en-US" sz="1400" dirty="0"/>
              <a:t>Slide courtesy of </a:t>
            </a:r>
            <a:r>
              <a:rPr lang="en-US" sz="1400" dirty="0" err="1"/>
              <a:t>Dr</a:t>
            </a:r>
            <a:r>
              <a:rPr lang="en-US" sz="1400" dirty="0"/>
              <a:t> Emad </a:t>
            </a:r>
            <a:r>
              <a:rPr lang="en-US" sz="1400" dirty="0" err="1"/>
              <a:t>Naem</a:t>
            </a:r>
            <a:r>
              <a:rPr lang="en-US" sz="1400" dirty="0"/>
              <a:t> (HGH).</a:t>
            </a:r>
          </a:p>
        </p:txBody>
      </p:sp>
      <p:pic>
        <p:nvPicPr>
          <p:cNvPr id="8" name="Picture 4">
            <a:extLst>
              <a:ext uri="{FF2B5EF4-FFF2-40B4-BE49-F238E27FC236}">
                <a16:creationId xmlns:a16="http://schemas.microsoft.com/office/drawing/2014/main" id="{313245BC-F038-E644-8F22-0F7650D737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40140" y="2326286"/>
            <a:ext cx="3374396" cy="3301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804968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8712B-CEC3-B64D-8802-BBFF6F5C33B5}"/>
              </a:ext>
            </a:extLst>
          </p:cNvPr>
          <p:cNvSpPr>
            <a:spLocks noGrp="1"/>
          </p:cNvSpPr>
          <p:nvPr>
            <p:ph type="title"/>
          </p:nvPr>
        </p:nvSpPr>
        <p:spPr/>
        <p:txBody>
          <a:bodyPr/>
          <a:lstStyle/>
          <a:p>
            <a:r>
              <a:rPr lang="en-US" dirty="0"/>
              <a:t>Suspicious US features – suspicious LNs</a:t>
            </a:r>
          </a:p>
        </p:txBody>
      </p:sp>
      <p:sp>
        <p:nvSpPr>
          <p:cNvPr id="6" name="TextBox 5">
            <a:extLst>
              <a:ext uri="{FF2B5EF4-FFF2-40B4-BE49-F238E27FC236}">
                <a16:creationId xmlns:a16="http://schemas.microsoft.com/office/drawing/2014/main" id="{5E879EA6-45EF-0349-95DF-6ED5667B28D0}"/>
              </a:ext>
            </a:extLst>
          </p:cNvPr>
          <p:cNvSpPr txBox="1"/>
          <p:nvPr/>
        </p:nvSpPr>
        <p:spPr>
          <a:xfrm>
            <a:off x="617865" y="6418215"/>
            <a:ext cx="6680081" cy="307777"/>
          </a:xfrm>
          <a:prstGeom prst="rect">
            <a:avLst/>
          </a:prstGeom>
          <a:noFill/>
        </p:spPr>
        <p:txBody>
          <a:bodyPr wrap="square" rtlCol="0">
            <a:spAutoFit/>
          </a:bodyPr>
          <a:lstStyle/>
          <a:p>
            <a:r>
              <a:rPr lang="en-US" sz="1400" dirty="0"/>
              <a:t>Slide courtesy of </a:t>
            </a:r>
            <a:r>
              <a:rPr lang="en-US" sz="1400" dirty="0" err="1"/>
              <a:t>Dr</a:t>
            </a:r>
            <a:r>
              <a:rPr lang="en-US" sz="1400" dirty="0"/>
              <a:t> Emad </a:t>
            </a:r>
            <a:r>
              <a:rPr lang="en-US" sz="1400" dirty="0" err="1"/>
              <a:t>Naem</a:t>
            </a:r>
            <a:r>
              <a:rPr lang="en-US" sz="1400" dirty="0"/>
              <a:t> (HGH).</a:t>
            </a:r>
          </a:p>
        </p:txBody>
      </p:sp>
      <p:pic>
        <p:nvPicPr>
          <p:cNvPr id="5" name="Picture 2">
            <a:extLst>
              <a:ext uri="{FF2B5EF4-FFF2-40B4-BE49-F238E27FC236}">
                <a16:creationId xmlns:a16="http://schemas.microsoft.com/office/drawing/2014/main" id="{41F0B08A-9A01-F044-A635-7E766F265F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8247" y="2365226"/>
            <a:ext cx="4536950" cy="2948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554741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86EFA-1ACF-4EBA-80E1-8CD76CB6EE4D}"/>
              </a:ext>
            </a:extLst>
          </p:cNvPr>
          <p:cNvSpPr>
            <a:spLocks noGrp="1"/>
          </p:cNvSpPr>
          <p:nvPr>
            <p:ph type="title"/>
          </p:nvPr>
        </p:nvSpPr>
        <p:spPr/>
        <p:txBody>
          <a:bodyPr/>
          <a:lstStyle/>
          <a:p>
            <a:r>
              <a:rPr lang="en-US" dirty="0"/>
              <a:t>Suspicious US features – </a:t>
            </a:r>
            <a:br>
              <a:rPr lang="en-US" dirty="0"/>
            </a:br>
            <a:r>
              <a:rPr lang="en-US" dirty="0">
                <a:cs typeface="ＭＳ Ｐゴシック" pitchFamily="-109" charset="-128"/>
              </a:rPr>
              <a:t>Color Doppler flow patterns </a:t>
            </a:r>
            <a:endParaRPr lang="en-US" dirty="0"/>
          </a:p>
        </p:txBody>
      </p:sp>
      <p:sp>
        <p:nvSpPr>
          <p:cNvPr id="3" name="Content Placeholder 2">
            <a:extLst>
              <a:ext uri="{FF2B5EF4-FFF2-40B4-BE49-F238E27FC236}">
                <a16:creationId xmlns:a16="http://schemas.microsoft.com/office/drawing/2014/main" id="{123AAE1D-0C46-46E3-97B2-AC3A41143808}"/>
              </a:ext>
            </a:extLst>
          </p:cNvPr>
          <p:cNvSpPr>
            <a:spLocks noGrp="1"/>
          </p:cNvSpPr>
          <p:nvPr>
            <p:ph idx="1"/>
          </p:nvPr>
        </p:nvSpPr>
        <p:spPr/>
        <p:txBody>
          <a:bodyPr/>
          <a:lstStyle/>
          <a:p>
            <a:r>
              <a:rPr lang="en-US" dirty="0" err="1"/>
              <a:t>Intranodular</a:t>
            </a:r>
            <a:endParaRPr lang="en-US" dirty="0"/>
          </a:p>
          <a:p>
            <a:pPr lvl="1"/>
            <a:r>
              <a:rPr lang="en-US" dirty="0">
                <a:cs typeface="ＭＳ Ｐゴシック" pitchFamily="-109" charset="-128"/>
              </a:rPr>
              <a:t>may increase suspicion of malignancy</a:t>
            </a:r>
            <a:endParaRPr lang="en-US" dirty="0"/>
          </a:p>
          <a:p>
            <a:r>
              <a:rPr lang="en-US" dirty="0"/>
              <a:t>Peripheral</a:t>
            </a:r>
          </a:p>
          <a:p>
            <a:r>
              <a:rPr lang="en-US" dirty="0"/>
              <a:t>Absent</a:t>
            </a:r>
          </a:p>
          <a:p>
            <a:pPr marL="0" indent="0">
              <a:buNone/>
            </a:pPr>
            <a:endParaRPr lang="en-US" dirty="0"/>
          </a:p>
          <a:p>
            <a:pPr marL="0" indent="0" algn="ctr">
              <a:buNone/>
            </a:pPr>
            <a:r>
              <a:rPr lang="en-US" sz="2400" dirty="0">
                <a:cs typeface="ＭＳ Ｐゴシック" pitchFamily="-109" charset="-128"/>
              </a:rPr>
              <a:t>Cannot reliably distinguish benign from malignant </a:t>
            </a:r>
          </a:p>
          <a:p>
            <a:pPr marL="0" indent="0" algn="ctr">
              <a:buNone/>
            </a:pPr>
            <a:r>
              <a:rPr lang="en-US" sz="2400" dirty="0">
                <a:cs typeface="ＭＳ Ｐゴシック" pitchFamily="-109" charset="-128"/>
                <a:sym typeface="Wingdings" pitchFamily="2" charset="2"/>
              </a:rPr>
              <a:t> </a:t>
            </a:r>
            <a:r>
              <a:rPr lang="en-US" sz="2400" dirty="0">
                <a:cs typeface="ＭＳ Ｐゴシック" pitchFamily="-109" charset="-128"/>
              </a:rPr>
              <a:t>not included in the assessment of malignancy risk</a:t>
            </a:r>
            <a:endParaRPr lang="en-US" sz="2400" dirty="0"/>
          </a:p>
          <a:p>
            <a:pPr marL="0" indent="0">
              <a:buNone/>
            </a:pPr>
            <a:endParaRPr lang="en-US" dirty="0"/>
          </a:p>
        </p:txBody>
      </p:sp>
    </p:spTree>
    <p:extLst>
      <p:ext uri="{BB962C8B-B14F-4D97-AF65-F5344CB8AC3E}">
        <p14:creationId xmlns:p14="http://schemas.microsoft.com/office/powerpoint/2010/main" val="18681107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text, application&#10;&#10;Description automatically generated">
            <a:extLst>
              <a:ext uri="{FF2B5EF4-FFF2-40B4-BE49-F238E27FC236}">
                <a16:creationId xmlns:a16="http://schemas.microsoft.com/office/drawing/2014/main" id="{B007882F-E7BD-427E-834B-09153ACE94DC}"/>
              </a:ext>
            </a:extLst>
          </p:cNvPr>
          <p:cNvPicPr>
            <a:picLocks noChangeAspect="1"/>
          </p:cNvPicPr>
          <p:nvPr/>
        </p:nvPicPr>
        <p:blipFill>
          <a:blip r:embed="rId3"/>
          <a:stretch>
            <a:fillRect/>
          </a:stretch>
        </p:blipFill>
        <p:spPr>
          <a:xfrm>
            <a:off x="0" y="2171700"/>
            <a:ext cx="9144000" cy="3147794"/>
          </a:xfrm>
          <a:prstGeom prst="rect">
            <a:avLst/>
          </a:prstGeom>
        </p:spPr>
      </p:pic>
      <p:sp>
        <p:nvSpPr>
          <p:cNvPr id="5" name="TextBox 4">
            <a:extLst>
              <a:ext uri="{FF2B5EF4-FFF2-40B4-BE49-F238E27FC236}">
                <a16:creationId xmlns:a16="http://schemas.microsoft.com/office/drawing/2014/main" id="{75D82468-CDBA-47BA-8862-F8BA9530D3F7}"/>
              </a:ext>
            </a:extLst>
          </p:cNvPr>
          <p:cNvSpPr txBox="1"/>
          <p:nvPr/>
        </p:nvSpPr>
        <p:spPr>
          <a:xfrm>
            <a:off x="494852" y="5704142"/>
            <a:ext cx="5610113" cy="307777"/>
          </a:xfrm>
          <a:prstGeom prst="rect">
            <a:avLst/>
          </a:prstGeom>
          <a:noFill/>
        </p:spPr>
        <p:txBody>
          <a:bodyPr wrap="square">
            <a:spAutoFit/>
          </a:bodyPr>
          <a:lstStyle/>
          <a:p>
            <a:r>
              <a:rPr lang="en-US" sz="1400" dirty="0"/>
              <a:t>Lancet Diabetes Endocrinol 2022; 10: 533–39</a:t>
            </a:r>
          </a:p>
        </p:txBody>
      </p:sp>
      <p:sp>
        <p:nvSpPr>
          <p:cNvPr id="2" name="Title 1">
            <a:extLst>
              <a:ext uri="{FF2B5EF4-FFF2-40B4-BE49-F238E27FC236}">
                <a16:creationId xmlns:a16="http://schemas.microsoft.com/office/drawing/2014/main" id="{4DB6D5D9-7AAA-4574-8B93-8C7D87F10844}"/>
              </a:ext>
            </a:extLst>
          </p:cNvPr>
          <p:cNvSpPr>
            <a:spLocks noGrp="1"/>
          </p:cNvSpPr>
          <p:nvPr>
            <p:ph type="title"/>
          </p:nvPr>
        </p:nvSpPr>
        <p:spPr/>
        <p:txBody>
          <a:bodyPr/>
          <a:lstStyle/>
          <a:p>
            <a:r>
              <a:rPr lang="en-US" dirty="0"/>
              <a:t>Ultrasonographic Classification Systems</a:t>
            </a:r>
          </a:p>
        </p:txBody>
      </p:sp>
    </p:spTree>
    <p:extLst>
      <p:ext uri="{BB962C8B-B14F-4D97-AF65-F5344CB8AC3E}">
        <p14:creationId xmlns:p14="http://schemas.microsoft.com/office/powerpoint/2010/main" val="5849963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indoor, screenshot, counter&#10;&#10;Description automatically generated">
            <a:extLst>
              <a:ext uri="{FF2B5EF4-FFF2-40B4-BE49-F238E27FC236}">
                <a16:creationId xmlns:a16="http://schemas.microsoft.com/office/drawing/2014/main" id="{E98BB772-9081-4358-9468-6FF3F9B1A919}"/>
              </a:ext>
            </a:extLst>
          </p:cNvPr>
          <p:cNvPicPr>
            <a:picLocks noChangeAspect="1"/>
          </p:cNvPicPr>
          <p:nvPr/>
        </p:nvPicPr>
        <p:blipFill>
          <a:blip r:embed="rId3"/>
          <a:stretch>
            <a:fillRect/>
          </a:stretch>
        </p:blipFill>
        <p:spPr>
          <a:xfrm>
            <a:off x="0" y="75306"/>
            <a:ext cx="9144000" cy="6707710"/>
          </a:xfrm>
          <a:prstGeom prst="rect">
            <a:avLst/>
          </a:prstGeom>
        </p:spPr>
      </p:pic>
      <p:sp>
        <p:nvSpPr>
          <p:cNvPr id="5" name="Rectangle 4">
            <a:extLst>
              <a:ext uri="{FF2B5EF4-FFF2-40B4-BE49-F238E27FC236}">
                <a16:creationId xmlns:a16="http://schemas.microsoft.com/office/drawing/2014/main" id="{146172D0-5597-41F4-A1D0-1DCA36A27230}"/>
              </a:ext>
            </a:extLst>
          </p:cNvPr>
          <p:cNvSpPr/>
          <p:nvPr/>
        </p:nvSpPr>
        <p:spPr>
          <a:xfrm>
            <a:off x="528459" y="6547484"/>
            <a:ext cx="8087081" cy="307777"/>
          </a:xfrm>
          <a:prstGeom prst="rect">
            <a:avLst/>
          </a:prstGeom>
        </p:spPr>
        <p:txBody>
          <a:bodyPr wrap="square">
            <a:spAutoFit/>
          </a:bodyPr>
          <a:lstStyle/>
          <a:p>
            <a:pPr algn="r"/>
            <a:r>
              <a:rPr lang="en-US" sz="1400" dirty="0">
                <a:solidFill>
                  <a:srgbClr val="212121"/>
                </a:solidFill>
                <a:cs typeface="Arial" panose="020B0604020202020204" pitchFamily="34" charset="0"/>
              </a:rPr>
              <a:t>Tessler FN et al. ACR TI-RADS. Journal ACR, 2017.</a:t>
            </a:r>
            <a:endParaRPr lang="en-US" sz="1400" dirty="0">
              <a:cs typeface="Arial" panose="020B0604020202020204" pitchFamily="34" charset="0"/>
            </a:endParaRPr>
          </a:p>
        </p:txBody>
      </p:sp>
    </p:spTree>
    <p:extLst>
      <p:ext uri="{BB962C8B-B14F-4D97-AF65-F5344CB8AC3E}">
        <p14:creationId xmlns:p14="http://schemas.microsoft.com/office/powerpoint/2010/main" val="7680793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E3F5DCA-364A-D247-A5FE-0953560ABCE0}"/>
              </a:ext>
            </a:extLst>
          </p:cNvPr>
          <p:cNvPicPr>
            <a:picLocks noChangeAspect="1"/>
          </p:cNvPicPr>
          <p:nvPr/>
        </p:nvPicPr>
        <p:blipFill>
          <a:blip r:embed="rId3"/>
          <a:stretch>
            <a:fillRect/>
          </a:stretch>
        </p:blipFill>
        <p:spPr>
          <a:xfrm>
            <a:off x="17253" y="8741"/>
            <a:ext cx="9144000" cy="6633482"/>
          </a:xfrm>
          <a:prstGeom prst="rect">
            <a:avLst/>
          </a:prstGeom>
        </p:spPr>
      </p:pic>
      <p:sp>
        <p:nvSpPr>
          <p:cNvPr id="4" name="TextBox 3">
            <a:extLst>
              <a:ext uri="{FF2B5EF4-FFF2-40B4-BE49-F238E27FC236}">
                <a16:creationId xmlns:a16="http://schemas.microsoft.com/office/drawing/2014/main" id="{E5DB761C-AE66-7947-814B-AB169CCF9753}"/>
              </a:ext>
            </a:extLst>
          </p:cNvPr>
          <p:cNvSpPr txBox="1"/>
          <p:nvPr/>
        </p:nvSpPr>
        <p:spPr>
          <a:xfrm>
            <a:off x="554892" y="6601982"/>
            <a:ext cx="8448462" cy="307777"/>
          </a:xfrm>
          <a:prstGeom prst="rect">
            <a:avLst/>
          </a:prstGeom>
          <a:noFill/>
        </p:spPr>
        <p:txBody>
          <a:bodyPr wrap="square" rtlCol="0">
            <a:spAutoFit/>
          </a:bodyPr>
          <a:lstStyle/>
          <a:p>
            <a:r>
              <a:rPr lang="en-US" sz="1400" dirty="0"/>
              <a:t>Haugen et al. ATA guidelines 2015.</a:t>
            </a:r>
          </a:p>
        </p:txBody>
      </p:sp>
    </p:spTree>
    <p:extLst>
      <p:ext uri="{BB962C8B-B14F-4D97-AF65-F5344CB8AC3E}">
        <p14:creationId xmlns:p14="http://schemas.microsoft.com/office/powerpoint/2010/main" val="23458654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70A1B1-AAC9-C442-ADD7-BF2F9367FE19}"/>
              </a:ext>
            </a:extLst>
          </p:cNvPr>
          <p:cNvSpPr>
            <a:spLocks noGrp="1"/>
          </p:cNvSpPr>
          <p:nvPr>
            <p:ph type="title"/>
          </p:nvPr>
        </p:nvSpPr>
        <p:spPr/>
        <p:txBody>
          <a:bodyPr/>
          <a:lstStyle/>
          <a:p>
            <a:r>
              <a:rPr lang="en-US" dirty="0"/>
              <a:t>Learning Objectives</a:t>
            </a:r>
          </a:p>
        </p:txBody>
      </p:sp>
      <p:sp>
        <p:nvSpPr>
          <p:cNvPr id="3" name="Content Placeholder 2">
            <a:extLst>
              <a:ext uri="{FF2B5EF4-FFF2-40B4-BE49-F238E27FC236}">
                <a16:creationId xmlns:a16="http://schemas.microsoft.com/office/drawing/2014/main" id="{758B4EAB-6523-7740-8427-69D5BFBEECB7}"/>
              </a:ext>
            </a:extLst>
          </p:cNvPr>
          <p:cNvSpPr>
            <a:spLocks noGrp="1"/>
          </p:cNvSpPr>
          <p:nvPr>
            <p:ph idx="1"/>
          </p:nvPr>
        </p:nvSpPr>
        <p:spPr/>
        <p:txBody>
          <a:bodyPr/>
          <a:lstStyle/>
          <a:p>
            <a:r>
              <a:rPr lang="en-US" dirty="0">
                <a:solidFill>
                  <a:srgbClr val="C00000"/>
                </a:solidFill>
              </a:rPr>
              <a:t>Why?</a:t>
            </a:r>
            <a:r>
              <a:rPr lang="en-US" dirty="0"/>
              <a:t> 	Appreciate the scope of thyroid nodules</a:t>
            </a:r>
          </a:p>
          <a:p>
            <a:r>
              <a:rPr lang="en-US" dirty="0">
                <a:solidFill>
                  <a:srgbClr val="C00000"/>
                </a:solidFill>
              </a:rPr>
              <a:t>Which? 	</a:t>
            </a:r>
            <a:r>
              <a:rPr lang="en-US" dirty="0"/>
              <a:t>Delineate diagnostic approach of thyroid nodules 			(ATA)</a:t>
            </a:r>
          </a:p>
          <a:p>
            <a:r>
              <a:rPr lang="en-US" dirty="0">
                <a:solidFill>
                  <a:srgbClr val="C00000"/>
                </a:solidFill>
              </a:rPr>
              <a:t>When? 	</a:t>
            </a:r>
            <a:r>
              <a:rPr lang="en-US" dirty="0"/>
              <a:t>Know when a thyroid nodule biopsy is indicated   			(ATA and ACR-TIRADS)</a:t>
            </a:r>
          </a:p>
          <a:p>
            <a:r>
              <a:rPr lang="en-US" dirty="0">
                <a:solidFill>
                  <a:srgbClr val="C00000"/>
                </a:solidFill>
              </a:rPr>
              <a:t>What? 	</a:t>
            </a:r>
            <a:r>
              <a:rPr lang="en-US" dirty="0"/>
              <a:t>Learn how to interpret cytology results</a:t>
            </a:r>
          </a:p>
          <a:p>
            <a:r>
              <a:rPr lang="en-US" dirty="0">
                <a:solidFill>
                  <a:srgbClr val="C00000"/>
                </a:solidFill>
              </a:rPr>
              <a:t>Then? 	</a:t>
            </a:r>
            <a:r>
              <a:rPr lang="en-US" dirty="0"/>
              <a:t>Recognize how to follow-up benign nodules</a:t>
            </a:r>
          </a:p>
          <a:p>
            <a:endParaRPr lang="en-US" dirty="0"/>
          </a:p>
          <a:p>
            <a:endParaRPr lang="en-US" dirty="0"/>
          </a:p>
        </p:txBody>
      </p:sp>
    </p:spTree>
    <p:extLst>
      <p:ext uri="{BB962C8B-B14F-4D97-AF65-F5344CB8AC3E}">
        <p14:creationId xmlns:p14="http://schemas.microsoft.com/office/powerpoint/2010/main" val="41879858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612F67B-D688-46CE-A4A8-184A986AA434}"/>
              </a:ext>
            </a:extLst>
          </p:cNvPr>
          <p:cNvSpPr txBox="1"/>
          <p:nvPr/>
        </p:nvSpPr>
        <p:spPr>
          <a:xfrm>
            <a:off x="554892" y="6601982"/>
            <a:ext cx="8448462" cy="307777"/>
          </a:xfrm>
          <a:prstGeom prst="rect">
            <a:avLst/>
          </a:prstGeom>
          <a:noFill/>
        </p:spPr>
        <p:txBody>
          <a:bodyPr wrap="square" rtlCol="0">
            <a:spAutoFit/>
          </a:bodyPr>
          <a:lstStyle/>
          <a:p>
            <a:r>
              <a:rPr lang="en-US" sz="1400" dirty="0"/>
              <a:t>Haugen et al. ATA guidelines, Thyroid 2015.</a:t>
            </a:r>
          </a:p>
        </p:txBody>
      </p:sp>
      <p:pic>
        <p:nvPicPr>
          <p:cNvPr id="5" name="Picture 4" descr="Graphical user interface, text&#10;&#10;Description automatically generated">
            <a:extLst>
              <a:ext uri="{FF2B5EF4-FFF2-40B4-BE49-F238E27FC236}">
                <a16:creationId xmlns:a16="http://schemas.microsoft.com/office/drawing/2014/main" id="{8361180D-9B8B-4AD6-BE53-A6A0F0073E4F}"/>
              </a:ext>
            </a:extLst>
          </p:cNvPr>
          <p:cNvPicPr>
            <a:picLocks noChangeAspect="1"/>
          </p:cNvPicPr>
          <p:nvPr/>
        </p:nvPicPr>
        <p:blipFill>
          <a:blip r:embed="rId2"/>
          <a:stretch>
            <a:fillRect/>
          </a:stretch>
        </p:blipFill>
        <p:spPr>
          <a:xfrm>
            <a:off x="0" y="624487"/>
            <a:ext cx="9144000" cy="5609026"/>
          </a:xfrm>
          <a:prstGeom prst="rect">
            <a:avLst/>
          </a:prstGeom>
        </p:spPr>
      </p:pic>
      <p:sp>
        <p:nvSpPr>
          <p:cNvPr id="2" name="Rectangle 1">
            <a:extLst>
              <a:ext uri="{FF2B5EF4-FFF2-40B4-BE49-F238E27FC236}">
                <a16:creationId xmlns:a16="http://schemas.microsoft.com/office/drawing/2014/main" id="{5AD99B6B-740E-489A-800D-574F3678D45E}"/>
              </a:ext>
            </a:extLst>
          </p:cNvPr>
          <p:cNvSpPr/>
          <p:nvPr/>
        </p:nvSpPr>
        <p:spPr>
          <a:xfrm>
            <a:off x="5238974" y="1075765"/>
            <a:ext cx="1484555" cy="4184725"/>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33820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C8E3054-7F4B-B848-B0BC-1789CDA0A841}"/>
              </a:ext>
            </a:extLst>
          </p:cNvPr>
          <p:cNvPicPr>
            <a:picLocks noChangeAspect="1"/>
          </p:cNvPicPr>
          <p:nvPr/>
        </p:nvPicPr>
        <p:blipFill>
          <a:blip r:embed="rId3"/>
          <a:stretch>
            <a:fillRect/>
          </a:stretch>
        </p:blipFill>
        <p:spPr>
          <a:xfrm>
            <a:off x="559558" y="510431"/>
            <a:ext cx="8584442" cy="5736194"/>
          </a:xfrm>
          <a:prstGeom prst="rect">
            <a:avLst/>
          </a:prstGeom>
        </p:spPr>
      </p:pic>
      <p:sp>
        <p:nvSpPr>
          <p:cNvPr id="6" name="Rectangle 5">
            <a:extLst>
              <a:ext uri="{FF2B5EF4-FFF2-40B4-BE49-F238E27FC236}">
                <a16:creationId xmlns:a16="http://schemas.microsoft.com/office/drawing/2014/main" id="{1D232932-45CE-784B-BFA2-26980206A50A}"/>
              </a:ext>
            </a:extLst>
          </p:cNvPr>
          <p:cNvSpPr/>
          <p:nvPr/>
        </p:nvSpPr>
        <p:spPr>
          <a:xfrm>
            <a:off x="559558" y="6369166"/>
            <a:ext cx="7444854" cy="307777"/>
          </a:xfrm>
          <a:prstGeom prst="rect">
            <a:avLst/>
          </a:prstGeom>
        </p:spPr>
        <p:txBody>
          <a:bodyPr wrap="square">
            <a:spAutoFit/>
          </a:bodyPr>
          <a:lstStyle/>
          <a:p>
            <a:r>
              <a:rPr lang="en-US" sz="1400" dirty="0"/>
              <a:t>Adapted from Ahmadi S, et al. Endocrine practice. 2019;25(5):413-422. </a:t>
            </a:r>
          </a:p>
        </p:txBody>
      </p:sp>
      <p:sp>
        <p:nvSpPr>
          <p:cNvPr id="8" name="Rectangle 7">
            <a:extLst>
              <a:ext uri="{FF2B5EF4-FFF2-40B4-BE49-F238E27FC236}">
                <a16:creationId xmlns:a16="http://schemas.microsoft.com/office/drawing/2014/main" id="{4C8EB056-C6EE-8F4B-B908-EC5EDE24608F}"/>
              </a:ext>
            </a:extLst>
          </p:cNvPr>
          <p:cNvSpPr/>
          <p:nvPr/>
        </p:nvSpPr>
        <p:spPr>
          <a:xfrm>
            <a:off x="4067032" y="4230806"/>
            <a:ext cx="2279178" cy="1255594"/>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Consider FNAB if &gt;2cm (ATA) vs no biopsy (TIRADS) </a:t>
            </a:r>
          </a:p>
        </p:txBody>
      </p:sp>
      <p:sp>
        <p:nvSpPr>
          <p:cNvPr id="9" name="Rectangle 8">
            <a:extLst>
              <a:ext uri="{FF2B5EF4-FFF2-40B4-BE49-F238E27FC236}">
                <a16:creationId xmlns:a16="http://schemas.microsoft.com/office/drawing/2014/main" id="{DD2BA9D0-9BC0-F64E-B313-C4D9D6D78D75}"/>
              </a:ext>
            </a:extLst>
          </p:cNvPr>
          <p:cNvSpPr/>
          <p:nvPr/>
        </p:nvSpPr>
        <p:spPr>
          <a:xfrm>
            <a:off x="4067032" y="3507764"/>
            <a:ext cx="2279177" cy="62779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FNAB if ≥1.5cm (ATA)    ≥2.5 cm (TIRADS</a:t>
            </a:r>
            <a:r>
              <a:rPr lang="en-US" dirty="0"/>
              <a:t>) </a:t>
            </a:r>
          </a:p>
        </p:txBody>
      </p:sp>
      <p:sp>
        <p:nvSpPr>
          <p:cNvPr id="10" name="Rectangle 9">
            <a:extLst>
              <a:ext uri="{FF2B5EF4-FFF2-40B4-BE49-F238E27FC236}">
                <a16:creationId xmlns:a16="http://schemas.microsoft.com/office/drawing/2014/main" id="{7820AA8C-E39D-834B-8F4D-22C01F25AE40}"/>
              </a:ext>
            </a:extLst>
          </p:cNvPr>
          <p:cNvSpPr/>
          <p:nvPr/>
        </p:nvSpPr>
        <p:spPr>
          <a:xfrm>
            <a:off x="4067031" y="2852671"/>
            <a:ext cx="2279177" cy="62779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FNAB if ≥1cm (ATA)    ≥1.5 cm (TIRADS</a:t>
            </a:r>
            <a:r>
              <a:rPr lang="en-US" dirty="0"/>
              <a:t>) </a:t>
            </a:r>
          </a:p>
        </p:txBody>
      </p:sp>
      <p:sp>
        <p:nvSpPr>
          <p:cNvPr id="11" name="Rectangle 10">
            <a:extLst>
              <a:ext uri="{FF2B5EF4-FFF2-40B4-BE49-F238E27FC236}">
                <a16:creationId xmlns:a16="http://schemas.microsoft.com/office/drawing/2014/main" id="{CAFABE4B-0F47-E545-9BA4-D72F78B330B9}"/>
              </a:ext>
            </a:extLst>
          </p:cNvPr>
          <p:cNvSpPr/>
          <p:nvPr/>
        </p:nvSpPr>
        <p:spPr>
          <a:xfrm>
            <a:off x="4067031" y="1339756"/>
            <a:ext cx="2279177" cy="1390374"/>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FNAB if ≥1cm </a:t>
            </a:r>
          </a:p>
          <a:p>
            <a:pPr algn="ctr"/>
            <a:r>
              <a:rPr lang="en-US" sz="1600" dirty="0"/>
              <a:t>(ATA and TIRADS) </a:t>
            </a:r>
          </a:p>
        </p:txBody>
      </p:sp>
    </p:spTree>
    <p:extLst>
      <p:ext uri="{BB962C8B-B14F-4D97-AF65-F5344CB8AC3E}">
        <p14:creationId xmlns:p14="http://schemas.microsoft.com/office/powerpoint/2010/main" val="1736122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58C735-A98F-421F-B4B1-46BDBFE555D4}"/>
              </a:ext>
            </a:extLst>
          </p:cNvPr>
          <p:cNvSpPr>
            <a:spLocks noGrp="1"/>
          </p:cNvSpPr>
          <p:nvPr>
            <p:ph type="title"/>
          </p:nvPr>
        </p:nvSpPr>
        <p:spPr/>
        <p:txBody>
          <a:bodyPr/>
          <a:lstStyle/>
          <a:p>
            <a:r>
              <a:rPr lang="en-US" dirty="0"/>
              <a:t>Thyroid nodules on neck US:</a:t>
            </a:r>
            <a:br>
              <a:rPr lang="en-US" dirty="0"/>
            </a:br>
            <a:r>
              <a:rPr lang="en-US" dirty="0"/>
              <a:t>ATA or TIRADS?</a:t>
            </a:r>
          </a:p>
        </p:txBody>
      </p:sp>
      <p:sp>
        <p:nvSpPr>
          <p:cNvPr id="3" name="Content Placeholder 2">
            <a:extLst>
              <a:ext uri="{FF2B5EF4-FFF2-40B4-BE49-F238E27FC236}">
                <a16:creationId xmlns:a16="http://schemas.microsoft.com/office/drawing/2014/main" id="{8D6EFE05-63D3-4FF2-8258-EAE427A84FDC}"/>
              </a:ext>
            </a:extLst>
          </p:cNvPr>
          <p:cNvSpPr>
            <a:spLocks noGrp="1"/>
          </p:cNvSpPr>
          <p:nvPr>
            <p:ph idx="1"/>
          </p:nvPr>
        </p:nvSpPr>
        <p:spPr/>
        <p:txBody>
          <a:bodyPr>
            <a:normAutofit fontScale="92500" lnSpcReduction="10000"/>
          </a:bodyPr>
          <a:lstStyle/>
          <a:p>
            <a:r>
              <a:rPr lang="en-US" dirty="0"/>
              <a:t>Both have high sensitivity and high NPV</a:t>
            </a:r>
          </a:p>
          <a:p>
            <a:pPr lvl="1"/>
            <a:r>
              <a:rPr lang="en-US" dirty="0"/>
              <a:t>Overall consensus in nodules at very low or very high risk of malignancy </a:t>
            </a:r>
          </a:p>
          <a:p>
            <a:r>
              <a:rPr lang="en-US" dirty="0"/>
              <a:t>Lower size cutoff for FNA by ATA in nodules with low and intermediate risk of malignancy </a:t>
            </a:r>
          </a:p>
          <a:p>
            <a:pPr lvl="1"/>
            <a:r>
              <a:rPr lang="en-US" dirty="0"/>
              <a:t>Higher sensitivity for ATA (less missed malignancies but may mean more unnecessary surgeries)</a:t>
            </a:r>
          </a:p>
          <a:p>
            <a:pPr lvl="1"/>
            <a:r>
              <a:rPr lang="en-US" dirty="0"/>
              <a:t>Higher specificity for ACR-TIRADS (acceptable rate of malignancies missed that may not be clinically meaningful)</a:t>
            </a:r>
          </a:p>
          <a:p>
            <a:r>
              <a:rPr lang="en-US" dirty="0"/>
              <a:t>Effective and efficient thyroid cancer detection strategies should be incorporated decision making </a:t>
            </a:r>
          </a:p>
        </p:txBody>
      </p:sp>
    </p:spTree>
    <p:extLst>
      <p:ext uri="{BB962C8B-B14F-4D97-AF65-F5344CB8AC3E}">
        <p14:creationId xmlns:p14="http://schemas.microsoft.com/office/powerpoint/2010/main" val="4431928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141F02D-5C3F-EE49-9C69-594EFEB475A8}"/>
              </a:ext>
            </a:extLst>
          </p:cNvPr>
          <p:cNvSpPr txBox="1"/>
          <p:nvPr/>
        </p:nvSpPr>
        <p:spPr>
          <a:xfrm>
            <a:off x="554892" y="6601982"/>
            <a:ext cx="8448462" cy="307777"/>
          </a:xfrm>
          <a:prstGeom prst="rect">
            <a:avLst/>
          </a:prstGeom>
          <a:noFill/>
        </p:spPr>
        <p:txBody>
          <a:bodyPr wrap="square" rtlCol="0">
            <a:spAutoFit/>
          </a:bodyPr>
          <a:lstStyle/>
          <a:p>
            <a:r>
              <a:rPr lang="en-US" sz="1400" dirty="0"/>
              <a:t>Haugen et al. ATA guidelines 2015.</a:t>
            </a:r>
          </a:p>
        </p:txBody>
      </p:sp>
      <p:pic>
        <p:nvPicPr>
          <p:cNvPr id="6" name="Picture 5">
            <a:extLst>
              <a:ext uri="{FF2B5EF4-FFF2-40B4-BE49-F238E27FC236}">
                <a16:creationId xmlns:a16="http://schemas.microsoft.com/office/drawing/2014/main" id="{D3C1BE15-8785-2B48-B2D4-5D24B0F95F69}"/>
              </a:ext>
            </a:extLst>
          </p:cNvPr>
          <p:cNvPicPr>
            <a:picLocks noChangeAspect="1"/>
          </p:cNvPicPr>
          <p:nvPr/>
        </p:nvPicPr>
        <p:blipFill rotWithShape="1">
          <a:blip r:embed="rId3"/>
          <a:srcRect b="8679"/>
          <a:stretch/>
        </p:blipFill>
        <p:spPr>
          <a:xfrm>
            <a:off x="22329" y="168924"/>
            <a:ext cx="9106810" cy="6245524"/>
          </a:xfrm>
          <a:prstGeom prst="rect">
            <a:avLst/>
          </a:prstGeom>
        </p:spPr>
      </p:pic>
      <p:sp>
        <p:nvSpPr>
          <p:cNvPr id="2" name="TextBox 1">
            <a:extLst>
              <a:ext uri="{FF2B5EF4-FFF2-40B4-BE49-F238E27FC236}">
                <a16:creationId xmlns:a16="http://schemas.microsoft.com/office/drawing/2014/main" id="{218EE811-CE09-7A4C-8958-871564CC9ECA}"/>
              </a:ext>
            </a:extLst>
          </p:cNvPr>
          <p:cNvSpPr txBox="1"/>
          <p:nvPr/>
        </p:nvSpPr>
        <p:spPr>
          <a:xfrm>
            <a:off x="22330" y="3179928"/>
            <a:ext cx="2188608" cy="1323439"/>
          </a:xfrm>
          <a:prstGeom prst="rect">
            <a:avLst/>
          </a:prstGeom>
          <a:solidFill>
            <a:schemeClr val="accent6">
              <a:lumMod val="60000"/>
              <a:lumOff val="40000"/>
            </a:schemeClr>
          </a:solidFill>
        </p:spPr>
        <p:txBody>
          <a:bodyPr wrap="square" rtlCol="0">
            <a:spAutoFit/>
          </a:bodyPr>
          <a:lstStyle/>
          <a:p>
            <a:r>
              <a:rPr lang="en-US" sz="1600" dirty="0"/>
              <a:t>a minimum of 6 groups of well-visualized follicular cells, with at least 10 cells/group, preferably on 1 slide</a:t>
            </a:r>
          </a:p>
        </p:txBody>
      </p:sp>
    </p:spTree>
    <p:extLst>
      <p:ext uri="{BB962C8B-B14F-4D97-AF65-F5344CB8AC3E}">
        <p14:creationId xmlns:p14="http://schemas.microsoft.com/office/powerpoint/2010/main" val="3032014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141F02D-5C3F-EE49-9C69-594EFEB475A8}"/>
              </a:ext>
            </a:extLst>
          </p:cNvPr>
          <p:cNvSpPr txBox="1"/>
          <p:nvPr/>
        </p:nvSpPr>
        <p:spPr>
          <a:xfrm>
            <a:off x="554892" y="6514737"/>
            <a:ext cx="8448462" cy="307777"/>
          </a:xfrm>
          <a:prstGeom prst="rect">
            <a:avLst/>
          </a:prstGeom>
          <a:noFill/>
        </p:spPr>
        <p:txBody>
          <a:bodyPr wrap="square" rtlCol="0">
            <a:spAutoFit/>
          </a:bodyPr>
          <a:lstStyle/>
          <a:p>
            <a:r>
              <a:rPr lang="en-US" sz="1400" dirty="0"/>
              <a:t>Durante et al. JAMA 2018.</a:t>
            </a:r>
          </a:p>
        </p:txBody>
      </p:sp>
      <p:pic>
        <p:nvPicPr>
          <p:cNvPr id="7" name="Picture 6">
            <a:extLst>
              <a:ext uri="{FF2B5EF4-FFF2-40B4-BE49-F238E27FC236}">
                <a16:creationId xmlns:a16="http://schemas.microsoft.com/office/drawing/2014/main" id="{1E29C5D7-CAFD-1842-9095-B0B026550F58}"/>
              </a:ext>
            </a:extLst>
          </p:cNvPr>
          <p:cNvPicPr>
            <a:picLocks noChangeAspect="1"/>
          </p:cNvPicPr>
          <p:nvPr/>
        </p:nvPicPr>
        <p:blipFill>
          <a:blip r:embed="rId3"/>
          <a:stretch>
            <a:fillRect/>
          </a:stretch>
        </p:blipFill>
        <p:spPr>
          <a:xfrm>
            <a:off x="0" y="553824"/>
            <a:ext cx="9143999" cy="5455578"/>
          </a:xfrm>
          <a:prstGeom prst="rect">
            <a:avLst/>
          </a:prstGeom>
        </p:spPr>
      </p:pic>
      <p:grpSp>
        <p:nvGrpSpPr>
          <p:cNvPr id="3" name="Group 2">
            <a:extLst>
              <a:ext uri="{FF2B5EF4-FFF2-40B4-BE49-F238E27FC236}">
                <a16:creationId xmlns:a16="http://schemas.microsoft.com/office/drawing/2014/main" id="{DE7FE17F-DD77-4CA7-A50B-FD2DD586195C}"/>
              </a:ext>
            </a:extLst>
          </p:cNvPr>
          <p:cNvGrpSpPr/>
          <p:nvPr/>
        </p:nvGrpSpPr>
        <p:grpSpPr>
          <a:xfrm>
            <a:off x="4868300" y="1310306"/>
            <a:ext cx="846135" cy="3995073"/>
            <a:chOff x="4868300" y="1310306"/>
            <a:chExt cx="846135" cy="3995073"/>
          </a:xfrm>
        </p:grpSpPr>
        <p:sp>
          <p:nvSpPr>
            <p:cNvPr id="5" name="Oval 4">
              <a:extLst>
                <a:ext uri="{FF2B5EF4-FFF2-40B4-BE49-F238E27FC236}">
                  <a16:creationId xmlns:a16="http://schemas.microsoft.com/office/drawing/2014/main" id="{4675DB1D-2D2F-459D-A3C9-229EB691F6CF}"/>
                </a:ext>
              </a:extLst>
            </p:cNvPr>
            <p:cNvSpPr/>
            <p:nvPr/>
          </p:nvSpPr>
          <p:spPr>
            <a:xfrm>
              <a:off x="4868300" y="1310306"/>
              <a:ext cx="835377" cy="114243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52AFE0B3-068C-4C82-9A77-44393B2C04F7}"/>
                </a:ext>
              </a:extLst>
            </p:cNvPr>
            <p:cNvSpPr/>
            <p:nvPr/>
          </p:nvSpPr>
          <p:spPr>
            <a:xfrm>
              <a:off x="4879058" y="4949788"/>
              <a:ext cx="835377" cy="35559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Oval 7">
            <a:extLst>
              <a:ext uri="{FF2B5EF4-FFF2-40B4-BE49-F238E27FC236}">
                <a16:creationId xmlns:a16="http://schemas.microsoft.com/office/drawing/2014/main" id="{9FD2F4DE-ED88-4B83-A6B2-A69E35C0F88D}"/>
              </a:ext>
            </a:extLst>
          </p:cNvPr>
          <p:cNvSpPr/>
          <p:nvPr/>
        </p:nvSpPr>
        <p:spPr>
          <a:xfrm>
            <a:off x="6483743" y="2796656"/>
            <a:ext cx="2434346" cy="114243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40849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BA772-AC2C-8D4D-83EF-F948013CB8A1}"/>
              </a:ext>
            </a:extLst>
          </p:cNvPr>
          <p:cNvSpPr>
            <a:spLocks noGrp="1"/>
          </p:cNvSpPr>
          <p:nvPr>
            <p:ph type="title"/>
          </p:nvPr>
        </p:nvSpPr>
        <p:spPr>
          <a:xfrm>
            <a:off x="765640" y="1867987"/>
            <a:ext cx="2433887" cy="2958737"/>
          </a:xfrm>
        </p:spPr>
        <p:txBody>
          <a:bodyPr>
            <a:normAutofit fontScale="90000"/>
          </a:bodyPr>
          <a:lstStyle/>
          <a:p>
            <a:r>
              <a:rPr lang="en-US" dirty="0"/>
              <a:t>What about </a:t>
            </a:r>
            <a:br>
              <a:rPr lang="en-US" dirty="0"/>
            </a:br>
            <a:r>
              <a:rPr lang="en-US" dirty="0"/>
              <a:t>molecular </a:t>
            </a:r>
            <a:br>
              <a:rPr lang="en-US" dirty="0"/>
            </a:br>
            <a:r>
              <a:rPr lang="en-US" dirty="0"/>
              <a:t>testing?</a:t>
            </a:r>
          </a:p>
        </p:txBody>
      </p:sp>
      <p:pic>
        <p:nvPicPr>
          <p:cNvPr id="4" name="Content Placeholder 6">
            <a:extLst>
              <a:ext uri="{FF2B5EF4-FFF2-40B4-BE49-F238E27FC236}">
                <a16:creationId xmlns:a16="http://schemas.microsoft.com/office/drawing/2014/main" id="{3817D977-E00C-294D-A2F7-462E30AD7B8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302160" y="685799"/>
            <a:ext cx="5841840" cy="5323115"/>
          </a:xfrm>
        </p:spPr>
      </p:pic>
      <p:sp>
        <p:nvSpPr>
          <p:cNvPr id="5" name="TextBox 4">
            <a:extLst>
              <a:ext uri="{FF2B5EF4-FFF2-40B4-BE49-F238E27FC236}">
                <a16:creationId xmlns:a16="http://schemas.microsoft.com/office/drawing/2014/main" id="{3DE128BA-8B23-B943-9E0C-6B1605CC86F4}"/>
              </a:ext>
            </a:extLst>
          </p:cNvPr>
          <p:cNvSpPr txBox="1"/>
          <p:nvPr/>
        </p:nvSpPr>
        <p:spPr>
          <a:xfrm>
            <a:off x="3199527" y="6008914"/>
            <a:ext cx="4169728" cy="307777"/>
          </a:xfrm>
          <a:prstGeom prst="rect">
            <a:avLst/>
          </a:prstGeom>
          <a:noFill/>
        </p:spPr>
        <p:txBody>
          <a:bodyPr wrap="square" rtlCol="0">
            <a:spAutoFit/>
          </a:bodyPr>
          <a:lstStyle/>
          <a:p>
            <a:r>
              <a:rPr lang="sv-SE" sz="1400" dirty="0">
                <a:latin typeface="Arial" panose="020B0604020202020204" pitchFamily="34" charset="0"/>
                <a:cs typeface="Arial" panose="020B0604020202020204" pitchFamily="34" charset="0"/>
              </a:rPr>
              <a:t>Bible, Nature Reviews Clinical Oncology, 2016</a:t>
            </a:r>
          </a:p>
        </p:txBody>
      </p:sp>
    </p:spTree>
    <p:extLst>
      <p:ext uri="{BB962C8B-B14F-4D97-AF65-F5344CB8AC3E}">
        <p14:creationId xmlns:p14="http://schemas.microsoft.com/office/powerpoint/2010/main" val="14945773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2CF8EB1-9AAE-3243-8CAE-0FAA6278A15F}"/>
              </a:ext>
            </a:extLst>
          </p:cNvPr>
          <p:cNvSpPr>
            <a:spLocks noGrp="1"/>
          </p:cNvSpPr>
          <p:nvPr>
            <p:ph type="title"/>
          </p:nvPr>
        </p:nvSpPr>
        <p:spPr/>
        <p:txBody>
          <a:bodyPr>
            <a:normAutofit fontScale="90000"/>
          </a:bodyPr>
          <a:lstStyle/>
          <a:p>
            <a:r>
              <a:rPr lang="en-US" dirty="0"/>
              <a:t>Molecular testing for indeterminate thyroid cytology</a:t>
            </a:r>
          </a:p>
        </p:txBody>
      </p:sp>
      <p:sp>
        <p:nvSpPr>
          <p:cNvPr id="5" name="Text Placeholder 4">
            <a:extLst>
              <a:ext uri="{FF2B5EF4-FFF2-40B4-BE49-F238E27FC236}">
                <a16:creationId xmlns:a16="http://schemas.microsoft.com/office/drawing/2014/main" id="{1A134BD3-1902-9F4D-A8AB-D7A3E3DCC66B}"/>
              </a:ext>
            </a:extLst>
          </p:cNvPr>
          <p:cNvSpPr>
            <a:spLocks noGrp="1"/>
          </p:cNvSpPr>
          <p:nvPr>
            <p:ph type="body" idx="1"/>
          </p:nvPr>
        </p:nvSpPr>
        <p:spPr>
          <a:xfrm>
            <a:off x="1028700" y="2044395"/>
            <a:ext cx="3335840" cy="823912"/>
          </a:xfrm>
        </p:spPr>
        <p:txBody>
          <a:bodyPr/>
          <a:lstStyle/>
          <a:p>
            <a:r>
              <a:rPr lang="en-US" dirty="0"/>
              <a:t>Mutational Analysis - </a:t>
            </a:r>
            <a:r>
              <a:rPr lang="en-US" dirty="0" err="1"/>
              <a:t>ThyroSeq</a:t>
            </a:r>
            <a:endParaRPr lang="en-US" dirty="0"/>
          </a:p>
        </p:txBody>
      </p:sp>
      <p:sp>
        <p:nvSpPr>
          <p:cNvPr id="6" name="Content Placeholder 5">
            <a:extLst>
              <a:ext uri="{FF2B5EF4-FFF2-40B4-BE49-F238E27FC236}">
                <a16:creationId xmlns:a16="http://schemas.microsoft.com/office/drawing/2014/main" id="{37620999-D5F2-5C49-846B-03A2A1A3A41A}"/>
              </a:ext>
            </a:extLst>
          </p:cNvPr>
          <p:cNvSpPr>
            <a:spLocks noGrp="1"/>
          </p:cNvSpPr>
          <p:nvPr>
            <p:ph sz="half" idx="2"/>
          </p:nvPr>
        </p:nvSpPr>
        <p:spPr>
          <a:xfrm>
            <a:off x="1028700" y="3063161"/>
            <a:ext cx="3335839" cy="3149380"/>
          </a:xfrm>
        </p:spPr>
        <p:txBody>
          <a:bodyPr>
            <a:normAutofit/>
          </a:bodyPr>
          <a:lstStyle/>
          <a:p>
            <a:r>
              <a:rPr lang="en-US" dirty="0"/>
              <a:t>Gene sequencing of DNA isolated from follicular cells in the FNA specimen</a:t>
            </a:r>
          </a:p>
          <a:p>
            <a:r>
              <a:rPr lang="en-US" dirty="0"/>
              <a:t>To identify mutations in &gt;12,000 hotspots </a:t>
            </a:r>
          </a:p>
          <a:p>
            <a:r>
              <a:rPr lang="en-US" dirty="0"/>
              <a:t>Rule-in test if mutations identified in BRAF, TERT or TP53.</a:t>
            </a:r>
          </a:p>
        </p:txBody>
      </p:sp>
      <p:sp>
        <p:nvSpPr>
          <p:cNvPr id="7" name="Text Placeholder 6">
            <a:extLst>
              <a:ext uri="{FF2B5EF4-FFF2-40B4-BE49-F238E27FC236}">
                <a16:creationId xmlns:a16="http://schemas.microsoft.com/office/drawing/2014/main" id="{08A58529-A5CC-E545-B460-36E378C5FCF2}"/>
              </a:ext>
            </a:extLst>
          </p:cNvPr>
          <p:cNvSpPr>
            <a:spLocks noGrp="1"/>
          </p:cNvSpPr>
          <p:nvPr>
            <p:ph type="body" sz="quarter" idx="3"/>
          </p:nvPr>
        </p:nvSpPr>
        <p:spPr>
          <a:xfrm>
            <a:off x="4893760" y="2053919"/>
            <a:ext cx="3335840" cy="823912"/>
          </a:xfrm>
        </p:spPr>
        <p:txBody>
          <a:bodyPr/>
          <a:lstStyle/>
          <a:p>
            <a:r>
              <a:rPr lang="en-US" dirty="0"/>
              <a:t>Gene Expression Classifier (GEC) - </a:t>
            </a:r>
            <a:r>
              <a:rPr lang="en-US" dirty="0" err="1"/>
              <a:t>Afirma</a:t>
            </a:r>
            <a:endParaRPr lang="en-US" dirty="0"/>
          </a:p>
        </p:txBody>
      </p:sp>
      <p:sp>
        <p:nvSpPr>
          <p:cNvPr id="8" name="Content Placeholder 7">
            <a:extLst>
              <a:ext uri="{FF2B5EF4-FFF2-40B4-BE49-F238E27FC236}">
                <a16:creationId xmlns:a16="http://schemas.microsoft.com/office/drawing/2014/main" id="{FFBBC3EE-4C31-2B45-8EF9-972D8B78A688}"/>
              </a:ext>
            </a:extLst>
          </p:cNvPr>
          <p:cNvSpPr>
            <a:spLocks noGrp="1"/>
          </p:cNvSpPr>
          <p:nvPr>
            <p:ph sz="quarter" idx="4"/>
          </p:nvPr>
        </p:nvSpPr>
        <p:spPr>
          <a:xfrm>
            <a:off x="4893760" y="3063161"/>
            <a:ext cx="3335840" cy="3149380"/>
          </a:xfrm>
        </p:spPr>
        <p:txBody>
          <a:bodyPr>
            <a:normAutofit/>
          </a:bodyPr>
          <a:lstStyle/>
          <a:p>
            <a:r>
              <a:rPr lang="en-US" dirty="0"/>
              <a:t>Analyzes expression of specific genes among a 142-gene panel </a:t>
            </a:r>
          </a:p>
          <a:p>
            <a:r>
              <a:rPr lang="en-US" dirty="0"/>
              <a:t>To identify nodules that do not require surgery</a:t>
            </a:r>
          </a:p>
          <a:p>
            <a:r>
              <a:rPr lang="en-US" dirty="0"/>
              <a:t>Rule-out test: High NPV (92-95%)</a:t>
            </a:r>
          </a:p>
        </p:txBody>
      </p:sp>
      <p:sp>
        <p:nvSpPr>
          <p:cNvPr id="11" name="TextBox 10">
            <a:extLst>
              <a:ext uri="{FF2B5EF4-FFF2-40B4-BE49-F238E27FC236}">
                <a16:creationId xmlns:a16="http://schemas.microsoft.com/office/drawing/2014/main" id="{8DBBAAEE-650C-4F3D-86EE-D9CA0BE31EB2}"/>
              </a:ext>
            </a:extLst>
          </p:cNvPr>
          <p:cNvSpPr txBox="1"/>
          <p:nvPr/>
        </p:nvSpPr>
        <p:spPr>
          <a:xfrm>
            <a:off x="2984238" y="5751540"/>
            <a:ext cx="3175523" cy="646331"/>
          </a:xfrm>
          <a:prstGeom prst="rect">
            <a:avLst/>
          </a:prstGeom>
          <a:solidFill>
            <a:srgbClr val="C00000"/>
          </a:solidFill>
        </p:spPr>
        <p:txBody>
          <a:bodyPr wrap="square">
            <a:spAutoFit/>
          </a:bodyPr>
          <a:lstStyle/>
          <a:p>
            <a:pPr algn="ctr"/>
            <a:r>
              <a:rPr lang="en-US" dirty="0">
                <a:solidFill>
                  <a:schemeClr val="bg1">
                    <a:lumMod val="85000"/>
                  </a:schemeClr>
                </a:solidFill>
              </a:rPr>
              <a:t>No mutations still pose around a 4% risk of malignancy</a:t>
            </a:r>
          </a:p>
        </p:txBody>
      </p:sp>
    </p:spTree>
    <p:extLst>
      <p:ext uri="{BB962C8B-B14F-4D97-AF65-F5344CB8AC3E}">
        <p14:creationId xmlns:p14="http://schemas.microsoft.com/office/powerpoint/2010/main" val="2969584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2CF8EB1-9AAE-3243-8CAE-0FAA6278A15F}"/>
              </a:ext>
            </a:extLst>
          </p:cNvPr>
          <p:cNvSpPr>
            <a:spLocks noGrp="1"/>
          </p:cNvSpPr>
          <p:nvPr>
            <p:ph type="title"/>
          </p:nvPr>
        </p:nvSpPr>
        <p:spPr/>
        <p:txBody>
          <a:bodyPr>
            <a:normAutofit fontScale="90000"/>
          </a:bodyPr>
          <a:lstStyle/>
          <a:p>
            <a:r>
              <a:rPr lang="en-US" dirty="0"/>
              <a:t>Molecular testing for indeterminate thyroid cytology</a:t>
            </a:r>
          </a:p>
        </p:txBody>
      </p:sp>
      <p:pic>
        <p:nvPicPr>
          <p:cNvPr id="3" name="Picture 2" descr="Graphical user interface, text, application, email&#10;&#10;Description automatically generated">
            <a:extLst>
              <a:ext uri="{FF2B5EF4-FFF2-40B4-BE49-F238E27FC236}">
                <a16:creationId xmlns:a16="http://schemas.microsoft.com/office/drawing/2014/main" id="{B092C247-598D-4112-9AAE-734E89EDF875}"/>
              </a:ext>
            </a:extLst>
          </p:cNvPr>
          <p:cNvPicPr>
            <a:picLocks noChangeAspect="1"/>
          </p:cNvPicPr>
          <p:nvPr/>
        </p:nvPicPr>
        <p:blipFill>
          <a:blip r:embed="rId3"/>
          <a:stretch>
            <a:fillRect/>
          </a:stretch>
        </p:blipFill>
        <p:spPr>
          <a:xfrm>
            <a:off x="1185583" y="1945790"/>
            <a:ext cx="6702823" cy="4021693"/>
          </a:xfrm>
          <a:prstGeom prst="rect">
            <a:avLst/>
          </a:prstGeom>
        </p:spPr>
      </p:pic>
      <p:sp>
        <p:nvSpPr>
          <p:cNvPr id="10" name="TextBox 9">
            <a:extLst>
              <a:ext uri="{FF2B5EF4-FFF2-40B4-BE49-F238E27FC236}">
                <a16:creationId xmlns:a16="http://schemas.microsoft.com/office/drawing/2014/main" id="{C24D5761-2F7C-487F-A03E-9AE69B0E1DA5}"/>
              </a:ext>
            </a:extLst>
          </p:cNvPr>
          <p:cNvSpPr txBox="1"/>
          <p:nvPr/>
        </p:nvSpPr>
        <p:spPr>
          <a:xfrm>
            <a:off x="1185583" y="5967483"/>
            <a:ext cx="4572000" cy="307777"/>
          </a:xfrm>
          <a:prstGeom prst="rect">
            <a:avLst/>
          </a:prstGeom>
          <a:noFill/>
        </p:spPr>
        <p:txBody>
          <a:bodyPr wrap="square">
            <a:spAutoFit/>
          </a:bodyPr>
          <a:lstStyle/>
          <a:p>
            <a:r>
              <a:rPr lang="en-US" sz="1400" dirty="0"/>
              <a:t>Rossi ED et al. Front. Endocrinol 2022. 13:834456. </a:t>
            </a:r>
          </a:p>
        </p:txBody>
      </p:sp>
    </p:spTree>
    <p:extLst>
      <p:ext uri="{BB962C8B-B14F-4D97-AF65-F5344CB8AC3E}">
        <p14:creationId xmlns:p14="http://schemas.microsoft.com/office/powerpoint/2010/main" val="16430545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86EFA-1ACF-4EBA-80E1-8CD76CB6EE4D}"/>
              </a:ext>
            </a:extLst>
          </p:cNvPr>
          <p:cNvSpPr>
            <a:spLocks noGrp="1"/>
          </p:cNvSpPr>
          <p:nvPr>
            <p:ph type="title"/>
          </p:nvPr>
        </p:nvSpPr>
        <p:spPr/>
        <p:txBody>
          <a:bodyPr/>
          <a:lstStyle/>
          <a:p>
            <a:r>
              <a:rPr lang="en-US" dirty="0"/>
              <a:t>Artificial Intelligence in Thyroid Nodules</a:t>
            </a:r>
          </a:p>
        </p:txBody>
      </p:sp>
      <p:sp>
        <p:nvSpPr>
          <p:cNvPr id="3" name="Content Placeholder 2">
            <a:extLst>
              <a:ext uri="{FF2B5EF4-FFF2-40B4-BE49-F238E27FC236}">
                <a16:creationId xmlns:a16="http://schemas.microsoft.com/office/drawing/2014/main" id="{123AAE1D-0C46-46E3-97B2-AC3A41143808}"/>
              </a:ext>
            </a:extLst>
          </p:cNvPr>
          <p:cNvSpPr>
            <a:spLocks noGrp="1"/>
          </p:cNvSpPr>
          <p:nvPr>
            <p:ph idx="1"/>
          </p:nvPr>
        </p:nvSpPr>
        <p:spPr/>
        <p:txBody>
          <a:bodyPr/>
          <a:lstStyle/>
          <a:p>
            <a:r>
              <a:rPr lang="en-US" dirty="0"/>
              <a:t>Significant development of AI in medicine</a:t>
            </a:r>
          </a:p>
          <a:p>
            <a:r>
              <a:rPr lang="en-US" dirty="0"/>
              <a:t>Possibility of using AI in ultrasonography, cytopathology, and nuclear medicine </a:t>
            </a:r>
          </a:p>
          <a:p>
            <a:r>
              <a:rPr lang="en-US" dirty="0"/>
              <a:t>Using algorithms to “teach” computer programs </a:t>
            </a:r>
          </a:p>
          <a:p>
            <a:pPr lvl="1"/>
            <a:r>
              <a:rPr lang="en-US" dirty="0"/>
              <a:t>Convolutional neural networks (CNNs) are gold standard in image analysis</a:t>
            </a:r>
          </a:p>
          <a:p>
            <a:pPr lvl="2"/>
            <a:r>
              <a:rPr lang="en-US" dirty="0"/>
              <a:t>extract specific image features and analyze them to draw conclusions</a:t>
            </a:r>
          </a:p>
          <a:p>
            <a:endParaRPr lang="en-US" dirty="0"/>
          </a:p>
        </p:txBody>
      </p:sp>
    </p:spTree>
    <p:extLst>
      <p:ext uri="{BB962C8B-B14F-4D97-AF65-F5344CB8AC3E}">
        <p14:creationId xmlns:p14="http://schemas.microsoft.com/office/powerpoint/2010/main" val="7726632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86EFA-1ACF-4EBA-80E1-8CD76CB6EE4D}"/>
              </a:ext>
            </a:extLst>
          </p:cNvPr>
          <p:cNvSpPr>
            <a:spLocks noGrp="1"/>
          </p:cNvSpPr>
          <p:nvPr>
            <p:ph type="title"/>
          </p:nvPr>
        </p:nvSpPr>
        <p:spPr/>
        <p:txBody>
          <a:bodyPr/>
          <a:lstStyle/>
          <a:p>
            <a:r>
              <a:rPr lang="en-US" dirty="0"/>
              <a:t>AI in Thyroid Nodules</a:t>
            </a:r>
          </a:p>
        </p:txBody>
      </p:sp>
      <p:pic>
        <p:nvPicPr>
          <p:cNvPr id="7" name="Content Placeholder 6" descr="Table&#10;&#10;Description automatically generated">
            <a:extLst>
              <a:ext uri="{FF2B5EF4-FFF2-40B4-BE49-F238E27FC236}">
                <a16:creationId xmlns:a16="http://schemas.microsoft.com/office/drawing/2014/main" id="{25F118BF-A0A9-4741-B469-90A6BF9BB0E2}"/>
              </a:ext>
            </a:extLst>
          </p:cNvPr>
          <p:cNvPicPr>
            <a:picLocks noGrp="1" noChangeAspect="1"/>
          </p:cNvPicPr>
          <p:nvPr>
            <p:ph idx="1"/>
          </p:nvPr>
        </p:nvPicPr>
        <p:blipFill>
          <a:blip r:embed="rId3"/>
          <a:stretch>
            <a:fillRect/>
          </a:stretch>
        </p:blipFill>
        <p:spPr>
          <a:xfrm>
            <a:off x="6250" y="1919187"/>
            <a:ext cx="9137750" cy="3019626"/>
          </a:xfrm>
        </p:spPr>
      </p:pic>
      <p:sp>
        <p:nvSpPr>
          <p:cNvPr id="9" name="TextBox 8">
            <a:extLst>
              <a:ext uri="{FF2B5EF4-FFF2-40B4-BE49-F238E27FC236}">
                <a16:creationId xmlns:a16="http://schemas.microsoft.com/office/drawing/2014/main" id="{244CA88A-FD42-487D-9C2D-97EF157B4DAC}"/>
              </a:ext>
            </a:extLst>
          </p:cNvPr>
          <p:cNvSpPr txBox="1"/>
          <p:nvPr/>
        </p:nvSpPr>
        <p:spPr>
          <a:xfrm>
            <a:off x="575533" y="6172200"/>
            <a:ext cx="8482406" cy="584775"/>
          </a:xfrm>
          <a:prstGeom prst="rect">
            <a:avLst/>
          </a:prstGeom>
          <a:noFill/>
        </p:spPr>
        <p:txBody>
          <a:bodyPr wrap="square">
            <a:spAutoFit/>
          </a:bodyPr>
          <a:lstStyle/>
          <a:p>
            <a:r>
              <a:rPr lang="en-US" sz="1600" dirty="0"/>
              <a:t>Ludwig, M et al. The Use of Artificial Intelligence in the Diagnosis and Classification of Thyroid Nodules: An Update. Cancers 2023, 15, 708.</a:t>
            </a:r>
          </a:p>
        </p:txBody>
      </p:sp>
      <p:sp>
        <p:nvSpPr>
          <p:cNvPr id="5" name="Rectangle 4">
            <a:extLst>
              <a:ext uri="{FF2B5EF4-FFF2-40B4-BE49-F238E27FC236}">
                <a16:creationId xmlns:a16="http://schemas.microsoft.com/office/drawing/2014/main" id="{30CB0D3E-7CE0-454A-A43F-384A6C5EAA35}"/>
              </a:ext>
            </a:extLst>
          </p:cNvPr>
          <p:cNvSpPr/>
          <p:nvPr/>
        </p:nvSpPr>
        <p:spPr>
          <a:xfrm>
            <a:off x="236668" y="3506992"/>
            <a:ext cx="7003228" cy="345801"/>
          </a:xfrm>
          <a:prstGeom prst="rect">
            <a:avLst/>
          </a:prstGeom>
          <a:solidFill>
            <a:schemeClr val="accent4">
              <a:lumMod val="5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14183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74283-F46D-FD43-B065-9E4A39C161A0}"/>
              </a:ext>
            </a:extLst>
          </p:cNvPr>
          <p:cNvSpPr>
            <a:spLocks noGrp="1"/>
          </p:cNvSpPr>
          <p:nvPr>
            <p:ph type="title"/>
          </p:nvPr>
        </p:nvSpPr>
        <p:spPr/>
        <p:txBody>
          <a:bodyPr/>
          <a:lstStyle/>
          <a:p>
            <a:r>
              <a:rPr lang="en-US" dirty="0"/>
              <a:t>Thyroid Nodules – why do we care?</a:t>
            </a:r>
          </a:p>
        </p:txBody>
      </p:sp>
      <p:sp>
        <p:nvSpPr>
          <p:cNvPr id="3" name="Content Placeholder 2">
            <a:extLst>
              <a:ext uri="{FF2B5EF4-FFF2-40B4-BE49-F238E27FC236}">
                <a16:creationId xmlns:a16="http://schemas.microsoft.com/office/drawing/2014/main" id="{9AB2AB06-B5DD-C245-A665-578DF6ACFFA8}"/>
              </a:ext>
            </a:extLst>
          </p:cNvPr>
          <p:cNvSpPr>
            <a:spLocks noGrp="1"/>
          </p:cNvSpPr>
          <p:nvPr>
            <p:ph idx="1"/>
          </p:nvPr>
        </p:nvSpPr>
        <p:spPr/>
        <p:txBody>
          <a:bodyPr/>
          <a:lstStyle/>
          <a:p>
            <a:r>
              <a:rPr lang="en-US" dirty="0"/>
              <a:t>To exclude thyroid cancer</a:t>
            </a:r>
          </a:p>
          <a:p>
            <a:pPr lvl="1"/>
            <a:r>
              <a:rPr lang="en-US" i="0" dirty="0"/>
              <a:t>Present in 7-15% of all thyroid nodules</a:t>
            </a:r>
          </a:p>
        </p:txBody>
      </p:sp>
    </p:spTree>
    <p:extLst>
      <p:ext uri="{BB962C8B-B14F-4D97-AF65-F5344CB8AC3E}">
        <p14:creationId xmlns:p14="http://schemas.microsoft.com/office/powerpoint/2010/main" val="7082375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Follow-Up of Thyroid Nodules</a:t>
            </a:r>
          </a:p>
        </p:txBody>
      </p:sp>
      <p:pic>
        <p:nvPicPr>
          <p:cNvPr id="3" name="Picture 2">
            <a:extLst>
              <a:ext uri="{FF2B5EF4-FFF2-40B4-BE49-F238E27FC236}">
                <a16:creationId xmlns:a16="http://schemas.microsoft.com/office/drawing/2014/main" id="{495FC465-AC78-4778-9DC9-A1715D3FC94B}"/>
              </a:ext>
            </a:extLst>
          </p:cNvPr>
          <p:cNvPicPr>
            <a:picLocks noChangeAspect="1"/>
          </p:cNvPicPr>
          <p:nvPr/>
        </p:nvPicPr>
        <p:blipFill>
          <a:blip r:embed="rId3"/>
          <a:stretch>
            <a:fillRect/>
          </a:stretch>
        </p:blipFill>
        <p:spPr>
          <a:xfrm>
            <a:off x="0" y="1366936"/>
            <a:ext cx="9143999" cy="5455578"/>
          </a:xfrm>
          <a:prstGeom prst="rect">
            <a:avLst/>
          </a:prstGeom>
        </p:spPr>
      </p:pic>
      <p:sp>
        <p:nvSpPr>
          <p:cNvPr id="4" name="TextBox 3">
            <a:extLst>
              <a:ext uri="{FF2B5EF4-FFF2-40B4-BE49-F238E27FC236}">
                <a16:creationId xmlns:a16="http://schemas.microsoft.com/office/drawing/2014/main" id="{817BD53E-A280-475D-B482-E0813AA1671C}"/>
              </a:ext>
            </a:extLst>
          </p:cNvPr>
          <p:cNvSpPr txBox="1"/>
          <p:nvPr/>
        </p:nvSpPr>
        <p:spPr>
          <a:xfrm>
            <a:off x="554892" y="6514737"/>
            <a:ext cx="8448462" cy="307777"/>
          </a:xfrm>
          <a:prstGeom prst="rect">
            <a:avLst/>
          </a:prstGeom>
          <a:noFill/>
        </p:spPr>
        <p:txBody>
          <a:bodyPr wrap="square" rtlCol="0">
            <a:spAutoFit/>
          </a:bodyPr>
          <a:lstStyle/>
          <a:p>
            <a:pPr algn="r"/>
            <a:r>
              <a:rPr lang="en-US" sz="1400" dirty="0"/>
              <a:t>Durante et al. JAMA 2018.</a:t>
            </a:r>
          </a:p>
        </p:txBody>
      </p:sp>
      <p:sp>
        <p:nvSpPr>
          <p:cNvPr id="5" name="Rectangle 4">
            <a:extLst>
              <a:ext uri="{FF2B5EF4-FFF2-40B4-BE49-F238E27FC236}">
                <a16:creationId xmlns:a16="http://schemas.microsoft.com/office/drawing/2014/main" id="{940A92DB-D76B-479F-83D2-1993BF9D5D6F}"/>
              </a:ext>
            </a:extLst>
          </p:cNvPr>
          <p:cNvSpPr/>
          <p:nvPr/>
        </p:nvSpPr>
        <p:spPr>
          <a:xfrm>
            <a:off x="6422315" y="1721223"/>
            <a:ext cx="2700168" cy="4701092"/>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2828AE9-A8B2-4E8B-8B18-AA065A12F2E7}"/>
              </a:ext>
            </a:extLst>
          </p:cNvPr>
          <p:cNvSpPr/>
          <p:nvPr/>
        </p:nvSpPr>
        <p:spPr>
          <a:xfrm>
            <a:off x="96817" y="2690693"/>
            <a:ext cx="9004149" cy="749065"/>
          </a:xfrm>
          <a:prstGeom prst="rect">
            <a:avLst/>
          </a:prstGeom>
          <a:solidFill>
            <a:schemeClr val="accent4">
              <a:lumMod val="5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67159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D69AC9-9082-5241-8549-AC49D91EB914}"/>
              </a:ext>
            </a:extLst>
          </p:cNvPr>
          <p:cNvSpPr>
            <a:spLocks noGrp="1"/>
          </p:cNvSpPr>
          <p:nvPr>
            <p:ph type="title"/>
          </p:nvPr>
        </p:nvSpPr>
        <p:spPr/>
        <p:txBody>
          <a:bodyPr/>
          <a:lstStyle/>
          <a:p>
            <a:r>
              <a:rPr lang="en-US" dirty="0"/>
              <a:t>Long-term follow-up</a:t>
            </a:r>
          </a:p>
        </p:txBody>
      </p:sp>
      <p:sp>
        <p:nvSpPr>
          <p:cNvPr id="3" name="Content Placeholder 2">
            <a:extLst>
              <a:ext uri="{FF2B5EF4-FFF2-40B4-BE49-F238E27FC236}">
                <a16:creationId xmlns:a16="http://schemas.microsoft.com/office/drawing/2014/main" id="{C67A6B9C-AADF-2247-9700-97A07EA5A15D}"/>
              </a:ext>
            </a:extLst>
          </p:cNvPr>
          <p:cNvSpPr>
            <a:spLocks noGrp="1"/>
          </p:cNvSpPr>
          <p:nvPr>
            <p:ph idx="1"/>
          </p:nvPr>
        </p:nvSpPr>
        <p:spPr/>
        <p:txBody>
          <a:bodyPr/>
          <a:lstStyle/>
          <a:p>
            <a:r>
              <a:rPr lang="en-US" dirty="0"/>
              <a:t>After initial FNA </a:t>
            </a:r>
            <a:r>
              <a:rPr lang="en-US" dirty="0" err="1"/>
              <a:t>Bx</a:t>
            </a:r>
            <a:r>
              <a:rPr lang="en-US" dirty="0"/>
              <a:t> with benign cytology:</a:t>
            </a:r>
          </a:p>
          <a:p>
            <a:pPr marL="0" indent="0">
              <a:buNone/>
            </a:pPr>
            <a:endParaRPr lang="en-US" dirty="0"/>
          </a:p>
        </p:txBody>
      </p:sp>
      <p:graphicFrame>
        <p:nvGraphicFramePr>
          <p:cNvPr id="4" name="Table 3">
            <a:extLst>
              <a:ext uri="{FF2B5EF4-FFF2-40B4-BE49-F238E27FC236}">
                <a16:creationId xmlns:a16="http://schemas.microsoft.com/office/drawing/2014/main" id="{5359C829-CBB6-644A-8A68-18BC0D3E36C2}"/>
              </a:ext>
            </a:extLst>
          </p:cNvPr>
          <p:cNvGraphicFramePr>
            <a:graphicFrameLocks noGrp="1"/>
          </p:cNvGraphicFramePr>
          <p:nvPr>
            <p:extLst>
              <p:ext uri="{D42A27DB-BD31-4B8C-83A1-F6EECF244321}">
                <p14:modId xmlns:p14="http://schemas.microsoft.com/office/powerpoint/2010/main" val="1477583724"/>
              </p:ext>
            </p:extLst>
          </p:nvPr>
        </p:nvGraphicFramePr>
        <p:xfrm>
          <a:off x="1028700" y="3154680"/>
          <a:ext cx="7200900" cy="2407920"/>
        </p:xfrm>
        <a:graphic>
          <a:graphicData uri="http://schemas.openxmlformats.org/drawingml/2006/table">
            <a:tbl>
              <a:tblPr firstRow="1" bandRow="1">
                <a:tableStyleId>{BC89EF96-8CEA-46FF-86C4-4CE0E7609802}</a:tableStyleId>
              </a:tblPr>
              <a:tblGrid>
                <a:gridCol w="2479555">
                  <a:extLst>
                    <a:ext uri="{9D8B030D-6E8A-4147-A177-3AD203B41FA5}">
                      <a16:colId xmlns:a16="http://schemas.microsoft.com/office/drawing/2014/main" val="2172032928"/>
                    </a:ext>
                  </a:extLst>
                </a:gridCol>
                <a:gridCol w="4721345">
                  <a:extLst>
                    <a:ext uri="{9D8B030D-6E8A-4147-A177-3AD203B41FA5}">
                      <a16:colId xmlns:a16="http://schemas.microsoft.com/office/drawing/2014/main" val="491694973"/>
                    </a:ext>
                  </a:extLst>
                </a:gridCol>
              </a:tblGrid>
              <a:tr h="0">
                <a:tc>
                  <a:txBody>
                    <a:bodyPr/>
                    <a:lstStyle/>
                    <a:p>
                      <a:r>
                        <a:rPr lang="en-US" sz="2000" b="0" dirty="0"/>
                        <a:t>High suspicion US pattern</a:t>
                      </a:r>
                    </a:p>
                  </a:txBody>
                  <a:tcPr/>
                </a:tc>
                <a:tc>
                  <a:txBody>
                    <a:bodyPr/>
                    <a:lstStyle/>
                    <a:p>
                      <a:r>
                        <a:rPr lang="en-US" sz="2000" b="0" dirty="0"/>
                        <a:t>Repeat US and FNA </a:t>
                      </a:r>
                      <a:r>
                        <a:rPr lang="en-US" sz="2000" b="0" dirty="0" err="1"/>
                        <a:t>Bx</a:t>
                      </a:r>
                      <a:r>
                        <a:rPr lang="en-US" sz="2000" b="0" dirty="0"/>
                        <a:t> w/in 12 months</a:t>
                      </a:r>
                    </a:p>
                  </a:txBody>
                  <a:tcPr/>
                </a:tc>
                <a:extLst>
                  <a:ext uri="{0D108BD9-81ED-4DB2-BD59-A6C34878D82A}">
                    <a16:rowId xmlns:a16="http://schemas.microsoft.com/office/drawing/2014/main" val="2054655926"/>
                  </a:ext>
                </a:extLst>
              </a:tr>
              <a:tr h="370840">
                <a:tc>
                  <a:txBody>
                    <a:bodyPr/>
                    <a:lstStyle/>
                    <a:p>
                      <a:r>
                        <a:rPr lang="en-US" sz="2000" dirty="0"/>
                        <a:t>Low-Intermediate suspicion US pattern</a:t>
                      </a:r>
                    </a:p>
                  </a:txBody>
                  <a:tcPr/>
                </a:tc>
                <a:tc>
                  <a:txBody>
                    <a:bodyPr/>
                    <a:lstStyle/>
                    <a:p>
                      <a:r>
                        <a:rPr lang="en-US" sz="2000" b="0" dirty="0"/>
                        <a:t>Repeat US in 12-24 months. </a:t>
                      </a:r>
                    </a:p>
                    <a:p>
                      <a:r>
                        <a:rPr lang="en-US" sz="2000" b="0" dirty="0"/>
                        <a:t>Repeat FNA IF evidence of growth or new suspicious features</a:t>
                      </a:r>
                    </a:p>
                  </a:txBody>
                  <a:tcPr/>
                </a:tc>
                <a:extLst>
                  <a:ext uri="{0D108BD9-81ED-4DB2-BD59-A6C34878D82A}">
                    <a16:rowId xmlns:a16="http://schemas.microsoft.com/office/drawing/2014/main" val="3212527901"/>
                  </a:ext>
                </a:extLst>
              </a:tr>
              <a:tr h="370840">
                <a:tc>
                  <a:txBody>
                    <a:bodyPr/>
                    <a:lstStyle/>
                    <a:p>
                      <a:r>
                        <a:rPr lang="en-US" sz="2000" dirty="0"/>
                        <a:t>Very low suspicion US pattern</a:t>
                      </a:r>
                    </a:p>
                  </a:txBody>
                  <a:tcPr/>
                </a:tc>
                <a:tc>
                  <a:txBody>
                    <a:bodyPr/>
                    <a:lstStyle/>
                    <a:p>
                      <a:r>
                        <a:rPr lang="en-US" sz="2000" b="0" dirty="0"/>
                        <a:t>Limited utility for surveillance US. If repeated, should be done at </a:t>
                      </a:r>
                      <a:r>
                        <a:rPr lang="en-US" sz="2000" dirty="0"/>
                        <a:t>‡</a:t>
                      </a:r>
                      <a:r>
                        <a:rPr lang="en-US" sz="2000" b="0" dirty="0"/>
                        <a:t>24 months</a:t>
                      </a:r>
                    </a:p>
                  </a:txBody>
                  <a:tcPr/>
                </a:tc>
                <a:extLst>
                  <a:ext uri="{0D108BD9-81ED-4DB2-BD59-A6C34878D82A}">
                    <a16:rowId xmlns:a16="http://schemas.microsoft.com/office/drawing/2014/main" val="90068920"/>
                  </a:ext>
                </a:extLst>
              </a:tr>
            </a:tbl>
          </a:graphicData>
        </a:graphic>
      </p:graphicFrame>
      <p:sp>
        <p:nvSpPr>
          <p:cNvPr id="5" name="TextBox 4">
            <a:extLst>
              <a:ext uri="{FF2B5EF4-FFF2-40B4-BE49-F238E27FC236}">
                <a16:creationId xmlns:a16="http://schemas.microsoft.com/office/drawing/2014/main" id="{A430EF43-F2FF-0B44-8EBA-8AB6BDFC24AA}"/>
              </a:ext>
            </a:extLst>
          </p:cNvPr>
          <p:cNvSpPr txBox="1"/>
          <p:nvPr/>
        </p:nvSpPr>
        <p:spPr>
          <a:xfrm>
            <a:off x="554892" y="6601982"/>
            <a:ext cx="8448462" cy="307777"/>
          </a:xfrm>
          <a:prstGeom prst="rect">
            <a:avLst/>
          </a:prstGeom>
          <a:noFill/>
        </p:spPr>
        <p:txBody>
          <a:bodyPr wrap="square" rtlCol="0">
            <a:spAutoFit/>
          </a:bodyPr>
          <a:lstStyle/>
          <a:p>
            <a:r>
              <a:rPr lang="en-US" sz="1400" dirty="0"/>
              <a:t>Haugen et al. ATA guidelines 2015.</a:t>
            </a:r>
          </a:p>
        </p:txBody>
      </p:sp>
    </p:spTree>
    <p:extLst>
      <p:ext uri="{BB962C8B-B14F-4D97-AF65-F5344CB8AC3E}">
        <p14:creationId xmlns:p14="http://schemas.microsoft.com/office/powerpoint/2010/main" val="40959502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D69AC9-9082-5241-8549-AC49D91EB914}"/>
              </a:ext>
            </a:extLst>
          </p:cNvPr>
          <p:cNvSpPr>
            <a:spLocks noGrp="1"/>
          </p:cNvSpPr>
          <p:nvPr>
            <p:ph type="title"/>
          </p:nvPr>
        </p:nvSpPr>
        <p:spPr/>
        <p:txBody>
          <a:bodyPr/>
          <a:lstStyle/>
          <a:p>
            <a:r>
              <a:rPr lang="en-US" dirty="0"/>
              <a:t>Long-term follow-up</a:t>
            </a:r>
          </a:p>
        </p:txBody>
      </p:sp>
      <p:sp>
        <p:nvSpPr>
          <p:cNvPr id="3" name="Content Placeholder 2">
            <a:extLst>
              <a:ext uri="{FF2B5EF4-FFF2-40B4-BE49-F238E27FC236}">
                <a16:creationId xmlns:a16="http://schemas.microsoft.com/office/drawing/2014/main" id="{C67A6B9C-AADF-2247-9700-97A07EA5A15D}"/>
              </a:ext>
            </a:extLst>
          </p:cNvPr>
          <p:cNvSpPr>
            <a:spLocks noGrp="1"/>
          </p:cNvSpPr>
          <p:nvPr>
            <p:ph idx="1"/>
          </p:nvPr>
        </p:nvSpPr>
        <p:spPr/>
        <p:txBody>
          <a:bodyPr/>
          <a:lstStyle/>
          <a:p>
            <a:r>
              <a:rPr lang="en-US" dirty="0"/>
              <a:t>After 2 benign FNA cytology results:</a:t>
            </a:r>
          </a:p>
          <a:p>
            <a:pPr marL="0" indent="0">
              <a:buNone/>
            </a:pPr>
            <a:endParaRPr lang="en-US" dirty="0"/>
          </a:p>
        </p:txBody>
      </p:sp>
      <p:graphicFrame>
        <p:nvGraphicFramePr>
          <p:cNvPr id="4" name="Table 3">
            <a:extLst>
              <a:ext uri="{FF2B5EF4-FFF2-40B4-BE49-F238E27FC236}">
                <a16:creationId xmlns:a16="http://schemas.microsoft.com/office/drawing/2014/main" id="{5359C829-CBB6-644A-8A68-18BC0D3E36C2}"/>
              </a:ext>
            </a:extLst>
          </p:cNvPr>
          <p:cNvGraphicFramePr>
            <a:graphicFrameLocks noGrp="1"/>
          </p:cNvGraphicFramePr>
          <p:nvPr>
            <p:extLst>
              <p:ext uri="{D42A27DB-BD31-4B8C-83A1-F6EECF244321}">
                <p14:modId xmlns:p14="http://schemas.microsoft.com/office/powerpoint/2010/main" val="1077956305"/>
              </p:ext>
            </p:extLst>
          </p:nvPr>
        </p:nvGraphicFramePr>
        <p:xfrm>
          <a:off x="1028700" y="3154680"/>
          <a:ext cx="7200900" cy="2103120"/>
        </p:xfrm>
        <a:graphic>
          <a:graphicData uri="http://schemas.openxmlformats.org/drawingml/2006/table">
            <a:tbl>
              <a:tblPr firstRow="1" bandRow="1">
                <a:tableStyleId>{BC89EF96-8CEA-46FF-86C4-4CE0E7609802}</a:tableStyleId>
              </a:tblPr>
              <a:tblGrid>
                <a:gridCol w="2479555">
                  <a:extLst>
                    <a:ext uri="{9D8B030D-6E8A-4147-A177-3AD203B41FA5}">
                      <a16:colId xmlns:a16="http://schemas.microsoft.com/office/drawing/2014/main" val="2172032928"/>
                    </a:ext>
                  </a:extLst>
                </a:gridCol>
                <a:gridCol w="4721345">
                  <a:extLst>
                    <a:ext uri="{9D8B030D-6E8A-4147-A177-3AD203B41FA5}">
                      <a16:colId xmlns:a16="http://schemas.microsoft.com/office/drawing/2014/main" val="491694973"/>
                    </a:ext>
                  </a:extLst>
                </a:gridCol>
              </a:tblGrid>
              <a:tr h="0">
                <a:tc>
                  <a:txBody>
                    <a:bodyPr/>
                    <a:lstStyle/>
                    <a:p>
                      <a:r>
                        <a:rPr lang="en-US" sz="2000" b="0" dirty="0"/>
                        <a:t>High suspicion US pattern</a:t>
                      </a:r>
                    </a:p>
                  </a:txBody>
                  <a:tcPr/>
                </a:tc>
                <a:tc>
                  <a:txBody>
                    <a:bodyPr/>
                    <a:lstStyle/>
                    <a:p>
                      <a:r>
                        <a:rPr lang="en-US" sz="2000" b="0" dirty="0"/>
                        <a:t>US surveillance no longer indicated</a:t>
                      </a:r>
                    </a:p>
                  </a:txBody>
                  <a:tcPr/>
                </a:tc>
                <a:extLst>
                  <a:ext uri="{0D108BD9-81ED-4DB2-BD59-A6C34878D82A}">
                    <a16:rowId xmlns:a16="http://schemas.microsoft.com/office/drawing/2014/main" val="2054655926"/>
                  </a:ext>
                </a:extLst>
              </a:tr>
              <a:tr h="370840">
                <a:tc>
                  <a:txBody>
                    <a:bodyPr/>
                    <a:lstStyle/>
                    <a:p>
                      <a:r>
                        <a:rPr lang="en-US" sz="2000" dirty="0"/>
                        <a:t>Low-Intermediate suspicion US pattern</a:t>
                      </a:r>
                    </a:p>
                  </a:txBody>
                  <a:tcPr/>
                </a:tc>
                <a:tc>
                  <a:txBody>
                    <a:bodyPr/>
                    <a:lstStyle/>
                    <a:p>
                      <a:r>
                        <a:rPr lang="en-US" sz="2000" b="0" dirty="0"/>
                        <a:t>US surveillance no longer indicated</a:t>
                      </a:r>
                    </a:p>
                  </a:txBody>
                  <a:tcPr/>
                </a:tc>
                <a:extLst>
                  <a:ext uri="{0D108BD9-81ED-4DB2-BD59-A6C34878D82A}">
                    <a16:rowId xmlns:a16="http://schemas.microsoft.com/office/drawing/2014/main" val="3212527901"/>
                  </a:ext>
                </a:extLst>
              </a:tr>
              <a:tr h="370840">
                <a:tc>
                  <a:txBody>
                    <a:bodyPr/>
                    <a:lstStyle/>
                    <a:p>
                      <a:r>
                        <a:rPr lang="en-US" sz="2000" dirty="0"/>
                        <a:t>Very low suspicion US pattern</a:t>
                      </a:r>
                    </a:p>
                  </a:txBody>
                  <a:tcPr/>
                </a:tc>
                <a:tc>
                  <a:txBody>
                    <a:bodyPr/>
                    <a:lstStyle/>
                    <a:p>
                      <a:r>
                        <a:rPr lang="en-US" sz="2000" b="0" dirty="0"/>
                        <a:t>US surveillance no longer indicated</a:t>
                      </a:r>
                    </a:p>
                  </a:txBody>
                  <a:tcPr/>
                </a:tc>
                <a:extLst>
                  <a:ext uri="{0D108BD9-81ED-4DB2-BD59-A6C34878D82A}">
                    <a16:rowId xmlns:a16="http://schemas.microsoft.com/office/drawing/2014/main" val="90068920"/>
                  </a:ext>
                </a:extLst>
              </a:tr>
            </a:tbl>
          </a:graphicData>
        </a:graphic>
      </p:graphicFrame>
      <p:sp>
        <p:nvSpPr>
          <p:cNvPr id="5" name="TextBox 4">
            <a:extLst>
              <a:ext uri="{FF2B5EF4-FFF2-40B4-BE49-F238E27FC236}">
                <a16:creationId xmlns:a16="http://schemas.microsoft.com/office/drawing/2014/main" id="{A430EF43-F2FF-0B44-8EBA-8AB6BDFC24AA}"/>
              </a:ext>
            </a:extLst>
          </p:cNvPr>
          <p:cNvSpPr txBox="1"/>
          <p:nvPr/>
        </p:nvSpPr>
        <p:spPr>
          <a:xfrm>
            <a:off x="554892" y="6601982"/>
            <a:ext cx="8448462" cy="307777"/>
          </a:xfrm>
          <a:prstGeom prst="rect">
            <a:avLst/>
          </a:prstGeom>
          <a:noFill/>
        </p:spPr>
        <p:txBody>
          <a:bodyPr wrap="square" rtlCol="0">
            <a:spAutoFit/>
          </a:bodyPr>
          <a:lstStyle/>
          <a:p>
            <a:r>
              <a:rPr lang="en-US" sz="1400" dirty="0"/>
              <a:t>Haugen et al. ATA guidelines 2015.</a:t>
            </a:r>
          </a:p>
        </p:txBody>
      </p:sp>
    </p:spTree>
    <p:extLst>
      <p:ext uri="{BB962C8B-B14F-4D97-AF65-F5344CB8AC3E}">
        <p14:creationId xmlns:p14="http://schemas.microsoft.com/office/powerpoint/2010/main" val="405162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76788-90E9-374D-8954-354DD640547E}"/>
              </a:ext>
            </a:extLst>
          </p:cNvPr>
          <p:cNvSpPr>
            <a:spLocks noGrp="1"/>
          </p:cNvSpPr>
          <p:nvPr>
            <p:ph type="title"/>
          </p:nvPr>
        </p:nvSpPr>
        <p:spPr/>
        <p:txBody>
          <a:bodyPr/>
          <a:lstStyle/>
          <a:p>
            <a:r>
              <a:rPr lang="en-US" dirty="0"/>
              <a:t>What about nodules &lt;1cm?</a:t>
            </a:r>
          </a:p>
        </p:txBody>
      </p:sp>
      <p:sp>
        <p:nvSpPr>
          <p:cNvPr id="3" name="Content Placeholder 2">
            <a:extLst>
              <a:ext uri="{FF2B5EF4-FFF2-40B4-BE49-F238E27FC236}">
                <a16:creationId xmlns:a16="http://schemas.microsoft.com/office/drawing/2014/main" id="{3E5467C8-CB71-CF47-8A91-F726F5936122}"/>
              </a:ext>
            </a:extLst>
          </p:cNvPr>
          <p:cNvSpPr>
            <a:spLocks noGrp="1"/>
          </p:cNvSpPr>
          <p:nvPr>
            <p:ph idx="1"/>
          </p:nvPr>
        </p:nvSpPr>
        <p:spPr/>
        <p:txBody>
          <a:bodyPr/>
          <a:lstStyle/>
          <a:p>
            <a:r>
              <a:rPr lang="en-US" dirty="0"/>
              <a:t>Surveillance US depending on sonographic pattern:</a:t>
            </a:r>
          </a:p>
        </p:txBody>
      </p:sp>
      <p:graphicFrame>
        <p:nvGraphicFramePr>
          <p:cNvPr id="4" name="Table 3">
            <a:extLst>
              <a:ext uri="{FF2B5EF4-FFF2-40B4-BE49-F238E27FC236}">
                <a16:creationId xmlns:a16="http://schemas.microsoft.com/office/drawing/2014/main" id="{07A8F5A0-B3EC-9342-97F8-8435EA3437F9}"/>
              </a:ext>
            </a:extLst>
          </p:cNvPr>
          <p:cNvGraphicFramePr>
            <a:graphicFrameLocks noGrp="1"/>
          </p:cNvGraphicFramePr>
          <p:nvPr>
            <p:extLst>
              <p:ext uri="{D42A27DB-BD31-4B8C-83A1-F6EECF244321}">
                <p14:modId xmlns:p14="http://schemas.microsoft.com/office/powerpoint/2010/main" val="1015598379"/>
              </p:ext>
            </p:extLst>
          </p:nvPr>
        </p:nvGraphicFramePr>
        <p:xfrm>
          <a:off x="1028700" y="3154680"/>
          <a:ext cx="7200900" cy="2712720"/>
        </p:xfrm>
        <a:graphic>
          <a:graphicData uri="http://schemas.openxmlformats.org/drawingml/2006/table">
            <a:tbl>
              <a:tblPr firstRow="1" bandRow="1">
                <a:tableStyleId>{BC89EF96-8CEA-46FF-86C4-4CE0E7609802}</a:tableStyleId>
              </a:tblPr>
              <a:tblGrid>
                <a:gridCol w="2479555">
                  <a:extLst>
                    <a:ext uri="{9D8B030D-6E8A-4147-A177-3AD203B41FA5}">
                      <a16:colId xmlns:a16="http://schemas.microsoft.com/office/drawing/2014/main" val="2172032928"/>
                    </a:ext>
                  </a:extLst>
                </a:gridCol>
                <a:gridCol w="4721345">
                  <a:extLst>
                    <a:ext uri="{9D8B030D-6E8A-4147-A177-3AD203B41FA5}">
                      <a16:colId xmlns:a16="http://schemas.microsoft.com/office/drawing/2014/main" val="491694973"/>
                    </a:ext>
                  </a:extLst>
                </a:gridCol>
              </a:tblGrid>
              <a:tr h="0">
                <a:tc>
                  <a:txBody>
                    <a:bodyPr/>
                    <a:lstStyle/>
                    <a:p>
                      <a:r>
                        <a:rPr lang="en-US" sz="2000" b="0" dirty="0"/>
                        <a:t>High suspicion US pattern</a:t>
                      </a:r>
                    </a:p>
                  </a:txBody>
                  <a:tcPr/>
                </a:tc>
                <a:tc>
                  <a:txBody>
                    <a:bodyPr/>
                    <a:lstStyle/>
                    <a:p>
                      <a:r>
                        <a:rPr lang="en-US" sz="2000" b="0" dirty="0"/>
                        <a:t>Repeat US in 6-12 months</a:t>
                      </a:r>
                    </a:p>
                  </a:txBody>
                  <a:tcPr/>
                </a:tc>
                <a:extLst>
                  <a:ext uri="{0D108BD9-81ED-4DB2-BD59-A6C34878D82A}">
                    <a16:rowId xmlns:a16="http://schemas.microsoft.com/office/drawing/2014/main" val="2054655926"/>
                  </a:ext>
                </a:extLst>
              </a:tr>
              <a:tr h="370840">
                <a:tc>
                  <a:txBody>
                    <a:bodyPr/>
                    <a:lstStyle/>
                    <a:p>
                      <a:r>
                        <a:rPr lang="en-US" sz="2000" dirty="0"/>
                        <a:t>Low-Intermediate suspicion US pattern</a:t>
                      </a:r>
                    </a:p>
                  </a:txBody>
                  <a:tcPr/>
                </a:tc>
                <a:tc>
                  <a:txBody>
                    <a:bodyPr/>
                    <a:lstStyle/>
                    <a:p>
                      <a:r>
                        <a:rPr lang="en-US" sz="2000" b="0" dirty="0"/>
                        <a:t>Repeat US in 12-24 months</a:t>
                      </a:r>
                    </a:p>
                  </a:txBody>
                  <a:tcPr/>
                </a:tc>
                <a:extLst>
                  <a:ext uri="{0D108BD9-81ED-4DB2-BD59-A6C34878D82A}">
                    <a16:rowId xmlns:a16="http://schemas.microsoft.com/office/drawing/2014/main" val="3212527901"/>
                  </a:ext>
                </a:extLst>
              </a:tr>
              <a:tr h="370840">
                <a:tc>
                  <a:txBody>
                    <a:bodyPr/>
                    <a:lstStyle/>
                    <a:p>
                      <a:r>
                        <a:rPr lang="en-US" sz="2000" dirty="0"/>
                        <a:t>Very low suspicion US pattern</a:t>
                      </a:r>
                    </a:p>
                  </a:txBody>
                  <a:tcPr/>
                </a:tc>
                <a:tc>
                  <a:txBody>
                    <a:bodyPr/>
                    <a:lstStyle/>
                    <a:p>
                      <a:r>
                        <a:rPr lang="en-US" sz="2000" b="0" dirty="0"/>
                        <a:t>&gt;1cm: Unknown utility for surveillance US. If repeated, should be done at </a:t>
                      </a:r>
                      <a:r>
                        <a:rPr lang="en-US" sz="2000" dirty="0"/>
                        <a:t>‡</a:t>
                      </a:r>
                      <a:r>
                        <a:rPr lang="en-US" sz="2000" b="0" dirty="0"/>
                        <a:t>24 months</a:t>
                      </a:r>
                    </a:p>
                    <a:p>
                      <a:r>
                        <a:rPr lang="en-US" sz="2000" b="0" dirty="0"/>
                        <a:t>&lt;1cm: no routine follow up required</a:t>
                      </a:r>
                    </a:p>
                  </a:txBody>
                  <a:tcPr/>
                </a:tc>
                <a:extLst>
                  <a:ext uri="{0D108BD9-81ED-4DB2-BD59-A6C34878D82A}">
                    <a16:rowId xmlns:a16="http://schemas.microsoft.com/office/drawing/2014/main" val="90068920"/>
                  </a:ext>
                </a:extLst>
              </a:tr>
            </a:tbl>
          </a:graphicData>
        </a:graphic>
      </p:graphicFrame>
      <p:sp>
        <p:nvSpPr>
          <p:cNvPr id="5" name="TextBox 4">
            <a:extLst>
              <a:ext uri="{FF2B5EF4-FFF2-40B4-BE49-F238E27FC236}">
                <a16:creationId xmlns:a16="http://schemas.microsoft.com/office/drawing/2014/main" id="{677F8CFB-17E9-4367-A280-96F2F9202E8A}"/>
              </a:ext>
            </a:extLst>
          </p:cNvPr>
          <p:cNvSpPr txBox="1"/>
          <p:nvPr/>
        </p:nvSpPr>
        <p:spPr>
          <a:xfrm>
            <a:off x="554892" y="6601982"/>
            <a:ext cx="8448462" cy="307777"/>
          </a:xfrm>
          <a:prstGeom prst="rect">
            <a:avLst/>
          </a:prstGeom>
          <a:noFill/>
        </p:spPr>
        <p:txBody>
          <a:bodyPr wrap="square" rtlCol="0">
            <a:spAutoFit/>
          </a:bodyPr>
          <a:lstStyle/>
          <a:p>
            <a:r>
              <a:rPr lang="en-US" sz="1400" dirty="0"/>
              <a:t>Haugen et al. ATA guidelines 2015.</a:t>
            </a:r>
          </a:p>
        </p:txBody>
      </p:sp>
    </p:spTree>
    <p:extLst>
      <p:ext uri="{BB962C8B-B14F-4D97-AF65-F5344CB8AC3E}">
        <p14:creationId xmlns:p14="http://schemas.microsoft.com/office/powerpoint/2010/main" val="264451084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228BF-6E1B-F74B-A2DD-E80CF7011AC4}"/>
              </a:ext>
            </a:extLst>
          </p:cNvPr>
          <p:cNvSpPr>
            <a:spLocks noGrp="1"/>
          </p:cNvSpPr>
          <p:nvPr>
            <p:ph type="title"/>
          </p:nvPr>
        </p:nvSpPr>
        <p:spPr/>
        <p:txBody>
          <a:bodyPr/>
          <a:lstStyle/>
          <a:p>
            <a:r>
              <a:rPr lang="en-US" dirty="0"/>
              <a:t>Management options for benign nodules</a:t>
            </a:r>
          </a:p>
        </p:txBody>
      </p:sp>
      <p:sp>
        <p:nvSpPr>
          <p:cNvPr id="3" name="Content Placeholder 2">
            <a:extLst>
              <a:ext uri="{FF2B5EF4-FFF2-40B4-BE49-F238E27FC236}">
                <a16:creationId xmlns:a16="http://schemas.microsoft.com/office/drawing/2014/main" id="{7C8FACCC-676D-0444-814B-70FF404B1C75}"/>
              </a:ext>
            </a:extLst>
          </p:cNvPr>
          <p:cNvSpPr>
            <a:spLocks noGrp="1"/>
          </p:cNvSpPr>
          <p:nvPr>
            <p:ph idx="1"/>
          </p:nvPr>
        </p:nvSpPr>
        <p:spPr/>
        <p:txBody>
          <a:bodyPr/>
          <a:lstStyle/>
          <a:p>
            <a:r>
              <a:rPr lang="en-US" dirty="0"/>
              <a:t>No indication for LT4 replacement if euthyroid</a:t>
            </a:r>
          </a:p>
          <a:p>
            <a:r>
              <a:rPr lang="en-US" dirty="0"/>
              <a:t>Surgery indicated for benign nodules if</a:t>
            </a:r>
          </a:p>
          <a:p>
            <a:pPr lvl="1"/>
            <a:r>
              <a:rPr lang="en-US" i="0" dirty="0"/>
              <a:t>Continued growth</a:t>
            </a:r>
          </a:p>
          <a:p>
            <a:pPr lvl="1"/>
            <a:r>
              <a:rPr lang="en-US" i="0" dirty="0"/>
              <a:t>Size &gt;4cm</a:t>
            </a:r>
          </a:p>
          <a:p>
            <a:pPr lvl="1"/>
            <a:r>
              <a:rPr lang="en-US" i="0" dirty="0"/>
              <a:t>Compressive symptoms</a:t>
            </a:r>
          </a:p>
          <a:p>
            <a:pPr lvl="1"/>
            <a:r>
              <a:rPr lang="en-US" i="0" dirty="0"/>
              <a:t>Recurrent cyst formation</a:t>
            </a:r>
          </a:p>
        </p:txBody>
      </p:sp>
      <p:sp>
        <p:nvSpPr>
          <p:cNvPr id="4" name="TextBox 3">
            <a:extLst>
              <a:ext uri="{FF2B5EF4-FFF2-40B4-BE49-F238E27FC236}">
                <a16:creationId xmlns:a16="http://schemas.microsoft.com/office/drawing/2014/main" id="{9E069D3D-13DA-AF4D-9486-E43BB87EEE60}"/>
              </a:ext>
            </a:extLst>
          </p:cNvPr>
          <p:cNvSpPr txBox="1"/>
          <p:nvPr/>
        </p:nvSpPr>
        <p:spPr>
          <a:xfrm>
            <a:off x="554892" y="6601982"/>
            <a:ext cx="8448462" cy="307777"/>
          </a:xfrm>
          <a:prstGeom prst="rect">
            <a:avLst/>
          </a:prstGeom>
          <a:noFill/>
        </p:spPr>
        <p:txBody>
          <a:bodyPr wrap="square" rtlCol="0">
            <a:spAutoFit/>
          </a:bodyPr>
          <a:lstStyle/>
          <a:p>
            <a:r>
              <a:rPr lang="en-US" sz="1400" dirty="0"/>
              <a:t>Haugen et al. ATA guidelines 2015.</a:t>
            </a:r>
          </a:p>
        </p:txBody>
      </p:sp>
    </p:spTree>
    <p:extLst>
      <p:ext uri="{BB962C8B-B14F-4D97-AF65-F5344CB8AC3E}">
        <p14:creationId xmlns:p14="http://schemas.microsoft.com/office/powerpoint/2010/main" val="407848815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A9D91-38A3-4CF7-8A3A-579A1558DCFA}"/>
              </a:ext>
            </a:extLst>
          </p:cNvPr>
          <p:cNvSpPr>
            <a:spLocks noGrp="1"/>
          </p:cNvSpPr>
          <p:nvPr>
            <p:ph type="title"/>
          </p:nvPr>
        </p:nvSpPr>
        <p:spPr/>
        <p:txBody>
          <a:bodyPr>
            <a:normAutofit/>
          </a:bodyPr>
          <a:lstStyle/>
          <a:p>
            <a:r>
              <a:rPr lang="en-US" dirty="0"/>
              <a:t>Non-operative alternatives  </a:t>
            </a:r>
            <a:r>
              <a:rPr lang="en-US" sz="3100" dirty="0"/>
              <a:t>(for benign thyroid nodules)</a:t>
            </a:r>
            <a:endParaRPr lang="en-US" dirty="0"/>
          </a:p>
        </p:txBody>
      </p:sp>
      <p:sp>
        <p:nvSpPr>
          <p:cNvPr id="4" name="Text Placeholder 3">
            <a:extLst>
              <a:ext uri="{FF2B5EF4-FFF2-40B4-BE49-F238E27FC236}">
                <a16:creationId xmlns:a16="http://schemas.microsoft.com/office/drawing/2014/main" id="{9011B440-413A-4E41-9868-7AA3FAB24BAD}"/>
              </a:ext>
            </a:extLst>
          </p:cNvPr>
          <p:cNvSpPr>
            <a:spLocks noGrp="1"/>
          </p:cNvSpPr>
          <p:nvPr>
            <p:ph type="body" idx="1"/>
          </p:nvPr>
        </p:nvSpPr>
        <p:spPr>
          <a:xfrm>
            <a:off x="1028700" y="1899347"/>
            <a:ext cx="3335840" cy="823912"/>
          </a:xfrm>
        </p:spPr>
        <p:txBody>
          <a:bodyPr/>
          <a:lstStyle/>
          <a:p>
            <a:r>
              <a:rPr lang="en-US" b="1" dirty="0"/>
              <a:t>Ethanol ablation</a:t>
            </a:r>
          </a:p>
        </p:txBody>
      </p:sp>
      <p:sp>
        <p:nvSpPr>
          <p:cNvPr id="5" name="Content Placeholder 4">
            <a:extLst>
              <a:ext uri="{FF2B5EF4-FFF2-40B4-BE49-F238E27FC236}">
                <a16:creationId xmlns:a16="http://schemas.microsoft.com/office/drawing/2014/main" id="{624987FA-7755-4AE9-BFC4-E19CC934ACA9}"/>
              </a:ext>
            </a:extLst>
          </p:cNvPr>
          <p:cNvSpPr>
            <a:spLocks noGrp="1"/>
          </p:cNvSpPr>
          <p:nvPr>
            <p:ph sz="half" idx="2"/>
          </p:nvPr>
        </p:nvSpPr>
        <p:spPr>
          <a:xfrm>
            <a:off x="1028700" y="2864325"/>
            <a:ext cx="3494314" cy="3634446"/>
          </a:xfrm>
        </p:spPr>
        <p:txBody>
          <a:bodyPr>
            <a:normAutofit fontScale="85000" lnSpcReduction="20000"/>
          </a:bodyPr>
          <a:lstStyle/>
          <a:p>
            <a:r>
              <a:rPr lang="en-US" dirty="0"/>
              <a:t>Typically for mostly cystic nodules</a:t>
            </a:r>
          </a:p>
          <a:p>
            <a:r>
              <a:rPr lang="en-US" dirty="0"/>
              <a:t>Aspirate the fluid then instill 99% ethanol (50% of amount aspirated) then can aspirate after 5 mins or keep</a:t>
            </a:r>
          </a:p>
          <a:p>
            <a:r>
              <a:rPr lang="en-US" dirty="0"/>
              <a:t>Reduction in cyst volume to &lt;1 cm in ~80% pts</a:t>
            </a:r>
          </a:p>
          <a:p>
            <a:r>
              <a:rPr lang="en-US" dirty="0"/>
              <a:t>Can be repeated more than one time</a:t>
            </a:r>
          </a:p>
        </p:txBody>
      </p:sp>
      <p:sp>
        <p:nvSpPr>
          <p:cNvPr id="6" name="Text Placeholder 5">
            <a:extLst>
              <a:ext uri="{FF2B5EF4-FFF2-40B4-BE49-F238E27FC236}">
                <a16:creationId xmlns:a16="http://schemas.microsoft.com/office/drawing/2014/main" id="{FB4A44FB-1CF5-4330-B833-FE5302B088B1}"/>
              </a:ext>
            </a:extLst>
          </p:cNvPr>
          <p:cNvSpPr>
            <a:spLocks noGrp="1"/>
          </p:cNvSpPr>
          <p:nvPr>
            <p:ph type="body" sz="quarter" idx="3"/>
          </p:nvPr>
        </p:nvSpPr>
        <p:spPr>
          <a:xfrm>
            <a:off x="4893760" y="1908871"/>
            <a:ext cx="3335840" cy="823912"/>
          </a:xfrm>
        </p:spPr>
        <p:txBody>
          <a:bodyPr/>
          <a:lstStyle/>
          <a:p>
            <a:r>
              <a:rPr lang="en-US" b="1" dirty="0"/>
              <a:t>Radiofrequency ablation</a:t>
            </a:r>
          </a:p>
        </p:txBody>
      </p:sp>
      <p:sp>
        <p:nvSpPr>
          <p:cNvPr id="7" name="Content Placeholder 6">
            <a:extLst>
              <a:ext uri="{FF2B5EF4-FFF2-40B4-BE49-F238E27FC236}">
                <a16:creationId xmlns:a16="http://schemas.microsoft.com/office/drawing/2014/main" id="{A6398A9B-0B07-4E6C-8AE2-C36CA0083A90}"/>
              </a:ext>
            </a:extLst>
          </p:cNvPr>
          <p:cNvSpPr>
            <a:spLocks noGrp="1"/>
          </p:cNvSpPr>
          <p:nvPr>
            <p:ph sz="quarter" idx="4"/>
          </p:nvPr>
        </p:nvSpPr>
        <p:spPr>
          <a:xfrm>
            <a:off x="4893760" y="2864325"/>
            <a:ext cx="3335840" cy="3192411"/>
          </a:xfrm>
        </p:spPr>
        <p:txBody>
          <a:bodyPr>
            <a:normAutofit fontScale="85000" lnSpcReduction="20000"/>
          </a:bodyPr>
          <a:lstStyle/>
          <a:p>
            <a:r>
              <a:rPr lang="en-US" dirty="0"/>
              <a:t>Mostly for benign solid nodules</a:t>
            </a:r>
          </a:p>
          <a:p>
            <a:pPr lvl="1"/>
            <a:r>
              <a:rPr lang="en-US" dirty="0"/>
              <a:t>Being assessed for low-risk DTC in high-risk surgical patients</a:t>
            </a:r>
          </a:p>
          <a:p>
            <a:r>
              <a:rPr lang="en-US" dirty="0"/>
              <a:t>US-guided RFA: uses a needle electrode inserted into the nodule to deliver an electric current resulting in thermal tissue necrosis and fibrosis</a:t>
            </a:r>
          </a:p>
          <a:p>
            <a:r>
              <a:rPr lang="en-US" dirty="0"/>
              <a:t>Approved in USA in 2018 so starting to gain more practice there </a:t>
            </a:r>
          </a:p>
          <a:p>
            <a:endParaRPr lang="en-US" dirty="0"/>
          </a:p>
        </p:txBody>
      </p:sp>
    </p:spTree>
    <p:extLst>
      <p:ext uri="{BB962C8B-B14F-4D97-AF65-F5344CB8AC3E}">
        <p14:creationId xmlns:p14="http://schemas.microsoft.com/office/powerpoint/2010/main" val="44669282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BB8DE-12A7-A34F-A230-D7E884DA6E69}"/>
              </a:ext>
            </a:extLst>
          </p:cNvPr>
          <p:cNvSpPr>
            <a:spLocks noGrp="1"/>
          </p:cNvSpPr>
          <p:nvPr>
            <p:ph type="ctrTitle"/>
          </p:nvPr>
        </p:nvSpPr>
        <p:spPr>
          <a:xfrm>
            <a:off x="925830" y="1925614"/>
            <a:ext cx="7098030" cy="2098226"/>
          </a:xfrm>
        </p:spPr>
        <p:txBody>
          <a:bodyPr/>
          <a:lstStyle/>
          <a:p>
            <a:r>
              <a:rPr lang="en-US" dirty="0"/>
              <a:t>FNA Biopsy clinic at </a:t>
            </a:r>
            <a:r>
              <a:rPr lang="en-US" dirty="0" err="1"/>
              <a:t>hmc</a:t>
            </a:r>
            <a:endParaRPr lang="en-US" dirty="0"/>
          </a:p>
        </p:txBody>
      </p:sp>
    </p:spTree>
    <p:extLst>
      <p:ext uri="{BB962C8B-B14F-4D97-AF65-F5344CB8AC3E}">
        <p14:creationId xmlns:p14="http://schemas.microsoft.com/office/powerpoint/2010/main" val="174356206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252BC-F5F1-ED44-B985-AB41D7E5ED56}"/>
              </a:ext>
            </a:extLst>
          </p:cNvPr>
          <p:cNvSpPr>
            <a:spLocks noGrp="1"/>
          </p:cNvSpPr>
          <p:nvPr>
            <p:ph type="title"/>
          </p:nvPr>
        </p:nvSpPr>
        <p:spPr/>
        <p:txBody>
          <a:bodyPr/>
          <a:lstStyle/>
          <a:p>
            <a:r>
              <a:rPr lang="en-US" dirty="0"/>
              <a:t>Endocrine Thyroid FNA clinic</a:t>
            </a:r>
          </a:p>
        </p:txBody>
      </p:sp>
      <p:sp>
        <p:nvSpPr>
          <p:cNvPr id="3" name="Content Placeholder 2"/>
          <p:cNvSpPr>
            <a:spLocks noGrp="1"/>
          </p:cNvSpPr>
          <p:nvPr>
            <p:ph idx="1"/>
          </p:nvPr>
        </p:nvSpPr>
        <p:spPr/>
        <p:txBody>
          <a:bodyPr>
            <a:normAutofit/>
          </a:bodyPr>
          <a:lstStyle/>
          <a:p>
            <a:r>
              <a:rPr lang="en-US" b="1" dirty="0"/>
              <a:t>Four thyroid FNA clinics/week:</a:t>
            </a:r>
            <a:r>
              <a:rPr lang="en-US" dirty="0"/>
              <a:t> Dr. Emad Naem, Dr. Zaina Rohani, Dr. Tania Jaber</a:t>
            </a:r>
          </a:p>
          <a:p>
            <a:r>
              <a:rPr lang="en-US" b="1" dirty="0"/>
              <a:t>Number of patient slots/week</a:t>
            </a:r>
            <a:r>
              <a:rPr lang="en-US" dirty="0"/>
              <a:t>: 26-30 </a:t>
            </a:r>
          </a:p>
          <a:p>
            <a:r>
              <a:rPr lang="en-US" b="1" dirty="0"/>
              <a:t>Procedures performed in the clinic:</a:t>
            </a:r>
            <a:endParaRPr lang="en-US" dirty="0"/>
          </a:p>
          <a:p>
            <a:pPr lvl="1"/>
            <a:r>
              <a:rPr lang="en-US" i="0" dirty="0"/>
              <a:t>Neck ultrasound </a:t>
            </a:r>
          </a:p>
          <a:p>
            <a:pPr lvl="1"/>
            <a:r>
              <a:rPr lang="en-US" i="0" dirty="0"/>
              <a:t>Ultrasound guided thyroid FNA</a:t>
            </a:r>
          </a:p>
          <a:p>
            <a:pPr lvl="1"/>
            <a:r>
              <a:rPr lang="en-US" i="0" dirty="0"/>
              <a:t>On-site adequacy assessment (started 11/2018)</a:t>
            </a:r>
          </a:p>
          <a:p>
            <a:pPr lvl="1"/>
            <a:r>
              <a:rPr lang="en-US" i="0" dirty="0"/>
              <a:t>Lymph node biopsy with TG washout</a:t>
            </a:r>
          </a:p>
          <a:p>
            <a:pPr lvl="1"/>
            <a:r>
              <a:rPr lang="en-US" i="0" dirty="0"/>
              <a:t>PTH washout for localization of parathyroid adenoma</a:t>
            </a:r>
          </a:p>
          <a:p>
            <a:endParaRPr lang="en-US" dirty="0"/>
          </a:p>
          <a:p>
            <a:endParaRPr lang="en-US" dirty="0"/>
          </a:p>
        </p:txBody>
      </p:sp>
      <p:sp>
        <p:nvSpPr>
          <p:cNvPr id="7" name="TextBox 6">
            <a:extLst>
              <a:ext uri="{FF2B5EF4-FFF2-40B4-BE49-F238E27FC236}">
                <a16:creationId xmlns:a16="http://schemas.microsoft.com/office/drawing/2014/main" id="{5E879EA6-45EF-0349-95DF-6ED5667B28D0}"/>
              </a:ext>
            </a:extLst>
          </p:cNvPr>
          <p:cNvSpPr txBox="1"/>
          <p:nvPr/>
        </p:nvSpPr>
        <p:spPr>
          <a:xfrm>
            <a:off x="617865" y="6418215"/>
            <a:ext cx="6680081" cy="307777"/>
          </a:xfrm>
          <a:prstGeom prst="rect">
            <a:avLst/>
          </a:prstGeom>
          <a:noFill/>
        </p:spPr>
        <p:txBody>
          <a:bodyPr wrap="square" rtlCol="0">
            <a:spAutoFit/>
          </a:bodyPr>
          <a:lstStyle/>
          <a:p>
            <a:r>
              <a:rPr lang="en-US" sz="1400" dirty="0"/>
              <a:t>Slide courtesy of </a:t>
            </a:r>
            <a:r>
              <a:rPr lang="en-US" sz="1400" dirty="0" err="1"/>
              <a:t>Dr</a:t>
            </a:r>
            <a:r>
              <a:rPr lang="en-US" sz="1400" dirty="0"/>
              <a:t> Emad </a:t>
            </a:r>
            <a:r>
              <a:rPr lang="en-US" sz="1400" dirty="0" err="1"/>
              <a:t>Naem</a:t>
            </a:r>
            <a:r>
              <a:rPr lang="en-US" sz="1400" dirty="0"/>
              <a:t> (HGH).</a:t>
            </a:r>
          </a:p>
        </p:txBody>
      </p:sp>
    </p:spTree>
    <p:extLst>
      <p:ext uri="{BB962C8B-B14F-4D97-AF65-F5344CB8AC3E}">
        <p14:creationId xmlns:p14="http://schemas.microsoft.com/office/powerpoint/2010/main" val="315711946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252BC-F5F1-ED44-B985-AB41D7E5ED56}"/>
              </a:ext>
            </a:extLst>
          </p:cNvPr>
          <p:cNvSpPr>
            <a:spLocks noGrp="1"/>
          </p:cNvSpPr>
          <p:nvPr>
            <p:ph type="title"/>
          </p:nvPr>
        </p:nvSpPr>
        <p:spPr/>
        <p:txBody>
          <a:bodyPr/>
          <a:lstStyle/>
          <a:p>
            <a:r>
              <a:rPr lang="en-US" dirty="0"/>
              <a:t>Endocrine Thyroid FNA clinic</a:t>
            </a:r>
          </a:p>
        </p:txBody>
      </p:sp>
      <p:graphicFrame>
        <p:nvGraphicFramePr>
          <p:cNvPr id="6" name="Chart 5"/>
          <p:cNvGraphicFramePr/>
          <p:nvPr>
            <p:extLst>
              <p:ext uri="{D42A27DB-BD31-4B8C-83A1-F6EECF244321}">
                <p14:modId xmlns:p14="http://schemas.microsoft.com/office/powerpoint/2010/main" val="743047501"/>
              </p:ext>
            </p:extLst>
          </p:nvPr>
        </p:nvGraphicFramePr>
        <p:xfrm>
          <a:off x="1028700" y="1704621"/>
          <a:ext cx="7494411" cy="4425245"/>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5E879EA6-45EF-0349-95DF-6ED5667B28D0}"/>
              </a:ext>
            </a:extLst>
          </p:cNvPr>
          <p:cNvSpPr txBox="1"/>
          <p:nvPr/>
        </p:nvSpPr>
        <p:spPr>
          <a:xfrm>
            <a:off x="617865" y="6418215"/>
            <a:ext cx="6680081" cy="307777"/>
          </a:xfrm>
          <a:prstGeom prst="rect">
            <a:avLst/>
          </a:prstGeom>
          <a:noFill/>
        </p:spPr>
        <p:txBody>
          <a:bodyPr wrap="square" rtlCol="0">
            <a:spAutoFit/>
          </a:bodyPr>
          <a:lstStyle/>
          <a:p>
            <a:r>
              <a:rPr lang="en-US" sz="1400" dirty="0"/>
              <a:t>Slide courtesy of </a:t>
            </a:r>
            <a:r>
              <a:rPr lang="en-US" sz="1400" dirty="0" err="1"/>
              <a:t>Dr</a:t>
            </a:r>
            <a:r>
              <a:rPr lang="en-US" sz="1400" dirty="0"/>
              <a:t> Emad </a:t>
            </a:r>
            <a:r>
              <a:rPr lang="en-US" sz="1400" dirty="0" err="1"/>
              <a:t>Naem</a:t>
            </a:r>
            <a:r>
              <a:rPr lang="en-US" sz="1400" dirty="0"/>
              <a:t> (HGH).</a:t>
            </a:r>
          </a:p>
        </p:txBody>
      </p:sp>
    </p:spTree>
    <p:extLst>
      <p:ext uri="{BB962C8B-B14F-4D97-AF65-F5344CB8AC3E}">
        <p14:creationId xmlns:p14="http://schemas.microsoft.com/office/powerpoint/2010/main" val="32779440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83D71BF-3E90-456D-A0A2-64089E1522EE}"/>
              </a:ext>
            </a:extLst>
          </p:cNvPr>
          <p:cNvSpPr>
            <a:spLocks noGrp="1"/>
          </p:cNvSpPr>
          <p:nvPr>
            <p:ph type="title"/>
          </p:nvPr>
        </p:nvSpPr>
        <p:spPr>
          <a:xfrm>
            <a:off x="1076606" y="572689"/>
            <a:ext cx="7335874" cy="994172"/>
          </a:xfrm>
        </p:spPr>
        <p:txBody>
          <a:bodyPr>
            <a:normAutofit/>
          </a:bodyPr>
          <a:lstStyle/>
          <a:p>
            <a:pPr>
              <a:defRPr/>
            </a:pPr>
            <a:r>
              <a:rPr lang="en-US" sz="2000" dirty="0">
                <a:solidFill>
                  <a:schemeClr val="tx1"/>
                </a:solidFill>
              </a:rPr>
              <a:t>Total number of thyroid FNA biopsy referrals: (Performed) vs (Cancelled due to small, cystic, hot, or pseudo-nodules)</a:t>
            </a:r>
          </a:p>
        </p:txBody>
      </p:sp>
      <p:pic>
        <p:nvPicPr>
          <p:cNvPr id="91139" name="Content Placeholder 4">
            <a:extLst>
              <a:ext uri="{FF2B5EF4-FFF2-40B4-BE49-F238E27FC236}">
                <a16:creationId xmlns:a16="http://schemas.microsoft.com/office/drawing/2014/main" id="{684024E5-F83A-4D49-BAAA-53A9F1ED18B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98844" y="1648869"/>
            <a:ext cx="5476516" cy="288874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F3DAB3FE-8C9C-4159-9448-1868441D26FD}"/>
              </a:ext>
            </a:extLst>
          </p:cNvPr>
          <p:cNvPicPr>
            <a:picLocks noChangeAspect="1"/>
          </p:cNvPicPr>
          <p:nvPr/>
        </p:nvPicPr>
        <p:blipFill>
          <a:blip r:embed="rId3"/>
          <a:stretch>
            <a:fillRect/>
          </a:stretch>
        </p:blipFill>
        <p:spPr>
          <a:xfrm>
            <a:off x="1614488" y="4595520"/>
            <a:ext cx="6245229" cy="695619"/>
          </a:xfrm>
          <a:prstGeom prst="rect">
            <a:avLst/>
          </a:prstGeom>
        </p:spPr>
      </p:pic>
      <p:sp>
        <p:nvSpPr>
          <p:cNvPr id="7" name="TextBox 6">
            <a:extLst>
              <a:ext uri="{FF2B5EF4-FFF2-40B4-BE49-F238E27FC236}">
                <a16:creationId xmlns:a16="http://schemas.microsoft.com/office/drawing/2014/main" id="{92EB69F1-B991-40D9-A4A7-647585D0B099}"/>
              </a:ext>
            </a:extLst>
          </p:cNvPr>
          <p:cNvSpPr txBox="1"/>
          <p:nvPr/>
        </p:nvSpPr>
        <p:spPr>
          <a:xfrm>
            <a:off x="4572000" y="6302400"/>
            <a:ext cx="4572000" cy="738664"/>
          </a:xfrm>
          <a:prstGeom prst="rect">
            <a:avLst/>
          </a:prstGeom>
          <a:noFill/>
        </p:spPr>
        <p:txBody>
          <a:bodyPr wrap="square">
            <a:spAutoFit/>
          </a:bodyPr>
          <a:lstStyle/>
          <a:p>
            <a:pPr algn="r"/>
            <a:r>
              <a:rPr lang="en-US" sz="1200" dirty="0"/>
              <a:t>Ahmad Saleh , et al; Thyroid Nodule FNA Audit 2019-2021</a:t>
            </a:r>
          </a:p>
          <a:p>
            <a:pPr algn="r"/>
            <a:r>
              <a:rPr lang="en-US" sz="1200" dirty="0"/>
              <a:t>A </a:t>
            </a:r>
            <a:r>
              <a:rPr lang="en-US" sz="1200" dirty="0" err="1"/>
              <a:t>Abdalrubb</a:t>
            </a:r>
            <a:r>
              <a:rPr lang="en-US" sz="1200" dirty="0"/>
              <a:t> , et al; Thyroid Nodule FNA Audit 2016-2018</a:t>
            </a:r>
          </a:p>
          <a:p>
            <a:pPr algn="r"/>
            <a:endParaRPr lang="en-US" dirty="0"/>
          </a:p>
        </p:txBody>
      </p:sp>
      <p:sp>
        <p:nvSpPr>
          <p:cNvPr id="8" name="TextBox 7">
            <a:extLst>
              <a:ext uri="{FF2B5EF4-FFF2-40B4-BE49-F238E27FC236}">
                <a16:creationId xmlns:a16="http://schemas.microsoft.com/office/drawing/2014/main" id="{438BA2D7-4952-43EF-A21D-E43FD910AAF5}"/>
              </a:ext>
            </a:extLst>
          </p:cNvPr>
          <p:cNvSpPr txBox="1"/>
          <p:nvPr/>
        </p:nvSpPr>
        <p:spPr>
          <a:xfrm>
            <a:off x="617865" y="6418215"/>
            <a:ext cx="6680081" cy="307777"/>
          </a:xfrm>
          <a:prstGeom prst="rect">
            <a:avLst/>
          </a:prstGeom>
          <a:noFill/>
        </p:spPr>
        <p:txBody>
          <a:bodyPr wrap="square" rtlCol="0">
            <a:spAutoFit/>
          </a:bodyPr>
          <a:lstStyle/>
          <a:p>
            <a:r>
              <a:rPr lang="en-US" sz="1400" dirty="0"/>
              <a:t>Slide courtesy of </a:t>
            </a:r>
            <a:r>
              <a:rPr lang="en-US" sz="1400" dirty="0" err="1"/>
              <a:t>Dr</a:t>
            </a:r>
            <a:r>
              <a:rPr lang="en-US" sz="1400" dirty="0"/>
              <a:t> Emad </a:t>
            </a:r>
            <a:r>
              <a:rPr lang="en-US" sz="1400" dirty="0" err="1"/>
              <a:t>Naem</a:t>
            </a:r>
            <a:r>
              <a:rPr lang="en-US" sz="1400" dirty="0"/>
              <a:t> (HGH).</a:t>
            </a:r>
          </a:p>
        </p:txBody>
      </p:sp>
    </p:spTree>
    <p:extLst>
      <p:ext uri="{BB962C8B-B14F-4D97-AF65-F5344CB8AC3E}">
        <p14:creationId xmlns:p14="http://schemas.microsoft.com/office/powerpoint/2010/main" val="30242879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EB17459-C299-3A43-9E10-4A002A11F58B}"/>
              </a:ext>
            </a:extLst>
          </p:cNvPr>
          <p:cNvSpPr txBox="1"/>
          <p:nvPr/>
        </p:nvSpPr>
        <p:spPr>
          <a:xfrm>
            <a:off x="468630" y="6389371"/>
            <a:ext cx="8448462" cy="307777"/>
          </a:xfrm>
          <a:prstGeom prst="rect">
            <a:avLst/>
          </a:prstGeom>
          <a:noFill/>
        </p:spPr>
        <p:txBody>
          <a:bodyPr wrap="square" rtlCol="0">
            <a:spAutoFit/>
          </a:bodyPr>
          <a:lstStyle/>
          <a:p>
            <a:r>
              <a:rPr lang="en-US" sz="1400" dirty="0"/>
              <a:t>Cancer Statistics Review, 1975-2015. https://</a:t>
            </a:r>
            <a:r>
              <a:rPr lang="en-US" sz="1400" dirty="0" err="1"/>
              <a:t>seer.cancer.gov</a:t>
            </a:r>
            <a:r>
              <a:rPr lang="en-US" sz="1400" dirty="0"/>
              <a:t>/</a:t>
            </a:r>
            <a:r>
              <a:rPr lang="en-US" sz="1400" dirty="0" err="1"/>
              <a:t>statfacts</a:t>
            </a:r>
            <a:r>
              <a:rPr lang="en-US" sz="1400" dirty="0"/>
              <a:t>/html/</a:t>
            </a:r>
            <a:r>
              <a:rPr lang="en-US" sz="1400" dirty="0" err="1"/>
              <a:t>thyro.html</a:t>
            </a:r>
            <a:endParaRPr lang="en-US" sz="1400" dirty="0"/>
          </a:p>
        </p:txBody>
      </p:sp>
      <p:pic>
        <p:nvPicPr>
          <p:cNvPr id="5" name="Picture 4" descr="Chart, line chart&#10;&#10;Description automatically generated">
            <a:extLst>
              <a:ext uri="{FF2B5EF4-FFF2-40B4-BE49-F238E27FC236}">
                <a16:creationId xmlns:a16="http://schemas.microsoft.com/office/drawing/2014/main" id="{97D4EB64-7DFA-471F-B814-23EEB3DF9997}"/>
              </a:ext>
            </a:extLst>
          </p:cNvPr>
          <p:cNvPicPr>
            <a:picLocks noChangeAspect="1"/>
          </p:cNvPicPr>
          <p:nvPr/>
        </p:nvPicPr>
        <p:blipFill>
          <a:blip r:embed="rId3"/>
          <a:stretch>
            <a:fillRect/>
          </a:stretch>
        </p:blipFill>
        <p:spPr>
          <a:xfrm>
            <a:off x="559407" y="660266"/>
            <a:ext cx="8584593" cy="5729105"/>
          </a:xfrm>
          <a:prstGeom prst="rect">
            <a:avLst/>
          </a:prstGeom>
        </p:spPr>
      </p:pic>
    </p:spTree>
    <p:extLst>
      <p:ext uri="{BB962C8B-B14F-4D97-AF65-F5344CB8AC3E}">
        <p14:creationId xmlns:p14="http://schemas.microsoft.com/office/powerpoint/2010/main" val="55729790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E4C1C16-6D1D-4002-888C-93B92553C67E}"/>
              </a:ext>
            </a:extLst>
          </p:cNvPr>
          <p:cNvSpPr>
            <a:spLocks noGrp="1"/>
          </p:cNvSpPr>
          <p:nvPr>
            <p:ph type="title"/>
          </p:nvPr>
        </p:nvSpPr>
        <p:spPr>
          <a:xfrm>
            <a:off x="1342208" y="898408"/>
            <a:ext cx="5915025" cy="770335"/>
          </a:xfrm>
        </p:spPr>
        <p:txBody>
          <a:bodyPr/>
          <a:lstStyle/>
          <a:p>
            <a:pPr>
              <a:defRPr/>
            </a:pPr>
            <a:r>
              <a:rPr lang="en-US" sz="2100" b="1" dirty="0">
                <a:solidFill>
                  <a:schemeClr val="tx1"/>
                </a:solidFill>
              </a:rPr>
              <a:t>Thyroid  FNA Inadequate Cytology Rate: </a:t>
            </a:r>
            <a:br>
              <a:rPr lang="en-US" sz="1500" b="1" dirty="0">
                <a:solidFill>
                  <a:schemeClr val="tx1"/>
                </a:solidFill>
              </a:rPr>
            </a:br>
            <a:r>
              <a:rPr lang="en-US" sz="1500" b="1" dirty="0">
                <a:solidFill>
                  <a:schemeClr val="tx1"/>
                </a:solidFill>
              </a:rPr>
              <a:t>Before and after the Endocrine Thyroid FNA Clinic</a:t>
            </a:r>
          </a:p>
        </p:txBody>
      </p:sp>
      <p:pic>
        <p:nvPicPr>
          <p:cNvPr id="4" name="Content Placeholder 3">
            <a:extLst>
              <a:ext uri="{FF2B5EF4-FFF2-40B4-BE49-F238E27FC236}">
                <a16:creationId xmlns:a16="http://schemas.microsoft.com/office/drawing/2014/main" id="{AD3276F1-87DD-4AA4-9C62-FB43082F4EDB}"/>
              </a:ext>
            </a:extLst>
          </p:cNvPr>
          <p:cNvPicPr>
            <a:picLocks noGrp="1" noChangeAspect="1"/>
          </p:cNvPicPr>
          <p:nvPr>
            <p:ph idx="1"/>
          </p:nvPr>
        </p:nvPicPr>
        <p:blipFill>
          <a:blip r:embed="rId3"/>
          <a:stretch>
            <a:fillRect/>
          </a:stretch>
        </p:blipFill>
        <p:spPr>
          <a:xfrm>
            <a:off x="1342208" y="1787076"/>
            <a:ext cx="7367450" cy="3038786"/>
          </a:xfrm>
        </p:spPr>
      </p:pic>
      <p:pic>
        <p:nvPicPr>
          <p:cNvPr id="8" name="Picture 7">
            <a:extLst>
              <a:ext uri="{FF2B5EF4-FFF2-40B4-BE49-F238E27FC236}">
                <a16:creationId xmlns:a16="http://schemas.microsoft.com/office/drawing/2014/main" id="{3686AE56-213C-4ECF-9BF8-5C54CF98FAFE}"/>
              </a:ext>
            </a:extLst>
          </p:cNvPr>
          <p:cNvPicPr>
            <a:picLocks noChangeAspect="1"/>
          </p:cNvPicPr>
          <p:nvPr/>
        </p:nvPicPr>
        <p:blipFill>
          <a:blip r:embed="rId4"/>
          <a:stretch>
            <a:fillRect/>
          </a:stretch>
        </p:blipFill>
        <p:spPr>
          <a:xfrm>
            <a:off x="1342208" y="4793926"/>
            <a:ext cx="7367450" cy="774936"/>
          </a:xfrm>
          <a:prstGeom prst="rect">
            <a:avLst/>
          </a:prstGeom>
        </p:spPr>
      </p:pic>
      <p:cxnSp>
        <p:nvCxnSpPr>
          <p:cNvPr id="12" name="Straight Arrow Connector 11">
            <a:extLst>
              <a:ext uri="{FF2B5EF4-FFF2-40B4-BE49-F238E27FC236}">
                <a16:creationId xmlns:a16="http://schemas.microsoft.com/office/drawing/2014/main" id="{90E30B76-F341-BD82-721C-D47394724445}"/>
              </a:ext>
            </a:extLst>
          </p:cNvPr>
          <p:cNvCxnSpPr/>
          <p:nvPr/>
        </p:nvCxnSpPr>
        <p:spPr>
          <a:xfrm flipH="1">
            <a:off x="2555158" y="2062931"/>
            <a:ext cx="1437968" cy="1736623"/>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sp>
        <p:nvSpPr>
          <p:cNvPr id="7" name="TextBox 6">
            <a:extLst>
              <a:ext uri="{FF2B5EF4-FFF2-40B4-BE49-F238E27FC236}">
                <a16:creationId xmlns:a16="http://schemas.microsoft.com/office/drawing/2014/main" id="{58512730-DD42-4961-ACC8-CDD11D9F772A}"/>
              </a:ext>
            </a:extLst>
          </p:cNvPr>
          <p:cNvSpPr txBox="1"/>
          <p:nvPr/>
        </p:nvSpPr>
        <p:spPr>
          <a:xfrm>
            <a:off x="4572000" y="6207702"/>
            <a:ext cx="4572000" cy="646331"/>
          </a:xfrm>
          <a:prstGeom prst="rect">
            <a:avLst/>
          </a:prstGeom>
          <a:noFill/>
        </p:spPr>
        <p:txBody>
          <a:bodyPr wrap="square">
            <a:spAutoFit/>
          </a:bodyPr>
          <a:lstStyle/>
          <a:p>
            <a:pPr algn="r"/>
            <a:r>
              <a:rPr lang="en-US" sz="1200" dirty="0"/>
              <a:t>Ahmad Saleh , et al; Thyroid Nodule FNA Audit 2019-2021</a:t>
            </a:r>
          </a:p>
          <a:p>
            <a:pPr algn="r"/>
            <a:r>
              <a:rPr lang="en-US" sz="1200" dirty="0"/>
              <a:t>A </a:t>
            </a:r>
            <a:r>
              <a:rPr lang="en-US" sz="1200" dirty="0" err="1"/>
              <a:t>Abdalrubb</a:t>
            </a:r>
            <a:r>
              <a:rPr lang="en-US" sz="1200" dirty="0"/>
              <a:t> , et al; Thyroid Nodule FNA Audit 2016-2018</a:t>
            </a:r>
          </a:p>
          <a:p>
            <a:pPr algn="r"/>
            <a:r>
              <a:rPr lang="en-US" sz="1200" dirty="0"/>
              <a:t>Sara Darwish, et al; Thyroid Nodule FNA Audit 2013-2015</a:t>
            </a:r>
          </a:p>
        </p:txBody>
      </p:sp>
      <p:sp>
        <p:nvSpPr>
          <p:cNvPr id="9" name="TextBox 8">
            <a:extLst>
              <a:ext uri="{FF2B5EF4-FFF2-40B4-BE49-F238E27FC236}">
                <a16:creationId xmlns:a16="http://schemas.microsoft.com/office/drawing/2014/main" id="{1A00EC98-CD8E-46BA-976D-99A2E045AF94}"/>
              </a:ext>
            </a:extLst>
          </p:cNvPr>
          <p:cNvSpPr txBox="1"/>
          <p:nvPr/>
        </p:nvSpPr>
        <p:spPr>
          <a:xfrm>
            <a:off x="617865" y="6418215"/>
            <a:ext cx="6680081" cy="307777"/>
          </a:xfrm>
          <a:prstGeom prst="rect">
            <a:avLst/>
          </a:prstGeom>
          <a:noFill/>
        </p:spPr>
        <p:txBody>
          <a:bodyPr wrap="square" rtlCol="0">
            <a:spAutoFit/>
          </a:bodyPr>
          <a:lstStyle/>
          <a:p>
            <a:r>
              <a:rPr lang="en-US" sz="1400" dirty="0"/>
              <a:t>Slide courtesy of </a:t>
            </a:r>
            <a:r>
              <a:rPr lang="en-US" sz="1400" dirty="0" err="1"/>
              <a:t>Dr</a:t>
            </a:r>
            <a:r>
              <a:rPr lang="en-US" sz="1400" dirty="0"/>
              <a:t> Emad </a:t>
            </a:r>
            <a:r>
              <a:rPr lang="en-US" sz="1400" dirty="0" err="1"/>
              <a:t>Naem</a:t>
            </a:r>
            <a:r>
              <a:rPr lang="en-US" sz="1400" dirty="0"/>
              <a:t> (HGH).</a:t>
            </a:r>
          </a:p>
        </p:txBody>
      </p:sp>
    </p:spTree>
    <p:extLst>
      <p:ext uri="{BB962C8B-B14F-4D97-AF65-F5344CB8AC3E}">
        <p14:creationId xmlns:p14="http://schemas.microsoft.com/office/powerpoint/2010/main" val="279587550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a:extLst>
              <a:ext uri="{FF2B5EF4-FFF2-40B4-BE49-F238E27FC236}">
                <a16:creationId xmlns:a16="http://schemas.microsoft.com/office/drawing/2014/main" id="{ACFED807-F35D-4E2B-94CB-16CA71B067DC}"/>
              </a:ext>
            </a:extLst>
          </p:cNvPr>
          <p:cNvGraphicFramePr>
            <a:graphicFrameLocks noGrp="1"/>
          </p:cNvGraphicFramePr>
          <p:nvPr>
            <p:ph idx="1"/>
            <p:extLst>
              <p:ext uri="{D42A27DB-BD31-4B8C-83A1-F6EECF244321}">
                <p14:modId xmlns:p14="http://schemas.microsoft.com/office/powerpoint/2010/main" val="78919044"/>
              </p:ext>
            </p:extLst>
          </p:nvPr>
        </p:nvGraphicFramePr>
        <p:xfrm>
          <a:off x="494853" y="720762"/>
          <a:ext cx="8649148" cy="5368066"/>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A91DC7F8-B093-4108-9C99-D69E96708A8C}"/>
              </a:ext>
            </a:extLst>
          </p:cNvPr>
          <p:cNvSpPr txBox="1"/>
          <p:nvPr/>
        </p:nvSpPr>
        <p:spPr>
          <a:xfrm>
            <a:off x="4572000" y="6448993"/>
            <a:ext cx="4572000" cy="276999"/>
          </a:xfrm>
          <a:prstGeom prst="rect">
            <a:avLst/>
          </a:prstGeom>
          <a:noFill/>
        </p:spPr>
        <p:txBody>
          <a:bodyPr wrap="square">
            <a:spAutoFit/>
          </a:bodyPr>
          <a:lstStyle/>
          <a:p>
            <a:pPr algn="r"/>
            <a:r>
              <a:rPr lang="en-US" sz="1200" dirty="0"/>
              <a:t>Ahmad Saleh , et al; Thyroid Nodule FNA Audit 2019-2021</a:t>
            </a:r>
          </a:p>
        </p:txBody>
      </p:sp>
      <p:sp>
        <p:nvSpPr>
          <p:cNvPr id="7" name="TextBox 6">
            <a:extLst>
              <a:ext uri="{FF2B5EF4-FFF2-40B4-BE49-F238E27FC236}">
                <a16:creationId xmlns:a16="http://schemas.microsoft.com/office/drawing/2014/main" id="{9A0F329E-7569-4B72-9141-39C9E05D999A}"/>
              </a:ext>
            </a:extLst>
          </p:cNvPr>
          <p:cNvSpPr txBox="1"/>
          <p:nvPr/>
        </p:nvSpPr>
        <p:spPr>
          <a:xfrm>
            <a:off x="617865" y="6418215"/>
            <a:ext cx="6680081" cy="307777"/>
          </a:xfrm>
          <a:prstGeom prst="rect">
            <a:avLst/>
          </a:prstGeom>
          <a:noFill/>
        </p:spPr>
        <p:txBody>
          <a:bodyPr wrap="square" rtlCol="0">
            <a:spAutoFit/>
          </a:bodyPr>
          <a:lstStyle/>
          <a:p>
            <a:r>
              <a:rPr lang="en-US" sz="1400" dirty="0"/>
              <a:t>Slide courtesy of </a:t>
            </a:r>
            <a:r>
              <a:rPr lang="en-US" sz="1400" dirty="0" err="1"/>
              <a:t>Dr</a:t>
            </a:r>
            <a:r>
              <a:rPr lang="en-US" sz="1400" dirty="0"/>
              <a:t> Emad </a:t>
            </a:r>
            <a:r>
              <a:rPr lang="en-US" sz="1400" dirty="0" err="1"/>
              <a:t>Naem</a:t>
            </a:r>
            <a:r>
              <a:rPr lang="en-US" sz="1400" dirty="0"/>
              <a:t> (HGH).</a:t>
            </a:r>
          </a:p>
        </p:txBody>
      </p:sp>
    </p:spTree>
    <p:extLst>
      <p:ext uri="{BB962C8B-B14F-4D97-AF65-F5344CB8AC3E}">
        <p14:creationId xmlns:p14="http://schemas.microsoft.com/office/powerpoint/2010/main" val="396553561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C43ED1E-1AC7-49DD-910E-F6092652AF61}"/>
              </a:ext>
            </a:extLst>
          </p:cNvPr>
          <p:cNvPicPr>
            <a:picLocks noChangeAspect="1"/>
          </p:cNvPicPr>
          <p:nvPr/>
        </p:nvPicPr>
        <p:blipFill>
          <a:blip r:embed="rId2"/>
          <a:stretch>
            <a:fillRect/>
          </a:stretch>
        </p:blipFill>
        <p:spPr>
          <a:xfrm>
            <a:off x="1474553" y="1428751"/>
            <a:ext cx="5062957" cy="4281264"/>
          </a:xfrm>
          <a:prstGeom prst="rect">
            <a:avLst/>
          </a:prstGeom>
        </p:spPr>
      </p:pic>
      <p:pic>
        <p:nvPicPr>
          <p:cNvPr id="3" name="Picture 2" descr="Graphical user interface, text, application&#10;&#10;Description automatically generated">
            <a:extLst>
              <a:ext uri="{FF2B5EF4-FFF2-40B4-BE49-F238E27FC236}">
                <a16:creationId xmlns:a16="http://schemas.microsoft.com/office/drawing/2014/main" id="{B74CDE7F-04E4-4A5C-9717-5F3CAF1ABC6B}"/>
              </a:ext>
            </a:extLst>
          </p:cNvPr>
          <p:cNvPicPr>
            <a:picLocks noChangeAspect="1"/>
          </p:cNvPicPr>
          <p:nvPr/>
        </p:nvPicPr>
        <p:blipFill>
          <a:blip r:embed="rId3"/>
          <a:stretch>
            <a:fillRect/>
          </a:stretch>
        </p:blipFill>
        <p:spPr>
          <a:xfrm>
            <a:off x="2053557" y="2127222"/>
            <a:ext cx="5849166" cy="3781953"/>
          </a:xfrm>
          <a:prstGeom prst="rect">
            <a:avLst/>
          </a:prstGeom>
        </p:spPr>
      </p:pic>
      <p:sp>
        <p:nvSpPr>
          <p:cNvPr id="4" name="TextBox 3">
            <a:extLst>
              <a:ext uri="{FF2B5EF4-FFF2-40B4-BE49-F238E27FC236}">
                <a16:creationId xmlns:a16="http://schemas.microsoft.com/office/drawing/2014/main" id="{34D19C2D-AC10-4D8E-9758-B01CCFBB7FCF}"/>
              </a:ext>
            </a:extLst>
          </p:cNvPr>
          <p:cNvSpPr txBox="1"/>
          <p:nvPr/>
        </p:nvSpPr>
        <p:spPr>
          <a:xfrm>
            <a:off x="554017" y="6539029"/>
            <a:ext cx="5610113" cy="307777"/>
          </a:xfrm>
          <a:prstGeom prst="rect">
            <a:avLst/>
          </a:prstGeom>
          <a:noFill/>
        </p:spPr>
        <p:txBody>
          <a:bodyPr wrap="square">
            <a:spAutoFit/>
          </a:bodyPr>
          <a:lstStyle/>
          <a:p>
            <a:r>
              <a:rPr lang="en-US" sz="1400" dirty="0"/>
              <a:t>Lancet Diabetes Endocrinol 2022; 10: 533–39</a:t>
            </a:r>
          </a:p>
        </p:txBody>
      </p:sp>
      <p:sp>
        <p:nvSpPr>
          <p:cNvPr id="2" name="Title 1">
            <a:extLst>
              <a:ext uri="{FF2B5EF4-FFF2-40B4-BE49-F238E27FC236}">
                <a16:creationId xmlns:a16="http://schemas.microsoft.com/office/drawing/2014/main" id="{C7B43C8B-0692-4CEC-AA4D-FDA366FFE2FD}"/>
              </a:ext>
            </a:extLst>
          </p:cNvPr>
          <p:cNvSpPr>
            <a:spLocks noGrp="1"/>
          </p:cNvSpPr>
          <p:nvPr>
            <p:ph type="title"/>
          </p:nvPr>
        </p:nvSpPr>
        <p:spPr/>
        <p:txBody>
          <a:bodyPr/>
          <a:lstStyle/>
          <a:p>
            <a:r>
              <a:rPr lang="en-US" dirty="0"/>
              <a:t>In Summary,</a:t>
            </a:r>
          </a:p>
        </p:txBody>
      </p:sp>
      <p:sp>
        <p:nvSpPr>
          <p:cNvPr id="5" name="Oval 4">
            <a:extLst>
              <a:ext uri="{FF2B5EF4-FFF2-40B4-BE49-F238E27FC236}">
                <a16:creationId xmlns:a16="http://schemas.microsoft.com/office/drawing/2014/main" id="{FA728589-B96E-4B2A-A8F4-027FFF7E629C}"/>
              </a:ext>
            </a:extLst>
          </p:cNvPr>
          <p:cNvSpPr/>
          <p:nvPr/>
        </p:nvSpPr>
        <p:spPr>
          <a:xfrm>
            <a:off x="3106042" y="3747288"/>
            <a:ext cx="3472033" cy="824306"/>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Graphical user interface, text, application&#10;&#10;Description automatically generated">
            <a:extLst>
              <a:ext uri="{FF2B5EF4-FFF2-40B4-BE49-F238E27FC236}">
                <a16:creationId xmlns:a16="http://schemas.microsoft.com/office/drawing/2014/main" id="{5ACEA745-A2B2-4CBD-951D-4857670CEF82}"/>
              </a:ext>
            </a:extLst>
          </p:cNvPr>
          <p:cNvPicPr>
            <a:picLocks noChangeAspect="1"/>
          </p:cNvPicPr>
          <p:nvPr/>
        </p:nvPicPr>
        <p:blipFill>
          <a:blip r:embed="rId4"/>
          <a:stretch>
            <a:fillRect/>
          </a:stretch>
        </p:blipFill>
        <p:spPr>
          <a:xfrm>
            <a:off x="4266415" y="1270523"/>
            <a:ext cx="4542189" cy="5268506"/>
          </a:xfrm>
          <a:prstGeom prst="rect">
            <a:avLst/>
          </a:prstGeom>
        </p:spPr>
      </p:pic>
    </p:spTree>
    <p:extLst>
      <p:ext uri="{BB962C8B-B14F-4D97-AF65-F5344CB8AC3E}">
        <p14:creationId xmlns:p14="http://schemas.microsoft.com/office/powerpoint/2010/main" val="463422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7E9804-9715-8049-8753-AFD0F3CDB059}"/>
              </a:ext>
            </a:extLst>
          </p:cNvPr>
          <p:cNvSpPr>
            <a:spLocks noGrp="1"/>
          </p:cNvSpPr>
          <p:nvPr>
            <p:ph type="title"/>
          </p:nvPr>
        </p:nvSpPr>
        <p:spPr/>
        <p:txBody>
          <a:bodyPr/>
          <a:lstStyle/>
          <a:p>
            <a:r>
              <a:rPr lang="en-US" dirty="0"/>
              <a:t>Take home messages</a:t>
            </a:r>
          </a:p>
        </p:txBody>
      </p:sp>
      <p:sp>
        <p:nvSpPr>
          <p:cNvPr id="3" name="Content Placeholder 2">
            <a:extLst>
              <a:ext uri="{FF2B5EF4-FFF2-40B4-BE49-F238E27FC236}">
                <a16:creationId xmlns:a16="http://schemas.microsoft.com/office/drawing/2014/main" id="{617B3FFA-7B3A-A44F-9EC2-0F56421B9480}"/>
              </a:ext>
            </a:extLst>
          </p:cNvPr>
          <p:cNvSpPr>
            <a:spLocks noGrp="1"/>
          </p:cNvSpPr>
          <p:nvPr>
            <p:ph idx="1"/>
          </p:nvPr>
        </p:nvSpPr>
        <p:spPr>
          <a:xfrm>
            <a:off x="1028700" y="1698171"/>
            <a:ext cx="7200900" cy="4169229"/>
          </a:xfrm>
        </p:spPr>
        <p:txBody>
          <a:bodyPr>
            <a:normAutofit lnSpcReduction="10000"/>
          </a:bodyPr>
          <a:lstStyle/>
          <a:p>
            <a:r>
              <a:rPr lang="en-US" sz="2400" dirty="0"/>
              <a:t>Thyroid nodules are common, usually benign, and costly. </a:t>
            </a:r>
          </a:p>
          <a:p>
            <a:r>
              <a:rPr lang="en-US" sz="2400" dirty="0"/>
              <a:t>US Neck is the first imaging modality for suspected thyroid nodules.</a:t>
            </a:r>
          </a:p>
          <a:p>
            <a:r>
              <a:rPr lang="en-US" sz="2400" dirty="0"/>
              <a:t>Thyroid function should be assessed and if TSH is suppressed an uptake scan should be obtained prior to making any decision on need for FNA biopsy.</a:t>
            </a:r>
          </a:p>
          <a:p>
            <a:r>
              <a:rPr lang="en-US" sz="2400" dirty="0"/>
              <a:t>Indications for FNA biopsy and US surveillance of thyroid nodules depend on the nodule’s sonographic pattern. </a:t>
            </a:r>
          </a:p>
        </p:txBody>
      </p:sp>
    </p:spTree>
    <p:extLst>
      <p:ext uri="{BB962C8B-B14F-4D97-AF65-F5344CB8AC3E}">
        <p14:creationId xmlns:p14="http://schemas.microsoft.com/office/powerpoint/2010/main" val="408436028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9CBB83-6F40-534D-98BA-2C68D85231AC}"/>
              </a:ext>
            </a:extLst>
          </p:cNvPr>
          <p:cNvSpPr>
            <a:spLocks noGrp="1"/>
          </p:cNvSpPr>
          <p:nvPr>
            <p:ph type="ctrTitle"/>
          </p:nvPr>
        </p:nvSpPr>
        <p:spPr/>
        <p:txBody>
          <a:bodyPr/>
          <a:lstStyle/>
          <a:p>
            <a:r>
              <a:rPr lang="en-US" dirty="0"/>
              <a:t>Thank you!</a:t>
            </a:r>
          </a:p>
        </p:txBody>
      </p:sp>
      <p:sp>
        <p:nvSpPr>
          <p:cNvPr id="3" name="Subtitle 2">
            <a:extLst>
              <a:ext uri="{FF2B5EF4-FFF2-40B4-BE49-F238E27FC236}">
                <a16:creationId xmlns:a16="http://schemas.microsoft.com/office/drawing/2014/main" id="{4BC3A2D2-CA4E-4243-8CF9-0A88F2C2578E}"/>
              </a:ext>
            </a:extLst>
          </p:cNvPr>
          <p:cNvSpPr>
            <a:spLocks noGrp="1"/>
          </p:cNvSpPr>
          <p:nvPr>
            <p:ph type="subTitle" idx="1"/>
          </p:nvPr>
        </p:nvSpPr>
        <p:spPr/>
        <p:txBody>
          <a:bodyPr/>
          <a:lstStyle/>
          <a:p>
            <a:r>
              <a:rPr lang="en-US" dirty="0"/>
              <a:t>Questions?</a:t>
            </a:r>
          </a:p>
          <a:p>
            <a:r>
              <a:rPr lang="en-US" dirty="0"/>
              <a:t>tjaber2@hamad.qa</a:t>
            </a:r>
          </a:p>
        </p:txBody>
      </p:sp>
    </p:spTree>
    <p:extLst>
      <p:ext uri="{BB962C8B-B14F-4D97-AF65-F5344CB8AC3E}">
        <p14:creationId xmlns:p14="http://schemas.microsoft.com/office/powerpoint/2010/main" val="32799177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606B350C-5C28-4D6E-873B-7F065D77BDFF}"/>
              </a:ext>
            </a:extLst>
          </p:cNvPr>
          <p:cNvGraphicFramePr>
            <a:graphicFrameLocks/>
          </p:cNvGraphicFramePr>
          <p:nvPr>
            <p:extLst>
              <p:ext uri="{D42A27DB-BD31-4B8C-83A1-F6EECF244321}">
                <p14:modId xmlns:p14="http://schemas.microsoft.com/office/powerpoint/2010/main" val="193720445"/>
              </p:ext>
            </p:extLst>
          </p:nvPr>
        </p:nvGraphicFramePr>
        <p:xfrm>
          <a:off x="490756" y="1039710"/>
          <a:ext cx="8292517" cy="4454554"/>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543DC571-DCFF-4597-8FA4-F9A766C496A7}"/>
              </a:ext>
            </a:extLst>
          </p:cNvPr>
          <p:cNvSpPr txBox="1"/>
          <p:nvPr/>
        </p:nvSpPr>
        <p:spPr>
          <a:xfrm>
            <a:off x="620845" y="6137675"/>
            <a:ext cx="5126811" cy="300082"/>
          </a:xfrm>
          <a:prstGeom prst="rect">
            <a:avLst/>
          </a:prstGeom>
          <a:noFill/>
        </p:spPr>
        <p:txBody>
          <a:bodyPr wrap="square">
            <a:spAutoFit/>
          </a:bodyPr>
          <a:lstStyle/>
          <a:p>
            <a:r>
              <a:rPr lang="en-US" sz="1350" dirty="0"/>
              <a:t>Slide courtesy of Mr. Amer </a:t>
            </a:r>
            <a:r>
              <a:rPr lang="en-US" sz="1350" dirty="0" err="1"/>
              <a:t>Zawahreh</a:t>
            </a:r>
            <a:r>
              <a:rPr lang="en-US" sz="1350" dirty="0"/>
              <a:t> and Ms. Aisha Khan - CNS</a:t>
            </a:r>
          </a:p>
        </p:txBody>
      </p:sp>
    </p:spTree>
    <p:extLst>
      <p:ext uri="{BB962C8B-B14F-4D97-AF65-F5344CB8AC3E}">
        <p14:creationId xmlns:p14="http://schemas.microsoft.com/office/powerpoint/2010/main" val="30819079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74283-F46D-FD43-B065-9E4A39C161A0}"/>
              </a:ext>
            </a:extLst>
          </p:cNvPr>
          <p:cNvSpPr>
            <a:spLocks noGrp="1"/>
          </p:cNvSpPr>
          <p:nvPr>
            <p:ph type="title"/>
          </p:nvPr>
        </p:nvSpPr>
        <p:spPr/>
        <p:txBody>
          <a:bodyPr/>
          <a:lstStyle/>
          <a:p>
            <a:r>
              <a:rPr lang="en-US" dirty="0"/>
              <a:t>Thyroid Nodules – why do we care?</a:t>
            </a:r>
          </a:p>
        </p:txBody>
      </p:sp>
      <p:sp>
        <p:nvSpPr>
          <p:cNvPr id="3" name="Content Placeholder 2">
            <a:extLst>
              <a:ext uri="{FF2B5EF4-FFF2-40B4-BE49-F238E27FC236}">
                <a16:creationId xmlns:a16="http://schemas.microsoft.com/office/drawing/2014/main" id="{9AB2AB06-B5DD-C245-A665-578DF6ACFFA8}"/>
              </a:ext>
            </a:extLst>
          </p:cNvPr>
          <p:cNvSpPr>
            <a:spLocks noGrp="1"/>
          </p:cNvSpPr>
          <p:nvPr>
            <p:ph idx="1"/>
          </p:nvPr>
        </p:nvSpPr>
        <p:spPr/>
        <p:txBody>
          <a:bodyPr/>
          <a:lstStyle/>
          <a:p>
            <a:r>
              <a:rPr lang="en-US" dirty="0"/>
              <a:t>To exclude thyroid cancer</a:t>
            </a:r>
          </a:p>
          <a:p>
            <a:pPr lvl="1"/>
            <a:r>
              <a:rPr lang="en-US" i="0" dirty="0"/>
              <a:t>Present in 7-15% of all thyroid nodules</a:t>
            </a:r>
          </a:p>
          <a:p>
            <a:pPr lvl="2"/>
            <a:r>
              <a:rPr lang="en-US" dirty="0"/>
              <a:t>Higher than previously reported rate of 4-5%</a:t>
            </a:r>
          </a:p>
          <a:p>
            <a:pPr marL="0" indent="0">
              <a:buNone/>
            </a:pPr>
            <a:endParaRPr lang="en-US" sz="2600" dirty="0">
              <a:solidFill>
                <a:srgbClr val="C00000"/>
              </a:solidFill>
            </a:endParaRPr>
          </a:p>
          <a:p>
            <a:pPr marL="0" indent="0" algn="ctr">
              <a:buNone/>
            </a:pPr>
            <a:r>
              <a:rPr lang="en-US" sz="2800" b="1" dirty="0">
                <a:solidFill>
                  <a:srgbClr val="C00000"/>
                </a:solidFill>
              </a:rPr>
              <a:t>How do we explain the increased incidence of thyroid nodules and subsequently thyroid cancer?</a:t>
            </a:r>
            <a:endParaRPr lang="en-US" sz="2800" b="1" i="0" dirty="0">
              <a:solidFill>
                <a:srgbClr val="C00000"/>
              </a:solidFill>
            </a:endParaRPr>
          </a:p>
        </p:txBody>
      </p:sp>
    </p:spTree>
    <p:extLst>
      <p:ext uri="{BB962C8B-B14F-4D97-AF65-F5344CB8AC3E}">
        <p14:creationId xmlns:p14="http://schemas.microsoft.com/office/powerpoint/2010/main" val="2014272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74283-F46D-FD43-B065-9E4A39C161A0}"/>
              </a:ext>
            </a:extLst>
          </p:cNvPr>
          <p:cNvSpPr>
            <a:spLocks noGrp="1"/>
          </p:cNvSpPr>
          <p:nvPr>
            <p:ph type="title"/>
          </p:nvPr>
        </p:nvSpPr>
        <p:spPr/>
        <p:txBody>
          <a:bodyPr/>
          <a:lstStyle/>
          <a:p>
            <a:r>
              <a:rPr lang="en-US" dirty="0"/>
              <a:t>Thyroid Nodules</a:t>
            </a:r>
          </a:p>
        </p:txBody>
      </p:sp>
      <p:sp>
        <p:nvSpPr>
          <p:cNvPr id="3" name="Content Placeholder 2">
            <a:extLst>
              <a:ext uri="{FF2B5EF4-FFF2-40B4-BE49-F238E27FC236}">
                <a16:creationId xmlns:a16="http://schemas.microsoft.com/office/drawing/2014/main" id="{9AB2AB06-B5DD-C245-A665-578DF6ACFFA8}"/>
              </a:ext>
            </a:extLst>
          </p:cNvPr>
          <p:cNvSpPr>
            <a:spLocks noGrp="1"/>
          </p:cNvSpPr>
          <p:nvPr>
            <p:ph idx="1"/>
          </p:nvPr>
        </p:nvSpPr>
        <p:spPr/>
        <p:txBody>
          <a:bodyPr/>
          <a:lstStyle/>
          <a:p>
            <a:r>
              <a:rPr lang="en-US" i="0" dirty="0"/>
              <a:t>Thyroid nodule = dist</a:t>
            </a:r>
            <a:r>
              <a:rPr lang="en-US" dirty="0"/>
              <a:t>inct lesion different from surrounding thyroid parenchyma on </a:t>
            </a:r>
            <a:r>
              <a:rPr lang="en-US" b="1" u="sng" dirty="0"/>
              <a:t>US imaging</a:t>
            </a:r>
          </a:p>
          <a:p>
            <a:pPr marL="0" indent="0">
              <a:buNone/>
            </a:pPr>
            <a:r>
              <a:rPr lang="en-US" sz="1600" dirty="0"/>
              <a:t>        (vs the old definition of a palpable lump in the thyroid gland)</a:t>
            </a:r>
            <a:endParaRPr lang="en-US" sz="1600" i="0" dirty="0"/>
          </a:p>
        </p:txBody>
      </p:sp>
      <p:pic>
        <p:nvPicPr>
          <p:cNvPr id="4" name="Content Placeholder 5">
            <a:extLst>
              <a:ext uri="{FF2B5EF4-FFF2-40B4-BE49-F238E27FC236}">
                <a16:creationId xmlns:a16="http://schemas.microsoft.com/office/drawing/2014/main" id="{34456EC0-3AB1-4C00-BF62-CB799E73DDEB}"/>
              </a:ext>
            </a:extLst>
          </p:cNvPr>
          <p:cNvPicPr>
            <a:picLocks noChangeAspect="1"/>
          </p:cNvPicPr>
          <p:nvPr/>
        </p:nvPicPr>
        <p:blipFill>
          <a:blip r:embed="rId3"/>
          <a:stretch>
            <a:fillRect/>
          </a:stretch>
        </p:blipFill>
        <p:spPr>
          <a:xfrm>
            <a:off x="4479840" y="3678667"/>
            <a:ext cx="3749760" cy="2682840"/>
          </a:xfrm>
          <a:prstGeom prst="rect">
            <a:avLst/>
          </a:prstGeom>
        </p:spPr>
      </p:pic>
    </p:spTree>
    <p:extLst>
      <p:ext uri="{BB962C8B-B14F-4D97-AF65-F5344CB8AC3E}">
        <p14:creationId xmlns:p14="http://schemas.microsoft.com/office/powerpoint/2010/main" val="3444744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E661A3-51B1-45BD-9F21-95D989120C0A}"/>
              </a:ext>
            </a:extLst>
          </p:cNvPr>
          <p:cNvSpPr>
            <a:spLocks noGrp="1"/>
          </p:cNvSpPr>
          <p:nvPr>
            <p:ph type="title"/>
          </p:nvPr>
        </p:nvSpPr>
        <p:spPr/>
        <p:txBody>
          <a:bodyPr/>
          <a:lstStyle/>
          <a:p>
            <a:r>
              <a:rPr lang="en-US" dirty="0"/>
              <a:t>MODs – Modes of Detection of Thyroid Nodules</a:t>
            </a:r>
          </a:p>
        </p:txBody>
      </p:sp>
      <p:sp>
        <p:nvSpPr>
          <p:cNvPr id="3" name="Content Placeholder 2">
            <a:extLst>
              <a:ext uri="{FF2B5EF4-FFF2-40B4-BE49-F238E27FC236}">
                <a16:creationId xmlns:a16="http://schemas.microsoft.com/office/drawing/2014/main" id="{C3EF8037-DC18-4E01-99D3-60896E736095}"/>
              </a:ext>
            </a:extLst>
          </p:cNvPr>
          <p:cNvSpPr>
            <a:spLocks noGrp="1"/>
          </p:cNvSpPr>
          <p:nvPr>
            <p:ph idx="1"/>
          </p:nvPr>
        </p:nvSpPr>
        <p:spPr/>
        <p:txBody>
          <a:bodyPr/>
          <a:lstStyle/>
          <a:p>
            <a:r>
              <a:rPr lang="en-US" dirty="0"/>
              <a:t>Due to symptoms or incidental?</a:t>
            </a:r>
          </a:p>
          <a:p>
            <a:r>
              <a:rPr lang="en-US" dirty="0"/>
              <a:t>Are incidence and mortality trends reflective of how we diagnose cancers or due to changes in the disease pathophysiology (more aggressive disease)?</a:t>
            </a:r>
          </a:p>
        </p:txBody>
      </p:sp>
    </p:spTree>
    <p:extLst>
      <p:ext uri="{BB962C8B-B14F-4D97-AF65-F5344CB8AC3E}">
        <p14:creationId xmlns:p14="http://schemas.microsoft.com/office/powerpoint/2010/main" val="4166301569"/>
      </p:ext>
    </p:extLst>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{699F47F9-DA3E-5F4B-924B-1BDF7E5744E4}tf10001072</Template>
  <TotalTime>1381</TotalTime>
  <Words>3052</Words>
  <Application>Microsoft Office PowerPoint</Application>
  <PresentationFormat>On-screen Show (4:3)</PresentationFormat>
  <Paragraphs>348</Paragraphs>
  <Slides>54</Slides>
  <Notes>35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54</vt:i4>
      </vt:variant>
    </vt:vector>
  </HeadingPairs>
  <TitlesOfParts>
    <vt:vector size="60" baseType="lpstr">
      <vt:lpstr>1898 Sans</vt:lpstr>
      <vt:lpstr>Arial</vt:lpstr>
      <vt:lpstr>Calibri</vt:lpstr>
      <vt:lpstr>Franklin Gothic Book</vt:lpstr>
      <vt:lpstr>Noto Sans</vt:lpstr>
      <vt:lpstr>Crop</vt:lpstr>
      <vt:lpstr>Approach to management of Thyroid nodules:  Why, which, When, What And Then?</vt:lpstr>
      <vt:lpstr>Disclosure Statement</vt:lpstr>
      <vt:lpstr>Learning Objectives</vt:lpstr>
      <vt:lpstr>Thyroid Nodules – why do we care?</vt:lpstr>
      <vt:lpstr>PowerPoint Presentation</vt:lpstr>
      <vt:lpstr>PowerPoint Presentation</vt:lpstr>
      <vt:lpstr>Thyroid Nodules – why do we care?</vt:lpstr>
      <vt:lpstr>Thyroid Nodules</vt:lpstr>
      <vt:lpstr>MODs – Modes of Detection of Thyroid Nodules</vt:lpstr>
      <vt:lpstr>PowerPoint Presentation</vt:lpstr>
      <vt:lpstr>PowerPoint Presentation</vt:lpstr>
      <vt:lpstr>PowerPoint Presentation</vt:lpstr>
      <vt:lpstr>Conclusions</vt:lpstr>
      <vt:lpstr>PowerPoint Presentation</vt:lpstr>
      <vt:lpstr>PowerPoint Presentation</vt:lpstr>
      <vt:lpstr>Which nodules should we care about?</vt:lpstr>
      <vt:lpstr>A clinically relevant nodule was found; now what?</vt:lpstr>
      <vt:lpstr>PowerPoint Presentation</vt:lpstr>
      <vt:lpstr>Thyroid Ultrasound</vt:lpstr>
      <vt:lpstr>PowerPoint Presentation</vt:lpstr>
      <vt:lpstr>Suspicious US features – hypoechoic nodules</vt:lpstr>
      <vt:lpstr>Suspicious US features – microcalcifications</vt:lpstr>
      <vt:lpstr>Suspicious US features – irregular borders</vt:lpstr>
      <vt:lpstr>Suspicious US features – taller than wide in transverse</vt:lpstr>
      <vt:lpstr>Suspicious US features – suspicious LNs</vt:lpstr>
      <vt:lpstr>Suspicious US features –  Color Doppler flow patterns </vt:lpstr>
      <vt:lpstr>Ultrasonographic Classification Systems</vt:lpstr>
      <vt:lpstr>PowerPoint Presentation</vt:lpstr>
      <vt:lpstr>PowerPoint Presentation</vt:lpstr>
      <vt:lpstr>PowerPoint Presentation</vt:lpstr>
      <vt:lpstr>PowerPoint Presentation</vt:lpstr>
      <vt:lpstr>Thyroid nodules on neck US: ATA or TIRADS?</vt:lpstr>
      <vt:lpstr>PowerPoint Presentation</vt:lpstr>
      <vt:lpstr>PowerPoint Presentation</vt:lpstr>
      <vt:lpstr>What about  molecular  testing?</vt:lpstr>
      <vt:lpstr>Molecular testing for indeterminate thyroid cytology</vt:lpstr>
      <vt:lpstr>Molecular testing for indeterminate thyroid cytology</vt:lpstr>
      <vt:lpstr>Artificial Intelligence in Thyroid Nodules</vt:lpstr>
      <vt:lpstr>AI in Thyroid Nodules</vt:lpstr>
      <vt:lpstr>Follow-Up of Thyroid Nodules</vt:lpstr>
      <vt:lpstr>Long-term follow-up</vt:lpstr>
      <vt:lpstr>Long-term follow-up</vt:lpstr>
      <vt:lpstr>What about nodules &lt;1cm?</vt:lpstr>
      <vt:lpstr>Management options for benign nodules</vt:lpstr>
      <vt:lpstr>Non-operative alternatives  (for benign thyroid nodules)</vt:lpstr>
      <vt:lpstr>FNA Biopsy clinic at hmc</vt:lpstr>
      <vt:lpstr>Endocrine Thyroid FNA clinic</vt:lpstr>
      <vt:lpstr>Endocrine Thyroid FNA clinic</vt:lpstr>
      <vt:lpstr>Total number of thyroid FNA biopsy referrals: (Performed) vs (Cancelled due to small, cystic, hot, or pseudo-nodules)</vt:lpstr>
      <vt:lpstr>Thyroid  FNA Inadequate Cytology Rate:  Before and after the Endocrine Thyroid FNA Clinic</vt:lpstr>
      <vt:lpstr>PowerPoint Presentation</vt:lpstr>
      <vt:lpstr>In Summary,</vt:lpstr>
      <vt:lpstr>Take home messages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Management of Thyroid nodules</dc:title>
  <dc:creator>Tania Jaber</dc:creator>
  <cp:lastModifiedBy>Tania Jaber</cp:lastModifiedBy>
  <cp:revision>62</cp:revision>
  <dcterms:created xsi:type="dcterms:W3CDTF">2019-02-20T15:11:20Z</dcterms:created>
  <dcterms:modified xsi:type="dcterms:W3CDTF">2023-03-07T10:13:46Z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573f5887-035d-4765-8d10-97aaac8deb4a_Enabled">
    <vt:lpwstr>true</vt:lpwstr>
  </property>
  <property fmtid="{D5CDD505-2E9C-101B-9397-08002B2CF9AE}" pid="3" name="MSIP_Label_573f5887-035d-4765-8d10-97aaac8deb4a_SetDate">
    <vt:lpwstr>2022-12-14T05:47:58Z</vt:lpwstr>
  </property>
  <property fmtid="{D5CDD505-2E9C-101B-9397-08002B2CF9AE}" pid="4" name="MSIP_Label_573f5887-035d-4765-8d10-97aaac8deb4a_Method">
    <vt:lpwstr>Standard</vt:lpwstr>
  </property>
  <property fmtid="{D5CDD505-2E9C-101B-9397-08002B2CF9AE}" pid="5" name="MSIP_Label_573f5887-035d-4765-8d10-97aaac8deb4a_Name">
    <vt:lpwstr>Public</vt:lpwstr>
  </property>
  <property fmtid="{D5CDD505-2E9C-101B-9397-08002B2CF9AE}" pid="6" name="MSIP_Label_573f5887-035d-4765-8d10-97aaac8deb4a_SiteId">
    <vt:lpwstr>f08ae827-76a0-4eda-8325-df208f3835ab</vt:lpwstr>
  </property>
  <property fmtid="{D5CDD505-2E9C-101B-9397-08002B2CF9AE}" pid="7" name="MSIP_Label_573f5887-035d-4765-8d10-97aaac8deb4a_ActionId">
    <vt:lpwstr>205b840a-7f51-41bf-8fb3-c8130a1f5e7c</vt:lpwstr>
  </property>
  <property fmtid="{D5CDD505-2E9C-101B-9397-08002B2CF9AE}" pid="8" name="MSIP_Label_573f5887-035d-4765-8d10-97aaac8deb4a_ContentBits">
    <vt:lpwstr>0</vt:lpwstr>
  </property>
</Properties>
</file>