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9" r:id="rId2"/>
    <p:sldMasterId id="2147483702" r:id="rId3"/>
    <p:sldMasterId id="2147483705" r:id="rId4"/>
    <p:sldMasterId id="2147483712" r:id="rId5"/>
  </p:sldMasterIdLst>
  <p:notesMasterIdLst>
    <p:notesMasterId r:id="rId77"/>
  </p:notesMasterIdLst>
  <p:handoutMasterIdLst>
    <p:handoutMasterId r:id="rId78"/>
  </p:handoutMasterIdLst>
  <p:sldIdLst>
    <p:sldId id="522" r:id="rId6"/>
    <p:sldId id="562" r:id="rId7"/>
    <p:sldId id="557" r:id="rId8"/>
    <p:sldId id="554" r:id="rId9"/>
    <p:sldId id="539" r:id="rId10"/>
    <p:sldId id="537" r:id="rId11"/>
    <p:sldId id="538" r:id="rId12"/>
    <p:sldId id="531" r:id="rId13"/>
    <p:sldId id="532" r:id="rId14"/>
    <p:sldId id="533" r:id="rId15"/>
    <p:sldId id="534" r:id="rId16"/>
    <p:sldId id="535" r:id="rId17"/>
    <p:sldId id="475" r:id="rId18"/>
    <p:sldId id="523" r:id="rId19"/>
    <p:sldId id="560" r:id="rId20"/>
    <p:sldId id="525" r:id="rId21"/>
    <p:sldId id="526" r:id="rId22"/>
    <p:sldId id="527" r:id="rId23"/>
    <p:sldId id="541" r:id="rId24"/>
    <p:sldId id="542" r:id="rId25"/>
    <p:sldId id="543" r:id="rId26"/>
    <p:sldId id="544" r:id="rId27"/>
    <p:sldId id="545" r:id="rId28"/>
    <p:sldId id="546" r:id="rId29"/>
    <p:sldId id="547" r:id="rId30"/>
    <p:sldId id="548" r:id="rId31"/>
    <p:sldId id="549" r:id="rId32"/>
    <p:sldId id="550" r:id="rId33"/>
    <p:sldId id="540" r:id="rId34"/>
    <p:sldId id="433" r:id="rId35"/>
    <p:sldId id="434" r:id="rId36"/>
    <p:sldId id="521" r:id="rId37"/>
    <p:sldId id="558" r:id="rId38"/>
    <p:sldId id="449" r:id="rId39"/>
    <p:sldId id="453" r:id="rId40"/>
    <p:sldId id="556" r:id="rId41"/>
    <p:sldId id="477" r:id="rId42"/>
    <p:sldId id="484" r:id="rId43"/>
    <p:sldId id="485" r:id="rId44"/>
    <p:sldId id="492" r:id="rId45"/>
    <p:sldId id="486" r:id="rId46"/>
    <p:sldId id="555" r:id="rId47"/>
    <p:sldId id="517" r:id="rId48"/>
    <p:sldId id="518" r:id="rId49"/>
    <p:sldId id="490" r:id="rId50"/>
    <p:sldId id="552" r:id="rId51"/>
    <p:sldId id="455" r:id="rId52"/>
    <p:sldId id="459" r:id="rId53"/>
    <p:sldId id="460" r:id="rId54"/>
    <p:sldId id="553" r:id="rId55"/>
    <p:sldId id="561" r:id="rId56"/>
    <p:sldId id="514" r:id="rId57"/>
    <p:sldId id="505" r:id="rId58"/>
    <p:sldId id="506" r:id="rId59"/>
    <p:sldId id="511" r:id="rId60"/>
    <p:sldId id="461" r:id="rId61"/>
    <p:sldId id="510" r:id="rId62"/>
    <p:sldId id="515" r:id="rId63"/>
    <p:sldId id="516" r:id="rId64"/>
    <p:sldId id="488" r:id="rId65"/>
    <p:sldId id="498" r:id="rId66"/>
    <p:sldId id="463" r:id="rId67"/>
    <p:sldId id="464" r:id="rId68"/>
    <p:sldId id="465" r:id="rId69"/>
    <p:sldId id="466" r:id="rId70"/>
    <p:sldId id="467" r:id="rId71"/>
    <p:sldId id="468" r:id="rId72"/>
    <p:sldId id="469" r:id="rId73"/>
    <p:sldId id="470" r:id="rId74"/>
    <p:sldId id="471" r:id="rId75"/>
    <p:sldId id="473" r:id="rId76"/>
  </p:sldIdLst>
  <p:sldSz cx="9144000" cy="6858000" type="screen4x3"/>
  <p:notesSz cx="9296400" cy="7010400"/>
  <p:custDataLst>
    <p:tags r:id="rId7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33CC"/>
    <a:srgbClr val="003399"/>
    <a:srgbClr val="0066CC"/>
    <a:srgbClr val="336699"/>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0576" autoAdjust="0"/>
  </p:normalViewPr>
  <p:slideViewPr>
    <p:cSldViewPr snapToGrid="0" snapToObjects="1">
      <p:cViewPr varScale="1">
        <p:scale>
          <a:sx n="59" d="100"/>
          <a:sy n="59" d="100"/>
        </p:scale>
        <p:origin x="12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4" d="100"/>
          <a:sy n="54" d="100"/>
        </p:scale>
        <p:origin x="-2844"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Week 0</c:v>
                </c:pt>
                <c:pt idx="1">
                  <c:v>Week 1</c:v>
                </c:pt>
                <c:pt idx="2">
                  <c:v>Week 2</c:v>
                </c:pt>
                <c:pt idx="3">
                  <c:v>Week 3</c:v>
                </c:pt>
                <c:pt idx="4">
                  <c:v>Week 4</c:v>
                </c:pt>
              </c:strCache>
            </c:strRef>
          </c:cat>
          <c:val>
            <c:numRef>
              <c:f>Sheet1!$B$2:$B$6</c:f>
              <c:numCache>
                <c:formatCode>General</c:formatCode>
                <c:ptCount val="5"/>
                <c:pt idx="0">
                  <c:v>58</c:v>
                </c:pt>
                <c:pt idx="1">
                  <c:v>34</c:v>
                </c:pt>
                <c:pt idx="2">
                  <c:v>0</c:v>
                </c:pt>
                <c:pt idx="3">
                  <c:v>0</c:v>
                </c:pt>
                <c:pt idx="4">
                  <c:v>0</c:v>
                </c:pt>
              </c:numCache>
            </c:numRef>
          </c:val>
          <c:extLst>
            <c:ext xmlns:c16="http://schemas.microsoft.com/office/drawing/2014/chart" uri="{C3380CC4-5D6E-409C-BE32-E72D297353CC}">
              <c16:uniqueId val="{00000000-AB1D-48A9-A879-318565C38CD9}"/>
            </c:ext>
          </c:extLst>
        </c:ser>
        <c:ser>
          <c:idx val="1"/>
          <c:order val="1"/>
          <c:tx>
            <c:strRef>
              <c:f>Sheet1!$C$1</c:f>
              <c:strCache>
                <c:ptCount val="1"/>
                <c:pt idx="0">
                  <c:v>Column1</c:v>
                </c:pt>
              </c:strCache>
            </c:strRef>
          </c:tx>
          <c:invertIfNegative val="0"/>
          <c:cat>
            <c:strRef>
              <c:f>Sheet1!$A$2:$A$6</c:f>
              <c:strCache>
                <c:ptCount val="5"/>
                <c:pt idx="0">
                  <c:v>Week 0</c:v>
                </c:pt>
                <c:pt idx="1">
                  <c:v>Week 1</c:v>
                </c:pt>
                <c:pt idx="2">
                  <c:v>Week 2</c:v>
                </c:pt>
                <c:pt idx="3">
                  <c:v>Week 3</c:v>
                </c:pt>
                <c:pt idx="4">
                  <c:v>Week 4</c:v>
                </c:pt>
              </c:strCache>
            </c:strRef>
          </c:cat>
          <c:val>
            <c:numRef>
              <c:f>Sheet1!$C$2:$C$6</c:f>
              <c:numCache>
                <c:formatCode>General</c:formatCode>
                <c:ptCount val="5"/>
              </c:numCache>
            </c:numRef>
          </c:val>
          <c:extLst>
            <c:ext xmlns:c16="http://schemas.microsoft.com/office/drawing/2014/chart" uri="{C3380CC4-5D6E-409C-BE32-E72D297353CC}">
              <c16:uniqueId val="{00000001-AB1D-48A9-A879-318565C38CD9}"/>
            </c:ext>
          </c:extLst>
        </c:ser>
        <c:ser>
          <c:idx val="2"/>
          <c:order val="2"/>
          <c:tx>
            <c:strRef>
              <c:f>Sheet1!$D$1</c:f>
              <c:strCache>
                <c:ptCount val="1"/>
                <c:pt idx="0">
                  <c:v>Column2</c:v>
                </c:pt>
              </c:strCache>
            </c:strRef>
          </c:tx>
          <c:invertIfNegative val="0"/>
          <c:cat>
            <c:strRef>
              <c:f>Sheet1!$A$2:$A$6</c:f>
              <c:strCache>
                <c:ptCount val="5"/>
                <c:pt idx="0">
                  <c:v>Week 0</c:v>
                </c:pt>
                <c:pt idx="1">
                  <c:v>Week 1</c:v>
                </c:pt>
                <c:pt idx="2">
                  <c:v>Week 2</c:v>
                </c:pt>
                <c:pt idx="3">
                  <c:v>Week 3</c:v>
                </c:pt>
                <c:pt idx="4">
                  <c:v>Week 4</c:v>
                </c:pt>
              </c:strCache>
            </c:strRef>
          </c:cat>
          <c:val>
            <c:numRef>
              <c:f>Sheet1!$D$2:$D$6</c:f>
              <c:numCache>
                <c:formatCode>General</c:formatCode>
                <c:ptCount val="5"/>
              </c:numCache>
            </c:numRef>
          </c:val>
          <c:extLst>
            <c:ext xmlns:c16="http://schemas.microsoft.com/office/drawing/2014/chart" uri="{C3380CC4-5D6E-409C-BE32-E72D297353CC}">
              <c16:uniqueId val="{00000002-AB1D-48A9-A879-318565C38CD9}"/>
            </c:ext>
          </c:extLst>
        </c:ser>
        <c:dLbls>
          <c:showLegendKey val="0"/>
          <c:showVal val="0"/>
          <c:showCatName val="0"/>
          <c:showSerName val="0"/>
          <c:showPercent val="0"/>
          <c:showBubbleSize val="0"/>
        </c:dLbls>
        <c:gapWidth val="150"/>
        <c:axId val="116650368"/>
        <c:axId val="117448704"/>
      </c:barChart>
      <c:catAx>
        <c:axId val="116650368"/>
        <c:scaling>
          <c:orientation val="minMax"/>
        </c:scaling>
        <c:delete val="0"/>
        <c:axPos val="b"/>
        <c:numFmt formatCode="General" sourceLinked="0"/>
        <c:majorTickMark val="out"/>
        <c:minorTickMark val="none"/>
        <c:tickLblPos val="nextTo"/>
        <c:crossAx val="117448704"/>
        <c:crosses val="autoZero"/>
        <c:auto val="1"/>
        <c:lblAlgn val="ctr"/>
        <c:lblOffset val="100"/>
        <c:noMultiLvlLbl val="0"/>
      </c:catAx>
      <c:valAx>
        <c:axId val="117448704"/>
        <c:scaling>
          <c:orientation val="minMax"/>
        </c:scaling>
        <c:delete val="0"/>
        <c:axPos val="l"/>
        <c:majorGridlines/>
        <c:numFmt formatCode="General" sourceLinked="1"/>
        <c:majorTickMark val="out"/>
        <c:minorTickMark val="none"/>
        <c:tickLblPos val="nextTo"/>
        <c:crossAx val="116650368"/>
        <c:crosses val="autoZero"/>
        <c:crossBetween val="between"/>
      </c:valAx>
    </c:plotArea>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 Diet</c:v>
                </c:pt>
              </c:strCache>
            </c:strRef>
          </c:tx>
          <c:invertIfNegative val="0"/>
          <c:cat>
            <c:strRef>
              <c:f>Sheet1!$A$2:$A$3</c:f>
              <c:strCache>
                <c:ptCount val="2"/>
                <c:pt idx="0">
                  <c:v>Low Carb Participants</c:v>
                </c:pt>
                <c:pt idx="1">
                  <c:v>Low Fat Participants</c:v>
                </c:pt>
              </c:strCache>
            </c:strRef>
          </c:cat>
          <c:val>
            <c:numRef>
              <c:f>Sheet1!$B$2:$B$3</c:f>
              <c:numCache>
                <c:formatCode>General</c:formatCode>
                <c:ptCount val="2"/>
                <c:pt idx="0">
                  <c:v>2385</c:v>
                </c:pt>
                <c:pt idx="1">
                  <c:v>2184</c:v>
                </c:pt>
              </c:numCache>
            </c:numRef>
          </c:val>
          <c:extLst>
            <c:ext xmlns:c16="http://schemas.microsoft.com/office/drawing/2014/chart" uri="{C3380CC4-5D6E-409C-BE32-E72D297353CC}">
              <c16:uniqueId val="{00000000-1F50-4C49-BA9E-B96C473E32F0}"/>
            </c:ext>
          </c:extLst>
        </c:ser>
        <c:ser>
          <c:idx val="1"/>
          <c:order val="1"/>
          <c:tx>
            <c:strRef>
              <c:f>Sheet1!$C$1</c:f>
              <c:strCache>
                <c:ptCount val="1"/>
                <c:pt idx="0">
                  <c:v>Study Diet</c:v>
                </c:pt>
              </c:strCache>
            </c:strRef>
          </c:tx>
          <c:invertIfNegative val="0"/>
          <c:cat>
            <c:strRef>
              <c:f>Sheet1!$A$2:$A$3</c:f>
              <c:strCache>
                <c:ptCount val="2"/>
                <c:pt idx="0">
                  <c:v>Low Carb Participants</c:v>
                </c:pt>
                <c:pt idx="1">
                  <c:v>Low Fat Participants</c:v>
                </c:pt>
              </c:strCache>
            </c:strRef>
          </c:cat>
          <c:val>
            <c:numRef>
              <c:f>Sheet1!$C$2:$C$3</c:f>
              <c:numCache>
                <c:formatCode>General</c:formatCode>
                <c:ptCount val="2"/>
                <c:pt idx="0">
                  <c:v>1698</c:v>
                </c:pt>
                <c:pt idx="1">
                  <c:v>1566</c:v>
                </c:pt>
              </c:numCache>
            </c:numRef>
          </c:val>
          <c:extLst>
            <c:ext xmlns:c16="http://schemas.microsoft.com/office/drawing/2014/chart" uri="{C3380CC4-5D6E-409C-BE32-E72D297353CC}">
              <c16:uniqueId val="{00000001-1F50-4C49-BA9E-B96C473E32F0}"/>
            </c:ext>
          </c:extLst>
        </c:ser>
        <c:dLbls>
          <c:showLegendKey val="0"/>
          <c:showVal val="0"/>
          <c:showCatName val="0"/>
          <c:showSerName val="0"/>
          <c:showPercent val="0"/>
          <c:showBubbleSize val="0"/>
        </c:dLbls>
        <c:gapWidth val="150"/>
        <c:axId val="116596736"/>
        <c:axId val="116598272"/>
      </c:barChart>
      <c:catAx>
        <c:axId val="116596736"/>
        <c:scaling>
          <c:orientation val="minMax"/>
        </c:scaling>
        <c:delete val="0"/>
        <c:axPos val="b"/>
        <c:numFmt formatCode="General" sourceLinked="0"/>
        <c:majorTickMark val="out"/>
        <c:minorTickMark val="none"/>
        <c:tickLblPos val="nextTo"/>
        <c:txPr>
          <a:bodyPr/>
          <a:lstStyle/>
          <a:p>
            <a:pPr>
              <a:defRPr b="1"/>
            </a:pPr>
            <a:endParaRPr lang="en-US"/>
          </a:p>
        </c:txPr>
        <c:crossAx val="116598272"/>
        <c:crosses val="autoZero"/>
        <c:auto val="1"/>
        <c:lblAlgn val="ctr"/>
        <c:lblOffset val="100"/>
        <c:noMultiLvlLbl val="0"/>
      </c:catAx>
      <c:valAx>
        <c:axId val="116598272"/>
        <c:scaling>
          <c:orientation val="minMax"/>
          <c:max val="2500"/>
        </c:scaling>
        <c:delete val="0"/>
        <c:axPos val="l"/>
        <c:majorGridlines/>
        <c:title>
          <c:tx>
            <c:rich>
              <a:bodyPr rot="-5400000" vert="horz"/>
              <a:lstStyle/>
              <a:p>
                <a:pPr>
                  <a:defRPr sz="2000"/>
                </a:pPr>
                <a:r>
                  <a:rPr lang="en-US" sz="2000" dirty="0" smtClean="0"/>
                  <a:t>Mean</a:t>
                </a:r>
                <a:r>
                  <a:rPr lang="en-US" sz="2000" baseline="0" dirty="0" smtClean="0"/>
                  <a:t> Calories per day</a:t>
                </a:r>
                <a:endParaRPr lang="en-US" sz="2000" dirty="0"/>
              </a:p>
            </c:rich>
          </c:tx>
          <c:overlay val="0"/>
        </c:title>
        <c:numFmt formatCode="General" sourceLinked="1"/>
        <c:majorTickMark val="out"/>
        <c:minorTickMark val="none"/>
        <c:tickLblPos val="nextTo"/>
        <c:crossAx val="116596736"/>
        <c:crosses val="autoZero"/>
        <c:crossBetween val="between"/>
      </c:valAx>
    </c:plotArea>
    <c:legend>
      <c:legendPos val="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7330154946365"/>
          <c:y val="0.1806083650190114"/>
          <c:w val="0.71156138259833135"/>
          <c:h val="0.59885931558935357"/>
        </c:manualLayout>
      </c:layout>
      <c:lineChart>
        <c:grouping val="standard"/>
        <c:varyColors val="0"/>
        <c:ser>
          <c:idx val="0"/>
          <c:order val="0"/>
          <c:tx>
            <c:strRef>
              <c:f>Sheet1!$A$2</c:f>
              <c:strCache>
                <c:ptCount val="1"/>
                <c:pt idx="0">
                  <c:v>Low Carb (n=59)</c:v>
                </c:pt>
              </c:strCache>
            </c:strRef>
          </c:tx>
          <c:spPr>
            <a:ln w="43553">
              <a:solidFill>
                <a:srgbClr val="FF0000"/>
              </a:solidFill>
              <a:prstDash val="solid"/>
            </a:ln>
          </c:spPr>
          <c:marker>
            <c:symbol val="circle"/>
            <c:size val="9"/>
            <c:spPr>
              <a:solidFill>
                <a:srgbClr val="FF0000"/>
              </a:solidFill>
              <a:ln>
                <a:solidFill>
                  <a:srgbClr val="FF0000"/>
                </a:solidFill>
                <a:prstDash val="solid"/>
              </a:ln>
              <a:effectLst>
                <a:outerShdw dist="35921" dir="2700000" algn="br">
                  <a:srgbClr val="000000"/>
                </a:outerShdw>
              </a:effectLst>
            </c:spPr>
          </c:marker>
          <c:dPt>
            <c:idx val="4"/>
            <c:bubble3D val="0"/>
            <c:extLst>
              <c:ext xmlns:c16="http://schemas.microsoft.com/office/drawing/2014/chart" uri="{C3380CC4-5D6E-409C-BE32-E72D297353CC}">
                <c16:uniqueId val="{00000000-8AFC-4A1F-9487-59730C875447}"/>
              </c:ext>
            </c:extLst>
          </c:dPt>
          <c:dPt>
            <c:idx val="6"/>
            <c:bubble3D val="0"/>
            <c:extLst>
              <c:ext xmlns:c16="http://schemas.microsoft.com/office/drawing/2014/chart" uri="{C3380CC4-5D6E-409C-BE32-E72D297353CC}">
                <c16:uniqueId val="{00000001-8AFC-4A1F-9487-59730C875447}"/>
              </c:ext>
            </c:extLst>
          </c:dPt>
          <c:dPt>
            <c:idx val="7"/>
            <c:bubble3D val="0"/>
            <c:extLst>
              <c:ext xmlns:c16="http://schemas.microsoft.com/office/drawing/2014/chart" uri="{C3380CC4-5D6E-409C-BE32-E72D297353CC}">
                <c16:uniqueId val="{00000002-8AFC-4A1F-9487-59730C875447}"/>
              </c:ext>
            </c:extLst>
          </c:dPt>
          <c:cat>
            <c:strRef>
              <c:f>Sheet1!$B$1:$K$1</c:f>
              <c:strCache>
                <c:ptCount val="10"/>
                <c:pt idx="0">
                  <c:v>Wk 0</c:v>
                </c:pt>
                <c:pt idx="1">
                  <c:v>Wk 2</c:v>
                </c:pt>
                <c:pt idx="2">
                  <c:v> Wk 4</c:v>
                </c:pt>
                <c:pt idx="3">
                  <c:v>Wk 6</c:v>
                </c:pt>
                <c:pt idx="4">
                  <c:v>Wk 8</c:v>
                </c:pt>
                <c:pt idx="5">
                  <c:v> Wk 10</c:v>
                </c:pt>
                <c:pt idx="6">
                  <c:v> Wk 12</c:v>
                </c:pt>
                <c:pt idx="7">
                  <c:v>Wk 16</c:v>
                </c:pt>
                <c:pt idx="8">
                  <c:v>Wk 20</c:v>
                </c:pt>
                <c:pt idx="9">
                  <c:v>Wk 24</c:v>
                </c:pt>
              </c:strCache>
            </c:strRef>
          </c:cat>
          <c:val>
            <c:numRef>
              <c:f>Sheet1!$B$2:$K$2</c:f>
              <c:numCache>
                <c:formatCode>General</c:formatCode>
                <c:ptCount val="10"/>
                <c:pt idx="0">
                  <c:v>42.2</c:v>
                </c:pt>
                <c:pt idx="1">
                  <c:v>41.1</c:v>
                </c:pt>
                <c:pt idx="2">
                  <c:v>40.799999999999997</c:v>
                </c:pt>
                <c:pt idx="3">
                  <c:v>40.799999999999997</c:v>
                </c:pt>
                <c:pt idx="4">
                  <c:v>40.6</c:v>
                </c:pt>
                <c:pt idx="5">
                  <c:v>40.6</c:v>
                </c:pt>
                <c:pt idx="6">
                  <c:v>40.299999999999997</c:v>
                </c:pt>
                <c:pt idx="7">
                  <c:v>40</c:v>
                </c:pt>
                <c:pt idx="8">
                  <c:v>40.200000000000003</c:v>
                </c:pt>
                <c:pt idx="9">
                  <c:v>39.799999999999997</c:v>
                </c:pt>
              </c:numCache>
            </c:numRef>
          </c:val>
          <c:smooth val="0"/>
          <c:extLst>
            <c:ext xmlns:c16="http://schemas.microsoft.com/office/drawing/2014/chart" uri="{C3380CC4-5D6E-409C-BE32-E72D297353CC}">
              <c16:uniqueId val="{00000003-8AFC-4A1F-9487-59730C875447}"/>
            </c:ext>
          </c:extLst>
        </c:ser>
        <c:ser>
          <c:idx val="1"/>
          <c:order val="1"/>
          <c:tx>
            <c:strRef>
              <c:f>Sheet1!$A$3</c:f>
              <c:strCache>
                <c:ptCount val="1"/>
                <c:pt idx="0">
                  <c:v>Low Fat (n=60)</c:v>
                </c:pt>
              </c:strCache>
            </c:strRef>
          </c:tx>
          <c:spPr>
            <a:ln w="43553">
              <a:solidFill>
                <a:srgbClr val="002060"/>
              </a:solidFill>
              <a:prstDash val="solid"/>
            </a:ln>
          </c:spPr>
          <c:marker>
            <c:symbol val="square"/>
            <c:size val="9"/>
            <c:spPr>
              <a:solidFill>
                <a:srgbClr val="002060"/>
              </a:solidFill>
              <a:ln>
                <a:solidFill>
                  <a:srgbClr val="002060"/>
                </a:solidFill>
                <a:prstDash val="solid"/>
              </a:ln>
              <a:effectLst>
                <a:outerShdw dist="35921" dir="2700000" algn="br">
                  <a:srgbClr val="000000"/>
                </a:outerShdw>
              </a:effectLst>
            </c:spPr>
          </c:marker>
          <c:cat>
            <c:strRef>
              <c:f>Sheet1!$B$1:$K$1</c:f>
              <c:strCache>
                <c:ptCount val="10"/>
                <c:pt idx="0">
                  <c:v>Wk 0</c:v>
                </c:pt>
                <c:pt idx="1">
                  <c:v>Wk 2</c:v>
                </c:pt>
                <c:pt idx="2">
                  <c:v> Wk 4</c:v>
                </c:pt>
                <c:pt idx="3">
                  <c:v>Wk 6</c:v>
                </c:pt>
                <c:pt idx="4">
                  <c:v>Wk 8</c:v>
                </c:pt>
                <c:pt idx="5">
                  <c:v> Wk 10</c:v>
                </c:pt>
                <c:pt idx="6">
                  <c:v> Wk 12</c:v>
                </c:pt>
                <c:pt idx="7">
                  <c:v>Wk 16</c:v>
                </c:pt>
                <c:pt idx="8">
                  <c:v>Wk 20</c:v>
                </c:pt>
                <c:pt idx="9">
                  <c:v>Wk 24</c:v>
                </c:pt>
              </c:strCache>
            </c:strRef>
          </c:cat>
          <c:val>
            <c:numRef>
              <c:f>Sheet1!$B$3:$K$3</c:f>
              <c:numCache>
                <c:formatCode>General</c:formatCode>
                <c:ptCount val="10"/>
                <c:pt idx="0">
                  <c:v>41.5</c:v>
                </c:pt>
                <c:pt idx="1">
                  <c:v>41</c:v>
                </c:pt>
                <c:pt idx="2">
                  <c:v>40.700000000000003</c:v>
                </c:pt>
                <c:pt idx="3">
                  <c:v>40.5</c:v>
                </c:pt>
                <c:pt idx="4">
                  <c:v>40.4</c:v>
                </c:pt>
                <c:pt idx="5">
                  <c:v>40.299999999999997</c:v>
                </c:pt>
                <c:pt idx="6">
                  <c:v>40.1</c:v>
                </c:pt>
                <c:pt idx="7">
                  <c:v>40.1</c:v>
                </c:pt>
                <c:pt idx="8">
                  <c:v>40.200000000000003</c:v>
                </c:pt>
                <c:pt idx="9">
                  <c:v>39.700000000000003</c:v>
                </c:pt>
              </c:numCache>
            </c:numRef>
          </c:val>
          <c:smooth val="0"/>
          <c:extLst>
            <c:ext xmlns:c16="http://schemas.microsoft.com/office/drawing/2014/chart" uri="{C3380CC4-5D6E-409C-BE32-E72D297353CC}">
              <c16:uniqueId val="{00000004-8AFC-4A1F-9487-59730C875447}"/>
            </c:ext>
          </c:extLst>
        </c:ser>
        <c:dLbls>
          <c:showLegendKey val="0"/>
          <c:showVal val="0"/>
          <c:showCatName val="0"/>
          <c:showSerName val="0"/>
          <c:showPercent val="0"/>
          <c:showBubbleSize val="0"/>
        </c:dLbls>
        <c:marker val="1"/>
        <c:smooth val="0"/>
        <c:axId val="126772736"/>
        <c:axId val="126915712"/>
      </c:lineChart>
      <c:catAx>
        <c:axId val="126772736"/>
        <c:scaling>
          <c:orientation val="minMax"/>
        </c:scaling>
        <c:delete val="0"/>
        <c:axPos val="b"/>
        <c:title>
          <c:tx>
            <c:rich>
              <a:bodyPr/>
              <a:lstStyle/>
              <a:p>
                <a:pPr>
                  <a:defRPr sz="2058" b="1" i="0" u="none" strike="noStrike" baseline="0">
                    <a:solidFill>
                      <a:schemeClr val="tx1"/>
                    </a:solidFill>
                    <a:latin typeface="Arial"/>
                    <a:ea typeface="Arial"/>
                    <a:cs typeface="Arial"/>
                  </a:defRPr>
                </a:pPr>
                <a:r>
                  <a:rPr lang="en-US"/>
                  <a:t>Duration of Intervention</a:t>
                </a:r>
              </a:p>
            </c:rich>
          </c:tx>
          <c:layout>
            <c:manualLayout>
              <c:xMode val="edge"/>
              <c:yMode val="edge"/>
              <c:x val="0.31108462455303931"/>
              <c:y val="0.9144486692015209"/>
            </c:manualLayout>
          </c:layout>
          <c:overlay val="0"/>
          <c:spPr>
            <a:noFill/>
            <a:ln w="29035">
              <a:noFill/>
            </a:ln>
          </c:spPr>
        </c:title>
        <c:numFmt formatCode="General" sourceLinked="0"/>
        <c:majorTickMark val="out"/>
        <c:minorTickMark val="none"/>
        <c:tickLblPos val="nextTo"/>
        <c:spPr>
          <a:ln w="3629">
            <a:solidFill>
              <a:schemeClr val="tx1"/>
            </a:solidFill>
            <a:prstDash val="solid"/>
          </a:ln>
        </c:spPr>
        <c:txPr>
          <a:bodyPr rot="-2700000" vert="horz"/>
          <a:lstStyle/>
          <a:p>
            <a:pPr>
              <a:defRPr sz="1600" b="1" i="0" u="none" strike="noStrike" baseline="0">
                <a:solidFill>
                  <a:schemeClr val="tx1"/>
                </a:solidFill>
                <a:latin typeface="Arial"/>
                <a:ea typeface="Arial"/>
                <a:cs typeface="Arial"/>
              </a:defRPr>
            </a:pPr>
            <a:endParaRPr lang="en-US"/>
          </a:p>
        </c:txPr>
        <c:crossAx val="126915712"/>
        <c:crossesAt val="0"/>
        <c:auto val="1"/>
        <c:lblAlgn val="ctr"/>
        <c:lblOffset val="100"/>
        <c:tickLblSkip val="1"/>
        <c:tickMarkSkip val="1"/>
        <c:noMultiLvlLbl val="0"/>
      </c:catAx>
      <c:valAx>
        <c:axId val="126915712"/>
        <c:scaling>
          <c:orientation val="minMax"/>
          <c:max val="44"/>
          <c:min val="38"/>
        </c:scaling>
        <c:delete val="0"/>
        <c:axPos val="l"/>
        <c:majorGridlines>
          <c:spPr>
            <a:ln w="3629">
              <a:solidFill>
                <a:schemeClr val="tx1"/>
              </a:solidFill>
              <a:prstDash val="solid"/>
            </a:ln>
          </c:spPr>
        </c:majorGridlines>
        <c:title>
          <c:tx>
            <c:rich>
              <a:bodyPr/>
              <a:lstStyle/>
              <a:p>
                <a:pPr>
                  <a:defRPr sz="2000" b="1" i="0" u="none" strike="noStrike" baseline="0">
                    <a:solidFill>
                      <a:schemeClr val="tx1"/>
                    </a:solidFill>
                    <a:latin typeface="Arial"/>
                    <a:ea typeface="Arial"/>
                    <a:cs typeface="Arial"/>
                  </a:defRPr>
                </a:pPr>
                <a:r>
                  <a:rPr lang="en-US" sz="2000" dirty="0"/>
                  <a:t>Mean Total Body  Water, </a:t>
                </a:r>
                <a:r>
                  <a:rPr lang="en-US" sz="2000" dirty="0" smtClean="0"/>
                  <a:t>kg</a:t>
                </a:r>
                <a:endParaRPr lang="en-US" sz="2000" dirty="0"/>
              </a:p>
            </c:rich>
          </c:tx>
          <c:layout>
            <c:manualLayout>
              <c:xMode val="edge"/>
              <c:yMode val="edge"/>
              <c:x val="1.5494636471990465E-2"/>
              <c:y val="0.20532319391634982"/>
            </c:manualLayout>
          </c:layout>
          <c:overlay val="0"/>
          <c:spPr>
            <a:noFill/>
            <a:ln w="29035">
              <a:noFill/>
            </a:ln>
          </c:spPr>
        </c:title>
        <c:numFmt formatCode="General" sourceLinked="1"/>
        <c:majorTickMark val="out"/>
        <c:minorTickMark val="none"/>
        <c:tickLblPos val="nextTo"/>
        <c:spPr>
          <a:ln w="3629">
            <a:solidFill>
              <a:schemeClr val="tx1"/>
            </a:solidFill>
            <a:prstDash val="solid"/>
          </a:ln>
        </c:spPr>
        <c:txPr>
          <a:bodyPr rot="0" vert="horz"/>
          <a:lstStyle/>
          <a:p>
            <a:pPr>
              <a:defRPr sz="1829" b="1" i="0" u="none" strike="noStrike" baseline="0">
                <a:solidFill>
                  <a:schemeClr val="tx1"/>
                </a:solidFill>
                <a:latin typeface="Arial"/>
                <a:ea typeface="Arial"/>
                <a:cs typeface="Arial"/>
              </a:defRPr>
            </a:pPr>
            <a:endParaRPr lang="en-US"/>
          </a:p>
        </c:txPr>
        <c:crossAx val="126772736"/>
        <c:crosses val="autoZero"/>
        <c:crossBetween val="between"/>
        <c:majorUnit val="1"/>
      </c:valAx>
      <c:spPr>
        <a:noFill/>
        <a:ln w="29035">
          <a:noFill/>
        </a:ln>
      </c:spPr>
    </c:plotArea>
    <c:legend>
      <c:legendPos val="r"/>
      <c:layout>
        <c:manualLayout>
          <c:xMode val="edge"/>
          <c:yMode val="edge"/>
          <c:x val="0.59887299735696542"/>
          <c:y val="0.20476215834532668"/>
          <c:w val="0.23241954707985699"/>
          <c:h val="0.14090954595820562"/>
        </c:manualLayout>
      </c:layout>
      <c:overlay val="0"/>
      <c:spPr>
        <a:noFill/>
        <a:ln w="3629">
          <a:solidFill>
            <a:schemeClr val="tx1"/>
          </a:solidFill>
          <a:prstDash val="solid"/>
        </a:ln>
      </c:spPr>
      <c:txPr>
        <a:bodyPr/>
        <a:lstStyle/>
        <a:p>
          <a:pPr>
            <a:defRPr sz="146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058"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3C54F-4B27-4F72-8D6D-85A8D1332C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1C39E26-366C-4589-81A5-0FCCF03654C8}">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Energy consumption intended to cause negative calorie balance and loss of fat mass</a:t>
          </a:r>
          <a:endParaRPr lang="en-US" sz="1100" dirty="0">
            <a:solidFill>
              <a:schemeClr val="bg1"/>
            </a:solidFill>
            <a:latin typeface="Arial" panose="020B0604020202020204" pitchFamily="34" charset="0"/>
            <a:cs typeface="Arial" panose="020B0604020202020204" pitchFamily="34" charset="0"/>
          </a:endParaRPr>
        </a:p>
      </dgm:t>
    </dgm:pt>
    <dgm:pt modelId="{9C2336B5-3B05-46BB-8298-3D9861633B91}" type="parTrans" cxnId="{8E8AF3B4-91FB-4EB6-A0AD-A340F0A8ED55}">
      <dgm:prSet/>
      <dgm:spPr/>
      <dgm:t>
        <a:bodyPr/>
        <a:lstStyle/>
        <a:p>
          <a:endParaRPr lang="en-US"/>
        </a:p>
      </dgm:t>
    </dgm:pt>
    <dgm:pt modelId="{6A5F3F08-3CD3-4277-832B-3ADB526601F9}" type="sibTrans" cxnId="{8E8AF3B4-91FB-4EB6-A0AD-A340F0A8ED55}">
      <dgm:prSet/>
      <dgm:spPr/>
      <dgm:t>
        <a:bodyPr/>
        <a:lstStyle/>
        <a:p>
          <a:endParaRPr lang="en-US"/>
        </a:p>
      </dgm:t>
    </dgm:pt>
    <dgm:pt modelId="{CFA38D89-0F85-4379-A74D-5C41618112EB}">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Low-calorie diets:</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1,200-1,800 kcal/day</a:t>
          </a:r>
          <a:endParaRPr lang="en-US" sz="1100" dirty="0">
            <a:solidFill>
              <a:schemeClr val="bg1"/>
            </a:solidFill>
            <a:latin typeface="Arial" panose="020B0604020202020204" pitchFamily="34" charset="0"/>
            <a:cs typeface="Arial" panose="020B0604020202020204" pitchFamily="34" charset="0"/>
          </a:endParaRPr>
        </a:p>
      </dgm:t>
    </dgm:pt>
    <dgm:pt modelId="{EB4C907D-4A80-4CE2-B662-88DC7D630990}" type="parTrans" cxnId="{51765425-F6D9-4337-A6FD-280CA404E222}">
      <dgm:prSet/>
      <dgm:spPr>
        <a:ln w="12700">
          <a:solidFill>
            <a:srgbClr val="626366"/>
          </a:solidFill>
        </a:ln>
      </dgm:spPr>
      <dgm:t>
        <a:bodyPr/>
        <a:lstStyle/>
        <a:p>
          <a:endParaRPr lang="en-US">
            <a:latin typeface="Arial" panose="020B0604020202020204" pitchFamily="34" charset="0"/>
            <a:cs typeface="Arial" panose="020B0604020202020204" pitchFamily="34" charset="0"/>
          </a:endParaRPr>
        </a:p>
      </dgm:t>
    </dgm:pt>
    <dgm:pt modelId="{0DEFEA40-6F6D-4935-A2FE-E07F46A54B79}" type="sibTrans" cxnId="{51765425-F6D9-4337-A6FD-280CA404E222}">
      <dgm:prSet/>
      <dgm:spPr/>
      <dgm:t>
        <a:bodyPr/>
        <a:lstStyle/>
        <a:p>
          <a:endParaRPr lang="en-US"/>
        </a:p>
      </dgm:t>
    </dgm:pt>
    <dgm:pt modelId="{D2D4DA39-E5C6-49BD-AE4B-732B182F8E78}">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Restricted fat diet</a:t>
          </a:r>
          <a:endParaRPr lang="en-US" sz="1100" dirty="0">
            <a:solidFill>
              <a:schemeClr val="bg1"/>
            </a:solidFill>
            <a:latin typeface="Arial" panose="020B0604020202020204" pitchFamily="34" charset="0"/>
            <a:cs typeface="Arial" panose="020B0604020202020204" pitchFamily="34" charset="0"/>
          </a:endParaRPr>
        </a:p>
      </dgm:t>
    </dgm:pt>
    <dgm:pt modelId="{F1015AF8-EA95-4315-88A9-0051DE2EFFCA}" type="parTrans" cxnId="{900C0F7A-828C-4A15-B935-4B7E83B0584B}">
      <dgm:prSet/>
      <dgm:spPr>
        <a:ln w="12700">
          <a:solidFill>
            <a:srgbClr val="626366"/>
          </a:solidFill>
        </a:ln>
      </dgm:spPr>
      <dgm:t>
        <a:bodyPr/>
        <a:lstStyle/>
        <a:p>
          <a:endParaRPr lang="en-US">
            <a:latin typeface="Arial" panose="020B0604020202020204" pitchFamily="34" charset="0"/>
            <a:cs typeface="Arial" panose="020B0604020202020204" pitchFamily="34" charset="0"/>
          </a:endParaRPr>
        </a:p>
      </dgm:t>
    </dgm:pt>
    <dgm:pt modelId="{C55C4F4B-D8C6-47E1-BA09-05BE1DDBA63E}" type="sibTrans" cxnId="{900C0F7A-828C-4A15-B935-4B7E83B0584B}">
      <dgm:prSet/>
      <dgm:spPr/>
      <dgm:t>
        <a:bodyPr/>
        <a:lstStyle/>
        <a:p>
          <a:endParaRPr lang="en-US"/>
        </a:p>
      </dgm:t>
    </dgm:pt>
    <dgm:pt modelId="{B9F3CD7C-1EFD-416D-9EA1-B96B299A18A8}">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Restricted carbohydrate diet</a:t>
          </a:r>
          <a:endParaRPr lang="en-US" sz="1100" dirty="0">
            <a:solidFill>
              <a:schemeClr val="bg1"/>
            </a:solidFill>
            <a:latin typeface="Arial" panose="020B0604020202020204" pitchFamily="34" charset="0"/>
            <a:cs typeface="Arial" panose="020B0604020202020204" pitchFamily="34" charset="0"/>
          </a:endParaRPr>
        </a:p>
      </dgm:t>
    </dgm:pt>
    <dgm:pt modelId="{5C9B9E11-6073-40AE-88A9-9D8EC45DE302}" type="parTrans" cxnId="{5115E03E-CF71-4539-AB0A-EAE5CE3CADB8}">
      <dgm:prSet/>
      <dgm:spPr>
        <a:ln w="12700">
          <a:solidFill>
            <a:srgbClr val="626366"/>
          </a:solidFill>
        </a:ln>
      </dgm:spPr>
      <dgm:t>
        <a:bodyPr/>
        <a:lstStyle/>
        <a:p>
          <a:endParaRPr lang="en-US">
            <a:latin typeface="Arial" panose="020B0604020202020204" pitchFamily="34" charset="0"/>
            <a:cs typeface="Arial" panose="020B0604020202020204" pitchFamily="34" charset="0"/>
          </a:endParaRPr>
        </a:p>
      </dgm:t>
    </dgm:pt>
    <dgm:pt modelId="{24785955-43B9-480E-876C-497B36B21395}" type="sibTrans" cxnId="{5115E03E-CF71-4539-AB0A-EAE5CE3CADB8}">
      <dgm:prSet/>
      <dgm:spPr/>
      <dgm:t>
        <a:bodyPr/>
        <a:lstStyle/>
        <a:p>
          <a:endParaRPr lang="en-US"/>
        </a:p>
      </dgm:t>
    </dgm:pt>
    <dgm:pt modelId="{88A3B501-18FA-4AF3-895B-0D01ADA87FB5}">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Very low-calorie diets: </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Less than 800 kcal/day</a:t>
          </a:r>
          <a:endParaRPr lang="en-US" sz="1100" dirty="0">
            <a:solidFill>
              <a:schemeClr val="bg1"/>
            </a:solidFill>
            <a:latin typeface="Arial" panose="020B0604020202020204" pitchFamily="34" charset="0"/>
            <a:cs typeface="Arial" panose="020B0604020202020204" pitchFamily="34" charset="0"/>
          </a:endParaRPr>
        </a:p>
      </dgm:t>
    </dgm:pt>
    <dgm:pt modelId="{4AB941A5-9953-4F44-A260-B1A5829128FF}" type="parTrans" cxnId="{DA075D6E-334A-413F-82B8-558598F9969A}">
      <dgm:prSet/>
      <dgm:spPr>
        <a:ln w="12700">
          <a:solidFill>
            <a:srgbClr val="626366"/>
          </a:solidFill>
        </a:ln>
      </dgm:spPr>
      <dgm:t>
        <a:bodyPr/>
        <a:lstStyle/>
        <a:p>
          <a:endParaRPr lang="en-US">
            <a:latin typeface="Arial" panose="020B0604020202020204" pitchFamily="34" charset="0"/>
            <a:cs typeface="Arial" panose="020B0604020202020204" pitchFamily="34" charset="0"/>
          </a:endParaRPr>
        </a:p>
      </dgm:t>
    </dgm:pt>
    <dgm:pt modelId="{D3BADF45-6824-4B57-942B-8BCAAE8C0AA6}" type="sibTrans" cxnId="{DA075D6E-334A-413F-82B8-558598F9969A}">
      <dgm:prSet/>
      <dgm:spPr/>
      <dgm:t>
        <a:bodyPr/>
        <a:lstStyle/>
        <a:p>
          <a:endParaRPr lang="en-US"/>
        </a:p>
      </dgm:t>
    </dgm:pt>
    <dgm:pt modelId="{F8967F56-EBFF-47D4-BF8D-F6F21587E468}">
      <dgm:prSet phldrT="[Text]" custT="1"/>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Physician supervision recommended</a:t>
          </a:r>
          <a:endParaRPr lang="en-US" sz="1100" dirty="0">
            <a:solidFill>
              <a:schemeClr val="bg1"/>
            </a:solidFill>
            <a:latin typeface="Arial" panose="020B0604020202020204" pitchFamily="34" charset="0"/>
            <a:cs typeface="Arial" panose="020B0604020202020204" pitchFamily="34" charset="0"/>
          </a:endParaRPr>
        </a:p>
      </dgm:t>
    </dgm:pt>
    <dgm:pt modelId="{52667840-C6C0-4F1F-A6B7-7C05182124BA}" type="parTrans" cxnId="{73F022BA-D70F-4990-899C-C6918B7EC899}">
      <dgm:prSet/>
      <dgm:spPr>
        <a:ln w="12700">
          <a:solidFill>
            <a:srgbClr val="626366"/>
          </a:solidFill>
        </a:ln>
      </dgm:spPr>
      <dgm:t>
        <a:bodyPr/>
        <a:lstStyle/>
        <a:p>
          <a:endParaRPr lang="en-US">
            <a:latin typeface="Arial" panose="020B0604020202020204" pitchFamily="34" charset="0"/>
            <a:cs typeface="Arial" panose="020B0604020202020204" pitchFamily="34" charset="0"/>
          </a:endParaRPr>
        </a:p>
      </dgm:t>
    </dgm:pt>
    <dgm:pt modelId="{30C348E6-9923-49DD-AB8F-110A6CF4D07B}" type="sibTrans" cxnId="{73F022BA-D70F-4990-899C-C6918B7EC899}">
      <dgm:prSet/>
      <dgm:spPr/>
      <dgm:t>
        <a:bodyPr/>
        <a:lstStyle/>
        <a:p>
          <a:endParaRPr lang="en-US"/>
        </a:p>
      </dgm:t>
    </dgm:pt>
    <dgm:pt modelId="{24E17CBA-A343-43D3-9A05-7863EA377798}">
      <dgm:prSet phldrT="[Text]" custT="1"/>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Recommended for shorter durations</a:t>
          </a:r>
          <a:endParaRPr lang="en-US" sz="1100" dirty="0">
            <a:solidFill>
              <a:schemeClr val="bg1"/>
            </a:solidFill>
            <a:latin typeface="Arial" panose="020B0604020202020204" pitchFamily="34" charset="0"/>
            <a:cs typeface="Arial" panose="020B0604020202020204" pitchFamily="34" charset="0"/>
          </a:endParaRPr>
        </a:p>
      </dgm:t>
    </dgm:pt>
    <dgm:pt modelId="{691CBD88-0F17-4EF9-B503-5786B2639F61}" type="parTrans" cxnId="{756F4E83-738C-4FA8-A241-4BB5FCD04DBF}">
      <dgm:prSet/>
      <dgm:spPr>
        <a:ln w="12700">
          <a:solidFill>
            <a:srgbClr val="626366"/>
          </a:solidFill>
        </a:ln>
      </dgm:spPr>
      <dgm:t>
        <a:bodyPr/>
        <a:lstStyle/>
        <a:p>
          <a:endParaRPr lang="en-US"/>
        </a:p>
      </dgm:t>
    </dgm:pt>
    <dgm:pt modelId="{EF4462CD-A535-4123-A616-B1420572CDC1}" type="sibTrans" cxnId="{756F4E83-738C-4FA8-A241-4BB5FCD04DBF}">
      <dgm:prSet/>
      <dgm:spPr/>
      <dgm:t>
        <a:bodyPr/>
        <a:lstStyle/>
        <a:p>
          <a:endParaRPr lang="en-US"/>
        </a:p>
      </dgm:t>
    </dgm:pt>
    <dgm:pt modelId="{B969536B-452B-41D3-9747-FC9668C7B753}">
      <dgm:prSet phldrT="[Text]" custT="1"/>
      <dgm:spPr>
        <a:solidFill>
          <a:srgbClr val="EE7623">
            <a:alpha val="90000"/>
          </a:srgbClr>
        </a:solidFill>
        <a:ln w="3175">
          <a:solidFill>
            <a:srgbClr val="626366"/>
          </a:solidFill>
        </a:ln>
      </dgm:spPr>
      <dgm:t>
        <a:bodyPr/>
        <a:lstStyle/>
        <a:p>
          <a:r>
            <a:rPr lang="en-US" sz="1100" dirty="0" smtClean="0">
              <a:solidFill>
                <a:schemeClr val="bg1"/>
              </a:solidFill>
              <a:latin typeface="Arial" panose="020B0604020202020204" pitchFamily="34" charset="0"/>
              <a:cs typeface="Arial" panose="020B0604020202020204" pitchFamily="34" charset="0"/>
            </a:rPr>
            <a:t>Full meal-replacement programs</a:t>
          </a:r>
          <a:endParaRPr lang="en-US" sz="1100" dirty="0">
            <a:solidFill>
              <a:schemeClr val="bg1"/>
            </a:solidFill>
            <a:latin typeface="Arial" panose="020B0604020202020204" pitchFamily="34" charset="0"/>
            <a:cs typeface="Arial" panose="020B0604020202020204" pitchFamily="34" charset="0"/>
          </a:endParaRPr>
        </a:p>
      </dgm:t>
    </dgm:pt>
    <dgm:pt modelId="{A615C95B-CE10-479F-B103-FA41FF26B093}" type="parTrans" cxnId="{C249D4AB-F0FC-41DB-ACFA-9ACBAA39B3AB}">
      <dgm:prSet/>
      <dgm:spPr>
        <a:ln w="12700">
          <a:solidFill>
            <a:srgbClr val="626366"/>
          </a:solidFill>
        </a:ln>
      </dgm:spPr>
      <dgm:t>
        <a:bodyPr/>
        <a:lstStyle/>
        <a:p>
          <a:endParaRPr lang="en-US"/>
        </a:p>
      </dgm:t>
    </dgm:pt>
    <dgm:pt modelId="{63FBBE91-C960-4177-841A-D7F816BF473B}" type="sibTrans" cxnId="{C249D4AB-F0FC-41DB-ACFA-9ACBAA39B3AB}">
      <dgm:prSet/>
      <dgm:spPr/>
      <dgm:t>
        <a:bodyPr/>
        <a:lstStyle/>
        <a:p>
          <a:endParaRPr lang="en-US"/>
        </a:p>
      </dgm:t>
    </dgm:pt>
    <dgm:pt modelId="{F7A7BC83-6613-44AE-A521-9A4A9C13E895}">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950" dirty="0" smtClean="0">
              <a:solidFill>
                <a:schemeClr val="bg1"/>
              </a:solidFill>
              <a:latin typeface="Arial" panose="020B0604020202020204" pitchFamily="34" charset="0"/>
              <a:cs typeface="Arial" panose="020B0604020202020204" pitchFamily="34" charset="0"/>
            </a:rPr>
            <a:t>Low-fat diet: </a:t>
          </a:r>
        </a:p>
        <a:p>
          <a:r>
            <a:rPr lang="en-US" sz="950" dirty="0" smtClean="0">
              <a:solidFill>
                <a:schemeClr val="bg1"/>
              </a:solidFill>
              <a:latin typeface="Arial" panose="020B0604020202020204" pitchFamily="34" charset="0"/>
              <a:cs typeface="Arial" panose="020B0604020202020204" pitchFamily="34" charset="0"/>
            </a:rPr>
            <a:t>&lt;30% fat calories</a:t>
          </a:r>
          <a:endParaRPr lang="en-US" sz="950" dirty="0">
            <a:solidFill>
              <a:schemeClr val="bg1"/>
            </a:solidFill>
            <a:latin typeface="Arial" panose="020B0604020202020204" pitchFamily="34" charset="0"/>
            <a:cs typeface="Arial" panose="020B0604020202020204" pitchFamily="34" charset="0"/>
          </a:endParaRPr>
        </a:p>
      </dgm:t>
    </dgm:pt>
    <dgm:pt modelId="{7D335D3C-8982-48FA-95F0-0871AC016BD9}" type="parTrans" cxnId="{36B96423-F327-4894-A1BA-B9318C40B03D}">
      <dgm:prSet/>
      <dgm:spPr>
        <a:ln w="12700">
          <a:solidFill>
            <a:srgbClr val="626366"/>
          </a:solidFill>
        </a:ln>
      </dgm:spPr>
      <dgm:t>
        <a:bodyPr/>
        <a:lstStyle/>
        <a:p>
          <a:endParaRPr lang="en-US"/>
        </a:p>
      </dgm:t>
    </dgm:pt>
    <dgm:pt modelId="{0625893D-F78C-4088-951B-E459F3337E45}" type="sibTrans" cxnId="{36B96423-F327-4894-A1BA-B9318C40B03D}">
      <dgm:prSet/>
      <dgm:spPr/>
      <dgm:t>
        <a:bodyPr/>
        <a:lstStyle/>
        <a:p>
          <a:endParaRPr lang="en-US"/>
        </a:p>
      </dgm:t>
    </dgm:pt>
    <dgm:pt modelId="{EFBAB9B4-5735-43A8-8574-28C08C270D45}">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950" dirty="0" smtClean="0">
              <a:solidFill>
                <a:schemeClr val="bg1"/>
              </a:solidFill>
              <a:latin typeface="Arial" panose="020B0604020202020204" pitchFamily="34" charset="0"/>
              <a:cs typeface="Arial" panose="020B0604020202020204" pitchFamily="34" charset="0"/>
            </a:rPr>
            <a:t>Very low-fat diet: &lt;10% fat calories</a:t>
          </a:r>
          <a:endParaRPr lang="en-US" sz="950" dirty="0">
            <a:solidFill>
              <a:schemeClr val="bg1"/>
            </a:solidFill>
            <a:latin typeface="Arial" panose="020B0604020202020204" pitchFamily="34" charset="0"/>
            <a:cs typeface="Arial" panose="020B0604020202020204" pitchFamily="34" charset="0"/>
          </a:endParaRPr>
        </a:p>
      </dgm:t>
    </dgm:pt>
    <dgm:pt modelId="{9AE5813B-89DB-46C7-B850-60FB4448405C}" type="parTrans" cxnId="{D776F99E-BEE5-4513-822B-CE7B6C0CBF17}">
      <dgm:prSet/>
      <dgm:spPr>
        <a:ln w="12700">
          <a:solidFill>
            <a:srgbClr val="626366"/>
          </a:solidFill>
        </a:ln>
      </dgm:spPr>
      <dgm:t>
        <a:bodyPr/>
        <a:lstStyle/>
        <a:p>
          <a:endParaRPr lang="en-US"/>
        </a:p>
      </dgm:t>
    </dgm:pt>
    <dgm:pt modelId="{E74B4236-9146-4362-ACE3-262A0450F7AE}" type="sibTrans" cxnId="{D776F99E-BEE5-4513-822B-CE7B6C0CBF17}">
      <dgm:prSet/>
      <dgm:spPr/>
      <dgm:t>
        <a:bodyPr/>
        <a:lstStyle/>
        <a:p>
          <a:endParaRPr lang="en-US"/>
        </a:p>
      </dgm:t>
    </dgm:pt>
    <dgm:pt modelId="{EBAFA6E0-6749-4FBB-8649-F7D086FCB76C}">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950" dirty="0" smtClean="0">
              <a:solidFill>
                <a:schemeClr val="bg1"/>
              </a:solidFill>
              <a:latin typeface="Arial" panose="020B0604020202020204" pitchFamily="34" charset="0"/>
              <a:cs typeface="Arial" panose="020B0604020202020204" pitchFamily="34" charset="0"/>
            </a:rPr>
            <a:t>Low-glycemic diet:</a:t>
          </a:r>
          <a:endParaRPr lang="en-US" sz="950" dirty="0">
            <a:solidFill>
              <a:schemeClr val="bg1"/>
            </a:solidFill>
            <a:latin typeface="Arial" panose="020B0604020202020204" pitchFamily="34" charset="0"/>
            <a:cs typeface="Arial" panose="020B0604020202020204" pitchFamily="34" charset="0"/>
          </a:endParaRPr>
        </a:p>
      </dgm:t>
    </dgm:pt>
    <dgm:pt modelId="{0C5EBF6F-7CEB-441B-94B5-9304140844F9}" type="parTrans" cxnId="{B19805C6-754C-4863-93A1-0310A98F681C}">
      <dgm:prSet/>
      <dgm:spPr>
        <a:ln w="12700">
          <a:solidFill>
            <a:srgbClr val="626366"/>
          </a:solidFill>
        </a:ln>
      </dgm:spPr>
      <dgm:t>
        <a:bodyPr/>
        <a:lstStyle/>
        <a:p>
          <a:endParaRPr lang="en-US"/>
        </a:p>
      </dgm:t>
    </dgm:pt>
    <dgm:pt modelId="{0B607A5F-D05D-44DB-AC74-7AB92C8A53C3}" type="sibTrans" cxnId="{B19805C6-754C-4863-93A1-0310A98F681C}">
      <dgm:prSet/>
      <dgm:spPr/>
      <dgm:t>
        <a:bodyPr/>
        <a:lstStyle/>
        <a:p>
          <a:endParaRPr lang="en-US"/>
        </a:p>
      </dgm:t>
    </dgm:pt>
    <dgm:pt modelId="{50F0475C-FBD1-4E4F-8FE0-C4DAEA46F082}">
      <dgm:prSet phldrT="[Text]" custT="1">
        <dgm:style>
          <a:lnRef idx="2">
            <a:schemeClr val="accent1"/>
          </a:lnRef>
          <a:fillRef idx="1">
            <a:schemeClr val="lt1"/>
          </a:fillRef>
          <a:effectRef idx="0">
            <a:schemeClr val="accent1"/>
          </a:effectRef>
          <a:fontRef idx="minor">
            <a:schemeClr val="dk1"/>
          </a:fontRef>
        </dgm:style>
      </dgm:prSet>
      <dgm:spPr>
        <a:solidFill>
          <a:srgbClr val="EE7623">
            <a:alpha val="90000"/>
          </a:srgbClr>
        </a:solidFill>
        <a:ln w="3175">
          <a:solidFill>
            <a:srgbClr val="626366"/>
          </a:solidFill>
        </a:ln>
      </dgm:spPr>
      <dgm:t>
        <a:bodyPr/>
        <a:lstStyle/>
        <a:p>
          <a:r>
            <a:rPr lang="en-US" sz="950" dirty="0" smtClean="0">
              <a:solidFill>
                <a:schemeClr val="bg1"/>
              </a:solidFill>
              <a:latin typeface="Arial" panose="020B0604020202020204" pitchFamily="34" charset="0"/>
              <a:cs typeface="Arial" panose="020B0604020202020204" pitchFamily="34" charset="0"/>
            </a:rPr>
            <a:t>Low-carbohydrate diet</a:t>
          </a:r>
        </a:p>
        <a:p>
          <a:r>
            <a:rPr lang="en-US" sz="950" dirty="0" smtClean="0">
              <a:solidFill>
                <a:schemeClr val="bg1"/>
              </a:solidFill>
              <a:latin typeface="Arial" panose="020B0604020202020204" pitchFamily="34" charset="0"/>
              <a:cs typeface="Arial" panose="020B0604020202020204" pitchFamily="34" charset="0"/>
            </a:rPr>
            <a:t> 50-150 grams/day</a:t>
          </a:r>
          <a:endParaRPr lang="en-US" sz="950" dirty="0">
            <a:solidFill>
              <a:schemeClr val="bg1"/>
            </a:solidFill>
            <a:latin typeface="Arial" panose="020B0604020202020204" pitchFamily="34" charset="0"/>
            <a:cs typeface="Arial" panose="020B0604020202020204" pitchFamily="34" charset="0"/>
          </a:endParaRPr>
        </a:p>
      </dgm:t>
    </dgm:pt>
    <dgm:pt modelId="{83EEA204-911E-4006-B8D1-2AA2CA9255B9}" type="parTrans" cxnId="{4B8522B8-DE62-49E0-9433-C3F8D5A5392D}">
      <dgm:prSet/>
      <dgm:spPr>
        <a:ln w="12700">
          <a:solidFill>
            <a:srgbClr val="626366"/>
          </a:solidFill>
        </a:ln>
      </dgm:spPr>
      <dgm:t>
        <a:bodyPr/>
        <a:lstStyle/>
        <a:p>
          <a:endParaRPr lang="en-US"/>
        </a:p>
      </dgm:t>
    </dgm:pt>
    <dgm:pt modelId="{AD704E5B-E446-43E2-BC81-FC8E6C3F4F3F}" type="sibTrans" cxnId="{4B8522B8-DE62-49E0-9433-C3F8D5A5392D}">
      <dgm:prSet/>
      <dgm:spPr/>
      <dgm:t>
        <a:bodyPr/>
        <a:lstStyle/>
        <a:p>
          <a:endParaRPr lang="en-US"/>
        </a:p>
      </dgm:t>
    </dgm:pt>
    <dgm:pt modelId="{449C3832-1A5B-4F83-9B3E-2989655B007D}">
      <dgm:prSet custT="1"/>
      <dgm:spPr>
        <a:solidFill>
          <a:srgbClr val="EE7623"/>
        </a:solidFill>
        <a:ln w="3175">
          <a:solidFill>
            <a:srgbClr val="626366"/>
          </a:solidFill>
        </a:ln>
      </dgm:spPr>
      <dgm:t>
        <a:bodyPr/>
        <a:lstStyle/>
        <a:p>
          <a:pPr defTabSz="444500">
            <a:lnSpc>
              <a:spcPct val="90000"/>
            </a:lnSpc>
            <a:spcBef>
              <a:spcPct val="0"/>
            </a:spcBef>
            <a:spcAft>
              <a:spcPct val="35000"/>
            </a:spcAft>
          </a:pPr>
          <a:endParaRPr lang="en-US" sz="1000" dirty="0" smtClean="0">
            <a:solidFill>
              <a:schemeClr val="bg1"/>
            </a:solidFill>
            <a:latin typeface="Arial" panose="020B0604020202020204" pitchFamily="34" charset="0"/>
            <a:cs typeface="Arial" panose="020B0604020202020204" pitchFamily="34" charset="0"/>
          </a:endParaRPr>
        </a:p>
        <a:p>
          <a:pPr defTabSz="444500">
            <a:lnSpc>
              <a:spcPct val="90000"/>
            </a:lnSpc>
            <a:spcBef>
              <a:spcPct val="0"/>
            </a:spcBef>
            <a:spcAft>
              <a:spcPct val="35000"/>
            </a:spcAft>
          </a:pPr>
          <a:endParaRPr lang="en-US" sz="950" dirty="0" smtClean="0">
            <a:solidFill>
              <a:schemeClr val="bg1"/>
            </a:solidFill>
            <a:latin typeface="Arial" panose="020B0604020202020204" pitchFamily="34" charset="0"/>
            <a:cs typeface="Arial" panose="020B0604020202020204" pitchFamily="34" charset="0"/>
          </a:endParaRPr>
        </a:p>
        <a:p>
          <a:pPr defTabSz="444500">
            <a:lnSpc>
              <a:spcPct val="90000"/>
            </a:lnSpc>
            <a:spcBef>
              <a:spcPct val="0"/>
            </a:spcBef>
            <a:spcAft>
              <a:spcPct val="35000"/>
            </a:spcAft>
          </a:pPr>
          <a:r>
            <a:rPr lang="en-US" sz="950" dirty="0" smtClean="0">
              <a:solidFill>
                <a:schemeClr val="bg1"/>
              </a:solidFill>
              <a:latin typeface="Arial" panose="020B0604020202020204" pitchFamily="34" charset="0"/>
              <a:cs typeface="Arial" panose="020B0604020202020204" pitchFamily="34" charset="0"/>
            </a:rPr>
            <a:t>Very</a:t>
          </a:r>
          <a:r>
            <a:rPr lang="en-US" sz="950" baseline="0" dirty="0" smtClean="0">
              <a:solidFill>
                <a:schemeClr val="bg1"/>
              </a:solidFill>
              <a:latin typeface="Arial" panose="020B0604020202020204" pitchFamily="34" charset="0"/>
              <a:cs typeface="Arial" panose="020B0604020202020204" pitchFamily="34" charset="0"/>
            </a:rPr>
            <a:t> low carbohydrate diet</a:t>
          </a:r>
        </a:p>
        <a:p>
          <a:pPr marL="0" marR="0" indent="0" defTabSz="914400" eaLnBrk="1" fontAlgn="auto" latinLnBrk="0" hangingPunct="1">
            <a:lnSpc>
              <a:spcPct val="100000"/>
            </a:lnSpc>
            <a:spcBef>
              <a:spcPts val="0"/>
            </a:spcBef>
            <a:spcAft>
              <a:spcPts val="0"/>
            </a:spcAft>
            <a:buClrTx/>
            <a:buSzTx/>
            <a:buFontTx/>
            <a:buNone/>
            <a:tabLst/>
            <a:defRPr/>
          </a:pPr>
          <a:r>
            <a:rPr lang="en-US" sz="950" baseline="0" dirty="0" smtClean="0">
              <a:solidFill>
                <a:schemeClr val="bg1"/>
              </a:solidFill>
              <a:latin typeface="Arial" panose="020B0604020202020204" pitchFamily="34" charset="0"/>
              <a:cs typeface="Arial" panose="020B0604020202020204" pitchFamily="34" charset="0"/>
            </a:rPr>
            <a:t>&lt;50 grams/day</a:t>
          </a:r>
          <a:endParaRPr lang="en-US" sz="950" dirty="0" smtClean="0">
            <a:solidFill>
              <a:schemeClr val="bg1"/>
            </a:solidFill>
            <a:latin typeface="Arial" panose="020B0604020202020204" pitchFamily="34" charset="0"/>
            <a:cs typeface="Arial" panose="020B0604020202020204" pitchFamily="34" charset="0"/>
          </a:endParaRPr>
        </a:p>
        <a:p>
          <a:pPr defTabSz="444500">
            <a:lnSpc>
              <a:spcPct val="90000"/>
            </a:lnSpc>
            <a:spcBef>
              <a:spcPct val="0"/>
            </a:spcBef>
            <a:spcAft>
              <a:spcPct val="35000"/>
            </a:spcAft>
          </a:pPr>
          <a:r>
            <a:rPr lang="en-US" sz="950" baseline="0" dirty="0" smtClean="0">
              <a:solidFill>
                <a:schemeClr val="bg1"/>
              </a:solidFill>
              <a:latin typeface="Arial" panose="020B0604020202020204" pitchFamily="34" charset="0"/>
              <a:cs typeface="Arial" panose="020B0604020202020204" pitchFamily="34" charset="0"/>
            </a:rPr>
            <a:t>(with or without nutritional ketosis) </a:t>
          </a:r>
        </a:p>
        <a:p>
          <a:pPr defTabSz="444500">
            <a:lnSpc>
              <a:spcPct val="90000"/>
            </a:lnSpc>
            <a:spcBef>
              <a:spcPct val="0"/>
            </a:spcBef>
            <a:spcAft>
              <a:spcPct val="35000"/>
            </a:spcAft>
          </a:pPr>
          <a:endParaRPr lang="en-US" dirty="0">
            <a:solidFill>
              <a:schemeClr val="bg1"/>
            </a:solidFill>
          </a:endParaRPr>
        </a:p>
      </dgm:t>
    </dgm:pt>
    <dgm:pt modelId="{A70F3EB5-6B28-4C74-9A85-E39C5D032FD5}" type="parTrans" cxnId="{286E94E5-C5A4-4462-9B82-5CE750FA0DC3}">
      <dgm:prSet/>
      <dgm:spPr>
        <a:ln w="12700">
          <a:solidFill>
            <a:srgbClr val="626366"/>
          </a:solidFill>
        </a:ln>
      </dgm:spPr>
      <dgm:t>
        <a:bodyPr/>
        <a:lstStyle/>
        <a:p>
          <a:endParaRPr lang="en-US"/>
        </a:p>
      </dgm:t>
    </dgm:pt>
    <dgm:pt modelId="{18F8F9A1-279B-4626-BFDF-618B3B7FA433}" type="sibTrans" cxnId="{286E94E5-C5A4-4462-9B82-5CE750FA0DC3}">
      <dgm:prSet/>
      <dgm:spPr/>
      <dgm:t>
        <a:bodyPr/>
        <a:lstStyle/>
        <a:p>
          <a:endParaRPr lang="en-US"/>
        </a:p>
      </dgm:t>
    </dgm:pt>
    <dgm:pt modelId="{62505F79-EC86-4DCE-8558-07D4832111D3}" type="pres">
      <dgm:prSet presAssocID="{E0C3C54F-4B27-4F72-8D6D-85A8D1332CD7}" presName="hierChild1" presStyleCnt="0">
        <dgm:presLayoutVars>
          <dgm:orgChart val="1"/>
          <dgm:chPref val="1"/>
          <dgm:dir/>
          <dgm:animOne val="branch"/>
          <dgm:animLvl val="lvl"/>
          <dgm:resizeHandles/>
        </dgm:presLayoutVars>
      </dgm:prSet>
      <dgm:spPr/>
      <dgm:t>
        <a:bodyPr/>
        <a:lstStyle/>
        <a:p>
          <a:endParaRPr lang="en-US"/>
        </a:p>
      </dgm:t>
    </dgm:pt>
    <dgm:pt modelId="{1E4E948D-C250-4683-A2E5-53F193619B2B}" type="pres">
      <dgm:prSet presAssocID="{71C39E26-366C-4589-81A5-0FCCF03654C8}" presName="hierRoot1" presStyleCnt="0">
        <dgm:presLayoutVars>
          <dgm:hierBranch val="init"/>
        </dgm:presLayoutVars>
      </dgm:prSet>
      <dgm:spPr/>
    </dgm:pt>
    <dgm:pt modelId="{86B3F081-36E7-425D-9509-F4477B35B943}" type="pres">
      <dgm:prSet presAssocID="{71C39E26-366C-4589-81A5-0FCCF03654C8}" presName="rootComposite1" presStyleCnt="0"/>
      <dgm:spPr/>
    </dgm:pt>
    <dgm:pt modelId="{0AE2ED74-E302-4371-BCFE-08ABC6FEDF1D}" type="pres">
      <dgm:prSet presAssocID="{71C39E26-366C-4589-81A5-0FCCF03654C8}" presName="rootText1" presStyleLbl="node0" presStyleIdx="0" presStyleCnt="1" custScaleX="470370">
        <dgm:presLayoutVars>
          <dgm:chPref val="3"/>
        </dgm:presLayoutVars>
      </dgm:prSet>
      <dgm:spPr>
        <a:prstGeom prst="roundRect">
          <a:avLst/>
        </a:prstGeom>
      </dgm:spPr>
      <dgm:t>
        <a:bodyPr/>
        <a:lstStyle/>
        <a:p>
          <a:endParaRPr lang="en-US"/>
        </a:p>
      </dgm:t>
    </dgm:pt>
    <dgm:pt modelId="{850522DF-EC82-42F8-8A86-0809B72207C3}" type="pres">
      <dgm:prSet presAssocID="{71C39E26-366C-4589-81A5-0FCCF03654C8}" presName="rootConnector1" presStyleLbl="node1" presStyleIdx="0" presStyleCnt="0"/>
      <dgm:spPr/>
      <dgm:t>
        <a:bodyPr/>
        <a:lstStyle/>
        <a:p>
          <a:endParaRPr lang="en-US"/>
        </a:p>
      </dgm:t>
    </dgm:pt>
    <dgm:pt modelId="{FC671A36-B5F3-46E0-86AC-DB53E6A7C9F2}" type="pres">
      <dgm:prSet presAssocID="{71C39E26-366C-4589-81A5-0FCCF03654C8}" presName="hierChild2" presStyleCnt="0"/>
      <dgm:spPr/>
    </dgm:pt>
    <dgm:pt modelId="{D78F9D7F-BD9D-418B-99B7-B72CD86E01DD}" type="pres">
      <dgm:prSet presAssocID="{EB4C907D-4A80-4CE2-B662-88DC7D630990}" presName="Name37" presStyleLbl="parChTrans1D2" presStyleIdx="0" presStyleCnt="2"/>
      <dgm:spPr/>
      <dgm:t>
        <a:bodyPr/>
        <a:lstStyle/>
        <a:p>
          <a:endParaRPr lang="en-US"/>
        </a:p>
      </dgm:t>
    </dgm:pt>
    <dgm:pt modelId="{4BE74394-C7CF-4D47-9176-ACB210A6F375}" type="pres">
      <dgm:prSet presAssocID="{CFA38D89-0F85-4379-A74D-5C41618112EB}" presName="hierRoot2" presStyleCnt="0">
        <dgm:presLayoutVars>
          <dgm:hierBranch val="init"/>
        </dgm:presLayoutVars>
      </dgm:prSet>
      <dgm:spPr/>
    </dgm:pt>
    <dgm:pt modelId="{F9529C51-B28B-4E63-9092-192155D63A21}" type="pres">
      <dgm:prSet presAssocID="{CFA38D89-0F85-4379-A74D-5C41618112EB}" presName="rootComposite" presStyleCnt="0"/>
      <dgm:spPr/>
    </dgm:pt>
    <dgm:pt modelId="{8CD1911D-30ED-4FAC-90C6-959441ECDAC9}" type="pres">
      <dgm:prSet presAssocID="{CFA38D89-0F85-4379-A74D-5C41618112EB}" presName="rootText" presStyleLbl="node2" presStyleIdx="0" presStyleCnt="2" custScaleX="155674" custLinFactNeighborX="-24273">
        <dgm:presLayoutVars>
          <dgm:chPref val="3"/>
        </dgm:presLayoutVars>
      </dgm:prSet>
      <dgm:spPr>
        <a:prstGeom prst="roundRect">
          <a:avLst/>
        </a:prstGeom>
      </dgm:spPr>
      <dgm:t>
        <a:bodyPr/>
        <a:lstStyle/>
        <a:p>
          <a:endParaRPr lang="en-US"/>
        </a:p>
      </dgm:t>
    </dgm:pt>
    <dgm:pt modelId="{FE3E8A3B-EE84-474A-951F-FDBBD106FBC3}" type="pres">
      <dgm:prSet presAssocID="{CFA38D89-0F85-4379-A74D-5C41618112EB}" presName="rootConnector" presStyleLbl="node2" presStyleIdx="0" presStyleCnt="2"/>
      <dgm:spPr/>
      <dgm:t>
        <a:bodyPr/>
        <a:lstStyle/>
        <a:p>
          <a:endParaRPr lang="en-US"/>
        </a:p>
      </dgm:t>
    </dgm:pt>
    <dgm:pt modelId="{E6143C04-75A0-413E-B030-9AB2801BAD32}" type="pres">
      <dgm:prSet presAssocID="{CFA38D89-0F85-4379-A74D-5C41618112EB}" presName="hierChild4" presStyleCnt="0"/>
      <dgm:spPr/>
    </dgm:pt>
    <dgm:pt modelId="{8934FED7-31F6-4C69-B180-B2033DE4A68B}" type="pres">
      <dgm:prSet presAssocID="{F1015AF8-EA95-4315-88A9-0051DE2EFFCA}" presName="Name37" presStyleLbl="parChTrans1D3" presStyleIdx="0" presStyleCnt="5"/>
      <dgm:spPr/>
      <dgm:t>
        <a:bodyPr/>
        <a:lstStyle/>
        <a:p>
          <a:endParaRPr lang="en-US"/>
        </a:p>
      </dgm:t>
    </dgm:pt>
    <dgm:pt modelId="{BC9C0D1C-24E4-4CCE-AA0D-AC175625F9B2}" type="pres">
      <dgm:prSet presAssocID="{D2D4DA39-E5C6-49BD-AE4B-732B182F8E78}" presName="hierRoot2" presStyleCnt="0">
        <dgm:presLayoutVars>
          <dgm:hierBranch val="init"/>
        </dgm:presLayoutVars>
      </dgm:prSet>
      <dgm:spPr/>
    </dgm:pt>
    <dgm:pt modelId="{CC0CB067-C0B1-46FD-B283-E764770FC470}" type="pres">
      <dgm:prSet presAssocID="{D2D4DA39-E5C6-49BD-AE4B-732B182F8E78}" presName="rootComposite" presStyleCnt="0"/>
      <dgm:spPr/>
    </dgm:pt>
    <dgm:pt modelId="{312CE607-94D3-49F6-BACB-3AB8DAF19CED}" type="pres">
      <dgm:prSet presAssocID="{D2D4DA39-E5C6-49BD-AE4B-732B182F8E78}" presName="rootText" presStyleLbl="node3" presStyleIdx="0" presStyleCnt="5" custScaleX="127318" custScaleY="114307" custLinFactX="-27521" custLinFactNeighborX="-100000">
        <dgm:presLayoutVars>
          <dgm:chPref val="3"/>
        </dgm:presLayoutVars>
      </dgm:prSet>
      <dgm:spPr>
        <a:prstGeom prst="roundRect">
          <a:avLst/>
        </a:prstGeom>
      </dgm:spPr>
      <dgm:t>
        <a:bodyPr/>
        <a:lstStyle/>
        <a:p>
          <a:endParaRPr lang="en-US"/>
        </a:p>
      </dgm:t>
    </dgm:pt>
    <dgm:pt modelId="{13D4CEF8-01D4-4916-8234-9EDC94AC6873}" type="pres">
      <dgm:prSet presAssocID="{D2D4DA39-E5C6-49BD-AE4B-732B182F8E78}" presName="rootConnector" presStyleLbl="node3" presStyleIdx="0" presStyleCnt="5"/>
      <dgm:spPr/>
      <dgm:t>
        <a:bodyPr/>
        <a:lstStyle/>
        <a:p>
          <a:endParaRPr lang="en-US"/>
        </a:p>
      </dgm:t>
    </dgm:pt>
    <dgm:pt modelId="{D363C572-F1A7-420D-A56F-675CEE2ADDC8}" type="pres">
      <dgm:prSet presAssocID="{D2D4DA39-E5C6-49BD-AE4B-732B182F8E78}" presName="hierChild4" presStyleCnt="0"/>
      <dgm:spPr/>
    </dgm:pt>
    <dgm:pt modelId="{FA8A5DD6-FD28-4E10-8687-C02C5093AF9A}" type="pres">
      <dgm:prSet presAssocID="{7D335D3C-8982-48FA-95F0-0871AC016BD9}" presName="Name37" presStyleLbl="parChTrans1D4" presStyleIdx="0" presStyleCnt="5"/>
      <dgm:spPr/>
      <dgm:t>
        <a:bodyPr/>
        <a:lstStyle/>
        <a:p>
          <a:endParaRPr lang="en-US"/>
        </a:p>
      </dgm:t>
    </dgm:pt>
    <dgm:pt modelId="{8BDA6B46-E431-4C87-AE91-B8950700F3BA}" type="pres">
      <dgm:prSet presAssocID="{F7A7BC83-6613-44AE-A521-9A4A9C13E895}" presName="hierRoot2" presStyleCnt="0">
        <dgm:presLayoutVars>
          <dgm:hierBranch val="init"/>
        </dgm:presLayoutVars>
      </dgm:prSet>
      <dgm:spPr/>
    </dgm:pt>
    <dgm:pt modelId="{E5C9ED74-6376-4BAF-849B-797E30885FFD}" type="pres">
      <dgm:prSet presAssocID="{F7A7BC83-6613-44AE-A521-9A4A9C13E895}" presName="rootComposite" presStyleCnt="0"/>
      <dgm:spPr/>
    </dgm:pt>
    <dgm:pt modelId="{A4DFDEAB-F38A-4C17-ACAC-C65C781526E1}" type="pres">
      <dgm:prSet presAssocID="{F7A7BC83-6613-44AE-A521-9A4A9C13E895}" presName="rootText" presStyleLbl="node4" presStyleIdx="0" presStyleCnt="5" custScaleX="114634" custLinFactX="-27521" custLinFactNeighborX="-100000">
        <dgm:presLayoutVars>
          <dgm:chPref val="3"/>
        </dgm:presLayoutVars>
      </dgm:prSet>
      <dgm:spPr>
        <a:prstGeom prst="roundRect">
          <a:avLst/>
        </a:prstGeom>
      </dgm:spPr>
      <dgm:t>
        <a:bodyPr/>
        <a:lstStyle/>
        <a:p>
          <a:endParaRPr lang="en-US"/>
        </a:p>
      </dgm:t>
    </dgm:pt>
    <dgm:pt modelId="{02E7DF61-05A2-4E35-8576-263880C07E10}" type="pres">
      <dgm:prSet presAssocID="{F7A7BC83-6613-44AE-A521-9A4A9C13E895}" presName="rootConnector" presStyleLbl="node4" presStyleIdx="0" presStyleCnt="5"/>
      <dgm:spPr/>
      <dgm:t>
        <a:bodyPr/>
        <a:lstStyle/>
        <a:p>
          <a:endParaRPr lang="en-US"/>
        </a:p>
      </dgm:t>
    </dgm:pt>
    <dgm:pt modelId="{3C47D32B-47D5-47E6-8B27-C4168D9E7AEF}" type="pres">
      <dgm:prSet presAssocID="{F7A7BC83-6613-44AE-A521-9A4A9C13E895}" presName="hierChild4" presStyleCnt="0"/>
      <dgm:spPr/>
    </dgm:pt>
    <dgm:pt modelId="{0828C0E5-578B-4D9B-BB0A-2DB88AAA4235}" type="pres">
      <dgm:prSet presAssocID="{F7A7BC83-6613-44AE-A521-9A4A9C13E895}" presName="hierChild5" presStyleCnt="0"/>
      <dgm:spPr/>
    </dgm:pt>
    <dgm:pt modelId="{83C130A7-82B4-4F43-AF5D-646CD2C73910}" type="pres">
      <dgm:prSet presAssocID="{9AE5813B-89DB-46C7-B850-60FB4448405C}" presName="Name37" presStyleLbl="parChTrans1D4" presStyleIdx="1" presStyleCnt="5"/>
      <dgm:spPr/>
      <dgm:t>
        <a:bodyPr/>
        <a:lstStyle/>
        <a:p>
          <a:endParaRPr lang="en-US"/>
        </a:p>
      </dgm:t>
    </dgm:pt>
    <dgm:pt modelId="{905DB5F1-372F-4D88-8792-ACA60B7A5990}" type="pres">
      <dgm:prSet presAssocID="{EFBAB9B4-5735-43A8-8574-28C08C270D45}" presName="hierRoot2" presStyleCnt="0">
        <dgm:presLayoutVars>
          <dgm:hierBranch val="init"/>
        </dgm:presLayoutVars>
      </dgm:prSet>
      <dgm:spPr/>
    </dgm:pt>
    <dgm:pt modelId="{BEAEF35D-E7B5-4285-8AC9-BA97CC61DA25}" type="pres">
      <dgm:prSet presAssocID="{EFBAB9B4-5735-43A8-8574-28C08C270D45}" presName="rootComposite" presStyleCnt="0"/>
      <dgm:spPr/>
    </dgm:pt>
    <dgm:pt modelId="{32B488C8-3699-465E-8D9C-D23944B25E75}" type="pres">
      <dgm:prSet presAssocID="{EFBAB9B4-5735-43A8-8574-28C08C270D45}" presName="rootText" presStyleLbl="node4" presStyleIdx="1" presStyleCnt="5" custScaleX="114634" custLinFactX="-27521" custLinFactNeighborX="-100000">
        <dgm:presLayoutVars>
          <dgm:chPref val="3"/>
        </dgm:presLayoutVars>
      </dgm:prSet>
      <dgm:spPr>
        <a:prstGeom prst="roundRect">
          <a:avLst/>
        </a:prstGeom>
      </dgm:spPr>
      <dgm:t>
        <a:bodyPr/>
        <a:lstStyle/>
        <a:p>
          <a:endParaRPr lang="en-US"/>
        </a:p>
      </dgm:t>
    </dgm:pt>
    <dgm:pt modelId="{5D1F4CCE-45F6-4228-A639-294FD9830CD9}" type="pres">
      <dgm:prSet presAssocID="{EFBAB9B4-5735-43A8-8574-28C08C270D45}" presName="rootConnector" presStyleLbl="node4" presStyleIdx="1" presStyleCnt="5"/>
      <dgm:spPr/>
      <dgm:t>
        <a:bodyPr/>
        <a:lstStyle/>
        <a:p>
          <a:endParaRPr lang="en-US"/>
        </a:p>
      </dgm:t>
    </dgm:pt>
    <dgm:pt modelId="{CF9280A4-A6EF-4DF9-BC36-867123E84C6D}" type="pres">
      <dgm:prSet presAssocID="{EFBAB9B4-5735-43A8-8574-28C08C270D45}" presName="hierChild4" presStyleCnt="0"/>
      <dgm:spPr/>
    </dgm:pt>
    <dgm:pt modelId="{88BB060A-419D-41E1-B902-37E5CA9372A7}" type="pres">
      <dgm:prSet presAssocID="{EFBAB9B4-5735-43A8-8574-28C08C270D45}" presName="hierChild5" presStyleCnt="0"/>
      <dgm:spPr/>
    </dgm:pt>
    <dgm:pt modelId="{7B977F06-2329-4E29-A8FC-598B98268478}" type="pres">
      <dgm:prSet presAssocID="{D2D4DA39-E5C6-49BD-AE4B-732B182F8E78}" presName="hierChild5" presStyleCnt="0"/>
      <dgm:spPr/>
    </dgm:pt>
    <dgm:pt modelId="{AFA2D44C-F715-4637-913F-B680E2DEC348}" type="pres">
      <dgm:prSet presAssocID="{5C9B9E11-6073-40AE-88A9-9D8EC45DE302}" presName="Name37" presStyleLbl="parChTrans1D3" presStyleIdx="1" presStyleCnt="5"/>
      <dgm:spPr/>
      <dgm:t>
        <a:bodyPr/>
        <a:lstStyle/>
        <a:p>
          <a:endParaRPr lang="en-US"/>
        </a:p>
      </dgm:t>
    </dgm:pt>
    <dgm:pt modelId="{A94FD729-E823-4539-9EB8-B32E68737109}" type="pres">
      <dgm:prSet presAssocID="{B9F3CD7C-1EFD-416D-9EA1-B96B299A18A8}" presName="hierRoot2" presStyleCnt="0">
        <dgm:presLayoutVars>
          <dgm:hierBranch val="init"/>
        </dgm:presLayoutVars>
      </dgm:prSet>
      <dgm:spPr/>
    </dgm:pt>
    <dgm:pt modelId="{A8AD0F5E-8E38-4F42-8607-4B49BDF0591B}" type="pres">
      <dgm:prSet presAssocID="{B9F3CD7C-1EFD-416D-9EA1-B96B299A18A8}" presName="rootComposite" presStyleCnt="0"/>
      <dgm:spPr/>
    </dgm:pt>
    <dgm:pt modelId="{DEE0CE9C-DEEA-4DC6-9438-F2ABE8CF74C4}" type="pres">
      <dgm:prSet presAssocID="{B9F3CD7C-1EFD-416D-9EA1-B96B299A18A8}" presName="rootText" presStyleLbl="node3" presStyleIdx="1" presStyleCnt="5" custScaleX="131106" custScaleY="113122" custLinFactNeighborX="-43720" custLinFactNeighborY="1987">
        <dgm:presLayoutVars>
          <dgm:chPref val="3"/>
        </dgm:presLayoutVars>
      </dgm:prSet>
      <dgm:spPr>
        <a:prstGeom prst="roundRect">
          <a:avLst/>
        </a:prstGeom>
      </dgm:spPr>
      <dgm:t>
        <a:bodyPr/>
        <a:lstStyle/>
        <a:p>
          <a:endParaRPr lang="en-US"/>
        </a:p>
      </dgm:t>
    </dgm:pt>
    <dgm:pt modelId="{7F116434-BA24-4790-9553-75A0BF60B894}" type="pres">
      <dgm:prSet presAssocID="{B9F3CD7C-1EFD-416D-9EA1-B96B299A18A8}" presName="rootConnector" presStyleLbl="node3" presStyleIdx="1" presStyleCnt="5"/>
      <dgm:spPr/>
      <dgm:t>
        <a:bodyPr/>
        <a:lstStyle/>
        <a:p>
          <a:endParaRPr lang="en-US"/>
        </a:p>
      </dgm:t>
    </dgm:pt>
    <dgm:pt modelId="{986842C9-4CD4-47B0-B96A-89CCE1B03C39}" type="pres">
      <dgm:prSet presAssocID="{B9F3CD7C-1EFD-416D-9EA1-B96B299A18A8}" presName="hierChild4" presStyleCnt="0"/>
      <dgm:spPr/>
    </dgm:pt>
    <dgm:pt modelId="{1A7C1AB6-B730-4DC8-9B8E-ACB9D47CD1B1}" type="pres">
      <dgm:prSet presAssocID="{0C5EBF6F-7CEB-441B-94B5-9304140844F9}" presName="Name37" presStyleLbl="parChTrans1D4" presStyleIdx="2" presStyleCnt="5"/>
      <dgm:spPr/>
      <dgm:t>
        <a:bodyPr/>
        <a:lstStyle/>
        <a:p>
          <a:endParaRPr lang="en-US"/>
        </a:p>
      </dgm:t>
    </dgm:pt>
    <dgm:pt modelId="{DCB4B739-254B-4D54-A406-7F81EBF0A805}" type="pres">
      <dgm:prSet presAssocID="{EBAFA6E0-6749-4FBB-8649-F7D086FCB76C}" presName="hierRoot2" presStyleCnt="0">
        <dgm:presLayoutVars>
          <dgm:hierBranch val="init"/>
        </dgm:presLayoutVars>
      </dgm:prSet>
      <dgm:spPr/>
    </dgm:pt>
    <dgm:pt modelId="{4F34F09F-04CC-42DE-8C44-24A89F6F8424}" type="pres">
      <dgm:prSet presAssocID="{EBAFA6E0-6749-4FBB-8649-F7D086FCB76C}" presName="rootComposite" presStyleCnt="0"/>
      <dgm:spPr/>
    </dgm:pt>
    <dgm:pt modelId="{0E447665-9A3C-48C7-9D3B-B298EC86BFB9}" type="pres">
      <dgm:prSet presAssocID="{EBAFA6E0-6749-4FBB-8649-F7D086FCB76C}" presName="rootText" presStyleLbl="node4" presStyleIdx="2" presStyleCnt="5" custScaleX="119309" custScaleY="89508" custLinFactNeighborX="-20323" custLinFactNeighborY="-14010">
        <dgm:presLayoutVars>
          <dgm:chPref val="3"/>
        </dgm:presLayoutVars>
      </dgm:prSet>
      <dgm:spPr>
        <a:prstGeom prst="roundRect">
          <a:avLst/>
        </a:prstGeom>
      </dgm:spPr>
      <dgm:t>
        <a:bodyPr/>
        <a:lstStyle/>
        <a:p>
          <a:endParaRPr lang="en-US"/>
        </a:p>
      </dgm:t>
    </dgm:pt>
    <dgm:pt modelId="{00B0DD0A-5554-4D3F-A5E1-E85F1974FA16}" type="pres">
      <dgm:prSet presAssocID="{EBAFA6E0-6749-4FBB-8649-F7D086FCB76C}" presName="rootConnector" presStyleLbl="node4" presStyleIdx="2" presStyleCnt="5"/>
      <dgm:spPr/>
      <dgm:t>
        <a:bodyPr/>
        <a:lstStyle/>
        <a:p>
          <a:endParaRPr lang="en-US"/>
        </a:p>
      </dgm:t>
    </dgm:pt>
    <dgm:pt modelId="{691D5B18-2A66-4AB2-B6BA-AF99703C9D6E}" type="pres">
      <dgm:prSet presAssocID="{EBAFA6E0-6749-4FBB-8649-F7D086FCB76C}" presName="hierChild4" presStyleCnt="0"/>
      <dgm:spPr/>
    </dgm:pt>
    <dgm:pt modelId="{D0EC388E-2C79-493C-8306-DDAA402EF491}" type="pres">
      <dgm:prSet presAssocID="{EBAFA6E0-6749-4FBB-8649-F7D086FCB76C}" presName="hierChild5" presStyleCnt="0"/>
      <dgm:spPr/>
    </dgm:pt>
    <dgm:pt modelId="{250B1798-7F0C-4480-BD71-0265B4D802B5}" type="pres">
      <dgm:prSet presAssocID="{83EEA204-911E-4006-B8D1-2AA2CA9255B9}" presName="Name37" presStyleLbl="parChTrans1D4" presStyleIdx="3" presStyleCnt="5"/>
      <dgm:spPr/>
      <dgm:t>
        <a:bodyPr/>
        <a:lstStyle/>
        <a:p>
          <a:endParaRPr lang="en-US"/>
        </a:p>
      </dgm:t>
    </dgm:pt>
    <dgm:pt modelId="{45445D8B-9F7C-4FE6-B475-0F65DB303088}" type="pres">
      <dgm:prSet presAssocID="{50F0475C-FBD1-4E4F-8FE0-C4DAEA46F082}" presName="hierRoot2" presStyleCnt="0">
        <dgm:presLayoutVars>
          <dgm:hierBranch val="init"/>
        </dgm:presLayoutVars>
      </dgm:prSet>
      <dgm:spPr/>
    </dgm:pt>
    <dgm:pt modelId="{B82DF910-9112-4EFE-87B0-3B89F12618F5}" type="pres">
      <dgm:prSet presAssocID="{50F0475C-FBD1-4E4F-8FE0-C4DAEA46F082}" presName="rootComposite" presStyleCnt="0"/>
      <dgm:spPr/>
    </dgm:pt>
    <dgm:pt modelId="{3E9E8C65-D411-48E5-B8E4-DB4DF16DF981}" type="pres">
      <dgm:prSet presAssocID="{50F0475C-FBD1-4E4F-8FE0-C4DAEA46F082}" presName="rootText" presStyleLbl="node4" presStyleIdx="3" presStyleCnt="5" custScaleX="115658" custScaleY="95183" custLinFactNeighborX="-20189" custLinFactNeighborY="-32173">
        <dgm:presLayoutVars>
          <dgm:chPref val="3"/>
        </dgm:presLayoutVars>
      </dgm:prSet>
      <dgm:spPr>
        <a:prstGeom prst="roundRect">
          <a:avLst/>
        </a:prstGeom>
      </dgm:spPr>
      <dgm:t>
        <a:bodyPr/>
        <a:lstStyle/>
        <a:p>
          <a:endParaRPr lang="en-US"/>
        </a:p>
      </dgm:t>
    </dgm:pt>
    <dgm:pt modelId="{E4F6C2CE-44FF-4A5B-B139-CCA4DB5E1F26}" type="pres">
      <dgm:prSet presAssocID="{50F0475C-FBD1-4E4F-8FE0-C4DAEA46F082}" presName="rootConnector" presStyleLbl="node4" presStyleIdx="3" presStyleCnt="5"/>
      <dgm:spPr/>
      <dgm:t>
        <a:bodyPr/>
        <a:lstStyle/>
        <a:p>
          <a:endParaRPr lang="en-US"/>
        </a:p>
      </dgm:t>
    </dgm:pt>
    <dgm:pt modelId="{C5AB15D5-252F-4045-85E7-748723602FEC}" type="pres">
      <dgm:prSet presAssocID="{50F0475C-FBD1-4E4F-8FE0-C4DAEA46F082}" presName="hierChild4" presStyleCnt="0"/>
      <dgm:spPr/>
    </dgm:pt>
    <dgm:pt modelId="{EAD010B5-0BF9-4960-95FE-2E12A2CEEB17}" type="pres">
      <dgm:prSet presAssocID="{50F0475C-FBD1-4E4F-8FE0-C4DAEA46F082}" presName="hierChild5" presStyleCnt="0"/>
      <dgm:spPr/>
    </dgm:pt>
    <dgm:pt modelId="{32978EA7-539D-4282-A49B-068E5577C4EC}" type="pres">
      <dgm:prSet presAssocID="{A70F3EB5-6B28-4C74-9A85-E39C5D032FD5}" presName="Name37" presStyleLbl="parChTrans1D4" presStyleIdx="4" presStyleCnt="5"/>
      <dgm:spPr/>
      <dgm:t>
        <a:bodyPr/>
        <a:lstStyle/>
        <a:p>
          <a:endParaRPr lang="en-US"/>
        </a:p>
      </dgm:t>
    </dgm:pt>
    <dgm:pt modelId="{B5D665C7-B4DC-4F46-A14D-5DD226B8FB56}" type="pres">
      <dgm:prSet presAssocID="{449C3832-1A5B-4F83-9B3E-2989655B007D}" presName="hierRoot2" presStyleCnt="0">
        <dgm:presLayoutVars>
          <dgm:hierBranch val="init"/>
        </dgm:presLayoutVars>
      </dgm:prSet>
      <dgm:spPr/>
    </dgm:pt>
    <dgm:pt modelId="{37DEE232-EEFE-410C-8CA6-97EF1E879239}" type="pres">
      <dgm:prSet presAssocID="{449C3832-1A5B-4F83-9B3E-2989655B007D}" presName="rootComposite" presStyleCnt="0"/>
      <dgm:spPr/>
    </dgm:pt>
    <dgm:pt modelId="{9B2762E2-1827-4053-A48C-ED71C956908C}" type="pres">
      <dgm:prSet presAssocID="{449C3832-1A5B-4F83-9B3E-2989655B007D}" presName="rootText" presStyleLbl="node4" presStyleIdx="4" presStyleCnt="5" custScaleX="124745" custScaleY="165473" custLinFactNeighborX="-18805" custLinFactNeighborY="-49212">
        <dgm:presLayoutVars>
          <dgm:chPref val="3"/>
        </dgm:presLayoutVars>
      </dgm:prSet>
      <dgm:spPr>
        <a:prstGeom prst="roundRect">
          <a:avLst/>
        </a:prstGeom>
      </dgm:spPr>
      <dgm:t>
        <a:bodyPr/>
        <a:lstStyle/>
        <a:p>
          <a:endParaRPr lang="en-US"/>
        </a:p>
      </dgm:t>
    </dgm:pt>
    <dgm:pt modelId="{21BB4E2B-46EC-4F2D-853F-70189A68A4C5}" type="pres">
      <dgm:prSet presAssocID="{449C3832-1A5B-4F83-9B3E-2989655B007D}" presName="rootConnector" presStyleLbl="node4" presStyleIdx="4" presStyleCnt="5"/>
      <dgm:spPr/>
      <dgm:t>
        <a:bodyPr/>
        <a:lstStyle/>
        <a:p>
          <a:endParaRPr lang="en-US"/>
        </a:p>
      </dgm:t>
    </dgm:pt>
    <dgm:pt modelId="{F6F0CE21-5FA9-4CC3-95BC-173F8BC0FF77}" type="pres">
      <dgm:prSet presAssocID="{449C3832-1A5B-4F83-9B3E-2989655B007D}" presName="hierChild4" presStyleCnt="0"/>
      <dgm:spPr/>
    </dgm:pt>
    <dgm:pt modelId="{923C4763-25D6-470B-99C8-53FCE922C403}" type="pres">
      <dgm:prSet presAssocID="{449C3832-1A5B-4F83-9B3E-2989655B007D}" presName="hierChild5" presStyleCnt="0"/>
      <dgm:spPr/>
    </dgm:pt>
    <dgm:pt modelId="{5BE32A4E-884F-4530-88FD-78E619F0E336}" type="pres">
      <dgm:prSet presAssocID="{B9F3CD7C-1EFD-416D-9EA1-B96B299A18A8}" presName="hierChild5" presStyleCnt="0"/>
      <dgm:spPr/>
    </dgm:pt>
    <dgm:pt modelId="{F8307698-6B48-4AA5-B8A1-D2A3D8FD9C45}" type="pres">
      <dgm:prSet presAssocID="{CFA38D89-0F85-4379-A74D-5C41618112EB}" presName="hierChild5" presStyleCnt="0"/>
      <dgm:spPr/>
    </dgm:pt>
    <dgm:pt modelId="{10DEB0CF-C27D-4D62-A981-25891CB26EB3}" type="pres">
      <dgm:prSet presAssocID="{4AB941A5-9953-4F44-A260-B1A5829128FF}" presName="Name37" presStyleLbl="parChTrans1D2" presStyleIdx="1" presStyleCnt="2"/>
      <dgm:spPr/>
      <dgm:t>
        <a:bodyPr/>
        <a:lstStyle/>
        <a:p>
          <a:endParaRPr lang="en-US"/>
        </a:p>
      </dgm:t>
    </dgm:pt>
    <dgm:pt modelId="{77D7E0F4-BFCD-4A6B-A717-084DDBC0088A}" type="pres">
      <dgm:prSet presAssocID="{88A3B501-18FA-4AF3-895B-0D01ADA87FB5}" presName="hierRoot2" presStyleCnt="0">
        <dgm:presLayoutVars>
          <dgm:hierBranch val="init"/>
        </dgm:presLayoutVars>
      </dgm:prSet>
      <dgm:spPr/>
    </dgm:pt>
    <dgm:pt modelId="{49803A7A-2AD8-4480-AE60-41FB89CA2B59}" type="pres">
      <dgm:prSet presAssocID="{88A3B501-18FA-4AF3-895B-0D01ADA87FB5}" presName="rootComposite" presStyleCnt="0"/>
      <dgm:spPr/>
    </dgm:pt>
    <dgm:pt modelId="{7011226D-E22B-485A-94CD-EDB6A149102B}" type="pres">
      <dgm:prSet presAssocID="{88A3B501-18FA-4AF3-895B-0D01ADA87FB5}" presName="rootText" presStyleLbl="node2" presStyleIdx="1" presStyleCnt="2" custScaleX="155674" custLinFactNeighborX="80524">
        <dgm:presLayoutVars>
          <dgm:chPref val="3"/>
        </dgm:presLayoutVars>
      </dgm:prSet>
      <dgm:spPr>
        <a:prstGeom prst="roundRect">
          <a:avLst/>
        </a:prstGeom>
      </dgm:spPr>
      <dgm:t>
        <a:bodyPr/>
        <a:lstStyle/>
        <a:p>
          <a:endParaRPr lang="en-US"/>
        </a:p>
      </dgm:t>
    </dgm:pt>
    <dgm:pt modelId="{973F699B-B988-46DD-A198-2A6DB350B63A}" type="pres">
      <dgm:prSet presAssocID="{88A3B501-18FA-4AF3-895B-0D01ADA87FB5}" presName="rootConnector" presStyleLbl="node2" presStyleIdx="1" presStyleCnt="2"/>
      <dgm:spPr/>
      <dgm:t>
        <a:bodyPr/>
        <a:lstStyle/>
        <a:p>
          <a:endParaRPr lang="en-US"/>
        </a:p>
      </dgm:t>
    </dgm:pt>
    <dgm:pt modelId="{C84F2DEF-F9D9-4590-B708-6D18C1FD3431}" type="pres">
      <dgm:prSet presAssocID="{88A3B501-18FA-4AF3-895B-0D01ADA87FB5}" presName="hierChild4" presStyleCnt="0"/>
      <dgm:spPr/>
    </dgm:pt>
    <dgm:pt modelId="{3B5EB2E4-AA7A-4F55-9A2F-B91343074A45}" type="pres">
      <dgm:prSet presAssocID="{52667840-C6C0-4F1F-A6B7-7C05182124BA}" presName="Name37" presStyleLbl="parChTrans1D3" presStyleIdx="2" presStyleCnt="5"/>
      <dgm:spPr/>
      <dgm:t>
        <a:bodyPr/>
        <a:lstStyle/>
        <a:p>
          <a:endParaRPr lang="en-US"/>
        </a:p>
      </dgm:t>
    </dgm:pt>
    <dgm:pt modelId="{239E230C-9980-4B63-A670-6A9BB211E313}" type="pres">
      <dgm:prSet presAssocID="{F8967F56-EBFF-47D4-BF8D-F6F21587E468}" presName="hierRoot2" presStyleCnt="0">
        <dgm:presLayoutVars>
          <dgm:hierBranch val="init"/>
        </dgm:presLayoutVars>
      </dgm:prSet>
      <dgm:spPr/>
    </dgm:pt>
    <dgm:pt modelId="{0FCD7801-E1E7-42FE-84E0-11CD2EBDD767}" type="pres">
      <dgm:prSet presAssocID="{F8967F56-EBFF-47D4-BF8D-F6F21587E468}" presName="rootComposite" presStyleCnt="0"/>
      <dgm:spPr/>
    </dgm:pt>
    <dgm:pt modelId="{2296DA1B-25F4-47D2-8EA0-B680403FB5F0}" type="pres">
      <dgm:prSet presAssocID="{F8967F56-EBFF-47D4-BF8D-F6F21587E468}" presName="rootText" presStyleLbl="node3" presStyleIdx="2" presStyleCnt="5" custScaleX="117377" custScaleY="110559" custLinFactNeighborX="79750" custLinFactNeighborY="-16455">
        <dgm:presLayoutVars>
          <dgm:chPref val="3"/>
        </dgm:presLayoutVars>
      </dgm:prSet>
      <dgm:spPr>
        <a:prstGeom prst="roundRect">
          <a:avLst/>
        </a:prstGeom>
      </dgm:spPr>
      <dgm:t>
        <a:bodyPr/>
        <a:lstStyle/>
        <a:p>
          <a:endParaRPr lang="en-US"/>
        </a:p>
      </dgm:t>
    </dgm:pt>
    <dgm:pt modelId="{6D3F2AC8-64D8-4ABD-9142-D8ED8E72D82E}" type="pres">
      <dgm:prSet presAssocID="{F8967F56-EBFF-47D4-BF8D-F6F21587E468}" presName="rootConnector" presStyleLbl="node3" presStyleIdx="2" presStyleCnt="5"/>
      <dgm:spPr/>
      <dgm:t>
        <a:bodyPr/>
        <a:lstStyle/>
        <a:p>
          <a:endParaRPr lang="en-US"/>
        </a:p>
      </dgm:t>
    </dgm:pt>
    <dgm:pt modelId="{7AEA0C52-FA2D-4591-8885-8E692C88981C}" type="pres">
      <dgm:prSet presAssocID="{F8967F56-EBFF-47D4-BF8D-F6F21587E468}" presName="hierChild4" presStyleCnt="0"/>
      <dgm:spPr/>
    </dgm:pt>
    <dgm:pt modelId="{975EAC56-7BE2-4E71-8392-CEAE240F98B7}" type="pres">
      <dgm:prSet presAssocID="{F8967F56-EBFF-47D4-BF8D-F6F21587E468}" presName="hierChild5" presStyleCnt="0"/>
      <dgm:spPr/>
    </dgm:pt>
    <dgm:pt modelId="{4F8094ED-80C5-4A5D-AF10-53207B28090C}" type="pres">
      <dgm:prSet presAssocID="{691CBD88-0F17-4EF9-B503-5786B2639F61}" presName="Name37" presStyleLbl="parChTrans1D3" presStyleIdx="3" presStyleCnt="5"/>
      <dgm:spPr/>
      <dgm:t>
        <a:bodyPr/>
        <a:lstStyle/>
        <a:p>
          <a:endParaRPr lang="en-US"/>
        </a:p>
      </dgm:t>
    </dgm:pt>
    <dgm:pt modelId="{746AE3A5-4386-4CB0-A434-BD08CF6D8986}" type="pres">
      <dgm:prSet presAssocID="{24E17CBA-A343-43D3-9A05-7863EA377798}" presName="hierRoot2" presStyleCnt="0">
        <dgm:presLayoutVars>
          <dgm:hierBranch val="init"/>
        </dgm:presLayoutVars>
      </dgm:prSet>
      <dgm:spPr/>
    </dgm:pt>
    <dgm:pt modelId="{81A39292-78B9-49CA-B278-988ACA47BE03}" type="pres">
      <dgm:prSet presAssocID="{24E17CBA-A343-43D3-9A05-7863EA377798}" presName="rootComposite" presStyleCnt="0"/>
      <dgm:spPr/>
    </dgm:pt>
    <dgm:pt modelId="{07C38307-16A3-43A6-9699-E7EB4AF3D73D}" type="pres">
      <dgm:prSet presAssocID="{24E17CBA-A343-43D3-9A05-7863EA377798}" presName="rootText" presStyleLbl="node3" presStyleIdx="3" presStyleCnt="5" custScaleX="114634" custLinFactNeighborX="79750" custLinFactNeighborY="-26320">
        <dgm:presLayoutVars>
          <dgm:chPref val="3"/>
        </dgm:presLayoutVars>
      </dgm:prSet>
      <dgm:spPr>
        <a:prstGeom prst="roundRect">
          <a:avLst/>
        </a:prstGeom>
      </dgm:spPr>
      <dgm:t>
        <a:bodyPr/>
        <a:lstStyle/>
        <a:p>
          <a:endParaRPr lang="en-US"/>
        </a:p>
      </dgm:t>
    </dgm:pt>
    <dgm:pt modelId="{342EF918-99B9-42D6-86AE-FB022BA96863}" type="pres">
      <dgm:prSet presAssocID="{24E17CBA-A343-43D3-9A05-7863EA377798}" presName="rootConnector" presStyleLbl="node3" presStyleIdx="3" presStyleCnt="5"/>
      <dgm:spPr/>
      <dgm:t>
        <a:bodyPr/>
        <a:lstStyle/>
        <a:p>
          <a:endParaRPr lang="en-US"/>
        </a:p>
      </dgm:t>
    </dgm:pt>
    <dgm:pt modelId="{50350F90-CA3A-4879-B5CD-476FD91BF2D8}" type="pres">
      <dgm:prSet presAssocID="{24E17CBA-A343-43D3-9A05-7863EA377798}" presName="hierChild4" presStyleCnt="0"/>
      <dgm:spPr/>
    </dgm:pt>
    <dgm:pt modelId="{A2D60021-8A23-44FA-9DB9-3DD57BB3C4F5}" type="pres">
      <dgm:prSet presAssocID="{24E17CBA-A343-43D3-9A05-7863EA377798}" presName="hierChild5" presStyleCnt="0"/>
      <dgm:spPr/>
    </dgm:pt>
    <dgm:pt modelId="{54E20603-79EA-42D3-B7BE-C690C8AABE23}" type="pres">
      <dgm:prSet presAssocID="{A615C95B-CE10-479F-B103-FA41FF26B093}" presName="Name37" presStyleLbl="parChTrans1D3" presStyleIdx="4" presStyleCnt="5"/>
      <dgm:spPr/>
      <dgm:t>
        <a:bodyPr/>
        <a:lstStyle/>
        <a:p>
          <a:endParaRPr lang="en-US"/>
        </a:p>
      </dgm:t>
    </dgm:pt>
    <dgm:pt modelId="{B8CE976F-7396-4E62-BE47-ABB2E443B076}" type="pres">
      <dgm:prSet presAssocID="{B969536B-452B-41D3-9747-FC9668C7B753}" presName="hierRoot2" presStyleCnt="0">
        <dgm:presLayoutVars>
          <dgm:hierBranch val="init"/>
        </dgm:presLayoutVars>
      </dgm:prSet>
      <dgm:spPr/>
    </dgm:pt>
    <dgm:pt modelId="{CFCC50F7-38DB-4E25-98E1-CAC759843E26}" type="pres">
      <dgm:prSet presAssocID="{B969536B-452B-41D3-9747-FC9668C7B753}" presName="rootComposite" presStyleCnt="0"/>
      <dgm:spPr/>
    </dgm:pt>
    <dgm:pt modelId="{AAD39827-CC56-4F20-B737-D1BCF0994D46}" type="pres">
      <dgm:prSet presAssocID="{B969536B-452B-41D3-9747-FC9668C7B753}" presName="rootText" presStyleLbl="node3" presStyleIdx="4" presStyleCnt="5" custScaleX="114634" custLinFactNeighborX="81298" custLinFactNeighborY="-38705">
        <dgm:presLayoutVars>
          <dgm:chPref val="3"/>
        </dgm:presLayoutVars>
      </dgm:prSet>
      <dgm:spPr>
        <a:prstGeom prst="roundRect">
          <a:avLst/>
        </a:prstGeom>
      </dgm:spPr>
      <dgm:t>
        <a:bodyPr/>
        <a:lstStyle/>
        <a:p>
          <a:endParaRPr lang="en-US"/>
        </a:p>
      </dgm:t>
    </dgm:pt>
    <dgm:pt modelId="{C61A3A77-3C04-4208-8692-97ED902D987D}" type="pres">
      <dgm:prSet presAssocID="{B969536B-452B-41D3-9747-FC9668C7B753}" presName="rootConnector" presStyleLbl="node3" presStyleIdx="4" presStyleCnt="5"/>
      <dgm:spPr/>
      <dgm:t>
        <a:bodyPr/>
        <a:lstStyle/>
        <a:p>
          <a:endParaRPr lang="en-US"/>
        </a:p>
      </dgm:t>
    </dgm:pt>
    <dgm:pt modelId="{FC707976-E01B-42F2-AD7F-3E05333B5975}" type="pres">
      <dgm:prSet presAssocID="{B969536B-452B-41D3-9747-FC9668C7B753}" presName="hierChild4" presStyleCnt="0"/>
      <dgm:spPr/>
    </dgm:pt>
    <dgm:pt modelId="{BF2BB508-20E0-48BE-B3B1-5F374AC30CD1}" type="pres">
      <dgm:prSet presAssocID="{B969536B-452B-41D3-9747-FC9668C7B753}" presName="hierChild5" presStyleCnt="0"/>
      <dgm:spPr/>
    </dgm:pt>
    <dgm:pt modelId="{1A31337F-0D83-405A-947A-604EFBD73CB3}" type="pres">
      <dgm:prSet presAssocID="{88A3B501-18FA-4AF3-895B-0D01ADA87FB5}" presName="hierChild5" presStyleCnt="0"/>
      <dgm:spPr/>
    </dgm:pt>
    <dgm:pt modelId="{1842B362-F370-48CE-B2F6-BF2E874D4860}" type="pres">
      <dgm:prSet presAssocID="{71C39E26-366C-4589-81A5-0FCCF03654C8}" presName="hierChild3" presStyleCnt="0"/>
      <dgm:spPr/>
    </dgm:pt>
  </dgm:ptLst>
  <dgm:cxnLst>
    <dgm:cxn modelId="{82C87F5E-A7E3-426C-B05F-EC3949165515}" type="presOf" srcId="{4AB941A5-9953-4F44-A260-B1A5829128FF}" destId="{10DEB0CF-C27D-4D62-A981-25891CB26EB3}" srcOrd="0" destOrd="0" presId="urn:microsoft.com/office/officeart/2005/8/layout/orgChart1"/>
    <dgm:cxn modelId="{24A30B39-93EB-40F2-BD58-B225E8354627}" type="presOf" srcId="{88A3B501-18FA-4AF3-895B-0D01ADA87FB5}" destId="{7011226D-E22B-485A-94CD-EDB6A149102B}" srcOrd="0" destOrd="0" presId="urn:microsoft.com/office/officeart/2005/8/layout/orgChart1"/>
    <dgm:cxn modelId="{73BD5A9C-2B7B-48AF-874F-56F38629C720}" type="presOf" srcId="{A70F3EB5-6B28-4C74-9A85-E39C5D032FD5}" destId="{32978EA7-539D-4282-A49B-068E5577C4EC}" srcOrd="0" destOrd="0" presId="urn:microsoft.com/office/officeart/2005/8/layout/orgChart1"/>
    <dgm:cxn modelId="{0704A94B-04A8-4887-A31B-689880472761}" type="presOf" srcId="{F8967F56-EBFF-47D4-BF8D-F6F21587E468}" destId="{2296DA1B-25F4-47D2-8EA0-B680403FB5F0}" srcOrd="0" destOrd="0" presId="urn:microsoft.com/office/officeart/2005/8/layout/orgChart1"/>
    <dgm:cxn modelId="{86CAC071-A619-44B0-94CA-8767005DB190}" type="presOf" srcId="{691CBD88-0F17-4EF9-B503-5786B2639F61}" destId="{4F8094ED-80C5-4A5D-AF10-53207B28090C}" srcOrd="0" destOrd="0" presId="urn:microsoft.com/office/officeart/2005/8/layout/orgChart1"/>
    <dgm:cxn modelId="{00EE90E7-B4C6-4199-A696-1D425A292616}" type="presOf" srcId="{5C9B9E11-6073-40AE-88A9-9D8EC45DE302}" destId="{AFA2D44C-F715-4637-913F-B680E2DEC348}" srcOrd="0" destOrd="0" presId="urn:microsoft.com/office/officeart/2005/8/layout/orgChart1"/>
    <dgm:cxn modelId="{BEF7908F-CAA8-45C5-A766-A82D5A165818}" type="presOf" srcId="{B969536B-452B-41D3-9747-FC9668C7B753}" destId="{AAD39827-CC56-4F20-B737-D1BCF0994D46}" srcOrd="0" destOrd="0" presId="urn:microsoft.com/office/officeart/2005/8/layout/orgChart1"/>
    <dgm:cxn modelId="{AA82E6B7-4088-48FB-8F68-B2CA05633AC8}" type="presOf" srcId="{88A3B501-18FA-4AF3-895B-0D01ADA87FB5}" destId="{973F699B-B988-46DD-A198-2A6DB350B63A}" srcOrd="1" destOrd="0" presId="urn:microsoft.com/office/officeart/2005/8/layout/orgChart1"/>
    <dgm:cxn modelId="{B19805C6-754C-4863-93A1-0310A98F681C}" srcId="{B9F3CD7C-1EFD-416D-9EA1-B96B299A18A8}" destId="{EBAFA6E0-6749-4FBB-8649-F7D086FCB76C}" srcOrd="0" destOrd="0" parTransId="{0C5EBF6F-7CEB-441B-94B5-9304140844F9}" sibTransId="{0B607A5F-D05D-44DB-AC74-7AB92C8A53C3}"/>
    <dgm:cxn modelId="{E88874B3-0489-437B-99BD-7EA45CE71781}" type="presOf" srcId="{EBAFA6E0-6749-4FBB-8649-F7D086FCB76C}" destId="{0E447665-9A3C-48C7-9D3B-B298EC86BFB9}" srcOrd="0" destOrd="0" presId="urn:microsoft.com/office/officeart/2005/8/layout/orgChart1"/>
    <dgm:cxn modelId="{3228D6F7-6376-4AAA-93E4-FF8B621A6D80}" type="presOf" srcId="{EB4C907D-4A80-4CE2-B662-88DC7D630990}" destId="{D78F9D7F-BD9D-418B-99B7-B72CD86E01DD}" srcOrd="0" destOrd="0" presId="urn:microsoft.com/office/officeart/2005/8/layout/orgChart1"/>
    <dgm:cxn modelId="{7286D8ED-D654-4914-9A7A-1042215E3DF5}" type="presOf" srcId="{50F0475C-FBD1-4E4F-8FE0-C4DAEA46F082}" destId="{3E9E8C65-D411-48E5-B8E4-DB4DF16DF981}" srcOrd="0" destOrd="0" presId="urn:microsoft.com/office/officeart/2005/8/layout/orgChart1"/>
    <dgm:cxn modelId="{C249D4AB-F0FC-41DB-ACFA-9ACBAA39B3AB}" srcId="{88A3B501-18FA-4AF3-895B-0D01ADA87FB5}" destId="{B969536B-452B-41D3-9747-FC9668C7B753}" srcOrd="2" destOrd="0" parTransId="{A615C95B-CE10-479F-B103-FA41FF26B093}" sibTransId="{63FBBE91-C960-4177-841A-D7F816BF473B}"/>
    <dgm:cxn modelId="{3E3F08C1-268E-4196-89E7-A32631EE4F0F}" type="presOf" srcId="{24E17CBA-A343-43D3-9A05-7863EA377798}" destId="{07C38307-16A3-43A6-9699-E7EB4AF3D73D}" srcOrd="0" destOrd="0" presId="urn:microsoft.com/office/officeart/2005/8/layout/orgChart1"/>
    <dgm:cxn modelId="{C641E832-D5DE-41FF-8A35-410494FCC01D}" type="presOf" srcId="{B9F3CD7C-1EFD-416D-9EA1-B96B299A18A8}" destId="{7F116434-BA24-4790-9553-75A0BF60B894}" srcOrd="1" destOrd="0" presId="urn:microsoft.com/office/officeart/2005/8/layout/orgChart1"/>
    <dgm:cxn modelId="{73F022BA-D70F-4990-899C-C6918B7EC899}" srcId="{88A3B501-18FA-4AF3-895B-0D01ADA87FB5}" destId="{F8967F56-EBFF-47D4-BF8D-F6F21587E468}" srcOrd="0" destOrd="0" parTransId="{52667840-C6C0-4F1F-A6B7-7C05182124BA}" sibTransId="{30C348E6-9923-49DD-AB8F-110A6CF4D07B}"/>
    <dgm:cxn modelId="{8E8AF3B4-91FB-4EB6-A0AD-A340F0A8ED55}" srcId="{E0C3C54F-4B27-4F72-8D6D-85A8D1332CD7}" destId="{71C39E26-366C-4589-81A5-0FCCF03654C8}" srcOrd="0" destOrd="0" parTransId="{9C2336B5-3B05-46BB-8298-3D9861633B91}" sibTransId="{6A5F3F08-3CD3-4277-832B-3ADB526601F9}"/>
    <dgm:cxn modelId="{2FE3FD9E-EC82-45C1-839F-47858E4DB009}" type="presOf" srcId="{E0C3C54F-4B27-4F72-8D6D-85A8D1332CD7}" destId="{62505F79-EC86-4DCE-8558-07D4832111D3}" srcOrd="0" destOrd="0" presId="urn:microsoft.com/office/officeart/2005/8/layout/orgChart1"/>
    <dgm:cxn modelId="{7D170E8B-AFAC-42EC-92AF-41385740C9B3}" type="presOf" srcId="{B969536B-452B-41D3-9747-FC9668C7B753}" destId="{C61A3A77-3C04-4208-8692-97ED902D987D}" srcOrd="1" destOrd="0" presId="urn:microsoft.com/office/officeart/2005/8/layout/orgChart1"/>
    <dgm:cxn modelId="{6D6485F8-B322-48C7-8EE4-C57F79E050B1}" type="presOf" srcId="{449C3832-1A5B-4F83-9B3E-2989655B007D}" destId="{21BB4E2B-46EC-4F2D-853F-70189A68A4C5}" srcOrd="1" destOrd="0" presId="urn:microsoft.com/office/officeart/2005/8/layout/orgChart1"/>
    <dgm:cxn modelId="{95F0B207-FA70-4155-99E7-CD44ED20EE0F}" type="presOf" srcId="{F1015AF8-EA95-4315-88A9-0051DE2EFFCA}" destId="{8934FED7-31F6-4C69-B180-B2033DE4A68B}" srcOrd="0" destOrd="0" presId="urn:microsoft.com/office/officeart/2005/8/layout/orgChart1"/>
    <dgm:cxn modelId="{7CF38D65-CA84-4708-A8C1-3D2C7CD0F2CB}" type="presOf" srcId="{F8967F56-EBFF-47D4-BF8D-F6F21587E468}" destId="{6D3F2AC8-64D8-4ABD-9142-D8ED8E72D82E}" srcOrd="1" destOrd="0" presId="urn:microsoft.com/office/officeart/2005/8/layout/orgChart1"/>
    <dgm:cxn modelId="{D7DD4AA4-D03C-45BF-8C19-7A585261D5F6}" type="presOf" srcId="{EFBAB9B4-5735-43A8-8574-28C08C270D45}" destId="{5D1F4CCE-45F6-4228-A639-294FD9830CD9}" srcOrd="1" destOrd="0" presId="urn:microsoft.com/office/officeart/2005/8/layout/orgChart1"/>
    <dgm:cxn modelId="{B3F7460F-6405-4A76-8CCA-D068BAF851A6}" type="presOf" srcId="{83EEA204-911E-4006-B8D1-2AA2CA9255B9}" destId="{250B1798-7F0C-4480-BD71-0265B4D802B5}" srcOrd="0" destOrd="0" presId="urn:microsoft.com/office/officeart/2005/8/layout/orgChart1"/>
    <dgm:cxn modelId="{2D28952F-3A24-4A41-8C94-BCB04BC38F4D}" type="presOf" srcId="{52667840-C6C0-4F1F-A6B7-7C05182124BA}" destId="{3B5EB2E4-AA7A-4F55-9A2F-B91343074A45}" srcOrd="0" destOrd="0" presId="urn:microsoft.com/office/officeart/2005/8/layout/orgChart1"/>
    <dgm:cxn modelId="{5E975BA8-0F99-433F-9DBE-D373D2C7AB53}" type="presOf" srcId="{CFA38D89-0F85-4379-A74D-5C41618112EB}" destId="{FE3E8A3B-EE84-474A-951F-FDBBD106FBC3}" srcOrd="1" destOrd="0" presId="urn:microsoft.com/office/officeart/2005/8/layout/orgChart1"/>
    <dgm:cxn modelId="{51765425-F6D9-4337-A6FD-280CA404E222}" srcId="{71C39E26-366C-4589-81A5-0FCCF03654C8}" destId="{CFA38D89-0F85-4379-A74D-5C41618112EB}" srcOrd="0" destOrd="0" parTransId="{EB4C907D-4A80-4CE2-B662-88DC7D630990}" sibTransId="{0DEFEA40-6F6D-4935-A2FE-E07F46A54B79}"/>
    <dgm:cxn modelId="{CF6410D1-7A20-4A0F-873E-F31783CA4148}" type="presOf" srcId="{9AE5813B-89DB-46C7-B850-60FB4448405C}" destId="{83C130A7-82B4-4F43-AF5D-646CD2C73910}" srcOrd="0" destOrd="0" presId="urn:microsoft.com/office/officeart/2005/8/layout/orgChart1"/>
    <dgm:cxn modelId="{4B8522B8-DE62-49E0-9433-C3F8D5A5392D}" srcId="{B9F3CD7C-1EFD-416D-9EA1-B96B299A18A8}" destId="{50F0475C-FBD1-4E4F-8FE0-C4DAEA46F082}" srcOrd="1" destOrd="0" parTransId="{83EEA204-911E-4006-B8D1-2AA2CA9255B9}" sibTransId="{AD704E5B-E446-43E2-BC81-FC8E6C3F4F3F}"/>
    <dgm:cxn modelId="{5115E03E-CF71-4539-AB0A-EAE5CE3CADB8}" srcId="{CFA38D89-0F85-4379-A74D-5C41618112EB}" destId="{B9F3CD7C-1EFD-416D-9EA1-B96B299A18A8}" srcOrd="1" destOrd="0" parTransId="{5C9B9E11-6073-40AE-88A9-9D8EC45DE302}" sibTransId="{24785955-43B9-480E-876C-497B36B21395}"/>
    <dgm:cxn modelId="{900C0F7A-828C-4A15-B935-4B7E83B0584B}" srcId="{CFA38D89-0F85-4379-A74D-5C41618112EB}" destId="{D2D4DA39-E5C6-49BD-AE4B-732B182F8E78}" srcOrd="0" destOrd="0" parTransId="{F1015AF8-EA95-4315-88A9-0051DE2EFFCA}" sibTransId="{C55C4F4B-D8C6-47E1-BA09-05BE1DDBA63E}"/>
    <dgm:cxn modelId="{256E1B40-7AE7-4C48-AFCD-9BFB19662B9B}" type="presOf" srcId="{A615C95B-CE10-479F-B103-FA41FF26B093}" destId="{54E20603-79EA-42D3-B7BE-C690C8AABE23}" srcOrd="0" destOrd="0" presId="urn:microsoft.com/office/officeart/2005/8/layout/orgChart1"/>
    <dgm:cxn modelId="{756F4E83-738C-4FA8-A241-4BB5FCD04DBF}" srcId="{88A3B501-18FA-4AF3-895B-0D01ADA87FB5}" destId="{24E17CBA-A343-43D3-9A05-7863EA377798}" srcOrd="1" destOrd="0" parTransId="{691CBD88-0F17-4EF9-B503-5786B2639F61}" sibTransId="{EF4462CD-A535-4123-A616-B1420572CDC1}"/>
    <dgm:cxn modelId="{7C260A1A-928A-4394-9BCB-63C0AF1E8DD1}" type="presOf" srcId="{EFBAB9B4-5735-43A8-8574-28C08C270D45}" destId="{32B488C8-3699-465E-8D9C-D23944B25E75}" srcOrd="0" destOrd="0" presId="urn:microsoft.com/office/officeart/2005/8/layout/orgChart1"/>
    <dgm:cxn modelId="{4F814B2A-A0F6-47ED-A6D0-6987471469C3}" type="presOf" srcId="{24E17CBA-A343-43D3-9A05-7863EA377798}" destId="{342EF918-99B9-42D6-86AE-FB022BA96863}" srcOrd="1" destOrd="0" presId="urn:microsoft.com/office/officeart/2005/8/layout/orgChart1"/>
    <dgm:cxn modelId="{36B96423-F327-4894-A1BA-B9318C40B03D}" srcId="{D2D4DA39-E5C6-49BD-AE4B-732B182F8E78}" destId="{F7A7BC83-6613-44AE-A521-9A4A9C13E895}" srcOrd="0" destOrd="0" parTransId="{7D335D3C-8982-48FA-95F0-0871AC016BD9}" sibTransId="{0625893D-F78C-4088-951B-E459F3337E45}"/>
    <dgm:cxn modelId="{1D416B28-E1FD-4D56-818E-90A1298DD2E1}" type="presOf" srcId="{F7A7BC83-6613-44AE-A521-9A4A9C13E895}" destId="{02E7DF61-05A2-4E35-8576-263880C07E10}" srcOrd="1" destOrd="0" presId="urn:microsoft.com/office/officeart/2005/8/layout/orgChart1"/>
    <dgm:cxn modelId="{22B3402A-D33B-484D-A594-619C229024FC}" type="presOf" srcId="{449C3832-1A5B-4F83-9B3E-2989655B007D}" destId="{9B2762E2-1827-4053-A48C-ED71C956908C}" srcOrd="0" destOrd="0" presId="urn:microsoft.com/office/officeart/2005/8/layout/orgChart1"/>
    <dgm:cxn modelId="{8857CD56-AD93-4974-818E-58FC8884D276}" type="presOf" srcId="{50F0475C-FBD1-4E4F-8FE0-C4DAEA46F082}" destId="{E4F6C2CE-44FF-4A5B-B139-CCA4DB5E1F26}" srcOrd="1" destOrd="0" presId="urn:microsoft.com/office/officeart/2005/8/layout/orgChart1"/>
    <dgm:cxn modelId="{8ADA555F-8E09-4BE7-9B02-09D16593EA59}" type="presOf" srcId="{D2D4DA39-E5C6-49BD-AE4B-732B182F8E78}" destId="{13D4CEF8-01D4-4916-8234-9EDC94AC6873}" srcOrd="1" destOrd="0" presId="urn:microsoft.com/office/officeart/2005/8/layout/orgChart1"/>
    <dgm:cxn modelId="{286E94E5-C5A4-4462-9B82-5CE750FA0DC3}" srcId="{B9F3CD7C-1EFD-416D-9EA1-B96B299A18A8}" destId="{449C3832-1A5B-4F83-9B3E-2989655B007D}" srcOrd="2" destOrd="0" parTransId="{A70F3EB5-6B28-4C74-9A85-E39C5D032FD5}" sibTransId="{18F8F9A1-279B-4626-BFDF-618B3B7FA433}"/>
    <dgm:cxn modelId="{F9A64049-473E-4109-8304-39D4FBD8935A}" type="presOf" srcId="{EBAFA6E0-6749-4FBB-8649-F7D086FCB76C}" destId="{00B0DD0A-5554-4D3F-A5E1-E85F1974FA16}" srcOrd="1" destOrd="0" presId="urn:microsoft.com/office/officeart/2005/8/layout/orgChart1"/>
    <dgm:cxn modelId="{49E019D8-75E3-4D97-A4CF-DCA7E28FACAA}" type="presOf" srcId="{D2D4DA39-E5C6-49BD-AE4B-732B182F8E78}" destId="{312CE607-94D3-49F6-BACB-3AB8DAF19CED}" srcOrd="0" destOrd="0" presId="urn:microsoft.com/office/officeart/2005/8/layout/orgChart1"/>
    <dgm:cxn modelId="{CA1CF586-FE03-4291-8438-038CF81A3F23}" type="presOf" srcId="{71C39E26-366C-4589-81A5-0FCCF03654C8}" destId="{0AE2ED74-E302-4371-BCFE-08ABC6FEDF1D}" srcOrd="0" destOrd="0" presId="urn:microsoft.com/office/officeart/2005/8/layout/orgChart1"/>
    <dgm:cxn modelId="{3AFC5273-2341-410E-87CA-FA888DAB522A}" type="presOf" srcId="{7D335D3C-8982-48FA-95F0-0871AC016BD9}" destId="{FA8A5DD6-FD28-4E10-8687-C02C5093AF9A}" srcOrd="0" destOrd="0" presId="urn:microsoft.com/office/officeart/2005/8/layout/orgChart1"/>
    <dgm:cxn modelId="{31D256DE-A9BD-4C6D-9412-FA9C7C03F619}" type="presOf" srcId="{0C5EBF6F-7CEB-441B-94B5-9304140844F9}" destId="{1A7C1AB6-B730-4DC8-9B8E-ACB9D47CD1B1}" srcOrd="0" destOrd="0" presId="urn:microsoft.com/office/officeart/2005/8/layout/orgChart1"/>
    <dgm:cxn modelId="{D776F99E-BEE5-4513-822B-CE7B6C0CBF17}" srcId="{D2D4DA39-E5C6-49BD-AE4B-732B182F8E78}" destId="{EFBAB9B4-5735-43A8-8574-28C08C270D45}" srcOrd="1" destOrd="0" parTransId="{9AE5813B-89DB-46C7-B850-60FB4448405C}" sibTransId="{E74B4236-9146-4362-ACE3-262A0450F7AE}"/>
    <dgm:cxn modelId="{D28057D6-BEFD-4B98-BB14-21B207B22A77}" type="presOf" srcId="{F7A7BC83-6613-44AE-A521-9A4A9C13E895}" destId="{A4DFDEAB-F38A-4C17-ACAC-C65C781526E1}" srcOrd="0" destOrd="0" presId="urn:microsoft.com/office/officeart/2005/8/layout/orgChart1"/>
    <dgm:cxn modelId="{DA075D6E-334A-413F-82B8-558598F9969A}" srcId="{71C39E26-366C-4589-81A5-0FCCF03654C8}" destId="{88A3B501-18FA-4AF3-895B-0D01ADA87FB5}" srcOrd="1" destOrd="0" parTransId="{4AB941A5-9953-4F44-A260-B1A5829128FF}" sibTransId="{D3BADF45-6824-4B57-942B-8BCAAE8C0AA6}"/>
    <dgm:cxn modelId="{31A65BD5-1281-441B-9E7F-B54614267BE8}" type="presOf" srcId="{71C39E26-366C-4589-81A5-0FCCF03654C8}" destId="{850522DF-EC82-42F8-8A86-0809B72207C3}" srcOrd="1" destOrd="0" presId="urn:microsoft.com/office/officeart/2005/8/layout/orgChart1"/>
    <dgm:cxn modelId="{13066376-89CD-4952-AEB5-998F6E213479}" type="presOf" srcId="{B9F3CD7C-1EFD-416D-9EA1-B96B299A18A8}" destId="{DEE0CE9C-DEEA-4DC6-9438-F2ABE8CF74C4}" srcOrd="0" destOrd="0" presId="urn:microsoft.com/office/officeart/2005/8/layout/orgChart1"/>
    <dgm:cxn modelId="{284D635C-024C-427D-825F-9F0E0D526357}" type="presOf" srcId="{CFA38D89-0F85-4379-A74D-5C41618112EB}" destId="{8CD1911D-30ED-4FAC-90C6-959441ECDAC9}" srcOrd="0" destOrd="0" presId="urn:microsoft.com/office/officeart/2005/8/layout/orgChart1"/>
    <dgm:cxn modelId="{6F3E5F56-FA75-4CC3-B076-F0F0BCF7F92B}" type="presParOf" srcId="{62505F79-EC86-4DCE-8558-07D4832111D3}" destId="{1E4E948D-C250-4683-A2E5-53F193619B2B}" srcOrd="0" destOrd="0" presId="urn:microsoft.com/office/officeart/2005/8/layout/orgChart1"/>
    <dgm:cxn modelId="{EF577B3F-6C34-4CEA-9B3A-67CF4D28DDA0}" type="presParOf" srcId="{1E4E948D-C250-4683-A2E5-53F193619B2B}" destId="{86B3F081-36E7-425D-9509-F4477B35B943}" srcOrd="0" destOrd="0" presId="urn:microsoft.com/office/officeart/2005/8/layout/orgChart1"/>
    <dgm:cxn modelId="{60608AC7-2C93-4C9B-8808-1C61DFE38216}" type="presParOf" srcId="{86B3F081-36E7-425D-9509-F4477B35B943}" destId="{0AE2ED74-E302-4371-BCFE-08ABC6FEDF1D}" srcOrd="0" destOrd="0" presId="urn:microsoft.com/office/officeart/2005/8/layout/orgChart1"/>
    <dgm:cxn modelId="{233DB582-9D40-40BE-9940-15D0F6EC4C28}" type="presParOf" srcId="{86B3F081-36E7-425D-9509-F4477B35B943}" destId="{850522DF-EC82-42F8-8A86-0809B72207C3}" srcOrd="1" destOrd="0" presId="urn:microsoft.com/office/officeart/2005/8/layout/orgChart1"/>
    <dgm:cxn modelId="{6FA87CEE-5FE6-4141-B702-72CB80A76515}" type="presParOf" srcId="{1E4E948D-C250-4683-A2E5-53F193619B2B}" destId="{FC671A36-B5F3-46E0-86AC-DB53E6A7C9F2}" srcOrd="1" destOrd="0" presId="urn:microsoft.com/office/officeart/2005/8/layout/orgChart1"/>
    <dgm:cxn modelId="{1D0A49B3-2181-4548-9178-43D89430BBBD}" type="presParOf" srcId="{FC671A36-B5F3-46E0-86AC-DB53E6A7C9F2}" destId="{D78F9D7F-BD9D-418B-99B7-B72CD86E01DD}" srcOrd="0" destOrd="0" presId="urn:microsoft.com/office/officeart/2005/8/layout/orgChart1"/>
    <dgm:cxn modelId="{440F001F-1FDE-42D5-AB9E-5B8F83E4A82C}" type="presParOf" srcId="{FC671A36-B5F3-46E0-86AC-DB53E6A7C9F2}" destId="{4BE74394-C7CF-4D47-9176-ACB210A6F375}" srcOrd="1" destOrd="0" presId="urn:microsoft.com/office/officeart/2005/8/layout/orgChart1"/>
    <dgm:cxn modelId="{6928C969-4051-415C-813E-575AB66B9149}" type="presParOf" srcId="{4BE74394-C7CF-4D47-9176-ACB210A6F375}" destId="{F9529C51-B28B-4E63-9092-192155D63A21}" srcOrd="0" destOrd="0" presId="urn:microsoft.com/office/officeart/2005/8/layout/orgChart1"/>
    <dgm:cxn modelId="{BEC1226E-309D-4263-916E-6FD2C34ECA71}" type="presParOf" srcId="{F9529C51-B28B-4E63-9092-192155D63A21}" destId="{8CD1911D-30ED-4FAC-90C6-959441ECDAC9}" srcOrd="0" destOrd="0" presId="urn:microsoft.com/office/officeart/2005/8/layout/orgChart1"/>
    <dgm:cxn modelId="{A8B3FA3B-2947-4EB3-832C-DE27E0275B9F}" type="presParOf" srcId="{F9529C51-B28B-4E63-9092-192155D63A21}" destId="{FE3E8A3B-EE84-474A-951F-FDBBD106FBC3}" srcOrd="1" destOrd="0" presId="urn:microsoft.com/office/officeart/2005/8/layout/orgChart1"/>
    <dgm:cxn modelId="{4E16E7DF-A087-4242-A54C-E1997B4BFBB0}" type="presParOf" srcId="{4BE74394-C7CF-4D47-9176-ACB210A6F375}" destId="{E6143C04-75A0-413E-B030-9AB2801BAD32}" srcOrd="1" destOrd="0" presId="urn:microsoft.com/office/officeart/2005/8/layout/orgChart1"/>
    <dgm:cxn modelId="{34859A5B-0E1C-470A-BE29-5D59E86C838C}" type="presParOf" srcId="{E6143C04-75A0-413E-B030-9AB2801BAD32}" destId="{8934FED7-31F6-4C69-B180-B2033DE4A68B}" srcOrd="0" destOrd="0" presId="urn:microsoft.com/office/officeart/2005/8/layout/orgChart1"/>
    <dgm:cxn modelId="{0531FCF6-CFDD-4BD9-A70A-9EF5B0C6C460}" type="presParOf" srcId="{E6143C04-75A0-413E-B030-9AB2801BAD32}" destId="{BC9C0D1C-24E4-4CCE-AA0D-AC175625F9B2}" srcOrd="1" destOrd="0" presId="urn:microsoft.com/office/officeart/2005/8/layout/orgChart1"/>
    <dgm:cxn modelId="{AA5E0D76-BC23-4D11-8283-88EA9F7F48ED}" type="presParOf" srcId="{BC9C0D1C-24E4-4CCE-AA0D-AC175625F9B2}" destId="{CC0CB067-C0B1-46FD-B283-E764770FC470}" srcOrd="0" destOrd="0" presId="urn:microsoft.com/office/officeart/2005/8/layout/orgChart1"/>
    <dgm:cxn modelId="{459D8654-E66D-4022-970B-CD9868B1E1F0}" type="presParOf" srcId="{CC0CB067-C0B1-46FD-B283-E764770FC470}" destId="{312CE607-94D3-49F6-BACB-3AB8DAF19CED}" srcOrd="0" destOrd="0" presId="urn:microsoft.com/office/officeart/2005/8/layout/orgChart1"/>
    <dgm:cxn modelId="{E8E5DA8B-B8A5-45F0-A420-A5A79E1F177C}" type="presParOf" srcId="{CC0CB067-C0B1-46FD-B283-E764770FC470}" destId="{13D4CEF8-01D4-4916-8234-9EDC94AC6873}" srcOrd="1" destOrd="0" presId="urn:microsoft.com/office/officeart/2005/8/layout/orgChart1"/>
    <dgm:cxn modelId="{F438F26E-68A2-4C87-A547-8D897202B9DE}" type="presParOf" srcId="{BC9C0D1C-24E4-4CCE-AA0D-AC175625F9B2}" destId="{D363C572-F1A7-420D-A56F-675CEE2ADDC8}" srcOrd="1" destOrd="0" presId="urn:microsoft.com/office/officeart/2005/8/layout/orgChart1"/>
    <dgm:cxn modelId="{4D221A0F-A7C0-4B20-A010-26C7B8E4D8E8}" type="presParOf" srcId="{D363C572-F1A7-420D-A56F-675CEE2ADDC8}" destId="{FA8A5DD6-FD28-4E10-8687-C02C5093AF9A}" srcOrd="0" destOrd="0" presId="urn:microsoft.com/office/officeart/2005/8/layout/orgChart1"/>
    <dgm:cxn modelId="{6729C446-C0AA-4A0E-A6CC-0EAC2638CCC1}" type="presParOf" srcId="{D363C572-F1A7-420D-A56F-675CEE2ADDC8}" destId="{8BDA6B46-E431-4C87-AE91-B8950700F3BA}" srcOrd="1" destOrd="0" presId="urn:microsoft.com/office/officeart/2005/8/layout/orgChart1"/>
    <dgm:cxn modelId="{FF375299-11C6-4286-B29C-91260AF35057}" type="presParOf" srcId="{8BDA6B46-E431-4C87-AE91-B8950700F3BA}" destId="{E5C9ED74-6376-4BAF-849B-797E30885FFD}" srcOrd="0" destOrd="0" presId="urn:microsoft.com/office/officeart/2005/8/layout/orgChart1"/>
    <dgm:cxn modelId="{896A7B05-864F-4319-BF39-EB851EDFDD21}" type="presParOf" srcId="{E5C9ED74-6376-4BAF-849B-797E30885FFD}" destId="{A4DFDEAB-F38A-4C17-ACAC-C65C781526E1}" srcOrd="0" destOrd="0" presId="urn:microsoft.com/office/officeart/2005/8/layout/orgChart1"/>
    <dgm:cxn modelId="{F30224E7-C1F3-4BF8-BFC3-82DB7EE768CE}" type="presParOf" srcId="{E5C9ED74-6376-4BAF-849B-797E30885FFD}" destId="{02E7DF61-05A2-4E35-8576-263880C07E10}" srcOrd="1" destOrd="0" presId="urn:microsoft.com/office/officeart/2005/8/layout/orgChart1"/>
    <dgm:cxn modelId="{16398CE7-5A4E-4FB5-891E-52C36DFD8FC4}" type="presParOf" srcId="{8BDA6B46-E431-4C87-AE91-B8950700F3BA}" destId="{3C47D32B-47D5-47E6-8B27-C4168D9E7AEF}" srcOrd="1" destOrd="0" presId="urn:microsoft.com/office/officeart/2005/8/layout/orgChart1"/>
    <dgm:cxn modelId="{57C1ED9B-7D1F-45A8-A911-16BC514AA020}" type="presParOf" srcId="{8BDA6B46-E431-4C87-AE91-B8950700F3BA}" destId="{0828C0E5-578B-4D9B-BB0A-2DB88AAA4235}" srcOrd="2" destOrd="0" presId="urn:microsoft.com/office/officeart/2005/8/layout/orgChart1"/>
    <dgm:cxn modelId="{EFFA3225-0CA3-45B1-A1EF-E5FF715E8A60}" type="presParOf" srcId="{D363C572-F1A7-420D-A56F-675CEE2ADDC8}" destId="{83C130A7-82B4-4F43-AF5D-646CD2C73910}" srcOrd="2" destOrd="0" presId="urn:microsoft.com/office/officeart/2005/8/layout/orgChart1"/>
    <dgm:cxn modelId="{5C18965D-5867-4310-8A7C-AA8F22B693B4}" type="presParOf" srcId="{D363C572-F1A7-420D-A56F-675CEE2ADDC8}" destId="{905DB5F1-372F-4D88-8792-ACA60B7A5990}" srcOrd="3" destOrd="0" presId="urn:microsoft.com/office/officeart/2005/8/layout/orgChart1"/>
    <dgm:cxn modelId="{8736D0E9-49FA-4A9C-90A3-36A386DBCC0B}" type="presParOf" srcId="{905DB5F1-372F-4D88-8792-ACA60B7A5990}" destId="{BEAEF35D-E7B5-4285-8AC9-BA97CC61DA25}" srcOrd="0" destOrd="0" presId="urn:microsoft.com/office/officeart/2005/8/layout/orgChart1"/>
    <dgm:cxn modelId="{C80B2BC1-3762-43E7-8D94-D80EDCA32638}" type="presParOf" srcId="{BEAEF35D-E7B5-4285-8AC9-BA97CC61DA25}" destId="{32B488C8-3699-465E-8D9C-D23944B25E75}" srcOrd="0" destOrd="0" presId="urn:microsoft.com/office/officeart/2005/8/layout/orgChart1"/>
    <dgm:cxn modelId="{36EFD68C-5D45-4DF6-9AFE-C59BDD91FA18}" type="presParOf" srcId="{BEAEF35D-E7B5-4285-8AC9-BA97CC61DA25}" destId="{5D1F4CCE-45F6-4228-A639-294FD9830CD9}" srcOrd="1" destOrd="0" presId="urn:microsoft.com/office/officeart/2005/8/layout/orgChart1"/>
    <dgm:cxn modelId="{C2946897-CCB3-488C-B66B-E27D70009679}" type="presParOf" srcId="{905DB5F1-372F-4D88-8792-ACA60B7A5990}" destId="{CF9280A4-A6EF-4DF9-BC36-867123E84C6D}" srcOrd="1" destOrd="0" presId="urn:microsoft.com/office/officeart/2005/8/layout/orgChart1"/>
    <dgm:cxn modelId="{21D0487C-23DB-4696-86DF-007C3CB9CE2C}" type="presParOf" srcId="{905DB5F1-372F-4D88-8792-ACA60B7A5990}" destId="{88BB060A-419D-41E1-B902-37E5CA9372A7}" srcOrd="2" destOrd="0" presId="urn:microsoft.com/office/officeart/2005/8/layout/orgChart1"/>
    <dgm:cxn modelId="{9147039A-44EA-47DA-BE1E-304A712EAA12}" type="presParOf" srcId="{BC9C0D1C-24E4-4CCE-AA0D-AC175625F9B2}" destId="{7B977F06-2329-4E29-A8FC-598B98268478}" srcOrd="2" destOrd="0" presId="urn:microsoft.com/office/officeart/2005/8/layout/orgChart1"/>
    <dgm:cxn modelId="{249F65A6-B3DA-4B4E-98FE-FB1B0B994338}" type="presParOf" srcId="{E6143C04-75A0-413E-B030-9AB2801BAD32}" destId="{AFA2D44C-F715-4637-913F-B680E2DEC348}" srcOrd="2" destOrd="0" presId="urn:microsoft.com/office/officeart/2005/8/layout/orgChart1"/>
    <dgm:cxn modelId="{97B09F44-7FA4-42F6-8FC7-3211E9CF62AC}" type="presParOf" srcId="{E6143C04-75A0-413E-B030-9AB2801BAD32}" destId="{A94FD729-E823-4539-9EB8-B32E68737109}" srcOrd="3" destOrd="0" presId="urn:microsoft.com/office/officeart/2005/8/layout/orgChart1"/>
    <dgm:cxn modelId="{1058FC9F-6BA8-4E25-AD92-0AE918913A80}" type="presParOf" srcId="{A94FD729-E823-4539-9EB8-B32E68737109}" destId="{A8AD0F5E-8E38-4F42-8607-4B49BDF0591B}" srcOrd="0" destOrd="0" presId="urn:microsoft.com/office/officeart/2005/8/layout/orgChart1"/>
    <dgm:cxn modelId="{8BBE635F-153A-45FC-A7A8-ABC21D3DF5E7}" type="presParOf" srcId="{A8AD0F5E-8E38-4F42-8607-4B49BDF0591B}" destId="{DEE0CE9C-DEEA-4DC6-9438-F2ABE8CF74C4}" srcOrd="0" destOrd="0" presId="urn:microsoft.com/office/officeart/2005/8/layout/orgChart1"/>
    <dgm:cxn modelId="{53ED7AAD-C9CF-4146-99D8-4C09EACB3B8D}" type="presParOf" srcId="{A8AD0F5E-8E38-4F42-8607-4B49BDF0591B}" destId="{7F116434-BA24-4790-9553-75A0BF60B894}" srcOrd="1" destOrd="0" presId="urn:microsoft.com/office/officeart/2005/8/layout/orgChart1"/>
    <dgm:cxn modelId="{0797D61B-9EA1-4BF0-956A-F47FFC92BD7F}" type="presParOf" srcId="{A94FD729-E823-4539-9EB8-B32E68737109}" destId="{986842C9-4CD4-47B0-B96A-89CCE1B03C39}" srcOrd="1" destOrd="0" presId="urn:microsoft.com/office/officeart/2005/8/layout/orgChart1"/>
    <dgm:cxn modelId="{9CB3B2BA-D105-4CED-AE4F-F52E453D3CBD}" type="presParOf" srcId="{986842C9-4CD4-47B0-B96A-89CCE1B03C39}" destId="{1A7C1AB6-B730-4DC8-9B8E-ACB9D47CD1B1}" srcOrd="0" destOrd="0" presId="urn:microsoft.com/office/officeart/2005/8/layout/orgChart1"/>
    <dgm:cxn modelId="{C41D9705-D66F-4C1C-A913-C76186831DA5}" type="presParOf" srcId="{986842C9-4CD4-47B0-B96A-89CCE1B03C39}" destId="{DCB4B739-254B-4D54-A406-7F81EBF0A805}" srcOrd="1" destOrd="0" presId="urn:microsoft.com/office/officeart/2005/8/layout/orgChart1"/>
    <dgm:cxn modelId="{8380E447-1666-49CF-A3F3-41D16DC98983}" type="presParOf" srcId="{DCB4B739-254B-4D54-A406-7F81EBF0A805}" destId="{4F34F09F-04CC-42DE-8C44-24A89F6F8424}" srcOrd="0" destOrd="0" presId="urn:microsoft.com/office/officeart/2005/8/layout/orgChart1"/>
    <dgm:cxn modelId="{0695CE5F-F80F-4A16-96B0-D16813E6F808}" type="presParOf" srcId="{4F34F09F-04CC-42DE-8C44-24A89F6F8424}" destId="{0E447665-9A3C-48C7-9D3B-B298EC86BFB9}" srcOrd="0" destOrd="0" presId="urn:microsoft.com/office/officeart/2005/8/layout/orgChart1"/>
    <dgm:cxn modelId="{5FE1E315-49B6-49B4-9C62-3F607A9BEC21}" type="presParOf" srcId="{4F34F09F-04CC-42DE-8C44-24A89F6F8424}" destId="{00B0DD0A-5554-4D3F-A5E1-E85F1974FA16}" srcOrd="1" destOrd="0" presId="urn:microsoft.com/office/officeart/2005/8/layout/orgChart1"/>
    <dgm:cxn modelId="{104911D5-7B6D-46D1-B6A4-902B997BFA94}" type="presParOf" srcId="{DCB4B739-254B-4D54-A406-7F81EBF0A805}" destId="{691D5B18-2A66-4AB2-B6BA-AF99703C9D6E}" srcOrd="1" destOrd="0" presId="urn:microsoft.com/office/officeart/2005/8/layout/orgChart1"/>
    <dgm:cxn modelId="{1981E5CB-7192-4EEA-AE11-1B26F72957DB}" type="presParOf" srcId="{DCB4B739-254B-4D54-A406-7F81EBF0A805}" destId="{D0EC388E-2C79-493C-8306-DDAA402EF491}" srcOrd="2" destOrd="0" presId="urn:microsoft.com/office/officeart/2005/8/layout/orgChart1"/>
    <dgm:cxn modelId="{5F099C86-4E4B-4DF0-93B4-95C1D67C7670}" type="presParOf" srcId="{986842C9-4CD4-47B0-B96A-89CCE1B03C39}" destId="{250B1798-7F0C-4480-BD71-0265B4D802B5}" srcOrd="2" destOrd="0" presId="urn:microsoft.com/office/officeart/2005/8/layout/orgChart1"/>
    <dgm:cxn modelId="{0331CCF9-BC3A-40F1-8F8A-EC97992E92BE}" type="presParOf" srcId="{986842C9-4CD4-47B0-B96A-89CCE1B03C39}" destId="{45445D8B-9F7C-4FE6-B475-0F65DB303088}" srcOrd="3" destOrd="0" presId="urn:microsoft.com/office/officeart/2005/8/layout/orgChart1"/>
    <dgm:cxn modelId="{E6F1E8F4-6A59-4DD8-978B-AEB7539DE626}" type="presParOf" srcId="{45445D8B-9F7C-4FE6-B475-0F65DB303088}" destId="{B82DF910-9112-4EFE-87B0-3B89F12618F5}" srcOrd="0" destOrd="0" presId="urn:microsoft.com/office/officeart/2005/8/layout/orgChart1"/>
    <dgm:cxn modelId="{1560845A-203E-4CC0-9027-182E287F5A11}" type="presParOf" srcId="{B82DF910-9112-4EFE-87B0-3B89F12618F5}" destId="{3E9E8C65-D411-48E5-B8E4-DB4DF16DF981}" srcOrd="0" destOrd="0" presId="urn:microsoft.com/office/officeart/2005/8/layout/orgChart1"/>
    <dgm:cxn modelId="{21516BCB-7B35-48AC-92A0-0D18D8AA9011}" type="presParOf" srcId="{B82DF910-9112-4EFE-87B0-3B89F12618F5}" destId="{E4F6C2CE-44FF-4A5B-B139-CCA4DB5E1F26}" srcOrd="1" destOrd="0" presId="urn:microsoft.com/office/officeart/2005/8/layout/orgChart1"/>
    <dgm:cxn modelId="{76797566-8281-47C3-9EFD-FB3CAF433148}" type="presParOf" srcId="{45445D8B-9F7C-4FE6-B475-0F65DB303088}" destId="{C5AB15D5-252F-4045-85E7-748723602FEC}" srcOrd="1" destOrd="0" presId="urn:microsoft.com/office/officeart/2005/8/layout/orgChart1"/>
    <dgm:cxn modelId="{59FBB454-D9F3-4512-898B-E9E91E3A7F50}" type="presParOf" srcId="{45445D8B-9F7C-4FE6-B475-0F65DB303088}" destId="{EAD010B5-0BF9-4960-95FE-2E12A2CEEB17}" srcOrd="2" destOrd="0" presId="urn:microsoft.com/office/officeart/2005/8/layout/orgChart1"/>
    <dgm:cxn modelId="{9C65FAE1-CF8E-451E-985B-DC479C10764C}" type="presParOf" srcId="{986842C9-4CD4-47B0-B96A-89CCE1B03C39}" destId="{32978EA7-539D-4282-A49B-068E5577C4EC}" srcOrd="4" destOrd="0" presId="urn:microsoft.com/office/officeart/2005/8/layout/orgChart1"/>
    <dgm:cxn modelId="{922C75F4-FB4F-45DC-82C4-55DED1C17380}" type="presParOf" srcId="{986842C9-4CD4-47B0-B96A-89CCE1B03C39}" destId="{B5D665C7-B4DC-4F46-A14D-5DD226B8FB56}" srcOrd="5" destOrd="0" presId="urn:microsoft.com/office/officeart/2005/8/layout/orgChart1"/>
    <dgm:cxn modelId="{B01301B5-C7A9-4DFC-8960-19A3B4919A3E}" type="presParOf" srcId="{B5D665C7-B4DC-4F46-A14D-5DD226B8FB56}" destId="{37DEE232-EEFE-410C-8CA6-97EF1E879239}" srcOrd="0" destOrd="0" presId="urn:microsoft.com/office/officeart/2005/8/layout/orgChart1"/>
    <dgm:cxn modelId="{BA7D2812-A624-409E-8D20-05A84E091DC0}" type="presParOf" srcId="{37DEE232-EEFE-410C-8CA6-97EF1E879239}" destId="{9B2762E2-1827-4053-A48C-ED71C956908C}" srcOrd="0" destOrd="0" presId="urn:microsoft.com/office/officeart/2005/8/layout/orgChart1"/>
    <dgm:cxn modelId="{63936565-7776-437B-B01E-4988E1E1E829}" type="presParOf" srcId="{37DEE232-EEFE-410C-8CA6-97EF1E879239}" destId="{21BB4E2B-46EC-4F2D-853F-70189A68A4C5}" srcOrd="1" destOrd="0" presId="urn:microsoft.com/office/officeart/2005/8/layout/orgChart1"/>
    <dgm:cxn modelId="{10C74EB5-F24D-4AB0-AED7-DE417914CA7E}" type="presParOf" srcId="{B5D665C7-B4DC-4F46-A14D-5DD226B8FB56}" destId="{F6F0CE21-5FA9-4CC3-95BC-173F8BC0FF77}" srcOrd="1" destOrd="0" presId="urn:microsoft.com/office/officeart/2005/8/layout/orgChart1"/>
    <dgm:cxn modelId="{A94EDD3A-C87C-4A4E-B8CF-3E3DC7A8714A}" type="presParOf" srcId="{B5D665C7-B4DC-4F46-A14D-5DD226B8FB56}" destId="{923C4763-25D6-470B-99C8-53FCE922C403}" srcOrd="2" destOrd="0" presId="urn:microsoft.com/office/officeart/2005/8/layout/orgChart1"/>
    <dgm:cxn modelId="{F2D3B7CC-4103-4E0E-B07D-2475FEE09AFE}" type="presParOf" srcId="{A94FD729-E823-4539-9EB8-B32E68737109}" destId="{5BE32A4E-884F-4530-88FD-78E619F0E336}" srcOrd="2" destOrd="0" presId="urn:microsoft.com/office/officeart/2005/8/layout/orgChart1"/>
    <dgm:cxn modelId="{131CA248-2E65-44B8-9545-C103CABC726C}" type="presParOf" srcId="{4BE74394-C7CF-4D47-9176-ACB210A6F375}" destId="{F8307698-6B48-4AA5-B8A1-D2A3D8FD9C45}" srcOrd="2" destOrd="0" presId="urn:microsoft.com/office/officeart/2005/8/layout/orgChart1"/>
    <dgm:cxn modelId="{D5D8C8CA-113C-44A5-AFB9-43005E585D24}" type="presParOf" srcId="{FC671A36-B5F3-46E0-86AC-DB53E6A7C9F2}" destId="{10DEB0CF-C27D-4D62-A981-25891CB26EB3}" srcOrd="2" destOrd="0" presId="urn:microsoft.com/office/officeart/2005/8/layout/orgChart1"/>
    <dgm:cxn modelId="{DBF322EF-E108-4135-A48B-147A9976C924}" type="presParOf" srcId="{FC671A36-B5F3-46E0-86AC-DB53E6A7C9F2}" destId="{77D7E0F4-BFCD-4A6B-A717-084DDBC0088A}" srcOrd="3" destOrd="0" presId="urn:microsoft.com/office/officeart/2005/8/layout/orgChart1"/>
    <dgm:cxn modelId="{8E67C279-3F51-4918-BCC2-705B5D1E1479}" type="presParOf" srcId="{77D7E0F4-BFCD-4A6B-A717-084DDBC0088A}" destId="{49803A7A-2AD8-4480-AE60-41FB89CA2B59}" srcOrd="0" destOrd="0" presId="urn:microsoft.com/office/officeart/2005/8/layout/orgChart1"/>
    <dgm:cxn modelId="{B0790C4F-F186-47C7-9901-15ABBD76905A}" type="presParOf" srcId="{49803A7A-2AD8-4480-AE60-41FB89CA2B59}" destId="{7011226D-E22B-485A-94CD-EDB6A149102B}" srcOrd="0" destOrd="0" presId="urn:microsoft.com/office/officeart/2005/8/layout/orgChart1"/>
    <dgm:cxn modelId="{B8B8CAF2-00BE-458D-8AD0-DD589236FFA1}" type="presParOf" srcId="{49803A7A-2AD8-4480-AE60-41FB89CA2B59}" destId="{973F699B-B988-46DD-A198-2A6DB350B63A}" srcOrd="1" destOrd="0" presId="urn:microsoft.com/office/officeart/2005/8/layout/orgChart1"/>
    <dgm:cxn modelId="{2698AA06-3ABD-444A-8125-626BF40B5092}" type="presParOf" srcId="{77D7E0F4-BFCD-4A6B-A717-084DDBC0088A}" destId="{C84F2DEF-F9D9-4590-B708-6D18C1FD3431}" srcOrd="1" destOrd="0" presId="urn:microsoft.com/office/officeart/2005/8/layout/orgChart1"/>
    <dgm:cxn modelId="{F0D9EC2A-DF0E-464D-99F3-2AC6896A7CA7}" type="presParOf" srcId="{C84F2DEF-F9D9-4590-B708-6D18C1FD3431}" destId="{3B5EB2E4-AA7A-4F55-9A2F-B91343074A45}" srcOrd="0" destOrd="0" presId="urn:microsoft.com/office/officeart/2005/8/layout/orgChart1"/>
    <dgm:cxn modelId="{4341C26A-A7D4-440F-8997-F1F6FB6175D1}" type="presParOf" srcId="{C84F2DEF-F9D9-4590-B708-6D18C1FD3431}" destId="{239E230C-9980-4B63-A670-6A9BB211E313}" srcOrd="1" destOrd="0" presId="urn:microsoft.com/office/officeart/2005/8/layout/orgChart1"/>
    <dgm:cxn modelId="{FED00055-04C4-448F-BAEF-476E0C7C9ADD}" type="presParOf" srcId="{239E230C-9980-4B63-A670-6A9BB211E313}" destId="{0FCD7801-E1E7-42FE-84E0-11CD2EBDD767}" srcOrd="0" destOrd="0" presId="urn:microsoft.com/office/officeart/2005/8/layout/orgChart1"/>
    <dgm:cxn modelId="{6BCAFDDA-544E-45C6-B976-D3649001A14A}" type="presParOf" srcId="{0FCD7801-E1E7-42FE-84E0-11CD2EBDD767}" destId="{2296DA1B-25F4-47D2-8EA0-B680403FB5F0}" srcOrd="0" destOrd="0" presId="urn:microsoft.com/office/officeart/2005/8/layout/orgChart1"/>
    <dgm:cxn modelId="{8D620F39-B46C-4666-B41A-FB7AEC3701EA}" type="presParOf" srcId="{0FCD7801-E1E7-42FE-84E0-11CD2EBDD767}" destId="{6D3F2AC8-64D8-4ABD-9142-D8ED8E72D82E}" srcOrd="1" destOrd="0" presId="urn:microsoft.com/office/officeart/2005/8/layout/orgChart1"/>
    <dgm:cxn modelId="{98E688A7-B551-4CAC-BF73-AB8344A98D0A}" type="presParOf" srcId="{239E230C-9980-4B63-A670-6A9BB211E313}" destId="{7AEA0C52-FA2D-4591-8885-8E692C88981C}" srcOrd="1" destOrd="0" presId="urn:microsoft.com/office/officeart/2005/8/layout/orgChart1"/>
    <dgm:cxn modelId="{DBE31EC6-0780-4597-8A51-162BE75DDC4D}" type="presParOf" srcId="{239E230C-9980-4B63-A670-6A9BB211E313}" destId="{975EAC56-7BE2-4E71-8392-CEAE240F98B7}" srcOrd="2" destOrd="0" presId="urn:microsoft.com/office/officeart/2005/8/layout/orgChart1"/>
    <dgm:cxn modelId="{AAC69A03-4E0D-4EC0-9305-E06556E8113C}" type="presParOf" srcId="{C84F2DEF-F9D9-4590-B708-6D18C1FD3431}" destId="{4F8094ED-80C5-4A5D-AF10-53207B28090C}" srcOrd="2" destOrd="0" presId="urn:microsoft.com/office/officeart/2005/8/layout/orgChart1"/>
    <dgm:cxn modelId="{E15F5E4C-8066-432A-968F-7E65B4F773E2}" type="presParOf" srcId="{C84F2DEF-F9D9-4590-B708-6D18C1FD3431}" destId="{746AE3A5-4386-4CB0-A434-BD08CF6D8986}" srcOrd="3" destOrd="0" presId="urn:microsoft.com/office/officeart/2005/8/layout/orgChart1"/>
    <dgm:cxn modelId="{566CE24F-3A23-4A0E-9BA2-C9C73CDAC8BE}" type="presParOf" srcId="{746AE3A5-4386-4CB0-A434-BD08CF6D8986}" destId="{81A39292-78B9-49CA-B278-988ACA47BE03}" srcOrd="0" destOrd="0" presId="urn:microsoft.com/office/officeart/2005/8/layout/orgChart1"/>
    <dgm:cxn modelId="{15D55B54-0387-42B6-AC99-6C34C3F0B9AF}" type="presParOf" srcId="{81A39292-78B9-49CA-B278-988ACA47BE03}" destId="{07C38307-16A3-43A6-9699-E7EB4AF3D73D}" srcOrd="0" destOrd="0" presId="urn:microsoft.com/office/officeart/2005/8/layout/orgChart1"/>
    <dgm:cxn modelId="{1D2074B2-E41D-457B-BF02-33C312F99E7F}" type="presParOf" srcId="{81A39292-78B9-49CA-B278-988ACA47BE03}" destId="{342EF918-99B9-42D6-86AE-FB022BA96863}" srcOrd="1" destOrd="0" presId="urn:microsoft.com/office/officeart/2005/8/layout/orgChart1"/>
    <dgm:cxn modelId="{51799B66-E08D-4772-858B-10EAE5440B04}" type="presParOf" srcId="{746AE3A5-4386-4CB0-A434-BD08CF6D8986}" destId="{50350F90-CA3A-4879-B5CD-476FD91BF2D8}" srcOrd="1" destOrd="0" presId="urn:microsoft.com/office/officeart/2005/8/layout/orgChart1"/>
    <dgm:cxn modelId="{9BBCCD29-5408-4DD8-AB9F-8642A0BF53EC}" type="presParOf" srcId="{746AE3A5-4386-4CB0-A434-BD08CF6D8986}" destId="{A2D60021-8A23-44FA-9DB9-3DD57BB3C4F5}" srcOrd="2" destOrd="0" presId="urn:microsoft.com/office/officeart/2005/8/layout/orgChart1"/>
    <dgm:cxn modelId="{A0423789-8573-413D-9922-1EC80B68EEF5}" type="presParOf" srcId="{C84F2DEF-F9D9-4590-B708-6D18C1FD3431}" destId="{54E20603-79EA-42D3-B7BE-C690C8AABE23}" srcOrd="4" destOrd="0" presId="urn:microsoft.com/office/officeart/2005/8/layout/orgChart1"/>
    <dgm:cxn modelId="{71B7CE41-8FB6-4DD1-9972-4058B9ADA3CA}" type="presParOf" srcId="{C84F2DEF-F9D9-4590-B708-6D18C1FD3431}" destId="{B8CE976F-7396-4E62-BE47-ABB2E443B076}" srcOrd="5" destOrd="0" presId="urn:microsoft.com/office/officeart/2005/8/layout/orgChart1"/>
    <dgm:cxn modelId="{687BB9EA-499C-412F-A7F4-D4B6F92C7476}" type="presParOf" srcId="{B8CE976F-7396-4E62-BE47-ABB2E443B076}" destId="{CFCC50F7-38DB-4E25-98E1-CAC759843E26}" srcOrd="0" destOrd="0" presId="urn:microsoft.com/office/officeart/2005/8/layout/orgChart1"/>
    <dgm:cxn modelId="{3BF486CB-82F8-4E82-93EB-78CED0B2DB59}" type="presParOf" srcId="{CFCC50F7-38DB-4E25-98E1-CAC759843E26}" destId="{AAD39827-CC56-4F20-B737-D1BCF0994D46}" srcOrd="0" destOrd="0" presId="urn:microsoft.com/office/officeart/2005/8/layout/orgChart1"/>
    <dgm:cxn modelId="{2D114B49-8F9A-4FFA-9662-6243728F3AF5}" type="presParOf" srcId="{CFCC50F7-38DB-4E25-98E1-CAC759843E26}" destId="{C61A3A77-3C04-4208-8692-97ED902D987D}" srcOrd="1" destOrd="0" presId="urn:microsoft.com/office/officeart/2005/8/layout/orgChart1"/>
    <dgm:cxn modelId="{1D06CEE1-DBA7-41D4-B0CF-FE0EDC61D713}" type="presParOf" srcId="{B8CE976F-7396-4E62-BE47-ABB2E443B076}" destId="{FC707976-E01B-42F2-AD7F-3E05333B5975}" srcOrd="1" destOrd="0" presId="urn:microsoft.com/office/officeart/2005/8/layout/orgChart1"/>
    <dgm:cxn modelId="{D0AA5979-3F37-4F5D-8A06-6D1AECA280D5}" type="presParOf" srcId="{B8CE976F-7396-4E62-BE47-ABB2E443B076}" destId="{BF2BB508-20E0-48BE-B3B1-5F374AC30CD1}" srcOrd="2" destOrd="0" presId="urn:microsoft.com/office/officeart/2005/8/layout/orgChart1"/>
    <dgm:cxn modelId="{FCC07E7A-FCFF-4D78-8927-F705C7697F21}" type="presParOf" srcId="{77D7E0F4-BFCD-4A6B-A717-084DDBC0088A}" destId="{1A31337F-0D83-405A-947A-604EFBD73CB3}" srcOrd="2" destOrd="0" presId="urn:microsoft.com/office/officeart/2005/8/layout/orgChart1"/>
    <dgm:cxn modelId="{EB9523F9-7EF4-4B0F-B730-E63959DCB261}" type="presParOf" srcId="{1E4E948D-C250-4683-A2E5-53F193619B2B}" destId="{1842B362-F370-48CE-B2F6-BF2E874D4860}"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5597A-957E-43F6-A485-D65A4567F8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FFA2D34-E5A7-4A2E-8CCB-1CCEC50B45E1}">
      <dgm:prSet phldrT="[Text]" custT="1"/>
      <dgm:spPr/>
      <dgm:t>
        <a:bodyPr/>
        <a:lstStyle/>
        <a:p>
          <a:r>
            <a:rPr lang="en-US" sz="1400" b="1" dirty="0" smtClean="0">
              <a:solidFill>
                <a:schemeClr val="tx1"/>
              </a:solidFill>
              <a:latin typeface="Arial" pitchFamily="34" charset="0"/>
              <a:cs typeface="Arial" pitchFamily="34" charset="0"/>
            </a:rPr>
            <a:t>Hemoglobin A1c</a:t>
          </a:r>
          <a:endParaRPr lang="en-US" sz="1400" b="1" dirty="0">
            <a:solidFill>
              <a:schemeClr val="tx1"/>
            </a:solidFill>
            <a:latin typeface="Arial" pitchFamily="34" charset="0"/>
            <a:cs typeface="Arial" pitchFamily="34" charset="0"/>
          </a:endParaRPr>
        </a:p>
      </dgm:t>
    </dgm:pt>
    <dgm:pt modelId="{26262AA8-8BE4-48D6-929A-28617DBF70F4}" type="par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DE55E3F5-F59A-41F2-9C8B-48E0EFA05DB4}" type="sib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387F31D0-6470-480B-A111-A8F40AB13A5A}">
      <dgm:prSet phldrT="[Text]" custT="1"/>
      <dgm:spPr/>
      <dgm:t>
        <a:bodyPr/>
        <a:lstStyle/>
        <a:p>
          <a:r>
            <a:rPr lang="en-US" sz="1400" b="1" dirty="0" smtClean="0">
              <a:solidFill>
                <a:schemeClr val="tx1"/>
              </a:solidFill>
              <a:latin typeface="Arial" pitchFamily="34" charset="0"/>
              <a:cs typeface="Arial" pitchFamily="34" charset="0"/>
            </a:rPr>
            <a:t>7.5-8.9%</a:t>
          </a:r>
          <a:endParaRPr lang="en-US" sz="1400" b="1" dirty="0">
            <a:solidFill>
              <a:schemeClr val="tx1"/>
            </a:solidFill>
            <a:latin typeface="Arial" pitchFamily="34" charset="0"/>
            <a:cs typeface="Arial" pitchFamily="34" charset="0"/>
          </a:endParaRPr>
        </a:p>
      </dgm:t>
    </dgm:pt>
    <dgm:pt modelId="{F8181A60-CEB1-477F-9126-3BA461C0FE09}" type="parTrans" cxnId="{3BB88A23-CEC5-475A-ACA9-E624C0851A6D}">
      <dgm:prSet/>
      <dgm:spPr/>
      <dgm:t>
        <a:bodyPr/>
        <a:lstStyle/>
        <a:p>
          <a:endParaRPr lang="en-US" sz="1400" b="1">
            <a:solidFill>
              <a:schemeClr val="tx1"/>
            </a:solidFill>
            <a:latin typeface="Arial" pitchFamily="34" charset="0"/>
            <a:cs typeface="Arial" pitchFamily="34" charset="0"/>
          </a:endParaRPr>
        </a:p>
      </dgm:t>
    </dgm:pt>
    <dgm:pt modelId="{34ACE86A-33DC-4D89-B3A5-C12279674D2E}" type="sibTrans" cxnId="{3BB88A23-CEC5-475A-ACA9-E624C0851A6D}">
      <dgm:prSet/>
      <dgm:spPr/>
      <dgm:t>
        <a:bodyPr/>
        <a:lstStyle/>
        <a:p>
          <a:endParaRPr lang="en-US" sz="1400" b="1">
            <a:solidFill>
              <a:schemeClr val="tx1"/>
            </a:solidFill>
            <a:latin typeface="Arial" pitchFamily="34" charset="0"/>
            <a:cs typeface="Arial" pitchFamily="34" charset="0"/>
          </a:endParaRPr>
        </a:p>
      </dgm:t>
    </dgm:pt>
    <dgm:pt modelId="{9DA6E048-7F90-41BA-AA5A-CAE1C2736808}">
      <dgm:prSet phldrT="[Text]" custT="1"/>
      <dgm:spPr/>
      <dgm:t>
        <a:bodyPr/>
        <a:lstStyle/>
        <a:p>
          <a:r>
            <a:rPr lang="en-US" sz="1400" b="1" dirty="0" smtClean="0">
              <a:solidFill>
                <a:schemeClr val="tx1"/>
              </a:solidFill>
              <a:latin typeface="Arial" pitchFamily="34" charset="0"/>
              <a:cs typeface="Arial" pitchFamily="34" charset="0"/>
            </a:rPr>
            <a:t>9-9.9%</a:t>
          </a:r>
          <a:endParaRPr lang="en-US" sz="1400" b="1" dirty="0">
            <a:solidFill>
              <a:schemeClr val="tx1"/>
            </a:solidFill>
            <a:latin typeface="Arial" pitchFamily="34" charset="0"/>
            <a:cs typeface="Arial" pitchFamily="34" charset="0"/>
          </a:endParaRPr>
        </a:p>
      </dgm:t>
    </dgm:pt>
    <dgm:pt modelId="{6E882854-0243-41D4-A0FE-6B3AF1E10BCC}" type="par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CD8AC8CB-DCAF-478B-B65D-7578BB07E056}" type="sib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BA13FB8D-2E10-4017-9D18-F3BFA8E47AE0}">
      <dgm:prSet phldrT="[Text]" custT="1"/>
      <dgm:spPr/>
      <dgm:t>
        <a:bodyPr/>
        <a:lstStyle/>
        <a:p>
          <a:r>
            <a:rPr lang="en-US" sz="1400" b="1" dirty="0" smtClean="0">
              <a:solidFill>
                <a:schemeClr val="tx1"/>
              </a:solidFill>
              <a:latin typeface="Arial" pitchFamily="34" charset="0"/>
              <a:cs typeface="Arial" pitchFamily="34" charset="0"/>
            </a:rPr>
            <a:t>10% or greater</a:t>
          </a:r>
          <a:endParaRPr lang="en-US" sz="1400" b="1" dirty="0">
            <a:solidFill>
              <a:schemeClr val="tx1"/>
            </a:solidFill>
            <a:latin typeface="Arial" pitchFamily="34" charset="0"/>
            <a:cs typeface="Arial" pitchFamily="34" charset="0"/>
          </a:endParaRPr>
        </a:p>
      </dgm:t>
    </dgm:pt>
    <dgm:pt modelId="{5428B3E4-BA00-4416-8DCE-64628D6734DF}" type="parTrans" cxnId="{CCE44914-ECB0-4192-81F0-A546B6567F2C}">
      <dgm:prSet/>
      <dgm:spPr/>
      <dgm:t>
        <a:bodyPr/>
        <a:lstStyle/>
        <a:p>
          <a:endParaRPr lang="en-US" sz="1400" b="1">
            <a:solidFill>
              <a:schemeClr val="tx1"/>
            </a:solidFill>
            <a:latin typeface="Arial" pitchFamily="34" charset="0"/>
            <a:cs typeface="Arial" pitchFamily="34" charset="0"/>
          </a:endParaRPr>
        </a:p>
      </dgm:t>
    </dgm:pt>
    <dgm:pt modelId="{20B5392D-2984-45FC-A0DD-A28BA1BE27E9}" type="sibTrans" cxnId="{CCE44914-ECB0-4192-81F0-A546B6567F2C}">
      <dgm:prSet/>
      <dgm:spPr/>
      <dgm:t>
        <a:bodyPr/>
        <a:lstStyle/>
        <a:p>
          <a:endParaRPr lang="en-US" sz="1400" b="1">
            <a:solidFill>
              <a:schemeClr val="tx1"/>
            </a:solidFill>
            <a:latin typeface="Arial" pitchFamily="34" charset="0"/>
            <a:cs typeface="Arial" pitchFamily="34" charset="0"/>
          </a:endParaRPr>
        </a:p>
      </dgm:t>
    </dgm:pt>
    <dgm:pt modelId="{7557DAFC-11ED-4EFF-851D-E11847E3C100}">
      <dgm:prSet phldrT="[Text]" custT="1"/>
      <dgm:spPr/>
      <dgm:t>
        <a:bodyPr/>
        <a:lstStyle/>
        <a:p>
          <a:r>
            <a:rPr lang="en-US" sz="1400" b="1" dirty="0" smtClean="0">
              <a:solidFill>
                <a:schemeClr val="tx1"/>
              </a:solidFill>
              <a:latin typeface="Arial" pitchFamily="34" charset="0"/>
              <a:cs typeface="Arial" pitchFamily="34" charset="0"/>
            </a:rPr>
            <a:t>Continue Met Continue TZD        </a:t>
          </a:r>
          <a:r>
            <a:rPr lang="en-US" sz="1400" b="1" u="none" dirty="0" smtClean="0">
              <a:solidFill>
                <a:schemeClr val="tx1"/>
              </a:solidFill>
              <a:latin typeface="Arial" pitchFamily="34" charset="0"/>
              <a:cs typeface="Arial" pitchFamily="34" charset="0"/>
            </a:rPr>
            <a:t>D/C Secret    </a:t>
          </a:r>
          <a:r>
            <a:rPr lang="en-US" sz="1400" b="1" dirty="0" err="1" smtClean="0">
              <a:solidFill>
                <a:schemeClr val="tx1"/>
              </a:solidFill>
              <a:latin typeface="Arial" pitchFamily="34" charset="0"/>
              <a:cs typeface="Arial" pitchFamily="34" charset="0"/>
            </a:rPr>
            <a:t>Decr</a:t>
          </a:r>
          <a:r>
            <a:rPr lang="en-US" sz="1400" b="1" dirty="0" smtClean="0">
              <a:solidFill>
                <a:schemeClr val="tx1"/>
              </a:solidFill>
              <a:latin typeface="Arial" pitchFamily="34" charset="0"/>
              <a:cs typeface="Arial" pitchFamily="34" charset="0"/>
            </a:rPr>
            <a:t> Insulin 50%</a:t>
          </a:r>
        </a:p>
      </dgm:t>
    </dgm:pt>
    <dgm:pt modelId="{746DE268-6E0A-43C7-9652-50AF8C8716A6}" type="parTrans" cxnId="{C6F51372-DDD7-445A-A095-0A7BC6111D0F}">
      <dgm:prSet/>
      <dgm:spPr/>
      <dgm:t>
        <a:bodyPr/>
        <a:lstStyle/>
        <a:p>
          <a:endParaRPr lang="en-US" sz="1400"/>
        </a:p>
      </dgm:t>
    </dgm:pt>
    <dgm:pt modelId="{07A30CD8-A9FC-44FC-AB0D-9434556B5E34}" type="sibTrans" cxnId="{C6F51372-DDD7-445A-A095-0A7BC6111D0F}">
      <dgm:prSet/>
      <dgm:spPr/>
      <dgm:t>
        <a:bodyPr/>
        <a:lstStyle/>
        <a:p>
          <a:endParaRPr lang="en-US" sz="1400"/>
        </a:p>
      </dgm:t>
    </dgm:pt>
    <dgm:pt modelId="{EDAA8710-C88F-41B6-864E-8B9742048627}">
      <dgm:prSet custT="1"/>
      <dgm:spPr/>
      <dgm:t>
        <a:bodyPr/>
        <a:lstStyle/>
        <a:p>
          <a:r>
            <a:rPr lang="en-US" sz="1400" b="1" dirty="0" smtClean="0">
              <a:solidFill>
                <a:schemeClr val="tx1"/>
              </a:solidFill>
              <a:latin typeface="Arial" pitchFamily="34" charset="0"/>
              <a:cs typeface="Arial" pitchFamily="34" charset="0"/>
            </a:rPr>
            <a:t>Continue Met Continue TZD        </a:t>
          </a:r>
          <a:r>
            <a:rPr lang="en-US" sz="1400" b="1" u="none" dirty="0" err="1" smtClean="0">
              <a:solidFill>
                <a:schemeClr val="tx1"/>
              </a:solidFill>
              <a:latin typeface="Arial" pitchFamily="34" charset="0"/>
              <a:cs typeface="Arial" pitchFamily="34" charset="0"/>
            </a:rPr>
            <a:t>Decr</a:t>
          </a:r>
          <a:r>
            <a:rPr lang="en-US" sz="1400" b="1" u="none" dirty="0" smtClean="0">
              <a:solidFill>
                <a:schemeClr val="tx1"/>
              </a:solidFill>
              <a:latin typeface="Arial" pitchFamily="34" charset="0"/>
              <a:cs typeface="Arial" pitchFamily="34" charset="0"/>
            </a:rPr>
            <a:t> Secret 50%   </a:t>
          </a:r>
          <a:r>
            <a:rPr lang="en-US" sz="1400" b="1" u="none" dirty="0" err="1" smtClean="0">
              <a:solidFill>
                <a:schemeClr val="tx1"/>
              </a:solidFill>
              <a:latin typeface="Arial" pitchFamily="34" charset="0"/>
              <a:cs typeface="Arial" pitchFamily="34" charset="0"/>
            </a:rPr>
            <a:t>Decr</a:t>
          </a:r>
          <a:r>
            <a:rPr lang="en-US" sz="1400" b="1" u="none" dirty="0" smtClean="0">
              <a:solidFill>
                <a:schemeClr val="tx1"/>
              </a:solidFill>
              <a:latin typeface="Arial" pitchFamily="34" charset="0"/>
              <a:cs typeface="Arial" pitchFamily="34" charset="0"/>
            </a:rPr>
            <a:t> Insulin 50</a:t>
          </a:r>
          <a:r>
            <a:rPr lang="en-US" sz="1400" b="1" u="sng" dirty="0" smtClean="0">
              <a:solidFill>
                <a:schemeClr val="tx1"/>
              </a:solidFill>
              <a:latin typeface="Arial" pitchFamily="34" charset="0"/>
              <a:cs typeface="Arial" pitchFamily="34" charset="0"/>
            </a:rPr>
            <a:t>%</a:t>
          </a:r>
          <a:endParaRPr lang="en-US" sz="1400" b="1" u="sng" dirty="0">
            <a:solidFill>
              <a:schemeClr val="tx1"/>
            </a:solidFill>
            <a:latin typeface="Arial" pitchFamily="34" charset="0"/>
            <a:cs typeface="Arial" pitchFamily="34" charset="0"/>
          </a:endParaRPr>
        </a:p>
      </dgm:t>
    </dgm:pt>
    <dgm:pt modelId="{2D57614E-12BD-48C0-9B5D-E7CBC6BEA882}" type="parTrans" cxnId="{E35B228B-45B5-4F13-AFD7-473A2BB966FD}">
      <dgm:prSet/>
      <dgm:spPr/>
      <dgm:t>
        <a:bodyPr/>
        <a:lstStyle/>
        <a:p>
          <a:endParaRPr lang="en-US" sz="1400"/>
        </a:p>
      </dgm:t>
    </dgm:pt>
    <dgm:pt modelId="{6BFCB7FD-2062-47CA-BF54-C24C600B64A7}" type="sibTrans" cxnId="{E35B228B-45B5-4F13-AFD7-473A2BB966FD}">
      <dgm:prSet/>
      <dgm:spPr/>
      <dgm:t>
        <a:bodyPr/>
        <a:lstStyle/>
        <a:p>
          <a:endParaRPr lang="en-US" sz="1400"/>
        </a:p>
      </dgm:t>
    </dgm:pt>
    <dgm:pt modelId="{60F64172-BF25-4F58-B989-5719C602DEDF}">
      <dgm:prSet phldrT="[Text]" custT="1"/>
      <dgm:spPr/>
      <dgm:t>
        <a:bodyPr/>
        <a:lstStyle/>
        <a:p>
          <a:r>
            <a:rPr lang="en-US" sz="1400" b="1" u="none" dirty="0" smtClean="0">
              <a:solidFill>
                <a:schemeClr val="tx1"/>
              </a:solidFill>
              <a:latin typeface="Arial" pitchFamily="34" charset="0"/>
              <a:cs typeface="Arial" pitchFamily="34" charset="0"/>
            </a:rPr>
            <a:t>Continue Met Continue TZD        </a:t>
          </a:r>
          <a:r>
            <a:rPr lang="en-US" sz="1400" b="1" u="none" dirty="0" err="1" smtClean="0">
              <a:solidFill>
                <a:schemeClr val="tx1"/>
              </a:solidFill>
              <a:latin typeface="Arial" pitchFamily="34" charset="0"/>
              <a:cs typeface="Arial" pitchFamily="34" charset="0"/>
            </a:rPr>
            <a:t>Decr</a:t>
          </a:r>
          <a:r>
            <a:rPr lang="en-US" sz="1400" b="1" u="none" dirty="0" smtClean="0">
              <a:solidFill>
                <a:schemeClr val="tx1"/>
              </a:solidFill>
              <a:latin typeface="Arial" pitchFamily="34" charset="0"/>
              <a:cs typeface="Arial" pitchFamily="34" charset="0"/>
            </a:rPr>
            <a:t> Secret 50%   </a:t>
          </a:r>
          <a:r>
            <a:rPr lang="en-US" sz="1400" b="1" u="none" dirty="0" err="1" smtClean="0">
              <a:solidFill>
                <a:schemeClr val="tx1"/>
              </a:solidFill>
              <a:latin typeface="Arial" pitchFamily="34" charset="0"/>
              <a:cs typeface="Arial" pitchFamily="34" charset="0"/>
            </a:rPr>
            <a:t>Decr</a:t>
          </a:r>
          <a:r>
            <a:rPr lang="en-US" sz="1400" b="1" u="none" dirty="0" smtClean="0">
              <a:solidFill>
                <a:schemeClr val="tx1"/>
              </a:solidFill>
              <a:latin typeface="Arial" pitchFamily="34" charset="0"/>
              <a:cs typeface="Arial" pitchFamily="34" charset="0"/>
            </a:rPr>
            <a:t> Insulin 25</a:t>
          </a:r>
          <a:r>
            <a:rPr lang="en-US" sz="1400" b="1" u="sng" dirty="0" smtClean="0">
              <a:solidFill>
                <a:schemeClr val="tx1"/>
              </a:solidFill>
              <a:latin typeface="Arial" pitchFamily="34" charset="0"/>
              <a:cs typeface="Arial" pitchFamily="34" charset="0"/>
            </a:rPr>
            <a:t>%</a:t>
          </a:r>
          <a:endParaRPr lang="en-US" sz="1400" b="1" u="sng" dirty="0">
            <a:solidFill>
              <a:schemeClr val="tx1"/>
            </a:solidFill>
            <a:latin typeface="Arial" pitchFamily="34" charset="0"/>
            <a:cs typeface="Arial" pitchFamily="34" charset="0"/>
          </a:endParaRPr>
        </a:p>
      </dgm:t>
    </dgm:pt>
    <dgm:pt modelId="{642D368B-9529-4301-AA14-EF8B83262409}" type="parTrans" cxnId="{10D9D313-DCAD-403C-8465-FFA12CDDCFA8}">
      <dgm:prSet/>
      <dgm:spPr/>
      <dgm:t>
        <a:bodyPr/>
        <a:lstStyle/>
        <a:p>
          <a:endParaRPr lang="en-US" sz="1400"/>
        </a:p>
      </dgm:t>
    </dgm:pt>
    <dgm:pt modelId="{808CF48C-8E50-41C5-B61A-34195A9D5A27}" type="sibTrans" cxnId="{10D9D313-DCAD-403C-8465-FFA12CDDCFA8}">
      <dgm:prSet/>
      <dgm:spPr/>
      <dgm:t>
        <a:bodyPr/>
        <a:lstStyle/>
        <a:p>
          <a:endParaRPr lang="en-US" sz="1400"/>
        </a:p>
      </dgm:t>
    </dgm:pt>
    <dgm:pt modelId="{D921496F-EAC8-4916-8CD2-09CE1028666A}" type="pres">
      <dgm:prSet presAssocID="{0E35597A-957E-43F6-A485-D65A4567F85D}" presName="hierChild1" presStyleCnt="0">
        <dgm:presLayoutVars>
          <dgm:orgChart val="1"/>
          <dgm:chPref val="1"/>
          <dgm:dir/>
          <dgm:animOne val="branch"/>
          <dgm:animLvl val="lvl"/>
          <dgm:resizeHandles/>
        </dgm:presLayoutVars>
      </dgm:prSet>
      <dgm:spPr/>
      <dgm:t>
        <a:bodyPr/>
        <a:lstStyle/>
        <a:p>
          <a:endParaRPr lang="en-US"/>
        </a:p>
      </dgm:t>
    </dgm:pt>
    <dgm:pt modelId="{F0BD0F1B-3C12-4DAA-B2D4-68822B604AC7}" type="pres">
      <dgm:prSet presAssocID="{BFFA2D34-E5A7-4A2E-8CCB-1CCEC50B45E1}" presName="hierRoot1" presStyleCnt="0">
        <dgm:presLayoutVars>
          <dgm:hierBranch val="init"/>
        </dgm:presLayoutVars>
      </dgm:prSet>
      <dgm:spPr/>
    </dgm:pt>
    <dgm:pt modelId="{C66E0D96-3BD7-41C7-9324-B2496B44CF8B}" type="pres">
      <dgm:prSet presAssocID="{BFFA2D34-E5A7-4A2E-8CCB-1CCEC50B45E1}" presName="rootComposite1" presStyleCnt="0"/>
      <dgm:spPr/>
    </dgm:pt>
    <dgm:pt modelId="{11B5AD7C-DAD3-412A-B6A1-A76DA9AAEED6}" type="pres">
      <dgm:prSet presAssocID="{BFFA2D34-E5A7-4A2E-8CCB-1CCEC50B45E1}" presName="rootText1" presStyleLbl="node0" presStyleIdx="0" presStyleCnt="1">
        <dgm:presLayoutVars>
          <dgm:chPref val="3"/>
        </dgm:presLayoutVars>
      </dgm:prSet>
      <dgm:spPr/>
      <dgm:t>
        <a:bodyPr/>
        <a:lstStyle/>
        <a:p>
          <a:endParaRPr lang="en-US"/>
        </a:p>
      </dgm:t>
    </dgm:pt>
    <dgm:pt modelId="{245519CB-9838-4559-A4F0-D6D5750BBBA4}" type="pres">
      <dgm:prSet presAssocID="{BFFA2D34-E5A7-4A2E-8CCB-1CCEC50B45E1}" presName="rootConnector1" presStyleLbl="node1" presStyleIdx="0" presStyleCnt="0"/>
      <dgm:spPr/>
      <dgm:t>
        <a:bodyPr/>
        <a:lstStyle/>
        <a:p>
          <a:endParaRPr lang="en-US"/>
        </a:p>
      </dgm:t>
    </dgm:pt>
    <dgm:pt modelId="{B939F22E-2420-4110-A955-38FEF83AEB6B}" type="pres">
      <dgm:prSet presAssocID="{BFFA2D34-E5A7-4A2E-8CCB-1CCEC50B45E1}" presName="hierChild2" presStyleCnt="0"/>
      <dgm:spPr/>
    </dgm:pt>
    <dgm:pt modelId="{531EFB32-844D-47BE-80D0-ACC6606A66A8}" type="pres">
      <dgm:prSet presAssocID="{F8181A60-CEB1-477F-9126-3BA461C0FE09}" presName="Name37" presStyleLbl="parChTrans1D2" presStyleIdx="0" presStyleCnt="3"/>
      <dgm:spPr/>
      <dgm:t>
        <a:bodyPr/>
        <a:lstStyle/>
        <a:p>
          <a:endParaRPr lang="en-US"/>
        </a:p>
      </dgm:t>
    </dgm:pt>
    <dgm:pt modelId="{988909EA-B90C-4A51-8335-A9537657E397}" type="pres">
      <dgm:prSet presAssocID="{387F31D0-6470-480B-A111-A8F40AB13A5A}" presName="hierRoot2" presStyleCnt="0">
        <dgm:presLayoutVars>
          <dgm:hierBranch val="init"/>
        </dgm:presLayoutVars>
      </dgm:prSet>
      <dgm:spPr/>
    </dgm:pt>
    <dgm:pt modelId="{8CE2394F-7C42-4520-B53E-833DC5D3416D}" type="pres">
      <dgm:prSet presAssocID="{387F31D0-6470-480B-A111-A8F40AB13A5A}" presName="rootComposite" presStyleCnt="0"/>
      <dgm:spPr/>
    </dgm:pt>
    <dgm:pt modelId="{29D1693F-54AE-4CB0-9303-968E82BFC174}" type="pres">
      <dgm:prSet presAssocID="{387F31D0-6470-480B-A111-A8F40AB13A5A}" presName="rootText" presStyleLbl="node2" presStyleIdx="0" presStyleCnt="3" custLinFactNeighborX="-34372" custLinFactNeighborY="-1264">
        <dgm:presLayoutVars>
          <dgm:chPref val="3"/>
        </dgm:presLayoutVars>
      </dgm:prSet>
      <dgm:spPr/>
      <dgm:t>
        <a:bodyPr/>
        <a:lstStyle/>
        <a:p>
          <a:endParaRPr lang="en-US"/>
        </a:p>
      </dgm:t>
    </dgm:pt>
    <dgm:pt modelId="{E841327A-DD2B-43F9-BE32-4FBC8DBAF864}" type="pres">
      <dgm:prSet presAssocID="{387F31D0-6470-480B-A111-A8F40AB13A5A}" presName="rootConnector" presStyleLbl="node2" presStyleIdx="0" presStyleCnt="3"/>
      <dgm:spPr/>
      <dgm:t>
        <a:bodyPr/>
        <a:lstStyle/>
        <a:p>
          <a:endParaRPr lang="en-US"/>
        </a:p>
      </dgm:t>
    </dgm:pt>
    <dgm:pt modelId="{19510E92-81E9-4926-B605-B49824D98115}" type="pres">
      <dgm:prSet presAssocID="{387F31D0-6470-480B-A111-A8F40AB13A5A}" presName="hierChild4" presStyleCnt="0"/>
      <dgm:spPr/>
    </dgm:pt>
    <dgm:pt modelId="{A826F04A-6AD3-4E22-B6E2-2753FEA955A5}" type="pres">
      <dgm:prSet presAssocID="{746DE268-6E0A-43C7-9652-50AF8C8716A6}" presName="Name37" presStyleLbl="parChTrans1D3" presStyleIdx="0" presStyleCnt="3"/>
      <dgm:spPr/>
      <dgm:t>
        <a:bodyPr/>
        <a:lstStyle/>
        <a:p>
          <a:endParaRPr lang="en-US"/>
        </a:p>
      </dgm:t>
    </dgm:pt>
    <dgm:pt modelId="{FD1E93C3-B984-4D0A-9EBB-13EA46C9C2A4}" type="pres">
      <dgm:prSet presAssocID="{7557DAFC-11ED-4EFF-851D-E11847E3C100}" presName="hierRoot2" presStyleCnt="0">
        <dgm:presLayoutVars>
          <dgm:hierBranch/>
        </dgm:presLayoutVars>
      </dgm:prSet>
      <dgm:spPr/>
    </dgm:pt>
    <dgm:pt modelId="{E2C928DF-7889-48DC-95DC-19198A031FD7}" type="pres">
      <dgm:prSet presAssocID="{7557DAFC-11ED-4EFF-851D-E11847E3C100}" presName="rootComposite" presStyleCnt="0"/>
      <dgm:spPr/>
    </dgm:pt>
    <dgm:pt modelId="{AE2609AA-2FE7-4242-84B6-5BFFACFCEF0A}" type="pres">
      <dgm:prSet presAssocID="{7557DAFC-11ED-4EFF-851D-E11847E3C100}" presName="rootText" presStyleLbl="node3" presStyleIdx="0" presStyleCnt="3" custScaleX="133100" custScaleY="133100" custLinFactNeighborX="-59372" custLinFactNeighborY="-2288">
        <dgm:presLayoutVars>
          <dgm:chPref val="3"/>
        </dgm:presLayoutVars>
      </dgm:prSet>
      <dgm:spPr/>
      <dgm:t>
        <a:bodyPr/>
        <a:lstStyle/>
        <a:p>
          <a:endParaRPr lang="en-US"/>
        </a:p>
      </dgm:t>
    </dgm:pt>
    <dgm:pt modelId="{E90BDD6E-9469-42AF-9814-64D6C4A56E0A}" type="pres">
      <dgm:prSet presAssocID="{7557DAFC-11ED-4EFF-851D-E11847E3C100}" presName="rootConnector" presStyleLbl="node3" presStyleIdx="0" presStyleCnt="3"/>
      <dgm:spPr/>
      <dgm:t>
        <a:bodyPr/>
        <a:lstStyle/>
        <a:p>
          <a:endParaRPr lang="en-US"/>
        </a:p>
      </dgm:t>
    </dgm:pt>
    <dgm:pt modelId="{B0FCEDF2-659C-4484-ABC2-E7997665D30D}" type="pres">
      <dgm:prSet presAssocID="{7557DAFC-11ED-4EFF-851D-E11847E3C100}" presName="hierChild4" presStyleCnt="0"/>
      <dgm:spPr/>
    </dgm:pt>
    <dgm:pt modelId="{2E48E620-54CD-49DB-A78A-622A4266DC0B}" type="pres">
      <dgm:prSet presAssocID="{7557DAFC-11ED-4EFF-851D-E11847E3C100}" presName="hierChild5" presStyleCnt="0"/>
      <dgm:spPr/>
    </dgm:pt>
    <dgm:pt modelId="{1B9A3D42-3B14-4F05-98BF-D8D7A3C056C1}" type="pres">
      <dgm:prSet presAssocID="{387F31D0-6470-480B-A111-A8F40AB13A5A}" presName="hierChild5" presStyleCnt="0"/>
      <dgm:spPr/>
    </dgm:pt>
    <dgm:pt modelId="{00577956-8AAF-4CAA-A0E5-2C82BC9F7A25}" type="pres">
      <dgm:prSet presAssocID="{6E882854-0243-41D4-A0FE-6B3AF1E10BCC}" presName="Name37" presStyleLbl="parChTrans1D2" presStyleIdx="1" presStyleCnt="3"/>
      <dgm:spPr/>
      <dgm:t>
        <a:bodyPr/>
        <a:lstStyle/>
        <a:p>
          <a:endParaRPr lang="en-US"/>
        </a:p>
      </dgm:t>
    </dgm:pt>
    <dgm:pt modelId="{C01DD748-D12A-4C4B-8A87-CDE16E1632A4}" type="pres">
      <dgm:prSet presAssocID="{9DA6E048-7F90-41BA-AA5A-CAE1C2736808}" presName="hierRoot2" presStyleCnt="0">
        <dgm:presLayoutVars>
          <dgm:hierBranch val="init"/>
        </dgm:presLayoutVars>
      </dgm:prSet>
      <dgm:spPr/>
    </dgm:pt>
    <dgm:pt modelId="{D0DBE894-6471-449D-B7A9-128764F1F44A}" type="pres">
      <dgm:prSet presAssocID="{9DA6E048-7F90-41BA-AA5A-CAE1C2736808}" presName="rootComposite" presStyleCnt="0"/>
      <dgm:spPr/>
    </dgm:pt>
    <dgm:pt modelId="{B700D34F-641C-43CC-B8E8-2501FC2A054D}" type="pres">
      <dgm:prSet presAssocID="{9DA6E048-7F90-41BA-AA5A-CAE1C2736808}" presName="rootText" presStyleLbl="node2" presStyleIdx="1" presStyleCnt="3">
        <dgm:presLayoutVars>
          <dgm:chPref val="3"/>
        </dgm:presLayoutVars>
      </dgm:prSet>
      <dgm:spPr/>
      <dgm:t>
        <a:bodyPr/>
        <a:lstStyle/>
        <a:p>
          <a:endParaRPr lang="en-US"/>
        </a:p>
      </dgm:t>
    </dgm:pt>
    <dgm:pt modelId="{32606EBE-166D-405F-B08C-00864764714D}" type="pres">
      <dgm:prSet presAssocID="{9DA6E048-7F90-41BA-AA5A-CAE1C2736808}" presName="rootConnector" presStyleLbl="node2" presStyleIdx="1" presStyleCnt="3"/>
      <dgm:spPr/>
      <dgm:t>
        <a:bodyPr/>
        <a:lstStyle/>
        <a:p>
          <a:endParaRPr lang="en-US"/>
        </a:p>
      </dgm:t>
    </dgm:pt>
    <dgm:pt modelId="{2C92B2E6-5B75-445B-8DB1-039128E80D49}" type="pres">
      <dgm:prSet presAssocID="{9DA6E048-7F90-41BA-AA5A-CAE1C2736808}" presName="hierChild4" presStyleCnt="0"/>
      <dgm:spPr/>
    </dgm:pt>
    <dgm:pt modelId="{800F9DDF-7008-4BE7-BF19-EF22D13805D5}" type="pres">
      <dgm:prSet presAssocID="{2D57614E-12BD-48C0-9B5D-E7CBC6BEA882}" presName="Name37" presStyleLbl="parChTrans1D3" presStyleIdx="1" presStyleCnt="3"/>
      <dgm:spPr/>
      <dgm:t>
        <a:bodyPr/>
        <a:lstStyle/>
        <a:p>
          <a:endParaRPr lang="en-US"/>
        </a:p>
      </dgm:t>
    </dgm:pt>
    <dgm:pt modelId="{178D0E4F-F091-4F1F-B773-1208D5FE2BE3}" type="pres">
      <dgm:prSet presAssocID="{EDAA8710-C88F-41B6-864E-8B9742048627}" presName="hierRoot2" presStyleCnt="0">
        <dgm:presLayoutVars>
          <dgm:hierBranch val="init"/>
        </dgm:presLayoutVars>
      </dgm:prSet>
      <dgm:spPr/>
    </dgm:pt>
    <dgm:pt modelId="{C018952D-F703-4FE6-BF1A-C9CECB72830E}" type="pres">
      <dgm:prSet presAssocID="{EDAA8710-C88F-41B6-864E-8B9742048627}" presName="rootComposite" presStyleCnt="0"/>
      <dgm:spPr/>
    </dgm:pt>
    <dgm:pt modelId="{D6BDB85B-CCCC-49BA-A67B-A5204A3BEB2D}" type="pres">
      <dgm:prSet presAssocID="{EDAA8710-C88F-41B6-864E-8B9742048627}" presName="rootText" presStyleLbl="node3" presStyleIdx="1" presStyleCnt="3" custScaleX="133100" custScaleY="133100" custLinFactNeighborX="-20172" custLinFactNeighborY="-2288">
        <dgm:presLayoutVars>
          <dgm:chPref val="3"/>
        </dgm:presLayoutVars>
      </dgm:prSet>
      <dgm:spPr/>
      <dgm:t>
        <a:bodyPr/>
        <a:lstStyle/>
        <a:p>
          <a:endParaRPr lang="en-US"/>
        </a:p>
      </dgm:t>
    </dgm:pt>
    <dgm:pt modelId="{9C937694-DA62-43E4-A515-BB6DFD02E8AF}" type="pres">
      <dgm:prSet presAssocID="{EDAA8710-C88F-41B6-864E-8B9742048627}" presName="rootConnector" presStyleLbl="node3" presStyleIdx="1" presStyleCnt="3"/>
      <dgm:spPr/>
      <dgm:t>
        <a:bodyPr/>
        <a:lstStyle/>
        <a:p>
          <a:endParaRPr lang="en-US"/>
        </a:p>
      </dgm:t>
    </dgm:pt>
    <dgm:pt modelId="{A061D2F8-37C3-4030-BB55-471E81279803}" type="pres">
      <dgm:prSet presAssocID="{EDAA8710-C88F-41B6-864E-8B9742048627}" presName="hierChild4" presStyleCnt="0"/>
      <dgm:spPr/>
    </dgm:pt>
    <dgm:pt modelId="{E5C057B1-5984-45C9-91D6-A3F1D5A5A1B8}" type="pres">
      <dgm:prSet presAssocID="{EDAA8710-C88F-41B6-864E-8B9742048627}" presName="hierChild5" presStyleCnt="0"/>
      <dgm:spPr/>
    </dgm:pt>
    <dgm:pt modelId="{3867F3F0-E109-41AC-9A79-472CCE2C0C7B}" type="pres">
      <dgm:prSet presAssocID="{9DA6E048-7F90-41BA-AA5A-CAE1C2736808}" presName="hierChild5" presStyleCnt="0"/>
      <dgm:spPr/>
    </dgm:pt>
    <dgm:pt modelId="{AF969FF9-82F3-4147-94D4-B8E06EE543B1}" type="pres">
      <dgm:prSet presAssocID="{5428B3E4-BA00-4416-8DCE-64628D6734DF}" presName="Name37" presStyleLbl="parChTrans1D2" presStyleIdx="2" presStyleCnt="3"/>
      <dgm:spPr/>
      <dgm:t>
        <a:bodyPr/>
        <a:lstStyle/>
        <a:p>
          <a:endParaRPr lang="en-US"/>
        </a:p>
      </dgm:t>
    </dgm:pt>
    <dgm:pt modelId="{82A30CC7-ADEE-4553-9198-307C97B45DC6}" type="pres">
      <dgm:prSet presAssocID="{BA13FB8D-2E10-4017-9D18-F3BFA8E47AE0}" presName="hierRoot2" presStyleCnt="0">
        <dgm:presLayoutVars>
          <dgm:hierBranch val="init"/>
        </dgm:presLayoutVars>
      </dgm:prSet>
      <dgm:spPr/>
    </dgm:pt>
    <dgm:pt modelId="{D4D10D1A-A144-4FD7-BAAD-9EE860920BEE}" type="pres">
      <dgm:prSet presAssocID="{BA13FB8D-2E10-4017-9D18-F3BFA8E47AE0}" presName="rootComposite" presStyleCnt="0"/>
      <dgm:spPr/>
    </dgm:pt>
    <dgm:pt modelId="{E54FDCC7-EB68-4BCA-8FF1-49B710956D35}" type="pres">
      <dgm:prSet presAssocID="{BA13FB8D-2E10-4017-9D18-F3BFA8E47AE0}" presName="rootText" presStyleLbl="node2" presStyleIdx="2" presStyleCnt="3" custScaleX="121072" custLinFactNeighborX="44028" custLinFactNeighborY="-1264">
        <dgm:presLayoutVars>
          <dgm:chPref val="3"/>
        </dgm:presLayoutVars>
      </dgm:prSet>
      <dgm:spPr/>
      <dgm:t>
        <a:bodyPr/>
        <a:lstStyle/>
        <a:p>
          <a:endParaRPr lang="en-US"/>
        </a:p>
      </dgm:t>
    </dgm:pt>
    <dgm:pt modelId="{B47C59B0-FBE7-4D81-8136-944BC6B3B094}" type="pres">
      <dgm:prSet presAssocID="{BA13FB8D-2E10-4017-9D18-F3BFA8E47AE0}" presName="rootConnector" presStyleLbl="node2" presStyleIdx="2" presStyleCnt="3"/>
      <dgm:spPr/>
      <dgm:t>
        <a:bodyPr/>
        <a:lstStyle/>
        <a:p>
          <a:endParaRPr lang="en-US"/>
        </a:p>
      </dgm:t>
    </dgm:pt>
    <dgm:pt modelId="{39FA83F1-0D5B-4081-AE22-0A31F0CF5345}" type="pres">
      <dgm:prSet presAssocID="{BA13FB8D-2E10-4017-9D18-F3BFA8E47AE0}" presName="hierChild4" presStyleCnt="0"/>
      <dgm:spPr/>
    </dgm:pt>
    <dgm:pt modelId="{F191A5D6-2FCB-4F7E-AB03-F304C85093AE}" type="pres">
      <dgm:prSet presAssocID="{642D368B-9529-4301-AA14-EF8B83262409}" presName="Name37" presStyleLbl="parChTrans1D3" presStyleIdx="2" presStyleCnt="3"/>
      <dgm:spPr/>
      <dgm:t>
        <a:bodyPr/>
        <a:lstStyle/>
        <a:p>
          <a:endParaRPr lang="en-US"/>
        </a:p>
      </dgm:t>
    </dgm:pt>
    <dgm:pt modelId="{E191E635-E511-4E3D-9DFB-B9EE04A2CB9B}" type="pres">
      <dgm:prSet presAssocID="{60F64172-BF25-4F58-B989-5719C602DEDF}" presName="hierRoot2" presStyleCnt="0">
        <dgm:presLayoutVars>
          <dgm:hierBranch val="init"/>
        </dgm:presLayoutVars>
      </dgm:prSet>
      <dgm:spPr/>
    </dgm:pt>
    <dgm:pt modelId="{D6D2E958-F251-46BA-8455-8FE0EEA9E062}" type="pres">
      <dgm:prSet presAssocID="{60F64172-BF25-4F58-B989-5719C602DEDF}" presName="rootComposite" presStyleCnt="0"/>
      <dgm:spPr/>
    </dgm:pt>
    <dgm:pt modelId="{22DBDEE1-DDB6-4073-B029-555B462C5138}" type="pres">
      <dgm:prSet presAssocID="{60F64172-BF25-4F58-B989-5719C602DEDF}" presName="rootText" presStyleLbl="node3" presStyleIdx="2" presStyleCnt="3" custScaleX="133100" custScaleY="133100" custLinFactNeighborX="19028" custLinFactNeighborY="-2288">
        <dgm:presLayoutVars>
          <dgm:chPref val="3"/>
        </dgm:presLayoutVars>
      </dgm:prSet>
      <dgm:spPr/>
      <dgm:t>
        <a:bodyPr/>
        <a:lstStyle/>
        <a:p>
          <a:endParaRPr lang="en-US"/>
        </a:p>
      </dgm:t>
    </dgm:pt>
    <dgm:pt modelId="{B35BC153-B7F6-4AC9-A352-66D4C97E58BE}" type="pres">
      <dgm:prSet presAssocID="{60F64172-BF25-4F58-B989-5719C602DEDF}" presName="rootConnector" presStyleLbl="node3" presStyleIdx="2" presStyleCnt="3"/>
      <dgm:spPr/>
      <dgm:t>
        <a:bodyPr/>
        <a:lstStyle/>
        <a:p>
          <a:endParaRPr lang="en-US"/>
        </a:p>
      </dgm:t>
    </dgm:pt>
    <dgm:pt modelId="{08FF1FB3-6C3B-48E2-A3D4-98FE5D72A55B}" type="pres">
      <dgm:prSet presAssocID="{60F64172-BF25-4F58-B989-5719C602DEDF}" presName="hierChild4" presStyleCnt="0"/>
      <dgm:spPr/>
    </dgm:pt>
    <dgm:pt modelId="{0011978A-28D5-41F7-A6EB-A96355DC9D09}" type="pres">
      <dgm:prSet presAssocID="{60F64172-BF25-4F58-B989-5719C602DEDF}" presName="hierChild5" presStyleCnt="0"/>
      <dgm:spPr/>
    </dgm:pt>
    <dgm:pt modelId="{B47661E3-D73E-451E-ACE6-B4EC7525CE77}" type="pres">
      <dgm:prSet presAssocID="{BA13FB8D-2E10-4017-9D18-F3BFA8E47AE0}" presName="hierChild5" presStyleCnt="0"/>
      <dgm:spPr/>
    </dgm:pt>
    <dgm:pt modelId="{9AD96237-41DF-46BC-8B1E-8076B780A584}" type="pres">
      <dgm:prSet presAssocID="{BFFA2D34-E5A7-4A2E-8CCB-1CCEC50B45E1}" presName="hierChild3" presStyleCnt="0"/>
      <dgm:spPr/>
    </dgm:pt>
  </dgm:ptLst>
  <dgm:cxnLst>
    <dgm:cxn modelId="{C6F51372-DDD7-445A-A095-0A7BC6111D0F}" srcId="{387F31D0-6470-480B-A111-A8F40AB13A5A}" destId="{7557DAFC-11ED-4EFF-851D-E11847E3C100}" srcOrd="0" destOrd="0" parTransId="{746DE268-6E0A-43C7-9652-50AF8C8716A6}" sibTransId="{07A30CD8-A9FC-44FC-AB0D-9434556B5E34}"/>
    <dgm:cxn modelId="{80764D58-C5BF-4816-909F-45BD2186B789}" type="presOf" srcId="{EDAA8710-C88F-41B6-864E-8B9742048627}" destId="{9C937694-DA62-43E4-A515-BB6DFD02E8AF}" srcOrd="1" destOrd="0" presId="urn:microsoft.com/office/officeart/2005/8/layout/orgChart1"/>
    <dgm:cxn modelId="{10D9D313-DCAD-403C-8465-FFA12CDDCFA8}" srcId="{BA13FB8D-2E10-4017-9D18-F3BFA8E47AE0}" destId="{60F64172-BF25-4F58-B989-5719C602DEDF}" srcOrd="0" destOrd="0" parTransId="{642D368B-9529-4301-AA14-EF8B83262409}" sibTransId="{808CF48C-8E50-41C5-B61A-34195A9D5A27}"/>
    <dgm:cxn modelId="{E759A217-1A6B-46CE-B7BB-B01AC215DE38}" type="presOf" srcId="{746DE268-6E0A-43C7-9652-50AF8C8716A6}" destId="{A826F04A-6AD3-4E22-B6E2-2753FEA955A5}" srcOrd="0" destOrd="0" presId="urn:microsoft.com/office/officeart/2005/8/layout/orgChart1"/>
    <dgm:cxn modelId="{045468C4-99D7-47C1-84EF-98FE5EA0F2B0}" type="presOf" srcId="{2D57614E-12BD-48C0-9B5D-E7CBC6BEA882}" destId="{800F9DDF-7008-4BE7-BF19-EF22D13805D5}" srcOrd="0" destOrd="0" presId="urn:microsoft.com/office/officeart/2005/8/layout/orgChart1"/>
    <dgm:cxn modelId="{6C051CF8-EA07-41E8-97CA-45BB6325B478}" type="presOf" srcId="{EDAA8710-C88F-41B6-864E-8B9742048627}" destId="{D6BDB85B-CCCC-49BA-A67B-A5204A3BEB2D}" srcOrd="0" destOrd="0" presId="urn:microsoft.com/office/officeart/2005/8/layout/orgChart1"/>
    <dgm:cxn modelId="{3BB88A23-CEC5-475A-ACA9-E624C0851A6D}" srcId="{BFFA2D34-E5A7-4A2E-8CCB-1CCEC50B45E1}" destId="{387F31D0-6470-480B-A111-A8F40AB13A5A}" srcOrd="0" destOrd="0" parTransId="{F8181A60-CEB1-477F-9126-3BA461C0FE09}" sibTransId="{34ACE86A-33DC-4D89-B3A5-C12279674D2E}"/>
    <dgm:cxn modelId="{93054DE2-B6D2-47B2-B29A-AC180548A232}" type="presOf" srcId="{BA13FB8D-2E10-4017-9D18-F3BFA8E47AE0}" destId="{B47C59B0-FBE7-4D81-8136-944BC6B3B094}" srcOrd="1" destOrd="0" presId="urn:microsoft.com/office/officeart/2005/8/layout/orgChart1"/>
    <dgm:cxn modelId="{E35B228B-45B5-4F13-AFD7-473A2BB966FD}" srcId="{9DA6E048-7F90-41BA-AA5A-CAE1C2736808}" destId="{EDAA8710-C88F-41B6-864E-8B9742048627}" srcOrd="0" destOrd="0" parTransId="{2D57614E-12BD-48C0-9B5D-E7CBC6BEA882}" sibTransId="{6BFCB7FD-2062-47CA-BF54-C24C600B64A7}"/>
    <dgm:cxn modelId="{0E2186C8-E348-4B72-8D78-96AFB2E6E602}" type="presOf" srcId="{0E35597A-957E-43F6-A485-D65A4567F85D}" destId="{D921496F-EAC8-4916-8CD2-09CE1028666A}" srcOrd="0" destOrd="0" presId="urn:microsoft.com/office/officeart/2005/8/layout/orgChart1"/>
    <dgm:cxn modelId="{CEE91B4E-A237-4EE4-8003-6C8021D83131}" type="presOf" srcId="{9DA6E048-7F90-41BA-AA5A-CAE1C2736808}" destId="{B700D34F-641C-43CC-B8E8-2501FC2A054D}" srcOrd="0" destOrd="0" presId="urn:microsoft.com/office/officeart/2005/8/layout/orgChart1"/>
    <dgm:cxn modelId="{ED823B35-0001-45A9-9AEF-A3DFFC0E70A6}" type="presOf" srcId="{BA13FB8D-2E10-4017-9D18-F3BFA8E47AE0}" destId="{E54FDCC7-EB68-4BCA-8FF1-49B710956D35}" srcOrd="0" destOrd="0" presId="urn:microsoft.com/office/officeart/2005/8/layout/orgChart1"/>
    <dgm:cxn modelId="{60A63B0D-6573-40C4-B33E-258BF5786FAC}" type="presOf" srcId="{7557DAFC-11ED-4EFF-851D-E11847E3C100}" destId="{E90BDD6E-9469-42AF-9814-64D6C4A56E0A}" srcOrd="1" destOrd="0" presId="urn:microsoft.com/office/officeart/2005/8/layout/orgChart1"/>
    <dgm:cxn modelId="{9608A8D5-A767-4806-946A-768A293FED15}" type="presOf" srcId="{60F64172-BF25-4F58-B989-5719C602DEDF}" destId="{22DBDEE1-DDB6-4073-B029-555B462C5138}" srcOrd="0" destOrd="0" presId="urn:microsoft.com/office/officeart/2005/8/layout/orgChart1"/>
    <dgm:cxn modelId="{CCE44914-ECB0-4192-81F0-A546B6567F2C}" srcId="{BFFA2D34-E5A7-4A2E-8CCB-1CCEC50B45E1}" destId="{BA13FB8D-2E10-4017-9D18-F3BFA8E47AE0}" srcOrd="2" destOrd="0" parTransId="{5428B3E4-BA00-4416-8DCE-64628D6734DF}" sibTransId="{20B5392D-2984-45FC-A0DD-A28BA1BE27E9}"/>
    <dgm:cxn modelId="{95272129-21DE-4701-8654-6D29931B4767}" type="presOf" srcId="{6E882854-0243-41D4-A0FE-6B3AF1E10BCC}" destId="{00577956-8AAF-4CAA-A0E5-2C82BC9F7A25}" srcOrd="0" destOrd="0" presId="urn:microsoft.com/office/officeart/2005/8/layout/orgChart1"/>
    <dgm:cxn modelId="{91715DA5-87F6-420E-9609-69B08DDD4035}" srcId="{0E35597A-957E-43F6-A485-D65A4567F85D}" destId="{BFFA2D34-E5A7-4A2E-8CCB-1CCEC50B45E1}" srcOrd="0" destOrd="0" parTransId="{26262AA8-8BE4-48D6-929A-28617DBF70F4}" sibTransId="{DE55E3F5-F59A-41F2-9C8B-48E0EFA05DB4}"/>
    <dgm:cxn modelId="{7A062BAF-E20C-45DE-B7E6-8531ABC1E82C}" type="presOf" srcId="{9DA6E048-7F90-41BA-AA5A-CAE1C2736808}" destId="{32606EBE-166D-405F-B08C-00864764714D}" srcOrd="1" destOrd="0" presId="urn:microsoft.com/office/officeart/2005/8/layout/orgChart1"/>
    <dgm:cxn modelId="{0CA77E74-7F81-40D7-BAE4-26D49CDFCAE9}" type="presOf" srcId="{F8181A60-CEB1-477F-9126-3BA461C0FE09}" destId="{531EFB32-844D-47BE-80D0-ACC6606A66A8}" srcOrd="0" destOrd="0" presId="urn:microsoft.com/office/officeart/2005/8/layout/orgChart1"/>
    <dgm:cxn modelId="{7D6D6D35-A523-45F8-B460-C4ECB39A7572}" type="presOf" srcId="{BFFA2D34-E5A7-4A2E-8CCB-1CCEC50B45E1}" destId="{11B5AD7C-DAD3-412A-B6A1-A76DA9AAEED6}" srcOrd="0" destOrd="0" presId="urn:microsoft.com/office/officeart/2005/8/layout/orgChart1"/>
    <dgm:cxn modelId="{5B866C4D-15BB-4B35-A7EF-001B55C0F4FD}" type="presOf" srcId="{BFFA2D34-E5A7-4A2E-8CCB-1CCEC50B45E1}" destId="{245519CB-9838-4559-A4F0-D6D5750BBBA4}" srcOrd="1" destOrd="0" presId="urn:microsoft.com/office/officeart/2005/8/layout/orgChart1"/>
    <dgm:cxn modelId="{9D0EE45D-A242-4AD8-A428-3D94854123F8}" type="presOf" srcId="{5428B3E4-BA00-4416-8DCE-64628D6734DF}" destId="{AF969FF9-82F3-4147-94D4-B8E06EE543B1}" srcOrd="0" destOrd="0" presId="urn:microsoft.com/office/officeart/2005/8/layout/orgChart1"/>
    <dgm:cxn modelId="{8EA289C9-62FD-41CC-9EE4-E82894C3577F}" type="presOf" srcId="{7557DAFC-11ED-4EFF-851D-E11847E3C100}" destId="{AE2609AA-2FE7-4242-84B6-5BFFACFCEF0A}" srcOrd="0" destOrd="0" presId="urn:microsoft.com/office/officeart/2005/8/layout/orgChart1"/>
    <dgm:cxn modelId="{9EFE09C9-9F7D-4145-AFA1-8DE6FBF94020}" type="presOf" srcId="{387F31D0-6470-480B-A111-A8F40AB13A5A}" destId="{29D1693F-54AE-4CB0-9303-968E82BFC174}" srcOrd="0" destOrd="0" presId="urn:microsoft.com/office/officeart/2005/8/layout/orgChart1"/>
    <dgm:cxn modelId="{34E03481-79D2-483D-A427-A789FC0BCB4F}" type="presOf" srcId="{642D368B-9529-4301-AA14-EF8B83262409}" destId="{F191A5D6-2FCB-4F7E-AB03-F304C85093AE}" srcOrd="0" destOrd="0" presId="urn:microsoft.com/office/officeart/2005/8/layout/orgChart1"/>
    <dgm:cxn modelId="{BD118188-EC75-4D1C-9F3F-0C2B3E8BE163}" srcId="{BFFA2D34-E5A7-4A2E-8CCB-1CCEC50B45E1}" destId="{9DA6E048-7F90-41BA-AA5A-CAE1C2736808}" srcOrd="1" destOrd="0" parTransId="{6E882854-0243-41D4-A0FE-6B3AF1E10BCC}" sibTransId="{CD8AC8CB-DCAF-478B-B65D-7578BB07E056}"/>
    <dgm:cxn modelId="{A85DEB2E-ACD5-4246-B757-888219E5008C}" type="presOf" srcId="{387F31D0-6470-480B-A111-A8F40AB13A5A}" destId="{E841327A-DD2B-43F9-BE32-4FBC8DBAF864}" srcOrd="1" destOrd="0" presId="urn:microsoft.com/office/officeart/2005/8/layout/orgChart1"/>
    <dgm:cxn modelId="{1CE6159B-46B4-4AFA-A1FE-C28CCBBDA981}" type="presOf" srcId="{60F64172-BF25-4F58-B989-5719C602DEDF}" destId="{B35BC153-B7F6-4AC9-A352-66D4C97E58BE}" srcOrd="1" destOrd="0" presId="urn:microsoft.com/office/officeart/2005/8/layout/orgChart1"/>
    <dgm:cxn modelId="{6BB627A1-4BEA-4134-9914-17F34657ABE6}" type="presParOf" srcId="{D921496F-EAC8-4916-8CD2-09CE1028666A}" destId="{F0BD0F1B-3C12-4DAA-B2D4-68822B604AC7}" srcOrd="0" destOrd="0" presId="urn:microsoft.com/office/officeart/2005/8/layout/orgChart1"/>
    <dgm:cxn modelId="{BA3CEBC5-4926-4229-8FD1-2C701CFADB5C}" type="presParOf" srcId="{F0BD0F1B-3C12-4DAA-B2D4-68822B604AC7}" destId="{C66E0D96-3BD7-41C7-9324-B2496B44CF8B}" srcOrd="0" destOrd="0" presId="urn:microsoft.com/office/officeart/2005/8/layout/orgChart1"/>
    <dgm:cxn modelId="{EA0D194E-A781-41D6-B663-DA2B1CDA2A69}" type="presParOf" srcId="{C66E0D96-3BD7-41C7-9324-B2496B44CF8B}" destId="{11B5AD7C-DAD3-412A-B6A1-A76DA9AAEED6}" srcOrd="0" destOrd="0" presId="urn:microsoft.com/office/officeart/2005/8/layout/orgChart1"/>
    <dgm:cxn modelId="{67413D1B-AF88-4C50-B48A-41516CB16BB1}" type="presParOf" srcId="{C66E0D96-3BD7-41C7-9324-B2496B44CF8B}" destId="{245519CB-9838-4559-A4F0-D6D5750BBBA4}" srcOrd="1" destOrd="0" presId="urn:microsoft.com/office/officeart/2005/8/layout/orgChart1"/>
    <dgm:cxn modelId="{4303A759-C925-452A-9B22-81FF0F97CCDB}" type="presParOf" srcId="{F0BD0F1B-3C12-4DAA-B2D4-68822B604AC7}" destId="{B939F22E-2420-4110-A955-38FEF83AEB6B}" srcOrd="1" destOrd="0" presId="urn:microsoft.com/office/officeart/2005/8/layout/orgChart1"/>
    <dgm:cxn modelId="{FFA0D3C4-3B48-4B4F-B840-461D48562A2A}" type="presParOf" srcId="{B939F22E-2420-4110-A955-38FEF83AEB6B}" destId="{531EFB32-844D-47BE-80D0-ACC6606A66A8}" srcOrd="0" destOrd="0" presId="urn:microsoft.com/office/officeart/2005/8/layout/orgChart1"/>
    <dgm:cxn modelId="{401D86CF-8777-4581-9FA7-EA9105A31D51}" type="presParOf" srcId="{B939F22E-2420-4110-A955-38FEF83AEB6B}" destId="{988909EA-B90C-4A51-8335-A9537657E397}" srcOrd="1" destOrd="0" presId="urn:microsoft.com/office/officeart/2005/8/layout/orgChart1"/>
    <dgm:cxn modelId="{48EFAC89-191D-4CF4-9F05-F66C33873D88}" type="presParOf" srcId="{988909EA-B90C-4A51-8335-A9537657E397}" destId="{8CE2394F-7C42-4520-B53E-833DC5D3416D}" srcOrd="0" destOrd="0" presId="urn:microsoft.com/office/officeart/2005/8/layout/orgChart1"/>
    <dgm:cxn modelId="{A05024A5-195A-47B4-98D7-22C76D921753}" type="presParOf" srcId="{8CE2394F-7C42-4520-B53E-833DC5D3416D}" destId="{29D1693F-54AE-4CB0-9303-968E82BFC174}" srcOrd="0" destOrd="0" presId="urn:microsoft.com/office/officeart/2005/8/layout/orgChart1"/>
    <dgm:cxn modelId="{0B1D9168-A8F8-48DD-BB03-912D75E82800}" type="presParOf" srcId="{8CE2394F-7C42-4520-B53E-833DC5D3416D}" destId="{E841327A-DD2B-43F9-BE32-4FBC8DBAF864}" srcOrd="1" destOrd="0" presId="urn:microsoft.com/office/officeart/2005/8/layout/orgChart1"/>
    <dgm:cxn modelId="{DBB9DD9F-A408-4903-9D0A-27405F32377E}" type="presParOf" srcId="{988909EA-B90C-4A51-8335-A9537657E397}" destId="{19510E92-81E9-4926-B605-B49824D98115}" srcOrd="1" destOrd="0" presId="urn:microsoft.com/office/officeart/2005/8/layout/orgChart1"/>
    <dgm:cxn modelId="{E365BA40-5129-4A01-9CDB-3741ED5DAF23}" type="presParOf" srcId="{19510E92-81E9-4926-B605-B49824D98115}" destId="{A826F04A-6AD3-4E22-B6E2-2753FEA955A5}" srcOrd="0" destOrd="0" presId="urn:microsoft.com/office/officeart/2005/8/layout/orgChart1"/>
    <dgm:cxn modelId="{9B6DC1AC-E654-4248-8FAA-F2AA55C56313}" type="presParOf" srcId="{19510E92-81E9-4926-B605-B49824D98115}" destId="{FD1E93C3-B984-4D0A-9EBB-13EA46C9C2A4}" srcOrd="1" destOrd="0" presId="urn:microsoft.com/office/officeart/2005/8/layout/orgChart1"/>
    <dgm:cxn modelId="{02F07586-0E26-4F95-8888-D0F9775E7A3B}" type="presParOf" srcId="{FD1E93C3-B984-4D0A-9EBB-13EA46C9C2A4}" destId="{E2C928DF-7889-48DC-95DC-19198A031FD7}" srcOrd="0" destOrd="0" presId="urn:microsoft.com/office/officeart/2005/8/layout/orgChart1"/>
    <dgm:cxn modelId="{95082EB6-A9C4-4781-A62F-92CE9838F959}" type="presParOf" srcId="{E2C928DF-7889-48DC-95DC-19198A031FD7}" destId="{AE2609AA-2FE7-4242-84B6-5BFFACFCEF0A}" srcOrd="0" destOrd="0" presId="urn:microsoft.com/office/officeart/2005/8/layout/orgChart1"/>
    <dgm:cxn modelId="{E73D0E8D-D8A8-4A63-B32B-3579430711FF}" type="presParOf" srcId="{E2C928DF-7889-48DC-95DC-19198A031FD7}" destId="{E90BDD6E-9469-42AF-9814-64D6C4A56E0A}" srcOrd="1" destOrd="0" presId="urn:microsoft.com/office/officeart/2005/8/layout/orgChart1"/>
    <dgm:cxn modelId="{C3F0922B-C224-451D-9737-09E2C73B3A34}" type="presParOf" srcId="{FD1E93C3-B984-4D0A-9EBB-13EA46C9C2A4}" destId="{B0FCEDF2-659C-4484-ABC2-E7997665D30D}" srcOrd="1" destOrd="0" presId="urn:microsoft.com/office/officeart/2005/8/layout/orgChart1"/>
    <dgm:cxn modelId="{76C68278-BC89-4191-8A52-F94213AB749E}" type="presParOf" srcId="{FD1E93C3-B984-4D0A-9EBB-13EA46C9C2A4}" destId="{2E48E620-54CD-49DB-A78A-622A4266DC0B}" srcOrd="2" destOrd="0" presId="urn:microsoft.com/office/officeart/2005/8/layout/orgChart1"/>
    <dgm:cxn modelId="{4A3F6429-D86A-48EA-B5AB-ABFC23C63516}" type="presParOf" srcId="{988909EA-B90C-4A51-8335-A9537657E397}" destId="{1B9A3D42-3B14-4F05-98BF-D8D7A3C056C1}" srcOrd="2" destOrd="0" presId="urn:microsoft.com/office/officeart/2005/8/layout/orgChart1"/>
    <dgm:cxn modelId="{5D1915E1-9B9B-4018-AA5C-57201DB047A1}" type="presParOf" srcId="{B939F22E-2420-4110-A955-38FEF83AEB6B}" destId="{00577956-8AAF-4CAA-A0E5-2C82BC9F7A25}" srcOrd="2" destOrd="0" presId="urn:microsoft.com/office/officeart/2005/8/layout/orgChart1"/>
    <dgm:cxn modelId="{8894181A-2092-4F61-A2F8-D052289D4E7B}" type="presParOf" srcId="{B939F22E-2420-4110-A955-38FEF83AEB6B}" destId="{C01DD748-D12A-4C4B-8A87-CDE16E1632A4}" srcOrd="3" destOrd="0" presId="urn:microsoft.com/office/officeart/2005/8/layout/orgChart1"/>
    <dgm:cxn modelId="{F3BDA143-4778-46B6-AA37-FE04AF28EA44}" type="presParOf" srcId="{C01DD748-D12A-4C4B-8A87-CDE16E1632A4}" destId="{D0DBE894-6471-449D-B7A9-128764F1F44A}" srcOrd="0" destOrd="0" presId="urn:microsoft.com/office/officeart/2005/8/layout/orgChart1"/>
    <dgm:cxn modelId="{4362107A-508F-40ED-92C8-B6B7CF50D37B}" type="presParOf" srcId="{D0DBE894-6471-449D-B7A9-128764F1F44A}" destId="{B700D34F-641C-43CC-B8E8-2501FC2A054D}" srcOrd="0" destOrd="0" presId="urn:microsoft.com/office/officeart/2005/8/layout/orgChart1"/>
    <dgm:cxn modelId="{0966882C-E78A-4174-A5F2-235467B2725E}" type="presParOf" srcId="{D0DBE894-6471-449D-B7A9-128764F1F44A}" destId="{32606EBE-166D-405F-B08C-00864764714D}" srcOrd="1" destOrd="0" presId="urn:microsoft.com/office/officeart/2005/8/layout/orgChart1"/>
    <dgm:cxn modelId="{7EE62F78-F8C8-4604-B200-E676757F9068}" type="presParOf" srcId="{C01DD748-D12A-4C4B-8A87-CDE16E1632A4}" destId="{2C92B2E6-5B75-445B-8DB1-039128E80D49}" srcOrd="1" destOrd="0" presId="urn:microsoft.com/office/officeart/2005/8/layout/orgChart1"/>
    <dgm:cxn modelId="{4CE79C51-63E9-4D78-841E-9F77EFB0F5A0}" type="presParOf" srcId="{2C92B2E6-5B75-445B-8DB1-039128E80D49}" destId="{800F9DDF-7008-4BE7-BF19-EF22D13805D5}" srcOrd="0" destOrd="0" presId="urn:microsoft.com/office/officeart/2005/8/layout/orgChart1"/>
    <dgm:cxn modelId="{698AF7C6-902C-4275-9A15-134B77C70DCA}" type="presParOf" srcId="{2C92B2E6-5B75-445B-8DB1-039128E80D49}" destId="{178D0E4F-F091-4F1F-B773-1208D5FE2BE3}" srcOrd="1" destOrd="0" presId="urn:microsoft.com/office/officeart/2005/8/layout/orgChart1"/>
    <dgm:cxn modelId="{DC7042E7-552A-41A4-8F83-4121D5830388}" type="presParOf" srcId="{178D0E4F-F091-4F1F-B773-1208D5FE2BE3}" destId="{C018952D-F703-4FE6-BF1A-C9CECB72830E}" srcOrd="0" destOrd="0" presId="urn:microsoft.com/office/officeart/2005/8/layout/orgChart1"/>
    <dgm:cxn modelId="{356B5F43-C0E2-417D-B6F6-1E24D497CB88}" type="presParOf" srcId="{C018952D-F703-4FE6-BF1A-C9CECB72830E}" destId="{D6BDB85B-CCCC-49BA-A67B-A5204A3BEB2D}" srcOrd="0" destOrd="0" presId="urn:microsoft.com/office/officeart/2005/8/layout/orgChart1"/>
    <dgm:cxn modelId="{6212CBC1-0383-4A4B-88E2-DE3A6EF44C52}" type="presParOf" srcId="{C018952D-F703-4FE6-BF1A-C9CECB72830E}" destId="{9C937694-DA62-43E4-A515-BB6DFD02E8AF}" srcOrd="1" destOrd="0" presId="urn:microsoft.com/office/officeart/2005/8/layout/orgChart1"/>
    <dgm:cxn modelId="{7CAC5E86-A2EE-4921-BFC1-F45DDE4A7234}" type="presParOf" srcId="{178D0E4F-F091-4F1F-B773-1208D5FE2BE3}" destId="{A061D2F8-37C3-4030-BB55-471E81279803}" srcOrd="1" destOrd="0" presId="urn:microsoft.com/office/officeart/2005/8/layout/orgChart1"/>
    <dgm:cxn modelId="{E3D1ECD7-2242-4D1F-B5A1-4760C9486AC3}" type="presParOf" srcId="{178D0E4F-F091-4F1F-B773-1208D5FE2BE3}" destId="{E5C057B1-5984-45C9-91D6-A3F1D5A5A1B8}" srcOrd="2" destOrd="0" presId="urn:microsoft.com/office/officeart/2005/8/layout/orgChart1"/>
    <dgm:cxn modelId="{97D35D6A-85F2-42A1-ADAB-55F581D212E5}" type="presParOf" srcId="{C01DD748-D12A-4C4B-8A87-CDE16E1632A4}" destId="{3867F3F0-E109-41AC-9A79-472CCE2C0C7B}" srcOrd="2" destOrd="0" presId="urn:microsoft.com/office/officeart/2005/8/layout/orgChart1"/>
    <dgm:cxn modelId="{3715427C-E98F-4B6F-BDD7-7B97E780B528}" type="presParOf" srcId="{B939F22E-2420-4110-A955-38FEF83AEB6B}" destId="{AF969FF9-82F3-4147-94D4-B8E06EE543B1}" srcOrd="4" destOrd="0" presId="urn:microsoft.com/office/officeart/2005/8/layout/orgChart1"/>
    <dgm:cxn modelId="{9F1B043C-0AAA-4076-9D9D-3C440F679C06}" type="presParOf" srcId="{B939F22E-2420-4110-A955-38FEF83AEB6B}" destId="{82A30CC7-ADEE-4553-9198-307C97B45DC6}" srcOrd="5" destOrd="0" presId="urn:microsoft.com/office/officeart/2005/8/layout/orgChart1"/>
    <dgm:cxn modelId="{8DB1F869-3F1C-462D-A6F4-A0BECA2AC8D2}" type="presParOf" srcId="{82A30CC7-ADEE-4553-9198-307C97B45DC6}" destId="{D4D10D1A-A144-4FD7-BAAD-9EE860920BEE}" srcOrd="0" destOrd="0" presId="urn:microsoft.com/office/officeart/2005/8/layout/orgChart1"/>
    <dgm:cxn modelId="{A79A43EB-530F-4F98-B637-9FEC78B2E05C}" type="presParOf" srcId="{D4D10D1A-A144-4FD7-BAAD-9EE860920BEE}" destId="{E54FDCC7-EB68-4BCA-8FF1-49B710956D35}" srcOrd="0" destOrd="0" presId="urn:microsoft.com/office/officeart/2005/8/layout/orgChart1"/>
    <dgm:cxn modelId="{C978DCFE-22D9-4224-B998-B2C6C5BF250A}" type="presParOf" srcId="{D4D10D1A-A144-4FD7-BAAD-9EE860920BEE}" destId="{B47C59B0-FBE7-4D81-8136-944BC6B3B094}" srcOrd="1" destOrd="0" presId="urn:microsoft.com/office/officeart/2005/8/layout/orgChart1"/>
    <dgm:cxn modelId="{890C0BE7-323D-4B98-B533-277A3CF148B7}" type="presParOf" srcId="{82A30CC7-ADEE-4553-9198-307C97B45DC6}" destId="{39FA83F1-0D5B-4081-AE22-0A31F0CF5345}" srcOrd="1" destOrd="0" presId="urn:microsoft.com/office/officeart/2005/8/layout/orgChart1"/>
    <dgm:cxn modelId="{49F184A7-A3FD-4EE3-BD23-9A3D61B77E87}" type="presParOf" srcId="{39FA83F1-0D5B-4081-AE22-0A31F0CF5345}" destId="{F191A5D6-2FCB-4F7E-AB03-F304C85093AE}" srcOrd="0" destOrd="0" presId="urn:microsoft.com/office/officeart/2005/8/layout/orgChart1"/>
    <dgm:cxn modelId="{52F3AE7C-1EE1-4EB5-A43C-F9B9A4270623}" type="presParOf" srcId="{39FA83F1-0D5B-4081-AE22-0A31F0CF5345}" destId="{E191E635-E511-4E3D-9DFB-B9EE04A2CB9B}" srcOrd="1" destOrd="0" presId="urn:microsoft.com/office/officeart/2005/8/layout/orgChart1"/>
    <dgm:cxn modelId="{435527A1-8325-481E-9EE5-0789D8AA7876}" type="presParOf" srcId="{E191E635-E511-4E3D-9DFB-B9EE04A2CB9B}" destId="{D6D2E958-F251-46BA-8455-8FE0EEA9E062}" srcOrd="0" destOrd="0" presId="urn:microsoft.com/office/officeart/2005/8/layout/orgChart1"/>
    <dgm:cxn modelId="{7F22B9D6-6407-4E45-8B11-FEE968054852}" type="presParOf" srcId="{D6D2E958-F251-46BA-8455-8FE0EEA9E062}" destId="{22DBDEE1-DDB6-4073-B029-555B462C5138}" srcOrd="0" destOrd="0" presId="urn:microsoft.com/office/officeart/2005/8/layout/orgChart1"/>
    <dgm:cxn modelId="{FA1F9C4C-1F4F-4973-A0E6-EF9A12FD17DC}" type="presParOf" srcId="{D6D2E958-F251-46BA-8455-8FE0EEA9E062}" destId="{B35BC153-B7F6-4AC9-A352-66D4C97E58BE}" srcOrd="1" destOrd="0" presId="urn:microsoft.com/office/officeart/2005/8/layout/orgChart1"/>
    <dgm:cxn modelId="{2A287EC8-F4A8-4A7F-B745-201C1B19752D}" type="presParOf" srcId="{E191E635-E511-4E3D-9DFB-B9EE04A2CB9B}" destId="{08FF1FB3-6C3B-48E2-A3D4-98FE5D72A55B}" srcOrd="1" destOrd="0" presId="urn:microsoft.com/office/officeart/2005/8/layout/orgChart1"/>
    <dgm:cxn modelId="{60B596E9-9205-4B96-B241-4ED438B86314}" type="presParOf" srcId="{E191E635-E511-4E3D-9DFB-B9EE04A2CB9B}" destId="{0011978A-28D5-41F7-A6EB-A96355DC9D09}" srcOrd="2" destOrd="0" presId="urn:microsoft.com/office/officeart/2005/8/layout/orgChart1"/>
    <dgm:cxn modelId="{D37A18C6-68AD-4D23-A88A-58289FAEBDC6}" type="presParOf" srcId="{82A30CC7-ADEE-4553-9198-307C97B45DC6}" destId="{B47661E3-D73E-451E-ACE6-B4EC7525CE77}" srcOrd="2" destOrd="0" presId="urn:microsoft.com/office/officeart/2005/8/layout/orgChart1"/>
    <dgm:cxn modelId="{62E2E816-6343-4439-8589-0BD39DC9672B}" type="presParOf" srcId="{F0BD0F1B-3C12-4DAA-B2D4-68822B604AC7}" destId="{9AD96237-41DF-46BC-8B1E-8076B780A5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35597A-957E-43F6-A485-D65A4567F8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FFA2D34-E5A7-4A2E-8CCB-1CCEC50B45E1}">
      <dgm:prSet phldrT="[Text]" custT="1"/>
      <dgm:spPr/>
      <dgm:t>
        <a:bodyPr/>
        <a:lstStyle/>
        <a:p>
          <a:pPr algn="l"/>
          <a:r>
            <a:rPr lang="en-US" sz="1400" b="1" dirty="0" smtClean="0">
              <a:solidFill>
                <a:srgbClr val="000000"/>
              </a:solidFill>
              <a:latin typeface="Arial" charset="0"/>
            </a:rPr>
            <a:t>In the past 2 weeks:</a:t>
          </a:r>
        </a:p>
        <a:p>
          <a:pPr algn="l"/>
          <a:r>
            <a:rPr lang="en-US" sz="1400" b="1" dirty="0" smtClean="0">
              <a:solidFill>
                <a:srgbClr val="000000"/>
              </a:solidFill>
              <a:latin typeface="Arial" charset="0"/>
            </a:rPr>
            <a:t>- Fasting glucose &lt; 100 mg/dl on 3+ interim occasions or</a:t>
          </a:r>
        </a:p>
        <a:p>
          <a:pPr algn="l"/>
          <a:r>
            <a:rPr lang="en-US" sz="1400" b="1" dirty="0" smtClean="0">
              <a:solidFill>
                <a:srgbClr val="000000"/>
              </a:solidFill>
              <a:latin typeface="Arial" charset="0"/>
            </a:rPr>
            <a:t>- Hypoglycemic symptoms on 2+ interim occasions or</a:t>
          </a:r>
        </a:p>
        <a:p>
          <a:pPr algn="l"/>
          <a:r>
            <a:rPr lang="en-US" sz="1400" b="1" dirty="0" smtClean="0">
              <a:solidFill>
                <a:srgbClr val="000000"/>
              </a:solidFill>
              <a:latin typeface="Arial" charset="0"/>
            </a:rPr>
            <a:t>- Assisted hypoglycemic event on 1+ occasion</a:t>
          </a:r>
          <a:endParaRPr lang="en-US" sz="1400" b="1" dirty="0">
            <a:solidFill>
              <a:schemeClr val="tx1"/>
            </a:solidFill>
            <a:latin typeface="Arial" pitchFamily="34" charset="0"/>
            <a:cs typeface="Arial" pitchFamily="34" charset="0"/>
          </a:endParaRPr>
        </a:p>
      </dgm:t>
    </dgm:pt>
    <dgm:pt modelId="{26262AA8-8BE4-48D6-929A-28617DBF70F4}" type="par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DE55E3F5-F59A-41F2-9C8B-48E0EFA05DB4}" type="sib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9DA6E048-7F90-41BA-AA5A-CAE1C2736808}">
      <dgm:prSet phldrT="[Text]" custT="1"/>
      <dgm:spPr/>
      <dgm:t>
        <a:bodyPr/>
        <a:lstStyle/>
        <a:p>
          <a:r>
            <a:rPr lang="en-US" sz="1400" b="1" dirty="0" smtClean="0">
              <a:solidFill>
                <a:srgbClr val="000000"/>
              </a:solidFill>
              <a:latin typeface="Arial" charset="0"/>
            </a:rPr>
            <a:t>Decrease or discontinue medication in order below</a:t>
          </a:r>
          <a:endParaRPr lang="en-US" sz="1400" b="1" dirty="0">
            <a:solidFill>
              <a:schemeClr val="tx1"/>
            </a:solidFill>
            <a:latin typeface="Arial" pitchFamily="34" charset="0"/>
            <a:cs typeface="Arial" pitchFamily="34" charset="0"/>
          </a:endParaRPr>
        </a:p>
      </dgm:t>
    </dgm:pt>
    <dgm:pt modelId="{6E882854-0243-41D4-A0FE-6B3AF1E10BCC}" type="par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CD8AC8CB-DCAF-478B-B65D-7578BB07E056}" type="sib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D921496F-EAC8-4916-8CD2-09CE1028666A}" type="pres">
      <dgm:prSet presAssocID="{0E35597A-957E-43F6-A485-D65A4567F85D}" presName="hierChild1" presStyleCnt="0">
        <dgm:presLayoutVars>
          <dgm:orgChart val="1"/>
          <dgm:chPref val="1"/>
          <dgm:dir/>
          <dgm:animOne val="branch"/>
          <dgm:animLvl val="lvl"/>
          <dgm:resizeHandles/>
        </dgm:presLayoutVars>
      </dgm:prSet>
      <dgm:spPr/>
      <dgm:t>
        <a:bodyPr/>
        <a:lstStyle/>
        <a:p>
          <a:endParaRPr lang="en-US"/>
        </a:p>
      </dgm:t>
    </dgm:pt>
    <dgm:pt modelId="{F0BD0F1B-3C12-4DAA-B2D4-68822B604AC7}" type="pres">
      <dgm:prSet presAssocID="{BFFA2D34-E5A7-4A2E-8CCB-1CCEC50B45E1}" presName="hierRoot1" presStyleCnt="0">
        <dgm:presLayoutVars>
          <dgm:hierBranch val="init"/>
        </dgm:presLayoutVars>
      </dgm:prSet>
      <dgm:spPr/>
    </dgm:pt>
    <dgm:pt modelId="{C66E0D96-3BD7-41C7-9324-B2496B44CF8B}" type="pres">
      <dgm:prSet presAssocID="{BFFA2D34-E5A7-4A2E-8CCB-1CCEC50B45E1}" presName="rootComposite1" presStyleCnt="0"/>
      <dgm:spPr/>
    </dgm:pt>
    <dgm:pt modelId="{11B5AD7C-DAD3-412A-B6A1-A76DA9AAEED6}" type="pres">
      <dgm:prSet presAssocID="{BFFA2D34-E5A7-4A2E-8CCB-1CCEC50B45E1}" presName="rootText1" presStyleLbl="node0" presStyleIdx="0" presStyleCnt="1" custScaleX="258219">
        <dgm:presLayoutVars>
          <dgm:chPref val="3"/>
        </dgm:presLayoutVars>
      </dgm:prSet>
      <dgm:spPr/>
      <dgm:t>
        <a:bodyPr/>
        <a:lstStyle/>
        <a:p>
          <a:endParaRPr lang="en-US"/>
        </a:p>
      </dgm:t>
    </dgm:pt>
    <dgm:pt modelId="{245519CB-9838-4559-A4F0-D6D5750BBBA4}" type="pres">
      <dgm:prSet presAssocID="{BFFA2D34-E5A7-4A2E-8CCB-1CCEC50B45E1}" presName="rootConnector1" presStyleLbl="node1" presStyleIdx="0" presStyleCnt="0"/>
      <dgm:spPr/>
      <dgm:t>
        <a:bodyPr/>
        <a:lstStyle/>
        <a:p>
          <a:endParaRPr lang="en-US"/>
        </a:p>
      </dgm:t>
    </dgm:pt>
    <dgm:pt modelId="{B939F22E-2420-4110-A955-38FEF83AEB6B}" type="pres">
      <dgm:prSet presAssocID="{BFFA2D34-E5A7-4A2E-8CCB-1CCEC50B45E1}" presName="hierChild2" presStyleCnt="0"/>
      <dgm:spPr/>
    </dgm:pt>
    <dgm:pt modelId="{00577956-8AAF-4CAA-A0E5-2C82BC9F7A25}" type="pres">
      <dgm:prSet presAssocID="{6E882854-0243-41D4-A0FE-6B3AF1E10BCC}" presName="Name37" presStyleLbl="parChTrans1D2" presStyleIdx="0" presStyleCnt="1"/>
      <dgm:spPr/>
      <dgm:t>
        <a:bodyPr/>
        <a:lstStyle/>
        <a:p>
          <a:endParaRPr lang="en-US"/>
        </a:p>
      </dgm:t>
    </dgm:pt>
    <dgm:pt modelId="{C01DD748-D12A-4C4B-8A87-CDE16E1632A4}" type="pres">
      <dgm:prSet presAssocID="{9DA6E048-7F90-41BA-AA5A-CAE1C2736808}" presName="hierRoot2" presStyleCnt="0">
        <dgm:presLayoutVars>
          <dgm:hierBranch val="init"/>
        </dgm:presLayoutVars>
      </dgm:prSet>
      <dgm:spPr/>
    </dgm:pt>
    <dgm:pt modelId="{D0DBE894-6471-449D-B7A9-128764F1F44A}" type="pres">
      <dgm:prSet presAssocID="{9DA6E048-7F90-41BA-AA5A-CAE1C2736808}" presName="rootComposite" presStyleCnt="0"/>
      <dgm:spPr/>
    </dgm:pt>
    <dgm:pt modelId="{B700D34F-641C-43CC-B8E8-2501FC2A054D}" type="pres">
      <dgm:prSet presAssocID="{9DA6E048-7F90-41BA-AA5A-CAE1C2736808}" presName="rootText" presStyleLbl="node2" presStyleIdx="0" presStyleCnt="1" custScaleX="129110">
        <dgm:presLayoutVars>
          <dgm:chPref val="3"/>
        </dgm:presLayoutVars>
      </dgm:prSet>
      <dgm:spPr/>
      <dgm:t>
        <a:bodyPr/>
        <a:lstStyle/>
        <a:p>
          <a:endParaRPr lang="en-US"/>
        </a:p>
      </dgm:t>
    </dgm:pt>
    <dgm:pt modelId="{32606EBE-166D-405F-B08C-00864764714D}" type="pres">
      <dgm:prSet presAssocID="{9DA6E048-7F90-41BA-AA5A-CAE1C2736808}" presName="rootConnector" presStyleLbl="node2" presStyleIdx="0" presStyleCnt="1"/>
      <dgm:spPr/>
      <dgm:t>
        <a:bodyPr/>
        <a:lstStyle/>
        <a:p>
          <a:endParaRPr lang="en-US"/>
        </a:p>
      </dgm:t>
    </dgm:pt>
    <dgm:pt modelId="{2C92B2E6-5B75-445B-8DB1-039128E80D49}" type="pres">
      <dgm:prSet presAssocID="{9DA6E048-7F90-41BA-AA5A-CAE1C2736808}" presName="hierChild4" presStyleCnt="0"/>
      <dgm:spPr/>
    </dgm:pt>
    <dgm:pt modelId="{3867F3F0-E109-41AC-9A79-472CCE2C0C7B}" type="pres">
      <dgm:prSet presAssocID="{9DA6E048-7F90-41BA-AA5A-CAE1C2736808}" presName="hierChild5" presStyleCnt="0"/>
      <dgm:spPr/>
    </dgm:pt>
    <dgm:pt modelId="{9AD96237-41DF-46BC-8B1E-8076B780A584}" type="pres">
      <dgm:prSet presAssocID="{BFFA2D34-E5A7-4A2E-8CCB-1CCEC50B45E1}" presName="hierChild3" presStyleCnt="0"/>
      <dgm:spPr/>
    </dgm:pt>
  </dgm:ptLst>
  <dgm:cxnLst>
    <dgm:cxn modelId="{3191F1D0-90A7-468E-9C1A-269F206176C0}" type="presOf" srcId="{BFFA2D34-E5A7-4A2E-8CCB-1CCEC50B45E1}" destId="{245519CB-9838-4559-A4F0-D6D5750BBBA4}" srcOrd="1" destOrd="0" presId="urn:microsoft.com/office/officeart/2005/8/layout/orgChart1"/>
    <dgm:cxn modelId="{824124FB-8CE1-4FD6-9AE7-B84BDDA7A54C}" type="presOf" srcId="{0E35597A-957E-43F6-A485-D65A4567F85D}" destId="{D921496F-EAC8-4916-8CD2-09CE1028666A}" srcOrd="0" destOrd="0" presId="urn:microsoft.com/office/officeart/2005/8/layout/orgChart1"/>
    <dgm:cxn modelId="{91715DA5-87F6-420E-9609-69B08DDD4035}" srcId="{0E35597A-957E-43F6-A485-D65A4567F85D}" destId="{BFFA2D34-E5A7-4A2E-8CCB-1CCEC50B45E1}" srcOrd="0" destOrd="0" parTransId="{26262AA8-8BE4-48D6-929A-28617DBF70F4}" sibTransId="{DE55E3F5-F59A-41F2-9C8B-48E0EFA05DB4}"/>
    <dgm:cxn modelId="{0F20893A-03B4-4A93-B222-CFF845FE14D5}" type="presOf" srcId="{BFFA2D34-E5A7-4A2E-8CCB-1CCEC50B45E1}" destId="{11B5AD7C-DAD3-412A-B6A1-A76DA9AAEED6}" srcOrd="0" destOrd="0" presId="urn:microsoft.com/office/officeart/2005/8/layout/orgChart1"/>
    <dgm:cxn modelId="{C37934C7-2DE4-4BDB-81CD-AFD7C0639C4C}" type="presOf" srcId="{9DA6E048-7F90-41BA-AA5A-CAE1C2736808}" destId="{32606EBE-166D-405F-B08C-00864764714D}" srcOrd="1" destOrd="0" presId="urn:microsoft.com/office/officeart/2005/8/layout/orgChart1"/>
    <dgm:cxn modelId="{BD118188-EC75-4D1C-9F3F-0C2B3E8BE163}" srcId="{BFFA2D34-E5A7-4A2E-8CCB-1CCEC50B45E1}" destId="{9DA6E048-7F90-41BA-AA5A-CAE1C2736808}" srcOrd="0" destOrd="0" parTransId="{6E882854-0243-41D4-A0FE-6B3AF1E10BCC}" sibTransId="{CD8AC8CB-DCAF-478B-B65D-7578BB07E056}"/>
    <dgm:cxn modelId="{1384C768-848B-4A68-BD20-0FF7DDE0F5BA}" type="presOf" srcId="{9DA6E048-7F90-41BA-AA5A-CAE1C2736808}" destId="{B700D34F-641C-43CC-B8E8-2501FC2A054D}" srcOrd="0" destOrd="0" presId="urn:microsoft.com/office/officeart/2005/8/layout/orgChart1"/>
    <dgm:cxn modelId="{2348AE23-FB91-41A1-B423-D29F05D1D3FF}" type="presOf" srcId="{6E882854-0243-41D4-A0FE-6B3AF1E10BCC}" destId="{00577956-8AAF-4CAA-A0E5-2C82BC9F7A25}" srcOrd="0" destOrd="0" presId="urn:microsoft.com/office/officeart/2005/8/layout/orgChart1"/>
    <dgm:cxn modelId="{F44AE516-EA7D-44F1-BA4E-F7E4536A267F}" type="presParOf" srcId="{D921496F-EAC8-4916-8CD2-09CE1028666A}" destId="{F0BD0F1B-3C12-4DAA-B2D4-68822B604AC7}" srcOrd="0" destOrd="0" presId="urn:microsoft.com/office/officeart/2005/8/layout/orgChart1"/>
    <dgm:cxn modelId="{BBAB0073-CED0-47F6-9F34-2C101C291CAD}" type="presParOf" srcId="{F0BD0F1B-3C12-4DAA-B2D4-68822B604AC7}" destId="{C66E0D96-3BD7-41C7-9324-B2496B44CF8B}" srcOrd="0" destOrd="0" presId="urn:microsoft.com/office/officeart/2005/8/layout/orgChart1"/>
    <dgm:cxn modelId="{4577815E-02C8-4983-B5FB-D83DC327B1FD}" type="presParOf" srcId="{C66E0D96-3BD7-41C7-9324-B2496B44CF8B}" destId="{11B5AD7C-DAD3-412A-B6A1-A76DA9AAEED6}" srcOrd="0" destOrd="0" presId="urn:microsoft.com/office/officeart/2005/8/layout/orgChart1"/>
    <dgm:cxn modelId="{52C2939A-12B7-474E-96F4-0E6F231967B8}" type="presParOf" srcId="{C66E0D96-3BD7-41C7-9324-B2496B44CF8B}" destId="{245519CB-9838-4559-A4F0-D6D5750BBBA4}" srcOrd="1" destOrd="0" presId="urn:microsoft.com/office/officeart/2005/8/layout/orgChart1"/>
    <dgm:cxn modelId="{C12D028C-54A9-40CB-B4AE-D73ED98B5FD9}" type="presParOf" srcId="{F0BD0F1B-3C12-4DAA-B2D4-68822B604AC7}" destId="{B939F22E-2420-4110-A955-38FEF83AEB6B}" srcOrd="1" destOrd="0" presId="urn:microsoft.com/office/officeart/2005/8/layout/orgChart1"/>
    <dgm:cxn modelId="{09F1AD75-1439-43F1-909D-9C5FA95BC2CF}" type="presParOf" srcId="{B939F22E-2420-4110-A955-38FEF83AEB6B}" destId="{00577956-8AAF-4CAA-A0E5-2C82BC9F7A25}" srcOrd="0" destOrd="0" presId="urn:microsoft.com/office/officeart/2005/8/layout/orgChart1"/>
    <dgm:cxn modelId="{201DA32C-5EFF-4805-B829-786E1FFF5A59}" type="presParOf" srcId="{B939F22E-2420-4110-A955-38FEF83AEB6B}" destId="{C01DD748-D12A-4C4B-8A87-CDE16E1632A4}" srcOrd="1" destOrd="0" presId="urn:microsoft.com/office/officeart/2005/8/layout/orgChart1"/>
    <dgm:cxn modelId="{1C4BFE47-2B03-4CE7-8C95-CC1FB9B505F0}" type="presParOf" srcId="{C01DD748-D12A-4C4B-8A87-CDE16E1632A4}" destId="{D0DBE894-6471-449D-B7A9-128764F1F44A}" srcOrd="0" destOrd="0" presId="urn:microsoft.com/office/officeart/2005/8/layout/orgChart1"/>
    <dgm:cxn modelId="{A6DA4C68-1B65-41B8-851B-2BD0BD76976F}" type="presParOf" srcId="{D0DBE894-6471-449D-B7A9-128764F1F44A}" destId="{B700D34F-641C-43CC-B8E8-2501FC2A054D}" srcOrd="0" destOrd="0" presId="urn:microsoft.com/office/officeart/2005/8/layout/orgChart1"/>
    <dgm:cxn modelId="{3379502F-9A97-4D51-8F3B-2A0C1A226B7D}" type="presParOf" srcId="{D0DBE894-6471-449D-B7A9-128764F1F44A}" destId="{32606EBE-166D-405F-B08C-00864764714D}" srcOrd="1" destOrd="0" presId="urn:microsoft.com/office/officeart/2005/8/layout/orgChart1"/>
    <dgm:cxn modelId="{8D547BFD-B740-4BD1-A88E-4E7D2ED64ED7}" type="presParOf" srcId="{C01DD748-D12A-4C4B-8A87-CDE16E1632A4}" destId="{2C92B2E6-5B75-445B-8DB1-039128E80D49}" srcOrd="1" destOrd="0" presId="urn:microsoft.com/office/officeart/2005/8/layout/orgChart1"/>
    <dgm:cxn modelId="{3279C2C6-898A-480F-B8DE-23F500AFF538}" type="presParOf" srcId="{C01DD748-D12A-4C4B-8A87-CDE16E1632A4}" destId="{3867F3F0-E109-41AC-9A79-472CCE2C0C7B}" srcOrd="2" destOrd="0" presId="urn:microsoft.com/office/officeart/2005/8/layout/orgChart1"/>
    <dgm:cxn modelId="{04682AB5-B121-4D1F-BF12-73E3ACB44F6A}" type="presParOf" srcId="{F0BD0F1B-3C12-4DAA-B2D4-68822B604AC7}" destId="{9AD96237-41DF-46BC-8B1E-8076B780A5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35597A-957E-43F6-A485-D65A4567F8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FFA2D34-E5A7-4A2E-8CCB-1CCEC50B45E1}">
      <dgm:prSet phldrT="[Text]" custT="1"/>
      <dgm:spPr/>
      <dgm:t>
        <a:bodyPr/>
        <a:lstStyle/>
        <a:p>
          <a:pPr algn="l"/>
          <a:r>
            <a:rPr lang="en-US" sz="1400" b="1" dirty="0" smtClean="0">
              <a:solidFill>
                <a:srgbClr val="000000"/>
              </a:solidFill>
              <a:latin typeface="Arial" charset="0"/>
            </a:rPr>
            <a:t>In the past 2 weeks:</a:t>
          </a:r>
        </a:p>
        <a:p>
          <a:pPr algn="l"/>
          <a:r>
            <a:rPr lang="en-US" sz="1400" b="1" dirty="0" smtClean="0">
              <a:solidFill>
                <a:srgbClr val="000000"/>
              </a:solidFill>
              <a:latin typeface="Arial" charset="0"/>
            </a:rPr>
            <a:t>- Fasting glucose &lt; 80 mg/dl on 3+ interim occasions or</a:t>
          </a:r>
        </a:p>
        <a:p>
          <a:pPr algn="l"/>
          <a:r>
            <a:rPr lang="en-US" sz="1400" b="1" dirty="0" smtClean="0">
              <a:solidFill>
                <a:srgbClr val="000000"/>
              </a:solidFill>
              <a:latin typeface="Arial" charset="0"/>
            </a:rPr>
            <a:t>- Hypoglycemic symptoms on 2+ interim occasions or</a:t>
          </a:r>
        </a:p>
        <a:p>
          <a:pPr algn="l"/>
          <a:r>
            <a:rPr lang="en-US" sz="1400" b="1" dirty="0" smtClean="0">
              <a:solidFill>
                <a:srgbClr val="000000"/>
              </a:solidFill>
              <a:latin typeface="Arial" charset="0"/>
            </a:rPr>
            <a:t>- Assisted hypoglycemic event on 1+ occasion</a:t>
          </a:r>
          <a:endParaRPr lang="en-US" sz="1400" b="1" dirty="0">
            <a:solidFill>
              <a:schemeClr val="tx1"/>
            </a:solidFill>
            <a:latin typeface="Arial" pitchFamily="34" charset="0"/>
            <a:cs typeface="Arial" pitchFamily="34" charset="0"/>
          </a:endParaRPr>
        </a:p>
      </dgm:t>
    </dgm:pt>
    <dgm:pt modelId="{26262AA8-8BE4-48D6-929A-28617DBF70F4}" type="par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DE55E3F5-F59A-41F2-9C8B-48E0EFA05DB4}" type="sib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9DA6E048-7F90-41BA-AA5A-CAE1C2736808}">
      <dgm:prSet phldrT="[Text]" custT="1"/>
      <dgm:spPr/>
      <dgm:t>
        <a:bodyPr/>
        <a:lstStyle/>
        <a:p>
          <a:r>
            <a:rPr lang="en-US" sz="1400" b="1" dirty="0" smtClean="0">
              <a:solidFill>
                <a:srgbClr val="000000"/>
              </a:solidFill>
              <a:latin typeface="Arial" charset="0"/>
            </a:rPr>
            <a:t>Decrease or discontinue medication in order below</a:t>
          </a:r>
          <a:endParaRPr lang="en-US" sz="1400" b="1" dirty="0">
            <a:solidFill>
              <a:schemeClr val="tx1"/>
            </a:solidFill>
            <a:latin typeface="Arial" pitchFamily="34" charset="0"/>
            <a:cs typeface="Arial" pitchFamily="34" charset="0"/>
          </a:endParaRPr>
        </a:p>
      </dgm:t>
    </dgm:pt>
    <dgm:pt modelId="{6E882854-0243-41D4-A0FE-6B3AF1E10BCC}" type="par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CD8AC8CB-DCAF-478B-B65D-7578BB07E056}" type="sib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D921496F-EAC8-4916-8CD2-09CE1028666A}" type="pres">
      <dgm:prSet presAssocID="{0E35597A-957E-43F6-A485-D65A4567F85D}" presName="hierChild1" presStyleCnt="0">
        <dgm:presLayoutVars>
          <dgm:orgChart val="1"/>
          <dgm:chPref val="1"/>
          <dgm:dir/>
          <dgm:animOne val="branch"/>
          <dgm:animLvl val="lvl"/>
          <dgm:resizeHandles/>
        </dgm:presLayoutVars>
      </dgm:prSet>
      <dgm:spPr/>
      <dgm:t>
        <a:bodyPr/>
        <a:lstStyle/>
        <a:p>
          <a:endParaRPr lang="en-US"/>
        </a:p>
      </dgm:t>
    </dgm:pt>
    <dgm:pt modelId="{F0BD0F1B-3C12-4DAA-B2D4-68822B604AC7}" type="pres">
      <dgm:prSet presAssocID="{BFFA2D34-E5A7-4A2E-8CCB-1CCEC50B45E1}" presName="hierRoot1" presStyleCnt="0">
        <dgm:presLayoutVars>
          <dgm:hierBranch val="init"/>
        </dgm:presLayoutVars>
      </dgm:prSet>
      <dgm:spPr/>
    </dgm:pt>
    <dgm:pt modelId="{C66E0D96-3BD7-41C7-9324-B2496B44CF8B}" type="pres">
      <dgm:prSet presAssocID="{BFFA2D34-E5A7-4A2E-8CCB-1CCEC50B45E1}" presName="rootComposite1" presStyleCnt="0"/>
      <dgm:spPr/>
    </dgm:pt>
    <dgm:pt modelId="{11B5AD7C-DAD3-412A-B6A1-A76DA9AAEED6}" type="pres">
      <dgm:prSet presAssocID="{BFFA2D34-E5A7-4A2E-8CCB-1CCEC50B45E1}" presName="rootText1" presStyleLbl="node0" presStyleIdx="0" presStyleCnt="1" custScaleX="258219">
        <dgm:presLayoutVars>
          <dgm:chPref val="3"/>
        </dgm:presLayoutVars>
      </dgm:prSet>
      <dgm:spPr/>
      <dgm:t>
        <a:bodyPr/>
        <a:lstStyle/>
        <a:p>
          <a:endParaRPr lang="en-US"/>
        </a:p>
      </dgm:t>
    </dgm:pt>
    <dgm:pt modelId="{245519CB-9838-4559-A4F0-D6D5750BBBA4}" type="pres">
      <dgm:prSet presAssocID="{BFFA2D34-E5A7-4A2E-8CCB-1CCEC50B45E1}" presName="rootConnector1" presStyleLbl="node1" presStyleIdx="0" presStyleCnt="0"/>
      <dgm:spPr/>
      <dgm:t>
        <a:bodyPr/>
        <a:lstStyle/>
        <a:p>
          <a:endParaRPr lang="en-US"/>
        </a:p>
      </dgm:t>
    </dgm:pt>
    <dgm:pt modelId="{B939F22E-2420-4110-A955-38FEF83AEB6B}" type="pres">
      <dgm:prSet presAssocID="{BFFA2D34-E5A7-4A2E-8CCB-1CCEC50B45E1}" presName="hierChild2" presStyleCnt="0"/>
      <dgm:spPr/>
    </dgm:pt>
    <dgm:pt modelId="{00577956-8AAF-4CAA-A0E5-2C82BC9F7A25}" type="pres">
      <dgm:prSet presAssocID="{6E882854-0243-41D4-A0FE-6B3AF1E10BCC}" presName="Name37" presStyleLbl="parChTrans1D2" presStyleIdx="0" presStyleCnt="1"/>
      <dgm:spPr/>
      <dgm:t>
        <a:bodyPr/>
        <a:lstStyle/>
        <a:p>
          <a:endParaRPr lang="en-US"/>
        </a:p>
      </dgm:t>
    </dgm:pt>
    <dgm:pt modelId="{C01DD748-D12A-4C4B-8A87-CDE16E1632A4}" type="pres">
      <dgm:prSet presAssocID="{9DA6E048-7F90-41BA-AA5A-CAE1C2736808}" presName="hierRoot2" presStyleCnt="0">
        <dgm:presLayoutVars>
          <dgm:hierBranch val="init"/>
        </dgm:presLayoutVars>
      </dgm:prSet>
      <dgm:spPr/>
    </dgm:pt>
    <dgm:pt modelId="{D0DBE894-6471-449D-B7A9-128764F1F44A}" type="pres">
      <dgm:prSet presAssocID="{9DA6E048-7F90-41BA-AA5A-CAE1C2736808}" presName="rootComposite" presStyleCnt="0"/>
      <dgm:spPr/>
    </dgm:pt>
    <dgm:pt modelId="{B700D34F-641C-43CC-B8E8-2501FC2A054D}" type="pres">
      <dgm:prSet presAssocID="{9DA6E048-7F90-41BA-AA5A-CAE1C2736808}" presName="rootText" presStyleLbl="node2" presStyleIdx="0" presStyleCnt="1" custScaleX="129110">
        <dgm:presLayoutVars>
          <dgm:chPref val="3"/>
        </dgm:presLayoutVars>
      </dgm:prSet>
      <dgm:spPr/>
      <dgm:t>
        <a:bodyPr/>
        <a:lstStyle/>
        <a:p>
          <a:endParaRPr lang="en-US"/>
        </a:p>
      </dgm:t>
    </dgm:pt>
    <dgm:pt modelId="{32606EBE-166D-405F-B08C-00864764714D}" type="pres">
      <dgm:prSet presAssocID="{9DA6E048-7F90-41BA-AA5A-CAE1C2736808}" presName="rootConnector" presStyleLbl="node2" presStyleIdx="0" presStyleCnt="1"/>
      <dgm:spPr/>
      <dgm:t>
        <a:bodyPr/>
        <a:lstStyle/>
        <a:p>
          <a:endParaRPr lang="en-US"/>
        </a:p>
      </dgm:t>
    </dgm:pt>
    <dgm:pt modelId="{2C92B2E6-5B75-445B-8DB1-039128E80D49}" type="pres">
      <dgm:prSet presAssocID="{9DA6E048-7F90-41BA-AA5A-CAE1C2736808}" presName="hierChild4" presStyleCnt="0"/>
      <dgm:spPr/>
    </dgm:pt>
    <dgm:pt modelId="{3867F3F0-E109-41AC-9A79-472CCE2C0C7B}" type="pres">
      <dgm:prSet presAssocID="{9DA6E048-7F90-41BA-AA5A-CAE1C2736808}" presName="hierChild5" presStyleCnt="0"/>
      <dgm:spPr/>
    </dgm:pt>
    <dgm:pt modelId="{9AD96237-41DF-46BC-8B1E-8076B780A584}" type="pres">
      <dgm:prSet presAssocID="{BFFA2D34-E5A7-4A2E-8CCB-1CCEC50B45E1}" presName="hierChild3" presStyleCnt="0"/>
      <dgm:spPr/>
    </dgm:pt>
  </dgm:ptLst>
  <dgm:cxnLst>
    <dgm:cxn modelId="{8B3CA1D2-A9A8-459F-92CC-4700D498D3F0}" type="presOf" srcId="{6E882854-0243-41D4-A0FE-6B3AF1E10BCC}" destId="{00577956-8AAF-4CAA-A0E5-2C82BC9F7A25}" srcOrd="0" destOrd="0" presId="urn:microsoft.com/office/officeart/2005/8/layout/orgChart1"/>
    <dgm:cxn modelId="{91715DA5-87F6-420E-9609-69B08DDD4035}" srcId="{0E35597A-957E-43F6-A485-D65A4567F85D}" destId="{BFFA2D34-E5A7-4A2E-8CCB-1CCEC50B45E1}" srcOrd="0" destOrd="0" parTransId="{26262AA8-8BE4-48D6-929A-28617DBF70F4}" sibTransId="{DE55E3F5-F59A-41F2-9C8B-48E0EFA05DB4}"/>
    <dgm:cxn modelId="{10999C03-C6E6-4440-A278-5F73975D1591}" type="presOf" srcId="{BFFA2D34-E5A7-4A2E-8CCB-1CCEC50B45E1}" destId="{245519CB-9838-4559-A4F0-D6D5750BBBA4}" srcOrd="1" destOrd="0" presId="urn:microsoft.com/office/officeart/2005/8/layout/orgChart1"/>
    <dgm:cxn modelId="{CE80691A-CE3E-4DDE-A572-5F4F67392F4C}" type="presOf" srcId="{9DA6E048-7F90-41BA-AA5A-CAE1C2736808}" destId="{B700D34F-641C-43CC-B8E8-2501FC2A054D}" srcOrd="0" destOrd="0" presId="urn:microsoft.com/office/officeart/2005/8/layout/orgChart1"/>
    <dgm:cxn modelId="{BD118188-EC75-4D1C-9F3F-0C2B3E8BE163}" srcId="{BFFA2D34-E5A7-4A2E-8CCB-1CCEC50B45E1}" destId="{9DA6E048-7F90-41BA-AA5A-CAE1C2736808}" srcOrd="0" destOrd="0" parTransId="{6E882854-0243-41D4-A0FE-6B3AF1E10BCC}" sibTransId="{CD8AC8CB-DCAF-478B-B65D-7578BB07E056}"/>
    <dgm:cxn modelId="{088E67B7-5C6F-4B12-84F7-699D25BF742D}" type="presOf" srcId="{9DA6E048-7F90-41BA-AA5A-CAE1C2736808}" destId="{32606EBE-166D-405F-B08C-00864764714D}" srcOrd="1" destOrd="0" presId="urn:microsoft.com/office/officeart/2005/8/layout/orgChart1"/>
    <dgm:cxn modelId="{D6285A08-B0FD-45CB-B91A-6FA92A2E8B1E}" type="presOf" srcId="{0E35597A-957E-43F6-A485-D65A4567F85D}" destId="{D921496F-EAC8-4916-8CD2-09CE1028666A}" srcOrd="0" destOrd="0" presId="urn:microsoft.com/office/officeart/2005/8/layout/orgChart1"/>
    <dgm:cxn modelId="{2DA48FB2-B73E-4689-8FD0-A55BF48B3AE0}" type="presOf" srcId="{BFFA2D34-E5A7-4A2E-8CCB-1CCEC50B45E1}" destId="{11B5AD7C-DAD3-412A-B6A1-A76DA9AAEED6}" srcOrd="0" destOrd="0" presId="urn:microsoft.com/office/officeart/2005/8/layout/orgChart1"/>
    <dgm:cxn modelId="{D612CD08-F872-4291-A9D6-1FEDA7CEE824}" type="presParOf" srcId="{D921496F-EAC8-4916-8CD2-09CE1028666A}" destId="{F0BD0F1B-3C12-4DAA-B2D4-68822B604AC7}" srcOrd="0" destOrd="0" presId="urn:microsoft.com/office/officeart/2005/8/layout/orgChart1"/>
    <dgm:cxn modelId="{CD656CA2-53DA-48E8-844F-F9DD15F1D034}" type="presParOf" srcId="{F0BD0F1B-3C12-4DAA-B2D4-68822B604AC7}" destId="{C66E0D96-3BD7-41C7-9324-B2496B44CF8B}" srcOrd="0" destOrd="0" presId="urn:microsoft.com/office/officeart/2005/8/layout/orgChart1"/>
    <dgm:cxn modelId="{751BCC09-176F-4A9E-A0D9-5A98E5F40B45}" type="presParOf" srcId="{C66E0D96-3BD7-41C7-9324-B2496B44CF8B}" destId="{11B5AD7C-DAD3-412A-B6A1-A76DA9AAEED6}" srcOrd="0" destOrd="0" presId="urn:microsoft.com/office/officeart/2005/8/layout/orgChart1"/>
    <dgm:cxn modelId="{C2C54E85-39AE-458E-9F88-B7ED1CE46920}" type="presParOf" srcId="{C66E0D96-3BD7-41C7-9324-B2496B44CF8B}" destId="{245519CB-9838-4559-A4F0-D6D5750BBBA4}" srcOrd="1" destOrd="0" presId="urn:microsoft.com/office/officeart/2005/8/layout/orgChart1"/>
    <dgm:cxn modelId="{7A14B965-43D6-458A-8FF7-220638E163A6}" type="presParOf" srcId="{F0BD0F1B-3C12-4DAA-B2D4-68822B604AC7}" destId="{B939F22E-2420-4110-A955-38FEF83AEB6B}" srcOrd="1" destOrd="0" presId="urn:microsoft.com/office/officeart/2005/8/layout/orgChart1"/>
    <dgm:cxn modelId="{BE53B124-A10D-4715-86E2-C933E2388BDC}" type="presParOf" srcId="{B939F22E-2420-4110-A955-38FEF83AEB6B}" destId="{00577956-8AAF-4CAA-A0E5-2C82BC9F7A25}" srcOrd="0" destOrd="0" presId="urn:microsoft.com/office/officeart/2005/8/layout/orgChart1"/>
    <dgm:cxn modelId="{8945B56D-A6CA-44D4-B021-B88FDCFF48BB}" type="presParOf" srcId="{B939F22E-2420-4110-A955-38FEF83AEB6B}" destId="{C01DD748-D12A-4C4B-8A87-CDE16E1632A4}" srcOrd="1" destOrd="0" presId="urn:microsoft.com/office/officeart/2005/8/layout/orgChart1"/>
    <dgm:cxn modelId="{B5149BEF-42A3-42B4-BC64-5010699F472E}" type="presParOf" srcId="{C01DD748-D12A-4C4B-8A87-CDE16E1632A4}" destId="{D0DBE894-6471-449D-B7A9-128764F1F44A}" srcOrd="0" destOrd="0" presId="urn:microsoft.com/office/officeart/2005/8/layout/orgChart1"/>
    <dgm:cxn modelId="{17D91804-6D5B-4C7F-ADF4-00A34557C58C}" type="presParOf" srcId="{D0DBE894-6471-449D-B7A9-128764F1F44A}" destId="{B700D34F-641C-43CC-B8E8-2501FC2A054D}" srcOrd="0" destOrd="0" presId="urn:microsoft.com/office/officeart/2005/8/layout/orgChart1"/>
    <dgm:cxn modelId="{A41305C4-83F4-4C5B-A46C-82CFA6064393}" type="presParOf" srcId="{D0DBE894-6471-449D-B7A9-128764F1F44A}" destId="{32606EBE-166D-405F-B08C-00864764714D}" srcOrd="1" destOrd="0" presId="urn:microsoft.com/office/officeart/2005/8/layout/orgChart1"/>
    <dgm:cxn modelId="{B1D63F9A-FB7A-4EC4-B642-12FA5E6DF027}" type="presParOf" srcId="{C01DD748-D12A-4C4B-8A87-CDE16E1632A4}" destId="{2C92B2E6-5B75-445B-8DB1-039128E80D49}" srcOrd="1" destOrd="0" presId="urn:microsoft.com/office/officeart/2005/8/layout/orgChart1"/>
    <dgm:cxn modelId="{5E033C14-BD69-4990-90C5-A729F8635CFA}" type="presParOf" srcId="{C01DD748-D12A-4C4B-8A87-CDE16E1632A4}" destId="{3867F3F0-E109-41AC-9A79-472CCE2C0C7B}" srcOrd="2" destOrd="0" presId="urn:microsoft.com/office/officeart/2005/8/layout/orgChart1"/>
    <dgm:cxn modelId="{C2753413-F7F0-4432-A3F3-6D9D56ADF1AC}" type="presParOf" srcId="{F0BD0F1B-3C12-4DAA-B2D4-68822B604AC7}" destId="{9AD96237-41DF-46BC-8B1E-8076B780A5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35597A-957E-43F6-A485-D65A4567F8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FFA2D34-E5A7-4A2E-8CCB-1CCEC50B45E1}">
      <dgm:prSet phldrT="[Text]" custT="1"/>
      <dgm:spPr/>
      <dgm:t>
        <a:bodyPr/>
        <a:lstStyle/>
        <a:p>
          <a:pPr algn="l"/>
          <a:endParaRPr lang="en-US" sz="1400" b="0" dirty="0" smtClean="0">
            <a:solidFill>
              <a:srgbClr val="000000"/>
            </a:solidFill>
            <a:latin typeface="Arial" charset="0"/>
          </a:endParaRPr>
        </a:p>
        <a:p>
          <a:pPr marL="228600" indent="-109538" algn="l"/>
          <a:r>
            <a:rPr lang="en-US" sz="1400" b="0" dirty="0" smtClean="0">
              <a:solidFill>
                <a:srgbClr val="000000"/>
              </a:solidFill>
              <a:latin typeface="Arial" charset="0"/>
            </a:rPr>
            <a:t> - Discontinue diuretics at baseline</a:t>
          </a:r>
        </a:p>
        <a:p>
          <a:pPr marL="228600" indent="-109538" algn="l"/>
          <a:r>
            <a:rPr lang="en-US" sz="1400" dirty="0" smtClean="0">
              <a:solidFill>
                <a:srgbClr val="000000"/>
              </a:solidFill>
              <a:latin typeface="Arial" charset="0"/>
            </a:rPr>
            <a:t> - If on high dose diuretic at baseline for edema, diuretic is halved rather than discontinued</a:t>
          </a:r>
          <a:endParaRPr lang="en-US" sz="1400" b="0" dirty="0" smtClean="0">
            <a:solidFill>
              <a:srgbClr val="000000"/>
            </a:solidFill>
            <a:latin typeface="Arial" charset="0"/>
          </a:endParaRPr>
        </a:p>
        <a:p>
          <a:pPr marL="228600" indent="-109538" algn="l"/>
          <a:r>
            <a:rPr lang="en-US" sz="1400" b="0" dirty="0" smtClean="0">
              <a:solidFill>
                <a:srgbClr val="000000"/>
              </a:solidFill>
              <a:latin typeface="Arial" charset="0"/>
            </a:rPr>
            <a:t> - </a:t>
          </a:r>
          <a:r>
            <a:rPr lang="en-US" sz="1400" dirty="0" smtClean="0">
              <a:solidFill>
                <a:srgbClr val="000000"/>
              </a:solidFill>
              <a:latin typeface="Arial" charset="0"/>
            </a:rPr>
            <a:t>Continue other antihypertensive medications</a:t>
          </a:r>
          <a:endParaRPr lang="en-US" sz="1400" b="0" dirty="0" smtClean="0">
            <a:solidFill>
              <a:srgbClr val="000000"/>
            </a:solidFill>
            <a:latin typeface="Arial" charset="0"/>
          </a:endParaRPr>
        </a:p>
        <a:p>
          <a:pPr algn="l"/>
          <a:endParaRPr lang="en-US" sz="1400" b="0" dirty="0">
            <a:solidFill>
              <a:schemeClr val="tx1"/>
            </a:solidFill>
            <a:latin typeface="Arial" pitchFamily="34" charset="0"/>
            <a:cs typeface="Arial" pitchFamily="34" charset="0"/>
          </a:endParaRPr>
        </a:p>
      </dgm:t>
    </dgm:pt>
    <dgm:pt modelId="{26262AA8-8BE4-48D6-929A-28617DBF70F4}" type="par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DE55E3F5-F59A-41F2-9C8B-48E0EFA05DB4}" type="sibTrans" cxnId="{91715DA5-87F6-420E-9609-69B08DDD4035}">
      <dgm:prSet/>
      <dgm:spPr/>
      <dgm:t>
        <a:bodyPr/>
        <a:lstStyle/>
        <a:p>
          <a:endParaRPr lang="en-US" sz="1400" b="1">
            <a:solidFill>
              <a:schemeClr val="tx1"/>
            </a:solidFill>
            <a:latin typeface="Arial" pitchFamily="34" charset="0"/>
            <a:cs typeface="Arial" pitchFamily="34" charset="0"/>
          </a:endParaRPr>
        </a:p>
      </dgm:t>
    </dgm:pt>
    <dgm:pt modelId="{9DA6E048-7F90-41BA-AA5A-CAE1C2736808}">
      <dgm:prSet phldrT="[Text]" custT="1"/>
      <dgm:spPr/>
      <dgm:t>
        <a:bodyPr/>
        <a:lstStyle/>
        <a:p>
          <a:pPr marL="228600" indent="-109538" algn="l"/>
          <a:r>
            <a:rPr lang="en-US" sz="1400" dirty="0" smtClean="0">
              <a:solidFill>
                <a:srgbClr val="000000"/>
              </a:solidFill>
              <a:latin typeface="Arial" charset="0"/>
            </a:rPr>
            <a:t>After 4 weeks, restart diuretic (or return dose to baseline) if blood pressure is elevated.</a:t>
          </a:r>
          <a:endParaRPr lang="en-US" sz="1400" b="1" dirty="0">
            <a:solidFill>
              <a:schemeClr val="tx1"/>
            </a:solidFill>
            <a:latin typeface="Arial" pitchFamily="34" charset="0"/>
            <a:cs typeface="Arial" pitchFamily="34" charset="0"/>
          </a:endParaRPr>
        </a:p>
      </dgm:t>
    </dgm:pt>
    <dgm:pt modelId="{6E882854-0243-41D4-A0FE-6B3AF1E10BCC}" type="par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CD8AC8CB-DCAF-478B-B65D-7578BB07E056}" type="sibTrans" cxnId="{BD118188-EC75-4D1C-9F3F-0C2B3E8BE163}">
      <dgm:prSet/>
      <dgm:spPr/>
      <dgm:t>
        <a:bodyPr/>
        <a:lstStyle/>
        <a:p>
          <a:endParaRPr lang="en-US" sz="1400" b="1">
            <a:solidFill>
              <a:schemeClr val="tx1"/>
            </a:solidFill>
            <a:latin typeface="Arial" pitchFamily="34" charset="0"/>
            <a:cs typeface="Arial" pitchFamily="34" charset="0"/>
          </a:endParaRPr>
        </a:p>
      </dgm:t>
    </dgm:pt>
    <dgm:pt modelId="{D921496F-EAC8-4916-8CD2-09CE1028666A}" type="pres">
      <dgm:prSet presAssocID="{0E35597A-957E-43F6-A485-D65A4567F85D}" presName="hierChild1" presStyleCnt="0">
        <dgm:presLayoutVars>
          <dgm:orgChart val="1"/>
          <dgm:chPref val="1"/>
          <dgm:dir/>
          <dgm:animOne val="branch"/>
          <dgm:animLvl val="lvl"/>
          <dgm:resizeHandles/>
        </dgm:presLayoutVars>
      </dgm:prSet>
      <dgm:spPr/>
      <dgm:t>
        <a:bodyPr/>
        <a:lstStyle/>
        <a:p>
          <a:endParaRPr lang="en-US"/>
        </a:p>
      </dgm:t>
    </dgm:pt>
    <dgm:pt modelId="{F0BD0F1B-3C12-4DAA-B2D4-68822B604AC7}" type="pres">
      <dgm:prSet presAssocID="{BFFA2D34-E5A7-4A2E-8CCB-1CCEC50B45E1}" presName="hierRoot1" presStyleCnt="0">
        <dgm:presLayoutVars>
          <dgm:hierBranch val="init"/>
        </dgm:presLayoutVars>
      </dgm:prSet>
      <dgm:spPr/>
    </dgm:pt>
    <dgm:pt modelId="{C66E0D96-3BD7-41C7-9324-B2496B44CF8B}" type="pres">
      <dgm:prSet presAssocID="{BFFA2D34-E5A7-4A2E-8CCB-1CCEC50B45E1}" presName="rootComposite1" presStyleCnt="0"/>
      <dgm:spPr/>
    </dgm:pt>
    <dgm:pt modelId="{11B5AD7C-DAD3-412A-B6A1-A76DA9AAEED6}" type="pres">
      <dgm:prSet presAssocID="{BFFA2D34-E5A7-4A2E-8CCB-1CCEC50B45E1}" presName="rootText1" presStyleLbl="node0" presStyleIdx="0" presStyleCnt="1" custScaleX="258219" custScaleY="142000" custLinFactNeighborX="-3508">
        <dgm:presLayoutVars>
          <dgm:chPref val="3"/>
        </dgm:presLayoutVars>
      </dgm:prSet>
      <dgm:spPr/>
      <dgm:t>
        <a:bodyPr/>
        <a:lstStyle/>
        <a:p>
          <a:endParaRPr lang="en-US"/>
        </a:p>
      </dgm:t>
    </dgm:pt>
    <dgm:pt modelId="{245519CB-9838-4559-A4F0-D6D5750BBBA4}" type="pres">
      <dgm:prSet presAssocID="{BFFA2D34-E5A7-4A2E-8CCB-1CCEC50B45E1}" presName="rootConnector1" presStyleLbl="node1" presStyleIdx="0" presStyleCnt="0"/>
      <dgm:spPr/>
      <dgm:t>
        <a:bodyPr/>
        <a:lstStyle/>
        <a:p>
          <a:endParaRPr lang="en-US"/>
        </a:p>
      </dgm:t>
    </dgm:pt>
    <dgm:pt modelId="{B939F22E-2420-4110-A955-38FEF83AEB6B}" type="pres">
      <dgm:prSet presAssocID="{BFFA2D34-E5A7-4A2E-8CCB-1CCEC50B45E1}" presName="hierChild2" presStyleCnt="0"/>
      <dgm:spPr/>
    </dgm:pt>
    <dgm:pt modelId="{00577956-8AAF-4CAA-A0E5-2C82BC9F7A25}" type="pres">
      <dgm:prSet presAssocID="{6E882854-0243-41D4-A0FE-6B3AF1E10BCC}" presName="Name37" presStyleLbl="parChTrans1D2" presStyleIdx="0" presStyleCnt="1"/>
      <dgm:spPr/>
      <dgm:t>
        <a:bodyPr/>
        <a:lstStyle/>
        <a:p>
          <a:endParaRPr lang="en-US"/>
        </a:p>
      </dgm:t>
    </dgm:pt>
    <dgm:pt modelId="{C01DD748-D12A-4C4B-8A87-CDE16E1632A4}" type="pres">
      <dgm:prSet presAssocID="{9DA6E048-7F90-41BA-AA5A-CAE1C2736808}" presName="hierRoot2" presStyleCnt="0">
        <dgm:presLayoutVars>
          <dgm:hierBranch val="init"/>
        </dgm:presLayoutVars>
      </dgm:prSet>
      <dgm:spPr/>
    </dgm:pt>
    <dgm:pt modelId="{D0DBE894-6471-449D-B7A9-128764F1F44A}" type="pres">
      <dgm:prSet presAssocID="{9DA6E048-7F90-41BA-AA5A-CAE1C2736808}" presName="rootComposite" presStyleCnt="0"/>
      <dgm:spPr/>
    </dgm:pt>
    <dgm:pt modelId="{B700D34F-641C-43CC-B8E8-2501FC2A054D}" type="pres">
      <dgm:prSet presAssocID="{9DA6E048-7F90-41BA-AA5A-CAE1C2736808}" presName="rootText" presStyleLbl="node2" presStyleIdx="0" presStyleCnt="1" custScaleX="255763">
        <dgm:presLayoutVars>
          <dgm:chPref val="3"/>
        </dgm:presLayoutVars>
      </dgm:prSet>
      <dgm:spPr/>
      <dgm:t>
        <a:bodyPr/>
        <a:lstStyle/>
        <a:p>
          <a:endParaRPr lang="en-US"/>
        </a:p>
      </dgm:t>
    </dgm:pt>
    <dgm:pt modelId="{32606EBE-166D-405F-B08C-00864764714D}" type="pres">
      <dgm:prSet presAssocID="{9DA6E048-7F90-41BA-AA5A-CAE1C2736808}" presName="rootConnector" presStyleLbl="node2" presStyleIdx="0" presStyleCnt="1"/>
      <dgm:spPr/>
      <dgm:t>
        <a:bodyPr/>
        <a:lstStyle/>
        <a:p>
          <a:endParaRPr lang="en-US"/>
        </a:p>
      </dgm:t>
    </dgm:pt>
    <dgm:pt modelId="{2C92B2E6-5B75-445B-8DB1-039128E80D49}" type="pres">
      <dgm:prSet presAssocID="{9DA6E048-7F90-41BA-AA5A-CAE1C2736808}" presName="hierChild4" presStyleCnt="0"/>
      <dgm:spPr/>
    </dgm:pt>
    <dgm:pt modelId="{3867F3F0-E109-41AC-9A79-472CCE2C0C7B}" type="pres">
      <dgm:prSet presAssocID="{9DA6E048-7F90-41BA-AA5A-CAE1C2736808}" presName="hierChild5" presStyleCnt="0"/>
      <dgm:spPr/>
    </dgm:pt>
    <dgm:pt modelId="{9AD96237-41DF-46BC-8B1E-8076B780A584}" type="pres">
      <dgm:prSet presAssocID="{BFFA2D34-E5A7-4A2E-8CCB-1CCEC50B45E1}" presName="hierChild3" presStyleCnt="0"/>
      <dgm:spPr/>
    </dgm:pt>
  </dgm:ptLst>
  <dgm:cxnLst>
    <dgm:cxn modelId="{95700AF9-5FC2-4FB1-82AB-8213AB8292FF}" type="presOf" srcId="{6E882854-0243-41D4-A0FE-6B3AF1E10BCC}" destId="{00577956-8AAF-4CAA-A0E5-2C82BC9F7A25}" srcOrd="0" destOrd="0" presId="urn:microsoft.com/office/officeart/2005/8/layout/orgChart1"/>
    <dgm:cxn modelId="{91715DA5-87F6-420E-9609-69B08DDD4035}" srcId="{0E35597A-957E-43F6-A485-D65A4567F85D}" destId="{BFFA2D34-E5A7-4A2E-8CCB-1CCEC50B45E1}" srcOrd="0" destOrd="0" parTransId="{26262AA8-8BE4-48D6-929A-28617DBF70F4}" sibTransId="{DE55E3F5-F59A-41F2-9C8B-48E0EFA05DB4}"/>
    <dgm:cxn modelId="{ECF8F035-D8CA-4631-AC56-259990D02032}" type="presOf" srcId="{9DA6E048-7F90-41BA-AA5A-CAE1C2736808}" destId="{B700D34F-641C-43CC-B8E8-2501FC2A054D}" srcOrd="0" destOrd="0" presId="urn:microsoft.com/office/officeart/2005/8/layout/orgChart1"/>
    <dgm:cxn modelId="{3CCCD1DD-DBC5-46CC-A376-3CCA9C0FDB0F}" type="presOf" srcId="{BFFA2D34-E5A7-4A2E-8CCB-1CCEC50B45E1}" destId="{245519CB-9838-4559-A4F0-D6D5750BBBA4}" srcOrd="1" destOrd="0" presId="urn:microsoft.com/office/officeart/2005/8/layout/orgChart1"/>
    <dgm:cxn modelId="{4DC1A0E4-CB4C-452F-ACA6-2A912DE4EB85}" type="presOf" srcId="{0E35597A-957E-43F6-A485-D65A4567F85D}" destId="{D921496F-EAC8-4916-8CD2-09CE1028666A}" srcOrd="0" destOrd="0" presId="urn:microsoft.com/office/officeart/2005/8/layout/orgChart1"/>
    <dgm:cxn modelId="{BD118188-EC75-4D1C-9F3F-0C2B3E8BE163}" srcId="{BFFA2D34-E5A7-4A2E-8CCB-1CCEC50B45E1}" destId="{9DA6E048-7F90-41BA-AA5A-CAE1C2736808}" srcOrd="0" destOrd="0" parTransId="{6E882854-0243-41D4-A0FE-6B3AF1E10BCC}" sibTransId="{CD8AC8CB-DCAF-478B-B65D-7578BB07E056}"/>
    <dgm:cxn modelId="{48584254-364D-4738-ADA0-B52CAE63A966}" type="presOf" srcId="{BFFA2D34-E5A7-4A2E-8CCB-1CCEC50B45E1}" destId="{11B5AD7C-DAD3-412A-B6A1-A76DA9AAEED6}" srcOrd="0" destOrd="0" presId="urn:microsoft.com/office/officeart/2005/8/layout/orgChart1"/>
    <dgm:cxn modelId="{89CBC724-E46A-487D-A39E-7BB0D5B0803C}" type="presOf" srcId="{9DA6E048-7F90-41BA-AA5A-CAE1C2736808}" destId="{32606EBE-166D-405F-B08C-00864764714D}" srcOrd="1" destOrd="0" presId="urn:microsoft.com/office/officeart/2005/8/layout/orgChart1"/>
    <dgm:cxn modelId="{5430F74E-9CE5-4954-8E1F-AAD343ED4EE4}" type="presParOf" srcId="{D921496F-EAC8-4916-8CD2-09CE1028666A}" destId="{F0BD0F1B-3C12-4DAA-B2D4-68822B604AC7}" srcOrd="0" destOrd="0" presId="urn:microsoft.com/office/officeart/2005/8/layout/orgChart1"/>
    <dgm:cxn modelId="{02F29F43-937A-441E-94CF-0EAABDE0D9EF}" type="presParOf" srcId="{F0BD0F1B-3C12-4DAA-B2D4-68822B604AC7}" destId="{C66E0D96-3BD7-41C7-9324-B2496B44CF8B}" srcOrd="0" destOrd="0" presId="urn:microsoft.com/office/officeart/2005/8/layout/orgChart1"/>
    <dgm:cxn modelId="{E79D2D7E-CAD9-4DD0-A9BF-E0EC80F05774}" type="presParOf" srcId="{C66E0D96-3BD7-41C7-9324-B2496B44CF8B}" destId="{11B5AD7C-DAD3-412A-B6A1-A76DA9AAEED6}" srcOrd="0" destOrd="0" presId="urn:microsoft.com/office/officeart/2005/8/layout/orgChart1"/>
    <dgm:cxn modelId="{D016C1BB-E6FA-490F-96A8-0FE02CD11F0F}" type="presParOf" srcId="{C66E0D96-3BD7-41C7-9324-B2496B44CF8B}" destId="{245519CB-9838-4559-A4F0-D6D5750BBBA4}" srcOrd="1" destOrd="0" presId="urn:microsoft.com/office/officeart/2005/8/layout/orgChart1"/>
    <dgm:cxn modelId="{7BEDF0A0-7A03-41F7-B18A-5FBC67C23854}" type="presParOf" srcId="{F0BD0F1B-3C12-4DAA-B2D4-68822B604AC7}" destId="{B939F22E-2420-4110-A955-38FEF83AEB6B}" srcOrd="1" destOrd="0" presId="urn:microsoft.com/office/officeart/2005/8/layout/orgChart1"/>
    <dgm:cxn modelId="{4E5D9B3B-6D25-4C2A-BA05-438139B044DE}" type="presParOf" srcId="{B939F22E-2420-4110-A955-38FEF83AEB6B}" destId="{00577956-8AAF-4CAA-A0E5-2C82BC9F7A25}" srcOrd="0" destOrd="0" presId="urn:microsoft.com/office/officeart/2005/8/layout/orgChart1"/>
    <dgm:cxn modelId="{58BCD132-172F-4E24-9DDB-6CD86A05C2C1}" type="presParOf" srcId="{B939F22E-2420-4110-A955-38FEF83AEB6B}" destId="{C01DD748-D12A-4C4B-8A87-CDE16E1632A4}" srcOrd="1" destOrd="0" presId="urn:microsoft.com/office/officeart/2005/8/layout/orgChart1"/>
    <dgm:cxn modelId="{FE6B8B43-3FB2-442A-BB3E-296D5ED0949E}" type="presParOf" srcId="{C01DD748-D12A-4C4B-8A87-CDE16E1632A4}" destId="{D0DBE894-6471-449D-B7A9-128764F1F44A}" srcOrd="0" destOrd="0" presId="urn:microsoft.com/office/officeart/2005/8/layout/orgChart1"/>
    <dgm:cxn modelId="{E6608D5C-6212-4818-948C-BD2FAF9C10C8}" type="presParOf" srcId="{D0DBE894-6471-449D-B7A9-128764F1F44A}" destId="{B700D34F-641C-43CC-B8E8-2501FC2A054D}" srcOrd="0" destOrd="0" presId="urn:microsoft.com/office/officeart/2005/8/layout/orgChart1"/>
    <dgm:cxn modelId="{D84A297D-48CA-4090-BDA4-233FDBE63A1E}" type="presParOf" srcId="{D0DBE894-6471-449D-B7A9-128764F1F44A}" destId="{32606EBE-166D-405F-B08C-00864764714D}" srcOrd="1" destOrd="0" presId="urn:microsoft.com/office/officeart/2005/8/layout/orgChart1"/>
    <dgm:cxn modelId="{681B85A4-C1AC-498C-A0B1-7A47AB55A8B2}" type="presParOf" srcId="{C01DD748-D12A-4C4B-8A87-CDE16E1632A4}" destId="{2C92B2E6-5B75-445B-8DB1-039128E80D49}" srcOrd="1" destOrd="0" presId="urn:microsoft.com/office/officeart/2005/8/layout/orgChart1"/>
    <dgm:cxn modelId="{1388A669-68F8-4FCA-99E6-D8017C16C540}" type="presParOf" srcId="{C01DD748-D12A-4C4B-8A87-CDE16E1632A4}" destId="{3867F3F0-E109-41AC-9A79-472CCE2C0C7B}" srcOrd="2" destOrd="0" presId="urn:microsoft.com/office/officeart/2005/8/layout/orgChart1"/>
    <dgm:cxn modelId="{CAE322AB-B280-4488-BE7C-982716BB246B}" type="presParOf" srcId="{F0BD0F1B-3C12-4DAA-B2D4-68822B604AC7}" destId="{9AD96237-41DF-46BC-8B1E-8076B780A5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20603-79EA-42D3-B7BE-C690C8AABE23}">
      <dsp:nvSpPr>
        <dsp:cNvPr id="0" name=""/>
        <dsp:cNvSpPr/>
      </dsp:nvSpPr>
      <dsp:spPr>
        <a:xfrm>
          <a:off x="5610218" y="1188720"/>
          <a:ext cx="236736" cy="1706724"/>
        </a:xfrm>
        <a:custGeom>
          <a:avLst/>
          <a:gdLst/>
          <a:ahLst/>
          <a:cxnLst/>
          <a:rect l="0" t="0" r="0" b="0"/>
          <a:pathLst>
            <a:path>
              <a:moveTo>
                <a:pt x="0" y="0"/>
              </a:moveTo>
              <a:lnTo>
                <a:pt x="0" y="1706724"/>
              </a:lnTo>
              <a:lnTo>
                <a:pt x="236736" y="1706724"/>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4F8094ED-80C5-4A5D-AF10-53207B28090C}">
      <dsp:nvSpPr>
        <dsp:cNvPr id="0" name=""/>
        <dsp:cNvSpPr/>
      </dsp:nvSpPr>
      <dsp:spPr>
        <a:xfrm>
          <a:off x="5610218" y="1188720"/>
          <a:ext cx="221546" cy="1070776"/>
        </a:xfrm>
        <a:custGeom>
          <a:avLst/>
          <a:gdLst/>
          <a:ahLst/>
          <a:cxnLst/>
          <a:rect l="0" t="0" r="0" b="0"/>
          <a:pathLst>
            <a:path>
              <a:moveTo>
                <a:pt x="0" y="0"/>
              </a:moveTo>
              <a:lnTo>
                <a:pt x="0" y="1070776"/>
              </a:lnTo>
              <a:lnTo>
                <a:pt x="221546" y="1070776"/>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3B5EB2E4-AA7A-4F55-9A2F-B91343074A45}">
      <dsp:nvSpPr>
        <dsp:cNvPr id="0" name=""/>
        <dsp:cNvSpPr/>
      </dsp:nvSpPr>
      <dsp:spPr>
        <a:xfrm>
          <a:off x="5610218" y="1188720"/>
          <a:ext cx="221546" cy="396560"/>
        </a:xfrm>
        <a:custGeom>
          <a:avLst/>
          <a:gdLst/>
          <a:ahLst/>
          <a:cxnLst/>
          <a:rect l="0" t="0" r="0" b="0"/>
          <a:pathLst>
            <a:path>
              <a:moveTo>
                <a:pt x="0" y="0"/>
              </a:moveTo>
              <a:lnTo>
                <a:pt x="0" y="396560"/>
              </a:lnTo>
              <a:lnTo>
                <a:pt x="221546" y="396560"/>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10DEB0CF-C27D-4D62-A981-25891CB26EB3}">
      <dsp:nvSpPr>
        <dsp:cNvPr id="0" name=""/>
        <dsp:cNvSpPr/>
      </dsp:nvSpPr>
      <dsp:spPr>
        <a:xfrm>
          <a:off x="4348680" y="492006"/>
          <a:ext cx="1872581" cy="206070"/>
        </a:xfrm>
        <a:custGeom>
          <a:avLst/>
          <a:gdLst/>
          <a:ahLst/>
          <a:cxnLst/>
          <a:rect l="0" t="0" r="0" b="0"/>
          <a:pathLst>
            <a:path>
              <a:moveTo>
                <a:pt x="0" y="0"/>
              </a:moveTo>
              <a:lnTo>
                <a:pt x="0" y="103035"/>
              </a:lnTo>
              <a:lnTo>
                <a:pt x="1872581" y="103035"/>
              </a:lnTo>
              <a:lnTo>
                <a:pt x="1872581" y="206070"/>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32978EA7-539D-4282-A49B-068E5577C4EC}">
      <dsp:nvSpPr>
        <dsp:cNvPr id="0" name=""/>
        <dsp:cNvSpPr/>
      </dsp:nvSpPr>
      <dsp:spPr>
        <a:xfrm>
          <a:off x="3050354" y="1959565"/>
          <a:ext cx="437466" cy="1679122"/>
        </a:xfrm>
        <a:custGeom>
          <a:avLst/>
          <a:gdLst/>
          <a:ahLst/>
          <a:cxnLst/>
          <a:rect l="0" t="0" r="0" b="0"/>
          <a:pathLst>
            <a:path>
              <a:moveTo>
                <a:pt x="0" y="0"/>
              </a:moveTo>
              <a:lnTo>
                <a:pt x="0" y="1679122"/>
              </a:lnTo>
              <a:lnTo>
                <a:pt x="437466" y="1679122"/>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250B1798-7F0C-4480-BD71-0265B4D802B5}">
      <dsp:nvSpPr>
        <dsp:cNvPr id="0" name=""/>
        <dsp:cNvSpPr/>
      </dsp:nvSpPr>
      <dsp:spPr>
        <a:xfrm>
          <a:off x="3050354" y="1959565"/>
          <a:ext cx="423885" cy="917207"/>
        </a:xfrm>
        <a:custGeom>
          <a:avLst/>
          <a:gdLst/>
          <a:ahLst/>
          <a:cxnLst/>
          <a:rect l="0" t="0" r="0" b="0"/>
          <a:pathLst>
            <a:path>
              <a:moveTo>
                <a:pt x="0" y="0"/>
              </a:moveTo>
              <a:lnTo>
                <a:pt x="0" y="917207"/>
              </a:lnTo>
              <a:lnTo>
                <a:pt x="423885" y="917207"/>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1A7C1AB6-B730-4DC8-9B8E-ACB9D47CD1B1}">
      <dsp:nvSpPr>
        <dsp:cNvPr id="0" name=""/>
        <dsp:cNvSpPr/>
      </dsp:nvSpPr>
      <dsp:spPr>
        <a:xfrm>
          <a:off x="3050354" y="1959565"/>
          <a:ext cx="422570" cy="347164"/>
        </a:xfrm>
        <a:custGeom>
          <a:avLst/>
          <a:gdLst/>
          <a:ahLst/>
          <a:cxnLst/>
          <a:rect l="0" t="0" r="0" b="0"/>
          <a:pathLst>
            <a:path>
              <a:moveTo>
                <a:pt x="0" y="0"/>
              </a:moveTo>
              <a:lnTo>
                <a:pt x="0" y="347164"/>
              </a:lnTo>
              <a:lnTo>
                <a:pt x="422570" y="347164"/>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AFA2D44C-F715-4637-913F-B680E2DEC348}">
      <dsp:nvSpPr>
        <dsp:cNvPr id="0" name=""/>
        <dsp:cNvSpPr/>
      </dsp:nvSpPr>
      <dsp:spPr>
        <a:xfrm>
          <a:off x="3028083" y="1188720"/>
          <a:ext cx="536882" cy="215819"/>
        </a:xfrm>
        <a:custGeom>
          <a:avLst/>
          <a:gdLst/>
          <a:ahLst/>
          <a:cxnLst/>
          <a:rect l="0" t="0" r="0" b="0"/>
          <a:pathLst>
            <a:path>
              <a:moveTo>
                <a:pt x="0" y="0"/>
              </a:moveTo>
              <a:lnTo>
                <a:pt x="0" y="112784"/>
              </a:lnTo>
              <a:lnTo>
                <a:pt x="536882" y="112784"/>
              </a:lnTo>
              <a:lnTo>
                <a:pt x="536882" y="215819"/>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83C130A7-82B4-4F43-AF5D-646CD2C73910}">
      <dsp:nvSpPr>
        <dsp:cNvPr id="0" name=""/>
        <dsp:cNvSpPr/>
      </dsp:nvSpPr>
      <dsp:spPr>
        <a:xfrm>
          <a:off x="768882" y="1955630"/>
          <a:ext cx="187403" cy="1148106"/>
        </a:xfrm>
        <a:custGeom>
          <a:avLst/>
          <a:gdLst/>
          <a:ahLst/>
          <a:cxnLst/>
          <a:rect l="0" t="0" r="0" b="0"/>
          <a:pathLst>
            <a:path>
              <a:moveTo>
                <a:pt x="0" y="0"/>
              </a:moveTo>
              <a:lnTo>
                <a:pt x="0" y="1148106"/>
              </a:lnTo>
              <a:lnTo>
                <a:pt x="187403" y="1148106"/>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FA8A5DD6-FD28-4E10-8687-C02C5093AF9A}">
      <dsp:nvSpPr>
        <dsp:cNvPr id="0" name=""/>
        <dsp:cNvSpPr/>
      </dsp:nvSpPr>
      <dsp:spPr>
        <a:xfrm>
          <a:off x="768882" y="1955630"/>
          <a:ext cx="187403" cy="451392"/>
        </a:xfrm>
        <a:custGeom>
          <a:avLst/>
          <a:gdLst/>
          <a:ahLst/>
          <a:cxnLst/>
          <a:rect l="0" t="0" r="0" b="0"/>
          <a:pathLst>
            <a:path>
              <a:moveTo>
                <a:pt x="0" y="0"/>
              </a:moveTo>
              <a:lnTo>
                <a:pt x="0" y="451392"/>
              </a:lnTo>
              <a:lnTo>
                <a:pt x="187403" y="451392"/>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8934FED7-31F6-4C69-B180-B2033DE4A68B}">
      <dsp:nvSpPr>
        <dsp:cNvPr id="0" name=""/>
        <dsp:cNvSpPr/>
      </dsp:nvSpPr>
      <dsp:spPr>
        <a:xfrm>
          <a:off x="1268625" y="1188720"/>
          <a:ext cx="1759458" cy="206070"/>
        </a:xfrm>
        <a:custGeom>
          <a:avLst/>
          <a:gdLst/>
          <a:ahLst/>
          <a:cxnLst/>
          <a:rect l="0" t="0" r="0" b="0"/>
          <a:pathLst>
            <a:path>
              <a:moveTo>
                <a:pt x="1759458" y="0"/>
              </a:moveTo>
              <a:lnTo>
                <a:pt x="1759458" y="103035"/>
              </a:lnTo>
              <a:lnTo>
                <a:pt x="0" y="103035"/>
              </a:lnTo>
              <a:lnTo>
                <a:pt x="0" y="206070"/>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D78F9D7F-BD9D-418B-99B7-B72CD86E01DD}">
      <dsp:nvSpPr>
        <dsp:cNvPr id="0" name=""/>
        <dsp:cNvSpPr/>
      </dsp:nvSpPr>
      <dsp:spPr>
        <a:xfrm>
          <a:off x="3028083" y="492006"/>
          <a:ext cx="1320597" cy="206070"/>
        </a:xfrm>
        <a:custGeom>
          <a:avLst/>
          <a:gdLst/>
          <a:ahLst/>
          <a:cxnLst/>
          <a:rect l="0" t="0" r="0" b="0"/>
          <a:pathLst>
            <a:path>
              <a:moveTo>
                <a:pt x="1320597" y="0"/>
              </a:moveTo>
              <a:lnTo>
                <a:pt x="1320597" y="103035"/>
              </a:lnTo>
              <a:lnTo>
                <a:pt x="0" y="103035"/>
              </a:lnTo>
              <a:lnTo>
                <a:pt x="0" y="206070"/>
              </a:lnTo>
            </a:path>
          </a:pathLst>
        </a:custGeom>
        <a:noFill/>
        <a:ln w="12700" cap="flat" cmpd="sng" algn="ctr">
          <a:solidFill>
            <a:srgbClr val="626366"/>
          </a:solidFill>
          <a:prstDash val="solid"/>
        </a:ln>
        <a:effectLst/>
      </dsp:spPr>
      <dsp:style>
        <a:lnRef idx="2">
          <a:scrgbClr r="0" g="0" b="0"/>
        </a:lnRef>
        <a:fillRef idx="0">
          <a:scrgbClr r="0" g="0" b="0"/>
        </a:fillRef>
        <a:effectRef idx="0">
          <a:scrgbClr r="0" g="0" b="0"/>
        </a:effectRef>
        <a:fontRef idx="minor"/>
      </dsp:style>
    </dsp:sp>
    <dsp:sp modelId="{0AE2ED74-E302-4371-BCFE-08ABC6FEDF1D}">
      <dsp:nvSpPr>
        <dsp:cNvPr id="0" name=""/>
        <dsp:cNvSpPr/>
      </dsp:nvSpPr>
      <dsp:spPr>
        <a:xfrm>
          <a:off x="2040839" y="1362"/>
          <a:ext cx="4615682" cy="490643"/>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Energy consumption intended to cause negative calorie balance and loss of fat mass</a:t>
          </a:r>
          <a:endParaRPr lang="en-US" sz="1100" kern="1200" dirty="0">
            <a:solidFill>
              <a:schemeClr val="bg1"/>
            </a:solidFill>
            <a:latin typeface="Arial" panose="020B0604020202020204" pitchFamily="34" charset="0"/>
            <a:cs typeface="Arial" panose="020B0604020202020204" pitchFamily="34" charset="0"/>
          </a:endParaRPr>
        </a:p>
      </dsp:txBody>
      <dsp:txXfrm>
        <a:off x="2064790" y="25313"/>
        <a:ext cx="4567780" cy="442741"/>
      </dsp:txXfrm>
    </dsp:sp>
    <dsp:sp modelId="{8CD1911D-30ED-4FAC-90C6-959441ECDAC9}">
      <dsp:nvSpPr>
        <dsp:cNvPr id="0" name=""/>
        <dsp:cNvSpPr/>
      </dsp:nvSpPr>
      <dsp:spPr>
        <a:xfrm>
          <a:off x="2264278" y="698076"/>
          <a:ext cx="1527609" cy="490643"/>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Low-calorie diets:</a:t>
          </a:r>
          <a:br>
            <a:rPr lang="en-US" sz="1100" kern="1200" dirty="0" smtClean="0">
              <a:solidFill>
                <a:schemeClr val="bg1"/>
              </a:solidFill>
              <a:latin typeface="Arial" panose="020B0604020202020204" pitchFamily="34" charset="0"/>
              <a:cs typeface="Arial" panose="020B0604020202020204" pitchFamily="34" charset="0"/>
            </a:rPr>
          </a:br>
          <a:r>
            <a:rPr lang="en-US" sz="1100" kern="1200" dirty="0" smtClean="0">
              <a:solidFill>
                <a:schemeClr val="bg1"/>
              </a:solidFill>
              <a:latin typeface="Arial" panose="020B0604020202020204" pitchFamily="34" charset="0"/>
              <a:cs typeface="Arial" panose="020B0604020202020204" pitchFamily="34" charset="0"/>
            </a:rPr>
            <a:t>1,200-1,800 kcal/day</a:t>
          </a:r>
          <a:endParaRPr lang="en-US" sz="1100" kern="1200" dirty="0">
            <a:solidFill>
              <a:schemeClr val="bg1"/>
            </a:solidFill>
            <a:latin typeface="Arial" panose="020B0604020202020204" pitchFamily="34" charset="0"/>
            <a:cs typeface="Arial" panose="020B0604020202020204" pitchFamily="34" charset="0"/>
          </a:endParaRPr>
        </a:p>
      </dsp:txBody>
      <dsp:txXfrm>
        <a:off x="2288229" y="722027"/>
        <a:ext cx="1479707" cy="442741"/>
      </dsp:txXfrm>
    </dsp:sp>
    <dsp:sp modelId="{312CE607-94D3-49F6-BACB-3AB8DAF19CED}">
      <dsp:nvSpPr>
        <dsp:cNvPr id="0" name=""/>
        <dsp:cNvSpPr/>
      </dsp:nvSpPr>
      <dsp:spPr>
        <a:xfrm>
          <a:off x="643947" y="1394790"/>
          <a:ext cx="1249355" cy="560840"/>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Restricted fat diet</a:t>
          </a:r>
          <a:endParaRPr lang="en-US" sz="1100" kern="1200" dirty="0">
            <a:solidFill>
              <a:schemeClr val="bg1"/>
            </a:solidFill>
            <a:latin typeface="Arial" panose="020B0604020202020204" pitchFamily="34" charset="0"/>
            <a:cs typeface="Arial" panose="020B0604020202020204" pitchFamily="34" charset="0"/>
          </a:endParaRPr>
        </a:p>
      </dsp:txBody>
      <dsp:txXfrm>
        <a:off x="671325" y="1422168"/>
        <a:ext cx="1194599" cy="506084"/>
      </dsp:txXfrm>
    </dsp:sp>
    <dsp:sp modelId="{A4DFDEAB-F38A-4C17-ACAC-C65C781526E1}">
      <dsp:nvSpPr>
        <dsp:cNvPr id="0" name=""/>
        <dsp:cNvSpPr/>
      </dsp:nvSpPr>
      <dsp:spPr>
        <a:xfrm>
          <a:off x="956286" y="2161701"/>
          <a:ext cx="1124889" cy="490643"/>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350" tIns="6350" rIns="6350" bIns="6350" numCol="1" spcCol="1270" anchor="ctr" anchorCtr="0">
          <a:noAutofit/>
        </a:bodyPr>
        <a:lstStyle/>
        <a:p>
          <a:pPr lvl="0" algn="ctr" defTabSz="422275">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Low-fat diet: </a:t>
          </a:r>
        </a:p>
        <a:p>
          <a:pPr lvl="0" algn="ctr" defTabSz="422275">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&lt;30% fat calories</a:t>
          </a:r>
          <a:endParaRPr lang="en-US" sz="950" kern="1200" dirty="0">
            <a:solidFill>
              <a:schemeClr val="bg1"/>
            </a:solidFill>
            <a:latin typeface="Arial" panose="020B0604020202020204" pitchFamily="34" charset="0"/>
            <a:cs typeface="Arial" panose="020B0604020202020204" pitchFamily="34" charset="0"/>
          </a:endParaRPr>
        </a:p>
      </dsp:txBody>
      <dsp:txXfrm>
        <a:off x="980237" y="2185652"/>
        <a:ext cx="1076987" cy="442741"/>
      </dsp:txXfrm>
    </dsp:sp>
    <dsp:sp modelId="{32B488C8-3699-465E-8D9C-D23944B25E75}">
      <dsp:nvSpPr>
        <dsp:cNvPr id="0" name=""/>
        <dsp:cNvSpPr/>
      </dsp:nvSpPr>
      <dsp:spPr>
        <a:xfrm>
          <a:off x="956286" y="2858415"/>
          <a:ext cx="1124889" cy="490643"/>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350" tIns="6350" rIns="6350" bIns="6350" numCol="1" spcCol="1270" anchor="ctr" anchorCtr="0">
          <a:noAutofit/>
        </a:bodyPr>
        <a:lstStyle/>
        <a:p>
          <a:pPr lvl="0" algn="ctr" defTabSz="422275">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Very low-fat diet: &lt;10% fat calories</a:t>
          </a:r>
          <a:endParaRPr lang="en-US" sz="950" kern="1200" dirty="0">
            <a:solidFill>
              <a:schemeClr val="bg1"/>
            </a:solidFill>
            <a:latin typeface="Arial" panose="020B0604020202020204" pitchFamily="34" charset="0"/>
            <a:cs typeface="Arial" panose="020B0604020202020204" pitchFamily="34" charset="0"/>
          </a:endParaRPr>
        </a:p>
      </dsp:txBody>
      <dsp:txXfrm>
        <a:off x="980237" y="2882366"/>
        <a:ext cx="1076987" cy="442741"/>
      </dsp:txXfrm>
    </dsp:sp>
    <dsp:sp modelId="{DEE0CE9C-DEEA-4DC6-9438-F2ABE8CF74C4}">
      <dsp:nvSpPr>
        <dsp:cNvPr id="0" name=""/>
        <dsp:cNvSpPr/>
      </dsp:nvSpPr>
      <dsp:spPr>
        <a:xfrm>
          <a:off x="2921702" y="1404539"/>
          <a:ext cx="1286526" cy="555026"/>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Restricted carbohydrate diet</a:t>
          </a:r>
          <a:endParaRPr lang="en-US" sz="1100" kern="1200" dirty="0">
            <a:solidFill>
              <a:schemeClr val="bg1"/>
            </a:solidFill>
            <a:latin typeface="Arial" panose="020B0604020202020204" pitchFamily="34" charset="0"/>
            <a:cs typeface="Arial" panose="020B0604020202020204" pitchFamily="34" charset="0"/>
          </a:endParaRPr>
        </a:p>
      </dsp:txBody>
      <dsp:txXfrm>
        <a:off x="2948796" y="1431633"/>
        <a:ext cx="1232338" cy="500838"/>
      </dsp:txXfrm>
    </dsp:sp>
    <dsp:sp modelId="{0E447665-9A3C-48C7-9D3B-B298EC86BFB9}">
      <dsp:nvSpPr>
        <dsp:cNvPr id="0" name=""/>
        <dsp:cNvSpPr/>
      </dsp:nvSpPr>
      <dsp:spPr>
        <a:xfrm>
          <a:off x="3472925" y="2087147"/>
          <a:ext cx="1170764" cy="439165"/>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350" tIns="6350" rIns="6350" bIns="6350" numCol="1" spcCol="1270" anchor="ctr" anchorCtr="0">
          <a:noAutofit/>
        </a:bodyPr>
        <a:lstStyle/>
        <a:p>
          <a:pPr lvl="0" algn="ctr" defTabSz="422275">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Low-glycemic diet:</a:t>
          </a:r>
          <a:endParaRPr lang="en-US" sz="950" kern="1200" dirty="0">
            <a:solidFill>
              <a:schemeClr val="bg1"/>
            </a:solidFill>
            <a:latin typeface="Arial" panose="020B0604020202020204" pitchFamily="34" charset="0"/>
            <a:cs typeface="Arial" panose="020B0604020202020204" pitchFamily="34" charset="0"/>
          </a:endParaRPr>
        </a:p>
      </dsp:txBody>
      <dsp:txXfrm>
        <a:off x="3494363" y="2108585"/>
        <a:ext cx="1127888" cy="396289"/>
      </dsp:txXfrm>
    </dsp:sp>
    <dsp:sp modelId="{3E9E8C65-D411-48E5-B8E4-DB4DF16DF981}">
      <dsp:nvSpPr>
        <dsp:cNvPr id="0" name=""/>
        <dsp:cNvSpPr/>
      </dsp:nvSpPr>
      <dsp:spPr>
        <a:xfrm>
          <a:off x="3474240" y="2643268"/>
          <a:ext cx="1134937" cy="467009"/>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350" tIns="6350" rIns="6350" bIns="6350" numCol="1" spcCol="1270" anchor="ctr" anchorCtr="0">
          <a:noAutofit/>
        </a:bodyPr>
        <a:lstStyle/>
        <a:p>
          <a:pPr lvl="0" algn="ctr" defTabSz="422275">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Low-carbohydrate diet</a:t>
          </a:r>
        </a:p>
        <a:p>
          <a:pPr lvl="0" algn="ctr" defTabSz="422275">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 50-150 grams/day</a:t>
          </a:r>
          <a:endParaRPr lang="en-US" sz="950" kern="1200" dirty="0">
            <a:solidFill>
              <a:schemeClr val="bg1"/>
            </a:solidFill>
            <a:latin typeface="Arial" panose="020B0604020202020204" pitchFamily="34" charset="0"/>
            <a:cs typeface="Arial" panose="020B0604020202020204" pitchFamily="34" charset="0"/>
          </a:endParaRPr>
        </a:p>
      </dsp:txBody>
      <dsp:txXfrm>
        <a:off x="3497038" y="2666066"/>
        <a:ext cx="1089341" cy="421413"/>
      </dsp:txXfrm>
    </dsp:sp>
    <dsp:sp modelId="{9B2762E2-1827-4053-A48C-ED71C956908C}">
      <dsp:nvSpPr>
        <dsp:cNvPr id="0" name=""/>
        <dsp:cNvSpPr/>
      </dsp:nvSpPr>
      <dsp:spPr>
        <a:xfrm>
          <a:off x="3487821" y="3232747"/>
          <a:ext cx="1224107" cy="811883"/>
        </a:xfrm>
        <a:prstGeom prst="roundRect">
          <a:avLst/>
        </a:prstGeom>
        <a:solidFill>
          <a:srgbClr val="EE7623"/>
        </a:solidFill>
        <a:ln w="3175" cap="flat" cmpd="sng" algn="ctr">
          <a:solidFill>
            <a:srgbClr val="626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kern="1200" dirty="0" smtClean="0">
            <a:solidFill>
              <a:schemeClr val="bg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endParaRPr lang="en-US" sz="950" kern="1200" dirty="0" smtClean="0">
            <a:solidFill>
              <a:schemeClr val="bg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n-US" sz="950" kern="1200" dirty="0" smtClean="0">
              <a:solidFill>
                <a:schemeClr val="bg1"/>
              </a:solidFill>
              <a:latin typeface="Arial" panose="020B0604020202020204" pitchFamily="34" charset="0"/>
              <a:cs typeface="Arial" panose="020B0604020202020204" pitchFamily="34" charset="0"/>
            </a:rPr>
            <a:t>Very</a:t>
          </a:r>
          <a:r>
            <a:rPr lang="en-US" sz="950" kern="1200" baseline="0" dirty="0" smtClean="0">
              <a:solidFill>
                <a:schemeClr val="bg1"/>
              </a:solidFill>
              <a:latin typeface="Arial" panose="020B0604020202020204" pitchFamily="34" charset="0"/>
              <a:cs typeface="Arial" panose="020B0604020202020204" pitchFamily="34" charset="0"/>
            </a:rPr>
            <a:t> low carbohydrate diet</a:t>
          </a:r>
        </a:p>
        <a:p>
          <a:pPr marL="0" marR="0" lvl="0" indent="0" algn="ctr" defTabSz="914400" eaLnBrk="1" fontAlgn="auto" latinLnBrk="0" hangingPunct="1">
            <a:lnSpc>
              <a:spcPct val="100000"/>
            </a:lnSpc>
            <a:spcBef>
              <a:spcPct val="0"/>
            </a:spcBef>
            <a:spcAft>
              <a:spcPts val="0"/>
            </a:spcAft>
            <a:buClrTx/>
            <a:buSzTx/>
            <a:buFontTx/>
            <a:buNone/>
            <a:tabLst/>
            <a:defRPr/>
          </a:pPr>
          <a:r>
            <a:rPr lang="en-US" sz="950" kern="1200" baseline="0" dirty="0" smtClean="0">
              <a:solidFill>
                <a:schemeClr val="bg1"/>
              </a:solidFill>
              <a:latin typeface="Arial" panose="020B0604020202020204" pitchFamily="34" charset="0"/>
              <a:cs typeface="Arial" panose="020B0604020202020204" pitchFamily="34" charset="0"/>
            </a:rPr>
            <a:t>&lt;50 grams/day</a:t>
          </a:r>
          <a:endParaRPr lang="en-US" sz="950" kern="1200" dirty="0" smtClean="0">
            <a:solidFill>
              <a:schemeClr val="bg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n-US" sz="950" kern="1200" baseline="0" dirty="0" smtClean="0">
              <a:solidFill>
                <a:schemeClr val="bg1"/>
              </a:solidFill>
              <a:latin typeface="Arial" panose="020B0604020202020204" pitchFamily="34" charset="0"/>
              <a:cs typeface="Arial" panose="020B0604020202020204" pitchFamily="34" charset="0"/>
            </a:rPr>
            <a:t>(with or without nutritional ketosis) </a:t>
          </a:r>
        </a:p>
        <a:p>
          <a:pPr lvl="0" algn="ctr" defTabSz="444500">
            <a:lnSpc>
              <a:spcPct val="90000"/>
            </a:lnSpc>
            <a:spcBef>
              <a:spcPct val="0"/>
            </a:spcBef>
            <a:spcAft>
              <a:spcPct val="35000"/>
            </a:spcAft>
          </a:pPr>
          <a:endParaRPr lang="en-US" kern="1200" dirty="0">
            <a:solidFill>
              <a:schemeClr val="bg1"/>
            </a:solidFill>
          </a:endParaRPr>
        </a:p>
      </dsp:txBody>
      <dsp:txXfrm>
        <a:off x="3527454" y="3272380"/>
        <a:ext cx="1144841" cy="732617"/>
      </dsp:txXfrm>
    </dsp:sp>
    <dsp:sp modelId="{7011226D-E22B-485A-94CD-EDB6A149102B}">
      <dsp:nvSpPr>
        <dsp:cNvPr id="0" name=""/>
        <dsp:cNvSpPr/>
      </dsp:nvSpPr>
      <dsp:spPr>
        <a:xfrm>
          <a:off x="5457457" y="698076"/>
          <a:ext cx="1527609" cy="490643"/>
        </a:xfrm>
        <a:prstGeom prst="roundRect">
          <a:avLst/>
        </a:prstGeom>
        <a:solidFill>
          <a:srgbClr val="EE7623">
            <a:alpha val="90000"/>
          </a:srgbClr>
        </a:solidFill>
        <a:ln w="3175" cap="flat" cmpd="sng" algn="ctr">
          <a:solidFill>
            <a:srgbClr val="6263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Very low-calorie diets: </a:t>
          </a:r>
          <a:br>
            <a:rPr lang="en-US" sz="1100" kern="1200" dirty="0" smtClean="0">
              <a:solidFill>
                <a:schemeClr val="bg1"/>
              </a:solidFill>
              <a:latin typeface="Arial" panose="020B0604020202020204" pitchFamily="34" charset="0"/>
              <a:cs typeface="Arial" panose="020B0604020202020204" pitchFamily="34" charset="0"/>
            </a:rPr>
          </a:br>
          <a:r>
            <a:rPr lang="en-US" sz="1100" kern="1200" dirty="0" smtClean="0">
              <a:solidFill>
                <a:schemeClr val="bg1"/>
              </a:solidFill>
              <a:latin typeface="Arial" panose="020B0604020202020204" pitchFamily="34" charset="0"/>
              <a:cs typeface="Arial" panose="020B0604020202020204" pitchFamily="34" charset="0"/>
            </a:rPr>
            <a:t>Less than 800 kcal/day</a:t>
          </a:r>
          <a:endParaRPr lang="en-US" sz="1100" kern="1200" dirty="0">
            <a:solidFill>
              <a:schemeClr val="bg1"/>
            </a:solidFill>
            <a:latin typeface="Arial" panose="020B0604020202020204" pitchFamily="34" charset="0"/>
            <a:cs typeface="Arial" panose="020B0604020202020204" pitchFamily="34" charset="0"/>
          </a:endParaRPr>
        </a:p>
      </dsp:txBody>
      <dsp:txXfrm>
        <a:off x="5481408" y="722027"/>
        <a:ext cx="1479707" cy="442741"/>
      </dsp:txXfrm>
    </dsp:sp>
    <dsp:sp modelId="{2296DA1B-25F4-47D2-8EA0-B680403FB5F0}">
      <dsp:nvSpPr>
        <dsp:cNvPr id="0" name=""/>
        <dsp:cNvSpPr/>
      </dsp:nvSpPr>
      <dsp:spPr>
        <a:xfrm>
          <a:off x="5831764" y="1314055"/>
          <a:ext cx="1151805" cy="542450"/>
        </a:xfrm>
        <a:prstGeom prst="roundRect">
          <a:avLst/>
        </a:prstGeom>
        <a:solidFill>
          <a:srgbClr val="EE7623">
            <a:alpha val="90000"/>
          </a:srgbClr>
        </a:solidFill>
        <a:ln w="3175" cap="flat" cmpd="sng" algn="ctr">
          <a:solidFill>
            <a:srgbClr val="626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Physician supervision recommended</a:t>
          </a:r>
          <a:endParaRPr lang="en-US" sz="1100" kern="1200" dirty="0">
            <a:solidFill>
              <a:schemeClr val="bg1"/>
            </a:solidFill>
            <a:latin typeface="Arial" panose="020B0604020202020204" pitchFamily="34" charset="0"/>
            <a:cs typeface="Arial" panose="020B0604020202020204" pitchFamily="34" charset="0"/>
          </a:endParaRPr>
        </a:p>
      </dsp:txBody>
      <dsp:txXfrm>
        <a:off x="5858244" y="1340535"/>
        <a:ext cx="1098845" cy="489490"/>
      </dsp:txXfrm>
    </dsp:sp>
    <dsp:sp modelId="{07C38307-16A3-43A6-9699-E7EB4AF3D73D}">
      <dsp:nvSpPr>
        <dsp:cNvPr id="0" name=""/>
        <dsp:cNvSpPr/>
      </dsp:nvSpPr>
      <dsp:spPr>
        <a:xfrm>
          <a:off x="5831764" y="2014174"/>
          <a:ext cx="1124889" cy="490643"/>
        </a:xfrm>
        <a:prstGeom prst="roundRect">
          <a:avLst/>
        </a:prstGeom>
        <a:solidFill>
          <a:srgbClr val="EE7623">
            <a:alpha val="90000"/>
          </a:srgbClr>
        </a:solidFill>
        <a:ln w="3175" cap="flat" cmpd="sng" algn="ctr">
          <a:solidFill>
            <a:srgbClr val="626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Recommended for shorter durations</a:t>
          </a:r>
          <a:endParaRPr lang="en-US" sz="1100" kern="1200" dirty="0">
            <a:solidFill>
              <a:schemeClr val="bg1"/>
            </a:solidFill>
            <a:latin typeface="Arial" panose="020B0604020202020204" pitchFamily="34" charset="0"/>
            <a:cs typeface="Arial" panose="020B0604020202020204" pitchFamily="34" charset="0"/>
          </a:endParaRPr>
        </a:p>
      </dsp:txBody>
      <dsp:txXfrm>
        <a:off x="5855715" y="2038125"/>
        <a:ext cx="1076987" cy="442741"/>
      </dsp:txXfrm>
    </dsp:sp>
    <dsp:sp modelId="{AAD39827-CC56-4F20-B737-D1BCF0994D46}">
      <dsp:nvSpPr>
        <dsp:cNvPr id="0" name=""/>
        <dsp:cNvSpPr/>
      </dsp:nvSpPr>
      <dsp:spPr>
        <a:xfrm>
          <a:off x="5846954" y="2650122"/>
          <a:ext cx="1124889" cy="490643"/>
        </a:xfrm>
        <a:prstGeom prst="roundRect">
          <a:avLst/>
        </a:prstGeom>
        <a:solidFill>
          <a:srgbClr val="EE7623">
            <a:alpha val="90000"/>
          </a:srgbClr>
        </a:solidFill>
        <a:ln w="3175" cap="flat" cmpd="sng" algn="ctr">
          <a:solidFill>
            <a:srgbClr val="626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Full meal-replacement programs</a:t>
          </a:r>
          <a:endParaRPr lang="en-US" sz="1100" kern="1200" dirty="0">
            <a:solidFill>
              <a:schemeClr val="bg1"/>
            </a:solidFill>
            <a:latin typeface="Arial" panose="020B0604020202020204" pitchFamily="34" charset="0"/>
            <a:cs typeface="Arial" panose="020B0604020202020204" pitchFamily="34" charset="0"/>
          </a:endParaRPr>
        </a:p>
      </dsp:txBody>
      <dsp:txXfrm>
        <a:off x="5870905" y="2674073"/>
        <a:ext cx="1076987" cy="442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1A5D6-2FCB-4F7E-AB03-F304C85093AE}">
      <dsp:nvSpPr>
        <dsp:cNvPr id="0" name=""/>
        <dsp:cNvSpPr/>
      </dsp:nvSpPr>
      <dsp:spPr>
        <a:xfrm>
          <a:off x="4839753" y="1319241"/>
          <a:ext cx="91440" cy="588781"/>
        </a:xfrm>
        <a:custGeom>
          <a:avLst/>
          <a:gdLst/>
          <a:ahLst/>
          <a:cxnLst/>
          <a:rect l="0" t="0" r="0" b="0"/>
          <a:pathLst>
            <a:path>
              <a:moveTo>
                <a:pt x="120618" y="0"/>
              </a:moveTo>
              <a:lnTo>
                <a:pt x="45720" y="5887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69FF9-82F3-4147-94D4-B8E06EE543B1}">
      <dsp:nvSpPr>
        <dsp:cNvPr id="0" name=""/>
        <dsp:cNvSpPr/>
      </dsp:nvSpPr>
      <dsp:spPr>
        <a:xfrm>
          <a:off x="3349799" y="548611"/>
          <a:ext cx="2140937" cy="223058"/>
        </a:xfrm>
        <a:custGeom>
          <a:avLst/>
          <a:gdLst/>
          <a:ahLst/>
          <a:cxnLst/>
          <a:rect l="0" t="0" r="0" b="0"/>
          <a:pathLst>
            <a:path>
              <a:moveTo>
                <a:pt x="0" y="0"/>
              </a:moveTo>
              <a:lnTo>
                <a:pt x="0" y="108068"/>
              </a:lnTo>
              <a:lnTo>
                <a:pt x="2140937" y="108068"/>
              </a:lnTo>
              <a:lnTo>
                <a:pt x="2140937" y="223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F9DDF-7008-4BE7-BF19-EF22D13805D5}">
      <dsp:nvSpPr>
        <dsp:cNvPr id="0" name=""/>
        <dsp:cNvSpPr/>
      </dsp:nvSpPr>
      <dsp:spPr>
        <a:xfrm>
          <a:off x="2722843" y="1326162"/>
          <a:ext cx="91440" cy="581860"/>
        </a:xfrm>
        <a:custGeom>
          <a:avLst/>
          <a:gdLst/>
          <a:ahLst/>
          <a:cxnLst/>
          <a:rect l="0" t="0" r="0" b="0"/>
          <a:pathLst>
            <a:path>
              <a:moveTo>
                <a:pt x="102360" y="0"/>
              </a:moveTo>
              <a:lnTo>
                <a:pt x="45720" y="581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577956-8AAF-4CAA-A0E5-2C82BC9F7A25}">
      <dsp:nvSpPr>
        <dsp:cNvPr id="0" name=""/>
        <dsp:cNvSpPr/>
      </dsp:nvSpPr>
      <dsp:spPr>
        <a:xfrm>
          <a:off x="3217541" y="548611"/>
          <a:ext cx="91440" cy="229979"/>
        </a:xfrm>
        <a:custGeom>
          <a:avLst/>
          <a:gdLst/>
          <a:ahLst/>
          <a:cxnLst/>
          <a:rect l="0" t="0" r="0" b="0"/>
          <a:pathLst>
            <a:path>
              <a:moveTo>
                <a:pt x="132258" y="0"/>
              </a:moveTo>
              <a:lnTo>
                <a:pt x="132258" y="114989"/>
              </a:lnTo>
              <a:lnTo>
                <a:pt x="45720" y="114989"/>
              </a:lnTo>
              <a:lnTo>
                <a:pt x="45720" y="229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6F04A-6AD3-4E22-B6E2-2753FEA955A5}">
      <dsp:nvSpPr>
        <dsp:cNvPr id="0" name=""/>
        <dsp:cNvSpPr/>
      </dsp:nvSpPr>
      <dsp:spPr>
        <a:xfrm>
          <a:off x="651652" y="1319241"/>
          <a:ext cx="109514" cy="588781"/>
        </a:xfrm>
        <a:custGeom>
          <a:avLst/>
          <a:gdLst/>
          <a:ahLst/>
          <a:cxnLst/>
          <a:rect l="0" t="0" r="0" b="0"/>
          <a:pathLst>
            <a:path>
              <a:moveTo>
                <a:pt x="109514" y="0"/>
              </a:moveTo>
              <a:lnTo>
                <a:pt x="0" y="5887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1EFB32-844D-47BE-80D0-ACC6606A66A8}">
      <dsp:nvSpPr>
        <dsp:cNvPr id="0" name=""/>
        <dsp:cNvSpPr/>
      </dsp:nvSpPr>
      <dsp:spPr>
        <a:xfrm>
          <a:off x="1199224" y="548611"/>
          <a:ext cx="2150575" cy="223058"/>
        </a:xfrm>
        <a:custGeom>
          <a:avLst/>
          <a:gdLst/>
          <a:ahLst/>
          <a:cxnLst/>
          <a:rect l="0" t="0" r="0" b="0"/>
          <a:pathLst>
            <a:path>
              <a:moveTo>
                <a:pt x="2150575" y="0"/>
              </a:moveTo>
              <a:lnTo>
                <a:pt x="2150575" y="108068"/>
              </a:lnTo>
              <a:lnTo>
                <a:pt x="0" y="108068"/>
              </a:lnTo>
              <a:lnTo>
                <a:pt x="0" y="223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5AD7C-DAD3-412A-B6A1-A76DA9AAEED6}">
      <dsp:nvSpPr>
        <dsp:cNvPr id="0" name=""/>
        <dsp:cNvSpPr/>
      </dsp:nvSpPr>
      <dsp:spPr>
        <a:xfrm>
          <a:off x="2802228" y="1040"/>
          <a:ext cx="1095142" cy="5475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Hemoglobin A1c</a:t>
          </a:r>
          <a:endParaRPr lang="en-US" sz="1400" b="1" kern="1200" dirty="0">
            <a:solidFill>
              <a:schemeClr val="tx1"/>
            </a:solidFill>
            <a:latin typeface="Arial" pitchFamily="34" charset="0"/>
            <a:cs typeface="Arial" pitchFamily="34" charset="0"/>
          </a:endParaRPr>
        </a:p>
      </dsp:txBody>
      <dsp:txXfrm>
        <a:off x="2802228" y="1040"/>
        <a:ext cx="1095142" cy="547571"/>
      </dsp:txXfrm>
    </dsp:sp>
    <dsp:sp modelId="{29D1693F-54AE-4CB0-9303-968E82BFC174}">
      <dsp:nvSpPr>
        <dsp:cNvPr id="0" name=""/>
        <dsp:cNvSpPr/>
      </dsp:nvSpPr>
      <dsp:spPr>
        <a:xfrm>
          <a:off x="651652" y="771670"/>
          <a:ext cx="1095142" cy="5475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7.5-8.9%</a:t>
          </a:r>
          <a:endParaRPr lang="en-US" sz="1400" b="1" kern="1200" dirty="0">
            <a:solidFill>
              <a:schemeClr val="tx1"/>
            </a:solidFill>
            <a:latin typeface="Arial" pitchFamily="34" charset="0"/>
            <a:cs typeface="Arial" pitchFamily="34" charset="0"/>
          </a:endParaRPr>
        </a:p>
      </dsp:txBody>
      <dsp:txXfrm>
        <a:off x="651652" y="771670"/>
        <a:ext cx="1095142" cy="547571"/>
      </dsp:txXfrm>
    </dsp:sp>
    <dsp:sp modelId="{AE2609AA-2FE7-4242-84B6-5BFFACFCEF0A}">
      <dsp:nvSpPr>
        <dsp:cNvPr id="0" name=""/>
        <dsp:cNvSpPr/>
      </dsp:nvSpPr>
      <dsp:spPr>
        <a:xfrm>
          <a:off x="651652" y="1543614"/>
          <a:ext cx="1457634" cy="728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Continue Met Continue TZD        </a:t>
          </a:r>
          <a:r>
            <a:rPr lang="en-US" sz="1400" b="1" u="none" kern="1200" dirty="0" smtClean="0">
              <a:solidFill>
                <a:schemeClr val="tx1"/>
              </a:solidFill>
              <a:latin typeface="Arial" pitchFamily="34" charset="0"/>
              <a:cs typeface="Arial" pitchFamily="34" charset="0"/>
            </a:rPr>
            <a:t>D/C Secret    </a:t>
          </a:r>
          <a:r>
            <a:rPr lang="en-US" sz="1400" b="1" kern="1200" dirty="0" err="1" smtClean="0">
              <a:solidFill>
                <a:schemeClr val="tx1"/>
              </a:solidFill>
              <a:latin typeface="Arial" pitchFamily="34" charset="0"/>
              <a:cs typeface="Arial" pitchFamily="34" charset="0"/>
            </a:rPr>
            <a:t>Decr</a:t>
          </a:r>
          <a:r>
            <a:rPr lang="en-US" sz="1400" b="1" kern="1200" dirty="0" smtClean="0">
              <a:solidFill>
                <a:schemeClr val="tx1"/>
              </a:solidFill>
              <a:latin typeface="Arial" pitchFamily="34" charset="0"/>
              <a:cs typeface="Arial" pitchFamily="34" charset="0"/>
            </a:rPr>
            <a:t> Insulin 50%</a:t>
          </a:r>
        </a:p>
      </dsp:txBody>
      <dsp:txXfrm>
        <a:off x="651652" y="1543614"/>
        <a:ext cx="1457634" cy="728817"/>
      </dsp:txXfrm>
    </dsp:sp>
    <dsp:sp modelId="{B700D34F-641C-43CC-B8E8-2501FC2A054D}">
      <dsp:nvSpPr>
        <dsp:cNvPr id="0" name=""/>
        <dsp:cNvSpPr/>
      </dsp:nvSpPr>
      <dsp:spPr>
        <a:xfrm>
          <a:off x="2715689" y="778591"/>
          <a:ext cx="1095142" cy="5475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9-9.9%</a:t>
          </a:r>
          <a:endParaRPr lang="en-US" sz="1400" b="1" kern="1200" dirty="0">
            <a:solidFill>
              <a:schemeClr val="tx1"/>
            </a:solidFill>
            <a:latin typeface="Arial" pitchFamily="34" charset="0"/>
            <a:cs typeface="Arial" pitchFamily="34" charset="0"/>
          </a:endParaRPr>
        </a:p>
      </dsp:txBody>
      <dsp:txXfrm>
        <a:off x="2715689" y="778591"/>
        <a:ext cx="1095142" cy="547571"/>
      </dsp:txXfrm>
    </dsp:sp>
    <dsp:sp modelId="{D6BDB85B-CCCC-49BA-A67B-A5204A3BEB2D}">
      <dsp:nvSpPr>
        <dsp:cNvPr id="0" name=""/>
        <dsp:cNvSpPr/>
      </dsp:nvSpPr>
      <dsp:spPr>
        <a:xfrm>
          <a:off x="2768563" y="1543614"/>
          <a:ext cx="1457634" cy="728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Continue Met Continue TZD        </a:t>
          </a:r>
          <a:r>
            <a:rPr lang="en-US" sz="1400" b="1" u="none" kern="1200" dirty="0" err="1" smtClean="0">
              <a:solidFill>
                <a:schemeClr val="tx1"/>
              </a:solidFill>
              <a:latin typeface="Arial" pitchFamily="34" charset="0"/>
              <a:cs typeface="Arial" pitchFamily="34" charset="0"/>
            </a:rPr>
            <a:t>Decr</a:t>
          </a:r>
          <a:r>
            <a:rPr lang="en-US" sz="1400" b="1" u="none" kern="1200" dirty="0" smtClean="0">
              <a:solidFill>
                <a:schemeClr val="tx1"/>
              </a:solidFill>
              <a:latin typeface="Arial" pitchFamily="34" charset="0"/>
              <a:cs typeface="Arial" pitchFamily="34" charset="0"/>
            </a:rPr>
            <a:t> Secret 50%   </a:t>
          </a:r>
          <a:r>
            <a:rPr lang="en-US" sz="1400" b="1" u="none" kern="1200" dirty="0" err="1" smtClean="0">
              <a:solidFill>
                <a:schemeClr val="tx1"/>
              </a:solidFill>
              <a:latin typeface="Arial" pitchFamily="34" charset="0"/>
              <a:cs typeface="Arial" pitchFamily="34" charset="0"/>
            </a:rPr>
            <a:t>Decr</a:t>
          </a:r>
          <a:r>
            <a:rPr lang="en-US" sz="1400" b="1" u="none" kern="1200" dirty="0" smtClean="0">
              <a:solidFill>
                <a:schemeClr val="tx1"/>
              </a:solidFill>
              <a:latin typeface="Arial" pitchFamily="34" charset="0"/>
              <a:cs typeface="Arial" pitchFamily="34" charset="0"/>
            </a:rPr>
            <a:t> Insulin 50</a:t>
          </a:r>
          <a:r>
            <a:rPr lang="en-US" sz="1400" b="1" u="sng" kern="1200" dirty="0" smtClean="0">
              <a:solidFill>
                <a:schemeClr val="tx1"/>
              </a:solidFill>
              <a:latin typeface="Arial" pitchFamily="34" charset="0"/>
              <a:cs typeface="Arial" pitchFamily="34" charset="0"/>
            </a:rPr>
            <a:t>%</a:t>
          </a:r>
          <a:endParaRPr lang="en-US" sz="1400" b="1" u="sng" kern="1200" dirty="0">
            <a:solidFill>
              <a:schemeClr val="tx1"/>
            </a:solidFill>
            <a:latin typeface="Arial" pitchFamily="34" charset="0"/>
            <a:cs typeface="Arial" pitchFamily="34" charset="0"/>
          </a:endParaRPr>
        </a:p>
      </dsp:txBody>
      <dsp:txXfrm>
        <a:off x="2768563" y="1543614"/>
        <a:ext cx="1457634" cy="728817"/>
      </dsp:txXfrm>
    </dsp:sp>
    <dsp:sp modelId="{E54FDCC7-EB68-4BCA-8FF1-49B710956D35}">
      <dsp:nvSpPr>
        <dsp:cNvPr id="0" name=""/>
        <dsp:cNvSpPr/>
      </dsp:nvSpPr>
      <dsp:spPr>
        <a:xfrm>
          <a:off x="4827781" y="771670"/>
          <a:ext cx="1325910" cy="5475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10% or greater</a:t>
          </a:r>
          <a:endParaRPr lang="en-US" sz="1400" b="1" kern="1200" dirty="0">
            <a:solidFill>
              <a:schemeClr val="tx1"/>
            </a:solidFill>
            <a:latin typeface="Arial" pitchFamily="34" charset="0"/>
            <a:cs typeface="Arial" pitchFamily="34" charset="0"/>
          </a:endParaRPr>
        </a:p>
      </dsp:txBody>
      <dsp:txXfrm>
        <a:off x="4827781" y="771670"/>
        <a:ext cx="1325910" cy="547571"/>
      </dsp:txXfrm>
    </dsp:sp>
    <dsp:sp modelId="{22DBDEE1-DDB6-4073-B029-555B462C5138}">
      <dsp:nvSpPr>
        <dsp:cNvPr id="0" name=""/>
        <dsp:cNvSpPr/>
      </dsp:nvSpPr>
      <dsp:spPr>
        <a:xfrm>
          <a:off x="4885473" y="1543614"/>
          <a:ext cx="1457634" cy="728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tx1"/>
              </a:solidFill>
              <a:latin typeface="Arial" pitchFamily="34" charset="0"/>
              <a:cs typeface="Arial" pitchFamily="34" charset="0"/>
            </a:rPr>
            <a:t>Continue Met Continue TZD        </a:t>
          </a:r>
          <a:r>
            <a:rPr lang="en-US" sz="1400" b="1" u="none" kern="1200" dirty="0" err="1" smtClean="0">
              <a:solidFill>
                <a:schemeClr val="tx1"/>
              </a:solidFill>
              <a:latin typeface="Arial" pitchFamily="34" charset="0"/>
              <a:cs typeface="Arial" pitchFamily="34" charset="0"/>
            </a:rPr>
            <a:t>Decr</a:t>
          </a:r>
          <a:r>
            <a:rPr lang="en-US" sz="1400" b="1" u="none" kern="1200" dirty="0" smtClean="0">
              <a:solidFill>
                <a:schemeClr val="tx1"/>
              </a:solidFill>
              <a:latin typeface="Arial" pitchFamily="34" charset="0"/>
              <a:cs typeface="Arial" pitchFamily="34" charset="0"/>
            </a:rPr>
            <a:t> Secret 50%   </a:t>
          </a:r>
          <a:r>
            <a:rPr lang="en-US" sz="1400" b="1" u="none" kern="1200" dirty="0" err="1" smtClean="0">
              <a:solidFill>
                <a:schemeClr val="tx1"/>
              </a:solidFill>
              <a:latin typeface="Arial" pitchFamily="34" charset="0"/>
              <a:cs typeface="Arial" pitchFamily="34" charset="0"/>
            </a:rPr>
            <a:t>Decr</a:t>
          </a:r>
          <a:r>
            <a:rPr lang="en-US" sz="1400" b="1" u="none" kern="1200" dirty="0" smtClean="0">
              <a:solidFill>
                <a:schemeClr val="tx1"/>
              </a:solidFill>
              <a:latin typeface="Arial" pitchFamily="34" charset="0"/>
              <a:cs typeface="Arial" pitchFamily="34" charset="0"/>
            </a:rPr>
            <a:t> Insulin 25</a:t>
          </a:r>
          <a:r>
            <a:rPr lang="en-US" sz="1400" b="1" u="sng" kern="1200" dirty="0" smtClean="0">
              <a:solidFill>
                <a:schemeClr val="tx1"/>
              </a:solidFill>
              <a:latin typeface="Arial" pitchFamily="34" charset="0"/>
              <a:cs typeface="Arial" pitchFamily="34" charset="0"/>
            </a:rPr>
            <a:t>%</a:t>
          </a:r>
          <a:endParaRPr lang="en-US" sz="1400" b="1" u="sng" kern="1200" dirty="0">
            <a:solidFill>
              <a:schemeClr val="tx1"/>
            </a:solidFill>
            <a:latin typeface="Arial" pitchFamily="34" charset="0"/>
            <a:cs typeface="Arial" pitchFamily="34" charset="0"/>
          </a:endParaRPr>
        </a:p>
      </dsp:txBody>
      <dsp:txXfrm>
        <a:off x="4885473" y="1543614"/>
        <a:ext cx="1457634" cy="728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7956-8AAF-4CAA-A0E5-2C82BC9F7A25}">
      <dsp:nvSpPr>
        <dsp:cNvPr id="0" name=""/>
        <dsp:cNvSpPr/>
      </dsp:nvSpPr>
      <dsp:spPr>
        <a:xfrm>
          <a:off x="3535680" y="944693"/>
          <a:ext cx="91440" cy="396612"/>
        </a:xfrm>
        <a:custGeom>
          <a:avLst/>
          <a:gdLst/>
          <a:ahLst/>
          <a:cxnLst/>
          <a:rect l="0" t="0" r="0" b="0"/>
          <a:pathLst>
            <a:path>
              <a:moveTo>
                <a:pt x="45720" y="0"/>
              </a:moveTo>
              <a:lnTo>
                <a:pt x="45720" y="396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5AD7C-DAD3-412A-B6A1-A76DA9AAEED6}">
      <dsp:nvSpPr>
        <dsp:cNvPr id="0" name=""/>
        <dsp:cNvSpPr/>
      </dsp:nvSpPr>
      <dsp:spPr>
        <a:xfrm>
          <a:off x="1143000" y="379"/>
          <a:ext cx="4876798" cy="944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solidFill>
              <a:latin typeface="Arial" charset="0"/>
            </a:rPr>
            <a:t>In the past 2 weeks:</a:t>
          </a:r>
        </a:p>
        <a:p>
          <a:pPr lvl="0" algn="l" defTabSz="622300">
            <a:lnSpc>
              <a:spcPct val="90000"/>
            </a:lnSpc>
            <a:spcBef>
              <a:spcPct val="0"/>
            </a:spcBef>
            <a:spcAft>
              <a:spcPct val="35000"/>
            </a:spcAft>
          </a:pPr>
          <a:r>
            <a:rPr lang="en-US" sz="1400" b="1" kern="1200" dirty="0" smtClean="0">
              <a:solidFill>
                <a:srgbClr val="000000"/>
              </a:solidFill>
              <a:latin typeface="Arial" charset="0"/>
            </a:rPr>
            <a:t>- Fasting glucose &lt; 100 mg/dl on 3+ interim occasions or</a:t>
          </a:r>
        </a:p>
        <a:p>
          <a:pPr lvl="0" algn="l" defTabSz="622300">
            <a:lnSpc>
              <a:spcPct val="90000"/>
            </a:lnSpc>
            <a:spcBef>
              <a:spcPct val="0"/>
            </a:spcBef>
            <a:spcAft>
              <a:spcPct val="35000"/>
            </a:spcAft>
          </a:pPr>
          <a:r>
            <a:rPr lang="en-US" sz="1400" b="1" kern="1200" dirty="0" smtClean="0">
              <a:solidFill>
                <a:srgbClr val="000000"/>
              </a:solidFill>
              <a:latin typeface="Arial" charset="0"/>
            </a:rPr>
            <a:t>- Hypoglycemic symptoms on 2+ interim occasions or</a:t>
          </a:r>
        </a:p>
        <a:p>
          <a:pPr lvl="0" algn="l" defTabSz="622300">
            <a:lnSpc>
              <a:spcPct val="90000"/>
            </a:lnSpc>
            <a:spcBef>
              <a:spcPct val="0"/>
            </a:spcBef>
            <a:spcAft>
              <a:spcPct val="35000"/>
            </a:spcAft>
          </a:pPr>
          <a:r>
            <a:rPr lang="en-US" sz="1400" b="1" kern="1200" dirty="0" smtClean="0">
              <a:solidFill>
                <a:srgbClr val="000000"/>
              </a:solidFill>
              <a:latin typeface="Arial" charset="0"/>
            </a:rPr>
            <a:t>- Assisted hypoglycemic event on 1+ occasion</a:t>
          </a:r>
          <a:endParaRPr lang="en-US" sz="1400" b="1" kern="1200" dirty="0">
            <a:solidFill>
              <a:schemeClr val="tx1"/>
            </a:solidFill>
            <a:latin typeface="Arial" pitchFamily="34" charset="0"/>
            <a:cs typeface="Arial" pitchFamily="34" charset="0"/>
          </a:endParaRPr>
        </a:p>
      </dsp:txBody>
      <dsp:txXfrm>
        <a:off x="1143000" y="379"/>
        <a:ext cx="4876798" cy="944314"/>
      </dsp:txXfrm>
    </dsp:sp>
    <dsp:sp modelId="{B700D34F-641C-43CC-B8E8-2501FC2A054D}">
      <dsp:nvSpPr>
        <dsp:cNvPr id="0" name=""/>
        <dsp:cNvSpPr/>
      </dsp:nvSpPr>
      <dsp:spPr>
        <a:xfrm>
          <a:off x="2362195" y="1341306"/>
          <a:ext cx="2438408" cy="944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Arial" charset="0"/>
            </a:rPr>
            <a:t>Decrease or discontinue medication in order below</a:t>
          </a:r>
          <a:endParaRPr lang="en-US" sz="1400" b="1" kern="1200" dirty="0">
            <a:solidFill>
              <a:schemeClr val="tx1"/>
            </a:solidFill>
            <a:latin typeface="Arial" pitchFamily="34" charset="0"/>
            <a:cs typeface="Arial" pitchFamily="34" charset="0"/>
          </a:endParaRPr>
        </a:p>
      </dsp:txBody>
      <dsp:txXfrm>
        <a:off x="2362195" y="1341306"/>
        <a:ext cx="2438408" cy="944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7956-8AAF-4CAA-A0E5-2C82BC9F7A25}">
      <dsp:nvSpPr>
        <dsp:cNvPr id="0" name=""/>
        <dsp:cNvSpPr/>
      </dsp:nvSpPr>
      <dsp:spPr>
        <a:xfrm>
          <a:off x="3535680" y="944693"/>
          <a:ext cx="91440" cy="396612"/>
        </a:xfrm>
        <a:custGeom>
          <a:avLst/>
          <a:gdLst/>
          <a:ahLst/>
          <a:cxnLst/>
          <a:rect l="0" t="0" r="0" b="0"/>
          <a:pathLst>
            <a:path>
              <a:moveTo>
                <a:pt x="45720" y="0"/>
              </a:moveTo>
              <a:lnTo>
                <a:pt x="45720" y="396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5AD7C-DAD3-412A-B6A1-A76DA9AAEED6}">
      <dsp:nvSpPr>
        <dsp:cNvPr id="0" name=""/>
        <dsp:cNvSpPr/>
      </dsp:nvSpPr>
      <dsp:spPr>
        <a:xfrm>
          <a:off x="1143000" y="379"/>
          <a:ext cx="4876798" cy="944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solidFill>
              <a:latin typeface="Arial" charset="0"/>
            </a:rPr>
            <a:t>In the past 2 weeks:</a:t>
          </a:r>
        </a:p>
        <a:p>
          <a:pPr lvl="0" algn="l" defTabSz="622300">
            <a:lnSpc>
              <a:spcPct val="90000"/>
            </a:lnSpc>
            <a:spcBef>
              <a:spcPct val="0"/>
            </a:spcBef>
            <a:spcAft>
              <a:spcPct val="35000"/>
            </a:spcAft>
          </a:pPr>
          <a:r>
            <a:rPr lang="en-US" sz="1400" b="1" kern="1200" dirty="0" smtClean="0">
              <a:solidFill>
                <a:srgbClr val="000000"/>
              </a:solidFill>
              <a:latin typeface="Arial" charset="0"/>
            </a:rPr>
            <a:t>- Fasting glucose &lt; 80 mg/dl on 3+ interim occasions or</a:t>
          </a:r>
        </a:p>
        <a:p>
          <a:pPr lvl="0" algn="l" defTabSz="622300">
            <a:lnSpc>
              <a:spcPct val="90000"/>
            </a:lnSpc>
            <a:spcBef>
              <a:spcPct val="0"/>
            </a:spcBef>
            <a:spcAft>
              <a:spcPct val="35000"/>
            </a:spcAft>
          </a:pPr>
          <a:r>
            <a:rPr lang="en-US" sz="1400" b="1" kern="1200" dirty="0" smtClean="0">
              <a:solidFill>
                <a:srgbClr val="000000"/>
              </a:solidFill>
              <a:latin typeface="Arial" charset="0"/>
            </a:rPr>
            <a:t>- Hypoglycemic symptoms on 2+ interim occasions or</a:t>
          </a:r>
        </a:p>
        <a:p>
          <a:pPr lvl="0" algn="l" defTabSz="622300">
            <a:lnSpc>
              <a:spcPct val="90000"/>
            </a:lnSpc>
            <a:spcBef>
              <a:spcPct val="0"/>
            </a:spcBef>
            <a:spcAft>
              <a:spcPct val="35000"/>
            </a:spcAft>
          </a:pPr>
          <a:r>
            <a:rPr lang="en-US" sz="1400" b="1" kern="1200" dirty="0" smtClean="0">
              <a:solidFill>
                <a:srgbClr val="000000"/>
              </a:solidFill>
              <a:latin typeface="Arial" charset="0"/>
            </a:rPr>
            <a:t>- Assisted hypoglycemic event on 1+ occasion</a:t>
          </a:r>
          <a:endParaRPr lang="en-US" sz="1400" b="1" kern="1200" dirty="0">
            <a:solidFill>
              <a:schemeClr val="tx1"/>
            </a:solidFill>
            <a:latin typeface="Arial" pitchFamily="34" charset="0"/>
            <a:cs typeface="Arial" pitchFamily="34" charset="0"/>
          </a:endParaRPr>
        </a:p>
      </dsp:txBody>
      <dsp:txXfrm>
        <a:off x="1143000" y="379"/>
        <a:ext cx="4876798" cy="944314"/>
      </dsp:txXfrm>
    </dsp:sp>
    <dsp:sp modelId="{B700D34F-641C-43CC-B8E8-2501FC2A054D}">
      <dsp:nvSpPr>
        <dsp:cNvPr id="0" name=""/>
        <dsp:cNvSpPr/>
      </dsp:nvSpPr>
      <dsp:spPr>
        <a:xfrm>
          <a:off x="2362195" y="1341306"/>
          <a:ext cx="2438408" cy="944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Arial" charset="0"/>
            </a:rPr>
            <a:t>Decrease or discontinue medication in order below</a:t>
          </a:r>
          <a:endParaRPr lang="en-US" sz="1400" b="1" kern="1200" dirty="0">
            <a:solidFill>
              <a:schemeClr val="tx1"/>
            </a:solidFill>
            <a:latin typeface="Arial" pitchFamily="34" charset="0"/>
            <a:cs typeface="Arial" pitchFamily="34" charset="0"/>
          </a:endParaRPr>
        </a:p>
      </dsp:txBody>
      <dsp:txXfrm>
        <a:off x="2362195" y="1341306"/>
        <a:ext cx="2438408" cy="944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7956-8AAF-4CAA-A0E5-2C82BC9F7A25}">
      <dsp:nvSpPr>
        <dsp:cNvPr id="0" name=""/>
        <dsp:cNvSpPr/>
      </dsp:nvSpPr>
      <dsp:spPr>
        <a:xfrm>
          <a:off x="3479242" y="1143000"/>
          <a:ext cx="91440" cy="337854"/>
        </a:xfrm>
        <a:custGeom>
          <a:avLst/>
          <a:gdLst/>
          <a:ahLst/>
          <a:cxnLst/>
          <a:rect l="0" t="0" r="0" b="0"/>
          <a:pathLst>
            <a:path>
              <a:moveTo>
                <a:pt x="45720" y="0"/>
              </a:moveTo>
              <a:lnTo>
                <a:pt x="45720" y="168927"/>
              </a:lnTo>
              <a:lnTo>
                <a:pt x="102157" y="168927"/>
              </a:lnTo>
              <a:lnTo>
                <a:pt x="102157" y="337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5AD7C-DAD3-412A-B6A1-A76DA9AAEED6}">
      <dsp:nvSpPr>
        <dsp:cNvPr id="0" name=""/>
        <dsp:cNvSpPr/>
      </dsp:nvSpPr>
      <dsp:spPr>
        <a:xfrm>
          <a:off x="1447807" y="729"/>
          <a:ext cx="4154309" cy="11422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n-US" sz="1400" b="0" kern="1200" dirty="0" smtClean="0">
            <a:solidFill>
              <a:srgbClr val="000000"/>
            </a:solidFill>
            <a:latin typeface="Arial" charset="0"/>
          </a:endParaRPr>
        </a:p>
        <a:p>
          <a:pPr marL="228600" lvl="0" indent="-109538" algn="l" defTabSz="622300">
            <a:lnSpc>
              <a:spcPct val="90000"/>
            </a:lnSpc>
            <a:spcBef>
              <a:spcPct val="0"/>
            </a:spcBef>
            <a:spcAft>
              <a:spcPct val="35000"/>
            </a:spcAft>
          </a:pPr>
          <a:r>
            <a:rPr lang="en-US" sz="1400" b="0" kern="1200" dirty="0" smtClean="0">
              <a:solidFill>
                <a:srgbClr val="000000"/>
              </a:solidFill>
              <a:latin typeface="Arial" charset="0"/>
            </a:rPr>
            <a:t> - Discontinue diuretics at baseline</a:t>
          </a:r>
        </a:p>
        <a:p>
          <a:pPr marL="228600" lvl="0" indent="-109538" algn="l" defTabSz="622300">
            <a:lnSpc>
              <a:spcPct val="90000"/>
            </a:lnSpc>
            <a:spcBef>
              <a:spcPct val="0"/>
            </a:spcBef>
            <a:spcAft>
              <a:spcPct val="35000"/>
            </a:spcAft>
          </a:pPr>
          <a:r>
            <a:rPr lang="en-US" sz="1400" kern="1200" dirty="0" smtClean="0">
              <a:solidFill>
                <a:srgbClr val="000000"/>
              </a:solidFill>
              <a:latin typeface="Arial" charset="0"/>
            </a:rPr>
            <a:t> - If on high dose diuretic at baseline for edema, diuretic is halved rather than discontinued</a:t>
          </a:r>
          <a:endParaRPr lang="en-US" sz="1400" b="0" kern="1200" dirty="0" smtClean="0">
            <a:solidFill>
              <a:srgbClr val="000000"/>
            </a:solidFill>
            <a:latin typeface="Arial" charset="0"/>
          </a:endParaRPr>
        </a:p>
        <a:p>
          <a:pPr marL="228600" lvl="0" indent="-109538" algn="l" defTabSz="622300">
            <a:lnSpc>
              <a:spcPct val="90000"/>
            </a:lnSpc>
            <a:spcBef>
              <a:spcPct val="0"/>
            </a:spcBef>
            <a:spcAft>
              <a:spcPct val="35000"/>
            </a:spcAft>
          </a:pPr>
          <a:r>
            <a:rPr lang="en-US" sz="1400" b="0" kern="1200" dirty="0" smtClean="0">
              <a:solidFill>
                <a:srgbClr val="000000"/>
              </a:solidFill>
              <a:latin typeface="Arial" charset="0"/>
            </a:rPr>
            <a:t> - </a:t>
          </a:r>
          <a:r>
            <a:rPr lang="en-US" sz="1400" kern="1200" dirty="0" smtClean="0">
              <a:solidFill>
                <a:srgbClr val="000000"/>
              </a:solidFill>
              <a:latin typeface="Arial" charset="0"/>
            </a:rPr>
            <a:t>Continue other antihypertensive medications</a:t>
          </a:r>
          <a:endParaRPr lang="en-US" sz="1400" b="0" kern="1200" dirty="0" smtClean="0">
            <a:solidFill>
              <a:srgbClr val="000000"/>
            </a:solidFill>
            <a:latin typeface="Arial" charset="0"/>
          </a:endParaRPr>
        </a:p>
        <a:p>
          <a:pPr lvl="0" algn="l" defTabSz="622300">
            <a:lnSpc>
              <a:spcPct val="90000"/>
            </a:lnSpc>
            <a:spcBef>
              <a:spcPct val="0"/>
            </a:spcBef>
            <a:spcAft>
              <a:spcPct val="35000"/>
            </a:spcAft>
          </a:pPr>
          <a:endParaRPr lang="en-US" sz="1400" b="0" kern="1200" dirty="0">
            <a:solidFill>
              <a:schemeClr val="tx1"/>
            </a:solidFill>
            <a:latin typeface="Arial" pitchFamily="34" charset="0"/>
            <a:cs typeface="Arial" pitchFamily="34" charset="0"/>
          </a:endParaRPr>
        </a:p>
      </dsp:txBody>
      <dsp:txXfrm>
        <a:off x="1447807" y="729"/>
        <a:ext cx="4154309" cy="1142270"/>
      </dsp:txXfrm>
    </dsp:sp>
    <dsp:sp modelId="{B700D34F-641C-43CC-B8E8-2501FC2A054D}">
      <dsp:nvSpPr>
        <dsp:cNvPr id="0" name=""/>
        <dsp:cNvSpPr/>
      </dsp:nvSpPr>
      <dsp:spPr>
        <a:xfrm>
          <a:off x="1524001" y="1480854"/>
          <a:ext cx="4114797" cy="804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228600" lvl="0" indent="-109538" algn="l" defTabSz="622300">
            <a:lnSpc>
              <a:spcPct val="90000"/>
            </a:lnSpc>
            <a:spcBef>
              <a:spcPct val="0"/>
            </a:spcBef>
            <a:spcAft>
              <a:spcPct val="35000"/>
            </a:spcAft>
          </a:pPr>
          <a:r>
            <a:rPr lang="en-US" sz="1400" kern="1200" dirty="0" smtClean="0">
              <a:solidFill>
                <a:srgbClr val="000000"/>
              </a:solidFill>
              <a:latin typeface="Arial" charset="0"/>
            </a:rPr>
            <a:t>After 4 weeks, restart diuretic (or return dose to baseline) if blood pressure is elevated.</a:t>
          </a:r>
          <a:endParaRPr lang="en-US" sz="1400" b="1" kern="1200" dirty="0">
            <a:solidFill>
              <a:schemeClr val="tx1"/>
            </a:solidFill>
            <a:latin typeface="Arial" pitchFamily="34" charset="0"/>
            <a:cs typeface="Arial" pitchFamily="34" charset="0"/>
          </a:endParaRPr>
        </a:p>
      </dsp:txBody>
      <dsp:txXfrm>
        <a:off x="1524001" y="1480854"/>
        <a:ext cx="4114797" cy="8044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4B087B17-1481-4A4A-BA91-A57ACF6D7C41}" type="datetimeFigureOut">
              <a:rPr lang="en-US" smtClean="0"/>
              <a:t>9/23/2021</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7E21D8E-B35D-47BE-82C3-4D6B76D0A136}" type="slidenum">
              <a:rPr lang="en-US" smtClean="0"/>
              <a:t>‹#›</a:t>
            </a:fld>
            <a:endParaRPr lang="en-US"/>
          </a:p>
        </p:txBody>
      </p:sp>
    </p:spTree>
    <p:extLst>
      <p:ext uri="{BB962C8B-B14F-4D97-AF65-F5344CB8AC3E}">
        <p14:creationId xmlns:p14="http://schemas.microsoft.com/office/powerpoint/2010/main" val="982900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107A2C5-F079-4C3A-A07D-0284AE3F9A38}" type="datetimeFigureOut">
              <a:rPr lang="en-US" smtClean="0"/>
              <a:t>9/23/2021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129C4ED2-0A68-4EEE-9645-FEED8C4E6CF6}" type="slidenum">
              <a:rPr lang="en-US" smtClean="0"/>
              <a:t>‹#›</a:t>
            </a:fld>
            <a:endParaRPr lang="en-US"/>
          </a:p>
        </p:txBody>
      </p:sp>
    </p:spTree>
    <p:extLst>
      <p:ext uri="{BB962C8B-B14F-4D97-AF65-F5344CB8AC3E}">
        <p14:creationId xmlns:p14="http://schemas.microsoft.com/office/powerpoint/2010/main" val="99111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defTabSz="930224" eaLnBrk="0" hangingPunct="0">
              <a:spcBef>
                <a:spcPct val="30000"/>
              </a:spcBef>
              <a:defRPr kumimoji="1" sz="1200">
                <a:solidFill>
                  <a:schemeClr val="tx1"/>
                </a:solidFill>
                <a:latin typeface="Times New Roman" pitchFamily="18" charset="0"/>
              </a:defRPr>
            </a:lvl1pPr>
            <a:lvl2pPr marL="742909" indent="-285734" algn="l" defTabSz="930224" eaLnBrk="0" hangingPunct="0">
              <a:spcBef>
                <a:spcPct val="30000"/>
              </a:spcBef>
              <a:defRPr kumimoji="1" sz="1200">
                <a:solidFill>
                  <a:schemeClr val="tx1"/>
                </a:solidFill>
                <a:latin typeface="Times New Roman" pitchFamily="18" charset="0"/>
              </a:defRPr>
            </a:lvl2pPr>
            <a:lvl3pPr marL="1142937" indent="-228587" algn="l" defTabSz="930224" eaLnBrk="0" hangingPunct="0">
              <a:spcBef>
                <a:spcPct val="30000"/>
              </a:spcBef>
              <a:defRPr kumimoji="1" sz="1200">
                <a:solidFill>
                  <a:schemeClr val="tx1"/>
                </a:solidFill>
                <a:latin typeface="Times New Roman" pitchFamily="18" charset="0"/>
              </a:defRPr>
            </a:lvl3pPr>
            <a:lvl4pPr marL="1600111" indent="-228587" algn="l" defTabSz="930224" eaLnBrk="0" hangingPunct="0">
              <a:spcBef>
                <a:spcPct val="30000"/>
              </a:spcBef>
              <a:defRPr kumimoji="1" sz="1200">
                <a:solidFill>
                  <a:schemeClr val="tx1"/>
                </a:solidFill>
                <a:latin typeface="Times New Roman" pitchFamily="18" charset="0"/>
              </a:defRPr>
            </a:lvl4pPr>
            <a:lvl5pPr marL="2057287" indent="-228587" algn="l" defTabSz="930224" eaLnBrk="0" hangingPunct="0">
              <a:spcBef>
                <a:spcPct val="30000"/>
              </a:spcBef>
              <a:defRPr kumimoji="1" sz="1200">
                <a:solidFill>
                  <a:schemeClr val="tx1"/>
                </a:solidFill>
                <a:latin typeface="Times New Roman" pitchFamily="18" charset="0"/>
              </a:defRPr>
            </a:lvl5pPr>
            <a:lvl6pPr marL="2514461" indent="-228587" defTabSz="930224" eaLnBrk="0" fontAlgn="base" hangingPunct="0">
              <a:spcBef>
                <a:spcPct val="30000"/>
              </a:spcBef>
              <a:spcAft>
                <a:spcPct val="0"/>
              </a:spcAft>
              <a:defRPr kumimoji="1" sz="1200">
                <a:solidFill>
                  <a:schemeClr val="tx1"/>
                </a:solidFill>
                <a:latin typeface="Times New Roman" pitchFamily="18" charset="0"/>
              </a:defRPr>
            </a:lvl6pPr>
            <a:lvl7pPr marL="2971635" indent="-228587" defTabSz="930224" eaLnBrk="0" fontAlgn="base" hangingPunct="0">
              <a:spcBef>
                <a:spcPct val="30000"/>
              </a:spcBef>
              <a:spcAft>
                <a:spcPct val="0"/>
              </a:spcAft>
              <a:defRPr kumimoji="1" sz="1200">
                <a:solidFill>
                  <a:schemeClr val="tx1"/>
                </a:solidFill>
                <a:latin typeface="Times New Roman" pitchFamily="18" charset="0"/>
              </a:defRPr>
            </a:lvl7pPr>
            <a:lvl8pPr marL="3428811" indent="-228587" defTabSz="930224" eaLnBrk="0" fontAlgn="base" hangingPunct="0">
              <a:spcBef>
                <a:spcPct val="30000"/>
              </a:spcBef>
              <a:spcAft>
                <a:spcPct val="0"/>
              </a:spcAft>
              <a:defRPr kumimoji="1" sz="1200">
                <a:solidFill>
                  <a:schemeClr val="tx1"/>
                </a:solidFill>
                <a:latin typeface="Times New Roman" pitchFamily="18" charset="0"/>
              </a:defRPr>
            </a:lvl8pPr>
            <a:lvl9pPr marL="3885985" indent="-228587" defTabSz="930224"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2FD8989A-BAFB-4AF7-A22A-5B5049567091}" type="slidenum">
              <a:rPr kumimoji="0" lang="en-US" altLang="en-US" smtClean="0"/>
              <a:pPr algn="r" eaLnBrk="1" hangingPunct="1">
                <a:spcBef>
                  <a:spcPct val="0"/>
                </a:spcBef>
              </a:pPr>
              <a:t>11</a:t>
            </a:fld>
            <a:endParaRPr kumimoji="0" lang="en-US" altLang="en-US" smtClean="0"/>
          </a:p>
        </p:txBody>
      </p:sp>
      <p:sp>
        <p:nvSpPr>
          <p:cNvPr id="81923" name="Rectangle 2"/>
          <p:cNvSpPr>
            <a:spLocks noGrp="1" noRot="1" noChangeAspect="1" noChangeArrowheads="1" noTextEdit="1"/>
          </p:cNvSpPr>
          <p:nvPr>
            <p:ph type="sldImg"/>
          </p:nvPr>
        </p:nvSpPr>
        <p:spPr>
          <a:xfrm>
            <a:off x="2895600" y="525463"/>
            <a:ext cx="3505200" cy="2628900"/>
          </a:xfrm>
          <a:ln/>
        </p:spPr>
      </p:sp>
      <p:sp>
        <p:nvSpPr>
          <p:cNvPr id="8192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05558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F3C83C-E401-4685-B0A6-5B92169FB503}" type="slidenum">
              <a:rPr lang="en-US" smtClean="0"/>
              <a:pPr>
                <a:defRPr/>
              </a:pPr>
              <a:t>34</a:t>
            </a:fld>
            <a:endParaRPr lang="en-US"/>
          </a:p>
        </p:txBody>
      </p:sp>
    </p:spTree>
    <p:extLst>
      <p:ext uri="{BB962C8B-B14F-4D97-AF65-F5344CB8AC3E}">
        <p14:creationId xmlns:p14="http://schemas.microsoft.com/office/powerpoint/2010/main" val="159701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charset="0"/>
              </a:defRPr>
            </a:lvl1pPr>
            <a:lvl2pPr marL="757066" indent="-291179">
              <a:defRPr baseline="-25000">
                <a:solidFill>
                  <a:schemeClr val="tx1"/>
                </a:solidFill>
                <a:latin typeface="Arial" charset="0"/>
              </a:defRPr>
            </a:lvl2pPr>
            <a:lvl3pPr marL="1164717" indent="-232943">
              <a:defRPr baseline="-25000">
                <a:solidFill>
                  <a:schemeClr val="tx1"/>
                </a:solidFill>
                <a:latin typeface="Arial" charset="0"/>
              </a:defRPr>
            </a:lvl3pPr>
            <a:lvl4pPr marL="1630604" indent="-232943">
              <a:defRPr baseline="-25000">
                <a:solidFill>
                  <a:schemeClr val="tx1"/>
                </a:solidFill>
                <a:latin typeface="Arial" charset="0"/>
              </a:defRPr>
            </a:lvl4pPr>
            <a:lvl5pPr marL="2096491" indent="-232943">
              <a:defRPr baseline="-25000">
                <a:solidFill>
                  <a:schemeClr val="tx1"/>
                </a:solidFill>
                <a:latin typeface="Arial" charset="0"/>
              </a:defRPr>
            </a:lvl5pPr>
            <a:lvl6pPr marL="2562377" indent="-232943" eaLnBrk="0" fontAlgn="base" hangingPunct="0">
              <a:spcBef>
                <a:spcPct val="0"/>
              </a:spcBef>
              <a:spcAft>
                <a:spcPct val="0"/>
              </a:spcAft>
              <a:defRPr baseline="-25000">
                <a:solidFill>
                  <a:schemeClr val="tx1"/>
                </a:solidFill>
                <a:latin typeface="Arial" charset="0"/>
              </a:defRPr>
            </a:lvl6pPr>
            <a:lvl7pPr marL="3028264" indent="-232943" eaLnBrk="0" fontAlgn="base" hangingPunct="0">
              <a:spcBef>
                <a:spcPct val="0"/>
              </a:spcBef>
              <a:spcAft>
                <a:spcPct val="0"/>
              </a:spcAft>
              <a:defRPr baseline="-25000">
                <a:solidFill>
                  <a:schemeClr val="tx1"/>
                </a:solidFill>
                <a:latin typeface="Arial" charset="0"/>
              </a:defRPr>
            </a:lvl7pPr>
            <a:lvl8pPr marL="3494151" indent="-232943" eaLnBrk="0" fontAlgn="base" hangingPunct="0">
              <a:spcBef>
                <a:spcPct val="0"/>
              </a:spcBef>
              <a:spcAft>
                <a:spcPct val="0"/>
              </a:spcAft>
              <a:defRPr baseline="-25000">
                <a:solidFill>
                  <a:schemeClr val="tx1"/>
                </a:solidFill>
                <a:latin typeface="Arial" charset="0"/>
              </a:defRPr>
            </a:lvl8pPr>
            <a:lvl9pPr marL="3960038" indent="-232943" eaLnBrk="0" fontAlgn="base" hangingPunct="0">
              <a:spcBef>
                <a:spcPct val="0"/>
              </a:spcBef>
              <a:spcAft>
                <a:spcPct val="0"/>
              </a:spcAft>
              <a:defRPr baseline="-25000">
                <a:solidFill>
                  <a:schemeClr val="tx1"/>
                </a:solidFill>
                <a:latin typeface="Arial" charset="0"/>
              </a:defRPr>
            </a:lvl9pPr>
          </a:lstStyle>
          <a:p>
            <a:fld id="{716A927B-00F0-4EAB-B48B-63E0D69A141D}" type="slidenum">
              <a:rPr lang="en-US" altLang="en-US"/>
              <a:pPr/>
              <a:t>53</a:t>
            </a:fld>
            <a:endParaRPr lang="en-US" altLang="en-US"/>
          </a:p>
        </p:txBody>
      </p:sp>
      <p:sp>
        <p:nvSpPr>
          <p:cNvPr id="23555" name="Rectangle 2"/>
          <p:cNvSpPr>
            <a:spLocks noGrp="1" noRot="1" noChangeAspect="1" noChangeArrowheads="1" noTextEdit="1"/>
          </p:cNvSpPr>
          <p:nvPr>
            <p:ph type="sldImg"/>
          </p:nvPr>
        </p:nvSpPr>
        <p:spPr>
          <a:xfrm>
            <a:off x="2792413" y="4089400"/>
            <a:ext cx="3505200" cy="2628900"/>
          </a:xfrm>
          <a:ln/>
        </p:spPr>
      </p:sp>
      <p:sp>
        <p:nvSpPr>
          <p:cNvPr id="23556" name="Rectangle 3"/>
          <p:cNvSpPr>
            <a:spLocks noGrp="1" noChangeArrowheads="1"/>
          </p:cNvSpPr>
          <p:nvPr>
            <p:ph type="body" idx="1"/>
          </p:nvPr>
        </p:nvSpPr>
        <p:spPr>
          <a:xfrm>
            <a:off x="1239520" y="467360"/>
            <a:ext cx="6817360" cy="3154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normAutofit lnSpcReduction="10000"/>
          </a:bodyPr>
          <a:lstStyle/>
          <a:p>
            <a:r>
              <a:rPr lang="en-US" dirty="0" smtClean="0">
                <a:latin typeface="+mn-lt"/>
              </a:rPr>
              <a:t>Our MES “Medication Effect Score.”  is a Novel technique to quantify and compare </a:t>
            </a:r>
            <a:r>
              <a:rPr lang="en-US" dirty="0" err="1" smtClean="0">
                <a:latin typeface="+mn-lt"/>
              </a:rPr>
              <a:t>antiglycemic</a:t>
            </a:r>
            <a:r>
              <a:rPr lang="en-US" dirty="0" smtClean="0">
                <a:latin typeface="+mn-lt"/>
              </a:rPr>
              <a:t> medication intensity. </a:t>
            </a:r>
          </a:p>
          <a:p>
            <a:endParaRPr lang="en-US" dirty="0" smtClean="0">
              <a:latin typeface="+mn-lt"/>
            </a:endParaRPr>
          </a:p>
          <a:p>
            <a:r>
              <a:rPr lang="en-US" dirty="0" smtClean="0">
                <a:latin typeface="+mn-lt"/>
              </a:rPr>
              <a:t>Changes in medication regimen can often confound the comparison of different weight loss interventions. The MES helps to resolve this.</a:t>
            </a:r>
          </a:p>
          <a:p>
            <a:r>
              <a:rPr lang="en-US" dirty="0" smtClean="0">
                <a:latin typeface="+mn-lt"/>
              </a:rPr>
              <a:t>This Medication Effect Score is used as a Continuous variable. </a:t>
            </a:r>
          </a:p>
          <a:p>
            <a:endParaRPr lang="en-US" dirty="0" smtClean="0">
              <a:latin typeface="+mn-lt"/>
            </a:endParaRPr>
          </a:p>
          <a:p>
            <a:r>
              <a:rPr lang="en-US" dirty="0" smtClean="0">
                <a:latin typeface="+mn-lt"/>
              </a:rPr>
              <a:t>It allows analysis and comparison of </a:t>
            </a:r>
            <a:r>
              <a:rPr lang="en-US" dirty="0" err="1" smtClean="0">
                <a:latin typeface="+mn-lt"/>
              </a:rPr>
              <a:t>antiglycemic</a:t>
            </a:r>
            <a:r>
              <a:rPr lang="en-US" dirty="0" smtClean="0">
                <a:latin typeface="+mn-lt"/>
              </a:rPr>
              <a:t> medication use.</a:t>
            </a:r>
          </a:p>
          <a:p>
            <a:endParaRPr lang="en-US" dirty="0" smtClean="0">
              <a:latin typeface="+mn-lt"/>
            </a:endParaRPr>
          </a:p>
          <a:p>
            <a:pPr lvl="0"/>
            <a:r>
              <a:rPr lang="en-US" dirty="0" smtClean="0">
                <a:latin typeface="+mn-lt"/>
              </a:rPr>
              <a:t>What we have done is to take the percentage of the maximum daily dose for each medication (obtained from the package insert) and we defined the maximum daily dose of insulin as 1 unit per kilogram of baseline body weight as we considered this a threshold for defining insulin resistance. </a:t>
            </a:r>
          </a:p>
          <a:p>
            <a:r>
              <a:rPr lang="en-US" dirty="0" smtClean="0">
                <a:latin typeface="+mn-lt"/>
              </a:rPr>
              <a:t> </a:t>
            </a:r>
          </a:p>
          <a:p>
            <a:pPr lvl="0"/>
            <a:r>
              <a:rPr lang="en-US" dirty="0" smtClean="0">
                <a:latin typeface="+mn-lt"/>
              </a:rPr>
              <a:t>Next, the percentage of maximum daily dose for each medication was then multiplied by an adjustment factor. The particular adjustment factor applied to each medication was based on its reported absolute decrease in hemoglobin A</a:t>
            </a:r>
            <a:r>
              <a:rPr lang="en-US" baseline="-25000" dirty="0" smtClean="0">
                <a:latin typeface="+mn-lt"/>
              </a:rPr>
              <a:t>1c</a:t>
            </a:r>
            <a:r>
              <a:rPr lang="en-US" dirty="0" smtClean="0">
                <a:latin typeface="+mn-lt"/>
              </a:rPr>
              <a:t> delineated in the American Diabetes Association and European Association for the Study of Diabetes consensus algorithm from 2009.  For example the most commonly used </a:t>
            </a:r>
            <a:r>
              <a:rPr lang="en-US" dirty="0" err="1" smtClean="0">
                <a:latin typeface="+mn-lt"/>
              </a:rPr>
              <a:t>antiglycemic</a:t>
            </a:r>
            <a:r>
              <a:rPr lang="en-US" dirty="0" smtClean="0">
                <a:latin typeface="+mn-lt"/>
              </a:rPr>
              <a:t> agents, </a:t>
            </a:r>
            <a:r>
              <a:rPr lang="en-US" dirty="0" err="1" smtClean="0">
                <a:latin typeface="+mn-lt"/>
              </a:rPr>
              <a:t>metformin</a:t>
            </a:r>
            <a:r>
              <a:rPr lang="en-US" dirty="0" smtClean="0">
                <a:latin typeface="+mn-lt"/>
              </a:rPr>
              <a:t> and the </a:t>
            </a:r>
            <a:r>
              <a:rPr lang="en-US" dirty="0" err="1" smtClean="0">
                <a:latin typeface="+mn-lt"/>
              </a:rPr>
              <a:t>sulfonylureas</a:t>
            </a:r>
            <a:r>
              <a:rPr lang="en-US" dirty="0" smtClean="0">
                <a:latin typeface="+mn-lt"/>
              </a:rPr>
              <a:t>, the adjustment factor was 1.5; for </a:t>
            </a:r>
            <a:r>
              <a:rPr lang="en-US" dirty="0" err="1" smtClean="0">
                <a:latin typeface="+mn-lt"/>
              </a:rPr>
              <a:t>thiazolidinediones</a:t>
            </a:r>
            <a:r>
              <a:rPr lang="en-US" dirty="0" smtClean="0">
                <a:latin typeface="+mn-lt"/>
              </a:rPr>
              <a:t> it is 0.95, for insulin the </a:t>
            </a:r>
            <a:r>
              <a:rPr lang="en-US" dirty="0" err="1" smtClean="0">
                <a:latin typeface="+mn-lt"/>
              </a:rPr>
              <a:t>adjustement</a:t>
            </a:r>
            <a:r>
              <a:rPr lang="en-US" dirty="0" smtClean="0">
                <a:latin typeface="+mn-lt"/>
              </a:rPr>
              <a:t> factor is 2.5. </a:t>
            </a:r>
          </a:p>
          <a:p>
            <a:endParaRPr lang="en-US" sz="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3C03E37-8655-4EF6-A46B-B4E4AB417C00}" type="slidenum">
              <a:rPr lang="en-US" smtClean="0"/>
              <a:pPr/>
              <a:t>55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charset="0"/>
              </a:defRPr>
            </a:lvl1pPr>
            <a:lvl2pPr marL="757066" indent="-291179">
              <a:defRPr baseline="-25000">
                <a:solidFill>
                  <a:schemeClr val="tx1"/>
                </a:solidFill>
                <a:latin typeface="Arial" charset="0"/>
              </a:defRPr>
            </a:lvl2pPr>
            <a:lvl3pPr marL="1164717" indent="-232943">
              <a:defRPr baseline="-25000">
                <a:solidFill>
                  <a:schemeClr val="tx1"/>
                </a:solidFill>
                <a:latin typeface="Arial" charset="0"/>
              </a:defRPr>
            </a:lvl3pPr>
            <a:lvl4pPr marL="1630604" indent="-232943">
              <a:defRPr baseline="-25000">
                <a:solidFill>
                  <a:schemeClr val="tx1"/>
                </a:solidFill>
                <a:latin typeface="Arial" charset="0"/>
              </a:defRPr>
            </a:lvl4pPr>
            <a:lvl5pPr marL="2096491" indent="-232943">
              <a:defRPr baseline="-25000">
                <a:solidFill>
                  <a:schemeClr val="tx1"/>
                </a:solidFill>
                <a:latin typeface="Arial" charset="0"/>
              </a:defRPr>
            </a:lvl5pPr>
            <a:lvl6pPr marL="2562377" indent="-232943" eaLnBrk="0" fontAlgn="base" hangingPunct="0">
              <a:spcBef>
                <a:spcPct val="0"/>
              </a:spcBef>
              <a:spcAft>
                <a:spcPct val="0"/>
              </a:spcAft>
              <a:defRPr baseline="-25000">
                <a:solidFill>
                  <a:schemeClr val="tx1"/>
                </a:solidFill>
                <a:latin typeface="Arial" charset="0"/>
              </a:defRPr>
            </a:lvl6pPr>
            <a:lvl7pPr marL="3028264" indent="-232943" eaLnBrk="0" fontAlgn="base" hangingPunct="0">
              <a:spcBef>
                <a:spcPct val="0"/>
              </a:spcBef>
              <a:spcAft>
                <a:spcPct val="0"/>
              </a:spcAft>
              <a:defRPr baseline="-25000">
                <a:solidFill>
                  <a:schemeClr val="tx1"/>
                </a:solidFill>
                <a:latin typeface="Arial" charset="0"/>
              </a:defRPr>
            </a:lvl7pPr>
            <a:lvl8pPr marL="3494151" indent="-232943" eaLnBrk="0" fontAlgn="base" hangingPunct="0">
              <a:spcBef>
                <a:spcPct val="0"/>
              </a:spcBef>
              <a:spcAft>
                <a:spcPct val="0"/>
              </a:spcAft>
              <a:defRPr baseline="-25000">
                <a:solidFill>
                  <a:schemeClr val="tx1"/>
                </a:solidFill>
                <a:latin typeface="Arial" charset="0"/>
              </a:defRPr>
            </a:lvl8pPr>
            <a:lvl9pPr marL="3960038" indent="-232943" eaLnBrk="0" fontAlgn="base" hangingPunct="0">
              <a:spcBef>
                <a:spcPct val="0"/>
              </a:spcBef>
              <a:spcAft>
                <a:spcPct val="0"/>
              </a:spcAft>
              <a:defRPr baseline="-25000">
                <a:solidFill>
                  <a:schemeClr val="tx1"/>
                </a:solidFill>
                <a:latin typeface="Arial" charset="0"/>
              </a:defRPr>
            </a:lvl9pPr>
          </a:lstStyle>
          <a:p>
            <a:fld id="{0E3E1540-7005-4595-A2D1-AB66BE8EF06F}" type="slidenum">
              <a:rPr lang="en-US" altLang="en-US"/>
              <a:pPr/>
              <a:t>57</a:t>
            </a:fld>
            <a:endParaRPr lang="en-US" altLang="en-US"/>
          </a:p>
        </p:txBody>
      </p:sp>
      <p:sp>
        <p:nvSpPr>
          <p:cNvPr id="21507" name="Rectangle 2"/>
          <p:cNvSpPr>
            <a:spLocks noGrp="1" noRot="1" noChangeAspect="1" noChangeArrowheads="1" noTextEdit="1"/>
          </p:cNvSpPr>
          <p:nvPr>
            <p:ph type="sldImg"/>
          </p:nvPr>
        </p:nvSpPr>
        <p:spPr>
          <a:xfrm>
            <a:off x="2997200" y="3914775"/>
            <a:ext cx="3490913" cy="2617788"/>
          </a:xfrm>
          <a:ln/>
        </p:spPr>
      </p:sp>
      <p:sp>
        <p:nvSpPr>
          <p:cNvPr id="21508" name="Rectangle 3"/>
          <p:cNvSpPr>
            <a:spLocks noGrp="1" noChangeArrowheads="1"/>
          </p:cNvSpPr>
          <p:nvPr>
            <p:ph type="body" idx="1"/>
          </p:nvPr>
        </p:nvSpPr>
        <p:spPr>
          <a:xfrm>
            <a:off x="516468" y="233680"/>
            <a:ext cx="8263467" cy="3096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2"/>
              </a:buClr>
            </a:pPr>
            <a:endParaRPr lang="en-US" altLang="en-US" sz="1400" dirty="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92">
              <a:defRPr/>
            </a:pPr>
            <a:r>
              <a:rPr lang="en-US" dirty="0" smtClean="0"/>
              <a:t>Speaker Notes: </a:t>
            </a:r>
            <a:r>
              <a:rPr lang="en-US" baseline="0" dirty="0" smtClean="0"/>
              <a:t>Other Dietary Strategies  - this may include diets such as vegetarian, DASH, Zone, South Beach (low glycemic index) nutrient-density based diets. These diets are not based specifically on fat or carbs, but have a specific pattern.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75FC5CE-BFCA-4398-810B-A0251B04367B}"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011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0AED0F-77AE-420C-AF2E-7380D0DA5A79}" type="slidenum">
              <a:rPr lang="en-US"/>
              <a:pPr/>
              <a:t>16</a:t>
            </a:fld>
            <a:endParaRPr lang="en-US"/>
          </a:p>
        </p:txBody>
      </p:sp>
      <p:sp>
        <p:nvSpPr>
          <p:cNvPr id="100355" name="Rectangle 4"/>
          <p:cNvSpPr>
            <a:spLocks noGrp="1" noRot="1" noChangeAspect="1" noChangeArrowheads="1" noTextEdit="1"/>
          </p:cNvSpPr>
          <p:nvPr>
            <p:ph type="sldImg"/>
          </p:nvPr>
        </p:nvSpPr>
        <p:spPr>
          <a:ln/>
        </p:spPr>
      </p:sp>
      <p:sp>
        <p:nvSpPr>
          <p:cNvPr id="100356" name="Rectangle 5"/>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2926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F3C83C-E401-4685-B0A6-5B92169FB503}" type="slidenum">
              <a:rPr lang="en-US" smtClean="0"/>
              <a:pPr>
                <a:defRPr/>
              </a:pPr>
              <a:t>19</a:t>
            </a:fld>
            <a:endParaRPr lang="en-US"/>
          </a:p>
        </p:txBody>
      </p:sp>
    </p:spTree>
    <p:extLst>
      <p:ext uri="{BB962C8B-B14F-4D97-AF65-F5344CB8AC3E}">
        <p14:creationId xmlns:p14="http://schemas.microsoft.com/office/powerpoint/2010/main" val="414496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81100" y="5035550"/>
            <a:ext cx="4648200" cy="3486150"/>
          </a:xfrm>
          <a:ln/>
        </p:spPr>
      </p:sp>
      <p:sp>
        <p:nvSpPr>
          <p:cNvPr id="247811" name="Rectangle 3"/>
          <p:cNvSpPr>
            <a:spLocks noGrp="1" noChangeArrowheads="1"/>
          </p:cNvSpPr>
          <p:nvPr>
            <p:ph type="body" idx="1"/>
          </p:nvPr>
        </p:nvSpPr>
        <p:spPr>
          <a:xfrm>
            <a:off x="934720" y="619760"/>
            <a:ext cx="5140960" cy="418338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dirty="0"/>
          </a:p>
        </p:txBody>
      </p:sp>
    </p:spTree>
    <p:extLst>
      <p:ext uri="{BB962C8B-B14F-4D97-AF65-F5344CB8AC3E}">
        <p14:creationId xmlns:p14="http://schemas.microsoft.com/office/powerpoint/2010/main" val="294573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5FBDE-E491-4E19-96AE-F78948BBF474}" type="slidenum">
              <a:rPr lang="en-US" smtClean="0"/>
              <a:t>24</a:t>
            </a:fld>
            <a:endParaRPr lang="en-US"/>
          </a:p>
        </p:txBody>
      </p:sp>
    </p:spTree>
    <p:extLst>
      <p:ext uri="{BB962C8B-B14F-4D97-AF65-F5344CB8AC3E}">
        <p14:creationId xmlns:p14="http://schemas.microsoft.com/office/powerpoint/2010/main" val="121502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sz="3300" b="1">
                <a:solidFill>
                  <a:schemeClr val="tx2"/>
                </a:solidFill>
                <a:latin typeface="Arial" charset="0"/>
              </a:defRPr>
            </a:lvl1pPr>
            <a:lvl2pPr marL="757066" indent="-291179" defTabSz="949568">
              <a:defRPr sz="3300" b="1">
                <a:solidFill>
                  <a:schemeClr val="tx2"/>
                </a:solidFill>
                <a:latin typeface="Arial" charset="0"/>
              </a:defRPr>
            </a:lvl2pPr>
            <a:lvl3pPr marL="1164717" indent="-232943" defTabSz="949568">
              <a:defRPr sz="3300" b="1">
                <a:solidFill>
                  <a:schemeClr val="tx2"/>
                </a:solidFill>
                <a:latin typeface="Arial" charset="0"/>
              </a:defRPr>
            </a:lvl3pPr>
            <a:lvl4pPr marL="1630604" indent="-232943" defTabSz="949568">
              <a:defRPr sz="3300" b="1">
                <a:solidFill>
                  <a:schemeClr val="tx2"/>
                </a:solidFill>
                <a:latin typeface="Arial" charset="0"/>
              </a:defRPr>
            </a:lvl4pPr>
            <a:lvl5pPr marL="2096491" indent="-232943" defTabSz="949568">
              <a:defRPr sz="3300" b="1">
                <a:solidFill>
                  <a:schemeClr val="tx2"/>
                </a:solidFill>
                <a:latin typeface="Arial" charset="0"/>
              </a:defRPr>
            </a:lvl5pPr>
            <a:lvl6pPr marL="2562377" indent="-232943" algn="ctr" defTabSz="949568" eaLnBrk="0" fontAlgn="base" hangingPunct="0">
              <a:spcBef>
                <a:spcPct val="50000"/>
              </a:spcBef>
              <a:spcAft>
                <a:spcPct val="0"/>
              </a:spcAft>
              <a:defRPr sz="3300" b="1">
                <a:solidFill>
                  <a:schemeClr val="tx2"/>
                </a:solidFill>
                <a:latin typeface="Arial" charset="0"/>
              </a:defRPr>
            </a:lvl6pPr>
            <a:lvl7pPr marL="3028264" indent="-232943" algn="ctr" defTabSz="949568" eaLnBrk="0" fontAlgn="base" hangingPunct="0">
              <a:spcBef>
                <a:spcPct val="50000"/>
              </a:spcBef>
              <a:spcAft>
                <a:spcPct val="0"/>
              </a:spcAft>
              <a:defRPr sz="3300" b="1">
                <a:solidFill>
                  <a:schemeClr val="tx2"/>
                </a:solidFill>
                <a:latin typeface="Arial" charset="0"/>
              </a:defRPr>
            </a:lvl7pPr>
            <a:lvl8pPr marL="3494151" indent="-232943" algn="ctr" defTabSz="949568" eaLnBrk="0" fontAlgn="base" hangingPunct="0">
              <a:spcBef>
                <a:spcPct val="50000"/>
              </a:spcBef>
              <a:spcAft>
                <a:spcPct val="0"/>
              </a:spcAft>
              <a:defRPr sz="3300" b="1">
                <a:solidFill>
                  <a:schemeClr val="tx2"/>
                </a:solidFill>
                <a:latin typeface="Arial" charset="0"/>
              </a:defRPr>
            </a:lvl8pPr>
            <a:lvl9pPr marL="3960038" indent="-232943" algn="ctr" defTabSz="949568" eaLnBrk="0" fontAlgn="base" hangingPunct="0">
              <a:spcBef>
                <a:spcPct val="50000"/>
              </a:spcBef>
              <a:spcAft>
                <a:spcPct val="0"/>
              </a:spcAft>
              <a:defRPr sz="3300" b="1">
                <a:solidFill>
                  <a:schemeClr val="tx2"/>
                </a:solidFill>
                <a:latin typeface="Arial" charset="0"/>
              </a:defRPr>
            </a:lvl9pPr>
          </a:lstStyle>
          <a:p>
            <a:fld id="{C80AFADA-FF26-49EF-B99A-7FF4E701676E}" type="slidenum">
              <a:rPr lang="en-US" altLang="en-US" sz="1300" b="0">
                <a:solidFill>
                  <a:prstClr val="black"/>
                </a:solidFill>
              </a:rPr>
              <a:pPr/>
              <a:t>25</a:t>
            </a:fld>
            <a:endParaRPr lang="en-US" altLang="en-US" sz="1300" b="0">
              <a:solidFill>
                <a:prstClr val="black"/>
              </a:solidFill>
            </a:endParaRPr>
          </a:p>
        </p:txBody>
      </p:sp>
      <p:sp>
        <p:nvSpPr>
          <p:cNvPr id="97283" name="Rectangle 4"/>
          <p:cNvSpPr>
            <a:spLocks noGrp="1" noRot="1" noChangeAspect="1" noChangeArrowheads="1" noTextEdit="1"/>
          </p:cNvSpPr>
          <p:nvPr>
            <p:ph type="sldImg"/>
          </p:nvPr>
        </p:nvSpPr>
        <p:spPr>
          <a:xfrm>
            <a:off x="1181100" y="696913"/>
            <a:ext cx="4648200" cy="3486150"/>
          </a:xfrm>
          <a:ln/>
        </p:spPr>
      </p:sp>
      <p:sp>
        <p:nvSpPr>
          <p:cNvPr id="9728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Only the symptoms with significantly different rates of occurrence between the Diet Groups are displayed.</a:t>
            </a:r>
          </a:p>
        </p:txBody>
      </p:sp>
    </p:spTree>
    <p:extLst>
      <p:ext uri="{BB962C8B-B14F-4D97-AF65-F5344CB8AC3E}">
        <p14:creationId xmlns:p14="http://schemas.microsoft.com/office/powerpoint/2010/main" val="33961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charset="0"/>
              </a:defRPr>
            </a:lvl1pPr>
            <a:lvl2pPr marL="757066" indent="-291179">
              <a:defRPr baseline="-25000">
                <a:solidFill>
                  <a:schemeClr val="tx1"/>
                </a:solidFill>
                <a:latin typeface="Arial" charset="0"/>
              </a:defRPr>
            </a:lvl2pPr>
            <a:lvl3pPr marL="1164717" indent="-232943">
              <a:defRPr baseline="-25000">
                <a:solidFill>
                  <a:schemeClr val="tx1"/>
                </a:solidFill>
                <a:latin typeface="Arial" charset="0"/>
              </a:defRPr>
            </a:lvl3pPr>
            <a:lvl4pPr marL="1630604" indent="-232943">
              <a:defRPr baseline="-25000">
                <a:solidFill>
                  <a:schemeClr val="tx1"/>
                </a:solidFill>
                <a:latin typeface="Arial" charset="0"/>
              </a:defRPr>
            </a:lvl4pPr>
            <a:lvl5pPr marL="2096491" indent="-232943">
              <a:defRPr baseline="-25000">
                <a:solidFill>
                  <a:schemeClr val="tx1"/>
                </a:solidFill>
                <a:latin typeface="Arial" charset="0"/>
              </a:defRPr>
            </a:lvl5pPr>
            <a:lvl6pPr marL="2562377" indent="-232943" eaLnBrk="0" fontAlgn="base" hangingPunct="0">
              <a:spcBef>
                <a:spcPct val="0"/>
              </a:spcBef>
              <a:spcAft>
                <a:spcPct val="0"/>
              </a:spcAft>
              <a:defRPr baseline="-25000">
                <a:solidFill>
                  <a:schemeClr val="tx1"/>
                </a:solidFill>
                <a:latin typeface="Arial" charset="0"/>
              </a:defRPr>
            </a:lvl6pPr>
            <a:lvl7pPr marL="3028264" indent="-232943" eaLnBrk="0" fontAlgn="base" hangingPunct="0">
              <a:spcBef>
                <a:spcPct val="0"/>
              </a:spcBef>
              <a:spcAft>
                <a:spcPct val="0"/>
              </a:spcAft>
              <a:defRPr baseline="-25000">
                <a:solidFill>
                  <a:schemeClr val="tx1"/>
                </a:solidFill>
                <a:latin typeface="Arial" charset="0"/>
              </a:defRPr>
            </a:lvl7pPr>
            <a:lvl8pPr marL="3494151" indent="-232943" eaLnBrk="0" fontAlgn="base" hangingPunct="0">
              <a:spcBef>
                <a:spcPct val="0"/>
              </a:spcBef>
              <a:spcAft>
                <a:spcPct val="0"/>
              </a:spcAft>
              <a:defRPr baseline="-25000">
                <a:solidFill>
                  <a:schemeClr val="tx1"/>
                </a:solidFill>
                <a:latin typeface="Arial" charset="0"/>
              </a:defRPr>
            </a:lvl8pPr>
            <a:lvl9pPr marL="3960038" indent="-232943" eaLnBrk="0" fontAlgn="base" hangingPunct="0">
              <a:spcBef>
                <a:spcPct val="0"/>
              </a:spcBef>
              <a:spcAft>
                <a:spcPct val="0"/>
              </a:spcAft>
              <a:defRPr baseline="-25000">
                <a:solidFill>
                  <a:schemeClr val="tx1"/>
                </a:solidFill>
                <a:latin typeface="Arial" charset="0"/>
              </a:defRPr>
            </a:lvl9pPr>
          </a:lstStyle>
          <a:p>
            <a:fld id="{4BC14AB1-43D2-44BC-88BD-A3522FFA5535}" type="slidenum">
              <a:rPr lang="en-US" altLang="en-US"/>
              <a:pPr/>
              <a:t>30</a:t>
            </a:fld>
            <a:endParaRPr lang="en-US" altLang="en-US"/>
          </a:p>
        </p:txBody>
      </p:sp>
      <p:sp>
        <p:nvSpPr>
          <p:cNvPr id="15363" name="Rectangle 2"/>
          <p:cNvSpPr>
            <a:spLocks noGrp="1" noRot="1" noChangeAspect="1" noChangeArrowheads="1" noTextEdit="1"/>
          </p:cNvSpPr>
          <p:nvPr>
            <p:ph type="sldImg"/>
          </p:nvPr>
        </p:nvSpPr>
        <p:spPr>
          <a:xfrm>
            <a:off x="2792413" y="4089400"/>
            <a:ext cx="3505200" cy="2628900"/>
          </a:xfrm>
          <a:ln/>
        </p:spPr>
      </p:sp>
      <p:sp>
        <p:nvSpPr>
          <p:cNvPr id="15364" name="Rectangle 3"/>
          <p:cNvSpPr>
            <a:spLocks noGrp="1" noChangeArrowheads="1"/>
          </p:cNvSpPr>
          <p:nvPr>
            <p:ph type="body" idx="1"/>
          </p:nvPr>
        </p:nvSpPr>
        <p:spPr>
          <a:xfrm>
            <a:off x="1239520" y="467360"/>
            <a:ext cx="6817360" cy="3154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charset="0"/>
              </a:defRPr>
            </a:lvl1pPr>
            <a:lvl2pPr marL="757066" indent="-291179">
              <a:defRPr baseline="-25000">
                <a:solidFill>
                  <a:schemeClr val="tx1"/>
                </a:solidFill>
                <a:latin typeface="Arial" charset="0"/>
              </a:defRPr>
            </a:lvl2pPr>
            <a:lvl3pPr marL="1164717" indent="-232943">
              <a:defRPr baseline="-25000">
                <a:solidFill>
                  <a:schemeClr val="tx1"/>
                </a:solidFill>
                <a:latin typeface="Arial" charset="0"/>
              </a:defRPr>
            </a:lvl3pPr>
            <a:lvl4pPr marL="1630604" indent="-232943">
              <a:defRPr baseline="-25000">
                <a:solidFill>
                  <a:schemeClr val="tx1"/>
                </a:solidFill>
                <a:latin typeface="Arial" charset="0"/>
              </a:defRPr>
            </a:lvl4pPr>
            <a:lvl5pPr marL="2096491" indent="-232943">
              <a:defRPr baseline="-25000">
                <a:solidFill>
                  <a:schemeClr val="tx1"/>
                </a:solidFill>
                <a:latin typeface="Arial" charset="0"/>
              </a:defRPr>
            </a:lvl5pPr>
            <a:lvl6pPr marL="2562377" indent="-232943" eaLnBrk="0" fontAlgn="base" hangingPunct="0">
              <a:spcBef>
                <a:spcPct val="0"/>
              </a:spcBef>
              <a:spcAft>
                <a:spcPct val="0"/>
              </a:spcAft>
              <a:defRPr baseline="-25000">
                <a:solidFill>
                  <a:schemeClr val="tx1"/>
                </a:solidFill>
                <a:latin typeface="Arial" charset="0"/>
              </a:defRPr>
            </a:lvl6pPr>
            <a:lvl7pPr marL="3028264" indent="-232943" eaLnBrk="0" fontAlgn="base" hangingPunct="0">
              <a:spcBef>
                <a:spcPct val="0"/>
              </a:spcBef>
              <a:spcAft>
                <a:spcPct val="0"/>
              </a:spcAft>
              <a:defRPr baseline="-25000">
                <a:solidFill>
                  <a:schemeClr val="tx1"/>
                </a:solidFill>
                <a:latin typeface="Arial" charset="0"/>
              </a:defRPr>
            </a:lvl7pPr>
            <a:lvl8pPr marL="3494151" indent="-232943" eaLnBrk="0" fontAlgn="base" hangingPunct="0">
              <a:spcBef>
                <a:spcPct val="0"/>
              </a:spcBef>
              <a:spcAft>
                <a:spcPct val="0"/>
              </a:spcAft>
              <a:defRPr baseline="-25000">
                <a:solidFill>
                  <a:schemeClr val="tx1"/>
                </a:solidFill>
                <a:latin typeface="Arial" charset="0"/>
              </a:defRPr>
            </a:lvl8pPr>
            <a:lvl9pPr marL="3960038" indent="-232943" eaLnBrk="0" fontAlgn="base" hangingPunct="0">
              <a:spcBef>
                <a:spcPct val="0"/>
              </a:spcBef>
              <a:spcAft>
                <a:spcPct val="0"/>
              </a:spcAft>
              <a:defRPr baseline="-25000">
                <a:solidFill>
                  <a:schemeClr val="tx1"/>
                </a:solidFill>
                <a:latin typeface="Arial" charset="0"/>
              </a:defRPr>
            </a:lvl9pPr>
          </a:lstStyle>
          <a:p>
            <a:fld id="{24FA1471-8980-4D60-8E9B-7ABFE3810061}" type="slidenum">
              <a:rPr lang="en-US" altLang="en-US"/>
              <a:pPr/>
              <a:t>31</a:t>
            </a:fld>
            <a:endParaRPr lang="en-US" altLang="en-US"/>
          </a:p>
        </p:txBody>
      </p:sp>
      <p:sp>
        <p:nvSpPr>
          <p:cNvPr id="16387" name="Rectangle 2"/>
          <p:cNvSpPr>
            <a:spLocks noGrp="1" noRot="1" noChangeAspect="1" noChangeArrowheads="1" noTextEdit="1"/>
          </p:cNvSpPr>
          <p:nvPr>
            <p:ph type="sldImg"/>
          </p:nvPr>
        </p:nvSpPr>
        <p:spPr>
          <a:xfrm>
            <a:off x="2895600" y="3797300"/>
            <a:ext cx="3505200" cy="2628900"/>
          </a:xfrm>
          <a:ln/>
        </p:spPr>
      </p:sp>
      <p:sp>
        <p:nvSpPr>
          <p:cNvPr id="16388" name="Rectangle 3"/>
          <p:cNvSpPr>
            <a:spLocks noGrp="1" noChangeArrowheads="1"/>
          </p:cNvSpPr>
          <p:nvPr>
            <p:ph type="body" idx="1"/>
          </p:nvPr>
        </p:nvSpPr>
        <p:spPr>
          <a:xfrm>
            <a:off x="1239520" y="467360"/>
            <a:ext cx="6817360" cy="3154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2"/>
              </a:buClr>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over_matrix.jpg"/>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2" name="Title 1"/>
          <p:cNvSpPr>
            <a:spLocks noGrp="1"/>
          </p:cNvSpPr>
          <p:nvPr>
            <p:ph type="ctrTitle"/>
          </p:nvPr>
        </p:nvSpPr>
        <p:spPr>
          <a:xfrm>
            <a:off x="987552" y="2852928"/>
            <a:ext cx="6391656" cy="1470025"/>
          </a:xfrm>
        </p:spPr>
        <p:txBody>
          <a:bodyPr/>
          <a:lstStyle>
            <a:lvl1pPr>
              <a:defRPr>
                <a:solidFill>
                  <a:srgbClr val="FFFFFF"/>
                </a:solidFill>
              </a:defRPr>
            </a:lvl1pPr>
          </a:lstStyle>
          <a:p>
            <a:r>
              <a:rPr lang="en-US" smtClean="0"/>
              <a:t>Click to edit Master title style</a:t>
            </a:r>
            <a:endParaRPr lang="en-US"/>
          </a:p>
        </p:txBody>
      </p:sp>
      <p:pic>
        <p:nvPicPr>
          <p:cNvPr id="8" name="New picture"/>
          <p:cNvPicPr/>
          <p:nvPr/>
        </p:nvPicPr>
        <p:blipFill dpi="0">
          <a:blip r:embed="rId3"/>
          <a:stretch/>
        </p:blipFill>
        <p:spPr>
          <a:xfrm>
            <a:off x="1066800" y="5524500"/>
            <a:ext cx="5486400" cy="914400"/>
          </a:xfrm>
          <a:prstGeom prst="rect">
            <a:avLst/>
          </a:prstGeom>
        </p:spPr>
      </p:pic>
    </p:spTree>
    <p:extLst>
      <p:ext uri="{BB962C8B-B14F-4D97-AF65-F5344CB8AC3E}">
        <p14:creationId xmlns:p14="http://schemas.microsoft.com/office/powerpoint/2010/main" val="301938389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355364524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311454655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4089" y="423863"/>
            <a:ext cx="749582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4089" y="1709739"/>
            <a:ext cx="7495822" cy="4402137"/>
          </a:xfrm>
        </p:spPr>
        <p:txBody>
          <a:bodyPr/>
          <a:lstStyle/>
          <a:p>
            <a:pPr lvl="0"/>
            <a:endParaRPr lang="en-US" noProof="0" smtClean="0"/>
          </a:p>
        </p:txBody>
      </p:sp>
    </p:spTree>
    <p:extLst>
      <p:ext uri="{BB962C8B-B14F-4D97-AF65-F5344CB8AC3E}">
        <p14:creationId xmlns:p14="http://schemas.microsoft.com/office/powerpoint/2010/main" val="142919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7E9ED-D8B4-4207-8376-8BE15CD20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975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E42CB-9375-4633-9774-4074F3B643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6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956B78-634A-4C52-BA7F-E56D4139D5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78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8447D8-096A-43F3-861C-DD7D50EE4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66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555CEC-1FEE-4367-970F-9153EE85F9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270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B86800-DFF9-4C57-92C4-D26863A74A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388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2F4F2C-A146-4DC0-B3C0-DB8690325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573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328591714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5EEE06-E3F0-43B2-B1E2-2781F93EC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81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086691-7694-40B1-BF17-282E2F3DF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98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DF88C9-60DB-4638-9811-D90FFFA038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514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CE6C9B-B62B-424A-8798-F3E32FBC9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50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CA4B2-78B3-45D0-A80C-D90E53A8A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862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0"/>
          </p:nvPr>
        </p:nvSpPr>
        <p:spPr>
          <a:xfrm>
            <a:off x="628650" y="3275041"/>
            <a:ext cx="5421313" cy="1471910"/>
          </a:xfrm>
        </p:spPr>
        <p:txBody>
          <a:body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29345046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862" y="78726"/>
            <a:ext cx="8285210" cy="659453"/>
          </a:xfrm>
        </p:spPr>
        <p:txBody>
          <a:bodyPr/>
          <a:lstStyle>
            <a:lvl1pPr>
              <a:defRPr>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1758511"/>
            <a:ext cx="6400800" cy="1752600"/>
          </a:xfrm>
        </p:spPr>
        <p:txBody>
          <a:bodyPr/>
          <a:lstStyle>
            <a:lvl1pPr marL="0" indent="0" algn="ctr">
              <a:buNone/>
              <a:defRPr>
                <a:solidFill>
                  <a:srgbClr val="4449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02031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454847"/>
                </a:solidFill>
              </a:defRPr>
            </a:lvl1pPr>
            <a:lvl2pPr>
              <a:defRPr>
                <a:solidFill>
                  <a:srgbClr val="454847"/>
                </a:solidFill>
              </a:defRPr>
            </a:lvl2pPr>
            <a:lvl3pPr>
              <a:defRPr>
                <a:solidFill>
                  <a:srgbClr val="454847"/>
                </a:solidFill>
              </a:defRPr>
            </a:lvl3pPr>
            <a:lvl4pPr>
              <a:defRPr>
                <a:solidFill>
                  <a:srgbClr val="454847"/>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03813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98529"/>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98529"/>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45816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7" y="1535113"/>
            <a:ext cx="4041775" cy="639763"/>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489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33726141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7089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12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89CCA-23FB-F64A-B55F-5BCDDB542837}"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83316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9CCA-23FB-F64A-B55F-5BCDDB542837}"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2804887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89CCA-23FB-F64A-B55F-5BCDDB542837}"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423186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89CCA-23FB-F64A-B55F-5BCDDB542837}"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2974479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89CCA-23FB-F64A-B55F-5BCDDB542837}"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2900375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89CCA-23FB-F64A-B55F-5BCDDB542837}"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447637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89CCA-23FB-F64A-B55F-5BCDDB542837}"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3632743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89CCA-23FB-F64A-B55F-5BCDDB542837}"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94179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3989423746"/>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89CCA-23FB-F64A-B55F-5BCDDB542837}"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2110001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9CCA-23FB-F64A-B55F-5BCDDB542837}"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402202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9CCA-23FB-F64A-B55F-5BCDDB542837}"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79428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281930493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10436407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94281445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137674552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63B1-7AC8-E144-A6E7-AC58FCFF4464}" type="slidenum">
              <a:rPr lang="en-US" smtClean="0"/>
              <a:t>‹#›</a:t>
            </a:fld>
            <a:endParaRPr lang="en-US"/>
          </a:p>
        </p:txBody>
      </p:sp>
    </p:spTree>
    <p:extLst>
      <p:ext uri="{BB962C8B-B14F-4D97-AF65-F5344CB8AC3E}">
        <p14:creationId xmlns:p14="http://schemas.microsoft.com/office/powerpoint/2010/main" val="335777897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nterior_matrix.jpg"/>
          <p:cNvPicPr>
            <a:picLocks noChangeAspect="1"/>
          </p:cNvPicPr>
          <p:nvPr/>
        </p:nvPicPr>
        <p:blipFill>
          <a:blip r:embed="rId14">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2" name="Title Placeholder 1"/>
          <p:cNvSpPr>
            <a:spLocks noGrp="1"/>
          </p:cNvSpPr>
          <p:nvPr>
            <p:ph type="title"/>
          </p:nvPr>
        </p:nvSpPr>
        <p:spPr>
          <a:xfrm>
            <a:off x="457200" y="726558"/>
            <a:ext cx="8229600" cy="691079"/>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E63B1-7AC8-E144-A6E7-AC58FCFF4464}" type="slidenum">
              <a:rPr lang="en-US" smtClean="0"/>
              <a:t>‹#›</a:t>
            </a:fld>
            <a:endParaRPr lang="en-US"/>
          </a:p>
        </p:txBody>
      </p:sp>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92271" y="92766"/>
            <a:ext cx="806950" cy="53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92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4" r:id="rId12"/>
  </p:sldLayoutIdLst>
  <p:transition/>
  <p:timing>
    <p:tnLst>
      <p:par>
        <p:cTn id="1" dur="indefinite" restart="never" nodeType="tmRoot"/>
      </p:par>
    </p:tnLst>
  </p:timing>
  <p:hf hdr="0" ftr="0" dt="0"/>
  <p:txStyles>
    <p:titleStyle>
      <a:lvl1pPr algn="l" defTabSz="457200" rtl="0" eaLnBrk="1" latinLnBrk="0" hangingPunct="1">
        <a:spcBef>
          <a:spcPct val="0"/>
        </a:spcBef>
        <a:buNone/>
        <a:defRPr sz="40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1A039CD5-9654-4D8D-849A-883A162C3D0D}"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620538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28650" y="3284860"/>
            <a:ext cx="5828794" cy="986218"/>
          </a:xfrm>
          <a:prstGeom prst="rect">
            <a:avLst/>
          </a:prstGeom>
        </p:spPr>
        <p:txBody>
          <a:bodyPr vert="horz" lIns="91440" tIns="45720" rIns="91440" bIns="45720" rtlCol="0">
            <a:normAutofit/>
          </a:bodyPr>
          <a:lstStyle/>
          <a:p>
            <a:pPr lvl="0"/>
            <a:r>
              <a:rPr lang="en-US" dirty="0"/>
              <a:t>Click to edit Master text styles</a:t>
            </a:r>
          </a:p>
        </p:txBody>
      </p:sp>
      <p:sp>
        <p:nvSpPr>
          <p:cNvPr id="11" name="Title Placeholder 10"/>
          <p:cNvSpPr>
            <a:spLocks noGrp="1"/>
          </p:cNvSpPr>
          <p:nvPr>
            <p:ph type="title"/>
          </p:nvPr>
        </p:nvSpPr>
        <p:spPr>
          <a:xfrm>
            <a:off x="628651" y="1645532"/>
            <a:ext cx="5974451" cy="1326058"/>
          </a:xfrm>
          <a:prstGeom prst="rect">
            <a:avLst/>
          </a:prstGeom>
        </p:spPr>
        <p:txBody>
          <a:bodyPr vert="horz" lIns="91440" tIns="45720" rIns="91440" bIns="45720" rtlCol="0" anchor="ctr">
            <a:normAutofit/>
          </a:bodyPr>
          <a:lstStyle/>
          <a:p>
            <a:r>
              <a:rPr lang="en-US"/>
              <a:t>Click to edit Master title style</a:t>
            </a: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t="18888" b="25438"/>
          <a:stretch/>
        </p:blipFill>
        <p:spPr>
          <a:xfrm>
            <a:off x="746362" y="5751871"/>
            <a:ext cx="5114554" cy="626807"/>
          </a:xfrm>
          <a:prstGeom prst="rect">
            <a:avLst/>
          </a:prstGeom>
        </p:spPr>
      </p:pic>
    </p:spTree>
    <p:extLst>
      <p:ext uri="{BB962C8B-B14F-4D97-AF65-F5344CB8AC3E}">
        <p14:creationId xmlns:p14="http://schemas.microsoft.com/office/powerpoint/2010/main" val="3596187323"/>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txStyles>
    <p:titleStyle>
      <a:lvl1pPr algn="l" defTabSz="857250" rtl="0" eaLnBrk="1" latinLnBrk="0" hangingPunct="1">
        <a:lnSpc>
          <a:spcPct val="90000"/>
        </a:lnSpc>
        <a:spcBef>
          <a:spcPct val="0"/>
        </a:spcBef>
        <a:buNone/>
        <a:defRPr sz="4688" kern="1200" baseline="0">
          <a:solidFill>
            <a:schemeClr val="bg2"/>
          </a:solidFill>
          <a:latin typeface="+mj-lt"/>
          <a:ea typeface="+mj-ea"/>
          <a:cs typeface="+mj-cs"/>
        </a:defRPr>
      </a:lvl1pPr>
    </p:titleStyle>
    <p:bodyStyle>
      <a:lvl1pPr marL="0" indent="0" algn="l" defTabSz="857250" rtl="0" eaLnBrk="1" latinLnBrk="0" hangingPunct="1">
        <a:lnSpc>
          <a:spcPct val="90000"/>
        </a:lnSpc>
        <a:spcBef>
          <a:spcPts val="938"/>
        </a:spcBef>
        <a:buFontTx/>
        <a:buNone/>
        <a:defRPr sz="2625" kern="1200" baseline="0">
          <a:solidFill>
            <a:schemeClr val="bg2"/>
          </a:solidFill>
          <a:latin typeface="+mn-lt"/>
          <a:ea typeface="+mn-ea"/>
          <a:cs typeface="+mn-cs"/>
        </a:defRPr>
      </a:lvl1pPr>
      <a:lvl2pPr marL="642938" indent="-214313" algn="l" defTabSz="857250" rtl="0" eaLnBrk="1" latinLnBrk="0" hangingPunct="1">
        <a:lnSpc>
          <a:spcPct val="90000"/>
        </a:lnSpc>
        <a:spcBef>
          <a:spcPts val="469"/>
        </a:spcBef>
        <a:buFont typeface="Arial"/>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OMA PPT Template Widescreen Body green.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194734"/>
            <a:ext cx="8229600" cy="4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051985"/>
            <a:ext cx="8229600" cy="507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pic>
        <p:nvPicPr>
          <p:cNvPr id="2053" name="Picture 13" descr="OMA CMYK FINAL no tag.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15263" y="5930901"/>
            <a:ext cx="1104900" cy="70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4"/>
          <p:cNvSpPr>
            <a:spLocks noChangeArrowheads="1"/>
          </p:cNvSpPr>
          <p:nvPr/>
        </p:nvSpPr>
        <p:spPr bwMode="auto">
          <a:xfrm>
            <a:off x="195263" y="6294967"/>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fld id="{F99BAE0F-582C-4830-9A97-26D35697FE27}" type="slidenum">
              <a:rPr lang="en-US" altLang="en-US" sz="1000" b="1">
                <a:solidFill>
                  <a:srgbClr val="EE7623"/>
                </a:solidFill>
                <a:latin typeface="Arial" panose="020B0604020202020204" pitchFamily="34" charset="0"/>
                <a:cs typeface="Arial" panose="020B0604020202020204" pitchFamily="34" charset="0"/>
              </a:rPr>
              <a:pPr eaLnBrk="1" hangingPunct="1"/>
              <a:t>‹#›</a:t>
            </a:fld>
            <a:endParaRPr lang="en-US" altLang="en-US" sz="1000" b="1">
              <a:solidFill>
                <a:srgbClr val="EE76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0667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l" defTabSz="457200" rtl="0" fontAlgn="base">
        <a:spcBef>
          <a:spcPct val="0"/>
        </a:spcBef>
        <a:spcAft>
          <a:spcPct val="0"/>
        </a:spcAft>
        <a:defRPr sz="2200" kern="1200">
          <a:solidFill>
            <a:schemeClr val="bg1"/>
          </a:solidFill>
          <a:latin typeface="Arial"/>
          <a:ea typeface="+mj-ea"/>
          <a:cs typeface="Arial"/>
        </a:defRPr>
      </a:lvl1pPr>
      <a:lvl2pPr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2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000" kern="1200">
          <a:solidFill>
            <a:srgbClr val="454847"/>
          </a:solidFill>
          <a:latin typeface="Arial"/>
          <a:ea typeface="+mn-ea"/>
          <a:cs typeface="Arial"/>
        </a:defRPr>
      </a:lvl1pPr>
      <a:lvl2pPr marL="742950" indent="-285750" algn="l" defTabSz="457200" rtl="0" fontAlgn="base">
        <a:spcBef>
          <a:spcPct val="20000"/>
        </a:spcBef>
        <a:spcAft>
          <a:spcPct val="0"/>
        </a:spcAft>
        <a:buFont typeface="Arial" panose="020B0604020202020204" pitchFamily="34" charset="0"/>
        <a:buChar char="–"/>
        <a:defRPr sz="2400" kern="1200">
          <a:solidFill>
            <a:srgbClr val="454847"/>
          </a:solidFill>
          <a:latin typeface="Arial"/>
          <a:ea typeface="+mn-ea"/>
          <a:cs typeface="Arial"/>
        </a:defRPr>
      </a:lvl2pPr>
      <a:lvl3pPr marL="1143000" indent="-228600" algn="l" defTabSz="457200" rtl="0" fontAlgn="base">
        <a:spcBef>
          <a:spcPct val="20000"/>
        </a:spcBef>
        <a:spcAft>
          <a:spcPct val="0"/>
        </a:spcAft>
        <a:buFont typeface="Arial" panose="020B0604020202020204" pitchFamily="34" charset="0"/>
        <a:buChar char="•"/>
        <a:defRPr sz="2200" kern="1200">
          <a:solidFill>
            <a:srgbClr val="454847"/>
          </a:solidFill>
          <a:latin typeface="Arial"/>
          <a:ea typeface="+mn-ea"/>
          <a:cs typeface="Arial"/>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454847"/>
          </a:solidFill>
          <a:latin typeface="Arial"/>
          <a:ea typeface="+mn-ea"/>
          <a:cs typeface="Arial"/>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45484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89CCA-23FB-F64A-B55F-5BCDDB542837}" type="datetimeFigureOut">
              <a:rPr lang="en-US" smtClean="0"/>
              <a:t>9/23/2021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0EAC-B57E-C34A-A2A4-BEBA5E5421E4}" type="slidenum">
              <a:rPr lang="en-US" smtClean="0"/>
              <a:t>‹#›</a:t>
            </a:fld>
            <a:endParaRPr lang="en-US"/>
          </a:p>
        </p:txBody>
      </p:sp>
    </p:spTree>
    <p:extLst>
      <p:ext uri="{BB962C8B-B14F-4D97-AF65-F5344CB8AC3E}">
        <p14:creationId xmlns:p14="http://schemas.microsoft.com/office/powerpoint/2010/main" val="27580364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39722" y="1398840"/>
            <a:ext cx="6220307" cy="1590483"/>
          </a:xfrm>
          <a:prstGeom prst="rect">
            <a:avLst/>
          </a:prstGeom>
        </p:spPr>
        <p:txBody>
          <a:bodyPr vert="horz" lIns="91440" tIns="45720" rIns="91440" bIns="45720" rtlCol="0" anchor="ctr">
            <a:normAutofit/>
          </a:bodyPr>
          <a:lstStyle>
            <a:lvl1pPr algn="l" defTabSz="857250" rtl="0" eaLnBrk="1" latinLnBrk="0" hangingPunct="1">
              <a:lnSpc>
                <a:spcPct val="90000"/>
              </a:lnSpc>
              <a:spcBef>
                <a:spcPct val="0"/>
              </a:spcBef>
              <a:buNone/>
              <a:defRPr sz="4688" kern="1200" baseline="0">
                <a:solidFill>
                  <a:schemeClr val="bg2"/>
                </a:solidFill>
                <a:latin typeface="+mj-lt"/>
                <a:ea typeface="+mj-ea"/>
                <a:cs typeface="+mj-cs"/>
              </a:defRPr>
            </a:lvl1pPr>
          </a:lstStyle>
          <a:p>
            <a:r>
              <a:rPr lang="en-US" sz="3600" b="1" dirty="0">
                <a:effectLst>
                  <a:outerShdw blurRad="38100" dist="38100" dir="2700000" algn="tl">
                    <a:srgbClr val="000000">
                      <a:alpha val="43137"/>
                    </a:srgbClr>
                  </a:outerShdw>
                </a:effectLst>
                <a:latin typeface="+mn-lt"/>
              </a:rPr>
              <a:t>Science and Practice of Low-carbohydrate Ketogenic Diets</a:t>
            </a:r>
            <a:endParaRPr lang="en-US" sz="2000" b="1" dirty="0">
              <a:effectLst>
                <a:outerShdw blurRad="38100" dist="38100" dir="2700000" algn="tl">
                  <a:srgbClr val="000000">
                    <a:alpha val="43137"/>
                  </a:srgbClr>
                </a:outerShdw>
              </a:effectLst>
              <a:latin typeface="+mn-lt"/>
            </a:endParaRPr>
          </a:p>
        </p:txBody>
      </p:sp>
      <p:pic>
        <p:nvPicPr>
          <p:cNvPr id="9" name="Picture 8"/>
          <p:cNvPicPr>
            <a:picLocks noChangeAspect="1"/>
          </p:cNvPicPr>
          <p:nvPr/>
        </p:nvPicPr>
        <p:blipFill>
          <a:blip r:embed="rId2"/>
          <a:stretch>
            <a:fillRect/>
          </a:stretch>
        </p:blipFill>
        <p:spPr>
          <a:xfrm>
            <a:off x="7439328" y="2340539"/>
            <a:ext cx="1147848" cy="761890"/>
          </a:xfrm>
          <a:prstGeom prst="rect">
            <a:avLst/>
          </a:prstGeom>
        </p:spPr>
      </p:pic>
      <p:sp>
        <p:nvSpPr>
          <p:cNvPr id="10" name="TextBox 9"/>
          <p:cNvSpPr txBox="1"/>
          <p:nvPr/>
        </p:nvSpPr>
        <p:spPr>
          <a:xfrm>
            <a:off x="657546" y="3350186"/>
            <a:ext cx="6951567" cy="1323439"/>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William S. Yancy, Jr, MD MHS FTOS</a:t>
            </a:r>
          </a:p>
          <a:p>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 Duke Lifestyle and Weight Management Center</a:t>
            </a:r>
          </a:p>
          <a:p>
            <a:endPar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Associate Professor of Medicine, Duke University</a:t>
            </a:r>
          </a:p>
        </p:txBody>
      </p:sp>
    </p:spTree>
    <p:extLst>
      <p:ext uri="{BB962C8B-B14F-4D97-AF65-F5344CB8AC3E}">
        <p14:creationId xmlns:p14="http://schemas.microsoft.com/office/powerpoint/2010/main" val="1022906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41" y="679143"/>
            <a:ext cx="8694518" cy="1143000"/>
          </a:xfrm>
        </p:spPr>
        <p:txBody>
          <a:bodyPr>
            <a:normAutofit/>
          </a:bodyPr>
          <a:lstStyle/>
          <a:p>
            <a:r>
              <a:rPr lang="en-US" sz="3200" b="1" dirty="0" smtClean="0"/>
              <a:t>ADVANCE Trial: Annual Rates of Severe Hypoglycemia</a:t>
            </a:r>
            <a:endParaRPr lang="en-US" sz="3200" b="1"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0" t="4046" r="2644" b="52807"/>
          <a:stretch/>
        </p:blipFill>
        <p:spPr bwMode="auto">
          <a:xfrm>
            <a:off x="224741" y="1729073"/>
            <a:ext cx="7077259" cy="48995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a:spLocks noChangeArrowheads="1"/>
          </p:cNvSpPr>
          <p:nvPr/>
        </p:nvSpPr>
        <p:spPr bwMode="auto">
          <a:xfrm>
            <a:off x="5554052" y="6355070"/>
            <a:ext cx="3380096"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9pPr>
          </a:lstStyle>
          <a:p>
            <a:pPr algn="r">
              <a:tabLst>
                <a:tab pos="723900" algn="l"/>
                <a:tab pos="1447800" algn="l"/>
                <a:tab pos="2171700" algn="l"/>
                <a:tab pos="2895600" algn="l"/>
                <a:tab pos="3619500" algn="l"/>
              </a:tabLst>
            </a:pPr>
            <a:r>
              <a:rPr lang="en-US" altLang="en-US" sz="1800" b="1" i="1" dirty="0" err="1">
                <a:solidFill>
                  <a:schemeClr val="accent1">
                    <a:lumMod val="60000"/>
                    <a:lumOff val="40000"/>
                  </a:schemeClr>
                </a:solidFill>
                <a:latin typeface="Arial" panose="020B0604020202020204" pitchFamily="34" charset="0"/>
                <a:ea typeface="+mn-ea"/>
                <a:cs typeface="Arial" panose="020B0604020202020204" pitchFamily="34" charset="0"/>
              </a:rPr>
              <a:t>Zoungas</a:t>
            </a:r>
            <a:r>
              <a:rPr lang="en-US" altLang="en-US" sz="1800" b="1" i="1" dirty="0">
                <a:solidFill>
                  <a:schemeClr val="accent1">
                    <a:lumMod val="60000"/>
                    <a:lumOff val="40000"/>
                  </a:schemeClr>
                </a:solidFill>
                <a:latin typeface="Arial" panose="020B0604020202020204" pitchFamily="34" charset="0"/>
                <a:ea typeface="+mn-ea"/>
                <a:cs typeface="Arial" panose="020B0604020202020204" pitchFamily="34" charset="0"/>
              </a:rPr>
              <a:t> S, NEJM, </a:t>
            </a:r>
            <a:r>
              <a:rPr lang="en-US" altLang="en-US" sz="1800" b="1" i="1" dirty="0" smtClean="0">
                <a:solidFill>
                  <a:schemeClr val="accent1">
                    <a:lumMod val="60000"/>
                    <a:lumOff val="40000"/>
                  </a:schemeClr>
                </a:solidFill>
                <a:latin typeface="Arial" panose="020B0604020202020204" pitchFamily="34" charset="0"/>
                <a:ea typeface="+mn-ea"/>
                <a:cs typeface="Arial" panose="020B0604020202020204" pitchFamily="34" charset="0"/>
              </a:rPr>
              <a:t>2010.</a:t>
            </a:r>
            <a:endParaRPr lang="en-US" altLang="en-US" sz="2200" b="1"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7346244" y="2743200"/>
            <a:ext cx="1587904" cy="23007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ea typeface="IPAMincho" charset="0"/>
                <a:cs typeface="IPAMincho" charset="0"/>
              </a:defRPr>
            </a:lvl9pPr>
          </a:lstStyle>
          <a:p>
            <a:pPr algn="l">
              <a:tabLst>
                <a:tab pos="723900" algn="l"/>
                <a:tab pos="1447800" algn="l"/>
                <a:tab pos="2171700" algn="l"/>
                <a:tab pos="2895600" algn="l"/>
                <a:tab pos="3619500" algn="l"/>
              </a:tabLst>
            </a:pPr>
            <a:r>
              <a:rPr lang="en-US" altLang="en-US" sz="2400" b="1" dirty="0" smtClean="0">
                <a:solidFill>
                  <a:schemeClr val="tx1"/>
                </a:solidFill>
                <a:latin typeface="Arial" panose="020B0604020202020204" pitchFamily="34" charset="0"/>
                <a:cs typeface="Arial" panose="020B0604020202020204" pitchFamily="34" charset="0"/>
              </a:rPr>
              <a:t>HR=1.50 for those</a:t>
            </a:r>
            <a:endParaRPr lang="en-US" altLang="en-US" sz="2400" b="1" dirty="0">
              <a:solidFill>
                <a:schemeClr val="tx1"/>
              </a:solidFill>
              <a:latin typeface="Arial" panose="020B0604020202020204" pitchFamily="34" charset="0"/>
              <a:cs typeface="Arial" panose="020B0604020202020204" pitchFamily="34" charset="0"/>
            </a:endParaRPr>
          </a:p>
          <a:p>
            <a:pPr algn="l">
              <a:tabLst>
                <a:tab pos="723900" algn="l"/>
                <a:tab pos="1447800" algn="l"/>
                <a:tab pos="2171700" algn="l"/>
                <a:tab pos="2895600" algn="l"/>
                <a:tab pos="3619500" algn="l"/>
              </a:tabLst>
            </a:pPr>
            <a:r>
              <a:rPr lang="en-US" altLang="en-US" sz="2400" b="1" dirty="0">
                <a:solidFill>
                  <a:schemeClr val="tx1"/>
                </a:solidFill>
                <a:latin typeface="Arial" panose="020B0604020202020204" pitchFamily="34" charset="0"/>
                <a:ea typeface="+mn-ea"/>
                <a:cs typeface="Arial" panose="020B0604020202020204" pitchFamily="34" charset="0"/>
              </a:rPr>
              <a:t>t</a:t>
            </a:r>
            <a:r>
              <a:rPr lang="en-US" altLang="en-US" sz="2400" b="1" dirty="0" smtClean="0">
                <a:solidFill>
                  <a:schemeClr val="tx1"/>
                </a:solidFill>
                <a:latin typeface="Arial" panose="020B0604020202020204" pitchFamily="34" charset="0"/>
                <a:ea typeface="+mn-ea"/>
                <a:cs typeface="Arial" panose="020B0604020202020204" pitchFamily="34" charset="0"/>
              </a:rPr>
              <a:t>aking </a:t>
            </a:r>
            <a:r>
              <a:rPr lang="en-US" altLang="en-US" sz="2400" b="1" dirty="0">
                <a:solidFill>
                  <a:schemeClr val="tx1"/>
                </a:solidFill>
                <a:latin typeface="Arial" panose="020B0604020202020204" pitchFamily="34" charset="0"/>
                <a:ea typeface="+mn-ea"/>
                <a:cs typeface="Arial" panose="020B0604020202020204" pitchFamily="34" charset="0"/>
              </a:rPr>
              <a:t>2 or more </a:t>
            </a:r>
            <a:r>
              <a:rPr lang="en-US" altLang="en-US" sz="2400" b="1" dirty="0" smtClean="0">
                <a:solidFill>
                  <a:schemeClr val="tx1"/>
                </a:solidFill>
                <a:latin typeface="Arial" panose="020B0604020202020204" pitchFamily="34" charset="0"/>
                <a:ea typeface="+mn-ea"/>
                <a:cs typeface="Arial" panose="020B0604020202020204" pitchFamily="34" charset="0"/>
              </a:rPr>
              <a:t>oral agents </a:t>
            </a:r>
          </a:p>
          <a:p>
            <a:pPr algn="l">
              <a:tabLst>
                <a:tab pos="723900" algn="l"/>
                <a:tab pos="1447800" algn="l"/>
                <a:tab pos="2171700" algn="l"/>
                <a:tab pos="2895600" algn="l"/>
                <a:tab pos="3619500" algn="l"/>
              </a:tabLst>
            </a:pPr>
            <a:endParaRPr lang="en-US" altLang="en-US" sz="2400" b="1"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41824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595315" y="600791"/>
            <a:ext cx="7953375" cy="1143000"/>
          </a:xfrm>
        </p:spPr>
        <p:txBody>
          <a:bodyPr>
            <a:normAutofit/>
          </a:bodyPr>
          <a:lstStyle/>
          <a:p>
            <a:pPr eaLnBrk="1" hangingPunct="1">
              <a:defRPr/>
            </a:pPr>
            <a:r>
              <a:rPr lang="en-US" sz="3200" b="1" dirty="0" smtClean="0">
                <a:latin typeface="Arial" panose="020B0604020202020204" pitchFamily="34" charset="0"/>
                <a:cs typeface="Arial" panose="020B0604020202020204" pitchFamily="34" charset="0"/>
              </a:rPr>
              <a:t>Single-arm Low Carb Diet Trial: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Change in Hemoglobin </a:t>
            </a:r>
            <a:r>
              <a:rPr lang="en-US" sz="3200" b="1" dirty="0">
                <a:latin typeface="Arial" panose="020B0604020202020204" pitchFamily="34" charset="0"/>
                <a:cs typeface="Arial" panose="020B0604020202020204" pitchFamily="34" charset="0"/>
              </a:rPr>
              <a:t>A1c</a:t>
            </a:r>
          </a:p>
        </p:txBody>
      </p:sp>
      <p:sp>
        <p:nvSpPr>
          <p:cNvPr id="792583" name="Rectangle 7"/>
          <p:cNvSpPr>
            <a:spLocks noChangeArrowheads="1"/>
          </p:cNvSpPr>
          <p:nvPr/>
        </p:nvSpPr>
        <p:spPr bwMode="auto">
          <a:xfrm>
            <a:off x="5394327" y="6347639"/>
            <a:ext cx="3656013" cy="369332"/>
          </a:xfrm>
          <a:prstGeom prst="rect">
            <a:avLst/>
          </a:prstGeom>
          <a:noFill/>
          <a:ln w="9525">
            <a:noFill/>
            <a:miter lim="800000"/>
            <a:headEnd/>
            <a:tailEnd/>
          </a:ln>
          <a:effectLst/>
        </p:spPr>
        <p:txBody>
          <a:bodyPr>
            <a:spAutoFit/>
          </a:bodyPr>
          <a:lstStyle/>
          <a:p>
            <a:pPr algn="r"/>
            <a:r>
              <a:rPr lang="en-US" b="1" i="1" dirty="0">
                <a:solidFill>
                  <a:schemeClr val="accent1">
                    <a:lumMod val="60000"/>
                    <a:lumOff val="40000"/>
                  </a:schemeClr>
                </a:solidFill>
                <a:latin typeface="Arial" panose="020B0604020202020204" pitchFamily="34" charset="0"/>
                <a:cs typeface="Arial" panose="020B0604020202020204" pitchFamily="34" charset="0"/>
              </a:rPr>
              <a:t>Yancy WS, </a:t>
            </a:r>
            <a:r>
              <a:rPr lang="en-US" b="1" i="1" dirty="0" err="1">
                <a:solidFill>
                  <a:schemeClr val="accent1">
                    <a:lumMod val="60000"/>
                    <a:lumOff val="40000"/>
                  </a:schemeClr>
                </a:solidFill>
                <a:latin typeface="Arial" panose="020B0604020202020204" pitchFamily="34" charset="0"/>
                <a:cs typeface="Arial" panose="020B0604020202020204" pitchFamily="34" charset="0"/>
              </a:rPr>
              <a:t>Nutr</a:t>
            </a:r>
            <a:r>
              <a:rPr lang="en-US" b="1" i="1" dirty="0">
                <a:solidFill>
                  <a:schemeClr val="accent1">
                    <a:lumMod val="60000"/>
                    <a:lumOff val="40000"/>
                  </a:schemeClr>
                </a:solidFill>
                <a:latin typeface="Arial" panose="020B0604020202020204" pitchFamily="34" charset="0"/>
                <a:cs typeface="Arial" panose="020B0604020202020204" pitchFamily="34" charset="0"/>
              </a:rPr>
              <a:t> </a:t>
            </a:r>
            <a:r>
              <a:rPr lang="en-US" b="1" i="1" dirty="0" err="1">
                <a:solidFill>
                  <a:schemeClr val="accent1">
                    <a:lumMod val="60000"/>
                    <a:lumOff val="40000"/>
                  </a:schemeClr>
                </a:solidFill>
                <a:latin typeface="Arial" panose="020B0604020202020204" pitchFamily="34" charset="0"/>
                <a:cs typeface="Arial" panose="020B0604020202020204" pitchFamily="34" charset="0"/>
              </a:rPr>
              <a:t>Metab</a:t>
            </a:r>
            <a:r>
              <a:rPr lang="en-US" b="1" i="1" dirty="0">
                <a:solidFill>
                  <a:schemeClr val="accent1">
                    <a:lumMod val="60000"/>
                    <a:lumOff val="40000"/>
                  </a:schemeClr>
                </a:solidFill>
                <a:latin typeface="Arial" panose="020B0604020202020204" pitchFamily="34" charset="0"/>
                <a:cs typeface="Arial" panose="020B0604020202020204" pitchFamily="34" charset="0"/>
              </a:rPr>
              <a:t>, 2005. </a:t>
            </a:r>
          </a:p>
        </p:txBody>
      </p:sp>
      <p:sp>
        <p:nvSpPr>
          <p:cNvPr id="50181" name="Text Box 9"/>
          <p:cNvSpPr txBox="1">
            <a:spLocks noChangeArrowheads="1"/>
          </p:cNvSpPr>
          <p:nvPr/>
        </p:nvSpPr>
        <p:spPr bwMode="auto">
          <a:xfrm>
            <a:off x="6762752" y="2011367"/>
            <a:ext cx="238918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gn="l" eaLnBrk="0" hangingPunct="0">
              <a:lnSpc>
                <a:spcPct val="90000"/>
              </a:lnSpc>
              <a:spcBef>
                <a:spcPct val="50000"/>
              </a:spcBef>
              <a:buClr>
                <a:srgbClr val="FF9900"/>
              </a:buClr>
              <a:buFont typeface="Wingdings" pitchFamily="2" charset="2"/>
              <a:buChar char="§"/>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9pPr>
          </a:lstStyle>
          <a:p>
            <a:pPr eaLnBrk="1" hangingPunct="1">
              <a:lnSpc>
                <a:spcPct val="100000"/>
              </a:lnSpc>
              <a:spcBef>
                <a:spcPct val="0"/>
              </a:spcBef>
              <a:buClrTx/>
              <a:buFontTx/>
              <a:buNone/>
            </a:pPr>
            <a:r>
              <a:rPr lang="en-US" altLang="en-US" sz="2000" b="1" i="0" dirty="0">
                <a:solidFill>
                  <a:schemeClr val="tx1"/>
                </a:solidFill>
                <a:latin typeface="Arial" charset="0"/>
                <a:cs typeface="Arial" charset="0"/>
              </a:rPr>
              <a:t>DM medication:</a:t>
            </a:r>
          </a:p>
          <a:p>
            <a:pPr eaLnBrk="1" hangingPunct="1">
              <a:lnSpc>
                <a:spcPct val="100000"/>
              </a:lnSpc>
              <a:spcBef>
                <a:spcPct val="0"/>
              </a:spcBef>
              <a:buClrTx/>
              <a:buFontTx/>
              <a:buNone/>
            </a:pPr>
            <a:endParaRPr lang="en-US" altLang="en-US" sz="2000" b="1" i="0" dirty="0">
              <a:solidFill>
                <a:schemeClr val="tx1"/>
              </a:solidFill>
              <a:latin typeface="Arial" charset="0"/>
              <a:cs typeface="Arial" charset="0"/>
            </a:endParaRPr>
          </a:p>
          <a:p>
            <a:pPr eaLnBrk="1" hangingPunct="1">
              <a:lnSpc>
                <a:spcPct val="100000"/>
              </a:lnSpc>
              <a:spcBef>
                <a:spcPct val="0"/>
              </a:spcBef>
              <a:buClrTx/>
              <a:buFontTx/>
              <a:buChar char="•"/>
            </a:pPr>
            <a:r>
              <a:rPr lang="en-US" altLang="en-US" sz="2000" b="1" i="0" dirty="0">
                <a:solidFill>
                  <a:schemeClr val="tx1"/>
                </a:solidFill>
                <a:latin typeface="Arial" charset="0"/>
                <a:cs typeface="Arial" charset="0"/>
              </a:rPr>
              <a:t> Stopped</a:t>
            </a:r>
          </a:p>
          <a:p>
            <a:pPr eaLnBrk="1" hangingPunct="1">
              <a:lnSpc>
                <a:spcPct val="100000"/>
              </a:lnSpc>
              <a:spcBef>
                <a:spcPct val="0"/>
              </a:spcBef>
              <a:buClrTx/>
              <a:buFontTx/>
              <a:buNone/>
            </a:pPr>
            <a:r>
              <a:rPr lang="en-US" altLang="en-US" sz="2000" b="1" i="0" dirty="0">
                <a:solidFill>
                  <a:schemeClr val="tx1"/>
                </a:solidFill>
                <a:latin typeface="Arial" charset="0"/>
                <a:cs typeface="Arial" charset="0"/>
              </a:rPr>
              <a:t>7 of 21 patients</a:t>
            </a:r>
          </a:p>
          <a:p>
            <a:pPr eaLnBrk="1" hangingPunct="1">
              <a:lnSpc>
                <a:spcPct val="100000"/>
              </a:lnSpc>
              <a:spcBef>
                <a:spcPct val="0"/>
              </a:spcBef>
              <a:buClrTx/>
              <a:buFontTx/>
              <a:buNone/>
            </a:pPr>
            <a:endParaRPr lang="en-US" altLang="en-US" sz="2000" b="1" i="0" dirty="0">
              <a:solidFill>
                <a:schemeClr val="tx1"/>
              </a:solidFill>
              <a:latin typeface="Arial" charset="0"/>
              <a:cs typeface="Arial" charset="0"/>
            </a:endParaRPr>
          </a:p>
          <a:p>
            <a:pPr eaLnBrk="1" hangingPunct="1">
              <a:lnSpc>
                <a:spcPct val="100000"/>
              </a:lnSpc>
              <a:spcBef>
                <a:spcPct val="0"/>
              </a:spcBef>
              <a:buClrTx/>
              <a:buFontTx/>
              <a:buChar char="•"/>
            </a:pPr>
            <a:r>
              <a:rPr lang="en-US" altLang="en-US" sz="2000" b="1" i="0" dirty="0">
                <a:solidFill>
                  <a:schemeClr val="tx1"/>
                </a:solidFill>
                <a:latin typeface="Arial" charset="0"/>
                <a:cs typeface="Arial" charset="0"/>
              </a:rPr>
              <a:t> Reduced</a:t>
            </a:r>
          </a:p>
          <a:p>
            <a:pPr eaLnBrk="1" hangingPunct="1">
              <a:lnSpc>
                <a:spcPct val="100000"/>
              </a:lnSpc>
              <a:spcBef>
                <a:spcPct val="0"/>
              </a:spcBef>
              <a:buClrTx/>
              <a:buFontTx/>
              <a:buNone/>
            </a:pPr>
            <a:r>
              <a:rPr lang="en-US" altLang="en-US" sz="2000" b="1" i="0" dirty="0">
                <a:solidFill>
                  <a:schemeClr val="tx1"/>
                </a:solidFill>
                <a:latin typeface="Arial" charset="0"/>
                <a:cs typeface="Arial" charset="0"/>
              </a:rPr>
              <a:t>10 of 21 patients</a:t>
            </a:r>
          </a:p>
          <a:p>
            <a:pPr eaLnBrk="1" hangingPunct="1">
              <a:lnSpc>
                <a:spcPct val="100000"/>
              </a:lnSpc>
              <a:spcBef>
                <a:spcPct val="0"/>
              </a:spcBef>
              <a:buClrTx/>
              <a:buFontTx/>
              <a:buNone/>
            </a:pPr>
            <a:endParaRPr lang="en-US" altLang="en-US" sz="2000" b="1" i="0" dirty="0">
              <a:solidFill>
                <a:schemeClr val="tx1"/>
              </a:solidFill>
              <a:latin typeface="Arial" charset="0"/>
              <a:cs typeface="Arial" charset="0"/>
            </a:endParaRPr>
          </a:p>
          <a:p>
            <a:pPr eaLnBrk="1" hangingPunct="1">
              <a:lnSpc>
                <a:spcPct val="100000"/>
              </a:lnSpc>
              <a:spcBef>
                <a:spcPct val="0"/>
              </a:spcBef>
              <a:buClrTx/>
              <a:buFontTx/>
              <a:buChar char="•"/>
            </a:pPr>
            <a:r>
              <a:rPr lang="en-US" altLang="en-US" sz="2000" b="1" i="0" dirty="0">
                <a:solidFill>
                  <a:schemeClr val="tx1"/>
                </a:solidFill>
                <a:latin typeface="Arial" charset="0"/>
                <a:cs typeface="Arial" charset="0"/>
              </a:rPr>
              <a:t> Unchanged</a:t>
            </a:r>
          </a:p>
          <a:p>
            <a:pPr eaLnBrk="1" hangingPunct="1">
              <a:lnSpc>
                <a:spcPct val="100000"/>
              </a:lnSpc>
              <a:spcBef>
                <a:spcPct val="0"/>
              </a:spcBef>
              <a:buClrTx/>
              <a:buFontTx/>
              <a:buNone/>
            </a:pPr>
            <a:r>
              <a:rPr lang="en-US" altLang="en-US" sz="2000" b="1" i="0" dirty="0">
                <a:solidFill>
                  <a:schemeClr val="tx1"/>
                </a:solidFill>
                <a:latin typeface="Arial" charset="0"/>
                <a:cs typeface="Arial" charset="0"/>
              </a:rPr>
              <a:t>4 of 21 patients</a:t>
            </a:r>
          </a:p>
        </p:txBody>
      </p:sp>
      <p:sp>
        <p:nvSpPr>
          <p:cNvPr id="50182" name="TextBox 2"/>
          <p:cNvSpPr txBox="1">
            <a:spLocks noChangeArrowheads="1"/>
          </p:cNvSpPr>
          <p:nvPr/>
        </p:nvSpPr>
        <p:spPr bwMode="auto">
          <a:xfrm>
            <a:off x="339727" y="5902325"/>
            <a:ext cx="4824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0000"/>
              </a:lnSpc>
              <a:spcBef>
                <a:spcPct val="50000"/>
              </a:spcBef>
              <a:buClr>
                <a:srgbClr val="FF9900"/>
              </a:buClr>
              <a:buFont typeface="Wingdings" pitchFamily="2" charset="2"/>
              <a:buChar char="§"/>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9pPr>
          </a:lstStyle>
          <a:p>
            <a:pPr eaLnBrk="1" hangingPunct="1">
              <a:lnSpc>
                <a:spcPct val="100000"/>
              </a:lnSpc>
              <a:spcBef>
                <a:spcPct val="0"/>
              </a:spcBef>
              <a:buClrTx/>
              <a:buFontTx/>
              <a:buNone/>
            </a:pPr>
            <a:r>
              <a:rPr lang="en-US" altLang="en-US" sz="2400" b="1" i="0" dirty="0">
                <a:solidFill>
                  <a:schemeClr val="tx1"/>
                </a:solidFill>
                <a:latin typeface="Arial" charset="0"/>
                <a:cs typeface="Arial" charset="0"/>
              </a:rPr>
              <a:t>Mean body weight decreased 6.6% (p &lt; 0.001).</a:t>
            </a:r>
          </a:p>
        </p:txBody>
      </p:sp>
      <p:grpSp>
        <p:nvGrpSpPr>
          <p:cNvPr id="10" name="Group 8"/>
          <p:cNvGrpSpPr>
            <a:grpSpLocks/>
          </p:cNvGrpSpPr>
          <p:nvPr/>
        </p:nvGrpSpPr>
        <p:grpSpPr bwMode="auto">
          <a:xfrm>
            <a:off x="65089" y="1417638"/>
            <a:ext cx="6824662" cy="4716462"/>
            <a:chOff x="316" y="860"/>
            <a:chExt cx="4730" cy="2869"/>
          </a:xfrm>
        </p:grpSpPr>
        <p:graphicFrame>
          <p:nvGraphicFramePr>
            <p:cNvPr id="11" name="Object 3"/>
            <p:cNvGraphicFramePr>
              <a:graphicFrameLocks noChangeAspect="1"/>
            </p:cNvGraphicFramePr>
            <p:nvPr/>
          </p:nvGraphicFramePr>
          <p:xfrm>
            <a:off x="316" y="860"/>
            <a:ext cx="4563" cy="2869"/>
          </p:xfrm>
          <a:graphic>
            <a:graphicData uri="http://schemas.openxmlformats.org/presentationml/2006/ole">
              <mc:AlternateContent xmlns:mc="http://schemas.openxmlformats.org/markup-compatibility/2006">
                <mc:Choice xmlns:v="urn:schemas-microsoft-com:vml" Requires="v">
                  <p:oleObj spid="_x0000_s1040" name="Chart" r:id="rId4" imgW="7696284" imgH="4838829" progId="MSGraph.Chart.8">
                    <p:embed followColorScheme="full"/>
                  </p:oleObj>
                </mc:Choice>
                <mc:Fallback>
                  <p:oleObj name="Chart" r:id="rId4" imgW="7696284" imgH="4838829" progId="MSGraph.Chart.8">
                    <p:embed followColorScheme="full"/>
                    <p:pic>
                      <p:nvPicPr>
                        <p:cNvPr id="50183" name="Object 3"/>
                        <p:cNvPicPr>
                          <a:picLocks noChangeAspect="1" noChangeArrowheads="1"/>
                        </p:cNvPicPr>
                        <p:nvPr/>
                      </p:nvPicPr>
                      <p:blipFill>
                        <a:blip r:embed="rId5"/>
                        <a:srcRect/>
                        <a:stretch>
                          <a:fillRect/>
                        </a:stretch>
                      </p:blipFill>
                      <p:spPr bwMode="auto">
                        <a:xfrm>
                          <a:off x="316" y="860"/>
                          <a:ext cx="4563" cy="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4"/>
            <p:cNvSpPr txBox="1">
              <a:spLocks noChangeArrowheads="1"/>
            </p:cNvSpPr>
            <p:nvPr/>
          </p:nvSpPr>
          <p:spPr bwMode="auto">
            <a:xfrm>
              <a:off x="906" y="2229"/>
              <a:ext cx="1073" cy="225"/>
            </a:xfrm>
            <a:prstGeom prst="rect">
              <a:avLst/>
            </a:prstGeom>
            <a:noFill/>
            <a:ln w="9525">
              <a:noFill/>
              <a:miter lim="800000"/>
              <a:headEnd/>
              <a:tailEnd/>
            </a:ln>
            <a:effectLst/>
          </p:spPr>
          <p:txBody>
            <a:bodyPr>
              <a:spAutoFit/>
            </a:bodyPr>
            <a:lstStyle/>
            <a:p>
              <a:pPr algn="l">
                <a:defRPr/>
              </a:pPr>
              <a:r>
                <a:rPr lang="en-US" sz="1800" b="1" i="0" dirty="0">
                  <a:solidFill>
                    <a:schemeClr val="tx1"/>
                  </a:solidFill>
                  <a:latin typeface="Arial" panose="020B0604020202020204" pitchFamily="34" charset="0"/>
                  <a:cs typeface="Arial" panose="020B0604020202020204" pitchFamily="34" charset="0"/>
                </a:rPr>
                <a:t>Mean =7.4%</a:t>
              </a:r>
            </a:p>
          </p:txBody>
        </p:sp>
        <p:sp>
          <p:nvSpPr>
            <p:cNvPr id="13" name="Text Box 5"/>
            <p:cNvSpPr txBox="1">
              <a:spLocks noChangeArrowheads="1"/>
            </p:cNvSpPr>
            <p:nvPr/>
          </p:nvSpPr>
          <p:spPr bwMode="auto">
            <a:xfrm>
              <a:off x="3858" y="2470"/>
              <a:ext cx="1188" cy="393"/>
            </a:xfrm>
            <a:prstGeom prst="rect">
              <a:avLst/>
            </a:prstGeom>
            <a:noFill/>
            <a:ln w="9525">
              <a:noFill/>
              <a:miter lim="800000"/>
              <a:headEnd/>
              <a:tailEnd/>
            </a:ln>
            <a:effectLst/>
          </p:spPr>
          <p:txBody>
            <a:bodyPr>
              <a:spAutoFit/>
            </a:bodyPr>
            <a:lstStyle/>
            <a:p>
              <a:pPr algn="l">
                <a:defRPr/>
              </a:pPr>
              <a:r>
                <a:rPr lang="en-US" sz="1800" b="1" i="0" dirty="0">
                  <a:solidFill>
                    <a:schemeClr val="tx1"/>
                  </a:solidFill>
                  <a:latin typeface="Arial" panose="020B0604020202020204" pitchFamily="34" charset="0"/>
                  <a:cs typeface="Arial" panose="020B0604020202020204" pitchFamily="34" charset="0"/>
                </a:rPr>
                <a:t>Mean =6.3%</a:t>
              </a:r>
            </a:p>
            <a:p>
              <a:pPr algn="l">
                <a:defRPr/>
              </a:pPr>
              <a:r>
                <a:rPr lang="en-US" sz="1800" b="1" i="0" dirty="0">
                  <a:solidFill>
                    <a:schemeClr val="tx1"/>
                  </a:solidFill>
                  <a:latin typeface="Arial" panose="020B0604020202020204" pitchFamily="34" charset="0"/>
                  <a:cs typeface="Arial" panose="020B0604020202020204" pitchFamily="34" charset="0"/>
                </a:rPr>
                <a:t>*P &lt; .001</a:t>
              </a:r>
            </a:p>
          </p:txBody>
        </p:sp>
      </p:grpSp>
    </p:spTree>
    <p:extLst>
      <p:ext uri="{BB962C8B-B14F-4D97-AF65-F5344CB8AC3E}">
        <p14:creationId xmlns:p14="http://schemas.microsoft.com/office/powerpoint/2010/main" val="18295158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231166" y="707915"/>
            <a:ext cx="8857926" cy="664695"/>
          </a:xfrm>
          <a:noFill/>
        </p:spPr>
        <p:txBody>
          <a:bodyPr>
            <a:normAutofit/>
          </a:bodyPr>
          <a:lstStyle/>
          <a:p>
            <a:r>
              <a:rPr lang="en-US" sz="3200" b="1" dirty="0" smtClean="0"/>
              <a:t> LCKD vs Orlistat Study: Diabetes Patients</a:t>
            </a:r>
          </a:p>
        </p:txBody>
      </p:sp>
      <p:graphicFrame>
        <p:nvGraphicFramePr>
          <p:cNvPr id="177535" name="Group 383"/>
          <p:cNvGraphicFramePr>
            <a:graphicFrameLocks noGrp="1"/>
          </p:cNvGraphicFramePr>
          <p:nvPr>
            <p:ph type="tbl" idx="1"/>
            <p:extLst/>
          </p:nvPr>
        </p:nvGraphicFramePr>
        <p:xfrm>
          <a:off x="231166" y="1445343"/>
          <a:ext cx="8721766" cy="4345348"/>
        </p:xfrm>
        <a:graphic>
          <a:graphicData uri="http://schemas.openxmlformats.org/drawingml/2006/table">
            <a:tbl>
              <a:tblPr>
                <a:tableStyleId>{22838BEF-8BB2-4498-84A7-C5851F593DF1}</a:tableStyleId>
              </a:tblPr>
              <a:tblGrid>
                <a:gridCol w="1641879">
                  <a:extLst>
                    <a:ext uri="{9D8B030D-6E8A-4147-A177-3AD203B41FA5}">
                      <a16:colId xmlns:a16="http://schemas.microsoft.com/office/drawing/2014/main" val="20000"/>
                    </a:ext>
                  </a:extLst>
                </a:gridCol>
                <a:gridCol w="1090034">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70844">
                  <a:extLst>
                    <a:ext uri="{9D8B030D-6E8A-4147-A177-3AD203B41FA5}">
                      <a16:colId xmlns:a16="http://schemas.microsoft.com/office/drawing/2014/main" val="20003"/>
                    </a:ext>
                  </a:extLst>
                </a:gridCol>
                <a:gridCol w="936978">
                  <a:extLst>
                    <a:ext uri="{9D8B030D-6E8A-4147-A177-3AD203B41FA5}">
                      <a16:colId xmlns:a16="http://schemas.microsoft.com/office/drawing/2014/main" val="20004"/>
                    </a:ext>
                  </a:extLst>
                </a:gridCol>
                <a:gridCol w="948267">
                  <a:extLst>
                    <a:ext uri="{9D8B030D-6E8A-4147-A177-3AD203B41FA5}">
                      <a16:colId xmlns:a16="http://schemas.microsoft.com/office/drawing/2014/main" val="20005"/>
                    </a:ext>
                  </a:extLst>
                </a:gridCol>
                <a:gridCol w="925689">
                  <a:extLst>
                    <a:ext uri="{9D8B030D-6E8A-4147-A177-3AD203B41FA5}">
                      <a16:colId xmlns:a16="http://schemas.microsoft.com/office/drawing/2014/main" val="20006"/>
                    </a:ext>
                  </a:extLst>
                </a:gridCol>
                <a:gridCol w="1293675">
                  <a:extLst>
                    <a:ext uri="{9D8B030D-6E8A-4147-A177-3AD203B41FA5}">
                      <a16:colId xmlns:a16="http://schemas.microsoft.com/office/drawing/2014/main" val="20007"/>
                    </a:ext>
                  </a:extLst>
                </a:gridCol>
              </a:tblGrid>
              <a:tr h="448886">
                <a:tc rowSpan="2">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Variable</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horzOverflow="overflow"/>
                </a:tc>
                <a:tc gridSpan="3">
                  <a:txBody>
                    <a:bodyPr/>
                    <a:lstStyle/>
                    <a:p>
                      <a:pPr marL="0" marR="0" lvl="0" indent="0" algn="ctr" defTabSz="914400" rtl="0" eaLnBrk="0" fontAlgn="base" latinLnBrk="0" hangingPunct="0">
                        <a:lnSpc>
                          <a:spcPct val="90000"/>
                        </a:lnSpc>
                        <a:spcBef>
                          <a:spcPct val="6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Low Fat/Orlistat  </a:t>
                      </a:r>
                    </a:p>
                    <a:p>
                      <a:pPr marL="0" marR="0" lvl="0" indent="0" algn="ctr" defTabSz="914400" rtl="0" eaLnBrk="0" fontAlgn="base" latinLnBrk="0" hangingPunct="0">
                        <a:lnSpc>
                          <a:spcPct val="90000"/>
                        </a:lnSpc>
                        <a:spcBef>
                          <a:spcPct val="6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(n = 24)</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base" latinLnBrk="0" hangingPunct="0">
                        <a:lnSpc>
                          <a:spcPct val="90000"/>
                        </a:lnSpc>
                        <a:spcBef>
                          <a:spcPct val="6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Low Carb </a:t>
                      </a:r>
                    </a:p>
                    <a:p>
                      <a:pPr marL="0" marR="0" lvl="0" indent="0" algn="ctr" defTabSz="914400" rtl="0" eaLnBrk="0" fontAlgn="base" latinLnBrk="0" hangingPunct="0">
                        <a:lnSpc>
                          <a:spcPct val="90000"/>
                        </a:lnSpc>
                        <a:spcBef>
                          <a:spcPct val="6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(n = 22)</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tc hMerge="1">
                  <a:txBody>
                    <a:bodyPr/>
                    <a:lstStyle/>
                    <a:p>
                      <a:endParaRPr lang="en-US"/>
                    </a:p>
                  </a:txBody>
                  <a:tcPr/>
                </a:tc>
                <a:tc hMerge="1">
                  <a:txBody>
                    <a:bodyPr/>
                    <a:lstStyle/>
                    <a:p>
                      <a:endParaRPr lang="en-US"/>
                    </a:p>
                  </a:txBody>
                  <a:tcPr/>
                </a:tc>
                <a:tc rowSpan="2">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Adjusted P value</a:t>
                      </a:r>
                      <a:r>
                        <a:rPr kumimoji="0" lang="en-US" sz="2000" b="1" u="none" strike="noStrike" cap="none" normalizeH="0" baseline="30000" dirty="0" smtClean="0">
                          <a:ln>
                            <a:noFill/>
                          </a:ln>
                          <a:effectLst/>
                          <a:latin typeface="Arial" panose="020B0604020202020204" pitchFamily="34" charset="0"/>
                          <a:cs typeface="Arial" panose="020B0604020202020204" pitchFamily="34" charset="0"/>
                        </a:rPr>
                        <a:t>†</a:t>
                      </a:r>
                      <a:endParaRPr kumimoji="0" lang="en-US" sz="2000" b="1" i="0" u="none" strike="noStrike" cap="none" normalizeH="0" baseline="3000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extLst>
                  <a:ext uri="{0D108BD9-81ED-4DB2-BD59-A6C34878D82A}">
                    <a16:rowId xmlns:a16="http://schemas.microsoft.com/office/drawing/2014/main" val="10000"/>
                  </a:ext>
                </a:extLst>
              </a:tr>
              <a:tr h="631268">
                <a:tc vMerge="1">
                  <a:txBody>
                    <a:bodyPr/>
                    <a:lstStyle/>
                    <a:p>
                      <a:endParaRPr lang="en-US"/>
                    </a:p>
                  </a:txBody>
                  <a:tcPr/>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b="1" u="none" strike="noStrike" cap="none" normalizeH="0" baseline="0" dirty="0" err="1" smtClean="0">
                          <a:ln>
                            <a:noFill/>
                          </a:ln>
                          <a:effectLst/>
                          <a:latin typeface="Arial" panose="020B0604020202020204" pitchFamily="34" charset="0"/>
                          <a:cs typeface="Arial" panose="020B0604020202020204" pitchFamily="34" charset="0"/>
                        </a:rPr>
                        <a:t>Wk</a:t>
                      </a: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 0 </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Wk 48</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sym typeface="Symbol" pitchFamily="18" charset="2"/>
                        </a:rPr>
                        <a:t></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Symbol" pitchFamily="18" charset="2"/>
                      </a:endParaRPr>
                    </a:p>
                  </a:txBody>
                  <a:tcPr marL="81280" marR="81280" anchor="b"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b="1" u="none" strike="noStrike" cap="none" normalizeH="0" baseline="0" smtClean="0">
                          <a:ln>
                            <a:noFill/>
                          </a:ln>
                          <a:effectLst/>
                          <a:latin typeface="Arial" panose="020B0604020202020204" pitchFamily="34" charset="0"/>
                          <a:cs typeface="Arial" panose="020B0604020202020204" pitchFamily="34" charset="0"/>
                        </a:rPr>
                        <a:t>Wk 0</a:t>
                      </a:r>
                      <a:endParaRPr kumimoji="0" 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Wk 48</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b"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sym typeface="Symbol" pitchFamily="18" charset="2"/>
                        </a:rPr>
                        <a:t></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Symbol" pitchFamily="18" charset="2"/>
                      </a:endParaRPr>
                    </a:p>
                  </a:txBody>
                  <a:tcPr marL="81280" marR="81280" anchor="b" anchorCtr="1" horzOverflow="overflow"/>
                </a:tc>
                <a:tc vMerge="1">
                  <a:txBody>
                    <a:bodyPr/>
                    <a:lstStyle/>
                    <a:p>
                      <a:endParaRPr lang="en-US"/>
                    </a:p>
                  </a:txBody>
                  <a:tcPr/>
                </a:tc>
                <a:extLst>
                  <a:ext uri="{0D108BD9-81ED-4DB2-BD59-A6C34878D82A}">
                    <a16:rowId xmlns:a16="http://schemas.microsoft.com/office/drawing/2014/main" val="10001"/>
                  </a:ext>
                </a:extLst>
              </a:tr>
              <a:tr h="1007729">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err="1" smtClean="0">
                          <a:ln>
                            <a:noFill/>
                          </a:ln>
                          <a:effectLst/>
                          <a:latin typeface="Arial" panose="020B0604020202020204" pitchFamily="34" charset="0"/>
                          <a:cs typeface="Arial" panose="020B0604020202020204" pitchFamily="34" charset="0"/>
                        </a:rPr>
                        <a:t>Hgb</a:t>
                      </a:r>
                      <a:r>
                        <a:rPr kumimoji="0" lang="en-US" sz="2000" u="none" strike="noStrike" cap="none" normalizeH="0" baseline="0" dirty="0" smtClean="0">
                          <a:ln>
                            <a:noFill/>
                          </a:ln>
                          <a:effectLst/>
                          <a:latin typeface="Arial" panose="020B0604020202020204" pitchFamily="34" charset="0"/>
                          <a:cs typeface="Arial" panose="020B0604020202020204" pitchFamily="34" charset="0"/>
                        </a:rPr>
                        <a:t> A1c, %</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7.6</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7.7</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+0.1</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7.6</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6.9</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lang="en-US" sz="2000" kern="1200" dirty="0" smtClean="0">
                          <a:effectLst/>
                          <a:latin typeface="Arial" panose="020B0604020202020204" pitchFamily="34" charset="0"/>
                          <a:cs typeface="Arial" panose="020B0604020202020204" pitchFamily="34" charset="0"/>
                        </a:rPr>
                        <a:t>-0.7</a:t>
                      </a:r>
                      <a:endParaRPr lang="en-US" sz="2000" b="1" kern="1200" dirty="0" smtClean="0">
                        <a:solidFill>
                          <a:srgbClr val="FFC66D"/>
                        </a:solidFill>
                        <a:effectLst/>
                        <a:latin typeface="Arial" panose="020B0604020202020204" pitchFamily="34" charset="0"/>
                        <a:ea typeface="+mn-ea"/>
                        <a:cs typeface="Arial" panose="020B0604020202020204" pitchFamily="34" charset="0"/>
                      </a:endParaRPr>
                    </a:p>
                  </a:txBody>
                  <a:tcPr marL="81280" marR="81280" anchor="ctr" anchorCtr="1" horzOverflow="overflow"/>
                </a:tc>
                <a:tc>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lang="en-US" sz="2000" kern="1200" dirty="0" smtClean="0">
                          <a:effectLst/>
                          <a:latin typeface="Arial" panose="020B0604020202020204" pitchFamily="34" charset="0"/>
                          <a:cs typeface="Arial" panose="020B0604020202020204" pitchFamily="34" charset="0"/>
                        </a:rPr>
                        <a:t>0.045</a:t>
                      </a:r>
                      <a:endParaRPr lang="en-US" sz="2000" b="1" kern="1200" dirty="0" smtClean="0">
                        <a:solidFill>
                          <a:srgbClr val="FFC66D"/>
                        </a:solidFill>
                        <a:effectLst/>
                        <a:latin typeface="Arial" panose="020B0604020202020204" pitchFamily="34" charset="0"/>
                        <a:ea typeface="+mn-ea"/>
                        <a:cs typeface="Arial" panose="020B0604020202020204" pitchFamily="34" charset="0"/>
                      </a:endParaRPr>
                    </a:p>
                  </a:txBody>
                  <a:tcPr marL="81280" marR="81280" anchor="ctr" anchorCtr="1" horzOverflow="overflow"/>
                </a:tc>
                <a:extLst>
                  <a:ext uri="{0D108BD9-81ED-4DB2-BD59-A6C34878D82A}">
                    <a16:rowId xmlns:a16="http://schemas.microsoft.com/office/drawing/2014/main" val="10002"/>
                  </a:ext>
                </a:extLst>
              </a:tr>
              <a:tr h="968991">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Medication score</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2.1</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1.3</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-0.8</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1.8</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0.5</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kumimoji="0" lang="en-US" sz="2000" u="none" strike="noStrike" kern="1200" cap="none" normalizeH="0" baseline="0" dirty="0" smtClean="0">
                          <a:ln>
                            <a:noFill/>
                          </a:ln>
                          <a:effectLst/>
                          <a:latin typeface="Arial" panose="020B0604020202020204" pitchFamily="34" charset="0"/>
                          <a:cs typeface="Arial" panose="020B0604020202020204" pitchFamily="34" charset="0"/>
                        </a:rPr>
                        <a:t>-1.3</a:t>
                      </a:r>
                      <a:endParaRPr kumimoji="0" lang="en-US" sz="20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81280" marR="81280" anchor="ctr" anchorCtr="1" horzOverflow="overflow"/>
                </a:tc>
                <a:tc>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lang="en-US" sz="2000" kern="1200" dirty="0" smtClean="0">
                          <a:effectLst/>
                          <a:latin typeface="Arial" panose="020B0604020202020204" pitchFamily="34" charset="0"/>
                          <a:cs typeface="Arial" panose="020B0604020202020204" pitchFamily="34" charset="0"/>
                        </a:rPr>
                        <a:t>0.27</a:t>
                      </a:r>
                      <a:endParaRPr lang="en-US" sz="2000" b="1" kern="1200" dirty="0" smtClean="0">
                        <a:solidFill>
                          <a:schemeClr val="tx1"/>
                        </a:solidFill>
                        <a:effectLst/>
                        <a:latin typeface="Arial" panose="020B0604020202020204" pitchFamily="34" charset="0"/>
                        <a:ea typeface="+mn-ea"/>
                        <a:cs typeface="Arial" panose="020B0604020202020204" pitchFamily="34" charset="0"/>
                      </a:endParaRPr>
                    </a:p>
                  </a:txBody>
                  <a:tcPr marL="81280" marR="81280" anchor="ctr" anchorCtr="1" horzOverflow="overflow"/>
                </a:tc>
                <a:extLst>
                  <a:ext uri="{0D108BD9-81ED-4DB2-BD59-A6C34878D82A}">
                    <a16:rowId xmlns:a16="http://schemas.microsoft.com/office/drawing/2014/main" val="10003"/>
                  </a:ext>
                </a:extLst>
              </a:tr>
              <a:tr h="914400">
                <a:tc>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Medication reduced &gt;50%</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horzOverflow="overflow"/>
                </a:tc>
                <a:tc gridSpan="3">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30%</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hMerge="1">
                  <a:txBody>
                    <a:bodyPr/>
                    <a:lstStyle/>
                    <a:p>
                      <a:endParaRPr lang="en-US"/>
                    </a:p>
                  </a:txBody>
                  <a:tcPr/>
                </a:tc>
                <a:tc hMerge="1">
                  <a:txBody>
                    <a:bodyPr/>
                    <a:lstStyle/>
                    <a:p>
                      <a:endParaRPr lang="en-US"/>
                    </a:p>
                  </a:txBody>
                  <a:tcPr/>
                </a:tc>
                <a:tc gridSpan="3">
                  <a:txBody>
                    <a:bodyPr/>
                    <a:lstStyle/>
                    <a:p>
                      <a:pPr marL="0" marR="0" lvl="0" indent="0" algn="l" defTabSz="914400" rtl="0" eaLnBrk="0" fontAlgn="base" latinLnBrk="0" hangingPunct="0">
                        <a:lnSpc>
                          <a:spcPct val="90000"/>
                        </a:lnSpc>
                        <a:spcBef>
                          <a:spcPct val="60000"/>
                        </a:spcBef>
                        <a:spcAft>
                          <a:spcPct val="0"/>
                        </a:spcAft>
                        <a:buClr>
                          <a:schemeClr val="tx1"/>
                        </a:buClr>
                        <a:buSzPct val="111000"/>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71%</a:t>
                      </a:r>
                      <a:endPar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81280" marR="81280" anchor="ctr" anchorCtr="1" horzOverflow="overflow"/>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0000"/>
                        </a:lnSpc>
                        <a:spcBef>
                          <a:spcPct val="80000"/>
                        </a:spcBef>
                        <a:spcAft>
                          <a:spcPct val="0"/>
                        </a:spcAft>
                        <a:buClr>
                          <a:schemeClr val="tx1"/>
                        </a:buClr>
                        <a:buSzPct val="111000"/>
                        <a:buFontTx/>
                        <a:buNone/>
                        <a:tabLst/>
                      </a:pPr>
                      <a:r>
                        <a:rPr lang="en-US" sz="2000" kern="1200" dirty="0" smtClean="0">
                          <a:effectLst/>
                          <a:latin typeface="Arial" panose="020B0604020202020204" pitchFamily="34" charset="0"/>
                          <a:cs typeface="Arial" panose="020B0604020202020204" pitchFamily="34" charset="0"/>
                        </a:rPr>
                        <a:t>0.01</a:t>
                      </a:r>
                      <a:endParaRPr lang="en-US" sz="2000" b="1" kern="1200" dirty="0" smtClean="0">
                        <a:solidFill>
                          <a:srgbClr val="FFC66D"/>
                        </a:solidFill>
                        <a:effectLst/>
                        <a:latin typeface="Arial" panose="020B0604020202020204" pitchFamily="34" charset="0"/>
                        <a:ea typeface="+mn-ea"/>
                        <a:cs typeface="Arial" panose="020B0604020202020204" pitchFamily="34" charset="0"/>
                      </a:endParaRPr>
                    </a:p>
                  </a:txBody>
                  <a:tcPr marL="81280" marR="81280" anchor="ctr" anchorCtr="1" horzOverflow="overflow"/>
                </a:tc>
                <a:extLst>
                  <a:ext uri="{0D108BD9-81ED-4DB2-BD59-A6C34878D82A}">
                    <a16:rowId xmlns:a16="http://schemas.microsoft.com/office/drawing/2014/main" val="10004"/>
                  </a:ext>
                </a:extLst>
              </a:tr>
            </a:tbl>
          </a:graphicData>
        </a:graphic>
      </p:graphicFrame>
      <p:sp>
        <p:nvSpPr>
          <p:cNvPr id="782340" name="Text Box 4"/>
          <p:cNvSpPr txBox="1">
            <a:spLocks noChangeArrowheads="1"/>
          </p:cNvSpPr>
          <p:nvPr/>
        </p:nvSpPr>
        <p:spPr bwMode="auto">
          <a:xfrm>
            <a:off x="357402" y="5922122"/>
            <a:ext cx="8595530" cy="307777"/>
          </a:xfrm>
          <a:prstGeom prst="rect">
            <a:avLst/>
          </a:prstGeom>
          <a:noFill/>
          <a:ln w="12700">
            <a:noFill/>
            <a:miter lim="800000"/>
            <a:headEnd/>
            <a:tailEnd/>
          </a:ln>
          <a:effectLst/>
        </p:spPr>
        <p:txBody>
          <a:bodyPr wrap="square" lIns="0" tIns="0" rIns="0" bIns="0" anchor="b">
            <a:spAutoFit/>
          </a:bodyPr>
          <a:lstStyle/>
          <a:p>
            <a:pPr algn="l">
              <a:spcBef>
                <a:spcPts val="600"/>
              </a:spcBef>
              <a:defRPr/>
            </a:pP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Adjusted for age, sex, race, education, employment, and baseline weight.</a:t>
            </a:r>
          </a:p>
        </p:txBody>
      </p:sp>
      <p:sp>
        <p:nvSpPr>
          <p:cNvPr id="5" name="Text Box 10"/>
          <p:cNvSpPr txBox="1">
            <a:spLocks noChangeArrowheads="1"/>
          </p:cNvSpPr>
          <p:nvPr/>
        </p:nvSpPr>
        <p:spPr bwMode="auto">
          <a:xfrm>
            <a:off x="4498643" y="6389095"/>
            <a:ext cx="4463388" cy="304699"/>
          </a:xfrm>
          <a:prstGeom prst="rect">
            <a:avLst/>
          </a:prstGeom>
          <a:noFill/>
          <a:ln w="9525" algn="ctr">
            <a:noFill/>
            <a:miter lim="800000"/>
            <a:headEnd/>
            <a:tailEnd/>
          </a:ln>
          <a:effectLst/>
        </p:spPr>
        <p:txBody>
          <a:bodyPr wrap="square" lIns="0" tIns="0" rIns="0" bIns="0" anchor="b">
            <a:spAutoFit/>
          </a:bodyPr>
          <a:lstStyle>
            <a:defPPr>
              <a:defRPr lang="en-US"/>
            </a:defPPr>
            <a:lvl1pPr algn="l">
              <a:lnSpc>
                <a:spcPct val="90000"/>
              </a:lnSpc>
              <a:spcBef>
                <a:spcPct val="0"/>
              </a:spcBef>
              <a:defRPr sz="2400" i="1">
                <a:solidFill>
                  <a:srgbClr val="99CCFF"/>
                </a:solidFill>
                <a:effectLst>
                  <a:outerShdw blurRad="38100" dist="38100" dir="2700000" algn="tl">
                    <a:srgbClr val="000000"/>
                  </a:outerShdw>
                </a:effectLst>
                <a:latin typeface="Tw Cen MT" panose="020B0602020104020603" pitchFamily="34" charset="0"/>
              </a:defRPr>
            </a:lvl1pPr>
          </a:lstStyle>
          <a:p>
            <a:pPr algn="r"/>
            <a:r>
              <a:rPr lang="en-US" sz="1800" b="1" dirty="0">
                <a:solidFill>
                  <a:schemeClr val="accent1">
                    <a:lumMod val="60000"/>
                    <a:lumOff val="40000"/>
                  </a:schemeClr>
                </a:solidFill>
                <a:effectLst/>
                <a:latin typeface="Arial" panose="020B0604020202020204" pitchFamily="34" charset="0"/>
                <a:cs typeface="Arial" panose="020B0604020202020204" pitchFamily="34" charset="0"/>
              </a:rPr>
              <a:t>Mayer SB, </a:t>
            </a:r>
            <a:r>
              <a:rPr lang="en-US" sz="1800" b="1" dirty="0" err="1">
                <a:solidFill>
                  <a:schemeClr val="accent1">
                    <a:lumMod val="60000"/>
                    <a:lumOff val="40000"/>
                  </a:schemeClr>
                </a:solidFill>
                <a:effectLst/>
                <a:latin typeface="Arial" panose="020B0604020202020204" pitchFamily="34" charset="0"/>
                <a:cs typeface="Arial" panose="020B0604020202020204" pitchFamily="34" charset="0"/>
              </a:rPr>
              <a:t>Diab</a:t>
            </a:r>
            <a:r>
              <a:rPr lang="en-US" sz="1800" b="1" dirty="0">
                <a:solidFill>
                  <a:schemeClr val="accent1">
                    <a:lumMod val="60000"/>
                    <a:lumOff val="40000"/>
                  </a:schemeClr>
                </a:solidFill>
                <a:effectLst/>
                <a:latin typeface="Arial" panose="020B0604020202020204" pitchFamily="34" charset="0"/>
                <a:cs typeface="Arial" panose="020B0604020202020204" pitchFamily="34" charset="0"/>
              </a:rPr>
              <a:t> </a:t>
            </a:r>
            <a:r>
              <a:rPr lang="en-US" sz="1800" b="1" dirty="0" err="1">
                <a:solidFill>
                  <a:schemeClr val="accent1">
                    <a:lumMod val="60000"/>
                    <a:lumOff val="40000"/>
                  </a:schemeClr>
                </a:solidFill>
                <a:effectLst/>
                <a:latin typeface="Arial" panose="020B0604020202020204" pitchFamily="34" charset="0"/>
                <a:cs typeface="Arial" panose="020B0604020202020204" pitchFamily="34" charset="0"/>
              </a:rPr>
              <a:t>Obes</a:t>
            </a:r>
            <a:r>
              <a:rPr lang="en-US" sz="1800" b="1" dirty="0">
                <a:solidFill>
                  <a:schemeClr val="accent1">
                    <a:lumMod val="60000"/>
                    <a:lumOff val="40000"/>
                  </a:schemeClr>
                </a:solidFill>
                <a:effectLst/>
                <a:latin typeface="Arial" panose="020B0604020202020204" pitchFamily="34" charset="0"/>
                <a:cs typeface="Arial" panose="020B0604020202020204" pitchFamily="34" charset="0"/>
              </a:rPr>
              <a:t> </a:t>
            </a:r>
            <a:r>
              <a:rPr lang="en-US" sz="1800" b="1" dirty="0" err="1">
                <a:solidFill>
                  <a:schemeClr val="accent1">
                    <a:lumMod val="60000"/>
                    <a:lumOff val="40000"/>
                  </a:schemeClr>
                </a:solidFill>
                <a:effectLst/>
                <a:latin typeface="Arial" panose="020B0604020202020204" pitchFamily="34" charset="0"/>
                <a:cs typeface="Arial" panose="020B0604020202020204" pitchFamily="34" charset="0"/>
              </a:rPr>
              <a:t>Metab</a:t>
            </a:r>
            <a:r>
              <a:rPr lang="en-US" sz="1800" b="1" dirty="0">
                <a:solidFill>
                  <a:schemeClr val="accent1">
                    <a:lumMod val="60000"/>
                    <a:lumOff val="40000"/>
                  </a:schemeClr>
                </a:solidFill>
                <a:effectLst/>
                <a:latin typeface="Arial" panose="020B0604020202020204" pitchFamily="34" charset="0"/>
                <a:cs typeface="Arial" panose="020B0604020202020204" pitchFamily="34" charset="0"/>
              </a:rPr>
              <a:t>, 2013</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14106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Study Question</a:t>
            </a:r>
            <a:endParaRPr lang="en-US" sz="3600" b="1" dirty="0"/>
          </a:p>
        </p:txBody>
      </p:sp>
      <p:sp>
        <p:nvSpPr>
          <p:cNvPr id="3" name="Content Placeholder 2"/>
          <p:cNvSpPr>
            <a:spLocks noGrp="1"/>
          </p:cNvSpPr>
          <p:nvPr>
            <p:ph idx="1"/>
          </p:nvPr>
        </p:nvSpPr>
        <p:spPr/>
        <p:txBody>
          <a:bodyPr>
            <a:normAutofit/>
          </a:bodyPr>
          <a:lstStyle/>
          <a:p>
            <a:pPr>
              <a:spcAft>
                <a:spcPts val="600"/>
              </a:spcAft>
            </a:pPr>
            <a:r>
              <a:rPr lang="en-US" sz="2800" dirty="0" smtClean="0"/>
              <a:t>In overweight </a:t>
            </a:r>
            <a:r>
              <a:rPr lang="en-US" sz="2800" dirty="0"/>
              <a:t>patients with </a:t>
            </a:r>
            <a:r>
              <a:rPr lang="en-US" sz="2800" dirty="0" smtClean="0"/>
              <a:t>uncontrolled type </a:t>
            </a:r>
            <a:r>
              <a:rPr lang="en-US" sz="2800" dirty="0"/>
              <a:t>2 </a:t>
            </a:r>
            <a:r>
              <a:rPr lang="en-US" sz="2800" dirty="0" smtClean="0"/>
              <a:t>diabetes, does the addition of a low-carbohydrate weight management (WM) </a:t>
            </a:r>
            <a:r>
              <a:rPr lang="en-US" sz="2800" dirty="0"/>
              <a:t>component </a:t>
            </a:r>
            <a:r>
              <a:rPr lang="en-US" sz="2800" dirty="0" smtClean="0"/>
              <a:t>to traditional diabetes SMAs achieve comparable (i.e., non-inferior) glycemic control (by A1c) while…</a:t>
            </a:r>
          </a:p>
          <a:p>
            <a:pPr lvl="1">
              <a:spcAft>
                <a:spcPts val="600"/>
              </a:spcAft>
            </a:pPr>
            <a:r>
              <a:rPr lang="en-US" sz="2400" dirty="0" smtClean="0"/>
              <a:t>Reducing hypoglycemic events</a:t>
            </a:r>
          </a:p>
          <a:p>
            <a:pPr lvl="1">
              <a:spcAft>
                <a:spcPts val="600"/>
              </a:spcAft>
            </a:pPr>
            <a:r>
              <a:rPr lang="en-US" sz="2400" dirty="0" smtClean="0"/>
              <a:t>Reducing diabetes medications</a:t>
            </a:r>
          </a:p>
          <a:p>
            <a:pPr lvl="1">
              <a:spcAft>
                <a:spcPts val="600"/>
              </a:spcAft>
            </a:pPr>
            <a:r>
              <a:rPr lang="en-US" sz="2400" dirty="0" smtClean="0"/>
              <a:t>Reducing weight</a:t>
            </a:r>
          </a:p>
        </p:txBody>
      </p:sp>
      <p:sp>
        <p:nvSpPr>
          <p:cNvPr id="5" name="Slide Number Placeholder 3"/>
          <p:cNvSpPr>
            <a:spLocks noGrp="1"/>
          </p:cNvSpPr>
          <p:nvPr>
            <p:ph type="sldNum" sz="quarter" idx="12"/>
          </p:nvPr>
        </p:nvSpPr>
        <p:spPr>
          <a:xfrm>
            <a:off x="6553200" y="6356350"/>
            <a:ext cx="2133600" cy="365125"/>
          </a:xfrm>
        </p:spPr>
        <p:txBody>
          <a:bodyPr/>
          <a:lstStyle/>
          <a:p>
            <a:fld id="{15DE63B1-7AC8-E144-A6E7-AC58FCFF4464}" type="slidenum">
              <a:rPr lang="en-US" smtClean="0"/>
              <a:t>13</a:t>
            </a:fld>
            <a:endParaRPr lang="en-US" dirty="0"/>
          </a:p>
        </p:txBody>
      </p:sp>
      <p:sp>
        <p:nvSpPr>
          <p:cNvPr id="6" name="Text Box 10"/>
          <p:cNvSpPr txBox="1">
            <a:spLocks noChangeArrowheads="1"/>
          </p:cNvSpPr>
          <p:nvPr/>
        </p:nvSpPr>
        <p:spPr bwMode="auto">
          <a:xfrm>
            <a:off x="5871709" y="6302992"/>
            <a:ext cx="2535312" cy="369332"/>
          </a:xfrm>
          <a:prstGeom prst="rect">
            <a:avLst/>
          </a:prstGeom>
          <a:noFill/>
          <a:ln w="9525">
            <a:noFill/>
            <a:miter lim="800000"/>
            <a:headEnd/>
            <a:tailEnd/>
          </a:ln>
          <a:effectLst/>
        </p:spPr>
        <p:txBody>
          <a:bodyPr wrap="square">
            <a:spAutoFit/>
          </a:bodyPr>
          <a:lstStyle/>
          <a:p>
            <a:pP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VA HSR&amp;D IIR 13-053</a:t>
            </a:r>
          </a:p>
        </p:txBody>
      </p:sp>
    </p:spTree>
    <p:extLst>
      <p:ext uri="{BB962C8B-B14F-4D97-AF65-F5344CB8AC3E}">
        <p14:creationId xmlns:p14="http://schemas.microsoft.com/office/powerpoint/2010/main" val="7424459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606"/>
            <a:ext cx="8229600" cy="1487253"/>
          </a:xfrm>
        </p:spPr>
        <p:txBody>
          <a:bodyPr>
            <a:normAutofit fontScale="90000"/>
          </a:bodyPr>
          <a:lstStyle/>
          <a:p>
            <a:pPr algn="ctr"/>
            <a:r>
              <a:rPr lang="en-US" b="1" dirty="0" smtClean="0"/>
              <a:t>Background On Low-carbohydrate Eating Patterns</a:t>
            </a:r>
            <a:br>
              <a:rPr lang="en-US" b="1" dirty="0" smtClean="0"/>
            </a:b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8358334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Therapy for Obesity</a:t>
            </a:r>
            <a:endParaRPr lang="en-US" dirty="0"/>
          </a:p>
        </p:txBody>
      </p:sp>
      <p:graphicFrame>
        <p:nvGraphicFramePr>
          <p:cNvPr id="4" name="Content Placeholder 3"/>
          <p:cNvGraphicFramePr>
            <a:graphicFrameLocks noGrp="1"/>
          </p:cNvGraphicFramePr>
          <p:nvPr>
            <p:ph idx="1"/>
            <p:extLst/>
          </p:nvPr>
        </p:nvGraphicFramePr>
        <p:xfrm>
          <a:off x="320916" y="1582247"/>
          <a:ext cx="8551817" cy="428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0" y="5785306"/>
            <a:ext cx="4572000" cy="215444"/>
          </a:xfrm>
          <a:prstGeom prst="rect">
            <a:avLst/>
          </a:prstGeom>
        </p:spPr>
        <p:txBody>
          <a:bodyPr>
            <a:spAutoFit/>
          </a:bodyPr>
          <a:lstStyle/>
          <a:p>
            <a:pPr marL="0" marR="0" lvl="0" indent="0" algn="ctr" defTabSz="457200" rtl="0" eaLnBrk="0" fontAlgn="base"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4948"/>
                </a:solidFill>
                <a:effectLst/>
                <a:uLnTx/>
                <a:uFillTx/>
                <a:latin typeface="Arial" panose="020B0604020202020204" pitchFamily="34" charset="0"/>
                <a:ea typeface="MS PGothic" panose="020B0600070205080204" pitchFamily="34" charset="-128"/>
                <a:cs typeface="MS PGothic" panose="020B0600070205080204" pitchFamily="34" charset="-128"/>
              </a:rPr>
              <a:t>Obesity Algorithm®. ©2015-2016 Obesity Medicine Association.</a:t>
            </a:r>
            <a:endParaRPr kumimoji="0" lang="en-US" sz="800" b="0" i="0" u="none" strike="noStrike" kern="1200" cap="none" spc="0" normalizeH="0" baseline="0" noProof="0" dirty="0">
              <a:ln>
                <a:noFill/>
              </a:ln>
              <a:solidFill>
                <a:srgbClr val="444948"/>
              </a:solidFill>
              <a:effectLst/>
              <a:uLnTx/>
              <a:uFillTx/>
              <a:latin typeface="Calibri" panose="020F0502020204030204" pitchFamily="34" charset="0"/>
              <a:ea typeface="MS PGothic" panose="020B0600070205080204" pitchFamily="34" charset="-128"/>
              <a:cs typeface="MS PGothic" panose="020B0600070205080204" pitchFamily="34" charset="-128"/>
            </a:endParaRPr>
          </a:p>
        </p:txBody>
      </p:sp>
      <p:sp>
        <p:nvSpPr>
          <p:cNvPr id="6" name="TextBox 5"/>
          <p:cNvSpPr txBox="1"/>
          <p:nvPr/>
        </p:nvSpPr>
        <p:spPr>
          <a:xfrm>
            <a:off x="5572196" y="5569862"/>
            <a:ext cx="2293171" cy="215444"/>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454847"/>
                </a:solidFill>
                <a:effectLst/>
                <a:uLnTx/>
                <a:uFillTx/>
                <a:latin typeface="Arial" panose="020B0604020202020204" pitchFamily="34" charset="0"/>
                <a:ea typeface="+mn-ea"/>
                <a:cs typeface="Arial" panose="020B0604020202020204" pitchFamily="34" charset="0"/>
              </a:rPr>
              <a:t>Reference/s: [91] [92] [94] [95] [96] [97] [509]</a:t>
            </a:r>
          </a:p>
        </p:txBody>
      </p:sp>
      <p:sp>
        <p:nvSpPr>
          <p:cNvPr id="3" name="Rectangle 2"/>
          <p:cNvSpPr/>
          <p:nvPr/>
        </p:nvSpPr>
        <p:spPr>
          <a:xfrm>
            <a:off x="3102429" y="2939143"/>
            <a:ext cx="2100942" cy="2732314"/>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6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824089" y="730183"/>
            <a:ext cx="7495822" cy="939800"/>
          </a:xfrm>
        </p:spPr>
        <p:txBody>
          <a:bodyPr>
            <a:normAutofit fontScale="90000"/>
          </a:bodyPr>
          <a:lstStyle/>
          <a:p>
            <a:pPr eaLnBrk="1" hangingPunct="1">
              <a:defRPr/>
            </a:pPr>
            <a:r>
              <a:rPr lang="en-US" sz="3600" b="1" dirty="0" smtClean="0"/>
              <a:t>Low Carbohydrate Ketogenic Diet (LCKD)</a:t>
            </a:r>
          </a:p>
        </p:txBody>
      </p:sp>
      <p:sp>
        <p:nvSpPr>
          <p:cNvPr id="730115" name="Rectangle 3"/>
          <p:cNvSpPr>
            <a:spLocks noGrp="1" noChangeArrowheads="1"/>
          </p:cNvSpPr>
          <p:nvPr>
            <p:ph type="body" idx="1"/>
          </p:nvPr>
        </p:nvSpPr>
        <p:spPr>
          <a:xfrm>
            <a:off x="824089" y="1924334"/>
            <a:ext cx="7495822" cy="4247867"/>
          </a:xfrm>
        </p:spPr>
        <p:txBody>
          <a:bodyPr>
            <a:normAutofit fontScale="92500" lnSpcReduction="10000"/>
          </a:bodyPr>
          <a:lstStyle/>
          <a:p>
            <a:pPr eaLnBrk="1" hangingPunct="1">
              <a:defRPr/>
            </a:pPr>
            <a:r>
              <a:rPr lang="en-US" dirty="0" smtClean="0"/>
              <a:t>Initially, &lt; 20 g of carbohydrates per day </a:t>
            </a:r>
          </a:p>
          <a:p>
            <a:pPr lvl="1" eaLnBrk="1" hangingPunct="1">
              <a:defRPr/>
            </a:pPr>
            <a:r>
              <a:rPr lang="en-US" dirty="0" smtClean="0"/>
              <a:t>Unrestricted amounts of meat and eggs</a:t>
            </a:r>
          </a:p>
          <a:p>
            <a:pPr lvl="1" eaLnBrk="1" hangingPunct="1">
              <a:defRPr/>
            </a:pPr>
            <a:r>
              <a:rPr lang="en-US" dirty="0" smtClean="0"/>
              <a:t>Four oz. hard cheese</a:t>
            </a:r>
          </a:p>
          <a:p>
            <a:pPr lvl="1" eaLnBrk="1" hangingPunct="1">
              <a:defRPr/>
            </a:pPr>
            <a:r>
              <a:rPr lang="en-US" dirty="0" smtClean="0"/>
              <a:t>Two cups salad vegetables</a:t>
            </a:r>
          </a:p>
          <a:p>
            <a:pPr lvl="1" eaLnBrk="1" hangingPunct="1">
              <a:defRPr/>
            </a:pPr>
            <a:r>
              <a:rPr lang="en-US" dirty="0" smtClean="0"/>
              <a:t>One cup low-carbohydrate vegetables</a:t>
            </a:r>
          </a:p>
          <a:p>
            <a:pPr eaLnBrk="1" hangingPunct="1">
              <a:defRPr/>
            </a:pPr>
            <a:r>
              <a:rPr lang="en-US" dirty="0" smtClean="0"/>
              <a:t>Calories </a:t>
            </a:r>
            <a:r>
              <a:rPr lang="en-US" b="1" dirty="0" smtClean="0"/>
              <a:t>not restricted</a:t>
            </a:r>
          </a:p>
          <a:p>
            <a:pPr eaLnBrk="1" hangingPunct="1">
              <a:defRPr/>
            </a:pPr>
            <a:r>
              <a:rPr lang="en-US" dirty="0" smtClean="0"/>
              <a:t>Carbohydrate intake slowly increased as weight goal approached</a:t>
            </a:r>
          </a:p>
          <a:p>
            <a:pPr>
              <a:defRPr/>
            </a:pPr>
            <a:r>
              <a:rPr lang="en-US" dirty="0"/>
              <a:t>Daily multivitamin, copious liquids, broth</a:t>
            </a:r>
          </a:p>
        </p:txBody>
      </p:sp>
    </p:spTree>
    <p:extLst>
      <p:ext uri="{BB962C8B-B14F-4D97-AF65-F5344CB8AC3E}">
        <p14:creationId xmlns:p14="http://schemas.microsoft.com/office/powerpoint/2010/main" val="24473149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4" y="1023487"/>
            <a:ext cx="9019592" cy="529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593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75596" y="681772"/>
            <a:ext cx="8378825" cy="1098550"/>
          </a:xfrm>
        </p:spPr>
        <p:txBody>
          <a:bodyPr>
            <a:noAutofit/>
          </a:bodyPr>
          <a:lstStyle/>
          <a:p>
            <a:pPr>
              <a:defRPr/>
            </a:pPr>
            <a:r>
              <a:rPr lang="en-US" sz="3200" b="1" dirty="0" smtClean="0"/>
              <a:t>Low Carb / High Fat Diet Rationale: </a:t>
            </a:r>
            <a:br>
              <a:rPr lang="en-US" sz="3200" b="1" dirty="0" smtClean="0"/>
            </a:br>
            <a:r>
              <a:rPr lang="en-US" altLang="en-US" sz="3200" b="1" dirty="0" smtClean="0"/>
              <a:t>The Role of Insulin</a:t>
            </a:r>
          </a:p>
        </p:txBody>
      </p:sp>
      <p:sp>
        <p:nvSpPr>
          <p:cNvPr id="15363" name="Rectangle 3"/>
          <p:cNvSpPr>
            <a:spLocks noGrp="1" noChangeArrowheads="1"/>
          </p:cNvSpPr>
          <p:nvPr>
            <p:ph type="body" idx="1"/>
          </p:nvPr>
        </p:nvSpPr>
        <p:spPr>
          <a:xfrm>
            <a:off x="644527" y="1810727"/>
            <a:ext cx="7848600" cy="4721827"/>
          </a:xfrm>
        </p:spPr>
        <p:txBody>
          <a:bodyPr>
            <a:normAutofit lnSpcReduction="10000"/>
          </a:bodyPr>
          <a:lstStyle/>
          <a:p>
            <a:pPr>
              <a:spcAft>
                <a:spcPts val="600"/>
              </a:spcAft>
              <a:defRPr/>
            </a:pPr>
            <a:r>
              <a:rPr lang="en-US" altLang="en-US" sz="2600" dirty="0">
                <a:latin typeface="Arial" panose="020B0604020202020204" pitchFamily="34" charset="0"/>
                <a:ea typeface="Arial Unicode MS" panose="020B0604020202020204" pitchFamily="34" charset="-128"/>
                <a:cs typeface="Arial" panose="020B0604020202020204" pitchFamily="34" charset="0"/>
              </a:rPr>
              <a:t>Dietary carbohydrate (sugar or starch) raises serum glucose and insulin</a:t>
            </a:r>
          </a:p>
          <a:p>
            <a:pPr>
              <a:spcAft>
                <a:spcPts val="600"/>
              </a:spcAft>
              <a:defRPr/>
            </a:pPr>
            <a:r>
              <a:rPr lang="en-US" altLang="en-US" sz="2600" dirty="0">
                <a:latin typeface="Arial" panose="020B0604020202020204" pitchFamily="34" charset="0"/>
                <a:ea typeface="Arial Unicode MS" panose="020B0604020202020204" pitchFamily="34" charset="-128"/>
                <a:cs typeface="Arial" panose="020B0604020202020204" pitchFamily="34" charset="0"/>
              </a:rPr>
              <a:t>A carbohydrate restricted (high fat) diet reduces the diet contribution to serum glucose, which then lowers insulin levels</a:t>
            </a:r>
          </a:p>
          <a:p>
            <a:pPr>
              <a:spcAft>
                <a:spcPts val="600"/>
              </a:spcAft>
              <a:defRPr/>
            </a:pPr>
            <a:r>
              <a:rPr lang="en-US" altLang="en-US" sz="2600" dirty="0">
                <a:latin typeface="Arial" panose="020B0604020202020204" pitchFamily="34" charset="0"/>
                <a:ea typeface="Arial Unicode MS" panose="020B0604020202020204" pitchFamily="34" charset="-128"/>
                <a:cs typeface="Arial" panose="020B0604020202020204" pitchFamily="34" charset="0"/>
              </a:rPr>
              <a:t>Insulin is a potent stimulator of </a:t>
            </a:r>
            <a:r>
              <a:rPr lang="en-US" altLang="en-US" sz="2600" dirty="0" err="1">
                <a:latin typeface="Arial" panose="020B0604020202020204" pitchFamily="34" charset="0"/>
                <a:ea typeface="Arial Unicode MS" panose="020B0604020202020204" pitchFamily="34" charset="-128"/>
                <a:cs typeface="Arial" panose="020B0604020202020204" pitchFamily="34" charset="0"/>
              </a:rPr>
              <a:t>lipogenesis</a:t>
            </a:r>
            <a:r>
              <a:rPr lang="en-US" altLang="en-US" sz="2600" dirty="0">
                <a:latin typeface="Arial" panose="020B0604020202020204" pitchFamily="34" charset="0"/>
                <a:ea typeface="Arial Unicode MS" panose="020B0604020202020204" pitchFamily="34" charset="-128"/>
                <a:cs typeface="Arial" panose="020B0604020202020204" pitchFamily="34" charset="0"/>
              </a:rPr>
              <a:t> (fat storage) and a potent inhibitor of lipolysis (fat burning)</a:t>
            </a:r>
          </a:p>
          <a:p>
            <a:pPr>
              <a:spcAft>
                <a:spcPts val="600"/>
              </a:spcAft>
              <a:defRPr/>
            </a:pPr>
            <a:r>
              <a:rPr lang="en-US" altLang="en-US" sz="2600" dirty="0">
                <a:latin typeface="Arial" panose="020B0604020202020204" pitchFamily="34" charset="0"/>
                <a:ea typeface="Arial Unicode MS" panose="020B0604020202020204" pitchFamily="34" charset="-128"/>
                <a:cs typeface="Arial" panose="020B0604020202020204" pitchFamily="34" charset="0"/>
              </a:rPr>
              <a:t>Lowering insulin </a:t>
            </a:r>
            <a:r>
              <a:rPr lang="en-US" altLang="en-US" sz="2600" dirty="0" smtClean="0">
                <a:latin typeface="Arial" panose="020B0604020202020204" pitchFamily="34" charset="0"/>
                <a:ea typeface="Arial Unicode MS" panose="020B0604020202020204" pitchFamily="34" charset="-128"/>
                <a:cs typeface="Arial" panose="020B0604020202020204" pitchFamily="34" charset="0"/>
              </a:rPr>
              <a:t>level (or dose) </a:t>
            </a:r>
            <a:r>
              <a:rPr lang="en-US" altLang="en-US" sz="2600" dirty="0">
                <a:latin typeface="Arial" panose="020B0604020202020204" pitchFamily="34" charset="0"/>
                <a:ea typeface="Arial Unicode MS" panose="020B0604020202020204" pitchFamily="34" charset="-128"/>
                <a:cs typeface="Arial" panose="020B0604020202020204" pitchFamily="34" charset="0"/>
              </a:rPr>
              <a:t>leads to burning of stored body fat, raising serum ketones and lowering body weight</a:t>
            </a:r>
          </a:p>
        </p:txBody>
      </p:sp>
    </p:spTree>
    <p:extLst>
      <p:ext uri="{BB962C8B-B14F-4D97-AF65-F5344CB8AC3E}">
        <p14:creationId xmlns:p14="http://schemas.microsoft.com/office/powerpoint/2010/main" val="276277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8" y="655093"/>
            <a:ext cx="8379726" cy="843529"/>
          </a:xfrm>
        </p:spPr>
        <p:txBody>
          <a:bodyPr>
            <a:normAutofit/>
          </a:bodyPr>
          <a:lstStyle/>
          <a:p>
            <a:r>
              <a:rPr lang="en-US" sz="3200" b="1" dirty="0" smtClean="0"/>
              <a:t>RCTs ≥</a:t>
            </a:r>
            <a:r>
              <a:rPr lang="en-US" sz="3200" b="1" dirty="0"/>
              <a:t>12 </a:t>
            </a:r>
            <a:r>
              <a:rPr lang="en-US" sz="3200" b="1" dirty="0" smtClean="0"/>
              <a:t>months: Low Carb vs Low Fat</a:t>
            </a:r>
            <a:endParaRPr lang="en-US" sz="3200" b="1" dirty="0"/>
          </a:p>
        </p:txBody>
      </p:sp>
      <p:grpSp>
        <p:nvGrpSpPr>
          <p:cNvPr id="6" name="Group 5"/>
          <p:cNvGrpSpPr/>
          <p:nvPr/>
        </p:nvGrpSpPr>
        <p:grpSpPr>
          <a:xfrm>
            <a:off x="0" y="1198646"/>
            <a:ext cx="9138381" cy="5130493"/>
            <a:chOff x="-1" y="1276535"/>
            <a:chExt cx="10280679" cy="5130493"/>
          </a:xfrm>
        </p:grpSpPr>
        <p:pic>
          <p:nvPicPr>
            <p:cNvPr id="69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9" r="49668" b="74458"/>
            <a:stretch/>
          </p:blipFill>
          <p:spPr bwMode="auto">
            <a:xfrm>
              <a:off x="-1" y="1276535"/>
              <a:ext cx="6134669" cy="512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42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335"/>
            <a:stretch/>
          </p:blipFill>
          <p:spPr bwMode="auto">
            <a:xfrm>
              <a:off x="5289931" y="1279403"/>
              <a:ext cx="4990747"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42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4674"/>
            <a:stretch/>
          </p:blipFill>
          <p:spPr bwMode="auto">
            <a:xfrm>
              <a:off x="1897040" y="1280731"/>
              <a:ext cx="339289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Oval 7"/>
          <p:cNvSpPr/>
          <p:nvPr/>
        </p:nvSpPr>
        <p:spPr bwMode="auto">
          <a:xfrm>
            <a:off x="4580846" y="5023823"/>
            <a:ext cx="1666796" cy="82230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3200" b="1"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endParaRPr>
          </a:p>
        </p:txBody>
      </p:sp>
      <p:sp>
        <p:nvSpPr>
          <p:cNvPr id="15" name="Rectangle 5"/>
          <p:cNvSpPr>
            <a:spLocks noChangeArrowheads="1"/>
          </p:cNvSpPr>
          <p:nvPr/>
        </p:nvSpPr>
        <p:spPr bwMode="auto">
          <a:xfrm>
            <a:off x="5267505" y="6461584"/>
            <a:ext cx="3742267" cy="249299"/>
          </a:xfrm>
          <a:prstGeom prst="rect">
            <a:avLst/>
          </a:prstGeom>
          <a:noFill/>
          <a:ln w="9525" algn="ctr">
            <a:noFill/>
            <a:miter lim="800000"/>
            <a:headEnd/>
            <a:tailEnd/>
          </a:ln>
          <a:effectLst/>
        </p:spPr>
        <p:txBody>
          <a:bodyPr wrap="square" lIns="0" tIns="0" rIns="0" bIns="0" anchor="b">
            <a:spAutoFit/>
          </a:bodyPr>
          <a:lstStyle/>
          <a:p>
            <a:pPr algn="r">
              <a:lnSpc>
                <a:spcPct val="90000"/>
              </a:lnSpc>
              <a:spcBef>
                <a:spcPct val="0"/>
              </a:spcBef>
              <a:defRPr/>
            </a:pPr>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Bueno NB, Br J </a:t>
            </a:r>
            <a:r>
              <a:rPr lang="en-US" b="1" i="1" dirty="0" err="1">
                <a:solidFill>
                  <a:srgbClr val="3C3C3B">
                    <a:lumMod val="60000"/>
                    <a:lumOff val="40000"/>
                  </a:srgbClr>
                </a:solidFill>
                <a:latin typeface="Arial" panose="020B0604020202020204" pitchFamily="34" charset="0"/>
                <a:ea typeface="SimSun" pitchFamily="2" charset="-122"/>
                <a:cs typeface="Arial" panose="020B0604020202020204" pitchFamily="34" charset="0"/>
              </a:rPr>
              <a:t>Nutr</a:t>
            </a:r>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 2013</a:t>
            </a:r>
            <a:r>
              <a:rPr lang="en-US" sz="1600" b="1" i="1" dirty="0" smtClean="0">
                <a:solidFill>
                  <a:schemeClr val="accent1">
                    <a:lumMod val="60000"/>
                    <a:lumOff val="40000"/>
                  </a:schemeClr>
                </a:solidFill>
                <a:latin typeface="Arial" panose="020B0604020202020204" pitchFamily="34" charset="0"/>
                <a:cs typeface="Arial" panose="020B0604020202020204" pitchFamily="34" charset="0"/>
              </a:rPr>
              <a:t>.</a:t>
            </a:r>
            <a:endParaRPr lang="en-US" sz="16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 name="TextBox 3"/>
          <p:cNvSpPr txBox="1"/>
          <p:nvPr/>
        </p:nvSpPr>
        <p:spPr>
          <a:xfrm>
            <a:off x="81886" y="5716052"/>
            <a:ext cx="3398293" cy="584775"/>
          </a:xfrm>
          <a:prstGeom prst="rect">
            <a:avLst/>
          </a:prstGeom>
          <a:solidFill>
            <a:schemeClr val="bg1"/>
          </a:solidFill>
        </p:spPr>
        <p:txBody>
          <a:bodyPr wrap="square" rtlCol="0">
            <a:spAutoFit/>
          </a:bodyPr>
          <a:lstStyle/>
          <a:p>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2795706" y="5869314"/>
            <a:ext cx="3195105" cy="461665"/>
          </a:xfrm>
          <a:prstGeom prst="rect">
            <a:avLst/>
          </a:prstGeom>
          <a:noFill/>
        </p:spPr>
        <p:txBody>
          <a:bodyPr wrap="none" rtlCol="0">
            <a:spAutoFit/>
          </a:bodyPr>
          <a:lstStyle/>
          <a:p>
            <a:r>
              <a:rPr lang="en-US" sz="2400" b="1" dirty="0" smtClean="0">
                <a:solidFill>
                  <a:srgbClr val="C00000"/>
                </a:solidFill>
                <a:latin typeface="Arial" panose="020B0604020202020204" pitchFamily="34" charset="0"/>
                <a:cs typeface="Arial" panose="020B0604020202020204" pitchFamily="34" charset="0"/>
              </a:rPr>
              <a:t>-0.91 kg (-1.65, -0.17)</a:t>
            </a: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2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a:cs typeface="1898 Sans"/>
              </a:rPr>
              <a:t>Disclosure Statement</a:t>
            </a:r>
            <a:endParaRPr lang="en-US" dirty="0">
              <a:latin typeface="1898 Sans"/>
              <a:cs typeface="1898 Sans"/>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2400" b="1" dirty="0">
                <a:latin typeface="1898 Sans"/>
                <a:cs typeface="1898 Sans"/>
              </a:rPr>
              <a:t>Speaker:</a:t>
            </a:r>
          </a:p>
          <a:p>
            <a:pPr algn="l"/>
            <a:endParaRPr lang="en-US" sz="1400" b="1" dirty="0">
              <a:latin typeface="1898 Sans"/>
              <a:cs typeface="1898 Sans"/>
            </a:endParaRPr>
          </a:p>
          <a:p>
            <a:pPr lvl="1" algn="l">
              <a:spcBef>
                <a:spcPts val="0"/>
              </a:spcBef>
            </a:pPr>
            <a:r>
              <a:rPr lang="en-US" sz="2400" b="1" dirty="0">
                <a:latin typeface="1898 Sans"/>
                <a:cs typeface="1898 Sans"/>
              </a:rPr>
              <a:t>Dr. William Yancy Jr.</a:t>
            </a:r>
          </a:p>
          <a:p>
            <a:pPr algn="l"/>
            <a:endParaRPr lang="en-US" sz="1600" dirty="0">
              <a:latin typeface="1898 Sans"/>
              <a:cs typeface="1898 Sans"/>
            </a:endParaRPr>
          </a:p>
          <a:p>
            <a:pPr marL="342900" indent="-342900" algn="l">
              <a:buFont typeface="Arial"/>
              <a:buChar char="•"/>
            </a:pPr>
            <a:r>
              <a:rPr lang="en-US" sz="2400" dirty="0">
                <a:latin typeface="1898 Sans"/>
                <a:cs typeface="1898 Sans"/>
              </a:rPr>
              <a:t>Disclosed the following financial relationships: </a:t>
            </a:r>
          </a:p>
          <a:p>
            <a:pPr marL="714375" algn="l"/>
            <a:r>
              <a:rPr lang="en-US" dirty="0"/>
              <a:t>- GlaxoSmithKline</a:t>
            </a:r>
          </a:p>
          <a:p>
            <a:pPr marL="1651000" indent="-307975" algn="l">
              <a:buFont typeface="Wingdings" pitchFamily="2" charset="2"/>
              <a:buChar char="Ø"/>
            </a:pPr>
            <a:r>
              <a:rPr lang="en-US" dirty="0"/>
              <a:t>Employee</a:t>
            </a:r>
          </a:p>
          <a:p>
            <a:pPr marL="1057275" indent="-342900" algn="l">
              <a:buFontTx/>
              <a:buChar char="-"/>
            </a:pPr>
            <a:r>
              <a:rPr lang="en-US" dirty="0" err="1"/>
              <a:t>Dietdoctor.com</a:t>
            </a:r>
            <a:endParaRPr lang="en-US" dirty="0"/>
          </a:p>
          <a:p>
            <a:pPr marL="1647825" indent="-304800" algn="l">
              <a:buFont typeface="Wingdings" pitchFamily="2" charset="2"/>
              <a:buChar char="Ø"/>
            </a:pPr>
            <a:r>
              <a:rPr lang="en-US" dirty="0"/>
              <a:t>Advisor or Review </a:t>
            </a:r>
            <a:r>
              <a:rPr lang="en-US"/>
              <a:t>Panel Member</a:t>
            </a:r>
            <a:endParaRPr lang="en-US" dirty="0"/>
          </a:p>
          <a:p>
            <a:pPr marL="342900" lvl="0" indent="-342900" algn="l">
              <a:buFont typeface="Arial"/>
              <a:buChar char="•"/>
            </a:pPr>
            <a:r>
              <a:rPr lang="en-US" sz="2400" dirty="0">
                <a:latin typeface="1898 Sans"/>
                <a:cs typeface="1898 Sans"/>
              </a:rPr>
              <a:t>Will not be discussing unlabeled/unapproved use of drugs or products</a:t>
            </a:r>
          </a:p>
        </p:txBody>
      </p:sp>
    </p:spTree>
    <p:extLst>
      <p:ext uri="{BB962C8B-B14F-4D97-AF65-F5344CB8AC3E}">
        <p14:creationId xmlns:p14="http://schemas.microsoft.com/office/powerpoint/2010/main" val="81365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97" y="647272"/>
            <a:ext cx="8833740" cy="824192"/>
          </a:xfrm>
          <a:noFill/>
        </p:spPr>
        <p:txBody>
          <a:bodyPr>
            <a:normAutofit/>
          </a:bodyPr>
          <a:lstStyle/>
          <a:p>
            <a:pPr algn="ctr"/>
            <a:r>
              <a:rPr lang="en-US" b="1" dirty="0" smtClean="0">
                <a:latin typeface="Arial" panose="020B0604020202020204" pitchFamily="34" charset="0"/>
                <a:cs typeface="Arial" panose="020B0604020202020204" pitchFamily="34" charset="0"/>
              </a:rPr>
              <a:t>RCTs </a:t>
            </a:r>
            <a:r>
              <a:rPr lang="en-US" b="1" dirty="0">
                <a:latin typeface="Arial" panose="020B0604020202020204" pitchFamily="34" charset="0"/>
                <a:cs typeface="Arial" panose="020B0604020202020204" pitchFamily="34" charset="0"/>
              </a:rPr>
              <a:t>Comparing LC vs LF </a:t>
            </a:r>
            <a:r>
              <a:rPr lang="en-US" b="1" dirty="0" smtClean="0">
                <a:latin typeface="Arial" panose="020B0604020202020204" pitchFamily="34" charset="0"/>
                <a:cs typeface="Arial" panose="020B0604020202020204" pitchFamily="34" charset="0"/>
              </a:rPr>
              <a:t>Diets</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508001" y="6101906"/>
            <a:ext cx="8438747" cy="646331"/>
          </a:xfrm>
          <a:prstGeom prst="rect">
            <a:avLst/>
          </a:prstGeom>
          <a:noFill/>
        </p:spPr>
        <p:txBody>
          <a:bodyPr wrap="square" rtlCol="0">
            <a:spAutoFit/>
          </a:bodyPr>
          <a:lstStyle/>
          <a:p>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Public Health </a:t>
            </a:r>
            <a:r>
              <a:rPr lang="en-US"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Collaboration. RCT search up to November 2019.</a:t>
            </a:r>
            <a:endPar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endParaRPr>
          </a:p>
          <a:p>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Find out more at: </a:t>
            </a:r>
            <a:r>
              <a:rPr lang="en-US"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www.PHCuk.org/RCTs. Accessed 5/14/20. </a:t>
            </a:r>
            <a:endPar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endParaRPr>
          </a:p>
        </p:txBody>
      </p:sp>
      <p:pic>
        <p:nvPicPr>
          <p:cNvPr id="6" name="Picture 5"/>
          <p:cNvPicPr>
            <a:picLocks noChangeAspect="1"/>
          </p:cNvPicPr>
          <p:nvPr/>
        </p:nvPicPr>
        <p:blipFill rotWithShape="1">
          <a:blip r:embed="rId2"/>
          <a:srcRect l="3333" t="25812" r="4694" b="4291"/>
          <a:stretch/>
        </p:blipFill>
        <p:spPr>
          <a:xfrm>
            <a:off x="240386" y="1343022"/>
            <a:ext cx="8706362" cy="4689452"/>
          </a:xfrm>
          <a:prstGeom prst="rect">
            <a:avLst/>
          </a:prstGeom>
        </p:spPr>
      </p:pic>
    </p:spTree>
    <p:extLst>
      <p:ext uri="{BB962C8B-B14F-4D97-AF65-F5344CB8AC3E}">
        <p14:creationId xmlns:p14="http://schemas.microsoft.com/office/powerpoint/2010/main" val="37805338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278"/>
            <a:ext cx="8229600" cy="1119083"/>
          </a:xfrm>
        </p:spPr>
        <p:txBody>
          <a:bodyPr>
            <a:noAutofit/>
          </a:bodyPr>
          <a:lstStyle/>
          <a:p>
            <a:r>
              <a:rPr lang="en-US" sz="3200" b="1" dirty="0" smtClean="0"/>
              <a:t>How Weight Loss Occurs:</a:t>
            </a:r>
            <a:br>
              <a:rPr lang="en-US" sz="3200" b="1" dirty="0" smtClean="0"/>
            </a:br>
            <a:r>
              <a:rPr lang="en-US" sz="3200" b="1" dirty="0" smtClean="0"/>
              <a:t>Calories, Calories, Calories!</a:t>
            </a:r>
            <a:endParaRPr lang="en-US" sz="3200" b="1" dirty="0"/>
          </a:p>
        </p:txBody>
      </p:sp>
      <p:graphicFrame>
        <p:nvGraphicFramePr>
          <p:cNvPr id="4" name="Content Placeholder 3"/>
          <p:cNvGraphicFramePr>
            <a:graphicFrameLocks noGrp="1"/>
          </p:cNvGraphicFramePr>
          <p:nvPr>
            <p:ph idx="1"/>
            <p:extLst/>
          </p:nvPr>
        </p:nvGraphicFramePr>
        <p:xfrm>
          <a:off x="457200" y="175104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9"/>
          <p:cNvSpPr txBox="1">
            <a:spLocks noChangeArrowheads="1"/>
          </p:cNvSpPr>
          <p:nvPr/>
        </p:nvSpPr>
        <p:spPr bwMode="auto">
          <a:xfrm>
            <a:off x="4488535" y="6457051"/>
            <a:ext cx="4198265" cy="249299"/>
          </a:xfrm>
          <a:prstGeom prst="rect">
            <a:avLst/>
          </a:prstGeom>
          <a:noFill/>
          <a:ln w="9525" algn="ctr">
            <a:noFill/>
            <a:miter lim="800000"/>
            <a:headEnd/>
            <a:tailEnd/>
          </a:ln>
          <a:effectLst/>
        </p:spPr>
        <p:txBody>
          <a:bodyPr wrap="square" lIns="0" tIns="0" rIns="0" bIns="0" anchor="b">
            <a:spAutoFit/>
          </a:bodyPr>
          <a:lstStyle/>
          <a:p>
            <a:pPr algn="r" defTabSz="457200">
              <a:lnSpc>
                <a:spcPct val="90000"/>
              </a:lnSpc>
              <a:spcBef>
                <a:spcPct val="0"/>
              </a:spcBef>
              <a:defRPr/>
            </a:pPr>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Yancy WS, Arch Intern Med, 2010.</a:t>
            </a:r>
          </a:p>
        </p:txBody>
      </p:sp>
    </p:spTree>
    <p:extLst>
      <p:ext uri="{BB962C8B-B14F-4D97-AF65-F5344CB8AC3E}">
        <p14:creationId xmlns:p14="http://schemas.microsoft.com/office/powerpoint/2010/main" val="157573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6" y="663798"/>
            <a:ext cx="8891752" cy="748947"/>
          </a:xfrm>
        </p:spPr>
        <p:txBody>
          <a:bodyPr>
            <a:noAutofit/>
          </a:bodyPr>
          <a:lstStyle/>
          <a:p>
            <a:r>
              <a:rPr lang="en-US" sz="3200" b="1" dirty="0" smtClean="0"/>
              <a:t>Calories are Reduced b/c Hunger is Less</a:t>
            </a:r>
            <a:endParaRPr lang="en-US"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292242"/>
            <a:ext cx="836295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9"/>
          <p:cNvSpPr txBox="1">
            <a:spLocks noChangeArrowheads="1"/>
          </p:cNvSpPr>
          <p:nvPr/>
        </p:nvSpPr>
        <p:spPr bwMode="auto">
          <a:xfrm>
            <a:off x="4797981" y="6533898"/>
            <a:ext cx="4198265" cy="221599"/>
          </a:xfrm>
          <a:prstGeom prst="rect">
            <a:avLst/>
          </a:prstGeom>
          <a:noFill/>
          <a:ln w="9525" algn="ctr">
            <a:noFill/>
            <a:miter lim="800000"/>
            <a:headEnd/>
            <a:tailEnd/>
          </a:ln>
          <a:effectLst/>
        </p:spPr>
        <p:txBody>
          <a:bodyPr wrap="square" lIns="0" tIns="0" rIns="0" bIns="0" anchor="b">
            <a:spAutoFit/>
          </a:bodyPr>
          <a:lstStyle/>
          <a:p>
            <a:pPr algn="r" defTabSz="457200">
              <a:lnSpc>
                <a:spcPct val="90000"/>
              </a:lnSpc>
              <a:spcBef>
                <a:spcPct val="0"/>
              </a:spcBef>
              <a:defRPr/>
            </a:pPr>
            <a:r>
              <a:rPr lang="en-US" sz="1600"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Gibson AA, </a:t>
            </a:r>
            <a:r>
              <a:rPr lang="en-US" sz="1600" b="1" i="1" dirty="0" err="1"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Obes</a:t>
            </a:r>
            <a:r>
              <a:rPr lang="en-US" sz="1600"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 Rev, 2015.</a:t>
            </a:r>
            <a:endParaRPr lang="en-US" sz="1600"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endParaRPr>
          </a:p>
        </p:txBody>
      </p:sp>
    </p:spTree>
    <p:extLst>
      <p:ext uri="{BB962C8B-B14F-4D97-AF65-F5344CB8AC3E}">
        <p14:creationId xmlns:p14="http://schemas.microsoft.com/office/powerpoint/2010/main" val="1344064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85950" y="668470"/>
          <a:ext cx="9015773" cy="5783764"/>
        </p:xfrm>
        <a:graphic>
          <a:graphicData uri="http://schemas.openxmlformats.org/drawingml/2006/chart">
            <c:chart xmlns:c="http://schemas.openxmlformats.org/drawingml/2006/chart" xmlns:r="http://schemas.openxmlformats.org/officeDocument/2006/relationships" r:id="rId3"/>
          </a:graphicData>
        </a:graphic>
      </p:graphicFrame>
      <p:sp>
        <p:nvSpPr>
          <p:cNvPr id="125954" name="Rectangle 2"/>
          <p:cNvSpPr>
            <a:spLocks noGrp="1" noChangeArrowheads="1"/>
          </p:cNvSpPr>
          <p:nvPr>
            <p:ph type="title"/>
          </p:nvPr>
        </p:nvSpPr>
        <p:spPr>
          <a:xfrm>
            <a:off x="501818" y="636938"/>
            <a:ext cx="8263812" cy="877614"/>
          </a:xfrm>
        </p:spPr>
        <p:txBody>
          <a:bodyPr>
            <a:noAutofit/>
          </a:bodyPr>
          <a:lstStyle/>
          <a:p>
            <a:r>
              <a:rPr lang="en-US" sz="3200" b="1" dirty="0"/>
              <a:t>How Weight Loss </a:t>
            </a:r>
            <a:r>
              <a:rPr lang="en-US" sz="3200" b="1" dirty="0" smtClean="0"/>
              <a:t>Occurs: A Little Bit of Water Loss</a:t>
            </a:r>
            <a:endParaRPr lang="en-US" altLang="en-US" sz="3200" b="0" baseline="30000" dirty="0" smtClean="0">
              <a:solidFill>
                <a:schemeClr val="tx1"/>
              </a:solidFill>
              <a:cs typeface="Arial" pitchFamily="34" charset="0"/>
            </a:endParaRPr>
          </a:p>
        </p:txBody>
      </p:sp>
      <p:grpSp>
        <p:nvGrpSpPr>
          <p:cNvPr id="125955" name="Group 4"/>
          <p:cNvGrpSpPr>
            <a:grpSpLocks/>
          </p:cNvGrpSpPr>
          <p:nvPr/>
        </p:nvGrpSpPr>
        <p:grpSpPr bwMode="auto">
          <a:xfrm>
            <a:off x="5621736" y="5004683"/>
            <a:ext cx="231775" cy="301625"/>
            <a:chOff x="3688" y="2962"/>
            <a:chExt cx="146" cy="190"/>
          </a:xfrm>
        </p:grpSpPr>
        <p:sp>
          <p:nvSpPr>
            <p:cNvPr id="125960" name="Line 5"/>
            <p:cNvSpPr>
              <a:spLocks noChangeShapeType="1"/>
            </p:cNvSpPr>
            <p:nvPr/>
          </p:nvSpPr>
          <p:spPr bwMode="auto">
            <a:xfrm flipV="1">
              <a:off x="3688" y="2962"/>
              <a:ext cx="92" cy="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61" name="Line 6"/>
            <p:cNvSpPr>
              <a:spLocks noChangeShapeType="1"/>
            </p:cNvSpPr>
            <p:nvPr/>
          </p:nvSpPr>
          <p:spPr bwMode="auto">
            <a:xfrm flipV="1">
              <a:off x="3742" y="2962"/>
              <a:ext cx="92" cy="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05575" name="Text Box 7"/>
          <p:cNvSpPr txBox="1">
            <a:spLocks noChangeArrowheads="1"/>
          </p:cNvSpPr>
          <p:nvPr/>
        </p:nvSpPr>
        <p:spPr bwMode="auto">
          <a:xfrm>
            <a:off x="7580749" y="4116525"/>
            <a:ext cx="979735" cy="400099"/>
          </a:xfrm>
          <a:prstGeom prst="rect">
            <a:avLst/>
          </a:prstGeom>
          <a:noFill/>
          <a:ln w="12700">
            <a:noFill/>
            <a:miter lim="800000"/>
            <a:headEnd/>
            <a:tailEnd/>
          </a:ln>
          <a:effectLst/>
        </p:spPr>
        <p:txBody>
          <a:bodyPr wrap="none" lIns="91430" tIns="45715" rIns="91430" bIns="45715">
            <a:spAutoFit/>
          </a:bodyPr>
          <a:lstStyle/>
          <a:p>
            <a:pPr algn="l">
              <a:defRPr/>
            </a:pPr>
            <a:r>
              <a:rPr lang="en-US" sz="2000" b="1" dirty="0">
                <a:solidFill>
                  <a:srgbClr val="002060"/>
                </a:solidFill>
              </a:rPr>
              <a:t>-1.8 kg</a:t>
            </a:r>
            <a:r>
              <a:rPr lang="en-US" sz="2000" b="1" baseline="30000" dirty="0">
                <a:solidFill>
                  <a:srgbClr val="002060"/>
                </a:solidFill>
                <a:cs typeface="Arial" pitchFamily="34" charset="0"/>
              </a:rPr>
              <a:t>†</a:t>
            </a:r>
            <a:endParaRPr lang="en-US" sz="2000" b="1" dirty="0">
              <a:solidFill>
                <a:srgbClr val="002060"/>
              </a:solidFill>
            </a:endParaRPr>
          </a:p>
        </p:txBody>
      </p:sp>
      <p:sp>
        <p:nvSpPr>
          <p:cNvPr id="1005576" name="Text Box 8"/>
          <p:cNvSpPr txBox="1">
            <a:spLocks noChangeArrowheads="1"/>
          </p:cNvSpPr>
          <p:nvPr/>
        </p:nvSpPr>
        <p:spPr bwMode="auto">
          <a:xfrm>
            <a:off x="7580749" y="3735525"/>
            <a:ext cx="979735" cy="400099"/>
          </a:xfrm>
          <a:prstGeom prst="rect">
            <a:avLst/>
          </a:prstGeom>
          <a:noFill/>
          <a:ln w="12700">
            <a:noFill/>
            <a:miter lim="800000"/>
            <a:headEnd/>
            <a:tailEnd/>
          </a:ln>
          <a:effectLst/>
        </p:spPr>
        <p:txBody>
          <a:bodyPr wrap="none" lIns="91430" tIns="45715" rIns="91430" bIns="45715">
            <a:spAutoFit/>
          </a:bodyPr>
          <a:lstStyle/>
          <a:p>
            <a:pPr algn="l">
              <a:defRPr/>
            </a:pPr>
            <a:r>
              <a:rPr lang="en-US" sz="2000" b="1" dirty="0">
                <a:solidFill>
                  <a:srgbClr val="FF0000"/>
                </a:solidFill>
              </a:rPr>
              <a:t>-2.4 kg</a:t>
            </a:r>
            <a:r>
              <a:rPr lang="en-US" sz="2000" b="1" baseline="30000" dirty="0">
                <a:solidFill>
                  <a:srgbClr val="FF0000"/>
                </a:solidFill>
              </a:rPr>
              <a:t>†</a:t>
            </a:r>
          </a:p>
        </p:txBody>
      </p:sp>
      <p:sp>
        <p:nvSpPr>
          <p:cNvPr id="11" name="Text Box 9"/>
          <p:cNvSpPr txBox="1">
            <a:spLocks noChangeArrowheads="1"/>
          </p:cNvSpPr>
          <p:nvPr/>
        </p:nvSpPr>
        <p:spPr bwMode="auto">
          <a:xfrm>
            <a:off x="4764428" y="6452545"/>
            <a:ext cx="4198265" cy="249299"/>
          </a:xfrm>
          <a:prstGeom prst="rect">
            <a:avLst/>
          </a:prstGeom>
          <a:noFill/>
          <a:ln w="9525" algn="ctr">
            <a:noFill/>
            <a:miter lim="800000"/>
            <a:headEnd/>
            <a:tailEnd/>
          </a:ln>
          <a:effectLst/>
        </p:spPr>
        <p:txBody>
          <a:bodyPr wrap="square" lIns="0" tIns="0" rIns="0" bIns="0" anchor="b">
            <a:spAutoFit/>
          </a:bodyPr>
          <a:lstStyle/>
          <a:p>
            <a:pPr algn="r" defTabSz="457200">
              <a:lnSpc>
                <a:spcPct val="90000"/>
              </a:lnSpc>
              <a:spcBef>
                <a:spcPct val="0"/>
              </a:spcBef>
              <a:defRPr/>
            </a:pPr>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Yancy WS, </a:t>
            </a:r>
            <a:r>
              <a:rPr lang="en-US"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Ann </a:t>
            </a:r>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Intern Med, </a:t>
            </a:r>
            <a:r>
              <a:rPr lang="en-US"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2004.</a:t>
            </a:r>
            <a:endPar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endParaRPr>
          </a:p>
        </p:txBody>
      </p:sp>
      <p:sp>
        <p:nvSpPr>
          <p:cNvPr id="125959" name="Text Box 10"/>
          <p:cNvSpPr txBox="1">
            <a:spLocks noChangeArrowheads="1"/>
          </p:cNvSpPr>
          <p:nvPr/>
        </p:nvSpPr>
        <p:spPr bwMode="auto">
          <a:xfrm>
            <a:off x="831591" y="6299454"/>
            <a:ext cx="507650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tabLst>
                <a:tab pos="111125" algn="l"/>
              </a:tabLst>
              <a:defRPr sz="2000" b="1">
                <a:solidFill>
                  <a:schemeClr val="tx1"/>
                </a:solidFill>
                <a:latin typeface="Arial" pitchFamily="34" charset="0"/>
              </a:defRPr>
            </a:lvl1pPr>
            <a:lvl2pPr marL="742950" indent="-285750">
              <a:tabLst>
                <a:tab pos="111125" algn="l"/>
              </a:tabLst>
              <a:defRPr sz="2000" b="1">
                <a:solidFill>
                  <a:schemeClr val="tx1"/>
                </a:solidFill>
                <a:latin typeface="Arial" pitchFamily="34" charset="0"/>
              </a:defRPr>
            </a:lvl2pPr>
            <a:lvl3pPr marL="1143000" indent="-228600">
              <a:tabLst>
                <a:tab pos="111125" algn="l"/>
              </a:tabLst>
              <a:defRPr sz="2000" b="1">
                <a:solidFill>
                  <a:schemeClr val="tx1"/>
                </a:solidFill>
                <a:latin typeface="Arial" pitchFamily="34" charset="0"/>
              </a:defRPr>
            </a:lvl3pPr>
            <a:lvl4pPr marL="1600200" indent="-228600">
              <a:tabLst>
                <a:tab pos="111125" algn="l"/>
              </a:tabLst>
              <a:defRPr sz="2000" b="1">
                <a:solidFill>
                  <a:schemeClr val="tx1"/>
                </a:solidFill>
                <a:latin typeface="Arial" pitchFamily="34" charset="0"/>
              </a:defRPr>
            </a:lvl4pPr>
            <a:lvl5pPr marL="2057400" indent="-228600">
              <a:tabLst>
                <a:tab pos="111125" algn="l"/>
              </a:tabLst>
              <a:defRPr sz="2000" b="1">
                <a:solidFill>
                  <a:schemeClr val="tx1"/>
                </a:solidFill>
                <a:latin typeface="Arial" pitchFamily="34" charset="0"/>
              </a:defRPr>
            </a:lvl5pPr>
            <a:lvl6pPr marL="2514600" indent="-228600" algn="ctr" eaLnBrk="0" fontAlgn="base" hangingPunct="0">
              <a:spcBef>
                <a:spcPct val="0"/>
              </a:spcBef>
              <a:spcAft>
                <a:spcPct val="0"/>
              </a:spcAft>
              <a:tabLst>
                <a:tab pos="111125" algn="l"/>
              </a:tabLst>
              <a:defRPr sz="2000" b="1">
                <a:solidFill>
                  <a:schemeClr val="tx1"/>
                </a:solidFill>
                <a:latin typeface="Arial" pitchFamily="34" charset="0"/>
              </a:defRPr>
            </a:lvl6pPr>
            <a:lvl7pPr marL="2971800" indent="-228600" algn="ctr" eaLnBrk="0" fontAlgn="base" hangingPunct="0">
              <a:spcBef>
                <a:spcPct val="0"/>
              </a:spcBef>
              <a:spcAft>
                <a:spcPct val="0"/>
              </a:spcAft>
              <a:tabLst>
                <a:tab pos="111125" algn="l"/>
              </a:tabLst>
              <a:defRPr sz="2000" b="1">
                <a:solidFill>
                  <a:schemeClr val="tx1"/>
                </a:solidFill>
                <a:latin typeface="Arial" pitchFamily="34" charset="0"/>
              </a:defRPr>
            </a:lvl7pPr>
            <a:lvl8pPr marL="3429000" indent="-228600" algn="ctr" eaLnBrk="0" fontAlgn="base" hangingPunct="0">
              <a:spcBef>
                <a:spcPct val="0"/>
              </a:spcBef>
              <a:spcAft>
                <a:spcPct val="0"/>
              </a:spcAft>
              <a:tabLst>
                <a:tab pos="111125" algn="l"/>
              </a:tabLst>
              <a:defRPr sz="2000" b="1">
                <a:solidFill>
                  <a:schemeClr val="tx1"/>
                </a:solidFill>
                <a:latin typeface="Arial" pitchFamily="34" charset="0"/>
              </a:defRPr>
            </a:lvl8pPr>
            <a:lvl9pPr marL="3886200" indent="-228600" algn="ctr" eaLnBrk="0" fontAlgn="base" hangingPunct="0">
              <a:spcBef>
                <a:spcPct val="0"/>
              </a:spcBef>
              <a:spcAft>
                <a:spcPct val="0"/>
              </a:spcAft>
              <a:tabLst>
                <a:tab pos="111125" algn="l"/>
              </a:tabLst>
              <a:defRPr sz="2000" b="1">
                <a:solidFill>
                  <a:schemeClr val="tx1"/>
                </a:solidFill>
                <a:latin typeface="Arial" pitchFamily="34" charset="0"/>
              </a:defRPr>
            </a:lvl9pPr>
          </a:lstStyle>
          <a:p>
            <a:pPr algn="l">
              <a:spcBef>
                <a:spcPct val="10000"/>
              </a:spcBef>
            </a:pPr>
            <a:r>
              <a:rPr lang="en-US" altLang="en-US" sz="1600" dirty="0" smtClean="0">
                <a:solidFill>
                  <a:schemeClr val="bg2">
                    <a:lumMod val="25000"/>
                  </a:schemeClr>
                </a:solidFill>
                <a:latin typeface="+mn-lt"/>
              </a:rPr>
              <a:t>† p </a:t>
            </a:r>
            <a:r>
              <a:rPr lang="en-US" altLang="en-US" sz="1600" dirty="0">
                <a:solidFill>
                  <a:schemeClr val="bg2">
                    <a:lumMod val="25000"/>
                  </a:schemeClr>
                </a:solidFill>
                <a:latin typeface="+mn-lt"/>
              </a:rPr>
              <a:t>= 0.05, for comparison between diet groups.</a:t>
            </a:r>
          </a:p>
        </p:txBody>
      </p:sp>
      <p:sp>
        <p:nvSpPr>
          <p:cNvPr id="3" name="Oval 2"/>
          <p:cNvSpPr/>
          <p:nvPr/>
        </p:nvSpPr>
        <p:spPr>
          <a:xfrm>
            <a:off x="1175657" y="2507698"/>
            <a:ext cx="1164771" cy="1264468"/>
          </a:xfrm>
          <a:prstGeom prst="ellipse">
            <a:avLst/>
          </a:prstGeom>
          <a:noFill/>
          <a:ln w="285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57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00502" y="1595396"/>
            <a:ext cx="7803534" cy="5013312"/>
            <a:chOff x="271463" y="1180534"/>
            <a:chExt cx="8601075" cy="5431802"/>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455" b="44440"/>
            <a:stretch/>
          </p:blipFill>
          <p:spPr bwMode="auto">
            <a:xfrm>
              <a:off x="271463" y="1180534"/>
              <a:ext cx="8601075" cy="543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71463" y="1897033"/>
              <a:ext cx="8596313" cy="4715303"/>
              <a:chOff x="271463" y="1897033"/>
              <a:chExt cx="8596313" cy="4715303"/>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866"/>
              <a:stretch/>
            </p:blipFill>
            <p:spPr bwMode="auto">
              <a:xfrm>
                <a:off x="271463" y="5461352"/>
                <a:ext cx="8596313" cy="115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68032" y="1897033"/>
                <a:ext cx="1835759"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Low carb diet</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5625157" y="2813932"/>
                <a:ext cx="2462534"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Moderate carb diet</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6410386" y="3566834"/>
                <a:ext cx="1893467"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High carb diet</a:t>
                </a:r>
                <a:endParaRPr lang="en-US" sz="2000" b="1" dirty="0">
                  <a:latin typeface="Arial" panose="020B0604020202020204" pitchFamily="34" charset="0"/>
                  <a:cs typeface="Arial" panose="020B0604020202020204" pitchFamily="34" charset="0"/>
                </a:endParaRPr>
              </a:p>
            </p:txBody>
          </p:sp>
        </p:grpSp>
      </p:grpSp>
      <p:sp>
        <p:nvSpPr>
          <p:cNvPr id="11" name="Text Box 4"/>
          <p:cNvSpPr txBox="1">
            <a:spLocks noChangeArrowheads="1"/>
          </p:cNvSpPr>
          <p:nvPr/>
        </p:nvSpPr>
        <p:spPr bwMode="auto">
          <a:xfrm>
            <a:off x="1717119" y="6457178"/>
            <a:ext cx="3416642" cy="357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ctr"/>
            <a:r>
              <a:rPr lang="en-GB" altLang="en-US" sz="1800"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Ebbeling CB, </a:t>
            </a:r>
            <a:r>
              <a:rPr lang="en-GB" altLang="en-US" sz="1800"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BMJ, 2018.</a:t>
            </a:r>
            <a:endParaRPr lang="en-GB" altLang="en-US" sz="1800"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endParaRPr>
          </a:p>
        </p:txBody>
      </p:sp>
      <p:sp>
        <p:nvSpPr>
          <p:cNvPr id="12" name="Rectangle 6"/>
          <p:cNvSpPr txBox="1">
            <a:spLocks noChangeArrowheads="1"/>
          </p:cNvSpPr>
          <p:nvPr/>
        </p:nvSpPr>
        <p:spPr>
          <a:xfrm>
            <a:off x="95534" y="647336"/>
            <a:ext cx="8952932" cy="1271833"/>
          </a:xfrm>
          <a:prstGeom prst="rect">
            <a:avLst/>
          </a:prstGeom>
        </p:spPr>
        <p:txBody>
          <a:bodyPr>
            <a:noAutofit/>
          </a:bodyPr>
          <a:lstStyle>
            <a:lvl1pPr algn="l" defTabSz="457200" rtl="0" eaLnBrk="1" latinLnBrk="0" hangingPunct="1">
              <a:spcBef>
                <a:spcPct val="0"/>
              </a:spcBef>
              <a:buNone/>
              <a:defRPr sz="4000" b="0" i="0" kern="1200">
                <a:solidFill>
                  <a:schemeClr val="tx1"/>
                </a:solidFill>
                <a:latin typeface="Arial"/>
                <a:ea typeface="+mj-ea"/>
                <a:cs typeface="Arial"/>
              </a:defRPr>
            </a:lvl1pPr>
          </a:lstStyle>
          <a:p>
            <a:pPr algn="ctr">
              <a:defRPr/>
            </a:pPr>
            <a:r>
              <a:rPr lang="en-US" sz="3200" b="1" dirty="0">
                <a:latin typeface="Arial" panose="020B0604020202020204" pitchFamily="34" charset="0"/>
                <a:cs typeface="Arial" panose="020B0604020202020204" pitchFamily="34" charset="0"/>
              </a:rPr>
              <a:t>How Weight Loss Occurs:</a:t>
            </a:r>
            <a:br>
              <a:rPr lang="en-US" sz="3200" b="1" dirty="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What About Metabolism?</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824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653143" y="737737"/>
            <a:ext cx="8284028" cy="812800"/>
          </a:xfrm>
        </p:spPr>
        <p:txBody>
          <a:bodyPr>
            <a:normAutofit/>
          </a:bodyPr>
          <a:lstStyle/>
          <a:p>
            <a:pPr eaLnBrk="1" hangingPunct="1">
              <a:defRPr/>
            </a:pPr>
            <a:r>
              <a:rPr lang="en-US" sz="3600" b="1" dirty="0" smtClean="0"/>
              <a:t>Health Effects: Symptomatic Effects</a:t>
            </a:r>
          </a:p>
        </p:txBody>
      </p:sp>
      <p:sp>
        <p:nvSpPr>
          <p:cNvPr id="738307" name="Rectangle 3"/>
          <p:cNvSpPr>
            <a:spLocks noGrp="1" noChangeArrowheads="1"/>
          </p:cNvSpPr>
          <p:nvPr>
            <p:ph idx="1"/>
          </p:nvPr>
        </p:nvSpPr>
        <p:spPr>
          <a:xfrm>
            <a:off x="1044813" y="1677727"/>
            <a:ext cx="7495822" cy="4402137"/>
          </a:xfrm>
        </p:spPr>
        <p:txBody>
          <a:bodyPr>
            <a:normAutofit/>
          </a:bodyPr>
          <a:lstStyle/>
          <a:p>
            <a:pPr marL="0" indent="0" eaLnBrk="1" hangingPunct="1">
              <a:buFontTx/>
              <a:buNone/>
              <a:tabLst>
                <a:tab pos="2743200" algn="ctr"/>
                <a:tab pos="4572000" algn="ctr"/>
                <a:tab pos="6400800" algn="ctr"/>
              </a:tabLst>
              <a:defRPr/>
            </a:pPr>
            <a:r>
              <a:rPr lang="en-US" sz="2400" dirty="0" smtClean="0"/>
              <a:t>	Low fat	Low carb</a:t>
            </a:r>
            <a:br>
              <a:rPr lang="en-US" sz="2400" dirty="0" smtClean="0"/>
            </a:br>
            <a:r>
              <a:rPr lang="en-US" sz="2400" dirty="0" smtClean="0"/>
              <a:t>Symptom	(n = 60)	(n = 59)	P value</a:t>
            </a:r>
          </a:p>
          <a:p>
            <a:pPr marL="0" indent="0" eaLnBrk="1" hangingPunct="1">
              <a:buFontTx/>
              <a:buNone/>
              <a:tabLst>
                <a:tab pos="2743200" algn="ctr"/>
                <a:tab pos="4572000" algn="ctr"/>
                <a:tab pos="6400800" algn="ctr"/>
              </a:tabLst>
              <a:defRPr/>
            </a:pPr>
            <a:r>
              <a:rPr lang="en-US" sz="2400" dirty="0" smtClean="0"/>
              <a:t>Constipation	35%	68%	&lt; .001</a:t>
            </a:r>
          </a:p>
          <a:p>
            <a:pPr marL="0" indent="0" eaLnBrk="1" hangingPunct="1">
              <a:buFontTx/>
              <a:buNone/>
              <a:tabLst>
                <a:tab pos="2743200" algn="ctr"/>
                <a:tab pos="4572000" algn="ctr"/>
                <a:tab pos="6400800" algn="ctr"/>
              </a:tabLst>
              <a:defRPr/>
            </a:pPr>
            <a:r>
              <a:rPr lang="en-US" sz="2400" dirty="0" smtClean="0"/>
              <a:t>Headache	40%	60%	 .03</a:t>
            </a:r>
          </a:p>
          <a:p>
            <a:pPr marL="0" indent="0" eaLnBrk="1" hangingPunct="1">
              <a:buFontTx/>
              <a:buNone/>
              <a:tabLst>
                <a:tab pos="2743200" algn="ctr"/>
                <a:tab pos="4572000" algn="ctr"/>
                <a:tab pos="6400800" algn="ctr"/>
              </a:tabLst>
              <a:defRPr/>
            </a:pPr>
            <a:r>
              <a:rPr lang="en-US" sz="2400" dirty="0" smtClean="0"/>
              <a:t>Bad breath 	8%	38%	&lt; .001</a:t>
            </a:r>
          </a:p>
          <a:p>
            <a:pPr marL="0" indent="0" eaLnBrk="1" hangingPunct="1">
              <a:buFontTx/>
              <a:buNone/>
              <a:tabLst>
                <a:tab pos="2743200" algn="ctr"/>
                <a:tab pos="4572000" algn="ctr"/>
                <a:tab pos="6400800" algn="ctr"/>
              </a:tabLst>
              <a:defRPr/>
            </a:pPr>
            <a:r>
              <a:rPr lang="en-US" sz="2400" dirty="0" smtClean="0"/>
              <a:t>Muscle cramps 	7%	35%	&lt; .001</a:t>
            </a:r>
          </a:p>
          <a:p>
            <a:pPr marL="0" indent="0" eaLnBrk="1" hangingPunct="1">
              <a:buFontTx/>
              <a:buNone/>
              <a:tabLst>
                <a:tab pos="2743200" algn="ctr"/>
                <a:tab pos="4572000" algn="ctr"/>
                <a:tab pos="6400800" algn="ctr"/>
              </a:tabLst>
              <a:defRPr/>
            </a:pPr>
            <a:r>
              <a:rPr lang="en-US" sz="2400" dirty="0" smtClean="0"/>
              <a:t>Diarrhea 	7%	23%	 .02</a:t>
            </a:r>
          </a:p>
          <a:p>
            <a:pPr marL="0" indent="0" eaLnBrk="1" hangingPunct="1">
              <a:buFontTx/>
              <a:buNone/>
              <a:tabLst>
                <a:tab pos="2743200" algn="ctr"/>
                <a:tab pos="4572000" algn="ctr"/>
                <a:tab pos="6400800" algn="ctr"/>
              </a:tabLst>
              <a:defRPr/>
            </a:pPr>
            <a:r>
              <a:rPr lang="en-US" sz="2400" dirty="0" smtClean="0"/>
              <a:t>Weakness	8%	25%	 .01</a:t>
            </a:r>
          </a:p>
          <a:p>
            <a:pPr marL="0" indent="0" eaLnBrk="1" hangingPunct="1">
              <a:buFontTx/>
              <a:buNone/>
              <a:tabLst>
                <a:tab pos="2743200" algn="ctr"/>
                <a:tab pos="4572000" algn="ctr"/>
                <a:tab pos="6400800" algn="ctr"/>
              </a:tabLst>
              <a:defRPr/>
            </a:pPr>
            <a:r>
              <a:rPr lang="en-US" sz="2400" dirty="0" smtClean="0"/>
              <a:t>Rash	0%	13%	 .006</a:t>
            </a:r>
          </a:p>
        </p:txBody>
      </p:sp>
      <p:sp>
        <p:nvSpPr>
          <p:cNvPr id="738309" name="Rectangle 5"/>
          <p:cNvSpPr>
            <a:spLocks noChangeArrowheads="1"/>
          </p:cNvSpPr>
          <p:nvPr/>
        </p:nvSpPr>
        <p:spPr bwMode="auto">
          <a:xfrm>
            <a:off x="4332517" y="6048094"/>
            <a:ext cx="4159958" cy="249299"/>
          </a:xfrm>
          <a:prstGeom prst="rect">
            <a:avLst/>
          </a:prstGeom>
          <a:noFill/>
          <a:ln w="9525" algn="ctr">
            <a:noFill/>
            <a:miter lim="800000"/>
            <a:headEnd/>
            <a:tailEnd/>
          </a:ln>
          <a:effectLst/>
        </p:spPr>
        <p:txBody>
          <a:bodyPr wrap="square" lIns="0" tIns="0" rIns="0" bIns="0" anchor="b">
            <a:spAutoFit/>
          </a:bodyPr>
          <a:lstStyle/>
          <a:p>
            <a:pPr>
              <a:lnSpc>
                <a:spcPct val="90000"/>
              </a:lnSpc>
              <a:spcBef>
                <a:spcPct val="0"/>
              </a:spcBef>
              <a:defRPr/>
            </a:pPr>
            <a:r>
              <a:rPr lang="en-US"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rPr>
              <a:t>Yancy WS, Ann Intern Med, 2004.</a:t>
            </a:r>
          </a:p>
        </p:txBody>
      </p:sp>
      <p:sp>
        <p:nvSpPr>
          <p:cNvPr id="738310" name="Line 6"/>
          <p:cNvSpPr>
            <a:spLocks noChangeShapeType="1"/>
          </p:cNvSpPr>
          <p:nvPr/>
        </p:nvSpPr>
        <p:spPr bwMode="auto">
          <a:xfrm>
            <a:off x="1066800" y="2437216"/>
            <a:ext cx="7010400" cy="1587"/>
          </a:xfrm>
          <a:prstGeom prst="line">
            <a:avLst/>
          </a:prstGeom>
          <a:noFill/>
          <a:ln w="28575">
            <a:solidFill>
              <a:schemeClr val="accent1"/>
            </a:solidFill>
            <a:round/>
            <a:headEnd/>
            <a:tailEnd/>
          </a:ln>
          <a:effectLst/>
        </p:spPr>
        <p:txBody>
          <a:bodyPr/>
          <a:lstStyle/>
          <a:p>
            <a:pPr>
              <a:defRPr/>
            </a:pPr>
            <a:endParaRPr lang="en-US">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56158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Avoid Side Effects</a:t>
            </a:r>
            <a:endParaRPr lang="en-US" b="1"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smtClean="0"/>
              <a:t>Maintain hydration</a:t>
            </a:r>
          </a:p>
          <a:p>
            <a:pPr lvl="1">
              <a:spcAft>
                <a:spcPts val="600"/>
              </a:spcAft>
            </a:pPr>
            <a:r>
              <a:rPr lang="en-US" dirty="0" smtClean="0"/>
              <a:t>Drink adequate no-calorie fluids</a:t>
            </a:r>
          </a:p>
          <a:p>
            <a:pPr lvl="2">
              <a:spcAft>
                <a:spcPts val="600"/>
              </a:spcAft>
            </a:pPr>
            <a:r>
              <a:rPr lang="en-US" dirty="0" smtClean="0"/>
              <a:t>Rule of thumb: half your weight (in lbs.) in ounces of fluid per day</a:t>
            </a:r>
          </a:p>
          <a:p>
            <a:pPr lvl="1">
              <a:spcAft>
                <a:spcPts val="600"/>
              </a:spcAft>
            </a:pPr>
            <a:r>
              <a:rPr lang="en-US" dirty="0" smtClean="0"/>
              <a:t>Reduce diuretics proactively if able</a:t>
            </a:r>
          </a:p>
          <a:p>
            <a:pPr>
              <a:spcAft>
                <a:spcPts val="600"/>
              </a:spcAft>
            </a:pPr>
            <a:r>
              <a:rPr lang="en-US" dirty="0" smtClean="0"/>
              <a:t>Adequate sodium intake</a:t>
            </a:r>
          </a:p>
          <a:p>
            <a:pPr lvl="1">
              <a:spcAft>
                <a:spcPts val="600"/>
              </a:spcAft>
            </a:pPr>
            <a:r>
              <a:rPr lang="en-US" dirty="0" smtClean="0"/>
              <a:t>Broth/bouillon is an efficient source</a:t>
            </a:r>
          </a:p>
          <a:p>
            <a:pPr lvl="1">
              <a:spcAft>
                <a:spcPts val="600"/>
              </a:spcAft>
            </a:pPr>
            <a:r>
              <a:rPr lang="en-US" dirty="0" smtClean="0"/>
              <a:t>Use caution if CHF, uncontrolled BP, edema</a:t>
            </a:r>
          </a:p>
          <a:p>
            <a:pPr>
              <a:spcAft>
                <a:spcPts val="600"/>
              </a:spcAft>
            </a:pPr>
            <a:r>
              <a:rPr lang="en-US" dirty="0" smtClean="0"/>
              <a:t>Eat adequate vegetables</a:t>
            </a:r>
          </a:p>
          <a:p>
            <a:pPr lvl="1">
              <a:spcAft>
                <a:spcPts val="600"/>
              </a:spcAft>
            </a:pPr>
            <a:endParaRPr lang="en-US" dirty="0"/>
          </a:p>
        </p:txBody>
      </p:sp>
    </p:spTree>
    <p:extLst>
      <p:ext uri="{BB962C8B-B14F-4D97-AF65-F5344CB8AC3E}">
        <p14:creationId xmlns:p14="http://schemas.microsoft.com/office/powerpoint/2010/main" val="9691835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55093"/>
            <a:ext cx="9144000" cy="829882"/>
          </a:xfrm>
        </p:spPr>
        <p:txBody>
          <a:bodyPr>
            <a:noAutofit/>
          </a:bodyPr>
          <a:lstStyle/>
          <a:p>
            <a:r>
              <a:rPr lang="en-US" sz="3200" b="1" dirty="0" smtClean="0"/>
              <a:t>Meta-Analysis: Before/After Low Carb Effects</a:t>
            </a:r>
            <a:endParaRPr lang="en-US" sz="3200" b="1" dirty="0"/>
          </a:p>
        </p:txBody>
      </p:sp>
      <p:sp>
        <p:nvSpPr>
          <p:cNvPr id="6" name="Text Box 10"/>
          <p:cNvSpPr txBox="1">
            <a:spLocks noChangeArrowheads="1"/>
          </p:cNvSpPr>
          <p:nvPr/>
        </p:nvSpPr>
        <p:spPr bwMode="auto">
          <a:xfrm>
            <a:off x="4904828" y="6223001"/>
            <a:ext cx="3839779" cy="369332"/>
          </a:xfrm>
          <a:prstGeom prst="rect">
            <a:avLst/>
          </a:prstGeom>
          <a:noFill/>
          <a:ln w="9525">
            <a:noFill/>
            <a:miter lim="800000"/>
            <a:headEnd/>
            <a:tailEnd/>
          </a:ln>
          <a:effectLst/>
        </p:spPr>
        <p:txBody>
          <a:bodyPr wrap="square">
            <a:spAutoFit/>
          </a:bodyPr>
          <a:lstStyle/>
          <a:p>
            <a:pPr algn="r">
              <a:spcBef>
                <a:spcPct val="0"/>
              </a:spcBef>
              <a:defRPr/>
            </a:pPr>
            <a:r>
              <a:rPr lang="en-US" b="1" i="1" dirty="0" smtClean="0">
                <a:solidFill>
                  <a:schemeClr val="accent1">
                    <a:lumMod val="60000"/>
                    <a:lumOff val="40000"/>
                  </a:schemeClr>
                </a:solidFill>
                <a:latin typeface="Arial" panose="020B0604020202020204" pitchFamily="34" charset="0"/>
                <a:cs typeface="Arial" panose="020B0604020202020204" pitchFamily="34" charset="0"/>
              </a:rPr>
              <a:t>Santos FL, </a:t>
            </a:r>
            <a:r>
              <a:rPr lang="en-US" b="1" i="1" dirty="0" err="1" smtClean="0">
                <a:solidFill>
                  <a:schemeClr val="accent1">
                    <a:lumMod val="60000"/>
                    <a:lumOff val="40000"/>
                  </a:schemeClr>
                </a:solidFill>
                <a:latin typeface="Arial" panose="020B0604020202020204" pitchFamily="34" charset="0"/>
                <a:cs typeface="Arial" panose="020B0604020202020204" pitchFamily="34" charset="0"/>
              </a:rPr>
              <a:t>Obes</a:t>
            </a:r>
            <a:r>
              <a:rPr lang="en-US" b="1" i="1" dirty="0" smtClean="0">
                <a:solidFill>
                  <a:schemeClr val="accent1">
                    <a:lumMod val="60000"/>
                    <a:lumOff val="40000"/>
                  </a:schemeClr>
                </a:solidFill>
                <a:latin typeface="Arial" panose="020B0604020202020204" pitchFamily="34" charset="0"/>
                <a:cs typeface="Arial" panose="020B0604020202020204" pitchFamily="34" charset="0"/>
              </a:rPr>
              <a:t> Rev, 2013.  </a:t>
            </a:r>
            <a:endParaRPr lang="en-US"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TextBox 2"/>
          <p:cNvSpPr txBox="1"/>
          <p:nvPr/>
        </p:nvSpPr>
        <p:spPr>
          <a:xfrm>
            <a:off x="852152" y="6106853"/>
            <a:ext cx="3357009" cy="430887"/>
          </a:xfrm>
          <a:prstGeom prst="rect">
            <a:avLst/>
          </a:prstGeom>
          <a:noFill/>
        </p:spPr>
        <p:txBody>
          <a:bodyPr wrap="none" rtlCol="0">
            <a:spAutoFit/>
          </a:bodyPr>
          <a:lstStyle/>
          <a:p>
            <a:r>
              <a:rPr lang="en-US" sz="2200" b="1" dirty="0" smtClean="0">
                <a:solidFill>
                  <a:srgbClr val="3333CC"/>
                </a:solidFill>
                <a:latin typeface="Arial" panose="020B0604020202020204" pitchFamily="34" charset="0"/>
                <a:ea typeface="SimSun" pitchFamily="2" charset="-122"/>
                <a:cs typeface="Arial" panose="020B0604020202020204" pitchFamily="34" charset="0"/>
              </a:rPr>
              <a:t>*p ≤0.05 for net change.</a:t>
            </a:r>
            <a:endParaRPr lang="en-US" sz="2200" b="1" dirty="0">
              <a:solidFill>
                <a:srgbClr val="3333CC"/>
              </a:solidFill>
              <a:latin typeface="Arial" panose="020B0604020202020204" pitchFamily="34" charset="0"/>
              <a:ea typeface="SimSun" pitchFamily="2" charset="-122"/>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1856037"/>
              </p:ext>
            </p:extLst>
          </p:nvPr>
        </p:nvGraphicFramePr>
        <p:xfrm>
          <a:off x="705707" y="1378417"/>
          <a:ext cx="7810496" cy="4770168"/>
        </p:xfrm>
        <a:graphic>
          <a:graphicData uri="http://schemas.openxmlformats.org/drawingml/2006/table">
            <a:tbl>
              <a:tblPr firstRow="1" bandRow="1">
                <a:tableStyleId>{7DF18680-E054-41AD-8BC1-D1AEF772440D}</a:tableStyleId>
              </a:tblPr>
              <a:tblGrid>
                <a:gridCol w="2397711">
                  <a:extLst>
                    <a:ext uri="{9D8B030D-6E8A-4147-A177-3AD203B41FA5}">
                      <a16:colId xmlns:a16="http://schemas.microsoft.com/office/drawing/2014/main" val="20000"/>
                    </a:ext>
                  </a:extLst>
                </a:gridCol>
                <a:gridCol w="1507537">
                  <a:extLst>
                    <a:ext uri="{9D8B030D-6E8A-4147-A177-3AD203B41FA5}">
                      <a16:colId xmlns:a16="http://schemas.microsoft.com/office/drawing/2014/main" val="20001"/>
                    </a:ext>
                  </a:extLst>
                </a:gridCol>
                <a:gridCol w="1952624">
                  <a:extLst>
                    <a:ext uri="{9D8B030D-6E8A-4147-A177-3AD203B41FA5}">
                      <a16:colId xmlns:a16="http://schemas.microsoft.com/office/drawing/2014/main" val="20002"/>
                    </a:ext>
                  </a:extLst>
                </a:gridCol>
                <a:gridCol w="1952624">
                  <a:extLst>
                    <a:ext uri="{9D8B030D-6E8A-4147-A177-3AD203B41FA5}">
                      <a16:colId xmlns:a16="http://schemas.microsoft.com/office/drawing/2014/main" val="20003"/>
                    </a:ext>
                  </a:extLst>
                </a:gridCol>
              </a:tblGrid>
              <a:tr h="673536">
                <a:tc>
                  <a:txBody>
                    <a:bodyPr/>
                    <a:lstStyle/>
                    <a:p>
                      <a:r>
                        <a:rPr lang="en-US" sz="2000" b="1" dirty="0" smtClean="0">
                          <a:latin typeface="Arial" panose="020B0604020202020204" pitchFamily="34" charset="0"/>
                          <a:cs typeface="Arial" panose="020B0604020202020204" pitchFamily="34" charset="0"/>
                        </a:rPr>
                        <a:t>Variable</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No. of Reports</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Net Change</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95% CI</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extLst>
                  <a:ext uri="{0D108BD9-81ED-4DB2-BD59-A6C34878D82A}">
                    <a16:rowId xmlns:a16="http://schemas.microsoft.com/office/drawing/2014/main" val="10000"/>
                  </a:ext>
                </a:extLst>
              </a:tr>
              <a:tr h="666762">
                <a:tc>
                  <a:txBody>
                    <a:bodyPr/>
                    <a:lstStyle/>
                    <a:p>
                      <a:r>
                        <a:rPr lang="en-US" sz="2000" b="1" dirty="0" smtClean="0">
                          <a:latin typeface="Arial" panose="020B0604020202020204" pitchFamily="34" charset="0"/>
                          <a:cs typeface="Arial" panose="020B0604020202020204" pitchFamily="34" charset="0"/>
                        </a:rPr>
                        <a:t>Weight, kg</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28</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kern="1200" dirty="0" smtClean="0">
                          <a:solidFill>
                            <a:srgbClr val="3333CC"/>
                          </a:solidFill>
                          <a:latin typeface="Arial" panose="020B0604020202020204" pitchFamily="34" charset="0"/>
                          <a:cs typeface="Arial" panose="020B0604020202020204" pitchFamily="34" charset="0"/>
                        </a:rPr>
                        <a:t>-7.0*</a:t>
                      </a:r>
                      <a:endParaRPr lang="en-US" sz="2000" b="1" kern="1200" dirty="0">
                        <a:solidFill>
                          <a:srgbClr val="3333CC"/>
                        </a:solidFill>
                        <a:latin typeface="Arial" panose="020B0604020202020204" pitchFamily="34" charset="0"/>
                        <a:ea typeface="+mn-ea"/>
                        <a:cs typeface="Arial" panose="020B0604020202020204" pitchFamily="34" charset="0"/>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latin typeface="Arial" panose="020B0604020202020204" pitchFamily="34" charset="0"/>
                          <a:cs typeface="Arial" panose="020B0604020202020204" pitchFamily="34" charset="0"/>
                        </a:rPr>
                        <a:t>-7.2, -6.9</a:t>
                      </a:r>
                      <a:endParaRPr lang="en-US" sz="2000" b="1" kern="1200" dirty="0" smtClean="0">
                        <a:solidFill>
                          <a:srgbClr val="C00000"/>
                        </a:solidFill>
                        <a:latin typeface="Arial" panose="020B0604020202020204" pitchFamily="34" charset="0"/>
                        <a:ea typeface="+mn-ea"/>
                        <a:cs typeface="Arial" panose="020B0604020202020204" pitchFamily="34" charset="0"/>
                      </a:endParaRPr>
                    </a:p>
                  </a:txBody>
                  <a:tcPr marL="81280" marR="81280" anchor="ctr"/>
                </a:tc>
                <a:extLst>
                  <a:ext uri="{0D108BD9-81ED-4DB2-BD59-A6C34878D82A}">
                    <a16:rowId xmlns:a16="http://schemas.microsoft.com/office/drawing/2014/main" val="10001"/>
                  </a:ext>
                </a:extLst>
              </a:tr>
              <a:tr h="666762">
                <a:tc>
                  <a:txBody>
                    <a:bodyPr/>
                    <a:lstStyle/>
                    <a:p>
                      <a:r>
                        <a:rPr lang="en-US" sz="2000" b="1" dirty="0" smtClean="0">
                          <a:latin typeface="Arial" panose="020B0604020202020204" pitchFamily="34" charset="0"/>
                          <a:cs typeface="Arial" panose="020B0604020202020204" pitchFamily="34" charset="0"/>
                        </a:rPr>
                        <a:t>Systolic BP, mmHg</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22</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kern="1200" dirty="0" smtClean="0">
                          <a:solidFill>
                            <a:srgbClr val="3333CC"/>
                          </a:solidFill>
                          <a:latin typeface="Arial" panose="020B0604020202020204" pitchFamily="34" charset="0"/>
                          <a:cs typeface="Arial" panose="020B0604020202020204" pitchFamily="34" charset="0"/>
                        </a:rPr>
                        <a:t>-4.8*</a:t>
                      </a:r>
                      <a:endParaRPr lang="en-US" sz="2000" b="1" kern="1200" dirty="0">
                        <a:solidFill>
                          <a:srgbClr val="3333CC"/>
                        </a:solidFill>
                        <a:latin typeface="Arial" panose="020B0604020202020204" pitchFamily="34" charset="0"/>
                        <a:ea typeface="+mn-ea"/>
                        <a:cs typeface="Arial" panose="020B0604020202020204" pitchFamily="34" charset="0"/>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latin typeface="Arial" panose="020B0604020202020204" pitchFamily="34" charset="0"/>
                          <a:cs typeface="Arial" panose="020B0604020202020204" pitchFamily="34" charset="0"/>
                        </a:rPr>
                        <a:t>-5.3, -4.3</a:t>
                      </a:r>
                      <a:endParaRPr lang="en-US" sz="2000" b="1" kern="1200" dirty="0" smtClean="0">
                        <a:solidFill>
                          <a:srgbClr val="C00000"/>
                        </a:solidFill>
                        <a:latin typeface="Arial" panose="020B0604020202020204" pitchFamily="34" charset="0"/>
                        <a:ea typeface="+mn-ea"/>
                        <a:cs typeface="Arial" panose="020B0604020202020204" pitchFamily="34" charset="0"/>
                      </a:endParaRPr>
                    </a:p>
                  </a:txBody>
                  <a:tcPr marL="81280" marR="81280" anchor="ctr"/>
                </a:tc>
                <a:extLst>
                  <a:ext uri="{0D108BD9-81ED-4DB2-BD59-A6C34878D82A}">
                    <a16:rowId xmlns:a16="http://schemas.microsoft.com/office/drawing/2014/main" val="10002"/>
                  </a:ext>
                </a:extLst>
              </a:tr>
              <a:tr h="666762">
                <a:tc>
                  <a:txBody>
                    <a:bodyPr/>
                    <a:lstStyle/>
                    <a:p>
                      <a:r>
                        <a:rPr lang="en-US" sz="2000" b="1" dirty="0" smtClean="0">
                          <a:latin typeface="Arial" panose="020B0604020202020204" pitchFamily="34" charset="0"/>
                          <a:cs typeface="Arial" panose="020B0604020202020204" pitchFamily="34" charset="0"/>
                        </a:rPr>
                        <a:t>Diastolic BP, mmHg</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22</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kern="1200" dirty="0" smtClean="0">
                          <a:solidFill>
                            <a:srgbClr val="3333CC"/>
                          </a:solidFill>
                          <a:latin typeface="Arial" panose="020B0604020202020204" pitchFamily="34" charset="0"/>
                          <a:cs typeface="Arial" panose="020B0604020202020204" pitchFamily="34" charset="0"/>
                        </a:rPr>
                        <a:t>-3.1*</a:t>
                      </a:r>
                      <a:endParaRPr lang="en-US" sz="2000" b="1" kern="1200" dirty="0">
                        <a:solidFill>
                          <a:srgbClr val="3333CC"/>
                        </a:solidFill>
                        <a:latin typeface="Arial" panose="020B0604020202020204" pitchFamily="34" charset="0"/>
                        <a:ea typeface="+mn-ea"/>
                        <a:cs typeface="Arial" panose="020B0604020202020204" pitchFamily="34" charset="0"/>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latin typeface="Arial" panose="020B0604020202020204" pitchFamily="34" charset="0"/>
                          <a:cs typeface="Arial" panose="020B0604020202020204" pitchFamily="34" charset="0"/>
                        </a:rPr>
                        <a:t>-3.5, -2.7</a:t>
                      </a:r>
                      <a:endParaRPr lang="en-US" sz="2000" b="1" kern="1200" dirty="0" smtClean="0">
                        <a:solidFill>
                          <a:srgbClr val="C00000"/>
                        </a:solidFill>
                        <a:latin typeface="Arial" panose="020B0604020202020204" pitchFamily="34" charset="0"/>
                        <a:ea typeface="+mn-ea"/>
                        <a:cs typeface="Arial" panose="020B0604020202020204" pitchFamily="34" charset="0"/>
                      </a:endParaRPr>
                    </a:p>
                  </a:txBody>
                  <a:tcPr marL="81280" marR="81280" anchor="ctr"/>
                </a:tc>
                <a:extLst>
                  <a:ext uri="{0D108BD9-81ED-4DB2-BD59-A6C34878D82A}">
                    <a16:rowId xmlns:a16="http://schemas.microsoft.com/office/drawing/2014/main" val="10003"/>
                  </a:ext>
                </a:extLst>
              </a:tr>
              <a:tr h="666762">
                <a:tc>
                  <a:txBody>
                    <a:bodyPr/>
                    <a:lstStyle/>
                    <a:p>
                      <a:r>
                        <a:rPr lang="en-US" sz="2000" b="1" dirty="0" smtClean="0">
                          <a:latin typeface="Arial" panose="020B0604020202020204" pitchFamily="34" charset="0"/>
                          <a:cs typeface="Arial" panose="020B0604020202020204" pitchFamily="34" charset="0"/>
                        </a:rPr>
                        <a:t>HDL-C, mg/</a:t>
                      </a:r>
                      <a:r>
                        <a:rPr lang="en-US" sz="2000" b="1" dirty="0" err="1" smtClean="0">
                          <a:latin typeface="Arial" panose="020B0604020202020204" pitchFamily="34" charset="0"/>
                          <a:cs typeface="Arial" panose="020B0604020202020204" pitchFamily="34" charset="0"/>
                        </a:rPr>
                        <a:t>dL</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smtClean="0">
                          <a:latin typeface="Arial" panose="020B0604020202020204" pitchFamily="34" charset="0"/>
                          <a:cs typeface="Arial" panose="020B0604020202020204" pitchFamily="34" charset="0"/>
                        </a:rPr>
                        <a:t>22</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smtClean="0">
                          <a:solidFill>
                            <a:srgbClr val="3333CC"/>
                          </a:solidFill>
                          <a:latin typeface="Arial" panose="020B0604020202020204" pitchFamily="34" charset="0"/>
                          <a:cs typeface="Arial" panose="020B0604020202020204" pitchFamily="34" charset="0"/>
                        </a:rPr>
                        <a:t>1.7*</a:t>
                      </a:r>
                      <a:endParaRPr lang="en-US" sz="2000" b="1" dirty="0">
                        <a:solidFill>
                          <a:srgbClr val="3333CC"/>
                        </a:solidFill>
                        <a:latin typeface="Arial" panose="020B0604020202020204" pitchFamily="34" charset="0"/>
                        <a:cs typeface="Arial" panose="020B0604020202020204" pitchFamily="34" charset="0"/>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1.4, 2.0</a:t>
                      </a:r>
                      <a:endParaRPr lang="en-US" sz="2000" b="1" dirty="0" smtClean="0">
                        <a:solidFill>
                          <a:srgbClr val="C00000"/>
                        </a:solidFill>
                        <a:latin typeface="Arial" panose="020B0604020202020204" pitchFamily="34" charset="0"/>
                        <a:cs typeface="Arial" panose="020B0604020202020204" pitchFamily="34" charset="0"/>
                      </a:endParaRPr>
                    </a:p>
                  </a:txBody>
                  <a:tcPr marL="81280" marR="81280" anchor="ctr"/>
                </a:tc>
                <a:extLst>
                  <a:ext uri="{0D108BD9-81ED-4DB2-BD59-A6C34878D82A}">
                    <a16:rowId xmlns:a16="http://schemas.microsoft.com/office/drawing/2014/main" val="10004"/>
                  </a:ext>
                </a:extLst>
              </a:tr>
              <a:tr h="666762">
                <a:tc>
                  <a:txBody>
                    <a:bodyPr/>
                    <a:lstStyle/>
                    <a:p>
                      <a:r>
                        <a:rPr lang="en-US" sz="2000" b="1" dirty="0" smtClean="0">
                          <a:latin typeface="Arial" panose="020B0604020202020204" pitchFamily="34" charset="0"/>
                          <a:cs typeface="Arial" panose="020B0604020202020204" pitchFamily="34" charset="0"/>
                        </a:rPr>
                        <a:t>LDL-C, mg/</a:t>
                      </a:r>
                      <a:r>
                        <a:rPr lang="en-US" sz="2000" b="1" dirty="0" err="1" smtClean="0">
                          <a:latin typeface="Arial" panose="020B0604020202020204" pitchFamily="34" charset="0"/>
                          <a:cs typeface="Arial" panose="020B0604020202020204" pitchFamily="34" charset="0"/>
                        </a:rPr>
                        <a:t>dL</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22</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kern="1200" dirty="0" smtClean="0">
                          <a:solidFill>
                            <a:schemeClr val="dk1"/>
                          </a:solidFill>
                          <a:latin typeface="Arial" panose="020B0604020202020204" pitchFamily="34" charset="0"/>
                          <a:ea typeface="+mn-ea"/>
                          <a:cs typeface="Arial" panose="020B0604020202020204" pitchFamily="34" charset="0"/>
                        </a:rPr>
                        <a:t>-0.5</a:t>
                      </a:r>
                      <a:endParaRPr lang="en-US" sz="2000" b="1" kern="1200" dirty="0">
                        <a:solidFill>
                          <a:schemeClr val="dk1"/>
                        </a:solidFill>
                        <a:latin typeface="Arial" panose="020B0604020202020204" pitchFamily="34" charset="0"/>
                        <a:ea typeface="+mn-ea"/>
                        <a:cs typeface="Arial" panose="020B0604020202020204" pitchFamily="34" charset="0"/>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latin typeface="Arial" panose="020B0604020202020204" pitchFamily="34" charset="0"/>
                          <a:cs typeface="Arial" panose="020B0604020202020204" pitchFamily="34" charset="0"/>
                        </a:rPr>
                        <a:t>-1.5, 0.6</a:t>
                      </a:r>
                      <a:endParaRPr lang="en-US" sz="2000" b="1" kern="1200" dirty="0" smtClean="0">
                        <a:solidFill>
                          <a:schemeClr val="bg2"/>
                        </a:solidFill>
                        <a:latin typeface="Arial" panose="020B0604020202020204" pitchFamily="34" charset="0"/>
                        <a:ea typeface="+mn-ea"/>
                        <a:cs typeface="Arial" panose="020B0604020202020204" pitchFamily="34" charset="0"/>
                      </a:endParaRPr>
                    </a:p>
                  </a:txBody>
                  <a:tcPr marL="81280" marR="81280" anchor="ctr"/>
                </a:tc>
                <a:extLst>
                  <a:ext uri="{0D108BD9-81ED-4DB2-BD59-A6C34878D82A}">
                    <a16:rowId xmlns:a16="http://schemas.microsoft.com/office/drawing/2014/main" val="10005"/>
                  </a:ext>
                </a:extLst>
              </a:tr>
              <a:tr h="666762">
                <a:tc>
                  <a:txBody>
                    <a:bodyPr/>
                    <a:lstStyle/>
                    <a:p>
                      <a:r>
                        <a:rPr lang="en-US" sz="2000" b="1" dirty="0" smtClean="0">
                          <a:latin typeface="Arial" panose="020B0604020202020204" pitchFamily="34" charset="0"/>
                          <a:cs typeface="Arial" panose="020B0604020202020204" pitchFamily="34" charset="0"/>
                        </a:rPr>
                        <a:t>TG, mg/</a:t>
                      </a:r>
                      <a:r>
                        <a:rPr lang="en-US" sz="2000" b="1" dirty="0" err="1" smtClean="0">
                          <a:latin typeface="Arial" panose="020B0604020202020204" pitchFamily="34" charset="0"/>
                          <a:cs typeface="Arial" panose="020B0604020202020204" pitchFamily="34" charset="0"/>
                        </a:rPr>
                        <a:t>dL</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latin typeface="Arial" panose="020B0604020202020204" pitchFamily="34" charset="0"/>
                          <a:cs typeface="Arial" panose="020B0604020202020204" pitchFamily="34" charset="0"/>
                        </a:rPr>
                        <a:t>19</a:t>
                      </a:r>
                      <a:endParaRPr lang="en-US" sz="2000" b="1" dirty="0">
                        <a:solidFill>
                          <a:schemeClr val="bg2"/>
                        </a:solidFill>
                        <a:latin typeface="Arial" panose="020B0604020202020204" pitchFamily="34" charset="0"/>
                        <a:cs typeface="Arial" panose="020B0604020202020204" pitchFamily="34" charset="0"/>
                      </a:endParaRPr>
                    </a:p>
                  </a:txBody>
                  <a:tcPr marL="81280" marR="81280" anchor="ctr"/>
                </a:tc>
                <a:tc>
                  <a:txBody>
                    <a:bodyPr/>
                    <a:lstStyle/>
                    <a:p>
                      <a:pPr algn="ctr"/>
                      <a:r>
                        <a:rPr lang="en-US" sz="2000" b="1" dirty="0" smtClean="0">
                          <a:solidFill>
                            <a:srgbClr val="3333CC"/>
                          </a:solidFill>
                          <a:latin typeface="Arial" panose="020B0604020202020204" pitchFamily="34" charset="0"/>
                          <a:cs typeface="Arial" panose="020B0604020202020204" pitchFamily="34" charset="0"/>
                        </a:rPr>
                        <a:t>-29.7*</a:t>
                      </a:r>
                      <a:endParaRPr lang="en-US" sz="2000" b="1" dirty="0">
                        <a:solidFill>
                          <a:srgbClr val="3333CC"/>
                        </a:solidFill>
                        <a:latin typeface="Arial" panose="020B0604020202020204" pitchFamily="34" charset="0"/>
                        <a:cs typeface="Arial" panose="020B0604020202020204" pitchFamily="34" charset="0"/>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-32.0, -27.4</a:t>
                      </a:r>
                      <a:endParaRPr lang="en-US" sz="2000" b="1" dirty="0" smtClean="0">
                        <a:solidFill>
                          <a:srgbClr val="C00000"/>
                        </a:solidFill>
                        <a:latin typeface="Arial" panose="020B0604020202020204" pitchFamily="34" charset="0"/>
                        <a:cs typeface="Arial" panose="020B0604020202020204" pitchFamily="34" charset="0"/>
                      </a:endParaRPr>
                    </a:p>
                  </a:txBody>
                  <a:tcPr marL="81280" marR="8128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54883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790575" y="5961124"/>
            <a:ext cx="3127375" cy="646331"/>
          </a:xfrm>
          <a:prstGeom prst="rect">
            <a:avLst/>
          </a:prstGeom>
          <a:noFill/>
          <a:ln w="9525">
            <a:noFill/>
            <a:miter lim="800000"/>
            <a:headEnd/>
            <a:tailEnd/>
          </a:ln>
          <a:effectLst/>
        </p:spPr>
        <p:txBody>
          <a:bodyPr>
            <a:spAutoFit/>
          </a:bodyPr>
          <a:lstStyle>
            <a:defPPr>
              <a:defRPr lang="en-US"/>
            </a:defPPr>
            <a:lvl1pPr algn="r">
              <a:defRPr b="1">
                <a:solidFill>
                  <a:schemeClr val="accent2">
                    <a:lumMod val="75000"/>
                  </a:schemeClr>
                </a:solidFill>
                <a:latin typeface="Arial" panose="020B0604020202020204" pitchFamily="34" charset="0"/>
                <a:cs typeface="Arial" panose="020B0604020202020204" pitchFamily="34" charset="0"/>
              </a:defRPr>
            </a:lvl1pPr>
          </a:lstStyle>
          <a:p>
            <a:pPr algn="l"/>
            <a:r>
              <a:rPr lang="en-US" i="1" dirty="0" err="1">
                <a:solidFill>
                  <a:schemeClr val="accent1">
                    <a:lumMod val="60000"/>
                    <a:lumOff val="40000"/>
                  </a:schemeClr>
                </a:solidFill>
              </a:rPr>
              <a:t>Bisschop</a:t>
            </a:r>
            <a:r>
              <a:rPr lang="en-US" i="1" dirty="0">
                <a:solidFill>
                  <a:schemeClr val="accent1">
                    <a:lumMod val="60000"/>
                    <a:lumOff val="40000"/>
                  </a:schemeClr>
                </a:solidFill>
              </a:rPr>
              <a:t>, J </a:t>
            </a:r>
            <a:r>
              <a:rPr lang="en-US" i="1" dirty="0" err="1">
                <a:solidFill>
                  <a:schemeClr val="accent1">
                    <a:lumMod val="60000"/>
                    <a:lumOff val="40000"/>
                  </a:schemeClr>
                </a:solidFill>
              </a:rPr>
              <a:t>Clin</a:t>
            </a:r>
            <a:r>
              <a:rPr lang="en-US" i="1" dirty="0">
                <a:solidFill>
                  <a:schemeClr val="accent1">
                    <a:lumMod val="60000"/>
                    <a:lumOff val="40000"/>
                  </a:schemeClr>
                </a:solidFill>
              </a:rPr>
              <a:t> </a:t>
            </a:r>
            <a:r>
              <a:rPr lang="en-US" i="1" dirty="0" err="1">
                <a:solidFill>
                  <a:schemeClr val="accent1">
                    <a:lumMod val="60000"/>
                    <a:lumOff val="40000"/>
                  </a:schemeClr>
                </a:solidFill>
              </a:rPr>
              <a:t>Endocrinol</a:t>
            </a:r>
            <a:r>
              <a:rPr lang="en-US" i="1" dirty="0">
                <a:solidFill>
                  <a:schemeClr val="accent1">
                    <a:lumMod val="60000"/>
                    <a:lumOff val="40000"/>
                  </a:schemeClr>
                </a:solidFill>
              </a:rPr>
              <a:t> </a:t>
            </a:r>
            <a:r>
              <a:rPr lang="en-US" i="1" dirty="0" err="1">
                <a:solidFill>
                  <a:schemeClr val="accent1">
                    <a:lumMod val="60000"/>
                    <a:lumOff val="40000"/>
                  </a:schemeClr>
                </a:solidFill>
              </a:rPr>
              <a:t>Metab</a:t>
            </a:r>
            <a:r>
              <a:rPr lang="en-US" i="1" dirty="0">
                <a:solidFill>
                  <a:schemeClr val="accent1">
                    <a:lumMod val="60000"/>
                    <a:lumOff val="40000"/>
                  </a:schemeClr>
                </a:solidFill>
              </a:rPr>
              <a:t>, 2003.</a:t>
            </a:r>
          </a:p>
        </p:txBody>
      </p:sp>
      <p:sp>
        <p:nvSpPr>
          <p:cNvPr id="50179" name="Rectangle 3"/>
          <p:cNvSpPr>
            <a:spLocks noGrp="1" noChangeArrowheads="1"/>
          </p:cNvSpPr>
          <p:nvPr>
            <p:ph type="title"/>
          </p:nvPr>
        </p:nvSpPr>
        <p:spPr>
          <a:xfrm>
            <a:off x="639764" y="617599"/>
            <a:ext cx="7877175" cy="1143000"/>
          </a:xfrm>
        </p:spPr>
        <p:txBody>
          <a:bodyPr>
            <a:normAutofit fontScale="90000"/>
          </a:bodyPr>
          <a:lstStyle/>
          <a:p>
            <a:pPr>
              <a:defRPr/>
            </a:pPr>
            <a:r>
              <a:rPr lang="en-US" sz="3600" b="1" dirty="0" smtClean="0">
                <a:latin typeface="Arial" panose="020B0604020202020204" pitchFamily="34" charset="0"/>
                <a:cs typeface="Arial" panose="020B0604020202020204" pitchFamily="34" charset="0"/>
              </a:rPr>
              <a:t>Glucose and Insulin Response to 300 kcal Meal After 10 days on Diet</a:t>
            </a:r>
          </a:p>
        </p:txBody>
      </p:sp>
      <p:sp>
        <p:nvSpPr>
          <p:cNvPr id="43012" name="Text Box 4"/>
          <p:cNvSpPr txBox="1">
            <a:spLocks noChangeArrowheads="1"/>
          </p:cNvSpPr>
          <p:nvPr/>
        </p:nvSpPr>
        <p:spPr bwMode="auto">
          <a:xfrm>
            <a:off x="790575" y="4406800"/>
            <a:ext cx="33718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lgn="l" eaLnBrk="0" hangingPunct="0">
              <a:lnSpc>
                <a:spcPct val="90000"/>
              </a:lnSpc>
              <a:spcBef>
                <a:spcPct val="50000"/>
              </a:spcBef>
              <a:buClr>
                <a:srgbClr val="FF9900"/>
              </a:buClr>
              <a:buFont typeface="Wingdings" pitchFamily="2" charset="2"/>
              <a:buChar char="§"/>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9pPr>
          </a:lstStyle>
          <a:p>
            <a:pPr eaLnBrk="1" hangingPunct="1">
              <a:lnSpc>
                <a:spcPct val="95000"/>
              </a:lnSpc>
              <a:spcBef>
                <a:spcPts val="1200"/>
              </a:spcBef>
              <a:buClr>
                <a:schemeClr val="tx2"/>
              </a:buClr>
              <a:buSzPct val="111000"/>
              <a:buFontTx/>
              <a:buNone/>
            </a:pPr>
            <a:r>
              <a:rPr lang="en-US" altLang="en-US" sz="1600" b="1" dirty="0">
                <a:solidFill>
                  <a:schemeClr val="tx1"/>
                </a:solidFill>
                <a:latin typeface="Arial" charset="0"/>
                <a:ea typeface="SimSun" pitchFamily="2" charset="-122"/>
                <a:cs typeface="Arial" charset="0"/>
              </a:rPr>
              <a:t> *Glucose AUC lowest for low-carb diet (p =.001).</a:t>
            </a:r>
          </a:p>
          <a:p>
            <a:pPr eaLnBrk="1" hangingPunct="1">
              <a:lnSpc>
                <a:spcPct val="95000"/>
              </a:lnSpc>
              <a:spcBef>
                <a:spcPts val="1200"/>
              </a:spcBef>
              <a:buClr>
                <a:schemeClr val="tx2"/>
              </a:buClr>
              <a:buSzPct val="111000"/>
              <a:buFontTx/>
              <a:buNone/>
            </a:pPr>
            <a:r>
              <a:rPr lang="en-US" altLang="en-US" sz="1600" b="1" dirty="0">
                <a:solidFill>
                  <a:schemeClr val="tx1"/>
                </a:solidFill>
                <a:latin typeface="Arial" charset="0"/>
                <a:ea typeface="SimSun" pitchFamily="2" charset="-122"/>
                <a:cs typeface="Arial" charset="0"/>
              </a:rPr>
              <a:t> *Insulin AUC different for each diet (p = .001)</a:t>
            </a:r>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l="781" t="12500" r="19531" b="19792"/>
          <a:stretch>
            <a:fillRect/>
          </a:stretch>
        </p:blipFill>
        <p:spPr bwMode="auto">
          <a:xfrm>
            <a:off x="4327527" y="4072217"/>
            <a:ext cx="3978275" cy="2535238"/>
          </a:xfrm>
          <a:prstGeom prst="rect">
            <a:avLst/>
          </a:prstGeom>
          <a:noFill/>
          <a:ln w="25400" algn="ctr">
            <a:solidFill>
              <a:schemeClr va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l="5420" t="2452" r="19971" b="30252"/>
          <a:stretch>
            <a:fillRect/>
          </a:stretch>
        </p:blipFill>
        <p:spPr bwMode="auto">
          <a:xfrm>
            <a:off x="838202" y="1636992"/>
            <a:ext cx="3724275" cy="2519363"/>
          </a:xfrm>
          <a:prstGeom prst="rect">
            <a:avLst/>
          </a:prstGeom>
          <a:noFill/>
          <a:ln w="25400" algn="ctr">
            <a:solidFill>
              <a:schemeClr va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nvGrpSpPr>
          <p:cNvPr id="43015" name="Group 7"/>
          <p:cNvGrpSpPr>
            <a:grpSpLocks/>
          </p:cNvGrpSpPr>
          <p:nvPr/>
        </p:nvGrpSpPr>
        <p:grpSpPr bwMode="auto">
          <a:xfrm>
            <a:off x="4956177" y="1881471"/>
            <a:ext cx="3349625" cy="1938339"/>
            <a:chOff x="3120" y="870"/>
            <a:chExt cx="2110" cy="1221"/>
          </a:xfrm>
        </p:grpSpPr>
        <p:sp>
          <p:nvSpPr>
            <p:cNvPr id="43016" name="Rectangle 8"/>
            <p:cNvSpPr>
              <a:spLocks noChangeArrowheads="1"/>
            </p:cNvSpPr>
            <p:nvPr/>
          </p:nvSpPr>
          <p:spPr bwMode="auto">
            <a:xfrm>
              <a:off x="3120" y="870"/>
              <a:ext cx="2110" cy="1221"/>
            </a:xfrm>
            <a:prstGeom prst="rect">
              <a:avLst/>
            </a:prstGeom>
            <a:solidFill>
              <a:srgbClr val="AAC8F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0" bIns="91440">
              <a:spAutoFit/>
            </a:bodyPr>
            <a:lstStyle>
              <a:lvl1pPr algn="l" eaLnBrk="0" hangingPunct="0">
                <a:lnSpc>
                  <a:spcPct val="90000"/>
                </a:lnSpc>
                <a:spcBef>
                  <a:spcPct val="50000"/>
                </a:spcBef>
                <a:buClr>
                  <a:srgbClr val="FF9900"/>
                </a:buClr>
                <a:buFont typeface="Wingdings" pitchFamily="2" charset="2"/>
                <a:buChar char="§"/>
                <a:tabLst>
                  <a:tab pos="290513" algn="l"/>
                </a:tabLst>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tabLst>
                  <a:tab pos="290513" algn="l"/>
                </a:tabLst>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tabLst>
                  <a:tab pos="290513" algn="l"/>
                </a:tabLst>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tabLst>
                  <a:tab pos="290513" algn="l"/>
                </a:tabLst>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tabLst>
                  <a:tab pos="290513" algn="l"/>
                </a:tabLst>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tabLst>
                  <a:tab pos="290513" algn="l"/>
                </a:tabLst>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tabLst>
                  <a:tab pos="290513" algn="l"/>
                </a:tabLst>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tabLst>
                  <a:tab pos="290513" algn="l"/>
                </a:tabLst>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tabLst>
                  <a:tab pos="290513" algn="l"/>
                </a:tabLst>
                <a:defRPr sz="2000">
                  <a:solidFill>
                    <a:srgbClr val="FFFFFF"/>
                  </a:solidFill>
                  <a:latin typeface="Times New Roman" pitchFamily="18" charset="0"/>
                </a:defRPr>
              </a:lvl9pPr>
            </a:lstStyle>
            <a:p>
              <a:pPr eaLnBrk="1" hangingPunct="1">
                <a:lnSpc>
                  <a:spcPct val="150000"/>
                </a:lnSpc>
                <a:spcBef>
                  <a:spcPct val="0"/>
                </a:spcBef>
                <a:buClrTx/>
                <a:buFontTx/>
                <a:buNone/>
              </a:pPr>
              <a:r>
                <a:rPr lang="en-US" altLang="en-US" sz="2000" dirty="0">
                  <a:solidFill>
                    <a:schemeClr val="tx1"/>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High-carb diet</a:t>
              </a:r>
              <a:r>
                <a:rPr lang="en-US" altLang="en-US" sz="2000" dirty="0">
                  <a:solidFill>
                    <a:schemeClr val="tx1"/>
                  </a:solidFill>
                  <a:latin typeface="Arial" panose="020B0604020202020204" pitchFamily="34" charset="0"/>
                  <a:cs typeface="Arial" panose="020B0604020202020204" pitchFamily="34" charset="0"/>
                </a:rPr>
                <a:t/>
              </a:r>
              <a:br>
                <a:rPr lang="en-US" altLang="en-US" sz="2000" dirty="0">
                  <a:solidFill>
                    <a:schemeClr val="tx1"/>
                  </a:solidFill>
                  <a:latin typeface="Arial" panose="020B0604020202020204" pitchFamily="34" charset="0"/>
                  <a:cs typeface="Arial" panose="020B0604020202020204" pitchFamily="34" charset="0"/>
                </a:rPr>
              </a:br>
              <a:r>
                <a:rPr lang="en-US" altLang="en-US" sz="2000" dirty="0">
                  <a:solidFill>
                    <a:schemeClr val="tx1"/>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Intermediate-carb diet</a:t>
              </a:r>
              <a:r>
                <a:rPr lang="en-US" altLang="en-US" sz="2000" dirty="0">
                  <a:solidFill>
                    <a:schemeClr val="tx1"/>
                  </a:solidFill>
                  <a:latin typeface="Arial" panose="020B0604020202020204" pitchFamily="34" charset="0"/>
                  <a:cs typeface="Arial" panose="020B0604020202020204" pitchFamily="34" charset="0"/>
                </a:rPr>
                <a:t/>
              </a:r>
              <a:br>
                <a:rPr lang="en-US" altLang="en-US" sz="2000" dirty="0">
                  <a:solidFill>
                    <a:schemeClr val="tx1"/>
                  </a:solidFill>
                  <a:latin typeface="Arial" panose="020B0604020202020204" pitchFamily="34" charset="0"/>
                  <a:cs typeface="Arial" panose="020B0604020202020204" pitchFamily="34" charset="0"/>
                </a:rPr>
              </a:br>
              <a:r>
                <a:rPr lang="en-US" altLang="en-US" sz="2000" dirty="0">
                  <a:solidFill>
                    <a:schemeClr val="tx1"/>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Low-carb diet</a:t>
              </a:r>
              <a:r>
                <a:rPr lang="en-US" altLang="en-US" sz="2000" dirty="0">
                  <a:solidFill>
                    <a:schemeClr val="tx1"/>
                  </a:solidFill>
                  <a:latin typeface="Arial" panose="020B0604020202020204" pitchFamily="34" charset="0"/>
                  <a:cs typeface="Arial" panose="020B0604020202020204" pitchFamily="34" charset="0"/>
                </a:rPr>
                <a:t/>
              </a:r>
              <a:br>
                <a:rPr lang="en-US" altLang="en-US" sz="2000"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(n = 6)</a:t>
              </a:r>
            </a:p>
          </p:txBody>
        </p:sp>
        <p:sp>
          <p:nvSpPr>
            <p:cNvPr id="43017" name="AutoShape 9"/>
            <p:cNvSpPr>
              <a:spLocks noChangeArrowheads="1"/>
            </p:cNvSpPr>
            <p:nvPr/>
          </p:nvSpPr>
          <p:spPr bwMode="auto">
            <a:xfrm>
              <a:off x="3168" y="956"/>
              <a:ext cx="144" cy="125"/>
            </a:xfrm>
            <a:prstGeom prst="triangle">
              <a:avLst>
                <a:gd name="adj" fmla="val 50000"/>
              </a:avLst>
            </a:prstGeom>
            <a:solidFill>
              <a:schemeClr val="tx1"/>
            </a:solidFill>
            <a:ln w="9525">
              <a:solidFill>
                <a:schemeClr val="tx1"/>
              </a:solidFill>
              <a:miter lim="800000"/>
              <a:headEnd/>
              <a:tailEnd/>
            </a:ln>
          </p:spPr>
          <p:txBody>
            <a:bodyPr wrap="none" anchor="ctr"/>
            <a:lstStyle>
              <a:lvl1pPr algn="l" eaLnBrk="0" hangingPunct="0">
                <a:lnSpc>
                  <a:spcPct val="90000"/>
                </a:lnSpc>
                <a:spcBef>
                  <a:spcPct val="50000"/>
                </a:spcBef>
                <a:buClr>
                  <a:srgbClr val="FF9900"/>
                </a:buClr>
                <a:buFont typeface="Wingdings" pitchFamily="2" charset="2"/>
                <a:buChar char="§"/>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9pPr>
            </a:lstStyle>
            <a:p>
              <a:pPr algn="ctr" eaLnBrk="1" hangingPunct="1">
                <a:lnSpc>
                  <a:spcPct val="100000"/>
                </a:lnSpc>
                <a:spcBef>
                  <a:spcPct val="0"/>
                </a:spcBef>
                <a:buClrTx/>
                <a:buFontTx/>
                <a:buNone/>
              </a:pPr>
              <a:endParaRPr lang="en-US" altLang="en-US" sz="2800">
                <a:solidFill>
                  <a:srgbClr val="FFFF00"/>
                </a:solidFill>
                <a:latin typeface="Century Schoolbook" pitchFamily="18" charset="0"/>
              </a:endParaRPr>
            </a:p>
          </p:txBody>
        </p:sp>
        <p:sp>
          <p:nvSpPr>
            <p:cNvPr id="43018" name="Oval 10"/>
            <p:cNvSpPr>
              <a:spLocks noChangeArrowheads="1"/>
            </p:cNvSpPr>
            <p:nvPr/>
          </p:nvSpPr>
          <p:spPr bwMode="auto">
            <a:xfrm>
              <a:off x="3168" y="1252"/>
              <a:ext cx="144" cy="144"/>
            </a:xfrm>
            <a:prstGeom prst="ellipse">
              <a:avLst/>
            </a:prstGeom>
            <a:solidFill>
              <a:srgbClr val="FFFFFF"/>
            </a:solidFill>
            <a:ln w="28575">
              <a:solidFill>
                <a:schemeClr val="tx1"/>
              </a:solidFill>
              <a:round/>
              <a:headEnd/>
              <a:tailEnd/>
            </a:ln>
            <a:extLst/>
          </p:spPr>
          <p:txBody>
            <a:bodyPr wrap="none" anchor="ctr"/>
            <a:lstStyle>
              <a:lvl1pPr algn="l" eaLnBrk="0" hangingPunct="0">
                <a:lnSpc>
                  <a:spcPct val="90000"/>
                </a:lnSpc>
                <a:spcBef>
                  <a:spcPct val="50000"/>
                </a:spcBef>
                <a:buClr>
                  <a:srgbClr val="FF9900"/>
                </a:buClr>
                <a:buFont typeface="Wingdings" pitchFamily="2" charset="2"/>
                <a:buChar char="§"/>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9pPr>
            </a:lstStyle>
            <a:p>
              <a:pPr algn="ctr" eaLnBrk="1" hangingPunct="1">
                <a:lnSpc>
                  <a:spcPct val="100000"/>
                </a:lnSpc>
                <a:spcBef>
                  <a:spcPct val="0"/>
                </a:spcBef>
                <a:buClrTx/>
                <a:buFontTx/>
                <a:buNone/>
              </a:pPr>
              <a:endParaRPr lang="en-US" altLang="en-US" sz="2800">
                <a:solidFill>
                  <a:srgbClr val="FFFF00"/>
                </a:solidFill>
                <a:latin typeface="Century Schoolbook" pitchFamily="18" charset="0"/>
              </a:endParaRPr>
            </a:p>
          </p:txBody>
        </p:sp>
        <p:sp>
          <p:nvSpPr>
            <p:cNvPr id="43019" name="Oval 11"/>
            <p:cNvSpPr>
              <a:spLocks noChangeArrowheads="1"/>
            </p:cNvSpPr>
            <p:nvPr/>
          </p:nvSpPr>
          <p:spPr bwMode="auto">
            <a:xfrm>
              <a:off x="3168" y="1524"/>
              <a:ext cx="144" cy="144"/>
            </a:xfrm>
            <a:prstGeom prst="ellipse">
              <a:avLst/>
            </a:prstGeom>
            <a:solidFill>
              <a:schemeClr val="tx1"/>
            </a:solidFill>
            <a:ln w="9525">
              <a:solidFill>
                <a:schemeClr val="tx1"/>
              </a:solidFill>
              <a:round/>
              <a:headEnd/>
              <a:tailEnd/>
            </a:ln>
          </p:spPr>
          <p:txBody>
            <a:bodyPr wrap="none" anchor="ctr"/>
            <a:lstStyle>
              <a:lvl1pPr algn="l" eaLnBrk="0" hangingPunct="0">
                <a:lnSpc>
                  <a:spcPct val="90000"/>
                </a:lnSpc>
                <a:spcBef>
                  <a:spcPct val="50000"/>
                </a:spcBef>
                <a:buClr>
                  <a:srgbClr val="FF9900"/>
                </a:buClr>
                <a:buFont typeface="Wingdings" pitchFamily="2" charset="2"/>
                <a:buChar char="§"/>
                <a:defRPr sz="3000">
                  <a:solidFill>
                    <a:srgbClr val="FFFFFF"/>
                  </a:solidFill>
                  <a:latin typeface="Times New Roman" pitchFamily="18" charset="0"/>
                </a:defRPr>
              </a:lvl1pPr>
              <a:lvl2pPr marL="742950" indent="-285750" algn="l" eaLnBrk="0" hangingPunct="0">
                <a:lnSpc>
                  <a:spcPct val="90000"/>
                </a:lnSpc>
                <a:spcBef>
                  <a:spcPct val="50000"/>
                </a:spcBef>
                <a:buClr>
                  <a:srgbClr val="FF9900"/>
                </a:buClr>
                <a:buSzPct val="75000"/>
                <a:buFont typeface="Wingdings" pitchFamily="2" charset="2"/>
                <a:buChar char="Ø"/>
                <a:defRPr sz="2800">
                  <a:solidFill>
                    <a:srgbClr val="FFFFFF"/>
                  </a:solidFill>
                  <a:latin typeface="Times New Roman" pitchFamily="18" charset="0"/>
                </a:defRPr>
              </a:lvl2pPr>
              <a:lvl3pPr marL="1143000" indent="-228600" algn="l" eaLnBrk="0" hangingPunct="0">
                <a:lnSpc>
                  <a:spcPct val="90000"/>
                </a:lnSpc>
                <a:spcBef>
                  <a:spcPct val="50000"/>
                </a:spcBef>
                <a:buSzPct val="75000"/>
                <a:buFont typeface="Wingdings" pitchFamily="2" charset="2"/>
                <a:buChar char="v"/>
                <a:defRPr sz="2400">
                  <a:solidFill>
                    <a:srgbClr val="FFFFFF"/>
                  </a:solidFill>
                  <a:latin typeface="Times New Roman" pitchFamily="18" charset="0"/>
                </a:defRPr>
              </a:lvl3pPr>
              <a:lvl4pPr marL="16002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4pPr>
              <a:lvl5pPr marL="2057400" indent="-228600" algn="l" eaLnBrk="0" hangingPunct="0">
                <a:lnSpc>
                  <a:spcPct val="90000"/>
                </a:lnSpc>
                <a:spcBef>
                  <a:spcPct val="50000"/>
                </a:spcBef>
                <a:buSzPct val="75000"/>
                <a:buFont typeface="Wingdings" pitchFamily="2" charset="2"/>
                <a:buChar char="v"/>
                <a:defRPr sz="2000">
                  <a:solidFill>
                    <a:srgbClr val="FFFFFF"/>
                  </a:solidFill>
                  <a:latin typeface="Times New Roman" pitchFamily="18" charset="0"/>
                </a:defRPr>
              </a:lvl5pPr>
              <a:lvl6pPr marL="25146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6pPr>
              <a:lvl7pPr marL="29718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7pPr>
              <a:lvl8pPr marL="34290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8pPr>
              <a:lvl9pPr marL="3886200" indent="-228600" eaLnBrk="0" fontAlgn="base" hangingPunct="0">
                <a:lnSpc>
                  <a:spcPct val="90000"/>
                </a:lnSpc>
                <a:spcBef>
                  <a:spcPct val="50000"/>
                </a:spcBef>
                <a:spcAft>
                  <a:spcPct val="0"/>
                </a:spcAft>
                <a:buSzPct val="75000"/>
                <a:buFont typeface="Wingdings" pitchFamily="2" charset="2"/>
                <a:buChar char="v"/>
                <a:defRPr sz="2000">
                  <a:solidFill>
                    <a:srgbClr val="FFFFFF"/>
                  </a:solidFill>
                  <a:latin typeface="Times New Roman" pitchFamily="18" charset="0"/>
                </a:defRPr>
              </a:lvl9pPr>
            </a:lstStyle>
            <a:p>
              <a:pPr algn="ctr" eaLnBrk="1" hangingPunct="1">
                <a:lnSpc>
                  <a:spcPct val="100000"/>
                </a:lnSpc>
                <a:spcBef>
                  <a:spcPct val="0"/>
                </a:spcBef>
                <a:buClrTx/>
                <a:buFontTx/>
                <a:buNone/>
              </a:pPr>
              <a:endParaRPr lang="en-US" altLang="en-US" sz="2800">
                <a:solidFill>
                  <a:srgbClr val="FFFF00"/>
                </a:solidFill>
                <a:latin typeface="Century Schoolbook" pitchFamily="18" charset="0"/>
              </a:endParaRPr>
            </a:p>
          </p:txBody>
        </p:sp>
      </p:grpSp>
    </p:spTree>
    <p:extLst>
      <p:ext uri="{BB962C8B-B14F-4D97-AF65-F5344CB8AC3E}">
        <p14:creationId xmlns:p14="http://schemas.microsoft.com/office/powerpoint/2010/main" val="17913678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606"/>
            <a:ext cx="8229600" cy="2030851"/>
          </a:xfrm>
        </p:spPr>
        <p:txBody>
          <a:bodyPr>
            <a:normAutofit/>
          </a:bodyPr>
          <a:lstStyle/>
          <a:p>
            <a:pPr algn="ctr"/>
            <a:r>
              <a:rPr lang="en-US" b="1" dirty="0" smtClean="0"/>
              <a:t>Study Methods</a:t>
            </a:r>
            <a:br>
              <a:rPr lang="en-US" b="1" dirty="0" smtClean="0"/>
            </a:b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9878961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3"/>
          <p:cNvSpPr>
            <a:spLocks noChangeShapeType="1"/>
          </p:cNvSpPr>
          <p:nvPr/>
        </p:nvSpPr>
        <p:spPr bwMode="auto">
          <a:xfrm flipV="1">
            <a:off x="7391400" y="6048716"/>
            <a:ext cx="1524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prstClr val="black"/>
              </a:solidFill>
              <a:ea typeface="ヒラギノ角ゴ Pro W3" pitchFamily="1" charset="-128"/>
            </a:endParaRPr>
          </a:p>
        </p:txBody>
      </p:sp>
      <p:sp>
        <p:nvSpPr>
          <p:cNvPr id="16" name="Line 4"/>
          <p:cNvSpPr>
            <a:spLocks noChangeShapeType="1"/>
          </p:cNvSpPr>
          <p:nvPr/>
        </p:nvSpPr>
        <p:spPr bwMode="auto">
          <a:xfrm flipV="1">
            <a:off x="7391400" y="6048716"/>
            <a:ext cx="1524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prstClr val="black"/>
              </a:solidFill>
              <a:ea typeface="ヒラギノ角ゴ Pro W3" pitchFamily="1" charset="-128"/>
            </a:endParaRPr>
          </a:p>
        </p:txBody>
      </p:sp>
      <p:sp>
        <p:nvSpPr>
          <p:cNvPr id="17" name="Line 5"/>
          <p:cNvSpPr>
            <a:spLocks noChangeShapeType="1"/>
          </p:cNvSpPr>
          <p:nvPr/>
        </p:nvSpPr>
        <p:spPr bwMode="auto">
          <a:xfrm flipV="1">
            <a:off x="7467600" y="6048716"/>
            <a:ext cx="1524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prstClr val="black"/>
              </a:solidFill>
              <a:ea typeface="ヒラギノ角ゴ Pro W3" pitchFamily="1" charset="-128"/>
            </a:endParaRPr>
          </a:p>
        </p:txBody>
      </p:sp>
      <p:graphicFrame>
        <p:nvGraphicFramePr>
          <p:cNvPr id="19" name="Chart 18"/>
          <p:cNvGraphicFramePr/>
          <p:nvPr>
            <p:extLst/>
          </p:nvPr>
        </p:nvGraphicFramePr>
        <p:xfrm>
          <a:off x="1033940" y="1106878"/>
          <a:ext cx="7432143" cy="3479636"/>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315686" y="623370"/>
            <a:ext cx="5955456" cy="646331"/>
          </a:xfrm>
          <a:prstGeom prst="rect">
            <a:avLst/>
          </a:prstGeom>
          <a:noFill/>
        </p:spPr>
        <p:txBody>
          <a:bodyPr wrap="square" rtlCol="0">
            <a:spAutoFit/>
          </a:bodyPr>
          <a:lstStyle/>
          <a:p>
            <a:pPr defTabSz="914400"/>
            <a:r>
              <a:rPr lang="en-US" sz="3600" b="1" dirty="0" smtClean="0">
                <a:solidFill>
                  <a:srgbClr val="1F497D"/>
                </a:solidFill>
                <a:latin typeface="Arial"/>
                <a:cs typeface="Arial"/>
              </a:rPr>
              <a:t>Patient SB</a:t>
            </a:r>
            <a:endParaRPr lang="en-US" sz="3600" b="1" dirty="0">
              <a:solidFill>
                <a:srgbClr val="1F497D"/>
              </a:solidFill>
              <a:latin typeface="Arial"/>
              <a:cs typeface="Arial"/>
            </a:endParaRPr>
          </a:p>
        </p:txBody>
      </p:sp>
      <p:sp>
        <p:nvSpPr>
          <p:cNvPr id="21" name="TextBox 20"/>
          <p:cNvSpPr txBox="1"/>
          <p:nvPr/>
        </p:nvSpPr>
        <p:spPr>
          <a:xfrm>
            <a:off x="4281753" y="3198104"/>
            <a:ext cx="1371600" cy="830997"/>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Discontinue</a:t>
            </a:r>
          </a:p>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Insulin, losartan</a:t>
            </a:r>
            <a:endParaRPr lang="en-US" sz="1600" b="1" dirty="0">
              <a:solidFill>
                <a:prstClr val="black"/>
              </a:solidFill>
              <a:latin typeface="Arial" panose="020B0604020202020204" pitchFamily="34" charset="0"/>
              <a:ea typeface="ヒラギノ角ゴ Pro W3" pitchFamily="1" charset="-128"/>
              <a:cs typeface="Arial" panose="020B0604020202020204" pitchFamily="34" charset="0"/>
            </a:endParaRPr>
          </a:p>
        </p:txBody>
      </p:sp>
      <p:graphicFrame>
        <p:nvGraphicFramePr>
          <p:cNvPr id="23" name="Table 22"/>
          <p:cNvGraphicFramePr>
            <a:graphicFrameLocks noGrp="1"/>
          </p:cNvGraphicFramePr>
          <p:nvPr>
            <p:extLst/>
          </p:nvPr>
        </p:nvGraphicFramePr>
        <p:xfrm>
          <a:off x="479944" y="4547036"/>
          <a:ext cx="7875781" cy="2225040"/>
        </p:xfrm>
        <a:graphic>
          <a:graphicData uri="http://schemas.openxmlformats.org/drawingml/2006/table">
            <a:tbl>
              <a:tblPr firstRow="1" bandRow="1"/>
              <a:tblGrid>
                <a:gridCol w="1112373">
                  <a:extLst>
                    <a:ext uri="{9D8B030D-6E8A-4147-A177-3AD203B41FA5}">
                      <a16:colId xmlns:a16="http://schemas.microsoft.com/office/drawing/2014/main" val="20000"/>
                    </a:ext>
                  </a:extLst>
                </a:gridCol>
                <a:gridCol w="1355835">
                  <a:extLst>
                    <a:ext uri="{9D8B030D-6E8A-4147-A177-3AD203B41FA5}">
                      <a16:colId xmlns:a16="http://schemas.microsoft.com/office/drawing/2014/main" val="20001"/>
                    </a:ext>
                  </a:extLst>
                </a:gridCol>
                <a:gridCol w="1355834">
                  <a:extLst>
                    <a:ext uri="{9D8B030D-6E8A-4147-A177-3AD203B41FA5}">
                      <a16:colId xmlns:a16="http://schemas.microsoft.com/office/drawing/2014/main" val="20002"/>
                    </a:ext>
                  </a:extLst>
                </a:gridCol>
                <a:gridCol w="1438412">
                  <a:extLst>
                    <a:ext uri="{9D8B030D-6E8A-4147-A177-3AD203B41FA5}">
                      <a16:colId xmlns:a16="http://schemas.microsoft.com/office/drawing/2014/main" val="20003"/>
                    </a:ext>
                  </a:extLst>
                </a:gridCol>
                <a:gridCol w="1270865">
                  <a:extLst>
                    <a:ext uri="{9D8B030D-6E8A-4147-A177-3AD203B41FA5}">
                      <a16:colId xmlns:a16="http://schemas.microsoft.com/office/drawing/2014/main" val="20004"/>
                    </a:ext>
                  </a:extLst>
                </a:gridCol>
                <a:gridCol w="1342462">
                  <a:extLst>
                    <a:ext uri="{9D8B030D-6E8A-4147-A177-3AD203B41FA5}">
                      <a16:colId xmlns:a16="http://schemas.microsoft.com/office/drawing/2014/main" val="20005"/>
                    </a:ext>
                  </a:extLst>
                </a:gridCol>
              </a:tblGrid>
              <a:tr h="370840">
                <a:tc>
                  <a:txBody>
                    <a:bodyPr/>
                    <a:lstStyle/>
                    <a:p>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Weight</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b="1" smtClean="0">
                          <a:solidFill>
                            <a:schemeClr val="tx1"/>
                          </a:solidFill>
                          <a:latin typeface="Arial" panose="020B0604020202020204" pitchFamily="34" charset="0"/>
                          <a:cs typeface="Arial" panose="020B0604020202020204" pitchFamily="34" charset="0"/>
                        </a:rPr>
                        <a:t>252</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endParaRPr lang="en-US" sz="1600"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b="1" dirty="0" smtClean="0">
                          <a:solidFill>
                            <a:schemeClr val="tx1"/>
                          </a:solidFill>
                          <a:latin typeface="Arial" panose="020B0604020202020204" pitchFamily="34" charset="0"/>
                          <a:cs typeface="Arial" panose="020B0604020202020204" pitchFamily="34" charset="0"/>
                        </a:rPr>
                        <a:t>236</a:t>
                      </a:r>
                      <a:endParaRPr lang="en-US" sz="1600"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endParaRPr lang="en-US" sz="1600"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b="1" dirty="0" smtClean="0">
                          <a:solidFill>
                            <a:schemeClr val="tx1"/>
                          </a:solidFill>
                          <a:latin typeface="Arial" panose="020B0604020202020204" pitchFamily="34" charset="0"/>
                          <a:cs typeface="Arial" panose="020B0604020202020204" pitchFamily="34" charset="0"/>
                        </a:rPr>
                        <a:t>231</a:t>
                      </a:r>
                      <a:endParaRPr lang="en-US" sz="1600"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r>
                        <a:rPr lang="en-US" sz="1600" b="1" dirty="0" smtClean="0">
                          <a:latin typeface="Arial" panose="020B0604020202020204" pitchFamily="34" charset="0"/>
                          <a:cs typeface="Arial" panose="020B0604020202020204" pitchFamily="34" charset="0"/>
                        </a:rPr>
                        <a:t>Glucose</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b="1" dirty="0" smtClean="0">
                          <a:solidFill>
                            <a:schemeClr val="tx1"/>
                          </a:solidFill>
                          <a:latin typeface="Arial" panose="020B0604020202020204" pitchFamily="34" charset="0"/>
                          <a:cs typeface="Arial" panose="020B0604020202020204" pitchFamily="34" charset="0"/>
                        </a:rPr>
                        <a:t>190-300</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US" sz="1600" b="1" dirty="0" smtClean="0">
                          <a:solidFill>
                            <a:schemeClr val="tx1"/>
                          </a:solidFill>
                          <a:latin typeface="Arial" panose="020B0604020202020204" pitchFamily="34" charset="0"/>
                          <a:cs typeface="Arial" panose="020B0604020202020204" pitchFamily="34" charset="0"/>
                        </a:rPr>
                        <a:t>84-110</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1"/>
                  </a:ext>
                </a:extLst>
              </a:tr>
              <a:tr h="370840">
                <a:tc>
                  <a:txBody>
                    <a:bodyPr/>
                    <a:lstStyle/>
                    <a:p>
                      <a:r>
                        <a:rPr lang="en-US" sz="1600" b="1" dirty="0" smtClean="0">
                          <a:latin typeface="Arial" panose="020B0604020202020204" pitchFamily="34" charset="0"/>
                          <a:cs typeface="Arial" panose="020B0604020202020204" pitchFamily="34" charset="0"/>
                        </a:rPr>
                        <a:t>TG</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284</a:t>
                      </a:r>
                      <a:endParaRPr lang="en-US" sz="1600" b="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68</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370840">
                <a:tc>
                  <a:txBody>
                    <a:bodyPr/>
                    <a:lstStyle/>
                    <a:p>
                      <a:r>
                        <a:rPr lang="en-US" sz="1600" b="1" dirty="0" smtClean="0">
                          <a:latin typeface="Arial" panose="020B0604020202020204" pitchFamily="34" charset="0"/>
                          <a:cs typeface="Arial" panose="020B0604020202020204" pitchFamily="34" charset="0"/>
                        </a:rPr>
                        <a:t>HDL</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34</a:t>
                      </a:r>
                      <a:endParaRPr lang="en-US" sz="1600" b="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42</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370840">
                <a:tc>
                  <a:txBody>
                    <a:bodyPr/>
                    <a:lstStyle/>
                    <a:p>
                      <a:r>
                        <a:rPr lang="en-US" sz="1600" b="1" dirty="0" smtClean="0">
                          <a:latin typeface="Arial" panose="020B0604020202020204" pitchFamily="34" charset="0"/>
                          <a:cs typeface="Arial" panose="020B0604020202020204" pitchFamily="34" charset="0"/>
                        </a:rPr>
                        <a:t>LDL</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53</a:t>
                      </a:r>
                      <a:endParaRPr lang="en-US" sz="1600" b="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36</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370840">
                <a:tc>
                  <a:txBody>
                    <a:bodyPr/>
                    <a:lstStyle/>
                    <a:p>
                      <a:r>
                        <a:rPr lang="en-US" sz="1600" b="1" dirty="0" err="1" smtClean="0">
                          <a:latin typeface="Arial" panose="020B0604020202020204" pitchFamily="34" charset="0"/>
                          <a:cs typeface="Arial" panose="020B0604020202020204" pitchFamily="34" charset="0"/>
                        </a:rPr>
                        <a:t>Hb</a:t>
                      </a:r>
                      <a:r>
                        <a:rPr lang="en-US" sz="1600" b="1" dirty="0" smtClean="0">
                          <a:latin typeface="Arial" panose="020B0604020202020204" pitchFamily="34" charset="0"/>
                          <a:cs typeface="Arial" panose="020B0604020202020204" pitchFamily="34" charset="0"/>
                        </a:rPr>
                        <a:t> A1c</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10.5</a:t>
                      </a:r>
                      <a:endParaRPr lang="en-US" sz="1600" b="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panose="020B0604020202020204" pitchFamily="34" charset="0"/>
                          <a:cs typeface="Arial" panose="020B0604020202020204" pitchFamily="34" charset="0"/>
                        </a:rPr>
                        <a:t>8.4</a:t>
                      </a:r>
                      <a:endParaRPr lang="en-US" sz="16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bl>
          </a:graphicData>
        </a:graphic>
      </p:graphicFrame>
      <p:sp>
        <p:nvSpPr>
          <p:cNvPr id="24" name="TextBox 23"/>
          <p:cNvSpPr txBox="1"/>
          <p:nvPr/>
        </p:nvSpPr>
        <p:spPr>
          <a:xfrm>
            <a:off x="479942" y="1106878"/>
            <a:ext cx="492443" cy="3187988"/>
          </a:xfrm>
          <a:prstGeom prst="rect">
            <a:avLst/>
          </a:prstGeom>
          <a:noFill/>
        </p:spPr>
        <p:txBody>
          <a:bodyPr vert="vert270" wrap="square" rtlCol="0">
            <a:spAutoFit/>
          </a:bodyPr>
          <a:lstStyle/>
          <a:p>
            <a:pPr defTabSz="914400"/>
            <a:r>
              <a:rPr lang="en-US" sz="2000" b="1" dirty="0" smtClean="0">
                <a:solidFill>
                  <a:prstClr val="black"/>
                </a:solidFill>
                <a:latin typeface="Arial" panose="020B0604020202020204" pitchFamily="34" charset="0"/>
                <a:ea typeface="ヒラギノ角ゴ Pro W3" pitchFamily="1" charset="-128"/>
                <a:cs typeface="Arial" panose="020B0604020202020204" pitchFamily="34" charset="0"/>
              </a:rPr>
              <a:t>Insulin Units per Day</a:t>
            </a:r>
            <a:endParaRPr lang="en-US" sz="2000" b="1" dirty="0">
              <a:solidFill>
                <a:prstClr val="black"/>
              </a:solidFill>
              <a:latin typeface="Arial" panose="020B0604020202020204" pitchFamily="34" charset="0"/>
              <a:ea typeface="ヒラギノ角ゴ Pro W3" pitchFamily="1" charset="-128"/>
              <a:cs typeface="Arial" panose="020B0604020202020204" pitchFamily="34" charset="0"/>
            </a:endParaRPr>
          </a:p>
        </p:txBody>
      </p:sp>
      <p:sp>
        <p:nvSpPr>
          <p:cNvPr id="25" name="TextBox 24"/>
          <p:cNvSpPr txBox="1"/>
          <p:nvPr/>
        </p:nvSpPr>
        <p:spPr>
          <a:xfrm>
            <a:off x="7119906" y="2959674"/>
            <a:ext cx="1371600" cy="1077218"/>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Continue Metformin</a:t>
            </a:r>
          </a:p>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Decrease atorvastatin</a:t>
            </a:r>
            <a:endParaRPr lang="en-US" sz="1600" b="1" dirty="0">
              <a:solidFill>
                <a:prstClr val="black"/>
              </a:solidFill>
              <a:latin typeface="Arial" panose="020B0604020202020204" pitchFamily="34" charset="0"/>
              <a:ea typeface="ヒラギノ角ゴ Pro W3" pitchFamily="1" charset="-128"/>
              <a:cs typeface="Arial" panose="020B0604020202020204" pitchFamily="34" charset="0"/>
            </a:endParaRPr>
          </a:p>
        </p:txBody>
      </p:sp>
      <p:sp>
        <p:nvSpPr>
          <p:cNvPr id="13" name="Content Placeholder 2"/>
          <p:cNvSpPr txBox="1">
            <a:spLocks/>
          </p:cNvSpPr>
          <p:nvPr/>
        </p:nvSpPr>
        <p:spPr>
          <a:xfrm>
            <a:off x="2801258" y="791096"/>
            <a:ext cx="6284685" cy="503284"/>
          </a:xfrm>
          <a:prstGeom prst="rect">
            <a:avLst/>
          </a:prstGeom>
        </p:spPr>
        <p:txBody>
          <a:bodyPr>
            <a:noAutofit/>
          </a:bodyPr>
          <a:lst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prstClr val="black"/>
                </a:solidFill>
              </a:rPr>
              <a:t>67 </a:t>
            </a:r>
            <a:r>
              <a:rPr lang="en-US" sz="1800" b="1" dirty="0" err="1" smtClean="0">
                <a:solidFill>
                  <a:prstClr val="black"/>
                </a:solidFill>
              </a:rPr>
              <a:t>yo</a:t>
            </a:r>
            <a:r>
              <a:rPr lang="en-US" sz="1800" b="1" dirty="0" smtClean="0">
                <a:solidFill>
                  <a:prstClr val="black"/>
                </a:solidFill>
              </a:rPr>
              <a:t> WM with diabetes, high cholesterol, hypertension</a:t>
            </a:r>
            <a:endParaRPr lang="en-US" sz="1800" b="1" dirty="0">
              <a:solidFill>
                <a:prstClr val="black"/>
              </a:solidFill>
            </a:endParaRPr>
          </a:p>
        </p:txBody>
      </p:sp>
      <p:sp>
        <p:nvSpPr>
          <p:cNvPr id="14" name="TextBox 13"/>
          <p:cNvSpPr txBox="1"/>
          <p:nvPr/>
        </p:nvSpPr>
        <p:spPr>
          <a:xfrm>
            <a:off x="5637944" y="3427821"/>
            <a:ext cx="1371600" cy="584775"/>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Discontinue</a:t>
            </a:r>
          </a:p>
          <a:p>
            <a:pPr defTabSz="914400"/>
            <a:r>
              <a:rPr lang="en-US" sz="1600" b="1" dirty="0" err="1" smtClean="0">
                <a:solidFill>
                  <a:prstClr val="black"/>
                </a:solidFill>
                <a:latin typeface="Arial" panose="020B0604020202020204" pitchFamily="34" charset="0"/>
                <a:ea typeface="ヒラギノ角ゴ Pro W3" pitchFamily="1" charset="-128"/>
                <a:cs typeface="Arial" panose="020B0604020202020204" pitchFamily="34" charset="0"/>
              </a:rPr>
              <a:t>Sitagliptan</a:t>
            </a:r>
            <a:endParaRPr lang="en-US" sz="1600" b="1" dirty="0">
              <a:solidFill>
                <a:prstClr val="black"/>
              </a:solidFill>
              <a:latin typeface="Arial" panose="020B0604020202020204" pitchFamily="34" charset="0"/>
              <a:ea typeface="ヒラギノ角ゴ Pro W3" pitchFamily="1" charset="-128"/>
              <a:cs typeface="Arial" panose="020B0604020202020204" pitchFamily="34" charset="0"/>
            </a:endParaRPr>
          </a:p>
        </p:txBody>
      </p:sp>
      <p:sp>
        <p:nvSpPr>
          <p:cNvPr id="26" name="TextBox 25"/>
          <p:cNvSpPr txBox="1"/>
          <p:nvPr/>
        </p:nvSpPr>
        <p:spPr>
          <a:xfrm>
            <a:off x="2752805" y="1605579"/>
            <a:ext cx="1592011" cy="830997"/>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Discontinue</a:t>
            </a:r>
          </a:p>
          <a:p>
            <a:pPr defTabSz="914400"/>
            <a:r>
              <a:rPr lang="en-US" sz="1600" b="1" dirty="0" smtClean="0">
                <a:solidFill>
                  <a:prstClr val="black"/>
                </a:solidFill>
                <a:latin typeface="Arial" panose="020B0604020202020204" pitchFamily="34" charset="0"/>
                <a:ea typeface="ヒラギノ角ゴ Pro W3" pitchFamily="1" charset="-128"/>
                <a:cs typeface="Arial" panose="020B0604020202020204" pitchFamily="34" charset="0"/>
              </a:rPr>
              <a:t>Atenolol/ </a:t>
            </a:r>
            <a:r>
              <a:rPr lang="en-US" sz="1600" b="1" dirty="0" err="1" smtClean="0">
                <a:solidFill>
                  <a:prstClr val="black"/>
                </a:solidFill>
                <a:latin typeface="Arial" panose="020B0604020202020204" pitchFamily="34" charset="0"/>
                <a:ea typeface="ヒラギノ角ゴ Pro W3" pitchFamily="1" charset="-128"/>
                <a:cs typeface="Arial" panose="020B0604020202020204" pitchFamily="34" charset="0"/>
              </a:rPr>
              <a:t>chlorthalidone</a:t>
            </a:r>
            <a:endParaRPr lang="en-US" sz="1600" b="1" dirty="0">
              <a:solidFill>
                <a:prstClr val="black"/>
              </a:solidFill>
              <a:latin typeface="Arial" panose="020B0604020202020204" pitchFamily="34" charset="0"/>
              <a:ea typeface="ヒラギノ角ゴ Pro W3" pitchFamily="1" charset="-128"/>
              <a:cs typeface="Arial" panose="020B0604020202020204" pitchFamily="34" charset="0"/>
            </a:endParaRPr>
          </a:p>
        </p:txBody>
      </p:sp>
    </p:spTree>
    <p:extLst>
      <p:ext uri="{BB962C8B-B14F-4D97-AF65-F5344CB8AC3E}">
        <p14:creationId xmlns:p14="http://schemas.microsoft.com/office/powerpoint/2010/main" val="2453446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07918"/>
            <a:ext cx="7772400" cy="840661"/>
          </a:xfrm>
        </p:spPr>
        <p:txBody>
          <a:bodyPr>
            <a:normAutofit/>
          </a:bodyPr>
          <a:lstStyle/>
          <a:p>
            <a:r>
              <a:rPr lang="en-US" altLang="en-US" sz="3600" b="1" dirty="0" smtClean="0"/>
              <a:t>Methods</a:t>
            </a:r>
          </a:p>
        </p:txBody>
      </p:sp>
      <p:sp>
        <p:nvSpPr>
          <p:cNvPr id="4099" name="Rectangle 3"/>
          <p:cNvSpPr>
            <a:spLocks noGrp="1" noChangeArrowheads="1"/>
          </p:cNvSpPr>
          <p:nvPr>
            <p:ph type="body" idx="1"/>
          </p:nvPr>
        </p:nvSpPr>
        <p:spPr>
          <a:xfrm>
            <a:off x="412851" y="1386120"/>
            <a:ext cx="8295720" cy="4648200"/>
          </a:xfrm>
        </p:spPr>
        <p:txBody>
          <a:bodyPr>
            <a:noAutofit/>
          </a:bodyPr>
          <a:lstStyle/>
          <a:p>
            <a:pPr marL="342900" indent="-342900">
              <a:spcAft>
                <a:spcPct val="30000"/>
              </a:spcAft>
              <a:buClr>
                <a:schemeClr val="tx2"/>
              </a:buClr>
            </a:pPr>
            <a:r>
              <a:rPr lang="en-US" altLang="en-US" sz="2800" dirty="0" smtClean="0"/>
              <a:t>Design:</a:t>
            </a:r>
          </a:p>
          <a:p>
            <a:pPr marL="742950" lvl="1" indent="-285750">
              <a:spcAft>
                <a:spcPct val="30000"/>
              </a:spcAft>
              <a:buClr>
                <a:schemeClr val="tx2"/>
              </a:buClr>
            </a:pPr>
            <a:r>
              <a:rPr lang="en-US" altLang="en-US" sz="2400" dirty="0" smtClean="0"/>
              <a:t>Randomized, two-arm clinical trial</a:t>
            </a:r>
          </a:p>
          <a:p>
            <a:pPr marL="342900" indent="-342900">
              <a:spcAft>
                <a:spcPct val="30000"/>
              </a:spcAft>
              <a:buClr>
                <a:schemeClr val="tx2"/>
              </a:buClr>
            </a:pPr>
            <a:r>
              <a:rPr lang="en-US" altLang="en-US" sz="2800" dirty="0" smtClean="0"/>
              <a:t>Subjects:</a:t>
            </a:r>
          </a:p>
          <a:p>
            <a:pPr marL="742950" lvl="1" indent="-285750">
              <a:spcAft>
                <a:spcPct val="30000"/>
              </a:spcAft>
              <a:buClr>
                <a:schemeClr val="tx2"/>
              </a:buClr>
            </a:pPr>
            <a:r>
              <a:rPr lang="en-US" altLang="en-US" sz="2400" dirty="0" smtClean="0"/>
              <a:t>263 medical outpatient volunteers with T2DM</a:t>
            </a:r>
          </a:p>
          <a:p>
            <a:pPr marL="342900" indent="-342900">
              <a:spcAft>
                <a:spcPct val="30000"/>
              </a:spcAft>
              <a:buClr>
                <a:schemeClr val="tx2"/>
              </a:buClr>
            </a:pPr>
            <a:r>
              <a:rPr lang="en-US" altLang="en-US" sz="2800" dirty="0" smtClean="0"/>
              <a:t>Setting:</a:t>
            </a:r>
          </a:p>
          <a:p>
            <a:pPr marL="742950" lvl="1" indent="-285750">
              <a:spcAft>
                <a:spcPct val="30000"/>
              </a:spcAft>
              <a:buClr>
                <a:schemeClr val="tx2"/>
              </a:buClr>
            </a:pPr>
            <a:r>
              <a:rPr lang="en-US" altLang="en-US" sz="2400" dirty="0" smtClean="0"/>
              <a:t>Veterans Affairs outpatient clinics in Durham and Greenville, NC</a:t>
            </a:r>
          </a:p>
          <a:p>
            <a:pPr marL="342900" indent="-342900">
              <a:spcAft>
                <a:spcPct val="30000"/>
              </a:spcAft>
              <a:buClr>
                <a:schemeClr val="tx2"/>
              </a:buClr>
            </a:pPr>
            <a:r>
              <a:rPr lang="en-US" altLang="en-US" sz="2800" dirty="0" smtClean="0"/>
              <a:t>Duration</a:t>
            </a:r>
          </a:p>
          <a:p>
            <a:pPr marL="742950" lvl="1" indent="-285750">
              <a:spcAft>
                <a:spcPct val="30000"/>
              </a:spcAft>
              <a:buClr>
                <a:schemeClr val="tx2"/>
              </a:buClr>
            </a:pPr>
            <a:r>
              <a:rPr lang="en-US" altLang="en-US" sz="2400" dirty="0" smtClean="0"/>
              <a:t>48 weeks</a:t>
            </a:r>
          </a:p>
        </p:txBody>
      </p:sp>
      <p:sp>
        <p:nvSpPr>
          <p:cNvPr id="5" name="Slide Number Placeholder 3"/>
          <p:cNvSpPr>
            <a:spLocks noGrp="1"/>
          </p:cNvSpPr>
          <p:nvPr>
            <p:ph type="sldNum" sz="quarter" idx="12"/>
          </p:nvPr>
        </p:nvSpPr>
        <p:spPr>
          <a:xfrm>
            <a:off x="6553200" y="6356350"/>
            <a:ext cx="2133600" cy="365125"/>
          </a:xfrm>
        </p:spPr>
        <p:txBody>
          <a:bodyPr/>
          <a:lstStyle/>
          <a:p>
            <a:fld id="{15DE63B1-7AC8-E144-A6E7-AC58FCFF4464}" type="slidenum">
              <a:rPr lang="en-US" smtClean="0"/>
              <a:t>30</a:t>
            </a:fld>
            <a:endParaRPr lang="en-US" dirty="0"/>
          </a:p>
        </p:txBody>
      </p:sp>
      <p:sp>
        <p:nvSpPr>
          <p:cNvPr id="6" name="Text Box 10"/>
          <p:cNvSpPr txBox="1">
            <a:spLocks noChangeArrowheads="1"/>
          </p:cNvSpPr>
          <p:nvPr/>
        </p:nvSpPr>
        <p:spPr bwMode="auto">
          <a:xfrm>
            <a:off x="5871709" y="6302992"/>
            <a:ext cx="2535312" cy="369332"/>
          </a:xfrm>
          <a:prstGeom prst="rect">
            <a:avLst/>
          </a:prstGeom>
          <a:noFill/>
          <a:ln w="9525">
            <a:noFill/>
            <a:miter lim="800000"/>
            <a:headEnd/>
            <a:tailEnd/>
          </a:ln>
          <a:effectLst/>
        </p:spPr>
        <p:txBody>
          <a:bodyPr wrap="square">
            <a:spAutoFit/>
          </a:bodyPr>
          <a:lstStyle/>
          <a:p>
            <a:pP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VA HSR&amp;D IIR 13-053</a:t>
            </a:r>
          </a:p>
        </p:txBody>
      </p:sp>
    </p:spTree>
    <p:extLst>
      <p:ext uri="{BB962C8B-B14F-4D97-AF65-F5344CB8AC3E}">
        <p14:creationId xmlns:p14="http://schemas.microsoft.com/office/powerpoint/2010/main" val="319531706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250" y="755840"/>
            <a:ext cx="4038600" cy="887369"/>
          </a:xfrm>
        </p:spPr>
        <p:txBody>
          <a:bodyPr>
            <a:normAutofit/>
          </a:bodyPr>
          <a:lstStyle/>
          <a:p>
            <a:r>
              <a:rPr lang="en-US" altLang="en-US" sz="3400" b="1" dirty="0" smtClean="0"/>
              <a:t>Inclusion Criteria</a:t>
            </a:r>
          </a:p>
        </p:txBody>
      </p:sp>
      <p:sp>
        <p:nvSpPr>
          <p:cNvPr id="5123" name="Rectangle 3"/>
          <p:cNvSpPr>
            <a:spLocks noGrp="1" noChangeArrowheads="1"/>
          </p:cNvSpPr>
          <p:nvPr>
            <p:ph type="body" sz="half" idx="1"/>
          </p:nvPr>
        </p:nvSpPr>
        <p:spPr>
          <a:xfrm>
            <a:off x="495301" y="1676400"/>
            <a:ext cx="3733799" cy="4114800"/>
          </a:xfrm>
        </p:spPr>
        <p:txBody>
          <a:bodyPr>
            <a:normAutofit/>
          </a:bodyPr>
          <a:lstStyle/>
          <a:p>
            <a:pPr marL="342900" indent="-342900">
              <a:spcAft>
                <a:spcPct val="30000"/>
              </a:spcAft>
              <a:buClr>
                <a:schemeClr val="tx2"/>
              </a:buClr>
            </a:pPr>
            <a:r>
              <a:rPr lang="en-US" altLang="en-US" dirty="0" smtClean="0">
                <a:cs typeface="Times New Roman" pitchFamily="18" charset="0"/>
              </a:rPr>
              <a:t>Type 2 diabetes</a:t>
            </a:r>
          </a:p>
          <a:p>
            <a:pPr marL="342900" indent="-342900">
              <a:spcAft>
                <a:spcPct val="30000"/>
              </a:spcAft>
              <a:buClr>
                <a:schemeClr val="tx2"/>
              </a:buClr>
            </a:pPr>
            <a:r>
              <a:rPr lang="en-US" altLang="en-US" dirty="0" smtClean="0">
                <a:cs typeface="Times New Roman" pitchFamily="18" charset="0"/>
              </a:rPr>
              <a:t>A1c &gt;7.5% (&gt;8.0% if age ≥55)</a:t>
            </a:r>
          </a:p>
          <a:p>
            <a:pPr marL="342900" indent="-342900">
              <a:spcAft>
                <a:spcPct val="30000"/>
              </a:spcAft>
              <a:buClr>
                <a:schemeClr val="tx2"/>
              </a:buClr>
            </a:pPr>
            <a:r>
              <a:rPr lang="en-US" altLang="en-US" dirty="0" smtClean="0">
                <a:cs typeface="Times New Roman" pitchFamily="18" charset="0"/>
              </a:rPr>
              <a:t>BMI ≥27 kg/m</a:t>
            </a:r>
            <a:r>
              <a:rPr lang="en-US" altLang="en-US" baseline="30000" dirty="0" smtClean="0">
                <a:cs typeface="Times New Roman" pitchFamily="18" charset="0"/>
              </a:rPr>
              <a:t>2</a:t>
            </a:r>
            <a:endParaRPr lang="en-US" altLang="en-US" dirty="0" smtClean="0">
              <a:cs typeface="Times New Roman" pitchFamily="18" charset="0"/>
            </a:endParaRPr>
          </a:p>
          <a:p>
            <a:pPr marL="342900" indent="-342900">
              <a:spcAft>
                <a:spcPct val="30000"/>
              </a:spcAft>
              <a:buClr>
                <a:schemeClr val="tx2"/>
              </a:buClr>
            </a:pPr>
            <a:r>
              <a:rPr lang="en-US" altLang="en-US" dirty="0" smtClean="0">
                <a:cs typeface="Times New Roman" pitchFamily="18" charset="0"/>
              </a:rPr>
              <a:t>Interest in losing weight</a:t>
            </a:r>
          </a:p>
        </p:txBody>
      </p:sp>
      <p:sp>
        <p:nvSpPr>
          <p:cNvPr id="4" name="Rectangle 2"/>
          <p:cNvSpPr txBox="1">
            <a:spLocks noChangeArrowheads="1"/>
          </p:cNvSpPr>
          <p:nvPr/>
        </p:nvSpPr>
        <p:spPr>
          <a:xfrm>
            <a:off x="4605408" y="790260"/>
            <a:ext cx="4024242" cy="852949"/>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4000" b="0" i="0" kern="1200">
                <a:solidFill>
                  <a:schemeClr val="tx1"/>
                </a:solidFill>
                <a:latin typeface="Arial"/>
                <a:ea typeface="+mj-ea"/>
                <a:cs typeface="Arial"/>
              </a:defRPr>
            </a:lvl1pPr>
          </a:lstStyle>
          <a:p>
            <a:r>
              <a:rPr lang="en-US" altLang="en-US" b="1" dirty="0" smtClean="0"/>
              <a:t>Exclusion Criteria</a:t>
            </a:r>
          </a:p>
        </p:txBody>
      </p:sp>
      <p:sp>
        <p:nvSpPr>
          <p:cNvPr id="5" name="Rectangle 4"/>
          <p:cNvSpPr txBox="1">
            <a:spLocks noChangeArrowheads="1"/>
          </p:cNvSpPr>
          <p:nvPr/>
        </p:nvSpPr>
        <p:spPr>
          <a:xfrm>
            <a:off x="4572000" y="1676400"/>
            <a:ext cx="4114800" cy="45172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90000"/>
              </a:lnSpc>
              <a:spcBef>
                <a:spcPts val="0"/>
              </a:spcBef>
              <a:spcAft>
                <a:spcPct val="30000"/>
              </a:spcAft>
              <a:buClr>
                <a:schemeClr val="tx2"/>
              </a:buClr>
            </a:pPr>
            <a:r>
              <a:rPr lang="en-US" altLang="en-US" dirty="0" smtClean="0">
                <a:cs typeface="Times New Roman" pitchFamily="18" charset="0"/>
              </a:rPr>
              <a:t>Age ≥75</a:t>
            </a:r>
          </a:p>
          <a:p>
            <a:pPr>
              <a:lnSpc>
                <a:spcPct val="90000"/>
              </a:lnSpc>
              <a:spcBef>
                <a:spcPts val="0"/>
              </a:spcBef>
              <a:spcAft>
                <a:spcPct val="30000"/>
              </a:spcAft>
              <a:buClr>
                <a:schemeClr val="tx2"/>
              </a:buClr>
            </a:pPr>
            <a:r>
              <a:rPr lang="en-US" altLang="en-US" dirty="0" err="1" smtClean="0">
                <a:cs typeface="Times New Roman" pitchFamily="18" charset="0"/>
              </a:rPr>
              <a:t>Hemoglobinopathy</a:t>
            </a:r>
            <a:endParaRPr lang="en-US" altLang="en-US" dirty="0">
              <a:cs typeface="Times New Roman" pitchFamily="18" charset="0"/>
            </a:endParaRPr>
          </a:p>
          <a:p>
            <a:pPr>
              <a:lnSpc>
                <a:spcPct val="90000"/>
              </a:lnSpc>
              <a:spcBef>
                <a:spcPts val="0"/>
              </a:spcBef>
              <a:spcAft>
                <a:spcPct val="30000"/>
              </a:spcAft>
              <a:buClr>
                <a:schemeClr val="tx2"/>
              </a:buClr>
            </a:pPr>
            <a:r>
              <a:rPr lang="en-US" altLang="en-US" dirty="0" smtClean="0">
                <a:cs typeface="Times New Roman" pitchFamily="18" charset="0"/>
              </a:rPr>
              <a:t>Pregnancy/breast-feeding</a:t>
            </a:r>
          </a:p>
          <a:p>
            <a:pPr>
              <a:spcBef>
                <a:spcPts val="0"/>
              </a:spcBef>
              <a:spcAft>
                <a:spcPct val="30000"/>
              </a:spcAft>
              <a:buClr>
                <a:schemeClr val="tx2"/>
              </a:buClr>
            </a:pPr>
            <a:r>
              <a:rPr lang="en-US" altLang="en-US" dirty="0">
                <a:cs typeface="Times New Roman" pitchFamily="18" charset="0"/>
              </a:rPr>
              <a:t>Chronic or unstable disease</a:t>
            </a:r>
          </a:p>
          <a:p>
            <a:pPr>
              <a:spcBef>
                <a:spcPts val="0"/>
              </a:spcBef>
              <a:spcAft>
                <a:spcPct val="30000"/>
              </a:spcAft>
              <a:buClr>
                <a:schemeClr val="tx2"/>
              </a:buClr>
            </a:pPr>
            <a:r>
              <a:rPr lang="en-US" altLang="en-US" dirty="0" smtClean="0">
                <a:cs typeface="Times New Roman" pitchFamily="18" charset="0"/>
              </a:rPr>
              <a:t>Weight loss &gt;6 </a:t>
            </a:r>
            <a:r>
              <a:rPr lang="en-US" altLang="en-US" dirty="0" err="1" smtClean="0">
                <a:cs typeface="Times New Roman" pitchFamily="18" charset="0"/>
              </a:rPr>
              <a:t>lbs</a:t>
            </a:r>
            <a:r>
              <a:rPr lang="en-US" altLang="en-US" dirty="0" smtClean="0">
                <a:cs typeface="Times New Roman" pitchFamily="18" charset="0"/>
              </a:rPr>
              <a:t> past month</a:t>
            </a:r>
          </a:p>
          <a:p>
            <a:pPr>
              <a:spcBef>
                <a:spcPts val="0"/>
              </a:spcBef>
              <a:spcAft>
                <a:spcPct val="30000"/>
              </a:spcAft>
              <a:buClr>
                <a:schemeClr val="tx2"/>
              </a:buClr>
            </a:pPr>
            <a:r>
              <a:rPr lang="en-US" altLang="en-US" dirty="0" smtClean="0">
                <a:cs typeface="Times New Roman" pitchFamily="18" charset="0"/>
              </a:rPr>
              <a:t>Enrolled in competing study</a:t>
            </a:r>
          </a:p>
        </p:txBody>
      </p:sp>
      <p:sp>
        <p:nvSpPr>
          <p:cNvPr id="7" name="Slide Number Placeholder 3"/>
          <p:cNvSpPr>
            <a:spLocks noGrp="1"/>
          </p:cNvSpPr>
          <p:nvPr>
            <p:ph type="sldNum" sz="quarter" idx="12"/>
          </p:nvPr>
        </p:nvSpPr>
        <p:spPr>
          <a:xfrm>
            <a:off x="6553200" y="6356350"/>
            <a:ext cx="2133600" cy="365125"/>
          </a:xfrm>
        </p:spPr>
        <p:txBody>
          <a:bodyPr/>
          <a:lstStyle/>
          <a:p>
            <a:fld id="{15DE63B1-7AC8-E144-A6E7-AC58FCFF4464}" type="slidenum">
              <a:rPr lang="en-US" smtClean="0"/>
              <a:t>31</a:t>
            </a:fld>
            <a:endParaRPr lang="en-US" dirty="0"/>
          </a:p>
        </p:txBody>
      </p:sp>
      <p:sp>
        <p:nvSpPr>
          <p:cNvPr id="8" name="Text Box 10"/>
          <p:cNvSpPr txBox="1">
            <a:spLocks noChangeArrowheads="1"/>
          </p:cNvSpPr>
          <p:nvPr/>
        </p:nvSpPr>
        <p:spPr bwMode="auto">
          <a:xfrm>
            <a:off x="5871709" y="6302992"/>
            <a:ext cx="2535312" cy="369332"/>
          </a:xfrm>
          <a:prstGeom prst="rect">
            <a:avLst/>
          </a:prstGeom>
          <a:noFill/>
          <a:ln w="9525">
            <a:noFill/>
            <a:miter lim="800000"/>
            <a:headEnd/>
            <a:tailEnd/>
          </a:ln>
          <a:effectLst/>
        </p:spPr>
        <p:txBody>
          <a:bodyPr wrap="square">
            <a:spAutoFit/>
          </a:bodyPr>
          <a:lstStyle/>
          <a:p>
            <a:pP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VA HSR&amp;D IIR 13-053</a:t>
            </a:r>
          </a:p>
        </p:txBody>
      </p:sp>
    </p:spTree>
    <p:extLst>
      <p:ext uri="{BB962C8B-B14F-4D97-AF65-F5344CB8AC3E}">
        <p14:creationId xmlns:p14="http://schemas.microsoft.com/office/powerpoint/2010/main" val="22345056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Interventions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4254331"/>
              </p:ext>
            </p:extLst>
          </p:nvPr>
        </p:nvGraphicFramePr>
        <p:xfrm>
          <a:off x="457200" y="1417638"/>
          <a:ext cx="8229601" cy="5216540"/>
        </p:xfrm>
        <a:graphic>
          <a:graphicData uri="http://schemas.openxmlformats.org/drawingml/2006/table">
            <a:tbl>
              <a:tblPr firstRow="1" bandRow="1">
                <a:tableStyleId>{7DF18680-E054-41AD-8BC1-D1AEF772440D}</a:tableStyleId>
              </a:tblPr>
              <a:tblGrid>
                <a:gridCol w="1999397">
                  <a:extLst>
                    <a:ext uri="{9D8B030D-6E8A-4147-A177-3AD203B41FA5}">
                      <a16:colId xmlns:a16="http://schemas.microsoft.com/office/drawing/2014/main" val="20000"/>
                    </a:ext>
                  </a:extLst>
                </a:gridCol>
                <a:gridCol w="3115102">
                  <a:extLst>
                    <a:ext uri="{9D8B030D-6E8A-4147-A177-3AD203B41FA5}">
                      <a16:colId xmlns:a16="http://schemas.microsoft.com/office/drawing/2014/main" val="20001"/>
                    </a:ext>
                  </a:extLst>
                </a:gridCol>
                <a:gridCol w="3115102">
                  <a:extLst>
                    <a:ext uri="{9D8B030D-6E8A-4147-A177-3AD203B41FA5}">
                      <a16:colId xmlns:a16="http://schemas.microsoft.com/office/drawing/2014/main" val="20002"/>
                    </a:ext>
                  </a:extLst>
                </a:gridCol>
              </a:tblGrid>
              <a:tr h="384289">
                <a:tc>
                  <a:txBody>
                    <a:bodyPr/>
                    <a:lstStyle/>
                    <a:p>
                      <a:endParaRPr lang="en-US" dirty="0"/>
                    </a:p>
                  </a:txBody>
                  <a:tcPr/>
                </a:tc>
                <a:tc>
                  <a:txBody>
                    <a:bodyPr/>
                    <a:lstStyle/>
                    <a:p>
                      <a:r>
                        <a:rPr lang="en-US" altLang="en-US" b="1" dirty="0" smtClean="0"/>
                        <a:t>WM/SMA</a:t>
                      </a:r>
                      <a:endParaRPr lang="en-US" dirty="0"/>
                    </a:p>
                  </a:txBody>
                  <a:tcPr/>
                </a:tc>
                <a:tc>
                  <a:txBody>
                    <a:bodyPr/>
                    <a:lstStyle/>
                    <a:p>
                      <a:r>
                        <a:rPr lang="en-US" dirty="0" smtClean="0"/>
                        <a:t>SMA</a:t>
                      </a:r>
                      <a:endParaRPr lang="en-US" dirty="0"/>
                    </a:p>
                  </a:txBody>
                  <a:tcPr/>
                </a:tc>
                <a:extLst>
                  <a:ext uri="{0D108BD9-81ED-4DB2-BD59-A6C34878D82A}">
                    <a16:rowId xmlns:a16="http://schemas.microsoft.com/office/drawing/2014/main" val="10000"/>
                  </a:ext>
                </a:extLst>
              </a:tr>
              <a:tr h="947562">
                <a:tc>
                  <a:txBody>
                    <a:bodyPr/>
                    <a:lstStyle/>
                    <a:p>
                      <a:r>
                        <a:rPr lang="en-US" dirty="0" smtClean="0"/>
                        <a:t>Goal</a:t>
                      </a:r>
                      <a:endParaRPr lang="en-US" dirty="0"/>
                    </a:p>
                  </a:txBody>
                  <a:tcPr/>
                </a:tc>
                <a:tc>
                  <a:txBody>
                    <a:bodyPr/>
                    <a:lstStyle/>
                    <a:p>
                      <a:r>
                        <a:rPr lang="en-US" sz="1800" dirty="0" smtClean="0"/>
                        <a:t>Assist weight loss and reduce DM meds, then enhance DM management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Enhance DM management and intensify</a:t>
                      </a:r>
                      <a:r>
                        <a:rPr lang="en-US" sz="1800" baseline="0" dirty="0" smtClean="0"/>
                        <a:t> DM </a:t>
                      </a:r>
                      <a:r>
                        <a:rPr lang="en-US" sz="1800" dirty="0" smtClean="0"/>
                        <a:t>meds</a:t>
                      </a:r>
                    </a:p>
                    <a:p>
                      <a:endParaRPr lang="en-US" dirty="0" smtClean="0"/>
                    </a:p>
                  </a:txBody>
                  <a:tcPr/>
                </a:tc>
                <a:extLst>
                  <a:ext uri="{0D108BD9-81ED-4DB2-BD59-A6C34878D82A}">
                    <a16:rowId xmlns:a16="http://schemas.microsoft.com/office/drawing/2014/main" val="10001"/>
                  </a:ext>
                </a:extLst>
              </a:tr>
              <a:tr h="757735">
                <a:tc>
                  <a:txBody>
                    <a:bodyPr/>
                    <a:lstStyle/>
                    <a:p>
                      <a:r>
                        <a:rPr lang="en-US" dirty="0" smtClean="0"/>
                        <a:t>Meetings</a:t>
                      </a:r>
                      <a:r>
                        <a:rPr lang="en-US" baseline="0" dirty="0" smtClean="0"/>
                        <a:t> </a:t>
                      </a:r>
                    </a:p>
                    <a:p>
                      <a:r>
                        <a:rPr lang="en-US" baseline="0" dirty="0" smtClean="0"/>
                        <a:t>(~1.5 </a:t>
                      </a:r>
                      <a:r>
                        <a:rPr lang="en-US" baseline="0" dirty="0" err="1" smtClean="0"/>
                        <a:t>hr</a:t>
                      </a:r>
                      <a:r>
                        <a:rPr lang="en-US" baseline="0" dirty="0" smtClean="0"/>
                        <a:t> duration)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Every 2 weeks for 16 weeks,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then every 8 weeks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Every 4 weeks for 16 weeks, then every 8 weeks</a:t>
                      </a:r>
                      <a:endParaRPr lang="en-US" dirty="0"/>
                    </a:p>
                  </a:txBody>
                  <a:tcPr/>
                </a:tc>
                <a:extLst>
                  <a:ext uri="{0D108BD9-81ED-4DB2-BD59-A6C34878D82A}">
                    <a16:rowId xmlns:a16="http://schemas.microsoft.com/office/drawing/2014/main" val="10002"/>
                  </a:ext>
                </a:extLst>
              </a:tr>
              <a:tr h="1231830">
                <a:tc>
                  <a:txBody>
                    <a:bodyPr/>
                    <a:lstStyle/>
                    <a:p>
                      <a:r>
                        <a:rPr lang="en-US" dirty="0" smtClean="0"/>
                        <a:t>Diet counseling</a:t>
                      </a:r>
                      <a:endParaRPr lang="en-US" dirty="0"/>
                    </a:p>
                  </a:txBody>
                  <a:tcPr/>
                </a:tc>
                <a:tc>
                  <a:txBody>
                    <a:bodyPr/>
                    <a:lstStyle/>
                    <a:p>
                      <a:r>
                        <a:rPr lang="en-US" dirty="0" smtClean="0"/>
                        <a:t>Initially, &lt;30g carb / day</a:t>
                      </a:r>
                    </a:p>
                    <a:p>
                      <a:r>
                        <a:rPr lang="en-US" dirty="0" smtClean="0"/>
                        <a:t>Calories not restricted</a:t>
                      </a:r>
                    </a:p>
                    <a:p>
                      <a:r>
                        <a:rPr lang="en-US" dirty="0" smtClean="0"/>
                        <a:t>Add carb back very gradually</a:t>
                      </a:r>
                      <a:r>
                        <a:rPr lang="en-US" baseline="0" dirty="0" smtClean="0"/>
                        <a:t> for variety</a:t>
                      </a:r>
                      <a:endParaRPr lang="en-US" dirty="0" smtClean="0"/>
                    </a:p>
                  </a:txBody>
                  <a:tcPr/>
                </a:tc>
                <a:tc>
                  <a:txBody>
                    <a:bodyPr/>
                    <a:lstStyle/>
                    <a:p>
                      <a:r>
                        <a:rPr lang="en-US" dirty="0" smtClean="0"/>
                        <a:t>Healthy</a:t>
                      </a:r>
                      <a:r>
                        <a:rPr lang="en-US" baseline="0" dirty="0" smtClean="0"/>
                        <a:t> food choices and p</a:t>
                      </a:r>
                      <a:r>
                        <a:rPr lang="en-US" dirty="0" smtClean="0"/>
                        <a:t>ortion control as one of topics</a:t>
                      </a:r>
                      <a:endParaRPr lang="en-US" dirty="0"/>
                    </a:p>
                  </a:txBody>
                  <a:tcPr/>
                </a:tc>
                <a:extLst>
                  <a:ext uri="{0D108BD9-81ED-4DB2-BD59-A6C34878D82A}">
                    <a16:rowId xmlns:a16="http://schemas.microsoft.com/office/drawing/2014/main" val="10003"/>
                  </a:ext>
                </a:extLst>
              </a:tr>
              <a:tr h="947562">
                <a:tc>
                  <a:txBody>
                    <a:bodyPr/>
                    <a:lstStyle/>
                    <a:p>
                      <a:r>
                        <a:rPr lang="en-US" dirty="0" smtClean="0"/>
                        <a:t>Topics</a:t>
                      </a:r>
                      <a:endParaRPr lang="en-US" dirty="0"/>
                    </a:p>
                  </a:txBody>
                  <a:tcPr/>
                </a:tc>
                <a:tc>
                  <a:txBody>
                    <a:bodyPr/>
                    <a:lstStyle/>
                    <a:p>
                      <a:r>
                        <a:rPr lang="en-US" dirty="0" smtClean="0"/>
                        <a:t>Grocery shopping</a:t>
                      </a:r>
                    </a:p>
                    <a:p>
                      <a:r>
                        <a:rPr lang="en-US" dirty="0" smtClean="0"/>
                        <a:t>Restaurant eating</a:t>
                      </a:r>
                    </a:p>
                    <a:p>
                      <a:r>
                        <a:rPr lang="en-US" dirty="0" smtClean="0"/>
                        <a:t>Recipe makeovers</a:t>
                      </a:r>
                    </a:p>
                  </a:txBody>
                  <a:tcPr/>
                </a:tc>
                <a:tc>
                  <a:txBody>
                    <a:bodyPr/>
                    <a:lstStyle/>
                    <a:p>
                      <a:r>
                        <a:rPr lang="en-US" dirty="0" smtClean="0"/>
                        <a:t>Managing hypoglycemia</a:t>
                      </a:r>
                    </a:p>
                    <a:p>
                      <a:r>
                        <a:rPr lang="en-US" dirty="0" smtClean="0"/>
                        <a:t>Preventing DM</a:t>
                      </a:r>
                      <a:r>
                        <a:rPr lang="en-US" baseline="0" dirty="0" smtClean="0"/>
                        <a:t> </a:t>
                      </a:r>
                      <a:r>
                        <a:rPr lang="en-US" dirty="0" smtClean="0"/>
                        <a:t>complications</a:t>
                      </a:r>
                    </a:p>
                    <a:p>
                      <a:r>
                        <a:rPr lang="en-US" dirty="0" smtClean="0"/>
                        <a:t>Foot care</a:t>
                      </a:r>
                    </a:p>
                  </a:txBody>
                  <a:tcPr/>
                </a:tc>
                <a:extLst>
                  <a:ext uri="{0D108BD9-81ED-4DB2-BD59-A6C34878D82A}">
                    <a16:rowId xmlns:a16="http://schemas.microsoft.com/office/drawing/2014/main" val="10004"/>
                  </a:ext>
                </a:extLst>
              </a:tr>
              <a:tr h="947562">
                <a:tc>
                  <a:txBody>
                    <a:bodyPr/>
                    <a:lstStyle/>
                    <a:p>
                      <a:r>
                        <a:rPr lang="en-US" dirty="0" smtClean="0"/>
                        <a:t>Other activities</a:t>
                      </a:r>
                      <a:endParaRPr lang="en-US" dirty="0"/>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Study physician discussed blood glucose log, hypoglycemic events with participant, making medication adjustments using an algorithm</a:t>
                      </a:r>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5DE63B1-7AC8-E144-A6E7-AC58FCFF4464}" type="slidenum">
              <a:rPr lang="en-US" smtClean="0"/>
              <a:t>32</a:t>
            </a:fld>
            <a:endParaRPr lang="en-US"/>
          </a:p>
        </p:txBody>
      </p:sp>
    </p:spTree>
    <p:extLst>
      <p:ext uri="{BB962C8B-B14F-4D97-AF65-F5344CB8AC3E}">
        <p14:creationId xmlns:p14="http://schemas.microsoft.com/office/powerpoint/2010/main" val="3838983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E63B1-7AC8-E144-A6E7-AC58FCFF4464}" type="slidenum">
              <a:rPr lang="en-US" smtClean="0"/>
              <a:t>33</a:t>
            </a:fld>
            <a:endParaRPr lang="en-US"/>
          </a:p>
        </p:txBody>
      </p:sp>
      <p:sp>
        <p:nvSpPr>
          <p:cNvPr id="3" name="Line 2"/>
          <p:cNvSpPr>
            <a:spLocks noChangeShapeType="1"/>
          </p:cNvSpPr>
          <p:nvPr/>
        </p:nvSpPr>
        <p:spPr bwMode="auto">
          <a:xfrm rot="5400000">
            <a:off x="4365978" y="1614158"/>
            <a:ext cx="609600" cy="0"/>
          </a:xfrm>
          <a:prstGeom prst="line">
            <a:avLst/>
          </a:prstGeom>
          <a:noFill/>
          <a:ln w="38100">
            <a:solidFill>
              <a:schemeClr val="tx1"/>
            </a:solidFill>
            <a:miter lim="800000"/>
            <a:headEnd/>
            <a:tailEnd type="triangle" w="med" len="med"/>
          </a:ln>
        </p:spPr>
        <p:txBody>
          <a:bodyPr wrap="none"/>
          <a:lstStyle/>
          <a:p>
            <a:endParaRPr lang="en-US" sz="1600"/>
          </a:p>
        </p:txBody>
      </p:sp>
      <p:sp>
        <p:nvSpPr>
          <p:cNvPr id="4" name="Line 3"/>
          <p:cNvSpPr>
            <a:spLocks noChangeShapeType="1"/>
          </p:cNvSpPr>
          <p:nvPr/>
        </p:nvSpPr>
        <p:spPr bwMode="auto">
          <a:xfrm rot="5400000" flipV="1">
            <a:off x="5123744" y="1843464"/>
            <a:ext cx="838200" cy="1789289"/>
          </a:xfrm>
          <a:prstGeom prst="line">
            <a:avLst/>
          </a:prstGeom>
          <a:noFill/>
          <a:ln w="38100">
            <a:solidFill>
              <a:schemeClr val="tx1"/>
            </a:solidFill>
            <a:miter lim="800000"/>
            <a:headEnd/>
            <a:tailEnd type="triangle" w="med" len="med"/>
          </a:ln>
        </p:spPr>
        <p:txBody>
          <a:bodyPr wrap="none"/>
          <a:lstStyle/>
          <a:p>
            <a:endParaRPr lang="en-US" sz="1600"/>
          </a:p>
        </p:txBody>
      </p:sp>
      <p:sp>
        <p:nvSpPr>
          <p:cNvPr id="5" name="Text Box 5"/>
          <p:cNvSpPr txBox="1">
            <a:spLocks noChangeArrowheads="1"/>
          </p:cNvSpPr>
          <p:nvPr/>
        </p:nvSpPr>
        <p:spPr bwMode="auto">
          <a:xfrm>
            <a:off x="1828800" y="871209"/>
            <a:ext cx="5486400" cy="406265"/>
          </a:xfrm>
          <a:prstGeom prst="rect">
            <a:avLst/>
          </a:prstGeom>
          <a:solidFill>
            <a:schemeClr val="bg1"/>
          </a:solidFill>
          <a:ln w="38100" algn="ctr">
            <a:solidFill>
              <a:schemeClr val="tx1"/>
            </a:solidFill>
            <a:miter lim="800000"/>
            <a:headEnd/>
            <a:tailEnd/>
          </a:ln>
          <a:effectLst>
            <a:outerShdw dist="35921" dir="2700000" algn="ctr" rotWithShape="0">
              <a:schemeClr val="bg2"/>
            </a:outerShdw>
          </a:effectLst>
        </p:spPr>
        <p:txBody>
          <a:bodyPr wrap="square" tIns="91440" bIns="91440" anchorCtr="1">
            <a:spAutoFit/>
          </a:bodyPr>
          <a:lstStyle/>
          <a:p>
            <a:pPr>
              <a:lnSpc>
                <a:spcPct val="90000"/>
              </a:lnSpc>
              <a:spcBef>
                <a:spcPct val="20000"/>
              </a:spcBef>
              <a:buClr>
                <a:schemeClr val="bg2"/>
              </a:buClr>
              <a:buSzPct val="111000"/>
              <a:tabLst>
                <a:tab pos="4518025" algn="l"/>
              </a:tabLst>
              <a:defRPr/>
            </a:pPr>
            <a:r>
              <a:rPr lang="en-US" sz="1600" b="1" dirty="0" smtClean="0"/>
              <a:t>308 patients with </a:t>
            </a:r>
            <a:r>
              <a:rPr lang="en-US" sz="1600" b="1" dirty="0"/>
              <a:t>type 2 </a:t>
            </a:r>
            <a:r>
              <a:rPr lang="en-US" sz="1600" b="1" dirty="0" smtClean="0"/>
              <a:t>diabetes, A1c ≥8.0</a:t>
            </a:r>
            <a:r>
              <a:rPr lang="en-US" sz="1600" b="1" dirty="0"/>
              <a:t>%, </a:t>
            </a:r>
            <a:r>
              <a:rPr lang="en-US" sz="1600" b="1" dirty="0" smtClean="0"/>
              <a:t>BMI ≥27</a:t>
            </a:r>
            <a:endParaRPr lang="en-US" sz="1600" b="1" dirty="0"/>
          </a:p>
        </p:txBody>
      </p:sp>
      <p:sp>
        <p:nvSpPr>
          <p:cNvPr id="6" name="Text Box 6"/>
          <p:cNvSpPr txBox="1">
            <a:spLocks noChangeArrowheads="1"/>
          </p:cNvSpPr>
          <p:nvPr/>
        </p:nvSpPr>
        <p:spPr bwMode="auto">
          <a:xfrm>
            <a:off x="1066800" y="3188959"/>
            <a:ext cx="2895600" cy="1218795"/>
          </a:xfrm>
          <a:prstGeom prst="rect">
            <a:avLst/>
          </a:prstGeom>
          <a:noFill/>
          <a:ln w="38100" algn="ctr">
            <a:solidFill>
              <a:schemeClr val="tx1"/>
            </a:solidFill>
            <a:miter lim="800000"/>
            <a:headEnd/>
            <a:tailEnd/>
          </a:ln>
          <a:effectLst>
            <a:outerShdw dist="35921" dir="2700000" algn="ctr" rotWithShape="0">
              <a:schemeClr val="bg2"/>
            </a:outerShdw>
          </a:effectLst>
        </p:spPr>
        <p:txBody>
          <a:bodyPr wrap="square" tIns="91440" bIns="91440" anchorCtr="1">
            <a:spAutoFit/>
          </a:bodyPr>
          <a:lstStyle>
            <a:defPPr>
              <a:defRPr lang="en-US"/>
            </a:defPPr>
            <a:lvl1pPr>
              <a:lnSpc>
                <a:spcPct val="90000"/>
              </a:lnSpc>
              <a:spcBef>
                <a:spcPct val="20000"/>
              </a:spcBef>
              <a:buClr>
                <a:schemeClr val="bg2"/>
              </a:buClr>
              <a:buSzPct val="111000"/>
              <a:tabLst>
                <a:tab pos="4518025" algn="l"/>
              </a:tabLst>
              <a:defRPr sz="2400" b="1"/>
            </a:lvl1pPr>
          </a:lstStyle>
          <a:p>
            <a:pPr>
              <a:buClrTx/>
            </a:pPr>
            <a:r>
              <a:rPr lang="en-US" sz="1600" dirty="0"/>
              <a:t>WM / SMA</a:t>
            </a:r>
          </a:p>
          <a:p>
            <a:pPr marL="342900" indent="-342900">
              <a:buClrTx/>
              <a:buFont typeface="Arial" panose="020B0604020202020204" pitchFamily="34" charset="0"/>
              <a:buChar char="•"/>
            </a:pPr>
            <a:r>
              <a:rPr lang="en-US" sz="1600" dirty="0" smtClean="0"/>
              <a:t>Low-carb diet counseling</a:t>
            </a:r>
          </a:p>
          <a:p>
            <a:pPr marL="342900" indent="-342900">
              <a:buClrTx/>
              <a:buFont typeface="Arial" panose="020B0604020202020204" pitchFamily="34" charset="0"/>
              <a:buChar char="•"/>
            </a:pPr>
            <a:r>
              <a:rPr lang="en-US" sz="1600" dirty="0" smtClean="0"/>
              <a:t>Self-management training</a:t>
            </a:r>
          </a:p>
          <a:p>
            <a:pPr marL="342900" indent="-342900">
              <a:buClrTx/>
              <a:buFont typeface="Arial" panose="020B0604020202020204" pitchFamily="34" charset="0"/>
              <a:buChar char="•"/>
            </a:pPr>
            <a:r>
              <a:rPr lang="en-US" sz="1600" dirty="0" smtClean="0"/>
              <a:t>Medication adjustment</a:t>
            </a:r>
            <a:endParaRPr lang="en-US" sz="1600" dirty="0"/>
          </a:p>
        </p:txBody>
      </p:sp>
      <p:sp>
        <p:nvSpPr>
          <p:cNvPr id="7" name="Text Box 7"/>
          <p:cNvSpPr txBox="1">
            <a:spLocks noChangeArrowheads="1"/>
          </p:cNvSpPr>
          <p:nvPr/>
        </p:nvSpPr>
        <p:spPr bwMode="auto">
          <a:xfrm>
            <a:off x="5702298" y="3188959"/>
            <a:ext cx="2984502" cy="1218795"/>
          </a:xfrm>
          <a:prstGeom prst="rect">
            <a:avLst/>
          </a:prstGeom>
          <a:noFill/>
          <a:ln w="38100" algn="ctr">
            <a:solidFill>
              <a:schemeClr val="tx1"/>
            </a:solidFill>
            <a:miter lim="800000"/>
            <a:headEnd/>
            <a:tailEnd/>
          </a:ln>
          <a:effectLst>
            <a:outerShdw dist="35921" dir="2700000" algn="ctr" rotWithShape="0">
              <a:schemeClr val="bg2"/>
            </a:outerShdw>
          </a:effectLst>
        </p:spPr>
        <p:txBody>
          <a:bodyPr wrap="square" tIns="91440" bIns="91440" anchorCtr="1">
            <a:spAutoFit/>
          </a:bodyPr>
          <a:lstStyle>
            <a:defPPr>
              <a:defRPr lang="en-US"/>
            </a:defPPr>
            <a:lvl1pPr>
              <a:lnSpc>
                <a:spcPct val="90000"/>
              </a:lnSpc>
              <a:spcBef>
                <a:spcPct val="20000"/>
              </a:spcBef>
              <a:buClrTx/>
              <a:buSzPct val="111000"/>
              <a:tabLst>
                <a:tab pos="4518025" algn="l"/>
              </a:tabLst>
              <a:defRPr sz="2400" b="1"/>
            </a:lvl1pPr>
          </a:lstStyle>
          <a:p>
            <a:r>
              <a:rPr lang="en-US" sz="1600" dirty="0" smtClean="0"/>
              <a:t>SMA</a:t>
            </a:r>
          </a:p>
          <a:p>
            <a:pPr marL="342900" indent="-342900">
              <a:buFont typeface="Arial" panose="020B0604020202020204" pitchFamily="34" charset="0"/>
              <a:buChar char="•"/>
            </a:pPr>
            <a:r>
              <a:rPr lang="en-US" sz="1600" dirty="0" smtClean="0"/>
              <a:t>DM educational counseling</a:t>
            </a:r>
          </a:p>
          <a:p>
            <a:pPr marL="342900" indent="-342900">
              <a:buFont typeface="Arial" panose="020B0604020202020204" pitchFamily="34" charset="0"/>
              <a:buChar char="•"/>
            </a:pPr>
            <a:r>
              <a:rPr lang="en-US" sz="1600" dirty="0" smtClean="0"/>
              <a:t>Self-management training</a:t>
            </a:r>
          </a:p>
          <a:p>
            <a:pPr marL="342900" indent="-342900">
              <a:buFont typeface="Arial" panose="020B0604020202020204" pitchFamily="34" charset="0"/>
              <a:buChar char="•"/>
            </a:pPr>
            <a:r>
              <a:rPr lang="en-US" sz="1600" dirty="0" smtClean="0"/>
              <a:t>Medication adjustment</a:t>
            </a:r>
            <a:endParaRPr lang="en-US" sz="1600" dirty="0"/>
          </a:p>
        </p:txBody>
      </p:sp>
      <p:sp>
        <p:nvSpPr>
          <p:cNvPr id="8" name="Line 8"/>
          <p:cNvSpPr>
            <a:spLocks noChangeShapeType="1"/>
          </p:cNvSpPr>
          <p:nvPr/>
        </p:nvSpPr>
        <p:spPr bwMode="auto">
          <a:xfrm rot="-5400000" flipH="1" flipV="1">
            <a:off x="3371144" y="1843464"/>
            <a:ext cx="838200" cy="1789289"/>
          </a:xfrm>
          <a:prstGeom prst="line">
            <a:avLst/>
          </a:prstGeom>
          <a:noFill/>
          <a:ln w="38100">
            <a:solidFill>
              <a:schemeClr val="tx1"/>
            </a:solidFill>
            <a:miter lim="800000"/>
            <a:headEnd/>
            <a:tailEnd type="triangle" w="med" len="med"/>
          </a:ln>
        </p:spPr>
        <p:txBody>
          <a:bodyPr wrap="none"/>
          <a:lstStyle/>
          <a:p>
            <a:endParaRPr lang="en-US" sz="1600"/>
          </a:p>
        </p:txBody>
      </p:sp>
      <p:sp>
        <p:nvSpPr>
          <p:cNvPr id="9" name="Oval 9"/>
          <p:cNvSpPr>
            <a:spLocks noChangeArrowheads="1"/>
          </p:cNvSpPr>
          <p:nvPr/>
        </p:nvSpPr>
        <p:spPr bwMode="auto">
          <a:xfrm>
            <a:off x="4267200" y="1938008"/>
            <a:ext cx="762000" cy="762000"/>
          </a:xfrm>
          <a:prstGeom prst="ellipse">
            <a:avLst/>
          </a:prstGeom>
          <a:solidFill>
            <a:schemeClr val="bg1"/>
          </a:solidFill>
          <a:ln w="38100">
            <a:solidFill>
              <a:schemeClr val="tx1"/>
            </a:solidFill>
            <a:round/>
            <a:headEnd/>
            <a:tailEnd/>
          </a:ln>
          <a:effectLst>
            <a:outerShdw dist="35921" dir="2700000" algn="ctr" rotWithShape="0">
              <a:schemeClr val="bg2"/>
            </a:outerShdw>
          </a:effectLst>
        </p:spPr>
        <p:txBody>
          <a:bodyPr anchor="ctr" anchorCtr="1"/>
          <a:lstStyle/>
          <a:p>
            <a:pPr eaLnBrk="1" hangingPunct="1">
              <a:spcBef>
                <a:spcPct val="0"/>
              </a:spcBef>
              <a:defRPr/>
            </a:pPr>
            <a:r>
              <a:rPr lang="en-US" sz="1600" b="1" dirty="0">
                <a:solidFill>
                  <a:schemeClr val="tx1"/>
                </a:solidFill>
              </a:rPr>
              <a:t>R</a:t>
            </a:r>
          </a:p>
        </p:txBody>
      </p:sp>
      <p:sp>
        <p:nvSpPr>
          <p:cNvPr id="10" name="Rectangle 4"/>
          <p:cNvSpPr txBox="1">
            <a:spLocks noChangeArrowheads="1"/>
          </p:cNvSpPr>
          <p:nvPr/>
        </p:nvSpPr>
        <p:spPr>
          <a:xfrm>
            <a:off x="1415844" y="44627"/>
            <a:ext cx="7049411" cy="576646"/>
          </a:xfrm>
          <a:prstGeom prst="rect">
            <a:avLst/>
          </a:prstGeom>
        </p:spPr>
        <p:txBody>
          <a:bodyPr>
            <a:noAutofit/>
          </a:bodyPr>
          <a:lstStyle>
            <a:lvl1pPr algn="l" defTabSz="457200" rtl="0" eaLnBrk="1" latinLnBrk="0" hangingPunct="1">
              <a:spcBef>
                <a:spcPct val="0"/>
              </a:spcBef>
              <a:buNone/>
              <a:defRPr sz="4000" b="0" i="0" kern="1200">
                <a:solidFill>
                  <a:schemeClr val="tx1"/>
                </a:solidFill>
                <a:latin typeface="Arial"/>
                <a:ea typeface="+mj-ea"/>
                <a:cs typeface="Arial"/>
              </a:defRPr>
            </a:lvl1pPr>
          </a:lstStyle>
          <a:p>
            <a:r>
              <a:rPr lang="en-US" sz="3600" b="1" dirty="0" smtClean="0">
                <a:solidFill>
                  <a:schemeClr val="bg1"/>
                </a:solidFill>
                <a:effectLst>
                  <a:outerShdw blurRad="38100" dist="38100" dir="2700000" algn="tl">
                    <a:srgbClr val="000000">
                      <a:alpha val="43137"/>
                    </a:srgbClr>
                  </a:outerShdw>
                </a:effectLst>
              </a:rPr>
              <a:t>Jump Start Design</a:t>
            </a:r>
            <a:endParaRPr lang="en-US" sz="36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76200" y="3382857"/>
            <a:ext cx="1143000" cy="830997"/>
          </a:xfrm>
          <a:prstGeom prst="rect">
            <a:avLst/>
          </a:prstGeom>
          <a:noFill/>
        </p:spPr>
        <p:txBody>
          <a:bodyPr wrap="square" rtlCol="0">
            <a:spAutoFit/>
          </a:bodyPr>
          <a:lstStyle/>
          <a:p>
            <a:r>
              <a:rPr lang="en-US" sz="1600" b="1" dirty="0" smtClean="0"/>
              <a:t>Every 2 weeks for 16 weeks</a:t>
            </a:r>
            <a:endParaRPr lang="en-US" sz="1600" b="1" dirty="0"/>
          </a:p>
        </p:txBody>
      </p:sp>
      <p:sp>
        <p:nvSpPr>
          <p:cNvPr id="12" name="TextBox 11"/>
          <p:cNvSpPr txBox="1"/>
          <p:nvPr/>
        </p:nvSpPr>
        <p:spPr>
          <a:xfrm>
            <a:off x="4724400" y="3382856"/>
            <a:ext cx="1143000" cy="830997"/>
          </a:xfrm>
          <a:prstGeom prst="rect">
            <a:avLst/>
          </a:prstGeom>
          <a:noFill/>
        </p:spPr>
        <p:txBody>
          <a:bodyPr wrap="square" rtlCol="0">
            <a:spAutoFit/>
          </a:bodyPr>
          <a:lstStyle/>
          <a:p>
            <a:r>
              <a:rPr lang="en-US" sz="1600" b="1" dirty="0" smtClean="0"/>
              <a:t>Every 4 weeks for 16 weeks</a:t>
            </a:r>
            <a:endParaRPr lang="en-US" sz="1600" b="1" dirty="0"/>
          </a:p>
        </p:txBody>
      </p:sp>
      <p:sp>
        <p:nvSpPr>
          <p:cNvPr id="13" name="Text Box 6"/>
          <p:cNvSpPr txBox="1">
            <a:spLocks noChangeArrowheads="1"/>
          </p:cNvSpPr>
          <p:nvPr/>
        </p:nvSpPr>
        <p:spPr bwMode="auto">
          <a:xfrm>
            <a:off x="1066800" y="5105805"/>
            <a:ext cx="2895600" cy="1489639"/>
          </a:xfrm>
          <a:prstGeom prst="rect">
            <a:avLst/>
          </a:prstGeom>
          <a:noFill/>
          <a:ln w="38100" algn="ctr">
            <a:solidFill>
              <a:schemeClr val="tx1"/>
            </a:solidFill>
            <a:miter lim="800000"/>
            <a:headEnd/>
            <a:tailEnd/>
          </a:ln>
          <a:effectLst>
            <a:outerShdw dist="35921" dir="2700000" algn="ctr" rotWithShape="0">
              <a:schemeClr val="bg2"/>
            </a:outerShdw>
          </a:effectLst>
        </p:spPr>
        <p:txBody>
          <a:bodyPr wrap="square" tIns="91440" bIns="91440" anchorCtr="1">
            <a:spAutoFit/>
          </a:bodyPr>
          <a:lstStyle>
            <a:defPPr>
              <a:defRPr lang="en-US"/>
            </a:defPPr>
            <a:lvl1pPr>
              <a:lnSpc>
                <a:spcPct val="90000"/>
              </a:lnSpc>
              <a:spcBef>
                <a:spcPct val="20000"/>
              </a:spcBef>
              <a:buClr>
                <a:schemeClr val="bg2"/>
              </a:buClr>
              <a:buSzPct val="111000"/>
              <a:tabLst>
                <a:tab pos="4518025" algn="l"/>
              </a:tabLst>
              <a:defRPr sz="2400" b="1"/>
            </a:lvl1pPr>
          </a:lstStyle>
          <a:p>
            <a:pPr>
              <a:buClrTx/>
            </a:pPr>
            <a:r>
              <a:rPr lang="en-US" sz="1600" dirty="0"/>
              <a:t>WM / SMA</a:t>
            </a:r>
          </a:p>
          <a:p>
            <a:pPr marL="342900" indent="-342900">
              <a:buClrTx/>
              <a:buFont typeface="Arial" panose="020B0604020202020204" pitchFamily="34" charset="0"/>
              <a:buChar char="•"/>
            </a:pPr>
            <a:r>
              <a:rPr lang="en-US" sz="1600" dirty="0" smtClean="0"/>
              <a:t>DM educational counseling</a:t>
            </a:r>
          </a:p>
          <a:p>
            <a:pPr marL="342900" indent="-342900">
              <a:buClrTx/>
              <a:buFont typeface="Arial" panose="020B0604020202020204" pitchFamily="34" charset="0"/>
              <a:buChar char="•"/>
            </a:pPr>
            <a:r>
              <a:rPr lang="en-US" sz="1600" dirty="0" smtClean="0"/>
              <a:t>Low-carb diet support</a:t>
            </a:r>
          </a:p>
          <a:p>
            <a:pPr marL="342900" indent="-342900">
              <a:buClrTx/>
              <a:buFont typeface="Arial" panose="020B0604020202020204" pitchFamily="34" charset="0"/>
              <a:buChar char="•"/>
            </a:pPr>
            <a:r>
              <a:rPr lang="en-US" sz="1600" dirty="0" smtClean="0"/>
              <a:t>Self-management training</a:t>
            </a:r>
          </a:p>
          <a:p>
            <a:pPr marL="342900" indent="-342900">
              <a:buClrTx/>
              <a:buFont typeface="Arial" panose="020B0604020202020204" pitchFamily="34" charset="0"/>
              <a:buChar char="•"/>
            </a:pPr>
            <a:r>
              <a:rPr lang="en-US" sz="1600" dirty="0" smtClean="0"/>
              <a:t>Medication adjustment</a:t>
            </a:r>
            <a:endParaRPr lang="en-US" sz="1600" dirty="0"/>
          </a:p>
        </p:txBody>
      </p:sp>
      <p:sp>
        <p:nvSpPr>
          <p:cNvPr id="14" name="Text Box 7"/>
          <p:cNvSpPr txBox="1">
            <a:spLocks noChangeArrowheads="1"/>
          </p:cNvSpPr>
          <p:nvPr/>
        </p:nvSpPr>
        <p:spPr bwMode="auto">
          <a:xfrm>
            <a:off x="5702298" y="5105805"/>
            <a:ext cx="2984502" cy="1489639"/>
          </a:xfrm>
          <a:prstGeom prst="rect">
            <a:avLst/>
          </a:prstGeom>
          <a:noFill/>
          <a:ln w="38100" algn="ctr">
            <a:solidFill>
              <a:schemeClr val="tx1"/>
            </a:solidFill>
            <a:miter lim="800000"/>
            <a:headEnd/>
            <a:tailEnd/>
          </a:ln>
          <a:effectLst>
            <a:outerShdw dist="35921" dir="2700000" algn="ctr" rotWithShape="0">
              <a:schemeClr val="bg2"/>
            </a:outerShdw>
          </a:effectLst>
        </p:spPr>
        <p:txBody>
          <a:bodyPr wrap="square" tIns="91440" bIns="91440" anchorCtr="1">
            <a:spAutoFit/>
          </a:bodyPr>
          <a:lstStyle>
            <a:defPPr>
              <a:defRPr lang="en-US"/>
            </a:defPPr>
            <a:lvl1pPr>
              <a:lnSpc>
                <a:spcPct val="90000"/>
              </a:lnSpc>
              <a:spcBef>
                <a:spcPct val="20000"/>
              </a:spcBef>
              <a:buClrTx/>
              <a:buSzPct val="111000"/>
              <a:tabLst>
                <a:tab pos="4518025" algn="l"/>
              </a:tabLst>
              <a:defRPr sz="2400" b="1"/>
            </a:lvl1pPr>
          </a:lstStyle>
          <a:p>
            <a:r>
              <a:rPr lang="en-US" sz="1600" dirty="0" smtClean="0"/>
              <a:t>SMA</a:t>
            </a:r>
          </a:p>
          <a:p>
            <a:pPr marL="342900" indent="-342900">
              <a:buFont typeface="Arial" panose="020B0604020202020204" pitchFamily="34" charset="0"/>
              <a:buChar char="•"/>
            </a:pPr>
            <a:r>
              <a:rPr lang="en-US" sz="1600" dirty="0" smtClean="0"/>
              <a:t>DM educational counseling</a:t>
            </a:r>
          </a:p>
          <a:p>
            <a:pPr marL="342900" indent="-342900">
              <a:buFont typeface="Arial" panose="020B0604020202020204" pitchFamily="34" charset="0"/>
              <a:buChar char="•"/>
            </a:pPr>
            <a:r>
              <a:rPr lang="en-US" sz="1600" dirty="0" smtClean="0"/>
              <a:t>Self-management training</a:t>
            </a:r>
          </a:p>
          <a:p>
            <a:pPr marL="342900" indent="-342900">
              <a:buFont typeface="Arial" panose="020B0604020202020204" pitchFamily="34" charset="0"/>
              <a:buChar char="•"/>
            </a:pPr>
            <a:r>
              <a:rPr lang="en-US" sz="1600" dirty="0" smtClean="0"/>
              <a:t>Medication adjustment</a:t>
            </a:r>
          </a:p>
          <a:p>
            <a:pPr marL="342900" indent="-342900">
              <a:buFont typeface="Arial" panose="020B0604020202020204" pitchFamily="34" charset="0"/>
              <a:buChar char="•"/>
            </a:pPr>
            <a:endParaRPr lang="en-US" sz="1600" dirty="0"/>
          </a:p>
        </p:txBody>
      </p:sp>
      <p:sp>
        <p:nvSpPr>
          <p:cNvPr id="15" name="TextBox 14"/>
          <p:cNvSpPr txBox="1"/>
          <p:nvPr/>
        </p:nvSpPr>
        <p:spPr>
          <a:xfrm>
            <a:off x="76200" y="5299703"/>
            <a:ext cx="1143000" cy="830997"/>
          </a:xfrm>
          <a:prstGeom prst="rect">
            <a:avLst/>
          </a:prstGeom>
          <a:noFill/>
        </p:spPr>
        <p:txBody>
          <a:bodyPr wrap="square" rtlCol="0">
            <a:spAutoFit/>
          </a:bodyPr>
          <a:lstStyle/>
          <a:p>
            <a:r>
              <a:rPr lang="en-US" sz="1600" b="1" dirty="0" smtClean="0"/>
              <a:t>Every 8 weeks for 32 weeks</a:t>
            </a:r>
            <a:endParaRPr lang="en-US" sz="1600" b="1" dirty="0"/>
          </a:p>
        </p:txBody>
      </p:sp>
      <p:sp>
        <p:nvSpPr>
          <p:cNvPr id="16" name="TextBox 15"/>
          <p:cNvSpPr txBox="1"/>
          <p:nvPr/>
        </p:nvSpPr>
        <p:spPr>
          <a:xfrm>
            <a:off x="4724400" y="5299702"/>
            <a:ext cx="1143000" cy="830997"/>
          </a:xfrm>
          <a:prstGeom prst="rect">
            <a:avLst/>
          </a:prstGeom>
          <a:noFill/>
        </p:spPr>
        <p:txBody>
          <a:bodyPr wrap="square" rtlCol="0">
            <a:spAutoFit/>
          </a:bodyPr>
          <a:lstStyle/>
          <a:p>
            <a:r>
              <a:rPr lang="en-US" sz="1600" b="1" dirty="0" smtClean="0"/>
              <a:t>Every 8 weeks for 32 weeks</a:t>
            </a:r>
            <a:endParaRPr lang="en-US" sz="1600" b="1" dirty="0"/>
          </a:p>
        </p:txBody>
      </p:sp>
      <p:sp>
        <p:nvSpPr>
          <p:cNvPr id="17" name="Line 2"/>
          <p:cNvSpPr>
            <a:spLocks noChangeShapeType="1"/>
          </p:cNvSpPr>
          <p:nvPr/>
        </p:nvSpPr>
        <p:spPr bwMode="auto">
          <a:xfrm rot="5400000">
            <a:off x="6889749" y="4712554"/>
            <a:ext cx="609600" cy="0"/>
          </a:xfrm>
          <a:prstGeom prst="line">
            <a:avLst/>
          </a:prstGeom>
          <a:noFill/>
          <a:ln w="38100">
            <a:solidFill>
              <a:schemeClr val="tx1"/>
            </a:solidFill>
            <a:miter lim="800000"/>
            <a:headEnd/>
            <a:tailEnd type="triangle" w="med" len="med"/>
          </a:ln>
        </p:spPr>
        <p:txBody>
          <a:bodyPr wrap="none"/>
          <a:lstStyle/>
          <a:p>
            <a:endParaRPr lang="en-US" sz="1600"/>
          </a:p>
        </p:txBody>
      </p:sp>
      <p:sp>
        <p:nvSpPr>
          <p:cNvPr id="18" name="Line 2"/>
          <p:cNvSpPr>
            <a:spLocks noChangeShapeType="1"/>
          </p:cNvSpPr>
          <p:nvPr/>
        </p:nvSpPr>
        <p:spPr bwMode="auto">
          <a:xfrm rot="5400000">
            <a:off x="2152651" y="4712554"/>
            <a:ext cx="609600" cy="0"/>
          </a:xfrm>
          <a:prstGeom prst="line">
            <a:avLst/>
          </a:prstGeom>
          <a:noFill/>
          <a:ln w="38100">
            <a:solidFill>
              <a:schemeClr val="tx1"/>
            </a:solidFill>
            <a:miter lim="800000"/>
            <a:headEnd/>
            <a:tailEnd type="triangle" w="med" len="med"/>
          </a:ln>
        </p:spPr>
        <p:txBody>
          <a:bodyPr wrap="none"/>
          <a:lstStyle/>
          <a:p>
            <a:endParaRPr lang="en-US" sz="1600"/>
          </a:p>
        </p:txBody>
      </p:sp>
      <p:sp>
        <p:nvSpPr>
          <p:cNvPr id="20" name="Text Box 7"/>
          <p:cNvSpPr txBox="1">
            <a:spLocks noChangeArrowheads="1"/>
          </p:cNvSpPr>
          <p:nvPr/>
        </p:nvSpPr>
        <p:spPr bwMode="auto">
          <a:xfrm>
            <a:off x="5822949" y="1709610"/>
            <a:ext cx="2984502" cy="947952"/>
          </a:xfrm>
          <a:prstGeom prst="rect">
            <a:avLst/>
          </a:prstGeom>
          <a:noFill/>
          <a:ln w="38100" algn="ctr">
            <a:solidFill>
              <a:schemeClr val="tx1"/>
            </a:solidFill>
            <a:miter lim="800000"/>
            <a:headEnd/>
            <a:tailEnd/>
          </a:ln>
          <a:effectLst>
            <a:outerShdw dist="35921" dir="2700000" algn="ctr" rotWithShape="0">
              <a:schemeClr val="bg2"/>
            </a:outerShdw>
          </a:effectLst>
        </p:spPr>
        <p:txBody>
          <a:bodyPr wrap="square" tIns="91440" bIns="91440" anchorCtr="1">
            <a:spAutoFit/>
          </a:bodyPr>
          <a:lstStyle>
            <a:defPPr>
              <a:defRPr lang="en-US"/>
            </a:defPPr>
            <a:lvl1pPr>
              <a:lnSpc>
                <a:spcPct val="90000"/>
              </a:lnSpc>
              <a:spcBef>
                <a:spcPct val="20000"/>
              </a:spcBef>
              <a:buClrTx/>
              <a:buSzPct val="111000"/>
              <a:tabLst>
                <a:tab pos="4518025" algn="l"/>
              </a:tabLst>
              <a:defRPr sz="2400" b="1"/>
            </a:lvl1pPr>
          </a:lstStyle>
          <a:p>
            <a:r>
              <a:rPr lang="en-US" sz="1600" dirty="0" smtClean="0"/>
              <a:t>Stratified by:</a:t>
            </a:r>
          </a:p>
          <a:p>
            <a:pPr marL="342900" indent="-342900">
              <a:buFont typeface="Arial" panose="020B0604020202020204" pitchFamily="34" charset="0"/>
              <a:buChar char="•"/>
            </a:pPr>
            <a:r>
              <a:rPr lang="en-US" sz="1600" dirty="0" smtClean="0"/>
              <a:t>A1c (7.5-8.9 </a:t>
            </a:r>
            <a:r>
              <a:rPr lang="en-US" sz="1600" dirty="0"/>
              <a:t>% vs. ≥9</a:t>
            </a:r>
            <a:r>
              <a:rPr lang="en-US" sz="1600" dirty="0" smtClean="0"/>
              <a:t>%)</a:t>
            </a:r>
          </a:p>
          <a:p>
            <a:pPr marL="342900" indent="-342900">
              <a:buFont typeface="Arial" panose="020B0604020202020204" pitchFamily="34" charset="0"/>
              <a:buChar char="•"/>
            </a:pPr>
            <a:r>
              <a:rPr lang="en-US" sz="1600" dirty="0"/>
              <a:t>insulin use </a:t>
            </a:r>
            <a:r>
              <a:rPr lang="en-US" sz="1600" dirty="0" smtClean="0"/>
              <a:t>(&gt;1 type vs</a:t>
            </a:r>
            <a:r>
              <a:rPr lang="en-US" sz="1600" dirty="0"/>
              <a:t>. </a:t>
            </a:r>
            <a:r>
              <a:rPr lang="en-US" sz="1600" dirty="0" smtClean="0"/>
              <a:t>≤1) </a:t>
            </a:r>
            <a:endParaRPr lang="en-US" sz="1600" dirty="0"/>
          </a:p>
        </p:txBody>
      </p:sp>
    </p:spTree>
    <p:extLst>
      <p:ext uri="{BB962C8B-B14F-4D97-AF65-F5344CB8AC3E}">
        <p14:creationId xmlns:p14="http://schemas.microsoft.com/office/powerpoint/2010/main" val="7973066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89" y="796413"/>
            <a:ext cx="7495822" cy="852338"/>
          </a:xfrm>
        </p:spPr>
        <p:txBody>
          <a:bodyPr>
            <a:normAutofit/>
          </a:bodyPr>
          <a:lstStyle/>
          <a:p>
            <a:r>
              <a:rPr lang="en-US" sz="3600" b="1" dirty="0" smtClean="0"/>
              <a:t>Outcomes</a:t>
            </a:r>
            <a:endParaRPr lang="en-US" sz="3600" b="1" dirty="0"/>
          </a:p>
        </p:txBody>
      </p:sp>
      <p:sp>
        <p:nvSpPr>
          <p:cNvPr id="3" name="Content Placeholder 2"/>
          <p:cNvSpPr>
            <a:spLocks noGrp="1"/>
          </p:cNvSpPr>
          <p:nvPr>
            <p:ph idx="1"/>
          </p:nvPr>
        </p:nvSpPr>
        <p:spPr>
          <a:xfrm>
            <a:off x="668740" y="1434254"/>
            <a:ext cx="7806520" cy="4868737"/>
          </a:xfrm>
        </p:spPr>
        <p:txBody>
          <a:bodyPr>
            <a:normAutofit lnSpcReduction="10000"/>
          </a:bodyPr>
          <a:lstStyle/>
          <a:p>
            <a:r>
              <a:rPr lang="en-US" sz="2800" dirty="0" smtClean="0"/>
              <a:t>Primary:</a:t>
            </a:r>
          </a:p>
          <a:p>
            <a:pPr lvl="1"/>
            <a:r>
              <a:rPr lang="en-US" sz="2400" dirty="0" smtClean="0"/>
              <a:t>Hemoglobin A1c change at 48 weeks</a:t>
            </a:r>
          </a:p>
          <a:p>
            <a:r>
              <a:rPr lang="en-US" sz="2800" dirty="0" smtClean="0"/>
              <a:t>Secondary:</a:t>
            </a:r>
          </a:p>
          <a:p>
            <a:pPr lvl="1"/>
            <a:r>
              <a:rPr lang="en-US" sz="2400" dirty="0" smtClean="0"/>
              <a:t>Diabetes medication changes using Medication Effect </a:t>
            </a:r>
            <a:r>
              <a:rPr lang="en-US" sz="2400" dirty="0"/>
              <a:t>Score </a:t>
            </a:r>
            <a:r>
              <a:rPr lang="en-US" sz="2400" dirty="0" smtClean="0"/>
              <a:t>(MES)</a:t>
            </a:r>
          </a:p>
          <a:p>
            <a:pPr lvl="2"/>
            <a:r>
              <a:rPr lang="en-US" sz="2000" dirty="0" smtClean="0"/>
              <a:t>Measures </a:t>
            </a:r>
            <a:r>
              <a:rPr lang="en-US" sz="2000" dirty="0"/>
              <a:t>overall intensity of diabetes </a:t>
            </a:r>
            <a:r>
              <a:rPr lang="en-US" sz="2000" dirty="0" smtClean="0"/>
              <a:t>medications</a:t>
            </a:r>
          </a:p>
          <a:p>
            <a:pPr lvl="2"/>
            <a:r>
              <a:rPr lang="en-US" sz="2100" dirty="0"/>
              <a:t>MES = Sum of [% of max dose of each medication X adjustment factor for each]</a:t>
            </a:r>
          </a:p>
          <a:p>
            <a:pPr lvl="1"/>
            <a:r>
              <a:rPr lang="en-US" sz="2400" dirty="0" smtClean="0"/>
              <a:t>Self-reported hypoglycemic events by questionnaire</a:t>
            </a:r>
          </a:p>
          <a:p>
            <a:pPr lvl="1"/>
            <a:r>
              <a:rPr lang="en-US" sz="2400" dirty="0" smtClean="0"/>
              <a:t>Weight</a:t>
            </a:r>
          </a:p>
          <a:p>
            <a:pPr lvl="1"/>
            <a:r>
              <a:rPr lang="en-US" sz="2400" dirty="0" smtClean="0"/>
              <a:t>Problem Areas In Diabetes (DM distress) score</a:t>
            </a:r>
            <a:endParaRPr lang="en-US" dirty="0"/>
          </a:p>
        </p:txBody>
      </p:sp>
      <p:sp>
        <p:nvSpPr>
          <p:cNvPr id="6" name="Slide Number Placeholder 3"/>
          <p:cNvSpPr>
            <a:spLocks noGrp="1"/>
          </p:cNvSpPr>
          <p:nvPr>
            <p:ph type="sldNum" sz="quarter" idx="12"/>
          </p:nvPr>
        </p:nvSpPr>
        <p:spPr>
          <a:xfrm>
            <a:off x="6553200" y="6356350"/>
            <a:ext cx="2133600" cy="365125"/>
          </a:xfrm>
        </p:spPr>
        <p:txBody>
          <a:bodyPr/>
          <a:lstStyle/>
          <a:p>
            <a:fld id="{15DE63B1-7AC8-E144-A6E7-AC58FCFF4464}" type="slidenum">
              <a:rPr lang="en-US" smtClean="0"/>
              <a:t>34</a:t>
            </a:fld>
            <a:endParaRPr lang="en-US" dirty="0"/>
          </a:p>
        </p:txBody>
      </p:sp>
      <p:sp>
        <p:nvSpPr>
          <p:cNvPr id="7" name="Text Box 10"/>
          <p:cNvSpPr txBox="1">
            <a:spLocks noChangeArrowheads="1"/>
          </p:cNvSpPr>
          <p:nvPr/>
        </p:nvSpPr>
        <p:spPr bwMode="auto">
          <a:xfrm>
            <a:off x="5871709" y="6302992"/>
            <a:ext cx="2535312" cy="369332"/>
          </a:xfrm>
          <a:prstGeom prst="rect">
            <a:avLst/>
          </a:prstGeom>
          <a:noFill/>
          <a:ln w="9525">
            <a:noFill/>
            <a:miter lim="800000"/>
            <a:headEnd/>
            <a:tailEnd/>
          </a:ln>
          <a:effectLst/>
        </p:spPr>
        <p:txBody>
          <a:bodyPr wrap="square">
            <a:spAutoFit/>
          </a:bodyPr>
          <a:lstStyle/>
          <a:p>
            <a:pP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VA HSR&amp;D IIR 13-053</a:t>
            </a:r>
          </a:p>
        </p:txBody>
      </p:sp>
    </p:spTree>
    <p:extLst>
      <p:ext uri="{BB962C8B-B14F-4D97-AF65-F5344CB8AC3E}">
        <p14:creationId xmlns:p14="http://schemas.microsoft.com/office/powerpoint/2010/main" val="35529120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Statistical Analysis</a:t>
            </a:r>
            <a:endParaRPr lang="en-US" b="1" dirty="0"/>
          </a:p>
        </p:txBody>
      </p:sp>
      <p:sp>
        <p:nvSpPr>
          <p:cNvPr id="3" name="Content Placeholder 2"/>
          <p:cNvSpPr>
            <a:spLocks noGrp="1"/>
          </p:cNvSpPr>
          <p:nvPr>
            <p:ph idx="1"/>
          </p:nvPr>
        </p:nvSpPr>
        <p:spPr>
          <a:xfrm>
            <a:off x="565608" y="1600200"/>
            <a:ext cx="8121192" cy="4525963"/>
          </a:xfrm>
        </p:spPr>
        <p:txBody>
          <a:bodyPr>
            <a:normAutofit fontScale="77500" lnSpcReduction="20000"/>
          </a:bodyPr>
          <a:lstStyle/>
          <a:p>
            <a:pPr marL="0" indent="0">
              <a:lnSpc>
                <a:spcPct val="120000"/>
              </a:lnSpc>
              <a:buNone/>
            </a:pPr>
            <a:r>
              <a:rPr lang="en-US" b="1" dirty="0" smtClean="0"/>
              <a:t>Primary </a:t>
            </a:r>
            <a:r>
              <a:rPr lang="en-US" b="1" dirty="0"/>
              <a:t>non-inferiority </a:t>
            </a:r>
            <a:r>
              <a:rPr lang="en-US" b="1" dirty="0" smtClean="0"/>
              <a:t>analysis:</a:t>
            </a:r>
          </a:p>
          <a:p>
            <a:pPr>
              <a:lnSpc>
                <a:spcPct val="120000"/>
              </a:lnSpc>
            </a:pPr>
            <a:r>
              <a:rPr lang="en-US" dirty="0" smtClean="0"/>
              <a:t>Intention-to-treat and per-protocol analyses</a:t>
            </a:r>
          </a:p>
          <a:p>
            <a:pPr>
              <a:lnSpc>
                <a:spcPct val="120000"/>
              </a:lnSpc>
            </a:pPr>
            <a:r>
              <a:rPr lang="en-US" dirty="0" smtClean="0"/>
              <a:t>Hierarchical linear mixed effects models</a:t>
            </a:r>
          </a:p>
          <a:p>
            <a:pPr>
              <a:lnSpc>
                <a:spcPct val="120000"/>
              </a:lnSpc>
            </a:pPr>
            <a:r>
              <a:rPr lang="en-US" dirty="0" smtClean="0"/>
              <a:t>Accounted for clustering by small group</a:t>
            </a:r>
          </a:p>
          <a:p>
            <a:pPr>
              <a:lnSpc>
                <a:spcPct val="120000"/>
              </a:lnSpc>
            </a:pPr>
            <a:r>
              <a:rPr lang="en-US" b="1" dirty="0" smtClean="0"/>
              <a:t>Non-inferiority threshold</a:t>
            </a:r>
            <a:r>
              <a:rPr lang="en-US" dirty="0" smtClean="0"/>
              <a:t>: 0.5</a:t>
            </a:r>
            <a:r>
              <a:rPr lang="en-US" dirty="0"/>
              <a:t>% difference in </a:t>
            </a:r>
            <a:r>
              <a:rPr lang="en-US" dirty="0" smtClean="0"/>
              <a:t>A1c</a:t>
            </a:r>
            <a:endParaRPr lang="en-US" baseline="-25000" dirty="0" smtClean="0"/>
          </a:p>
          <a:p>
            <a:pPr>
              <a:lnSpc>
                <a:spcPct val="120000"/>
              </a:lnSpc>
            </a:pPr>
            <a:endParaRPr lang="en-US" dirty="0" smtClean="0"/>
          </a:p>
          <a:p>
            <a:pPr marL="0" indent="0">
              <a:lnSpc>
                <a:spcPct val="120000"/>
              </a:lnSpc>
              <a:buNone/>
            </a:pPr>
            <a:r>
              <a:rPr lang="en-US" b="1" dirty="0"/>
              <a:t>S</a:t>
            </a:r>
            <a:r>
              <a:rPr lang="en-US" b="1" dirty="0" smtClean="0"/>
              <a:t>econdary </a:t>
            </a:r>
            <a:r>
              <a:rPr lang="en-US" b="1" dirty="0"/>
              <a:t>superiority </a:t>
            </a:r>
            <a:r>
              <a:rPr lang="en-US" b="1" dirty="0" smtClean="0"/>
              <a:t>analyses:</a:t>
            </a:r>
          </a:p>
          <a:p>
            <a:pPr>
              <a:lnSpc>
                <a:spcPct val="120000"/>
              </a:lnSpc>
            </a:pPr>
            <a:r>
              <a:rPr lang="en-US" dirty="0" smtClean="0"/>
              <a:t>Intention-to-treat </a:t>
            </a:r>
          </a:p>
          <a:p>
            <a:pPr>
              <a:lnSpc>
                <a:spcPct val="120000"/>
              </a:lnSpc>
            </a:pPr>
            <a:r>
              <a:rPr lang="en-US" dirty="0" smtClean="0"/>
              <a:t>Hierarchical </a:t>
            </a:r>
            <a:r>
              <a:rPr lang="en-US" dirty="0"/>
              <a:t>linear mixed effects models </a:t>
            </a:r>
          </a:p>
        </p:txBody>
      </p:sp>
      <p:sp>
        <p:nvSpPr>
          <p:cNvPr id="4" name="Slide Number Placeholder 3"/>
          <p:cNvSpPr>
            <a:spLocks noGrp="1"/>
          </p:cNvSpPr>
          <p:nvPr>
            <p:ph type="sldNum" sz="quarter" idx="12"/>
          </p:nvPr>
        </p:nvSpPr>
        <p:spPr/>
        <p:txBody>
          <a:bodyPr/>
          <a:lstStyle/>
          <a:p>
            <a:fld id="{15DE63B1-7AC8-E144-A6E7-AC58FCFF4464}" type="slidenum">
              <a:rPr lang="en-US" smtClean="0"/>
              <a:t>35</a:t>
            </a:fld>
            <a:endParaRPr lang="en-US" dirty="0"/>
          </a:p>
        </p:txBody>
      </p:sp>
      <p:sp>
        <p:nvSpPr>
          <p:cNvPr id="5" name="Text Box 10"/>
          <p:cNvSpPr txBox="1">
            <a:spLocks noChangeArrowheads="1"/>
          </p:cNvSpPr>
          <p:nvPr/>
        </p:nvSpPr>
        <p:spPr bwMode="auto">
          <a:xfrm>
            <a:off x="5871709" y="6302992"/>
            <a:ext cx="2535312" cy="369332"/>
          </a:xfrm>
          <a:prstGeom prst="rect">
            <a:avLst/>
          </a:prstGeom>
          <a:noFill/>
          <a:ln w="9525">
            <a:noFill/>
            <a:miter lim="800000"/>
            <a:headEnd/>
            <a:tailEnd/>
          </a:ln>
          <a:effectLst/>
        </p:spPr>
        <p:txBody>
          <a:bodyPr wrap="square">
            <a:spAutoFit/>
          </a:bodyPr>
          <a:lstStyle/>
          <a:p>
            <a:pP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VA HSR&amp;D IIR 13-053</a:t>
            </a:r>
          </a:p>
        </p:txBody>
      </p:sp>
    </p:spTree>
    <p:extLst>
      <p:ext uri="{BB962C8B-B14F-4D97-AF65-F5344CB8AC3E}">
        <p14:creationId xmlns:p14="http://schemas.microsoft.com/office/powerpoint/2010/main" val="34421983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606"/>
            <a:ext cx="8229600" cy="2030851"/>
          </a:xfrm>
        </p:spPr>
        <p:txBody>
          <a:bodyPr>
            <a:normAutofit/>
          </a:bodyPr>
          <a:lstStyle/>
          <a:p>
            <a:pPr algn="ctr"/>
            <a:r>
              <a:rPr lang="en-US" b="1" dirty="0" smtClean="0"/>
              <a:t>Study Results</a:t>
            </a:r>
            <a:br>
              <a:rPr lang="en-US" b="1" dirty="0" smtClean="0"/>
            </a:b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89121047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Baseline Characteristics</a:t>
            </a: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44701500"/>
              </p:ext>
            </p:extLst>
          </p:nvPr>
        </p:nvGraphicFramePr>
        <p:xfrm>
          <a:off x="219075" y="1435412"/>
          <a:ext cx="8534400" cy="4787966"/>
        </p:xfrm>
        <a:graphic>
          <a:graphicData uri="http://schemas.openxmlformats.org/drawingml/2006/table">
            <a:tbl>
              <a:tblPr firstCol="1" bandRow="1">
                <a:tableStyleId>{7DF18680-E054-41AD-8BC1-D1AEF772440D}</a:tableStyleId>
              </a:tblPr>
              <a:tblGrid>
                <a:gridCol w="4257675">
                  <a:extLst>
                    <a:ext uri="{9D8B030D-6E8A-4147-A177-3AD203B41FA5}">
                      <a16:colId xmlns:a16="http://schemas.microsoft.com/office/drawing/2014/main" val="20000"/>
                    </a:ext>
                  </a:extLst>
                </a:gridCol>
                <a:gridCol w="1425575">
                  <a:extLst>
                    <a:ext uri="{9D8B030D-6E8A-4147-A177-3AD203B41FA5}">
                      <a16:colId xmlns:a16="http://schemas.microsoft.com/office/drawing/2014/main" val="20001"/>
                    </a:ext>
                  </a:extLst>
                </a:gridCol>
                <a:gridCol w="1425575">
                  <a:extLst>
                    <a:ext uri="{9D8B030D-6E8A-4147-A177-3AD203B41FA5}">
                      <a16:colId xmlns:a16="http://schemas.microsoft.com/office/drawing/2014/main" val="20002"/>
                    </a:ext>
                  </a:extLst>
                </a:gridCol>
                <a:gridCol w="1425575">
                  <a:extLst>
                    <a:ext uri="{9D8B030D-6E8A-4147-A177-3AD203B41FA5}">
                      <a16:colId xmlns:a16="http://schemas.microsoft.com/office/drawing/2014/main" val="20003"/>
                    </a:ext>
                  </a:extLst>
                </a:gridCol>
              </a:tblGrid>
              <a:tr h="1097398">
                <a:tc>
                  <a:txBody>
                    <a:bodyPr/>
                    <a:lstStyle/>
                    <a:p>
                      <a:pPr marL="0" marR="0" fontAlgn="base" hangingPunct="0">
                        <a:spcBef>
                          <a:spcPts val="0"/>
                        </a:spcBef>
                        <a:spcAft>
                          <a:spcPts val="0"/>
                        </a:spcAft>
                      </a:pPr>
                      <a:r>
                        <a:rPr lang="en-US" sz="1800" dirty="0" smtClean="0">
                          <a:effectLst/>
                          <a:latin typeface="Arial" panose="020B0604020202020204" pitchFamily="34" charset="0"/>
                          <a:cs typeface="Arial" panose="020B0604020202020204" pitchFamily="34" charset="0"/>
                        </a:rPr>
                        <a:t>Variable, mean</a:t>
                      </a:r>
                      <a:r>
                        <a:rPr lang="en-US" sz="1800" baseline="0" dirty="0" smtClean="0">
                          <a:effectLst/>
                          <a:latin typeface="Arial" panose="020B0604020202020204" pitchFamily="34" charset="0"/>
                          <a:cs typeface="Arial" panose="020B0604020202020204" pitchFamily="34" charset="0"/>
                        </a:rPr>
                        <a:t> (SD)</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All</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263</a:t>
                      </a:r>
                      <a:r>
                        <a:rPr lang="en-US" sz="1800" b="1" dirty="0" smtClean="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WM/SMA</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127)</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SMA</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136)</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0"/>
                  </a:ext>
                </a:extLst>
              </a:tr>
              <a:tr h="461321">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Age, </a:t>
                      </a:r>
                      <a:r>
                        <a:rPr lang="en-US" sz="1800" dirty="0">
                          <a:effectLst/>
                          <a:latin typeface="Arial" panose="020B0604020202020204" pitchFamily="34" charset="0"/>
                          <a:cs typeface="Arial" panose="020B0604020202020204" pitchFamily="34" charset="0"/>
                        </a:rPr>
                        <a:t>y</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60.7 (8.2)</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61.0 (8.1)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60.4 (8.3)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1"/>
                  </a:ext>
                </a:extLst>
              </a:tr>
              <a:tr h="461321">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Age </a:t>
                      </a:r>
                      <a:r>
                        <a:rPr lang="en-US" sz="1800" dirty="0">
                          <a:effectLst/>
                          <a:latin typeface="Arial" panose="020B0604020202020204" pitchFamily="34" charset="0"/>
                          <a:cs typeface="Arial" panose="020B0604020202020204" pitchFamily="34" charset="0"/>
                        </a:rPr>
                        <a:t>at </a:t>
                      </a:r>
                      <a:r>
                        <a:rPr lang="en-US" sz="1800" dirty="0" smtClean="0">
                          <a:effectLst/>
                          <a:latin typeface="Arial" panose="020B0604020202020204" pitchFamily="34" charset="0"/>
                          <a:cs typeface="Arial" panose="020B0604020202020204" pitchFamily="34" charset="0"/>
                        </a:rPr>
                        <a:t>DM diagnosis, </a:t>
                      </a:r>
                      <a:r>
                        <a:rPr lang="en-US" sz="1800" dirty="0">
                          <a:effectLst/>
                          <a:latin typeface="Arial" panose="020B0604020202020204" pitchFamily="34" charset="0"/>
                          <a:cs typeface="Arial" panose="020B0604020202020204" pitchFamily="34" charset="0"/>
                        </a:rPr>
                        <a:t>y*</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47.4 (10.3)</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47.3 (10.1)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47.5 (10.6)</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2"/>
                  </a:ext>
                </a:extLst>
              </a:tr>
              <a:tr h="461321">
                <a:tc>
                  <a:txBody>
                    <a:bodyPr/>
                    <a:lstStyle/>
                    <a:p>
                      <a:pPr marL="0" marR="0" indent="0">
                        <a:spcBef>
                          <a:spcPts val="0"/>
                        </a:spcBef>
                        <a:spcAft>
                          <a:spcPts val="0"/>
                        </a:spcAft>
                      </a:pPr>
                      <a:r>
                        <a:rPr lang="en-US" sz="1800" dirty="0">
                          <a:effectLst/>
                          <a:latin typeface="Arial" panose="020B0604020202020204" pitchFamily="34" charset="0"/>
                          <a:cs typeface="Arial" panose="020B0604020202020204" pitchFamily="34" charset="0"/>
                        </a:rPr>
                        <a:t>Women, n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28 (10.6)</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17 (13.4)</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11 (8.1)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3"/>
                  </a:ext>
                </a:extLst>
              </a:tr>
              <a:tr h="461321">
                <a:tc>
                  <a:txBody>
                    <a:bodyPr/>
                    <a:lstStyle/>
                    <a:p>
                      <a:pPr marL="0" marR="0" indent="0">
                        <a:spcBef>
                          <a:spcPts val="0"/>
                        </a:spcBef>
                        <a:spcAft>
                          <a:spcPts val="0"/>
                        </a:spcAft>
                      </a:pPr>
                      <a:r>
                        <a:rPr lang="en-US" sz="1800" dirty="0">
                          <a:effectLst/>
                          <a:latin typeface="Arial" panose="020B0604020202020204" pitchFamily="34" charset="0"/>
                          <a:cs typeface="Arial" panose="020B0604020202020204" pitchFamily="34" charset="0"/>
                        </a:rPr>
                        <a:t>Race, n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 </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4"/>
                  </a:ext>
                </a:extLst>
              </a:tr>
              <a:tr h="461321">
                <a:tc>
                  <a:txBody>
                    <a:bodyPr/>
                    <a:lstStyle/>
                    <a:p>
                      <a:pPr marL="457200" marR="0">
                        <a:spcBef>
                          <a:spcPts val="0"/>
                        </a:spcBef>
                        <a:spcAft>
                          <a:spcPts val="0"/>
                        </a:spcAft>
                      </a:pPr>
                      <a:r>
                        <a:rPr lang="en-US" sz="1800">
                          <a:effectLst/>
                          <a:latin typeface="Arial" panose="020B0604020202020204" pitchFamily="34" charset="0"/>
                          <a:cs typeface="Arial" panose="020B0604020202020204" pitchFamily="34" charset="0"/>
                        </a:rPr>
                        <a:t>White</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112 (42.6)</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60 (47.2)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52 (38.2)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5"/>
                  </a:ext>
                </a:extLst>
              </a:tr>
              <a:tr h="461321">
                <a:tc>
                  <a:txBody>
                    <a:bodyPr/>
                    <a:lstStyle/>
                    <a:p>
                      <a:pPr marL="457200" marR="0">
                        <a:spcBef>
                          <a:spcPts val="0"/>
                        </a:spcBef>
                        <a:spcAft>
                          <a:spcPts val="0"/>
                        </a:spcAft>
                      </a:pPr>
                      <a:r>
                        <a:rPr lang="en-US" sz="1800">
                          <a:effectLst/>
                          <a:latin typeface="Arial" panose="020B0604020202020204" pitchFamily="34" charset="0"/>
                          <a:cs typeface="Arial" panose="020B0604020202020204" pitchFamily="34" charset="0"/>
                        </a:rPr>
                        <a:t>African American</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143 (54.4)</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64 (50.4)</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79 (58.1)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6"/>
                  </a:ext>
                </a:extLst>
              </a:tr>
              <a:tr h="461321">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Hemoglobin A</a:t>
                      </a:r>
                      <a:r>
                        <a:rPr lang="en-US" sz="1800" baseline="-25000" dirty="0" smtClean="0">
                          <a:effectLst/>
                          <a:latin typeface="Arial" panose="020B0604020202020204" pitchFamily="34" charset="0"/>
                          <a:cs typeface="Arial" panose="020B0604020202020204" pitchFamily="34" charset="0"/>
                        </a:rPr>
                        <a:t>1c</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9.1 (1.3)</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9.0 (1.3)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9.2 (1.3)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7"/>
                  </a:ext>
                </a:extLst>
              </a:tr>
              <a:tr h="461321">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BMI, </a:t>
                      </a:r>
                      <a:r>
                        <a:rPr lang="en-US" sz="1800" dirty="0">
                          <a:effectLst/>
                          <a:latin typeface="Arial" panose="020B0604020202020204" pitchFamily="34" charset="0"/>
                          <a:cs typeface="Arial" panose="020B0604020202020204" pitchFamily="34" charset="0"/>
                        </a:rPr>
                        <a:t>kg/m</a:t>
                      </a:r>
                      <a:r>
                        <a:rPr lang="en-US"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solidFill>
                            <a:srgbClr val="C00000"/>
                          </a:solidFill>
                          <a:effectLst/>
                          <a:latin typeface="Arial" panose="020B0604020202020204" pitchFamily="34" charset="0"/>
                          <a:cs typeface="Arial" panose="020B0604020202020204" pitchFamily="34" charset="0"/>
                        </a:rPr>
                        <a:t>35.3 (5.1)</a:t>
                      </a:r>
                      <a:endParaRPr lang="en-US" sz="1800" b="1" dirty="0">
                        <a:solidFill>
                          <a:srgbClr val="C00000"/>
                        </a:solidFill>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35.6 (5.4)</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35.0 (4.8)</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526338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Primary Outcome: Hemoglobin A1c</a:t>
            </a:r>
            <a:endParaRPr lang="en-US" b="1" dirty="0"/>
          </a:p>
        </p:txBody>
      </p:sp>
      <p:sp>
        <p:nvSpPr>
          <p:cNvPr id="3" name="Slide Number Placeholder 2"/>
          <p:cNvSpPr>
            <a:spLocks noGrp="1"/>
          </p:cNvSpPr>
          <p:nvPr>
            <p:ph type="sldNum" sz="quarter" idx="12"/>
          </p:nvPr>
        </p:nvSpPr>
        <p:spPr/>
        <p:txBody>
          <a:bodyPr/>
          <a:lstStyle/>
          <a:p>
            <a:fld id="{15DE63B1-7AC8-E144-A6E7-AC58FCFF4464}" type="slidenum">
              <a:rPr lang="en-US" smtClean="0"/>
              <a:t>38</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21" r="3382" b="2669"/>
          <a:stretch/>
        </p:blipFill>
        <p:spPr bwMode="auto">
          <a:xfrm>
            <a:off x="213366" y="1322388"/>
            <a:ext cx="8679168" cy="548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2595" y="1703971"/>
            <a:ext cx="5874205" cy="723275"/>
          </a:xfrm>
          <a:prstGeom prst="rect">
            <a:avLst/>
          </a:prstGeom>
          <a:noFill/>
        </p:spPr>
        <p:txBody>
          <a:bodyPr wrap="square" rtlCol="0">
            <a:spAutoFit/>
          </a:bodyPr>
          <a:lstStyle/>
          <a:p>
            <a:pPr algn="r">
              <a:spcAft>
                <a:spcPts val="600"/>
              </a:spcAft>
            </a:pPr>
            <a:r>
              <a:rPr lang="en-US" b="1" dirty="0">
                <a:latin typeface="Arial" panose="020B0604020202020204" pitchFamily="34" charset="0"/>
                <a:cs typeface="Arial" panose="020B0604020202020204" pitchFamily="34" charset="0"/>
              </a:rPr>
              <a:t>Estimated Difference at 48 weeks (WM/SMA-SMA): </a:t>
            </a:r>
          </a:p>
          <a:p>
            <a:pPr lvl="1" algn="r">
              <a:spcAft>
                <a:spcPts val="600"/>
              </a:spcAft>
            </a:pPr>
            <a:r>
              <a:rPr lang="en-US" b="1" dirty="0" smtClean="0">
                <a:latin typeface="Arial" panose="020B0604020202020204" pitchFamily="34" charset="0"/>
                <a:cs typeface="Arial" panose="020B0604020202020204" pitchFamily="34" charset="0"/>
              </a:rPr>
              <a:t>		-0.1, 95% CI (-0.5%, 0.2%)*</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5151601" y="2959510"/>
            <a:ext cx="3535199" cy="584775"/>
          </a:xfrm>
          <a:prstGeom prst="rect">
            <a:avLst/>
          </a:prstGeom>
          <a:solidFill>
            <a:schemeClr val="bg1"/>
          </a:solid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*Upper </a:t>
            </a:r>
            <a:r>
              <a:rPr lang="en-US" sz="1600" dirty="0">
                <a:solidFill>
                  <a:schemeClr val="bg1"/>
                </a:solidFill>
                <a:latin typeface="Arial" panose="020B0604020202020204" pitchFamily="34" charset="0"/>
                <a:cs typeface="Arial" panose="020B0604020202020204" pitchFamily="34" charset="0"/>
              </a:rPr>
              <a:t>95% </a:t>
            </a:r>
            <a:r>
              <a:rPr lang="en-US" sz="1600" dirty="0" smtClean="0">
                <a:solidFill>
                  <a:schemeClr val="bg1"/>
                </a:solidFill>
                <a:latin typeface="Arial" panose="020B0604020202020204" pitchFamily="34" charset="0"/>
                <a:cs typeface="Arial" panose="020B0604020202020204" pitchFamily="34" charset="0"/>
              </a:rPr>
              <a:t>CI  is within </a:t>
            </a:r>
            <a:r>
              <a:rPr lang="en-US" sz="1600" dirty="0">
                <a:solidFill>
                  <a:schemeClr val="bg1"/>
                </a:solidFill>
                <a:latin typeface="Arial" panose="020B0604020202020204" pitchFamily="34" charset="0"/>
                <a:cs typeface="Arial" panose="020B0604020202020204" pitchFamily="34" charset="0"/>
              </a:rPr>
              <a:t>0.5% </a:t>
            </a:r>
            <a:r>
              <a:rPr lang="en-US" sz="1600" dirty="0" smtClean="0">
                <a:solidFill>
                  <a:schemeClr val="bg1"/>
                </a:solidFill>
                <a:latin typeface="Arial" panose="020B0604020202020204" pitchFamily="34" charset="0"/>
                <a:cs typeface="Arial" panose="020B0604020202020204" pitchFamily="34" charset="0"/>
              </a:rPr>
              <a:t>non-inferiority threshold</a:t>
            </a:r>
            <a:endParaRPr lang="en-US" sz="1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695105" y="2441113"/>
            <a:ext cx="2937102" cy="584775"/>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*Upper </a:t>
            </a:r>
            <a:r>
              <a:rPr lang="en-US" sz="1600" dirty="0">
                <a:latin typeface="Arial" panose="020B0604020202020204" pitchFamily="34" charset="0"/>
                <a:cs typeface="Arial" panose="020B0604020202020204" pitchFamily="34" charset="0"/>
              </a:rPr>
              <a:t>95% </a:t>
            </a:r>
            <a:r>
              <a:rPr lang="en-US" sz="1600" dirty="0" smtClean="0">
                <a:latin typeface="Arial" panose="020B0604020202020204" pitchFamily="34" charset="0"/>
                <a:cs typeface="Arial" panose="020B0604020202020204" pitchFamily="34" charset="0"/>
              </a:rPr>
              <a:t>CI  is within </a:t>
            </a:r>
            <a:r>
              <a:rPr lang="en-US" sz="1600" dirty="0">
                <a:latin typeface="Arial" panose="020B0604020202020204" pitchFamily="34" charset="0"/>
                <a:cs typeface="Arial" panose="020B0604020202020204" pitchFamily="34" charset="0"/>
              </a:rPr>
              <a:t>0.5% </a:t>
            </a:r>
            <a:r>
              <a:rPr lang="en-US" sz="1600" dirty="0" smtClean="0">
                <a:latin typeface="Arial" panose="020B0604020202020204" pitchFamily="34" charset="0"/>
                <a:cs typeface="Arial" panose="020B0604020202020204" pitchFamily="34" charset="0"/>
              </a:rPr>
              <a:t>non-inferiority threshold.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44979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Medication Effect Score (MES)</a:t>
            </a: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t>39</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943" r="4259" b="2555"/>
          <a:stretch/>
        </p:blipFill>
        <p:spPr bwMode="auto">
          <a:xfrm>
            <a:off x="383842" y="1371760"/>
            <a:ext cx="8360108" cy="529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48196" y="3837999"/>
            <a:ext cx="5874205" cy="723275"/>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Estimated Difference at 48 weeks (WM/SMA-SMA): </a:t>
            </a:r>
          </a:p>
          <a:p>
            <a:pPr lvl="1">
              <a:spcAft>
                <a:spcPts val="600"/>
              </a:spcAft>
            </a:pPr>
            <a:r>
              <a:rPr lang="en-US" b="1" dirty="0" smtClean="0">
                <a:latin typeface="Arial" panose="020B0604020202020204" pitchFamily="34" charset="0"/>
                <a:cs typeface="Arial" panose="020B0604020202020204" pitchFamily="34" charset="0"/>
              </a:rPr>
              <a:t>		-0.5, 95% CI (-0.6, -0.3)</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5810250" y="1714500"/>
            <a:ext cx="2571750" cy="261610"/>
          </a:xfrm>
          <a:prstGeom prst="rect">
            <a:avLst/>
          </a:prstGeom>
          <a:solidFill>
            <a:schemeClr val="bg1"/>
          </a:solidFill>
        </p:spPr>
        <p:txBody>
          <a:bodyPr wrap="square" rtlCol="0">
            <a:spAutoFit/>
          </a:bodyPr>
          <a:lstStyle/>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9813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DE63B1-7AC8-E144-A6E7-AC58FCFF4464}" type="slidenum">
              <a:rPr lang="en-US" smtClean="0"/>
              <a:t>4</a:t>
            </a:fld>
            <a:endParaRPr lang="en-US"/>
          </a:p>
        </p:txBody>
      </p:sp>
      <p:sp>
        <p:nvSpPr>
          <p:cNvPr id="5" name="Title 1"/>
          <p:cNvSpPr>
            <a:spLocks noGrp="1"/>
          </p:cNvSpPr>
          <p:nvPr>
            <p:ph type="title"/>
          </p:nvPr>
        </p:nvSpPr>
        <p:spPr>
          <a:xfrm>
            <a:off x="457200" y="726558"/>
            <a:ext cx="8229600" cy="691079"/>
          </a:xfrm>
        </p:spPr>
        <p:txBody>
          <a:bodyPr>
            <a:normAutofit fontScale="90000"/>
          </a:bodyPr>
          <a:lstStyle/>
          <a:p>
            <a:r>
              <a:rPr lang="en-US" b="1" dirty="0" smtClean="0"/>
              <a:t>Outline</a:t>
            </a:r>
            <a:endParaRPr lang="en-US" b="1" dirty="0"/>
          </a:p>
        </p:txBody>
      </p:sp>
      <p:sp>
        <p:nvSpPr>
          <p:cNvPr id="6" name="Content Placeholder 2"/>
          <p:cNvSpPr>
            <a:spLocks noGrp="1"/>
          </p:cNvSpPr>
          <p:nvPr>
            <p:ph idx="1"/>
          </p:nvPr>
        </p:nvSpPr>
        <p:spPr>
          <a:xfrm>
            <a:off x="457200" y="1600200"/>
            <a:ext cx="8229600" cy="4525963"/>
          </a:xfrm>
        </p:spPr>
        <p:txBody>
          <a:bodyPr/>
          <a:lstStyle/>
          <a:p>
            <a:r>
              <a:rPr lang="en-US" dirty="0"/>
              <a:t>Rationale for </a:t>
            </a:r>
            <a:r>
              <a:rPr lang="en-US" dirty="0" smtClean="0"/>
              <a:t>Shared Medical Appointment Study</a:t>
            </a:r>
            <a:endParaRPr lang="en-US" dirty="0" smtClean="0"/>
          </a:p>
          <a:p>
            <a:r>
              <a:rPr lang="en-US" dirty="0"/>
              <a:t>Background On Low-carbohydrate </a:t>
            </a:r>
            <a:r>
              <a:rPr lang="en-US" dirty="0" smtClean="0"/>
              <a:t>(</a:t>
            </a:r>
            <a:r>
              <a:rPr lang="en-US" dirty="0" err="1" smtClean="0"/>
              <a:t>Keto</a:t>
            </a:r>
            <a:r>
              <a:rPr lang="en-US" dirty="0" smtClean="0"/>
              <a:t>) Eating Patterns</a:t>
            </a:r>
          </a:p>
          <a:p>
            <a:r>
              <a:rPr lang="en-US" dirty="0"/>
              <a:t>Study </a:t>
            </a:r>
            <a:r>
              <a:rPr lang="en-US" dirty="0" smtClean="0"/>
              <a:t>Methods</a:t>
            </a:r>
          </a:p>
          <a:p>
            <a:r>
              <a:rPr lang="en-US" dirty="0" smtClean="0"/>
              <a:t>Study Results</a:t>
            </a:r>
          </a:p>
          <a:p>
            <a:r>
              <a:rPr lang="en-US" dirty="0" smtClean="0"/>
              <a:t>Conclusion</a:t>
            </a:r>
            <a:endParaRPr lang="en-US" dirty="0"/>
          </a:p>
        </p:txBody>
      </p:sp>
    </p:spTree>
    <p:extLst>
      <p:ext uri="{BB962C8B-B14F-4D97-AF65-F5344CB8AC3E}">
        <p14:creationId xmlns:p14="http://schemas.microsoft.com/office/powerpoint/2010/main" val="9980581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Hypoglycemic events</a:t>
            </a:r>
            <a:endParaRPr lang="en-US" b="1" dirty="0"/>
          </a:p>
        </p:txBody>
      </p:sp>
      <p:sp>
        <p:nvSpPr>
          <p:cNvPr id="3" name="Content Placeholder 2"/>
          <p:cNvSpPr>
            <a:spLocks noGrp="1"/>
          </p:cNvSpPr>
          <p:nvPr>
            <p:ph idx="1"/>
          </p:nvPr>
        </p:nvSpPr>
        <p:spPr>
          <a:xfrm>
            <a:off x="299545" y="1600200"/>
            <a:ext cx="8655269" cy="4525963"/>
          </a:xfrm>
        </p:spPr>
        <p:txBody>
          <a:bodyPr>
            <a:normAutofit/>
          </a:bodyPr>
          <a:lstStyle/>
          <a:p>
            <a:r>
              <a:rPr lang="en-US" dirty="0" smtClean="0"/>
              <a:t>Estimated </a:t>
            </a:r>
            <a:r>
              <a:rPr lang="en-US" dirty="0"/>
              <a:t>number of events </a:t>
            </a:r>
            <a:r>
              <a:rPr lang="en-US" dirty="0" smtClean="0"/>
              <a:t>over </a:t>
            </a:r>
            <a:r>
              <a:rPr lang="en-US" dirty="0"/>
              <a:t>48 </a:t>
            </a:r>
            <a:r>
              <a:rPr lang="en-US" dirty="0" smtClean="0"/>
              <a:t>weeks*</a:t>
            </a:r>
          </a:p>
          <a:p>
            <a:pPr lvl="1"/>
            <a:r>
              <a:rPr lang="en-US" dirty="0" smtClean="0"/>
              <a:t>WM/SMA: 3.2 </a:t>
            </a:r>
            <a:r>
              <a:rPr lang="en-US" dirty="0"/>
              <a:t>(95% CI 2.1, </a:t>
            </a:r>
            <a:r>
              <a:rPr lang="en-US" dirty="0" smtClean="0"/>
              <a:t>4.4)</a:t>
            </a:r>
          </a:p>
          <a:p>
            <a:pPr lvl="1"/>
            <a:r>
              <a:rPr lang="en-US" dirty="0" smtClean="0"/>
              <a:t>SMA: 6.6 </a:t>
            </a:r>
            <a:r>
              <a:rPr lang="en-US" dirty="0"/>
              <a:t>(95% CI 4.5, </a:t>
            </a:r>
            <a:r>
              <a:rPr lang="en-US" dirty="0" smtClean="0"/>
              <a:t>8.6)</a:t>
            </a:r>
          </a:p>
          <a:p>
            <a:pPr lvl="1"/>
            <a:r>
              <a:rPr lang="en-US" dirty="0"/>
              <a:t>Incident Rate Ratio</a:t>
            </a:r>
            <a:r>
              <a:rPr lang="en-US" dirty="0" smtClean="0"/>
              <a:t>: 0.49 </a:t>
            </a:r>
            <a:r>
              <a:rPr lang="en-US" dirty="0"/>
              <a:t>(95%CI 0.27,0.71; p&lt;0.001</a:t>
            </a:r>
            <a:r>
              <a:rPr lang="en-US" dirty="0" smtClean="0"/>
              <a:t>)</a:t>
            </a:r>
          </a:p>
          <a:p>
            <a:r>
              <a:rPr lang="en-US" dirty="0"/>
              <a:t>F</a:t>
            </a:r>
            <a:r>
              <a:rPr lang="en-US" dirty="0" smtClean="0"/>
              <a:t>ew participants in either arm needed </a:t>
            </a:r>
            <a:r>
              <a:rPr lang="en-US" dirty="0"/>
              <a:t>assistance from family or medical </a:t>
            </a:r>
            <a:r>
              <a:rPr lang="en-US" dirty="0" smtClean="0"/>
              <a:t>personnel</a:t>
            </a:r>
          </a:p>
          <a:p>
            <a:pPr lvl="1"/>
            <a:r>
              <a:rPr lang="en-US" dirty="0" smtClean="0"/>
              <a:t>WM/SMA: 7; SMA 15</a:t>
            </a:r>
            <a:endParaRPr lang="en-US" dirty="0"/>
          </a:p>
        </p:txBody>
      </p:sp>
      <p:sp>
        <p:nvSpPr>
          <p:cNvPr id="4" name="Slide Number Placeholder 3"/>
          <p:cNvSpPr>
            <a:spLocks noGrp="1"/>
          </p:cNvSpPr>
          <p:nvPr>
            <p:ph type="sldNum" sz="quarter" idx="12"/>
          </p:nvPr>
        </p:nvSpPr>
        <p:spPr/>
        <p:txBody>
          <a:bodyPr/>
          <a:lstStyle/>
          <a:p>
            <a:fld id="{15DE63B1-7AC8-E144-A6E7-AC58FCFF4464}" type="slidenum">
              <a:rPr lang="en-US" smtClean="0"/>
              <a:t>40</a:t>
            </a:fld>
            <a:endParaRPr lang="en-US"/>
          </a:p>
        </p:txBody>
      </p:sp>
      <p:sp>
        <p:nvSpPr>
          <p:cNvPr id="5" name="TextBox 4"/>
          <p:cNvSpPr txBox="1"/>
          <p:nvPr/>
        </p:nvSpPr>
        <p:spPr>
          <a:xfrm>
            <a:off x="750628" y="6131680"/>
            <a:ext cx="5245347"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*Assuming </a:t>
            </a:r>
            <a:r>
              <a:rPr lang="en-US" sz="2000" dirty="0">
                <a:latin typeface="Arial" panose="020B0604020202020204" pitchFamily="34" charset="0"/>
                <a:cs typeface="Arial" panose="020B0604020202020204" pitchFamily="34" charset="0"/>
              </a:rPr>
              <a:t>no baseline hypoglycemic events</a:t>
            </a:r>
          </a:p>
        </p:txBody>
      </p:sp>
    </p:spTree>
    <p:extLst>
      <p:ext uri="{BB962C8B-B14F-4D97-AF65-F5344CB8AC3E}">
        <p14:creationId xmlns:p14="http://schemas.microsoft.com/office/powerpoint/2010/main" val="32011148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DE63B1-7AC8-E144-A6E7-AC58FCFF4464}" type="slidenum">
              <a:rPr lang="en-US" smtClean="0"/>
              <a:t>41</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31" r="3987" b="2972"/>
          <a:stretch/>
        </p:blipFill>
        <p:spPr bwMode="auto">
          <a:xfrm>
            <a:off x="341134" y="1284288"/>
            <a:ext cx="8486036" cy="539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t>Weight in kilograms</a:t>
            </a:r>
            <a:endParaRPr lang="en-US" b="1" dirty="0"/>
          </a:p>
        </p:txBody>
      </p:sp>
      <p:sp>
        <p:nvSpPr>
          <p:cNvPr id="5" name="TextBox 4"/>
          <p:cNvSpPr txBox="1"/>
          <p:nvPr/>
        </p:nvSpPr>
        <p:spPr>
          <a:xfrm>
            <a:off x="5895975" y="2352675"/>
            <a:ext cx="2571750" cy="261610"/>
          </a:xfrm>
          <a:prstGeom prst="rect">
            <a:avLst/>
          </a:prstGeom>
          <a:solidFill>
            <a:schemeClr val="bg1"/>
          </a:solidFill>
        </p:spPr>
        <p:txBody>
          <a:bodyPr wrap="square" rtlCol="0">
            <a:spAutoFit/>
          </a:bodyPr>
          <a:lstStyle/>
          <a:p>
            <a:endParaRPr lang="en-US" sz="1100" dirty="0">
              <a:latin typeface="Arial" panose="020B0604020202020204" pitchFamily="34" charset="0"/>
              <a:cs typeface="Arial" panose="020B0604020202020204" pitchFamily="34" charset="0"/>
            </a:endParaRPr>
          </a:p>
        </p:txBody>
      </p:sp>
      <p:sp>
        <p:nvSpPr>
          <p:cNvPr id="6" name="TextBox 5"/>
          <p:cNvSpPr txBox="1"/>
          <p:nvPr/>
        </p:nvSpPr>
        <p:spPr>
          <a:xfrm>
            <a:off x="2339439" y="1846021"/>
            <a:ext cx="5766212" cy="723275"/>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Estimated Difference at 48 weeks (WM/SMA-SMA): </a:t>
            </a:r>
          </a:p>
          <a:p>
            <a:pPr lvl="1">
              <a:spcAft>
                <a:spcPts val="600"/>
              </a:spcAft>
            </a:pPr>
            <a:r>
              <a:rPr lang="en-US" b="1" dirty="0" smtClean="0">
                <a:latin typeface="Arial" panose="020B0604020202020204" pitchFamily="34" charset="0"/>
                <a:cs typeface="Arial" panose="020B0604020202020204" pitchFamily="34" charset="0"/>
              </a:rPr>
              <a:t>		-3.7 kg, 95% CI (-5.5, -1.9)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51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Problem Areas in Diabetes (PAID)</a:t>
            </a:r>
            <a:endParaRPr lang="en-US" b="1" dirty="0"/>
          </a:p>
        </p:txBody>
      </p:sp>
      <p:sp>
        <p:nvSpPr>
          <p:cNvPr id="3" name="Slide Number Placeholder 2"/>
          <p:cNvSpPr>
            <a:spLocks noGrp="1"/>
          </p:cNvSpPr>
          <p:nvPr>
            <p:ph type="sldNum" sz="quarter" idx="12"/>
          </p:nvPr>
        </p:nvSpPr>
        <p:spPr/>
        <p:txBody>
          <a:bodyPr/>
          <a:lstStyle/>
          <a:p>
            <a:fld id="{15DE63B1-7AC8-E144-A6E7-AC58FCFF4464}" type="slidenum">
              <a:rPr lang="en-US" smtClean="0"/>
              <a:t>42</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75" r="3818" b="2875"/>
          <a:stretch/>
        </p:blipFill>
        <p:spPr bwMode="auto">
          <a:xfrm>
            <a:off x="227274" y="1417638"/>
            <a:ext cx="8403702" cy="528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95950" y="3028950"/>
            <a:ext cx="2571750" cy="261610"/>
          </a:xfrm>
          <a:prstGeom prst="rect">
            <a:avLst/>
          </a:prstGeom>
          <a:solidFill>
            <a:schemeClr val="bg1"/>
          </a:solidFill>
        </p:spPr>
        <p:txBody>
          <a:bodyPr wrap="square" rtlCol="0">
            <a:spAutoFit/>
          </a:bodyPr>
          <a:lstStyle/>
          <a:p>
            <a:endParaRPr lang="en-US" sz="1100" dirty="0">
              <a:latin typeface="Arial" panose="020B0604020202020204" pitchFamily="34" charset="0"/>
              <a:cs typeface="Arial" panose="020B0604020202020204" pitchFamily="34" charset="0"/>
            </a:endParaRPr>
          </a:p>
        </p:txBody>
      </p:sp>
      <p:sp>
        <p:nvSpPr>
          <p:cNvPr id="7" name="TextBox 6"/>
          <p:cNvSpPr txBox="1"/>
          <p:nvPr/>
        </p:nvSpPr>
        <p:spPr>
          <a:xfrm>
            <a:off x="2743194" y="2351797"/>
            <a:ext cx="5759535" cy="723275"/>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Estimated Difference at 48 weeks (WM/SMA-SMA</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lvl="1">
              <a:spcAft>
                <a:spcPts val="600"/>
              </a:spcAft>
            </a:pPr>
            <a:r>
              <a:rPr lang="en-US" b="1" dirty="0" smtClean="0">
                <a:latin typeface="Arial" panose="020B0604020202020204" pitchFamily="34" charset="0"/>
                <a:cs typeface="Arial" panose="020B0604020202020204" pitchFamily="34" charset="0"/>
              </a:rPr>
              <a:t>		-1.9, 95% CI (-5.9, 2.1)</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6865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Summary</a:t>
            </a:r>
            <a:endParaRPr lang="en-US" b="1" dirty="0">
              <a:solidFill>
                <a:srgbClr val="FF0000"/>
              </a:solidFill>
            </a:endParaRPr>
          </a:p>
        </p:txBody>
      </p:sp>
      <p:sp>
        <p:nvSpPr>
          <p:cNvPr id="3" name="Content Placeholder 2"/>
          <p:cNvSpPr>
            <a:spLocks noGrp="1"/>
          </p:cNvSpPr>
          <p:nvPr>
            <p:ph idx="1"/>
          </p:nvPr>
        </p:nvSpPr>
        <p:spPr/>
        <p:txBody>
          <a:bodyPr>
            <a:normAutofit/>
          </a:bodyPr>
          <a:lstStyle/>
          <a:p>
            <a:pPr>
              <a:spcAft>
                <a:spcPts val="600"/>
              </a:spcAft>
            </a:pPr>
            <a:r>
              <a:rPr lang="en-US" dirty="0" smtClean="0"/>
              <a:t>Compared to SMA alone, WM/SMA was…</a:t>
            </a:r>
          </a:p>
          <a:p>
            <a:pPr lvl="1">
              <a:spcAft>
                <a:spcPts val="600"/>
              </a:spcAft>
            </a:pPr>
            <a:r>
              <a:rPr lang="en-US" dirty="0" smtClean="0"/>
              <a:t>Non-inferior for improvement of A1c at 1 year</a:t>
            </a:r>
          </a:p>
          <a:p>
            <a:pPr lvl="1">
              <a:spcAft>
                <a:spcPts val="600"/>
              </a:spcAft>
            </a:pPr>
            <a:r>
              <a:rPr lang="en-US" dirty="0" smtClean="0"/>
              <a:t>Superior for improvement of A1c in short-term</a:t>
            </a:r>
          </a:p>
          <a:p>
            <a:pPr lvl="1">
              <a:spcAft>
                <a:spcPts val="600"/>
              </a:spcAft>
            </a:pPr>
            <a:r>
              <a:rPr lang="en-US" dirty="0" smtClean="0"/>
              <a:t>Superior </a:t>
            </a:r>
            <a:r>
              <a:rPr lang="en-US" dirty="0"/>
              <a:t>over 1 </a:t>
            </a:r>
            <a:r>
              <a:rPr lang="en-US" dirty="0" smtClean="0"/>
              <a:t>year for reducing…</a:t>
            </a:r>
          </a:p>
          <a:p>
            <a:pPr lvl="2">
              <a:spcAft>
                <a:spcPts val="600"/>
              </a:spcAft>
            </a:pPr>
            <a:r>
              <a:rPr lang="en-US" dirty="0" smtClean="0"/>
              <a:t>Diabetes medications</a:t>
            </a:r>
          </a:p>
          <a:p>
            <a:pPr lvl="2">
              <a:spcAft>
                <a:spcPts val="600"/>
              </a:spcAft>
            </a:pPr>
            <a:r>
              <a:rPr lang="en-US" dirty="0" smtClean="0"/>
              <a:t>Hypoglycemic events</a:t>
            </a:r>
          </a:p>
          <a:p>
            <a:pPr lvl="2">
              <a:spcAft>
                <a:spcPts val="600"/>
              </a:spcAft>
            </a:pPr>
            <a:r>
              <a:rPr lang="en-US" dirty="0" smtClean="0"/>
              <a:t>Weight</a:t>
            </a:r>
          </a:p>
        </p:txBody>
      </p:sp>
      <p:sp>
        <p:nvSpPr>
          <p:cNvPr id="4" name="Slide Number Placeholder 3"/>
          <p:cNvSpPr>
            <a:spLocks noGrp="1"/>
          </p:cNvSpPr>
          <p:nvPr>
            <p:ph type="sldNum" sz="quarter" idx="12"/>
          </p:nvPr>
        </p:nvSpPr>
        <p:spPr/>
        <p:txBody>
          <a:bodyPr/>
          <a:lstStyle/>
          <a:p>
            <a:fld id="{15DE63B1-7AC8-E144-A6E7-AC58FCFF4464}" type="slidenum">
              <a:rPr lang="en-US" smtClean="0"/>
              <a:t>43</a:t>
            </a:fld>
            <a:endParaRPr lang="en-US"/>
          </a:p>
        </p:txBody>
      </p:sp>
    </p:spTree>
    <p:extLst>
      <p:ext uri="{BB962C8B-B14F-4D97-AF65-F5344CB8AC3E}">
        <p14:creationId xmlns:p14="http://schemas.microsoft.com/office/powerpoint/2010/main" val="186702560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Limitations</a:t>
            </a:r>
            <a:endParaRPr lang="en-US" b="1" dirty="0"/>
          </a:p>
        </p:txBody>
      </p:sp>
      <p:sp>
        <p:nvSpPr>
          <p:cNvPr id="3" name="Content Placeholder 2"/>
          <p:cNvSpPr>
            <a:spLocks noGrp="1"/>
          </p:cNvSpPr>
          <p:nvPr>
            <p:ph idx="1"/>
          </p:nvPr>
        </p:nvSpPr>
        <p:spPr/>
        <p:txBody>
          <a:bodyPr/>
          <a:lstStyle/>
          <a:p>
            <a:r>
              <a:rPr lang="en-US" dirty="0" smtClean="0"/>
              <a:t>Different frequency of group meetings in the 2 arms over first 16 weeks</a:t>
            </a:r>
          </a:p>
          <a:p>
            <a:r>
              <a:rPr lang="en-US" dirty="0" smtClean="0"/>
              <a:t>Study physicians could not feasibly be blinded while adjusting medications</a:t>
            </a:r>
            <a:endParaRPr lang="en-US" dirty="0"/>
          </a:p>
        </p:txBody>
      </p:sp>
      <p:sp>
        <p:nvSpPr>
          <p:cNvPr id="4" name="Slide Number Placeholder 3"/>
          <p:cNvSpPr>
            <a:spLocks noGrp="1"/>
          </p:cNvSpPr>
          <p:nvPr>
            <p:ph type="sldNum" sz="quarter" idx="12"/>
          </p:nvPr>
        </p:nvSpPr>
        <p:spPr/>
        <p:txBody>
          <a:bodyPr/>
          <a:lstStyle/>
          <a:p>
            <a:fld id="{15DE63B1-7AC8-E144-A6E7-AC58FCFF4464}" type="slidenum">
              <a:rPr lang="en-US" smtClean="0"/>
              <a:t>44</a:t>
            </a:fld>
            <a:endParaRPr lang="en-US"/>
          </a:p>
        </p:txBody>
      </p:sp>
    </p:spTree>
    <p:extLst>
      <p:ext uri="{BB962C8B-B14F-4D97-AF65-F5344CB8AC3E}">
        <p14:creationId xmlns:p14="http://schemas.microsoft.com/office/powerpoint/2010/main" val="3396317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Conclusions</a:t>
            </a:r>
            <a:endParaRPr lang="en-US" b="1" dirty="0"/>
          </a:p>
        </p:txBody>
      </p:sp>
      <p:sp>
        <p:nvSpPr>
          <p:cNvPr id="3" name="Content Placeholder 2"/>
          <p:cNvSpPr>
            <a:spLocks noGrp="1"/>
          </p:cNvSpPr>
          <p:nvPr>
            <p:ph idx="1"/>
          </p:nvPr>
        </p:nvSpPr>
        <p:spPr/>
        <p:txBody>
          <a:bodyPr>
            <a:normAutofit/>
          </a:bodyPr>
          <a:lstStyle/>
          <a:p>
            <a:r>
              <a:rPr lang="en-US" dirty="0" smtClean="0"/>
              <a:t>When implementing SMAs for diabetes, including intensive weight management as a key component has advantages that are important to patients</a:t>
            </a:r>
          </a:p>
          <a:p>
            <a:r>
              <a:rPr lang="en-US" dirty="0" smtClean="0"/>
              <a:t>There may be additional strategies that could help patients maintain initial greater improvements in A1c</a:t>
            </a:r>
            <a:endParaRPr lang="en-US" dirty="0"/>
          </a:p>
        </p:txBody>
      </p:sp>
      <p:sp>
        <p:nvSpPr>
          <p:cNvPr id="4" name="Slide Number Placeholder 3"/>
          <p:cNvSpPr>
            <a:spLocks noGrp="1"/>
          </p:cNvSpPr>
          <p:nvPr>
            <p:ph type="sldNum" sz="quarter" idx="12"/>
          </p:nvPr>
        </p:nvSpPr>
        <p:spPr/>
        <p:txBody>
          <a:bodyPr/>
          <a:lstStyle/>
          <a:p>
            <a:fld id="{15DE63B1-7AC8-E144-A6E7-AC58FCFF4464}" type="slidenum">
              <a:rPr lang="en-US" smtClean="0"/>
              <a:t>45</a:t>
            </a:fld>
            <a:endParaRPr lang="en-US"/>
          </a:p>
        </p:txBody>
      </p:sp>
    </p:spTree>
    <p:extLst>
      <p:ext uri="{BB962C8B-B14F-4D97-AF65-F5344CB8AC3E}">
        <p14:creationId xmlns:p14="http://schemas.microsoft.com/office/powerpoint/2010/main" val="1321698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175"/>
            <a:ext cx="8229600" cy="691079"/>
          </a:xfrm>
        </p:spPr>
        <p:txBody>
          <a:bodyPr>
            <a:normAutofit/>
          </a:bodyPr>
          <a:lstStyle/>
          <a:p>
            <a:r>
              <a:rPr lang="en-US" sz="3600" b="1" dirty="0" smtClean="0">
                <a:solidFill>
                  <a:schemeClr val="tx2"/>
                </a:solidFill>
              </a:rPr>
              <a:t>Patient </a:t>
            </a:r>
            <a:r>
              <a:rPr lang="en-US" sz="3600" b="1" dirty="0">
                <a:solidFill>
                  <a:schemeClr val="tx2"/>
                </a:solidFill>
              </a:rPr>
              <a:t>RJT</a:t>
            </a:r>
          </a:p>
        </p:txBody>
      </p:sp>
      <p:graphicFrame>
        <p:nvGraphicFramePr>
          <p:cNvPr id="4" name="Table 3"/>
          <p:cNvGraphicFramePr>
            <a:graphicFrameLocks noGrp="1"/>
          </p:cNvGraphicFramePr>
          <p:nvPr>
            <p:extLst/>
          </p:nvPr>
        </p:nvGraphicFramePr>
        <p:xfrm>
          <a:off x="104947" y="1722386"/>
          <a:ext cx="8881399" cy="5035930"/>
        </p:xfrm>
        <a:graphic>
          <a:graphicData uri="http://schemas.openxmlformats.org/drawingml/2006/table">
            <a:tbl>
              <a:tblPr firstRow="1" bandRow="1">
                <a:tableStyleId>{7DF18680-E054-41AD-8BC1-D1AEF772440D}</a:tableStyleId>
              </a:tblPr>
              <a:tblGrid>
                <a:gridCol w="1124763">
                  <a:extLst>
                    <a:ext uri="{9D8B030D-6E8A-4147-A177-3AD203B41FA5}">
                      <a16:colId xmlns:a16="http://schemas.microsoft.com/office/drawing/2014/main" val="20000"/>
                    </a:ext>
                  </a:extLst>
                </a:gridCol>
                <a:gridCol w="138736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18896">
                  <a:extLst>
                    <a:ext uri="{9D8B030D-6E8A-4147-A177-3AD203B41FA5}">
                      <a16:colId xmlns:a16="http://schemas.microsoft.com/office/drawing/2014/main" val="20003"/>
                    </a:ext>
                  </a:extLst>
                </a:gridCol>
                <a:gridCol w="1277007">
                  <a:extLst>
                    <a:ext uri="{9D8B030D-6E8A-4147-A177-3AD203B41FA5}">
                      <a16:colId xmlns:a16="http://schemas.microsoft.com/office/drawing/2014/main" val="20004"/>
                    </a:ext>
                  </a:extLst>
                </a:gridCol>
                <a:gridCol w="1166649">
                  <a:extLst>
                    <a:ext uri="{9D8B030D-6E8A-4147-A177-3AD203B41FA5}">
                      <a16:colId xmlns:a16="http://schemas.microsoft.com/office/drawing/2014/main" val="20005"/>
                    </a:ext>
                  </a:extLst>
                </a:gridCol>
                <a:gridCol w="1135118">
                  <a:extLst>
                    <a:ext uri="{9D8B030D-6E8A-4147-A177-3AD203B41FA5}">
                      <a16:colId xmlns:a16="http://schemas.microsoft.com/office/drawing/2014/main" val="20006"/>
                    </a:ext>
                  </a:extLst>
                </a:gridCol>
              </a:tblGrid>
              <a:tr h="412039">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2007</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2010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2011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2013</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2016</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2018</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120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Weight</a:t>
                      </a:r>
                    </a:p>
                  </a:txBody>
                  <a:tcPr/>
                </a:tc>
                <a:tc>
                  <a:txBody>
                    <a:bodyPr/>
                    <a:lstStyle/>
                    <a:p>
                      <a:r>
                        <a:rPr lang="en-US" sz="1600" dirty="0" smtClean="0">
                          <a:latin typeface="Arial" panose="020B0604020202020204" pitchFamily="34" charset="0"/>
                          <a:cs typeface="Arial" panose="020B0604020202020204" pitchFamily="34" charset="0"/>
                        </a:rPr>
                        <a:t>200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199</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182</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151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144</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138</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95711">
                <a:tc>
                  <a:txBody>
                    <a:bodyPr/>
                    <a:lstStyle/>
                    <a:p>
                      <a:r>
                        <a:rPr lang="en-US" sz="1600" b="1" dirty="0" smtClean="0">
                          <a:latin typeface="Arial" panose="020B0604020202020204" pitchFamily="34" charset="0"/>
                          <a:cs typeface="Arial" panose="020B0604020202020204" pitchFamily="34" charset="0"/>
                        </a:rPr>
                        <a:t>BP meds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Atenolol</a:t>
                      </a:r>
                    </a:p>
                    <a:p>
                      <a:r>
                        <a:rPr lang="en-US" sz="1600" dirty="0" smtClean="0">
                          <a:latin typeface="Arial" panose="020B0604020202020204" pitchFamily="34" charset="0"/>
                          <a:cs typeface="Arial" panose="020B0604020202020204" pitchFamily="34" charset="0"/>
                        </a:rPr>
                        <a:t>Clonidine</a:t>
                      </a:r>
                    </a:p>
                    <a:p>
                      <a:r>
                        <a:rPr lang="en-US" sz="1600" dirty="0" smtClean="0">
                          <a:latin typeface="Arial" panose="020B0604020202020204" pitchFamily="34" charset="0"/>
                          <a:cs typeface="Arial" panose="020B0604020202020204" pitchFamily="34" charset="0"/>
                        </a:rPr>
                        <a:t>Lisinopril</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Carvedilol</a:t>
                      </a:r>
                    </a:p>
                    <a:p>
                      <a:r>
                        <a:rPr lang="en-US" sz="1600" dirty="0" smtClean="0">
                          <a:latin typeface="Arial" panose="020B0604020202020204" pitchFamily="34" charset="0"/>
                          <a:cs typeface="Arial" panose="020B0604020202020204" pitchFamily="34" charset="0"/>
                        </a:rPr>
                        <a:t>HCTZ</a:t>
                      </a:r>
                    </a:p>
                    <a:p>
                      <a:r>
                        <a:rPr lang="en-US" sz="1600" dirty="0" smtClean="0">
                          <a:latin typeface="Arial" panose="020B0604020202020204" pitchFamily="34" charset="0"/>
                          <a:cs typeface="Arial" panose="020B0604020202020204" pitchFamily="34" charset="0"/>
                        </a:rPr>
                        <a:t>Lisinopril</a:t>
                      </a:r>
                    </a:p>
                  </a:txBody>
                  <a:tcPr/>
                </a:tc>
                <a:tc>
                  <a:txBody>
                    <a:bodyPr/>
                    <a:lstStyle/>
                    <a:p>
                      <a:r>
                        <a:rPr lang="en-US" sz="1600" dirty="0" smtClean="0">
                          <a:latin typeface="Arial" panose="020B0604020202020204" pitchFamily="34" charset="0"/>
                          <a:cs typeface="Arial" panose="020B0604020202020204" pitchFamily="34" charset="0"/>
                        </a:rPr>
                        <a:t>Carvedilol</a:t>
                      </a:r>
                    </a:p>
                    <a:p>
                      <a:r>
                        <a:rPr lang="en-US" sz="1600" dirty="0" smtClean="0">
                          <a:latin typeface="Arial" panose="020B0604020202020204" pitchFamily="34" charset="0"/>
                          <a:cs typeface="Arial" panose="020B0604020202020204" pitchFamily="34" charset="0"/>
                        </a:rPr>
                        <a:t>HCTZ</a:t>
                      </a:r>
                    </a:p>
                    <a:p>
                      <a:r>
                        <a:rPr lang="en-US" sz="1600" dirty="0" smtClean="0">
                          <a:latin typeface="Arial" panose="020B0604020202020204" pitchFamily="34" charset="0"/>
                          <a:cs typeface="Arial" panose="020B0604020202020204" pitchFamily="34" charset="0"/>
                        </a:rPr>
                        <a:t>Lisinopril</a:t>
                      </a:r>
                    </a:p>
                  </a:txBody>
                  <a:tcPr/>
                </a:tc>
                <a:tc>
                  <a:txBody>
                    <a:bodyPr/>
                    <a:lstStyle/>
                    <a:p>
                      <a:r>
                        <a:rPr lang="en-US" sz="1600" dirty="0" smtClean="0">
                          <a:latin typeface="Arial" panose="020B0604020202020204" pitchFamily="34" charset="0"/>
                          <a:cs typeface="Arial" panose="020B0604020202020204" pitchFamily="34" charset="0"/>
                        </a:rPr>
                        <a:t>Carvedilol</a:t>
                      </a:r>
                    </a:p>
                    <a:p>
                      <a:r>
                        <a:rPr lang="en-US" sz="1600" dirty="0" smtClean="0">
                          <a:latin typeface="Arial" panose="020B0604020202020204" pitchFamily="34" charset="0"/>
                          <a:cs typeface="Arial" panose="020B0604020202020204" pitchFamily="34" charset="0"/>
                        </a:rPr>
                        <a:t>HCTZ</a:t>
                      </a:r>
                    </a:p>
                    <a:p>
                      <a:r>
                        <a:rPr lang="en-US" sz="1600" dirty="0" smtClean="0">
                          <a:latin typeface="Arial" panose="020B0604020202020204" pitchFamily="34" charset="0"/>
                          <a:cs typeface="Arial" panose="020B0604020202020204" pitchFamily="34" charset="0"/>
                        </a:rPr>
                        <a:t>Lisinopril</a:t>
                      </a:r>
                    </a:p>
                  </a:txBody>
                  <a:tcPr/>
                </a:tc>
                <a:tc>
                  <a:txBody>
                    <a:bodyPr/>
                    <a:lstStyle/>
                    <a:p>
                      <a:r>
                        <a:rPr lang="en-US" sz="1600" dirty="0" smtClean="0">
                          <a:latin typeface="Arial" panose="020B0604020202020204" pitchFamily="34" charset="0"/>
                          <a:cs typeface="Arial" panose="020B0604020202020204" pitchFamily="34" charset="0"/>
                        </a:rPr>
                        <a:t>Carvedilol</a:t>
                      </a:r>
                    </a:p>
                    <a:p>
                      <a:r>
                        <a:rPr lang="en-US" sz="1600" dirty="0" smtClean="0">
                          <a:latin typeface="Arial" panose="020B0604020202020204" pitchFamily="34" charset="0"/>
                          <a:cs typeface="Arial" panose="020B0604020202020204" pitchFamily="34" charset="0"/>
                        </a:rPr>
                        <a:t>Lisinopril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Lisinopril</a:t>
                      </a:r>
                    </a:p>
                  </a:txBody>
                  <a:tcPr/>
                </a:tc>
                <a:extLst>
                  <a:ext uri="{0D108BD9-81ED-4DB2-BD59-A6C34878D82A}">
                    <a16:rowId xmlns:a16="http://schemas.microsoft.com/office/drawing/2014/main" val="10002"/>
                  </a:ext>
                </a:extLst>
              </a:tr>
              <a:tr h="917776">
                <a:tc>
                  <a:txBody>
                    <a:bodyPr/>
                    <a:lstStyle/>
                    <a:p>
                      <a:r>
                        <a:rPr lang="en-US" sz="1600" b="1" dirty="0" smtClean="0">
                          <a:latin typeface="Arial" panose="020B0604020202020204" pitchFamily="34" charset="0"/>
                          <a:cs typeface="Arial" panose="020B0604020202020204" pitchFamily="34" charset="0"/>
                        </a:rPr>
                        <a:t>DM meds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Metformin</a:t>
                      </a:r>
                    </a:p>
                    <a:p>
                      <a:r>
                        <a:rPr lang="en-US" sz="1600" dirty="0" smtClean="0">
                          <a:latin typeface="Arial" panose="020B0604020202020204" pitchFamily="34" charset="0"/>
                          <a:cs typeface="Arial" panose="020B0604020202020204" pitchFamily="34" charset="0"/>
                        </a:rPr>
                        <a:t>Pioglitazone</a:t>
                      </a:r>
                    </a:p>
                    <a:p>
                      <a:r>
                        <a:rPr lang="en-US" sz="1600" dirty="0" err="1" smtClean="0">
                          <a:latin typeface="Arial" panose="020B0604020202020204" pitchFamily="34" charset="0"/>
                          <a:cs typeface="Arial" panose="020B0604020202020204" pitchFamily="34" charset="0"/>
                        </a:rPr>
                        <a:t>Exenatide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Metformin</a:t>
                      </a:r>
                    </a:p>
                    <a:p>
                      <a:r>
                        <a:rPr lang="en-US" sz="1600" dirty="0" smtClean="0">
                          <a:latin typeface="Arial" panose="020B0604020202020204" pitchFamily="34" charset="0"/>
                          <a:cs typeface="Arial" panose="020B0604020202020204" pitchFamily="34" charset="0"/>
                        </a:rPr>
                        <a:t>Pioglitazone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Metformin</a:t>
                      </a:r>
                    </a:p>
                    <a:p>
                      <a:r>
                        <a:rPr lang="en-US" sz="1600" dirty="0" smtClean="0">
                          <a:latin typeface="Arial" panose="020B0604020202020204" pitchFamily="34" charset="0"/>
                          <a:cs typeface="Arial" panose="020B0604020202020204" pitchFamily="34" charset="0"/>
                        </a:rPr>
                        <a:t>Pioglitazone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Metformin</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Metformin</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95711">
                <a:tc>
                  <a:txBody>
                    <a:bodyPr/>
                    <a:lstStyle/>
                    <a:p>
                      <a:r>
                        <a:rPr lang="en-US" sz="1600" b="1" dirty="0" smtClean="0">
                          <a:latin typeface="Arial" panose="020B0604020202020204" pitchFamily="34" charset="0"/>
                          <a:cs typeface="Arial" panose="020B0604020202020204" pitchFamily="34" charset="0"/>
                        </a:rPr>
                        <a:t>Lipid </a:t>
                      </a:r>
                    </a:p>
                    <a:p>
                      <a:r>
                        <a:rPr lang="en-US" sz="1600" b="1" dirty="0" smtClean="0">
                          <a:latin typeface="Arial" panose="020B0604020202020204" pitchFamily="34" charset="0"/>
                          <a:cs typeface="Arial" panose="020B0604020202020204" pitchFamily="34" charset="0"/>
                        </a:rPr>
                        <a:t>meds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err="1" smtClean="0">
                          <a:effectLst/>
                          <a:latin typeface="Arial" panose="020B0604020202020204" pitchFamily="34" charset="0"/>
                          <a:cs typeface="Arial" panose="020B0604020202020204" pitchFamily="34" charset="0"/>
                        </a:rPr>
                        <a:t>Colesevelam</a:t>
                      </a:r>
                      <a:endParaRPr lang="en-US" sz="1600" dirty="0" smtClean="0">
                        <a:effectLst/>
                        <a:latin typeface="Arial" panose="020B0604020202020204" pitchFamily="34" charset="0"/>
                        <a:cs typeface="Arial" panose="020B0604020202020204" pitchFamily="34" charset="0"/>
                      </a:endParaRPr>
                    </a:p>
                    <a:p>
                      <a:r>
                        <a:rPr lang="en-US" sz="1600" dirty="0" smtClean="0">
                          <a:effectLst/>
                          <a:latin typeface="Arial" panose="020B0604020202020204" pitchFamily="34" charset="0"/>
                          <a:cs typeface="Arial" panose="020B0604020202020204" pitchFamily="34" charset="0"/>
                        </a:rPr>
                        <a:t>Niacin</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smtClean="0">
                          <a:effectLst/>
                          <a:latin typeface="Arial" panose="020B0604020202020204" pitchFamily="34" charset="0"/>
                          <a:cs typeface="Arial" panose="020B0604020202020204" pitchFamily="34" charset="0"/>
                        </a:rPr>
                        <a:t>Colesevelam</a:t>
                      </a:r>
                      <a:endParaRPr lang="en-US" sz="1600" dirty="0" smtClean="0">
                        <a:effectLst/>
                        <a:latin typeface="Arial" panose="020B0604020202020204" pitchFamily="34" charset="0"/>
                        <a:cs typeface="Arial" panose="020B0604020202020204" pitchFamily="34" charset="0"/>
                      </a:endParaRPr>
                    </a:p>
                    <a:p>
                      <a:r>
                        <a:rPr lang="en-US" sz="1600" dirty="0" smtClean="0">
                          <a:effectLst/>
                          <a:latin typeface="Arial" panose="020B0604020202020204" pitchFamily="34" charset="0"/>
                          <a:cs typeface="Arial" panose="020B0604020202020204" pitchFamily="34" charset="0"/>
                        </a:rPr>
                        <a:t>Niacin</a:t>
                      </a:r>
                      <a:endParaRPr lang="en-US" sz="1600" dirty="0" smtClean="0">
                        <a:latin typeface="Arial" panose="020B0604020202020204" pitchFamily="34" charset="0"/>
                        <a:cs typeface="Arial" panose="020B0604020202020204" pitchFamily="34" charset="0"/>
                      </a:endParaRPr>
                    </a:p>
                  </a:txBody>
                  <a:tcPr/>
                </a:tc>
                <a:tc>
                  <a:txBody>
                    <a:bodyPr/>
                    <a:lstStyle/>
                    <a:p>
                      <a:r>
                        <a:rPr lang="en-US" sz="1600" dirty="0" err="1" smtClean="0">
                          <a:effectLst/>
                          <a:latin typeface="Arial" panose="020B0604020202020204" pitchFamily="34" charset="0"/>
                          <a:cs typeface="Arial" panose="020B0604020202020204" pitchFamily="34" charset="0"/>
                        </a:rPr>
                        <a:t>Colesevelam</a:t>
                      </a:r>
                      <a:endParaRPr lang="en-US" sz="1600" dirty="0" smtClean="0">
                        <a:effectLst/>
                        <a:latin typeface="Arial" panose="020B0604020202020204" pitchFamily="34" charset="0"/>
                        <a:cs typeface="Arial" panose="020B0604020202020204" pitchFamily="34" charset="0"/>
                      </a:endParaRPr>
                    </a:p>
                    <a:p>
                      <a:r>
                        <a:rPr lang="en-US" sz="1600" dirty="0" smtClean="0">
                          <a:effectLst/>
                          <a:latin typeface="Arial" panose="020B0604020202020204" pitchFamily="34" charset="0"/>
                          <a:cs typeface="Arial" panose="020B0604020202020204" pitchFamily="34" charset="0"/>
                        </a:rPr>
                        <a:t>Niacin</a:t>
                      </a:r>
                    </a:p>
                    <a:p>
                      <a:r>
                        <a:rPr lang="en-US" sz="1600" dirty="0" smtClean="0">
                          <a:effectLst/>
                          <a:latin typeface="Arial" panose="020B0604020202020204" pitchFamily="34" charset="0"/>
                          <a:cs typeface="Arial" panose="020B0604020202020204" pitchFamily="34" charset="0"/>
                        </a:rPr>
                        <a:t>Fish</a:t>
                      </a:r>
                      <a:r>
                        <a:rPr lang="en-US" sz="1600" baseline="0" dirty="0" smtClean="0">
                          <a:effectLst/>
                          <a:latin typeface="Arial" panose="020B0604020202020204" pitchFamily="34" charset="0"/>
                          <a:cs typeface="Arial" panose="020B0604020202020204" pitchFamily="34" charset="0"/>
                        </a:rPr>
                        <a:t> oils</a:t>
                      </a:r>
                      <a:endParaRPr lang="en-US" sz="1600" dirty="0" smtClean="0">
                        <a:latin typeface="Arial" panose="020B0604020202020204" pitchFamily="34" charset="0"/>
                        <a:cs typeface="Arial" panose="020B0604020202020204" pitchFamily="34" charset="0"/>
                      </a:endParaRPr>
                    </a:p>
                  </a:txBody>
                  <a:tcPr/>
                </a:tc>
                <a:tc>
                  <a:txBody>
                    <a:bodyPr/>
                    <a:lstStyle/>
                    <a:p>
                      <a:r>
                        <a:rPr lang="en-US" sz="1600" dirty="0" err="1" smtClean="0">
                          <a:latin typeface="Arial" panose="020B0604020202020204" pitchFamily="34" charset="0"/>
                          <a:cs typeface="Arial" panose="020B0604020202020204" pitchFamily="34" charset="0"/>
                        </a:rPr>
                        <a:t>Pitavastatin</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Fish oils</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Fish</a:t>
                      </a:r>
                      <a:r>
                        <a:rPr lang="en-US" sz="1600" baseline="0" dirty="0" smtClean="0">
                          <a:latin typeface="Arial" panose="020B0604020202020204" pitchFamily="34" charset="0"/>
                          <a:cs typeface="Arial" panose="020B0604020202020204" pitchFamily="34" charset="0"/>
                        </a:rPr>
                        <a:t> oils</a:t>
                      </a:r>
                    </a:p>
                  </a:txBody>
                  <a:tcPr/>
                </a:tc>
                <a:tc>
                  <a:txBody>
                    <a:bodyPr/>
                    <a:lstStyle/>
                    <a:p>
                      <a:r>
                        <a:rPr lang="en-US" sz="1600" dirty="0" smtClean="0">
                          <a:latin typeface="Arial" panose="020B0604020202020204" pitchFamily="34" charset="0"/>
                          <a:cs typeface="Arial" panose="020B0604020202020204" pitchFamily="34" charset="0"/>
                        </a:rPr>
                        <a:t>Fish</a:t>
                      </a:r>
                      <a:r>
                        <a:rPr lang="en-US" sz="1600" baseline="0" dirty="0" smtClean="0">
                          <a:latin typeface="Arial" panose="020B0604020202020204" pitchFamily="34" charset="0"/>
                          <a:cs typeface="Arial" panose="020B0604020202020204" pitchFamily="34" charset="0"/>
                        </a:rPr>
                        <a:t> oils</a:t>
                      </a:r>
                    </a:p>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12039">
                <a:tc>
                  <a:txBody>
                    <a:bodyPr/>
                    <a:lstStyle/>
                    <a:p>
                      <a:r>
                        <a:rPr lang="en-US" sz="1600" b="1" dirty="0" err="1" smtClean="0">
                          <a:latin typeface="Arial" panose="020B0604020202020204" pitchFamily="34" charset="0"/>
                          <a:cs typeface="Arial" panose="020B0604020202020204" pitchFamily="34" charset="0"/>
                        </a:rPr>
                        <a:t>Hb</a:t>
                      </a:r>
                      <a:r>
                        <a:rPr lang="en-US" sz="1600" b="1" dirty="0" smtClean="0">
                          <a:latin typeface="Arial" panose="020B0604020202020204" pitchFamily="34" charset="0"/>
                          <a:cs typeface="Arial" panose="020B0604020202020204" pitchFamily="34" charset="0"/>
                        </a:rPr>
                        <a:t> A1c</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7.5</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7.2</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7.2</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5.6</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5.5</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5.4</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12039">
                <a:tc>
                  <a:txBody>
                    <a:bodyPr/>
                    <a:lstStyle/>
                    <a:p>
                      <a:r>
                        <a:rPr lang="en-US" sz="1600" b="1" dirty="0" smtClean="0">
                          <a:latin typeface="Arial" panose="020B0604020202020204" pitchFamily="34" charset="0"/>
                          <a:cs typeface="Arial" panose="020B0604020202020204" pitchFamily="34" charset="0"/>
                        </a:rPr>
                        <a:t>ALT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91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94</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61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17</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19</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21</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12039">
                <a:tc>
                  <a:txBody>
                    <a:bodyPr/>
                    <a:lstStyle/>
                    <a:p>
                      <a:r>
                        <a:rPr lang="en-US" sz="1600" b="1" smtClean="0">
                          <a:latin typeface="Arial" panose="020B0604020202020204" pitchFamily="34" charset="0"/>
                          <a:cs typeface="Arial" panose="020B0604020202020204" pitchFamily="34" charset="0"/>
                        </a:rPr>
                        <a:t>Trig</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277</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198</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299</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85</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69</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84</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120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CRP</a:t>
                      </a:r>
                    </a:p>
                  </a:txBody>
                  <a:tcPr/>
                </a:tc>
                <a:tc>
                  <a:txBody>
                    <a:bodyPr/>
                    <a:lstStyle/>
                    <a:p>
                      <a:r>
                        <a:rPr lang="en-US" sz="1600" dirty="0" smtClean="0">
                          <a:latin typeface="Arial" panose="020B0604020202020204" pitchFamily="34" charset="0"/>
                          <a:cs typeface="Arial" panose="020B0604020202020204" pitchFamily="34" charset="0"/>
                        </a:rPr>
                        <a:t>1.34</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1.08</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1.04</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0.42</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7" name="Content Placeholder 2"/>
          <p:cNvSpPr>
            <a:spLocks noGrp="1"/>
          </p:cNvSpPr>
          <p:nvPr>
            <p:ph idx="1"/>
          </p:nvPr>
        </p:nvSpPr>
        <p:spPr>
          <a:xfrm>
            <a:off x="3146789" y="669826"/>
            <a:ext cx="5807121" cy="503284"/>
          </a:xfrm>
        </p:spPr>
        <p:txBody>
          <a:bodyPr>
            <a:noAutofit/>
          </a:bodyPr>
          <a:lstStyle/>
          <a:p>
            <a:pPr marL="0" indent="0">
              <a:buNone/>
            </a:pPr>
            <a:r>
              <a:rPr lang="en-US" sz="1800" b="1" dirty="0" smtClean="0"/>
              <a:t>64 </a:t>
            </a:r>
            <a:r>
              <a:rPr lang="en-US" sz="1800" b="1" dirty="0" err="1" smtClean="0"/>
              <a:t>yo</a:t>
            </a:r>
            <a:r>
              <a:rPr lang="en-US" sz="1800" b="1" dirty="0" smtClean="0"/>
              <a:t> WF with sleep apnea, diabetes, fatty liver, hypertension, mild CAD</a:t>
            </a:r>
            <a:endParaRPr lang="en-US" sz="1800" b="1" dirty="0"/>
          </a:p>
        </p:txBody>
      </p:sp>
      <p:sp>
        <p:nvSpPr>
          <p:cNvPr id="6" name="Right Brace 5"/>
          <p:cNvSpPr/>
          <p:nvPr/>
        </p:nvSpPr>
        <p:spPr>
          <a:xfrm rot="-5400000">
            <a:off x="3208147" y="-440195"/>
            <a:ext cx="222250" cy="4133088"/>
          </a:xfrm>
          <a:prstGeom prst="rightBrace">
            <a:avLst>
              <a:gd name="adj1" fmla="val 90619"/>
              <a:gd name="adj2" fmla="val 50000"/>
            </a:avLst>
          </a:prstGeom>
          <a:ln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rot="-5400000">
            <a:off x="7069465" y="-194495"/>
            <a:ext cx="233231" cy="3600530"/>
          </a:xfrm>
          <a:prstGeom prst="rightBrace">
            <a:avLst>
              <a:gd name="adj1" fmla="val 90619"/>
              <a:gd name="adj2" fmla="val 50000"/>
            </a:avLst>
          </a:prstGeom>
          <a:ln cmpd="sng">
            <a:solidFill>
              <a:srgbClr val="00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446610" y="1245582"/>
            <a:ext cx="2169505" cy="369332"/>
          </a:xfrm>
          <a:prstGeom prst="rect">
            <a:avLst/>
          </a:prstGeom>
          <a:noFill/>
        </p:spPr>
        <p:txBody>
          <a:bodyPr wrap="none" rtlCol="0">
            <a:spAutoFit/>
          </a:bodyPr>
          <a:lstStyle/>
          <a:p>
            <a:r>
              <a:rPr lang="en-US" b="1" dirty="0" smtClean="0">
                <a:solidFill>
                  <a:schemeClr val="accent2"/>
                </a:solidFill>
              </a:rPr>
              <a:t>Low-Fat/Low-Calorie</a:t>
            </a:r>
            <a:endParaRPr lang="en-US" b="1" dirty="0">
              <a:solidFill>
                <a:schemeClr val="accent2"/>
              </a:solidFill>
            </a:endParaRPr>
          </a:p>
        </p:txBody>
      </p:sp>
      <p:sp>
        <p:nvSpPr>
          <p:cNvPr id="10" name="TextBox 9"/>
          <p:cNvSpPr txBox="1"/>
          <p:nvPr/>
        </p:nvSpPr>
        <p:spPr>
          <a:xfrm>
            <a:off x="6312531" y="1197650"/>
            <a:ext cx="1942006" cy="369332"/>
          </a:xfrm>
          <a:prstGeom prst="rect">
            <a:avLst/>
          </a:prstGeom>
          <a:noFill/>
        </p:spPr>
        <p:txBody>
          <a:bodyPr wrap="none" rtlCol="0">
            <a:spAutoFit/>
          </a:bodyPr>
          <a:lstStyle/>
          <a:p>
            <a:r>
              <a:rPr lang="en-US" b="1" dirty="0" smtClean="0">
                <a:solidFill>
                  <a:srgbClr val="009900"/>
                </a:solidFill>
              </a:rPr>
              <a:t>Low-Carbohydrate</a:t>
            </a:r>
            <a:endParaRPr lang="en-US" b="1" dirty="0">
              <a:solidFill>
                <a:srgbClr val="009900"/>
              </a:solidFill>
            </a:endParaRPr>
          </a:p>
        </p:txBody>
      </p:sp>
    </p:spTree>
    <p:extLst>
      <p:ext uri="{BB962C8B-B14F-4D97-AF65-F5344CB8AC3E}">
        <p14:creationId xmlns:p14="http://schemas.microsoft.com/office/powerpoint/2010/main" val="4098014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5863"/>
            <a:ext cx="4209068" cy="4223208"/>
          </a:xfrm>
        </p:spPr>
        <p:txBody>
          <a:bodyPr>
            <a:normAutofit/>
          </a:bodyPr>
          <a:lstStyle/>
          <a:p>
            <a:pPr marL="0" indent="0">
              <a:spcBef>
                <a:spcPts val="600"/>
              </a:spcBef>
              <a:buNone/>
            </a:pPr>
            <a:r>
              <a:rPr lang="en-US" sz="2400" b="1" dirty="0" smtClean="0"/>
              <a:t>Co-investigators</a:t>
            </a:r>
          </a:p>
          <a:p>
            <a:pPr>
              <a:spcBef>
                <a:spcPts val="600"/>
              </a:spcBef>
            </a:pPr>
            <a:r>
              <a:rPr lang="en-US" sz="1800" dirty="0"/>
              <a:t>Anna Beth Barton, MD, Endocrinology Fellow</a:t>
            </a:r>
          </a:p>
          <a:p>
            <a:pPr>
              <a:spcBef>
                <a:spcPts val="600"/>
              </a:spcBef>
            </a:pPr>
            <a:r>
              <a:rPr lang="en-US" sz="1800" dirty="0"/>
              <a:t>Cynthia Coffman, PhD, Lead Statistician</a:t>
            </a:r>
          </a:p>
          <a:p>
            <a:pPr>
              <a:spcBef>
                <a:spcPts val="600"/>
              </a:spcBef>
            </a:pPr>
            <a:r>
              <a:rPr lang="en-US" sz="1800" dirty="0" smtClean="0"/>
              <a:t>Matt </a:t>
            </a:r>
            <a:r>
              <a:rPr lang="en-US" sz="1800" dirty="0"/>
              <a:t>Crowley, MD, </a:t>
            </a:r>
            <a:r>
              <a:rPr lang="en-US" sz="1800" dirty="0" smtClean="0"/>
              <a:t>Endocrinology</a:t>
            </a:r>
          </a:p>
          <a:p>
            <a:pPr>
              <a:spcBef>
                <a:spcPts val="600"/>
              </a:spcBef>
            </a:pPr>
            <a:r>
              <a:rPr lang="en-US" sz="1800" dirty="0" smtClean="0"/>
              <a:t>Moahad Dar, MD, Endocrinology</a:t>
            </a:r>
            <a:endParaRPr lang="en-US" sz="1800" dirty="0"/>
          </a:p>
          <a:p>
            <a:pPr>
              <a:spcBef>
                <a:spcPts val="600"/>
              </a:spcBef>
            </a:pPr>
            <a:r>
              <a:rPr lang="en-US" sz="1800" dirty="0" smtClean="0"/>
              <a:t>David Edelman, MD, General Medicine</a:t>
            </a:r>
          </a:p>
          <a:p>
            <a:pPr>
              <a:spcBef>
                <a:spcPts val="600"/>
              </a:spcBef>
            </a:pPr>
            <a:r>
              <a:rPr lang="en-US" sz="1800" dirty="0" smtClean="0"/>
              <a:t>Matt </a:t>
            </a:r>
            <a:r>
              <a:rPr lang="en-US" sz="1800" dirty="0" err="1" smtClean="0"/>
              <a:t>Maciejewski</a:t>
            </a:r>
            <a:r>
              <a:rPr lang="en-US" sz="1800" dirty="0" smtClean="0"/>
              <a:t>, PhD, Economist</a:t>
            </a:r>
          </a:p>
          <a:p>
            <a:pPr>
              <a:spcBef>
                <a:spcPts val="600"/>
              </a:spcBef>
            </a:pPr>
            <a:r>
              <a:rPr lang="en-US" sz="1800" dirty="0" smtClean="0"/>
              <a:t>Corrine Voils, PhD, Social Psychologist</a:t>
            </a:r>
            <a:endParaRPr lang="en-US" sz="1800" dirty="0"/>
          </a:p>
        </p:txBody>
      </p:sp>
      <p:sp>
        <p:nvSpPr>
          <p:cNvPr id="4" name="Title 1"/>
          <p:cNvSpPr txBox="1">
            <a:spLocks/>
          </p:cNvSpPr>
          <p:nvPr/>
        </p:nvSpPr>
        <p:spPr>
          <a:xfrm>
            <a:off x="4666268" y="726558"/>
            <a:ext cx="4020532" cy="6910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000" b="0" i="0" kern="1200">
                <a:solidFill>
                  <a:schemeClr val="tx1"/>
                </a:solidFill>
                <a:latin typeface="Arial"/>
                <a:ea typeface="+mj-ea"/>
                <a:cs typeface="Arial"/>
              </a:defRPr>
            </a:lvl1pPr>
          </a:lstStyle>
          <a:p>
            <a:endParaRPr lang="en-US" dirty="0"/>
          </a:p>
        </p:txBody>
      </p:sp>
      <p:sp>
        <p:nvSpPr>
          <p:cNvPr id="5" name="Content Placeholder 2"/>
          <p:cNvSpPr txBox="1">
            <a:spLocks/>
          </p:cNvSpPr>
          <p:nvPr/>
        </p:nvSpPr>
        <p:spPr>
          <a:xfrm>
            <a:off x="4666268" y="725861"/>
            <a:ext cx="4020532" cy="4355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t>Staff</a:t>
            </a:r>
          </a:p>
          <a:p>
            <a:pPr marL="0" indent="0">
              <a:buNone/>
            </a:pPr>
            <a:r>
              <a:rPr lang="en-US" sz="1800" b="1" dirty="0" smtClean="0"/>
              <a:t>Durham</a:t>
            </a:r>
          </a:p>
          <a:p>
            <a:r>
              <a:rPr lang="en-US" sz="1800" dirty="0" smtClean="0"/>
              <a:t>Leslie Gaillard, Dietitian</a:t>
            </a:r>
          </a:p>
          <a:p>
            <a:r>
              <a:rPr lang="en-US" sz="1800" dirty="0" smtClean="0"/>
              <a:t>Teresa Hinton, Nurse</a:t>
            </a:r>
          </a:p>
          <a:p>
            <a:r>
              <a:rPr lang="en-US" sz="1800" dirty="0"/>
              <a:t>Amy Jeffreys, </a:t>
            </a:r>
            <a:r>
              <a:rPr lang="en-US" sz="1800" dirty="0" err="1"/>
              <a:t>MStat</a:t>
            </a:r>
            <a:endParaRPr lang="en-US" sz="1800" dirty="0"/>
          </a:p>
          <a:p>
            <a:r>
              <a:rPr lang="en-US" sz="1800" dirty="0" smtClean="0"/>
              <a:t>Elizabeth Strawbridge, Dietitian/RA</a:t>
            </a:r>
          </a:p>
          <a:p>
            <a:r>
              <a:rPr lang="en-US" sz="1800" dirty="0" smtClean="0"/>
              <a:t>Jenny </a:t>
            </a:r>
            <a:r>
              <a:rPr lang="en-US" sz="1800" dirty="0"/>
              <a:t>Zervakis, Project </a:t>
            </a:r>
            <a:r>
              <a:rPr lang="en-US" sz="1800" dirty="0" smtClean="0"/>
              <a:t>Coordinator</a:t>
            </a:r>
          </a:p>
          <a:p>
            <a:pPr marL="0" indent="0">
              <a:buNone/>
            </a:pPr>
            <a:r>
              <a:rPr lang="en-US" sz="1800" b="1" dirty="0" smtClean="0"/>
              <a:t>Greenville</a:t>
            </a:r>
          </a:p>
          <a:p>
            <a:r>
              <a:rPr lang="en-US" sz="1800" dirty="0"/>
              <a:t>Nancy Leggett-Frazier, Nurse </a:t>
            </a:r>
          </a:p>
          <a:p>
            <a:r>
              <a:rPr lang="en-US" sz="1800" dirty="0" smtClean="0"/>
              <a:t>Carrie May, Project Coordinator</a:t>
            </a:r>
          </a:p>
          <a:p>
            <a:endParaRPr lang="en-US" sz="1800" dirty="0" smtClean="0"/>
          </a:p>
        </p:txBody>
      </p:sp>
      <p:sp>
        <p:nvSpPr>
          <p:cNvPr id="6" name="TextBox 5"/>
          <p:cNvSpPr txBox="1"/>
          <p:nvPr/>
        </p:nvSpPr>
        <p:spPr>
          <a:xfrm>
            <a:off x="548954" y="4856484"/>
            <a:ext cx="8296664"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Others to acknowledge for their valued assistance:</a:t>
            </a:r>
          </a:p>
          <a:p>
            <a:r>
              <a:rPr lang="en-US" dirty="0" smtClean="0">
                <a:latin typeface="Arial" panose="020B0604020202020204" pitchFamily="34" charset="0"/>
                <a:cs typeface="Arial" panose="020B0604020202020204" pitchFamily="34" charset="0"/>
              </a:rPr>
              <a:t>Karen Barnard MD, Stef Alexopoulos MD, </a:t>
            </a:r>
            <a:r>
              <a:rPr lang="en-US" dirty="0" err="1" smtClean="0">
                <a:latin typeface="Arial" panose="020B0604020202020204" pitchFamily="34" charset="0"/>
                <a:cs typeface="Arial" panose="020B0604020202020204" pitchFamily="34" charset="0"/>
              </a:rPr>
              <a:t>Jahdai</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Dawes, Marsha Turner</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Hollis Weidenbacher </a:t>
            </a:r>
            <a:r>
              <a:rPr lang="en-US" b="1" dirty="0" smtClean="0">
                <a:latin typeface="Arial" panose="020B0604020202020204" pitchFamily="34" charset="0"/>
                <a:cs typeface="Arial" panose="020B0604020202020204" pitchFamily="34" charset="0"/>
              </a:rPr>
              <a:t>and the study participants!</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548954" y="5745243"/>
            <a:ext cx="8296664"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Other funding: </a:t>
            </a:r>
            <a:r>
              <a:rPr lang="en-US" dirty="0">
                <a:latin typeface="Arial" panose="020B0604020202020204" pitchFamily="34" charset="0"/>
                <a:cs typeface="Arial" panose="020B0604020202020204" pitchFamily="34" charset="0"/>
              </a:rPr>
              <a:t>CIN </a:t>
            </a:r>
            <a:r>
              <a:rPr lang="en-US" dirty="0" smtClean="0">
                <a:latin typeface="Arial" panose="020B0604020202020204" pitchFamily="34" charset="0"/>
                <a:cs typeface="Arial" panose="020B0604020202020204" pitchFamily="34" charset="0"/>
              </a:rPr>
              <a:t>13-410 (Durham </a:t>
            </a:r>
            <a:r>
              <a:rPr lang="en-US" dirty="0">
                <a:latin typeface="Arial" panose="020B0604020202020204" pitchFamily="34" charset="0"/>
                <a:cs typeface="Arial" panose="020B0604020202020204" pitchFamily="34" charset="0"/>
              </a:rPr>
              <a:t>Center of Innovation to Accelerate Discovery and Practice Transformation), CDA </a:t>
            </a:r>
            <a:r>
              <a:rPr lang="en-US" dirty="0" smtClean="0">
                <a:latin typeface="Arial" panose="020B0604020202020204" pitchFamily="34" charset="0"/>
                <a:cs typeface="Arial" panose="020B0604020202020204" pitchFamily="34" charset="0"/>
              </a:rPr>
              <a:t>13-261 </a:t>
            </a:r>
            <a:r>
              <a:rPr lang="en-US" dirty="0">
                <a:latin typeface="Arial" panose="020B0604020202020204" pitchFamily="34" charset="0"/>
                <a:cs typeface="Arial" panose="020B0604020202020204" pitchFamily="34" charset="0"/>
              </a:rPr>
              <a:t>(Crowley), RCS </a:t>
            </a:r>
            <a:r>
              <a:rPr lang="en-US" dirty="0" smtClean="0">
                <a:latin typeface="Arial" panose="020B0604020202020204" pitchFamily="34" charset="0"/>
                <a:cs typeface="Arial" panose="020B0604020202020204" pitchFamily="34" charset="0"/>
              </a:rPr>
              <a:t>10–391 (Maciejewski), </a:t>
            </a:r>
            <a:r>
              <a:rPr lang="en-US" dirty="0">
                <a:latin typeface="Arial" panose="020B0604020202020204" pitchFamily="34" charset="0"/>
                <a:cs typeface="Arial" panose="020B0604020202020204" pitchFamily="34" charset="0"/>
              </a:rPr>
              <a:t>RCS </a:t>
            </a:r>
            <a:r>
              <a:rPr lang="en-US" dirty="0" smtClean="0">
                <a:latin typeface="Arial" panose="020B0604020202020204" pitchFamily="34" charset="0"/>
                <a:cs typeface="Arial" panose="020B0604020202020204" pitchFamily="34" charset="0"/>
              </a:rPr>
              <a:t>14-443 </a:t>
            </a:r>
            <a:r>
              <a:rPr lang="en-US" dirty="0">
                <a:latin typeface="Arial" panose="020B0604020202020204" pitchFamily="34" charset="0"/>
                <a:cs typeface="Arial" panose="020B0604020202020204" pitchFamily="34" charset="0"/>
              </a:rPr>
              <a:t>(Voils), 2T32DK007012 - </a:t>
            </a:r>
            <a:r>
              <a:rPr lang="en-US" dirty="0" smtClean="0">
                <a:latin typeface="Arial" panose="020B0604020202020204" pitchFamily="34" charset="0"/>
                <a:cs typeface="Arial" panose="020B0604020202020204" pitchFamily="34" charset="0"/>
              </a:rPr>
              <a:t>36A1 (Barton)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48108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2743200" y="2359742"/>
            <a:ext cx="2920181" cy="1253613"/>
          </a:xfrm>
        </p:spPr>
        <p:txBody>
          <a:bodyPr>
            <a:normAutofit/>
          </a:bodyPr>
          <a:lstStyle/>
          <a:p>
            <a:pPr marL="0" indent="0">
              <a:buNone/>
            </a:pPr>
            <a:r>
              <a:rPr lang="en-US" sz="4000" b="1" dirty="0" smtClean="0"/>
              <a:t>Thank you!</a:t>
            </a:r>
            <a:endParaRPr lang="en-US" sz="4000" b="1" dirty="0"/>
          </a:p>
        </p:txBody>
      </p:sp>
      <p:sp>
        <p:nvSpPr>
          <p:cNvPr id="4" name="Slide Number Placeholder 3"/>
          <p:cNvSpPr>
            <a:spLocks noGrp="1"/>
          </p:cNvSpPr>
          <p:nvPr>
            <p:ph type="sldNum" sz="quarter" idx="12"/>
          </p:nvPr>
        </p:nvSpPr>
        <p:spPr/>
        <p:txBody>
          <a:bodyPr/>
          <a:lstStyle/>
          <a:p>
            <a:fld id="{15DE63B1-7AC8-E144-A6E7-AC58FCFF4464}" type="slidenum">
              <a:rPr lang="en-US" smtClean="0"/>
              <a:t>48</a:t>
            </a:fld>
            <a:endParaRPr lang="en-US"/>
          </a:p>
        </p:txBody>
      </p:sp>
    </p:spTree>
    <p:extLst>
      <p:ext uri="{BB962C8B-B14F-4D97-AF65-F5344CB8AC3E}">
        <p14:creationId xmlns:p14="http://schemas.microsoft.com/office/powerpoint/2010/main" val="28079843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5DE63B1-7AC8-E144-A6E7-AC58FCFF4464}" type="slidenum">
              <a:rPr lang="en-US" smtClean="0"/>
              <a:t>49</a:t>
            </a:fld>
            <a:endParaRPr lang="en-US"/>
          </a:p>
        </p:txBody>
      </p:sp>
    </p:spTree>
    <p:extLst>
      <p:ext uri="{BB962C8B-B14F-4D97-AF65-F5344CB8AC3E}">
        <p14:creationId xmlns:p14="http://schemas.microsoft.com/office/powerpoint/2010/main" val="9330111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606"/>
            <a:ext cx="8229600" cy="2030851"/>
          </a:xfrm>
        </p:spPr>
        <p:txBody>
          <a:bodyPr>
            <a:normAutofit/>
          </a:bodyPr>
          <a:lstStyle/>
          <a:p>
            <a:pPr algn="ctr"/>
            <a:r>
              <a:rPr lang="en-US" b="1" dirty="0" smtClean="0"/>
              <a:t>Rationale for </a:t>
            </a:r>
            <a:r>
              <a:rPr lang="en-US" b="1" dirty="0" smtClean="0"/>
              <a:t>Shared Medical Appointment Study</a:t>
            </a:r>
            <a:r>
              <a:rPr lang="en-US" b="1" dirty="0" smtClean="0"/>
              <a:t/>
            </a:r>
            <a:br>
              <a:rPr lang="en-US" b="1" dirty="0" smtClean="0"/>
            </a:b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3001907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100"/>
            <a:ext cx="8229600" cy="691079"/>
          </a:xfrm>
        </p:spPr>
        <p:txBody>
          <a:bodyPr>
            <a:normAutofit fontScale="90000"/>
          </a:bodyPr>
          <a:lstStyle/>
          <a:p>
            <a:r>
              <a:rPr lang="en-US" b="1" dirty="0" err="1" smtClean="0"/>
              <a:t>Virta</a:t>
            </a:r>
            <a:r>
              <a:rPr lang="en-US" b="1" dirty="0" smtClean="0"/>
              <a:t> Health</a:t>
            </a: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t>50</a:t>
            </a:fld>
            <a:endParaRPr lang="en-US"/>
          </a:p>
        </p:txBody>
      </p:sp>
      <p:pic>
        <p:nvPicPr>
          <p:cNvPr id="2050" name="Picture 2"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r="50957" b="54740"/>
          <a:stretch/>
        </p:blipFill>
        <p:spPr bwMode="auto">
          <a:xfrm>
            <a:off x="831247" y="3983269"/>
            <a:ext cx="3962400" cy="27851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2"/>
          <p:cNvPicPr>
            <a:picLocks noChangeAspect="1" noChangeArrowheads="1"/>
          </p:cNvPicPr>
          <p:nvPr/>
        </p:nvPicPr>
        <p:blipFill rotWithShape="1">
          <a:blip r:embed="rId3">
            <a:extLst>
              <a:ext uri="{28A0092B-C50C-407E-A947-70E740481C1C}">
                <a14:useLocalDpi xmlns:a14="http://schemas.microsoft.com/office/drawing/2010/main" val="0"/>
              </a:ext>
            </a:extLst>
          </a:blip>
          <a:srcRect r="44753" b="48117"/>
          <a:stretch/>
        </p:blipFill>
        <p:spPr bwMode="auto">
          <a:xfrm>
            <a:off x="884921" y="1383266"/>
            <a:ext cx="3327850" cy="24614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 3"/>
          <p:cNvPicPr>
            <a:picLocks noChangeAspect="1" noChangeArrowheads="1"/>
          </p:cNvPicPr>
          <p:nvPr/>
        </p:nvPicPr>
        <p:blipFill rotWithShape="1">
          <a:blip r:embed="rId4">
            <a:extLst>
              <a:ext uri="{28A0092B-C50C-407E-A947-70E740481C1C}">
                <a14:useLocalDpi xmlns:a14="http://schemas.microsoft.com/office/drawing/2010/main" val="0"/>
              </a:ext>
            </a:extLst>
          </a:blip>
          <a:srcRect r="63070"/>
          <a:stretch/>
        </p:blipFill>
        <p:spPr bwMode="auto">
          <a:xfrm>
            <a:off x="5464629" y="720528"/>
            <a:ext cx="3291568" cy="57694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4596239" y="6519690"/>
            <a:ext cx="4159958" cy="221599"/>
          </a:xfrm>
          <a:prstGeom prst="rect">
            <a:avLst/>
          </a:prstGeom>
          <a:noFill/>
          <a:ln w="9525" algn="ctr">
            <a:noFill/>
            <a:miter lim="800000"/>
            <a:headEnd/>
            <a:tailEnd/>
          </a:ln>
          <a:effectLst/>
        </p:spPr>
        <p:txBody>
          <a:bodyPr wrap="square" lIns="0" tIns="0" rIns="0" bIns="0" anchor="b">
            <a:spAutoFit/>
          </a:bodyPr>
          <a:lstStyle/>
          <a:p>
            <a:pPr>
              <a:lnSpc>
                <a:spcPct val="90000"/>
              </a:lnSpc>
              <a:spcBef>
                <a:spcPct val="0"/>
              </a:spcBef>
              <a:defRPr/>
            </a:pPr>
            <a:r>
              <a:rPr lang="en-US" sz="1600" b="1" i="1" dirty="0" err="1"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Hallberg</a:t>
            </a:r>
            <a:r>
              <a:rPr lang="en-US" sz="1600"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 SJ, Diabetes </a:t>
            </a:r>
            <a:r>
              <a:rPr lang="en-US" sz="1600" b="1" i="1" dirty="0" err="1"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Ther</a:t>
            </a:r>
            <a:r>
              <a:rPr lang="en-US" sz="1600" b="1" i="1" dirty="0" smtClean="0">
                <a:solidFill>
                  <a:srgbClr val="3C3C3B">
                    <a:lumMod val="60000"/>
                    <a:lumOff val="40000"/>
                  </a:srgbClr>
                </a:solidFill>
                <a:latin typeface="Arial" panose="020B0604020202020204" pitchFamily="34" charset="0"/>
                <a:ea typeface="SimSun" pitchFamily="2" charset="-122"/>
                <a:cs typeface="Arial" panose="020B0604020202020204" pitchFamily="34" charset="0"/>
              </a:rPr>
              <a:t>, 2018.</a:t>
            </a:r>
            <a:endParaRPr lang="en-US" sz="1600" b="1" i="1" dirty="0">
              <a:solidFill>
                <a:srgbClr val="3C3C3B">
                  <a:lumMod val="60000"/>
                  <a:lumOff val="40000"/>
                </a:srgbClr>
              </a:solidFill>
              <a:latin typeface="Arial" panose="020B0604020202020204" pitchFamily="34" charset="0"/>
              <a:ea typeface="SimSun" pitchFamily="2" charset="-122"/>
              <a:cs typeface="Arial" panose="020B0604020202020204" pitchFamily="34" charset="0"/>
            </a:endParaRPr>
          </a:p>
        </p:txBody>
      </p:sp>
      <p:sp>
        <p:nvSpPr>
          <p:cNvPr id="5" name="Rectangle 7"/>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smtClean="0">
                <a:ln>
                  <a:noFill/>
                </a:ln>
                <a:solidFill>
                  <a:srgbClr val="0071BC"/>
                </a:solidFill>
                <a:effectLst/>
                <a:latin typeface="BlinkMacSystemFont"/>
              </a:rPr>
              <a:t>. </a:t>
            </a:r>
            <a:r>
              <a:rPr kumimoji="0" lang="en-US" altLang="en-US" sz="1200" b="0" i="0" u="none" strike="noStrike" cap="none" normalizeH="0" baseline="0" smtClean="0">
                <a:ln>
                  <a:noFill/>
                </a:ln>
                <a:solidFill>
                  <a:srgbClr val="5B616B"/>
                </a:solidFill>
                <a:effectLst/>
                <a:latin typeface="BlinkMacSystemFont"/>
              </a:rPr>
              <a:t>2018</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988144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283"/>
            <a:ext cx="8229600" cy="4525963"/>
          </a:xfrm>
        </p:spPr>
        <p:txBody>
          <a:bodyPr>
            <a:noAutofit/>
          </a:bodyPr>
          <a:lstStyle/>
          <a:p>
            <a:pPr>
              <a:spcBef>
                <a:spcPts val="600"/>
              </a:spcBef>
            </a:pPr>
            <a:r>
              <a:rPr lang="en-US" sz="2800" dirty="0" smtClean="0"/>
              <a:t>56 </a:t>
            </a:r>
            <a:r>
              <a:rPr lang="en-US" sz="2800" dirty="0"/>
              <a:t>trials enrolling 4937 participants </a:t>
            </a:r>
            <a:r>
              <a:rPr lang="en-US" sz="2800" dirty="0" smtClean="0"/>
              <a:t>comparing 9 diets: </a:t>
            </a:r>
          </a:p>
          <a:p>
            <a:pPr lvl="1">
              <a:spcBef>
                <a:spcPts val="600"/>
              </a:spcBef>
            </a:pPr>
            <a:r>
              <a:rPr lang="en-US" sz="2400" dirty="0" smtClean="0"/>
              <a:t>Low-fat</a:t>
            </a:r>
            <a:r>
              <a:rPr lang="en-US" sz="2400" dirty="0"/>
              <a:t>, Vegetarian, Mediterranean, high-protein, moderate-carbohydrate, low-carbohydrate, control, low GI/GL, </a:t>
            </a:r>
            <a:r>
              <a:rPr lang="en-US" sz="2400" dirty="0" smtClean="0"/>
              <a:t>Paleolithic</a:t>
            </a:r>
            <a:endParaRPr lang="en-US" sz="2400" dirty="0"/>
          </a:p>
          <a:p>
            <a:pPr>
              <a:spcBef>
                <a:spcPts val="600"/>
              </a:spcBef>
            </a:pPr>
            <a:r>
              <a:rPr lang="en-US" sz="2800" dirty="0" smtClean="0"/>
              <a:t>“For </a:t>
            </a:r>
            <a:r>
              <a:rPr lang="en-US" sz="2800" dirty="0"/>
              <a:t>reducing HbA1c, the low-carbohydrate diet was ranked as the best dietary approach (SUCRA: 84%), followed by the Mediterranean diet (80%) and </a:t>
            </a:r>
            <a:r>
              <a:rPr lang="en-US" sz="2800" dirty="0" smtClean="0"/>
              <a:t>Paleolithic </a:t>
            </a:r>
            <a:r>
              <a:rPr lang="en-US" sz="2800" dirty="0"/>
              <a:t>diet (76%) compared to a control </a:t>
            </a:r>
            <a:r>
              <a:rPr lang="en-US" sz="2800" dirty="0" smtClean="0"/>
              <a:t>diet.”</a:t>
            </a:r>
            <a:endParaRPr lang="en-US" sz="2800" dirty="0"/>
          </a:p>
        </p:txBody>
      </p:sp>
      <p:sp>
        <p:nvSpPr>
          <p:cNvPr id="4" name="Title 1"/>
          <p:cNvSpPr>
            <a:spLocks noGrp="1"/>
          </p:cNvSpPr>
          <p:nvPr>
            <p:ph type="title"/>
          </p:nvPr>
        </p:nvSpPr>
        <p:spPr>
          <a:xfrm>
            <a:off x="457200" y="718086"/>
            <a:ext cx="8229600" cy="1056124"/>
          </a:xfrm>
        </p:spPr>
        <p:txBody>
          <a:bodyPr>
            <a:noAutofit/>
          </a:bodyPr>
          <a:lstStyle/>
          <a:p>
            <a:r>
              <a:rPr lang="en-US" sz="3200" b="1" dirty="0" smtClean="0"/>
              <a:t>Network Meta-analysis </a:t>
            </a:r>
            <a:r>
              <a:rPr lang="en-US" sz="3200" b="1" dirty="0"/>
              <a:t>C</a:t>
            </a:r>
            <a:r>
              <a:rPr lang="en-US" sz="3200" b="1" dirty="0" smtClean="0"/>
              <a:t>omparing Diet Effects on </a:t>
            </a:r>
            <a:r>
              <a:rPr lang="en-US" sz="3200" b="1" dirty="0" err="1" smtClean="0"/>
              <a:t>Glycemia</a:t>
            </a:r>
            <a:r>
              <a:rPr lang="en-US" sz="3200" b="1" dirty="0" smtClean="0"/>
              <a:t> in Type 2 DM</a:t>
            </a:r>
            <a:endParaRPr lang="en-US" sz="3200" dirty="0"/>
          </a:p>
        </p:txBody>
      </p:sp>
      <p:sp>
        <p:nvSpPr>
          <p:cNvPr id="5" name="TextBox 4"/>
          <p:cNvSpPr txBox="1"/>
          <p:nvPr/>
        </p:nvSpPr>
        <p:spPr>
          <a:xfrm>
            <a:off x="4640239" y="6412469"/>
            <a:ext cx="4414043" cy="338554"/>
          </a:xfrm>
          <a:prstGeom prst="rect">
            <a:avLst/>
          </a:prstGeom>
          <a:noFill/>
        </p:spPr>
        <p:txBody>
          <a:bodyPr wrap="square" rtlCol="0">
            <a:spAutoFit/>
          </a:bodyPr>
          <a:lstStyle/>
          <a:p>
            <a:pPr algn="r"/>
            <a:r>
              <a:rPr lang="en-US" sz="1600" b="1" i="1" dirty="0" err="1" smtClean="0">
                <a:solidFill>
                  <a:schemeClr val="accent1">
                    <a:lumMod val="60000"/>
                    <a:lumOff val="40000"/>
                  </a:schemeClr>
                </a:solidFill>
                <a:latin typeface="Arial" panose="020B0604020202020204" pitchFamily="34" charset="0"/>
                <a:cs typeface="Arial" panose="020B0604020202020204" pitchFamily="34" charset="0"/>
              </a:rPr>
              <a:t>Schwingshackl</a:t>
            </a:r>
            <a:r>
              <a:rPr lang="en-US" sz="1600" b="1" i="1" dirty="0" smtClean="0">
                <a:solidFill>
                  <a:schemeClr val="accent1">
                    <a:lumMod val="60000"/>
                    <a:lumOff val="40000"/>
                  </a:schemeClr>
                </a:solidFill>
                <a:latin typeface="Arial" panose="020B0604020202020204" pitchFamily="34" charset="0"/>
                <a:cs typeface="Arial" panose="020B0604020202020204" pitchFamily="34" charset="0"/>
              </a:rPr>
              <a:t> L, </a:t>
            </a:r>
            <a:r>
              <a:rPr lang="en-US" sz="1600" b="1" i="1" dirty="0" err="1" smtClean="0">
                <a:solidFill>
                  <a:schemeClr val="accent1">
                    <a:lumMod val="60000"/>
                    <a:lumOff val="40000"/>
                  </a:schemeClr>
                </a:solidFill>
                <a:latin typeface="Arial" panose="020B0604020202020204" pitchFamily="34" charset="0"/>
                <a:cs typeface="Arial" panose="020B0604020202020204" pitchFamily="34" charset="0"/>
              </a:rPr>
              <a:t>Eur</a:t>
            </a:r>
            <a:r>
              <a:rPr lang="en-US" sz="1600" b="1" i="1" dirty="0" smtClean="0">
                <a:solidFill>
                  <a:schemeClr val="accent1">
                    <a:lumMod val="60000"/>
                    <a:lumOff val="40000"/>
                  </a:schemeClr>
                </a:solidFill>
                <a:latin typeface="Arial" panose="020B0604020202020204" pitchFamily="34" charset="0"/>
                <a:cs typeface="Arial" panose="020B0604020202020204" pitchFamily="34" charset="0"/>
              </a:rPr>
              <a:t> J </a:t>
            </a:r>
            <a:r>
              <a:rPr lang="en-US" sz="1600" b="1" i="1" dirty="0" err="1" smtClean="0">
                <a:solidFill>
                  <a:schemeClr val="accent1">
                    <a:lumMod val="60000"/>
                    <a:lumOff val="40000"/>
                  </a:schemeClr>
                </a:solidFill>
                <a:latin typeface="Arial" panose="020B0604020202020204" pitchFamily="34" charset="0"/>
                <a:cs typeface="Arial" panose="020B0604020202020204" pitchFamily="34" charset="0"/>
              </a:rPr>
              <a:t>Epidemiol</a:t>
            </a:r>
            <a:r>
              <a:rPr lang="en-US" sz="1600" b="1" i="1" dirty="0" smtClean="0">
                <a:solidFill>
                  <a:schemeClr val="accent1">
                    <a:lumMod val="60000"/>
                    <a:lumOff val="40000"/>
                  </a:schemeClr>
                </a:solidFill>
                <a:latin typeface="Arial" panose="020B0604020202020204" pitchFamily="34" charset="0"/>
                <a:cs typeface="Arial" panose="020B0604020202020204" pitchFamily="34" charset="0"/>
              </a:rPr>
              <a:t>, 2018.</a:t>
            </a:r>
            <a:endParaRPr lang="en-US" sz="1600" b="1" i="1"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87746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910939"/>
            <a:ext cx="2115402" cy="1013396"/>
          </a:xfrm>
        </p:spPr>
        <p:txBody>
          <a:bodyPr>
            <a:normAutofit/>
          </a:bodyPr>
          <a:lstStyle/>
          <a:p>
            <a:r>
              <a:rPr lang="en-US" sz="2800" b="1" dirty="0" smtClean="0"/>
              <a:t>Participant Flow</a:t>
            </a:r>
            <a:endParaRPr lang="en-US" sz="2800" b="1" dirty="0"/>
          </a:p>
        </p:txBody>
      </p:sp>
      <p:sp>
        <p:nvSpPr>
          <p:cNvPr id="3" name="Slide Number Placeholder 2"/>
          <p:cNvSpPr>
            <a:spLocks noGrp="1"/>
          </p:cNvSpPr>
          <p:nvPr>
            <p:ph type="sldNum" sz="quarter" idx="12"/>
          </p:nvPr>
        </p:nvSpPr>
        <p:spPr/>
        <p:txBody>
          <a:bodyPr/>
          <a:lstStyle/>
          <a:p>
            <a:fld id="{15DE63B1-7AC8-E144-A6E7-AC58FCFF4464}" type="slidenum">
              <a:rPr lang="en-US" smtClean="0"/>
              <a:t>52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350" y="761918"/>
            <a:ext cx="6141508" cy="602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54572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72115" y="634180"/>
            <a:ext cx="7162800" cy="889819"/>
          </a:xfrm>
        </p:spPr>
        <p:txBody>
          <a:bodyPr>
            <a:normAutofit/>
          </a:bodyPr>
          <a:lstStyle/>
          <a:p>
            <a:r>
              <a:rPr lang="en-US" altLang="en-US" sz="3600" b="1" dirty="0" smtClean="0"/>
              <a:t>Measures</a:t>
            </a:r>
          </a:p>
        </p:txBody>
      </p:sp>
      <p:graphicFrame>
        <p:nvGraphicFramePr>
          <p:cNvPr id="2" name="Table 1"/>
          <p:cNvGraphicFramePr>
            <a:graphicFrameLocks noGrp="1"/>
          </p:cNvGraphicFramePr>
          <p:nvPr>
            <p:extLst>
              <p:ext uri="{D42A27DB-BD31-4B8C-83A1-F6EECF244321}">
                <p14:modId xmlns:p14="http://schemas.microsoft.com/office/powerpoint/2010/main" val="1073435772"/>
              </p:ext>
            </p:extLst>
          </p:nvPr>
        </p:nvGraphicFramePr>
        <p:xfrm>
          <a:off x="489247" y="1374300"/>
          <a:ext cx="8232228" cy="5085484"/>
        </p:xfrm>
        <a:graphic>
          <a:graphicData uri="http://schemas.openxmlformats.org/drawingml/2006/table">
            <a:tbl>
              <a:tblPr firstRow="1" bandRow="1">
                <a:tableStyleId>{7DF18680-E054-41AD-8BC1-D1AEF772440D}</a:tableStyleId>
              </a:tblPr>
              <a:tblGrid>
                <a:gridCol w="5858335">
                  <a:extLst>
                    <a:ext uri="{9D8B030D-6E8A-4147-A177-3AD203B41FA5}">
                      <a16:colId xmlns:a16="http://schemas.microsoft.com/office/drawing/2014/main" val="20000"/>
                    </a:ext>
                  </a:extLst>
                </a:gridCol>
                <a:gridCol w="2373893">
                  <a:extLst>
                    <a:ext uri="{9D8B030D-6E8A-4147-A177-3AD203B41FA5}">
                      <a16:colId xmlns:a16="http://schemas.microsoft.com/office/drawing/2014/main" val="20001"/>
                    </a:ext>
                  </a:extLst>
                </a:gridCol>
              </a:tblGrid>
              <a:tr h="537495">
                <a:tc>
                  <a:txBody>
                    <a:bodyPr/>
                    <a:lstStyle/>
                    <a:p>
                      <a:r>
                        <a:rPr lang="en-US" sz="2400" dirty="0" smtClean="0"/>
                        <a:t>Measure</a:t>
                      </a:r>
                      <a:endParaRPr lang="en-US" sz="2400" dirty="0"/>
                    </a:p>
                  </a:txBody>
                  <a:tcPr marL="81280" marR="81280"/>
                </a:tc>
                <a:tc>
                  <a:txBody>
                    <a:bodyPr/>
                    <a:lstStyle/>
                    <a:p>
                      <a:r>
                        <a:rPr lang="en-US" sz="2400" dirty="0" smtClean="0"/>
                        <a:t>Frequency</a:t>
                      </a:r>
                      <a:endParaRPr lang="en-US" sz="2400" dirty="0"/>
                    </a:p>
                  </a:txBody>
                  <a:tcPr marL="81280" marR="81280"/>
                </a:tc>
                <a:extLst>
                  <a:ext uri="{0D108BD9-81ED-4DB2-BD59-A6C34878D82A}">
                    <a16:rowId xmlns:a16="http://schemas.microsoft.com/office/drawing/2014/main" val="10000"/>
                  </a:ext>
                </a:extLst>
              </a:tr>
              <a:tr h="782311">
                <a:tc>
                  <a:txBody>
                    <a:bodyPr/>
                    <a:lstStyle/>
                    <a:p>
                      <a:r>
                        <a:rPr lang="en-US" sz="2400" kern="1200" dirty="0" smtClean="0">
                          <a:solidFill>
                            <a:schemeClr val="dk1"/>
                          </a:solidFill>
                          <a:latin typeface="+mn-lt"/>
                          <a:ea typeface="+mn-ea"/>
                          <a:cs typeface="+mn-cs"/>
                        </a:rPr>
                        <a:t>Weight, Vital signs</a:t>
                      </a:r>
                      <a:endParaRPr lang="en-US" sz="2400" kern="1200" dirty="0">
                        <a:solidFill>
                          <a:schemeClr val="dk1"/>
                        </a:solidFill>
                        <a:latin typeface="+mn-lt"/>
                        <a:ea typeface="+mn-ea"/>
                        <a:cs typeface="+mn-cs"/>
                      </a:endParaRPr>
                    </a:p>
                  </a:txBody>
                  <a:tcPr marL="81280" marR="8128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Every visit</a:t>
                      </a:r>
                    </a:p>
                  </a:txBody>
                  <a:tcPr marL="81280" marR="81280" anchor="ctr"/>
                </a:tc>
                <a:extLst>
                  <a:ext uri="{0D108BD9-81ED-4DB2-BD59-A6C34878D82A}">
                    <a16:rowId xmlns:a16="http://schemas.microsoft.com/office/drawing/2014/main" val="10001"/>
                  </a:ext>
                </a:extLst>
              </a:tr>
              <a:tr h="770142">
                <a:tc>
                  <a:txBody>
                    <a:bodyPr/>
                    <a:lstStyle/>
                    <a:p>
                      <a:r>
                        <a:rPr lang="en-US" sz="2400" kern="1200" dirty="0" smtClean="0">
                          <a:solidFill>
                            <a:schemeClr val="dk1"/>
                          </a:solidFill>
                          <a:latin typeface="+mn-lt"/>
                          <a:ea typeface="+mn-ea"/>
                          <a:cs typeface="+mn-cs"/>
                        </a:rPr>
                        <a:t>Waist circumference</a:t>
                      </a:r>
                      <a:endParaRPr lang="en-US" sz="2400" kern="1200" dirty="0">
                        <a:solidFill>
                          <a:schemeClr val="dk1"/>
                        </a:solidFill>
                        <a:latin typeface="+mn-lt"/>
                        <a:ea typeface="+mn-ea"/>
                        <a:cs typeface="+mn-cs"/>
                      </a:endParaRPr>
                    </a:p>
                  </a:txBody>
                  <a:tcPr marL="81280" marR="81280" anchor="ctr"/>
                </a:tc>
                <a:tc>
                  <a:txBody>
                    <a:bodyPr/>
                    <a:lstStyle/>
                    <a:p>
                      <a:r>
                        <a:rPr lang="en-US" sz="2400" kern="1200" dirty="0" smtClean="0">
                          <a:solidFill>
                            <a:schemeClr val="dk1"/>
                          </a:solidFill>
                          <a:latin typeface="+mn-lt"/>
                          <a:ea typeface="+mn-ea"/>
                          <a:cs typeface="+mn-cs"/>
                        </a:rPr>
                        <a:t>Every 16 weeks</a:t>
                      </a:r>
                    </a:p>
                  </a:txBody>
                  <a:tcPr marL="81280" marR="81280" anchor="ctr"/>
                </a:tc>
                <a:extLst>
                  <a:ext uri="{0D108BD9-81ED-4DB2-BD59-A6C34878D82A}">
                    <a16:rowId xmlns:a16="http://schemas.microsoft.com/office/drawing/2014/main" val="10002"/>
                  </a:ext>
                </a:extLst>
              </a:tr>
              <a:tr h="78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Medication changes</a:t>
                      </a:r>
                    </a:p>
                  </a:txBody>
                  <a:tcPr marL="81280" marR="81280" anchor="ctr"/>
                </a:tc>
                <a:tc>
                  <a:txBody>
                    <a:bodyPr/>
                    <a:lstStyle/>
                    <a:p>
                      <a:r>
                        <a:rPr lang="en-US" sz="2400" dirty="0" smtClean="0"/>
                        <a:t>Every visit</a:t>
                      </a:r>
                      <a:endParaRPr lang="en-US" sz="2400" dirty="0"/>
                    </a:p>
                  </a:txBody>
                  <a:tcPr marL="81280" marR="81280" anchor="ctr"/>
                </a:tc>
                <a:extLst>
                  <a:ext uri="{0D108BD9-81ED-4DB2-BD59-A6C34878D82A}">
                    <a16:rowId xmlns:a16="http://schemas.microsoft.com/office/drawing/2014/main" val="10003"/>
                  </a:ext>
                </a:extLst>
              </a:tr>
              <a:tr h="689920">
                <a:tc>
                  <a:txBody>
                    <a:bodyPr/>
                    <a:lstStyle/>
                    <a:p>
                      <a:r>
                        <a:rPr lang="en-US" altLang="en-US" sz="2400" dirty="0" smtClean="0"/>
                        <a:t>Hypoglycemic episodes</a:t>
                      </a:r>
                      <a:endParaRPr lang="en-US" sz="2400" dirty="0"/>
                    </a:p>
                  </a:txBody>
                  <a:tcPr marL="81280" marR="812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Every visit</a:t>
                      </a:r>
                    </a:p>
                  </a:txBody>
                  <a:tcPr marL="81280" marR="81280" anchor="ctr"/>
                </a:tc>
                <a:extLst>
                  <a:ext uri="{0D108BD9-81ED-4DB2-BD59-A6C34878D82A}">
                    <a16:rowId xmlns:a16="http://schemas.microsoft.com/office/drawing/2014/main" val="10004"/>
                  </a:ext>
                </a:extLst>
              </a:tr>
              <a:tr h="802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Symptoms checklist (55 items)</a:t>
                      </a:r>
                    </a:p>
                  </a:txBody>
                  <a:tcPr marL="81280" marR="8128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Every visit</a:t>
                      </a:r>
                    </a:p>
                  </a:txBody>
                  <a:tcPr marL="81280" marR="81280" anchor="ctr"/>
                </a:tc>
                <a:extLst>
                  <a:ext uri="{0D108BD9-81ED-4DB2-BD59-A6C34878D82A}">
                    <a16:rowId xmlns:a16="http://schemas.microsoft.com/office/drawing/2014/main" val="10005"/>
                  </a:ext>
                </a:extLst>
              </a:tr>
              <a:tr h="717196">
                <a:tc>
                  <a:txBody>
                    <a:bodyPr/>
                    <a:lstStyle/>
                    <a:p>
                      <a:r>
                        <a:rPr lang="en-US" sz="2400" dirty="0" smtClean="0"/>
                        <a:t>Lab tests (A1c, BMP, FLP, Mg)</a:t>
                      </a:r>
                      <a:endParaRPr lang="en-US" sz="2400" dirty="0"/>
                    </a:p>
                  </a:txBody>
                  <a:tcPr marL="81280" marR="81280" anchor="ctr"/>
                </a:tc>
                <a:tc>
                  <a:txBody>
                    <a:bodyPr/>
                    <a:lstStyle/>
                    <a:p>
                      <a:r>
                        <a:rPr lang="en-US" sz="2400" dirty="0" smtClean="0"/>
                        <a:t>Every 16 weeks</a:t>
                      </a:r>
                    </a:p>
                  </a:txBody>
                  <a:tcPr marL="81280" marR="8128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185871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52" y="679423"/>
            <a:ext cx="8229600" cy="691079"/>
          </a:xfrm>
        </p:spPr>
        <p:txBody>
          <a:bodyPr>
            <a:normAutofit fontScale="90000"/>
          </a:bodyPr>
          <a:lstStyle/>
          <a:p>
            <a:r>
              <a:rPr lang="en-US" b="1" dirty="0" smtClean="0"/>
              <a:t>Measures (cont.)</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768259510"/>
              </p:ext>
            </p:extLst>
          </p:nvPr>
        </p:nvGraphicFramePr>
        <p:xfrm>
          <a:off x="309639" y="1283118"/>
          <a:ext cx="8303614" cy="5420420"/>
        </p:xfrm>
        <a:graphic>
          <a:graphicData uri="http://schemas.openxmlformats.org/drawingml/2006/table">
            <a:tbl>
              <a:tblPr firstRow="1" bandRow="1">
                <a:tableStyleId>{7DF18680-E054-41AD-8BC1-D1AEF772440D}</a:tableStyleId>
              </a:tblPr>
              <a:tblGrid>
                <a:gridCol w="4821919">
                  <a:extLst>
                    <a:ext uri="{9D8B030D-6E8A-4147-A177-3AD203B41FA5}">
                      <a16:colId xmlns:a16="http://schemas.microsoft.com/office/drawing/2014/main" val="20000"/>
                    </a:ext>
                  </a:extLst>
                </a:gridCol>
                <a:gridCol w="3481695">
                  <a:extLst>
                    <a:ext uri="{9D8B030D-6E8A-4147-A177-3AD203B41FA5}">
                      <a16:colId xmlns:a16="http://schemas.microsoft.com/office/drawing/2014/main" val="20001"/>
                    </a:ext>
                  </a:extLst>
                </a:gridCol>
              </a:tblGrid>
              <a:tr h="723444">
                <a:tc>
                  <a:txBody>
                    <a:bodyPr/>
                    <a:lstStyle/>
                    <a:p>
                      <a:pPr marL="0" marR="0">
                        <a:spcBef>
                          <a:spcPts val="0"/>
                        </a:spcBef>
                        <a:spcAft>
                          <a:spcPts val="0"/>
                        </a:spcAft>
                      </a:pPr>
                      <a:r>
                        <a:rPr lang="en-US" sz="2400" dirty="0" smtClean="0">
                          <a:effectLst/>
                        </a:rPr>
                        <a:t>Outcome (# survey items)</a:t>
                      </a:r>
                      <a:endParaRPr lang="en-US" sz="2400" dirty="0">
                        <a:effectLst/>
                        <a:latin typeface="Times New Roman"/>
                        <a:ea typeface="Times New Roman"/>
                      </a:endParaRPr>
                    </a:p>
                  </a:txBody>
                  <a:tcPr marL="44466" marR="44466" marT="0" marB="0"/>
                </a:tc>
                <a:tc>
                  <a:txBody>
                    <a:bodyPr/>
                    <a:lstStyle/>
                    <a:p>
                      <a:pPr marL="0" marR="0">
                        <a:spcBef>
                          <a:spcPts val="0"/>
                        </a:spcBef>
                        <a:spcAft>
                          <a:spcPts val="0"/>
                        </a:spcAft>
                      </a:pPr>
                      <a:r>
                        <a:rPr lang="en-US" sz="2400" dirty="0" smtClean="0">
                          <a:effectLst/>
                        </a:rPr>
                        <a:t>Frequency</a:t>
                      </a:r>
                      <a:endParaRPr lang="en-US" sz="2400" dirty="0">
                        <a:effectLst/>
                      </a:endParaRPr>
                    </a:p>
                  </a:txBody>
                  <a:tcPr marL="44466" marR="44466" marT="0" marB="0"/>
                </a:tc>
                <a:extLst>
                  <a:ext uri="{0D108BD9-81ED-4DB2-BD59-A6C34878D82A}">
                    <a16:rowId xmlns:a16="http://schemas.microsoft.com/office/drawing/2014/main" val="10000"/>
                  </a:ext>
                </a:extLst>
              </a:tr>
              <a:tr h="587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kern="1200" dirty="0" smtClean="0">
                          <a:solidFill>
                            <a:schemeClr val="dk1"/>
                          </a:solidFill>
                          <a:latin typeface="+mn-lt"/>
                          <a:ea typeface="+mn-ea"/>
                          <a:cs typeface="+mn-cs"/>
                        </a:rPr>
                        <a:t>Physical activity by IPAQ (27)</a:t>
                      </a:r>
                    </a:p>
                  </a:txBody>
                  <a:tcPr marL="81280" marR="81280" anchor="ctr"/>
                </a:tc>
                <a:tc rowSpan="8">
                  <a:txBody>
                    <a:bodyPr/>
                    <a:lstStyle/>
                    <a:p>
                      <a:pPr marL="0" marR="0" algn="ctr">
                        <a:spcBef>
                          <a:spcPts val="0"/>
                        </a:spcBef>
                        <a:spcAft>
                          <a:spcPts val="0"/>
                        </a:spcAft>
                      </a:pPr>
                      <a:r>
                        <a:rPr lang="en-US" sz="2400" kern="1200" dirty="0" smtClean="0">
                          <a:effectLst/>
                        </a:rPr>
                        <a:t>Every 16 weeks</a:t>
                      </a:r>
                      <a:endParaRPr lang="en-US" sz="2400" kern="1200" dirty="0">
                        <a:solidFill>
                          <a:schemeClr val="dk1"/>
                        </a:solidFill>
                        <a:effectLst/>
                        <a:latin typeface="+mn-lt"/>
                        <a:ea typeface="+mn-ea"/>
                        <a:cs typeface="+mn-cs"/>
                      </a:endParaRPr>
                    </a:p>
                  </a:txBody>
                  <a:tcPr marL="44466" marR="44466" marT="0" marB="0" anchor="ctr"/>
                </a:tc>
                <a:extLst>
                  <a:ext uri="{0D108BD9-81ED-4DB2-BD59-A6C34878D82A}">
                    <a16:rowId xmlns:a16="http://schemas.microsoft.com/office/drawing/2014/main" val="10001"/>
                  </a:ext>
                </a:extLst>
              </a:tr>
              <a:tr h="587122">
                <a:tc>
                  <a:txBody>
                    <a:bodyPr/>
                    <a:lstStyle/>
                    <a:p>
                      <a:r>
                        <a:rPr lang="en-US" sz="2400" kern="1200" dirty="0" smtClean="0">
                          <a:solidFill>
                            <a:schemeClr val="dk1"/>
                          </a:solidFill>
                          <a:latin typeface="+mn-lt"/>
                          <a:ea typeface="+mn-ea"/>
                          <a:cs typeface="+mn-cs"/>
                        </a:rPr>
                        <a:t>4-day food records</a:t>
                      </a:r>
                      <a:endParaRPr lang="en-US" sz="2400" kern="1200" dirty="0">
                        <a:solidFill>
                          <a:schemeClr val="dk1"/>
                        </a:solidFill>
                        <a:latin typeface="+mn-lt"/>
                        <a:ea typeface="+mn-ea"/>
                        <a:cs typeface="+mn-cs"/>
                      </a:endParaRPr>
                    </a:p>
                  </a:txBody>
                  <a:tcPr marL="81280" marR="81280" anchor="ctr"/>
                </a:tc>
                <a:tc vMerge="1">
                  <a:txBody>
                    <a:bodyPr/>
                    <a:lstStyle/>
                    <a:p>
                      <a:pPr marL="0" marR="0">
                        <a:spcBef>
                          <a:spcPts val="0"/>
                        </a:spcBef>
                        <a:spcAft>
                          <a:spcPts val="0"/>
                        </a:spcAft>
                      </a:pPr>
                      <a:endParaRPr lang="en-US" sz="2000" kern="1200" dirty="0">
                        <a:solidFill>
                          <a:schemeClr val="dk1"/>
                        </a:solidFill>
                        <a:effectLst/>
                        <a:latin typeface="+mn-lt"/>
                        <a:ea typeface="+mn-ea"/>
                        <a:cs typeface="+mn-cs"/>
                      </a:endParaRPr>
                    </a:p>
                  </a:txBody>
                  <a:tcPr marL="50024" marR="50024" marT="0" marB="0"/>
                </a:tc>
                <a:extLst>
                  <a:ext uri="{0D108BD9-81ED-4DB2-BD59-A6C34878D82A}">
                    <a16:rowId xmlns:a16="http://schemas.microsoft.com/office/drawing/2014/main" val="10002"/>
                  </a:ext>
                </a:extLst>
              </a:tr>
              <a:tr h="587122">
                <a:tc>
                  <a:txBody>
                    <a:bodyPr/>
                    <a:lstStyle/>
                    <a:p>
                      <a:pPr marL="0" marR="0">
                        <a:spcBef>
                          <a:spcPts val="0"/>
                        </a:spcBef>
                        <a:spcAft>
                          <a:spcPts val="0"/>
                        </a:spcAft>
                      </a:pPr>
                      <a:r>
                        <a:rPr lang="en-US" sz="2400" kern="1200" dirty="0" smtClean="0">
                          <a:solidFill>
                            <a:schemeClr val="dk1"/>
                          </a:solidFill>
                          <a:latin typeface="+mn-lt"/>
                          <a:ea typeface="+mn-ea"/>
                          <a:cs typeface="+mn-cs"/>
                        </a:rPr>
                        <a:t>Medication nonadherence (3)</a:t>
                      </a:r>
                      <a:endParaRPr lang="en-US" sz="2400" kern="1200" dirty="0">
                        <a:solidFill>
                          <a:schemeClr val="dk1"/>
                        </a:solidFill>
                        <a:latin typeface="+mn-lt"/>
                        <a:ea typeface="+mn-ea"/>
                        <a:cs typeface="+mn-cs"/>
                      </a:endParaRPr>
                    </a:p>
                  </a:txBody>
                  <a:tcPr marL="44466" marR="44466" marT="0" marB="0" anchor="ctr"/>
                </a:tc>
                <a:tc vMerge="1">
                  <a:txBody>
                    <a:bodyPr/>
                    <a:lstStyle/>
                    <a:p>
                      <a:pPr marL="0" marR="0">
                        <a:spcBef>
                          <a:spcPts val="0"/>
                        </a:spcBef>
                        <a:spcAft>
                          <a:spcPts val="0"/>
                        </a:spcAft>
                      </a:pPr>
                      <a:endParaRPr lang="en-US" sz="2000" dirty="0">
                        <a:effectLst/>
                        <a:latin typeface="Times New Roman"/>
                        <a:ea typeface="Times New Roman"/>
                      </a:endParaRPr>
                    </a:p>
                  </a:txBody>
                  <a:tcPr marL="50024" marR="50024" marT="0" marB="0"/>
                </a:tc>
                <a:extLst>
                  <a:ext uri="{0D108BD9-81ED-4DB2-BD59-A6C34878D82A}">
                    <a16:rowId xmlns:a16="http://schemas.microsoft.com/office/drawing/2014/main" val="10003"/>
                  </a:ext>
                </a:extLst>
              </a:tr>
              <a:tr h="587122">
                <a:tc>
                  <a:txBody>
                    <a:bodyPr/>
                    <a:lstStyle/>
                    <a:p>
                      <a:pPr marL="0" marR="0">
                        <a:spcBef>
                          <a:spcPts val="0"/>
                        </a:spcBef>
                        <a:spcAft>
                          <a:spcPts val="0"/>
                        </a:spcAft>
                      </a:pPr>
                      <a:r>
                        <a:rPr lang="en-US" sz="2400" kern="1200" dirty="0" smtClean="0">
                          <a:solidFill>
                            <a:schemeClr val="dk1"/>
                          </a:solidFill>
                          <a:latin typeface="+mn-lt"/>
                          <a:ea typeface="+mn-ea"/>
                          <a:cs typeface="+mn-cs"/>
                        </a:rPr>
                        <a:t>Problem Areas in Diabetes scale (20)</a:t>
                      </a:r>
                      <a:endParaRPr lang="en-US" sz="2400" kern="1200" dirty="0">
                        <a:solidFill>
                          <a:schemeClr val="dk1"/>
                        </a:solidFill>
                        <a:latin typeface="+mn-lt"/>
                        <a:ea typeface="+mn-ea"/>
                        <a:cs typeface="+mn-cs"/>
                      </a:endParaRPr>
                    </a:p>
                  </a:txBody>
                  <a:tcPr marL="44466" marR="44466" marT="0" marB="0" anchor="ctr"/>
                </a:tc>
                <a:tc vMerge="1">
                  <a:txBody>
                    <a:bodyPr/>
                    <a:lstStyle/>
                    <a:p>
                      <a:pPr marL="0" marR="0">
                        <a:spcBef>
                          <a:spcPts val="0"/>
                        </a:spcBef>
                        <a:spcAft>
                          <a:spcPts val="0"/>
                        </a:spcAft>
                      </a:pPr>
                      <a:endParaRPr lang="en-US" sz="2000" dirty="0">
                        <a:effectLst/>
                        <a:latin typeface="Times New Roman"/>
                        <a:ea typeface="Times New Roman"/>
                      </a:endParaRPr>
                    </a:p>
                  </a:txBody>
                  <a:tcPr marL="50024" marR="50024" marT="0" marB="0"/>
                </a:tc>
                <a:extLst>
                  <a:ext uri="{0D108BD9-81ED-4DB2-BD59-A6C34878D82A}">
                    <a16:rowId xmlns:a16="http://schemas.microsoft.com/office/drawing/2014/main" val="10004"/>
                  </a:ext>
                </a:extLst>
              </a:tr>
              <a:tr h="587122">
                <a:tc>
                  <a:txBody>
                    <a:bodyPr/>
                    <a:lstStyle/>
                    <a:p>
                      <a:pPr marL="0" marR="0">
                        <a:spcBef>
                          <a:spcPts val="0"/>
                        </a:spcBef>
                        <a:spcAft>
                          <a:spcPts val="0"/>
                        </a:spcAft>
                      </a:pPr>
                      <a:r>
                        <a:rPr lang="en-US" sz="2400" kern="1200" dirty="0" smtClean="0">
                          <a:solidFill>
                            <a:schemeClr val="dk1"/>
                          </a:solidFill>
                          <a:latin typeface="+mn-lt"/>
                          <a:ea typeface="+mn-ea"/>
                          <a:cs typeface="+mn-cs"/>
                        </a:rPr>
                        <a:t>Health utility EQ-5D-5L (5)</a:t>
                      </a:r>
                      <a:endParaRPr lang="en-US" sz="2400" kern="1200" dirty="0">
                        <a:solidFill>
                          <a:schemeClr val="dk1"/>
                        </a:solidFill>
                        <a:latin typeface="+mn-lt"/>
                        <a:ea typeface="+mn-ea"/>
                        <a:cs typeface="+mn-cs"/>
                      </a:endParaRPr>
                    </a:p>
                  </a:txBody>
                  <a:tcPr marL="44466" marR="44466" marT="0" marB="0" anchor="ctr"/>
                </a:tc>
                <a:tc vMerge="1">
                  <a:txBody>
                    <a:bodyPr/>
                    <a:lstStyle/>
                    <a:p>
                      <a:pPr marL="0" marR="0">
                        <a:spcBef>
                          <a:spcPts val="0"/>
                        </a:spcBef>
                        <a:spcAft>
                          <a:spcPts val="0"/>
                        </a:spcAft>
                      </a:pPr>
                      <a:endParaRPr lang="en-US" sz="2000" dirty="0">
                        <a:effectLst/>
                        <a:latin typeface="Times New Roman"/>
                        <a:ea typeface="Times New Roman"/>
                      </a:endParaRPr>
                    </a:p>
                  </a:txBody>
                  <a:tcPr marL="50024" marR="50024" marT="0" marB="0"/>
                </a:tc>
                <a:extLst>
                  <a:ext uri="{0D108BD9-81ED-4DB2-BD59-A6C34878D82A}">
                    <a16:rowId xmlns:a16="http://schemas.microsoft.com/office/drawing/2014/main" val="10005"/>
                  </a:ext>
                </a:extLst>
              </a:tr>
              <a:tr h="587122">
                <a:tc>
                  <a:txBody>
                    <a:bodyPr/>
                    <a:lstStyle/>
                    <a:p>
                      <a:pPr marL="0" marR="0">
                        <a:spcBef>
                          <a:spcPts val="0"/>
                        </a:spcBef>
                        <a:spcAft>
                          <a:spcPts val="0"/>
                        </a:spcAft>
                      </a:pPr>
                      <a:r>
                        <a:rPr lang="en-US" sz="2400" kern="1200" dirty="0">
                          <a:solidFill>
                            <a:schemeClr val="dk1"/>
                          </a:solidFill>
                          <a:latin typeface="+mn-lt"/>
                          <a:ea typeface="+mn-ea"/>
                          <a:cs typeface="+mn-cs"/>
                        </a:rPr>
                        <a:t>Group </a:t>
                      </a:r>
                      <a:r>
                        <a:rPr lang="en-US" sz="2400" kern="1200" dirty="0" smtClean="0">
                          <a:solidFill>
                            <a:schemeClr val="dk1"/>
                          </a:solidFill>
                          <a:latin typeface="+mn-lt"/>
                          <a:ea typeface="+mn-ea"/>
                          <a:cs typeface="+mn-cs"/>
                        </a:rPr>
                        <a:t>cohesion scale-revised (25)</a:t>
                      </a:r>
                      <a:endParaRPr lang="en-US" sz="2400" kern="1200" dirty="0">
                        <a:solidFill>
                          <a:schemeClr val="dk1"/>
                        </a:solidFill>
                        <a:latin typeface="+mn-lt"/>
                        <a:ea typeface="+mn-ea"/>
                        <a:cs typeface="+mn-cs"/>
                      </a:endParaRPr>
                    </a:p>
                  </a:txBody>
                  <a:tcPr marL="44466" marR="44466" marT="0" marB="0" anchor="ctr"/>
                </a:tc>
                <a:tc vMerge="1">
                  <a:txBody>
                    <a:bodyPr/>
                    <a:lstStyle/>
                    <a:p>
                      <a:pPr marL="0" marR="0">
                        <a:spcBef>
                          <a:spcPts val="0"/>
                        </a:spcBef>
                        <a:spcAft>
                          <a:spcPts val="0"/>
                        </a:spcAft>
                      </a:pPr>
                      <a:endParaRPr lang="en-US" sz="2000" dirty="0">
                        <a:effectLst/>
                        <a:latin typeface="Times New Roman"/>
                        <a:ea typeface="Times New Roman"/>
                      </a:endParaRPr>
                    </a:p>
                  </a:txBody>
                  <a:tcPr marL="50024" marR="50024" marT="0" marB="0"/>
                </a:tc>
                <a:extLst>
                  <a:ext uri="{0D108BD9-81ED-4DB2-BD59-A6C34878D82A}">
                    <a16:rowId xmlns:a16="http://schemas.microsoft.com/office/drawing/2014/main" val="10006"/>
                  </a:ext>
                </a:extLst>
              </a:tr>
              <a:tr h="5871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MOS Sleep Scale Standard  (6)</a:t>
                      </a:r>
                      <a:endParaRPr lang="en-US" sz="2400" kern="1200" dirty="0">
                        <a:solidFill>
                          <a:schemeClr val="dk1"/>
                        </a:solidFill>
                        <a:latin typeface="+mn-lt"/>
                        <a:ea typeface="+mn-ea"/>
                        <a:cs typeface="+mn-cs"/>
                      </a:endParaRPr>
                    </a:p>
                  </a:txBody>
                  <a:tcPr marL="44466" marR="44466" marT="0" marB="0" anchor="ctr"/>
                </a:tc>
                <a:tc vMerge="1">
                  <a:txBody>
                    <a:bodyPr/>
                    <a:lstStyle/>
                    <a:p>
                      <a:pPr marL="0" marR="0">
                        <a:spcBef>
                          <a:spcPts val="0"/>
                        </a:spcBef>
                        <a:spcAft>
                          <a:spcPts val="0"/>
                        </a:spcAft>
                      </a:pPr>
                      <a:endParaRPr lang="en-US" sz="2000" dirty="0">
                        <a:effectLst/>
                        <a:latin typeface="Times New Roman"/>
                        <a:ea typeface="Times New Roman"/>
                      </a:endParaRPr>
                    </a:p>
                  </a:txBody>
                  <a:tcPr marL="50024" marR="50024" marT="0" marB="0"/>
                </a:tc>
                <a:extLst>
                  <a:ext uri="{0D108BD9-81ED-4DB2-BD59-A6C34878D82A}">
                    <a16:rowId xmlns:a16="http://schemas.microsoft.com/office/drawing/2014/main" val="10007"/>
                  </a:ext>
                </a:extLst>
              </a:tr>
              <a:tr h="5871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PROMIS Pain scale (8)</a:t>
                      </a:r>
                      <a:endParaRPr lang="en-US" sz="2400" kern="1200" dirty="0">
                        <a:solidFill>
                          <a:schemeClr val="dk1"/>
                        </a:solidFill>
                        <a:latin typeface="+mn-lt"/>
                        <a:ea typeface="+mn-ea"/>
                        <a:cs typeface="+mn-cs"/>
                      </a:endParaRPr>
                    </a:p>
                  </a:txBody>
                  <a:tcPr marL="44466" marR="44466" marT="0" marB="0" anchor="ctr"/>
                </a:tc>
                <a:tc vMerge="1">
                  <a:txBody>
                    <a:bodyPr/>
                    <a:lstStyle/>
                    <a:p>
                      <a:pPr marL="0" marR="0" algn="ctr">
                        <a:spcBef>
                          <a:spcPts val="0"/>
                        </a:spcBef>
                        <a:spcAft>
                          <a:spcPts val="0"/>
                        </a:spcAft>
                      </a:pPr>
                      <a:endParaRPr lang="en-US" sz="2400" kern="1200" dirty="0">
                        <a:solidFill>
                          <a:schemeClr val="dk1"/>
                        </a:solidFill>
                        <a:effectLst/>
                        <a:latin typeface="+mn-lt"/>
                        <a:ea typeface="+mn-ea"/>
                        <a:cs typeface="+mn-cs"/>
                      </a:endParaRPr>
                    </a:p>
                  </a:txBody>
                  <a:tcPr marL="44466" marR="44466"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42738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n w="11430"/>
              </a:rPr>
              <a:t>Medication Effect Score (MES)</a:t>
            </a:r>
            <a:endParaRPr lang="en-US" sz="3200" b="1" dirty="0">
              <a:ln w="11430"/>
            </a:endParaRPr>
          </a:p>
        </p:txBody>
      </p:sp>
      <p:sp>
        <p:nvSpPr>
          <p:cNvPr id="3" name="Content Placeholder 2"/>
          <p:cNvSpPr>
            <a:spLocks noGrp="1"/>
          </p:cNvSpPr>
          <p:nvPr>
            <p:ph idx="1"/>
          </p:nvPr>
        </p:nvSpPr>
        <p:spPr>
          <a:xfrm>
            <a:off x="457200" y="1295400"/>
            <a:ext cx="8229600" cy="5029200"/>
          </a:xfrm>
        </p:spPr>
        <p:txBody>
          <a:bodyPr>
            <a:normAutofit/>
          </a:bodyPr>
          <a:lstStyle/>
          <a:p>
            <a:pPr>
              <a:lnSpc>
                <a:spcPct val="100000"/>
              </a:lnSpc>
              <a:spcBef>
                <a:spcPts val="0"/>
              </a:spcBef>
              <a:spcAft>
                <a:spcPts val="1800"/>
              </a:spcAft>
            </a:pPr>
            <a:r>
              <a:rPr lang="en-US" sz="2800" dirty="0" smtClean="0"/>
              <a:t>Measures overall intensity of diabetes medications</a:t>
            </a:r>
            <a:endParaRPr lang="en-US" sz="2000" dirty="0" smtClean="0"/>
          </a:p>
          <a:p>
            <a:pPr>
              <a:lnSpc>
                <a:spcPct val="100000"/>
              </a:lnSpc>
              <a:spcBef>
                <a:spcPts val="0"/>
              </a:spcBef>
              <a:spcAft>
                <a:spcPts val="1800"/>
              </a:spcAft>
            </a:pPr>
            <a:r>
              <a:rPr lang="en-US" sz="2800" dirty="0" smtClean="0"/>
              <a:t>Allows comparison across medication regimens</a:t>
            </a:r>
            <a:endParaRPr lang="en-US" sz="2000" dirty="0" smtClean="0"/>
          </a:p>
          <a:p>
            <a:pPr>
              <a:lnSpc>
                <a:spcPct val="100000"/>
              </a:lnSpc>
              <a:spcBef>
                <a:spcPts val="0"/>
              </a:spcBef>
              <a:spcAft>
                <a:spcPts val="1800"/>
              </a:spcAft>
            </a:pPr>
            <a:r>
              <a:rPr lang="en-US" sz="2800" dirty="0" smtClean="0"/>
              <a:t>MES = Sum of [% of max dose of each medication X adjustment factor for each]</a:t>
            </a:r>
          </a:p>
          <a:p>
            <a:pPr lvl="1">
              <a:lnSpc>
                <a:spcPct val="100000"/>
              </a:lnSpc>
              <a:spcBef>
                <a:spcPts val="0"/>
              </a:spcBef>
              <a:spcAft>
                <a:spcPts val="1800"/>
              </a:spcAft>
            </a:pPr>
            <a:r>
              <a:rPr lang="en-US" sz="2000" dirty="0" smtClean="0"/>
              <a:t>Adjustment factor based on expected degree of HbA1c lowering for each medication</a:t>
            </a:r>
          </a:p>
          <a:p>
            <a:pPr lvl="1">
              <a:lnSpc>
                <a:spcPct val="100000"/>
              </a:lnSpc>
              <a:spcBef>
                <a:spcPts val="0"/>
              </a:spcBef>
              <a:spcAft>
                <a:spcPts val="1800"/>
              </a:spcAft>
            </a:pPr>
            <a:r>
              <a:rPr lang="en-US" sz="2000" dirty="0" smtClean="0"/>
              <a:t>Max dose for insulin set at 1 unit per kg body weight</a:t>
            </a:r>
            <a:endParaRPr lang="en-US" sz="2000" dirty="0"/>
          </a:p>
        </p:txBody>
      </p:sp>
      <p:sp>
        <p:nvSpPr>
          <p:cNvPr id="4" name="TextBox 3"/>
          <p:cNvSpPr txBox="1"/>
          <p:nvPr/>
        </p:nvSpPr>
        <p:spPr>
          <a:xfrm>
            <a:off x="228600" y="5581960"/>
            <a:ext cx="8802512" cy="923330"/>
          </a:xfrm>
          <a:prstGeom prst="rect">
            <a:avLst/>
          </a:prstGeom>
          <a:noFill/>
        </p:spPr>
        <p:txBody>
          <a:bodyPr wrap="square" rtlCol="0">
            <a:spAutoFit/>
          </a:bodyPr>
          <a:lstStyle/>
          <a:p>
            <a:pPr lvl="0" algn="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Consensus statement of the American Diabetes Association and the European Association for the Study of Diabetes, </a:t>
            </a:r>
            <a:r>
              <a:rPr lang="en-US" b="1" i="1" dirty="0" err="1">
                <a:solidFill>
                  <a:schemeClr val="accent1">
                    <a:lumMod val="60000"/>
                    <a:lumOff val="40000"/>
                  </a:schemeClr>
                </a:solidFill>
                <a:latin typeface="Arial" panose="020B0604020202020204" pitchFamily="34" charset="0"/>
                <a:cs typeface="Arial" panose="020B0604020202020204" pitchFamily="34" charset="0"/>
              </a:rPr>
              <a:t>Diab</a:t>
            </a:r>
            <a:r>
              <a:rPr lang="en-US" b="1" i="1" dirty="0">
                <a:solidFill>
                  <a:schemeClr val="accent1">
                    <a:lumMod val="60000"/>
                    <a:lumOff val="40000"/>
                  </a:schemeClr>
                </a:solidFill>
                <a:latin typeface="Arial" panose="020B0604020202020204" pitchFamily="34" charset="0"/>
                <a:cs typeface="Arial" panose="020B0604020202020204" pitchFamily="34" charset="0"/>
              </a:rPr>
              <a:t> Care, 2009. </a:t>
            </a:r>
          </a:p>
          <a:p>
            <a:pPr lvl="0" algn="r">
              <a:spcBef>
                <a:spcPct val="0"/>
              </a:spcBef>
              <a:defRPr/>
            </a:pPr>
            <a:r>
              <a:rPr lang="en-US" b="1" i="1" dirty="0">
                <a:solidFill>
                  <a:schemeClr val="accent1">
                    <a:lumMod val="60000"/>
                    <a:lumOff val="40000"/>
                  </a:schemeClr>
                </a:solidFill>
                <a:latin typeface="Arial" panose="020B0604020202020204" pitchFamily="34" charset="0"/>
                <a:cs typeface="Arial" panose="020B0604020202020204" pitchFamily="34" charset="0"/>
              </a:rPr>
              <a:t>Nathan DM, </a:t>
            </a:r>
            <a:r>
              <a:rPr lang="en-US" b="1" i="1" dirty="0" err="1">
                <a:solidFill>
                  <a:schemeClr val="accent1">
                    <a:lumMod val="60000"/>
                    <a:lumOff val="40000"/>
                  </a:schemeClr>
                </a:solidFill>
                <a:latin typeface="Arial" panose="020B0604020202020204" pitchFamily="34" charset="0"/>
                <a:cs typeface="Arial" panose="020B0604020202020204" pitchFamily="34" charset="0"/>
              </a:rPr>
              <a:t>Diab</a:t>
            </a:r>
            <a:r>
              <a:rPr lang="en-US" b="1" i="1" dirty="0">
                <a:solidFill>
                  <a:schemeClr val="accent1">
                    <a:lumMod val="60000"/>
                    <a:lumOff val="40000"/>
                  </a:schemeClr>
                </a:solidFill>
                <a:latin typeface="Arial" panose="020B0604020202020204" pitchFamily="34" charset="0"/>
                <a:cs typeface="Arial" panose="020B0604020202020204" pitchFamily="34" charset="0"/>
              </a:rPr>
              <a:t> Care, 2009  </a:t>
            </a:r>
          </a:p>
        </p:txBody>
      </p:sp>
    </p:spTree>
    <p:extLst>
      <p:ext uri="{BB962C8B-B14F-4D97-AF65-F5344CB8AC3E}">
        <p14:creationId xmlns:p14="http://schemas.microsoft.com/office/powerpoint/2010/main" val="101560253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MES Adjustment Factors</a:t>
            </a:r>
            <a:endParaRPr lang="en-US" b="1" dirty="0"/>
          </a:p>
        </p:txBody>
      </p:sp>
      <p:sp>
        <p:nvSpPr>
          <p:cNvPr id="3" name="Content Placeholder 2"/>
          <p:cNvSpPr>
            <a:spLocks noGrp="1"/>
          </p:cNvSpPr>
          <p:nvPr>
            <p:ph idx="1"/>
          </p:nvPr>
        </p:nvSpPr>
        <p:spPr/>
        <p:txBody>
          <a:bodyPr/>
          <a:lstStyle/>
          <a:p>
            <a:r>
              <a:rPr lang="en-US" dirty="0"/>
              <a:t>metformin and sulfonylureas 1.5</a:t>
            </a:r>
          </a:p>
          <a:p>
            <a:r>
              <a:rPr lang="en-US" dirty="0"/>
              <a:t>α-glucosidase inhibitors 0.65</a:t>
            </a:r>
          </a:p>
          <a:p>
            <a:r>
              <a:rPr lang="en-US" dirty="0" err="1"/>
              <a:t>t</a:t>
            </a:r>
            <a:r>
              <a:rPr lang="en-US" dirty="0" err="1" smtClean="0"/>
              <a:t>hiazolidinediones</a:t>
            </a:r>
            <a:r>
              <a:rPr lang="en-US" dirty="0" smtClean="0"/>
              <a:t>  </a:t>
            </a:r>
            <a:r>
              <a:rPr lang="en-US" dirty="0"/>
              <a:t>0.95</a:t>
            </a:r>
          </a:p>
          <a:p>
            <a:r>
              <a:rPr lang="en-US" dirty="0" err="1"/>
              <a:t>meglitinides</a:t>
            </a:r>
            <a:r>
              <a:rPr lang="en-US" dirty="0"/>
              <a:t> 1.0</a:t>
            </a:r>
          </a:p>
          <a:p>
            <a:r>
              <a:rPr lang="en-US" dirty="0" err="1" smtClean="0"/>
              <a:t>exenatide</a:t>
            </a:r>
            <a:r>
              <a:rPr lang="en-US" dirty="0" smtClean="0"/>
              <a:t> BID 0.70, </a:t>
            </a:r>
            <a:r>
              <a:rPr lang="en-US" dirty="0" err="1" smtClean="0"/>
              <a:t>exenatide</a:t>
            </a:r>
            <a:r>
              <a:rPr lang="en-US" dirty="0" smtClean="0"/>
              <a:t> weekly 1.10</a:t>
            </a:r>
            <a:endParaRPr lang="en-US" dirty="0"/>
          </a:p>
          <a:p>
            <a:r>
              <a:rPr lang="en-US" dirty="0" err="1" smtClean="0"/>
              <a:t>pramlintide</a:t>
            </a:r>
            <a:r>
              <a:rPr lang="en-US" dirty="0" smtClean="0"/>
              <a:t> </a:t>
            </a:r>
            <a:r>
              <a:rPr lang="en-US" dirty="0"/>
              <a:t>0.75</a:t>
            </a:r>
          </a:p>
          <a:p>
            <a:r>
              <a:rPr lang="en-US" dirty="0"/>
              <a:t>insulin </a:t>
            </a:r>
            <a:r>
              <a:rPr lang="en-US" dirty="0" smtClean="0"/>
              <a:t>2.5</a:t>
            </a:r>
            <a:endParaRPr lang="en-US" dirty="0"/>
          </a:p>
        </p:txBody>
      </p:sp>
    </p:spTree>
    <p:extLst>
      <p:ext uri="{BB962C8B-B14F-4D97-AF65-F5344CB8AC3E}">
        <p14:creationId xmlns:p14="http://schemas.microsoft.com/office/powerpoint/2010/main" val="324546538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25129" y="511820"/>
            <a:ext cx="7162800" cy="1143000"/>
          </a:xfrm>
          <a:noFill/>
        </p:spPr>
        <p:txBody>
          <a:bodyPr lIns="90488" tIns="44450" rIns="90488" bIns="44450" anchor="ctr" anchorCtr="0">
            <a:normAutofit/>
          </a:bodyPr>
          <a:lstStyle/>
          <a:p>
            <a:pPr>
              <a:buClr>
                <a:schemeClr val="tx2"/>
              </a:buClr>
            </a:pPr>
            <a:r>
              <a:rPr lang="en-US" altLang="en-US" sz="3600" b="1" dirty="0" smtClean="0"/>
              <a:t>Low Carbohydrate Diet</a:t>
            </a:r>
          </a:p>
        </p:txBody>
      </p:sp>
      <p:sp>
        <p:nvSpPr>
          <p:cNvPr id="10243" name="Rectangle 3"/>
          <p:cNvSpPr>
            <a:spLocks noGrp="1" noChangeArrowheads="1"/>
          </p:cNvSpPr>
          <p:nvPr>
            <p:ph type="body" idx="1"/>
          </p:nvPr>
        </p:nvSpPr>
        <p:spPr>
          <a:xfrm>
            <a:off x="609600" y="1553849"/>
            <a:ext cx="8153400" cy="4724400"/>
          </a:xfrm>
        </p:spPr>
        <p:txBody>
          <a:bodyPr lIns="90488" tIns="44450" rIns="90488" bIns="44450" anchorCtr="0">
            <a:normAutofit fontScale="85000" lnSpcReduction="20000"/>
          </a:bodyPr>
          <a:lstStyle/>
          <a:p>
            <a:pPr marL="285750" indent="-285750">
              <a:lnSpc>
                <a:spcPct val="120000"/>
              </a:lnSpc>
              <a:spcBef>
                <a:spcPts val="600"/>
              </a:spcBef>
              <a:spcAft>
                <a:spcPts val="600"/>
              </a:spcAft>
              <a:buClr>
                <a:schemeClr val="tx2"/>
              </a:buClr>
            </a:pPr>
            <a:r>
              <a:rPr lang="en-US" altLang="en-US" dirty="0" smtClean="0">
                <a:cs typeface="Times New Roman" pitchFamily="18" charset="0"/>
              </a:rPr>
              <a:t>Initially, &lt; 30 grams of carbohydrates per day </a:t>
            </a:r>
          </a:p>
          <a:p>
            <a:pPr marL="746125" lvl="1" indent="-288925">
              <a:lnSpc>
                <a:spcPct val="120000"/>
              </a:lnSpc>
              <a:spcBef>
                <a:spcPts val="600"/>
              </a:spcBef>
              <a:spcAft>
                <a:spcPts val="600"/>
              </a:spcAft>
              <a:buClr>
                <a:schemeClr val="tx2"/>
              </a:buClr>
            </a:pPr>
            <a:r>
              <a:rPr lang="en-US" altLang="en-US" dirty="0" smtClean="0">
                <a:cs typeface="Times New Roman" pitchFamily="18" charset="0"/>
              </a:rPr>
              <a:t>Unrestricted meat/poultry/seafood and eggs</a:t>
            </a:r>
          </a:p>
          <a:p>
            <a:pPr marL="746125" lvl="1" indent="-288925">
              <a:lnSpc>
                <a:spcPct val="120000"/>
              </a:lnSpc>
              <a:spcBef>
                <a:spcPts val="600"/>
              </a:spcBef>
              <a:spcAft>
                <a:spcPts val="600"/>
              </a:spcAft>
              <a:buClr>
                <a:schemeClr val="tx2"/>
              </a:buClr>
            </a:pPr>
            <a:r>
              <a:rPr lang="en-US" altLang="en-US" dirty="0">
                <a:cs typeface="Times New Roman" pitchFamily="18" charset="0"/>
              </a:rPr>
              <a:t>6</a:t>
            </a:r>
            <a:r>
              <a:rPr lang="en-US" altLang="en-US" dirty="0" smtClean="0">
                <a:cs typeface="Times New Roman" pitchFamily="18" charset="0"/>
              </a:rPr>
              <a:t> </a:t>
            </a:r>
            <a:r>
              <a:rPr lang="en-US" altLang="en-US" dirty="0">
                <a:cs typeface="Times New Roman" pitchFamily="18" charset="0"/>
              </a:rPr>
              <a:t>cups of salad vegetables per day</a:t>
            </a:r>
          </a:p>
          <a:p>
            <a:pPr marL="746125" lvl="1" indent="-288925">
              <a:lnSpc>
                <a:spcPct val="120000"/>
              </a:lnSpc>
              <a:spcBef>
                <a:spcPts val="600"/>
              </a:spcBef>
              <a:spcAft>
                <a:spcPts val="600"/>
              </a:spcAft>
              <a:buClr>
                <a:schemeClr val="tx2"/>
              </a:buClr>
            </a:pPr>
            <a:r>
              <a:rPr lang="en-US" altLang="en-US" dirty="0">
                <a:cs typeface="Times New Roman" pitchFamily="18" charset="0"/>
              </a:rPr>
              <a:t>2</a:t>
            </a:r>
            <a:r>
              <a:rPr lang="en-US" altLang="en-US" dirty="0" smtClean="0">
                <a:cs typeface="Times New Roman" pitchFamily="18" charset="0"/>
              </a:rPr>
              <a:t> cups </a:t>
            </a:r>
            <a:r>
              <a:rPr lang="en-US" altLang="en-US" dirty="0">
                <a:cs typeface="Times New Roman" pitchFamily="18" charset="0"/>
              </a:rPr>
              <a:t>of low-carbohydrate vegetables per day</a:t>
            </a:r>
          </a:p>
          <a:p>
            <a:pPr marL="746125" lvl="1" indent="-288925">
              <a:lnSpc>
                <a:spcPct val="120000"/>
              </a:lnSpc>
              <a:spcBef>
                <a:spcPts val="600"/>
              </a:spcBef>
              <a:spcAft>
                <a:spcPts val="600"/>
              </a:spcAft>
              <a:buClr>
                <a:schemeClr val="tx2"/>
              </a:buClr>
            </a:pPr>
            <a:r>
              <a:rPr lang="en-US" altLang="en-US" dirty="0" smtClean="0">
                <a:cs typeface="Times New Roman" pitchFamily="18" charset="0"/>
              </a:rPr>
              <a:t>Hard cheese, cream, olives, avocado</a:t>
            </a:r>
          </a:p>
          <a:p>
            <a:pPr marL="746125" lvl="1" indent="-288925">
              <a:lnSpc>
                <a:spcPct val="120000"/>
              </a:lnSpc>
              <a:spcBef>
                <a:spcPts val="600"/>
              </a:spcBef>
              <a:spcAft>
                <a:spcPts val="600"/>
              </a:spcAft>
              <a:buClr>
                <a:schemeClr val="tx2"/>
              </a:buClr>
            </a:pPr>
            <a:r>
              <a:rPr lang="en-US" altLang="en-US" dirty="0" smtClean="0">
                <a:cs typeface="Times New Roman" pitchFamily="18" charset="0"/>
              </a:rPr>
              <a:t>Broth</a:t>
            </a:r>
          </a:p>
          <a:p>
            <a:pPr marL="282575" indent="-282575">
              <a:lnSpc>
                <a:spcPct val="120000"/>
              </a:lnSpc>
              <a:spcBef>
                <a:spcPts val="600"/>
              </a:spcBef>
              <a:spcAft>
                <a:spcPts val="600"/>
              </a:spcAft>
              <a:buClr>
                <a:schemeClr val="tx2"/>
              </a:buClr>
            </a:pPr>
            <a:r>
              <a:rPr lang="en-US" altLang="en-US" dirty="0" smtClean="0">
                <a:cs typeface="Times New Roman" pitchFamily="18" charset="0"/>
              </a:rPr>
              <a:t>Calories not restricted</a:t>
            </a:r>
          </a:p>
          <a:p>
            <a:pPr marL="285750" indent="-285750">
              <a:lnSpc>
                <a:spcPct val="120000"/>
              </a:lnSpc>
              <a:spcBef>
                <a:spcPts val="600"/>
              </a:spcBef>
              <a:spcAft>
                <a:spcPts val="600"/>
              </a:spcAft>
              <a:buClr>
                <a:schemeClr val="tx2"/>
              </a:buClr>
            </a:pPr>
            <a:r>
              <a:rPr lang="en-US" altLang="en-US" dirty="0" smtClean="0">
                <a:cs typeface="Times New Roman" pitchFamily="18" charset="0"/>
              </a:rPr>
              <a:t>Add carbohydrates systematically as weight loss goal approached or adherence threatened</a:t>
            </a:r>
          </a:p>
        </p:txBody>
      </p:sp>
    </p:spTree>
    <p:extLst>
      <p:ext uri="{BB962C8B-B14F-4D97-AF65-F5344CB8AC3E}">
        <p14:creationId xmlns:p14="http://schemas.microsoft.com/office/powerpoint/2010/main" val="30949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Clinical Measures</a:t>
            </a: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t>58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01882791"/>
              </p:ext>
            </p:extLst>
          </p:nvPr>
        </p:nvGraphicFramePr>
        <p:xfrm>
          <a:off x="204716" y="1433013"/>
          <a:ext cx="8734567" cy="4865723"/>
        </p:xfrm>
        <a:graphic>
          <a:graphicData uri="http://schemas.openxmlformats.org/drawingml/2006/table">
            <a:tbl>
              <a:tblPr firstCol="1" bandRow="1">
                <a:tableStyleId>{7DF18680-E054-41AD-8BC1-D1AEF772440D}</a:tableStyleId>
              </a:tblPr>
              <a:tblGrid>
                <a:gridCol w="4421875">
                  <a:extLst>
                    <a:ext uri="{9D8B030D-6E8A-4147-A177-3AD203B41FA5}">
                      <a16:colId xmlns:a16="http://schemas.microsoft.com/office/drawing/2014/main" val="20000"/>
                    </a:ext>
                  </a:extLst>
                </a:gridCol>
                <a:gridCol w="1437564">
                  <a:extLst>
                    <a:ext uri="{9D8B030D-6E8A-4147-A177-3AD203B41FA5}">
                      <a16:colId xmlns:a16="http://schemas.microsoft.com/office/drawing/2014/main" val="20001"/>
                    </a:ext>
                  </a:extLst>
                </a:gridCol>
                <a:gridCol w="1437564">
                  <a:extLst>
                    <a:ext uri="{9D8B030D-6E8A-4147-A177-3AD203B41FA5}">
                      <a16:colId xmlns:a16="http://schemas.microsoft.com/office/drawing/2014/main" val="20002"/>
                    </a:ext>
                  </a:extLst>
                </a:gridCol>
                <a:gridCol w="1437564">
                  <a:extLst>
                    <a:ext uri="{9D8B030D-6E8A-4147-A177-3AD203B41FA5}">
                      <a16:colId xmlns:a16="http://schemas.microsoft.com/office/drawing/2014/main" val="20003"/>
                    </a:ext>
                  </a:extLst>
                </a:gridCol>
              </a:tblGrid>
              <a:tr h="1144427">
                <a:tc>
                  <a:txBody>
                    <a:bodyPr/>
                    <a:lstStyle/>
                    <a:p>
                      <a:pPr marL="0" marR="0" fontAlgn="base" hangingPunct="0">
                        <a:spcBef>
                          <a:spcPts val="0"/>
                        </a:spcBef>
                        <a:spcAft>
                          <a:spcPts val="0"/>
                        </a:spcAft>
                      </a:pPr>
                      <a:r>
                        <a:rPr lang="en-US" sz="1800" b="1" dirty="0" smtClean="0">
                          <a:effectLst/>
                          <a:latin typeface="Arial" panose="020B0604020202020204" pitchFamily="34" charset="0"/>
                          <a:cs typeface="Arial" panose="020B0604020202020204" pitchFamily="34" charset="0"/>
                        </a:rPr>
                        <a:t>Variable,</a:t>
                      </a:r>
                      <a:r>
                        <a:rPr lang="en-US" sz="1800" b="1" baseline="0" dirty="0" smtClean="0">
                          <a:effectLst/>
                          <a:latin typeface="Arial" panose="020B0604020202020204" pitchFamily="34" charset="0"/>
                          <a:cs typeface="Arial" panose="020B0604020202020204" pitchFamily="34" charset="0"/>
                        </a:rPr>
                        <a:t> mean (SD)</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All</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263</a:t>
                      </a:r>
                      <a:r>
                        <a:rPr lang="en-US" sz="1800" b="1" dirty="0" smtClean="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WM/SMA</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127)</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SMA</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136)</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0"/>
                  </a:ext>
                </a:extLst>
              </a:tr>
              <a:tr h="465162">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Hemoglobin A</a:t>
                      </a:r>
                      <a:r>
                        <a:rPr lang="en-US" sz="1800" baseline="-25000" dirty="0" smtClean="0">
                          <a:effectLst/>
                          <a:latin typeface="Arial" panose="020B0604020202020204" pitchFamily="34" charset="0"/>
                          <a:cs typeface="Arial" panose="020B0604020202020204" pitchFamily="34" charset="0"/>
                        </a:rPr>
                        <a:t>1c</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9.1 (1.3)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9.0 (1.3)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9.2 (1.3)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1"/>
                  </a:ext>
                </a:extLst>
              </a:tr>
              <a:tr h="465162">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Body weight, </a:t>
                      </a:r>
                      <a:r>
                        <a:rPr lang="en-US" sz="1800" dirty="0">
                          <a:effectLst/>
                          <a:latin typeface="Arial" panose="020B0604020202020204" pitchFamily="34" charset="0"/>
                          <a:cs typeface="Arial" panose="020B0604020202020204" pitchFamily="34" charset="0"/>
                        </a:rPr>
                        <a:t>kg</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108.5 (19.6)</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109.1 (20.7)</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107.9 (18.5)</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2"/>
                  </a:ext>
                </a:extLst>
              </a:tr>
              <a:tr h="465162">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BMI, </a:t>
                      </a:r>
                      <a:r>
                        <a:rPr lang="en-US" sz="1800" dirty="0">
                          <a:effectLst/>
                          <a:latin typeface="Arial" panose="020B0604020202020204" pitchFamily="34" charset="0"/>
                          <a:cs typeface="Arial" panose="020B0604020202020204" pitchFamily="34" charset="0"/>
                        </a:rPr>
                        <a:t>kg/m</a:t>
                      </a:r>
                      <a:r>
                        <a:rPr lang="en-US"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35.3 (5.1)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35.6 (5.4)</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35.0 (4.8)</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3"/>
                  </a:ext>
                </a:extLst>
              </a:tr>
              <a:tr h="465162">
                <a:tc>
                  <a:txBody>
                    <a:bodyPr/>
                    <a:lstStyle/>
                    <a:p>
                      <a:pPr marL="0" marR="0" indent="0">
                        <a:spcBef>
                          <a:spcPts val="0"/>
                        </a:spcBef>
                        <a:spcAft>
                          <a:spcPts val="0"/>
                        </a:spcAft>
                      </a:pPr>
                      <a:r>
                        <a:rPr lang="en-US" sz="1800" dirty="0" smtClean="0">
                          <a:effectLst/>
                          <a:latin typeface="Arial" panose="020B0604020202020204" pitchFamily="34" charset="0"/>
                          <a:cs typeface="Arial" panose="020B0604020202020204" pitchFamily="34" charset="0"/>
                        </a:rPr>
                        <a:t>Number </a:t>
                      </a:r>
                      <a:r>
                        <a:rPr lang="en-US" sz="1800" dirty="0">
                          <a:effectLst/>
                          <a:latin typeface="Arial" panose="020B0604020202020204" pitchFamily="34" charset="0"/>
                          <a:cs typeface="Arial" panose="020B0604020202020204" pitchFamily="34" charset="0"/>
                        </a:rPr>
                        <a:t>of hypoglycemic </a:t>
                      </a:r>
                      <a:r>
                        <a:rPr lang="en-US" sz="1800" dirty="0" smtClean="0">
                          <a:effectLst/>
                          <a:latin typeface="Arial" panose="020B0604020202020204" pitchFamily="34" charset="0"/>
                          <a:cs typeface="Arial" panose="020B0604020202020204" pitchFamily="34" charset="0"/>
                        </a:rPr>
                        <a:t>events</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1.3 (3.2)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1.4 (3.7)</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1.1 (2.7)</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4"/>
                  </a:ext>
                </a:extLst>
              </a:tr>
              <a:tr h="465162">
                <a:tc>
                  <a:txBody>
                    <a:bodyPr/>
                    <a:lstStyle/>
                    <a:p>
                      <a:pPr marL="0" marR="0">
                        <a:spcBef>
                          <a:spcPts val="0"/>
                        </a:spcBef>
                        <a:spcAft>
                          <a:spcPts val="0"/>
                        </a:spcAft>
                      </a:pPr>
                      <a:r>
                        <a:rPr lang="en-US" sz="1800" dirty="0" smtClean="0">
                          <a:effectLst/>
                          <a:latin typeface="Arial" panose="020B0604020202020204" pitchFamily="34" charset="0"/>
                          <a:cs typeface="Arial" panose="020B0604020202020204" pitchFamily="34" charset="0"/>
                        </a:rPr>
                        <a:t>Problem</a:t>
                      </a:r>
                      <a:r>
                        <a:rPr lang="en-US" sz="1800" baseline="0" dirty="0" smtClean="0">
                          <a:effectLst/>
                          <a:latin typeface="Arial" panose="020B0604020202020204" pitchFamily="34" charset="0"/>
                          <a:cs typeface="Arial" panose="020B0604020202020204" pitchFamily="34" charset="0"/>
                        </a:rPr>
                        <a:t> Areas in DM (PAID)</a:t>
                      </a:r>
                      <a:r>
                        <a:rPr lang="en-US" sz="1800" dirty="0" smtClean="0">
                          <a:effectLst/>
                          <a:latin typeface="Arial" panose="020B0604020202020204" pitchFamily="34" charset="0"/>
                          <a:cs typeface="Arial" panose="020B0604020202020204" pitchFamily="34" charset="0"/>
                        </a:rPr>
                        <a:t> score</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30.5 (21.6)</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29.9 (19.9)</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31.0 (23.2)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5"/>
                  </a:ext>
                </a:extLst>
              </a:tr>
              <a:tr h="465162">
                <a:tc>
                  <a:txBody>
                    <a:bodyPr/>
                    <a:lstStyle/>
                    <a:p>
                      <a:pPr marL="0" marR="0">
                        <a:spcBef>
                          <a:spcPts val="0"/>
                        </a:spcBef>
                        <a:spcAft>
                          <a:spcPts val="0"/>
                        </a:spcAft>
                      </a:pPr>
                      <a:r>
                        <a:rPr lang="en-US" sz="1800" dirty="0" smtClean="0">
                          <a:effectLst/>
                          <a:latin typeface="Arial" panose="020B0604020202020204" pitchFamily="34" charset="0"/>
                          <a:cs typeface="Arial" panose="020B0604020202020204" pitchFamily="34" charset="0"/>
                        </a:rPr>
                        <a:t>Diabetes</a:t>
                      </a:r>
                      <a:r>
                        <a:rPr lang="en-US" sz="1800" baseline="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Medication</a:t>
                      </a:r>
                      <a:r>
                        <a:rPr lang="en-US" sz="1800" baseline="0" dirty="0" smtClean="0">
                          <a:effectLst/>
                          <a:latin typeface="Arial" panose="020B0604020202020204" pitchFamily="34" charset="0"/>
                          <a:cs typeface="Arial" panose="020B0604020202020204" pitchFamily="34" charset="0"/>
                        </a:rPr>
                        <a:t> Effect </a:t>
                      </a:r>
                      <a:r>
                        <a:rPr lang="en-US" sz="1800" dirty="0" smtClean="0">
                          <a:effectLst/>
                          <a:latin typeface="Arial" panose="020B0604020202020204" pitchFamily="34" charset="0"/>
                          <a:cs typeface="Arial" panose="020B0604020202020204" pitchFamily="34" charset="0"/>
                        </a:rPr>
                        <a:t>Score (MES)</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2.3 (1.1)</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2.2 (1.1)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2.3 (1.1)</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6"/>
                  </a:ext>
                </a:extLst>
              </a:tr>
              <a:tr h="465162">
                <a:tc>
                  <a:txBody>
                    <a:bodyPr/>
                    <a:lstStyle/>
                    <a:p>
                      <a:pPr marL="0" marR="0">
                        <a:spcBef>
                          <a:spcPts val="0"/>
                        </a:spcBef>
                        <a:spcAft>
                          <a:spcPts val="0"/>
                        </a:spcAft>
                      </a:pPr>
                      <a:r>
                        <a:rPr lang="en-US" sz="1800" dirty="0" smtClean="0">
                          <a:effectLst/>
                          <a:latin typeface="Arial" panose="020B0604020202020204" pitchFamily="34" charset="0"/>
                          <a:cs typeface="Arial" panose="020B0604020202020204" pitchFamily="34" charset="0"/>
                        </a:rPr>
                        <a:t>Taking </a:t>
                      </a:r>
                      <a:r>
                        <a:rPr lang="en-US" sz="1800" dirty="0">
                          <a:effectLst/>
                          <a:latin typeface="Arial" panose="020B0604020202020204" pitchFamily="34" charset="0"/>
                          <a:cs typeface="Arial" panose="020B0604020202020204" pitchFamily="34" charset="0"/>
                        </a:rPr>
                        <a:t>hypertension medication, n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235 (89.4)</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116 (91.3)</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119 (87.5)</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7"/>
                  </a:ext>
                </a:extLst>
              </a:tr>
              <a:tr h="465162">
                <a:tc>
                  <a:txBody>
                    <a:bodyPr/>
                    <a:lstStyle/>
                    <a:p>
                      <a:pPr marL="0" marR="0">
                        <a:spcBef>
                          <a:spcPts val="0"/>
                        </a:spcBef>
                        <a:spcAft>
                          <a:spcPts val="0"/>
                        </a:spcAft>
                      </a:pPr>
                      <a:r>
                        <a:rPr lang="en-US" sz="1800" dirty="0" smtClean="0">
                          <a:effectLst/>
                          <a:latin typeface="Arial" panose="020B0604020202020204" pitchFamily="34" charset="0"/>
                          <a:cs typeface="Arial" panose="020B0604020202020204" pitchFamily="34" charset="0"/>
                        </a:rPr>
                        <a:t>Taking </a:t>
                      </a:r>
                      <a:r>
                        <a:rPr lang="en-US" sz="1800" dirty="0">
                          <a:effectLst/>
                          <a:latin typeface="Arial" panose="020B0604020202020204" pitchFamily="34" charset="0"/>
                          <a:cs typeface="Arial" panose="020B0604020202020204" pitchFamily="34" charset="0"/>
                        </a:rPr>
                        <a:t>cholesterol medication, n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209 (79.5)</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106 (83.5)</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103 (75.7)</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4157353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Diabetes regimen details</a:t>
            </a:r>
            <a:endParaRPr lang="en-US" b="1" dirty="0"/>
          </a:p>
        </p:txBody>
      </p:sp>
      <p:sp>
        <p:nvSpPr>
          <p:cNvPr id="4" name="Slide Number Placeholder 3"/>
          <p:cNvSpPr>
            <a:spLocks noGrp="1"/>
          </p:cNvSpPr>
          <p:nvPr>
            <p:ph type="sldNum" sz="quarter" idx="12"/>
          </p:nvPr>
        </p:nvSpPr>
        <p:spPr/>
        <p:txBody>
          <a:bodyPr/>
          <a:lstStyle/>
          <a:p>
            <a:fld id="{15DE63B1-7AC8-E144-A6E7-AC58FCFF4464}" type="slidenum">
              <a:rPr lang="en-US" smtClean="0">
                <a:solidFill>
                  <a:prstClr val="black">
                    <a:tint val="75000"/>
                  </a:prstClr>
                </a:solidFill>
              </a:rPr>
              <a:pPr/>
              <a:t>59</a:t>
            </a:fld>
            <a:endParaRPr 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77274838"/>
              </p:ext>
            </p:extLst>
          </p:nvPr>
        </p:nvGraphicFramePr>
        <p:xfrm>
          <a:off x="304800" y="1503247"/>
          <a:ext cx="8534400" cy="4774725"/>
        </p:xfrm>
        <a:graphic>
          <a:graphicData uri="http://schemas.openxmlformats.org/drawingml/2006/table">
            <a:tbl>
              <a:tblPr firstCol="1" bandRow="1">
                <a:tableStyleId>{7DF18680-E054-41AD-8BC1-D1AEF772440D}</a:tableStyleId>
              </a:tblPr>
              <a:tblGrid>
                <a:gridCol w="413385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tblGrid>
              <a:tr h="954945">
                <a:tc>
                  <a:txBody>
                    <a:bodyPr/>
                    <a:lstStyle/>
                    <a:p>
                      <a:pPr marL="0" marR="0" fontAlgn="base" hangingPunct="0">
                        <a:spcBef>
                          <a:spcPts val="0"/>
                        </a:spcBef>
                        <a:spcAft>
                          <a:spcPts val="0"/>
                        </a:spcAft>
                      </a:pPr>
                      <a:r>
                        <a:rPr lang="en-US" sz="1800" b="1" dirty="0" smtClean="0">
                          <a:effectLst/>
                          <a:latin typeface="Arial" panose="020B0604020202020204" pitchFamily="34" charset="0"/>
                          <a:cs typeface="Arial" panose="020B0604020202020204" pitchFamily="34" charset="0"/>
                        </a:rPr>
                        <a:t>Variable</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All</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263</a:t>
                      </a:r>
                      <a:r>
                        <a:rPr lang="en-US" sz="1800" b="1" dirty="0" smtClean="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WM/SMA</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127)</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SMA</a:t>
                      </a:r>
                    </a:p>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(n = 136)</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0"/>
                  </a:ext>
                </a:extLst>
              </a:tr>
              <a:tr h="381978">
                <a:tc>
                  <a:txBody>
                    <a:bodyPr/>
                    <a:lstStyle/>
                    <a:p>
                      <a:pPr marL="0" marR="0" indent="0">
                        <a:spcBef>
                          <a:spcPts val="0"/>
                        </a:spcBef>
                        <a:spcAft>
                          <a:spcPts val="0"/>
                        </a:spcAft>
                      </a:pPr>
                      <a:r>
                        <a:rPr lang="en-US" sz="1800" dirty="0">
                          <a:effectLst/>
                          <a:latin typeface="Arial" panose="020B0604020202020204" pitchFamily="34" charset="0"/>
                          <a:cs typeface="Arial" panose="020B0604020202020204" pitchFamily="34" charset="0"/>
                        </a:rPr>
                        <a:t>Diabetes regimen, n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1"/>
                  </a:ext>
                </a:extLst>
              </a:tr>
              <a:tr h="381978">
                <a:tc>
                  <a:txBody>
                    <a:bodyPr/>
                    <a:lstStyle/>
                    <a:p>
                      <a:pPr marL="457200" marR="0">
                        <a:spcBef>
                          <a:spcPts val="0"/>
                        </a:spcBef>
                        <a:spcAft>
                          <a:spcPts val="0"/>
                        </a:spcAft>
                      </a:pPr>
                      <a:r>
                        <a:rPr lang="en-US" sz="1800" b="1" dirty="0">
                          <a:effectLst/>
                          <a:latin typeface="Arial" panose="020B0604020202020204" pitchFamily="34" charset="0"/>
                          <a:cs typeface="Arial" panose="020B0604020202020204" pitchFamily="34" charset="0"/>
                        </a:rPr>
                        <a:t>Metformin</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217 (82.5)</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105 (82.7)</a:t>
                      </a:r>
                      <a:endParaRPr lang="en-US" sz="1800" b="1">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112 (82.4)</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2"/>
                  </a:ext>
                </a:extLst>
              </a:tr>
              <a:tr h="381978">
                <a:tc>
                  <a:txBody>
                    <a:bodyPr/>
                    <a:lstStyle/>
                    <a:p>
                      <a:pPr marL="457200" marR="0">
                        <a:spcBef>
                          <a:spcPts val="0"/>
                        </a:spcBef>
                        <a:spcAft>
                          <a:spcPts val="0"/>
                        </a:spcAft>
                      </a:pPr>
                      <a:r>
                        <a:rPr lang="en-US" sz="1800" b="1" dirty="0">
                          <a:effectLst/>
                          <a:latin typeface="Arial" panose="020B0604020202020204" pitchFamily="34" charset="0"/>
                          <a:cs typeface="Arial" panose="020B0604020202020204" pitchFamily="34" charset="0"/>
                        </a:rPr>
                        <a:t>Sulfonylureas</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119 (45.3)</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53 (41.7)</a:t>
                      </a:r>
                      <a:endParaRPr lang="en-US" sz="1800" b="1">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66 (48.5)</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3"/>
                  </a:ext>
                </a:extLst>
              </a:tr>
              <a:tr h="381978">
                <a:tc>
                  <a:txBody>
                    <a:bodyPr/>
                    <a:lstStyle/>
                    <a:p>
                      <a:pPr marL="457200" marR="0">
                        <a:spcBef>
                          <a:spcPts val="0"/>
                        </a:spcBef>
                        <a:spcAft>
                          <a:spcPts val="0"/>
                        </a:spcAft>
                      </a:pPr>
                      <a:r>
                        <a:rPr lang="en-US" sz="1800" dirty="0">
                          <a:effectLst/>
                          <a:latin typeface="Arial" panose="020B0604020202020204" pitchFamily="34" charset="0"/>
                          <a:cs typeface="Arial" panose="020B0604020202020204" pitchFamily="34" charset="0"/>
                        </a:rPr>
                        <a:t>Thiazolidinedione</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8 (3.0)</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5 (3.9)</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 (2.2)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4"/>
                  </a:ext>
                </a:extLst>
              </a:tr>
              <a:tr h="381978">
                <a:tc>
                  <a:txBody>
                    <a:bodyPr/>
                    <a:lstStyle/>
                    <a:p>
                      <a:pPr marL="457200" marR="0">
                        <a:spcBef>
                          <a:spcPts val="0"/>
                        </a:spcBef>
                        <a:spcAft>
                          <a:spcPts val="0"/>
                        </a:spcAft>
                      </a:pPr>
                      <a:r>
                        <a:rPr lang="en-US" sz="1800" dirty="0">
                          <a:effectLst/>
                          <a:latin typeface="Arial" panose="020B0604020202020204" pitchFamily="34" charset="0"/>
                          <a:cs typeface="Arial" panose="020B0604020202020204" pitchFamily="34" charset="0"/>
                        </a:rPr>
                        <a:t>DDP4 inhibitors</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 (3.8)</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8 (6.3)</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 (1.5)</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5"/>
                  </a:ext>
                </a:extLst>
              </a:tr>
              <a:tr h="381978">
                <a:tc>
                  <a:txBody>
                    <a:bodyPr/>
                    <a:lstStyle/>
                    <a:p>
                      <a:pPr marL="457200" marR="0">
                        <a:spcBef>
                          <a:spcPts val="0"/>
                        </a:spcBef>
                        <a:spcAft>
                          <a:spcPts val="0"/>
                        </a:spcAft>
                      </a:pPr>
                      <a:r>
                        <a:rPr lang="en-US" sz="1800">
                          <a:effectLst/>
                          <a:latin typeface="Arial" panose="020B0604020202020204" pitchFamily="34" charset="0"/>
                          <a:cs typeface="Arial" panose="020B0604020202020204" pitchFamily="34" charset="0"/>
                        </a:rPr>
                        <a:t>GLP-1 receptor agonists</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7 (2.7)</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 (2.4)</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4 (2.9)</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6"/>
                  </a:ext>
                </a:extLst>
              </a:tr>
              <a:tr h="381978">
                <a:tc>
                  <a:txBody>
                    <a:bodyPr/>
                    <a:lstStyle/>
                    <a:p>
                      <a:pPr marL="457200" marR="0">
                        <a:spcBef>
                          <a:spcPts val="0"/>
                        </a:spcBef>
                        <a:spcAft>
                          <a:spcPts val="0"/>
                        </a:spcAft>
                      </a:pPr>
                      <a:r>
                        <a:rPr lang="en-US" sz="1800">
                          <a:effectLst/>
                          <a:latin typeface="Arial" panose="020B0604020202020204" pitchFamily="34" charset="0"/>
                          <a:cs typeface="Arial" panose="020B0604020202020204" pitchFamily="34" charset="0"/>
                        </a:rPr>
                        <a:t>SGLT2 inhibitors</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4 (1.5)</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 (0.8)</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 (2.2)</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7"/>
                  </a:ext>
                </a:extLst>
              </a:tr>
              <a:tr h="381978">
                <a:tc>
                  <a:txBody>
                    <a:bodyPr/>
                    <a:lstStyle/>
                    <a:p>
                      <a:pPr marL="457200" marR="0">
                        <a:spcBef>
                          <a:spcPts val="0"/>
                        </a:spcBef>
                        <a:spcAft>
                          <a:spcPts val="0"/>
                        </a:spcAft>
                      </a:pPr>
                      <a:r>
                        <a:rPr lang="en-US" sz="1800" dirty="0">
                          <a:effectLst/>
                          <a:latin typeface="Arial" panose="020B0604020202020204" pitchFamily="34" charset="0"/>
                          <a:cs typeface="Arial" panose="020B0604020202020204" pitchFamily="34" charset="0"/>
                        </a:rPr>
                        <a:t>No insulin </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101 (38.4)</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51 (40.2)</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50 (36.8)</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8"/>
                  </a:ext>
                </a:extLst>
              </a:tr>
              <a:tr h="381978">
                <a:tc>
                  <a:txBody>
                    <a:bodyPr/>
                    <a:lstStyle/>
                    <a:p>
                      <a:pPr marL="457200" marR="0">
                        <a:spcBef>
                          <a:spcPts val="0"/>
                        </a:spcBef>
                        <a:spcAft>
                          <a:spcPts val="0"/>
                        </a:spcAft>
                      </a:pPr>
                      <a:r>
                        <a:rPr lang="en-US" sz="1800">
                          <a:effectLst/>
                          <a:latin typeface="Arial" panose="020B0604020202020204" pitchFamily="34" charset="0"/>
                          <a:cs typeface="Arial" panose="020B0604020202020204" pitchFamily="34" charset="0"/>
                        </a:rPr>
                        <a:t>Basal insulin alone</a:t>
                      </a:r>
                      <a:endParaRPr lang="en-US" sz="180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65 (24.7)</a:t>
                      </a:r>
                      <a:endParaRPr lang="en-US" sz="1800" b="1">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28 (22.1)</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37 (27.2)</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09"/>
                  </a:ext>
                </a:extLst>
              </a:tr>
              <a:tr h="381978">
                <a:tc>
                  <a:txBody>
                    <a:bodyPr/>
                    <a:lstStyle/>
                    <a:p>
                      <a:pPr marL="457200" marR="0">
                        <a:spcBef>
                          <a:spcPts val="0"/>
                        </a:spcBef>
                        <a:spcAft>
                          <a:spcPts val="0"/>
                        </a:spcAft>
                      </a:pPr>
                      <a:r>
                        <a:rPr lang="en-US" sz="1800" dirty="0">
                          <a:effectLst/>
                          <a:latin typeface="Arial" panose="020B0604020202020204" pitchFamily="34" charset="0"/>
                          <a:cs typeface="Arial" panose="020B0604020202020204" pitchFamily="34" charset="0"/>
                        </a:rPr>
                        <a:t>Prandial +/- Basal insulin</a:t>
                      </a:r>
                      <a:endParaRPr lang="en-US" sz="1800"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97 (36.9)</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48 (37.8)</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49 (36.0)</a:t>
                      </a:r>
                      <a:endParaRPr lang="en-US" sz="1800" b="1" dirty="0">
                        <a:effectLst/>
                        <a:latin typeface="Arial" panose="020B0604020202020204" pitchFamily="34" charset="0"/>
                        <a:ea typeface="Times New Roman"/>
                        <a:cs typeface="Arial" panose="020B0604020202020204" pitchFamily="34" charset="0"/>
                      </a:endParaRPr>
                    </a:p>
                  </a:txBody>
                  <a:tcPr marL="29252" marR="29252"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419495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6558"/>
            <a:ext cx="8507691" cy="765631"/>
          </a:xfrm>
        </p:spPr>
        <p:txBody>
          <a:bodyPr>
            <a:noAutofit/>
          </a:bodyPr>
          <a:lstStyle/>
          <a:p>
            <a:r>
              <a:rPr lang="en-US" sz="3200" b="1" dirty="0" smtClean="0"/>
              <a:t>Shared Medical Appointments (SMAs)</a:t>
            </a:r>
            <a:endParaRPr lang="en-US" sz="3200" b="1" dirty="0"/>
          </a:p>
        </p:txBody>
      </p:sp>
      <p:sp>
        <p:nvSpPr>
          <p:cNvPr id="3" name="Content Placeholder 2"/>
          <p:cNvSpPr>
            <a:spLocks noGrp="1"/>
          </p:cNvSpPr>
          <p:nvPr>
            <p:ph idx="1"/>
          </p:nvPr>
        </p:nvSpPr>
        <p:spPr>
          <a:xfrm>
            <a:off x="457200" y="1360714"/>
            <a:ext cx="8229600" cy="4655087"/>
          </a:xfrm>
        </p:spPr>
        <p:txBody>
          <a:bodyPr>
            <a:normAutofit fontScale="85000" lnSpcReduction="20000"/>
          </a:bodyPr>
          <a:lstStyle/>
          <a:p>
            <a:pPr>
              <a:spcBef>
                <a:spcPts val="1200"/>
              </a:spcBef>
              <a:spcAft>
                <a:spcPts val="600"/>
              </a:spcAft>
            </a:pPr>
            <a:r>
              <a:rPr lang="en-US" dirty="0" smtClean="0"/>
              <a:t>Health </a:t>
            </a:r>
            <a:r>
              <a:rPr lang="en-US" dirty="0"/>
              <a:t>care system </a:t>
            </a:r>
            <a:r>
              <a:rPr lang="en-US" dirty="0" smtClean="0"/>
              <a:t>redesign involving group meetings </a:t>
            </a:r>
            <a:r>
              <a:rPr lang="en-US" dirty="0"/>
              <a:t>of patients </a:t>
            </a:r>
            <a:r>
              <a:rPr lang="en-US" dirty="0" smtClean="0"/>
              <a:t>with a </a:t>
            </a:r>
            <a:r>
              <a:rPr lang="en-US" dirty="0"/>
              <a:t>common chronic </a:t>
            </a:r>
            <a:r>
              <a:rPr lang="en-US" dirty="0" smtClean="0"/>
              <a:t>condition</a:t>
            </a:r>
          </a:p>
          <a:p>
            <a:pPr>
              <a:spcBef>
                <a:spcPts val="1200"/>
              </a:spcBef>
              <a:spcAft>
                <a:spcPts val="600"/>
              </a:spcAft>
            </a:pPr>
            <a:r>
              <a:rPr lang="en-US" dirty="0" smtClean="0"/>
              <a:t>Meetings provide education</a:t>
            </a:r>
            <a:r>
              <a:rPr lang="en-US" dirty="0"/>
              <a:t>, self-management enhancement, and medication </a:t>
            </a:r>
            <a:r>
              <a:rPr lang="en-US" dirty="0" smtClean="0"/>
              <a:t>management</a:t>
            </a:r>
          </a:p>
          <a:p>
            <a:pPr>
              <a:spcBef>
                <a:spcPts val="1200"/>
              </a:spcBef>
              <a:spcAft>
                <a:spcPts val="600"/>
              </a:spcAft>
            </a:pPr>
            <a:r>
              <a:rPr lang="en-US" dirty="0"/>
              <a:t>VA QUERI </a:t>
            </a:r>
            <a:r>
              <a:rPr lang="en-US" dirty="0" smtClean="0"/>
              <a:t>meta-analysis showed SMAs improve: </a:t>
            </a:r>
          </a:p>
          <a:p>
            <a:pPr lvl="1">
              <a:spcBef>
                <a:spcPts val="1200"/>
              </a:spcBef>
              <a:spcAft>
                <a:spcPts val="600"/>
              </a:spcAft>
            </a:pPr>
            <a:r>
              <a:rPr lang="en-US" dirty="0" smtClean="0"/>
              <a:t>Hemoglobin A1c by 0.5% </a:t>
            </a:r>
          </a:p>
          <a:p>
            <a:pPr lvl="1">
              <a:spcBef>
                <a:spcPts val="1200"/>
              </a:spcBef>
              <a:spcAft>
                <a:spcPts val="600"/>
              </a:spcAft>
            </a:pPr>
            <a:r>
              <a:rPr lang="en-US" dirty="0" smtClean="0"/>
              <a:t>Systolic blood pressure by 5 mmHg</a:t>
            </a:r>
          </a:p>
          <a:p>
            <a:pPr>
              <a:spcBef>
                <a:spcPts val="1200"/>
              </a:spcBef>
              <a:spcAft>
                <a:spcPts val="600"/>
              </a:spcAft>
            </a:pPr>
            <a:r>
              <a:rPr lang="en-US" dirty="0"/>
              <a:t>VHA </a:t>
            </a:r>
            <a:r>
              <a:rPr lang="en-US" dirty="0" smtClean="0"/>
              <a:t>has implemented </a:t>
            </a:r>
            <a:r>
              <a:rPr lang="en-US" dirty="0"/>
              <a:t>SMAs for </a:t>
            </a:r>
            <a:r>
              <a:rPr lang="en-US" dirty="0" smtClean="0"/>
              <a:t>management of </a:t>
            </a:r>
            <a:r>
              <a:rPr lang="en-US" dirty="0"/>
              <a:t>type 2 DM at selected </a:t>
            </a:r>
            <a:r>
              <a:rPr lang="en-US" dirty="0" smtClean="0"/>
              <a:t>sites</a:t>
            </a:r>
            <a:endParaRPr lang="en-US" dirty="0"/>
          </a:p>
        </p:txBody>
      </p:sp>
      <p:sp>
        <p:nvSpPr>
          <p:cNvPr id="4" name="TextBox 3"/>
          <p:cNvSpPr txBox="1"/>
          <p:nvPr/>
        </p:nvSpPr>
        <p:spPr>
          <a:xfrm>
            <a:off x="1543668" y="6138435"/>
            <a:ext cx="6994351" cy="369332"/>
          </a:xfrm>
          <a:prstGeom prst="rect">
            <a:avLst/>
          </a:prstGeom>
          <a:noFill/>
        </p:spPr>
        <p:txBody>
          <a:bodyPr wrap="none" rtlCol="0">
            <a:spAutoFit/>
          </a:bodyPr>
          <a:lstStyle/>
          <a:p>
            <a:pPr algn="r" eaLnBrk="0" fontAlgn="base" hangingPunct="0">
              <a:spcBef>
                <a:spcPct val="0"/>
              </a:spcBef>
              <a:spcAft>
                <a:spcPct val="0"/>
              </a:spcAft>
            </a:pPr>
            <a:r>
              <a:rPr lang="en-US" b="1" i="1" dirty="0">
                <a:solidFill>
                  <a:schemeClr val="accent1">
                    <a:lumMod val="60000"/>
                    <a:lumOff val="40000"/>
                  </a:schemeClr>
                </a:solidFill>
                <a:latin typeface="Arial" panose="020B0604020202020204" pitchFamily="34" charset="0"/>
                <a:cs typeface="Arial" panose="020B0604020202020204" pitchFamily="34" charset="0"/>
              </a:rPr>
              <a:t>Edelman D et al. Washington, DC: </a:t>
            </a:r>
            <a:r>
              <a:rPr lang="en-US" b="1" i="1" dirty="0" err="1">
                <a:solidFill>
                  <a:schemeClr val="accent1">
                    <a:lumMod val="60000"/>
                    <a:lumOff val="40000"/>
                  </a:schemeClr>
                </a:solidFill>
                <a:latin typeface="Arial" panose="020B0604020202020204" pitchFamily="34" charset="0"/>
                <a:cs typeface="Arial" panose="020B0604020202020204" pitchFamily="34" charset="0"/>
              </a:rPr>
              <a:t>Dept</a:t>
            </a:r>
            <a:r>
              <a:rPr lang="en-US" b="1" i="1" dirty="0">
                <a:solidFill>
                  <a:schemeClr val="accent1">
                    <a:lumMod val="60000"/>
                    <a:lumOff val="40000"/>
                  </a:schemeClr>
                </a:solidFill>
                <a:latin typeface="Arial" panose="020B0604020202020204" pitchFamily="34" charset="0"/>
                <a:cs typeface="Arial" panose="020B0604020202020204" pitchFamily="34" charset="0"/>
              </a:rPr>
              <a:t> Veterans Affairs; 2012.</a:t>
            </a:r>
          </a:p>
        </p:txBody>
      </p:sp>
      <p:sp>
        <p:nvSpPr>
          <p:cNvPr id="5" name="Slide Number Placeholder 3"/>
          <p:cNvSpPr>
            <a:spLocks noGrp="1"/>
          </p:cNvSpPr>
          <p:nvPr>
            <p:ph type="sldNum" sz="quarter" idx="12"/>
          </p:nvPr>
        </p:nvSpPr>
        <p:spPr>
          <a:xfrm>
            <a:off x="6553200" y="6356350"/>
            <a:ext cx="2133600" cy="365125"/>
          </a:xfrm>
        </p:spPr>
        <p:txBody>
          <a:bodyPr/>
          <a:lstStyle/>
          <a:p>
            <a:fld id="{15DE63B1-7AC8-E144-A6E7-AC58FCFF4464}" type="slidenum">
              <a:rPr lang="en-US" smtClean="0"/>
              <a:t>6</a:t>
            </a:fld>
            <a:endParaRPr lang="en-US" dirty="0"/>
          </a:p>
        </p:txBody>
      </p:sp>
    </p:spTree>
    <p:extLst>
      <p:ext uri="{BB962C8B-B14F-4D97-AF65-F5344CB8AC3E}">
        <p14:creationId xmlns:p14="http://schemas.microsoft.com/office/powerpoint/2010/main" val="89381122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Main Outcomes</a:t>
            </a:r>
            <a:endParaRPr lang="en-US" b="1" dirty="0"/>
          </a:p>
        </p:txBody>
      </p:sp>
      <p:sp>
        <p:nvSpPr>
          <p:cNvPr id="3" name="Slide Number Placeholder 2"/>
          <p:cNvSpPr>
            <a:spLocks noGrp="1"/>
          </p:cNvSpPr>
          <p:nvPr>
            <p:ph type="sldNum" sz="quarter" idx="12"/>
          </p:nvPr>
        </p:nvSpPr>
        <p:spPr/>
        <p:txBody>
          <a:bodyPr/>
          <a:lstStyle/>
          <a:p>
            <a:fld id="{15DE63B1-7AC8-E144-A6E7-AC58FCFF4464}" type="slidenum">
              <a:rPr lang="en-US" smtClean="0"/>
              <a:t>60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93850890"/>
              </p:ext>
            </p:extLst>
          </p:nvPr>
        </p:nvGraphicFramePr>
        <p:xfrm>
          <a:off x="457200" y="1705970"/>
          <a:ext cx="8229601" cy="4678706"/>
        </p:xfrm>
        <a:graphic>
          <a:graphicData uri="http://schemas.openxmlformats.org/drawingml/2006/table">
            <a:tbl>
              <a:tblPr firstRow="1" firstCol="1" bandRow="1">
                <a:tableStyleId>{7DF18680-E054-41AD-8BC1-D1AEF772440D}</a:tableStyleId>
              </a:tblPr>
              <a:tblGrid>
                <a:gridCol w="2974614">
                  <a:extLst>
                    <a:ext uri="{9D8B030D-6E8A-4147-A177-3AD203B41FA5}">
                      <a16:colId xmlns:a16="http://schemas.microsoft.com/office/drawing/2014/main" val="20000"/>
                    </a:ext>
                  </a:extLst>
                </a:gridCol>
                <a:gridCol w="1313922">
                  <a:extLst>
                    <a:ext uri="{9D8B030D-6E8A-4147-A177-3AD203B41FA5}">
                      <a16:colId xmlns:a16="http://schemas.microsoft.com/office/drawing/2014/main" val="20001"/>
                    </a:ext>
                  </a:extLst>
                </a:gridCol>
                <a:gridCol w="1282271">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012874">
                  <a:extLst>
                    <a:ext uri="{9D8B030D-6E8A-4147-A177-3AD203B41FA5}">
                      <a16:colId xmlns:a16="http://schemas.microsoft.com/office/drawing/2014/main" val="20004"/>
                    </a:ext>
                  </a:extLst>
                </a:gridCol>
              </a:tblGrid>
              <a:tr h="855056">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Measurement</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WM/SMA</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SMA</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Mean Difference </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(95% CI)</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 Value</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0"/>
                  </a:ext>
                </a:extLst>
              </a:tr>
              <a:tr h="382365">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Hemoglobin A1c,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tc>
                <a:extLst>
                  <a:ext uri="{0D108BD9-81ED-4DB2-BD59-A6C34878D82A}">
                    <a16:rowId xmlns:a16="http://schemas.microsoft.com/office/drawing/2014/main" val="10001"/>
                  </a:ext>
                </a:extLst>
              </a:tr>
              <a:tr h="382365">
                <a:tc>
                  <a:txBody>
                    <a:bodyPr/>
                    <a:lstStyle/>
                    <a:p>
                      <a:pPr marL="44577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Baseline</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9.1</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9.1</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2"/>
                  </a:ext>
                </a:extLst>
              </a:tr>
              <a:tr h="382365">
                <a:tc>
                  <a:txBody>
                    <a:bodyPr/>
                    <a:lstStyle/>
                    <a:p>
                      <a:pPr marL="44577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16 </a:t>
                      </a:r>
                      <a:r>
                        <a:rPr lang="en-US" sz="1600" dirty="0" err="1">
                          <a:effectLst/>
                          <a:latin typeface="Arial" panose="020B0604020202020204" pitchFamily="34" charset="0"/>
                          <a:cs typeface="Arial" panose="020B0604020202020204" pitchFamily="34" charset="0"/>
                        </a:rPr>
                        <a:t>wk</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7.4</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8.1</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-0.7 (-1.0, -0.4)</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3"/>
                  </a:ext>
                </a:extLst>
              </a:tr>
              <a:tr h="382365">
                <a:tc>
                  <a:txBody>
                    <a:bodyPr/>
                    <a:lstStyle/>
                    <a:p>
                      <a:pPr marL="44577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32 wk</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7.8</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8.3</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-0.5 (-0.8, -0.1)</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4"/>
                  </a:ext>
                </a:extLst>
              </a:tr>
              <a:tr h="382365">
                <a:tc>
                  <a:txBody>
                    <a:bodyPr/>
                    <a:lstStyle/>
                    <a:p>
                      <a:pPr marL="44577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48 wk</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8.2</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8.3</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-0.1 (-0.5, 0.2</a:t>
                      </a:r>
                      <a:r>
                        <a:rPr lang="en-US" sz="1600" dirty="0" smtClean="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0.47</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5"/>
                  </a:ext>
                </a:extLst>
              </a:tr>
              <a:tr h="382365">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Body weight, kg</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6"/>
                  </a:ext>
                </a:extLst>
              </a:tr>
              <a:tr h="382365">
                <a:tc>
                  <a:txBody>
                    <a:bodyPr/>
                    <a:lstStyle/>
                    <a:p>
                      <a:pPr marL="217170" marR="0" indent="211455">
                        <a:lnSpc>
                          <a:spcPct val="115000"/>
                        </a:lnSpc>
                        <a:spcBef>
                          <a:spcPts val="0"/>
                        </a:spcBef>
                        <a:spcAft>
                          <a:spcPts val="0"/>
                        </a:spcAft>
                      </a:pPr>
                      <a:r>
                        <a:rPr lang="en-US" sz="1600">
                          <a:effectLst/>
                          <a:latin typeface="Arial" panose="020B0604020202020204" pitchFamily="34" charset="0"/>
                          <a:cs typeface="Arial" panose="020B0604020202020204" pitchFamily="34" charset="0"/>
                        </a:rPr>
                        <a:t>Baseline</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108.4</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108.4</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7"/>
                  </a:ext>
                </a:extLst>
              </a:tr>
              <a:tr h="382365">
                <a:tc>
                  <a:txBody>
                    <a:bodyPr/>
                    <a:lstStyle/>
                    <a:p>
                      <a:pPr marL="217170" marR="0" indent="211455">
                        <a:lnSpc>
                          <a:spcPct val="115000"/>
                        </a:lnSpc>
                        <a:spcBef>
                          <a:spcPts val="0"/>
                        </a:spcBef>
                        <a:spcAft>
                          <a:spcPts val="0"/>
                        </a:spcAft>
                      </a:pPr>
                      <a:r>
                        <a:rPr lang="en-US" sz="1600">
                          <a:effectLst/>
                          <a:latin typeface="Arial" panose="020B0604020202020204" pitchFamily="34" charset="0"/>
                          <a:cs typeface="Arial" panose="020B0604020202020204" pitchFamily="34" charset="0"/>
                        </a:rPr>
                        <a:t>16 wk</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103.7</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108.7</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-5.0 (-5.9, -4.1)</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8"/>
                  </a:ext>
                </a:extLst>
              </a:tr>
              <a:tr h="382365">
                <a:tc>
                  <a:txBody>
                    <a:bodyPr/>
                    <a:lstStyle/>
                    <a:p>
                      <a:pPr marL="217170" marR="0" indent="211455">
                        <a:lnSpc>
                          <a:spcPct val="115000"/>
                        </a:lnSpc>
                        <a:spcBef>
                          <a:spcPts val="0"/>
                        </a:spcBef>
                        <a:spcAft>
                          <a:spcPts val="0"/>
                        </a:spcAft>
                      </a:pPr>
                      <a:r>
                        <a:rPr lang="en-US" sz="1600">
                          <a:effectLst/>
                          <a:latin typeface="Arial" panose="020B0604020202020204" pitchFamily="34" charset="0"/>
                          <a:cs typeface="Arial" panose="020B0604020202020204" pitchFamily="34" charset="0"/>
                        </a:rPr>
                        <a:t>32 wk</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102.3</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108.5</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t>
                      </a:r>
                      <a:r>
                        <a:rPr lang="en-US" sz="1600" dirty="0" smtClean="0">
                          <a:effectLst/>
                          <a:latin typeface="Arial" panose="020B0604020202020204" pitchFamily="34" charset="0"/>
                          <a:cs typeface="Arial" panose="020B0604020202020204" pitchFamily="34" charset="0"/>
                        </a:rPr>
                        <a:t>6.2 (-</a:t>
                      </a:r>
                      <a:r>
                        <a:rPr lang="en-US" sz="1600" dirty="0">
                          <a:effectLst/>
                          <a:latin typeface="Arial" panose="020B0604020202020204" pitchFamily="34" charset="0"/>
                          <a:cs typeface="Arial" panose="020B0604020202020204" pitchFamily="34" charset="0"/>
                        </a:rPr>
                        <a:t>7.6, -4.9)</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09"/>
                  </a:ext>
                </a:extLst>
              </a:tr>
              <a:tr h="382365">
                <a:tc>
                  <a:txBody>
                    <a:bodyPr/>
                    <a:lstStyle/>
                    <a:p>
                      <a:pPr marL="217170" marR="0" indent="211455">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48 </a:t>
                      </a:r>
                      <a:r>
                        <a:rPr lang="en-US" sz="1600" dirty="0" err="1">
                          <a:effectLst/>
                          <a:latin typeface="Arial" panose="020B0604020202020204" pitchFamily="34" charset="0"/>
                          <a:cs typeface="Arial" panose="020B0604020202020204" pitchFamily="34" charset="0"/>
                        </a:rPr>
                        <a:t>wk</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104.3</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108.0</a:t>
                      </a:r>
                      <a:endParaRPr lang="en-US" sz="160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t>
                      </a:r>
                      <a:r>
                        <a:rPr lang="en-US" sz="1600" dirty="0" smtClean="0">
                          <a:effectLst/>
                          <a:latin typeface="Arial" panose="020B0604020202020204" pitchFamily="34" charset="0"/>
                          <a:cs typeface="Arial" panose="020B0604020202020204" pitchFamily="34" charset="0"/>
                        </a:rPr>
                        <a:t>3.7 (-</a:t>
                      </a:r>
                      <a:r>
                        <a:rPr lang="en-US" sz="1600" dirty="0">
                          <a:effectLst/>
                          <a:latin typeface="Arial" panose="020B0604020202020204" pitchFamily="34" charset="0"/>
                          <a:cs typeface="Arial" panose="020B0604020202020204" pitchFamily="34" charset="0"/>
                        </a:rPr>
                        <a:t>5.5,  -1.9)</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&lt;0.0001</a:t>
                      </a:r>
                      <a:endParaRPr lang="en-US" sz="1600" dirty="0">
                        <a:effectLst/>
                        <a:latin typeface="Arial" panose="020B0604020202020204" pitchFamily="34" charset="0"/>
                        <a:ea typeface="Times New Roman"/>
                        <a:cs typeface="Arial" panose="020B0604020202020204" pitchFamily="34" charset="0"/>
                      </a:endParaRPr>
                    </a:p>
                  </a:txBody>
                  <a:tcPr marL="60266" marR="60266"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2476991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fld id="{15DE63B1-7AC8-E144-A6E7-AC58FCFF4464}" type="slidenum">
              <a:rPr lang="en-US" smtClean="0"/>
              <a:t>61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88239095"/>
              </p:ext>
            </p:extLst>
          </p:nvPr>
        </p:nvGraphicFramePr>
        <p:xfrm>
          <a:off x="781052" y="146989"/>
          <a:ext cx="7581899" cy="6601231"/>
        </p:xfrm>
        <a:graphic>
          <a:graphicData uri="http://schemas.openxmlformats.org/drawingml/2006/table">
            <a:tbl>
              <a:tblPr firstRow="1" firstCol="1" bandRow="1">
                <a:tableStyleId>{7DF18680-E054-41AD-8BC1-D1AEF772440D}</a:tableStyleId>
              </a:tblPr>
              <a:tblGrid>
                <a:gridCol w="2855961">
                  <a:extLst>
                    <a:ext uri="{9D8B030D-6E8A-4147-A177-3AD203B41FA5}">
                      <a16:colId xmlns:a16="http://schemas.microsoft.com/office/drawing/2014/main" val="20000"/>
                    </a:ext>
                  </a:extLst>
                </a:gridCol>
                <a:gridCol w="1261510">
                  <a:extLst>
                    <a:ext uri="{9D8B030D-6E8A-4147-A177-3AD203B41FA5}">
                      <a16:colId xmlns:a16="http://schemas.microsoft.com/office/drawing/2014/main" val="20001"/>
                    </a:ext>
                  </a:extLst>
                </a:gridCol>
                <a:gridCol w="1231121">
                  <a:extLst>
                    <a:ext uri="{9D8B030D-6E8A-4147-A177-3AD203B41FA5}">
                      <a16:colId xmlns:a16="http://schemas.microsoft.com/office/drawing/2014/main" val="20002"/>
                    </a:ext>
                  </a:extLst>
                </a:gridCol>
                <a:gridCol w="1580266">
                  <a:extLst>
                    <a:ext uri="{9D8B030D-6E8A-4147-A177-3AD203B41FA5}">
                      <a16:colId xmlns:a16="http://schemas.microsoft.com/office/drawing/2014/main" val="20003"/>
                    </a:ext>
                  </a:extLst>
                </a:gridCol>
                <a:gridCol w="653041">
                  <a:extLst>
                    <a:ext uri="{9D8B030D-6E8A-4147-A177-3AD203B41FA5}">
                      <a16:colId xmlns:a16="http://schemas.microsoft.com/office/drawing/2014/main" val="20004"/>
                    </a:ext>
                  </a:extLst>
                </a:gridCol>
              </a:tblGrid>
              <a:tr h="361975">
                <a:tc>
                  <a:txBody>
                    <a:bodyPr/>
                    <a:lstStyle/>
                    <a:p>
                      <a:pPr marL="0" marR="0">
                        <a:lnSpc>
                          <a:spcPct val="115000"/>
                        </a:lnSpc>
                        <a:spcBef>
                          <a:spcPts val="0"/>
                        </a:spcBef>
                        <a:spcAft>
                          <a:spcPts val="0"/>
                        </a:spcAft>
                      </a:pPr>
                      <a:r>
                        <a:rPr lang="en-US" sz="1000">
                          <a:effectLst/>
                        </a:rPr>
                        <a:t>Measurement</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Weight Group</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Medication Group</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Mean Difference (Weight − Medication) (95% CI)</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P Value</a:t>
                      </a:r>
                      <a:endParaRPr lang="en-US" sz="1050">
                        <a:effectLst/>
                        <a:latin typeface="Times"/>
                        <a:ea typeface="Times New Roman"/>
                        <a:cs typeface="Times New Roman"/>
                      </a:endParaRPr>
                    </a:p>
                  </a:txBody>
                  <a:tcPr marL="36402" marR="36402" marT="0" marB="0"/>
                </a:tc>
                <a:extLst>
                  <a:ext uri="{0D108BD9-81ED-4DB2-BD59-A6C34878D82A}">
                    <a16:rowId xmlns:a16="http://schemas.microsoft.com/office/drawing/2014/main" val="10000"/>
                  </a:ext>
                </a:extLst>
              </a:tr>
              <a:tr h="157380">
                <a:tc>
                  <a:txBody>
                    <a:bodyPr/>
                    <a:lstStyle/>
                    <a:p>
                      <a:pPr marL="0" marR="0">
                        <a:lnSpc>
                          <a:spcPct val="115000"/>
                        </a:lnSpc>
                        <a:spcBef>
                          <a:spcPts val="0"/>
                        </a:spcBef>
                        <a:spcAft>
                          <a:spcPts val="0"/>
                        </a:spcAft>
                      </a:pPr>
                      <a:r>
                        <a:rPr lang="en-US" sz="1000">
                          <a:effectLst/>
                        </a:rPr>
                        <a:t>SBP</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extLst>
                  <a:ext uri="{0D108BD9-81ED-4DB2-BD59-A6C34878D82A}">
                    <a16:rowId xmlns:a16="http://schemas.microsoft.com/office/drawing/2014/main" val="10001"/>
                  </a:ext>
                </a:extLst>
              </a:tr>
              <a:tr h="157380">
                <a:tc>
                  <a:txBody>
                    <a:bodyPr/>
                    <a:lstStyle/>
                    <a:p>
                      <a:pPr marL="445770" marR="0">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129.6</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129.6</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2"/>
                  </a:ext>
                </a:extLst>
              </a:tr>
              <a:tr h="157380">
                <a:tc>
                  <a:txBody>
                    <a:bodyPr/>
                    <a:lstStyle/>
                    <a:p>
                      <a:pPr marL="445770" marR="0">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130.0</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300"/>
                        </a:spcBef>
                        <a:spcAft>
                          <a:spcPts val="300"/>
                        </a:spcAft>
                      </a:pPr>
                      <a:r>
                        <a:rPr lang="en-US" sz="1000">
                          <a:effectLst/>
                        </a:rPr>
                        <a:t>130.4</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-0.4(-3.8,3.0)</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3"/>
                  </a:ext>
                </a:extLst>
              </a:tr>
              <a:tr h="157380">
                <a:tc>
                  <a:txBody>
                    <a:bodyPr/>
                    <a:lstStyle/>
                    <a:p>
                      <a:pPr marL="445770" marR="0">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130.9</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130.5</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0.3(-3.5,4.1)</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4"/>
                  </a:ext>
                </a:extLst>
              </a:tr>
              <a:tr h="157380">
                <a:tc>
                  <a:txBody>
                    <a:bodyPr/>
                    <a:lstStyle/>
                    <a:p>
                      <a:pPr marL="445770" marR="0">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132.1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129.9</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2.2(-2.2,6.5)</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0.32</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5"/>
                  </a:ext>
                </a:extLst>
              </a:tr>
              <a:tr h="157380">
                <a:tc>
                  <a:txBody>
                    <a:bodyPr/>
                    <a:lstStyle/>
                    <a:p>
                      <a:pPr marL="0" marR="0">
                        <a:lnSpc>
                          <a:spcPct val="115000"/>
                        </a:lnSpc>
                        <a:spcBef>
                          <a:spcPts val="0"/>
                        </a:spcBef>
                        <a:spcAft>
                          <a:spcPts val="0"/>
                        </a:spcAft>
                      </a:pPr>
                      <a:r>
                        <a:rPr lang="en-US" sz="1000">
                          <a:effectLst/>
                        </a:rPr>
                        <a:t>DBP</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extLst>
                  <a:ext uri="{0D108BD9-81ED-4DB2-BD59-A6C34878D82A}">
                    <a16:rowId xmlns:a16="http://schemas.microsoft.com/office/drawing/2014/main" val="10006"/>
                  </a:ext>
                </a:extLst>
              </a:tr>
              <a:tr h="157380">
                <a:tc>
                  <a:txBody>
                    <a:bodyPr/>
                    <a:lstStyle/>
                    <a:p>
                      <a:pPr marL="445770" marR="0">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79.0</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79.0</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7"/>
                  </a:ext>
                </a:extLst>
              </a:tr>
              <a:tr h="157380">
                <a:tc>
                  <a:txBody>
                    <a:bodyPr/>
                    <a:lstStyle/>
                    <a:p>
                      <a:pPr marL="445770" marR="0">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78.5</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78.2</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0.3(-0.7,1.3)</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8"/>
                  </a:ext>
                </a:extLst>
              </a:tr>
              <a:tr h="157380">
                <a:tc>
                  <a:txBody>
                    <a:bodyPr/>
                    <a:lstStyle/>
                    <a:p>
                      <a:pPr marL="445770" marR="0">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78.1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77.5</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0.6(-1.4,2.7)</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09"/>
                  </a:ext>
                </a:extLst>
              </a:tr>
              <a:tr h="157380">
                <a:tc>
                  <a:txBody>
                    <a:bodyPr/>
                    <a:lstStyle/>
                    <a:p>
                      <a:pPr marL="445770" marR="0">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77.7</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76.7</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0.9(-2.2,4.0)</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0.56</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0"/>
                  </a:ext>
                </a:extLst>
              </a:tr>
              <a:tr h="157380">
                <a:tc>
                  <a:txBody>
                    <a:bodyPr/>
                    <a:lstStyle/>
                    <a:p>
                      <a:pPr marL="0" marR="0">
                        <a:lnSpc>
                          <a:spcPct val="115000"/>
                        </a:lnSpc>
                        <a:spcBef>
                          <a:spcPts val="0"/>
                        </a:spcBef>
                        <a:spcAft>
                          <a:spcPts val="0"/>
                        </a:spcAft>
                      </a:pPr>
                      <a:r>
                        <a:rPr lang="en-US" sz="1000">
                          <a:effectLst/>
                        </a:rPr>
                        <a:t>LDL</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extLst>
                  <a:ext uri="{0D108BD9-81ED-4DB2-BD59-A6C34878D82A}">
                    <a16:rowId xmlns:a16="http://schemas.microsoft.com/office/drawing/2014/main" val="10011"/>
                  </a:ext>
                </a:extLst>
              </a:tr>
              <a:tr h="157380">
                <a:tc>
                  <a:txBody>
                    <a:bodyPr/>
                    <a:lstStyle/>
                    <a:p>
                      <a:pPr marL="445770" marR="0">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91.3</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91.3</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2"/>
                  </a:ext>
                </a:extLst>
              </a:tr>
              <a:tr h="157380">
                <a:tc>
                  <a:txBody>
                    <a:bodyPr/>
                    <a:lstStyle/>
                    <a:p>
                      <a:pPr marL="445770" marR="0">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89.3</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89.3</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-0.0 (-5.1,5.1)</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3"/>
                  </a:ext>
                </a:extLst>
              </a:tr>
              <a:tr h="157380">
                <a:tc>
                  <a:txBody>
                    <a:bodyPr/>
                    <a:lstStyle/>
                    <a:p>
                      <a:pPr marL="445770" marR="0">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90.3</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90.0</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0.4 (-5.8,6.5)</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4"/>
                  </a:ext>
                </a:extLst>
              </a:tr>
              <a:tr h="157380">
                <a:tc>
                  <a:txBody>
                    <a:bodyPr/>
                    <a:lstStyle/>
                    <a:p>
                      <a:pPr marL="445770" marR="0">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94.5</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93.3</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1.2 (-5.9,8.2)</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0.75</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5"/>
                  </a:ext>
                </a:extLst>
              </a:tr>
              <a:tr h="157380">
                <a:tc>
                  <a:txBody>
                    <a:bodyPr/>
                    <a:lstStyle/>
                    <a:p>
                      <a:pPr marL="0" marR="0">
                        <a:lnSpc>
                          <a:spcPct val="115000"/>
                        </a:lnSpc>
                        <a:spcBef>
                          <a:spcPts val="0"/>
                        </a:spcBef>
                        <a:spcAft>
                          <a:spcPts val="0"/>
                        </a:spcAft>
                      </a:pPr>
                      <a:r>
                        <a:rPr lang="en-US" sz="1000">
                          <a:effectLst/>
                        </a:rPr>
                        <a:t>HDL</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tc>
                <a:extLst>
                  <a:ext uri="{0D108BD9-81ED-4DB2-BD59-A6C34878D82A}">
                    <a16:rowId xmlns:a16="http://schemas.microsoft.com/office/drawing/2014/main" val="10016"/>
                  </a:ext>
                </a:extLst>
              </a:tr>
              <a:tr h="157380">
                <a:tc>
                  <a:txBody>
                    <a:bodyPr/>
                    <a:lstStyle/>
                    <a:p>
                      <a:pPr marL="217170" marR="0" indent="211455">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40.8</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40.8</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7"/>
                  </a:ext>
                </a:extLst>
              </a:tr>
              <a:tr h="157380">
                <a:tc>
                  <a:txBody>
                    <a:bodyPr/>
                    <a:lstStyle/>
                    <a:p>
                      <a:pPr marL="217170" marR="0" indent="211455">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42.2</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41.1</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1.1 (0.3,1.9)</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8"/>
                  </a:ext>
                </a:extLst>
              </a:tr>
              <a:tr h="157380">
                <a:tc>
                  <a:txBody>
                    <a:bodyPr/>
                    <a:lstStyle/>
                    <a:p>
                      <a:pPr marL="217170" marR="0" indent="211455">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43.6</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42.2</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2.2 (0.5, 3.8)</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 </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19"/>
                  </a:ext>
                </a:extLst>
              </a:tr>
              <a:tr h="157380">
                <a:tc>
                  <a:txBody>
                    <a:bodyPr/>
                    <a:lstStyle/>
                    <a:p>
                      <a:pPr marL="217170" marR="0" indent="211455">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45.0</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41.8</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3.2 (0.8, 5.7)</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0.01</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20"/>
                  </a:ext>
                </a:extLst>
              </a:tr>
              <a:tr h="157380">
                <a:tc>
                  <a:txBody>
                    <a:bodyPr/>
                    <a:lstStyle/>
                    <a:p>
                      <a:pPr marL="0" marR="0" algn="just">
                        <a:lnSpc>
                          <a:spcPct val="115000"/>
                        </a:lnSpc>
                        <a:spcBef>
                          <a:spcPts val="0"/>
                        </a:spcBef>
                        <a:spcAft>
                          <a:spcPts val="0"/>
                        </a:spcAft>
                      </a:pPr>
                      <a:r>
                        <a:rPr lang="en-US" sz="1000">
                          <a:effectLst/>
                        </a:rPr>
                        <a:t>Cholesterol</a:t>
                      </a:r>
                      <a:endParaRPr lang="en-US" sz="1050">
                        <a:effectLst/>
                        <a:latin typeface="Times"/>
                        <a:ea typeface="Times New Roman"/>
                        <a:cs typeface="Times New Roman"/>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extLst>
                  <a:ext uri="{0D108BD9-81ED-4DB2-BD59-A6C34878D82A}">
                    <a16:rowId xmlns:a16="http://schemas.microsoft.com/office/drawing/2014/main" val="10021"/>
                  </a:ext>
                </a:extLst>
              </a:tr>
              <a:tr h="157380">
                <a:tc>
                  <a:txBody>
                    <a:bodyPr/>
                    <a:lstStyle/>
                    <a:p>
                      <a:pPr marL="217170" marR="0" indent="211455">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153.5</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153.5</a:t>
                      </a:r>
                      <a:endParaRPr lang="en-US" sz="1050">
                        <a:effectLst/>
                        <a:latin typeface="Times"/>
                        <a:ea typeface="Times New Roman"/>
                        <a:cs typeface="Times New Roman"/>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extLst>
                  <a:ext uri="{0D108BD9-81ED-4DB2-BD59-A6C34878D82A}">
                    <a16:rowId xmlns:a16="http://schemas.microsoft.com/office/drawing/2014/main" val="10022"/>
                  </a:ext>
                </a:extLst>
              </a:tr>
              <a:tr h="157380">
                <a:tc>
                  <a:txBody>
                    <a:bodyPr/>
                    <a:lstStyle/>
                    <a:p>
                      <a:pPr marL="217170" marR="0" indent="211455">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147.1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152.5</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-5.4(-15.3,4.6)</a:t>
                      </a:r>
                      <a:endParaRPr lang="en-US" sz="1050">
                        <a:effectLst/>
                        <a:latin typeface="Times"/>
                        <a:ea typeface="Times New Roman"/>
                        <a:cs typeface="Times New Roman"/>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extLst>
                  <a:ext uri="{0D108BD9-81ED-4DB2-BD59-A6C34878D82A}">
                    <a16:rowId xmlns:a16="http://schemas.microsoft.com/office/drawing/2014/main" val="10023"/>
                  </a:ext>
                </a:extLst>
              </a:tr>
              <a:tr h="157380">
                <a:tc>
                  <a:txBody>
                    <a:bodyPr/>
                    <a:lstStyle/>
                    <a:p>
                      <a:pPr marL="217170" marR="0" indent="211455">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156.1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152.5</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3.6 (-6.8,14.1)</a:t>
                      </a:r>
                      <a:endParaRPr lang="en-US" sz="1050">
                        <a:effectLst/>
                        <a:latin typeface="Times"/>
                        <a:ea typeface="Times New Roman"/>
                        <a:cs typeface="Times New Roman"/>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extLst>
                  <a:ext uri="{0D108BD9-81ED-4DB2-BD59-A6C34878D82A}">
                    <a16:rowId xmlns:a16="http://schemas.microsoft.com/office/drawing/2014/main" val="10024"/>
                  </a:ext>
                </a:extLst>
              </a:tr>
              <a:tr h="157380">
                <a:tc>
                  <a:txBody>
                    <a:bodyPr/>
                    <a:lstStyle/>
                    <a:p>
                      <a:pPr marL="217170" marR="0" indent="211455">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156.0</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154.9</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1.1(-9.8, 11.9)</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a:effectLst/>
                        </a:rPr>
                        <a:t>0.84</a:t>
                      </a:r>
                      <a:endParaRPr lang="en-US" sz="105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25"/>
                  </a:ext>
                </a:extLst>
              </a:tr>
              <a:tr h="157380">
                <a:tc>
                  <a:txBody>
                    <a:bodyPr/>
                    <a:lstStyle/>
                    <a:p>
                      <a:pPr marL="0" marR="0">
                        <a:lnSpc>
                          <a:spcPct val="115000"/>
                        </a:lnSpc>
                        <a:spcBef>
                          <a:spcPts val="0"/>
                        </a:spcBef>
                        <a:spcAft>
                          <a:spcPts val="0"/>
                        </a:spcAft>
                      </a:pPr>
                      <a:r>
                        <a:rPr lang="en-US" sz="1000">
                          <a:effectLst/>
                        </a:rPr>
                        <a:t>Triglycerides^</a:t>
                      </a:r>
                      <a:endParaRPr lang="en-US" sz="1050">
                        <a:effectLst/>
                        <a:latin typeface="Times"/>
                        <a:ea typeface="Times New Roman"/>
                        <a:cs typeface="Times New Roman"/>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extLst>
                  <a:ext uri="{0D108BD9-81ED-4DB2-BD59-A6C34878D82A}">
                    <a16:rowId xmlns:a16="http://schemas.microsoft.com/office/drawing/2014/main" val="10026"/>
                  </a:ext>
                </a:extLst>
              </a:tr>
              <a:tr h="157380">
                <a:tc>
                  <a:txBody>
                    <a:bodyPr/>
                    <a:lstStyle/>
                    <a:p>
                      <a:pPr marL="217170" marR="0" indent="211455">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168.5</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168.5</a:t>
                      </a:r>
                      <a:endParaRPr lang="en-US" sz="1050">
                        <a:effectLst/>
                        <a:latin typeface="Times"/>
                        <a:ea typeface="Times New Roman"/>
                        <a:cs typeface="Times New Roman"/>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extLst>
                  <a:ext uri="{0D108BD9-81ED-4DB2-BD59-A6C34878D82A}">
                    <a16:rowId xmlns:a16="http://schemas.microsoft.com/office/drawing/2014/main" val="10027"/>
                  </a:ext>
                </a:extLst>
              </a:tr>
              <a:tr h="157380">
                <a:tc>
                  <a:txBody>
                    <a:bodyPr/>
                    <a:lstStyle/>
                    <a:p>
                      <a:pPr marL="217170" marR="0" indent="211455">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142.6</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163.9</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300"/>
                        </a:spcBef>
                        <a:spcAft>
                          <a:spcPts val="300"/>
                        </a:spcAft>
                      </a:pPr>
                      <a:r>
                        <a:rPr lang="en-US" sz="1000">
                          <a:effectLst/>
                        </a:rPr>
                        <a:t>-21.3(-44.6,2.0)</a:t>
                      </a:r>
                      <a:endParaRPr lang="en-US" sz="1050">
                        <a:effectLst/>
                        <a:latin typeface="Times"/>
                        <a:ea typeface="Times New Roman"/>
                        <a:cs typeface="Times New Roman"/>
                      </a:endParaRPr>
                    </a:p>
                  </a:txBody>
                  <a:tcPr marL="36402" marR="36402" marT="0" marB="0"/>
                </a:tc>
                <a:tc>
                  <a:txBody>
                    <a:bodyPr/>
                    <a:lstStyle/>
                    <a:p>
                      <a:pPr>
                        <a:lnSpc>
                          <a:spcPct val="115000"/>
                        </a:lnSpc>
                      </a:pPr>
                      <a:endParaRPr lang="en-US" sz="1050">
                        <a:effectLst/>
                        <a:latin typeface="Calibri"/>
                      </a:endParaRPr>
                    </a:p>
                  </a:txBody>
                  <a:tcPr marL="36402" marR="36402" marT="0" marB="0"/>
                </a:tc>
                <a:extLst>
                  <a:ext uri="{0D108BD9-81ED-4DB2-BD59-A6C34878D82A}">
                    <a16:rowId xmlns:a16="http://schemas.microsoft.com/office/drawing/2014/main" val="10028"/>
                  </a:ext>
                </a:extLst>
              </a:tr>
              <a:tr h="157380">
                <a:tc>
                  <a:txBody>
                    <a:bodyPr/>
                    <a:lstStyle/>
                    <a:p>
                      <a:pPr marL="217170" marR="0" indent="211455">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166.1</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177.5</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300"/>
                        </a:spcBef>
                        <a:spcAft>
                          <a:spcPts val="300"/>
                        </a:spcAft>
                      </a:pPr>
                      <a:r>
                        <a:rPr lang="en-US" sz="1000">
                          <a:effectLst/>
                        </a:rPr>
                        <a:t>-11.5(-38.3,15.4)</a:t>
                      </a:r>
                      <a:endParaRPr lang="en-US" sz="1050">
                        <a:effectLst/>
                        <a:latin typeface="Times"/>
                        <a:ea typeface="Times New Roman"/>
                        <a:cs typeface="Times New Roman"/>
                      </a:endParaRPr>
                    </a:p>
                  </a:txBody>
                  <a:tcPr marL="36402" marR="36402" marT="0" marB="0"/>
                </a:tc>
                <a:tc>
                  <a:txBody>
                    <a:bodyPr/>
                    <a:lstStyle/>
                    <a:p>
                      <a:pPr>
                        <a:lnSpc>
                          <a:spcPct val="115000"/>
                        </a:lnSpc>
                      </a:pPr>
                      <a:endParaRPr lang="en-US" sz="1050">
                        <a:effectLst/>
                        <a:latin typeface="Calibri"/>
                      </a:endParaRPr>
                    </a:p>
                  </a:txBody>
                  <a:tcPr marL="36402" marR="36402" marT="0" marB="0"/>
                </a:tc>
                <a:extLst>
                  <a:ext uri="{0D108BD9-81ED-4DB2-BD59-A6C34878D82A}">
                    <a16:rowId xmlns:a16="http://schemas.microsoft.com/office/drawing/2014/main" val="10029"/>
                  </a:ext>
                </a:extLst>
              </a:tr>
              <a:tr h="157380">
                <a:tc>
                  <a:txBody>
                    <a:bodyPr/>
                    <a:lstStyle/>
                    <a:p>
                      <a:pPr marL="217170" marR="0" indent="211455">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160.3</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179.0</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300"/>
                        </a:spcBef>
                        <a:spcAft>
                          <a:spcPts val="300"/>
                        </a:spcAft>
                      </a:pPr>
                      <a:r>
                        <a:rPr lang="en-US" sz="1000">
                          <a:effectLst/>
                        </a:rPr>
                        <a:t>-18.7(-44.7,7.3)</a:t>
                      </a:r>
                      <a:endParaRPr lang="en-US" sz="1050">
                        <a:effectLst/>
                        <a:latin typeface="Times"/>
                        <a:ea typeface="Times New Roman"/>
                        <a:cs typeface="Times New Roman"/>
                      </a:endParaRPr>
                    </a:p>
                  </a:txBody>
                  <a:tcPr marL="36402" marR="36402" marT="0" marB="0"/>
                </a:tc>
                <a:tc>
                  <a:txBody>
                    <a:bodyPr/>
                    <a:lstStyle/>
                    <a:p>
                      <a:pPr marL="0" marR="0" algn="r">
                        <a:lnSpc>
                          <a:spcPct val="115000"/>
                        </a:lnSpc>
                        <a:spcBef>
                          <a:spcPts val="0"/>
                        </a:spcBef>
                        <a:spcAft>
                          <a:spcPts val="0"/>
                        </a:spcAft>
                      </a:pPr>
                      <a:r>
                        <a:rPr lang="en-US" sz="1000">
                          <a:effectLst/>
                        </a:rPr>
                        <a:t>0.16</a:t>
                      </a:r>
                      <a:endParaRPr lang="en-US" sz="1050">
                        <a:effectLst/>
                        <a:latin typeface="Times"/>
                        <a:ea typeface="Times New Roman"/>
                        <a:cs typeface="Times New Roman"/>
                      </a:endParaRPr>
                    </a:p>
                  </a:txBody>
                  <a:tcPr marL="36402" marR="36402" marT="0" marB="0"/>
                </a:tc>
                <a:extLst>
                  <a:ext uri="{0D108BD9-81ED-4DB2-BD59-A6C34878D82A}">
                    <a16:rowId xmlns:a16="http://schemas.microsoft.com/office/drawing/2014/main" val="10030"/>
                  </a:ext>
                </a:extLst>
              </a:tr>
              <a:tr h="157380">
                <a:tc>
                  <a:txBody>
                    <a:bodyPr/>
                    <a:lstStyle/>
                    <a:p>
                      <a:pPr marL="0" marR="0">
                        <a:lnSpc>
                          <a:spcPct val="115000"/>
                        </a:lnSpc>
                        <a:spcBef>
                          <a:spcPts val="0"/>
                        </a:spcBef>
                        <a:spcAft>
                          <a:spcPts val="0"/>
                        </a:spcAft>
                      </a:pPr>
                      <a:r>
                        <a:rPr lang="en-US" sz="1000">
                          <a:effectLst/>
                        </a:rPr>
                        <a:t>Creatinine</a:t>
                      </a:r>
                      <a:endParaRPr lang="en-US" sz="1050">
                        <a:effectLst/>
                        <a:latin typeface="Times"/>
                        <a:ea typeface="Times New Roman"/>
                        <a:cs typeface="Times New Roman"/>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tc>
                  <a:txBody>
                    <a:bodyPr/>
                    <a:lstStyle/>
                    <a:p>
                      <a:pPr>
                        <a:lnSpc>
                          <a:spcPct val="115000"/>
                        </a:lnSpc>
                      </a:pPr>
                      <a:endParaRPr lang="en-US" sz="1050">
                        <a:effectLst/>
                        <a:latin typeface="Calibri"/>
                      </a:endParaRPr>
                    </a:p>
                  </a:txBody>
                  <a:tcPr marL="36402" marR="36402" marT="0" marB="0"/>
                </a:tc>
                <a:extLst>
                  <a:ext uri="{0D108BD9-81ED-4DB2-BD59-A6C34878D82A}">
                    <a16:rowId xmlns:a16="http://schemas.microsoft.com/office/drawing/2014/main" val="10031"/>
                  </a:ext>
                </a:extLst>
              </a:tr>
              <a:tr h="157380">
                <a:tc>
                  <a:txBody>
                    <a:bodyPr/>
                    <a:lstStyle/>
                    <a:p>
                      <a:pPr marL="217170" marR="0" indent="211455">
                        <a:lnSpc>
                          <a:spcPct val="115000"/>
                        </a:lnSpc>
                        <a:spcBef>
                          <a:spcPts val="0"/>
                        </a:spcBef>
                        <a:spcAft>
                          <a:spcPts val="0"/>
                        </a:spcAft>
                      </a:pPr>
                      <a:r>
                        <a:rPr lang="en-US" sz="1000">
                          <a:effectLst/>
                        </a:rPr>
                        <a:t>Baseline</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extLst>
                  <a:ext uri="{0D108BD9-81ED-4DB2-BD59-A6C34878D82A}">
                    <a16:rowId xmlns:a16="http://schemas.microsoft.com/office/drawing/2014/main" val="10032"/>
                  </a:ext>
                </a:extLst>
              </a:tr>
              <a:tr h="157380">
                <a:tc>
                  <a:txBody>
                    <a:bodyPr/>
                    <a:lstStyle/>
                    <a:p>
                      <a:pPr marL="217170" marR="0" indent="211455">
                        <a:lnSpc>
                          <a:spcPct val="115000"/>
                        </a:lnSpc>
                        <a:spcBef>
                          <a:spcPts val="0"/>
                        </a:spcBef>
                        <a:spcAft>
                          <a:spcPts val="0"/>
                        </a:spcAft>
                      </a:pPr>
                      <a:r>
                        <a:rPr lang="en-US" sz="1000">
                          <a:effectLst/>
                        </a:rPr>
                        <a:t>16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-0.02 (-0.03,-0.00)</a:t>
                      </a:r>
                      <a:endParaRPr lang="en-US" sz="1050">
                        <a:effectLst/>
                        <a:latin typeface="Times"/>
                        <a:ea typeface="Times New Roman"/>
                        <a:cs typeface="Times New Roman"/>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extLst>
                  <a:ext uri="{0D108BD9-81ED-4DB2-BD59-A6C34878D82A}">
                    <a16:rowId xmlns:a16="http://schemas.microsoft.com/office/drawing/2014/main" val="10033"/>
                  </a:ext>
                </a:extLst>
              </a:tr>
              <a:tr h="157380">
                <a:tc>
                  <a:txBody>
                    <a:bodyPr/>
                    <a:lstStyle/>
                    <a:p>
                      <a:pPr marL="217170" marR="0" indent="211455">
                        <a:lnSpc>
                          <a:spcPct val="115000"/>
                        </a:lnSpc>
                        <a:spcBef>
                          <a:spcPts val="0"/>
                        </a:spcBef>
                        <a:spcAft>
                          <a:spcPts val="0"/>
                        </a:spcAft>
                      </a:pPr>
                      <a:r>
                        <a:rPr lang="en-US" sz="1000">
                          <a:effectLst/>
                        </a:rPr>
                        <a:t>32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-0.03 (-0.06,-0.00)</a:t>
                      </a:r>
                      <a:endParaRPr lang="en-US" sz="1050">
                        <a:effectLst/>
                        <a:latin typeface="Times"/>
                        <a:ea typeface="Times New Roman"/>
                        <a:cs typeface="Times New Roman"/>
                      </a:endParaRPr>
                    </a:p>
                  </a:txBody>
                  <a:tcPr marL="36402" marR="36402" marT="0" marB="0" anchor="ctr"/>
                </a:tc>
                <a:tc>
                  <a:txBody>
                    <a:bodyPr/>
                    <a:lstStyle/>
                    <a:p>
                      <a:pPr>
                        <a:lnSpc>
                          <a:spcPct val="115000"/>
                        </a:lnSpc>
                      </a:pPr>
                      <a:endParaRPr lang="en-US" sz="1050">
                        <a:effectLst/>
                        <a:latin typeface="Calibri"/>
                      </a:endParaRPr>
                    </a:p>
                  </a:txBody>
                  <a:tcPr marL="36402" marR="36402" marT="0" marB="0" anchor="ctr"/>
                </a:tc>
                <a:extLst>
                  <a:ext uri="{0D108BD9-81ED-4DB2-BD59-A6C34878D82A}">
                    <a16:rowId xmlns:a16="http://schemas.microsoft.com/office/drawing/2014/main" val="10034"/>
                  </a:ext>
                </a:extLst>
              </a:tr>
              <a:tr h="157380">
                <a:tc>
                  <a:txBody>
                    <a:bodyPr/>
                    <a:lstStyle/>
                    <a:p>
                      <a:pPr marL="217170" marR="0" indent="211455">
                        <a:lnSpc>
                          <a:spcPct val="115000"/>
                        </a:lnSpc>
                        <a:spcBef>
                          <a:spcPts val="0"/>
                        </a:spcBef>
                        <a:spcAft>
                          <a:spcPts val="0"/>
                        </a:spcAft>
                      </a:pPr>
                      <a:r>
                        <a:rPr lang="en-US" sz="1000">
                          <a:effectLst/>
                        </a:rPr>
                        <a:t>48 wk</a:t>
                      </a:r>
                      <a:endParaRPr lang="en-US" sz="1050">
                        <a:effectLst/>
                        <a:latin typeface="Times"/>
                        <a:ea typeface="Times New Roman"/>
                        <a:cs typeface="Times New Roman"/>
                      </a:endParaRPr>
                    </a:p>
                  </a:txBody>
                  <a:tcPr marL="36402" marR="36402" marT="0" marB="0"/>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ctr">
                        <a:lnSpc>
                          <a:spcPct val="115000"/>
                        </a:lnSpc>
                        <a:spcBef>
                          <a:spcPts val="0"/>
                        </a:spcBef>
                        <a:spcAft>
                          <a:spcPts val="0"/>
                        </a:spcAft>
                      </a:pPr>
                      <a:r>
                        <a:rPr lang="en-US" sz="1000">
                          <a:effectLst/>
                        </a:rPr>
                        <a:t>1.1</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300"/>
                        </a:spcBef>
                        <a:spcAft>
                          <a:spcPts val="300"/>
                        </a:spcAft>
                      </a:pPr>
                      <a:r>
                        <a:rPr lang="en-US" sz="1000">
                          <a:effectLst/>
                        </a:rPr>
                        <a:t>-0.05(-0.09,-0.00)</a:t>
                      </a:r>
                      <a:endParaRPr lang="en-US" sz="1050">
                        <a:effectLst/>
                        <a:latin typeface="Times"/>
                        <a:ea typeface="Times New Roman"/>
                        <a:cs typeface="Times New Roman"/>
                      </a:endParaRPr>
                    </a:p>
                  </a:txBody>
                  <a:tcPr marL="36402" marR="36402" marT="0" marB="0" anchor="ctr"/>
                </a:tc>
                <a:tc>
                  <a:txBody>
                    <a:bodyPr/>
                    <a:lstStyle/>
                    <a:p>
                      <a:pPr marL="0" marR="0" algn="r">
                        <a:lnSpc>
                          <a:spcPct val="115000"/>
                        </a:lnSpc>
                        <a:spcBef>
                          <a:spcPts val="0"/>
                        </a:spcBef>
                        <a:spcAft>
                          <a:spcPts val="0"/>
                        </a:spcAft>
                      </a:pPr>
                      <a:r>
                        <a:rPr lang="en-US" sz="1000" dirty="0">
                          <a:effectLst/>
                        </a:rPr>
                        <a:t>0.040</a:t>
                      </a:r>
                      <a:endParaRPr lang="en-US" sz="1050" dirty="0">
                        <a:effectLst/>
                        <a:latin typeface="Times"/>
                        <a:ea typeface="Times New Roman"/>
                        <a:cs typeface="Times New Roman"/>
                      </a:endParaRPr>
                    </a:p>
                  </a:txBody>
                  <a:tcPr marL="36402" marR="36402" marT="0" marB="0" anchor="ctr"/>
                </a:tc>
                <a:extLst>
                  <a:ext uri="{0D108BD9-81ED-4DB2-BD59-A6C34878D82A}">
                    <a16:rowId xmlns:a16="http://schemas.microsoft.com/office/drawing/2014/main" val="10035"/>
                  </a:ext>
                </a:extLst>
              </a:tr>
            </a:tbl>
          </a:graphicData>
        </a:graphic>
      </p:graphicFrame>
    </p:spTree>
    <p:extLst>
      <p:ext uri="{BB962C8B-B14F-4D97-AF65-F5344CB8AC3E}">
        <p14:creationId xmlns:p14="http://schemas.microsoft.com/office/powerpoint/2010/main" val="36690622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04800"/>
            <a:ext cx="7772400" cy="1143000"/>
          </a:xfrm>
        </p:spPr>
        <p:txBody>
          <a:bodyPr/>
          <a:lstStyle/>
          <a:p>
            <a:pPr eaLnBrk="1" hangingPunct="1"/>
            <a:r>
              <a:rPr lang="en-US" altLang="en-US" sz="3600" dirty="0" smtClean="0">
                <a:latin typeface="Arial" charset="0"/>
                <a:cs typeface="Arial" charset="0"/>
              </a:rPr>
              <a:t>Oral Hypoglycemic Agents</a:t>
            </a:r>
          </a:p>
        </p:txBody>
      </p:sp>
      <p:sp>
        <p:nvSpPr>
          <p:cNvPr id="2051" name="Rectangle 3"/>
          <p:cNvSpPr>
            <a:spLocks noGrp="1" noChangeArrowheads="1"/>
          </p:cNvSpPr>
          <p:nvPr>
            <p:ph type="body" idx="1"/>
          </p:nvPr>
        </p:nvSpPr>
        <p:spPr>
          <a:xfrm>
            <a:off x="609600" y="1447800"/>
            <a:ext cx="8077200" cy="4114800"/>
          </a:xfrm>
        </p:spPr>
        <p:txBody>
          <a:bodyPr/>
          <a:lstStyle/>
          <a:p>
            <a:pPr eaLnBrk="1" hangingPunct="1">
              <a:lnSpc>
                <a:spcPct val="80000"/>
              </a:lnSpc>
            </a:pPr>
            <a:r>
              <a:rPr lang="en-US" altLang="en-US" sz="2400" smtClean="0">
                <a:latin typeface="Arial" charset="0"/>
                <a:cs typeface="Arial" charset="0"/>
              </a:rPr>
              <a:t>Biguanides</a:t>
            </a:r>
          </a:p>
          <a:p>
            <a:pPr lvl="1" eaLnBrk="1" hangingPunct="1">
              <a:lnSpc>
                <a:spcPct val="80000"/>
              </a:lnSpc>
            </a:pPr>
            <a:r>
              <a:rPr lang="en-US" altLang="en-US" sz="1600" smtClean="0">
                <a:latin typeface="Arial" charset="0"/>
                <a:cs typeface="Arial" charset="0"/>
              </a:rPr>
              <a:t>Metformin (Glucophage)</a:t>
            </a:r>
          </a:p>
          <a:p>
            <a:pPr lvl="1" eaLnBrk="1" hangingPunct="1">
              <a:lnSpc>
                <a:spcPct val="80000"/>
              </a:lnSpc>
            </a:pPr>
            <a:endParaRPr lang="en-US" altLang="en-US" sz="1600" smtClean="0">
              <a:latin typeface="Arial" charset="0"/>
              <a:cs typeface="Arial" charset="0"/>
            </a:endParaRPr>
          </a:p>
          <a:p>
            <a:pPr eaLnBrk="1" hangingPunct="1">
              <a:lnSpc>
                <a:spcPct val="80000"/>
              </a:lnSpc>
            </a:pPr>
            <a:r>
              <a:rPr lang="en-US" altLang="en-US" sz="2400" smtClean="0">
                <a:latin typeface="Arial" charset="0"/>
                <a:cs typeface="Arial" charset="0"/>
              </a:rPr>
              <a:t>Thiazolidinediones</a:t>
            </a:r>
          </a:p>
          <a:p>
            <a:pPr lvl="1" eaLnBrk="1" hangingPunct="1">
              <a:lnSpc>
                <a:spcPct val="80000"/>
              </a:lnSpc>
            </a:pPr>
            <a:r>
              <a:rPr lang="en-US" altLang="en-US" sz="1600" smtClean="0">
                <a:latin typeface="Arial" charset="0"/>
                <a:cs typeface="Arial" charset="0"/>
              </a:rPr>
              <a:t>Pioglitizone (Actos), Rosiglitazone (Avandia)</a:t>
            </a:r>
          </a:p>
          <a:p>
            <a:pPr lvl="1" eaLnBrk="1" hangingPunct="1">
              <a:lnSpc>
                <a:spcPct val="80000"/>
              </a:lnSpc>
            </a:pPr>
            <a:endParaRPr lang="en-US" altLang="en-US" sz="1600" smtClean="0">
              <a:latin typeface="Arial" charset="0"/>
              <a:cs typeface="Arial" charset="0"/>
            </a:endParaRPr>
          </a:p>
          <a:p>
            <a:pPr eaLnBrk="1" hangingPunct="1">
              <a:lnSpc>
                <a:spcPct val="80000"/>
              </a:lnSpc>
            </a:pPr>
            <a:r>
              <a:rPr lang="en-US" altLang="en-US" sz="2400" smtClean="0">
                <a:latin typeface="Arial" charset="0"/>
                <a:cs typeface="Arial" charset="0"/>
              </a:rPr>
              <a:t>Secretagogues</a:t>
            </a:r>
            <a:r>
              <a:rPr lang="en-US" altLang="en-US" sz="2000" smtClean="0">
                <a:latin typeface="Arial" charset="0"/>
                <a:cs typeface="Arial" charset="0"/>
              </a:rPr>
              <a:t> (sulfonylureas, meglitinides)</a:t>
            </a:r>
          </a:p>
          <a:p>
            <a:pPr lvl="1" eaLnBrk="1" hangingPunct="1">
              <a:lnSpc>
                <a:spcPct val="80000"/>
              </a:lnSpc>
            </a:pPr>
            <a:r>
              <a:rPr lang="en-US" altLang="en-US" sz="1600" smtClean="0">
                <a:latin typeface="Arial" charset="0"/>
                <a:cs typeface="Arial" charset="0"/>
              </a:rPr>
              <a:t>Chlorpropamide (Diabinese), Glimepiride (Amaryl), Glipizide (Glucotrol), Glyburide (Micronase/Diabeta/Glynase), Nateglinide (Starlix), Repaglinide (Prandin), Tolazamide (Tolinase), Tolbutamide (Orinase)</a:t>
            </a:r>
          </a:p>
          <a:p>
            <a:pPr lvl="1" eaLnBrk="1" hangingPunct="1">
              <a:lnSpc>
                <a:spcPct val="80000"/>
              </a:lnSpc>
            </a:pPr>
            <a:endParaRPr lang="en-US" altLang="en-US" sz="1600" smtClean="0">
              <a:latin typeface="Arial" charset="0"/>
              <a:cs typeface="Arial" charset="0"/>
            </a:endParaRPr>
          </a:p>
          <a:p>
            <a:pPr eaLnBrk="1" hangingPunct="1">
              <a:lnSpc>
                <a:spcPct val="80000"/>
              </a:lnSpc>
            </a:pPr>
            <a:r>
              <a:rPr lang="en-US" altLang="en-US" sz="2400" smtClean="0">
                <a:latin typeface="Arial" charset="0"/>
                <a:cs typeface="Arial" charset="0"/>
              </a:rPr>
              <a:t>Alpha-glucosidase inhibitors</a:t>
            </a:r>
          </a:p>
          <a:p>
            <a:pPr lvl="1" eaLnBrk="1" hangingPunct="1">
              <a:lnSpc>
                <a:spcPct val="80000"/>
              </a:lnSpc>
            </a:pPr>
            <a:r>
              <a:rPr lang="en-US" altLang="en-US" sz="1600" smtClean="0">
                <a:latin typeface="Arial" charset="0"/>
                <a:cs typeface="Arial" charset="0"/>
              </a:rPr>
              <a:t>Acarbose (Precose), Miglitol (Glyset)</a:t>
            </a:r>
          </a:p>
          <a:p>
            <a:pPr lvl="1" eaLnBrk="1" hangingPunct="1">
              <a:lnSpc>
                <a:spcPct val="80000"/>
              </a:lnSpc>
            </a:pPr>
            <a:endParaRPr lang="en-US" altLang="en-US" sz="1600" smtClean="0">
              <a:latin typeface="Arial" charset="0"/>
              <a:cs typeface="Arial" charset="0"/>
            </a:endParaRPr>
          </a:p>
          <a:p>
            <a:pPr eaLnBrk="1" hangingPunct="1">
              <a:lnSpc>
                <a:spcPct val="80000"/>
              </a:lnSpc>
            </a:pPr>
            <a:r>
              <a:rPr lang="en-US" altLang="en-US" sz="2400" smtClean="0">
                <a:latin typeface="Arial" charset="0"/>
                <a:cs typeface="Arial" charset="0"/>
              </a:rPr>
              <a:t>Incretin/amylin mimetics</a:t>
            </a:r>
          </a:p>
          <a:p>
            <a:pPr lvl="1" eaLnBrk="1" hangingPunct="1">
              <a:lnSpc>
                <a:spcPct val="80000"/>
              </a:lnSpc>
            </a:pPr>
            <a:r>
              <a:rPr lang="en-US" altLang="en-US" sz="1600" smtClean="0">
                <a:latin typeface="Arial" charset="0"/>
                <a:cs typeface="Arial" charset="0"/>
              </a:rPr>
              <a:t>Exenatide (Byetta), Pramlintide (Symlin), Sitagliptin (Januvia), Saxagliptin (Onglyza), and Linagliptin (Tradjenta)</a:t>
            </a:r>
          </a:p>
        </p:txBody>
      </p:sp>
      <p:sp>
        <p:nvSpPr>
          <p:cNvPr id="2052" name="Text Box 4"/>
          <p:cNvSpPr txBox="1">
            <a:spLocks noChangeArrowheads="1"/>
          </p:cNvSpPr>
          <p:nvPr/>
        </p:nvSpPr>
        <p:spPr bwMode="auto">
          <a:xfrm>
            <a:off x="498475" y="201613"/>
            <a:ext cx="545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2000" smtClean="0">
                <a:solidFill>
                  <a:srgbClr val="000000"/>
                </a:solidFill>
                <a:latin typeface="Arial" charset="0"/>
                <a:cs typeface="Arial" charset="0"/>
              </a:rPr>
              <a:t>Appendix 3: Medication Adjustment Algorithms</a:t>
            </a:r>
          </a:p>
        </p:txBody>
      </p:sp>
    </p:spTree>
    <p:extLst>
      <p:ext uri="{BB962C8B-B14F-4D97-AF65-F5344CB8AC3E}">
        <p14:creationId xmlns:p14="http://schemas.microsoft.com/office/powerpoint/2010/main" val="40435632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98475" y="201613"/>
            <a:ext cx="545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2000" smtClean="0">
                <a:solidFill>
                  <a:srgbClr val="000000"/>
                </a:solidFill>
                <a:latin typeface="Arial" charset="0"/>
                <a:cs typeface="Arial" charset="0"/>
              </a:rPr>
              <a:t>Appendix 3: Medication Adjustment Algorithms</a:t>
            </a:r>
          </a:p>
        </p:txBody>
      </p:sp>
      <p:grpSp>
        <p:nvGrpSpPr>
          <p:cNvPr id="3075" name="Group 72"/>
          <p:cNvGrpSpPr>
            <a:grpSpLocks/>
          </p:cNvGrpSpPr>
          <p:nvPr/>
        </p:nvGrpSpPr>
        <p:grpSpPr bwMode="auto">
          <a:xfrm>
            <a:off x="498475" y="790575"/>
            <a:ext cx="8562975" cy="5567363"/>
            <a:chOff x="816" y="450"/>
            <a:chExt cx="5113" cy="3507"/>
          </a:xfrm>
        </p:grpSpPr>
        <p:sp>
          <p:nvSpPr>
            <p:cNvPr id="3077" name="AutoShape 5"/>
            <p:cNvSpPr>
              <a:spLocks noChangeAspect="1" noChangeArrowheads="1" noTextEdit="1"/>
            </p:cNvSpPr>
            <p:nvPr/>
          </p:nvSpPr>
          <p:spPr bwMode="auto">
            <a:xfrm>
              <a:off x="816" y="624"/>
              <a:ext cx="3919" cy="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endParaRPr>
            </a:p>
          </p:txBody>
        </p:sp>
        <p:sp>
          <p:nvSpPr>
            <p:cNvPr id="3078" name="Rectangle 7"/>
            <p:cNvSpPr>
              <a:spLocks noChangeArrowheads="1"/>
            </p:cNvSpPr>
            <p:nvPr/>
          </p:nvSpPr>
          <p:spPr bwMode="auto">
            <a:xfrm>
              <a:off x="1063" y="450"/>
              <a:ext cx="43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914400" eaLnBrk="1" fontAlgn="base" hangingPunct="1">
                <a:spcBef>
                  <a:spcPct val="0"/>
                </a:spcBef>
                <a:spcAft>
                  <a:spcPct val="0"/>
                </a:spcAft>
                <a:buFontTx/>
                <a:buNone/>
              </a:pPr>
              <a:r>
                <a:rPr lang="en-US" altLang="en-US" sz="1800" b="1" smtClean="0">
                  <a:solidFill>
                    <a:srgbClr val="000000"/>
                  </a:solidFill>
                  <a:latin typeface="Arial" charset="0"/>
                </a:rPr>
                <a:t>Initial Diabetes Medication Adjustment Prior to Weight Management Program in WM/SMA Arm</a:t>
              </a:r>
              <a:endParaRPr lang="en-US" altLang="en-US" sz="1800" b="1" smtClean="0">
                <a:solidFill>
                  <a:srgbClr val="000000"/>
                </a:solidFill>
              </a:endParaRPr>
            </a:p>
          </p:txBody>
        </p:sp>
        <p:sp>
          <p:nvSpPr>
            <p:cNvPr id="3079" name="Rectangle 10"/>
            <p:cNvSpPr>
              <a:spLocks noChangeArrowheads="1"/>
            </p:cNvSpPr>
            <p:nvPr/>
          </p:nvSpPr>
          <p:spPr bwMode="auto">
            <a:xfrm>
              <a:off x="1056" y="2484"/>
              <a:ext cx="4873"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1400" smtClean="0">
                  <a:solidFill>
                    <a:srgbClr val="000000"/>
                  </a:solidFill>
                  <a:latin typeface="Arial" charset="0"/>
                </a:rPr>
                <a:t>D/C = Discontinue, Decr = Decrease</a:t>
              </a:r>
              <a:endParaRPr lang="en-US" altLang="en-US" sz="1400" smtClean="0">
                <a:solidFill>
                  <a:srgbClr val="000000"/>
                </a:solidFill>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Oral Meds: Met=Metformin, TZD=thiazolidinediones, Secret=Secretagogues</a:t>
              </a:r>
              <a:endParaRPr lang="en-US" altLang="en-US" sz="1400" smtClean="0">
                <a:solidFill>
                  <a:srgbClr val="000000"/>
                </a:solidFill>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Alpha-glucosidase inhibitors will be stopped in all subjects for the duration of the WM/SMA intervention.</a:t>
              </a:r>
            </a:p>
            <a:p>
              <a:pPr defTabSz="914400" eaLnBrk="1" fontAlgn="base" hangingPunct="1">
                <a:spcBef>
                  <a:spcPct val="0"/>
                </a:spcBef>
                <a:spcAft>
                  <a:spcPct val="0"/>
                </a:spcAft>
                <a:buFontTx/>
                <a:buNone/>
              </a:pPr>
              <a:r>
                <a:rPr lang="en-US" altLang="en-US" sz="1400" smtClean="0">
                  <a:solidFill>
                    <a:srgbClr val="000000"/>
                  </a:solidFill>
                  <a:latin typeface="Arial" charset="0"/>
                </a:rPr>
                <a:t>Incretin/amylin agonists will be treated like metformin and not be adjusted initially.</a:t>
              </a:r>
            </a:p>
            <a:p>
              <a:pPr defTabSz="914400" eaLnBrk="1" fontAlgn="base" hangingPunct="1">
                <a:spcBef>
                  <a:spcPct val="0"/>
                </a:spcBef>
                <a:spcAft>
                  <a:spcPct val="0"/>
                </a:spcAft>
                <a:buFontTx/>
                <a:buNone/>
              </a:pPr>
              <a:endParaRPr lang="en-US" altLang="en-US" sz="1400" smtClean="0">
                <a:solidFill>
                  <a:srgbClr val="000000"/>
                </a:solidFill>
                <a:latin typeface="Arial" charset="0"/>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Rationale:</a:t>
              </a:r>
              <a:endParaRPr lang="en-US" altLang="en-US" sz="1400" smtClean="0">
                <a:solidFill>
                  <a:srgbClr val="000000"/>
                </a:solidFill>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1) If glycemic control is only fair, then continue insulin sensitizers</a:t>
              </a:r>
              <a:endParaRPr lang="en-US" altLang="en-US" sz="1400" smtClean="0">
                <a:solidFill>
                  <a:srgbClr val="000000"/>
                </a:solidFill>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2) Decrease or discontinue secretagogues that increase the risk of hypoglycemia</a:t>
              </a:r>
              <a:endParaRPr lang="en-US" altLang="en-US" sz="1400" smtClean="0">
                <a:solidFill>
                  <a:srgbClr val="000000"/>
                </a:solidFill>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3) Reduce insulin because of reduced dietary carbohydrate and/or energy intake</a:t>
              </a:r>
              <a:endParaRPr lang="en-US" altLang="en-US" sz="1400" smtClean="0">
                <a:solidFill>
                  <a:srgbClr val="000000"/>
                </a:solidFill>
              </a:endParaRPr>
            </a:p>
            <a:p>
              <a:pPr defTabSz="914400" eaLnBrk="1" fontAlgn="base" hangingPunct="1">
                <a:spcBef>
                  <a:spcPct val="0"/>
                </a:spcBef>
                <a:spcAft>
                  <a:spcPct val="0"/>
                </a:spcAft>
                <a:buFontTx/>
                <a:buNone/>
              </a:pPr>
              <a:r>
                <a:rPr lang="en-US" altLang="en-US" sz="1400" smtClean="0">
                  <a:solidFill>
                    <a:srgbClr val="000000"/>
                  </a:solidFill>
                  <a:latin typeface="Arial" charset="0"/>
                </a:rPr>
                <a:t>4) If fair/poor control and on no medication, start without medication and assess at 2 weeks</a:t>
              </a:r>
              <a:endParaRPr lang="en-US" altLang="en-US" sz="1400" smtClean="0">
                <a:solidFill>
                  <a:srgbClr val="000000"/>
                </a:solidFill>
              </a:endParaRPr>
            </a:p>
            <a:p>
              <a:pPr defTabSz="914400" eaLnBrk="1" fontAlgn="base" hangingPunct="1">
                <a:spcBef>
                  <a:spcPct val="0"/>
                </a:spcBef>
                <a:spcAft>
                  <a:spcPct val="0"/>
                </a:spcAft>
                <a:buFontTx/>
                <a:buNone/>
              </a:pPr>
              <a:endParaRPr lang="en-US" altLang="en-US" sz="1200" smtClean="0">
                <a:solidFill>
                  <a:srgbClr val="000000"/>
                </a:solidFill>
                <a:latin typeface="Arial" charset="0"/>
              </a:endParaRPr>
            </a:p>
          </p:txBody>
        </p:sp>
      </p:grpSp>
      <p:graphicFrame>
        <p:nvGraphicFramePr>
          <p:cNvPr id="71" name="SmartArt Placeholder 3"/>
          <p:cNvGraphicFramePr>
            <a:graphicFrameLocks noGrp="1"/>
          </p:cNvGraphicFramePr>
          <p:nvPr>
            <p:ph type="dgm" idx="1"/>
            <p:extLst>
              <p:ext uri="{D42A27DB-BD31-4B8C-83A1-F6EECF244321}">
                <p14:modId xmlns:p14="http://schemas.microsoft.com/office/powerpoint/2010/main" val="2282740807"/>
              </p:ext>
            </p:extLst>
          </p:nvPr>
        </p:nvGraphicFramePr>
        <p:xfrm>
          <a:off x="990600" y="1524000"/>
          <a:ext cx="7162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398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98475" y="201613"/>
            <a:ext cx="545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2000" smtClean="0">
                <a:solidFill>
                  <a:srgbClr val="000000"/>
                </a:solidFill>
                <a:latin typeface="Arial" charset="0"/>
                <a:cs typeface="Arial" charset="0"/>
              </a:rPr>
              <a:t>Appendix 3: Medication Adjustment Algorithms</a:t>
            </a:r>
          </a:p>
        </p:txBody>
      </p:sp>
      <p:grpSp>
        <p:nvGrpSpPr>
          <p:cNvPr id="4099" name="Group 72"/>
          <p:cNvGrpSpPr>
            <a:grpSpLocks/>
          </p:cNvGrpSpPr>
          <p:nvPr/>
        </p:nvGrpSpPr>
        <p:grpSpPr bwMode="auto">
          <a:xfrm>
            <a:off x="498475" y="790575"/>
            <a:ext cx="8493125" cy="5383213"/>
            <a:chOff x="816" y="450"/>
            <a:chExt cx="5072" cy="3391"/>
          </a:xfrm>
        </p:grpSpPr>
        <p:sp>
          <p:nvSpPr>
            <p:cNvPr id="4101" name="AutoShape 5"/>
            <p:cNvSpPr>
              <a:spLocks noChangeAspect="1" noChangeArrowheads="1" noTextEdit="1"/>
            </p:cNvSpPr>
            <p:nvPr/>
          </p:nvSpPr>
          <p:spPr bwMode="auto">
            <a:xfrm>
              <a:off x="816" y="624"/>
              <a:ext cx="3919" cy="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endParaRPr>
            </a:p>
          </p:txBody>
        </p:sp>
        <p:sp>
          <p:nvSpPr>
            <p:cNvPr id="4102" name="Rectangle 7"/>
            <p:cNvSpPr>
              <a:spLocks noChangeArrowheads="1"/>
            </p:cNvSpPr>
            <p:nvPr/>
          </p:nvSpPr>
          <p:spPr bwMode="auto">
            <a:xfrm>
              <a:off x="1063" y="450"/>
              <a:ext cx="43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914400" eaLnBrk="1" fontAlgn="base" hangingPunct="1">
                <a:spcBef>
                  <a:spcPct val="0"/>
                </a:spcBef>
                <a:spcAft>
                  <a:spcPct val="0"/>
                </a:spcAft>
                <a:buFontTx/>
                <a:buNone/>
              </a:pPr>
              <a:r>
                <a:rPr lang="en-US" altLang="en-US" sz="1800" b="1" smtClean="0">
                  <a:solidFill>
                    <a:srgbClr val="000000"/>
                  </a:solidFill>
                  <a:latin typeface="Arial" charset="0"/>
                </a:rPr>
                <a:t>Diabetes Medication Adjustment For Hypoglycemia During Weight Management Program in WM/SMA Arm</a:t>
              </a:r>
              <a:endParaRPr lang="en-US" altLang="en-US" sz="1800" b="1" smtClean="0">
                <a:solidFill>
                  <a:srgbClr val="000000"/>
                </a:solidFill>
              </a:endParaRPr>
            </a:p>
          </p:txBody>
        </p:sp>
        <p:sp>
          <p:nvSpPr>
            <p:cNvPr id="3079" name="Rectangle 10"/>
            <p:cNvSpPr>
              <a:spLocks noChangeArrowheads="1"/>
            </p:cNvSpPr>
            <p:nvPr/>
          </p:nvSpPr>
          <p:spPr bwMode="auto">
            <a:xfrm>
              <a:off x="837" y="2484"/>
              <a:ext cx="5051" cy="1357"/>
            </a:xfrm>
            <a:prstGeom prst="rect">
              <a:avLst/>
            </a:prstGeom>
            <a:noFill/>
            <a:ln>
              <a:noFill/>
            </a:ln>
            <a:extLst/>
          </p:spPr>
          <p:txBody>
            <a:bodyPr lIns="0" tIns="0" rIns="0" bIns="0">
              <a:spAutoFit/>
            </a:bodyPr>
            <a:lstStyle/>
            <a:p>
              <a:pPr defTabSz="914400" fontAlgn="base">
                <a:spcBef>
                  <a:spcPct val="0"/>
                </a:spcBef>
                <a:spcAft>
                  <a:spcPct val="0"/>
                </a:spcAft>
                <a:defRPr/>
              </a:pPr>
              <a:r>
                <a:rPr lang="en-US" sz="1400" dirty="0">
                  <a:solidFill>
                    <a:srgbClr val="000000"/>
                  </a:solidFill>
                  <a:latin typeface="Arial" charset="0"/>
                </a:rPr>
                <a:t>Decrease medications as follows:</a:t>
              </a:r>
            </a:p>
            <a:p>
              <a:pPr marL="285750" indent="-285750" defTabSz="914400" fontAlgn="base">
                <a:spcBef>
                  <a:spcPct val="0"/>
                </a:spcBef>
                <a:spcAft>
                  <a:spcPct val="0"/>
                </a:spcAft>
                <a:buFont typeface="Arial" pitchFamily="34" charset="0"/>
                <a:buChar char="•"/>
                <a:defRPr/>
              </a:pPr>
              <a:r>
                <a:rPr lang="en-US" sz="1400" dirty="0">
                  <a:solidFill>
                    <a:srgbClr val="000000"/>
                  </a:solidFill>
                  <a:latin typeface="Arial" charset="0"/>
                </a:rPr>
                <a:t>Oral agents: 50% reduction in dose</a:t>
              </a:r>
              <a:endParaRPr lang="en-US" sz="1400" dirty="0">
                <a:solidFill>
                  <a:srgbClr val="000000"/>
                </a:solidFill>
              </a:endParaRPr>
            </a:p>
            <a:p>
              <a:pPr marL="285750" indent="-285750" defTabSz="914400" fontAlgn="base">
                <a:spcBef>
                  <a:spcPct val="0"/>
                </a:spcBef>
                <a:spcAft>
                  <a:spcPct val="0"/>
                </a:spcAft>
                <a:buFont typeface="Arial" pitchFamily="34" charset="0"/>
                <a:buChar char="•"/>
                <a:defRPr/>
              </a:pPr>
              <a:r>
                <a:rPr lang="en-US" sz="1400" dirty="0">
                  <a:solidFill>
                    <a:srgbClr val="000000"/>
                  </a:solidFill>
                  <a:latin typeface="Arial" charset="0"/>
                </a:rPr>
                <a:t>Insulin: 50% reduction in total daily dose</a:t>
              </a:r>
              <a:endParaRPr lang="en-US" sz="1400" dirty="0">
                <a:solidFill>
                  <a:srgbClr val="000000"/>
                </a:solidFill>
              </a:endParaRPr>
            </a:p>
            <a:p>
              <a:pPr marL="285750" indent="-285750" defTabSz="914400" fontAlgn="base">
                <a:spcBef>
                  <a:spcPct val="0"/>
                </a:spcBef>
                <a:spcAft>
                  <a:spcPct val="0"/>
                </a:spcAft>
                <a:buFont typeface="Arial" pitchFamily="34" charset="0"/>
                <a:buChar char="•"/>
                <a:defRPr/>
              </a:pPr>
              <a:r>
                <a:rPr lang="en-US" sz="1400" dirty="0">
                  <a:solidFill>
                    <a:srgbClr val="000000"/>
                  </a:solidFill>
                  <a:latin typeface="Arial" charset="0"/>
                </a:rPr>
                <a:t>Alpha-</a:t>
              </a:r>
              <a:r>
                <a:rPr lang="en-US" sz="1400" dirty="0" err="1">
                  <a:solidFill>
                    <a:srgbClr val="000000"/>
                  </a:solidFill>
                  <a:latin typeface="Arial" charset="0"/>
                </a:rPr>
                <a:t>glucosidase</a:t>
              </a:r>
              <a:r>
                <a:rPr lang="en-US" sz="1400" dirty="0">
                  <a:solidFill>
                    <a:srgbClr val="000000"/>
                  </a:solidFill>
                  <a:latin typeface="Arial" charset="0"/>
                </a:rPr>
                <a:t> inhibitors will be stopped in all subjects for the duration of the WM/SMA intervention.</a:t>
              </a:r>
            </a:p>
            <a:p>
              <a:pPr marL="285750" indent="-285750" defTabSz="914400" fontAlgn="base">
                <a:spcBef>
                  <a:spcPct val="0"/>
                </a:spcBef>
                <a:spcAft>
                  <a:spcPct val="0"/>
                </a:spcAft>
                <a:buFont typeface="Arial" pitchFamily="34" charset="0"/>
                <a:buChar char="•"/>
                <a:defRPr/>
              </a:pPr>
              <a:r>
                <a:rPr lang="en-US" sz="1400" dirty="0" err="1">
                  <a:solidFill>
                    <a:srgbClr val="000000"/>
                  </a:solidFill>
                  <a:latin typeface="Arial" charset="0"/>
                </a:rPr>
                <a:t>Incretin</a:t>
              </a:r>
              <a:r>
                <a:rPr lang="en-US" sz="1400" dirty="0">
                  <a:solidFill>
                    <a:srgbClr val="000000"/>
                  </a:solidFill>
                  <a:latin typeface="Arial" charset="0"/>
                </a:rPr>
                <a:t>/amylin agonists will be treated like metformin and not be adjusted initially.</a:t>
              </a:r>
            </a:p>
            <a:p>
              <a:pPr defTabSz="914400" fontAlgn="base">
                <a:spcBef>
                  <a:spcPct val="0"/>
                </a:spcBef>
                <a:spcAft>
                  <a:spcPct val="0"/>
                </a:spcAft>
                <a:defRPr/>
              </a:pPr>
              <a:endParaRPr lang="en-US" sz="1400" dirty="0">
                <a:solidFill>
                  <a:srgbClr val="000000"/>
                </a:solidFill>
                <a:latin typeface="Arial" charset="0"/>
              </a:endParaRPr>
            </a:p>
            <a:p>
              <a:pPr defTabSz="914400" fontAlgn="base">
                <a:spcBef>
                  <a:spcPct val="0"/>
                </a:spcBef>
                <a:spcAft>
                  <a:spcPct val="0"/>
                </a:spcAft>
                <a:defRPr/>
              </a:pPr>
              <a:r>
                <a:rPr lang="en-US" sz="1400" dirty="0">
                  <a:solidFill>
                    <a:srgbClr val="000000"/>
                  </a:solidFill>
                  <a:latin typeface="Arial" charset="0"/>
                </a:rPr>
                <a:t>Order of discontinuation of medication:</a:t>
              </a:r>
            </a:p>
            <a:p>
              <a:pPr marL="285750" indent="-285750" defTabSz="914400" fontAlgn="base">
                <a:spcBef>
                  <a:spcPct val="0"/>
                </a:spcBef>
                <a:spcAft>
                  <a:spcPct val="0"/>
                </a:spcAft>
                <a:buFont typeface="Arial" pitchFamily="34" charset="0"/>
                <a:buChar char="•"/>
                <a:defRPr/>
              </a:pPr>
              <a:r>
                <a:rPr lang="en-US" sz="1400" dirty="0">
                  <a:solidFill>
                    <a:srgbClr val="000000"/>
                  </a:solidFill>
                  <a:latin typeface="Arial" charset="0"/>
                </a:rPr>
                <a:t>First removed: insulin or </a:t>
              </a:r>
              <a:r>
                <a:rPr lang="en-US" sz="1400" dirty="0" err="1">
                  <a:solidFill>
                    <a:srgbClr val="000000"/>
                  </a:solidFill>
                  <a:latin typeface="Arial" charset="0"/>
                </a:rPr>
                <a:t>secretagogues</a:t>
              </a:r>
              <a:r>
                <a:rPr lang="en-US" sz="1400" dirty="0">
                  <a:solidFill>
                    <a:srgbClr val="000000"/>
                  </a:solidFill>
                  <a:latin typeface="Arial" charset="0"/>
                </a:rPr>
                <a:t> based on patient preference</a:t>
              </a:r>
            </a:p>
            <a:p>
              <a:pPr marL="285750" indent="-285750" defTabSz="914400" fontAlgn="base">
                <a:spcBef>
                  <a:spcPct val="0"/>
                </a:spcBef>
                <a:spcAft>
                  <a:spcPct val="0"/>
                </a:spcAft>
                <a:buFont typeface="Arial" pitchFamily="34" charset="0"/>
                <a:buChar char="•"/>
                <a:defRPr/>
              </a:pPr>
              <a:r>
                <a:rPr lang="en-US" sz="1400" dirty="0">
                  <a:solidFill>
                    <a:srgbClr val="000000"/>
                  </a:solidFill>
                  <a:latin typeface="Arial" charset="0"/>
                </a:rPr>
                <a:t>Then: </a:t>
              </a:r>
              <a:r>
                <a:rPr lang="en-US" sz="1400" dirty="0" err="1">
                  <a:solidFill>
                    <a:srgbClr val="000000"/>
                  </a:solidFill>
                  <a:latin typeface="Arial" charset="0"/>
                </a:rPr>
                <a:t>thiazolidinediones</a:t>
              </a:r>
              <a:endParaRPr lang="en-US" sz="1400" dirty="0">
                <a:solidFill>
                  <a:srgbClr val="000000"/>
                </a:solidFill>
                <a:latin typeface="Arial" charset="0"/>
              </a:endParaRPr>
            </a:p>
            <a:p>
              <a:pPr marL="285750" indent="-285750" defTabSz="914400" fontAlgn="base">
                <a:spcBef>
                  <a:spcPct val="0"/>
                </a:spcBef>
                <a:spcAft>
                  <a:spcPct val="0"/>
                </a:spcAft>
                <a:buFont typeface="Arial" pitchFamily="34" charset="0"/>
                <a:buChar char="•"/>
                <a:defRPr/>
              </a:pPr>
              <a:r>
                <a:rPr lang="en-US" sz="1400" dirty="0">
                  <a:solidFill>
                    <a:srgbClr val="000000"/>
                  </a:solidFill>
                  <a:latin typeface="Arial" charset="0"/>
                </a:rPr>
                <a:t>Metformin and GLP-1/amylin agonists will be reduced only for hypoglycemic symptoms</a:t>
              </a:r>
            </a:p>
          </p:txBody>
        </p:sp>
      </p:grpSp>
      <p:graphicFrame>
        <p:nvGraphicFramePr>
          <p:cNvPr id="71" name="SmartArt Placeholder 3"/>
          <p:cNvGraphicFramePr>
            <a:graphicFrameLocks noGrp="1"/>
          </p:cNvGraphicFramePr>
          <p:nvPr>
            <p:ph type="dgm" idx="1"/>
          </p:nvPr>
        </p:nvGraphicFramePr>
        <p:xfrm>
          <a:off x="990600" y="1524000"/>
          <a:ext cx="7162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8151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98475" y="201613"/>
            <a:ext cx="545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2000" smtClean="0">
                <a:solidFill>
                  <a:srgbClr val="000000"/>
                </a:solidFill>
                <a:latin typeface="Arial" charset="0"/>
                <a:cs typeface="Arial" charset="0"/>
              </a:rPr>
              <a:t>Appendix 3: Medication Adjustment Algorithms</a:t>
            </a:r>
          </a:p>
        </p:txBody>
      </p:sp>
      <p:grpSp>
        <p:nvGrpSpPr>
          <p:cNvPr id="5123" name="Group 72"/>
          <p:cNvGrpSpPr>
            <a:grpSpLocks/>
          </p:cNvGrpSpPr>
          <p:nvPr/>
        </p:nvGrpSpPr>
        <p:grpSpPr bwMode="auto">
          <a:xfrm>
            <a:off x="498475" y="790575"/>
            <a:ext cx="8493125" cy="5164138"/>
            <a:chOff x="816" y="450"/>
            <a:chExt cx="5072" cy="3253"/>
          </a:xfrm>
        </p:grpSpPr>
        <p:sp>
          <p:nvSpPr>
            <p:cNvPr id="5127" name="AutoShape 5"/>
            <p:cNvSpPr>
              <a:spLocks noChangeAspect="1" noChangeArrowheads="1" noTextEdit="1"/>
            </p:cNvSpPr>
            <p:nvPr/>
          </p:nvSpPr>
          <p:spPr bwMode="auto">
            <a:xfrm>
              <a:off x="816" y="624"/>
              <a:ext cx="3919" cy="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endParaRPr>
            </a:p>
          </p:txBody>
        </p:sp>
        <p:sp>
          <p:nvSpPr>
            <p:cNvPr id="5128" name="Rectangle 7"/>
            <p:cNvSpPr>
              <a:spLocks noChangeArrowheads="1"/>
            </p:cNvSpPr>
            <p:nvPr/>
          </p:nvSpPr>
          <p:spPr bwMode="auto">
            <a:xfrm>
              <a:off x="880" y="450"/>
              <a:ext cx="4735"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914400" eaLnBrk="1" fontAlgn="base" hangingPunct="1">
                <a:spcBef>
                  <a:spcPct val="0"/>
                </a:spcBef>
                <a:spcAft>
                  <a:spcPct val="0"/>
                </a:spcAft>
                <a:buFontTx/>
                <a:buNone/>
              </a:pPr>
              <a:r>
                <a:rPr lang="en-US" altLang="en-US" sz="1800" b="1" smtClean="0">
                  <a:solidFill>
                    <a:srgbClr val="000000"/>
                  </a:solidFill>
                  <a:latin typeface="Arial" charset="0"/>
                </a:rPr>
                <a:t>Diabetes Medication Adjustment For Hypoglycemia During Weight Management Program in WM/SMA Arm IF TAKING METFORMIN ONLY</a:t>
              </a:r>
              <a:endParaRPr lang="en-US" altLang="en-US" sz="1800" b="1" smtClean="0">
                <a:solidFill>
                  <a:srgbClr val="000000"/>
                </a:solidFill>
              </a:endParaRPr>
            </a:p>
          </p:txBody>
        </p:sp>
        <p:sp>
          <p:nvSpPr>
            <p:cNvPr id="3079" name="Rectangle 10"/>
            <p:cNvSpPr>
              <a:spLocks noChangeArrowheads="1"/>
            </p:cNvSpPr>
            <p:nvPr/>
          </p:nvSpPr>
          <p:spPr bwMode="auto">
            <a:xfrm>
              <a:off x="837" y="2484"/>
              <a:ext cx="5051" cy="950"/>
            </a:xfrm>
            <a:prstGeom prst="rect">
              <a:avLst/>
            </a:prstGeom>
            <a:noFill/>
            <a:ln>
              <a:noFill/>
            </a:ln>
            <a:extLst/>
          </p:spPr>
          <p:txBody>
            <a:bodyPr lIns="0" tIns="0" rIns="0" bIns="0">
              <a:spAutoFit/>
            </a:bodyPr>
            <a:lstStyle/>
            <a:p>
              <a:pPr defTabSz="914400" fontAlgn="base">
                <a:spcBef>
                  <a:spcPct val="0"/>
                </a:spcBef>
                <a:spcAft>
                  <a:spcPct val="0"/>
                </a:spcAft>
                <a:defRPr/>
              </a:pPr>
              <a:r>
                <a:rPr lang="en-US" sz="1400" dirty="0">
                  <a:solidFill>
                    <a:srgbClr val="000000"/>
                  </a:solidFill>
                  <a:latin typeface="Arial" charset="0"/>
                </a:rPr>
                <a:t>Decrease </a:t>
              </a:r>
              <a:r>
                <a:rPr lang="en-US" sz="1400" dirty="0" err="1">
                  <a:solidFill>
                    <a:srgbClr val="000000"/>
                  </a:solidFill>
                  <a:latin typeface="Arial" charset="0"/>
                </a:rPr>
                <a:t>metformin</a:t>
              </a:r>
              <a:r>
                <a:rPr lang="en-US" sz="1400" dirty="0">
                  <a:solidFill>
                    <a:srgbClr val="000000"/>
                  </a:solidFill>
                  <a:latin typeface="Arial" charset="0"/>
                </a:rPr>
                <a:t> (</a:t>
              </a:r>
              <a:r>
                <a:rPr lang="en-US" sz="1400" dirty="0" err="1">
                  <a:solidFill>
                    <a:srgbClr val="000000"/>
                  </a:solidFill>
                  <a:latin typeface="Arial" charset="0"/>
                </a:rPr>
                <a:t>incretin</a:t>
              </a:r>
              <a:r>
                <a:rPr lang="en-US" sz="1400" dirty="0">
                  <a:solidFill>
                    <a:srgbClr val="000000"/>
                  </a:solidFill>
                  <a:latin typeface="Arial" charset="0"/>
                </a:rPr>
                <a:t>/</a:t>
              </a:r>
              <a:r>
                <a:rPr lang="en-US" sz="1400" dirty="0" err="1">
                  <a:solidFill>
                    <a:srgbClr val="000000"/>
                  </a:solidFill>
                  <a:latin typeface="Arial" charset="0"/>
                </a:rPr>
                <a:t>amylin</a:t>
              </a:r>
              <a:r>
                <a:rPr lang="en-US" sz="1400" dirty="0">
                  <a:solidFill>
                    <a:srgbClr val="000000"/>
                  </a:solidFill>
                  <a:latin typeface="Arial" charset="0"/>
                </a:rPr>
                <a:t> agonists will be reduced similarly) as follows:</a:t>
              </a: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1000 mg am/1000 mg pm</a:t>
              </a: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1000 mg am/500 mg pm</a:t>
              </a: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500 mg bid</a:t>
              </a: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500 mg </a:t>
              </a:r>
              <a:r>
                <a:rPr lang="en-US" sz="1400" dirty="0" err="1">
                  <a:solidFill>
                    <a:srgbClr val="000000"/>
                  </a:solidFill>
                  <a:latin typeface="Arial" charset="0"/>
                </a:rPr>
                <a:t>qd</a:t>
              </a:r>
              <a:endParaRPr lang="en-US" sz="1400" dirty="0">
                <a:solidFill>
                  <a:srgbClr val="000000"/>
                </a:solidFill>
                <a:latin typeface="Arial" charset="0"/>
              </a:endParaRP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discontinue</a:t>
              </a:r>
              <a:endParaRPr lang="en-US" sz="1400" dirty="0">
                <a:solidFill>
                  <a:srgbClr val="000000"/>
                </a:solidFill>
              </a:endParaRPr>
            </a:p>
            <a:p>
              <a:pPr defTabSz="914400" fontAlgn="base">
                <a:spcBef>
                  <a:spcPct val="0"/>
                </a:spcBef>
                <a:spcAft>
                  <a:spcPct val="0"/>
                </a:spcAft>
                <a:defRPr/>
              </a:pPr>
              <a:endParaRPr lang="en-US" sz="1400" dirty="0">
                <a:solidFill>
                  <a:srgbClr val="000000"/>
                </a:solidFill>
                <a:latin typeface="Arial" charset="0"/>
              </a:endParaRPr>
            </a:p>
          </p:txBody>
        </p:sp>
      </p:grpSp>
      <p:graphicFrame>
        <p:nvGraphicFramePr>
          <p:cNvPr id="71" name="SmartArt Placeholder 3"/>
          <p:cNvGraphicFramePr>
            <a:graphicFrameLocks noGrp="1"/>
          </p:cNvGraphicFramePr>
          <p:nvPr>
            <p:ph type="dgm" idx="1"/>
          </p:nvPr>
        </p:nvGraphicFramePr>
        <p:xfrm>
          <a:off x="990600" y="1524000"/>
          <a:ext cx="7162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0"/>
          <p:cNvSpPr>
            <a:spLocks noChangeArrowheads="1"/>
          </p:cNvSpPr>
          <p:nvPr/>
        </p:nvSpPr>
        <p:spPr bwMode="auto">
          <a:xfrm>
            <a:off x="4495800" y="4267200"/>
            <a:ext cx="3733800" cy="1077913"/>
          </a:xfrm>
          <a:prstGeom prst="rect">
            <a:avLst/>
          </a:prstGeom>
          <a:noFill/>
          <a:ln>
            <a:noFill/>
          </a:ln>
          <a:extLst/>
        </p:spPr>
        <p:txBody>
          <a:bodyPr lIns="0" tIns="0" rIns="0" bIns="0">
            <a:spAutoFit/>
          </a:bodyPr>
          <a:lstStyle/>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850 mg </a:t>
            </a:r>
            <a:r>
              <a:rPr lang="en-US" sz="1400" dirty="0" err="1">
                <a:solidFill>
                  <a:srgbClr val="000000"/>
                </a:solidFill>
                <a:latin typeface="Arial" charset="0"/>
              </a:rPr>
              <a:t>tid</a:t>
            </a:r>
            <a:endParaRPr lang="en-US" sz="1400" dirty="0">
              <a:solidFill>
                <a:srgbClr val="000000"/>
              </a:solidFill>
              <a:latin typeface="Arial" charset="0"/>
            </a:endParaRP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850 mg bid</a:t>
            </a: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850 mg </a:t>
            </a:r>
            <a:r>
              <a:rPr lang="en-US" sz="1400" dirty="0" err="1">
                <a:solidFill>
                  <a:srgbClr val="000000"/>
                </a:solidFill>
                <a:latin typeface="Arial" charset="0"/>
              </a:rPr>
              <a:t>qd</a:t>
            </a:r>
            <a:endParaRPr lang="en-US" sz="1400" dirty="0">
              <a:solidFill>
                <a:srgbClr val="000000"/>
              </a:solidFill>
              <a:latin typeface="Arial" charset="0"/>
            </a:endParaRPr>
          </a:p>
          <a:p>
            <a:pPr marL="342900" indent="-342900" defTabSz="914400" fontAlgn="base">
              <a:spcBef>
                <a:spcPct val="0"/>
              </a:spcBef>
              <a:spcAft>
                <a:spcPct val="0"/>
              </a:spcAft>
              <a:buFont typeface="+mj-lt"/>
              <a:buAutoNum type="alphaLcParenR"/>
              <a:defRPr/>
            </a:pPr>
            <a:r>
              <a:rPr lang="en-US" sz="1400" dirty="0">
                <a:solidFill>
                  <a:srgbClr val="000000"/>
                </a:solidFill>
                <a:latin typeface="Arial" charset="0"/>
              </a:rPr>
              <a:t>discontinue</a:t>
            </a:r>
            <a:endParaRPr lang="en-US" sz="1400" dirty="0">
              <a:solidFill>
                <a:srgbClr val="000000"/>
              </a:solidFill>
            </a:endParaRPr>
          </a:p>
          <a:p>
            <a:pPr defTabSz="914400" fontAlgn="base">
              <a:spcBef>
                <a:spcPct val="0"/>
              </a:spcBef>
              <a:spcAft>
                <a:spcPct val="0"/>
              </a:spcAft>
              <a:defRPr/>
            </a:pPr>
            <a:endParaRPr lang="en-US" sz="1400" dirty="0">
              <a:solidFill>
                <a:srgbClr val="000000"/>
              </a:solidFill>
              <a:latin typeface="Arial" charset="0"/>
            </a:endParaRPr>
          </a:p>
        </p:txBody>
      </p:sp>
      <p:sp>
        <p:nvSpPr>
          <p:cNvPr id="5126" name="TextBox 8"/>
          <p:cNvSpPr txBox="1">
            <a:spLocks noChangeArrowheads="1"/>
          </p:cNvSpPr>
          <p:nvPr/>
        </p:nvSpPr>
        <p:spPr bwMode="auto">
          <a:xfrm>
            <a:off x="3505200" y="4495800"/>
            <a:ext cx="342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1400" smtClean="0">
                <a:solidFill>
                  <a:srgbClr val="000000"/>
                </a:solidFill>
                <a:latin typeface="Arial" charset="0"/>
                <a:cs typeface="Arial" charset="0"/>
              </a:rPr>
              <a:t>or</a:t>
            </a:r>
          </a:p>
        </p:txBody>
      </p:sp>
    </p:spTree>
    <p:extLst>
      <p:ext uri="{BB962C8B-B14F-4D97-AF65-F5344CB8AC3E}">
        <p14:creationId xmlns:p14="http://schemas.microsoft.com/office/powerpoint/2010/main" val="59621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98475" y="201613"/>
            <a:ext cx="545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1" fontAlgn="base" hangingPunct="1">
              <a:spcBef>
                <a:spcPct val="0"/>
              </a:spcBef>
              <a:spcAft>
                <a:spcPct val="0"/>
              </a:spcAft>
              <a:buFontTx/>
              <a:buNone/>
            </a:pPr>
            <a:r>
              <a:rPr lang="en-US" altLang="en-US" sz="2000" smtClean="0">
                <a:solidFill>
                  <a:srgbClr val="000000"/>
                </a:solidFill>
                <a:latin typeface="Arial" charset="0"/>
                <a:cs typeface="Arial" charset="0"/>
              </a:rPr>
              <a:t>Appendix 3: Medication Adjustment Algorithms</a:t>
            </a:r>
          </a:p>
        </p:txBody>
      </p:sp>
      <p:grpSp>
        <p:nvGrpSpPr>
          <p:cNvPr id="6147" name="Group 72"/>
          <p:cNvGrpSpPr>
            <a:grpSpLocks/>
          </p:cNvGrpSpPr>
          <p:nvPr/>
        </p:nvGrpSpPr>
        <p:grpSpPr bwMode="auto">
          <a:xfrm>
            <a:off x="498475" y="790575"/>
            <a:ext cx="7729538" cy="5164138"/>
            <a:chOff x="816" y="450"/>
            <a:chExt cx="4616" cy="3253"/>
          </a:xfrm>
        </p:grpSpPr>
        <p:sp>
          <p:nvSpPr>
            <p:cNvPr id="6149" name="AutoShape 5"/>
            <p:cNvSpPr>
              <a:spLocks noChangeAspect="1" noChangeArrowheads="1" noTextEdit="1"/>
            </p:cNvSpPr>
            <p:nvPr/>
          </p:nvSpPr>
          <p:spPr bwMode="auto">
            <a:xfrm>
              <a:off x="816" y="624"/>
              <a:ext cx="3919" cy="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endParaRPr>
            </a:p>
          </p:txBody>
        </p:sp>
        <p:sp>
          <p:nvSpPr>
            <p:cNvPr id="6150" name="Rectangle 7"/>
            <p:cNvSpPr>
              <a:spLocks noChangeArrowheads="1"/>
            </p:cNvSpPr>
            <p:nvPr/>
          </p:nvSpPr>
          <p:spPr bwMode="auto">
            <a:xfrm>
              <a:off x="1063" y="450"/>
              <a:ext cx="43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914400" eaLnBrk="1" fontAlgn="base" hangingPunct="1">
                <a:spcBef>
                  <a:spcPct val="0"/>
                </a:spcBef>
                <a:spcAft>
                  <a:spcPct val="0"/>
                </a:spcAft>
                <a:buFontTx/>
                <a:buNone/>
              </a:pPr>
              <a:r>
                <a:rPr lang="en-US" altLang="en-US" sz="1800" b="1" smtClean="0">
                  <a:solidFill>
                    <a:srgbClr val="000000"/>
                  </a:solidFill>
                  <a:latin typeface="Arial" charset="0"/>
                </a:rPr>
                <a:t>Blood Pressure Medication Adjustment Prior to Weight Management Program in WM/SMA Arm</a:t>
              </a:r>
              <a:endParaRPr lang="en-US" altLang="en-US" sz="1800" b="1" smtClean="0">
                <a:solidFill>
                  <a:srgbClr val="000000"/>
                </a:solidFill>
              </a:endParaRPr>
            </a:p>
          </p:txBody>
        </p:sp>
      </p:grpSp>
      <p:graphicFrame>
        <p:nvGraphicFramePr>
          <p:cNvPr id="71" name="SmartArt Placeholder 3"/>
          <p:cNvGraphicFramePr>
            <a:graphicFrameLocks noGrp="1"/>
          </p:cNvGraphicFramePr>
          <p:nvPr>
            <p:ph type="dgm" idx="1"/>
          </p:nvPr>
        </p:nvGraphicFramePr>
        <p:xfrm>
          <a:off x="990600" y="1524000"/>
          <a:ext cx="7162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99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5" y="573601"/>
            <a:ext cx="8994164" cy="570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2160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6" y="1053377"/>
            <a:ext cx="8876942" cy="475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154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8" y="1077659"/>
            <a:ext cx="8906438" cy="470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96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4" y="726558"/>
            <a:ext cx="8925636" cy="691079"/>
          </a:xfrm>
        </p:spPr>
        <p:txBody>
          <a:bodyPr>
            <a:noAutofit/>
          </a:bodyPr>
          <a:lstStyle/>
          <a:p>
            <a:r>
              <a:rPr lang="en-US" sz="3200" b="1" dirty="0" smtClean="0"/>
              <a:t>Reasons to Add Weight Counseling to SMAs</a:t>
            </a:r>
            <a:endParaRPr lang="en-US" sz="3200" b="1" dirty="0"/>
          </a:p>
        </p:txBody>
      </p:sp>
      <p:sp>
        <p:nvSpPr>
          <p:cNvPr id="3" name="Content Placeholder 2"/>
          <p:cNvSpPr>
            <a:spLocks noGrp="1"/>
          </p:cNvSpPr>
          <p:nvPr>
            <p:ph idx="1"/>
          </p:nvPr>
        </p:nvSpPr>
        <p:spPr>
          <a:xfrm>
            <a:off x="457200" y="1278764"/>
            <a:ext cx="8229600" cy="4751922"/>
          </a:xfrm>
        </p:spPr>
        <p:txBody>
          <a:bodyPr>
            <a:noAutofit/>
          </a:bodyPr>
          <a:lstStyle/>
          <a:p>
            <a:pPr>
              <a:spcBef>
                <a:spcPts val="600"/>
              </a:spcBef>
            </a:pPr>
            <a:r>
              <a:rPr lang="en-US" sz="2400" dirty="0" smtClean="0"/>
              <a:t>The primary </a:t>
            </a:r>
            <a:r>
              <a:rPr lang="en-US" sz="2400" dirty="0"/>
              <a:t>method </a:t>
            </a:r>
            <a:r>
              <a:rPr lang="en-US" sz="2400" dirty="0" smtClean="0"/>
              <a:t>for improving A1c in SMAs is </a:t>
            </a:r>
            <a:r>
              <a:rPr lang="en-US" sz="2400" dirty="0"/>
              <a:t>via medication intensification, </a:t>
            </a:r>
            <a:r>
              <a:rPr lang="en-US" sz="2400" dirty="0" smtClean="0"/>
              <a:t>but this can lead to…</a:t>
            </a:r>
          </a:p>
          <a:p>
            <a:pPr lvl="1">
              <a:spcBef>
                <a:spcPts val="600"/>
              </a:spcBef>
            </a:pPr>
            <a:r>
              <a:rPr lang="en-US" sz="2000" dirty="0" smtClean="0"/>
              <a:t>Weight gain</a:t>
            </a:r>
          </a:p>
          <a:p>
            <a:pPr lvl="1">
              <a:spcBef>
                <a:spcPts val="600"/>
              </a:spcBef>
            </a:pPr>
            <a:r>
              <a:rPr lang="en-US" sz="2000" dirty="0"/>
              <a:t>H</a:t>
            </a:r>
            <a:r>
              <a:rPr lang="en-US" sz="2000" dirty="0" smtClean="0"/>
              <a:t>ypoglycemia </a:t>
            </a:r>
          </a:p>
          <a:p>
            <a:pPr lvl="1">
              <a:spcBef>
                <a:spcPts val="600"/>
              </a:spcBef>
            </a:pPr>
            <a:r>
              <a:rPr lang="en-US" sz="2000" dirty="0" smtClean="0"/>
              <a:t>Attenuated macrovascular </a:t>
            </a:r>
            <a:r>
              <a:rPr lang="en-US" sz="2000" dirty="0"/>
              <a:t>benefits of glycemic </a:t>
            </a:r>
            <a:r>
              <a:rPr lang="en-US" sz="2000" dirty="0" smtClean="0"/>
              <a:t>control</a:t>
            </a:r>
          </a:p>
          <a:p>
            <a:pPr>
              <a:spcBef>
                <a:spcPts val="600"/>
              </a:spcBef>
            </a:pPr>
            <a:r>
              <a:rPr lang="en-US" sz="2400" dirty="0" smtClean="0"/>
              <a:t>Most SMAs have not effectively addressed weight, </a:t>
            </a:r>
            <a:r>
              <a:rPr lang="en-US" sz="2400" dirty="0"/>
              <a:t>yet lifestyle modification with weight loss </a:t>
            </a:r>
            <a:r>
              <a:rPr lang="en-US" sz="2400" dirty="0" smtClean="0"/>
              <a:t>can…</a:t>
            </a:r>
            <a:endParaRPr lang="en-US" sz="2400" dirty="0"/>
          </a:p>
          <a:p>
            <a:pPr lvl="1">
              <a:spcBef>
                <a:spcPts val="600"/>
              </a:spcBef>
            </a:pPr>
            <a:r>
              <a:rPr lang="en-US" sz="2000" dirty="0"/>
              <a:t>Improve glycemic </a:t>
            </a:r>
            <a:r>
              <a:rPr lang="en-US" sz="2000" dirty="0" smtClean="0"/>
              <a:t>control</a:t>
            </a:r>
            <a:endParaRPr lang="en-US" sz="2000" dirty="0"/>
          </a:p>
          <a:p>
            <a:pPr lvl="1">
              <a:spcBef>
                <a:spcPts val="600"/>
              </a:spcBef>
            </a:pPr>
            <a:r>
              <a:rPr lang="en-US" sz="2000" dirty="0"/>
              <a:t>Reduce </a:t>
            </a:r>
            <a:r>
              <a:rPr lang="en-US" sz="2000" dirty="0" smtClean="0"/>
              <a:t>diabetes medications</a:t>
            </a:r>
            <a:endParaRPr lang="en-US" sz="2000" dirty="0"/>
          </a:p>
          <a:p>
            <a:pPr lvl="1">
              <a:spcBef>
                <a:spcPts val="600"/>
              </a:spcBef>
              <a:buFont typeface="Wingdings"/>
              <a:buChar char="à"/>
            </a:pPr>
            <a:r>
              <a:rPr lang="en-US" sz="2000" dirty="0" smtClean="0">
                <a:sym typeface="Wingdings" panose="05000000000000000000" pitchFamily="2" charset="2"/>
              </a:rPr>
              <a:t>Which </a:t>
            </a:r>
            <a:r>
              <a:rPr lang="en-US" sz="2000" dirty="0">
                <a:sym typeface="Wingdings" panose="05000000000000000000" pitchFamily="2" charset="2"/>
              </a:rPr>
              <a:t>can result in</a:t>
            </a:r>
            <a:r>
              <a:rPr lang="en-US" sz="2000" dirty="0"/>
              <a:t> </a:t>
            </a:r>
            <a:r>
              <a:rPr lang="en-US" sz="2000" dirty="0" smtClean="0"/>
              <a:t>fewer </a:t>
            </a:r>
            <a:r>
              <a:rPr lang="en-US" sz="2000" dirty="0"/>
              <a:t>hypoglycemic events </a:t>
            </a:r>
            <a:endParaRPr lang="en-US" sz="2000" dirty="0" smtClean="0"/>
          </a:p>
          <a:p>
            <a:pPr>
              <a:spcBef>
                <a:spcPts val="600"/>
              </a:spcBef>
              <a:buFont typeface="Arial" panose="020B0604020202020204" pitchFamily="34" charset="0"/>
              <a:buChar char="•"/>
            </a:pPr>
            <a:r>
              <a:rPr lang="en-US" sz="2400" dirty="0" smtClean="0"/>
              <a:t> Low carbohydrate diets are effective for these outcomes</a:t>
            </a:r>
            <a:endParaRPr lang="en-US" sz="2400" dirty="0"/>
          </a:p>
        </p:txBody>
      </p:sp>
      <p:sp>
        <p:nvSpPr>
          <p:cNvPr id="4" name="TextBox 5"/>
          <p:cNvSpPr txBox="1"/>
          <p:nvPr/>
        </p:nvSpPr>
        <p:spPr>
          <a:xfrm>
            <a:off x="628650" y="6133837"/>
            <a:ext cx="8337911" cy="6289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i="1" dirty="0">
                <a:solidFill>
                  <a:schemeClr val="accent1">
                    <a:lumMod val="60000"/>
                    <a:lumOff val="40000"/>
                  </a:schemeClr>
                </a:solidFill>
                <a:latin typeface="Arial" panose="020B0604020202020204" pitchFamily="34" charset="0"/>
                <a:cs typeface="Arial" panose="020B0604020202020204" pitchFamily="34" charset="0"/>
              </a:rPr>
              <a:t>UKPDS 33, Lancet, </a:t>
            </a:r>
            <a:r>
              <a:rPr lang="en-US" b="1" i="1" dirty="0" smtClean="0">
                <a:solidFill>
                  <a:schemeClr val="accent1">
                    <a:lumMod val="60000"/>
                    <a:lumOff val="40000"/>
                  </a:schemeClr>
                </a:solidFill>
                <a:latin typeface="Arial" panose="020B0604020202020204" pitchFamily="34" charset="0"/>
                <a:cs typeface="Arial" panose="020B0604020202020204" pitchFamily="34" charset="0"/>
              </a:rPr>
              <a:t>1998;</a:t>
            </a:r>
            <a:r>
              <a:rPr lang="en-GB" b="1" i="1" dirty="0" smtClean="0">
                <a:solidFill>
                  <a:schemeClr val="accent1">
                    <a:lumMod val="60000"/>
                    <a:lumOff val="40000"/>
                  </a:schemeClr>
                </a:solidFill>
                <a:latin typeface="Arial" panose="020B0604020202020204" pitchFamily="34" charset="0"/>
                <a:cs typeface="Arial" panose="020B0604020202020204" pitchFamily="34" charset="0"/>
              </a:rPr>
              <a:t> </a:t>
            </a:r>
            <a:r>
              <a:rPr lang="en-US" altLang="en-US" b="1" i="1" dirty="0" err="1">
                <a:solidFill>
                  <a:schemeClr val="accent1">
                    <a:lumMod val="60000"/>
                    <a:lumOff val="40000"/>
                  </a:schemeClr>
                </a:solidFill>
                <a:latin typeface="Arial" panose="020B0604020202020204" pitchFamily="34" charset="0"/>
                <a:cs typeface="Arial" panose="020B0604020202020204" pitchFamily="34" charset="0"/>
              </a:rPr>
              <a:t>Zoungas</a:t>
            </a:r>
            <a:r>
              <a:rPr lang="en-US" altLang="en-US" b="1" i="1" dirty="0">
                <a:solidFill>
                  <a:schemeClr val="accent1">
                    <a:lumMod val="60000"/>
                    <a:lumOff val="40000"/>
                  </a:schemeClr>
                </a:solidFill>
                <a:latin typeface="Arial" panose="020B0604020202020204" pitchFamily="34" charset="0"/>
                <a:cs typeface="Arial" panose="020B0604020202020204" pitchFamily="34" charset="0"/>
              </a:rPr>
              <a:t> S, NEJM, </a:t>
            </a:r>
            <a:r>
              <a:rPr lang="en-US" altLang="en-US" b="1" i="1" dirty="0" smtClean="0">
                <a:solidFill>
                  <a:schemeClr val="accent1">
                    <a:lumMod val="60000"/>
                    <a:lumOff val="40000"/>
                  </a:schemeClr>
                </a:solidFill>
                <a:latin typeface="Arial" panose="020B0604020202020204" pitchFamily="34" charset="0"/>
                <a:cs typeface="Arial" panose="020B0604020202020204" pitchFamily="34" charset="0"/>
              </a:rPr>
              <a:t>2010</a:t>
            </a:r>
            <a:r>
              <a:rPr lang="en-US" altLang="en-US" b="1" i="1" dirty="0">
                <a:solidFill>
                  <a:schemeClr val="accent1">
                    <a:lumMod val="60000"/>
                    <a:lumOff val="40000"/>
                  </a:schemeClr>
                </a:solidFill>
                <a:latin typeface="Arial" panose="020B0604020202020204" pitchFamily="34" charset="0"/>
                <a:cs typeface="Arial" panose="020B0604020202020204" pitchFamily="34" charset="0"/>
              </a:rPr>
              <a:t>; Gerstein </a:t>
            </a:r>
            <a:r>
              <a:rPr lang="en-US" altLang="en-US" b="1" i="1" dirty="0" smtClean="0">
                <a:solidFill>
                  <a:schemeClr val="accent1">
                    <a:lumMod val="60000"/>
                    <a:lumOff val="40000"/>
                  </a:schemeClr>
                </a:solidFill>
                <a:latin typeface="Arial" panose="020B0604020202020204" pitchFamily="34" charset="0"/>
                <a:cs typeface="Arial" panose="020B0604020202020204" pitchFamily="34" charset="0"/>
              </a:rPr>
              <a:t>HC, </a:t>
            </a:r>
            <a:r>
              <a:rPr lang="en-US" altLang="en-US" b="1" i="1" dirty="0">
                <a:solidFill>
                  <a:schemeClr val="accent1">
                    <a:lumMod val="60000"/>
                    <a:lumOff val="40000"/>
                  </a:schemeClr>
                </a:solidFill>
                <a:latin typeface="Arial" panose="020B0604020202020204" pitchFamily="34" charset="0"/>
                <a:cs typeface="Arial" panose="020B0604020202020204" pitchFamily="34" charset="0"/>
              </a:rPr>
              <a:t>N </a:t>
            </a:r>
            <a:r>
              <a:rPr lang="en-US" altLang="en-US" b="1" i="1" dirty="0" err="1">
                <a:solidFill>
                  <a:schemeClr val="accent1">
                    <a:lumMod val="60000"/>
                    <a:lumOff val="40000"/>
                  </a:schemeClr>
                </a:solidFill>
                <a:latin typeface="Arial" panose="020B0604020202020204" pitchFamily="34" charset="0"/>
                <a:cs typeface="Arial" panose="020B0604020202020204" pitchFamily="34" charset="0"/>
              </a:rPr>
              <a:t>Engl</a:t>
            </a:r>
            <a:r>
              <a:rPr lang="en-US" altLang="en-US" b="1" i="1" dirty="0">
                <a:solidFill>
                  <a:schemeClr val="accent1">
                    <a:lumMod val="60000"/>
                    <a:lumOff val="40000"/>
                  </a:schemeClr>
                </a:solidFill>
                <a:latin typeface="Arial" panose="020B0604020202020204" pitchFamily="34" charset="0"/>
                <a:cs typeface="Arial" panose="020B0604020202020204" pitchFamily="34" charset="0"/>
              </a:rPr>
              <a:t> J </a:t>
            </a:r>
            <a:r>
              <a:rPr lang="en-US" altLang="en-US" b="1" i="1" dirty="0" smtClean="0">
                <a:solidFill>
                  <a:schemeClr val="accent1">
                    <a:lumMod val="60000"/>
                    <a:lumOff val="40000"/>
                  </a:schemeClr>
                </a:solidFill>
                <a:latin typeface="Arial" panose="020B0604020202020204" pitchFamily="34" charset="0"/>
                <a:cs typeface="Arial" panose="020B0604020202020204" pitchFamily="34" charset="0"/>
              </a:rPr>
              <a:t>Med, 2008</a:t>
            </a:r>
            <a:r>
              <a:rPr lang="en-US" altLang="en-US" b="1" i="1" dirty="0">
                <a:solidFill>
                  <a:schemeClr val="accent1">
                    <a:lumMod val="60000"/>
                    <a:lumOff val="40000"/>
                  </a:schemeClr>
                </a:solidFill>
                <a:latin typeface="Arial" panose="020B0604020202020204" pitchFamily="34" charset="0"/>
                <a:cs typeface="Arial" panose="020B0604020202020204" pitchFamily="34" charset="0"/>
              </a:rPr>
              <a:t>; Pi-</a:t>
            </a:r>
            <a:r>
              <a:rPr lang="en-US" altLang="en-US" b="1" i="1" dirty="0" err="1">
                <a:solidFill>
                  <a:schemeClr val="accent1">
                    <a:lumMod val="60000"/>
                    <a:lumOff val="40000"/>
                  </a:schemeClr>
                </a:solidFill>
                <a:latin typeface="Arial" panose="020B0604020202020204" pitchFamily="34" charset="0"/>
                <a:cs typeface="Arial" panose="020B0604020202020204" pitchFamily="34" charset="0"/>
              </a:rPr>
              <a:t>Sunyer</a:t>
            </a:r>
            <a:r>
              <a:rPr lang="en-US" altLang="en-US" b="1" i="1" dirty="0">
                <a:solidFill>
                  <a:schemeClr val="accent1">
                    <a:lumMod val="60000"/>
                    <a:lumOff val="40000"/>
                  </a:schemeClr>
                </a:solidFill>
                <a:latin typeface="Arial" panose="020B0604020202020204" pitchFamily="34" charset="0"/>
                <a:cs typeface="Arial" panose="020B0604020202020204" pitchFamily="34" charset="0"/>
              </a:rPr>
              <a:t> X, Diabetes Care, 2007; </a:t>
            </a:r>
            <a:r>
              <a:rPr lang="en-US" b="1" i="1" dirty="0">
                <a:solidFill>
                  <a:schemeClr val="accent1">
                    <a:lumMod val="60000"/>
                    <a:lumOff val="40000"/>
                  </a:schemeClr>
                </a:solidFill>
                <a:latin typeface="Arial" panose="020B0604020202020204" pitchFamily="34" charset="0"/>
                <a:cs typeface="Arial" panose="020B0604020202020204" pitchFamily="34" charset="0"/>
              </a:rPr>
              <a:t>Yancy WS, </a:t>
            </a:r>
            <a:r>
              <a:rPr lang="en-US" b="1" i="1" dirty="0" err="1">
                <a:solidFill>
                  <a:schemeClr val="accent1">
                    <a:lumMod val="60000"/>
                    <a:lumOff val="40000"/>
                  </a:schemeClr>
                </a:solidFill>
                <a:latin typeface="Arial" panose="020B0604020202020204" pitchFamily="34" charset="0"/>
                <a:cs typeface="Arial" panose="020B0604020202020204" pitchFamily="34" charset="0"/>
              </a:rPr>
              <a:t>Nutr</a:t>
            </a:r>
            <a:r>
              <a:rPr lang="en-US" b="1" i="1" dirty="0">
                <a:solidFill>
                  <a:schemeClr val="accent1">
                    <a:lumMod val="60000"/>
                    <a:lumOff val="40000"/>
                  </a:schemeClr>
                </a:solidFill>
                <a:latin typeface="Arial" panose="020B0604020202020204" pitchFamily="34" charset="0"/>
                <a:cs typeface="Arial" panose="020B0604020202020204" pitchFamily="34" charset="0"/>
              </a:rPr>
              <a:t> </a:t>
            </a:r>
            <a:r>
              <a:rPr lang="en-US" b="1" i="1" dirty="0" err="1">
                <a:solidFill>
                  <a:schemeClr val="accent1">
                    <a:lumMod val="60000"/>
                    <a:lumOff val="40000"/>
                  </a:schemeClr>
                </a:solidFill>
                <a:latin typeface="Arial" panose="020B0604020202020204" pitchFamily="34" charset="0"/>
                <a:cs typeface="Arial" panose="020B0604020202020204" pitchFamily="34" charset="0"/>
              </a:rPr>
              <a:t>Metab</a:t>
            </a:r>
            <a:r>
              <a:rPr lang="en-US" b="1" i="1" dirty="0">
                <a:solidFill>
                  <a:schemeClr val="accent1">
                    <a:lumMod val="60000"/>
                    <a:lumOff val="40000"/>
                  </a:schemeClr>
                </a:solidFill>
                <a:latin typeface="Arial" panose="020B0604020202020204" pitchFamily="34" charset="0"/>
                <a:cs typeface="Arial" panose="020B0604020202020204" pitchFamily="34" charset="0"/>
              </a:rPr>
              <a:t>, </a:t>
            </a:r>
            <a:r>
              <a:rPr lang="en-US" b="1" i="1" dirty="0" smtClean="0">
                <a:solidFill>
                  <a:schemeClr val="accent1">
                    <a:lumMod val="60000"/>
                    <a:lumOff val="40000"/>
                  </a:schemeClr>
                </a:solidFill>
                <a:latin typeface="Arial" panose="020B0604020202020204" pitchFamily="34" charset="0"/>
                <a:cs typeface="Arial" panose="020B0604020202020204" pitchFamily="34" charset="0"/>
              </a:rPr>
              <a:t>2005</a:t>
            </a:r>
            <a:r>
              <a:rPr lang="en-US" altLang="en-US" b="1" i="1" dirty="0" smtClean="0">
                <a:solidFill>
                  <a:schemeClr val="accent1">
                    <a:lumMod val="60000"/>
                    <a:lumOff val="40000"/>
                  </a:schemeClr>
                </a:solidFill>
                <a:latin typeface="Arial" panose="020B0604020202020204" pitchFamily="34" charset="0"/>
                <a:cs typeface="Arial" panose="020B0604020202020204" pitchFamily="34" charset="0"/>
              </a:rPr>
              <a:t>.</a:t>
            </a:r>
            <a:endParaRPr lang="en-US" alt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905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4785"/>
            <a:ext cx="9142412" cy="49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529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7393"/>
            <a:ext cx="5486400" cy="695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26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Weight Change in UKPDS</a:t>
            </a:r>
            <a:endParaRPr lang="en-US" sz="3600" b="1" dirty="0"/>
          </a:p>
        </p:txBody>
      </p:sp>
      <p:pic>
        <p:nvPicPr>
          <p:cNvPr id="3" name="Picture 2"/>
          <p:cNvPicPr>
            <a:picLocks noChangeAspect="1"/>
          </p:cNvPicPr>
          <p:nvPr/>
        </p:nvPicPr>
        <p:blipFill rotWithShape="1">
          <a:blip r:embed="rId2"/>
          <a:srcRect t="41393" r="51199" b="10824"/>
          <a:stretch/>
        </p:blipFill>
        <p:spPr>
          <a:xfrm>
            <a:off x="1504287" y="1293635"/>
            <a:ext cx="5774519" cy="5512724"/>
          </a:xfrm>
          <a:prstGeom prst="rect">
            <a:avLst/>
          </a:prstGeom>
        </p:spPr>
      </p:pic>
      <p:sp>
        <p:nvSpPr>
          <p:cNvPr id="4" name="TextBox 5"/>
          <p:cNvSpPr txBox="1"/>
          <p:nvPr/>
        </p:nvSpPr>
        <p:spPr>
          <a:xfrm>
            <a:off x="7397086" y="5787706"/>
            <a:ext cx="1746914" cy="8958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chemeClr val="accent1">
                    <a:lumMod val="60000"/>
                    <a:lumOff val="40000"/>
                  </a:schemeClr>
                </a:solidFill>
                <a:latin typeface="Arial" panose="020B0604020202020204" pitchFamily="34" charset="0"/>
                <a:cs typeface="Arial" panose="020B0604020202020204" pitchFamily="34" charset="0"/>
              </a:rPr>
              <a:t>UKPDS 33, Lancet, 1998.</a:t>
            </a:r>
          </a:p>
        </p:txBody>
      </p:sp>
      <p:sp>
        <p:nvSpPr>
          <p:cNvPr id="5" name="TextBox 4"/>
          <p:cNvSpPr txBox="1"/>
          <p:nvPr/>
        </p:nvSpPr>
        <p:spPr>
          <a:xfrm>
            <a:off x="3958114" y="3709980"/>
            <a:ext cx="3329758"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Conventional therapy</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4230981" y="2581413"/>
            <a:ext cx="2715808"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Intensive therapy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710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Weight Change in ACCORD</a:t>
            </a:r>
            <a:endParaRPr lang="en-US" sz="36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214" y="1325123"/>
            <a:ext cx="6111164" cy="49896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4"/>
          <p:cNvSpPr txBox="1">
            <a:spLocks noChangeArrowheads="1"/>
          </p:cNvSpPr>
          <p:nvPr/>
        </p:nvSpPr>
        <p:spPr bwMode="auto">
          <a:xfrm>
            <a:off x="4131582" y="6360556"/>
            <a:ext cx="4793427" cy="427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r"/>
            <a:r>
              <a:rPr lang="en-GB" sz="2000" b="1" i="1" dirty="0">
                <a:solidFill>
                  <a:schemeClr val="accent1">
                    <a:lumMod val="60000"/>
                    <a:lumOff val="40000"/>
                  </a:schemeClr>
                </a:solidFill>
                <a:latin typeface="Arial" panose="020B0604020202020204" pitchFamily="34" charset="0"/>
                <a:cs typeface="Arial" panose="020B0604020202020204" pitchFamily="34" charset="0"/>
              </a:rPr>
              <a:t>Fonseca V, </a:t>
            </a:r>
            <a:r>
              <a:rPr lang="en-GB" sz="2000" b="1" i="1" dirty="0" err="1">
                <a:solidFill>
                  <a:schemeClr val="accent1">
                    <a:lumMod val="60000"/>
                    <a:lumOff val="40000"/>
                  </a:schemeClr>
                </a:solidFill>
                <a:latin typeface="Arial" panose="020B0604020202020204" pitchFamily="34" charset="0"/>
                <a:cs typeface="Arial" panose="020B0604020202020204" pitchFamily="34" charset="0"/>
              </a:rPr>
              <a:t>Diab</a:t>
            </a:r>
            <a:r>
              <a:rPr lang="en-GB" sz="2000" b="1" i="1" dirty="0">
                <a:solidFill>
                  <a:schemeClr val="accent1">
                    <a:lumMod val="60000"/>
                    <a:lumOff val="40000"/>
                  </a:schemeClr>
                </a:solidFill>
                <a:latin typeface="Arial" panose="020B0604020202020204" pitchFamily="34" charset="0"/>
                <a:cs typeface="Arial" panose="020B0604020202020204" pitchFamily="34" charset="0"/>
              </a:rPr>
              <a:t> Care, </a:t>
            </a:r>
            <a:r>
              <a:rPr lang="en-GB" sz="2000" b="1" i="1" dirty="0" smtClean="0">
                <a:solidFill>
                  <a:schemeClr val="accent1">
                    <a:lumMod val="60000"/>
                    <a:lumOff val="40000"/>
                  </a:schemeClr>
                </a:solidFill>
                <a:latin typeface="Arial" panose="020B0604020202020204" pitchFamily="34" charset="0"/>
                <a:cs typeface="Arial" panose="020B0604020202020204" pitchFamily="34" charset="0"/>
              </a:rPr>
              <a:t>2013.</a:t>
            </a:r>
            <a:endParaRPr lang="en-GB" sz="2000" b="1" i="1"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4565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014"/>
  <p:tag name="AS_OS" val="Microsoft Windows NT 6.3.9600.0"/>
  <p:tag name="AS_RELEASE_DATE" val="2014.07.11"/>
  <p:tag name="AS_TITLE" val="Aspose.Slides for .NET 4.0"/>
  <p:tag name="AS_VERSION" val="14.5.0.0"/>
</p:tagLst>
</file>

<file path=ppt/theme/theme1.xml><?xml version="1.0" encoding="utf-8"?>
<a:theme xmlns:a="http://schemas.openxmlformats.org/drawingml/2006/main" name="Matrix_Template_Arial">
  <a:themeElements>
    <a:clrScheme name="Duke 1">
      <a:dk1>
        <a:sysClr val="windowText" lastClr="000000"/>
      </a:dk1>
      <a:lt1>
        <a:sysClr val="window" lastClr="FFFFFF"/>
      </a:lt1>
      <a:dk2>
        <a:srgbClr val="023873"/>
      </a:dk2>
      <a:lt2>
        <a:srgbClr val="EEECE1"/>
      </a:lt2>
      <a:accent1>
        <a:srgbClr val="3C3C3B"/>
      </a:accent1>
      <a:accent2>
        <a:srgbClr val="BE322E"/>
      </a:accent2>
      <a:accent3>
        <a:srgbClr val="DD6822"/>
      </a:accent3>
      <a:accent4>
        <a:srgbClr val="ECB955"/>
      </a:accent4>
      <a:accent5>
        <a:srgbClr val="458AAA"/>
      </a:accent5>
      <a:accent6>
        <a:srgbClr val="9CA94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SLIDE 10x8_B">
  <a:themeElements>
    <a:clrScheme name="New darker Duke colors with teal">
      <a:dk1>
        <a:srgbClr val="00539B"/>
      </a:dk1>
      <a:lt1>
        <a:srgbClr val="FFFDFC"/>
      </a:lt1>
      <a:dk2>
        <a:srgbClr val="414041"/>
      </a:dk2>
      <a:lt2>
        <a:srgbClr val="FFFFFE"/>
      </a:lt2>
      <a:accent1>
        <a:srgbClr val="00A09F"/>
      </a:accent1>
      <a:accent2>
        <a:srgbClr val="B03C33"/>
      </a:accent2>
      <a:accent3>
        <a:srgbClr val="5E802C"/>
      </a:accent3>
      <a:accent4>
        <a:srgbClr val="EEBD60"/>
      </a:accent4>
      <a:accent5>
        <a:srgbClr val="407E99"/>
      </a:accent5>
      <a:accent6>
        <a:srgbClr val="E0750B"/>
      </a:accent6>
      <a:hlink>
        <a:srgbClr val="0000FF"/>
      </a:hlink>
      <a:folHlink>
        <a:srgbClr val="6451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11141</TotalTime>
  <Words>4444</Words>
  <Application>Microsoft Office PowerPoint</Application>
  <PresentationFormat>On-screen Show (4:3)</PresentationFormat>
  <Paragraphs>1027</Paragraphs>
  <Slides>71</Slides>
  <Notes>13</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71</vt:i4>
      </vt:variant>
    </vt:vector>
  </HeadingPairs>
  <TitlesOfParts>
    <vt:vector size="92" baseType="lpstr">
      <vt:lpstr>MS PGothic</vt:lpstr>
      <vt:lpstr>MS PGothic</vt:lpstr>
      <vt:lpstr>SimSun</vt:lpstr>
      <vt:lpstr>1898 Sans</vt:lpstr>
      <vt:lpstr>Arial</vt:lpstr>
      <vt:lpstr>Arial Unicode MS</vt:lpstr>
      <vt:lpstr>BlinkMacSystemFont</vt:lpstr>
      <vt:lpstr>Calibri</vt:lpstr>
      <vt:lpstr>Calibri Light</vt:lpstr>
      <vt:lpstr>Century Schoolbook</vt:lpstr>
      <vt:lpstr>Symbol</vt:lpstr>
      <vt:lpstr>Times</vt:lpstr>
      <vt:lpstr>Times New Roman</vt:lpstr>
      <vt:lpstr>Wingdings</vt:lpstr>
      <vt:lpstr>ヒラギノ角ゴ Pro W3</vt:lpstr>
      <vt:lpstr>Matrix_Template_Arial</vt:lpstr>
      <vt:lpstr>Default Design</vt:lpstr>
      <vt:lpstr>TITLE SLIDE 10x8_B</vt:lpstr>
      <vt:lpstr>1_Office Theme</vt:lpstr>
      <vt:lpstr>Office Theme</vt:lpstr>
      <vt:lpstr>Chart</vt:lpstr>
      <vt:lpstr>PowerPoint Presentation</vt:lpstr>
      <vt:lpstr>Disclosure Statement</vt:lpstr>
      <vt:lpstr>PowerPoint Presentation</vt:lpstr>
      <vt:lpstr>Outline</vt:lpstr>
      <vt:lpstr>Rationale for Shared Medical Appointment Study </vt:lpstr>
      <vt:lpstr>Shared Medical Appointments (SMAs)</vt:lpstr>
      <vt:lpstr>Reasons to Add Weight Counseling to SMAs</vt:lpstr>
      <vt:lpstr>Weight Change in UKPDS</vt:lpstr>
      <vt:lpstr>Weight Change in ACCORD</vt:lpstr>
      <vt:lpstr>ADVANCE Trial: Annual Rates of Severe Hypoglycemia</vt:lpstr>
      <vt:lpstr>Single-arm Low Carb Diet Trial:  Change in Hemoglobin A1c</vt:lpstr>
      <vt:lpstr> LCKD vs Orlistat Study: Diabetes Patients</vt:lpstr>
      <vt:lpstr>Study Question</vt:lpstr>
      <vt:lpstr>Background On Low-carbohydrate Eating Patterns </vt:lpstr>
      <vt:lpstr>Nutritional Therapy for Obesity</vt:lpstr>
      <vt:lpstr>Low Carbohydrate Ketogenic Diet (LCKD)</vt:lpstr>
      <vt:lpstr>PowerPoint Presentation</vt:lpstr>
      <vt:lpstr>Low Carb / High Fat Diet Rationale:  The Role of Insulin</vt:lpstr>
      <vt:lpstr>RCTs ≥12 months: Low Carb vs Low Fat</vt:lpstr>
      <vt:lpstr>RCTs Comparing LC vs LF Diets</vt:lpstr>
      <vt:lpstr>How Weight Loss Occurs: Calories, Calories, Calories!</vt:lpstr>
      <vt:lpstr>Calories are Reduced b/c Hunger is Less</vt:lpstr>
      <vt:lpstr>How Weight Loss Occurs: A Little Bit of Water Loss</vt:lpstr>
      <vt:lpstr>PowerPoint Presentation</vt:lpstr>
      <vt:lpstr>Health Effects: Symptomatic Effects</vt:lpstr>
      <vt:lpstr>How to Avoid Side Effects</vt:lpstr>
      <vt:lpstr>Meta-Analysis: Before/After Low Carb Effects</vt:lpstr>
      <vt:lpstr>Glucose and Insulin Response to 300 kcal Meal After 10 days on Diet</vt:lpstr>
      <vt:lpstr>Study Methods </vt:lpstr>
      <vt:lpstr>Methods</vt:lpstr>
      <vt:lpstr>Inclusion Criteria</vt:lpstr>
      <vt:lpstr>Interventions</vt:lpstr>
      <vt:lpstr>PowerPoint Presentation</vt:lpstr>
      <vt:lpstr>Outcomes</vt:lpstr>
      <vt:lpstr>Statistical Analysis</vt:lpstr>
      <vt:lpstr>Study Results </vt:lpstr>
      <vt:lpstr>Baseline Characteristics</vt:lpstr>
      <vt:lpstr>Primary Outcome: Hemoglobin A1c</vt:lpstr>
      <vt:lpstr>Medication Effect Score (MES)</vt:lpstr>
      <vt:lpstr>Hypoglycemic events</vt:lpstr>
      <vt:lpstr>Weight in kilograms</vt:lpstr>
      <vt:lpstr>Problem Areas in Diabetes (PAID)</vt:lpstr>
      <vt:lpstr>Summary</vt:lpstr>
      <vt:lpstr>Limitations</vt:lpstr>
      <vt:lpstr>Conclusions</vt:lpstr>
      <vt:lpstr>Patient RJT</vt:lpstr>
      <vt:lpstr>PowerPoint Presentation</vt:lpstr>
      <vt:lpstr>PowerPoint Presentation</vt:lpstr>
      <vt:lpstr>Extra slides</vt:lpstr>
      <vt:lpstr>Virta Health</vt:lpstr>
      <vt:lpstr>Network Meta-analysis Comparing Diet Effects on Glycemia in Type 2 DM</vt:lpstr>
      <vt:lpstr>Participant Flow</vt:lpstr>
      <vt:lpstr>Measures</vt:lpstr>
      <vt:lpstr>Measures (cont.)</vt:lpstr>
      <vt:lpstr>Medication Effect Score (MES)</vt:lpstr>
      <vt:lpstr>MES Adjustment Factors</vt:lpstr>
      <vt:lpstr>Low Carbohydrate Diet</vt:lpstr>
      <vt:lpstr>Clinical Measures</vt:lpstr>
      <vt:lpstr>Diabetes regimen details</vt:lpstr>
      <vt:lpstr>Main Outcomes</vt:lpstr>
      <vt:lpstr>PowerPoint Presentation</vt:lpstr>
      <vt:lpstr>Oral Hypoglycemic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can be two lines if needed</dc:title>
  <dc:creator>ionel Popa</dc:creator>
  <cp:lastModifiedBy>William Yancy, M.D.</cp:lastModifiedBy>
  <cp:revision>375</cp:revision>
  <cp:lastPrinted>2019-01-25T13:03:21Z</cp:lastPrinted>
  <dcterms:created xsi:type="dcterms:W3CDTF">2015-04-07T20:35:07Z</dcterms:created>
  <dcterms:modified xsi:type="dcterms:W3CDTF">2021-09-23T09:38:03Z</dcterms:modified>
</cp:coreProperties>
</file>