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80" d="100"/>
          <a:sy n="80" d="100"/>
        </p:scale>
        <p:origin x="3128"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10/5/20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015177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10/5/20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113367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10/5/20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105676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10/5/20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4254185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353648-E0F9-2344-A21B-A96AFAE1731E}" type="datetimeFigureOut">
              <a:rPr lang="en-QA" smtClean="0"/>
              <a:t>10/5/20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3317178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353648-E0F9-2344-A21B-A96AFAE1731E}" type="datetimeFigureOut">
              <a:rPr lang="en-QA" smtClean="0"/>
              <a:t>10/5/20</a:t>
            </a:fld>
            <a:endParaRPr lang="en-QA"/>
          </a:p>
        </p:txBody>
      </p:sp>
      <p:sp>
        <p:nvSpPr>
          <p:cNvPr id="6" name="Footer Placeholder 5"/>
          <p:cNvSpPr>
            <a:spLocks noGrp="1"/>
          </p:cNvSpPr>
          <p:nvPr>
            <p:ph type="ftr" sz="quarter" idx="11"/>
          </p:nvPr>
        </p:nvSpPr>
        <p:spPr/>
        <p:txBody>
          <a:bodyPr/>
          <a:lstStyle/>
          <a:p>
            <a:endParaRPr lang="en-QA"/>
          </a:p>
        </p:txBody>
      </p:sp>
      <p:sp>
        <p:nvSpPr>
          <p:cNvPr id="7" name="Slide Number Placeholder 6"/>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503782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353648-E0F9-2344-A21B-A96AFAE1731E}" type="datetimeFigureOut">
              <a:rPr lang="en-QA" smtClean="0"/>
              <a:t>10/5/20</a:t>
            </a:fld>
            <a:endParaRPr lang="en-QA"/>
          </a:p>
        </p:txBody>
      </p:sp>
      <p:sp>
        <p:nvSpPr>
          <p:cNvPr id="8" name="Footer Placeholder 7"/>
          <p:cNvSpPr>
            <a:spLocks noGrp="1"/>
          </p:cNvSpPr>
          <p:nvPr>
            <p:ph type="ftr" sz="quarter" idx="11"/>
          </p:nvPr>
        </p:nvSpPr>
        <p:spPr/>
        <p:txBody>
          <a:bodyPr/>
          <a:lstStyle/>
          <a:p>
            <a:endParaRPr lang="en-QA"/>
          </a:p>
        </p:txBody>
      </p:sp>
      <p:sp>
        <p:nvSpPr>
          <p:cNvPr id="9" name="Slide Number Placeholder 8"/>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418333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353648-E0F9-2344-A21B-A96AFAE1731E}" type="datetimeFigureOut">
              <a:rPr lang="en-QA" smtClean="0"/>
              <a:t>10/5/20</a:t>
            </a:fld>
            <a:endParaRPr lang="en-QA"/>
          </a:p>
        </p:txBody>
      </p:sp>
      <p:sp>
        <p:nvSpPr>
          <p:cNvPr id="4" name="Footer Placeholder 3"/>
          <p:cNvSpPr>
            <a:spLocks noGrp="1"/>
          </p:cNvSpPr>
          <p:nvPr>
            <p:ph type="ftr" sz="quarter" idx="11"/>
          </p:nvPr>
        </p:nvSpPr>
        <p:spPr/>
        <p:txBody>
          <a:bodyPr/>
          <a:lstStyle/>
          <a:p>
            <a:endParaRPr lang="en-QA"/>
          </a:p>
        </p:txBody>
      </p:sp>
      <p:sp>
        <p:nvSpPr>
          <p:cNvPr id="5" name="Slide Number Placeholder 4"/>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995454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53648-E0F9-2344-A21B-A96AFAE1731E}" type="datetimeFigureOut">
              <a:rPr lang="en-QA" smtClean="0"/>
              <a:t>10/5/20</a:t>
            </a:fld>
            <a:endParaRPr lang="en-QA"/>
          </a:p>
        </p:txBody>
      </p:sp>
      <p:sp>
        <p:nvSpPr>
          <p:cNvPr id="3" name="Footer Placeholder 2"/>
          <p:cNvSpPr>
            <a:spLocks noGrp="1"/>
          </p:cNvSpPr>
          <p:nvPr>
            <p:ph type="ftr" sz="quarter" idx="11"/>
          </p:nvPr>
        </p:nvSpPr>
        <p:spPr/>
        <p:txBody>
          <a:bodyPr/>
          <a:lstStyle/>
          <a:p>
            <a:endParaRPr lang="en-QA"/>
          </a:p>
        </p:txBody>
      </p:sp>
      <p:sp>
        <p:nvSpPr>
          <p:cNvPr id="4" name="Slide Number Placeholder 3"/>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3281000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353648-E0F9-2344-A21B-A96AFAE1731E}" type="datetimeFigureOut">
              <a:rPr lang="en-QA" smtClean="0"/>
              <a:t>10/5/20</a:t>
            </a:fld>
            <a:endParaRPr lang="en-QA"/>
          </a:p>
        </p:txBody>
      </p:sp>
      <p:sp>
        <p:nvSpPr>
          <p:cNvPr id="6" name="Footer Placeholder 5"/>
          <p:cNvSpPr>
            <a:spLocks noGrp="1"/>
          </p:cNvSpPr>
          <p:nvPr>
            <p:ph type="ftr" sz="quarter" idx="11"/>
          </p:nvPr>
        </p:nvSpPr>
        <p:spPr/>
        <p:txBody>
          <a:bodyPr/>
          <a:lstStyle/>
          <a:p>
            <a:endParaRPr lang="en-QA"/>
          </a:p>
        </p:txBody>
      </p:sp>
      <p:sp>
        <p:nvSpPr>
          <p:cNvPr id="7" name="Slide Number Placeholder 6"/>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39262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353648-E0F9-2344-A21B-A96AFAE1731E}" type="datetimeFigureOut">
              <a:rPr lang="en-QA" smtClean="0"/>
              <a:t>10/5/20</a:t>
            </a:fld>
            <a:endParaRPr lang="en-QA"/>
          </a:p>
        </p:txBody>
      </p:sp>
      <p:sp>
        <p:nvSpPr>
          <p:cNvPr id="6" name="Footer Placeholder 5"/>
          <p:cNvSpPr>
            <a:spLocks noGrp="1"/>
          </p:cNvSpPr>
          <p:nvPr>
            <p:ph type="ftr" sz="quarter" idx="11"/>
          </p:nvPr>
        </p:nvSpPr>
        <p:spPr/>
        <p:txBody>
          <a:bodyPr/>
          <a:lstStyle/>
          <a:p>
            <a:endParaRPr lang="en-QA"/>
          </a:p>
        </p:txBody>
      </p:sp>
      <p:sp>
        <p:nvSpPr>
          <p:cNvPr id="7" name="Slide Number Placeholder 6"/>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215112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0353648-E0F9-2344-A21B-A96AFAE1731E}" type="datetimeFigureOut">
              <a:rPr lang="en-QA" smtClean="0"/>
              <a:t>10/5/20</a:t>
            </a:fld>
            <a:endParaRPr lang="en-QA"/>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QA"/>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A79708E-9CBE-364B-9946-ED83135E3F4A}" type="slidenum">
              <a:rPr lang="en-QA" smtClean="0"/>
              <a:t>‹#›</a:t>
            </a:fld>
            <a:endParaRPr lang="en-QA"/>
          </a:p>
        </p:txBody>
      </p:sp>
    </p:spTree>
    <p:extLst>
      <p:ext uri="{BB962C8B-B14F-4D97-AF65-F5344CB8AC3E}">
        <p14:creationId xmlns:p14="http://schemas.microsoft.com/office/powerpoint/2010/main" val="3425909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07122E1-0DD9-D345-8225-7385BCCB22DF}"/>
              </a:ext>
            </a:extLst>
          </p:cNvPr>
          <p:cNvSpPr/>
          <p:nvPr/>
        </p:nvSpPr>
        <p:spPr>
          <a:xfrm>
            <a:off x="4723272" y="3954996"/>
            <a:ext cx="1838929" cy="147555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6" name="Rectangle 5">
            <a:extLst>
              <a:ext uri="{FF2B5EF4-FFF2-40B4-BE49-F238E27FC236}">
                <a16:creationId xmlns:a16="http://schemas.microsoft.com/office/drawing/2014/main" id="{88219487-A78A-694D-AE73-5E34614D51C4}"/>
              </a:ext>
            </a:extLst>
          </p:cNvPr>
          <p:cNvSpPr/>
          <p:nvPr/>
        </p:nvSpPr>
        <p:spPr>
          <a:xfrm>
            <a:off x="401029" y="5699553"/>
            <a:ext cx="6161172" cy="3139321"/>
          </a:xfrm>
          <a:prstGeom prst="rect">
            <a:avLst/>
          </a:prstGeom>
          <a:solidFill>
            <a:schemeClr val="accent3">
              <a:lumMod val="20000"/>
              <a:lumOff val="80000"/>
            </a:schemeClr>
          </a:solidFill>
        </p:spPr>
        <p:txBody>
          <a:bodyPr wrap="square">
            <a:spAutoFit/>
          </a:bodyPr>
          <a:lstStyle/>
          <a:p>
            <a:r>
              <a:rPr lang="en-QA" dirty="0"/>
              <a:t> </a:t>
            </a:r>
          </a:p>
          <a:p>
            <a:r>
              <a:rPr lang="en-QA" sz="1200" dirty="0">
                <a:latin typeface="Arial" panose="020B0604020202020204" pitchFamily="34" charset="0"/>
                <a:cs typeface="Arial" panose="020B0604020202020204" pitchFamily="34" charset="0"/>
              </a:rPr>
              <a:t>Prof</a:t>
            </a:r>
            <a:r>
              <a:rPr lang="en-US" sz="1200" dirty="0">
                <a:latin typeface="Arial" panose="020B0604020202020204" pitchFamily="34" charset="0"/>
                <a:cs typeface="Arial" panose="020B0604020202020204" pitchFamily="34" charset="0"/>
              </a:rPr>
              <a:t>. Charles</a:t>
            </a:r>
            <a:r>
              <a:rPr lang="en-QA" sz="1200" dirty="0">
                <a:latin typeface="Arial" panose="020B0604020202020204" pitchFamily="34" charset="0"/>
                <a:cs typeface="Arial" panose="020B0604020202020204" pitchFamily="34" charset="0"/>
              </a:rPr>
              <a:t> Wiysonge has an MD from the University of Yaoundé I in Cameroon, an MPhil in Epidemiology from the University of Cambridge in the United Kingdom (UK), and a PhD in Vaccinology from the University of Cape Town in South Africa</a:t>
            </a:r>
            <a:r>
              <a:rPr lang="en-US" sz="1200" dirty="0">
                <a:latin typeface="Arial" panose="020B0604020202020204" pitchFamily="34" charset="0"/>
                <a:cs typeface="Arial" panose="020B0604020202020204" pitchFamily="34" charset="0"/>
              </a:rPr>
              <a:t>. H</a:t>
            </a:r>
            <a:r>
              <a:rPr lang="en-QA" sz="1200" dirty="0">
                <a:latin typeface="Arial" panose="020B0604020202020204" pitchFamily="34" charset="0"/>
                <a:cs typeface="Arial" panose="020B0604020202020204" pitchFamily="34" charset="0"/>
              </a:rPr>
              <a:t>e is</a:t>
            </a:r>
            <a:r>
              <a:rPr lang="en-US" sz="1200" dirty="0">
                <a:latin typeface="Arial" panose="020B0604020202020204" pitchFamily="34" charset="0"/>
                <a:cs typeface="Arial" panose="020B0604020202020204" pitchFamily="34" charset="0"/>
              </a:rPr>
              <a:t> also</a:t>
            </a:r>
            <a:r>
              <a:rPr lang="en-QA" sz="1200" dirty="0">
                <a:latin typeface="Arial" panose="020B0604020202020204" pitchFamily="34" charset="0"/>
                <a:cs typeface="Arial" panose="020B0604020202020204" pitchFamily="34" charset="0"/>
              </a:rPr>
              <a:t> a Member of the Academy of Science of South Africa. </a:t>
            </a:r>
          </a:p>
          <a:p>
            <a:r>
              <a:rPr lang="en-QA" sz="1200" dirty="0">
                <a:latin typeface="Arial" panose="020B0604020202020204" pitchFamily="34" charset="0"/>
                <a:cs typeface="Arial" panose="020B0604020202020204" pitchFamily="34" charset="0"/>
              </a:rPr>
              <a:t> </a:t>
            </a:r>
          </a:p>
          <a:p>
            <a:r>
              <a:rPr lang="en-QA" sz="1200" dirty="0">
                <a:latin typeface="Arial" panose="020B0604020202020204" pitchFamily="34" charset="0"/>
                <a:cs typeface="Arial" panose="020B0604020202020204" pitchFamily="34" charset="0"/>
              </a:rPr>
              <a:t>Prof</a:t>
            </a:r>
            <a:r>
              <a:rPr lang="en-US" sz="1200" dirty="0">
                <a:latin typeface="Arial" panose="020B0604020202020204" pitchFamily="34" charset="0"/>
                <a:cs typeface="Arial" panose="020B0604020202020204" pitchFamily="34" charset="0"/>
              </a:rPr>
              <a:t>.</a:t>
            </a:r>
            <a:r>
              <a:rPr lang="en-QA" sz="1200" dirty="0">
                <a:latin typeface="Arial" panose="020B0604020202020204" pitchFamily="34" charset="0"/>
                <a:cs typeface="Arial" panose="020B0604020202020204" pitchFamily="34" charset="0"/>
              </a:rPr>
              <a:t> Wiysonge is the Director of the South African Cochrane Centre, a Professor of Global Health at Stellenbosch University in South Africa, and an Honorary Professor at the School of Public Health and Family Medicine at the University of Cape Town. He is a member of the </a:t>
            </a:r>
            <a:r>
              <a:rPr lang="en-US" sz="1200" dirty="0">
                <a:latin typeface="Arial" panose="020B0604020202020204" pitchFamily="34" charset="0"/>
                <a:cs typeface="Arial" panose="020B0604020202020204" pitchFamily="34" charset="0"/>
              </a:rPr>
              <a:t>World Health Organization (</a:t>
            </a:r>
            <a:r>
              <a:rPr lang="en-QA" sz="1200" dirty="0">
                <a:latin typeface="Arial" panose="020B0604020202020204" pitchFamily="34" charset="0"/>
                <a:cs typeface="Arial" panose="020B0604020202020204" pitchFamily="34" charset="0"/>
              </a:rPr>
              <a:t>WHO</a:t>
            </a:r>
            <a:r>
              <a:rPr lang="en-US" sz="1200" dirty="0">
                <a:latin typeface="Arial" panose="020B0604020202020204" pitchFamily="34" charset="0"/>
                <a:cs typeface="Arial" panose="020B0604020202020204" pitchFamily="34" charset="0"/>
              </a:rPr>
              <a:t>)</a:t>
            </a:r>
            <a:r>
              <a:rPr lang="en-QA" sz="1200" dirty="0">
                <a:latin typeface="Arial" panose="020B0604020202020204" pitchFamily="34" charset="0"/>
                <a:cs typeface="Arial" panose="020B0604020202020204" pitchFamily="34" charset="0"/>
              </a:rPr>
              <a:t> Working Group on Measuring Behavioural and Social Drivers of Covid-19 Vaccination; the Gavi Independent Review Committee; the African Regional Committee on Health Research and Development; the Advisory Board of the African Union Scientific, Research and Innovation Council; the South African National Immunisation Advisory Group; and numerous advisory committees on vaccination, research, and evidence-based policy. Prof</a:t>
            </a:r>
            <a:r>
              <a:rPr lang="en-US" sz="1200" dirty="0">
                <a:latin typeface="Arial" panose="020B0604020202020204" pitchFamily="34" charset="0"/>
                <a:cs typeface="Arial" panose="020B0604020202020204" pitchFamily="34" charset="0"/>
              </a:rPr>
              <a:t>.</a:t>
            </a:r>
            <a:r>
              <a:rPr lang="en-QA" sz="1200" dirty="0">
                <a:latin typeface="Arial" panose="020B0604020202020204" pitchFamily="34" charset="0"/>
                <a:cs typeface="Arial" panose="020B0604020202020204" pitchFamily="34" charset="0"/>
              </a:rPr>
              <a:t> Wiysonge’s current research focuses on vaccine implementation issues in Africa.</a:t>
            </a:r>
          </a:p>
        </p:txBody>
      </p:sp>
      <p:sp>
        <p:nvSpPr>
          <p:cNvPr id="7" name="Rectangle 6">
            <a:extLst>
              <a:ext uri="{FF2B5EF4-FFF2-40B4-BE49-F238E27FC236}">
                <a16:creationId xmlns:a16="http://schemas.microsoft.com/office/drawing/2014/main" id="{A1437510-6D98-D140-8100-CCAD13CC3737}"/>
              </a:ext>
            </a:extLst>
          </p:cNvPr>
          <p:cNvSpPr/>
          <p:nvPr/>
        </p:nvSpPr>
        <p:spPr>
          <a:xfrm>
            <a:off x="350818" y="2129770"/>
            <a:ext cx="5889562" cy="30317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dirty="0">
                <a:latin typeface="Arial" panose="020B0604020202020204" pitchFamily="34" charset="0"/>
                <a:cs typeface="Arial" panose="020B0604020202020204" pitchFamily="34" charset="0"/>
              </a:rPr>
              <a:t>Professor Charles </a:t>
            </a:r>
            <a:r>
              <a:rPr lang="en-US" sz="2400" dirty="0" err="1">
                <a:latin typeface="Arial" panose="020B0604020202020204" pitchFamily="34" charset="0"/>
                <a:cs typeface="Arial" panose="020B0604020202020204" pitchFamily="34" charset="0"/>
              </a:rPr>
              <a:t>Shey</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Wiysonge</a:t>
            </a:r>
            <a:endParaRPr lang="en-QA"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MD, MPhil, PhD</a:t>
            </a:r>
            <a:endParaRPr lang="en-QA" sz="24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Director, Cochrane South Africa</a:t>
            </a:r>
            <a:endParaRPr lang="en-QA"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South African Medical Research Council</a:t>
            </a:r>
            <a:endParaRPr lang="en-QA"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Extraordinary Professor, Department of Global Health</a:t>
            </a:r>
            <a:endParaRPr lang="en-QA"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Stellenbosch University</a:t>
            </a:r>
            <a:endParaRPr lang="en-QA"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Honorary Professor, School of Public Health and Family Medicine</a:t>
            </a:r>
            <a:endParaRPr lang="en-QA"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University of Cape Town</a:t>
            </a:r>
            <a:endParaRPr lang="en-QA"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pic>
        <p:nvPicPr>
          <p:cNvPr id="9" name="Picture 8" descr="A picture containing drawing, food&#10;&#10;Description automatically generated">
            <a:extLst>
              <a:ext uri="{FF2B5EF4-FFF2-40B4-BE49-F238E27FC236}">
                <a16:creationId xmlns:a16="http://schemas.microsoft.com/office/drawing/2014/main" id="{91ED15CF-0F9C-F740-B8B2-177296055922}"/>
              </a:ext>
            </a:extLst>
          </p:cNvPr>
          <p:cNvPicPr>
            <a:picLocks noChangeAspect="1"/>
          </p:cNvPicPr>
          <p:nvPr/>
        </p:nvPicPr>
        <p:blipFill>
          <a:blip r:embed="rId2"/>
          <a:stretch>
            <a:fillRect/>
          </a:stretch>
        </p:blipFill>
        <p:spPr>
          <a:xfrm>
            <a:off x="431690" y="9404265"/>
            <a:ext cx="2997200" cy="308992"/>
          </a:xfrm>
          <a:prstGeom prst="rect">
            <a:avLst/>
          </a:prstGeom>
        </p:spPr>
      </p:pic>
      <p:sp>
        <p:nvSpPr>
          <p:cNvPr id="2" name="Rectangle 2">
            <a:extLst>
              <a:ext uri="{FF2B5EF4-FFF2-40B4-BE49-F238E27FC236}">
                <a16:creationId xmlns:a16="http://schemas.microsoft.com/office/drawing/2014/main" id="{296B4EA7-700E-D748-B2AD-79D663A6BB93}"/>
              </a:ext>
            </a:extLst>
          </p:cNvPr>
          <p:cNvSpPr>
            <a:spLocks noChangeArrowheads="1"/>
          </p:cNvSpPr>
          <p:nvPr/>
        </p:nvSpPr>
        <p:spPr bwMode="auto">
          <a:xfrm rot="5400000">
            <a:off x="-5511910" y="1898001"/>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QA"/>
          </a:p>
        </p:txBody>
      </p:sp>
      <p:sp>
        <p:nvSpPr>
          <p:cNvPr id="3" name="Rectangle 2">
            <a:extLst>
              <a:ext uri="{FF2B5EF4-FFF2-40B4-BE49-F238E27FC236}">
                <a16:creationId xmlns:a16="http://schemas.microsoft.com/office/drawing/2014/main" id="{06B16B15-D29A-B64F-B2FD-8E61B8A8AD2D}"/>
              </a:ext>
            </a:extLst>
          </p:cNvPr>
          <p:cNvSpPr>
            <a:spLocks noChangeArrowheads="1"/>
          </p:cNvSpPr>
          <p:nvPr/>
        </p:nvSpPr>
        <p:spPr bwMode="auto">
          <a:xfrm>
            <a:off x="-3435809" y="88246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QA"/>
          </a:p>
        </p:txBody>
      </p:sp>
      <p:pic>
        <p:nvPicPr>
          <p:cNvPr id="8" name="Picture 7" descr="A person wearing a suit and tie&#10;&#10;Description automatically generated">
            <a:extLst>
              <a:ext uri="{FF2B5EF4-FFF2-40B4-BE49-F238E27FC236}">
                <a16:creationId xmlns:a16="http://schemas.microsoft.com/office/drawing/2014/main" id="{598B637E-00FF-9145-9479-F6B1D574D0F6}"/>
              </a:ext>
            </a:extLst>
          </p:cNvPr>
          <p:cNvPicPr>
            <a:picLocks noChangeAspect="1"/>
          </p:cNvPicPr>
          <p:nvPr/>
        </p:nvPicPr>
        <p:blipFill>
          <a:blip r:embed="rId3"/>
          <a:stretch>
            <a:fillRect/>
          </a:stretch>
        </p:blipFill>
        <p:spPr>
          <a:xfrm>
            <a:off x="350818" y="16281"/>
            <a:ext cx="2412847" cy="2124999"/>
          </a:xfrm>
          <a:prstGeom prst="rect">
            <a:avLst/>
          </a:prstGeom>
        </p:spPr>
      </p:pic>
    </p:spTree>
    <p:extLst>
      <p:ext uri="{BB962C8B-B14F-4D97-AF65-F5344CB8AC3E}">
        <p14:creationId xmlns:p14="http://schemas.microsoft.com/office/powerpoint/2010/main" val="37853060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319</TotalTime>
  <Words>239</Words>
  <Application>Microsoft Macintosh PowerPoint</Application>
  <PresentationFormat>A4 Paper (210x297 mm)</PresentationFormat>
  <Paragraphs>13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Zara Lamri</dc:creator>
  <cp:lastModifiedBy>Zara Lamri</cp:lastModifiedBy>
  <cp:revision>45</cp:revision>
  <dcterms:created xsi:type="dcterms:W3CDTF">2020-04-21T06:33:23Z</dcterms:created>
  <dcterms:modified xsi:type="dcterms:W3CDTF">2020-10-05T06:53:12Z</dcterms:modified>
</cp:coreProperties>
</file>