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6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8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9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10.xml" ContentType="application/vnd.openxmlformats-officedocument.theme+xml"/>
  <Override PartName="/ppt/tags/tag1.xml" ContentType="application/vnd.openxmlformats-officedocument.presentationml.tags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68" r:id="rId3"/>
    <p:sldMasterId id="2147483740" r:id="rId4"/>
    <p:sldMasterId id="2147483751" r:id="rId5"/>
    <p:sldMasterId id="2147483772" r:id="rId6"/>
    <p:sldMasterId id="2147483779" r:id="rId7"/>
    <p:sldMasterId id="2147483790" r:id="rId8"/>
    <p:sldMasterId id="2147483804" r:id="rId9"/>
    <p:sldMasterId id="2147483816" r:id="rId10"/>
    <p:sldMasterId id="2147483832" r:id="rId11"/>
  </p:sldMasterIdLst>
  <p:notesMasterIdLst>
    <p:notesMasterId r:id="rId62"/>
  </p:notesMasterIdLst>
  <p:sldIdLst>
    <p:sldId id="574" r:id="rId12"/>
    <p:sldId id="2147474979" r:id="rId13"/>
    <p:sldId id="584" r:id="rId14"/>
    <p:sldId id="782" r:id="rId15"/>
    <p:sldId id="2147475006" r:id="rId16"/>
    <p:sldId id="687" r:id="rId17"/>
    <p:sldId id="2147475041" r:id="rId18"/>
    <p:sldId id="2147475007" r:id="rId19"/>
    <p:sldId id="256" r:id="rId20"/>
    <p:sldId id="589" r:id="rId21"/>
    <p:sldId id="2147474972" r:id="rId22"/>
    <p:sldId id="2147475008" r:id="rId23"/>
    <p:sldId id="721" r:id="rId24"/>
    <p:sldId id="705" r:id="rId25"/>
    <p:sldId id="2147374570" r:id="rId26"/>
    <p:sldId id="2147475009" r:id="rId27"/>
    <p:sldId id="639" r:id="rId28"/>
    <p:sldId id="710" r:id="rId29"/>
    <p:sldId id="709" r:id="rId30"/>
    <p:sldId id="2147374573" r:id="rId31"/>
    <p:sldId id="713" r:id="rId32"/>
    <p:sldId id="2147475010" r:id="rId33"/>
    <p:sldId id="2147475020" r:id="rId34"/>
    <p:sldId id="273" r:id="rId35"/>
    <p:sldId id="524" r:id="rId36"/>
    <p:sldId id="740" r:id="rId37"/>
    <p:sldId id="736" r:id="rId38"/>
    <p:sldId id="723" r:id="rId39"/>
    <p:sldId id="2147474988" r:id="rId40"/>
    <p:sldId id="2147474989" r:id="rId41"/>
    <p:sldId id="2147474987" r:id="rId42"/>
    <p:sldId id="2147475012" r:id="rId43"/>
    <p:sldId id="2147474999" r:id="rId44"/>
    <p:sldId id="2147475013" r:id="rId45"/>
    <p:sldId id="2147475014" r:id="rId46"/>
    <p:sldId id="2147475042" r:id="rId47"/>
    <p:sldId id="2147475001" r:id="rId48"/>
    <p:sldId id="2147475015" r:id="rId49"/>
    <p:sldId id="2147474997" r:id="rId50"/>
    <p:sldId id="2147474998" r:id="rId51"/>
    <p:sldId id="2147474984" r:id="rId52"/>
    <p:sldId id="2147475021" r:id="rId53"/>
    <p:sldId id="2147475038" r:id="rId54"/>
    <p:sldId id="678" r:id="rId55"/>
    <p:sldId id="516" r:id="rId56"/>
    <p:sldId id="657" r:id="rId57"/>
    <p:sldId id="2147472421" r:id="rId58"/>
    <p:sldId id="762" r:id="rId59"/>
    <p:sldId id="2147474982" r:id="rId60"/>
    <p:sldId id="2147475003" r:id="rId6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ime Almandoz" initials="JA" lastIdx="2" clrIdx="0">
    <p:extLst>
      <p:ext uri="{19B8F6BF-5375-455C-9EA6-DF929625EA0E}">
        <p15:presenceInfo xmlns:p15="http://schemas.microsoft.com/office/powerpoint/2012/main" userId="Jaime Almandoz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FBFE"/>
    <a:srgbClr val="005A98"/>
    <a:srgbClr val="009ED5"/>
    <a:srgbClr val="04A2D6"/>
    <a:srgbClr val="079CD6"/>
    <a:srgbClr val="000000"/>
    <a:srgbClr val="0199D0"/>
    <a:srgbClr val="1C9BF1"/>
    <a:srgbClr val="5EB0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314" autoAdjust="0"/>
    <p:restoredTop sz="94778"/>
  </p:normalViewPr>
  <p:slideViewPr>
    <p:cSldViewPr snapToGrid="0" snapToObjects="1">
      <p:cViewPr varScale="1">
        <p:scale>
          <a:sx n="99" d="100"/>
          <a:sy n="99" d="100"/>
        </p:scale>
        <p:origin x="1264" y="16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-128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5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50" Type="http://schemas.openxmlformats.org/officeDocument/2006/relationships/slide" Target="slides/slide39.xml"/><Relationship Id="rId55" Type="http://schemas.openxmlformats.org/officeDocument/2006/relationships/slide" Target="slides/slide44.xml"/><Relationship Id="rId63" Type="http://schemas.openxmlformats.org/officeDocument/2006/relationships/commentAuthors" Target="commentAuthor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slide" Target="slides/slide42.xml"/><Relationship Id="rId58" Type="http://schemas.openxmlformats.org/officeDocument/2006/relationships/slide" Target="slides/slide47.xml"/><Relationship Id="rId66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0.xml"/><Relationship Id="rId19" Type="http://schemas.openxmlformats.org/officeDocument/2006/relationships/slide" Target="slides/slide8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slide" Target="slides/slide45.xml"/><Relationship Id="rId64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0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59" Type="http://schemas.openxmlformats.org/officeDocument/2006/relationships/slide" Target="slides/slide48.xml"/><Relationship Id="rId67" Type="http://schemas.openxmlformats.org/officeDocument/2006/relationships/tableStyles" Target="tableStyles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openxmlformats.org/officeDocument/2006/relationships/slide" Target="slides/slide4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slide" Target="slides/slide46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Relationship Id="rId60" Type="http://schemas.openxmlformats.org/officeDocument/2006/relationships/slide" Target="slides/slide49.xml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39" Type="http://schemas.openxmlformats.org/officeDocument/2006/relationships/slide" Target="slides/slide2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Orlistat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E-5C55-944B-A0CE-7EDA8044DD9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Anti-Obesity Therapies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8.8000000000000007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C55-944B-A0CE-7EDA8044DD9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Naltrexone Bupropion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-2.681350615306636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4814702034123503"/>
                      <c:h val="0.1337058651272195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D-5C55-944B-A0CE-7EDA8044DD9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Anti-Obesity Therapies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6.1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C55-944B-A0CE-7EDA8044DD9F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Phentermine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>
              <a:outerShdw blurRad="50800" dist="50800" dir="5400000" algn="ctr" rotWithShape="0">
                <a:srgbClr val="FFFF00"/>
              </a:outerShdw>
            </a:effectLst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C-5C55-944B-A0CE-7EDA8044DD9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Anti-Obesity Therapies</c:v>
                </c:pt>
              </c:strCache>
            </c:strRef>
          </c:cat>
          <c:val>
            <c:numRef>
              <c:f>Sheet1!$D$2</c:f>
              <c:numCache>
                <c:formatCode>General</c:formatCode>
                <c:ptCount val="1"/>
                <c:pt idx="0">
                  <c:v>6.1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C55-944B-A0CE-7EDA8044DD9F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Phentermine Topiramate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1.340675307653313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4508321115594144"/>
                      <c:h val="0.1456408311849099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9-5C55-944B-A0CE-7EDA8044DD9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Anti-Obesity Therapies</c:v>
                </c:pt>
              </c:strCache>
            </c:strRef>
          </c:cat>
          <c:val>
            <c:numRef>
              <c:f>Sheet1!$E$2</c:f>
              <c:numCache>
                <c:formatCode>General</c:formatCode>
                <c:ptCount val="1"/>
                <c:pt idx="0">
                  <c:v>9.8000000000000007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C55-944B-A0CE-7EDA8044DD9F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Liraglutide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5C55-944B-A0CE-7EDA8044DD9F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5C55-944B-A0CE-7EDA8044DD9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Anti-Obesity Therapies</c:v>
                </c:pt>
              </c:strCache>
            </c:strRef>
          </c:cat>
          <c:val>
            <c:numRef>
              <c:f>Sheet1!$F$2</c:f>
              <c:numCache>
                <c:formatCode>General</c:formatCode>
                <c:ptCount val="1"/>
                <c:pt idx="0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C55-944B-A0CE-7EDA8044DD9F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Semaglutide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A-5C55-944B-A0CE-7EDA8044DD9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Anti-Obesity Therapies</c:v>
                </c:pt>
              </c:strCache>
            </c:strRef>
          </c:cat>
          <c:val>
            <c:numRef>
              <c:f>Sheet1!$G$2</c:f>
              <c:numCache>
                <c:formatCode>General</c:formatCode>
                <c:ptCount val="1"/>
                <c:pt idx="0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5C55-944B-A0CE-7EDA8044DD9F}"/>
            </c:ext>
          </c:extLst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Tirzepatide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B-5C55-944B-A0CE-7EDA8044DD9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Anti-Obesity Therapies</c:v>
                </c:pt>
              </c:strCache>
            </c:strRef>
          </c:cat>
          <c:val>
            <c:numRef>
              <c:f>Sheet1!$H$2</c:f>
              <c:numCache>
                <c:formatCode>General</c:formatCode>
                <c:ptCount val="1"/>
                <c:pt idx="0">
                  <c:v>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C55-944B-A0CE-7EDA8044DD9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602323391"/>
        <c:axId val="516180928"/>
      </c:barChart>
      <c:catAx>
        <c:axId val="1602323391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516180928"/>
        <c:crosses val="autoZero"/>
        <c:auto val="1"/>
        <c:lblAlgn val="ctr"/>
        <c:lblOffset val="100"/>
        <c:noMultiLvlLbl val="0"/>
      </c:catAx>
      <c:valAx>
        <c:axId val="516180928"/>
        <c:scaling>
          <c:orientation val="minMax"/>
          <c:max val="4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accent1">
                <a:shade val="95000"/>
                <a:satMod val="10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0232339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B3EDDB-736E-FA47-A39E-E61C2FD4E2EE}" type="datetimeFigureOut">
              <a:rPr lang="en-US" smtClean="0"/>
              <a:t>4/27/24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03D269-CF5E-B240-B3B8-667251DE60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3666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F4A78F-577B-7745-A229-82DE5A8862A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51950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56-week, double-blind trial involving 3731 patients who did not have type 2 diabetes and who had a body-mass index (BMI; the weight in kilo- grams divided by the square of the height in meters) of at least 30 or a BMI of at least 27 if they had treated or untreated dyslipidemia or hypertension. We ran-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domly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assigned patients in a 2:1 ratio to receive once-daily subcutaneous injections of liraglutide at a dose of 3.0 mg (2487 patients) or placebo (1244 patients); both groups received counseling on lifestyle modification. The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coprimary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end points were the change in body weight and the proportions of patients losing at least 5% and more than 10% of their initial body weight.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608BCD-46AC-7046-A071-E412F22062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06404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AEF8AD-B61E-4584-9072-5E6416411F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15781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FB72F01-6714-4A31-8C22-8E0F1B091B5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6117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FB72F01-6714-4A31-8C22-8E0F1B091B5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16175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FB72F01-6714-4A31-8C22-8E0F1B091B5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94627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03D269-CF5E-B240-B3B8-667251DE60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74144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F4A78F-577B-7745-A229-82DE5A8862A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37227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F4A78F-577B-7745-A229-82DE5A8862A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06265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F4A78F-577B-7745-A229-82DE5A8862A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63381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F4A78F-577B-7745-A229-82DE5A8862A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85988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03D269-CF5E-B240-B3B8-667251DE60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37474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03D269-CF5E-B240-B3B8-667251DE60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93979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Weight loss at 56 </a:t>
            </a:r>
            <a:r>
              <a:rPr lang="en-US" dirty="0" err="1"/>
              <a:t>wks</a:t>
            </a:r>
            <a:endParaRPr lang="en-US" dirty="0"/>
          </a:p>
          <a:p>
            <a:pPr lvl="1"/>
            <a:r>
              <a:rPr lang="en-US" dirty="0"/>
              <a:t>Placebo 1.8%</a:t>
            </a:r>
          </a:p>
          <a:p>
            <a:pPr lvl="1"/>
            <a:r>
              <a:rPr lang="en-US" dirty="0"/>
              <a:t>32/360 mg 5%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608BCD-46AC-7046-A071-E412F22062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58897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56-week, double-blind trial involving 3731 patients who did not have type 2 diabetes and who had a body-mass index (BMI; the weight in kilo- grams divided by the square of the height in meters) of at least 30 or a BMI of at least 27 if they had treated or untreated dyslipidemia or hypertension. We ran-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domly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assigned patients in a 2:1 ratio to receive once-daily subcutaneous injections of liraglutide at a dose of 3.0 mg (2487 patients) or placebo (1244 patients); both groups received counseling on lifestyle modification. The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coprimary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end points were the change in body weight and the proportions of patients losing at least 5% and more than 10% of their initial body weight.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608BCD-46AC-7046-A071-E412F22062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18617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56-week, double-blind trial involving 3731 patients who did not have type 2 diabetes and who had a body-mass index (BMI; the weight in kilo- grams divided by the square of the height in meters) of at least 30 or a BMI of at least 27 if they had treated or untreated dyslipidemia or hypertension. We ran-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domly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assigned patients in a 2:1 ratio to receive once-daily subcutaneous injections of liraglutide at a dose of 3.0 mg (2487 patients) or placebo (1244 patients); both groups received counseling on lifestyle modification. The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coprimary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end points were the change in body weight and the proportions of patients losing at least 5% and more than 10% of their initial body weight.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608BCD-46AC-7046-A071-E412F22062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74357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56-week, double-blind trial involving 3731 patients who did not have type 2 diabetes and who had a body-mass index (BMI; the weight in kilo- grams divided by the square of the height in meters) of at least 30 or a BMI of at least 27 if they had treated or untreated dyslipidemia or hypertension. We ran-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domly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assigned patients in a 2:1 ratio to receive once-daily subcutaneous injections of liraglutide at a dose of 3.0 mg (2487 patients) or placebo (1244 patients); both groups received counseling on lifestyle modification. The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coprimary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end points were the change in body weight and the proportions of patients losing at least 5% and more than 10% of their initial body weight.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608BCD-46AC-7046-A071-E412F22062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99507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linicaloptions.com/" TargetMode="External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linicaloptions.com/" TargetMode="External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linicaloptions.com/" TargetMode="External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linicaloptions.com/" TargetMode="External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linicaloptions.com/" TargetMode="External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0.xml"/><Relationship Id="rId1" Type="http://schemas.openxmlformats.org/officeDocument/2006/relationships/tags" Target="../tags/tag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36BCC-9728-234B-8248-74ED91655268}" type="datetimeFigureOut">
              <a:rPr lang="en-US" smtClean="0"/>
              <a:t>4/27/24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9DFBB-B6CB-124C-B8B0-5C4A865626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9483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36BCC-9728-234B-8248-74ED91655268}" type="datetimeFigureOut">
              <a:rPr lang="en-US" smtClean="0"/>
              <a:t>4/27/24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9DFBB-B6CB-124C-B8B0-5C4A865626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35930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rgbClr val="5B6770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2443075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/>
            </a:lvl1pPr>
            <a:lvl2pPr>
              <a:lnSpc>
                <a:spcPct val="100000"/>
              </a:lnSpc>
              <a:spcBef>
                <a:spcPts val="0"/>
              </a:spcBef>
              <a:defRPr/>
            </a:lvl2pPr>
            <a:lvl3pPr>
              <a:lnSpc>
                <a:spcPct val="100000"/>
              </a:lnSpc>
              <a:spcBef>
                <a:spcPts val="0"/>
              </a:spcBef>
              <a:defRPr/>
            </a:lvl3pPr>
            <a:lvl4pPr>
              <a:lnSpc>
                <a:spcPct val="100000"/>
              </a:lnSpc>
              <a:spcBef>
                <a:spcPts val="0"/>
              </a:spcBef>
              <a:defRPr/>
            </a:lvl4pPr>
            <a:lvl5pPr>
              <a:lnSpc>
                <a:spcPct val="100000"/>
              </a:lnSpc>
              <a:spcBef>
                <a:spcPts val="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/>
            </a:lvl1pPr>
            <a:lvl2pPr>
              <a:lnSpc>
                <a:spcPct val="100000"/>
              </a:lnSpc>
              <a:spcBef>
                <a:spcPts val="0"/>
              </a:spcBef>
              <a:defRPr/>
            </a:lvl2pPr>
            <a:lvl3pPr>
              <a:lnSpc>
                <a:spcPct val="100000"/>
              </a:lnSpc>
              <a:spcBef>
                <a:spcPts val="0"/>
              </a:spcBef>
              <a:defRPr/>
            </a:lvl3pPr>
            <a:lvl4pPr>
              <a:lnSpc>
                <a:spcPct val="100000"/>
              </a:lnSpc>
              <a:spcBef>
                <a:spcPts val="0"/>
              </a:spcBef>
              <a:defRPr/>
            </a:lvl4pPr>
            <a:lvl5pPr>
              <a:lnSpc>
                <a:spcPct val="100000"/>
              </a:lnSpc>
              <a:spcBef>
                <a:spcPts val="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802963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>
            <a:no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  <a:effectLst/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2400"/>
            </a:lvl2pPr>
            <a:lvl3pPr>
              <a:lnSpc>
                <a:spcPct val="100000"/>
              </a:lnSpc>
              <a:spcBef>
                <a:spcPts val="0"/>
              </a:spcBef>
              <a:defRPr sz="2000"/>
            </a:lvl3pPr>
            <a:lvl4pPr>
              <a:lnSpc>
                <a:spcPct val="100000"/>
              </a:lnSpc>
              <a:spcBef>
                <a:spcPts val="0"/>
              </a:spcBef>
              <a:defRPr sz="2000"/>
            </a:lvl4pPr>
            <a:lvl5pPr>
              <a:lnSpc>
                <a:spcPct val="100000"/>
              </a:lnSpc>
              <a:spcBef>
                <a:spcPts val="0"/>
              </a:spcBef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>
            <a:no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  <a:effectLst/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2400"/>
            </a:lvl2pPr>
            <a:lvl3pPr>
              <a:lnSpc>
                <a:spcPct val="100000"/>
              </a:lnSpc>
              <a:spcBef>
                <a:spcPts val="0"/>
              </a:spcBef>
              <a:defRPr sz="2000"/>
            </a:lvl3pPr>
            <a:lvl4pPr>
              <a:lnSpc>
                <a:spcPct val="100000"/>
              </a:lnSpc>
              <a:spcBef>
                <a:spcPts val="0"/>
              </a:spcBef>
              <a:defRPr sz="2000"/>
            </a:lvl4pPr>
            <a:lvl5pPr>
              <a:lnSpc>
                <a:spcPct val="100000"/>
              </a:lnSpc>
              <a:spcBef>
                <a:spcPts val="0"/>
              </a:spcBef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565365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12E75078-AF14-0D47-B63A-643C15698503}" type="datetimeFigureOut">
              <a:rPr lang="en-US" smtClean="0"/>
              <a:t>4/27/24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12A1AB9-58B7-2942-B7C2-5CDDE8607D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67298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400274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3200">
                <a:solidFill>
                  <a:schemeClr val="tx1"/>
                </a:solidFill>
                <a:effectLst/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2800"/>
            </a:lvl2pPr>
            <a:lvl3pPr>
              <a:lnSpc>
                <a:spcPct val="100000"/>
              </a:lnSpc>
              <a:spcBef>
                <a:spcPts val="0"/>
              </a:spcBef>
              <a:defRPr sz="2000"/>
            </a:lvl3pPr>
            <a:lvl4pPr>
              <a:lnSpc>
                <a:spcPct val="100000"/>
              </a:lnSpc>
              <a:spcBef>
                <a:spcPts val="0"/>
              </a:spcBef>
              <a:defRPr sz="2000"/>
            </a:lvl4pPr>
            <a:lvl5pPr>
              <a:lnSpc>
                <a:spcPct val="100000"/>
              </a:lnSpc>
              <a:spcBef>
                <a:spcPts val="0"/>
              </a:spcBef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>
            <a:norm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4547344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>
            <a:normAutofit/>
          </a:bodyPr>
          <a:lstStyle>
            <a:lvl1pPr marL="0" indent="0">
              <a:buNone/>
              <a:defRPr sz="2800" b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5028672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lnSpc>
                <a:spcPct val="100000"/>
              </a:lnSpc>
              <a:spcBef>
                <a:spcPts val="0"/>
              </a:spcBef>
              <a:defRPr/>
            </a:lvl1pPr>
            <a:lvl2pPr>
              <a:lnSpc>
                <a:spcPct val="100000"/>
              </a:lnSpc>
              <a:spcBef>
                <a:spcPts val="0"/>
              </a:spcBef>
              <a:defRPr/>
            </a:lvl2pPr>
            <a:lvl3pPr>
              <a:lnSpc>
                <a:spcPct val="100000"/>
              </a:lnSpc>
              <a:spcBef>
                <a:spcPts val="0"/>
              </a:spcBef>
              <a:defRPr/>
            </a:lvl3pPr>
            <a:lvl4pPr>
              <a:lnSpc>
                <a:spcPct val="100000"/>
              </a:lnSpc>
              <a:spcBef>
                <a:spcPts val="0"/>
              </a:spcBef>
              <a:defRPr/>
            </a:lvl4pPr>
            <a:lvl5pPr>
              <a:lnSpc>
                <a:spcPct val="100000"/>
              </a:lnSpc>
              <a:spcBef>
                <a:spcPts val="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55265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>
            <a:lvl1pPr>
              <a:lnSpc>
                <a:spcPct val="100000"/>
              </a:lnSpc>
              <a:spcBef>
                <a:spcPts val="0"/>
              </a:spcBef>
              <a:defRPr/>
            </a:lvl1pPr>
            <a:lvl2pPr>
              <a:lnSpc>
                <a:spcPct val="100000"/>
              </a:lnSpc>
              <a:spcBef>
                <a:spcPts val="0"/>
              </a:spcBef>
              <a:defRPr/>
            </a:lvl2pPr>
            <a:lvl3pPr>
              <a:lnSpc>
                <a:spcPct val="100000"/>
              </a:lnSpc>
              <a:spcBef>
                <a:spcPts val="0"/>
              </a:spcBef>
              <a:defRPr/>
            </a:lvl3pPr>
            <a:lvl4pPr>
              <a:lnSpc>
                <a:spcPct val="100000"/>
              </a:lnSpc>
              <a:spcBef>
                <a:spcPts val="0"/>
              </a:spcBef>
              <a:defRPr/>
            </a:lvl4pPr>
            <a:lvl5pPr>
              <a:lnSpc>
                <a:spcPct val="100000"/>
              </a:lnSpc>
              <a:spcBef>
                <a:spcPts val="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28165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36BCC-9728-234B-8248-74ED91655268}" type="datetimeFigureOut">
              <a:rPr lang="en-US" smtClean="0"/>
              <a:t>4/27/24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9DFBB-B6CB-124C-B8B0-5C4A865626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1948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032933" y="966788"/>
            <a:ext cx="10668000" cy="0"/>
          </a:xfrm>
          <a:prstGeom prst="line">
            <a:avLst/>
          </a:prstGeom>
          <a:ln w="12700" cmpd="sng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1032934" y="614363"/>
            <a:ext cx="277284" cy="34925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329363"/>
            <a:ext cx="12192000" cy="533400"/>
          </a:xfrm>
          <a:prstGeom prst="rect">
            <a:avLst/>
          </a:prstGeom>
          <a:solidFill>
            <a:srgbClr val="0042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7" name="Picture 6" descr="NewLogo_wh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3018" y="6367464"/>
            <a:ext cx="2074333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6320" y="1325881"/>
            <a:ext cx="10664613" cy="4660053"/>
          </a:xfrm>
        </p:spPr>
        <p:txBody>
          <a:bodyPr>
            <a:noAutofit/>
          </a:bodyPr>
          <a:lstStyle>
            <a:lvl2pPr marL="228600" indent="137160">
              <a:buFont typeface="Lucida Grande"/>
              <a:buChar char="–"/>
              <a:defRPr/>
            </a:lvl2pPr>
            <a:lvl3pPr marL="457200" indent="137160">
              <a:buFont typeface="Lucida Grande"/>
              <a:buChar char="–"/>
              <a:defRPr/>
            </a:lvl3pPr>
            <a:lvl4pPr marL="685800" indent="137160">
              <a:buFont typeface="Lucida Grande"/>
              <a:buChar char="–"/>
              <a:defRPr/>
            </a:lvl4pPr>
            <a:lvl5pPr marL="914400" indent="137160">
              <a:buFont typeface="Lucida Grande"/>
              <a:buChar char="–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1463040" y="576072"/>
            <a:ext cx="10237885" cy="29464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1037167" y="6400801"/>
            <a:ext cx="607484" cy="284163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prstClr val="white"/>
                </a:solidFill>
                <a:latin typeface="Helvetica" charset="0"/>
                <a:cs typeface="Helvetica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9BFA476-EC9D-0143-BFEB-3E651E032BC6}" type="slidenum">
              <a:rPr lang="en-US"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43312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032933" y="966788"/>
            <a:ext cx="10668000" cy="0"/>
          </a:xfrm>
          <a:prstGeom prst="line">
            <a:avLst/>
          </a:prstGeom>
          <a:ln w="12700" cmpd="sng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1032934" y="614363"/>
            <a:ext cx="277284" cy="34925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329363"/>
            <a:ext cx="12192000" cy="533400"/>
          </a:xfrm>
          <a:prstGeom prst="rect">
            <a:avLst/>
          </a:prstGeom>
          <a:solidFill>
            <a:srgbClr val="0042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7" name="Picture 6" descr="NewLogo_wh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3018" y="6367464"/>
            <a:ext cx="2074333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Placeholder 1"/>
          <p:cNvSpPr>
            <a:spLocks noGrp="1"/>
          </p:cNvSpPr>
          <p:nvPr>
            <p:ph type="title"/>
          </p:nvPr>
        </p:nvSpPr>
        <p:spPr>
          <a:xfrm>
            <a:off x="1463040" y="576072"/>
            <a:ext cx="10237885" cy="29464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1037167" y="6400801"/>
            <a:ext cx="607484" cy="284163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prstClr val="white"/>
                </a:solidFill>
                <a:latin typeface="Helvetica" charset="0"/>
                <a:cs typeface="Helvetica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2F4B2CD-1EF5-A147-95B0-C3525610F8E6}" type="slidenum">
              <a:rPr lang="en-US"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2855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6329363"/>
            <a:ext cx="12192000" cy="533400"/>
          </a:xfrm>
          <a:prstGeom prst="rect">
            <a:avLst/>
          </a:prstGeom>
          <a:solidFill>
            <a:srgbClr val="0042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4" descr="NewLogo_wh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3018" y="6367464"/>
            <a:ext cx="2074333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1037167" y="6400801"/>
            <a:ext cx="607484" cy="284163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prstClr val="white"/>
                </a:solidFill>
                <a:latin typeface="Helvetica" charset="0"/>
                <a:cs typeface="Helvetica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3D7CD70-8075-EE48-BB7D-3129AF7E91D2}" type="slidenum">
              <a:rPr lang="en-US"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30711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032933" y="966788"/>
            <a:ext cx="10668000" cy="0"/>
          </a:xfrm>
          <a:prstGeom prst="line">
            <a:avLst/>
          </a:prstGeom>
          <a:ln w="12700" cmpd="sng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1032934" y="614363"/>
            <a:ext cx="277284" cy="34925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6329363"/>
            <a:ext cx="12192000" cy="533400"/>
          </a:xfrm>
          <a:prstGeom prst="rect">
            <a:avLst/>
          </a:prstGeom>
          <a:solidFill>
            <a:srgbClr val="0042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1" name="Picture 6" descr="NewLogo_wh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3018" y="6367464"/>
            <a:ext cx="2074333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1036320" y="4165603"/>
            <a:ext cx="5486400" cy="411480"/>
          </a:xfrm>
        </p:spPr>
        <p:txBody>
          <a:bodyPr>
            <a:noAutofit/>
          </a:bodyPr>
          <a:lstStyle>
            <a:lvl1pPr marL="0" indent="0">
              <a:lnSpc>
                <a:spcPct val="130000"/>
              </a:lnSpc>
              <a:spcBef>
                <a:spcPts val="0"/>
              </a:spcBef>
              <a:buNone/>
              <a:defRPr sz="900">
                <a:solidFill>
                  <a:srgbClr val="004278"/>
                </a:solidFill>
                <a:latin typeface="Helvetica"/>
                <a:cs typeface="Helvetica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7315203" y="4165602"/>
            <a:ext cx="3045852" cy="411480"/>
          </a:xfrm>
        </p:spPr>
        <p:txBody>
          <a:bodyPr>
            <a:noAutofit/>
          </a:bodyPr>
          <a:lstStyle>
            <a:lvl1pPr marL="0" indent="0">
              <a:lnSpc>
                <a:spcPct val="130000"/>
              </a:lnSpc>
              <a:spcBef>
                <a:spcPts val="0"/>
              </a:spcBef>
              <a:buNone/>
              <a:defRPr sz="900">
                <a:solidFill>
                  <a:srgbClr val="004278"/>
                </a:solidFill>
                <a:latin typeface="Helvetica"/>
                <a:cs typeface="Helvetica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Picture Placeholder 2"/>
          <p:cNvSpPr>
            <a:spLocks noGrp="1"/>
          </p:cNvSpPr>
          <p:nvPr>
            <p:ph type="pic" idx="1"/>
          </p:nvPr>
        </p:nvSpPr>
        <p:spPr>
          <a:xfrm>
            <a:off x="1036319" y="1330962"/>
            <a:ext cx="5486400" cy="2742726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half" idx="2"/>
          </p:nvPr>
        </p:nvSpPr>
        <p:spPr>
          <a:xfrm>
            <a:off x="1036320" y="4810755"/>
            <a:ext cx="10710155" cy="13699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Picture Placeholder 2"/>
          <p:cNvSpPr>
            <a:spLocks noGrp="1"/>
          </p:cNvSpPr>
          <p:nvPr>
            <p:ph type="pic" idx="10"/>
          </p:nvPr>
        </p:nvSpPr>
        <p:spPr>
          <a:xfrm>
            <a:off x="7315202" y="1330962"/>
            <a:ext cx="3045853" cy="2742726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12" name="Slide Number Placeholder 1"/>
          <p:cNvSpPr>
            <a:spLocks noGrp="1"/>
          </p:cNvSpPr>
          <p:nvPr>
            <p:ph type="sldNum" sz="quarter" idx="13"/>
          </p:nvPr>
        </p:nvSpPr>
        <p:spPr>
          <a:xfrm>
            <a:off x="1037167" y="6400801"/>
            <a:ext cx="607484" cy="284163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prstClr val="white"/>
                </a:solidFill>
                <a:latin typeface="Helvetica" charset="0"/>
                <a:cs typeface="Helvetica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37C391C-E448-1D40-9407-D3C17F19B1B0}" type="slidenum">
              <a:rPr lang="en-US"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01201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4278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1464733" y="2228850"/>
            <a:ext cx="10727267" cy="0"/>
          </a:xfrm>
          <a:prstGeom prst="line">
            <a:avLst/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NewLogo_wh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0333" y="704851"/>
            <a:ext cx="4521200" cy="96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1463040" y="2350008"/>
            <a:ext cx="9744075" cy="1129496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3600">
                <a:solidFill>
                  <a:schemeClr val="bg1"/>
                </a:solidFill>
              </a:defRPr>
            </a:lvl1pPr>
            <a:lvl2pPr marL="228600" indent="0">
              <a:lnSpc>
                <a:spcPct val="90000"/>
              </a:lnSpc>
              <a:spcBef>
                <a:spcPts val="0"/>
              </a:spcBef>
              <a:buNone/>
              <a:defRPr sz="3600">
                <a:solidFill>
                  <a:srgbClr val="595959"/>
                </a:solidFill>
              </a:defRPr>
            </a:lvl2pPr>
            <a:lvl3pPr marL="457200" indent="0">
              <a:lnSpc>
                <a:spcPct val="90000"/>
              </a:lnSpc>
              <a:spcBef>
                <a:spcPts val="0"/>
              </a:spcBef>
              <a:buNone/>
              <a:defRPr sz="3600">
                <a:solidFill>
                  <a:srgbClr val="595959"/>
                </a:solidFill>
              </a:defRPr>
            </a:lvl3pPr>
            <a:lvl4pPr marL="685800" indent="0">
              <a:lnSpc>
                <a:spcPct val="90000"/>
              </a:lnSpc>
              <a:spcBef>
                <a:spcPts val="0"/>
              </a:spcBef>
              <a:buNone/>
              <a:defRPr sz="3600">
                <a:solidFill>
                  <a:srgbClr val="595959"/>
                </a:solidFill>
              </a:defRPr>
            </a:lvl4pPr>
            <a:lvl5pPr marL="914400" indent="0">
              <a:lnSpc>
                <a:spcPct val="90000"/>
              </a:lnSpc>
              <a:spcBef>
                <a:spcPts val="0"/>
              </a:spcBef>
              <a:buNone/>
              <a:defRPr sz="3600">
                <a:solidFill>
                  <a:srgbClr val="595959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1463040" y="3571343"/>
            <a:ext cx="9744075" cy="2820990"/>
          </a:xfrm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216403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hape 66"/>
          <p:cNvGrpSpPr>
            <a:grpSpLocks/>
          </p:cNvGrpSpPr>
          <p:nvPr/>
        </p:nvGrpSpPr>
        <p:grpSpPr bwMode="auto">
          <a:xfrm>
            <a:off x="1" y="-12700"/>
            <a:ext cx="10674351" cy="1612900"/>
            <a:chOff x="-13" y="-12187"/>
            <a:chExt cx="8005727" cy="1161900"/>
          </a:xfrm>
        </p:grpSpPr>
        <p:sp>
          <p:nvSpPr>
            <p:cNvPr id="5" name="Shape 67"/>
            <p:cNvSpPr>
              <a:spLocks noChangeArrowheads="1"/>
            </p:cNvSpPr>
            <p:nvPr/>
          </p:nvSpPr>
          <p:spPr bwMode="auto">
            <a:xfrm flipH="1">
              <a:off x="-13" y="-12187"/>
              <a:ext cx="187800" cy="11619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45700" rIns="91425" bIns="45700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800">
                <a:solidFill>
                  <a:prstClr val="black"/>
                </a:solidFill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" name="Shape 68"/>
            <p:cNvSpPr>
              <a:spLocks noChangeArrowheads="1"/>
            </p:cNvSpPr>
            <p:nvPr/>
          </p:nvSpPr>
          <p:spPr bwMode="auto">
            <a:xfrm flipH="1">
              <a:off x="187715" y="-12187"/>
              <a:ext cx="7817999" cy="1161900"/>
            </a:xfrm>
            <a:prstGeom prst="rect">
              <a:avLst/>
            </a:prstGeom>
            <a:solidFill>
              <a:srgbClr val="0F24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45700" rIns="91425" bIns="45700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800">
                <a:solidFill>
                  <a:prstClr val="black"/>
                </a:solidFill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69" name="Shape 69"/>
          <p:cNvSpPr txBox="1">
            <a:spLocks noGrp="1"/>
          </p:cNvSpPr>
          <p:nvPr>
            <p:ph type="title"/>
          </p:nvPr>
        </p:nvSpPr>
        <p:spPr>
          <a:xfrm>
            <a:off x="609601" y="134802"/>
            <a:ext cx="9753999" cy="1351799"/>
          </a:xfrm>
          <a:prstGeom prst="rect">
            <a:avLst/>
          </a:prstGeom>
        </p:spPr>
        <p:txBody>
          <a:bodyPr lIns="91425" tIns="91425" rIns="91425" bIns="91425" anchor="b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body" idx="1"/>
          </p:nvPr>
        </p:nvSpPr>
        <p:spPr>
          <a:xfrm>
            <a:off x="609600" y="1704689"/>
            <a:ext cx="10972800" cy="4840199"/>
          </a:xfrm>
          <a:prstGeom prst="rect">
            <a:avLst/>
          </a:prstGeom>
        </p:spPr>
        <p:txBody>
          <a:bodyPr lIns="91425" tIns="91425" rIns="91425" bIns="91425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179669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3769F7A-B6A5-3343-87B0-8754FE9A4432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4/27/24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FC860CC-A7BA-714A-BE68-1C273CD8A7D9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80757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69F7A-B6A5-3343-87B0-8754FE9A44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860CC-A7BA-714A-BE68-1C273CD8A7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9452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36BCC-9728-234B-8248-74ED91655268}" type="datetimeFigureOut">
              <a:rPr lang="en-US" smtClean="0"/>
              <a:t>4/27/24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9DFBB-B6CB-124C-B8B0-5C4A865626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2752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69F7A-B6A5-3343-87B0-8754FE9A44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860CC-A7BA-714A-BE68-1C273CD8A7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5810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69F7A-B6A5-3343-87B0-8754FE9A44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860CC-A7BA-714A-BE68-1C273CD8A7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5387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69F7A-B6A5-3343-87B0-8754FE9A44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860CC-A7BA-714A-BE68-1C273CD8A7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85319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69F7A-B6A5-3343-87B0-8754FE9A44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860CC-A7BA-714A-BE68-1C273CD8A7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41001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69F7A-B6A5-3343-87B0-8754FE9A44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860CC-A7BA-714A-BE68-1C273CD8A7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7658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69F7A-B6A5-3343-87B0-8754FE9A44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860CC-A7BA-714A-BE68-1C273CD8A7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0797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69F7A-B6A5-3343-87B0-8754FE9A44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860CC-A7BA-714A-BE68-1C273CD8A7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4586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69F7A-B6A5-3343-87B0-8754FE9A44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860CC-A7BA-714A-BE68-1C273CD8A7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47871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69F7A-B6A5-3343-87B0-8754FE9A44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860CC-A7BA-714A-BE68-1C273CD8A7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75076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69F7A-B6A5-3343-87B0-8754FE9A44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860CC-A7BA-714A-BE68-1C273CD8A7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9446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36BCC-9728-234B-8248-74ED91655268}" type="datetimeFigureOut">
              <a:rPr lang="en-US" smtClean="0"/>
              <a:t>4/27/24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9DFBB-B6CB-124C-B8B0-5C4A865626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5641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D0723BCD-FE2A-574F-A554-0E2ED1CA6285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09599" y="1232452"/>
            <a:ext cx="10972799" cy="480239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48121C72-9261-504D-8F1B-943FA17B9C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661480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Cover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AE59C30C-CFB7-C245-9CB3-AC9696A826A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599" y="2242863"/>
            <a:ext cx="10972800" cy="2372273"/>
          </a:xfrm>
        </p:spPr>
        <p:txBody>
          <a:bodyPr anchor="ctr">
            <a:normAutofit/>
          </a:bodyPr>
          <a:lstStyle>
            <a:lvl1pPr>
              <a:lnSpc>
                <a:spcPct val="90000"/>
              </a:lnSpc>
              <a:spcBef>
                <a:spcPts val="1000"/>
              </a:spcBef>
              <a:defRPr sz="4400" b="1">
                <a:solidFill>
                  <a:schemeClr val="accent1"/>
                </a:solidFill>
                <a:latin typeface="+mj-lt"/>
                <a:cs typeface="Calibri" panose="020F0502020204030204" pitchFamily="34" charset="0"/>
              </a:defRPr>
            </a:lvl1pPr>
            <a:lvl2pPr marL="0" indent="0">
              <a:spcBef>
                <a:spcPts val="1000"/>
              </a:spcBef>
              <a:buNone/>
              <a:defRPr sz="2400" b="0">
                <a:solidFill>
                  <a:schemeClr val="accent4"/>
                </a:solidFill>
                <a:latin typeface="+mj-lt"/>
                <a:cs typeface="Calibri" panose="020F0502020204030204" pitchFamily="34" charset="0"/>
              </a:defRPr>
            </a:lvl2pPr>
          </a:lstStyle>
          <a:p>
            <a:pPr lvl="0"/>
            <a:r>
              <a:rPr lang="en-US" dirty="0"/>
              <a:t>Title</a:t>
            </a:r>
          </a:p>
          <a:p>
            <a:pPr lvl="1"/>
            <a:r>
              <a:rPr lang="en-US" dirty="0"/>
              <a:t>Subtitle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A0AE2883-5A1E-4047-B4E4-8E83E8E366C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598" y="4627849"/>
            <a:ext cx="10972799" cy="310919"/>
          </a:xfrm>
        </p:spPr>
        <p:txBody>
          <a:bodyPr>
            <a:spAutoFit/>
          </a:bodyPr>
          <a:lstStyle>
            <a:lvl1pPr>
              <a:defRPr lang="en-US" sz="1400" kern="1200" dirty="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2A4C3F4-DABD-4923-8A72-E81CBCD18A0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8" y="129576"/>
            <a:ext cx="3333750" cy="173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202095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Cover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AE59C30C-CFB7-C245-9CB3-AC9696A826A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599" y="2242863"/>
            <a:ext cx="10972800" cy="2372273"/>
          </a:xfrm>
        </p:spPr>
        <p:txBody>
          <a:bodyPr anchor="ctr">
            <a:normAutofit/>
          </a:bodyPr>
          <a:lstStyle>
            <a:lvl1pPr>
              <a:lnSpc>
                <a:spcPct val="90000"/>
              </a:lnSpc>
              <a:spcBef>
                <a:spcPts val="1000"/>
              </a:spcBef>
              <a:defRPr sz="4400" b="1">
                <a:solidFill>
                  <a:schemeClr val="accent5"/>
                </a:solidFill>
                <a:latin typeface="+mj-lt"/>
                <a:cs typeface="Calibri" panose="020F0502020204030204" pitchFamily="34" charset="0"/>
              </a:defRPr>
            </a:lvl1pPr>
            <a:lvl2pPr marL="0" indent="0">
              <a:spcBef>
                <a:spcPts val="1000"/>
              </a:spcBef>
              <a:buNone/>
              <a:defRPr sz="2400" b="0">
                <a:solidFill>
                  <a:schemeClr val="accent3">
                    <a:lumMod val="40000"/>
                    <a:lumOff val="60000"/>
                  </a:schemeClr>
                </a:solidFill>
                <a:latin typeface="+mj-lt"/>
                <a:cs typeface="Calibri" panose="020F0502020204030204" pitchFamily="34" charset="0"/>
              </a:defRPr>
            </a:lvl2pPr>
          </a:lstStyle>
          <a:p>
            <a:pPr lvl="0"/>
            <a:r>
              <a:rPr lang="en-US" dirty="0"/>
              <a:t>Title</a:t>
            </a:r>
          </a:p>
          <a:p>
            <a:pPr lvl="1"/>
            <a:r>
              <a:rPr lang="en-US" dirty="0"/>
              <a:t>Subtitle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A0AE2883-5A1E-4047-B4E4-8E83E8E366C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598" y="4627849"/>
            <a:ext cx="10972799" cy="310919"/>
          </a:xfrm>
        </p:spPr>
        <p:txBody>
          <a:bodyPr>
            <a:spAutoFit/>
          </a:bodyPr>
          <a:lstStyle>
            <a:lvl1pPr>
              <a:defRPr lang="en-US" sz="1400" kern="1200" dirty="0">
                <a:solidFill>
                  <a:schemeClr val="bg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75259079-F54B-4435-8C19-B09E06E7859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8" y="170017"/>
            <a:ext cx="3333750" cy="172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12828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Cover B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AE59C30C-CFB7-C245-9CB3-AC9696A826A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599" y="2242863"/>
            <a:ext cx="10972800" cy="2372273"/>
          </a:xfrm>
        </p:spPr>
        <p:txBody>
          <a:bodyPr anchor="ctr">
            <a:normAutofit/>
          </a:bodyPr>
          <a:lstStyle>
            <a:lvl1pPr>
              <a:lnSpc>
                <a:spcPct val="90000"/>
              </a:lnSpc>
              <a:spcBef>
                <a:spcPts val="1000"/>
              </a:spcBef>
              <a:defRPr sz="4400" b="1">
                <a:solidFill>
                  <a:schemeClr val="accent1"/>
                </a:solidFill>
                <a:latin typeface="+mj-lt"/>
                <a:cs typeface="Calibri" panose="020F0502020204030204" pitchFamily="34" charset="0"/>
              </a:defRPr>
            </a:lvl1pPr>
            <a:lvl2pPr marL="0" indent="0">
              <a:spcBef>
                <a:spcPts val="1000"/>
              </a:spcBef>
              <a:buNone/>
              <a:defRPr sz="2400" b="0">
                <a:solidFill>
                  <a:schemeClr val="accent4"/>
                </a:solidFill>
                <a:latin typeface="+mj-lt"/>
                <a:cs typeface="Calibri" panose="020F0502020204030204" pitchFamily="34" charset="0"/>
              </a:defRPr>
            </a:lvl2pPr>
          </a:lstStyle>
          <a:p>
            <a:pPr lvl="0"/>
            <a:r>
              <a:rPr lang="en-US" dirty="0"/>
              <a:t>Title</a:t>
            </a:r>
          </a:p>
          <a:p>
            <a:pPr lvl="1"/>
            <a:r>
              <a:rPr lang="en-US" dirty="0"/>
              <a:t>Subtitle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A0AE2883-5A1E-4047-B4E4-8E83E8E366C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598" y="4627849"/>
            <a:ext cx="10972799" cy="310919"/>
          </a:xfrm>
        </p:spPr>
        <p:txBody>
          <a:bodyPr>
            <a:spAutoFit/>
          </a:bodyPr>
          <a:lstStyle>
            <a:lvl1pPr>
              <a:defRPr lang="en-US" sz="1400" kern="1200" dirty="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000B4124-E2DF-432A-8C0F-75DC9912857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8" y="129576"/>
            <a:ext cx="3333750" cy="173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69864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Cover B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AE59C30C-CFB7-C245-9CB3-AC9696A826A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599" y="2242863"/>
            <a:ext cx="10972800" cy="2372273"/>
          </a:xfrm>
        </p:spPr>
        <p:txBody>
          <a:bodyPr anchor="ctr">
            <a:normAutofit/>
          </a:bodyPr>
          <a:lstStyle>
            <a:lvl1pPr>
              <a:lnSpc>
                <a:spcPct val="90000"/>
              </a:lnSpc>
              <a:spcBef>
                <a:spcPts val="1000"/>
              </a:spcBef>
              <a:defRPr sz="4400" b="1">
                <a:solidFill>
                  <a:schemeClr val="accent5"/>
                </a:solidFill>
                <a:latin typeface="+mj-lt"/>
                <a:cs typeface="Calibri" panose="020F0502020204030204" pitchFamily="34" charset="0"/>
              </a:defRPr>
            </a:lvl1pPr>
            <a:lvl2pPr marL="0" indent="0">
              <a:spcBef>
                <a:spcPts val="1000"/>
              </a:spcBef>
              <a:buNone/>
              <a:defRPr sz="2400" b="0">
                <a:solidFill>
                  <a:schemeClr val="accent3">
                    <a:lumMod val="40000"/>
                    <a:lumOff val="60000"/>
                  </a:schemeClr>
                </a:solidFill>
                <a:latin typeface="+mj-lt"/>
                <a:cs typeface="Calibri" panose="020F0502020204030204" pitchFamily="34" charset="0"/>
              </a:defRPr>
            </a:lvl2pPr>
          </a:lstStyle>
          <a:p>
            <a:pPr lvl="0"/>
            <a:r>
              <a:rPr lang="en-US" dirty="0"/>
              <a:t>Title</a:t>
            </a:r>
          </a:p>
          <a:p>
            <a:pPr lvl="1"/>
            <a:r>
              <a:rPr lang="en-US" dirty="0"/>
              <a:t>Subtitle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A0AE2883-5A1E-4047-B4E4-8E83E8E366C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598" y="4627849"/>
            <a:ext cx="10972799" cy="310919"/>
          </a:xfrm>
        </p:spPr>
        <p:txBody>
          <a:bodyPr>
            <a:spAutoFit/>
          </a:bodyPr>
          <a:lstStyle>
            <a:lvl1pPr>
              <a:defRPr lang="en-US" sz="1400" kern="1200" dirty="0">
                <a:solidFill>
                  <a:schemeClr val="bg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587648DF-0E35-4C62-A52E-DBE0A66022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8" y="170017"/>
            <a:ext cx="3333750" cy="172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665802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Cover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AE59C30C-CFB7-C245-9CB3-AC9696A826A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599" y="2242863"/>
            <a:ext cx="10972800" cy="2372273"/>
          </a:xfrm>
        </p:spPr>
        <p:txBody>
          <a:bodyPr anchor="ctr">
            <a:normAutofit/>
          </a:bodyPr>
          <a:lstStyle>
            <a:lvl1pPr>
              <a:lnSpc>
                <a:spcPct val="90000"/>
              </a:lnSpc>
              <a:spcBef>
                <a:spcPts val="1000"/>
              </a:spcBef>
              <a:defRPr sz="4400" b="1">
                <a:solidFill>
                  <a:schemeClr val="accent1"/>
                </a:solidFill>
                <a:latin typeface="+mj-lt"/>
                <a:cs typeface="Calibri" panose="020F0502020204030204" pitchFamily="34" charset="0"/>
              </a:defRPr>
            </a:lvl1pPr>
            <a:lvl2pPr marL="0" indent="0">
              <a:spcBef>
                <a:spcPts val="1000"/>
              </a:spcBef>
              <a:buNone/>
              <a:defRPr sz="2400" b="0">
                <a:solidFill>
                  <a:schemeClr val="accent4"/>
                </a:solidFill>
                <a:latin typeface="+mj-lt"/>
                <a:cs typeface="Calibri" panose="020F0502020204030204" pitchFamily="34" charset="0"/>
              </a:defRPr>
            </a:lvl2pPr>
          </a:lstStyle>
          <a:p>
            <a:pPr lvl="0"/>
            <a:r>
              <a:rPr lang="en-US" dirty="0"/>
              <a:t>Title</a:t>
            </a:r>
          </a:p>
          <a:p>
            <a:pPr lvl="1"/>
            <a:r>
              <a:rPr lang="en-US" dirty="0"/>
              <a:t>Subtitle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A0AE2883-5A1E-4047-B4E4-8E83E8E366C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598" y="4627849"/>
            <a:ext cx="10972799" cy="310919"/>
          </a:xfrm>
        </p:spPr>
        <p:txBody>
          <a:bodyPr>
            <a:spAutoFit/>
          </a:bodyPr>
          <a:lstStyle>
            <a:lvl1pPr>
              <a:defRPr lang="en-US" sz="1400" kern="1200" dirty="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652BDA80-36D2-40CD-BA35-526C159A8E4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8" y="129576"/>
            <a:ext cx="3333750" cy="173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355394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Cover 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AE59C30C-CFB7-C245-9CB3-AC9696A826A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599" y="2242863"/>
            <a:ext cx="10972800" cy="2372273"/>
          </a:xfrm>
        </p:spPr>
        <p:txBody>
          <a:bodyPr anchor="ctr">
            <a:normAutofit/>
          </a:bodyPr>
          <a:lstStyle>
            <a:lvl1pPr>
              <a:lnSpc>
                <a:spcPct val="90000"/>
              </a:lnSpc>
              <a:spcBef>
                <a:spcPts val="1000"/>
              </a:spcBef>
              <a:defRPr sz="4400" b="1">
                <a:solidFill>
                  <a:schemeClr val="accent5"/>
                </a:solidFill>
                <a:latin typeface="+mj-lt"/>
                <a:cs typeface="Calibri" panose="020F0502020204030204" pitchFamily="34" charset="0"/>
              </a:defRPr>
            </a:lvl1pPr>
            <a:lvl2pPr marL="0" indent="0">
              <a:spcBef>
                <a:spcPts val="1000"/>
              </a:spcBef>
              <a:buNone/>
              <a:defRPr sz="2400" b="0">
                <a:solidFill>
                  <a:schemeClr val="bg1"/>
                </a:solidFill>
                <a:latin typeface="+mj-lt"/>
                <a:cs typeface="Calibri" panose="020F0502020204030204" pitchFamily="34" charset="0"/>
              </a:defRPr>
            </a:lvl2pPr>
          </a:lstStyle>
          <a:p>
            <a:pPr lvl="0"/>
            <a:r>
              <a:rPr lang="en-US" dirty="0"/>
              <a:t>Title</a:t>
            </a:r>
          </a:p>
          <a:p>
            <a:pPr lvl="1"/>
            <a:r>
              <a:rPr lang="en-US" dirty="0"/>
              <a:t>Subtitle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A0AE2883-5A1E-4047-B4E4-8E83E8E366C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598" y="4627849"/>
            <a:ext cx="10972799" cy="310919"/>
          </a:xfrm>
        </p:spPr>
        <p:txBody>
          <a:bodyPr>
            <a:spAutoFit/>
          </a:bodyPr>
          <a:lstStyle>
            <a:lvl1pPr>
              <a:defRPr lang="en-US" sz="1400" kern="120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EC831EA3-61FE-4BF2-B51B-1F1737D8EE1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8" y="170017"/>
            <a:ext cx="3333750" cy="172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49745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421007-0D03-6646-BFAF-D9F8B7F4AA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003976-869B-FD48-ADD7-71DE276C2F4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599" y="1232452"/>
            <a:ext cx="10972799" cy="48023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09982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C839DD-851C-9D40-B57A-0213F5823C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232452"/>
            <a:ext cx="5303520" cy="48025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 indent="-228600">
              <a:defRPr sz="2000"/>
            </a:lvl2pPr>
            <a:lvl3pPr marL="685800" indent="-228600">
              <a:defRPr sz="1800"/>
            </a:lvl3pPr>
            <a:lvl4pPr marL="914400" indent="-228600">
              <a:defRPr sz="1600"/>
            </a:lvl4pPr>
            <a:lvl5pPr marL="1143000" indent="-228600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4934C32-B386-5841-A93B-B268DD521DB5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278880" y="1232452"/>
            <a:ext cx="5303520" cy="48025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 indent="-228600">
              <a:defRPr sz="2000"/>
            </a:lvl2pPr>
            <a:lvl3pPr marL="685800" indent="-228600">
              <a:defRPr sz="1800"/>
            </a:lvl3pPr>
            <a:lvl4pPr marL="914400" indent="-228600">
              <a:defRPr sz="1600"/>
            </a:lvl4pPr>
            <a:lvl5pPr marL="1143000" indent="-228600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D3883A15-A95D-CF47-992F-973181F11F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3342883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C839DD-851C-9D40-B57A-0213F5823C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232452"/>
            <a:ext cx="3520440" cy="48025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 indent="-228600">
              <a:defRPr sz="2000"/>
            </a:lvl2pPr>
            <a:lvl3pPr marL="685800" indent="-228600">
              <a:defRPr sz="1800"/>
            </a:lvl3pPr>
            <a:lvl4pPr marL="914400" indent="-228600">
              <a:defRPr sz="1600"/>
            </a:lvl4pPr>
            <a:lvl5pPr marL="1143000" indent="-228600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4946AAF-A14D-CC4F-8411-1AF8862A3968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335780" y="1232452"/>
            <a:ext cx="3520440" cy="48025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 indent="-228600">
              <a:defRPr sz="2000"/>
            </a:lvl2pPr>
            <a:lvl3pPr marL="685800" indent="-228600">
              <a:defRPr sz="1800"/>
            </a:lvl3pPr>
            <a:lvl4pPr marL="914400" indent="-228600">
              <a:defRPr sz="1600"/>
            </a:lvl4pPr>
            <a:lvl5pPr marL="1143000" indent="-228600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082E4BE-EB1F-1A4C-A2B1-791D2199869C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061960" y="1232452"/>
            <a:ext cx="3520440" cy="48025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 indent="-228600">
              <a:defRPr sz="2000"/>
            </a:lvl2pPr>
            <a:lvl3pPr marL="685800" indent="-228600">
              <a:defRPr sz="1800"/>
            </a:lvl3pPr>
            <a:lvl4pPr marL="914400" indent="-228600">
              <a:defRPr sz="1600"/>
            </a:lvl4pPr>
            <a:lvl5pPr marL="1143000" indent="-228600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4B924476-BBEE-B143-9ABB-FABA9E7BD7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805262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36BCC-9728-234B-8248-74ED91655268}" type="datetimeFigureOut">
              <a:rPr lang="en-US" smtClean="0"/>
              <a:t>4/27/24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9DFBB-B6CB-124C-B8B0-5C4A865626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78239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98170B9-34D6-3248-BCC7-1D05661F40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78878" y="1232452"/>
            <a:ext cx="5303521" cy="4802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3DDC46-D1E3-8B44-8461-DA9ADA6B48DF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09600" y="1232452"/>
            <a:ext cx="5303520" cy="48025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 indent="-228600">
              <a:defRPr sz="2000"/>
            </a:lvl2pPr>
            <a:lvl3pPr marL="685800" indent="-228600">
              <a:defRPr sz="1800"/>
            </a:lvl3pPr>
            <a:lvl4pPr marL="914400" indent="-228600">
              <a:defRPr sz="1600"/>
            </a:lvl4pPr>
            <a:lvl5pPr marL="1143000" indent="-228600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FFEC346C-1537-984E-9664-CA3FC64B1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3520176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3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648688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D0723BCD-FE2A-574F-A554-0E2ED1CA6285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09599" y="1232452"/>
            <a:ext cx="10972799" cy="480239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48121C72-9261-504D-8F1B-943FA17B9C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0298401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C839DD-851C-9D40-B57A-0213F5823C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232452"/>
            <a:ext cx="5303520" cy="48025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 indent="-228600">
              <a:defRPr sz="2000"/>
            </a:lvl2pPr>
            <a:lvl3pPr marL="685800" indent="-228600">
              <a:defRPr sz="1800"/>
            </a:lvl3pPr>
            <a:lvl4pPr marL="914400" indent="-228600">
              <a:defRPr sz="1600"/>
            </a:lvl4pPr>
            <a:lvl5pPr marL="1143000" indent="-228600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4934C32-B386-5841-A93B-B268DD521DB5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278880" y="1232452"/>
            <a:ext cx="5303520" cy="48025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 indent="-228600">
              <a:defRPr sz="2000"/>
            </a:lvl2pPr>
            <a:lvl3pPr marL="685800" indent="-228600">
              <a:defRPr sz="1800"/>
            </a:lvl3pPr>
            <a:lvl4pPr marL="914400" indent="-228600">
              <a:defRPr sz="1600"/>
            </a:lvl4pPr>
            <a:lvl5pPr marL="1143000" indent="-228600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D3883A15-A95D-CF47-992F-973181F11F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7257239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C839DD-851C-9D40-B57A-0213F5823C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232452"/>
            <a:ext cx="3520440" cy="48025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 indent="-228600">
              <a:defRPr sz="2000"/>
            </a:lvl2pPr>
            <a:lvl3pPr marL="685800" indent="-228600">
              <a:defRPr sz="1800"/>
            </a:lvl3pPr>
            <a:lvl4pPr marL="914400" indent="-228600">
              <a:defRPr sz="1600"/>
            </a:lvl4pPr>
            <a:lvl5pPr marL="1143000" indent="-228600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4946AAF-A14D-CC4F-8411-1AF8862A3968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335780" y="1232452"/>
            <a:ext cx="3520440" cy="48025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 indent="-228600">
              <a:defRPr sz="2000"/>
            </a:lvl2pPr>
            <a:lvl3pPr marL="685800" indent="-228600">
              <a:defRPr sz="1800"/>
            </a:lvl3pPr>
            <a:lvl4pPr marL="914400" indent="-228600">
              <a:defRPr sz="1600"/>
            </a:lvl4pPr>
            <a:lvl5pPr marL="1143000" indent="-228600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082E4BE-EB1F-1A4C-A2B1-791D2199869C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061960" y="1232452"/>
            <a:ext cx="3520440" cy="48025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 indent="-228600">
              <a:defRPr sz="2000"/>
            </a:lvl2pPr>
            <a:lvl3pPr marL="685800" indent="-228600">
              <a:defRPr sz="1800"/>
            </a:lvl3pPr>
            <a:lvl4pPr marL="914400" indent="-228600">
              <a:defRPr sz="1600"/>
            </a:lvl4pPr>
            <a:lvl5pPr marL="1143000" indent="-228600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4B924476-BBEE-B143-9ABB-FABA9E7BD7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4789942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98170B9-34D6-3248-BCC7-1D05661F40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78878" y="1232452"/>
            <a:ext cx="5303521" cy="4802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3DDC46-D1E3-8B44-8461-DA9ADA6B48DF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09600" y="1232452"/>
            <a:ext cx="5303520" cy="48025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 indent="-228600">
              <a:defRPr sz="2000"/>
            </a:lvl2pPr>
            <a:lvl3pPr marL="685800" indent="-228600">
              <a:defRPr sz="1800"/>
            </a:lvl3pPr>
            <a:lvl4pPr marL="914400" indent="-228600">
              <a:defRPr sz="1600"/>
            </a:lvl4pPr>
            <a:lvl5pPr marL="1143000" indent="-228600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FFEC346C-1537-984E-9664-CA3FC64B1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1088970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5CA2139-4AA8-DB4A-8356-38BE51996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6808165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440297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Cover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B286574-E9D6-4043-9C74-6E7E9D4C4DF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599" y="2242863"/>
            <a:ext cx="10972800" cy="2372273"/>
          </a:xfrm>
        </p:spPr>
        <p:txBody>
          <a:bodyPr anchor="ctr">
            <a:normAutofit/>
          </a:bodyPr>
          <a:lstStyle>
            <a:lvl1pPr>
              <a:lnSpc>
                <a:spcPct val="90000"/>
              </a:lnSpc>
              <a:spcBef>
                <a:spcPts val="1000"/>
              </a:spcBef>
              <a:defRPr sz="6000" b="1">
                <a:solidFill>
                  <a:schemeClr val="accent1"/>
                </a:solidFill>
                <a:latin typeface="+mj-lt"/>
                <a:cs typeface="Calibri" panose="020F0502020204030204" pitchFamily="34" charset="0"/>
              </a:defRPr>
            </a:lvl1pPr>
            <a:lvl2pPr marL="0" indent="0">
              <a:spcBef>
                <a:spcPts val="1000"/>
              </a:spcBef>
              <a:buNone/>
              <a:defRPr sz="3600" b="0">
                <a:solidFill>
                  <a:schemeClr val="accent4"/>
                </a:solidFill>
                <a:latin typeface="+mj-lt"/>
                <a:cs typeface="Calibri" panose="020F0502020204030204" pitchFamily="34" charset="0"/>
              </a:defRPr>
            </a:lvl2pPr>
          </a:lstStyle>
          <a:p>
            <a:pPr lvl="0"/>
            <a:r>
              <a:rPr lang="en-US" dirty="0"/>
              <a:t>Title</a:t>
            </a:r>
          </a:p>
          <a:p>
            <a:pPr lvl="1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75598641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Cover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5CB59BD0-8AF4-9F41-A6A6-CDB50C30B2F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599" y="2242863"/>
            <a:ext cx="10972800" cy="2372273"/>
          </a:xfrm>
        </p:spPr>
        <p:txBody>
          <a:bodyPr anchor="ctr">
            <a:normAutofit/>
          </a:bodyPr>
          <a:lstStyle>
            <a:lvl1pPr>
              <a:lnSpc>
                <a:spcPct val="90000"/>
              </a:lnSpc>
              <a:spcBef>
                <a:spcPts val="1000"/>
              </a:spcBef>
              <a:defRPr sz="6000" b="1">
                <a:solidFill>
                  <a:schemeClr val="accent5"/>
                </a:solidFill>
                <a:latin typeface="+mj-lt"/>
                <a:cs typeface="Calibri" panose="020F0502020204030204" pitchFamily="34" charset="0"/>
              </a:defRPr>
            </a:lvl1pPr>
            <a:lvl2pPr marL="0" indent="0">
              <a:spcBef>
                <a:spcPts val="1000"/>
              </a:spcBef>
              <a:buNone/>
              <a:defRPr sz="3600" b="0">
                <a:solidFill>
                  <a:schemeClr val="accent3">
                    <a:lumMod val="40000"/>
                    <a:lumOff val="60000"/>
                  </a:schemeClr>
                </a:solidFill>
                <a:latin typeface="+mj-lt"/>
                <a:cs typeface="Calibri" panose="020F0502020204030204" pitchFamily="34" charset="0"/>
              </a:defRPr>
            </a:lvl2pPr>
          </a:lstStyle>
          <a:p>
            <a:pPr lvl="0"/>
            <a:r>
              <a:rPr lang="en-US" dirty="0"/>
              <a:t>Title</a:t>
            </a:r>
          </a:p>
          <a:p>
            <a:pPr lvl="1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887043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36BCC-9728-234B-8248-74ED91655268}" type="datetimeFigureOut">
              <a:rPr lang="en-US" smtClean="0"/>
              <a:t>4/27/24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9DFBB-B6CB-124C-B8B0-5C4A865626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01677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Cover B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AE59C30C-CFB7-C245-9CB3-AC9696A826A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599" y="2242863"/>
            <a:ext cx="10972800" cy="2372273"/>
          </a:xfrm>
        </p:spPr>
        <p:txBody>
          <a:bodyPr anchor="ctr">
            <a:normAutofit/>
          </a:bodyPr>
          <a:lstStyle>
            <a:lvl1pPr>
              <a:lnSpc>
                <a:spcPct val="90000"/>
              </a:lnSpc>
              <a:spcBef>
                <a:spcPts val="1000"/>
              </a:spcBef>
              <a:defRPr sz="6000" b="1">
                <a:solidFill>
                  <a:schemeClr val="accent1"/>
                </a:solidFill>
                <a:latin typeface="+mj-lt"/>
                <a:cs typeface="Calibri" panose="020F0502020204030204" pitchFamily="34" charset="0"/>
              </a:defRPr>
            </a:lvl1pPr>
            <a:lvl2pPr marL="0" indent="0">
              <a:spcBef>
                <a:spcPts val="1000"/>
              </a:spcBef>
              <a:buNone/>
              <a:defRPr sz="3600" b="0">
                <a:solidFill>
                  <a:schemeClr val="accent4"/>
                </a:solidFill>
                <a:latin typeface="+mj-lt"/>
                <a:cs typeface="Calibri" panose="020F0502020204030204" pitchFamily="34" charset="0"/>
              </a:defRPr>
            </a:lvl2pPr>
          </a:lstStyle>
          <a:p>
            <a:pPr lvl="0"/>
            <a:r>
              <a:rPr lang="en-US" dirty="0"/>
              <a:t>Title</a:t>
            </a:r>
          </a:p>
          <a:p>
            <a:pPr lvl="1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68069514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Cover B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AE59C30C-CFB7-C245-9CB3-AC9696A826A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599" y="2242863"/>
            <a:ext cx="10972800" cy="2372273"/>
          </a:xfrm>
        </p:spPr>
        <p:txBody>
          <a:bodyPr anchor="ctr">
            <a:normAutofit/>
          </a:bodyPr>
          <a:lstStyle>
            <a:lvl1pPr>
              <a:lnSpc>
                <a:spcPct val="90000"/>
              </a:lnSpc>
              <a:spcBef>
                <a:spcPts val="1000"/>
              </a:spcBef>
              <a:defRPr sz="6000" b="1">
                <a:solidFill>
                  <a:schemeClr val="accent5"/>
                </a:solidFill>
                <a:latin typeface="+mj-lt"/>
                <a:cs typeface="Calibri" panose="020F0502020204030204" pitchFamily="34" charset="0"/>
              </a:defRPr>
            </a:lvl1pPr>
            <a:lvl2pPr marL="0" indent="0">
              <a:spcBef>
                <a:spcPts val="1000"/>
              </a:spcBef>
              <a:buNone/>
              <a:defRPr sz="3600" b="0">
                <a:solidFill>
                  <a:schemeClr val="accent3">
                    <a:lumMod val="40000"/>
                    <a:lumOff val="60000"/>
                  </a:schemeClr>
                </a:solidFill>
                <a:latin typeface="+mj-lt"/>
                <a:cs typeface="Calibri" panose="020F0502020204030204" pitchFamily="34" charset="0"/>
              </a:defRPr>
            </a:lvl2pPr>
          </a:lstStyle>
          <a:p>
            <a:pPr lvl="0"/>
            <a:r>
              <a:rPr lang="en-US" dirty="0"/>
              <a:t>Title</a:t>
            </a:r>
          </a:p>
          <a:p>
            <a:pPr lvl="1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49306702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Cover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AE59C30C-CFB7-C245-9CB3-AC9696A826A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599" y="2242863"/>
            <a:ext cx="10972800" cy="2372273"/>
          </a:xfrm>
        </p:spPr>
        <p:txBody>
          <a:bodyPr anchor="ctr">
            <a:normAutofit/>
          </a:bodyPr>
          <a:lstStyle>
            <a:lvl1pPr>
              <a:lnSpc>
                <a:spcPct val="90000"/>
              </a:lnSpc>
              <a:spcBef>
                <a:spcPts val="1000"/>
              </a:spcBef>
              <a:defRPr sz="6000" b="1">
                <a:solidFill>
                  <a:schemeClr val="accent1"/>
                </a:solidFill>
                <a:latin typeface="+mj-lt"/>
                <a:cs typeface="Calibri" panose="020F0502020204030204" pitchFamily="34" charset="0"/>
              </a:defRPr>
            </a:lvl1pPr>
            <a:lvl2pPr marL="0" indent="0">
              <a:spcBef>
                <a:spcPts val="1000"/>
              </a:spcBef>
              <a:buNone/>
              <a:defRPr sz="3600" b="0">
                <a:solidFill>
                  <a:schemeClr val="accent4"/>
                </a:solidFill>
                <a:latin typeface="+mj-lt"/>
                <a:cs typeface="Calibri" panose="020F0502020204030204" pitchFamily="34" charset="0"/>
              </a:defRPr>
            </a:lvl2pPr>
          </a:lstStyle>
          <a:p>
            <a:pPr lvl="0"/>
            <a:r>
              <a:rPr lang="en-US" dirty="0"/>
              <a:t>Title</a:t>
            </a:r>
          </a:p>
          <a:p>
            <a:pPr lvl="1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57294793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Cover 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AE59C30C-CFB7-C245-9CB3-AC9696A826A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599" y="2242863"/>
            <a:ext cx="10972800" cy="2372273"/>
          </a:xfrm>
          <a:effectLst/>
        </p:spPr>
        <p:txBody>
          <a:bodyPr anchor="ctr">
            <a:normAutofit/>
          </a:bodyPr>
          <a:lstStyle>
            <a:lvl1pPr>
              <a:lnSpc>
                <a:spcPct val="90000"/>
              </a:lnSpc>
              <a:spcBef>
                <a:spcPts val="1000"/>
              </a:spcBef>
              <a:defRPr sz="6000" b="1">
                <a:solidFill>
                  <a:schemeClr val="accent5"/>
                </a:solidFill>
                <a:effectLst/>
                <a:latin typeface="+mj-lt"/>
                <a:cs typeface="Calibri" panose="020F0502020204030204" pitchFamily="34" charset="0"/>
              </a:defRPr>
            </a:lvl1pPr>
            <a:lvl2pPr marL="0" indent="0">
              <a:spcBef>
                <a:spcPts val="1000"/>
              </a:spcBef>
              <a:buNone/>
              <a:defRPr sz="3600" b="0">
                <a:solidFill>
                  <a:schemeClr val="bg1"/>
                </a:solidFill>
                <a:effectLst/>
                <a:latin typeface="+mj-lt"/>
                <a:cs typeface="Calibri" panose="020F0502020204030204" pitchFamily="34" charset="0"/>
              </a:defRPr>
            </a:lvl2pPr>
          </a:lstStyle>
          <a:p>
            <a:pPr lvl="0"/>
            <a:r>
              <a:rPr lang="en-US" dirty="0"/>
              <a:t>Title</a:t>
            </a:r>
          </a:p>
          <a:p>
            <a:pPr lvl="1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9523458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D0723BCD-FE2A-574F-A554-0E2ED1CA6285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09599" y="1232452"/>
            <a:ext cx="10972799" cy="480239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48121C72-9261-504D-8F1B-943FA17B9C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2604403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C839DD-851C-9D40-B57A-0213F5823C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232452"/>
            <a:ext cx="5303520" cy="48025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 indent="-228600">
              <a:defRPr sz="2000"/>
            </a:lvl2pPr>
            <a:lvl3pPr marL="685800" indent="-228600">
              <a:defRPr sz="1800"/>
            </a:lvl3pPr>
            <a:lvl4pPr marL="914400" indent="-228600">
              <a:defRPr sz="1600"/>
            </a:lvl4pPr>
            <a:lvl5pPr marL="1143000" indent="-228600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4934C32-B386-5841-A93B-B268DD521DB5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278880" y="1232452"/>
            <a:ext cx="5303520" cy="48025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 indent="-228600">
              <a:defRPr sz="2000"/>
            </a:lvl2pPr>
            <a:lvl3pPr marL="685800" indent="-228600">
              <a:defRPr sz="1800"/>
            </a:lvl3pPr>
            <a:lvl4pPr marL="914400" indent="-228600">
              <a:defRPr sz="1600"/>
            </a:lvl4pPr>
            <a:lvl5pPr marL="1143000" indent="-228600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D3883A15-A95D-CF47-992F-973181F11F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9609005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C839DD-851C-9D40-B57A-0213F5823C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232452"/>
            <a:ext cx="3520440" cy="48025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 indent="-228600">
              <a:defRPr sz="2000"/>
            </a:lvl2pPr>
            <a:lvl3pPr marL="685800" indent="-228600">
              <a:defRPr sz="1800"/>
            </a:lvl3pPr>
            <a:lvl4pPr marL="914400" indent="-228600">
              <a:defRPr sz="1600"/>
            </a:lvl4pPr>
            <a:lvl5pPr marL="1143000" indent="-228600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4946AAF-A14D-CC4F-8411-1AF8862A3968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335780" y="1232452"/>
            <a:ext cx="3520440" cy="48025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 indent="-228600">
              <a:defRPr sz="2000"/>
            </a:lvl2pPr>
            <a:lvl3pPr marL="685800" indent="-228600">
              <a:defRPr sz="1800"/>
            </a:lvl3pPr>
            <a:lvl4pPr marL="914400" indent="-228600">
              <a:defRPr sz="1600"/>
            </a:lvl4pPr>
            <a:lvl5pPr marL="1143000" indent="-228600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082E4BE-EB1F-1A4C-A2B1-791D2199869C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061960" y="1232452"/>
            <a:ext cx="3520440" cy="48025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 indent="-228600">
              <a:defRPr sz="2000"/>
            </a:lvl2pPr>
            <a:lvl3pPr marL="685800" indent="-228600">
              <a:defRPr sz="1800"/>
            </a:lvl3pPr>
            <a:lvl4pPr marL="914400" indent="-228600">
              <a:defRPr sz="1600"/>
            </a:lvl4pPr>
            <a:lvl5pPr marL="1143000" indent="-228600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4B924476-BBEE-B143-9ABB-FABA9E7BD7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7072405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98170B9-34D6-3248-BCC7-1D05661F40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78878" y="1232452"/>
            <a:ext cx="5303521" cy="4802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3DDC46-D1E3-8B44-8461-DA9ADA6B48DF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09600" y="1232452"/>
            <a:ext cx="5303520" cy="48025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 indent="-228600">
              <a:defRPr sz="2000"/>
            </a:lvl2pPr>
            <a:lvl3pPr marL="685800" indent="-228600">
              <a:defRPr sz="1800"/>
            </a:lvl3pPr>
            <a:lvl4pPr marL="914400" indent="-228600">
              <a:defRPr sz="1600"/>
            </a:lvl4pPr>
            <a:lvl5pPr marL="1143000" indent="-228600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FFEC346C-1537-984E-9664-CA3FC64B1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7826394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5CA2139-4AA8-DB4A-8356-38BE51996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7066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98615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36BCC-9728-234B-8248-74ED91655268}" type="datetimeFigureOut">
              <a:rPr lang="en-US" smtClean="0"/>
              <a:t>4/27/24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9DFBB-B6CB-124C-B8B0-5C4A865626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12023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6C920D-2372-786F-496F-9BEC4A6C8E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14255" y="3656560"/>
            <a:ext cx="6091882" cy="3201440"/>
          </a:xfrm>
          <a:prstGeom prst="rect">
            <a:avLst/>
          </a:prstGeom>
        </p:spPr>
      </p:pic>
      <p:sp>
        <p:nvSpPr>
          <p:cNvPr id="10" name="Rectangle 54"/>
          <p:cNvSpPr>
            <a:spLocks noGrp="1" noChangeArrowheads="1"/>
          </p:cNvSpPr>
          <p:nvPr>
            <p:ph type="subTitle" idx="1"/>
          </p:nvPr>
        </p:nvSpPr>
        <p:spPr>
          <a:xfrm>
            <a:off x="609600" y="4041650"/>
            <a:ext cx="5181600" cy="1120775"/>
          </a:xfrm>
        </p:spPr>
        <p:txBody>
          <a:bodyPr/>
          <a:lstStyle>
            <a:lvl1pPr marL="0" indent="0">
              <a:lnSpc>
                <a:spcPct val="100000"/>
              </a:lnSpc>
              <a:buFont typeface="Wingdings" pitchFamily="2" charset="2"/>
              <a:buNone/>
              <a:defRPr sz="2000" b="1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2294B36-D511-4E23-A768-EAFA149B5CC7}"/>
              </a:ext>
            </a:extLst>
          </p:cNvPr>
          <p:cNvSpPr/>
          <p:nvPr/>
        </p:nvSpPr>
        <p:spPr>
          <a:xfrm>
            <a:off x="1" y="1620838"/>
            <a:ext cx="12192000" cy="2057400"/>
          </a:xfrm>
          <a:prstGeom prst="rect">
            <a:avLst/>
          </a:prstGeom>
          <a:solidFill>
            <a:srgbClr val="CDCDCF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5B42F6D-719A-45C6-BB57-84887368226C}"/>
              </a:ext>
            </a:extLst>
          </p:cNvPr>
          <p:cNvCxnSpPr/>
          <p:nvPr/>
        </p:nvCxnSpPr>
        <p:spPr bwMode="auto">
          <a:xfrm>
            <a:off x="-14291" y="1620838"/>
            <a:ext cx="12214232" cy="0"/>
          </a:xfrm>
          <a:prstGeom prst="line">
            <a:avLst/>
          </a:prstGeom>
          <a:ln w="127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ACD6CB8-625C-44F5-9B90-77A60BCC4A2E}"/>
              </a:ext>
            </a:extLst>
          </p:cNvPr>
          <p:cNvCxnSpPr/>
          <p:nvPr/>
        </p:nvCxnSpPr>
        <p:spPr bwMode="auto">
          <a:xfrm>
            <a:off x="-14291" y="3662363"/>
            <a:ext cx="12214232" cy="0"/>
          </a:xfrm>
          <a:prstGeom prst="line">
            <a:avLst/>
          </a:prstGeom>
          <a:ln w="127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3" name="Rectangle 55">
            <a:extLst>
              <a:ext uri="{FF2B5EF4-FFF2-40B4-BE49-F238E27FC236}">
                <a16:creationId xmlns:a16="http://schemas.microsoft.com/office/drawing/2014/main" id="{078B106A-3121-420B-B2D9-854FF204BD0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invGray">
          <a:xfrm>
            <a:off x="609600" y="1600200"/>
            <a:ext cx="11264901" cy="20574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rgbClr val="45556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6C33664-ACD6-44A3-95A5-32325CBC9685}"/>
              </a:ext>
            </a:extLst>
          </p:cNvPr>
          <p:cNvSpPr/>
          <p:nvPr userDrawn="1"/>
        </p:nvSpPr>
        <p:spPr>
          <a:xfrm>
            <a:off x="1" y="1620838"/>
            <a:ext cx="12192000" cy="2057400"/>
          </a:xfrm>
          <a:prstGeom prst="rect">
            <a:avLst/>
          </a:prstGeom>
          <a:solidFill>
            <a:srgbClr val="CDCDCF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EECCBFD-9ED3-4167-961B-65218739F1A5}"/>
              </a:ext>
            </a:extLst>
          </p:cNvPr>
          <p:cNvCxnSpPr/>
          <p:nvPr userDrawn="1"/>
        </p:nvCxnSpPr>
        <p:spPr bwMode="auto">
          <a:xfrm>
            <a:off x="-14291" y="1620838"/>
            <a:ext cx="12214232" cy="0"/>
          </a:xfrm>
          <a:prstGeom prst="line">
            <a:avLst/>
          </a:prstGeom>
          <a:ln w="127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95A2832-7EB2-44CE-B43D-FCA9D107E325}"/>
              </a:ext>
            </a:extLst>
          </p:cNvPr>
          <p:cNvCxnSpPr/>
          <p:nvPr userDrawn="1"/>
        </p:nvCxnSpPr>
        <p:spPr bwMode="auto">
          <a:xfrm>
            <a:off x="-14291" y="3662363"/>
            <a:ext cx="12214232" cy="0"/>
          </a:xfrm>
          <a:prstGeom prst="line">
            <a:avLst/>
          </a:prstGeom>
          <a:ln w="127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D2C404A3-49E3-6AE3-6316-79D1DE70A53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345" y="239713"/>
            <a:ext cx="2020824" cy="699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91720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4" cy="110331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4675" y="1513047"/>
            <a:ext cx="10877529" cy="46506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4368399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+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4" cy="110331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4675" y="1513047"/>
            <a:ext cx="10877529" cy="46506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790703F-E851-1D5A-99B7-43DBD5482698}"/>
              </a:ext>
            </a:extLst>
          </p:cNvPr>
          <p:cNvGrpSpPr/>
          <p:nvPr userDrawn="1"/>
        </p:nvGrpSpPr>
        <p:grpSpPr>
          <a:xfrm>
            <a:off x="9392911" y="6212702"/>
            <a:ext cx="2488502" cy="450134"/>
            <a:chOff x="9392911" y="6212702"/>
            <a:chExt cx="2488502" cy="450134"/>
          </a:xfrm>
        </p:grpSpPr>
        <p:pic>
          <p:nvPicPr>
            <p:cNvPr id="5" name="Picture 4" descr="Icon&#10;&#10;Description automatically generated">
              <a:extLst>
                <a:ext uri="{FF2B5EF4-FFF2-40B4-BE49-F238E27FC236}">
                  <a16:creationId xmlns:a16="http://schemas.microsoft.com/office/drawing/2014/main" id="{C714CC1E-7921-3200-C137-F7ADAA9532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88699" y="6212702"/>
              <a:ext cx="566928" cy="196326"/>
            </a:xfrm>
            <a:prstGeom prst="rect">
              <a:avLst/>
            </a:prstGeom>
          </p:spPr>
        </p:pic>
        <p:sp>
          <p:nvSpPr>
            <p:cNvPr id="6" name="Rectangle 8">
              <a:extLst>
                <a:ext uri="{FF2B5EF4-FFF2-40B4-BE49-F238E27FC236}">
                  <a16:creationId xmlns:a16="http://schemas.microsoft.com/office/drawing/2014/main" id="{79882158-D8CB-A63B-35E5-FF6D03999C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92911" y="6355059"/>
              <a:ext cx="248850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r>
                <a:rPr lang="en-US" altLang="en-US" sz="1400" b="0" dirty="0">
                  <a:solidFill>
                    <a:srgbClr val="455560"/>
                  </a:solidFill>
                  <a:latin typeface="Calibri" panose="020F0502020204030204" pitchFamily="34" charset="0"/>
                </a:rPr>
                <a:t>Slide credit: </a:t>
              </a:r>
              <a:r>
                <a:rPr lang="en-US" altLang="en-US" sz="1400" b="0" dirty="0">
                  <a:solidFill>
                    <a:schemeClr val="bg2"/>
                  </a:solidFill>
                  <a:latin typeface="Calibri" panose="020F0502020204030204" pitchFamily="34" charset="0"/>
                  <a:hlinkClick r:id="rId3"/>
                </a:rPr>
                <a:t>clinicaloptions.com</a:t>
              </a:r>
              <a:endParaRPr lang="en-US" altLang="en-US" sz="1400" b="0" dirty="0">
                <a:solidFill>
                  <a:schemeClr val="bg2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4892707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A10CE991-EF19-4C89-B2F1-8D342C7298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4666" y="5556666"/>
            <a:ext cx="3154680" cy="1092459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14352" y="330201"/>
            <a:ext cx="11244149" cy="5250792"/>
          </a:xfrm>
          <a:prstGeom prst="rect">
            <a:avLst/>
          </a:prstGeom>
        </p:spPr>
        <p:txBody>
          <a:bodyPr anchorCtr="1"/>
          <a:lstStyle>
            <a:lvl1pPr algn="ctr">
              <a:defRPr sz="4000" b="1" cap="none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F8F8BDA-1A03-445B-A76B-525DE8317C18}"/>
              </a:ext>
            </a:extLst>
          </p:cNvPr>
          <p:cNvSpPr/>
          <p:nvPr userDrawn="1"/>
        </p:nvSpPr>
        <p:spPr>
          <a:xfrm>
            <a:off x="1" y="6590270"/>
            <a:ext cx="12192000" cy="267732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FA01F1A-8AE6-48F9-95F4-73790D6CA686}"/>
              </a:ext>
            </a:extLst>
          </p:cNvPr>
          <p:cNvCxnSpPr/>
          <p:nvPr userDrawn="1"/>
        </p:nvCxnSpPr>
        <p:spPr>
          <a:xfrm>
            <a:off x="1" y="6589713"/>
            <a:ext cx="12192000" cy="0"/>
          </a:xfrm>
          <a:prstGeom prst="line">
            <a:avLst/>
          </a:prstGeom>
          <a:ln w="19050">
            <a:solidFill>
              <a:srgbClr val="F47D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896566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5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1820" y="1510730"/>
            <a:ext cx="5309278" cy="46787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52634" y="1510730"/>
            <a:ext cx="5229570" cy="467946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5986586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+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5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1820" y="1510730"/>
            <a:ext cx="5309278" cy="46787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52634" y="1510730"/>
            <a:ext cx="5229570" cy="467946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B831F98-D110-9641-0056-3FFA4445A199}"/>
              </a:ext>
            </a:extLst>
          </p:cNvPr>
          <p:cNvGrpSpPr/>
          <p:nvPr userDrawn="1"/>
        </p:nvGrpSpPr>
        <p:grpSpPr>
          <a:xfrm>
            <a:off x="9392911" y="6212702"/>
            <a:ext cx="2488502" cy="450134"/>
            <a:chOff x="9392911" y="6212702"/>
            <a:chExt cx="2488502" cy="450134"/>
          </a:xfrm>
        </p:grpSpPr>
        <p:pic>
          <p:nvPicPr>
            <p:cNvPr id="6" name="Picture 5" descr="Icon&#10;&#10;Description automatically generated">
              <a:extLst>
                <a:ext uri="{FF2B5EF4-FFF2-40B4-BE49-F238E27FC236}">
                  <a16:creationId xmlns:a16="http://schemas.microsoft.com/office/drawing/2014/main" id="{2C5D1AC3-8115-5D46-33CE-6C6B5212928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88699" y="6212702"/>
              <a:ext cx="566928" cy="196326"/>
            </a:xfrm>
            <a:prstGeom prst="rect">
              <a:avLst/>
            </a:prstGeom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FF667ED7-9C0E-2D48-F6BB-0BF8DBEF1D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92911" y="6355059"/>
              <a:ext cx="248850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r>
                <a:rPr lang="en-US" altLang="en-US" sz="1400" b="0" dirty="0">
                  <a:solidFill>
                    <a:srgbClr val="455560"/>
                  </a:solidFill>
                  <a:latin typeface="Calibri" panose="020F0502020204030204" pitchFamily="34" charset="0"/>
                </a:rPr>
                <a:t>Slide credit: </a:t>
              </a:r>
              <a:r>
                <a:rPr lang="en-US" altLang="en-US" sz="1400" b="0" dirty="0">
                  <a:solidFill>
                    <a:schemeClr val="bg2"/>
                  </a:solidFill>
                  <a:latin typeface="Calibri" panose="020F0502020204030204" pitchFamily="34" charset="0"/>
                  <a:hlinkClick r:id="rId3"/>
                </a:rPr>
                <a:t>clinicaloptions.com</a:t>
              </a:r>
              <a:endParaRPr lang="en-US" altLang="en-US" sz="1400" b="0" dirty="0">
                <a:solidFill>
                  <a:schemeClr val="bg2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8648479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6252634" y="1510730"/>
            <a:ext cx="5229570" cy="466574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4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601820" y="1510730"/>
            <a:ext cx="5309278" cy="46787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6872984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, Text and Chart+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6252634" y="1510730"/>
            <a:ext cx="5229570" cy="466574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4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601820" y="1510730"/>
            <a:ext cx="5309278" cy="46787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188367A-EE46-1DDA-2AFE-9C628EB72449}"/>
              </a:ext>
            </a:extLst>
          </p:cNvPr>
          <p:cNvGrpSpPr/>
          <p:nvPr userDrawn="1"/>
        </p:nvGrpSpPr>
        <p:grpSpPr>
          <a:xfrm>
            <a:off x="9392911" y="6212702"/>
            <a:ext cx="2488502" cy="450134"/>
            <a:chOff x="9392911" y="6212702"/>
            <a:chExt cx="2488502" cy="450134"/>
          </a:xfrm>
        </p:grpSpPr>
        <p:pic>
          <p:nvPicPr>
            <p:cNvPr id="6" name="Picture 5" descr="Icon&#10;&#10;Description automatically generated">
              <a:extLst>
                <a:ext uri="{FF2B5EF4-FFF2-40B4-BE49-F238E27FC236}">
                  <a16:creationId xmlns:a16="http://schemas.microsoft.com/office/drawing/2014/main" id="{35BBB51B-0D41-5485-99A1-BEEAE26079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88699" y="6212702"/>
              <a:ext cx="566928" cy="196326"/>
            </a:xfrm>
            <a:prstGeom prst="rect">
              <a:avLst/>
            </a:prstGeom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F3F85628-F902-1363-8D50-72542C0A03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92911" y="6355059"/>
              <a:ext cx="248850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r>
                <a:rPr lang="en-US" altLang="en-US" sz="1400" b="0" dirty="0">
                  <a:solidFill>
                    <a:srgbClr val="455560"/>
                  </a:solidFill>
                  <a:latin typeface="Calibri" panose="020F0502020204030204" pitchFamily="34" charset="0"/>
                </a:rPr>
                <a:t>Slide credit: </a:t>
              </a:r>
              <a:r>
                <a:rPr lang="en-US" altLang="en-US" sz="1400" b="0" dirty="0">
                  <a:solidFill>
                    <a:schemeClr val="bg2"/>
                  </a:solidFill>
                  <a:latin typeface="Calibri" panose="020F0502020204030204" pitchFamily="34" charset="0"/>
                  <a:hlinkClick r:id="rId3"/>
                </a:rPr>
                <a:t>clinicaloptions.com</a:t>
              </a:r>
              <a:endParaRPr lang="en-US" altLang="en-US" sz="1400" b="0" dirty="0">
                <a:solidFill>
                  <a:schemeClr val="bg2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906640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1141055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4430154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+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1141055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8B87460-1489-A7E6-C388-913BBD640CAB}"/>
              </a:ext>
            </a:extLst>
          </p:cNvPr>
          <p:cNvGrpSpPr/>
          <p:nvPr userDrawn="1"/>
        </p:nvGrpSpPr>
        <p:grpSpPr>
          <a:xfrm>
            <a:off x="9392911" y="6212702"/>
            <a:ext cx="2488502" cy="450134"/>
            <a:chOff x="9392911" y="6212702"/>
            <a:chExt cx="2488502" cy="450134"/>
          </a:xfrm>
        </p:grpSpPr>
        <p:pic>
          <p:nvPicPr>
            <p:cNvPr id="4" name="Picture 3" descr="Icon&#10;&#10;Description automatically generated">
              <a:extLst>
                <a:ext uri="{FF2B5EF4-FFF2-40B4-BE49-F238E27FC236}">
                  <a16:creationId xmlns:a16="http://schemas.microsoft.com/office/drawing/2014/main" id="{73676601-6D49-45FB-EFC9-9A6CC1B205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88699" y="6212702"/>
              <a:ext cx="566928" cy="196326"/>
            </a:xfrm>
            <a:prstGeom prst="rect">
              <a:avLst/>
            </a:prstGeom>
          </p:spPr>
        </p:pic>
        <p:sp>
          <p:nvSpPr>
            <p:cNvPr id="5" name="Rectangle 8">
              <a:extLst>
                <a:ext uri="{FF2B5EF4-FFF2-40B4-BE49-F238E27FC236}">
                  <a16:creationId xmlns:a16="http://schemas.microsoft.com/office/drawing/2014/main" id="{0DEFDF9E-3F9A-D373-496E-25B3673790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92911" y="6355059"/>
              <a:ext cx="248850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r>
                <a:rPr lang="en-US" altLang="en-US" sz="1400" b="0" dirty="0">
                  <a:solidFill>
                    <a:srgbClr val="455560"/>
                  </a:solidFill>
                  <a:latin typeface="Calibri" panose="020F0502020204030204" pitchFamily="34" charset="0"/>
                </a:rPr>
                <a:t>Slide credit: </a:t>
              </a:r>
              <a:r>
                <a:rPr lang="en-US" altLang="en-US" sz="1400" b="0" dirty="0">
                  <a:solidFill>
                    <a:schemeClr val="bg2"/>
                  </a:solidFill>
                  <a:latin typeface="Calibri" panose="020F0502020204030204" pitchFamily="34" charset="0"/>
                  <a:hlinkClick r:id="rId3"/>
                </a:rPr>
                <a:t>clinicaloptions.com</a:t>
              </a:r>
              <a:endParaRPr lang="en-US" altLang="en-US" sz="1400" b="0" dirty="0">
                <a:solidFill>
                  <a:schemeClr val="bg2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615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36BCC-9728-234B-8248-74ED91655268}" type="datetimeFigureOut">
              <a:rPr lang="en-US" smtClean="0"/>
              <a:t>4/27/24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9DFBB-B6CB-124C-B8B0-5C4A865626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42954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834108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+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363C55A-914A-0A48-C77B-4197A1E975AA}"/>
              </a:ext>
            </a:extLst>
          </p:cNvPr>
          <p:cNvGrpSpPr/>
          <p:nvPr userDrawn="1"/>
        </p:nvGrpSpPr>
        <p:grpSpPr>
          <a:xfrm>
            <a:off x="9392911" y="6212702"/>
            <a:ext cx="2488502" cy="450134"/>
            <a:chOff x="9392911" y="6212702"/>
            <a:chExt cx="2488502" cy="450134"/>
          </a:xfrm>
        </p:grpSpPr>
        <p:pic>
          <p:nvPicPr>
            <p:cNvPr id="3" name="Picture 2" descr="Icon&#10;&#10;Description automatically generated">
              <a:extLst>
                <a:ext uri="{FF2B5EF4-FFF2-40B4-BE49-F238E27FC236}">
                  <a16:creationId xmlns:a16="http://schemas.microsoft.com/office/drawing/2014/main" id="{06CCC797-5A17-A9B2-5D2C-FD83170EF39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88699" y="6212702"/>
              <a:ext cx="566928" cy="196326"/>
            </a:xfrm>
            <a:prstGeom prst="rect">
              <a:avLst/>
            </a:prstGeom>
          </p:spPr>
        </p:pic>
        <p:sp>
          <p:nvSpPr>
            <p:cNvPr id="4" name="Rectangle 8">
              <a:extLst>
                <a:ext uri="{FF2B5EF4-FFF2-40B4-BE49-F238E27FC236}">
                  <a16:creationId xmlns:a16="http://schemas.microsoft.com/office/drawing/2014/main" id="{518B5643-1F48-822D-8A06-E9F357ED9F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92911" y="6355059"/>
              <a:ext cx="248850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r>
                <a:rPr lang="en-US" altLang="en-US" sz="1400" b="0" dirty="0">
                  <a:solidFill>
                    <a:srgbClr val="455560"/>
                  </a:solidFill>
                  <a:latin typeface="Calibri" panose="020F0502020204030204" pitchFamily="34" charset="0"/>
                </a:rPr>
                <a:t>Slide credit: </a:t>
              </a:r>
              <a:r>
                <a:rPr lang="en-US" altLang="en-US" sz="1400" b="0" dirty="0">
                  <a:solidFill>
                    <a:schemeClr val="bg2"/>
                  </a:solidFill>
                  <a:latin typeface="Calibri" panose="020F0502020204030204" pitchFamily="34" charset="0"/>
                  <a:hlinkClick r:id="rId3"/>
                </a:rPr>
                <a:t>clinicaloptions.com</a:t>
              </a:r>
              <a:endParaRPr lang="en-US" altLang="en-US" sz="1400" b="0" dirty="0">
                <a:solidFill>
                  <a:schemeClr val="bg2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4073364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m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3DD1DBC1-47DC-4810-B88C-6E04405379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4666" y="5556666"/>
            <a:ext cx="3154680" cy="10924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484" y="239715"/>
            <a:ext cx="11244016" cy="1674813"/>
          </a:xfrm>
          <a:prstGeom prst="rect">
            <a:avLst/>
          </a:prstGeom>
        </p:spPr>
        <p:txBody>
          <a:bodyPr/>
          <a:lstStyle>
            <a:lvl1pPr algn="ctr">
              <a:defRPr sz="39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>
          <a:xfrm>
            <a:off x="609759" y="1895477"/>
            <a:ext cx="10872444" cy="260571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chemeClr val="bg2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FB50470-EA3D-49B4-8F28-4C9C1E0D226A}"/>
              </a:ext>
            </a:extLst>
          </p:cNvPr>
          <p:cNvCxnSpPr/>
          <p:nvPr userDrawn="1"/>
        </p:nvCxnSpPr>
        <p:spPr bwMode="auto">
          <a:xfrm>
            <a:off x="-22231" y="4605619"/>
            <a:ext cx="12214231" cy="0"/>
          </a:xfrm>
          <a:prstGeom prst="line">
            <a:avLst/>
          </a:prstGeom>
          <a:ln w="28575">
            <a:solidFill>
              <a:schemeClr val="tx1">
                <a:lumMod val="75000"/>
              </a:schemeClr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4" name="Content Placeholder 9">
            <a:extLst>
              <a:ext uri="{FF2B5EF4-FFF2-40B4-BE49-F238E27FC236}">
                <a16:creationId xmlns:a16="http://schemas.microsoft.com/office/drawing/2014/main" id="{DF9EACC2-568A-498C-8601-A87328BD11D3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14351" y="4856674"/>
            <a:ext cx="11283950" cy="1155939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2400" b="1">
                <a:solidFill>
                  <a:srgbClr val="E1471D"/>
                </a:solidFill>
              </a:defRPr>
            </a:lvl1pPr>
            <a:lvl2pPr>
              <a:buFontTx/>
              <a:buNone/>
              <a:defRPr sz="2400"/>
            </a:lvl2pPr>
            <a:lvl3pPr>
              <a:buFontTx/>
              <a:buNone/>
              <a:defRPr sz="2400"/>
            </a:lvl3pPr>
            <a:lvl4pPr>
              <a:buFontTx/>
              <a:buNone/>
              <a:defRPr sz="2400"/>
            </a:lvl4pPr>
            <a:lvl5pPr>
              <a:buFontTx/>
              <a:buNone/>
              <a:defRPr sz="24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BBD1E00-A2D3-4202-961C-9DF3DF2683C9}"/>
              </a:ext>
            </a:extLst>
          </p:cNvPr>
          <p:cNvSpPr/>
          <p:nvPr userDrawn="1"/>
        </p:nvSpPr>
        <p:spPr>
          <a:xfrm>
            <a:off x="1" y="6590270"/>
            <a:ext cx="12192000" cy="267732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590A4E9-08A7-4826-8D90-46B546D1F341}"/>
              </a:ext>
            </a:extLst>
          </p:cNvPr>
          <p:cNvCxnSpPr/>
          <p:nvPr userDrawn="1"/>
        </p:nvCxnSpPr>
        <p:spPr>
          <a:xfrm>
            <a:off x="1" y="6589713"/>
            <a:ext cx="12192000" cy="0"/>
          </a:xfrm>
          <a:prstGeom prst="line">
            <a:avLst/>
          </a:prstGeom>
          <a:ln w="19050">
            <a:solidFill>
              <a:srgbClr val="F47D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044262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3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744145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/>
            </a:lvl1pPr>
            <a:lvl2pPr>
              <a:lnSpc>
                <a:spcPct val="100000"/>
              </a:lnSpc>
              <a:spcBef>
                <a:spcPts val="0"/>
              </a:spcBef>
              <a:defRPr/>
            </a:lvl2pPr>
            <a:lvl3pPr>
              <a:lnSpc>
                <a:spcPct val="100000"/>
              </a:lnSpc>
              <a:spcBef>
                <a:spcPts val="0"/>
              </a:spcBef>
              <a:defRPr/>
            </a:lvl3pPr>
            <a:lvl4pPr>
              <a:lnSpc>
                <a:spcPct val="100000"/>
              </a:lnSpc>
              <a:spcBef>
                <a:spcPts val="0"/>
              </a:spcBef>
              <a:defRPr/>
            </a:lvl4pPr>
            <a:lvl5pPr>
              <a:lnSpc>
                <a:spcPct val="100000"/>
              </a:lnSpc>
              <a:spcBef>
                <a:spcPts val="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033622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rgbClr val="5B6770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1833060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/>
            </a:lvl1pPr>
            <a:lvl2pPr>
              <a:lnSpc>
                <a:spcPct val="100000"/>
              </a:lnSpc>
              <a:spcBef>
                <a:spcPts val="0"/>
              </a:spcBef>
              <a:defRPr/>
            </a:lvl2pPr>
            <a:lvl3pPr>
              <a:lnSpc>
                <a:spcPct val="100000"/>
              </a:lnSpc>
              <a:spcBef>
                <a:spcPts val="0"/>
              </a:spcBef>
              <a:defRPr/>
            </a:lvl3pPr>
            <a:lvl4pPr>
              <a:lnSpc>
                <a:spcPct val="100000"/>
              </a:lnSpc>
              <a:spcBef>
                <a:spcPts val="0"/>
              </a:spcBef>
              <a:defRPr/>
            </a:lvl4pPr>
            <a:lvl5pPr>
              <a:lnSpc>
                <a:spcPct val="100000"/>
              </a:lnSpc>
              <a:spcBef>
                <a:spcPts val="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/>
            </a:lvl1pPr>
            <a:lvl2pPr>
              <a:lnSpc>
                <a:spcPct val="100000"/>
              </a:lnSpc>
              <a:spcBef>
                <a:spcPts val="0"/>
              </a:spcBef>
              <a:defRPr/>
            </a:lvl2pPr>
            <a:lvl3pPr>
              <a:lnSpc>
                <a:spcPct val="100000"/>
              </a:lnSpc>
              <a:spcBef>
                <a:spcPts val="0"/>
              </a:spcBef>
              <a:defRPr/>
            </a:lvl3pPr>
            <a:lvl4pPr>
              <a:lnSpc>
                <a:spcPct val="100000"/>
              </a:lnSpc>
              <a:spcBef>
                <a:spcPts val="0"/>
              </a:spcBef>
              <a:defRPr/>
            </a:lvl4pPr>
            <a:lvl5pPr>
              <a:lnSpc>
                <a:spcPct val="100000"/>
              </a:lnSpc>
              <a:spcBef>
                <a:spcPts val="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806245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>
            <a:no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  <a:effectLst/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2400"/>
            </a:lvl2pPr>
            <a:lvl3pPr>
              <a:lnSpc>
                <a:spcPct val="100000"/>
              </a:lnSpc>
              <a:spcBef>
                <a:spcPts val="0"/>
              </a:spcBef>
              <a:defRPr sz="2000"/>
            </a:lvl3pPr>
            <a:lvl4pPr>
              <a:lnSpc>
                <a:spcPct val="100000"/>
              </a:lnSpc>
              <a:spcBef>
                <a:spcPts val="0"/>
              </a:spcBef>
              <a:defRPr sz="2000"/>
            </a:lvl4pPr>
            <a:lvl5pPr>
              <a:lnSpc>
                <a:spcPct val="100000"/>
              </a:lnSpc>
              <a:spcBef>
                <a:spcPts val="0"/>
              </a:spcBef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>
            <a:no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  <a:effectLst/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2400"/>
            </a:lvl2pPr>
            <a:lvl3pPr>
              <a:lnSpc>
                <a:spcPct val="100000"/>
              </a:lnSpc>
              <a:spcBef>
                <a:spcPts val="0"/>
              </a:spcBef>
              <a:defRPr sz="2000"/>
            </a:lvl3pPr>
            <a:lvl4pPr>
              <a:lnSpc>
                <a:spcPct val="100000"/>
              </a:lnSpc>
              <a:spcBef>
                <a:spcPts val="0"/>
              </a:spcBef>
              <a:defRPr sz="2000"/>
            </a:lvl4pPr>
            <a:lvl5pPr>
              <a:lnSpc>
                <a:spcPct val="100000"/>
              </a:lnSpc>
              <a:spcBef>
                <a:spcPts val="0"/>
              </a:spcBef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46707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12E75078-AF14-0D47-B63A-643C15698503}" type="datetimeFigureOut">
              <a:rPr lang="en-US" smtClean="0"/>
              <a:t>4/27/24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12A1AB9-58B7-2942-B7C2-5CDDE8607D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90355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13409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36BCC-9728-234B-8248-74ED91655268}" type="datetimeFigureOut">
              <a:rPr lang="en-US" smtClean="0"/>
              <a:t>4/27/24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9DFBB-B6CB-124C-B8B0-5C4A865626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77537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3200">
                <a:solidFill>
                  <a:schemeClr val="tx1"/>
                </a:solidFill>
                <a:effectLst/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2800"/>
            </a:lvl2pPr>
            <a:lvl3pPr>
              <a:lnSpc>
                <a:spcPct val="100000"/>
              </a:lnSpc>
              <a:spcBef>
                <a:spcPts val="0"/>
              </a:spcBef>
              <a:defRPr sz="2000"/>
            </a:lvl3pPr>
            <a:lvl4pPr>
              <a:lnSpc>
                <a:spcPct val="100000"/>
              </a:lnSpc>
              <a:spcBef>
                <a:spcPts val="0"/>
              </a:spcBef>
              <a:defRPr sz="2000"/>
            </a:lvl4pPr>
            <a:lvl5pPr>
              <a:lnSpc>
                <a:spcPct val="100000"/>
              </a:lnSpc>
              <a:spcBef>
                <a:spcPts val="0"/>
              </a:spcBef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>
            <a:norm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1030559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>
            <a:normAutofit/>
          </a:bodyPr>
          <a:lstStyle>
            <a:lvl1pPr marL="0" indent="0">
              <a:buNone/>
              <a:defRPr sz="2800" b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6009116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lnSpc>
                <a:spcPct val="100000"/>
              </a:lnSpc>
              <a:spcBef>
                <a:spcPts val="0"/>
              </a:spcBef>
              <a:defRPr/>
            </a:lvl1pPr>
            <a:lvl2pPr>
              <a:lnSpc>
                <a:spcPct val="100000"/>
              </a:lnSpc>
              <a:spcBef>
                <a:spcPts val="0"/>
              </a:spcBef>
              <a:defRPr/>
            </a:lvl2pPr>
            <a:lvl3pPr>
              <a:lnSpc>
                <a:spcPct val="100000"/>
              </a:lnSpc>
              <a:spcBef>
                <a:spcPts val="0"/>
              </a:spcBef>
              <a:defRPr/>
            </a:lvl3pPr>
            <a:lvl4pPr>
              <a:lnSpc>
                <a:spcPct val="100000"/>
              </a:lnSpc>
              <a:spcBef>
                <a:spcPts val="0"/>
              </a:spcBef>
              <a:defRPr/>
            </a:lvl4pPr>
            <a:lvl5pPr>
              <a:lnSpc>
                <a:spcPct val="100000"/>
              </a:lnSpc>
              <a:spcBef>
                <a:spcPts val="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892542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>
            <a:lvl1pPr>
              <a:lnSpc>
                <a:spcPct val="100000"/>
              </a:lnSpc>
              <a:spcBef>
                <a:spcPts val="0"/>
              </a:spcBef>
              <a:defRPr/>
            </a:lvl1pPr>
            <a:lvl2pPr>
              <a:lnSpc>
                <a:spcPct val="100000"/>
              </a:lnSpc>
              <a:spcBef>
                <a:spcPts val="0"/>
              </a:spcBef>
              <a:defRPr/>
            </a:lvl2pPr>
            <a:lvl3pPr>
              <a:lnSpc>
                <a:spcPct val="100000"/>
              </a:lnSpc>
              <a:spcBef>
                <a:spcPts val="0"/>
              </a:spcBef>
              <a:defRPr/>
            </a:lvl3pPr>
            <a:lvl4pPr>
              <a:lnSpc>
                <a:spcPct val="100000"/>
              </a:lnSpc>
              <a:spcBef>
                <a:spcPts val="0"/>
              </a:spcBef>
              <a:defRPr/>
            </a:lvl4pPr>
            <a:lvl5pPr>
              <a:lnSpc>
                <a:spcPct val="100000"/>
              </a:lnSpc>
              <a:spcBef>
                <a:spcPts val="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89561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A3A06BD-FDBC-064E-5EFB-B2123E02D05D}"/>
              </a:ext>
            </a:extLst>
          </p:cNvPr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" b="32"/>
          <a:stretch/>
        </p:blipFill>
        <p:spPr>
          <a:xfrm>
            <a:off x="2245" y="-4036"/>
            <a:ext cx="12187217" cy="6974179"/>
          </a:xfrm>
          <a:prstGeom prst="rect">
            <a:avLst/>
          </a:prstGeom>
        </p:spPr>
      </p:pic>
      <p:sp>
        <p:nvSpPr>
          <p:cNvPr id="16" name="object 12">
            <a:extLst>
              <a:ext uri="{FF2B5EF4-FFF2-40B4-BE49-F238E27FC236}">
                <a16:creationId xmlns:a16="http://schemas.microsoft.com/office/drawing/2014/main" id="{9657634A-EF87-489D-529E-BFC4D7D28A0A}"/>
              </a:ext>
            </a:extLst>
          </p:cNvPr>
          <p:cNvSpPr txBox="1"/>
          <p:nvPr userDrawn="1"/>
        </p:nvSpPr>
        <p:spPr>
          <a:xfrm>
            <a:off x="494509" y="6523385"/>
            <a:ext cx="4555490" cy="340478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en-US" sz="1050">
                <a:solidFill>
                  <a:srgbClr val="FFFFFF"/>
                </a:solidFill>
                <a:latin typeface="Arial"/>
                <a:cs typeface="Arial"/>
              </a:rPr>
              <a:t>Managed by the Endocrine Society and the Institute for Medical and Nursing Education, Inc.</a:t>
            </a:r>
            <a:endParaRPr sz="1050">
              <a:latin typeface="Arial"/>
              <a:cs typeface="Arial"/>
            </a:endParaRPr>
          </a:p>
        </p:txBody>
      </p:sp>
      <p:sp>
        <p:nvSpPr>
          <p:cNvPr id="17" name="object 13">
            <a:extLst>
              <a:ext uri="{FF2B5EF4-FFF2-40B4-BE49-F238E27FC236}">
                <a16:creationId xmlns:a16="http://schemas.microsoft.com/office/drawing/2014/main" id="{D45CCBFF-76B0-2102-0B45-447D2E0DC0D9}"/>
              </a:ext>
            </a:extLst>
          </p:cNvPr>
          <p:cNvSpPr txBox="1"/>
          <p:nvPr userDrawn="1"/>
        </p:nvSpPr>
        <p:spPr>
          <a:xfrm>
            <a:off x="7817873" y="6523385"/>
            <a:ext cx="4002652" cy="1788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algn="r">
              <a:lnSpc>
                <a:spcPct val="100000"/>
              </a:lnSpc>
              <a:spcBef>
                <a:spcPts val="135"/>
              </a:spcBef>
            </a:pPr>
            <a:r>
              <a:rPr sz="1050">
                <a:solidFill>
                  <a:srgbClr val="FFFFFF"/>
                </a:solidFill>
                <a:latin typeface="Arial"/>
                <a:cs typeface="Arial"/>
              </a:rPr>
              <a:t>Supported</a:t>
            </a:r>
            <a:r>
              <a:rPr sz="1050" spc="14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>
                <a:solidFill>
                  <a:srgbClr val="FFFFFF"/>
                </a:solidFill>
                <a:latin typeface="Arial"/>
                <a:cs typeface="Arial"/>
              </a:rPr>
              <a:t>by</a:t>
            </a:r>
            <a:r>
              <a:rPr sz="1050" spc="1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>
                <a:solidFill>
                  <a:srgbClr val="FFFFFF"/>
                </a:solidFill>
                <a:latin typeface="Arial"/>
                <a:cs typeface="Arial"/>
              </a:rPr>
              <a:t>an</a:t>
            </a:r>
            <a:r>
              <a:rPr sz="1050" spc="1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>
                <a:solidFill>
                  <a:srgbClr val="FFFFFF"/>
                </a:solidFill>
                <a:latin typeface="Arial"/>
                <a:cs typeface="Arial"/>
              </a:rPr>
              <a:t>educational</a:t>
            </a:r>
            <a:r>
              <a:rPr sz="1050" spc="1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>
                <a:solidFill>
                  <a:srgbClr val="FFFFFF"/>
                </a:solidFill>
                <a:latin typeface="Arial"/>
                <a:cs typeface="Arial"/>
              </a:rPr>
              <a:t>grant</a:t>
            </a:r>
            <a:r>
              <a:rPr sz="1050" spc="14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>
                <a:solidFill>
                  <a:srgbClr val="FFFFFF"/>
                </a:solidFill>
                <a:latin typeface="Arial"/>
                <a:cs typeface="Arial"/>
              </a:rPr>
              <a:t>from</a:t>
            </a:r>
            <a:r>
              <a:rPr sz="1050" spc="1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>
                <a:solidFill>
                  <a:srgbClr val="FFFFFF"/>
                </a:solidFill>
                <a:latin typeface="Arial"/>
                <a:cs typeface="Arial"/>
              </a:rPr>
              <a:t>Novo</a:t>
            </a:r>
            <a:r>
              <a:rPr sz="1050" spc="1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>
                <a:solidFill>
                  <a:srgbClr val="FFFFFF"/>
                </a:solidFill>
                <a:latin typeface="Arial"/>
                <a:cs typeface="Arial"/>
              </a:rPr>
              <a:t>Nordisk,</a:t>
            </a:r>
            <a:r>
              <a:rPr sz="1050" spc="1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spc="-20">
                <a:solidFill>
                  <a:srgbClr val="FFFFFF"/>
                </a:solidFill>
                <a:latin typeface="Arial"/>
                <a:cs typeface="Arial"/>
              </a:rPr>
              <a:t>Inc.</a:t>
            </a:r>
            <a:endParaRPr sz="1050">
              <a:latin typeface="Arial"/>
              <a:cs typeface="Arial"/>
            </a:endParaRPr>
          </a:p>
        </p:txBody>
      </p:sp>
      <p:pic>
        <p:nvPicPr>
          <p:cNvPr id="5" name="Picture 4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653FD7F4-2BA0-4CF3-5229-06FE6574024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509" y="5965110"/>
            <a:ext cx="1420555" cy="451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75737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8B9C75F-3B40-7C22-A6D6-DF6F5AC7870A}"/>
              </a:ext>
            </a:extLst>
          </p:cNvPr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" b="32"/>
          <a:stretch/>
        </p:blipFill>
        <p:spPr>
          <a:xfrm>
            <a:off x="2245" y="-4036"/>
            <a:ext cx="12187217" cy="69483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82581" y="1463694"/>
            <a:ext cx="6037944" cy="108585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4800">
                <a:solidFill>
                  <a:schemeClr val="bg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82580" y="2549544"/>
            <a:ext cx="6037944" cy="1109133"/>
          </a:xfrm>
        </p:spPr>
        <p:txBody>
          <a:bodyPr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878056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2"/>
              </a:buClr>
              <a:defRPr/>
            </a:lvl2pPr>
            <a:lvl4pPr>
              <a:buClr>
                <a:schemeClr val="tx2"/>
              </a:buClr>
              <a:defRPr/>
            </a:lvl4pPr>
            <a:lvl5pPr>
              <a:buClr>
                <a:schemeClr val="tx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6C9AF1D-083D-90B0-4FD7-E315C594FA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718067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note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937" y="1304925"/>
            <a:ext cx="11304587" cy="471805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15937" y="6590210"/>
            <a:ext cx="1442703" cy="166199"/>
          </a:xfrm>
        </p:spPr>
        <p:txBody>
          <a:bodyPr wrap="none" lIns="0" tIns="0" rIns="0" bIns="0" anchor="b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1pPr>
          </a:lstStyle>
          <a:p>
            <a:pPr lvl="0"/>
            <a:r>
              <a:rPr lang="en-US"/>
              <a:t>Click to edit Footnote</a:t>
            </a:r>
            <a:endParaRPr lang="en-GB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10130959" y="6590210"/>
            <a:ext cx="1689565" cy="166199"/>
          </a:xfrm>
        </p:spPr>
        <p:txBody>
          <a:bodyPr wrap="none" lIns="0" tIns="0" rIns="0" bIns="0" anchor="b">
            <a:sp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1pPr>
          </a:lstStyle>
          <a:p>
            <a:pPr lvl="0"/>
            <a:r>
              <a:rPr lang="en-US"/>
              <a:t>Click to edit Source Note</a:t>
            </a:r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90DE763-6171-385D-DAF7-B094EF458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278153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0"/>
          </p:nvPr>
        </p:nvSpPr>
        <p:spPr>
          <a:xfrm>
            <a:off x="515937" y="1304925"/>
            <a:ext cx="5580000" cy="4718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Content Placeholder 8"/>
          <p:cNvSpPr>
            <a:spLocks noGrp="1"/>
          </p:cNvSpPr>
          <p:nvPr>
            <p:ph sz="quarter" idx="11"/>
          </p:nvPr>
        </p:nvSpPr>
        <p:spPr>
          <a:xfrm>
            <a:off x="6240524" y="1304925"/>
            <a:ext cx="5580000" cy="4718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515937" y="6590210"/>
            <a:ext cx="1442703" cy="166199"/>
          </a:xfrm>
        </p:spPr>
        <p:txBody>
          <a:bodyPr wrap="none" lIns="0" tIns="0" rIns="0" bIns="0" anchor="b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1pPr>
          </a:lstStyle>
          <a:p>
            <a:pPr lvl="0"/>
            <a:r>
              <a:rPr lang="en-US"/>
              <a:t>Click to edit Footnote</a:t>
            </a:r>
            <a:endParaRPr lang="en-GB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10130959" y="6590210"/>
            <a:ext cx="1689565" cy="166199"/>
          </a:xfrm>
        </p:spPr>
        <p:txBody>
          <a:bodyPr wrap="none" lIns="0" tIns="0" rIns="0" bIns="0" anchor="b">
            <a:sp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1pPr>
          </a:lstStyle>
          <a:p>
            <a:pPr lvl="0"/>
            <a:r>
              <a:rPr lang="en-US"/>
              <a:t>Click to edit Source Note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166449-769C-9331-7F18-A5B2B871D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796527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8"/>
          <p:cNvSpPr>
            <a:spLocks noGrp="1"/>
          </p:cNvSpPr>
          <p:nvPr>
            <p:ph sz="quarter" idx="10"/>
          </p:nvPr>
        </p:nvSpPr>
        <p:spPr>
          <a:xfrm>
            <a:off x="515935" y="1304925"/>
            <a:ext cx="6300000" cy="4718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515937" y="6590210"/>
            <a:ext cx="1442703" cy="166199"/>
          </a:xfrm>
        </p:spPr>
        <p:txBody>
          <a:bodyPr wrap="none" lIns="0" tIns="0" rIns="0" bIns="0" anchor="b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1pPr>
          </a:lstStyle>
          <a:p>
            <a:pPr lvl="0"/>
            <a:r>
              <a:rPr lang="en-US"/>
              <a:t>Click to edit Footnote</a:t>
            </a:r>
            <a:endParaRPr lang="en-GB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10130959" y="6590210"/>
            <a:ext cx="1689565" cy="166199"/>
          </a:xfrm>
        </p:spPr>
        <p:txBody>
          <a:bodyPr wrap="none" lIns="0" tIns="0" rIns="0" bIns="0" anchor="b">
            <a:sp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1pPr>
          </a:lstStyle>
          <a:p>
            <a:pPr lvl="0"/>
            <a:r>
              <a:rPr lang="en-US"/>
              <a:t>Click to edit Source Note</a:t>
            </a:r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B39BB0E-5465-4112-07B3-6183525E2C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49026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36BCC-9728-234B-8248-74ED91655268}" type="datetimeFigureOut">
              <a:rPr lang="en-US" smtClean="0"/>
              <a:t>4/27/24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9DFBB-B6CB-124C-B8B0-5C4A865626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88338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515937" y="6590210"/>
            <a:ext cx="1442703" cy="166199"/>
          </a:xfrm>
        </p:spPr>
        <p:txBody>
          <a:bodyPr wrap="none" lIns="0" tIns="0" rIns="0" bIns="0" anchor="b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1pPr>
          </a:lstStyle>
          <a:p>
            <a:pPr lvl="0"/>
            <a:r>
              <a:rPr lang="en-US"/>
              <a:t>Click to edit Footnote</a:t>
            </a:r>
            <a:endParaRPr lang="en-GB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10130959" y="6590210"/>
            <a:ext cx="1689565" cy="166199"/>
          </a:xfrm>
        </p:spPr>
        <p:txBody>
          <a:bodyPr wrap="none" lIns="0" tIns="0" rIns="0" bIns="0" anchor="b">
            <a:sp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1pPr>
          </a:lstStyle>
          <a:p>
            <a:pPr lvl="0"/>
            <a:r>
              <a:rPr lang="en-US"/>
              <a:t>Click to edit Source Note</a:t>
            </a:r>
            <a:endParaRPr lang="en-GB"/>
          </a:p>
        </p:txBody>
      </p:sp>
      <p:sp>
        <p:nvSpPr>
          <p:cNvPr id="12" name="Content Placeholder 8"/>
          <p:cNvSpPr>
            <a:spLocks noGrp="1"/>
          </p:cNvSpPr>
          <p:nvPr>
            <p:ph sz="quarter" idx="11"/>
          </p:nvPr>
        </p:nvSpPr>
        <p:spPr>
          <a:xfrm>
            <a:off x="5520524" y="1304925"/>
            <a:ext cx="6300000" cy="4718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E7F4FA8-B9B0-F86D-4465-CC99CA39F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691848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5937" y="1304925"/>
            <a:ext cx="5580000" cy="615306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40524" y="1304925"/>
            <a:ext cx="5580000" cy="615306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515937" y="6590210"/>
            <a:ext cx="1442703" cy="166199"/>
          </a:xfrm>
        </p:spPr>
        <p:txBody>
          <a:bodyPr wrap="none" lIns="0" tIns="0" rIns="0" bIns="0" anchor="b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1pPr>
          </a:lstStyle>
          <a:p>
            <a:pPr lvl="0"/>
            <a:r>
              <a:rPr lang="en-US"/>
              <a:t>Click to edit Footnote</a:t>
            </a:r>
            <a:endParaRPr lang="en-GB"/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10130959" y="6590210"/>
            <a:ext cx="1689565" cy="166199"/>
          </a:xfrm>
        </p:spPr>
        <p:txBody>
          <a:bodyPr wrap="none" lIns="0" tIns="0" rIns="0" bIns="0" anchor="b">
            <a:sp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1pPr>
          </a:lstStyle>
          <a:p>
            <a:pPr lvl="0"/>
            <a:r>
              <a:rPr lang="en-US"/>
              <a:t>Click to edit Source Note</a:t>
            </a:r>
            <a:endParaRPr lang="en-GB"/>
          </a:p>
        </p:txBody>
      </p:sp>
      <p:sp>
        <p:nvSpPr>
          <p:cNvPr id="15" name="Content Placeholder 8"/>
          <p:cNvSpPr>
            <a:spLocks noGrp="1"/>
          </p:cNvSpPr>
          <p:nvPr>
            <p:ph sz="quarter" idx="10"/>
          </p:nvPr>
        </p:nvSpPr>
        <p:spPr>
          <a:xfrm>
            <a:off x="515937" y="1921397"/>
            <a:ext cx="5580000" cy="410157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6" name="Content Placeholder 8"/>
          <p:cNvSpPr>
            <a:spLocks noGrp="1"/>
          </p:cNvSpPr>
          <p:nvPr>
            <p:ph sz="quarter" idx="11"/>
          </p:nvPr>
        </p:nvSpPr>
        <p:spPr>
          <a:xfrm>
            <a:off x="6240524" y="1921397"/>
            <a:ext cx="5580000" cy="410157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3CF8DAF-A588-CE67-4960-3C31CA053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394192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ACC126-84AE-B261-6B38-DB1746C43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119198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(note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515937" y="6590210"/>
            <a:ext cx="1442703" cy="166199"/>
          </a:xfrm>
        </p:spPr>
        <p:txBody>
          <a:bodyPr wrap="none" lIns="0" tIns="0" rIns="0" bIns="0" anchor="b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1pPr>
          </a:lstStyle>
          <a:p>
            <a:pPr lvl="0"/>
            <a:r>
              <a:rPr lang="en-US"/>
              <a:t>Click to edit Footnote</a:t>
            </a:r>
            <a:endParaRPr lang="en-GB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10130959" y="6590210"/>
            <a:ext cx="1689565" cy="166199"/>
          </a:xfrm>
        </p:spPr>
        <p:txBody>
          <a:bodyPr wrap="none" lIns="0" tIns="0" rIns="0" bIns="0" anchor="b">
            <a:sp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1pPr>
          </a:lstStyle>
          <a:p>
            <a:pPr lvl="0"/>
            <a:r>
              <a:rPr lang="en-US"/>
              <a:t>Click to edit Source Note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C7870F-863D-8670-5804-A0CE3C993F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166751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515937" y="6590210"/>
            <a:ext cx="1442703" cy="166199"/>
          </a:xfrm>
        </p:spPr>
        <p:txBody>
          <a:bodyPr wrap="none" lIns="0" tIns="0" rIns="0" bIns="0" anchor="b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1pPr>
          </a:lstStyle>
          <a:p>
            <a:pPr lvl="0"/>
            <a:r>
              <a:rPr lang="en-US"/>
              <a:t>Click to edit Footnote</a:t>
            </a:r>
            <a:endParaRPr lang="en-GB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10130959" y="6590210"/>
            <a:ext cx="1689565" cy="166199"/>
          </a:xfrm>
        </p:spPr>
        <p:txBody>
          <a:bodyPr wrap="none" lIns="0" tIns="0" rIns="0" bIns="0" anchor="b">
            <a:sp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1pPr>
          </a:lstStyle>
          <a:p>
            <a:pPr lvl="0"/>
            <a:r>
              <a:rPr lang="en-US"/>
              <a:t>Click to edit Source Note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826226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88125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STER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assets/img/codewords/b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5097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21399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 (note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5330D539-EC52-83A0-2B0B-7B6CBE7192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842" y="510706"/>
            <a:ext cx="9604421" cy="5098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11219C75-312F-7E3C-01CA-15264B03ED8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0915" y="6094308"/>
            <a:ext cx="11029950" cy="49321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7933812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3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661436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/>
            </a:lvl1pPr>
            <a:lvl2pPr>
              <a:lnSpc>
                <a:spcPct val="100000"/>
              </a:lnSpc>
              <a:spcBef>
                <a:spcPts val="0"/>
              </a:spcBef>
              <a:defRPr/>
            </a:lvl2pPr>
            <a:lvl3pPr>
              <a:lnSpc>
                <a:spcPct val="100000"/>
              </a:lnSpc>
              <a:spcBef>
                <a:spcPts val="0"/>
              </a:spcBef>
              <a:defRPr/>
            </a:lvl3pPr>
            <a:lvl4pPr>
              <a:lnSpc>
                <a:spcPct val="100000"/>
              </a:lnSpc>
              <a:spcBef>
                <a:spcPts val="0"/>
              </a:spcBef>
              <a:defRPr/>
            </a:lvl4pPr>
            <a:lvl5pPr>
              <a:lnSpc>
                <a:spcPct val="100000"/>
              </a:lnSpc>
              <a:spcBef>
                <a:spcPts val="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1940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slideLayout" Target="../slideLayouts/slideLayout96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5.xml"/><Relationship Id="rId2" Type="http://schemas.openxmlformats.org/officeDocument/2006/relationships/slideLayout" Target="../slideLayouts/slideLayout85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5" Type="http://schemas.openxmlformats.org/officeDocument/2006/relationships/theme" Target="../theme/theme10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Relationship Id="rId14" Type="http://schemas.openxmlformats.org/officeDocument/2006/relationships/slideLayout" Target="../slideLayouts/slideLayout97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104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99.xml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2.xml"/><Relationship Id="rId10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44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50.xml"/><Relationship Id="rId7" Type="http://schemas.openxmlformats.org/officeDocument/2006/relationships/theme" Target="../theme/theme6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2.xml"/><Relationship Id="rId4" Type="http://schemas.openxmlformats.org/officeDocument/2006/relationships/slideLayout" Target="../slideLayouts/slideLayout5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tiff"/><Relationship Id="rId3" Type="http://schemas.openxmlformats.org/officeDocument/2006/relationships/slideLayout" Target="../slideLayouts/slideLayout56.xml"/><Relationship Id="rId7" Type="http://schemas.openxmlformats.org/officeDocument/2006/relationships/theme" Target="../theme/theme7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7.xml"/><Relationship Id="rId9" Type="http://schemas.openxmlformats.org/officeDocument/2006/relationships/image" Target="../media/image5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436BCC-9728-234B-8248-74ED91655268}" type="datetimeFigureOut">
              <a:rPr lang="en-US" smtClean="0"/>
              <a:t>4/27/24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99DFBB-B6CB-124C-B8B0-5C4A865626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346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5937" y="1304925"/>
            <a:ext cx="11304587" cy="47180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482B2B75-AF68-6C53-A6BA-3FCB662F3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157921"/>
            <a:ext cx="9991036" cy="748256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AA60BF9-2710-26EA-6707-278B9A52E385}"/>
              </a:ext>
            </a:extLst>
          </p:cNvPr>
          <p:cNvGrpSpPr/>
          <p:nvPr userDrawn="1"/>
        </p:nvGrpSpPr>
        <p:grpSpPr>
          <a:xfrm>
            <a:off x="10783649" y="75704"/>
            <a:ext cx="1036875" cy="1134331"/>
            <a:chOff x="10183091" y="-311727"/>
            <a:chExt cx="2310246" cy="2346558"/>
          </a:xfrm>
        </p:grpSpPr>
        <p:pic>
          <p:nvPicPr>
            <p:cNvPr id="4" name="Picture 3" descr="A picture containing clothing, person, sky, jacket&#10;&#10;Description automatically generated">
              <a:extLst>
                <a:ext uri="{FF2B5EF4-FFF2-40B4-BE49-F238E27FC236}">
                  <a16:creationId xmlns:a16="http://schemas.microsoft.com/office/drawing/2014/main" id="{6719B2A0-0C01-40EE-A9F9-D8BCBACEE0D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183091" y="-311727"/>
              <a:ext cx="2310246" cy="2346558"/>
            </a:xfrm>
            <a:prstGeom prst="rect">
              <a:avLst/>
            </a:prstGeom>
            <a:ln w="19050">
              <a:noFill/>
            </a:ln>
          </p:spPr>
        </p:pic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E49F2AC6-1D2E-EF75-5BC2-E6A5DFDCE0A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183091" y="-311727"/>
              <a:ext cx="2310246" cy="2333225"/>
            </a:xfrm>
            <a:prstGeom prst="ellipse">
              <a:avLst/>
            </a:pr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51876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  <p:sldLayoutId id="2147483828" r:id="rId12"/>
    <p:sldLayoutId id="2147483829" r:id="rId13"/>
    <p:sldLayoutId id="2147483830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63525" indent="-263525" algn="l" defTabSz="914400" rtl="0" eaLnBrk="1" latinLnBrk="0" hangingPunct="1">
        <a:spcBef>
          <a:spcPts val="1200"/>
        </a:spcBef>
        <a:spcAft>
          <a:spcPts val="0"/>
        </a:spcAft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36575" indent="-273050" algn="l" defTabSz="914400" rtl="0" eaLnBrk="1" latinLnBrk="0" hangingPunct="1">
        <a:spcBef>
          <a:spcPts val="900"/>
        </a:spcBef>
        <a:spcAft>
          <a:spcPts val="0"/>
        </a:spcAft>
        <a:buClr>
          <a:schemeClr val="accent2"/>
        </a:buClr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11213" indent="-274638" algn="l" defTabSz="914400" rtl="0" eaLnBrk="1" latinLnBrk="0" hangingPunct="1"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74738" indent="-263525" algn="l" defTabSz="914400" rtl="0" eaLnBrk="1" latinLnBrk="0" hangingPunct="1">
        <a:spcBef>
          <a:spcPts val="400"/>
        </a:spcBef>
        <a:buClr>
          <a:schemeClr val="tx2"/>
        </a:buClr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66838" indent="-292100" algn="l" defTabSz="914400" rtl="0" eaLnBrk="1" latinLnBrk="0" hangingPunct="1">
        <a:spcBef>
          <a:spcPts val="400"/>
        </a:spcBef>
        <a:buClr>
          <a:schemeClr val="accent1"/>
        </a:buClr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822">
          <p15:clr>
            <a:srgbClr val="F26B43"/>
          </p15:clr>
        </p15:guide>
        <p15:guide id="2" orient="horz" pos="3794">
          <p15:clr>
            <a:srgbClr val="F26B43"/>
          </p15:clr>
        </p15:guide>
        <p15:guide id="3" pos="325">
          <p15:clr>
            <a:srgbClr val="F26B43"/>
          </p15:clr>
        </p15:guide>
        <p15:guide id="4" pos="7469">
          <p15:clr>
            <a:srgbClr val="F26B43"/>
          </p15:clr>
        </p15:guide>
      </p15:sldGuideLst>
    </p:ext>
  </p:extLst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A5046AA6-8C38-1C49-90AA-852F16F7323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4621" y="5943600"/>
            <a:ext cx="3997380" cy="9144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A059283-6BD8-CF41-B7BE-E88169A6CC82}"/>
              </a:ext>
            </a:extLst>
          </p:cNvPr>
          <p:cNvCxnSpPr/>
          <p:nvPr userDrawn="1"/>
        </p:nvCxnSpPr>
        <p:spPr>
          <a:xfrm>
            <a:off x="0" y="5952218"/>
            <a:ext cx="12192000" cy="0"/>
          </a:xfrm>
          <a:prstGeom prst="line">
            <a:avLst/>
          </a:prstGeom>
          <a:ln>
            <a:solidFill>
              <a:srgbClr val="004C9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6814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  <p:sldLayoutId id="2147483840" r:id="rId8"/>
    <p:sldLayoutId id="2147483841" r:id="rId9"/>
    <p:sldLayoutId id="2147483842" r:id="rId10"/>
    <p:sldLayoutId id="21474838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rgbClr val="004C97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3200" b="1" i="0" kern="1200">
          <a:solidFill>
            <a:srgbClr val="5B677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Placeholder 1"/>
          <p:cNvSpPr>
            <a:spLocks noGrp="1"/>
          </p:cNvSpPr>
          <p:nvPr>
            <p:ph type="title"/>
          </p:nvPr>
        </p:nvSpPr>
        <p:spPr bwMode="auto">
          <a:xfrm>
            <a:off x="1462617" y="576263"/>
            <a:ext cx="10665883" cy="54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17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037167" y="1828800"/>
            <a:ext cx="10663767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90820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hf sldNum="0"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1400" b="1" kern="1200">
          <a:solidFill>
            <a:srgbClr val="004278"/>
          </a:solidFill>
          <a:latin typeface="Helvetica"/>
          <a:ea typeface="Geneva" charset="0"/>
          <a:cs typeface="Helvetica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1400" b="1">
          <a:solidFill>
            <a:srgbClr val="004278"/>
          </a:solidFill>
          <a:latin typeface="Helvetica" charset="0"/>
          <a:ea typeface="Geneva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1400" b="1">
          <a:solidFill>
            <a:srgbClr val="004278"/>
          </a:solidFill>
          <a:latin typeface="Helvetica" charset="0"/>
          <a:ea typeface="Geneva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1400" b="1">
          <a:solidFill>
            <a:srgbClr val="004278"/>
          </a:solidFill>
          <a:latin typeface="Helvetica" charset="0"/>
          <a:ea typeface="Geneva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1400" b="1">
          <a:solidFill>
            <a:srgbClr val="004278"/>
          </a:solidFill>
          <a:latin typeface="Helvetica" charset="0"/>
          <a:ea typeface="Geneva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1400" b="1">
          <a:solidFill>
            <a:srgbClr val="004278"/>
          </a:solidFill>
          <a:latin typeface="Helvetica" charset="0"/>
          <a:ea typeface="Geneva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1400" b="1">
          <a:solidFill>
            <a:srgbClr val="004278"/>
          </a:solidFill>
          <a:latin typeface="Helvetica" charset="0"/>
          <a:ea typeface="Geneva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1400" b="1">
          <a:solidFill>
            <a:srgbClr val="004278"/>
          </a:solidFill>
          <a:latin typeface="Helvetica" charset="0"/>
          <a:ea typeface="Geneva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1400" b="1">
          <a:solidFill>
            <a:srgbClr val="004278"/>
          </a:solidFill>
          <a:latin typeface="Helvetica" charset="0"/>
          <a:ea typeface="Geneva" charset="0"/>
        </a:defRPr>
      </a:lvl9pPr>
    </p:titleStyle>
    <p:bodyStyle>
      <a:lvl1pPr marL="44450" indent="136525" algn="l" defTabSz="457200" rtl="0" eaLnBrk="0" fontAlgn="base" hangingPunct="0">
        <a:lnSpc>
          <a:spcPct val="140000"/>
        </a:lnSpc>
        <a:spcBef>
          <a:spcPts val="1000"/>
        </a:spcBef>
        <a:spcAft>
          <a:spcPct val="0"/>
        </a:spcAft>
        <a:buFont typeface="Wingdings" charset="0"/>
        <a:buChar char="§"/>
        <a:defRPr sz="1200" kern="1200">
          <a:solidFill>
            <a:schemeClr val="tx1"/>
          </a:solidFill>
          <a:latin typeface="Helvetica Light"/>
          <a:ea typeface="Geneva" charset="0"/>
          <a:cs typeface="Helvetica Light"/>
        </a:defRPr>
      </a:lvl1pPr>
      <a:lvl2pPr marL="228600" indent="136525" algn="l" defTabSz="457200" rtl="0" eaLnBrk="0" fontAlgn="base" hangingPunct="0">
        <a:lnSpc>
          <a:spcPct val="140000"/>
        </a:lnSpc>
        <a:spcBef>
          <a:spcPts val="1000"/>
        </a:spcBef>
        <a:spcAft>
          <a:spcPct val="0"/>
        </a:spcAft>
        <a:buFont typeface="Lucida Grande" charset="0"/>
        <a:buChar char="–"/>
        <a:defRPr sz="1200" kern="1200">
          <a:solidFill>
            <a:schemeClr val="tx1"/>
          </a:solidFill>
          <a:latin typeface="Helvetica Light"/>
          <a:ea typeface="Geneva" charset="0"/>
          <a:cs typeface="Helvetica Light"/>
        </a:defRPr>
      </a:lvl2pPr>
      <a:lvl3pPr marL="457200" indent="136525" algn="l" defTabSz="457200" rtl="0" eaLnBrk="0" fontAlgn="base" hangingPunct="0">
        <a:lnSpc>
          <a:spcPct val="140000"/>
        </a:lnSpc>
        <a:spcBef>
          <a:spcPts val="1000"/>
        </a:spcBef>
        <a:spcAft>
          <a:spcPct val="0"/>
        </a:spcAft>
        <a:buFont typeface="Lucida Grande" charset="0"/>
        <a:buChar char="–"/>
        <a:defRPr sz="1200" kern="1200">
          <a:solidFill>
            <a:schemeClr val="tx1"/>
          </a:solidFill>
          <a:latin typeface="Helvetica Light"/>
          <a:ea typeface="Geneva" charset="0"/>
          <a:cs typeface="Helvetica Light"/>
        </a:defRPr>
      </a:lvl3pPr>
      <a:lvl4pPr marL="685800" indent="136525" algn="l" defTabSz="457200" rtl="0" eaLnBrk="0" fontAlgn="base" hangingPunct="0">
        <a:lnSpc>
          <a:spcPct val="140000"/>
        </a:lnSpc>
        <a:spcBef>
          <a:spcPts val="1000"/>
        </a:spcBef>
        <a:spcAft>
          <a:spcPct val="0"/>
        </a:spcAft>
        <a:buFont typeface="Lucida Grande" charset="0"/>
        <a:buChar char="–"/>
        <a:defRPr sz="1200" kern="1200">
          <a:solidFill>
            <a:schemeClr val="tx1"/>
          </a:solidFill>
          <a:latin typeface="Helvetica Light"/>
          <a:ea typeface="Geneva" charset="0"/>
          <a:cs typeface="Helvetica Light"/>
        </a:defRPr>
      </a:lvl4pPr>
      <a:lvl5pPr marL="914400" indent="136525" algn="l" defTabSz="457200" rtl="0" eaLnBrk="0" fontAlgn="base" hangingPunct="0">
        <a:lnSpc>
          <a:spcPct val="140000"/>
        </a:lnSpc>
        <a:spcBef>
          <a:spcPts val="1000"/>
        </a:spcBef>
        <a:spcAft>
          <a:spcPct val="0"/>
        </a:spcAft>
        <a:buFont typeface="Lucida Grande" charset="0"/>
        <a:buChar char="–"/>
        <a:defRPr sz="1200" kern="1200">
          <a:solidFill>
            <a:schemeClr val="tx1"/>
          </a:solidFill>
          <a:latin typeface="Helvetica Light"/>
          <a:ea typeface="Geneva" charset="0"/>
          <a:cs typeface="Helvetica Light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769F7A-B6A5-3343-87B0-8754FE9A44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C860CC-A7BA-714A-BE68-1C273CD8A7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283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789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FB5C2A-5EDA-DF44-974E-658E36F5E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0"/>
            <a:ext cx="10972799" cy="1097280"/>
          </a:xfrm>
          <a:prstGeom prst="rect">
            <a:avLst/>
          </a:prstGeom>
        </p:spPr>
        <p:txBody>
          <a:bodyPr vert="horz" lIns="91440" tIns="45720" rIns="91440" bIns="91440" rtlCol="0" anchor="b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0F38C7-9E06-3A42-8644-D729AEB6A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232452"/>
            <a:ext cx="10972800" cy="48023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7931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8" r:id="rId11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lang="en-US" sz="3200" b="1" kern="1200" dirty="0" smtClean="0">
          <a:solidFill>
            <a:schemeClr val="accent1"/>
          </a:solidFill>
          <a:latin typeface="+mn-lt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1pPr>
      <a:lvl2pPr marL="457200" indent="-274320" algn="l" defTabSz="914400" rtl="0" eaLnBrk="1" latinLnBrk="0" hangingPunct="1">
        <a:lnSpc>
          <a:spcPct val="110000"/>
        </a:lnSpc>
        <a:spcBef>
          <a:spcPts val="500"/>
        </a:spcBef>
        <a:buClr>
          <a:schemeClr val="accent4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2pPr>
      <a:lvl3pPr marL="914400" indent="-274320" algn="l" defTabSz="914400" rtl="0" eaLnBrk="1" latinLnBrk="0" hangingPunct="1">
        <a:lnSpc>
          <a:spcPct val="110000"/>
        </a:lnSpc>
        <a:spcBef>
          <a:spcPts val="500"/>
        </a:spcBef>
        <a:buClr>
          <a:schemeClr val="accent4"/>
        </a:buClr>
        <a:buFont typeface="System Font Regular"/>
        <a:buChar char="–"/>
        <a:defRPr sz="18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3pPr>
      <a:lvl4pPr marL="1371600" indent="-274320" algn="l" defTabSz="914400" rtl="0" eaLnBrk="1" latinLnBrk="0" hangingPunct="1">
        <a:lnSpc>
          <a:spcPct val="110000"/>
        </a:lnSpc>
        <a:spcBef>
          <a:spcPts val="500"/>
        </a:spcBef>
        <a:buClr>
          <a:schemeClr val="accent4"/>
        </a:buClr>
        <a:buFont typeface="Courier New" panose="02070309020205020404" pitchFamily="49" charset="0"/>
        <a:buChar char="o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4pPr>
      <a:lvl5pPr marL="1828800" indent="-274320" algn="l" defTabSz="914400" rtl="0" eaLnBrk="1" latinLnBrk="0" hangingPunct="1">
        <a:lnSpc>
          <a:spcPct val="110000"/>
        </a:lnSpc>
        <a:spcBef>
          <a:spcPts val="500"/>
        </a:spcBef>
        <a:buClr>
          <a:schemeClr val="accent4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FB5C2A-5EDA-DF44-974E-658E36F5E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0"/>
            <a:ext cx="10972799" cy="1097280"/>
          </a:xfrm>
          <a:prstGeom prst="rect">
            <a:avLst/>
          </a:prstGeom>
        </p:spPr>
        <p:txBody>
          <a:bodyPr vert="horz" lIns="91440" tIns="45720" rIns="91440" bIns="91440" rtlCol="0" anchor="b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0F38C7-9E06-3A42-8644-D729AEB6A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232452"/>
            <a:ext cx="10972800" cy="48023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77E370EB-FD16-462A-A90D-CC12C238517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8385" y="5885895"/>
            <a:ext cx="1484865" cy="772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1410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lang="en-US" sz="3200" b="1" kern="1200" dirty="0" smtClean="0">
          <a:solidFill>
            <a:schemeClr val="accent1"/>
          </a:solidFill>
          <a:latin typeface="+mn-lt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1pPr>
      <a:lvl2pPr marL="457200" indent="-274320" algn="l" defTabSz="914400" rtl="0" eaLnBrk="1" latinLnBrk="0" hangingPunct="1">
        <a:lnSpc>
          <a:spcPct val="110000"/>
        </a:lnSpc>
        <a:spcBef>
          <a:spcPts val="500"/>
        </a:spcBef>
        <a:buClr>
          <a:schemeClr val="accent4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2pPr>
      <a:lvl3pPr marL="914400" indent="-274320" algn="l" defTabSz="914400" rtl="0" eaLnBrk="1" latinLnBrk="0" hangingPunct="1">
        <a:lnSpc>
          <a:spcPct val="110000"/>
        </a:lnSpc>
        <a:spcBef>
          <a:spcPts val="500"/>
        </a:spcBef>
        <a:buClr>
          <a:schemeClr val="accent4"/>
        </a:buClr>
        <a:buFont typeface="System Font Regular"/>
        <a:buChar char="–"/>
        <a:defRPr sz="18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3pPr>
      <a:lvl4pPr marL="1371600" indent="-274320" algn="l" defTabSz="914400" rtl="0" eaLnBrk="1" latinLnBrk="0" hangingPunct="1">
        <a:lnSpc>
          <a:spcPct val="110000"/>
        </a:lnSpc>
        <a:spcBef>
          <a:spcPts val="500"/>
        </a:spcBef>
        <a:buClr>
          <a:schemeClr val="accent4"/>
        </a:buClr>
        <a:buFont typeface="Courier New" panose="02070309020205020404" pitchFamily="49" charset="0"/>
        <a:buChar char="o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4pPr>
      <a:lvl5pPr marL="1828800" indent="-274320" algn="l" defTabSz="914400" rtl="0" eaLnBrk="1" latinLnBrk="0" hangingPunct="1">
        <a:lnSpc>
          <a:spcPct val="110000"/>
        </a:lnSpc>
        <a:spcBef>
          <a:spcPts val="500"/>
        </a:spcBef>
        <a:buClr>
          <a:schemeClr val="accent4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FB5C2A-5EDA-DF44-974E-658E36F5E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0"/>
            <a:ext cx="10972799" cy="1097280"/>
          </a:xfrm>
          <a:prstGeom prst="rect">
            <a:avLst/>
          </a:prstGeom>
        </p:spPr>
        <p:txBody>
          <a:bodyPr vert="horz" lIns="91440" tIns="45720" rIns="91440" bIns="91440" rtlCol="0" anchor="b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0F38C7-9E06-3A42-8644-D729AEB6A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232452"/>
            <a:ext cx="10972800" cy="48023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E0E97913-8B94-4700-9058-993700C3FA1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4405" y="5912527"/>
            <a:ext cx="1396498" cy="722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7942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lang="en-US" sz="3200" b="1" kern="1200" dirty="0" smtClean="0">
          <a:solidFill>
            <a:schemeClr val="accent1"/>
          </a:solidFill>
          <a:latin typeface="+mn-lt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1pPr>
      <a:lvl2pPr marL="457200" indent="-274320" algn="l" defTabSz="914400" rtl="0" eaLnBrk="1" latinLnBrk="0" hangingPunct="1">
        <a:lnSpc>
          <a:spcPct val="110000"/>
        </a:lnSpc>
        <a:spcBef>
          <a:spcPts val="500"/>
        </a:spcBef>
        <a:buClr>
          <a:schemeClr val="accent4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2pPr>
      <a:lvl3pPr marL="914400" indent="-274320" algn="l" defTabSz="914400" rtl="0" eaLnBrk="1" latinLnBrk="0" hangingPunct="1">
        <a:lnSpc>
          <a:spcPct val="110000"/>
        </a:lnSpc>
        <a:spcBef>
          <a:spcPts val="500"/>
        </a:spcBef>
        <a:buClr>
          <a:schemeClr val="accent4"/>
        </a:buClr>
        <a:buFont typeface="System Font Regular"/>
        <a:buChar char="–"/>
        <a:defRPr sz="18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3pPr>
      <a:lvl4pPr marL="1371600" indent="-274320" algn="l" defTabSz="914400" rtl="0" eaLnBrk="1" latinLnBrk="0" hangingPunct="1">
        <a:lnSpc>
          <a:spcPct val="110000"/>
        </a:lnSpc>
        <a:spcBef>
          <a:spcPts val="500"/>
        </a:spcBef>
        <a:buClr>
          <a:schemeClr val="accent4"/>
        </a:buClr>
        <a:buFont typeface="Courier New" panose="02070309020205020404" pitchFamily="49" charset="0"/>
        <a:buChar char="o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4pPr>
      <a:lvl5pPr marL="1828800" indent="-274320" algn="l" defTabSz="914400" rtl="0" eaLnBrk="1" latinLnBrk="0" hangingPunct="1">
        <a:lnSpc>
          <a:spcPct val="110000"/>
        </a:lnSpc>
        <a:spcBef>
          <a:spcPts val="500"/>
        </a:spcBef>
        <a:buClr>
          <a:schemeClr val="accent4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707E72A-65A4-A64A-8ECC-24D2044774B6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9144000" y="5192110"/>
            <a:ext cx="3047999" cy="1665889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FB5C2A-5EDA-DF44-974E-658E36F5E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0"/>
            <a:ext cx="10972799" cy="1097280"/>
          </a:xfrm>
          <a:prstGeom prst="rect">
            <a:avLst/>
          </a:prstGeom>
        </p:spPr>
        <p:txBody>
          <a:bodyPr vert="horz" lIns="91440" tIns="45720" rIns="91440" bIns="91440" rtlCol="0" anchor="b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0F38C7-9E06-3A42-8644-D729AEB6A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232452"/>
            <a:ext cx="10972800" cy="48023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05C58F37-D49D-4E37-80A8-2B057D9E67C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0935" y="6034847"/>
            <a:ext cx="1159968" cy="599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8555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lang="en-US" sz="3200" b="1" kern="1200" dirty="0" smtClean="0">
          <a:solidFill>
            <a:schemeClr val="accent1"/>
          </a:solidFill>
          <a:latin typeface="+mn-lt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1pPr>
      <a:lvl2pPr marL="457200" indent="-274320" algn="l" defTabSz="914400" rtl="0" eaLnBrk="1" latinLnBrk="0" hangingPunct="1">
        <a:lnSpc>
          <a:spcPct val="110000"/>
        </a:lnSpc>
        <a:spcBef>
          <a:spcPts val="500"/>
        </a:spcBef>
        <a:buClr>
          <a:schemeClr val="accent4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2pPr>
      <a:lvl3pPr marL="914400" indent="-274320" algn="l" defTabSz="914400" rtl="0" eaLnBrk="1" latinLnBrk="0" hangingPunct="1">
        <a:lnSpc>
          <a:spcPct val="110000"/>
        </a:lnSpc>
        <a:spcBef>
          <a:spcPts val="500"/>
        </a:spcBef>
        <a:buClr>
          <a:schemeClr val="accent4"/>
        </a:buClr>
        <a:buFont typeface="System Font Regular"/>
        <a:buChar char="–"/>
        <a:defRPr sz="18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3pPr>
      <a:lvl4pPr marL="1371600" indent="-274320" algn="l" defTabSz="914400" rtl="0" eaLnBrk="1" latinLnBrk="0" hangingPunct="1">
        <a:lnSpc>
          <a:spcPct val="110000"/>
        </a:lnSpc>
        <a:spcBef>
          <a:spcPts val="500"/>
        </a:spcBef>
        <a:buClr>
          <a:schemeClr val="accent4"/>
        </a:buClr>
        <a:buFont typeface="Courier New" panose="02070309020205020404" pitchFamily="49" charset="0"/>
        <a:buChar char="o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4pPr>
      <a:lvl5pPr marL="1828800" indent="-274320" algn="l" defTabSz="914400" rtl="0" eaLnBrk="1" latinLnBrk="0" hangingPunct="1">
        <a:lnSpc>
          <a:spcPct val="110000"/>
        </a:lnSpc>
        <a:spcBef>
          <a:spcPts val="500"/>
        </a:spcBef>
        <a:buClr>
          <a:schemeClr val="accent4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6">
            <a:extLst>
              <a:ext uri="{FF2B5EF4-FFF2-40B4-BE49-F238E27FC236}">
                <a16:creationId xmlns:a16="http://schemas.microsoft.com/office/drawing/2014/main" id="{1FBA405B-91D7-455B-838E-7390C471CAC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759" y="238125"/>
            <a:ext cx="10872444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7">
            <a:extLst>
              <a:ext uri="{FF2B5EF4-FFF2-40B4-BE49-F238E27FC236}">
                <a16:creationId xmlns:a16="http://schemas.microsoft.com/office/drawing/2014/main" id="{5E3FA78F-9815-470C-AAC7-65118010A9A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0231" y="1517650"/>
            <a:ext cx="10881972" cy="465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928AFCB-3188-4961-AAEE-DB4C7846ECE6}"/>
              </a:ext>
            </a:extLst>
          </p:cNvPr>
          <p:cNvSpPr/>
          <p:nvPr/>
        </p:nvSpPr>
        <p:spPr>
          <a:xfrm>
            <a:off x="1" y="1"/>
            <a:ext cx="12192000" cy="144463"/>
          </a:xfrm>
          <a:prstGeom prst="rect">
            <a:avLst/>
          </a:prstGeom>
          <a:gradFill>
            <a:gsLst>
              <a:gs pos="0">
                <a:schemeClr val="tx1"/>
              </a:gs>
              <a:gs pos="50000">
                <a:schemeClr val="tx1">
                  <a:lumMod val="50000"/>
                </a:schemeClr>
              </a:gs>
              <a:gs pos="100000">
                <a:schemeClr val="tx1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07A185B-7FCD-47CF-95BF-44DC96F2E8FE}"/>
              </a:ext>
            </a:extLst>
          </p:cNvPr>
          <p:cNvSpPr/>
          <p:nvPr userDrawn="1"/>
        </p:nvSpPr>
        <p:spPr>
          <a:xfrm>
            <a:off x="1" y="1"/>
            <a:ext cx="12192000" cy="144463"/>
          </a:xfrm>
          <a:prstGeom prst="rect">
            <a:avLst/>
          </a:prstGeom>
          <a:gradFill>
            <a:gsLst>
              <a:gs pos="0">
                <a:schemeClr val="tx1"/>
              </a:gs>
              <a:gs pos="50000">
                <a:schemeClr val="tx1">
                  <a:lumMod val="75000"/>
                </a:schemeClr>
              </a:gs>
              <a:gs pos="100000">
                <a:schemeClr val="tx1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FEB3B6D-B8AE-4726-B830-C447FAD3394B}"/>
              </a:ext>
            </a:extLst>
          </p:cNvPr>
          <p:cNvCxnSpPr/>
          <p:nvPr userDrawn="1"/>
        </p:nvCxnSpPr>
        <p:spPr>
          <a:xfrm>
            <a:off x="1" y="6745288"/>
            <a:ext cx="12192000" cy="0"/>
          </a:xfrm>
          <a:prstGeom prst="line">
            <a:avLst/>
          </a:prstGeom>
          <a:ln w="19050">
            <a:solidFill>
              <a:srgbClr val="F47D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001509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  <p:sldLayoutId id="2147483802" r:id="rId12"/>
    <p:sldLayoutId id="2147483803" r:id="rId13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2"/>
          </a:solidFill>
          <a:latin typeface="Calibri" panose="020F0502020204030204" pitchFamily="34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Wingdings" panose="05000000000000000000" pitchFamily="2" charset="2"/>
        <a:buChar char="§"/>
        <a:defRPr sz="2800">
          <a:solidFill>
            <a:schemeClr val="bg1"/>
          </a:solidFill>
          <a:latin typeface="Calibri" panose="020F0502020204030204" pitchFamily="34" charset="0"/>
          <a:ea typeface="+mn-ea"/>
          <a:cs typeface="+mn-cs"/>
        </a:defRPr>
      </a:lvl1pPr>
      <a:lvl2pPr marL="742950" indent="-28575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600">
          <a:solidFill>
            <a:schemeClr val="bg1"/>
          </a:solidFill>
          <a:latin typeface="Calibri" panose="020F0502020204030204" pitchFamily="34" charset="0"/>
        </a:defRPr>
      </a:lvl2pPr>
      <a:lvl3pPr marL="1143000" indent="-2286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400">
          <a:solidFill>
            <a:schemeClr val="bg1"/>
          </a:solidFill>
          <a:latin typeface="Calibri" panose="020F0502020204030204" pitchFamily="34" charset="0"/>
        </a:defRPr>
      </a:lvl3pPr>
      <a:lvl4pPr marL="1600200" indent="-2286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200">
          <a:solidFill>
            <a:schemeClr val="bg1"/>
          </a:solidFill>
          <a:latin typeface="Calibri" panose="020F0502020204030204" pitchFamily="34" charset="0"/>
        </a:defRPr>
      </a:lvl4pPr>
      <a:lvl5pPr marL="2057400" indent="-2286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000">
          <a:solidFill>
            <a:schemeClr val="bg1"/>
          </a:solidFill>
          <a:latin typeface="Calibri" panose="020F0502020204030204" pitchFamily="34" charset="0"/>
        </a:defRPr>
      </a:lvl5pPr>
      <a:lvl6pPr marL="25146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A5046AA6-8C38-1C49-90AA-852F16F7323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8194621" y="5943600"/>
            <a:ext cx="3997380" cy="9144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A059283-6BD8-CF41-B7BE-E88169A6CC82}"/>
              </a:ext>
            </a:extLst>
          </p:cNvPr>
          <p:cNvCxnSpPr/>
          <p:nvPr userDrawn="1"/>
        </p:nvCxnSpPr>
        <p:spPr>
          <a:xfrm>
            <a:off x="0" y="5952218"/>
            <a:ext cx="12192000" cy="0"/>
          </a:xfrm>
          <a:prstGeom prst="line">
            <a:avLst/>
          </a:prstGeom>
          <a:ln>
            <a:solidFill>
              <a:srgbClr val="004C9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3371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rgbClr val="004C97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3200" b="1" i="0" kern="1200">
          <a:solidFill>
            <a:srgbClr val="5B677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19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iff"/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tiff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tiff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microsoft.com/office/2007/relationships/hdphoto" Target="../media/hdphoto2.wdp"/><Relationship Id="rId7" Type="http://schemas.openxmlformats.org/officeDocument/2006/relationships/image" Target="../media/image67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66.png"/><Relationship Id="rId5" Type="http://schemas.microsoft.com/office/2007/relationships/hdphoto" Target="../media/hdphoto3.wdp"/><Relationship Id="rId4" Type="http://schemas.openxmlformats.org/officeDocument/2006/relationships/image" Target="../media/image6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7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tiff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23.jpeg"/><Relationship Id="rId5" Type="http://schemas.openxmlformats.org/officeDocument/2006/relationships/image" Target="../media/image22.svg"/><Relationship Id="rId10" Type="http://schemas.openxmlformats.org/officeDocument/2006/relationships/image" Target="../media/image18.png"/><Relationship Id="rId4" Type="http://schemas.openxmlformats.org/officeDocument/2006/relationships/image" Target="../media/image21.png"/><Relationship Id="rId9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76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8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9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9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7.tiff"/><Relationship Id="rId4" Type="http://schemas.openxmlformats.org/officeDocument/2006/relationships/image" Target="../media/image2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10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0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tiff"/><Relationship Id="rId1" Type="http://schemas.openxmlformats.org/officeDocument/2006/relationships/slideLayout" Target="../slideLayouts/slideLayout2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3.jpeg"/><Relationship Id="rId7" Type="http://schemas.openxmlformats.org/officeDocument/2006/relationships/image" Target="../media/image18.png"/><Relationship Id="rId12" Type="http://schemas.microsoft.com/office/2007/relationships/hdphoto" Target="../media/hdphoto5.wd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8.xml"/><Relationship Id="rId6" Type="http://schemas.microsoft.com/office/2007/relationships/hdphoto" Target="../media/hdphoto1.wdp"/><Relationship Id="rId11" Type="http://schemas.openxmlformats.org/officeDocument/2006/relationships/image" Target="../media/image110.png"/><Relationship Id="rId5" Type="http://schemas.openxmlformats.org/officeDocument/2006/relationships/image" Target="../media/image25.png"/><Relationship Id="rId10" Type="http://schemas.openxmlformats.org/officeDocument/2006/relationships/image" Target="../media/image109.png"/><Relationship Id="rId4" Type="http://schemas.openxmlformats.org/officeDocument/2006/relationships/image" Target="../media/image24.jpeg"/><Relationship Id="rId9" Type="http://schemas.openxmlformats.org/officeDocument/2006/relationships/image" Target="../media/image22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112.jpeg"/><Relationship Id="rId4" Type="http://schemas.openxmlformats.org/officeDocument/2006/relationships/image" Target="../media/image1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image" Target="../media/image38.png"/><Relationship Id="rId5" Type="http://schemas.openxmlformats.org/officeDocument/2006/relationships/tags" Target="../tags/tag6.xml"/><Relationship Id="rId10" Type="http://schemas.openxmlformats.org/officeDocument/2006/relationships/image" Target="../media/image37.png"/><Relationship Id="rId4" Type="http://schemas.openxmlformats.org/officeDocument/2006/relationships/tags" Target="../tags/tag5.xml"/><Relationship Id="rId9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1732B78-AD24-2B41-A72A-A58C787D63FE}"/>
              </a:ext>
            </a:extLst>
          </p:cNvPr>
          <p:cNvSpPr txBox="1"/>
          <p:nvPr/>
        </p:nvSpPr>
        <p:spPr>
          <a:xfrm>
            <a:off x="457774" y="3816204"/>
            <a:ext cx="626870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endParaRPr lang="en-US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Jaime Almandoz, MD, MBA, MRCPI, FTOS</a:t>
            </a:r>
          </a:p>
          <a:p>
            <a:pPr>
              <a:defRPr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Medical Director, Weight Wellness and Obesity Medicine</a:t>
            </a:r>
          </a:p>
          <a:p>
            <a:pPr>
              <a:defRPr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Associate Professor of Internal Medicine</a:t>
            </a:r>
          </a:p>
          <a:p>
            <a:pPr>
              <a:defRPr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Division of Endocrinology and Metabolism</a:t>
            </a:r>
          </a:p>
          <a:p>
            <a:pPr>
              <a:defRPr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 Southwestern, Dallas, Texas, USA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F93AB0-A705-2641-92BD-5BF159E7F6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774" y="2123433"/>
            <a:ext cx="6638485" cy="1692771"/>
          </a:xfrm>
        </p:spPr>
        <p:txBody>
          <a:bodyPr>
            <a:noAutofit/>
          </a:bodyPr>
          <a:lstStyle/>
          <a:p>
            <a:pPr lvl="0" algn="l"/>
            <a:r>
              <a:rPr lang="en-US" sz="4000" b="1" i="0" u="none" strike="noStrike" dirty="0">
                <a:solidFill>
                  <a:srgbClr val="005A98"/>
                </a:solidFill>
                <a:effectLst/>
                <a:latin typeface="Aptos" panose="020B0004020202020204" pitchFamily="34" charset="0"/>
              </a:rPr>
              <a:t>Treating Obesity as a </a:t>
            </a:r>
            <a:br>
              <a:rPr lang="en-US" sz="4000" b="1" i="0" u="none" strike="noStrike" dirty="0">
                <a:solidFill>
                  <a:srgbClr val="005A98"/>
                </a:solidFill>
                <a:effectLst/>
                <a:latin typeface="Aptos" panose="020B0004020202020204" pitchFamily="34" charset="0"/>
              </a:rPr>
            </a:br>
            <a:r>
              <a:rPr lang="en-US" sz="4000" b="1" i="0" u="none" strike="noStrike" dirty="0">
                <a:solidFill>
                  <a:srgbClr val="005A98"/>
                </a:solidFill>
                <a:effectLst/>
                <a:latin typeface="Aptos" panose="020B0004020202020204" pitchFamily="34" charset="0"/>
              </a:rPr>
              <a:t>Target in Type 2 Diabetes </a:t>
            </a:r>
            <a:endParaRPr lang="en-US" sz="11500" dirty="0">
              <a:solidFill>
                <a:srgbClr val="005A98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C86597-8B18-42E2-87B9-A3F5CF7398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1730" y="6132129"/>
            <a:ext cx="2587716" cy="592515"/>
          </a:xfrm>
          <a:prstGeom prst="rect">
            <a:avLst/>
          </a:prstGeom>
        </p:spPr>
      </p:pic>
      <p:pic>
        <p:nvPicPr>
          <p:cNvPr id="3" name="Picture 2" descr="Diabesity: How Obesity Is Related to Diabetes – Cleveland Clinic">
            <a:extLst>
              <a:ext uri="{FF2B5EF4-FFF2-40B4-BE49-F238E27FC236}">
                <a16:creationId xmlns:a16="http://schemas.microsoft.com/office/drawing/2014/main" id="{51577B59-6CF9-FF29-F2BC-B6CF7754E8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29" r="15449" b="4924"/>
          <a:stretch/>
        </p:blipFill>
        <p:spPr bwMode="auto">
          <a:xfrm>
            <a:off x="6720485" y="2323805"/>
            <a:ext cx="4922489" cy="3431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70144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A4A946-1D7F-46C9-BF15-A39EBBD317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213" y="360856"/>
            <a:ext cx="11499574" cy="1143000"/>
          </a:xfrm>
        </p:spPr>
        <p:txBody>
          <a:bodyPr>
            <a:noAutofit/>
          </a:bodyPr>
          <a:lstStyle/>
          <a:p>
            <a:r>
              <a:rPr lang="en-US" sz="4800" b="1" dirty="0"/>
              <a:t>Weight Loss in T2D and CV Events Reduction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40868E6-4D96-2346-BD4D-D27FD1294790}"/>
              </a:ext>
            </a:extLst>
          </p:cNvPr>
          <p:cNvSpPr/>
          <p:nvPr/>
        </p:nvSpPr>
        <p:spPr>
          <a:xfrm>
            <a:off x="6633007" y="6581001"/>
            <a:ext cx="555652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NEJM 2013;369:145-54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Lancet Diabetes Endocrinol 2016; 4: 913–21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E8EDA50-9F9C-68AB-E392-82127E820BB7}"/>
              </a:ext>
            </a:extLst>
          </p:cNvPr>
          <p:cNvGrpSpPr>
            <a:grpSpLocks noChangeAspect="1"/>
          </p:cNvGrpSpPr>
          <p:nvPr/>
        </p:nvGrpSpPr>
        <p:grpSpPr>
          <a:xfrm>
            <a:off x="3496788" y="2009894"/>
            <a:ext cx="4307453" cy="3657600"/>
            <a:chOff x="4483062" y="2009894"/>
            <a:chExt cx="3661337" cy="313383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5BADE83-E61C-CF38-9AD2-0A5BBDCD1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83062" y="2400532"/>
              <a:ext cx="3661337" cy="274320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02F6E7C-823D-C5C3-1BA1-1667816A96CD}"/>
                </a:ext>
              </a:extLst>
            </p:cNvPr>
            <p:cNvSpPr txBox="1"/>
            <p:nvPr/>
          </p:nvSpPr>
          <p:spPr>
            <a:xfrm>
              <a:off x="5820124" y="2009894"/>
              <a:ext cx="16257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Weight Change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D711182-47D6-112D-C447-F13E371461B9}"/>
              </a:ext>
            </a:extLst>
          </p:cNvPr>
          <p:cNvGrpSpPr>
            <a:grpSpLocks noChangeAspect="1"/>
          </p:cNvGrpSpPr>
          <p:nvPr/>
        </p:nvGrpSpPr>
        <p:grpSpPr>
          <a:xfrm>
            <a:off x="7810803" y="2009894"/>
            <a:ext cx="4307453" cy="3657600"/>
            <a:chOff x="8279105" y="2009894"/>
            <a:chExt cx="3661337" cy="3133838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CA61629-0257-8EE2-815A-03355B0D49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279105" y="2400532"/>
              <a:ext cx="3661337" cy="274320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53C5611-C381-2338-002F-F04EFC22943D}"/>
                </a:ext>
              </a:extLst>
            </p:cNvPr>
            <p:cNvSpPr txBox="1"/>
            <p:nvPr/>
          </p:nvSpPr>
          <p:spPr>
            <a:xfrm>
              <a:off x="9516658" y="2009894"/>
              <a:ext cx="12946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A1c Change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8317A555-1543-E54E-A34B-EB4B8EE7074C}"/>
              </a:ext>
            </a:extLst>
          </p:cNvPr>
          <p:cNvSpPr txBox="1"/>
          <p:nvPr/>
        </p:nvSpPr>
        <p:spPr>
          <a:xfrm>
            <a:off x="153302" y="2121141"/>
            <a:ext cx="4378342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Look AHEAD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Weight loss of 8.6% at 1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yr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 reduction CV death, MACE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Post-hoc Analysis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Those with ≥10% weight loss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- 20% lower CV mortality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- 21% lower MACE</a:t>
            </a:r>
          </a:p>
        </p:txBody>
      </p:sp>
    </p:spTree>
    <p:extLst>
      <p:ext uri="{BB962C8B-B14F-4D97-AF65-F5344CB8AC3E}">
        <p14:creationId xmlns:p14="http://schemas.microsoft.com/office/powerpoint/2010/main" val="15842077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1373F9AF-818F-ECBC-156C-54A922081A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Focus on Obesity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7B77142-8938-3E6F-7CDB-DF15336A9B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6652" y="1417638"/>
            <a:ext cx="3907762" cy="4911106"/>
          </a:xfrm>
          <a:prstGeom prst="rect">
            <a:avLst/>
          </a:prstGeom>
        </p:spPr>
      </p:pic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F7A3116A-268D-04B7-98AC-A28FB4689E72}"/>
              </a:ext>
            </a:extLst>
          </p:cNvPr>
          <p:cNvSpPr txBox="1">
            <a:spLocks/>
          </p:cNvSpPr>
          <p:nvPr/>
        </p:nvSpPr>
        <p:spPr>
          <a:xfrm>
            <a:off x="1676400" y="6296024"/>
            <a:ext cx="10515600" cy="57467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en-US"/>
            </a:defPPr>
            <a:lvl1pPr marR="0" lvl="0" indent="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GB" sz="900" b="0" u="none" strike="noStrike" cap="none" spc="0" normalizeH="0" baseline="0">
                <a:ln>
                  <a:noFill/>
                </a:ln>
                <a:effectLst/>
                <a:uLnTx/>
                <a:uFillTx/>
                <a:latin typeface="+mj-lt"/>
                <a:ea typeface="Apis For Office" panose="020B0504010101010104" pitchFamily="34" charset="0"/>
                <a:cs typeface="Apis For Office" panose="020B05040101010101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ElSayed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NA, </a:t>
            </a: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et al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. Diabetes Care. 2023;46:S128–39.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A10CC9-EE08-7B30-9EFE-F946588E2C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0" y="1417638"/>
            <a:ext cx="3808950" cy="4878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0319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A4A946-1D7F-46C9-BF15-A39EBBD317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0728"/>
            <a:ext cx="12191999" cy="1143000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Clinically Significant Weight Reduction is not Easy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03B6E75-816D-2874-B712-D152955C4910}"/>
              </a:ext>
            </a:extLst>
          </p:cNvPr>
          <p:cNvGrpSpPr/>
          <p:nvPr/>
        </p:nvGrpSpPr>
        <p:grpSpPr>
          <a:xfrm>
            <a:off x="3606139" y="1355435"/>
            <a:ext cx="5582105" cy="5363155"/>
            <a:chOff x="730204" y="1558708"/>
            <a:chExt cx="4752064" cy="4716934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23A987BE-E32A-7F3D-F2CC-FBDB2C3A2415}"/>
                </a:ext>
              </a:extLst>
            </p:cNvPr>
            <p:cNvGrpSpPr/>
            <p:nvPr/>
          </p:nvGrpSpPr>
          <p:grpSpPr>
            <a:xfrm>
              <a:off x="730204" y="1558708"/>
              <a:ext cx="4752064" cy="4716934"/>
              <a:chOff x="6758685" y="1681690"/>
              <a:chExt cx="4752064" cy="4716934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237F76FF-5BC5-B2AE-BACF-399EF9A79C78}"/>
                  </a:ext>
                </a:extLst>
              </p:cNvPr>
              <p:cNvGrpSpPr/>
              <p:nvPr/>
            </p:nvGrpSpPr>
            <p:grpSpPr>
              <a:xfrm>
                <a:off x="6758685" y="1681690"/>
                <a:ext cx="4752064" cy="4716934"/>
                <a:chOff x="6758685" y="1681690"/>
                <a:chExt cx="4752064" cy="4716934"/>
              </a:xfrm>
            </p:grpSpPr>
            <p:grpSp>
              <p:nvGrpSpPr>
                <p:cNvPr id="10" name="Group 9">
                  <a:extLst>
                    <a:ext uri="{FF2B5EF4-FFF2-40B4-BE49-F238E27FC236}">
                      <a16:creationId xmlns:a16="http://schemas.microsoft.com/office/drawing/2014/main" id="{8B8A38D3-864A-9B31-FD28-CF9AC2D50A44}"/>
                    </a:ext>
                  </a:extLst>
                </p:cNvPr>
                <p:cNvGrpSpPr/>
                <p:nvPr/>
              </p:nvGrpSpPr>
              <p:grpSpPr>
                <a:xfrm>
                  <a:off x="6758685" y="1681690"/>
                  <a:ext cx="4752064" cy="4716934"/>
                  <a:chOff x="6616615" y="1514612"/>
                  <a:chExt cx="4752064" cy="4716934"/>
                </a:xfrm>
              </p:grpSpPr>
              <p:grpSp>
                <p:nvGrpSpPr>
                  <p:cNvPr id="15" name="Group 14">
                    <a:extLst>
                      <a:ext uri="{FF2B5EF4-FFF2-40B4-BE49-F238E27FC236}">
                        <a16:creationId xmlns:a16="http://schemas.microsoft.com/office/drawing/2014/main" id="{3901B382-7232-3FEE-85A3-6E59FA367C77}"/>
                      </a:ext>
                    </a:extLst>
                  </p:cNvPr>
                  <p:cNvGrpSpPr/>
                  <p:nvPr/>
                </p:nvGrpSpPr>
                <p:grpSpPr>
                  <a:xfrm>
                    <a:off x="6616615" y="1514612"/>
                    <a:ext cx="4752064" cy="4716934"/>
                    <a:chOff x="566722" y="1600199"/>
                    <a:chExt cx="4524660" cy="4700925"/>
                  </a:xfrm>
                </p:grpSpPr>
                <p:pic>
                  <p:nvPicPr>
                    <p:cNvPr id="23" name="Picture 22">
                      <a:extLst>
                        <a:ext uri="{FF2B5EF4-FFF2-40B4-BE49-F238E27FC236}">
                          <a16:creationId xmlns:a16="http://schemas.microsoft.com/office/drawing/2014/main" id="{F3B68422-EA78-0F1D-3405-CFC7EF04FD0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2" cstate="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/>
                    <a:stretch/>
                  </p:blipFill>
                  <p:spPr>
                    <a:xfrm>
                      <a:off x="566722" y="1600199"/>
                      <a:ext cx="4524660" cy="4700925"/>
                    </a:xfrm>
                    <a:prstGeom prst="rect">
                      <a:avLst/>
                    </a:prstGeom>
                    <a:noFill/>
                  </p:spPr>
                </p:pic>
                <p:pic>
                  <p:nvPicPr>
                    <p:cNvPr id="24" name="Picture 23">
                      <a:extLst>
                        <a:ext uri="{FF2B5EF4-FFF2-40B4-BE49-F238E27FC236}">
                          <a16:creationId xmlns:a16="http://schemas.microsoft.com/office/drawing/2014/main" id="{4AF45C27-939A-D667-F8FA-F5737015D32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579220" y="1625572"/>
                      <a:ext cx="386623" cy="382831"/>
                    </a:xfrm>
                    <a:prstGeom prst="rect">
                      <a:avLst/>
                    </a:prstGeom>
                  </p:spPr>
                </p:pic>
              </p:grpSp>
              <p:cxnSp>
                <p:nvCxnSpPr>
                  <p:cNvPr id="14" name="Straight Connector 13">
                    <a:extLst>
                      <a:ext uri="{FF2B5EF4-FFF2-40B4-BE49-F238E27FC236}">
                        <a16:creationId xmlns:a16="http://schemas.microsoft.com/office/drawing/2014/main" id="{C6A558E2-455E-DCE2-DBC0-9FCAA181A65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7023034" y="3657600"/>
                    <a:ext cx="4345645" cy="0"/>
                  </a:xfrm>
                  <a:prstGeom prst="line">
                    <a:avLst/>
                  </a:prstGeom>
                  <a:ln w="41275">
                    <a:solidFill>
                      <a:srgbClr val="C00000"/>
                    </a:solidFill>
                    <a:prstDash val="sysDot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pic>
              <p:nvPicPr>
                <p:cNvPr id="11" name="Picture 10">
                  <a:extLst>
                    <a:ext uri="{FF2B5EF4-FFF2-40B4-BE49-F238E27FC236}">
                      <a16:creationId xmlns:a16="http://schemas.microsoft.com/office/drawing/2014/main" id="{560972A3-90B0-8359-DE9E-9055DF9AB7E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185711" y="3150000"/>
                  <a:ext cx="198329" cy="624737"/>
                </a:xfrm>
                <a:prstGeom prst="rect">
                  <a:avLst/>
                </a:prstGeom>
              </p:spPr>
            </p:pic>
          </p:grp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7A62114-F16A-44E7-5E37-6079CD10E646}"/>
                  </a:ext>
                </a:extLst>
              </p:cNvPr>
              <p:cNvSpPr txBox="1"/>
              <p:nvPr/>
            </p:nvSpPr>
            <p:spPr>
              <a:xfrm rot="16200000">
                <a:off x="9878791" y="3339257"/>
                <a:ext cx="78579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Gelesis-100</a:t>
                </a:r>
              </a:p>
            </p:txBody>
          </p:sp>
        </p:grp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D55FE1F-9BA5-1E46-BDF0-1587377450A6}"/>
                </a:ext>
              </a:extLst>
            </p:cNvPr>
            <p:cNvSpPr txBox="1"/>
            <p:nvPr/>
          </p:nvSpPr>
          <p:spPr>
            <a:xfrm>
              <a:off x="2750013" y="2280083"/>
              <a:ext cx="2173710" cy="3248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Older Anti-Obesity Meds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F6C49AE-81E8-6A47-8C8C-C01D9A366E41}"/>
                </a:ext>
              </a:extLst>
            </p:cNvPr>
            <p:cNvSpPr txBox="1"/>
            <p:nvPr/>
          </p:nvSpPr>
          <p:spPr>
            <a:xfrm rot="16200000">
              <a:off x="4760374" y="2023183"/>
              <a:ext cx="855894" cy="3144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Lifestyle</a:t>
              </a: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00D82C4E-EA6D-4C34-00ED-98C5F67974A0}"/>
              </a:ext>
            </a:extLst>
          </p:cNvPr>
          <p:cNvSpPr/>
          <p:nvPr/>
        </p:nvSpPr>
        <p:spPr>
          <a:xfrm>
            <a:off x="9440130" y="6579182"/>
            <a:ext cx="2751870" cy="2788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Circulation Research. 2020;126:1646–1665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083262A-17C4-9CAA-D44F-A4A43C5BD43F}"/>
              </a:ext>
            </a:extLst>
          </p:cNvPr>
          <p:cNvCxnSpPr>
            <a:cxnSpLocks/>
          </p:cNvCxnSpPr>
          <p:nvPr/>
        </p:nvCxnSpPr>
        <p:spPr>
          <a:xfrm flipH="1">
            <a:off x="4103210" y="4401609"/>
            <a:ext cx="5104697" cy="0"/>
          </a:xfrm>
          <a:prstGeom prst="line">
            <a:avLst/>
          </a:prstGeom>
          <a:ln w="41275">
            <a:solidFill>
              <a:srgbClr val="FFC000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516F7BA0-89ED-868D-0776-E42038E7A04B}"/>
              </a:ext>
            </a:extLst>
          </p:cNvPr>
          <p:cNvSpPr txBox="1"/>
          <p:nvPr/>
        </p:nvSpPr>
        <p:spPr>
          <a:xfrm>
            <a:off x="9231864" y="3607347"/>
            <a:ext cx="1780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10% Weight Loss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19FA9AE-A1BC-9C82-0449-554C98B4D0F2}"/>
              </a:ext>
            </a:extLst>
          </p:cNvPr>
          <p:cNvSpPr txBox="1"/>
          <p:nvPr/>
        </p:nvSpPr>
        <p:spPr>
          <a:xfrm>
            <a:off x="9231864" y="4216943"/>
            <a:ext cx="1780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15% Weight Loss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4B2540F-3523-FE9A-1EA8-C3305DCE0C7E}"/>
              </a:ext>
            </a:extLst>
          </p:cNvPr>
          <p:cNvCxnSpPr>
            <a:cxnSpLocks/>
          </p:cNvCxnSpPr>
          <p:nvPr/>
        </p:nvCxnSpPr>
        <p:spPr>
          <a:xfrm flipH="1">
            <a:off x="4043852" y="5021369"/>
            <a:ext cx="5104697" cy="0"/>
          </a:xfrm>
          <a:prstGeom prst="line">
            <a:avLst/>
          </a:prstGeom>
          <a:ln w="41275">
            <a:solidFill>
              <a:srgbClr val="00B050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0F11E549-E249-C4DE-B9B0-43A261C5AA3D}"/>
              </a:ext>
            </a:extLst>
          </p:cNvPr>
          <p:cNvSpPr txBox="1"/>
          <p:nvPr/>
        </p:nvSpPr>
        <p:spPr>
          <a:xfrm>
            <a:off x="9231864" y="4788466"/>
            <a:ext cx="1780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20% Weight Loss</a:t>
            </a:r>
          </a:p>
        </p:txBody>
      </p:sp>
    </p:spTree>
    <p:extLst>
      <p:ext uri="{BB962C8B-B14F-4D97-AF65-F5344CB8AC3E}">
        <p14:creationId xmlns:p14="http://schemas.microsoft.com/office/powerpoint/2010/main" val="28803606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EE62D883-C006-7EF4-10AB-93AF15CF64BD}"/>
              </a:ext>
            </a:extLst>
          </p:cNvPr>
          <p:cNvGrpSpPr/>
          <p:nvPr/>
        </p:nvGrpSpPr>
        <p:grpSpPr>
          <a:xfrm>
            <a:off x="48209" y="1320384"/>
            <a:ext cx="7398414" cy="4868139"/>
            <a:chOff x="0" y="1312050"/>
            <a:chExt cx="7398414" cy="4868139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408FD380-46CB-C402-34DE-41C72CE8F4EB}"/>
                </a:ext>
              </a:extLst>
            </p:cNvPr>
            <p:cNvGrpSpPr/>
            <p:nvPr/>
          </p:nvGrpSpPr>
          <p:grpSpPr>
            <a:xfrm>
              <a:off x="0" y="1312050"/>
              <a:ext cx="7398414" cy="4868139"/>
              <a:chOff x="0" y="1312050"/>
              <a:chExt cx="7398414" cy="4868139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1AC5F2D4-900A-E064-B234-B960BB4D4A4E}"/>
                  </a:ext>
                </a:extLst>
              </p:cNvPr>
              <p:cNvGrpSpPr/>
              <p:nvPr/>
            </p:nvGrpSpPr>
            <p:grpSpPr>
              <a:xfrm>
                <a:off x="0" y="1312050"/>
                <a:ext cx="7398414" cy="4868139"/>
                <a:chOff x="0" y="1312050"/>
                <a:chExt cx="7398414" cy="4868139"/>
              </a:xfrm>
            </p:grpSpPr>
            <p:pic>
              <p:nvPicPr>
                <p:cNvPr id="2" name="Picture 1">
                  <a:extLst>
                    <a:ext uri="{FF2B5EF4-FFF2-40B4-BE49-F238E27FC236}">
                      <a16:creationId xmlns:a16="http://schemas.microsoft.com/office/drawing/2014/main" id="{0F81BD6E-3A2A-478A-2651-839C6F2FEA8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14514"/>
                <a:stretch/>
              </p:blipFill>
              <p:spPr>
                <a:xfrm>
                  <a:off x="0" y="1312050"/>
                  <a:ext cx="7398414" cy="4868139"/>
                </a:xfrm>
                <a:prstGeom prst="rect">
                  <a:avLst/>
                </a:prstGeom>
              </p:spPr>
            </p:pic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ABB4A873-6C61-F3ED-CF1C-303C36AE906C}"/>
                    </a:ext>
                  </a:extLst>
                </p:cNvPr>
                <p:cNvSpPr/>
                <p:nvPr/>
              </p:nvSpPr>
              <p:spPr>
                <a:xfrm>
                  <a:off x="5650051" y="2090053"/>
                  <a:ext cx="997465" cy="41365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37FACCAB-FBB8-6B92-13D0-1DE3A4B29261}"/>
                  </a:ext>
                </a:extLst>
              </p:cNvPr>
              <p:cNvSpPr/>
              <p:nvPr/>
            </p:nvSpPr>
            <p:spPr>
              <a:xfrm>
                <a:off x="1910450" y="5360892"/>
                <a:ext cx="3739601" cy="52322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ED6568A-72FF-0CAE-AA17-3CECE0224C53}"/>
                </a:ext>
              </a:extLst>
            </p:cNvPr>
            <p:cNvSpPr/>
            <p:nvPr/>
          </p:nvSpPr>
          <p:spPr>
            <a:xfrm>
              <a:off x="4575873" y="2512558"/>
              <a:ext cx="1824927" cy="28483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786B31B6-D94A-107F-3507-FCDCD9EB7B5E}"/>
              </a:ext>
            </a:extLst>
          </p:cNvPr>
          <p:cNvSpPr txBox="1"/>
          <p:nvPr/>
        </p:nvSpPr>
        <p:spPr>
          <a:xfrm>
            <a:off x="974021" y="612498"/>
            <a:ext cx="102439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Bariatric Surgery Criteria and Weight Reduction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F765FEF-9CFD-4C58-C436-774C46ADB840}"/>
              </a:ext>
            </a:extLst>
          </p:cNvPr>
          <p:cNvGrpSpPr/>
          <p:nvPr/>
        </p:nvGrpSpPr>
        <p:grpSpPr>
          <a:xfrm>
            <a:off x="4488789" y="2525481"/>
            <a:ext cx="7640012" cy="4365721"/>
            <a:chOff x="4488789" y="2525481"/>
            <a:chExt cx="7640012" cy="436572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FD73012-47D3-9C90-3186-E829D41D1A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2185" t="20869" r="9385" b="-545"/>
            <a:stretch/>
          </p:blipFill>
          <p:spPr>
            <a:xfrm>
              <a:off x="4488789" y="2525481"/>
              <a:ext cx="7640012" cy="436572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77458F9-B7EB-BB17-EBE9-F6E89E0FAA81}"/>
                </a:ext>
              </a:extLst>
            </p:cNvPr>
            <p:cNvSpPr txBox="1"/>
            <p:nvPr/>
          </p:nvSpPr>
          <p:spPr>
            <a:xfrm>
              <a:off x="6712829" y="5827064"/>
              <a:ext cx="307635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Weight Loss Outcomes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9C1A9B10-35E8-60BC-8F87-10275519B76A}"/>
              </a:ext>
            </a:extLst>
          </p:cNvPr>
          <p:cNvSpPr txBox="1"/>
          <p:nvPr/>
        </p:nvSpPr>
        <p:spPr>
          <a:xfrm>
            <a:off x="63199" y="6581001"/>
            <a:ext cx="23569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Ann Intern Med 1991;115:956-961</a:t>
            </a:r>
          </a:p>
        </p:txBody>
      </p:sp>
    </p:spTree>
    <p:extLst>
      <p:ext uri="{BB962C8B-B14F-4D97-AF65-F5344CB8AC3E}">
        <p14:creationId xmlns:p14="http://schemas.microsoft.com/office/powerpoint/2010/main" val="35296483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A4A946-1D7F-46C9-BF15-A39EBBD317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752" y="501286"/>
            <a:ext cx="11622024" cy="1143000"/>
          </a:xfrm>
        </p:spPr>
        <p:txBody>
          <a:bodyPr>
            <a:normAutofit/>
          </a:bodyPr>
          <a:lstStyle/>
          <a:p>
            <a:r>
              <a:rPr lang="en-US" b="1" dirty="0"/>
              <a:t>T2D Remission and A1c at 5 years Post-MBS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5EE2097-0467-4A81-B1FD-44F4A07F2C26}"/>
              </a:ext>
            </a:extLst>
          </p:cNvPr>
          <p:cNvSpPr/>
          <p:nvPr/>
        </p:nvSpPr>
        <p:spPr>
          <a:xfrm>
            <a:off x="8710620" y="6581001"/>
            <a:ext cx="348138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 Am Coll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Cardiol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 2018, 13;71(6):670-687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C4B91D5-2C49-A742-AF80-3A2945D441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2924" y="5762831"/>
            <a:ext cx="3935317" cy="488933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06C5FD8F-494B-477F-9228-502114CA28E0}"/>
              </a:ext>
            </a:extLst>
          </p:cNvPr>
          <p:cNvGrpSpPr/>
          <p:nvPr/>
        </p:nvGrpSpPr>
        <p:grpSpPr>
          <a:xfrm>
            <a:off x="498601" y="1716628"/>
            <a:ext cx="5329879" cy="4118545"/>
            <a:chOff x="4407842" y="1819864"/>
            <a:chExt cx="4572000" cy="32889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C11110A-8762-2F49-8B51-7E136868AF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07842" y="1819864"/>
              <a:ext cx="4572000" cy="3288900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ABD6C7D-B5C8-4F71-83F2-7CFE6B39DDD5}"/>
                </a:ext>
              </a:extLst>
            </p:cNvPr>
            <p:cNvSpPr/>
            <p:nvPr/>
          </p:nvSpPr>
          <p:spPr>
            <a:xfrm>
              <a:off x="4407842" y="1962141"/>
              <a:ext cx="378691" cy="26293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CBE81CE-D6A1-4473-98D6-3D182AF49BC1}"/>
              </a:ext>
            </a:extLst>
          </p:cNvPr>
          <p:cNvGrpSpPr/>
          <p:nvPr/>
        </p:nvGrpSpPr>
        <p:grpSpPr>
          <a:xfrm>
            <a:off x="6096000" y="1837113"/>
            <a:ext cx="5084700" cy="3998060"/>
            <a:chOff x="164158" y="1882873"/>
            <a:chExt cx="4419326" cy="3225891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6960B84-50BC-43BC-A702-CC4B0F97189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4158" y="1882873"/>
              <a:ext cx="4419326" cy="3225891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72BB98B-7319-4C09-96E6-E61BAD995313}"/>
                </a:ext>
              </a:extLst>
            </p:cNvPr>
            <p:cNvSpPr/>
            <p:nvPr/>
          </p:nvSpPr>
          <p:spPr>
            <a:xfrm>
              <a:off x="187828" y="1962140"/>
              <a:ext cx="378691" cy="26293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277918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A4A946-1D7F-46C9-BF15-A39EBBD317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837" y="560124"/>
            <a:ext cx="11744325" cy="85725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ARMMS-T2D Remission at 7, 12-Years</a:t>
            </a:r>
            <a:br>
              <a:rPr lang="en-US" b="1" dirty="0"/>
            </a:br>
            <a:r>
              <a:rPr lang="en-US" sz="3100" b="1" dirty="0"/>
              <a:t>Alliance of Randomized Trials of Medicine vs. Metabolic Surgery in T2D</a:t>
            </a:r>
            <a:br>
              <a:rPr lang="en-US" b="1" dirty="0"/>
            </a:br>
            <a:r>
              <a:rPr lang="en-US" sz="2700" b="1" dirty="0"/>
              <a:t>STAMPEDE, CROSSROADS, TRIABETES, SLIMM-T2D Parent Trials</a:t>
            </a:r>
            <a:endParaRPr lang="en-US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714BB63-F60A-2C44-BEE2-FC95B266065E}"/>
              </a:ext>
            </a:extLst>
          </p:cNvPr>
          <p:cNvSpPr txBox="1"/>
          <p:nvPr/>
        </p:nvSpPr>
        <p:spPr>
          <a:xfrm>
            <a:off x="8865835" y="6581001"/>
            <a:ext cx="33489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Courcoulas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et al. </a:t>
            </a:r>
            <a:r>
              <a:rPr lang="en-US" sz="120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JAMA</a:t>
            </a:r>
            <a:r>
              <a:rPr lang="en-US" sz="1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2024;331(8):654-664 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BFD1C24-8DF6-FE45-A172-3B345DE6227C}"/>
              </a:ext>
            </a:extLst>
          </p:cNvPr>
          <p:cNvGrpSpPr/>
          <p:nvPr/>
        </p:nvGrpSpPr>
        <p:grpSpPr>
          <a:xfrm>
            <a:off x="223837" y="2031705"/>
            <a:ext cx="5289891" cy="4549296"/>
            <a:chOff x="223837" y="2031705"/>
            <a:chExt cx="5289891" cy="4549296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92AD1CA-57CC-144C-9EF2-957EF68EFDE9}"/>
                </a:ext>
              </a:extLst>
            </p:cNvPr>
            <p:cNvSpPr txBox="1"/>
            <p:nvPr/>
          </p:nvSpPr>
          <p:spPr>
            <a:xfrm>
              <a:off x="395698" y="2371726"/>
              <a:ext cx="20988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Diabetes Remission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F10ED45-1266-F64E-98B0-500968662489}"/>
                </a:ext>
              </a:extLst>
            </p:cNvPr>
            <p:cNvSpPr txBox="1"/>
            <p:nvPr/>
          </p:nvSpPr>
          <p:spPr>
            <a:xfrm>
              <a:off x="2984900" y="2371726"/>
              <a:ext cx="23821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Impact of Surgery Type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AB81BFC-1554-E54C-9550-6C3109436A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3837" y="2741058"/>
              <a:ext cx="2442567" cy="3839943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79AA23D-86B0-4D4C-BAAA-B90C94F663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38265" y="2741057"/>
              <a:ext cx="2675463" cy="3839943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9C20112-5AC1-324A-9773-2D27227FA800}"/>
                </a:ext>
              </a:extLst>
            </p:cNvPr>
            <p:cNvSpPr txBox="1"/>
            <p:nvPr/>
          </p:nvSpPr>
          <p:spPr>
            <a:xfrm>
              <a:off x="1852832" y="2031705"/>
              <a:ext cx="244695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Year 7 T2D Outcomes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58297C1-43FF-FA40-BA3E-DDDA69592FDF}"/>
              </a:ext>
            </a:extLst>
          </p:cNvPr>
          <p:cNvGrpSpPr/>
          <p:nvPr/>
        </p:nvGrpSpPr>
        <p:grpSpPr>
          <a:xfrm>
            <a:off x="6713023" y="2021765"/>
            <a:ext cx="5246959" cy="4549296"/>
            <a:chOff x="6713023" y="2031704"/>
            <a:chExt cx="5246959" cy="4549296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BB2216BC-7BB9-424D-8FD1-3BC7D3A53D6D}"/>
                </a:ext>
              </a:extLst>
            </p:cNvPr>
            <p:cNvGrpSpPr/>
            <p:nvPr/>
          </p:nvGrpSpPr>
          <p:grpSpPr>
            <a:xfrm>
              <a:off x="6845123" y="2031704"/>
              <a:ext cx="5114859" cy="4549296"/>
              <a:chOff x="6845123" y="2031704"/>
              <a:chExt cx="5114859" cy="4549296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2B3569A1-19BD-114D-8307-332E1E7536FB}"/>
                  </a:ext>
                </a:extLst>
              </p:cNvPr>
              <p:cNvGrpSpPr/>
              <p:nvPr/>
            </p:nvGrpSpPr>
            <p:grpSpPr>
              <a:xfrm>
                <a:off x="6845123" y="2031704"/>
                <a:ext cx="4971393" cy="709353"/>
                <a:chOff x="395698" y="2031705"/>
                <a:chExt cx="4971393" cy="709353"/>
              </a:xfrm>
            </p:grpSpPr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CB8B6A68-D0BA-6646-90BC-BFF61E59709B}"/>
                    </a:ext>
                  </a:extLst>
                </p:cNvPr>
                <p:cNvSpPr txBox="1"/>
                <p:nvPr/>
              </p:nvSpPr>
              <p:spPr>
                <a:xfrm>
                  <a:off x="395698" y="2371726"/>
                  <a:ext cx="209884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Diabetes Remission</a:t>
                  </a:r>
                </a:p>
              </p:txBody>
            </p:sp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8387FD32-7930-3A42-9BDB-6597AFF5335F}"/>
                    </a:ext>
                  </a:extLst>
                </p:cNvPr>
                <p:cNvSpPr txBox="1"/>
                <p:nvPr/>
              </p:nvSpPr>
              <p:spPr>
                <a:xfrm>
                  <a:off x="2984900" y="2371726"/>
                  <a:ext cx="238219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Impact of Surgery Type</a:t>
                  </a:r>
                </a:p>
              </p:txBody>
            </p:sp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69729537-4093-5248-96A5-35F54A5FAF87}"/>
                    </a:ext>
                  </a:extLst>
                </p:cNvPr>
                <p:cNvSpPr txBox="1"/>
                <p:nvPr/>
              </p:nvSpPr>
              <p:spPr>
                <a:xfrm>
                  <a:off x="1852832" y="2031705"/>
                  <a:ext cx="2576796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Year 12 T2D Outcomes</a:t>
                  </a:r>
                </a:p>
              </p:txBody>
            </p:sp>
          </p:grpSp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1E469E1F-8FA1-004B-B44A-A76FC877C9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284518" y="2741056"/>
                <a:ext cx="2675464" cy="3839944"/>
              </a:xfrm>
              <a:prstGeom prst="rect">
                <a:avLst/>
              </a:prstGeom>
            </p:spPr>
          </p:pic>
        </p:grp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7D995B74-C1EB-FF49-8ABB-4E564F7A8FC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713023" y="2731116"/>
              <a:ext cx="2363043" cy="3839945"/>
            </a:xfrm>
            <a:prstGeom prst="rect">
              <a:avLst/>
            </a:prstGeom>
          </p:spPr>
        </p:pic>
      </p:grp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A7B919F-661B-7146-85CC-7672C64C0E21}"/>
              </a:ext>
            </a:extLst>
          </p:cNvPr>
          <p:cNvCxnSpPr/>
          <p:nvPr/>
        </p:nvCxnSpPr>
        <p:spPr>
          <a:xfrm>
            <a:off x="6095999" y="2231759"/>
            <a:ext cx="0" cy="4487741"/>
          </a:xfrm>
          <a:prstGeom prst="line">
            <a:avLst/>
          </a:prstGeom>
          <a:ln w="412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D6A414A1-0D0B-6662-0174-D9C567E2C482}"/>
              </a:ext>
            </a:extLst>
          </p:cNvPr>
          <p:cNvSpPr txBox="1"/>
          <p:nvPr/>
        </p:nvSpPr>
        <p:spPr>
          <a:xfrm>
            <a:off x="436652" y="6488663"/>
            <a:ext cx="196560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WL	-8.3%		-19.9%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A1c	-0.2		-1.6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4CF727-C5C5-13BF-8F23-8AA4403F26E3}"/>
              </a:ext>
            </a:extLst>
          </p:cNvPr>
          <p:cNvSpPr txBox="1"/>
          <p:nvPr/>
        </p:nvSpPr>
        <p:spPr>
          <a:xfrm>
            <a:off x="6942454" y="6468785"/>
            <a:ext cx="20008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WL	-10.8%		-19.3%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A1c	-0.3		-1.4</a:t>
            </a:r>
          </a:p>
        </p:txBody>
      </p:sp>
    </p:spTree>
    <p:extLst>
      <p:ext uri="{BB962C8B-B14F-4D97-AF65-F5344CB8AC3E}">
        <p14:creationId xmlns:p14="http://schemas.microsoft.com/office/powerpoint/2010/main" val="26853241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7BCAE78-C4BA-C94B-98A3-70588C1A6787}"/>
              </a:ext>
            </a:extLst>
          </p:cNvPr>
          <p:cNvSpPr txBox="1"/>
          <p:nvPr/>
        </p:nvSpPr>
        <p:spPr>
          <a:xfrm>
            <a:off x="1" y="782769"/>
            <a:ext cx="12191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Predictors of T2D Remission after MBS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FD6F722-ED44-98C5-D1AB-DC4AB36753A9}"/>
              </a:ext>
            </a:extLst>
          </p:cNvPr>
          <p:cNvGrpSpPr/>
          <p:nvPr/>
        </p:nvGrpSpPr>
        <p:grpSpPr>
          <a:xfrm>
            <a:off x="192986" y="2106844"/>
            <a:ext cx="7739855" cy="3572241"/>
            <a:chOff x="394464" y="2168837"/>
            <a:chExt cx="7739855" cy="3572241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5D50FA05-C49B-9D4B-86FB-CAAA769268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4464" y="2168837"/>
              <a:ext cx="7739855" cy="3572241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219E91B-2131-BC4F-A1B4-31FE4831221D}"/>
                </a:ext>
              </a:extLst>
            </p:cNvPr>
            <p:cNvSpPr/>
            <p:nvPr/>
          </p:nvSpPr>
          <p:spPr>
            <a:xfrm>
              <a:off x="456647" y="5083730"/>
              <a:ext cx="7400065" cy="247687"/>
            </a:xfrm>
            <a:prstGeom prst="rect">
              <a:avLst/>
            </a:prstGeom>
            <a:solidFill>
              <a:srgbClr val="00B050">
                <a:alpha val="10652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rsseit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920F6DF-4DEA-AA42-AF5F-BF2BA54B7C5A}"/>
                </a:ext>
              </a:extLst>
            </p:cNvPr>
            <p:cNvSpPr/>
            <p:nvPr/>
          </p:nvSpPr>
          <p:spPr>
            <a:xfrm>
              <a:off x="456647" y="3371793"/>
              <a:ext cx="7400065" cy="626770"/>
            </a:xfrm>
            <a:prstGeom prst="rect">
              <a:avLst/>
            </a:prstGeom>
            <a:solidFill>
              <a:srgbClr val="00B050">
                <a:alpha val="10652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rsseit"/>
                <a:ea typeface="+mn-ea"/>
                <a:cs typeface="+mn-cs"/>
              </a:endParaRP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3AB2B718-8481-219B-C9BF-4C0123F345FF}"/>
              </a:ext>
            </a:extLst>
          </p:cNvPr>
          <p:cNvSpPr/>
          <p:nvPr/>
        </p:nvSpPr>
        <p:spPr>
          <a:xfrm>
            <a:off x="9222463" y="6076253"/>
            <a:ext cx="296953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JAMA. 2014;311(22):2297-2304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 Am Coll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Cardiol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 2018; 13;71(6):670-687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Diabetes Care. 2021; 44(2): 321–325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Diabetes Care 2022;45(1):92–99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E2D270-8023-CEDD-1602-C1004CBE8103}"/>
              </a:ext>
            </a:extLst>
          </p:cNvPr>
          <p:cNvSpPr txBox="1"/>
          <p:nvPr/>
        </p:nvSpPr>
        <p:spPr>
          <a:xfrm>
            <a:off x="7995024" y="2413076"/>
            <a:ext cx="462613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T2DM Remission Predictors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Weight loss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Shorter T2DM duration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Good pre-op control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Not on insulin</a:t>
            </a:r>
          </a:p>
          <a:p>
            <a:pPr marL="182563" marR="0" lvl="0" indent="-18256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Younger age </a:t>
            </a:r>
          </a:p>
          <a:p>
            <a:pPr marL="182563" marR="0" lvl="0" indent="-18256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Smaller waist circumference</a:t>
            </a:r>
          </a:p>
          <a:p>
            <a:pPr marL="182563" marR="0" lvl="0" indent="-18256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Presence of NAFLD</a:t>
            </a:r>
          </a:p>
        </p:txBody>
      </p:sp>
    </p:spTree>
    <p:extLst>
      <p:ext uri="{BB962C8B-B14F-4D97-AF65-F5344CB8AC3E}">
        <p14:creationId xmlns:p14="http://schemas.microsoft.com/office/powerpoint/2010/main" val="32647173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A4A946-1D7F-46C9-BF15-A39EBBD317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837" y="811836"/>
            <a:ext cx="11744325" cy="857250"/>
          </a:xfrm>
        </p:spPr>
        <p:txBody>
          <a:bodyPr>
            <a:normAutofit/>
          </a:bodyPr>
          <a:lstStyle/>
          <a:p>
            <a:r>
              <a:rPr lang="en-US" b="1" dirty="0"/>
              <a:t>T2D Complications 10 years Post-RYGB, BPD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B10BFFE-37E0-E24F-B963-2913233726DB}"/>
              </a:ext>
            </a:extLst>
          </p:cNvPr>
          <p:cNvSpPr/>
          <p:nvPr/>
        </p:nvSpPr>
        <p:spPr>
          <a:xfrm>
            <a:off x="8994508" y="6569880"/>
            <a:ext cx="303858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Mingrone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G et al. Lancet 2021; 397: 293–304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CA04D5A-FD7A-D24A-D27D-44C26C8EE6C0}"/>
              </a:ext>
            </a:extLst>
          </p:cNvPr>
          <p:cNvGrpSpPr>
            <a:grpSpLocks noChangeAspect="1"/>
          </p:cNvGrpSpPr>
          <p:nvPr/>
        </p:nvGrpSpPr>
        <p:grpSpPr>
          <a:xfrm>
            <a:off x="7524411" y="2021428"/>
            <a:ext cx="4665995" cy="3474720"/>
            <a:chOff x="5587808" y="1360797"/>
            <a:chExt cx="6511969" cy="4641541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7DC114DA-49C5-4944-9EEA-FCD633072238}"/>
                </a:ext>
              </a:extLst>
            </p:cNvPr>
            <p:cNvGrpSpPr/>
            <p:nvPr/>
          </p:nvGrpSpPr>
          <p:grpSpPr>
            <a:xfrm>
              <a:off x="6096000" y="1564595"/>
              <a:ext cx="5937097" cy="4437743"/>
              <a:chOff x="6096000" y="1564595"/>
              <a:chExt cx="5937097" cy="4437743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B6859A71-F645-D042-B03F-3C129A787C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096000" y="1564595"/>
                <a:ext cx="5937097" cy="4437743"/>
              </a:xfrm>
              <a:prstGeom prst="rect">
                <a:avLst/>
              </a:prstGeom>
            </p:spPr>
          </p:pic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10BA94A8-400D-6040-93E9-56A14722DBA5}"/>
                  </a:ext>
                </a:extLst>
              </p:cNvPr>
              <p:cNvSpPr/>
              <p:nvPr/>
            </p:nvSpPr>
            <p:spPr>
              <a:xfrm>
                <a:off x="6096000" y="1564595"/>
                <a:ext cx="272143" cy="31319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F62BD63-453C-8A4F-9109-E8DE738DB763}"/>
                </a:ext>
              </a:extLst>
            </p:cNvPr>
            <p:cNvSpPr txBox="1"/>
            <p:nvPr/>
          </p:nvSpPr>
          <p:spPr>
            <a:xfrm>
              <a:off x="5587808" y="1360797"/>
              <a:ext cx="6511969" cy="60520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            T2D Complications at 10 Years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04C218B-F247-F318-7528-AFEC25ECE3B4}"/>
              </a:ext>
            </a:extLst>
          </p:cNvPr>
          <p:cNvGrpSpPr>
            <a:grpSpLocks noChangeAspect="1"/>
          </p:cNvGrpSpPr>
          <p:nvPr/>
        </p:nvGrpSpPr>
        <p:grpSpPr>
          <a:xfrm>
            <a:off x="4052463" y="2357272"/>
            <a:ext cx="3805738" cy="3383280"/>
            <a:chOff x="149100" y="2386816"/>
            <a:chExt cx="3151519" cy="280168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132DD86-F640-A9B5-14E4-9A8FA7B646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9100" y="2719620"/>
              <a:ext cx="3151519" cy="246888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228437E-FA34-1B5B-9193-AB93EA63BB5B}"/>
                </a:ext>
              </a:extLst>
            </p:cNvPr>
            <p:cNvSpPr txBox="1"/>
            <p:nvPr/>
          </p:nvSpPr>
          <p:spPr>
            <a:xfrm>
              <a:off x="1234440" y="2386816"/>
              <a:ext cx="12856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A1c Change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984F6DF-FDAC-4993-5A9A-EEB060A42916}"/>
              </a:ext>
            </a:extLst>
          </p:cNvPr>
          <p:cNvGrpSpPr>
            <a:grpSpLocks noChangeAspect="1"/>
          </p:cNvGrpSpPr>
          <p:nvPr/>
        </p:nvGrpSpPr>
        <p:grpSpPr>
          <a:xfrm>
            <a:off x="99741" y="2276259"/>
            <a:ext cx="3805738" cy="3383280"/>
            <a:chOff x="3370962" y="2386816"/>
            <a:chExt cx="3151519" cy="280168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40EFDB7-8EA8-F7A7-244E-0B16429FCD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70962" y="2719620"/>
              <a:ext cx="3151519" cy="246888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483C646-A6F8-122E-7176-A1410C50FDF9}"/>
                </a:ext>
              </a:extLst>
            </p:cNvPr>
            <p:cNvSpPr txBox="1"/>
            <p:nvPr/>
          </p:nvSpPr>
          <p:spPr>
            <a:xfrm>
              <a:off x="4385959" y="2386816"/>
              <a:ext cx="16257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Weight Change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706942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73AAA4A-D8D3-AC44-8500-CE88A17A6684}"/>
              </a:ext>
            </a:extLst>
          </p:cNvPr>
          <p:cNvSpPr txBox="1"/>
          <p:nvPr/>
        </p:nvSpPr>
        <p:spPr>
          <a:xfrm>
            <a:off x="0" y="236908"/>
            <a:ext cx="121920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Cardiovascular Outcomes in Type 2 Diabetes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Comparison of Gastric Bypass, Sleeve Gastrectomy, and Usual Care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AA538B-330C-6B47-A819-C337AF54EA0D}"/>
              </a:ext>
            </a:extLst>
          </p:cNvPr>
          <p:cNvSpPr txBox="1"/>
          <p:nvPr/>
        </p:nvSpPr>
        <p:spPr>
          <a:xfrm>
            <a:off x="9854651" y="6581001"/>
            <a:ext cx="23954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Diabetes Care 2021;44:2552–2563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CECF259-F232-CC41-90EB-EB31C191980E}"/>
              </a:ext>
            </a:extLst>
          </p:cNvPr>
          <p:cNvSpPr txBox="1"/>
          <p:nvPr/>
        </p:nvSpPr>
        <p:spPr>
          <a:xfrm>
            <a:off x="1247955" y="5817632"/>
            <a:ext cx="981038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RYGB may be associated with greater weight loss, better glycemic control, and lower risk of MACE and nephropathy vs. sleeve gastrectomy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06B28DF-9F03-224D-B78A-B6A904D67B47}"/>
              </a:ext>
            </a:extLst>
          </p:cNvPr>
          <p:cNvGrpSpPr/>
          <p:nvPr/>
        </p:nvGrpSpPr>
        <p:grpSpPr>
          <a:xfrm>
            <a:off x="839993" y="1543352"/>
            <a:ext cx="9953902" cy="4221090"/>
            <a:chOff x="1171298" y="1437334"/>
            <a:chExt cx="9091752" cy="3801416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7D06D9E2-3168-3042-BFC0-101F966B5D9C}"/>
                </a:ext>
              </a:extLst>
            </p:cNvPr>
            <p:cNvGrpSpPr/>
            <p:nvPr/>
          </p:nvGrpSpPr>
          <p:grpSpPr>
            <a:xfrm>
              <a:off x="1171298" y="1437334"/>
              <a:ext cx="9091752" cy="3801416"/>
              <a:chOff x="1171298" y="1437334"/>
              <a:chExt cx="9091752" cy="3801416"/>
            </a:xfrm>
          </p:grpSpPr>
          <p:pic>
            <p:nvPicPr>
              <p:cNvPr id="2" name="Picture 1">
                <a:extLst>
                  <a:ext uri="{FF2B5EF4-FFF2-40B4-BE49-F238E27FC236}">
                    <a16:creationId xmlns:a16="http://schemas.microsoft.com/office/drawing/2014/main" id="{B7899DD9-6A68-4745-B8CD-F6064B96BD6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171298" y="1437334"/>
                <a:ext cx="9091752" cy="3801416"/>
              </a:xfrm>
              <a:prstGeom prst="rect">
                <a:avLst/>
              </a:prstGeom>
            </p:spPr>
          </p:pic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FD0EAD3-C53B-1147-9891-4397E8CEF4AA}"/>
                  </a:ext>
                </a:extLst>
              </p:cNvPr>
              <p:cNvSpPr txBox="1"/>
              <p:nvPr/>
            </p:nvSpPr>
            <p:spPr>
              <a:xfrm>
                <a:off x="7419703" y="1817805"/>
                <a:ext cx="273884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all-cause mortality, myocardial infarction, and ischemic stroke 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BC909D3-88C5-6C43-8C85-4123ADE9B083}"/>
                </a:ext>
              </a:extLst>
            </p:cNvPr>
            <p:cNvSpPr txBox="1"/>
            <p:nvPr/>
          </p:nvSpPr>
          <p:spPr>
            <a:xfrm>
              <a:off x="3596639" y="1817805"/>
              <a:ext cx="2738847" cy="7483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coronary artery events, cerebrovascular events, heart failure, atrial fibrillation, nephropathy, and all-cause mortality 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2D8DF465-CC73-8476-4AC6-1357409E6F2B}"/>
              </a:ext>
            </a:extLst>
          </p:cNvPr>
          <p:cNvSpPr txBox="1"/>
          <p:nvPr/>
        </p:nvSpPr>
        <p:spPr>
          <a:xfrm>
            <a:off x="10452968" y="4010209"/>
            <a:ext cx="681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RYGB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008DBDC-8535-DF11-7857-3F08AFBDF24A}"/>
              </a:ext>
            </a:extLst>
          </p:cNvPr>
          <p:cNvSpPr txBox="1"/>
          <p:nvPr/>
        </p:nvSpPr>
        <p:spPr>
          <a:xfrm>
            <a:off x="10452967" y="3727138"/>
            <a:ext cx="436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488F76D-B2CD-A72C-23EA-925805E1E57C}"/>
              </a:ext>
            </a:extLst>
          </p:cNvPr>
          <p:cNvSpPr txBox="1"/>
          <p:nvPr/>
        </p:nvSpPr>
        <p:spPr>
          <a:xfrm>
            <a:off x="10447203" y="3334873"/>
            <a:ext cx="877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Control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2217709-9886-9D73-616D-BF925B662227}"/>
              </a:ext>
            </a:extLst>
          </p:cNvPr>
          <p:cNvSpPr txBox="1"/>
          <p:nvPr/>
        </p:nvSpPr>
        <p:spPr>
          <a:xfrm>
            <a:off x="5862709" y="3727138"/>
            <a:ext cx="681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RYGB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246CB47-5BC6-45CD-8D2B-EAFEE20BCF2A}"/>
              </a:ext>
            </a:extLst>
          </p:cNvPr>
          <p:cNvSpPr txBox="1"/>
          <p:nvPr/>
        </p:nvSpPr>
        <p:spPr>
          <a:xfrm>
            <a:off x="5868473" y="3145021"/>
            <a:ext cx="436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A1D329F-B4BA-A3A1-1D58-D4DC62E365CD}"/>
              </a:ext>
            </a:extLst>
          </p:cNvPr>
          <p:cNvSpPr txBox="1"/>
          <p:nvPr/>
        </p:nvSpPr>
        <p:spPr>
          <a:xfrm>
            <a:off x="4994607" y="2590971"/>
            <a:ext cx="877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Control</a:t>
            </a:r>
          </a:p>
        </p:txBody>
      </p:sp>
    </p:spTree>
    <p:extLst>
      <p:ext uri="{BB962C8B-B14F-4D97-AF65-F5344CB8AC3E}">
        <p14:creationId xmlns:p14="http://schemas.microsoft.com/office/powerpoint/2010/main" val="900839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73AAA4A-D8D3-AC44-8500-CE88A17A6684}"/>
              </a:ext>
            </a:extLst>
          </p:cNvPr>
          <p:cNvSpPr txBox="1"/>
          <p:nvPr/>
        </p:nvSpPr>
        <p:spPr>
          <a:xfrm>
            <a:off x="1354609" y="409761"/>
            <a:ext cx="94827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Bariatric Surgery in T2D - Associated with Lower Mortality and MACE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AA538B-330C-6B47-A819-C337AF54EA0D}"/>
              </a:ext>
            </a:extLst>
          </p:cNvPr>
          <p:cNvSpPr txBox="1"/>
          <p:nvPr/>
        </p:nvSpPr>
        <p:spPr>
          <a:xfrm>
            <a:off x="112311" y="6496607"/>
            <a:ext cx="21754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JAMA. 2019;322(13):1271-1282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6ED4D88-E635-A543-9415-27108C64DC16}"/>
              </a:ext>
            </a:extLst>
          </p:cNvPr>
          <p:cNvGrpSpPr/>
          <p:nvPr/>
        </p:nvGrpSpPr>
        <p:grpSpPr>
          <a:xfrm>
            <a:off x="639764" y="1810380"/>
            <a:ext cx="4674974" cy="3287368"/>
            <a:chOff x="-126999" y="2051301"/>
            <a:chExt cx="4674974" cy="3287368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6DDCCA85-DC45-48D8-8A3F-00CBFBA761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126999" y="2086240"/>
              <a:ext cx="4674974" cy="325242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5AE1E75-E78C-A543-81CF-095F728FA2CC}"/>
                </a:ext>
              </a:extLst>
            </p:cNvPr>
            <p:cNvSpPr txBox="1"/>
            <p:nvPr/>
          </p:nvSpPr>
          <p:spPr>
            <a:xfrm>
              <a:off x="100016" y="2051301"/>
              <a:ext cx="355994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                            All-Cause Mortality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A87B106-3474-804B-8087-B9C6D34D7E0C}"/>
              </a:ext>
            </a:extLst>
          </p:cNvPr>
          <p:cNvGrpSpPr/>
          <p:nvPr/>
        </p:nvGrpSpPr>
        <p:grpSpPr>
          <a:xfrm>
            <a:off x="5196519" y="1855751"/>
            <a:ext cx="5567741" cy="3894737"/>
            <a:chOff x="4395574" y="1977377"/>
            <a:chExt cx="4572000" cy="319969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4BB6417-055F-4068-BE4D-29916980EA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95574" y="2009437"/>
              <a:ext cx="4572000" cy="3167632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8D1B3A9-478F-8548-9085-7EE1BC9F673B}"/>
                </a:ext>
              </a:extLst>
            </p:cNvPr>
            <p:cNvSpPr txBox="1"/>
            <p:nvPr/>
          </p:nvSpPr>
          <p:spPr>
            <a:xfrm>
              <a:off x="4909509" y="1977377"/>
              <a:ext cx="3928952" cy="30342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                      Primary MACE Composite Outcome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717615C6-503C-4C2C-8638-C78A6B9C783E}"/>
              </a:ext>
            </a:extLst>
          </p:cNvPr>
          <p:cNvSpPr txBox="1"/>
          <p:nvPr/>
        </p:nvSpPr>
        <p:spPr>
          <a:xfrm>
            <a:off x="1133272" y="5498328"/>
            <a:ext cx="686894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MACE composite of 6 outcomes: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First occurrence of coronary artery events, cerebrovascular events, heart failure, atrial fibrillation, nephropathy, and all-cause mortality</a:t>
            </a:r>
          </a:p>
        </p:txBody>
      </p:sp>
    </p:spTree>
    <p:extLst>
      <p:ext uri="{BB962C8B-B14F-4D97-AF65-F5344CB8AC3E}">
        <p14:creationId xmlns:p14="http://schemas.microsoft.com/office/powerpoint/2010/main" val="28012741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2" descr="May be an image of map and text that says &quot;ASCEND Asociación Costarricense Endocrinología&quot;">
            <a:extLst>
              <a:ext uri="{FF2B5EF4-FFF2-40B4-BE49-F238E27FC236}">
                <a16:creationId xmlns:a16="http://schemas.microsoft.com/office/drawing/2014/main" id="{341359DF-5A4D-033A-1A5B-3D1C300D946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599" y="2573383"/>
            <a:ext cx="1008017" cy="1008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rsseit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5385B2C-6F75-2142-9963-C85EA49E5BA3}"/>
              </a:ext>
            </a:extLst>
          </p:cNvPr>
          <p:cNvSpPr txBox="1"/>
          <p:nvPr/>
        </p:nvSpPr>
        <p:spPr>
          <a:xfrm>
            <a:off x="316661" y="984537"/>
            <a:ext cx="11558677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rsseit"/>
                <a:ea typeface="+mn-ea"/>
                <a:cs typeface="+mn-cs"/>
              </a:rPr>
              <a:t>Disclosures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rssei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rsseit"/>
                <a:ea typeface="+mn-ea"/>
                <a:cs typeface="+mn-cs"/>
              </a:rPr>
              <a:t>Consultant/Advisory Boards: Novo Nordisk, Boehringer Ingelheim, and Eli Lilly and Company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C658BA9-DC31-3FF2-C68C-919142AD5F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0515" y="6047742"/>
            <a:ext cx="2759765" cy="631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5103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A4A946-1D7F-46C9-BF15-A39EBBD317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837" y="577052"/>
            <a:ext cx="11744325" cy="857250"/>
          </a:xfrm>
        </p:spPr>
        <p:txBody>
          <a:bodyPr>
            <a:noAutofit/>
          </a:bodyPr>
          <a:lstStyle/>
          <a:p>
            <a:r>
              <a:rPr lang="en-US" b="1" dirty="0"/>
              <a:t>Swedish Obesity Study</a:t>
            </a:r>
            <a:br>
              <a:rPr lang="en-US" b="1" dirty="0"/>
            </a:br>
            <a:r>
              <a:rPr lang="en-US" sz="3200" b="1" dirty="0"/>
              <a:t>Cardiovascular Mortality at 30 Years by Presence of T2D</a:t>
            </a:r>
            <a:endParaRPr lang="en-US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714BB63-F60A-2C44-BEE2-FC95B266065E}"/>
              </a:ext>
            </a:extLst>
          </p:cNvPr>
          <p:cNvSpPr txBox="1"/>
          <p:nvPr/>
        </p:nvSpPr>
        <p:spPr>
          <a:xfrm>
            <a:off x="8159999" y="6581001"/>
            <a:ext cx="40320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Andersson-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Assarsson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et al. Presented at ADA 2023, San Diego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21BFD8-CC35-8747-A769-B5BE5F445D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857" y="1828800"/>
            <a:ext cx="10998286" cy="4752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5246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BAA870A-697C-6E57-7C6A-D88FE1977EF3}"/>
              </a:ext>
            </a:extLst>
          </p:cNvPr>
          <p:cNvSpPr txBox="1"/>
          <p:nvPr/>
        </p:nvSpPr>
        <p:spPr>
          <a:xfrm>
            <a:off x="5473149" y="2090172"/>
            <a:ext cx="627932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vOT7b515deb"/>
                <a:ea typeface="+mn-ea"/>
                <a:cs typeface="+mn-cs"/>
              </a:rPr>
              <a:t>Metabolic surgery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vOT7b515deb"/>
                <a:ea typeface="+mn-ea"/>
                <a:cs typeface="+mn-cs"/>
              </a:rPr>
              <a:t>should be a recommended option to treat type 2 diabetes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vOT7b515deb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vOT7b515deb"/>
                <a:ea typeface="+mn-ea"/>
                <a:cs typeface="+mn-cs"/>
              </a:rPr>
              <a:t>in adults with BMI 35.0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vOT7b515deb+20"/>
                <a:ea typeface="+mn-ea"/>
                <a:cs typeface="+mn-cs"/>
              </a:rPr>
              <a:t>–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vOT7b515deb"/>
                <a:ea typeface="+mn-ea"/>
                <a:cs typeface="+mn-cs"/>
              </a:rPr>
              <a:t>39.9 kg/m2 (32.5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vOT7b515deb+20"/>
                <a:ea typeface="+mn-ea"/>
                <a:cs typeface="+mn-cs"/>
              </a:rPr>
              <a:t>–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vOT7b515deb"/>
                <a:ea typeface="+mn-ea"/>
                <a:cs typeface="+mn-cs"/>
              </a:rPr>
              <a:t>37.4 kg/m2 in Asian American individuals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vOT7b515deb"/>
                <a:ea typeface="+mn-ea"/>
                <a:cs typeface="+mn-cs"/>
              </a:rPr>
              <a:t>) who do not achieve durable weight loss with nonsurgical methods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828A5E-AC3F-CDAE-3763-105DB37763DC}"/>
              </a:ext>
            </a:extLst>
          </p:cNvPr>
          <p:cNvSpPr txBox="1"/>
          <p:nvPr/>
        </p:nvSpPr>
        <p:spPr>
          <a:xfrm>
            <a:off x="5473149" y="4568072"/>
            <a:ext cx="627932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vOT7b515deb"/>
                <a:ea typeface="+mn-ea"/>
                <a:cs typeface="+mn-cs"/>
              </a:rPr>
              <a:t>Metabolic surgery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vOT7b515deb"/>
                <a:ea typeface="+mn-ea"/>
                <a:cs typeface="+mn-cs"/>
              </a:rPr>
              <a:t>may be considered as an option to treat type 2 diabetes in adults with BMI 30.0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vOT7b515deb+20"/>
                <a:ea typeface="+mn-ea"/>
                <a:cs typeface="+mn-cs"/>
              </a:rPr>
              <a:t>–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vOT7b515deb"/>
                <a:ea typeface="+mn-ea"/>
                <a:cs typeface="+mn-cs"/>
              </a:rPr>
              <a:t>34.9 kg/m2 (27.5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vOT7b515deb+20"/>
                <a:ea typeface="+mn-ea"/>
                <a:cs typeface="+mn-cs"/>
              </a:rPr>
              <a:t>–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vOT7b515deb"/>
                <a:ea typeface="+mn-ea"/>
                <a:cs typeface="+mn-cs"/>
              </a:rPr>
              <a:t>32.4 kg/m2 in Asian American individuals)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vOT7b515deb"/>
                <a:ea typeface="+mn-ea"/>
                <a:cs typeface="+mn-cs"/>
              </a:rPr>
              <a:t>who do not achieve durable weight loss with nonsurgical methods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7A097E-46DB-E8FC-C4F6-692FDD27B5C0}"/>
              </a:ext>
            </a:extLst>
          </p:cNvPr>
          <p:cNvSpPr txBox="1"/>
          <p:nvPr/>
        </p:nvSpPr>
        <p:spPr>
          <a:xfrm>
            <a:off x="5473149" y="350936"/>
            <a:ext cx="57400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ADA Standards of Care 2023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vOTd0703ba9"/>
                <a:ea typeface="+mn-ea"/>
                <a:cs typeface="+mn-cs"/>
              </a:rPr>
              <a:t>Obesity and Weight Management for the Prevention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vOTd0703ba9"/>
                <a:ea typeface="+mn-ea"/>
                <a:cs typeface="+mn-cs"/>
              </a:rPr>
              <a:t>and Treatment of Type 2 Diabetes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D72B2BE-4514-6E23-4B48-6EB277FC00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529" y="248735"/>
            <a:ext cx="4715565" cy="6360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1209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B4A72729-8CE7-9779-1434-9230ABC05418}"/>
              </a:ext>
            </a:extLst>
          </p:cNvPr>
          <p:cNvGrpSpPr/>
          <p:nvPr/>
        </p:nvGrpSpPr>
        <p:grpSpPr>
          <a:xfrm>
            <a:off x="2076832" y="2634326"/>
            <a:ext cx="3872135" cy="955920"/>
            <a:chOff x="2076832" y="2634326"/>
            <a:chExt cx="3872135" cy="955920"/>
          </a:xfrm>
          <a:gradFill flip="none" rotWithShape="1">
            <a:gsLst>
              <a:gs pos="64000">
                <a:srgbClr val="D52A1E">
                  <a:lumMod val="95097"/>
                  <a:lumOff val="4903"/>
                </a:srgbClr>
              </a:gs>
              <a:gs pos="100000">
                <a:schemeClr val="accent2">
                  <a:lumMod val="60000"/>
                </a:schemeClr>
              </a:gs>
            </a:gsLst>
            <a:lin ang="16200000" scaled="0"/>
            <a:tileRect/>
          </a:gradFill>
        </p:grpSpPr>
        <p:sp>
          <p:nvSpPr>
            <p:cNvPr id="2" name="Right Arrow 1">
              <a:extLst>
                <a:ext uri="{FF2B5EF4-FFF2-40B4-BE49-F238E27FC236}">
                  <a16:creationId xmlns:a16="http://schemas.microsoft.com/office/drawing/2014/main" id="{0EA2A8AF-4A39-61FF-4E21-6F7BB36B4A95}"/>
                </a:ext>
              </a:extLst>
            </p:cNvPr>
            <p:cNvSpPr/>
            <p:nvPr/>
          </p:nvSpPr>
          <p:spPr>
            <a:xfrm rot="21098558">
              <a:off x="3840814" y="2942214"/>
              <a:ext cx="2108153" cy="243039"/>
            </a:xfrm>
            <a:prstGeom prst="rightArrow">
              <a:avLst/>
            </a:prstGeom>
            <a:grpFill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Wingdings"/>
                  <a:cs typeface="Wingdings"/>
                  <a:sym typeface="Wingdings"/>
                </a:rPr>
                <a:t>LIPOLYSIS</a:t>
              </a: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3" name="Right Arrow 2">
              <a:extLst>
                <a:ext uri="{FF2B5EF4-FFF2-40B4-BE49-F238E27FC236}">
                  <a16:creationId xmlns:a16="http://schemas.microsoft.com/office/drawing/2014/main" id="{414F66A8-6995-1652-160A-6E7E7DE116F4}"/>
                </a:ext>
              </a:extLst>
            </p:cNvPr>
            <p:cNvSpPr/>
            <p:nvPr/>
          </p:nvSpPr>
          <p:spPr>
            <a:xfrm rot="638728">
              <a:off x="2726245" y="3343009"/>
              <a:ext cx="2838943" cy="247237"/>
            </a:xfrm>
            <a:prstGeom prst="rightArrow">
              <a:avLst/>
            </a:prstGeom>
            <a:grpFill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Wingdings"/>
                  <a:cs typeface="Wingdings"/>
                  <a:sym typeface="Wingdings"/>
                </a:rPr>
                <a:t></a:t>
              </a: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GASTRIC EMPTYING</a:t>
              </a:r>
              <a:endParaRPr kumimoji="0" lang="en-US" sz="10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4" name="Right Arrow 3">
              <a:extLst>
                <a:ext uri="{FF2B5EF4-FFF2-40B4-BE49-F238E27FC236}">
                  <a16:creationId xmlns:a16="http://schemas.microsoft.com/office/drawing/2014/main" id="{0F2AD18A-E8EF-F292-7A8C-F1FF87482982}"/>
                </a:ext>
              </a:extLst>
            </p:cNvPr>
            <p:cNvSpPr/>
            <p:nvPr/>
          </p:nvSpPr>
          <p:spPr>
            <a:xfrm rot="20096906">
              <a:off x="3689407" y="2634326"/>
              <a:ext cx="2085269" cy="246733"/>
            </a:xfrm>
            <a:prstGeom prst="rightArrow">
              <a:avLst/>
            </a:prstGeom>
            <a:solidFill>
              <a:srgbClr val="C00000"/>
            </a:solidFill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GIP/GLP-1 RA</a:t>
              </a:r>
              <a:endParaRPr kumimoji="0" lang="en-US" sz="100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35" name="Rounded Rectangle 34">
              <a:extLst>
                <a:ext uri="{FF2B5EF4-FFF2-40B4-BE49-F238E27FC236}">
                  <a16:creationId xmlns:a16="http://schemas.microsoft.com/office/drawing/2014/main" id="{CD77C166-1A26-A279-E48E-A49CDB783BFD}"/>
                </a:ext>
              </a:extLst>
            </p:cNvPr>
            <p:cNvSpPr/>
            <p:nvPr/>
          </p:nvSpPr>
          <p:spPr>
            <a:xfrm>
              <a:off x="2076832" y="2981764"/>
              <a:ext cx="1934200" cy="530352"/>
            </a:xfrm>
            <a:prstGeom prst="roundRect">
              <a:avLst/>
            </a:prstGeom>
            <a:grpFill/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Tirzepatide</a:t>
              </a:r>
            </a:p>
          </p:txBody>
        </p:sp>
      </p:grpSp>
      <p:sp>
        <p:nvSpPr>
          <p:cNvPr id="5" name="Title 1">
            <a:extLst>
              <a:ext uri="{FF2B5EF4-FFF2-40B4-BE49-F238E27FC236}">
                <a16:creationId xmlns:a16="http://schemas.microsoft.com/office/drawing/2014/main" id="{E6D80E1E-D60A-EEC0-F98F-84D8A454DB7C}"/>
              </a:ext>
            </a:extLst>
          </p:cNvPr>
          <p:cNvSpPr txBox="1">
            <a:spLocks/>
          </p:cNvSpPr>
          <p:nvPr/>
        </p:nvSpPr>
        <p:spPr>
          <a:xfrm>
            <a:off x="0" y="38134"/>
            <a:ext cx="11948160" cy="9906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5A98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FDA-Approved Anti-Obesity Medications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" b="1" i="0" u="none" strike="noStrike" kern="1200" cap="none" spc="0" normalizeH="0" baseline="0" noProof="0" dirty="0">
              <a:ln>
                <a:noFill/>
              </a:ln>
              <a:solidFill>
                <a:srgbClr val="005A98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30000" noProof="0" dirty="0">
                <a:ln>
                  <a:noFill/>
                </a:ln>
                <a:solidFill>
                  <a:srgbClr val="005A98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BMI ≥30 or ≥27 kg/m2 + ≥1 complication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30000" noProof="0" dirty="0">
              <a:ln>
                <a:noFill/>
              </a:ln>
              <a:solidFill>
                <a:srgbClr val="005A98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B0E974-3003-323C-6206-C4E1B484C1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576" b="94697" l="5455" r="9515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88935" y="1054412"/>
            <a:ext cx="1949069" cy="15927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40BE701-A01F-18C1-AA9D-BFB3A989CA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7222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19112" y="3037284"/>
            <a:ext cx="3083326" cy="319276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4BE81A4A-A436-E4BC-148F-C43F974B61F3}"/>
              </a:ext>
            </a:extLst>
          </p:cNvPr>
          <p:cNvGrpSpPr/>
          <p:nvPr/>
        </p:nvGrpSpPr>
        <p:grpSpPr>
          <a:xfrm>
            <a:off x="7061766" y="4158230"/>
            <a:ext cx="3468183" cy="390527"/>
            <a:chOff x="4896721" y="4387487"/>
            <a:chExt cx="2982763" cy="390526"/>
          </a:xfrm>
          <a:solidFill>
            <a:schemeClr val="accent4"/>
          </a:solidFill>
        </p:grpSpPr>
        <p:sp>
          <p:nvSpPr>
            <p:cNvPr id="9" name="Right Arrow 8">
              <a:extLst>
                <a:ext uri="{FF2B5EF4-FFF2-40B4-BE49-F238E27FC236}">
                  <a16:creationId xmlns:a16="http://schemas.microsoft.com/office/drawing/2014/main" id="{5B0C80DF-E02B-4484-52BA-ED68716ED814}"/>
                </a:ext>
              </a:extLst>
            </p:cNvPr>
            <p:cNvSpPr/>
            <p:nvPr/>
          </p:nvSpPr>
          <p:spPr>
            <a:xfrm flipH="1">
              <a:off x="4896721" y="4468990"/>
              <a:ext cx="1738643" cy="247238"/>
            </a:xfrm>
            <a:prstGeom prst="rightArrow">
              <a:avLst/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LIPASE</a:t>
              </a:r>
              <a:r>
                <a:rPr kumimoji="0" lang="en-US" sz="1051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INHIBITION</a:t>
              </a:r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33180AAE-8191-FD81-A706-E076CCC54001}"/>
                </a:ext>
              </a:extLst>
            </p:cNvPr>
            <p:cNvSpPr/>
            <p:nvPr/>
          </p:nvSpPr>
          <p:spPr>
            <a:xfrm>
              <a:off x="6424826" y="4387487"/>
              <a:ext cx="1454658" cy="390526"/>
            </a:xfrm>
            <a:prstGeom prst="roundRect">
              <a:avLst/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Orlistat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02A90F0-B0ED-C90A-9A62-D5A0E26DE311}"/>
              </a:ext>
            </a:extLst>
          </p:cNvPr>
          <p:cNvGrpSpPr/>
          <p:nvPr/>
        </p:nvGrpSpPr>
        <p:grpSpPr>
          <a:xfrm>
            <a:off x="2076832" y="1380389"/>
            <a:ext cx="3499200" cy="525973"/>
            <a:chOff x="741722" y="1927776"/>
            <a:chExt cx="3102918" cy="525973"/>
          </a:xfrm>
          <a:solidFill>
            <a:schemeClr val="accent3"/>
          </a:solidFill>
        </p:grpSpPr>
        <p:sp>
          <p:nvSpPr>
            <p:cNvPr id="12" name="Right Arrow 11">
              <a:extLst>
                <a:ext uri="{FF2B5EF4-FFF2-40B4-BE49-F238E27FC236}">
                  <a16:creationId xmlns:a16="http://schemas.microsoft.com/office/drawing/2014/main" id="{D9EE3A2B-0759-2768-EA9F-C7267FBECE0D}"/>
                </a:ext>
              </a:extLst>
            </p:cNvPr>
            <p:cNvSpPr/>
            <p:nvPr/>
          </p:nvSpPr>
          <p:spPr>
            <a:xfrm>
              <a:off x="1321444" y="2240965"/>
              <a:ext cx="2516850" cy="210663"/>
            </a:xfrm>
            <a:prstGeom prst="rightArrow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MOP-R</a:t>
              </a:r>
              <a:endParaRPr kumimoji="0" lang="en-US" sz="10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0F1DD5D6-61A2-9103-331B-77230C72F7AD}"/>
                </a:ext>
              </a:extLst>
            </p:cNvPr>
            <p:cNvGrpSpPr/>
            <p:nvPr/>
          </p:nvGrpSpPr>
          <p:grpSpPr>
            <a:xfrm>
              <a:off x="741722" y="1927776"/>
              <a:ext cx="3102918" cy="525973"/>
              <a:chOff x="6341388" y="4322006"/>
              <a:chExt cx="2322195" cy="525973"/>
            </a:xfrm>
            <a:grpFill/>
          </p:grpSpPr>
          <p:sp>
            <p:nvSpPr>
              <p:cNvPr id="14" name="Right Arrow 13">
                <a:extLst>
                  <a:ext uri="{FF2B5EF4-FFF2-40B4-BE49-F238E27FC236}">
                    <a16:creationId xmlns:a16="http://schemas.microsoft.com/office/drawing/2014/main" id="{B097AD84-A9A1-C16B-70C6-4716BA1D386E}"/>
                  </a:ext>
                </a:extLst>
              </p:cNvPr>
              <p:cNvSpPr/>
              <p:nvPr/>
            </p:nvSpPr>
            <p:spPr>
              <a:xfrm>
                <a:off x="6779996" y="4386167"/>
                <a:ext cx="1883587" cy="210663"/>
              </a:xfrm>
              <a:prstGeom prst="rightArrow">
                <a:avLst/>
              </a:prstGeom>
              <a:ln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r" defTabSz="45718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Wingdings"/>
                    <a:cs typeface="Wingdings"/>
                    <a:sym typeface="Wingdings"/>
                  </a:rPr>
                  <a:t></a:t>
                </a: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rPr>
                  <a:t>DA/NE</a:t>
                </a:r>
                <a:endParaRPr kumimoji="0" lang="en-US" sz="10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15" name="Rounded Rectangle 14">
                <a:extLst>
                  <a:ext uri="{FF2B5EF4-FFF2-40B4-BE49-F238E27FC236}">
                    <a16:creationId xmlns:a16="http://schemas.microsoft.com/office/drawing/2014/main" id="{2DDEB19E-8208-E536-EC08-F4848CDF5F6F}"/>
                  </a:ext>
                </a:extLst>
              </p:cNvPr>
              <p:cNvSpPr/>
              <p:nvPr/>
            </p:nvSpPr>
            <p:spPr>
              <a:xfrm>
                <a:off x="6341388" y="4322006"/>
                <a:ext cx="1283605" cy="525973"/>
              </a:xfrm>
              <a:prstGeom prst="roundRect">
                <a:avLst/>
              </a:prstGeom>
              <a:ln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45718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rPr>
                  <a:t>Naltrexone/</a:t>
                </a:r>
                <a:b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rPr>
                </a:b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rPr>
                  <a:t>bupropion</a:t>
                </a:r>
              </a:p>
            </p:txBody>
          </p:sp>
        </p:grpSp>
      </p:grpSp>
      <p:sp>
        <p:nvSpPr>
          <p:cNvPr id="16" name="Right Arrow 15">
            <a:extLst>
              <a:ext uri="{FF2B5EF4-FFF2-40B4-BE49-F238E27FC236}">
                <a16:creationId xmlns:a16="http://schemas.microsoft.com/office/drawing/2014/main" id="{2BE1C2E7-B422-E83D-22D1-2916C5E84876}"/>
              </a:ext>
            </a:extLst>
          </p:cNvPr>
          <p:cNvSpPr/>
          <p:nvPr/>
        </p:nvSpPr>
        <p:spPr>
          <a:xfrm rot="1587020">
            <a:off x="2820580" y="2741833"/>
            <a:ext cx="2838943" cy="247237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Wingdings"/>
                <a:cs typeface="Wingdings"/>
                <a:sym typeface="Wingdings"/>
              </a:rPr>
              <a:t>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GASTRIC EMPTYING</a:t>
            </a:r>
            <a:endParaRPr kumimoji="0" lang="en-US" sz="1000" b="0" i="0" u="none" strike="noStrike" kern="1200" cap="none" spc="0" normalizeH="0" baseline="-25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7" name="Right Arrow 16">
            <a:extLst>
              <a:ext uri="{FF2B5EF4-FFF2-40B4-BE49-F238E27FC236}">
                <a16:creationId xmlns:a16="http://schemas.microsoft.com/office/drawing/2014/main" id="{14BA8709-A631-4818-3F7E-C1F36A314FE4}"/>
              </a:ext>
            </a:extLst>
          </p:cNvPr>
          <p:cNvSpPr/>
          <p:nvPr/>
        </p:nvSpPr>
        <p:spPr>
          <a:xfrm rot="20752689">
            <a:off x="3663650" y="2140233"/>
            <a:ext cx="1571299" cy="210663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GLP-1 RA</a:t>
            </a:r>
            <a:endParaRPr kumimoji="0" lang="en-US" sz="1000" b="0" i="0" u="none" strike="noStrike" kern="1200" cap="none" spc="0" normalizeH="0" baseline="-25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0041BF26-6CCD-53B5-4163-E71476E4ACA2}"/>
              </a:ext>
            </a:extLst>
          </p:cNvPr>
          <p:cNvSpPr/>
          <p:nvPr/>
        </p:nvSpPr>
        <p:spPr>
          <a:xfrm>
            <a:off x="2076835" y="2142584"/>
            <a:ext cx="1934649" cy="59723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Liraglutide</a:t>
            </a:r>
          </a:p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Semaglutide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0FB441B-D76C-996F-A366-32E7C9F3FF76}"/>
              </a:ext>
            </a:extLst>
          </p:cNvPr>
          <p:cNvGrpSpPr/>
          <p:nvPr/>
        </p:nvGrpSpPr>
        <p:grpSpPr>
          <a:xfrm>
            <a:off x="7150907" y="1964517"/>
            <a:ext cx="3474642" cy="390527"/>
            <a:chOff x="4896722" y="4387487"/>
            <a:chExt cx="3078124" cy="390526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20" name="Right Arrow 19">
              <a:extLst>
                <a:ext uri="{FF2B5EF4-FFF2-40B4-BE49-F238E27FC236}">
                  <a16:creationId xmlns:a16="http://schemas.microsoft.com/office/drawing/2014/main" id="{BB30A2CF-86DA-FE85-B339-35C09D7CC386}"/>
                </a:ext>
              </a:extLst>
            </p:cNvPr>
            <p:cNvSpPr/>
            <p:nvPr/>
          </p:nvSpPr>
          <p:spPr>
            <a:xfrm flipH="1">
              <a:off x="4896722" y="4468993"/>
              <a:ext cx="1766075" cy="247233"/>
            </a:xfrm>
            <a:prstGeom prst="rightArrow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Wingdings"/>
                  <a:cs typeface="Wingdings"/>
                  <a:sym typeface="Wingdings"/>
                </a:rPr>
                <a:t></a:t>
              </a: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DA/NE</a:t>
              </a:r>
              <a:endParaRPr kumimoji="0" lang="en-US" sz="10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29992CCF-2274-3D1C-7C0D-EC447282FE60}"/>
                </a:ext>
              </a:extLst>
            </p:cNvPr>
            <p:cNvSpPr/>
            <p:nvPr/>
          </p:nvSpPr>
          <p:spPr>
            <a:xfrm>
              <a:off x="6424826" y="4387487"/>
              <a:ext cx="1550020" cy="390526"/>
            </a:xfrm>
            <a:prstGeom prst="round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Phentermine</a:t>
              </a:r>
              <a:r>
                <a:rPr kumimoji="0" lang="en-US" sz="18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a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8F6A530-4FEA-F2CD-38A7-058D56637095}"/>
              </a:ext>
            </a:extLst>
          </p:cNvPr>
          <p:cNvGrpSpPr/>
          <p:nvPr/>
        </p:nvGrpSpPr>
        <p:grpSpPr>
          <a:xfrm>
            <a:off x="7061766" y="3305792"/>
            <a:ext cx="3468183" cy="390527"/>
            <a:chOff x="4896721" y="4387487"/>
            <a:chExt cx="3083951" cy="390526"/>
          </a:xfrm>
          <a:solidFill>
            <a:schemeClr val="accent5"/>
          </a:solidFill>
        </p:grpSpPr>
        <p:sp>
          <p:nvSpPr>
            <p:cNvPr id="23" name="Right Arrow 22">
              <a:extLst>
                <a:ext uri="{FF2B5EF4-FFF2-40B4-BE49-F238E27FC236}">
                  <a16:creationId xmlns:a16="http://schemas.microsoft.com/office/drawing/2014/main" id="{C11D50E5-0C2F-E858-A8A4-876627CE9871}"/>
                </a:ext>
              </a:extLst>
            </p:cNvPr>
            <p:cNvSpPr/>
            <p:nvPr/>
          </p:nvSpPr>
          <p:spPr>
            <a:xfrm flipH="1">
              <a:off x="4896721" y="4468990"/>
              <a:ext cx="1738643" cy="247238"/>
            </a:xfrm>
            <a:prstGeom prst="rightArrow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VOLUME ENHANCER</a:t>
              </a:r>
              <a:endParaRPr kumimoji="0" lang="en-US" sz="1051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id="{70E7569C-019E-A373-73D1-80966546B9D0}"/>
                </a:ext>
              </a:extLst>
            </p:cNvPr>
            <p:cNvSpPr/>
            <p:nvPr/>
          </p:nvSpPr>
          <p:spPr>
            <a:xfrm>
              <a:off x="6424825" y="4387487"/>
              <a:ext cx="1555847" cy="390526"/>
            </a:xfrm>
            <a:prstGeom prst="roundRect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Hydrogel</a:t>
              </a:r>
              <a:r>
                <a:rPr kumimoji="0" lang="en-US" sz="18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b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4222416-1D33-3ED5-6A25-E8B58691A21E}"/>
              </a:ext>
            </a:extLst>
          </p:cNvPr>
          <p:cNvGrpSpPr/>
          <p:nvPr/>
        </p:nvGrpSpPr>
        <p:grpSpPr>
          <a:xfrm>
            <a:off x="7150907" y="1127082"/>
            <a:ext cx="3448716" cy="616524"/>
            <a:chOff x="6943515" y="2283496"/>
            <a:chExt cx="3056560" cy="616524"/>
          </a:xfrm>
          <a:solidFill>
            <a:schemeClr val="accent2"/>
          </a:solidFill>
        </p:grpSpPr>
        <p:sp>
          <p:nvSpPr>
            <p:cNvPr id="26" name="Right Arrow 25">
              <a:extLst>
                <a:ext uri="{FF2B5EF4-FFF2-40B4-BE49-F238E27FC236}">
                  <a16:creationId xmlns:a16="http://schemas.microsoft.com/office/drawing/2014/main" id="{F22B6E0F-8200-0961-227A-6A2C720F8A2E}"/>
                </a:ext>
              </a:extLst>
            </p:cNvPr>
            <p:cNvSpPr/>
            <p:nvPr/>
          </p:nvSpPr>
          <p:spPr>
            <a:xfrm flipH="1">
              <a:off x="6943515" y="2629834"/>
              <a:ext cx="1766075" cy="247233"/>
            </a:xfrm>
            <a:prstGeom prst="rightArrow">
              <a:avLst/>
            </a:prstGeom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GABA-R and CAI</a:t>
              </a:r>
              <a:endParaRPr kumimoji="0" lang="en-US" sz="10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F6F7D17-BE9D-5B33-507A-54335A206CA4}"/>
                </a:ext>
              </a:extLst>
            </p:cNvPr>
            <p:cNvGrpSpPr/>
            <p:nvPr/>
          </p:nvGrpSpPr>
          <p:grpSpPr>
            <a:xfrm>
              <a:off x="6943515" y="2283496"/>
              <a:ext cx="3056560" cy="616524"/>
              <a:chOff x="4884673" y="4387487"/>
              <a:chExt cx="3056560" cy="616524"/>
            </a:xfrm>
            <a:grpFill/>
          </p:grpSpPr>
          <p:sp>
            <p:nvSpPr>
              <p:cNvPr id="28" name="Right Arrow 27">
                <a:extLst>
                  <a:ext uri="{FF2B5EF4-FFF2-40B4-BE49-F238E27FC236}">
                    <a16:creationId xmlns:a16="http://schemas.microsoft.com/office/drawing/2014/main" id="{06C3DC0D-9513-BC36-EA0E-63172F053757}"/>
                  </a:ext>
                </a:extLst>
              </p:cNvPr>
              <p:cNvSpPr/>
              <p:nvPr/>
            </p:nvSpPr>
            <p:spPr>
              <a:xfrm flipH="1">
                <a:off x="4884673" y="4491742"/>
                <a:ext cx="1766075" cy="247233"/>
              </a:xfrm>
              <a:prstGeom prst="rightArrow">
                <a:avLst/>
              </a:prstGeom>
              <a:ln/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45718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Wingdings"/>
                    <a:cs typeface="Wingdings"/>
                    <a:sym typeface="Wingdings"/>
                  </a:rPr>
                  <a:t></a:t>
                </a: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rPr>
                  <a:t>DA/NE</a:t>
                </a:r>
                <a:endParaRPr kumimoji="0" lang="en-US" sz="10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29" name="Rounded Rectangle 28">
                <a:extLst>
                  <a:ext uri="{FF2B5EF4-FFF2-40B4-BE49-F238E27FC236}">
                    <a16:creationId xmlns:a16="http://schemas.microsoft.com/office/drawing/2014/main" id="{75517417-26A7-3C4E-02B2-28F186CB05BF}"/>
                  </a:ext>
                </a:extLst>
              </p:cNvPr>
              <p:cNvSpPr/>
              <p:nvPr/>
            </p:nvSpPr>
            <p:spPr>
              <a:xfrm>
                <a:off x="6424825" y="4387487"/>
                <a:ext cx="1516408" cy="616524"/>
              </a:xfrm>
              <a:prstGeom prst="roundRect">
                <a:avLst/>
              </a:prstGeom>
              <a:ln/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18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rPr>
                  <a:t>Phentermine/</a:t>
                </a:r>
              </a:p>
              <a:p>
                <a:pPr marL="0" marR="0" lvl="0" indent="0" algn="ctr" defTabSz="45718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t</a:t>
                </a:r>
                <a:r>
                  <a:rPr kumimoji="0" 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rPr>
                  <a:t>opiramate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</p:grpSp>
      </p:grpSp>
      <p:sp>
        <p:nvSpPr>
          <p:cNvPr id="31" name="Footer Placeholder 5">
            <a:extLst>
              <a:ext uri="{FF2B5EF4-FFF2-40B4-BE49-F238E27FC236}">
                <a16:creationId xmlns:a16="http://schemas.microsoft.com/office/drawing/2014/main" id="{0721221E-EB87-5CD6-B807-2B4FB05C8179}"/>
              </a:ext>
            </a:extLst>
          </p:cNvPr>
          <p:cNvSpPr txBox="1">
            <a:spLocks/>
          </p:cNvSpPr>
          <p:nvPr/>
        </p:nvSpPr>
        <p:spPr>
          <a:xfrm>
            <a:off x="126568" y="6419014"/>
            <a:ext cx="10265664" cy="3651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0960" tIns="60960" rIns="121900" bIns="60960" rtlCol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67" b="0" i="0" u="none" strike="noStrike" kern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kern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kern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kern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kern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kern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kern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kern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kern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9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933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</a:t>
            </a:r>
            <a:r>
              <a:rPr kumimoji="0" lang="en-US" sz="9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Approved for short-term use only. </a:t>
            </a:r>
            <a:r>
              <a:rPr kumimoji="0" lang="en-US" sz="933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</a:t>
            </a:r>
            <a:r>
              <a:rPr kumimoji="0" lang="en-US" sz="9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Considered a medical device not a medication, because it does not act systemically.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9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1. </a:t>
            </a:r>
            <a:r>
              <a:rPr kumimoji="0" lang="en-US" sz="9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Tak</a:t>
            </a:r>
            <a:r>
              <a:rPr kumimoji="0" lang="en-US" sz="9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YJ, Lee SY. </a:t>
            </a:r>
            <a:r>
              <a:rPr kumimoji="0" lang="en-US" sz="933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Curr</a:t>
            </a:r>
            <a:r>
              <a:rPr kumimoji="0" lang="en-US" sz="933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933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Obes</a:t>
            </a:r>
            <a:r>
              <a:rPr kumimoji="0" lang="en-US" sz="933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Rep</a:t>
            </a:r>
            <a:r>
              <a:rPr kumimoji="0" lang="en-US" sz="9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. 2021;10:14-30. 2. </a:t>
            </a:r>
            <a:r>
              <a:rPr kumimoji="0" lang="en-US" sz="9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Giruzzi</a:t>
            </a:r>
            <a:r>
              <a:rPr kumimoji="0" lang="en-US" sz="9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N. </a:t>
            </a:r>
            <a:r>
              <a:rPr kumimoji="0" lang="en-US" sz="933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Clin Diabetes</a:t>
            </a:r>
            <a:r>
              <a:rPr kumimoji="0" lang="en-US" sz="9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. 2020;38:313-314. 3. </a:t>
            </a:r>
            <a:r>
              <a:rPr kumimoji="0" lang="en-US" sz="9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Angelidi</a:t>
            </a:r>
            <a:r>
              <a:rPr kumimoji="0" lang="en-US" sz="9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AM et al. </a:t>
            </a:r>
            <a:r>
              <a:rPr kumimoji="0" lang="en-US" sz="933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Endocr</a:t>
            </a:r>
            <a:r>
              <a:rPr kumimoji="0" lang="en-US" sz="933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Rev</a:t>
            </a:r>
            <a:r>
              <a:rPr kumimoji="0" lang="en-US" sz="9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. 2022;43:507-557. </a:t>
            </a:r>
            <a:br>
              <a:rPr kumimoji="0" lang="en-US" sz="9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r>
              <a:rPr kumimoji="0" lang="en-US" sz="9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4. Brandt SJ et al. </a:t>
            </a:r>
            <a:r>
              <a:rPr kumimoji="0" lang="en-US" sz="933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Peptides</a:t>
            </a:r>
            <a:r>
              <a:rPr kumimoji="0" lang="en-US" sz="9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. 2018;100:190-201. 5. </a:t>
            </a:r>
            <a:r>
              <a:rPr kumimoji="0" lang="en-US" sz="9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Tschöp</a:t>
            </a:r>
            <a:r>
              <a:rPr kumimoji="0" lang="en-US" sz="9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M et al. </a:t>
            </a:r>
            <a:r>
              <a:rPr kumimoji="0" lang="en-US" sz="933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Diabetologia</a:t>
            </a:r>
            <a:r>
              <a:rPr kumimoji="0" lang="en-US" sz="9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. 2023 May 20. Online ahead of print.</a:t>
            </a:r>
            <a:endParaRPr kumimoji="0" lang="en-US" sz="9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4A0D079F-97D2-6EDA-DC22-9A5B90387B45}"/>
              </a:ext>
            </a:extLst>
          </p:cNvPr>
          <p:cNvSpPr/>
          <p:nvPr/>
        </p:nvSpPr>
        <p:spPr>
          <a:xfrm>
            <a:off x="230585" y="3825578"/>
            <a:ext cx="2710396" cy="1951701"/>
          </a:xfrm>
          <a:prstGeom prst="roundRect">
            <a:avLst/>
          </a:prstGeom>
          <a:solidFill>
            <a:schemeClr val="bg2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Off-Label Medications</a:t>
            </a:r>
          </a:p>
          <a:p>
            <a:pPr marL="285744" marR="0" lvl="0" indent="-285744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Metformin</a:t>
            </a:r>
          </a:p>
          <a:p>
            <a:pPr marL="285744" marR="0" lvl="0" indent="-285744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GLP-1 RAs</a:t>
            </a:r>
          </a:p>
          <a:p>
            <a:pPr marL="285744" marR="0" lvl="0" indent="-285744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SGLT2 inhibitors</a:t>
            </a:r>
          </a:p>
          <a:p>
            <a:pPr marL="285744" marR="0" lvl="0" indent="-285744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Topiramate</a:t>
            </a:r>
          </a:p>
          <a:p>
            <a:pPr marL="285744" marR="0" lvl="0" indent="-285744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Bupropion</a:t>
            </a:r>
          </a:p>
          <a:p>
            <a:pPr marL="285744" marR="0" lvl="0" indent="-285744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Other stimulants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1EC20775-34D7-8C30-C44F-BA064259CF7F}"/>
              </a:ext>
            </a:extLst>
          </p:cNvPr>
          <p:cNvSpPr/>
          <p:nvPr/>
        </p:nvSpPr>
        <p:spPr>
          <a:xfrm>
            <a:off x="2439895" y="4231881"/>
            <a:ext cx="2516851" cy="185490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2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In the Pipeline</a:t>
            </a:r>
          </a:p>
          <a:p>
            <a:pPr marL="285744" marR="0" lvl="0" indent="-285744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GLP-1/GIP RA</a:t>
            </a:r>
          </a:p>
          <a:p>
            <a:pPr marL="285744" marR="0" lvl="0" indent="-285744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Oral GLP-1 RA</a:t>
            </a:r>
          </a:p>
          <a:p>
            <a:pPr marL="285744" marR="0" lvl="0" indent="-285744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GLP1/GCG RA</a:t>
            </a:r>
          </a:p>
          <a:p>
            <a:pPr marL="285744" marR="0" lvl="0" indent="-285744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GLP-1 RA/amylin</a:t>
            </a:r>
          </a:p>
          <a:p>
            <a:pPr marL="285744" marR="0" lvl="0" indent="-285744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GIP/GCG/GLP-1 RA</a:t>
            </a:r>
          </a:p>
          <a:p>
            <a:pPr marL="285744" marR="0" lvl="0" indent="-285744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PYY analogs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A2D78184-E089-8080-D842-8962F665F99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8893" y="6110280"/>
            <a:ext cx="2759765" cy="631909"/>
          </a:xfrm>
          <a:prstGeom prst="rect">
            <a:avLst/>
          </a:prstGeom>
        </p:spPr>
      </p:pic>
      <p:pic>
        <p:nvPicPr>
          <p:cNvPr id="1026" name="Picture 2" descr="0.5kg Human Body Fat Replica Model by Mediarchitect - Shop Online for Toys  in New Zealand">
            <a:extLst>
              <a:ext uri="{FF2B5EF4-FFF2-40B4-BE49-F238E27FC236}">
                <a16:creationId xmlns:a16="http://schemas.microsoft.com/office/drawing/2014/main" id="{E386FD04-7810-56A8-B215-ADDDD5B8AB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7669" y="2094969"/>
            <a:ext cx="1847567" cy="1228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80945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407256-E657-A517-5210-33D199DD4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754" y="104842"/>
            <a:ext cx="11482491" cy="1143000"/>
          </a:xfrm>
        </p:spPr>
        <p:txBody>
          <a:bodyPr>
            <a:normAutofit fontScale="90000"/>
          </a:bodyPr>
          <a:lstStyle/>
          <a:p>
            <a:r>
              <a:rPr lang="en-US" sz="3800" b="1" dirty="0"/>
              <a:t>Effectiveness of Anti-Obesity Medications vs. Lifestyle and Bariatric Surgery for Treating Obesity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ED8CE29-837E-1D04-CA32-463BCA976ABF}"/>
              </a:ext>
            </a:extLst>
          </p:cNvPr>
          <p:cNvGrpSpPr/>
          <p:nvPr/>
        </p:nvGrpSpPr>
        <p:grpSpPr>
          <a:xfrm>
            <a:off x="609601" y="1228952"/>
            <a:ext cx="9129485" cy="4736419"/>
            <a:chOff x="609601" y="1417638"/>
            <a:chExt cx="9129485" cy="4736419"/>
          </a:xfrm>
        </p:grpSpPr>
        <p:graphicFrame>
          <p:nvGraphicFramePr>
            <p:cNvPr id="4" name="Chart 3">
              <a:extLst>
                <a:ext uri="{FF2B5EF4-FFF2-40B4-BE49-F238E27FC236}">
                  <a16:creationId xmlns:a16="http://schemas.microsoft.com/office/drawing/2014/main" id="{1D7E7E90-9F10-BE98-DD0A-549C9890C610}"/>
                </a:ext>
              </a:extLst>
            </p:cNvPr>
            <p:cNvGraphicFramePr/>
            <p:nvPr/>
          </p:nvGraphicFramePr>
          <p:xfrm>
            <a:off x="609601" y="1417638"/>
            <a:ext cx="9129485" cy="473641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E1F8811-5530-E0FC-E018-B9E4E7AD32A2}"/>
                </a:ext>
              </a:extLst>
            </p:cNvPr>
            <p:cNvSpPr/>
            <p:nvPr/>
          </p:nvSpPr>
          <p:spPr>
            <a:xfrm>
              <a:off x="1175657" y="2182948"/>
              <a:ext cx="8447314" cy="1611086"/>
            </a:xfrm>
            <a:prstGeom prst="rect">
              <a:avLst/>
            </a:prstGeom>
            <a:solidFill>
              <a:srgbClr val="FF0000">
                <a:alpha val="20409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B9CB2CFD-CAF0-7E38-1D9E-14F60EE7BDCC}"/>
              </a:ext>
            </a:extLst>
          </p:cNvPr>
          <p:cNvSpPr txBox="1"/>
          <p:nvPr/>
        </p:nvSpPr>
        <p:spPr>
          <a:xfrm>
            <a:off x="9735757" y="4976947"/>
            <a:ext cx="10393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Lifestyle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08485F5-FA64-2263-EAF3-5DC6B78C5F9E}"/>
              </a:ext>
            </a:extLst>
          </p:cNvPr>
          <p:cNvSpPr txBox="1"/>
          <p:nvPr/>
        </p:nvSpPr>
        <p:spPr>
          <a:xfrm>
            <a:off x="9818952" y="2599747"/>
            <a:ext cx="19123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Bariatric Surgery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D0F0B5C-A204-B6EA-558B-BA7C42F46CA4}"/>
              </a:ext>
            </a:extLst>
          </p:cNvPr>
          <p:cNvSpPr/>
          <p:nvPr/>
        </p:nvSpPr>
        <p:spPr>
          <a:xfrm>
            <a:off x="1175657" y="4996542"/>
            <a:ext cx="8447314" cy="431801"/>
          </a:xfrm>
          <a:prstGeom prst="rect">
            <a:avLst/>
          </a:prstGeom>
          <a:solidFill>
            <a:srgbClr val="00B050">
              <a:alpha val="24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79466E3-1C43-1DBB-FC15-7C59D123A46F}"/>
              </a:ext>
            </a:extLst>
          </p:cNvPr>
          <p:cNvSpPr txBox="1"/>
          <p:nvPr/>
        </p:nvSpPr>
        <p:spPr>
          <a:xfrm>
            <a:off x="6886117" y="5938448"/>
            <a:ext cx="19944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r>
              <a:rPr kumimoji="0" lang="en-US" sz="1800" b="1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nd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or Next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Generation AOM</a:t>
            </a:r>
          </a:p>
        </p:txBody>
      </p:sp>
      <p:sp>
        <p:nvSpPr>
          <p:cNvPr id="15" name="Right Bracket 14">
            <a:extLst>
              <a:ext uri="{FF2B5EF4-FFF2-40B4-BE49-F238E27FC236}">
                <a16:creationId xmlns:a16="http://schemas.microsoft.com/office/drawing/2014/main" id="{B3D837EF-B7FB-F09D-102B-C5FB708155C8}"/>
              </a:ext>
            </a:extLst>
          </p:cNvPr>
          <p:cNvSpPr/>
          <p:nvPr/>
        </p:nvSpPr>
        <p:spPr>
          <a:xfrm rot="16200000" flipH="1">
            <a:off x="7758737" y="4933417"/>
            <a:ext cx="217716" cy="1846195"/>
          </a:xfrm>
          <a:prstGeom prst="rightBracket">
            <a:avLst/>
          </a:prstGeom>
          <a:ln w="381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8914791-2AB6-10AE-A0A1-59FA427CF28C}"/>
              </a:ext>
            </a:extLst>
          </p:cNvPr>
          <p:cNvSpPr txBox="1"/>
          <p:nvPr/>
        </p:nvSpPr>
        <p:spPr>
          <a:xfrm rot="16200000">
            <a:off x="-835347" y="3618617"/>
            <a:ext cx="23238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Weight Loss Percent</a:t>
            </a:r>
          </a:p>
        </p:txBody>
      </p:sp>
      <p:sp>
        <p:nvSpPr>
          <p:cNvPr id="3" name="Right Bracket 2">
            <a:extLst>
              <a:ext uri="{FF2B5EF4-FFF2-40B4-BE49-F238E27FC236}">
                <a16:creationId xmlns:a16="http://schemas.microsoft.com/office/drawing/2014/main" id="{7A292188-67B9-C12F-C694-BD3B97B380A9}"/>
              </a:ext>
            </a:extLst>
          </p:cNvPr>
          <p:cNvSpPr/>
          <p:nvPr/>
        </p:nvSpPr>
        <p:spPr>
          <a:xfrm rot="10800000" flipH="1">
            <a:off x="9630064" y="4998011"/>
            <a:ext cx="105693" cy="432808"/>
          </a:xfrm>
          <a:prstGeom prst="rightBracket">
            <a:avLst/>
          </a:prstGeom>
          <a:ln w="381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ight Bracket 10">
            <a:extLst>
              <a:ext uri="{FF2B5EF4-FFF2-40B4-BE49-F238E27FC236}">
                <a16:creationId xmlns:a16="http://schemas.microsoft.com/office/drawing/2014/main" id="{EE61EBFB-AC1E-920C-897D-C4C631B72F73}"/>
              </a:ext>
            </a:extLst>
          </p:cNvPr>
          <p:cNvSpPr/>
          <p:nvPr/>
        </p:nvSpPr>
        <p:spPr>
          <a:xfrm rot="10800000" flipH="1">
            <a:off x="9638604" y="1994260"/>
            <a:ext cx="67339" cy="1611086"/>
          </a:xfrm>
          <a:prstGeom prst="rightBracket">
            <a:avLst/>
          </a:prstGeom>
          <a:ln w="381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1942A4D-69DF-47EA-37AB-22F20486C855}"/>
              </a:ext>
            </a:extLst>
          </p:cNvPr>
          <p:cNvSpPr txBox="1"/>
          <p:nvPr/>
        </p:nvSpPr>
        <p:spPr>
          <a:xfrm>
            <a:off x="9125719" y="4971498"/>
            <a:ext cx="4972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5%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7C26D8C-3F3C-BB4F-A823-F5872E7DD58B}"/>
              </a:ext>
            </a:extLst>
          </p:cNvPr>
          <p:cNvSpPr txBox="1"/>
          <p:nvPr/>
        </p:nvSpPr>
        <p:spPr>
          <a:xfrm>
            <a:off x="9011509" y="4452130"/>
            <a:ext cx="6270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10%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C0E792E-2681-0AA4-13D1-E8125DE38D67}"/>
              </a:ext>
            </a:extLst>
          </p:cNvPr>
          <p:cNvSpPr txBox="1"/>
          <p:nvPr/>
        </p:nvSpPr>
        <p:spPr>
          <a:xfrm>
            <a:off x="9011508" y="3932762"/>
            <a:ext cx="6270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15%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F51524C-C022-3C05-4C65-7960C756C747}"/>
              </a:ext>
            </a:extLst>
          </p:cNvPr>
          <p:cNvSpPr txBox="1"/>
          <p:nvPr/>
        </p:nvSpPr>
        <p:spPr>
          <a:xfrm>
            <a:off x="8995876" y="3413394"/>
            <a:ext cx="6270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20%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2E7487A-CE1B-0661-C509-55145761F54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8893" y="6110280"/>
            <a:ext cx="2759765" cy="631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8109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485C5E-A836-E914-827F-45F33C9F7F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74438"/>
            <a:ext cx="10972800" cy="1143000"/>
          </a:xfrm>
        </p:spPr>
        <p:txBody>
          <a:bodyPr/>
          <a:lstStyle/>
          <a:p>
            <a:r>
              <a:rPr lang="en-US" b="1" dirty="0"/>
              <a:t>Multi-Receptor Agonism for T2D and Obesity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C30B7C-5A5D-A055-7190-16B8150FED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022"/>
          <a:stretch/>
        </p:blipFill>
        <p:spPr>
          <a:xfrm>
            <a:off x="0" y="2913333"/>
            <a:ext cx="3845270" cy="2743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3E3A64-811B-D81C-8774-37FA18B342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022"/>
          <a:stretch/>
        </p:blipFill>
        <p:spPr>
          <a:xfrm>
            <a:off x="7997163" y="2913333"/>
            <a:ext cx="4194837" cy="2743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F966C4E-440B-2987-6CDB-432FE1C4633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022"/>
          <a:stretch/>
        </p:blipFill>
        <p:spPr>
          <a:xfrm>
            <a:off x="3870322" y="2933626"/>
            <a:ext cx="4088639" cy="27432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BA59C1A-6936-B5F8-82F4-7FA16DF1C2D5}"/>
              </a:ext>
            </a:extLst>
          </p:cNvPr>
          <p:cNvSpPr txBox="1"/>
          <p:nvPr/>
        </p:nvSpPr>
        <p:spPr>
          <a:xfrm>
            <a:off x="1287333" y="2267002"/>
            <a:ext cx="12854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GLP-1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465B604-87C8-E692-0496-B880C5F0929F}"/>
              </a:ext>
            </a:extLst>
          </p:cNvPr>
          <p:cNvSpPr txBox="1"/>
          <p:nvPr/>
        </p:nvSpPr>
        <p:spPr>
          <a:xfrm>
            <a:off x="5497062" y="2267001"/>
            <a:ext cx="8483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259DDB9-5CAB-F954-BF95-F491A2ADE508}"/>
              </a:ext>
            </a:extLst>
          </p:cNvPr>
          <p:cNvSpPr txBox="1"/>
          <p:nvPr/>
        </p:nvSpPr>
        <p:spPr>
          <a:xfrm>
            <a:off x="9108157" y="2267000"/>
            <a:ext cx="19728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Glucagon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63F0D8C-6B1E-AB46-FE63-B0DBFDFA7A41}"/>
              </a:ext>
            </a:extLst>
          </p:cNvPr>
          <p:cNvSpPr txBox="1"/>
          <p:nvPr/>
        </p:nvSpPr>
        <p:spPr>
          <a:xfrm>
            <a:off x="4158995" y="6583362"/>
            <a:ext cx="803300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Tschöp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et al.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Diabetologia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May 20, 2023</a:t>
            </a:r>
          </a:p>
        </p:txBody>
      </p:sp>
    </p:spTree>
    <p:extLst>
      <p:ext uri="{BB962C8B-B14F-4D97-AF65-F5344CB8AC3E}">
        <p14:creationId xmlns:p14="http://schemas.microsoft.com/office/powerpoint/2010/main" val="21276129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30394"/>
            <a:ext cx="10972800" cy="1143000"/>
          </a:xfrm>
        </p:spPr>
        <p:txBody>
          <a:bodyPr/>
          <a:lstStyle/>
          <a:p>
            <a:r>
              <a:rPr lang="en-US" b="1" dirty="0"/>
              <a:t>Naltrexone/Bupropion in People with T2DM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781815" y="6581001"/>
            <a:ext cx="24101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Diabetes Care 2013; 36:4022–4029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609600" y="1706166"/>
            <a:ext cx="5244790" cy="4695630"/>
            <a:chOff x="40065" y="1731369"/>
            <a:chExt cx="4453794" cy="4119482"/>
          </a:xfrm>
        </p:grpSpPr>
        <p:grpSp>
          <p:nvGrpSpPr>
            <p:cNvPr id="7" name="Group 6"/>
            <p:cNvGrpSpPr/>
            <p:nvPr/>
          </p:nvGrpSpPr>
          <p:grpSpPr>
            <a:xfrm>
              <a:off x="65465" y="1915519"/>
              <a:ext cx="4428394" cy="3935332"/>
              <a:chOff x="65465" y="1915519"/>
              <a:chExt cx="4428394" cy="3935332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3"/>
              <a:srcRect b="50916"/>
              <a:stretch/>
            </p:blipFill>
            <p:spPr>
              <a:xfrm>
                <a:off x="65465" y="1915519"/>
                <a:ext cx="4428394" cy="3659524"/>
              </a:xfrm>
              <a:prstGeom prst="rect">
                <a:avLst/>
              </a:prstGeom>
            </p:spPr>
          </p:pic>
          <p:sp>
            <p:nvSpPr>
              <p:cNvPr id="12" name="Rectangle 11"/>
              <p:cNvSpPr/>
              <p:nvPr/>
            </p:nvSpPr>
            <p:spPr>
              <a:xfrm>
                <a:off x="65465" y="5482551"/>
                <a:ext cx="482600" cy="368300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FFFF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3" name="Rectangle 12"/>
            <p:cNvSpPr/>
            <p:nvPr/>
          </p:nvSpPr>
          <p:spPr>
            <a:xfrm>
              <a:off x="40065" y="1731369"/>
              <a:ext cx="482600" cy="36830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096000" y="1706166"/>
            <a:ext cx="5486400" cy="4583121"/>
            <a:chOff x="4536900" y="1640871"/>
            <a:chExt cx="4607100" cy="402583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/>
            <a:srcRect t="50849"/>
            <a:stretch/>
          </p:blipFill>
          <p:spPr>
            <a:xfrm>
              <a:off x="4547635" y="1863121"/>
              <a:ext cx="4596365" cy="3803580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>
              <a:off x="4536900" y="1640871"/>
              <a:ext cx="482600" cy="36830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280781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1E78BDE9-91C2-A40F-F303-B68D9D36F38E}"/>
              </a:ext>
            </a:extLst>
          </p:cNvPr>
          <p:cNvGrpSpPr/>
          <p:nvPr/>
        </p:nvGrpSpPr>
        <p:grpSpPr>
          <a:xfrm>
            <a:off x="1338147" y="1419132"/>
            <a:ext cx="8950712" cy="4291438"/>
            <a:chOff x="347568" y="1773156"/>
            <a:chExt cx="8339232" cy="3923335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C0C5E867-1E04-3C48-354C-E8B05D5A10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7568" y="1840008"/>
              <a:ext cx="8339232" cy="3856483"/>
            </a:xfrm>
            <a:prstGeom prst="rect">
              <a:avLst/>
            </a:prstGeom>
          </p:spPr>
        </p:pic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9FDC1184-2E80-E226-2815-63A845EE32B7}"/>
                </a:ext>
              </a:extLst>
            </p:cNvPr>
            <p:cNvSpPr/>
            <p:nvPr/>
          </p:nvSpPr>
          <p:spPr>
            <a:xfrm>
              <a:off x="347568" y="1773156"/>
              <a:ext cx="547062" cy="575078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 </a:t>
              </a:r>
            </a:p>
          </p:txBody>
        </p:sp>
      </p:grpSp>
      <p:sp>
        <p:nvSpPr>
          <p:cNvPr id="31" name="Title 3">
            <a:extLst>
              <a:ext uri="{FF2B5EF4-FFF2-40B4-BE49-F238E27FC236}">
                <a16:creationId xmlns:a16="http://schemas.microsoft.com/office/drawing/2014/main" id="{AFD0514D-022A-3F2D-5813-A963B1FC18C5}"/>
              </a:ext>
            </a:extLst>
          </p:cNvPr>
          <p:cNvSpPr txBox="1">
            <a:spLocks/>
          </p:cNvSpPr>
          <p:nvPr/>
        </p:nvSpPr>
        <p:spPr>
          <a:xfrm>
            <a:off x="1260088" y="477379"/>
            <a:ext cx="1005839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Phentermine Topiramate ER in PwT2D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3AA1C5E-6171-8804-B47A-65B4124DEBC1}"/>
              </a:ext>
            </a:extLst>
          </p:cNvPr>
          <p:cNvSpPr txBox="1"/>
          <p:nvPr/>
        </p:nvSpPr>
        <p:spPr>
          <a:xfrm>
            <a:off x="9810964" y="6525251"/>
            <a:ext cx="23810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Diabetes Care 2014;37:3309–3316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8D6CCCF-CF67-5A78-73B0-91D3A3269431}"/>
              </a:ext>
            </a:extLst>
          </p:cNvPr>
          <p:cNvSpPr txBox="1"/>
          <p:nvPr/>
        </p:nvSpPr>
        <p:spPr>
          <a:xfrm>
            <a:off x="9089980" y="4656531"/>
            <a:ext cx="1120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A1c -1.6%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6A6BAF0-C336-D960-63AC-449B02DE9623}"/>
              </a:ext>
            </a:extLst>
          </p:cNvPr>
          <p:cNvSpPr txBox="1"/>
          <p:nvPr/>
        </p:nvSpPr>
        <p:spPr>
          <a:xfrm>
            <a:off x="9242380" y="3195519"/>
            <a:ext cx="1120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A1c -1.2%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4CDAF30-A822-DC30-5102-9C3B67C869EE}"/>
              </a:ext>
            </a:extLst>
          </p:cNvPr>
          <p:cNvSpPr txBox="1"/>
          <p:nvPr/>
        </p:nvSpPr>
        <p:spPr>
          <a:xfrm>
            <a:off x="6816322" y="3195519"/>
            <a:ext cx="9229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Placebo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3105262-5968-D4CA-4492-58758FB0A3C4}"/>
              </a:ext>
            </a:extLst>
          </p:cNvPr>
          <p:cNvSpPr txBox="1"/>
          <p:nvPr/>
        </p:nvSpPr>
        <p:spPr>
          <a:xfrm>
            <a:off x="6816323" y="4656531"/>
            <a:ext cx="1837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PHEN/TPM 15/92</a:t>
            </a:r>
          </a:p>
        </p:txBody>
      </p:sp>
    </p:spTree>
    <p:extLst>
      <p:ext uri="{BB962C8B-B14F-4D97-AF65-F5344CB8AC3E}">
        <p14:creationId xmlns:p14="http://schemas.microsoft.com/office/powerpoint/2010/main" val="16062360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524000" y="2295011"/>
            <a:ext cx="319202" cy="61961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405543" y="3872793"/>
            <a:ext cx="319202" cy="61961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299084" y="6579113"/>
            <a:ext cx="18929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JAMA 2015;314(7);687-699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3203" y="1896184"/>
            <a:ext cx="8651095" cy="43206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984458" y="5063879"/>
            <a:ext cx="14530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Weight -6.4 kg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A1c -1.3%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984458" y="4307741"/>
            <a:ext cx="142859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Weight -5.0 kg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A1c -1.1%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984458" y="3333612"/>
            <a:ext cx="142859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Weight -2.2 kg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A1c -0.3%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A88A708-5810-0646-B1A9-C810073C4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14149"/>
            <a:ext cx="12192000" cy="781233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Liraglutide 1.8 and 3 mg in People with T2D</a:t>
            </a:r>
            <a:br>
              <a:rPr lang="en-US" b="1" dirty="0"/>
            </a:br>
            <a:r>
              <a:rPr lang="en-US" sz="4000" b="1" dirty="0"/>
              <a:t>SCALE Diabetes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8129821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524000" y="2295011"/>
            <a:ext cx="319202" cy="61961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405543" y="3872793"/>
            <a:ext cx="319202" cy="61961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563780" y="6581001"/>
            <a:ext cx="26282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Davies et al. Lancet 2021; 397: 971–84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A6BB4B9-2161-1E48-807F-81911714B020}"/>
              </a:ext>
            </a:extLst>
          </p:cNvPr>
          <p:cNvGrpSpPr/>
          <p:nvPr/>
        </p:nvGrpSpPr>
        <p:grpSpPr>
          <a:xfrm>
            <a:off x="2291450" y="1574828"/>
            <a:ext cx="7422395" cy="5048821"/>
            <a:chOff x="146059" y="1688671"/>
            <a:chExt cx="6886881" cy="455518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E3B3234E-20F7-7249-8B4E-E91AE902BE4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6059" y="1688671"/>
              <a:ext cx="6886881" cy="455518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5493133" y="4384202"/>
              <a:ext cx="141776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Weight -9.64%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A1c -1.6%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493133" y="3362951"/>
              <a:ext cx="141776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Weight -6.99%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A1c -1.5%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493133" y="2049312"/>
              <a:ext cx="141776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Weight -3.42%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A1c -0.4%</a:t>
              </a:r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4A88A708-5810-0646-B1A9-C810073C4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7264" y="462293"/>
            <a:ext cx="9257472" cy="781233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Semaglutide 2.4 mg in People with T2D</a:t>
            </a:r>
            <a:br>
              <a:rPr lang="en-US" b="1" dirty="0"/>
            </a:br>
            <a:r>
              <a:rPr lang="en-US" b="1" dirty="0"/>
              <a:t>STEP-2</a:t>
            </a:r>
          </a:p>
        </p:txBody>
      </p:sp>
    </p:spTree>
    <p:extLst>
      <p:ext uri="{BB962C8B-B14F-4D97-AF65-F5344CB8AC3E}">
        <p14:creationId xmlns:p14="http://schemas.microsoft.com/office/powerpoint/2010/main" val="32806952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A73711E3-7E4E-3384-7043-32A5FAF6F1D0}"/>
              </a:ext>
            </a:extLst>
          </p:cNvPr>
          <p:cNvGrpSpPr/>
          <p:nvPr/>
        </p:nvGrpSpPr>
        <p:grpSpPr>
          <a:xfrm>
            <a:off x="81786" y="1586883"/>
            <a:ext cx="6473418" cy="4808824"/>
            <a:chOff x="81786" y="1586883"/>
            <a:chExt cx="6473418" cy="480882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188BBBA-4F0B-B6CD-667E-5F127D3EA2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1786" y="1586883"/>
              <a:ext cx="6473418" cy="4808824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ACB6C52-7B66-4014-D3CE-EC470D7B679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37071" y="3090335"/>
              <a:ext cx="3854450" cy="215900"/>
            </a:xfrm>
            <a:prstGeom prst="rect">
              <a:avLst/>
            </a:prstGeom>
          </p:spPr>
        </p:pic>
      </p:grpSp>
      <p:sp>
        <p:nvSpPr>
          <p:cNvPr id="11" name="Rectangle 10"/>
          <p:cNvSpPr/>
          <p:nvPr/>
        </p:nvSpPr>
        <p:spPr>
          <a:xfrm>
            <a:off x="1524000" y="2295011"/>
            <a:ext cx="319202" cy="61961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405543" y="3872793"/>
            <a:ext cx="319202" cy="61961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A88A708-5810-0646-B1A9-C810073C4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7264" y="462293"/>
            <a:ext cx="9257472" cy="781233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TZP for Treating Obesity in </a:t>
            </a:r>
            <a:r>
              <a:rPr lang="en-US" b="1" dirty="0" err="1"/>
              <a:t>PwO</a:t>
            </a:r>
            <a:r>
              <a:rPr lang="en-US" b="1" dirty="0"/>
              <a:t> ±T2D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2F8F1C-F89A-4C1F-1F87-42EBA9FB7815}"/>
              </a:ext>
            </a:extLst>
          </p:cNvPr>
          <p:cNvSpPr txBox="1"/>
          <p:nvPr/>
        </p:nvSpPr>
        <p:spPr>
          <a:xfrm>
            <a:off x="0" y="1430835"/>
            <a:ext cx="6771213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             SURMOUNT-1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PwO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without T2D          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73DC578-DCE0-6DC6-4702-A4A1DDB7DC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5205" y="2062420"/>
            <a:ext cx="4011308" cy="374827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A0BE39F-35F6-AC30-4BB2-B29113361C5C}"/>
              </a:ext>
            </a:extLst>
          </p:cNvPr>
          <p:cNvSpPr txBox="1"/>
          <p:nvPr/>
        </p:nvSpPr>
        <p:spPr>
          <a:xfrm>
            <a:off x="7017345" y="1426354"/>
            <a:ext cx="5092869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SURMOUNT-2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PwO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with T2D        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04E4A18-5A28-8F36-DC11-2D61605FD28C}"/>
              </a:ext>
            </a:extLst>
          </p:cNvPr>
          <p:cNvSpPr txBox="1"/>
          <p:nvPr/>
        </p:nvSpPr>
        <p:spPr>
          <a:xfrm>
            <a:off x="9015713" y="6455184"/>
            <a:ext cx="30945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Jastreboff</a:t>
            </a: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et al. N </a:t>
            </a:r>
            <a:r>
              <a:rPr kumimoji="0" lang="da-DK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Engl</a:t>
            </a: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J Med 2022;387:205-16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Garvey</a:t>
            </a: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et al. Lancet 2023; 402: 613–26 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78361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437BF6F-5E94-094E-B43E-0D72C28B8774}"/>
              </a:ext>
            </a:extLst>
          </p:cNvPr>
          <p:cNvSpPr/>
          <p:nvPr/>
        </p:nvSpPr>
        <p:spPr>
          <a:xfrm>
            <a:off x="2021808" y="2239180"/>
            <a:ext cx="9153826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Outline the connection between type 2 diabetes (T2D) and obesity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Discuss the role of bariatric surgery and bariatric range weight reduction for treating T2D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Review emerging T2D and obesity medications that result in significant weight reduction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B3A6A76-8FA5-E045-9DD9-09E98EDBDD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238" b="26323"/>
          <a:stretch/>
        </p:blipFill>
        <p:spPr>
          <a:xfrm>
            <a:off x="2665692" y="275444"/>
            <a:ext cx="6860615" cy="1838426"/>
          </a:xfrm>
          <a:prstGeom prst="rect">
            <a:avLst/>
          </a:prstGeom>
        </p:spPr>
      </p:pic>
      <p:pic>
        <p:nvPicPr>
          <p:cNvPr id="7" name="Graphic 6" descr="Weight Gain with solid fill">
            <a:extLst>
              <a:ext uri="{FF2B5EF4-FFF2-40B4-BE49-F238E27FC236}">
                <a16:creationId xmlns:a16="http://schemas.microsoft.com/office/drawing/2014/main" id="{5B7DFBDD-CFB7-4B8E-95CA-7B25546362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16367" y="2339169"/>
            <a:ext cx="771525" cy="771525"/>
          </a:xfrm>
          <a:prstGeom prst="rect">
            <a:avLst/>
          </a:prstGeom>
        </p:spPr>
      </p:pic>
      <p:pic>
        <p:nvPicPr>
          <p:cNvPr id="3" name="Picture 4" descr="Lacing Bariatric Line Icon Vector Illustration Stock Vector - Illustration  of excess, loss: 216351378">
            <a:extLst>
              <a:ext uri="{FF2B5EF4-FFF2-40B4-BE49-F238E27FC236}">
                <a16:creationId xmlns:a16="http://schemas.microsoft.com/office/drawing/2014/main" id="{200395E3-CAF6-0B06-7E09-FDE34A703A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5883" y="3564870"/>
            <a:ext cx="902009" cy="902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A2C01BEC-7A1D-C941-B623-37A21BE3AA18}"/>
              </a:ext>
            </a:extLst>
          </p:cNvPr>
          <p:cNvGrpSpPr/>
          <p:nvPr/>
        </p:nvGrpSpPr>
        <p:grpSpPr>
          <a:xfrm>
            <a:off x="1016367" y="4826524"/>
            <a:ext cx="760975" cy="810954"/>
            <a:chOff x="370731" y="3707418"/>
            <a:chExt cx="825843" cy="825843"/>
          </a:xfrm>
        </p:grpSpPr>
        <p:pic>
          <p:nvPicPr>
            <p:cNvPr id="11" name="Picture 2" descr="pill icon. isolated vector medicament and pharmaceutical symbol....">
              <a:extLst>
                <a:ext uri="{FF2B5EF4-FFF2-40B4-BE49-F238E27FC236}">
                  <a16:creationId xmlns:a16="http://schemas.microsoft.com/office/drawing/2014/main" id="{1A19380E-5900-284E-BDF2-828825FD77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94911" y="4053317"/>
              <a:ext cx="473727" cy="4799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1" descr="687 Insulin Pen Icon Illustrations &amp; Clip Art - iStock">
              <a:extLst>
                <a:ext uri="{FF2B5EF4-FFF2-40B4-BE49-F238E27FC236}">
                  <a16:creationId xmlns:a16="http://schemas.microsoft.com/office/drawing/2014/main" id="{51069C87-E403-7442-9253-A1F4C0CACD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>
                          <a14:foregroundMark x1="22712" y1="77124" x2="22712" y2="77124"/>
                          <a14:foregroundMark x1="15196" y1="84641" x2="15196" y2="84641"/>
                          <a14:foregroundMark x1="26471" y1="77124" x2="26471" y2="77124"/>
                          <a14:foregroundMark x1="75327" y1="24673" x2="75327" y2="24673"/>
                          <a14:foregroundMark x1="73366" y1="24673" x2="73366" y2="24673"/>
                          <a14:foregroundMark x1="71569" y1="22712" x2="71569" y2="22712"/>
                          <a14:foregroundMark x1="71569" y1="22712" x2="71569" y2="22712"/>
                          <a14:foregroundMark x1="76471" y1="20261" x2="76471" y2="2026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731" y="3707418"/>
              <a:ext cx="825843" cy="8258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C377A930-43E6-2CF1-6B33-8BA7AF2F7EB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10515" y="6047742"/>
            <a:ext cx="2759765" cy="631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4561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524000" y="2295011"/>
            <a:ext cx="319202" cy="61961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405543" y="3872793"/>
            <a:ext cx="319202" cy="61961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015713" y="6455184"/>
            <a:ext cx="30945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Jastreboff</a:t>
            </a: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et al. N </a:t>
            </a:r>
            <a:r>
              <a:rPr kumimoji="0" lang="da-DK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Engl</a:t>
            </a: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J Med 2022;387:205-16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Garvey</a:t>
            </a: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et al. Lancet 2023; 402: 613–26 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A88A708-5810-0646-B1A9-C810073C4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7264" y="462293"/>
            <a:ext cx="9257472" cy="781233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TZP for Treating Obesity in </a:t>
            </a:r>
            <a:r>
              <a:rPr lang="en-US" b="1" dirty="0" err="1"/>
              <a:t>PwO</a:t>
            </a:r>
            <a:r>
              <a:rPr lang="en-US" b="1" dirty="0"/>
              <a:t> ±T2D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2F8F1C-F89A-4C1F-1F87-42EBA9FB7815}"/>
              </a:ext>
            </a:extLst>
          </p:cNvPr>
          <p:cNvSpPr txBox="1"/>
          <p:nvPr/>
        </p:nvSpPr>
        <p:spPr>
          <a:xfrm>
            <a:off x="0" y="1430835"/>
            <a:ext cx="6771213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             SURMOUNT-1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PwO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without T2D         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A0BE39F-35F6-AC30-4BB2-B29113361C5C}"/>
              </a:ext>
            </a:extLst>
          </p:cNvPr>
          <p:cNvSpPr txBox="1"/>
          <p:nvPr/>
        </p:nvSpPr>
        <p:spPr>
          <a:xfrm>
            <a:off x="7017345" y="1426354"/>
            <a:ext cx="5092869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SURMOUNT-2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PwO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with T2D       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810F56-1A83-29A0-DC1A-41F8C1421CDA}"/>
              </a:ext>
            </a:extLst>
          </p:cNvPr>
          <p:cNvSpPr txBox="1"/>
          <p:nvPr/>
        </p:nvSpPr>
        <p:spPr>
          <a:xfrm>
            <a:off x="3985893" y="6044855"/>
            <a:ext cx="46619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Categorical Weight Loss Thresholds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62B7083-AF68-4EC2-8F4C-336FCD93D544}"/>
              </a:ext>
            </a:extLst>
          </p:cNvPr>
          <p:cNvGrpSpPr/>
          <p:nvPr/>
        </p:nvGrpSpPr>
        <p:grpSpPr>
          <a:xfrm>
            <a:off x="6316852" y="1936629"/>
            <a:ext cx="5282481" cy="4033745"/>
            <a:chOff x="6316852" y="1936629"/>
            <a:chExt cx="5282481" cy="403374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6E49512-175D-D127-4D34-189DEBF897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16852" y="1936629"/>
              <a:ext cx="5282481" cy="4033745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8100139-808B-7F2A-EE89-F0DDB8DFCDA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848850" y="1985203"/>
              <a:ext cx="1359934" cy="619615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0E98E41-2C9E-B36A-6144-0546AAD07E15}"/>
              </a:ext>
            </a:extLst>
          </p:cNvPr>
          <p:cNvGrpSpPr/>
          <p:nvPr/>
        </p:nvGrpSpPr>
        <p:grpSpPr>
          <a:xfrm>
            <a:off x="403812" y="1770247"/>
            <a:ext cx="5692188" cy="4342686"/>
            <a:chOff x="403812" y="1770247"/>
            <a:chExt cx="5692188" cy="4342686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F1EBB190-FD1B-BD01-6530-89A24184E4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6697"/>
            <a:stretch/>
          </p:blipFill>
          <p:spPr>
            <a:xfrm>
              <a:off x="403812" y="1770247"/>
              <a:ext cx="5692188" cy="4342686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19ACE23-95CA-921A-98F4-E7FBBD17240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41550" y="1971859"/>
              <a:ext cx="3854450" cy="2159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596359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6A9F929-AA71-E8DE-9446-41D7BD242DE9}"/>
              </a:ext>
            </a:extLst>
          </p:cNvPr>
          <p:cNvSpPr/>
          <p:nvPr/>
        </p:nvSpPr>
        <p:spPr>
          <a:xfrm>
            <a:off x="-2" y="294533"/>
            <a:ext cx="12191999" cy="11756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Reduction in Weight Correlates with A1c Reduction with TZP in SURPASS-2, 3, 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C64C28-867C-993C-BFC5-F257385851FC}"/>
              </a:ext>
            </a:extLst>
          </p:cNvPr>
          <p:cNvSpPr txBox="1"/>
          <p:nvPr/>
        </p:nvSpPr>
        <p:spPr>
          <a:xfrm>
            <a:off x="4896817" y="6527868"/>
            <a:ext cx="71470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Pedersen S  et al. Diabetes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Obes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Metab.2023;25:2553–2560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FCE937-3A60-22EE-9155-4F848917C3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" t="13718" r="-21" b="-4368"/>
          <a:stretch/>
        </p:blipFill>
        <p:spPr>
          <a:xfrm>
            <a:off x="4694464" y="1654805"/>
            <a:ext cx="7255989" cy="479145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C76F294-1FA5-E67D-C23E-B9D7A428D5D6}"/>
              </a:ext>
            </a:extLst>
          </p:cNvPr>
          <p:cNvGrpSpPr/>
          <p:nvPr/>
        </p:nvGrpSpPr>
        <p:grpSpPr>
          <a:xfrm>
            <a:off x="0" y="1488608"/>
            <a:ext cx="2956559" cy="5365455"/>
            <a:chOff x="148148" y="236063"/>
            <a:chExt cx="3581575" cy="659958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820F16E-2304-75AC-F03E-AF90093C3E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8148" y="257045"/>
              <a:ext cx="3009900" cy="657860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83CBABE-BF0A-84A6-A90D-38C31E463A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02423" y="236063"/>
              <a:ext cx="2527300" cy="6578600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6242E61D-5843-C734-C300-94C9784834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08283" y="4824790"/>
            <a:ext cx="1939829" cy="81827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EDBE2B0-192D-ADF3-BB74-1B3301BF4A0D}"/>
              </a:ext>
            </a:extLst>
          </p:cNvPr>
          <p:cNvSpPr txBox="1"/>
          <p:nvPr/>
        </p:nvSpPr>
        <p:spPr>
          <a:xfrm>
            <a:off x="779676" y="5832469"/>
            <a:ext cx="3699711" cy="10772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Participants with HbA1c reduction + weight loss (solid bars) and HbA1c reduction or no weight change or weight gain (open bars)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F075CB2-7089-18D1-D3BF-65070E73CC4A}"/>
              </a:ext>
            </a:extLst>
          </p:cNvPr>
          <p:cNvSpPr txBox="1"/>
          <p:nvPr/>
        </p:nvSpPr>
        <p:spPr>
          <a:xfrm>
            <a:off x="1703762" y="1591031"/>
            <a:ext cx="20706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SURPASS-2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TZP vs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Sema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 mg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F43EC82-4059-466B-CE03-9973B09D8C46}"/>
              </a:ext>
            </a:extLst>
          </p:cNvPr>
          <p:cNvSpPr txBox="1"/>
          <p:nvPr/>
        </p:nvSpPr>
        <p:spPr>
          <a:xfrm rot="16200000">
            <a:off x="881330" y="4390983"/>
            <a:ext cx="1039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TZP 5 mg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0D2A06-72EA-E481-23C7-B90887B2D199}"/>
              </a:ext>
            </a:extLst>
          </p:cNvPr>
          <p:cNvSpPr txBox="1"/>
          <p:nvPr/>
        </p:nvSpPr>
        <p:spPr>
          <a:xfrm rot="16200000">
            <a:off x="1209459" y="4329316"/>
            <a:ext cx="1156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TZP 10 mg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40CAB87-0FE3-1F43-A5A1-68F159984F2C}"/>
              </a:ext>
            </a:extLst>
          </p:cNvPr>
          <p:cNvSpPr txBox="1"/>
          <p:nvPr/>
        </p:nvSpPr>
        <p:spPr>
          <a:xfrm rot="16200000">
            <a:off x="1596097" y="4329316"/>
            <a:ext cx="1156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TZP 15 mg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C0EAADC-6458-5823-89F0-05E15BB4067C}"/>
              </a:ext>
            </a:extLst>
          </p:cNvPr>
          <p:cNvSpPr txBox="1"/>
          <p:nvPr/>
        </p:nvSpPr>
        <p:spPr>
          <a:xfrm rot="16200000">
            <a:off x="1940416" y="4346374"/>
            <a:ext cx="1217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Sema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 mg</a:t>
            </a:r>
          </a:p>
        </p:txBody>
      </p:sp>
    </p:spTree>
    <p:extLst>
      <p:ext uri="{BB962C8B-B14F-4D97-AF65-F5344CB8AC3E}">
        <p14:creationId xmlns:p14="http://schemas.microsoft.com/office/powerpoint/2010/main" val="24134148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21D889-286F-1FCB-F7C6-245E9849D7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815" y="274638"/>
            <a:ext cx="11860502" cy="1143000"/>
          </a:xfrm>
        </p:spPr>
        <p:txBody>
          <a:bodyPr>
            <a:noAutofit/>
          </a:bodyPr>
          <a:lstStyle/>
          <a:p>
            <a:r>
              <a:rPr lang="en-US" sz="3600" b="1" dirty="0"/>
              <a:t>Oral Semaglutide 25mg, 50 mg in PwT2D – PIONEER PLUS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83365F-B790-B1CD-F7B5-DBF4C19882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3495" y="1828799"/>
            <a:ext cx="5325529" cy="4043791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69D3B743-88B2-6FFB-39CB-8D75FFBBF92E}"/>
              </a:ext>
            </a:extLst>
          </p:cNvPr>
          <p:cNvGrpSpPr/>
          <p:nvPr/>
        </p:nvGrpSpPr>
        <p:grpSpPr>
          <a:xfrm>
            <a:off x="487412" y="1932147"/>
            <a:ext cx="4792080" cy="3988093"/>
            <a:chOff x="487412" y="1932147"/>
            <a:chExt cx="4792080" cy="3988093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E051474-0780-924E-863F-EA182F207242}"/>
                </a:ext>
              </a:extLst>
            </p:cNvPr>
            <p:cNvGrpSpPr/>
            <p:nvPr/>
          </p:nvGrpSpPr>
          <p:grpSpPr>
            <a:xfrm>
              <a:off x="487412" y="1932147"/>
              <a:ext cx="4792080" cy="3988093"/>
              <a:chOff x="487412" y="1932147"/>
              <a:chExt cx="4792080" cy="3988093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9B7558E6-D5AE-003A-E24B-673E533E7E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61507" y="1932147"/>
                <a:ext cx="4617985" cy="3940443"/>
              </a:xfrm>
              <a:prstGeom prst="rect">
                <a:avLst/>
              </a:prstGeom>
            </p:spPr>
          </p:pic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16F4C718-F79A-9186-752E-A54F13559A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87412" y="2031028"/>
                <a:ext cx="537679" cy="3889212"/>
              </a:xfrm>
              <a:prstGeom prst="rect">
                <a:avLst/>
              </a:prstGeom>
            </p:spPr>
          </p:pic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AA3CAA8-82C2-738E-B8FD-8705ED0EF5C9}"/>
                </a:ext>
              </a:extLst>
            </p:cNvPr>
            <p:cNvSpPr txBox="1"/>
            <p:nvPr/>
          </p:nvSpPr>
          <p:spPr>
            <a:xfrm>
              <a:off x="1368263" y="2332153"/>
              <a:ext cx="65434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-5.2%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A10270D-612A-4496-0032-4DF0C8FC4F45}"/>
                </a:ext>
              </a:extLst>
            </p:cNvPr>
            <p:cNvSpPr txBox="1"/>
            <p:nvPr/>
          </p:nvSpPr>
          <p:spPr>
            <a:xfrm>
              <a:off x="2735414" y="2332153"/>
              <a:ext cx="65434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-7.8%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18715DC-80A8-C689-7DAA-6A60D7AD4F64}"/>
                </a:ext>
              </a:extLst>
            </p:cNvPr>
            <p:cNvSpPr txBox="1"/>
            <p:nvPr/>
          </p:nvSpPr>
          <p:spPr>
            <a:xfrm>
              <a:off x="4089584" y="2332153"/>
              <a:ext cx="65434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-9.8%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8D5EAF1-4A85-C506-0269-A504B5C8DE72}"/>
                </a:ext>
              </a:extLst>
            </p:cNvPr>
            <p:cNvSpPr txBox="1"/>
            <p:nvPr/>
          </p:nvSpPr>
          <p:spPr>
            <a:xfrm>
              <a:off x="1696563" y="2741580"/>
              <a:ext cx="32733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kg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1D88E49-0769-F7AE-B04B-E29B497226EA}"/>
                </a:ext>
              </a:extLst>
            </p:cNvPr>
            <p:cNvSpPr txBox="1"/>
            <p:nvPr/>
          </p:nvSpPr>
          <p:spPr>
            <a:xfrm>
              <a:off x="3091937" y="3145327"/>
              <a:ext cx="32733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kg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DDBC03A-3BE5-15B5-19A2-493B114EA9B8}"/>
                </a:ext>
              </a:extLst>
            </p:cNvPr>
            <p:cNvSpPr txBox="1"/>
            <p:nvPr/>
          </p:nvSpPr>
          <p:spPr>
            <a:xfrm>
              <a:off x="4445739" y="3524658"/>
              <a:ext cx="32733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kg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5777ABE3-0986-F671-F601-8A1D593DDA94}"/>
              </a:ext>
            </a:extLst>
          </p:cNvPr>
          <p:cNvSpPr txBox="1"/>
          <p:nvPr/>
        </p:nvSpPr>
        <p:spPr>
          <a:xfrm>
            <a:off x="2023696" y="1510171"/>
            <a:ext cx="2396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Change in Body Weight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CC7A602-E6BD-A9D9-1A42-8DACFBDE0B42}"/>
              </a:ext>
            </a:extLst>
          </p:cNvPr>
          <p:cNvSpPr txBox="1"/>
          <p:nvPr/>
        </p:nvSpPr>
        <p:spPr>
          <a:xfrm>
            <a:off x="8092454" y="1507478"/>
            <a:ext cx="17793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Change in HbA1c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4E37992-25EB-192E-1EC0-6DD841E4161D}"/>
              </a:ext>
            </a:extLst>
          </p:cNvPr>
          <p:cNvSpPr txBox="1"/>
          <p:nvPr/>
        </p:nvSpPr>
        <p:spPr>
          <a:xfrm>
            <a:off x="9597863" y="6581001"/>
            <a:ext cx="26747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Aroda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et al. Lancet 2023; 402: 693–704 </a:t>
            </a:r>
          </a:p>
        </p:txBody>
      </p:sp>
    </p:spTree>
    <p:extLst>
      <p:ext uri="{BB962C8B-B14F-4D97-AF65-F5344CB8AC3E}">
        <p14:creationId xmlns:p14="http://schemas.microsoft.com/office/powerpoint/2010/main" val="5902208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DA6B76-C162-664D-B822-2FA4C14A4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" y="419163"/>
            <a:ext cx="11832336" cy="1143000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CagriSema</a:t>
            </a:r>
            <a:r>
              <a:rPr lang="en-US" b="1" dirty="0"/>
              <a:t> vs. </a:t>
            </a:r>
            <a:r>
              <a:rPr lang="en-US" b="1" dirty="0" err="1"/>
              <a:t>Sema</a:t>
            </a:r>
            <a:r>
              <a:rPr lang="en-US" b="1" dirty="0"/>
              <a:t> vs. Cagrilintide on Weight in T2D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E44B93-2AA0-FF4B-A4F6-C4BC2479B667}"/>
              </a:ext>
            </a:extLst>
          </p:cNvPr>
          <p:cNvSpPr txBox="1"/>
          <p:nvPr/>
        </p:nvSpPr>
        <p:spPr>
          <a:xfrm>
            <a:off x="9513125" y="6581001"/>
            <a:ext cx="26484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Frias JP et al. Lancet 2023; 402: 720-30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3E54E7A-F0A9-54C9-91E6-6815EED77C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172" y="1363670"/>
            <a:ext cx="11320312" cy="50751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ED3DD6C-357C-3F4E-2165-43CDD00F60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7304" y="5124074"/>
            <a:ext cx="1196848" cy="643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35484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DA6B76-C162-664D-B822-2FA4C14A4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" y="419163"/>
            <a:ext cx="11832336" cy="1143000"/>
          </a:xfrm>
        </p:spPr>
        <p:txBody>
          <a:bodyPr>
            <a:normAutofit/>
          </a:bodyPr>
          <a:lstStyle/>
          <a:p>
            <a:r>
              <a:rPr lang="en-US" sz="4000" b="1" dirty="0" err="1"/>
              <a:t>CagriSema</a:t>
            </a:r>
            <a:r>
              <a:rPr lang="en-US" sz="4000" b="1" dirty="0"/>
              <a:t> vs. </a:t>
            </a:r>
            <a:r>
              <a:rPr lang="en-US" sz="4000" b="1" dirty="0" err="1"/>
              <a:t>Sema</a:t>
            </a:r>
            <a:r>
              <a:rPr lang="en-US" sz="4000" b="1" dirty="0"/>
              <a:t> vs. Cagrilintide on A1c in T2D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E44B93-2AA0-FF4B-A4F6-C4BC2479B667}"/>
              </a:ext>
            </a:extLst>
          </p:cNvPr>
          <p:cNvSpPr txBox="1"/>
          <p:nvPr/>
        </p:nvSpPr>
        <p:spPr>
          <a:xfrm>
            <a:off x="9513125" y="6581001"/>
            <a:ext cx="26484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Frias JP et al. Lancet 2023; 402: 720-30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6A4B323-3805-3A32-7A27-2D8B7D89E6EC}"/>
              </a:ext>
            </a:extLst>
          </p:cNvPr>
          <p:cNvGrpSpPr/>
          <p:nvPr/>
        </p:nvGrpSpPr>
        <p:grpSpPr>
          <a:xfrm>
            <a:off x="283444" y="1403928"/>
            <a:ext cx="11332187" cy="5075167"/>
            <a:chOff x="393172" y="1339920"/>
            <a:chExt cx="11332187" cy="507516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3E54E7A-F0A9-54C9-91E6-6815EED77C9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3172" y="1339920"/>
              <a:ext cx="11320312" cy="5075167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B5E755D-1DB8-7050-F3D4-7751911DBF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3715"/>
            <a:stretch/>
          </p:blipFill>
          <p:spPr>
            <a:xfrm>
              <a:off x="405047" y="1374089"/>
              <a:ext cx="11320312" cy="45516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7865535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DA6B76-C162-664D-B822-2FA4C14A4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" y="419163"/>
            <a:ext cx="11832336" cy="1143000"/>
          </a:xfrm>
        </p:spPr>
        <p:txBody>
          <a:bodyPr>
            <a:normAutofit/>
          </a:bodyPr>
          <a:lstStyle/>
          <a:p>
            <a:r>
              <a:rPr lang="en-US" b="1" dirty="0" err="1"/>
              <a:t>CagriSema</a:t>
            </a:r>
            <a:r>
              <a:rPr lang="en-US" b="1" dirty="0"/>
              <a:t> vs. </a:t>
            </a:r>
            <a:r>
              <a:rPr lang="en-US" b="1" dirty="0" err="1"/>
              <a:t>Sema</a:t>
            </a:r>
            <a:r>
              <a:rPr lang="en-US" b="1" dirty="0"/>
              <a:t> vs. Cagrilintide on TIR in T2D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E44B93-2AA0-FF4B-A4F6-C4BC2479B667}"/>
              </a:ext>
            </a:extLst>
          </p:cNvPr>
          <p:cNvSpPr txBox="1"/>
          <p:nvPr/>
        </p:nvSpPr>
        <p:spPr>
          <a:xfrm>
            <a:off x="9513125" y="6581001"/>
            <a:ext cx="26484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Frias JP et al. Lancet 2023; 402: 720-30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EB890DA-1332-9031-5A0E-56CD144EDE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4440" y="1626171"/>
            <a:ext cx="10104120" cy="459678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6CF9DB3-D971-4C6A-C869-1D86A4BB0BA8}"/>
              </a:ext>
            </a:extLst>
          </p:cNvPr>
          <p:cNvSpPr txBox="1"/>
          <p:nvPr/>
        </p:nvSpPr>
        <p:spPr>
          <a:xfrm>
            <a:off x="1761066" y="6201925"/>
            <a:ext cx="13099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/>
              <a:t>CagriSema</a:t>
            </a:r>
            <a:endParaRPr lang="en-US" sz="20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7F9BE13-5A9B-7EFC-A607-4E057F09034D}"/>
              </a:ext>
            </a:extLst>
          </p:cNvPr>
          <p:cNvSpPr txBox="1"/>
          <p:nvPr/>
        </p:nvSpPr>
        <p:spPr>
          <a:xfrm>
            <a:off x="4442177" y="6201925"/>
            <a:ext cx="15119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Semaglutide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88352C-CBF6-D7B8-425E-92F0DF9EDBFC}"/>
              </a:ext>
            </a:extLst>
          </p:cNvPr>
          <p:cNvSpPr txBox="1"/>
          <p:nvPr/>
        </p:nvSpPr>
        <p:spPr>
          <a:xfrm>
            <a:off x="7390877" y="6201925"/>
            <a:ext cx="14021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Cagrilintide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5B8B441-420B-5E23-FCDE-4D8DADD5350F}"/>
              </a:ext>
            </a:extLst>
          </p:cNvPr>
          <p:cNvSpPr/>
          <p:nvPr/>
        </p:nvSpPr>
        <p:spPr>
          <a:xfrm>
            <a:off x="1234440" y="1626171"/>
            <a:ext cx="2320129" cy="497586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0309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ADEA2-3DD7-FB02-CF67-E1D196DCAA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68919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Survodutide vs Placebo vs </a:t>
            </a:r>
            <a:r>
              <a:rPr lang="en-US" b="1" dirty="0" err="1"/>
              <a:t>Sema</a:t>
            </a:r>
            <a:r>
              <a:rPr lang="en-US" b="1" dirty="0"/>
              <a:t> 1 mg in PwT2D</a:t>
            </a:r>
            <a:br>
              <a:rPr lang="en-US" b="1" dirty="0"/>
            </a:br>
            <a:r>
              <a:rPr lang="en-US" sz="3600" dirty="0"/>
              <a:t>Dual GCG/GLP-1 RA – Phase 2 Clinical Trial</a:t>
            </a:r>
            <a:endParaRPr lang="en-US" b="1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0D89378-FEE1-E59B-A6C0-662EF1B3E186}"/>
              </a:ext>
            </a:extLst>
          </p:cNvPr>
          <p:cNvGrpSpPr/>
          <p:nvPr/>
        </p:nvGrpSpPr>
        <p:grpSpPr>
          <a:xfrm>
            <a:off x="338364" y="2412517"/>
            <a:ext cx="11515272" cy="3705254"/>
            <a:chOff x="338364" y="1900888"/>
            <a:chExt cx="11515272" cy="370525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F7A3022-415C-872C-2D27-4EFD44CBE4C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38364" y="2100943"/>
              <a:ext cx="5489464" cy="3505199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829F0F3-2F99-232F-BA55-61BFC42486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55228" y="2159085"/>
              <a:ext cx="5398408" cy="3447057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87F083D-A110-CC32-F6D1-D698262D7FD9}"/>
                </a:ext>
              </a:extLst>
            </p:cNvPr>
            <p:cNvSpPr txBox="1"/>
            <p:nvPr/>
          </p:nvSpPr>
          <p:spPr>
            <a:xfrm>
              <a:off x="8381784" y="1900888"/>
              <a:ext cx="154529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/>
                <a:t>Body Weight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C5C3564-9FA9-17D5-9A6A-363303A3ABA1}"/>
                </a:ext>
              </a:extLst>
            </p:cNvPr>
            <p:cNvSpPr txBox="1"/>
            <p:nvPr/>
          </p:nvSpPr>
          <p:spPr>
            <a:xfrm>
              <a:off x="2644514" y="1900888"/>
              <a:ext cx="87716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/>
                <a:t>HbA1c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31E6F78C-5BD9-5310-71B6-F4F1AE8ECAFE}"/>
              </a:ext>
            </a:extLst>
          </p:cNvPr>
          <p:cNvSpPr txBox="1"/>
          <p:nvPr/>
        </p:nvSpPr>
        <p:spPr>
          <a:xfrm>
            <a:off x="9274629" y="6581001"/>
            <a:ext cx="30219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Blüher</a:t>
            </a:r>
            <a:r>
              <a:rPr lang="en-US" sz="1200" dirty="0"/>
              <a:t> et al. </a:t>
            </a:r>
            <a:r>
              <a:rPr lang="en-US" sz="1200" dirty="0" err="1"/>
              <a:t>Diabetologia</a:t>
            </a:r>
            <a:r>
              <a:rPr lang="en-US" sz="1200" dirty="0"/>
              <a:t> (2023) 67:470–482 </a:t>
            </a:r>
          </a:p>
        </p:txBody>
      </p:sp>
    </p:spTree>
    <p:extLst>
      <p:ext uri="{BB962C8B-B14F-4D97-AF65-F5344CB8AC3E}">
        <p14:creationId xmlns:p14="http://schemas.microsoft.com/office/powerpoint/2010/main" val="396303124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DA6B76-C162-664D-B822-2FA4C14A4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19163"/>
            <a:ext cx="10972800" cy="1143000"/>
          </a:xfrm>
        </p:spPr>
        <p:txBody>
          <a:bodyPr>
            <a:normAutofit/>
          </a:bodyPr>
          <a:lstStyle/>
          <a:p>
            <a:r>
              <a:rPr lang="en-US" b="1" dirty="0" err="1"/>
              <a:t>Orforglipron</a:t>
            </a:r>
            <a:r>
              <a:rPr lang="en-US" b="1" dirty="0"/>
              <a:t> and Body Weight Changes in T2D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E44B93-2AA0-FF4B-A4F6-C4BC2479B667}"/>
              </a:ext>
            </a:extLst>
          </p:cNvPr>
          <p:cNvSpPr txBox="1"/>
          <p:nvPr/>
        </p:nvSpPr>
        <p:spPr>
          <a:xfrm>
            <a:off x="9513125" y="6581001"/>
            <a:ext cx="26788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Frias JP et al. Lancet 2023; 402: 472–83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79EDC5-A6C4-7822-6D7F-D00228F117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900629"/>
            <a:ext cx="5372535" cy="4114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0D24013-0B49-7F1E-DED8-29B0CB20ED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9867" y="1900629"/>
            <a:ext cx="5372535" cy="4114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75B9172-FDB3-EC45-9261-1A9272CCC2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8358" y="6108057"/>
            <a:ext cx="8103017" cy="461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23720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DA6B76-C162-664D-B822-2FA4C14A4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19163"/>
            <a:ext cx="10972800" cy="1143000"/>
          </a:xfrm>
        </p:spPr>
        <p:txBody>
          <a:bodyPr>
            <a:normAutofit/>
          </a:bodyPr>
          <a:lstStyle/>
          <a:p>
            <a:r>
              <a:rPr lang="en-US" b="1" dirty="0" err="1"/>
              <a:t>Orforglipron</a:t>
            </a:r>
            <a:r>
              <a:rPr lang="en-US" b="1" dirty="0"/>
              <a:t> and A1c Changes in T2D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E44B93-2AA0-FF4B-A4F6-C4BC2479B667}"/>
              </a:ext>
            </a:extLst>
          </p:cNvPr>
          <p:cNvSpPr txBox="1"/>
          <p:nvPr/>
        </p:nvSpPr>
        <p:spPr>
          <a:xfrm>
            <a:off x="9513125" y="6581001"/>
            <a:ext cx="26788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Frias JP et al. Lancet 2023; 402: 472–83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4FA5B6-00DA-16F3-CE3D-24C691EA5F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924380"/>
            <a:ext cx="5372535" cy="4114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A58731E-8681-72FE-8709-73A351C7C8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9865" y="1764640"/>
            <a:ext cx="5372535" cy="4114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35C9DB2-8E38-8936-7798-CAE5A426D0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8358" y="6108057"/>
            <a:ext cx="8103017" cy="461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85136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1802E-D611-7A42-8ABA-BB39230A0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18678"/>
            <a:ext cx="10972800" cy="1143000"/>
          </a:xfrm>
        </p:spPr>
        <p:txBody>
          <a:bodyPr>
            <a:normAutofit/>
          </a:bodyPr>
          <a:lstStyle/>
          <a:p>
            <a:r>
              <a:rPr lang="en-US" b="1" dirty="0" err="1"/>
              <a:t>Retatrutide</a:t>
            </a:r>
            <a:r>
              <a:rPr lang="en-US" b="1" dirty="0"/>
              <a:t> and Body Weight Changes in T2D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48E7EB-BD33-A84B-A602-065F6AC80E2B}"/>
              </a:ext>
            </a:extLst>
          </p:cNvPr>
          <p:cNvSpPr txBox="1"/>
          <p:nvPr/>
        </p:nvSpPr>
        <p:spPr>
          <a:xfrm>
            <a:off x="9693814" y="6581001"/>
            <a:ext cx="25819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Rosenstock Lancet 2023; 402: 529–44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B3CAF68-5165-03F4-600F-1E91949430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885" y="2336891"/>
            <a:ext cx="11258230" cy="37282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3F77E94-2AB3-EF3B-4876-AB975A120F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5808" y="6071015"/>
            <a:ext cx="10689307" cy="509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0221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FECB9A1D-F08F-1360-DF8B-8922F4E21814}"/>
              </a:ext>
            </a:extLst>
          </p:cNvPr>
          <p:cNvGrpSpPr/>
          <p:nvPr/>
        </p:nvGrpSpPr>
        <p:grpSpPr>
          <a:xfrm>
            <a:off x="-1" y="1566219"/>
            <a:ext cx="6296297" cy="4918377"/>
            <a:chOff x="347865" y="1339027"/>
            <a:chExt cx="7346849" cy="5545679"/>
          </a:xfrm>
        </p:grpSpPr>
        <p:pic>
          <p:nvPicPr>
            <p:cNvPr id="16" name="Picture 15" descr="Prevalence¶ of Obesity Based on Self-Reported Weight and Height Among US Adults by State and Territory, BRFSS, 2022">
              <a:hlinkClick r:id="rId3" action="ppaction://hlinksldjump"/>
              <a:extLst>
                <a:ext uri="{FF2B5EF4-FFF2-40B4-BE49-F238E27FC236}">
                  <a16:creationId xmlns:a16="http://schemas.microsoft.com/office/drawing/2014/main" id="{41064633-C71E-3219-62EB-C1A420E768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7865" y="1339027"/>
              <a:ext cx="7346849" cy="5276374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386CEA7-A18B-3AB4-8795-1F84BF0C81E2}"/>
                </a:ext>
              </a:extLst>
            </p:cNvPr>
            <p:cNvSpPr txBox="1"/>
            <p:nvPr/>
          </p:nvSpPr>
          <p:spPr>
            <a:xfrm>
              <a:off x="458520" y="6423041"/>
              <a:ext cx="7236194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Adult Obesity Prevalence Maps. Centers for Disease Control and Prevention. National Center for Chronic Disease Prevention and Health Promotion, Division of Nutrition, Physical Activity, and Obesity.  (21 September 2023).</a:t>
              </a:r>
            </a:p>
          </p:txBody>
        </p:sp>
      </p:grp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422132" y="148948"/>
            <a:ext cx="9457239" cy="1143000"/>
          </a:xfrm>
        </p:spPr>
        <p:txBody>
          <a:bodyPr>
            <a:noAutofit/>
          </a:bodyPr>
          <a:lstStyle/>
          <a:p>
            <a:r>
              <a:rPr lang="en-US" sz="4800" b="1" dirty="0"/>
              <a:t>US Obesity Epidemic Grows</a:t>
            </a:r>
            <a:br>
              <a:rPr lang="en-US" sz="4800" dirty="0"/>
            </a:br>
            <a:r>
              <a:rPr lang="en-US" sz="2400" dirty="0"/>
              <a:t>Native American, Non-Hispanic Black and Hispanic Groups most affected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723B26F-D41D-81E6-9981-4AD4C6736319}"/>
              </a:ext>
            </a:extLst>
          </p:cNvPr>
          <p:cNvSpPr txBox="1"/>
          <p:nvPr/>
        </p:nvSpPr>
        <p:spPr>
          <a:xfrm>
            <a:off x="7319259" y="6605927"/>
            <a:ext cx="48727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https://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www.cdc.gov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nchs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/data/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databriefs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/db360_tables-508.pdf#4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3EA1471-8BA9-00DD-D40A-681E2ED2D485}"/>
              </a:ext>
            </a:extLst>
          </p:cNvPr>
          <p:cNvGrpSpPr/>
          <p:nvPr/>
        </p:nvGrpSpPr>
        <p:grpSpPr>
          <a:xfrm>
            <a:off x="6150751" y="1566219"/>
            <a:ext cx="5909367" cy="4063542"/>
            <a:chOff x="6134769" y="1273665"/>
            <a:chExt cx="5909367" cy="406354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3BE4B08-4F4E-3CBE-25BE-C0EFBCA6F5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34769" y="2158684"/>
              <a:ext cx="5909367" cy="3178523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750E1E8-F4C8-BC8A-46EC-8F0487DBBF65}"/>
                </a:ext>
              </a:extLst>
            </p:cNvPr>
            <p:cNvSpPr txBox="1"/>
            <p:nvPr/>
          </p:nvSpPr>
          <p:spPr>
            <a:xfrm>
              <a:off x="6653081" y="1273665"/>
              <a:ext cx="4872741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Trends in US Adults with Obesity 2000-2018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0AA47932-0AE8-E8D5-5409-E5F4A203A212}"/>
              </a:ext>
            </a:extLst>
          </p:cNvPr>
          <p:cNvSpPr/>
          <p:nvPr/>
        </p:nvSpPr>
        <p:spPr>
          <a:xfrm>
            <a:off x="6657882" y="5768973"/>
            <a:ext cx="679455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Obesity increased 30.5% to 42.4%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Severe obesity increased 4.7% to 9.2%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970299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1802E-D611-7A42-8ABA-BB39230A0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18678"/>
            <a:ext cx="10972800" cy="1143000"/>
          </a:xfrm>
        </p:spPr>
        <p:txBody>
          <a:bodyPr>
            <a:normAutofit/>
          </a:bodyPr>
          <a:lstStyle/>
          <a:p>
            <a:r>
              <a:rPr lang="en-US" b="1" dirty="0" err="1"/>
              <a:t>Retatrutide</a:t>
            </a:r>
            <a:r>
              <a:rPr lang="en-US" b="1" dirty="0"/>
              <a:t> and A1c Changes in T2D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48E7EB-BD33-A84B-A602-065F6AC80E2B}"/>
              </a:ext>
            </a:extLst>
          </p:cNvPr>
          <p:cNvSpPr txBox="1"/>
          <p:nvPr/>
        </p:nvSpPr>
        <p:spPr>
          <a:xfrm>
            <a:off x="9693814" y="6581001"/>
            <a:ext cx="25819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Rosenstock Lancet 2023; 402: 529–44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3F77E94-2AB3-EF3B-4876-AB975A120F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808" y="6071015"/>
            <a:ext cx="10689307" cy="5099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8268874-97E5-05FE-CE02-C9EC7BE77D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563" y="2091162"/>
            <a:ext cx="11762874" cy="385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85647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5F0784-A6FA-BFE1-822B-15CE8B5010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778" y="360333"/>
            <a:ext cx="10872444" cy="1103313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  <a:latin typeface="+mj-lt"/>
              </a:rPr>
              <a:t>STEP 1 Study Extension - Semaglutide 2.4 mg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F33E3A7-1F8B-866F-7E9C-25F1D2568470}"/>
              </a:ext>
            </a:extLst>
          </p:cNvPr>
          <p:cNvSpPr txBox="1"/>
          <p:nvPr/>
        </p:nvSpPr>
        <p:spPr>
          <a:xfrm>
            <a:off x="8136020" y="6615378"/>
            <a:ext cx="3918032" cy="14558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r" defTabSz="914400" rtl="0" eaLnBrk="0" fontAlgn="base" latinLnBrk="0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-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Wilding et al. Diabetes </a:t>
            </a:r>
            <a:r>
              <a:rPr kumimoji="0" lang="en-US" sz="1200" b="0" i="0" u="none" strike="noStrike" kern="1200" cap="none" spc="-1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Obes</a:t>
            </a:r>
            <a:r>
              <a:rPr kumimoji="0" lang="en-US" sz="1200" b="0" i="0" u="none" strike="noStrike" kern="1200" cap="none" spc="-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-1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Metab</a:t>
            </a:r>
            <a:r>
              <a:rPr kumimoji="0" lang="en-US" sz="1200" b="0" i="0" u="none" strike="noStrike" kern="1200" cap="none" spc="-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. 2022;24:1553–1564 </a:t>
            </a:r>
          </a:p>
          <a:p>
            <a:pPr marL="0" marR="0" lvl="0" indent="0" algn="r" defTabSz="914400" rtl="0" eaLnBrk="0" fontAlgn="base" latinLnBrk="0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-1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780A7CE-64E3-154C-A5E0-48CB7B4BA44C}"/>
              </a:ext>
            </a:extLst>
          </p:cNvPr>
          <p:cNvGrpSpPr/>
          <p:nvPr/>
        </p:nvGrpSpPr>
        <p:grpSpPr>
          <a:xfrm>
            <a:off x="453984" y="1529831"/>
            <a:ext cx="5791422" cy="4717741"/>
            <a:chOff x="453984" y="1729859"/>
            <a:chExt cx="5791422" cy="471774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636A8A9-19B6-409A-0EFE-F78521E148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3984" y="2099191"/>
              <a:ext cx="5791422" cy="4348409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CF1A768-99F4-0248-E090-199E36050913}"/>
                </a:ext>
              </a:extLst>
            </p:cNvPr>
            <p:cNvSpPr txBox="1"/>
            <p:nvPr/>
          </p:nvSpPr>
          <p:spPr bwMode="auto">
            <a:xfrm>
              <a:off x="2105604" y="1729859"/>
              <a:ext cx="2751202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Changes in Body Weight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D2855A0B-9F23-6AF1-5F93-630C6BF54960}"/>
              </a:ext>
            </a:extLst>
          </p:cNvPr>
          <p:cNvGrpSpPr/>
          <p:nvPr/>
        </p:nvGrpSpPr>
        <p:grpSpPr>
          <a:xfrm>
            <a:off x="6350106" y="1529831"/>
            <a:ext cx="5841894" cy="4717741"/>
            <a:chOff x="6350106" y="1729859"/>
            <a:chExt cx="5841894" cy="4717741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00859C4-E539-7586-DA0D-283EF8D48DF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50106" y="2323910"/>
              <a:ext cx="5841894" cy="412369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CC20C8F-5DE8-FF4C-B139-0D558DC7C1F3}"/>
                </a:ext>
              </a:extLst>
            </p:cNvPr>
            <p:cNvSpPr txBox="1"/>
            <p:nvPr/>
          </p:nvSpPr>
          <p:spPr bwMode="auto">
            <a:xfrm>
              <a:off x="8327172" y="1729859"/>
              <a:ext cx="2083071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Changes in HbA1c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9325820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5F0784-A6FA-BFE1-822B-15CE8B5010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0333"/>
            <a:ext cx="12192000" cy="1103313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  <a:latin typeface="+mj-lt"/>
              </a:rPr>
              <a:t>Direct and Indirect GLP1RA-Mediated </a:t>
            </a:r>
            <a:r>
              <a:rPr lang="en-US" dirty="0" err="1">
                <a:solidFill>
                  <a:schemeClr val="bg1"/>
                </a:solidFill>
                <a:latin typeface="+mj-lt"/>
              </a:rPr>
              <a:t>Cardioprotection</a:t>
            </a:r>
            <a:endParaRPr 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F33E3A7-1F8B-866F-7E9C-25F1D2568470}"/>
              </a:ext>
            </a:extLst>
          </p:cNvPr>
          <p:cNvSpPr txBox="1"/>
          <p:nvPr/>
        </p:nvSpPr>
        <p:spPr>
          <a:xfrm>
            <a:off x="6502400" y="6615378"/>
            <a:ext cx="5551652" cy="39502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r" defTabSz="914400" rtl="0" eaLnBrk="0" fontAlgn="base" latinLnBrk="0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-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Ussher and Drucker Nat Rev </a:t>
            </a:r>
            <a:r>
              <a:rPr kumimoji="0" lang="en-US" sz="1200" b="0" i="0" u="none" strike="noStrike" kern="1200" cap="none" spc="-1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Cardiol</a:t>
            </a:r>
            <a:r>
              <a:rPr kumimoji="0" lang="en-US" sz="1200" b="0" i="0" u="none" strike="noStrike" kern="1200" cap="none" spc="-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2023 Jul;20(7):463-474</a:t>
            </a:r>
          </a:p>
        </p:txBody>
      </p:sp>
      <p:sp>
        <p:nvSpPr>
          <p:cNvPr id="6" name="AutoShape 2">
            <a:extLst>
              <a:ext uri="{FF2B5EF4-FFF2-40B4-BE49-F238E27FC236}">
                <a16:creationId xmlns:a16="http://schemas.microsoft.com/office/drawing/2014/main" id="{2250B741-7A75-D74F-282F-DE1A568468F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CF5DD0A-5245-9AFC-AD9D-B358CB4872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45516"/>
            <a:ext cx="12192000" cy="4835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27821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5F0784-A6FA-BFE1-822B-15CE8B5010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2315"/>
            <a:ext cx="12192000" cy="1103313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>
                <a:latin typeface="+mj-lt"/>
              </a:rPr>
              <a:t>SELECT Trial: Semaglutide 2.4 mg Decreased MACE by 20%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F33E3A7-1F8B-866F-7E9C-25F1D2568470}"/>
              </a:ext>
            </a:extLst>
          </p:cNvPr>
          <p:cNvSpPr txBox="1"/>
          <p:nvPr/>
        </p:nvSpPr>
        <p:spPr>
          <a:xfrm>
            <a:off x="3167774" y="6603465"/>
            <a:ext cx="5551652" cy="39502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r" defTabSz="914400" rtl="0" eaLnBrk="0" fontAlgn="base" latinLnBrk="0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-1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Lincoff</a:t>
            </a:r>
            <a:r>
              <a:rPr kumimoji="0" lang="en-US" sz="1200" b="0" i="0" u="none" strike="noStrike" kern="1200" cap="none" spc="-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AM et al.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BlinkMacSystemFont"/>
                <a:ea typeface="+mn-ea"/>
                <a:cs typeface="+mn-cs"/>
              </a:rPr>
              <a:t>N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BlinkMacSystemFont"/>
                <a:ea typeface="+mn-ea"/>
                <a:cs typeface="+mn-cs"/>
              </a:rPr>
              <a:t>Engl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BlinkMacSystemFont"/>
                <a:ea typeface="+mn-ea"/>
                <a:cs typeface="+mn-cs"/>
              </a:rPr>
              <a:t> J Med. 2023 Nov 11.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BlinkMacSystemFont"/>
                <a:ea typeface="+mn-ea"/>
                <a:cs typeface="+mn-cs"/>
              </a:rPr>
              <a:t>doi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BlinkMacSystemFont"/>
                <a:ea typeface="+mn-ea"/>
                <a:cs typeface="+mn-cs"/>
              </a:rPr>
              <a:t>: 10.1056/NEJMoa2307563</a:t>
            </a:r>
            <a:endParaRPr kumimoji="0" lang="en-US" sz="1200" b="0" i="0" u="none" strike="noStrike" kern="1200" cap="none" spc="-1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AutoShape 2">
            <a:extLst>
              <a:ext uri="{FF2B5EF4-FFF2-40B4-BE49-F238E27FC236}">
                <a16:creationId xmlns:a16="http://schemas.microsoft.com/office/drawing/2014/main" id="{2250B741-7A75-D74F-282F-DE1A568468F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2465B7E-EB09-6B54-E933-68A3067B4C75}"/>
              </a:ext>
            </a:extLst>
          </p:cNvPr>
          <p:cNvGrpSpPr/>
          <p:nvPr/>
        </p:nvGrpSpPr>
        <p:grpSpPr>
          <a:xfrm>
            <a:off x="1129891" y="1301636"/>
            <a:ext cx="6468779" cy="4559528"/>
            <a:chOff x="5723221" y="1759748"/>
            <a:chExt cx="6468779" cy="455952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33343A3-318D-F90D-9BF0-12F5002D8F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23221" y="2392271"/>
              <a:ext cx="6118958" cy="3927005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5EEBD6E-3604-FD44-28F4-6A714D26E2BC}"/>
                </a:ext>
              </a:extLst>
            </p:cNvPr>
            <p:cNvSpPr txBox="1"/>
            <p:nvPr/>
          </p:nvSpPr>
          <p:spPr bwMode="auto">
            <a:xfrm>
              <a:off x="6336102" y="1759748"/>
              <a:ext cx="5855898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Primary Cardiovascular Composite End Point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CV death, nonfatal MI, or nonfatal stroke 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13EC4C42-87FC-385D-EF38-51C382BE7EBA}"/>
              </a:ext>
            </a:extLst>
          </p:cNvPr>
          <p:cNvSpPr txBox="1"/>
          <p:nvPr/>
        </p:nvSpPr>
        <p:spPr bwMode="auto">
          <a:xfrm>
            <a:off x="8032646" y="1151084"/>
            <a:ext cx="2704587" cy="4685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Semaglutide 2.4 mg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Weight -9.4%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WC -8 cm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A1c -0.31%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SBP -3.82 mmHg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DBP -1.0 mmHg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HR 3.8 bpm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-CRP -39%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TC -4.6%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HDL 4.9%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LDL -5.3%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TG -18.3%</a:t>
            </a:r>
          </a:p>
        </p:txBody>
      </p:sp>
    </p:spTree>
    <p:extLst>
      <p:ext uri="{BB962C8B-B14F-4D97-AF65-F5344CB8AC3E}">
        <p14:creationId xmlns:p14="http://schemas.microsoft.com/office/powerpoint/2010/main" val="61667764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6AD284-C7BF-DC4D-B116-57D162D3F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59721"/>
            <a:ext cx="10972800" cy="1143000"/>
          </a:xfrm>
        </p:spPr>
        <p:txBody>
          <a:bodyPr/>
          <a:lstStyle/>
          <a:p>
            <a:r>
              <a:rPr lang="en-US" b="1" dirty="0"/>
              <a:t>CV Outcome Trials with GLP-1RA in T2DM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C9E424-0532-774F-857F-557D2FAE5A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02721"/>
            <a:ext cx="12192000" cy="493891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335B12D-A684-F644-A6B4-5ED6536DFCCA}"/>
              </a:ext>
            </a:extLst>
          </p:cNvPr>
          <p:cNvSpPr txBox="1"/>
          <p:nvPr/>
        </p:nvSpPr>
        <p:spPr>
          <a:xfrm>
            <a:off x="9929008" y="6581001"/>
            <a:ext cx="22629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Obesity Reviews 2021;22:e13112</a:t>
            </a:r>
          </a:p>
        </p:txBody>
      </p:sp>
    </p:spTree>
    <p:extLst>
      <p:ext uri="{BB962C8B-B14F-4D97-AF65-F5344CB8AC3E}">
        <p14:creationId xmlns:p14="http://schemas.microsoft.com/office/powerpoint/2010/main" val="319769560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FBCAFD-ECD7-9E4F-9F37-BEFD89655C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8350" y="403402"/>
            <a:ext cx="9963289" cy="11430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Think of Treating Obesity like Hypertension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77046DD-4514-674D-9354-A04128A79A66}"/>
              </a:ext>
            </a:extLst>
          </p:cNvPr>
          <p:cNvSpPr/>
          <p:nvPr/>
        </p:nvSpPr>
        <p:spPr>
          <a:xfrm>
            <a:off x="1787227" y="1592543"/>
            <a:ext cx="8474429" cy="471011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Arc 3">
            <a:extLst>
              <a:ext uri="{FF2B5EF4-FFF2-40B4-BE49-F238E27FC236}">
                <a16:creationId xmlns:a16="http://schemas.microsoft.com/office/drawing/2014/main" id="{83EC2E28-87D6-3B4C-966D-8756DB28F8D0}"/>
              </a:ext>
            </a:extLst>
          </p:cNvPr>
          <p:cNvSpPr>
            <a:spLocks/>
          </p:cNvSpPr>
          <p:nvPr/>
        </p:nvSpPr>
        <p:spPr bwMode="auto">
          <a:xfrm flipH="1" flipV="1">
            <a:off x="2393683" y="2808568"/>
            <a:ext cx="2808287" cy="2646363"/>
          </a:xfrm>
          <a:custGeom>
            <a:avLst/>
            <a:gdLst>
              <a:gd name="T0" fmla="*/ 2147483647 w 21400"/>
              <a:gd name="T1" fmla="*/ 0 h 21498"/>
              <a:gd name="T2" fmla="*/ 2147483647 w 21400"/>
              <a:gd name="T3" fmla="*/ 2147483647 h 21498"/>
              <a:gd name="T4" fmla="*/ 0 w 21400"/>
              <a:gd name="T5" fmla="*/ 2147483647 h 21498"/>
              <a:gd name="T6" fmla="*/ 0 60000 65536"/>
              <a:gd name="T7" fmla="*/ 0 60000 65536"/>
              <a:gd name="T8" fmla="*/ 0 60000 65536"/>
              <a:gd name="T9" fmla="*/ 0 w 21400"/>
              <a:gd name="T10" fmla="*/ 0 h 21498"/>
              <a:gd name="T11" fmla="*/ 21400 w 21400"/>
              <a:gd name="T12" fmla="*/ 21498 h 2149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400" h="21498" fill="none" extrusionOk="0">
                <a:moveTo>
                  <a:pt x="2097" y="0"/>
                </a:moveTo>
                <a:cubicBezTo>
                  <a:pt x="12055" y="971"/>
                  <a:pt x="20042" y="8654"/>
                  <a:pt x="21400" y="18566"/>
                </a:cubicBezTo>
              </a:path>
              <a:path w="21400" h="21498" stroke="0" extrusionOk="0">
                <a:moveTo>
                  <a:pt x="2097" y="0"/>
                </a:moveTo>
                <a:cubicBezTo>
                  <a:pt x="12055" y="971"/>
                  <a:pt x="20042" y="8654"/>
                  <a:pt x="21400" y="18566"/>
                </a:cubicBezTo>
                <a:lnTo>
                  <a:pt x="0" y="21498"/>
                </a:lnTo>
                <a:close/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Line 4">
            <a:extLst>
              <a:ext uri="{FF2B5EF4-FFF2-40B4-BE49-F238E27FC236}">
                <a16:creationId xmlns:a16="http://schemas.microsoft.com/office/drawing/2014/main" id="{1EBFCA4F-5AF0-8C43-9C38-497FD271E5AB}"/>
              </a:ext>
            </a:extLst>
          </p:cNvPr>
          <p:cNvSpPr>
            <a:spLocks noChangeShapeType="1"/>
          </p:cNvSpPr>
          <p:nvPr/>
        </p:nvSpPr>
        <p:spPr bwMode="auto">
          <a:xfrm>
            <a:off x="2380982" y="1887818"/>
            <a:ext cx="0" cy="4310063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D3FF7691-7972-C44B-9811-05C5EBE09D57}"/>
              </a:ext>
            </a:extLst>
          </p:cNvPr>
          <p:cNvGrpSpPr>
            <a:grpSpLocks/>
          </p:cNvGrpSpPr>
          <p:nvPr/>
        </p:nvGrpSpPr>
        <p:grpSpPr bwMode="auto">
          <a:xfrm>
            <a:off x="4898758" y="1895756"/>
            <a:ext cx="4948237" cy="4310063"/>
            <a:chOff x="1914" y="1303"/>
            <a:chExt cx="3117" cy="2715"/>
          </a:xfrm>
        </p:grpSpPr>
        <p:grpSp>
          <p:nvGrpSpPr>
            <p:cNvPr id="8" name="Group 8">
              <a:extLst>
                <a:ext uri="{FF2B5EF4-FFF2-40B4-BE49-F238E27FC236}">
                  <a16:creationId xmlns:a16="http://schemas.microsoft.com/office/drawing/2014/main" id="{06C69F51-7C7D-8F4B-A9C9-C6075C201D5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14" y="1303"/>
              <a:ext cx="3117" cy="2715"/>
              <a:chOff x="1914" y="1303"/>
              <a:chExt cx="3117" cy="2715"/>
            </a:xfrm>
          </p:grpSpPr>
          <p:sp>
            <p:nvSpPr>
              <p:cNvPr id="11" name="Line 9">
                <a:extLst>
                  <a:ext uri="{FF2B5EF4-FFF2-40B4-BE49-F238E27FC236}">
                    <a16:creationId xmlns:a16="http://schemas.microsoft.com/office/drawing/2014/main" id="{E1F6548D-5E62-3B44-9FFD-8B433A9DFF0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29" y="3298"/>
                <a:ext cx="3102" cy="242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anchor="ctr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" name="Line 10">
                <a:extLst>
                  <a:ext uri="{FF2B5EF4-FFF2-40B4-BE49-F238E27FC236}">
                    <a16:creationId xmlns:a16="http://schemas.microsoft.com/office/drawing/2014/main" id="{C885F5C6-6DFB-CF4B-B4C8-BE30C58840D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14" y="1303"/>
                <a:ext cx="0" cy="271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9" name="Text Box 11">
              <a:extLst>
                <a:ext uri="{FF2B5EF4-FFF2-40B4-BE49-F238E27FC236}">
                  <a16:creationId xmlns:a16="http://schemas.microsoft.com/office/drawing/2014/main" id="{CB4D9309-0DCC-0746-A52F-F47B669E7A5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51" y="1407"/>
              <a:ext cx="1489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Weight Maintenance</a:t>
              </a:r>
            </a:p>
          </p:txBody>
        </p:sp>
        <p:sp>
          <p:nvSpPr>
            <p:cNvPr id="10" name="Text Box 12">
              <a:extLst>
                <a:ext uri="{FF2B5EF4-FFF2-40B4-BE49-F238E27FC236}">
                  <a16:creationId xmlns:a16="http://schemas.microsoft.com/office/drawing/2014/main" id="{C428A204-814A-4345-8402-891878B382E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12" y="3673"/>
              <a:ext cx="1528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Maintenance therapy</a:t>
              </a:r>
            </a:p>
          </p:txBody>
        </p:sp>
      </p:grpSp>
      <p:grpSp>
        <p:nvGrpSpPr>
          <p:cNvPr id="13" name="Group 13">
            <a:extLst>
              <a:ext uri="{FF2B5EF4-FFF2-40B4-BE49-F238E27FC236}">
                <a16:creationId xmlns:a16="http://schemas.microsoft.com/office/drawing/2014/main" id="{357D2F54-148A-0D47-A451-C375F67ADB6F}"/>
              </a:ext>
            </a:extLst>
          </p:cNvPr>
          <p:cNvGrpSpPr>
            <a:grpSpLocks/>
          </p:cNvGrpSpPr>
          <p:nvPr/>
        </p:nvGrpSpPr>
        <p:grpSpPr bwMode="auto">
          <a:xfrm>
            <a:off x="4908283" y="2722844"/>
            <a:ext cx="5037137" cy="2735263"/>
            <a:chOff x="1920" y="1824"/>
            <a:chExt cx="3173" cy="1723"/>
          </a:xfrm>
        </p:grpSpPr>
        <p:sp>
          <p:nvSpPr>
            <p:cNvPr id="14" name="Line 14">
              <a:extLst>
                <a:ext uri="{FF2B5EF4-FFF2-40B4-BE49-F238E27FC236}">
                  <a16:creationId xmlns:a16="http://schemas.microsoft.com/office/drawing/2014/main" id="{BFAFA29B-15E1-F246-B5DB-E38369F30BC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20" y="1993"/>
              <a:ext cx="3173" cy="1554"/>
            </a:xfrm>
            <a:prstGeom prst="line">
              <a:avLst/>
            </a:prstGeom>
            <a:noFill/>
            <a:ln w="38100">
              <a:solidFill>
                <a:schemeClr val="accent2">
                  <a:lumMod val="75000"/>
                </a:schemeClr>
              </a:solidFill>
              <a:prstDash val="dash"/>
              <a:round/>
              <a:headEnd/>
              <a:tailEnd type="triangle" w="med" len="med"/>
            </a:ln>
          </p:spPr>
          <p:txBody>
            <a:bodyPr anchor="ctr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Text Box 15">
              <a:extLst>
                <a:ext uri="{FF2B5EF4-FFF2-40B4-BE49-F238E27FC236}">
                  <a16:creationId xmlns:a16="http://schemas.microsoft.com/office/drawing/2014/main" id="{4B019D20-D6CE-7444-BEF1-34FE703665A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65" y="1824"/>
              <a:ext cx="2368" cy="252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49000"/>
              </a:schemeClr>
            </a:solidFill>
            <a:ln w="9525">
              <a:solidFill>
                <a:schemeClr val="accent2">
                  <a:lumMod val="60000"/>
                  <a:lumOff val="40000"/>
                  <a:alpha val="50195"/>
                </a:schemeClr>
              </a:solidFill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If you stop, the condition returns..</a:t>
              </a:r>
            </a:p>
          </p:txBody>
        </p:sp>
      </p:grpSp>
      <p:sp>
        <p:nvSpPr>
          <p:cNvPr id="16" name="Text Box 6">
            <a:extLst>
              <a:ext uri="{FF2B5EF4-FFF2-40B4-BE49-F238E27FC236}">
                <a16:creationId xmlns:a16="http://schemas.microsoft.com/office/drawing/2014/main" id="{5C946DCF-766F-2F42-A069-7DEF3A2C4A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2790" y="5604097"/>
            <a:ext cx="116653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 months</a:t>
            </a:r>
          </a:p>
        </p:txBody>
      </p:sp>
      <p:grpSp>
        <p:nvGrpSpPr>
          <p:cNvPr id="17" name="Group 7">
            <a:extLst>
              <a:ext uri="{FF2B5EF4-FFF2-40B4-BE49-F238E27FC236}">
                <a16:creationId xmlns:a16="http://schemas.microsoft.com/office/drawing/2014/main" id="{F062EB2D-8329-ED42-AAEE-9B3FCBF5F6FB}"/>
              </a:ext>
            </a:extLst>
          </p:cNvPr>
          <p:cNvGrpSpPr>
            <a:grpSpLocks/>
          </p:cNvGrpSpPr>
          <p:nvPr/>
        </p:nvGrpSpPr>
        <p:grpSpPr bwMode="auto">
          <a:xfrm>
            <a:off x="4898758" y="1895756"/>
            <a:ext cx="4948237" cy="4310063"/>
            <a:chOff x="1914" y="1303"/>
            <a:chExt cx="3117" cy="2715"/>
          </a:xfrm>
        </p:grpSpPr>
        <p:grpSp>
          <p:nvGrpSpPr>
            <p:cNvPr id="18" name="Group 8">
              <a:extLst>
                <a:ext uri="{FF2B5EF4-FFF2-40B4-BE49-F238E27FC236}">
                  <a16:creationId xmlns:a16="http://schemas.microsoft.com/office/drawing/2014/main" id="{42D41D93-2074-C140-B589-D4C4C88C543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14" y="1303"/>
              <a:ext cx="3117" cy="2715"/>
              <a:chOff x="1914" y="1303"/>
              <a:chExt cx="3117" cy="2715"/>
            </a:xfrm>
          </p:grpSpPr>
          <p:sp>
            <p:nvSpPr>
              <p:cNvPr id="21" name="Line 9">
                <a:extLst>
                  <a:ext uri="{FF2B5EF4-FFF2-40B4-BE49-F238E27FC236}">
                    <a16:creationId xmlns:a16="http://schemas.microsoft.com/office/drawing/2014/main" id="{7F16B25A-907E-3A4E-8577-EEC15779A58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29" y="3298"/>
                <a:ext cx="3102" cy="242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anchor="ctr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" name="Line 10">
                <a:extLst>
                  <a:ext uri="{FF2B5EF4-FFF2-40B4-BE49-F238E27FC236}">
                    <a16:creationId xmlns:a16="http://schemas.microsoft.com/office/drawing/2014/main" id="{6CE2249B-183A-3F4E-8B57-C959C198BD9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14" y="1303"/>
                <a:ext cx="0" cy="271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0" name="Text Box 12">
              <a:extLst>
                <a:ext uri="{FF2B5EF4-FFF2-40B4-BE49-F238E27FC236}">
                  <a16:creationId xmlns:a16="http://schemas.microsoft.com/office/drawing/2014/main" id="{C122378A-AB4C-A14F-92D8-8425C7A045B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13" y="3673"/>
              <a:ext cx="116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3" name="Text Box 16">
            <a:extLst>
              <a:ext uri="{FF2B5EF4-FFF2-40B4-BE49-F238E27FC236}">
                <a16:creationId xmlns:a16="http://schemas.microsoft.com/office/drawing/2014/main" id="{39A76BFD-FE76-B246-81A3-87C858E6FCA4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1312096" y="3862465"/>
            <a:ext cx="151143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Body Weight</a:t>
            </a:r>
          </a:p>
        </p:txBody>
      </p:sp>
      <p:sp>
        <p:nvSpPr>
          <p:cNvPr id="24" name="Text Box 5">
            <a:extLst>
              <a:ext uri="{FF2B5EF4-FFF2-40B4-BE49-F238E27FC236}">
                <a16:creationId xmlns:a16="http://schemas.microsoft.com/office/drawing/2014/main" id="{180DFF1C-F9BE-094C-89B4-2EB8A8D8A3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4739" y="2059237"/>
            <a:ext cx="143129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Weight Loss</a:t>
            </a:r>
          </a:p>
        </p:txBody>
      </p:sp>
      <p:sp>
        <p:nvSpPr>
          <p:cNvPr id="26" name="Line 4">
            <a:extLst>
              <a:ext uri="{FF2B5EF4-FFF2-40B4-BE49-F238E27FC236}">
                <a16:creationId xmlns:a16="http://schemas.microsoft.com/office/drawing/2014/main" id="{993BFFED-AB9F-5145-A49B-1EF435A41B7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410253" y="5454930"/>
            <a:ext cx="766098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985634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19100" y="602097"/>
            <a:ext cx="11595100" cy="1143000"/>
          </a:xfrm>
        </p:spPr>
        <p:txBody>
          <a:bodyPr>
            <a:noAutofit/>
          </a:bodyPr>
          <a:lstStyle/>
          <a:p>
            <a:r>
              <a:rPr lang="en-US" sz="4800" b="1" dirty="0"/>
              <a:t>Use of AOM is Short-Lived</a:t>
            </a:r>
            <a:br>
              <a:rPr lang="en-US" sz="4800" b="1" dirty="0"/>
            </a:br>
            <a:r>
              <a:rPr lang="en-US" sz="2400" spc="-1" dirty="0">
                <a:latin typeface="Arial"/>
              </a:rPr>
              <a:t>Prescribing trends of patients starting anti-obesity meds in the US 2004-2018</a:t>
            </a:r>
            <a:br>
              <a:rPr lang="en-US" sz="2400" spc="-1" dirty="0">
                <a:latin typeface="Arial"/>
              </a:rPr>
            </a:br>
            <a:endParaRPr lang="en-US" sz="240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E864AFB-184D-D2A2-2D7F-304218D26AB5}"/>
              </a:ext>
            </a:extLst>
          </p:cNvPr>
          <p:cNvSpPr/>
          <p:nvPr/>
        </p:nvSpPr>
        <p:spPr>
          <a:xfrm>
            <a:off x="4293704" y="6494635"/>
            <a:ext cx="383965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Diabetes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Obes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Metab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2021. Jul;23(7):1542-1551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F92C870-4653-215F-026F-EB0B0E541536}"/>
              </a:ext>
            </a:extLst>
          </p:cNvPr>
          <p:cNvGrpSpPr/>
          <p:nvPr/>
        </p:nvGrpSpPr>
        <p:grpSpPr>
          <a:xfrm>
            <a:off x="3334578" y="1570383"/>
            <a:ext cx="8577344" cy="4252843"/>
            <a:chOff x="3334578" y="1570383"/>
            <a:chExt cx="8577344" cy="4252843"/>
          </a:xfrm>
        </p:grpSpPr>
        <p:pic>
          <p:nvPicPr>
            <p:cNvPr id="5122" name="Picture 2">
              <a:extLst>
                <a:ext uri="{FF2B5EF4-FFF2-40B4-BE49-F238E27FC236}">
                  <a16:creationId xmlns:a16="http://schemas.microsoft.com/office/drawing/2014/main" id="{1B366C2E-465B-3B19-091C-B9ECB432BB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34578" y="1570383"/>
              <a:ext cx="6872477" cy="42528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37CCB85-2B0A-1CCD-A5E2-9E92C7664BD8}"/>
                </a:ext>
              </a:extLst>
            </p:cNvPr>
            <p:cNvSpPr txBox="1"/>
            <p:nvPr/>
          </p:nvSpPr>
          <p:spPr>
            <a:xfrm>
              <a:off x="9100768" y="2954528"/>
              <a:ext cx="281115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Any anti-obesity medication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381271D-6962-8947-FE77-451ACA5C4670}"/>
                </a:ext>
              </a:extLst>
            </p:cNvPr>
            <p:cNvSpPr txBox="1"/>
            <p:nvPr/>
          </p:nvSpPr>
          <p:spPr>
            <a:xfrm>
              <a:off x="9103656" y="3258574"/>
              <a:ext cx="145982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No treatment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0156547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D86A26-A2F8-439C-2D2E-D9C62C183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8210"/>
            <a:ext cx="10972800" cy="1143000"/>
          </a:xfrm>
        </p:spPr>
        <p:txBody>
          <a:bodyPr>
            <a:normAutofit/>
          </a:bodyPr>
          <a:lstStyle/>
          <a:p>
            <a:r>
              <a:rPr lang="en-US" b="1" dirty="0"/>
              <a:t>Emerging Next-Generation AOM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C07ABC-C697-5562-CE70-8F0717E88DEC}"/>
              </a:ext>
            </a:extLst>
          </p:cNvPr>
          <p:cNvSpPr txBox="1"/>
          <p:nvPr/>
        </p:nvSpPr>
        <p:spPr>
          <a:xfrm>
            <a:off x="7538917" y="6581001"/>
            <a:ext cx="609924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Lingvay, I., Agarwal, S. A revolution in obesity treatment. 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Nat Med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 (2023)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6F37CEE-17AA-4653-7913-9A728EBA6A15}"/>
              </a:ext>
            </a:extLst>
          </p:cNvPr>
          <p:cNvGrpSpPr/>
          <p:nvPr/>
        </p:nvGrpSpPr>
        <p:grpSpPr>
          <a:xfrm>
            <a:off x="2515673" y="947606"/>
            <a:ext cx="7160653" cy="5710136"/>
            <a:chOff x="2515673" y="947606"/>
            <a:chExt cx="7160653" cy="5710136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28384DA9-CDDB-3A70-E4DE-7C9B7CD4DBCB}"/>
                </a:ext>
              </a:extLst>
            </p:cNvPr>
            <p:cNvGrpSpPr/>
            <p:nvPr/>
          </p:nvGrpSpPr>
          <p:grpSpPr>
            <a:xfrm>
              <a:off x="2515673" y="947606"/>
              <a:ext cx="7160653" cy="5710136"/>
              <a:chOff x="2515673" y="1156929"/>
              <a:chExt cx="7160653" cy="5710136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21EE1779-12EA-1BA9-0AF0-C7B067418E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515673" y="1156929"/>
                <a:ext cx="7160653" cy="5710136"/>
              </a:xfrm>
              <a:prstGeom prst="rect">
                <a:avLst/>
              </a:prstGeom>
            </p:spPr>
          </p:pic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BA2CD07-AF66-2C79-2AA2-9C680728165B}"/>
                  </a:ext>
                </a:extLst>
              </p:cNvPr>
              <p:cNvSpPr txBox="1"/>
              <p:nvPr/>
            </p:nvSpPr>
            <p:spPr>
              <a:xfrm rot="16200000">
                <a:off x="2809302" y="4726237"/>
                <a:ext cx="133831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err="1">
                    <a:solidFill>
                      <a:schemeClr val="bg1"/>
                    </a:solidFill>
                  </a:rPr>
                  <a:t>Orforglipron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4CB197B-ED48-6E94-6B95-185C06332528}"/>
                  </a:ext>
                </a:extLst>
              </p:cNvPr>
              <p:cNvSpPr txBox="1"/>
              <p:nvPr/>
            </p:nvSpPr>
            <p:spPr>
              <a:xfrm rot="16200000">
                <a:off x="3139542" y="4840984"/>
                <a:ext cx="16962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</a:rPr>
                  <a:t>Semaglutide 2.4</a:t>
                </a: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F13EA5F-0085-36B5-7390-2A5CDD423E59}"/>
                  </a:ext>
                </a:extLst>
              </p:cNvPr>
              <p:cNvSpPr txBox="1"/>
              <p:nvPr/>
            </p:nvSpPr>
            <p:spPr>
              <a:xfrm rot="16200000">
                <a:off x="3655593" y="4840983"/>
                <a:ext cx="163859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</a:rPr>
                  <a:t>Semaglutide 50</a:t>
                </a: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EBBC12C-A868-4ECF-44D7-592E3817CE10}"/>
                  </a:ext>
                </a:extLst>
              </p:cNvPr>
              <p:cNvSpPr txBox="1"/>
              <p:nvPr/>
            </p:nvSpPr>
            <p:spPr>
              <a:xfrm rot="16200000">
                <a:off x="4095821" y="4860253"/>
                <a:ext cx="172675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</a:rPr>
                  <a:t>Survodutide 4.8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6BE598B-EA38-ED1F-E971-20143B7D36D3}"/>
                  </a:ext>
                </a:extLst>
              </p:cNvPr>
              <p:cNvSpPr txBox="1"/>
              <p:nvPr/>
            </p:nvSpPr>
            <p:spPr>
              <a:xfrm rot="16200000">
                <a:off x="4690246" y="4815011"/>
                <a:ext cx="151586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</a:rPr>
                  <a:t>Tirzepatide 15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B696F0D-58C4-F386-0FE4-CCD52B690659}"/>
                  </a:ext>
                </a:extLst>
              </p:cNvPr>
              <p:cNvSpPr txBox="1"/>
              <p:nvPr/>
            </p:nvSpPr>
            <p:spPr>
              <a:xfrm rot="16200000">
                <a:off x="5160791" y="4824788"/>
                <a:ext cx="153542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</a:rPr>
                  <a:t>Retatrutide 12</a:t>
                </a: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6D273D6-6884-E034-BAC5-D966DB489701}"/>
                </a:ext>
              </a:extLst>
            </p:cNvPr>
            <p:cNvSpPr txBox="1"/>
            <p:nvPr/>
          </p:nvSpPr>
          <p:spPr>
            <a:xfrm rot="16200000">
              <a:off x="7956389" y="4563419"/>
              <a:ext cx="15354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Retatrutide 12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C8C5F82-A750-F9E8-65EF-7C26B5C4EFEE}"/>
                </a:ext>
              </a:extLst>
            </p:cNvPr>
            <p:cNvSpPr txBox="1"/>
            <p:nvPr/>
          </p:nvSpPr>
          <p:spPr>
            <a:xfrm rot="16200000">
              <a:off x="8456405" y="4565021"/>
              <a:ext cx="15158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Tirzepatide 15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7D2F30B-A453-73B4-09BF-CE23B321E969}"/>
                </a:ext>
              </a:extLst>
            </p:cNvPr>
            <p:cNvSpPr txBox="1"/>
            <p:nvPr/>
          </p:nvSpPr>
          <p:spPr>
            <a:xfrm rot="16200000">
              <a:off x="7424163" y="4630984"/>
              <a:ext cx="15921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chemeClr val="bg1"/>
                  </a:solidFill>
                </a:rPr>
                <a:t>Cagri-Sema</a:t>
              </a:r>
              <a:r>
                <a:rPr lang="en-US" dirty="0">
                  <a:solidFill>
                    <a:schemeClr val="bg1"/>
                  </a:solidFill>
                </a:rPr>
                <a:t> 2.4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6B7E024-5093-40EF-2987-6D547DCB03AE}"/>
                </a:ext>
              </a:extLst>
            </p:cNvPr>
            <p:cNvSpPr txBox="1"/>
            <p:nvPr/>
          </p:nvSpPr>
          <p:spPr>
            <a:xfrm rot="16200000">
              <a:off x="7200844" y="4306250"/>
              <a:ext cx="10454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chemeClr val="bg1"/>
                  </a:solidFill>
                </a:rPr>
                <a:t>Sema</a:t>
              </a:r>
              <a:r>
                <a:rPr lang="en-US" dirty="0">
                  <a:solidFill>
                    <a:schemeClr val="bg1"/>
                  </a:solidFill>
                </a:rPr>
                <a:t> 2.4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DFBB722-724E-779F-8A6D-24B78BCDE123}"/>
                </a:ext>
              </a:extLst>
            </p:cNvPr>
            <p:cNvSpPr txBox="1"/>
            <p:nvPr/>
          </p:nvSpPr>
          <p:spPr>
            <a:xfrm rot="16200000">
              <a:off x="6729441" y="4211516"/>
              <a:ext cx="9877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chemeClr val="bg1"/>
                  </a:solidFill>
                </a:rPr>
                <a:t>Sema</a:t>
              </a:r>
              <a:r>
                <a:rPr lang="en-US" dirty="0">
                  <a:solidFill>
                    <a:schemeClr val="bg1"/>
                  </a:solidFill>
                </a:rPr>
                <a:t> 50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3988095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10855" y="352043"/>
            <a:ext cx="783541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Treating Obesity as Target in T2D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544737" y="1369589"/>
            <a:ext cx="3467535" cy="7078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EXCLUDE 2° CAUSES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Medications, Medical,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Ψ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Θ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4827529" y="4725425"/>
            <a:ext cx="2717208" cy="558985"/>
            <a:chOff x="3111173" y="4725424"/>
            <a:chExt cx="2717208" cy="558985"/>
          </a:xfrm>
        </p:grpSpPr>
        <p:sp>
          <p:nvSpPr>
            <p:cNvPr id="15" name="Rectangle 14"/>
            <p:cNvSpPr/>
            <p:nvPr/>
          </p:nvSpPr>
          <p:spPr>
            <a:xfrm>
              <a:off x="3111173" y="4725424"/>
              <a:ext cx="2717208" cy="558985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262589" y="4793772"/>
              <a:ext cx="246734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PHARMACOTHERAPY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7687003" y="5862285"/>
            <a:ext cx="2732043" cy="558985"/>
            <a:chOff x="6163003" y="5862284"/>
            <a:chExt cx="2732043" cy="558985"/>
          </a:xfrm>
        </p:grpSpPr>
        <p:sp>
          <p:nvSpPr>
            <p:cNvPr id="16" name="Rectangle 15"/>
            <p:cNvSpPr/>
            <p:nvPr/>
          </p:nvSpPr>
          <p:spPr>
            <a:xfrm>
              <a:off x="6177838" y="5862284"/>
              <a:ext cx="2717208" cy="55898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163003" y="5940489"/>
              <a:ext cx="267470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BARIATRIC PROCEDURE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166897" y="2746276"/>
            <a:ext cx="9845376" cy="1350719"/>
            <a:chOff x="393820" y="2746276"/>
            <a:chExt cx="8142221" cy="1350719"/>
          </a:xfrm>
        </p:grpSpPr>
        <p:sp>
          <p:nvSpPr>
            <p:cNvPr id="11" name="Rectangle 10"/>
            <p:cNvSpPr/>
            <p:nvPr/>
          </p:nvSpPr>
          <p:spPr>
            <a:xfrm>
              <a:off x="393820" y="2746276"/>
              <a:ext cx="8142221" cy="1181723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203455" y="3265998"/>
              <a:ext cx="142539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Nutrition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554656" y="3265998"/>
              <a:ext cx="185650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Physical Activity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454841" y="3257469"/>
              <a:ext cx="193074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Behavior Change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305301" y="2749049"/>
              <a:ext cx="633053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INTEGRATED WEIGHT &amp; GLYCEMIC MANAGEMENT</a:t>
              </a:r>
            </a:p>
          </p:txBody>
        </p:sp>
      </p:grpSp>
      <p:sp>
        <p:nvSpPr>
          <p:cNvPr id="13" name="Down Arrow 12"/>
          <p:cNvSpPr/>
          <p:nvPr/>
        </p:nvSpPr>
        <p:spPr>
          <a:xfrm>
            <a:off x="5856016" y="1249339"/>
            <a:ext cx="545010" cy="1418550"/>
          </a:xfrm>
          <a:prstGeom prst="downArrow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Down Arrow 13"/>
          <p:cNvSpPr/>
          <p:nvPr/>
        </p:nvSpPr>
        <p:spPr>
          <a:xfrm rot="16200000">
            <a:off x="6509704" y="1168147"/>
            <a:ext cx="545010" cy="1418550"/>
          </a:xfrm>
          <a:prstGeom prst="downArrow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Down Arrow 16"/>
          <p:cNvSpPr/>
          <p:nvPr/>
        </p:nvSpPr>
        <p:spPr>
          <a:xfrm>
            <a:off x="5826797" y="4006755"/>
            <a:ext cx="545010" cy="698979"/>
          </a:xfrm>
          <a:prstGeom prst="downArrow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Down Arrow 17"/>
          <p:cNvSpPr/>
          <p:nvPr/>
        </p:nvSpPr>
        <p:spPr>
          <a:xfrm rot="16200000">
            <a:off x="6573144" y="5359191"/>
            <a:ext cx="545010" cy="1545427"/>
          </a:xfrm>
          <a:prstGeom prst="downArrow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 rot="5400000">
            <a:off x="5694921" y="5694103"/>
            <a:ext cx="879760" cy="26156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961640" y="4863550"/>
            <a:ext cx="1747781" cy="26156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Down Arrow 20"/>
          <p:cNvSpPr/>
          <p:nvPr/>
        </p:nvSpPr>
        <p:spPr>
          <a:xfrm rot="10800000">
            <a:off x="2825064" y="4026521"/>
            <a:ext cx="545010" cy="866641"/>
          </a:xfrm>
          <a:prstGeom prst="downArrow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Down Arrow 21"/>
          <p:cNvSpPr/>
          <p:nvPr/>
        </p:nvSpPr>
        <p:spPr>
          <a:xfrm rot="10800000">
            <a:off x="8695513" y="4006754"/>
            <a:ext cx="545010" cy="1781875"/>
          </a:xfrm>
          <a:prstGeom prst="downArrow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114184" y="2013927"/>
            <a:ext cx="2717208" cy="6634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26" name="Down Arrow 25"/>
          <p:cNvSpPr/>
          <p:nvPr/>
        </p:nvSpPr>
        <p:spPr>
          <a:xfrm rot="5400000">
            <a:off x="8087600" y="4275772"/>
            <a:ext cx="545010" cy="1483484"/>
          </a:xfrm>
          <a:prstGeom prst="downArrow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Down Arrow 7">
            <a:extLst>
              <a:ext uri="{FF2B5EF4-FFF2-40B4-BE49-F238E27FC236}">
                <a16:creationId xmlns:a16="http://schemas.microsoft.com/office/drawing/2014/main" id="{70FC9360-3841-AB94-464E-F1F818A0A116}"/>
              </a:ext>
            </a:extLst>
          </p:cNvPr>
          <p:cNvSpPr/>
          <p:nvPr/>
        </p:nvSpPr>
        <p:spPr>
          <a:xfrm>
            <a:off x="9498137" y="4006755"/>
            <a:ext cx="545010" cy="1781875"/>
          </a:xfrm>
          <a:prstGeom prst="downArrow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Down Arrow 22">
            <a:extLst>
              <a:ext uri="{FF2B5EF4-FFF2-40B4-BE49-F238E27FC236}">
                <a16:creationId xmlns:a16="http://schemas.microsoft.com/office/drawing/2014/main" id="{8D3A8DFD-FB50-DE78-DA09-7F7CC19A1E50}"/>
              </a:ext>
            </a:extLst>
          </p:cNvPr>
          <p:cNvSpPr/>
          <p:nvPr/>
        </p:nvSpPr>
        <p:spPr>
          <a:xfrm rot="10800000">
            <a:off x="10485457" y="3983721"/>
            <a:ext cx="545010" cy="2281043"/>
          </a:xfrm>
          <a:prstGeom prst="downArrow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A3AB16B-5F38-7F2A-DD99-2ED201B84A0D}"/>
              </a:ext>
            </a:extLst>
          </p:cNvPr>
          <p:cNvSpPr/>
          <p:nvPr/>
        </p:nvSpPr>
        <p:spPr>
          <a:xfrm>
            <a:off x="10432493" y="6013044"/>
            <a:ext cx="457200" cy="25172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9318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 animBg="1"/>
      <p:bldP spid="14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5" grpId="0" animBg="1"/>
      <p:bldP spid="26" grpId="0" animBg="1"/>
      <p:bldP spid="8" grpId="0" animBg="1"/>
      <p:bldP spid="23" grpId="0" animBg="1"/>
      <p:bldP spid="24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1732B78-AD24-2B41-A72A-A58C787D63FE}"/>
              </a:ext>
            </a:extLst>
          </p:cNvPr>
          <p:cNvSpPr txBox="1"/>
          <p:nvPr/>
        </p:nvSpPr>
        <p:spPr>
          <a:xfrm>
            <a:off x="1126267" y="1721869"/>
            <a:ext cx="10672427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Excess and dysfunctional adiposity is strongly linked to the pathogenesis of T2D. Until recently, glucose has been the primary treatment target 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Improvements in glycemia, T2D remission, cardiometabolic outcomes and mortality correlate with weight loss, which is highly variable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Neither AOM nor surgery are curative for T2D or obesity – there are CV and other health benefits that may be independent of weight loss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Advocacy is needed to treat obesity as target in T2D. New incretin therapies and bariatric surgery improve glycemia, weight and CV health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F93AB0-A705-2641-92BD-5BF159E7F6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7901" y="818852"/>
            <a:ext cx="11665477" cy="631910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rgbClr val="025998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Obesity as a Target in Type 2 Diabetes</a:t>
            </a:r>
            <a:endParaRPr lang="en-US" sz="4000" dirty="0">
              <a:solidFill>
                <a:srgbClr val="025998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DC155AC-28FD-7941-8CCA-0DF58417AD47}"/>
              </a:ext>
            </a:extLst>
          </p:cNvPr>
          <p:cNvGrpSpPr/>
          <p:nvPr/>
        </p:nvGrpSpPr>
        <p:grpSpPr>
          <a:xfrm>
            <a:off x="223581" y="3894069"/>
            <a:ext cx="881223" cy="846028"/>
            <a:chOff x="137532" y="4137137"/>
            <a:chExt cx="881223" cy="846028"/>
          </a:xfrm>
        </p:grpSpPr>
        <p:pic>
          <p:nvPicPr>
            <p:cNvPr id="10" name="Picture 4" descr="Lacing Bariatric Line Icon Vector Illustration Stock Vector - Illustration  of excess, loss: 216351378">
              <a:extLst>
                <a:ext uri="{FF2B5EF4-FFF2-40B4-BE49-F238E27FC236}">
                  <a16:creationId xmlns:a16="http://schemas.microsoft.com/office/drawing/2014/main" id="{205B0B3A-1542-C848-BD30-097DE9063B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532" y="4137137"/>
              <a:ext cx="518970" cy="5189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CF8556D-9FF0-49B6-C8EF-2BF9BC06252E}"/>
                </a:ext>
              </a:extLst>
            </p:cNvPr>
            <p:cNvGrpSpPr/>
            <p:nvPr/>
          </p:nvGrpSpPr>
          <p:grpSpPr>
            <a:xfrm>
              <a:off x="192912" y="4157322"/>
              <a:ext cx="825843" cy="825843"/>
              <a:chOff x="385721" y="3722408"/>
              <a:chExt cx="825843" cy="825843"/>
            </a:xfrm>
          </p:grpSpPr>
          <p:pic>
            <p:nvPicPr>
              <p:cNvPr id="6" name="Picture 2" descr="pill icon. isolated vector medicament and pharmaceutical symbol....">
                <a:extLst>
                  <a:ext uri="{FF2B5EF4-FFF2-40B4-BE49-F238E27FC236}">
                    <a16:creationId xmlns:a16="http://schemas.microsoft.com/office/drawing/2014/main" id="{C43DD817-FD03-DF2B-0825-789928806FB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694911" y="4053317"/>
                <a:ext cx="473727" cy="4799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" name="Picture 6" descr="687 Insulin Pen Icon Illustrations &amp; Clip Art - iStock">
                <a:extLst>
                  <a:ext uri="{FF2B5EF4-FFF2-40B4-BE49-F238E27FC236}">
                    <a16:creationId xmlns:a16="http://schemas.microsoft.com/office/drawing/2014/main" id="{CE9925F5-469A-2B19-8B57-CC72AC8474E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10000" b="90000" l="10000" r="90000">
                            <a14:foregroundMark x1="22712" y1="77124" x2="22712" y2="77124"/>
                            <a14:foregroundMark x1="15196" y1="84641" x2="15196" y2="84641"/>
                            <a14:foregroundMark x1="26471" y1="77124" x2="26471" y2="77124"/>
                            <a14:foregroundMark x1="75327" y1="24673" x2="75327" y2="24673"/>
                            <a14:foregroundMark x1="73366" y1="24673" x2="73366" y2="24673"/>
                            <a14:foregroundMark x1="71569" y1="22712" x2="71569" y2="22712"/>
                            <a14:foregroundMark x1="71569" y1="22712" x2="71569" y2="22712"/>
                            <a14:foregroundMark x1="76471" y1="20261" x2="76471" y2="2026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5721" y="3722408"/>
                <a:ext cx="825843" cy="82584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81B5237E-253F-D494-F335-3E028C9A44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83613" y="6126701"/>
            <a:ext cx="2759765" cy="631909"/>
          </a:xfrm>
          <a:prstGeom prst="rect">
            <a:avLst/>
          </a:prstGeom>
        </p:spPr>
      </p:pic>
      <p:pic>
        <p:nvPicPr>
          <p:cNvPr id="8" name="Graphic 7" descr="Weight Gain with solid fill">
            <a:extLst>
              <a:ext uri="{FF2B5EF4-FFF2-40B4-BE49-F238E27FC236}">
                <a16:creationId xmlns:a16="http://schemas.microsoft.com/office/drawing/2014/main" id="{26AF9F2F-C0E4-CB0C-E11E-CCC2E7AFA44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11816" y="2859189"/>
            <a:ext cx="771525" cy="771525"/>
          </a:xfrm>
          <a:prstGeom prst="rect">
            <a:avLst/>
          </a:prstGeom>
        </p:spPr>
      </p:pic>
      <p:pic>
        <p:nvPicPr>
          <p:cNvPr id="1030" name="Picture 6" descr="Advocacy Icon - Free PNG &amp; SVG 2009204 - Noun Project">
            <a:extLst>
              <a:ext uri="{FF2B5EF4-FFF2-40B4-BE49-F238E27FC236}">
                <a16:creationId xmlns:a16="http://schemas.microsoft.com/office/drawing/2014/main" id="{62D343FD-8E68-1A62-3555-AD9AB26DD2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306" y="5003452"/>
            <a:ext cx="640080" cy="64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1CA8235-D290-3C28-F0CD-11749F4D9BF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977" b="89689" l="3644" r="91093">
                        <a14:foregroundMark x1="66802" y1="44553" x2="66802" y2="44553"/>
                        <a14:foregroundMark x1="80567" y1="51946" x2="80567" y2="51946"/>
                        <a14:foregroundMark x1="83198" y1="38716" x2="83198" y2="38716"/>
                        <a14:foregroundMark x1="83198" y1="38716" x2="83198" y2="38716"/>
                        <a14:foregroundMark x1="72065" y1="74514" x2="72065" y2="74514"/>
                        <a14:foregroundMark x1="33198" y1="9728" x2="33198" y2="9728"/>
                        <a14:foregroundMark x1="58097" y1="7977" x2="58097" y2="7977"/>
                        <a14:foregroundMark x1="3846" y1="49611" x2="3846" y2="49611"/>
                        <a14:foregroundMark x1="48583" y1="7977" x2="48583" y2="7977"/>
                        <a14:foregroundMark x1="46964" y1="7977" x2="46964" y2="7977"/>
                        <a14:foregroundMark x1="88462" y1="46304" x2="88462" y2="46304"/>
                        <a14:foregroundMark x1="91093" y1="48638" x2="91093" y2="486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1129" y="1804123"/>
            <a:ext cx="741506" cy="771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5765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C1830E-8101-AB37-52CE-B040B990F5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b="0" i="0" u="none" strike="noStrike" dirty="0">
                <a:effectLst/>
                <a:latin typeface="Arial" panose="020B0604020202020204" pitchFamily="34" charset="0"/>
              </a:rPr>
              <a:t>Prevalence of overweight and obesity in US adults by diabetes status: NHIS, 2016 to 2020</a:t>
            </a:r>
            <a:endParaRPr lang="en-US" sz="360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421B804-3E53-4623-5AAE-68144258A5B8}"/>
              </a:ext>
            </a:extLst>
          </p:cNvPr>
          <p:cNvGrpSpPr/>
          <p:nvPr/>
        </p:nvGrpSpPr>
        <p:grpSpPr>
          <a:xfrm>
            <a:off x="2644057" y="1449456"/>
            <a:ext cx="6743700" cy="4957465"/>
            <a:chOff x="2644057" y="1429434"/>
            <a:chExt cx="6743700" cy="495746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6B73095-127D-CD61-268D-3DCCC81F49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644057" y="1429434"/>
              <a:ext cx="6743700" cy="449580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306AF12-8CFD-1D4E-E4BF-42AFC302C8D1}"/>
                </a:ext>
              </a:extLst>
            </p:cNvPr>
            <p:cNvSpPr txBox="1"/>
            <p:nvPr/>
          </p:nvSpPr>
          <p:spPr>
            <a:xfrm>
              <a:off x="4038043" y="5925234"/>
              <a:ext cx="71526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64%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E9DF32A-8E80-EA4F-182C-3F94DA101012}"/>
                </a:ext>
              </a:extLst>
            </p:cNvPr>
            <p:cNvSpPr txBox="1"/>
            <p:nvPr/>
          </p:nvSpPr>
          <p:spPr>
            <a:xfrm>
              <a:off x="6096000" y="5925233"/>
              <a:ext cx="72006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62%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F57EB5F-8A69-0EAD-8E02-4788BE28E56B}"/>
                </a:ext>
              </a:extLst>
            </p:cNvPr>
            <p:cNvSpPr txBox="1"/>
            <p:nvPr/>
          </p:nvSpPr>
          <p:spPr>
            <a:xfrm>
              <a:off x="8050502" y="5925232"/>
              <a:ext cx="72006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86%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456A315D-0767-33FD-A32C-7F1117DAFB69}"/>
              </a:ext>
            </a:extLst>
          </p:cNvPr>
          <p:cNvSpPr txBox="1"/>
          <p:nvPr/>
        </p:nvSpPr>
        <p:spPr>
          <a:xfrm>
            <a:off x="5608645" y="6581001"/>
            <a:ext cx="65833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Fang M et al. Ann Intern Med. 2023 Mar;176(3):427-429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F153AD5-D837-EDB0-3E9A-33A1E0284DDB}"/>
              </a:ext>
            </a:extLst>
          </p:cNvPr>
          <p:cNvSpPr/>
          <p:nvPr/>
        </p:nvSpPr>
        <p:spPr>
          <a:xfrm>
            <a:off x="5608645" y="2983043"/>
            <a:ext cx="1541663" cy="25783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8F0122F-D1CC-FE3F-038B-75FF67C1FD83}"/>
              </a:ext>
            </a:extLst>
          </p:cNvPr>
          <p:cNvSpPr/>
          <p:nvPr/>
        </p:nvSpPr>
        <p:spPr>
          <a:xfrm>
            <a:off x="5661051" y="5683771"/>
            <a:ext cx="1541663" cy="11742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447672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1732B78-AD24-2B41-A72A-A58C787D63FE}"/>
              </a:ext>
            </a:extLst>
          </p:cNvPr>
          <p:cNvSpPr txBox="1"/>
          <p:nvPr/>
        </p:nvSpPr>
        <p:spPr>
          <a:xfrm>
            <a:off x="283348" y="4041813"/>
            <a:ext cx="4750083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Jaime Almandoz, MD, MBA, MRCPI, FTOS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Medical Director, Weight Wellness and Obesity Medicine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Associate Professor of Internal Medicine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Division of Endocrinology and Metabolism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UT Southwestern, Dallas, Texas, USA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F93AB0-A705-2641-92BD-5BF159E7F6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14933" y="3440551"/>
            <a:ext cx="2570967" cy="892533"/>
          </a:xfrm>
        </p:spPr>
        <p:txBody>
          <a:bodyPr>
            <a:noAutofit/>
          </a:bodyPr>
          <a:lstStyle/>
          <a:p>
            <a:pPr lvl="0" algn="l"/>
            <a:r>
              <a:rPr lang="en-US" sz="4000" dirty="0">
                <a:solidFill>
                  <a:srgbClr val="005A98"/>
                </a:solidFill>
              </a:rPr>
              <a:t>Thank you!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C86597-8B18-42E2-87B9-A3F5CF7398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1730" y="6132129"/>
            <a:ext cx="2587716" cy="59251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5DA46CC-A9EB-FA0F-FDD5-A7FF42819D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222" y="2036694"/>
            <a:ext cx="2855637" cy="2425571"/>
          </a:xfrm>
          <a:prstGeom prst="rect">
            <a:avLst/>
          </a:prstGeom>
        </p:spPr>
      </p:pic>
      <p:pic>
        <p:nvPicPr>
          <p:cNvPr id="1026" name="Picture 2" descr="Home | UTSW Anesthesiology &amp; Pain Management Dallas TX | Faculty | Resident  | Medical Student">
            <a:extLst>
              <a:ext uri="{FF2B5EF4-FFF2-40B4-BE49-F238E27FC236}">
                <a16:creationId xmlns:a16="http://schemas.microsoft.com/office/drawing/2014/main" id="{245F5709-989A-2C68-949B-2E82C49AC4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3319" y="2225371"/>
            <a:ext cx="6649093" cy="3324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13612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D244BE6-1BD2-3F1D-13FA-57D8DE832B83}"/>
              </a:ext>
            </a:extLst>
          </p:cNvPr>
          <p:cNvSpPr txBox="1"/>
          <p:nvPr/>
        </p:nvSpPr>
        <p:spPr>
          <a:xfrm>
            <a:off x="6093418" y="6544503"/>
            <a:ext cx="609858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World Obesity Federation, World Obesity Atlas 2023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A553076-62D2-B9FE-5DBA-A7BCAD97A8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429"/>
            <a:ext cx="5649686" cy="14807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6CD903C-F59D-3834-6735-66DAE2F5F6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281" y="1366704"/>
            <a:ext cx="9796537" cy="503409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F8C6D88-0C00-3DFC-3393-6CB9F71D0C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51285" y="199958"/>
            <a:ext cx="1310434" cy="6272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6883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D244BE6-1BD2-3F1D-13FA-57D8DE832B83}"/>
              </a:ext>
            </a:extLst>
          </p:cNvPr>
          <p:cNvSpPr txBox="1"/>
          <p:nvPr/>
        </p:nvSpPr>
        <p:spPr>
          <a:xfrm>
            <a:off x="6093418" y="6544503"/>
            <a:ext cx="609858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International Diabetes Federation Atlas 2021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A553076-62D2-B9FE-5DBA-A7BCAD97A8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429"/>
            <a:ext cx="5649686" cy="148072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160F3547-E9E1-28B1-CFD8-0B8C02D19CAF}"/>
              </a:ext>
            </a:extLst>
          </p:cNvPr>
          <p:cNvGrpSpPr/>
          <p:nvPr/>
        </p:nvGrpSpPr>
        <p:grpSpPr>
          <a:xfrm>
            <a:off x="230281" y="1607009"/>
            <a:ext cx="6515100" cy="4673600"/>
            <a:chOff x="230281" y="1607009"/>
            <a:chExt cx="6515100" cy="46736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6D6F287-CE21-08F0-2944-FCFB6CAD4F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0281" y="1607009"/>
              <a:ext cx="6515100" cy="467360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5A273D7-A412-2641-02B0-0C23BC9F01F7}"/>
                </a:ext>
              </a:extLst>
            </p:cNvPr>
            <p:cNvSpPr txBox="1"/>
            <p:nvPr/>
          </p:nvSpPr>
          <p:spPr>
            <a:xfrm>
              <a:off x="4086812" y="1998344"/>
              <a:ext cx="23571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2045 Prevalence 22.8%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F980879-56DC-876E-0ABA-EF0255A0BF3B}"/>
                </a:ext>
              </a:extLst>
            </p:cNvPr>
            <p:cNvSpPr txBox="1"/>
            <p:nvPr/>
          </p:nvSpPr>
          <p:spPr>
            <a:xfrm>
              <a:off x="1426093" y="3574477"/>
              <a:ext cx="23571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2021 Prevalence 19.5%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3198FDE-6413-3C5B-6FFE-4E85E97C86EB}"/>
              </a:ext>
            </a:extLst>
          </p:cNvPr>
          <p:cNvGrpSpPr/>
          <p:nvPr/>
        </p:nvGrpSpPr>
        <p:grpSpPr>
          <a:xfrm>
            <a:off x="7163515" y="959549"/>
            <a:ext cx="4798204" cy="5584954"/>
            <a:chOff x="7163515" y="959549"/>
            <a:chExt cx="4798204" cy="558495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64CF7FE-DC4E-75EE-BCAF-BAF1F5539B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63515" y="959549"/>
              <a:ext cx="4798204" cy="5584954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1E1B503-790A-B1BC-A64C-4AB1C03D7DDB}"/>
                </a:ext>
              </a:extLst>
            </p:cNvPr>
            <p:cNvSpPr txBox="1"/>
            <p:nvPr/>
          </p:nvSpPr>
          <p:spPr>
            <a:xfrm>
              <a:off x="7163515" y="3500048"/>
              <a:ext cx="4798204" cy="707886"/>
            </a:xfrm>
            <a:prstGeom prst="rect">
              <a:avLst/>
            </a:prstGeom>
            <a:solidFill>
              <a:srgbClr val="F8FBFE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/>
                <a:t>Estimated Prevalence of Diabetes 2030</a:t>
              </a:r>
            </a:p>
            <a:p>
              <a:pPr algn="ctr"/>
              <a:endParaRPr lang="en-US" sz="20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1700257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419F6FC-86F3-00E7-F58A-4319E625764F}"/>
              </a:ext>
            </a:extLst>
          </p:cNvPr>
          <p:cNvSpPr txBox="1"/>
          <p:nvPr/>
        </p:nvSpPr>
        <p:spPr>
          <a:xfrm>
            <a:off x="294742" y="2731272"/>
            <a:ext cx="276543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Obesity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Adiposopathy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CCF6A08-7DF7-0AEA-2E5F-4A4C95DFEC2E}"/>
              </a:ext>
            </a:extLst>
          </p:cNvPr>
          <p:cNvSpPr txBox="1"/>
          <p:nvPr/>
        </p:nvSpPr>
        <p:spPr>
          <a:xfrm>
            <a:off x="3833682" y="2142885"/>
            <a:ext cx="3154518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OSA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Osteoarthritis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Hyperlipidemia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Hypertension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Coronary artery disease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NAFLD/MASLD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Type 2 diabetes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AA30A2-829A-D347-6698-1DBD10A2F3EA}"/>
              </a:ext>
            </a:extLst>
          </p:cNvPr>
          <p:cNvSpPr txBox="1"/>
          <p:nvPr/>
        </p:nvSpPr>
        <p:spPr>
          <a:xfrm>
            <a:off x="9747068" y="3200479"/>
            <a:ext cx="20766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Macrovascular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Complications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E2346D-E9F3-7BB7-E9ED-5E9675CB711B}"/>
              </a:ext>
            </a:extLst>
          </p:cNvPr>
          <p:cNvSpPr txBox="1"/>
          <p:nvPr/>
        </p:nvSpPr>
        <p:spPr>
          <a:xfrm>
            <a:off x="9747068" y="4375280"/>
            <a:ext cx="19473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Microvascular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Complications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0E5844-444F-224B-BEBA-FC18A5428B51}"/>
              </a:ext>
            </a:extLst>
          </p:cNvPr>
          <p:cNvSpPr txBox="1"/>
          <p:nvPr/>
        </p:nvSpPr>
        <p:spPr>
          <a:xfrm>
            <a:off x="7098213" y="4360766"/>
            <a:ext cx="20328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Hyperglycemia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4843E76-F7A1-2A2B-4BA3-E82CDDDDC9B1}"/>
              </a:ext>
            </a:extLst>
          </p:cNvPr>
          <p:cNvCxnSpPr>
            <a:cxnSpLocks/>
          </p:cNvCxnSpPr>
          <p:nvPr/>
        </p:nvCxnSpPr>
        <p:spPr>
          <a:xfrm flipV="1">
            <a:off x="3002123" y="3467917"/>
            <a:ext cx="487622" cy="8660"/>
          </a:xfrm>
          <a:prstGeom prst="straightConnector1">
            <a:avLst/>
          </a:prstGeom>
          <a:ln w="8255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4D6AF49-931A-DDB9-808F-D3779516F4F2}"/>
              </a:ext>
            </a:extLst>
          </p:cNvPr>
          <p:cNvCxnSpPr>
            <a:cxnSpLocks/>
            <a:endCxn id="7" idx="1"/>
          </p:cNvCxnSpPr>
          <p:nvPr/>
        </p:nvCxnSpPr>
        <p:spPr>
          <a:xfrm>
            <a:off x="6096000" y="4591598"/>
            <a:ext cx="1002213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41A4A71-C8E1-E93A-B7B3-AEB2510D93E2}"/>
              </a:ext>
            </a:extLst>
          </p:cNvPr>
          <p:cNvCxnSpPr>
            <a:cxnSpLocks/>
          </p:cNvCxnSpPr>
          <p:nvPr/>
        </p:nvCxnSpPr>
        <p:spPr>
          <a:xfrm flipV="1">
            <a:off x="9399126" y="3524145"/>
            <a:ext cx="0" cy="106745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D7E8552-BE93-8390-69F8-D08D8BB049B3}"/>
              </a:ext>
            </a:extLst>
          </p:cNvPr>
          <p:cNvCxnSpPr>
            <a:cxnSpLocks/>
          </p:cNvCxnSpPr>
          <p:nvPr/>
        </p:nvCxnSpPr>
        <p:spPr>
          <a:xfrm>
            <a:off x="7300210" y="3481713"/>
            <a:ext cx="2446858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0D006E8-C275-F53B-5E3D-F2557CA163A5}"/>
              </a:ext>
            </a:extLst>
          </p:cNvPr>
          <p:cNvCxnSpPr>
            <a:cxnSpLocks/>
            <a:stCxn id="7" idx="3"/>
          </p:cNvCxnSpPr>
          <p:nvPr/>
        </p:nvCxnSpPr>
        <p:spPr>
          <a:xfrm flipV="1">
            <a:off x="9131014" y="4591598"/>
            <a:ext cx="616054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Left Brace 25">
            <a:extLst>
              <a:ext uri="{FF2B5EF4-FFF2-40B4-BE49-F238E27FC236}">
                <a16:creationId xmlns:a16="http://schemas.microsoft.com/office/drawing/2014/main" id="{8B0E7372-67DB-041A-E427-DAEBA1A5B8ED}"/>
              </a:ext>
            </a:extLst>
          </p:cNvPr>
          <p:cNvSpPr/>
          <p:nvPr/>
        </p:nvSpPr>
        <p:spPr>
          <a:xfrm>
            <a:off x="3600107" y="2160204"/>
            <a:ext cx="215806" cy="2630574"/>
          </a:xfrm>
          <a:prstGeom prst="leftBrace">
            <a:avLst/>
          </a:prstGeom>
          <a:ln w="38100"/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Left Brace 26">
            <a:extLst>
              <a:ext uri="{FF2B5EF4-FFF2-40B4-BE49-F238E27FC236}">
                <a16:creationId xmlns:a16="http://schemas.microsoft.com/office/drawing/2014/main" id="{DD804513-2D6B-22C3-689B-D64825EC29A3}"/>
              </a:ext>
            </a:extLst>
          </p:cNvPr>
          <p:cNvSpPr/>
          <p:nvPr/>
        </p:nvSpPr>
        <p:spPr>
          <a:xfrm rot="10800000">
            <a:off x="6909481" y="2953304"/>
            <a:ext cx="240593" cy="1067453"/>
          </a:xfrm>
          <a:prstGeom prst="leftBrace">
            <a:avLst/>
          </a:prstGeom>
          <a:ln w="38100"/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E9F86EF0-6604-9AC5-D2C4-D2F8D576C6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385" y="3903716"/>
            <a:ext cx="3182017" cy="131605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2E77903-4A9D-0F88-9DFA-5EF6681854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172" y="5352857"/>
            <a:ext cx="11605997" cy="1035276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D006641B-A663-0333-54C3-4F54EF98BCDB}"/>
              </a:ext>
            </a:extLst>
          </p:cNvPr>
          <p:cNvSpPr txBox="1"/>
          <p:nvPr/>
        </p:nvSpPr>
        <p:spPr>
          <a:xfrm>
            <a:off x="8229601" y="6464726"/>
            <a:ext cx="40409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Lingvay et al. Lancet 2022; 399: 394–405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E99C570-5456-9AD2-DA7D-AFB0518149B2}"/>
              </a:ext>
            </a:extLst>
          </p:cNvPr>
          <p:cNvSpPr txBox="1"/>
          <p:nvPr/>
        </p:nvSpPr>
        <p:spPr>
          <a:xfrm>
            <a:off x="473820" y="710184"/>
            <a:ext cx="112443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Treating Adiposity or Its Downstream Complications</a:t>
            </a:r>
          </a:p>
        </p:txBody>
      </p:sp>
    </p:spTree>
    <p:extLst>
      <p:ext uri="{BB962C8B-B14F-4D97-AF65-F5344CB8AC3E}">
        <p14:creationId xmlns:p14="http://schemas.microsoft.com/office/powerpoint/2010/main" val="3014831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3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2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Date Placeholder 3">
            <a:extLst>
              <a:ext uri="{FF2B5EF4-FFF2-40B4-BE49-F238E27FC236}">
                <a16:creationId xmlns:a16="http://schemas.microsoft.com/office/drawing/2014/main" id="{5CA8DBAA-1A51-E4E5-3139-7722145C6368}"/>
              </a:ext>
            </a:extLst>
          </p:cNvPr>
          <p:cNvSpPr>
            <a:spLocks noGrp="1" noChangeArrowheads="1"/>
          </p:cNvSpPr>
          <p:nvPr>
            <p:custDataLst>
              <p:tags r:id="rId1"/>
            </p:custDataLst>
          </p:nvPr>
        </p:nvSpPr>
        <p:spPr bwMode="auto">
          <a:xfrm>
            <a:off x="1524000" y="6472238"/>
            <a:ext cx="2540000" cy="38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56032" tIns="63500" rIns="127000" bIns="63500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Date of Download:  9/10/2023</a:t>
            </a:r>
          </a:p>
        </p:txBody>
      </p:sp>
      <p:sp>
        <p:nvSpPr>
          <p:cNvPr id="16388" name="Footer Placeholder 4">
            <a:extLst>
              <a:ext uri="{FF2B5EF4-FFF2-40B4-BE49-F238E27FC236}">
                <a16:creationId xmlns:a16="http://schemas.microsoft.com/office/drawing/2014/main" id="{357F144B-70B6-9789-ADAB-0191689B7C6D}"/>
              </a:ext>
            </a:extLst>
          </p:cNvPr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4629150" y="6470651"/>
            <a:ext cx="6038850" cy="385763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rIns="256032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Copyright © 2023 American Diabetes Association. All rights reserved.</a:t>
            </a:r>
          </a:p>
        </p:txBody>
      </p:sp>
      <p:sp>
        <p:nvSpPr>
          <p:cNvPr id="16390" name="Text Placeholder 2">
            <a:extLst>
              <a:ext uri="{FF2B5EF4-FFF2-40B4-BE49-F238E27FC236}">
                <a16:creationId xmlns:a16="http://schemas.microsoft.com/office/drawing/2014/main" id="{F9C8CD55-73B3-BBEE-CF5D-D23C9F2736EE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076575" y="6630987"/>
            <a:ext cx="9144000" cy="2159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lIns="254000" tIns="0" rIns="127000" bIns="63500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/>
                <a:sym typeface="Wingdings" charset="2"/>
              </a:defRPr>
            </a:pPr>
            <a:r>
              <a:rPr kumimoji="0" lang="en-US" altLang="en-US" sz="1050" b="0" i="0" u="none" strike="noStrike" kern="1200" cap="none" spc="0" normalizeH="0" baseline="0" noProof="0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 pitchFamily="34" charset="-128"/>
                <a:cs typeface="Arial"/>
                <a:sym typeface="Wingdings"/>
              </a:rPr>
              <a:t>Davies M et al. Diabetes Care. 2022;45(11):2753-2786</a:t>
            </a:r>
          </a:p>
        </p:txBody>
      </p:sp>
      <p:sp>
        <p:nvSpPr>
          <p:cNvPr id="14343" name="Text Placeholder 2">
            <a:extLst>
              <a:ext uri="{FF2B5EF4-FFF2-40B4-BE49-F238E27FC236}">
                <a16:creationId xmlns:a16="http://schemas.microsoft.com/office/drawing/2014/main" id="{67402DCB-D4D2-74F7-FC68-8BD588173249}"/>
              </a:ext>
            </a:extLst>
          </p:cNvPr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524000" y="5780088"/>
            <a:ext cx="91440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54000" tIns="0" rIns="0" bIns="63500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ＭＳ Ｐゴシック" panose="020B0600070205080204" pitchFamily="34" charset="-128"/>
              <a:cs typeface="+mn-cs"/>
            </a:endParaRPr>
          </a:p>
        </p:txBody>
      </p:sp>
      <p:cxnSp>
        <p:nvCxnSpPr>
          <p:cNvPr id="14345" name="Straight Connector 13">
            <a:extLst>
              <a:ext uri="{FF2B5EF4-FFF2-40B4-BE49-F238E27FC236}">
                <a16:creationId xmlns:a16="http://schemas.microsoft.com/office/drawing/2014/main" id="{6F3592A5-3C63-FF51-8702-651E0B53F479}"/>
              </a:ext>
            </a:extLst>
          </p:cNvPr>
          <p:cNvCxnSpPr>
            <a:cxnSpLocks noChangeShapeType="1"/>
          </p:cNvCxnSpPr>
          <p:nvPr>
            <p:custDataLst>
              <p:tags r:id="rId5"/>
            </p:custDataLst>
          </p:nvPr>
        </p:nvCxnSpPr>
        <p:spPr bwMode="auto">
          <a:xfrm>
            <a:off x="1524000" y="958850"/>
            <a:ext cx="9144000" cy="0"/>
          </a:xfrm>
          <a:prstGeom prst="line">
            <a:avLst/>
          </a:prstGeom>
          <a:noFill/>
          <a:ln w="9525" algn="ctr">
            <a:solidFill>
              <a:srgbClr val="ECF0F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pic>
        <p:nvPicPr>
          <p:cNvPr id="14346" name="Picture 5" descr="American Diabetes Association">
            <a:extLst>
              <a:ext uri="{FF2B5EF4-FFF2-40B4-BE49-F238E27FC236}">
                <a16:creationId xmlns:a16="http://schemas.microsoft.com/office/drawing/2014/main" id="{1C405669-FBC4-6E80-8732-9916BEE5033D}"/>
              </a:ext>
            </a:extLst>
          </p:cNvPr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7" y="6390162"/>
            <a:ext cx="1044573" cy="29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7" name="New picture">
            <a:extLst>
              <a:ext uri="{FF2B5EF4-FFF2-40B4-BE49-F238E27FC236}">
                <a16:creationId xmlns:a16="http://schemas.microsoft.com/office/drawing/2014/main" id="{4EF6B9EC-63B6-11FE-0D25-41DD7E8266CD}"/>
              </a:ext>
            </a:extLst>
          </p:cNvPr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79652"/>
            <a:ext cx="9144000" cy="6371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E522FD0-1117-FB8E-05E3-812E6178B0C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43400" y="1327150"/>
            <a:ext cx="3505200" cy="420370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1_MASTER BLANK Template">
  <a:themeElements>
    <a:clrScheme name="NOVO NORDISK OBESITY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0609A"/>
      </a:accent1>
      <a:accent2>
        <a:srgbClr val="D34727"/>
      </a:accent2>
      <a:accent3>
        <a:srgbClr val="00B0F0"/>
      </a:accent3>
      <a:accent4>
        <a:srgbClr val="493053"/>
      </a:accent4>
      <a:accent5>
        <a:srgbClr val="FCB217"/>
      </a:accent5>
      <a:accent6>
        <a:srgbClr val="17304D"/>
      </a:accent6>
      <a:hlink>
        <a:srgbClr val="30609A"/>
      </a:hlink>
      <a:folHlink>
        <a:srgbClr val="D3472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ster blank [16x9] template V1.1.potx" id="{52EAE337-48A1-4507-8467-3F8C1ACB951B}" vid="{015F19C4-5F68-4270-B906-C91F496B6437}"/>
    </a:ext>
  </a:extLst>
</a:theme>
</file>

<file path=ppt/theme/theme11.xml><?xml version="1.0" encoding="utf-8"?>
<a:theme xmlns:a="http://schemas.openxmlformats.org/drawingml/2006/main" name="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F6323D5C-B96F-BE40-B273-05334755D5AA}" vid="{0156935F-FCE0-3A44-BC86-34756AAC3D00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Title Slides">
  <a:themeElements>
    <a:clrScheme name="AACE Theme">
      <a:dk1>
        <a:srgbClr val="000000"/>
      </a:dk1>
      <a:lt1>
        <a:srgbClr val="FFFFFF"/>
      </a:lt1>
      <a:dk2>
        <a:srgbClr val="00619B"/>
      </a:dk2>
      <a:lt2>
        <a:srgbClr val="EBEAEB"/>
      </a:lt2>
      <a:accent1>
        <a:srgbClr val="440099"/>
      </a:accent1>
      <a:accent2>
        <a:srgbClr val="8030A7"/>
      </a:accent2>
      <a:accent3>
        <a:srgbClr val="0085CA"/>
      </a:accent3>
      <a:accent4>
        <a:srgbClr val="FF6914"/>
      </a:accent4>
      <a:accent5>
        <a:srgbClr val="FFD700"/>
      </a:accent5>
      <a:accent6>
        <a:srgbClr val="44D62C"/>
      </a:accent6>
      <a:hlink>
        <a:srgbClr val="464145"/>
      </a:hlink>
      <a:folHlink>
        <a:srgbClr val="696969"/>
      </a:folHlink>
    </a:clrScheme>
    <a:fontScheme name="Custom 1">
      <a:majorFont>
        <a:latin typeface="Larsseit"/>
        <a:ea typeface=""/>
        <a:cs typeface=""/>
      </a:majorFont>
      <a:minorFont>
        <a:latin typeface="Larssei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Light Theme">
  <a:themeElements>
    <a:clrScheme name="AACE Theme">
      <a:dk1>
        <a:srgbClr val="000000"/>
      </a:dk1>
      <a:lt1>
        <a:srgbClr val="FFFFFF"/>
      </a:lt1>
      <a:dk2>
        <a:srgbClr val="00619B"/>
      </a:dk2>
      <a:lt2>
        <a:srgbClr val="EBEAEB"/>
      </a:lt2>
      <a:accent1>
        <a:srgbClr val="440099"/>
      </a:accent1>
      <a:accent2>
        <a:srgbClr val="8030A7"/>
      </a:accent2>
      <a:accent3>
        <a:srgbClr val="0085CA"/>
      </a:accent3>
      <a:accent4>
        <a:srgbClr val="FF6914"/>
      </a:accent4>
      <a:accent5>
        <a:srgbClr val="FFD700"/>
      </a:accent5>
      <a:accent6>
        <a:srgbClr val="44D62C"/>
      </a:accent6>
      <a:hlink>
        <a:srgbClr val="464145"/>
      </a:hlink>
      <a:folHlink>
        <a:srgbClr val="696969"/>
      </a:folHlink>
    </a:clrScheme>
    <a:fontScheme name="Custom 1">
      <a:majorFont>
        <a:latin typeface="Larsseit"/>
        <a:ea typeface=""/>
        <a:cs typeface=""/>
      </a:majorFont>
      <a:minorFont>
        <a:latin typeface="Larssei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Divider Slides">
  <a:themeElements>
    <a:clrScheme name="AACE Theme">
      <a:dk1>
        <a:srgbClr val="000000"/>
      </a:dk1>
      <a:lt1>
        <a:srgbClr val="FFFFFF"/>
      </a:lt1>
      <a:dk2>
        <a:srgbClr val="00619B"/>
      </a:dk2>
      <a:lt2>
        <a:srgbClr val="EBEAEB"/>
      </a:lt2>
      <a:accent1>
        <a:srgbClr val="440099"/>
      </a:accent1>
      <a:accent2>
        <a:srgbClr val="8030A7"/>
      </a:accent2>
      <a:accent3>
        <a:srgbClr val="0085CA"/>
      </a:accent3>
      <a:accent4>
        <a:srgbClr val="FF6914"/>
      </a:accent4>
      <a:accent5>
        <a:srgbClr val="FFD700"/>
      </a:accent5>
      <a:accent6>
        <a:srgbClr val="44D62C"/>
      </a:accent6>
      <a:hlink>
        <a:srgbClr val="464145"/>
      </a:hlink>
      <a:folHlink>
        <a:srgbClr val="696969"/>
      </a:folHlink>
    </a:clrScheme>
    <a:fontScheme name="Custom 1">
      <a:majorFont>
        <a:latin typeface="Larsseit"/>
        <a:ea typeface=""/>
        <a:cs typeface=""/>
      </a:majorFont>
      <a:minorFont>
        <a:latin typeface="Larssei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Light Them Alt">
  <a:themeElements>
    <a:clrScheme name="AACE Theme">
      <a:dk1>
        <a:srgbClr val="000000"/>
      </a:dk1>
      <a:lt1>
        <a:srgbClr val="FFFFFF"/>
      </a:lt1>
      <a:dk2>
        <a:srgbClr val="00619B"/>
      </a:dk2>
      <a:lt2>
        <a:srgbClr val="EBEAEB"/>
      </a:lt2>
      <a:accent1>
        <a:srgbClr val="440099"/>
      </a:accent1>
      <a:accent2>
        <a:srgbClr val="8030A7"/>
      </a:accent2>
      <a:accent3>
        <a:srgbClr val="0085CA"/>
      </a:accent3>
      <a:accent4>
        <a:srgbClr val="FF6914"/>
      </a:accent4>
      <a:accent5>
        <a:srgbClr val="FFD700"/>
      </a:accent5>
      <a:accent6>
        <a:srgbClr val="44D62C"/>
      </a:accent6>
      <a:hlink>
        <a:srgbClr val="464145"/>
      </a:hlink>
      <a:folHlink>
        <a:srgbClr val="696969"/>
      </a:folHlink>
    </a:clrScheme>
    <a:fontScheme name="Custom 1">
      <a:majorFont>
        <a:latin typeface="Larsseit"/>
        <a:ea typeface=""/>
        <a:cs typeface=""/>
      </a:majorFont>
      <a:minorFont>
        <a:latin typeface="Larssei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022_CCO_Template">
  <a:themeElements>
    <a:clrScheme name="2018 CCO LIVE">
      <a:dk1>
        <a:srgbClr val="455560"/>
      </a:dk1>
      <a:lt1>
        <a:srgbClr val="FFFFFF"/>
      </a:lt1>
      <a:dk2>
        <a:srgbClr val="000000"/>
      </a:dk2>
      <a:lt2>
        <a:srgbClr val="CDCDCF"/>
      </a:lt2>
      <a:accent1>
        <a:srgbClr val="015873"/>
      </a:accent1>
      <a:accent2>
        <a:srgbClr val="4DA1BB"/>
      </a:accent2>
      <a:accent3>
        <a:srgbClr val="E1471D"/>
      </a:accent3>
      <a:accent4>
        <a:srgbClr val="00823B"/>
      </a:accent4>
      <a:accent5>
        <a:srgbClr val="FDB338"/>
      </a:accent5>
      <a:accent6>
        <a:srgbClr val="682E74"/>
      </a:accent6>
      <a:hlink>
        <a:srgbClr val="E1471D"/>
      </a:hlink>
      <a:folHlink>
        <a:srgbClr val="015873"/>
      </a:folHlink>
    </a:clrScheme>
    <a:fontScheme name="CCO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0">
          <a:solidFill>
            <a:schemeClr val="bg1"/>
          </a:solidFill>
          <a:miter lim="800000"/>
          <a:headEnd/>
          <a:tailEnd/>
        </a:ln>
      </a:spPr>
      <a:bodyPr anchor="b"/>
      <a:lstStyle>
        <a:defPPr algn="ctr" eaLnBrk="1" hangingPunct="1">
          <a:spcBef>
            <a:spcPct val="35000"/>
          </a:spcBef>
          <a:spcAft>
            <a:spcPct val="25000"/>
          </a:spcAft>
          <a:buClr>
            <a:schemeClr val="folHlink"/>
          </a:buClr>
          <a:buNone/>
          <a:defRPr sz="1800" b="0" dirty="0">
            <a:solidFill>
              <a:schemeClr val="tx1"/>
            </a:solidFill>
            <a:latin typeface="Calibri" panose="020F0502020204030204" pitchFamily="34" charset="0"/>
          </a:defRPr>
        </a:defPPr>
      </a:lstStyle>
    </a:spDef>
    <a:lnDef>
      <a:spPr bwMode="auto">
        <a:noFill/>
        <a:ln w="285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 bwMode="auto">
        <a:noFill/>
        <a:ln>
          <a:noFill/>
        </a:ln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algn="ctr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 wrap="square" rtlCol="0">
        <a:spAutoFit/>
      </a:bodyPr>
      <a:lstStyle>
        <a:defPPr algn="l">
          <a:lnSpc>
            <a:spcPct val="100000"/>
          </a:lnSpc>
          <a:spcBef>
            <a:spcPct val="50000"/>
          </a:spcBef>
          <a:spcAft>
            <a:spcPct val="0"/>
          </a:spcAft>
          <a:buClrTx/>
          <a:buFontTx/>
          <a:buNone/>
          <a:defRPr b="0" dirty="0" smtClean="0">
            <a:solidFill>
              <a:schemeClr val="bg1"/>
            </a:solidFill>
            <a:latin typeface="Calibri" panose="020F0502020204030204" pitchFamily="34" charset="0"/>
          </a:defRPr>
        </a:defPPr>
      </a:lstStyle>
    </a:txDef>
  </a:objectDefaults>
  <a:extraClrSchemeLst>
    <a:extraClrScheme>
      <a:clrScheme name="Custom Design 1">
        <a:dk1>
          <a:srgbClr val="CDCDCF"/>
        </a:dk1>
        <a:lt1>
          <a:srgbClr val="FFFFFF"/>
        </a:lt1>
        <a:dk2>
          <a:srgbClr val="09003E"/>
        </a:dk2>
        <a:lt2>
          <a:srgbClr val="F2F23A"/>
        </a:lt2>
        <a:accent1>
          <a:srgbClr val="12AD2B"/>
        </a:accent1>
        <a:accent2>
          <a:srgbClr val="5AAACE"/>
        </a:accent2>
        <a:accent3>
          <a:srgbClr val="AAAAAF"/>
        </a:accent3>
        <a:accent4>
          <a:srgbClr val="DADADA"/>
        </a:accent4>
        <a:accent5>
          <a:srgbClr val="AAD3AC"/>
        </a:accent5>
        <a:accent6>
          <a:srgbClr val="519ABA"/>
        </a:accent6>
        <a:hlink>
          <a:srgbClr val="F6A108"/>
        </a:hlink>
        <a:folHlink>
          <a:srgbClr val="2B85B8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17_HTAA_Diabetes" id="{1367EE62-49C0-41AA-9F7D-AEA8A8F73D1D}" vid="{45DB6FF6-6200-4F3D-90FC-F48B64252754}"/>
    </a:ext>
  </a:extLst>
</a:theme>
</file>

<file path=ppt/theme/theme9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F6323D5C-B96F-BE40-B273-05334755D5AA}" vid="{0156935F-FCE0-3A44-BC86-34756AAC3D0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51620</TotalTime>
  <Words>2575</Words>
  <Application>Microsoft Macintosh PowerPoint</Application>
  <PresentationFormat>Widescreen</PresentationFormat>
  <Paragraphs>372</Paragraphs>
  <Slides>50</Slides>
  <Notes>17</Notes>
  <HiddenSlides>1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50</vt:i4>
      </vt:variant>
    </vt:vector>
  </HeadingPairs>
  <TitlesOfParts>
    <vt:vector size="77" baseType="lpstr">
      <vt:lpstr>ＭＳ Ｐゴシック</vt:lpstr>
      <vt:lpstr>-apple-system</vt:lpstr>
      <vt:lpstr>AdvOT7b515deb</vt:lpstr>
      <vt:lpstr>AdvOT7b515deb+20</vt:lpstr>
      <vt:lpstr>AdvOTd0703ba9</vt:lpstr>
      <vt:lpstr>Aptos</vt:lpstr>
      <vt:lpstr>Arial</vt:lpstr>
      <vt:lpstr>BlinkMacSystemFont</vt:lpstr>
      <vt:lpstr>Calibri</vt:lpstr>
      <vt:lpstr>Courier New</vt:lpstr>
      <vt:lpstr>Helvetica</vt:lpstr>
      <vt:lpstr>Helvetica Light</vt:lpstr>
      <vt:lpstr>Larsseit</vt:lpstr>
      <vt:lpstr>Lucida Grande</vt:lpstr>
      <vt:lpstr>System Font Regular</vt:lpstr>
      <vt:lpstr>Wingdings</vt:lpstr>
      <vt:lpstr>Office Theme</vt:lpstr>
      <vt:lpstr>3_Office Theme</vt:lpstr>
      <vt:lpstr>5_Office Theme</vt:lpstr>
      <vt:lpstr>Title Slides</vt:lpstr>
      <vt:lpstr>Light Theme</vt:lpstr>
      <vt:lpstr>Divider Slides</vt:lpstr>
      <vt:lpstr>Light Them Alt</vt:lpstr>
      <vt:lpstr>2022_CCO_Template</vt:lpstr>
      <vt:lpstr>2_Office Theme</vt:lpstr>
      <vt:lpstr>1_MASTER BLANK Template</vt:lpstr>
      <vt:lpstr>6_Office Theme</vt:lpstr>
      <vt:lpstr>Treating Obesity as a  Target in Type 2 Diabetes </vt:lpstr>
      <vt:lpstr>PowerPoint Presentation</vt:lpstr>
      <vt:lpstr>PowerPoint Presentation</vt:lpstr>
      <vt:lpstr>US Obesity Epidemic Grows Native American, Non-Hispanic Black and Hispanic Groups most affected</vt:lpstr>
      <vt:lpstr>Prevalence of overweight and obesity in US adults by diabetes status: NHIS, 2016 to 2020</vt:lpstr>
      <vt:lpstr>PowerPoint Presentation</vt:lpstr>
      <vt:lpstr>PowerPoint Presentation</vt:lpstr>
      <vt:lpstr>PowerPoint Presentation</vt:lpstr>
      <vt:lpstr>PowerPoint Presentation</vt:lpstr>
      <vt:lpstr>Weight Loss in T2D and CV Events Reduction</vt:lpstr>
      <vt:lpstr>Focus on Obesity</vt:lpstr>
      <vt:lpstr>Clinically Significant Weight Reduction is not Easy</vt:lpstr>
      <vt:lpstr>PowerPoint Presentation</vt:lpstr>
      <vt:lpstr>T2D Remission and A1c at 5 years Post-MBS</vt:lpstr>
      <vt:lpstr>ARMMS-T2D Remission at 7, 12-Years Alliance of Randomized Trials of Medicine vs. Metabolic Surgery in T2D STAMPEDE, CROSSROADS, TRIABETES, SLIMM-T2D Parent Trials</vt:lpstr>
      <vt:lpstr>PowerPoint Presentation</vt:lpstr>
      <vt:lpstr>T2D Complications 10 years Post-RYGB, BPD</vt:lpstr>
      <vt:lpstr>PowerPoint Presentation</vt:lpstr>
      <vt:lpstr>PowerPoint Presentation</vt:lpstr>
      <vt:lpstr>Swedish Obesity Study Cardiovascular Mortality at 30 Years by Presence of T2D</vt:lpstr>
      <vt:lpstr>PowerPoint Presentation</vt:lpstr>
      <vt:lpstr>PowerPoint Presentation</vt:lpstr>
      <vt:lpstr>Effectiveness of Anti-Obesity Medications vs. Lifestyle and Bariatric Surgery for Treating Obesity</vt:lpstr>
      <vt:lpstr>Multi-Receptor Agonism for T2D and Obesity</vt:lpstr>
      <vt:lpstr>Naltrexone/Bupropion in People with T2DM</vt:lpstr>
      <vt:lpstr>PowerPoint Presentation</vt:lpstr>
      <vt:lpstr>Liraglutide 1.8 and 3 mg in People with T2D SCALE Diabetes</vt:lpstr>
      <vt:lpstr>Semaglutide 2.4 mg in People with T2D STEP-2</vt:lpstr>
      <vt:lpstr>TZP for Treating Obesity in PwO ±T2D</vt:lpstr>
      <vt:lpstr>TZP for Treating Obesity in PwO ±T2D</vt:lpstr>
      <vt:lpstr>PowerPoint Presentation</vt:lpstr>
      <vt:lpstr>Oral Semaglutide 25mg, 50 mg in PwT2D – PIONEER PLUS</vt:lpstr>
      <vt:lpstr>CagriSema vs. Sema vs. Cagrilintide on Weight in T2D</vt:lpstr>
      <vt:lpstr>CagriSema vs. Sema vs. Cagrilintide on A1c in T2D</vt:lpstr>
      <vt:lpstr>CagriSema vs. Sema vs. Cagrilintide on TIR in T2D</vt:lpstr>
      <vt:lpstr>Survodutide vs Placebo vs Sema 1 mg in PwT2D Dual GCG/GLP-1 RA – Phase 2 Clinical Trial</vt:lpstr>
      <vt:lpstr>Orforglipron and Body Weight Changes in T2D</vt:lpstr>
      <vt:lpstr>Orforglipron and A1c Changes in T2D</vt:lpstr>
      <vt:lpstr>Retatrutide and Body Weight Changes in T2D</vt:lpstr>
      <vt:lpstr>Retatrutide and A1c Changes in T2D</vt:lpstr>
      <vt:lpstr>STEP 1 Study Extension - Semaglutide 2.4 mg</vt:lpstr>
      <vt:lpstr>Direct and Indirect GLP1RA-Mediated Cardioprotection</vt:lpstr>
      <vt:lpstr>SELECT Trial: Semaglutide 2.4 mg Decreased MACE by 20%</vt:lpstr>
      <vt:lpstr>CV Outcome Trials with GLP-1RA in T2DM</vt:lpstr>
      <vt:lpstr>Think of Treating Obesity like Hypertension</vt:lpstr>
      <vt:lpstr>Use of AOM is Short-Lived Prescribing trends of patients starting anti-obesity meds in the US 2004-2018 </vt:lpstr>
      <vt:lpstr>Emerging Next-Generation AOM</vt:lpstr>
      <vt:lpstr>PowerPoint Presentation</vt:lpstr>
      <vt:lpstr>Obesity as a Target in Type 2 Diabetes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Obesity Management and Weight Wellness</dc:title>
  <dc:creator>Jaime Almandoz</dc:creator>
  <cp:lastModifiedBy>Jaime Almandoz</cp:lastModifiedBy>
  <cp:revision>366</cp:revision>
  <cp:lastPrinted>2021-11-05T20:13:15Z</cp:lastPrinted>
  <dcterms:created xsi:type="dcterms:W3CDTF">2020-03-08T19:19:14Z</dcterms:created>
  <dcterms:modified xsi:type="dcterms:W3CDTF">2024-04-28T03:17:48Z</dcterms:modified>
</cp:coreProperties>
</file>