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3"/>
  </p:notesMasterIdLst>
  <p:sldIdLst>
    <p:sldId id="256" r:id="rId3"/>
    <p:sldId id="297" r:id="rId4"/>
    <p:sldId id="258" r:id="rId5"/>
    <p:sldId id="260" r:id="rId6"/>
    <p:sldId id="259" r:id="rId7"/>
    <p:sldId id="261" r:id="rId8"/>
    <p:sldId id="264" r:id="rId9"/>
    <p:sldId id="266" r:id="rId10"/>
    <p:sldId id="263" r:id="rId11"/>
    <p:sldId id="262" r:id="rId12"/>
    <p:sldId id="267" r:id="rId13"/>
    <p:sldId id="265" r:id="rId14"/>
    <p:sldId id="268" r:id="rId15"/>
    <p:sldId id="269" r:id="rId16"/>
    <p:sldId id="293" r:id="rId17"/>
    <p:sldId id="294" r:id="rId18"/>
    <p:sldId id="271" r:id="rId19"/>
    <p:sldId id="270" r:id="rId20"/>
    <p:sldId id="272" r:id="rId21"/>
    <p:sldId id="273" r:id="rId22"/>
    <p:sldId id="274" r:id="rId23"/>
    <p:sldId id="275" r:id="rId24"/>
    <p:sldId id="276" r:id="rId25"/>
    <p:sldId id="277" r:id="rId26"/>
    <p:sldId id="278" r:id="rId27"/>
    <p:sldId id="279" r:id="rId28"/>
    <p:sldId id="281" r:id="rId29"/>
    <p:sldId id="295" r:id="rId30"/>
    <p:sldId id="296" r:id="rId31"/>
    <p:sldId id="282" r:id="rId32"/>
    <p:sldId id="283" r:id="rId33"/>
    <p:sldId id="284" r:id="rId34"/>
    <p:sldId id="285" r:id="rId35"/>
    <p:sldId id="286" r:id="rId36"/>
    <p:sldId id="287" r:id="rId37"/>
    <p:sldId id="288" r:id="rId38"/>
    <p:sldId id="289" r:id="rId39"/>
    <p:sldId id="290" r:id="rId40"/>
    <p:sldId id="291"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40"/>
    <p:restoredTop sz="83267"/>
  </p:normalViewPr>
  <p:slideViewPr>
    <p:cSldViewPr snapToGrid="0" snapToObjects="1">
      <p:cViewPr>
        <p:scale>
          <a:sx n="100" d="100"/>
          <a:sy n="100" d="100"/>
        </p:scale>
        <p:origin x="-360"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37ABA-2172-7147-91EF-77E0A6A49A44}" type="datetimeFigureOut">
              <a:rPr lang="en-US" smtClean="0"/>
              <a:t>11/7/18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52587-0980-5A4A-819D-49FC0D4134EE}" type="slidenum">
              <a:rPr lang="en-US" smtClean="0"/>
              <a:t>‹#›</a:t>
            </a:fld>
            <a:endParaRPr lang="en-US"/>
          </a:p>
        </p:txBody>
      </p:sp>
    </p:spTree>
    <p:extLst>
      <p:ext uri="{BB962C8B-B14F-4D97-AF65-F5344CB8AC3E}">
        <p14:creationId xmlns:p14="http://schemas.microsoft.com/office/powerpoint/2010/main" val="373619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need for access to an intravenous crystalloid at all times precluded the use of washout periods, and patients who re- </a:t>
            </a:r>
            <a:r>
              <a:rPr lang="en-US" sz="1200" kern="1200" dirty="0" err="1">
                <a:solidFill>
                  <a:schemeClr val="tx1"/>
                </a:solidFill>
                <a:effectLst/>
                <a:latin typeface="+mn-lt"/>
                <a:ea typeface="+mn-ea"/>
                <a:cs typeface="+mn-cs"/>
              </a:rPr>
              <a:t>mained</a:t>
            </a:r>
            <a:r>
              <a:rPr lang="en-US" sz="1200" kern="1200" dirty="0">
                <a:solidFill>
                  <a:schemeClr val="tx1"/>
                </a:solidFill>
                <a:effectLst/>
                <a:latin typeface="+mn-lt"/>
                <a:ea typeface="+mn-ea"/>
                <a:cs typeface="+mn-cs"/>
              </a:rPr>
              <a:t> in the ICU from the end of one calendar month to the start of another may have been exposed to both types of crystalloid. The effect of dual exposure was evaluated in prespecified sensitivity analyses. Only 426 patients (5.4%) in the balanced-crystalloids group and 343 patients (4.4%) in the saline group received any volume of unassigned </a:t>
            </a:r>
            <a:r>
              <a:rPr lang="en-US" sz="1200" kern="1200" dirty="0" err="1">
                <a:solidFill>
                  <a:schemeClr val="tx1"/>
                </a:solidFill>
                <a:effectLst/>
                <a:latin typeface="+mn-lt"/>
                <a:ea typeface="+mn-ea"/>
                <a:cs typeface="+mn-cs"/>
              </a:rPr>
              <a:t>crys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talloid</a:t>
            </a:r>
            <a:r>
              <a:rPr lang="en-US" sz="1200" kern="1200" dirty="0">
                <a:solidFill>
                  <a:schemeClr val="tx1"/>
                </a:solidFill>
                <a:effectLst/>
                <a:latin typeface="+mn-lt"/>
                <a:ea typeface="+mn-ea"/>
                <a:cs typeface="+mn-cs"/>
              </a:rPr>
              <a:t> as a result of remaining in the ICU from one calendar month to the next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Fewer patients in the balanced-crystalloids group than in the saline group had a measured plasma chloride concentration greater than 110 mmol per liter (24.5% vs. 35.6%, P&lt;0.001) or a plasma bicarbonate concentration less than 20 mmol per liter (35.2% vs. 42.1%, P&lt;0.001) (Fig. 2, and Fig. S3 and Table S8 in the Supple- </a:t>
            </a:r>
            <a:r>
              <a:rPr lang="en-US" sz="1200" kern="1200" dirty="0" err="1">
                <a:solidFill>
                  <a:schemeClr val="tx1"/>
                </a:solidFill>
                <a:effectLst/>
                <a:latin typeface="+mn-lt"/>
                <a:ea typeface="+mn-ea"/>
                <a:cs typeface="+mn-cs"/>
              </a:rPr>
              <a:t>mentary</a:t>
            </a:r>
            <a:r>
              <a:rPr lang="en-US" sz="1200" kern="1200" dirty="0">
                <a:solidFill>
                  <a:schemeClr val="tx1"/>
                </a:solidFill>
                <a:effectLst/>
                <a:latin typeface="+mn-lt"/>
                <a:ea typeface="+mn-ea"/>
                <a:cs typeface="+mn-cs"/>
              </a:rPr>
              <a:t> Appendix).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8</a:t>
            </a:fld>
            <a:endParaRPr lang="en-US"/>
          </a:p>
        </p:txBody>
      </p:sp>
    </p:spTree>
    <p:extLst>
      <p:ext uri="{BB962C8B-B14F-4D97-AF65-F5344CB8AC3E}">
        <p14:creationId xmlns:p14="http://schemas.microsoft.com/office/powerpoint/2010/main" val="75488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AIN is present in 20% of biopsies of AKI</a:t>
            </a:r>
          </a:p>
          <a:p>
            <a:r>
              <a:rPr lang="en-US" dirty="0"/>
              <a:t>40-60% of patients will develop CKD</a:t>
            </a:r>
          </a:p>
          <a:p>
            <a:r>
              <a:rPr lang="en-US" dirty="0"/>
              <a:t>70% due to medications </a:t>
            </a:r>
          </a:p>
          <a:p>
            <a:r>
              <a:rPr lang="en-US" dirty="0"/>
              <a:t>Mechanism:  allergic reaction, loss of immune tolerance </a:t>
            </a:r>
          </a:p>
        </p:txBody>
      </p:sp>
      <p:sp>
        <p:nvSpPr>
          <p:cNvPr id="4" name="Slide Number Placeholder 3"/>
          <p:cNvSpPr>
            <a:spLocks noGrp="1"/>
          </p:cNvSpPr>
          <p:nvPr>
            <p:ph type="sldNum" sz="quarter" idx="5"/>
          </p:nvPr>
        </p:nvSpPr>
        <p:spPr/>
        <p:txBody>
          <a:bodyPr/>
          <a:lstStyle/>
          <a:p>
            <a:fld id="{09352587-0980-5A4A-819D-49FC0D4134EE}" type="slidenum">
              <a:rPr lang="en-US" smtClean="0"/>
              <a:t>33</a:t>
            </a:fld>
            <a:endParaRPr lang="en-US"/>
          </a:p>
        </p:txBody>
      </p:sp>
    </p:spTree>
    <p:extLst>
      <p:ext uri="{BB962C8B-B14F-4D97-AF65-F5344CB8AC3E}">
        <p14:creationId xmlns:p14="http://schemas.microsoft.com/office/powerpoint/2010/main" val="27879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40</a:t>
            </a:fld>
            <a:endParaRPr lang="en-US"/>
          </a:p>
        </p:txBody>
      </p:sp>
    </p:spTree>
    <p:extLst>
      <p:ext uri="{BB962C8B-B14F-4D97-AF65-F5344CB8AC3E}">
        <p14:creationId xmlns:p14="http://schemas.microsoft.com/office/powerpoint/2010/main" val="394416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NNT in sepsis is 20</a:t>
            </a:r>
          </a:p>
          <a:p>
            <a:r>
              <a:rPr lang="en-US" dirty="0"/>
              <a:t>Overall NNT = 91</a:t>
            </a:r>
          </a:p>
        </p:txBody>
      </p:sp>
      <p:sp>
        <p:nvSpPr>
          <p:cNvPr id="4" name="Slide Number Placeholder 3"/>
          <p:cNvSpPr>
            <a:spLocks noGrp="1"/>
          </p:cNvSpPr>
          <p:nvPr>
            <p:ph type="sldNum" sz="quarter" idx="5"/>
          </p:nvPr>
        </p:nvSpPr>
        <p:spPr/>
        <p:txBody>
          <a:bodyPr/>
          <a:lstStyle/>
          <a:p>
            <a:fld id="{09352587-0980-5A4A-819D-49FC0D4134EE}" type="slidenum">
              <a:rPr lang="en-US" smtClean="0"/>
              <a:t>10</a:t>
            </a:fld>
            <a:endParaRPr lang="en-US"/>
          </a:p>
        </p:txBody>
      </p:sp>
    </p:spTree>
    <p:extLst>
      <p:ext uri="{BB962C8B-B14F-4D97-AF65-F5344CB8AC3E}">
        <p14:creationId xmlns:p14="http://schemas.microsoft.com/office/powerpoint/2010/main" val="108750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Plasmalyte</a:t>
            </a:r>
            <a:r>
              <a:rPr lang="en-US" dirty="0"/>
              <a:t> – A:  140 Na, 5K, 3 Mg, 98 Cl, 27 </a:t>
            </a:r>
            <a:r>
              <a:rPr lang="en-US" dirty="0" err="1"/>
              <a:t>mEq</a:t>
            </a:r>
            <a:r>
              <a:rPr lang="en-US" dirty="0"/>
              <a:t> acetate, 23 </a:t>
            </a:r>
            <a:r>
              <a:rPr lang="en-US" dirty="0" err="1"/>
              <a:t>mEq</a:t>
            </a:r>
            <a:r>
              <a:rPr lang="en-US" dirty="0"/>
              <a:t> gluconate</a:t>
            </a:r>
          </a:p>
          <a:p>
            <a:r>
              <a:rPr lang="en-US" dirty="0"/>
              <a:t>LR:  Na 130, K 4, Ca 3, Cl 110, Lactate 28</a:t>
            </a:r>
          </a:p>
          <a:p>
            <a:endParaRPr lang="en-US" dirty="0"/>
          </a:p>
          <a:p>
            <a:r>
              <a:rPr lang="en-US" dirty="0"/>
              <a:t>0.9% NS:  154 Na, 154 Cl</a:t>
            </a:r>
          </a:p>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11</a:t>
            </a:fld>
            <a:endParaRPr lang="en-US"/>
          </a:p>
        </p:txBody>
      </p:sp>
    </p:spTree>
    <p:extLst>
      <p:ext uri="{BB962C8B-B14F-4D97-AF65-F5344CB8AC3E}">
        <p14:creationId xmlns:p14="http://schemas.microsoft.com/office/powerpoint/2010/main" val="371403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the biopsy, 12 (8%) participants required a trans- fusion, three (2%) required an angiographic intervention, and 11 (7%) had a hematoma (Figure 2, Table 2). </a:t>
            </a:r>
            <a:r>
              <a:rPr lang="en-US" sz="1200" kern="1200">
                <a:solidFill>
                  <a:schemeClr val="tx1"/>
                </a:solidFill>
                <a:effectLst/>
                <a:latin typeface="+mn-lt"/>
                <a:ea typeface="+mn-ea"/>
                <a:cs typeface="+mn-cs"/>
              </a:rPr>
              <a:t>Within 30 days of the kidney biopsy, four (3%) participants died; however, none of the deaths were deemed related to the kidney biopsy procedure (Supplemental Table 1). </a:t>
            </a:r>
            <a:endParaRPr lang="en-US"/>
          </a:p>
          <a:p>
            <a:endParaRPr lang="en-US"/>
          </a:p>
        </p:txBody>
      </p:sp>
      <p:sp>
        <p:nvSpPr>
          <p:cNvPr id="4" name="Slide Number Placeholder 3"/>
          <p:cNvSpPr>
            <a:spLocks noGrp="1"/>
          </p:cNvSpPr>
          <p:nvPr>
            <p:ph type="sldNum" sz="quarter" idx="5"/>
          </p:nvPr>
        </p:nvSpPr>
        <p:spPr/>
        <p:txBody>
          <a:bodyPr/>
          <a:lstStyle/>
          <a:p>
            <a:fld id="{09352587-0980-5A4A-819D-49FC0D4134EE}" type="slidenum">
              <a:rPr lang="en-US" smtClean="0"/>
              <a:t>22</a:t>
            </a:fld>
            <a:endParaRPr lang="en-US"/>
          </a:p>
        </p:txBody>
      </p:sp>
    </p:spTree>
    <p:extLst>
      <p:ext uri="{BB962C8B-B14F-4D97-AF65-F5344CB8AC3E}">
        <p14:creationId xmlns:p14="http://schemas.microsoft.com/office/powerpoint/2010/main" val="373378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24</a:t>
            </a:fld>
            <a:endParaRPr lang="en-US"/>
          </a:p>
        </p:txBody>
      </p:sp>
    </p:spTree>
    <p:extLst>
      <p:ext uri="{BB962C8B-B14F-4D97-AF65-F5344CB8AC3E}">
        <p14:creationId xmlns:p14="http://schemas.microsoft.com/office/powerpoint/2010/main" val="25371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randomized, controlled trials looking at the efficacy of steroids for treatment of drug-induced AIN.</a:t>
            </a:r>
          </a:p>
          <a:p>
            <a:r>
              <a:rPr lang="en-US" dirty="0"/>
              <a:t>Lack of RCT leads to bias</a:t>
            </a:r>
          </a:p>
          <a:p>
            <a:r>
              <a:rPr lang="en-US" dirty="0"/>
              <a:t>Some retrospective studies in the past have shown benefit, but no controls for confounding variables, such as age</a:t>
            </a:r>
          </a:p>
        </p:txBody>
      </p:sp>
      <p:sp>
        <p:nvSpPr>
          <p:cNvPr id="4" name="Slide Number Placeholder 3"/>
          <p:cNvSpPr>
            <a:spLocks noGrp="1"/>
          </p:cNvSpPr>
          <p:nvPr>
            <p:ph type="sldNum" sz="quarter" idx="5"/>
          </p:nvPr>
        </p:nvSpPr>
        <p:spPr/>
        <p:txBody>
          <a:bodyPr/>
          <a:lstStyle/>
          <a:p>
            <a:fld id="{09352587-0980-5A4A-819D-49FC0D4134EE}" type="slidenum">
              <a:rPr lang="en-US" smtClean="0"/>
              <a:t>26</a:t>
            </a:fld>
            <a:endParaRPr lang="en-US"/>
          </a:p>
        </p:txBody>
      </p:sp>
    </p:spTree>
    <p:extLst>
      <p:ext uri="{BB962C8B-B14F-4D97-AF65-F5344CB8AC3E}">
        <p14:creationId xmlns:p14="http://schemas.microsoft.com/office/powerpoint/2010/main" val="360500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6 months of follow-up, the mean recovered GFR was 34.626 ml/min. Seventy-five patients (41%) achieved complete recovery of kidney function, 83 patients (46%) achieved partial recovery, and 24 patients (13%) did not recover kidney function. </a:t>
            </a:r>
            <a:endParaRPr lang="en-US" dirty="0"/>
          </a:p>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27</a:t>
            </a:fld>
            <a:endParaRPr lang="en-US"/>
          </a:p>
        </p:txBody>
      </p:sp>
    </p:spTree>
    <p:extLst>
      <p:ext uri="{BB962C8B-B14F-4D97-AF65-F5344CB8AC3E}">
        <p14:creationId xmlns:p14="http://schemas.microsoft.com/office/powerpoint/2010/main" val="1392463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found that more patients with .75% recovery of kidney function were treated with corticosteroids within 15 days of diagnosis than those who recovered ,25% of kidney function (70% versus 29%; P=0.002). This association was independent of kidney function at biopsy and the degree of interstitial fibrosis, which were both also associated with kidney function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novel finding of this study may be the observation that the duration of corticosteroid therapy was not associated with kidney function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patients who received shorter duration of steroids (,8 weeks) tended to have lower peak serum creatinine concentrations at biopsy, indicating milder disease than those with longer duration (.11 weeks). Serum creatinine concentrations at 1-month follow-up were also lower in the shorter duration group.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30</a:t>
            </a:fld>
            <a:endParaRPr lang="en-US"/>
          </a:p>
        </p:txBody>
      </p:sp>
    </p:spTree>
    <p:extLst>
      <p:ext uri="{BB962C8B-B14F-4D97-AF65-F5344CB8AC3E}">
        <p14:creationId xmlns:p14="http://schemas.microsoft.com/office/powerpoint/2010/main" val="2703114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at those who did not recover</a:t>
            </a:r>
          </a:p>
          <a:p>
            <a:endParaRPr lang="en-US" dirty="0"/>
          </a:p>
        </p:txBody>
      </p:sp>
      <p:sp>
        <p:nvSpPr>
          <p:cNvPr id="4" name="Slide Number Placeholder 3"/>
          <p:cNvSpPr>
            <a:spLocks noGrp="1"/>
          </p:cNvSpPr>
          <p:nvPr>
            <p:ph type="sldNum" sz="quarter" idx="5"/>
          </p:nvPr>
        </p:nvSpPr>
        <p:spPr/>
        <p:txBody>
          <a:bodyPr/>
          <a:lstStyle/>
          <a:p>
            <a:fld id="{09352587-0980-5A4A-819D-49FC0D4134EE}" type="slidenum">
              <a:rPr lang="en-US" smtClean="0"/>
              <a:t>32</a:t>
            </a:fld>
            <a:endParaRPr lang="en-US"/>
          </a:p>
        </p:txBody>
      </p:sp>
    </p:spTree>
    <p:extLst>
      <p:ext uri="{BB962C8B-B14F-4D97-AF65-F5344CB8AC3E}">
        <p14:creationId xmlns:p14="http://schemas.microsoft.com/office/powerpoint/2010/main" val="177423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D4C0F-C284-C049-A78C-F2324C249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285D97-94EB-EC4E-82C9-6DA6BDAD7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D7846CB-644E-0B47-9727-CBC7E6DD49A2}"/>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73F2A3CA-E4B4-D04D-978D-0F21C6DA7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8D4E0F-856E-FD46-9217-124B4A3AC35C}"/>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354443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D6EDA-20B7-AF4C-8A0E-987ABAB2F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F094B47-AF0F-5642-BB1F-8FF0734090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3E8149-FC51-544D-B2E7-8848FF5397BB}"/>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EC335C9A-8B63-1545-936C-A4F276E79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222C60-3942-5045-BF95-EE475525B799}"/>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11647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3420F9-37EB-5D4E-A631-7E84ED015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371230E-FF34-5D44-9638-9534BDAB73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07F277-D69F-444F-9896-4F3099CF2A29}"/>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9711AE9A-7D64-5742-B269-054518FD2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AB6149-09E9-5344-890A-5E37C1506633}"/>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160252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407BE-DE9C-EB40-A2A8-F2F2B3DCB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9CC931-2547-184B-AACD-6AA01693A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9A80CB-5786-734F-BCFF-365474623A2B}"/>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E391E5E1-51AA-EC4A-AC69-C2D6C2DF5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F78A57-3E1E-AB48-A73F-D18602E5F8D1}"/>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27771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03884-FB05-294C-BBF2-B1F7C94DD2A9}" type="datetimeFigureOut">
              <a:rPr lang="en-US" smtClean="0">
                <a:solidFill>
                  <a:prstClr val="black">
                    <a:tint val="75000"/>
                  </a:prstClr>
                </a:solidFill>
              </a:rPr>
              <a:pPr/>
              <a:t>11/7/18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300669-890C-9F42-B209-CFFEC5BF27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C440F-0B32-C74C-8E26-8211E8082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8EDB1B0-F846-A244-9C3A-099D63BF3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2812393-EA37-8A43-A6D5-D5862D193A36}"/>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75E1E1CB-2294-3D49-8706-454252AEB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457F2C-DAB5-6F47-8C45-0CF872E6846D}"/>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216786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A40BD-04F2-4045-BDD6-2ADD59BCD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8C06E2-9152-D245-A19D-FF68B48638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822091-9B5E-8D48-AD71-D584870C52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C054EEC-7BCE-144C-B64B-8751B472770D}"/>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6" name="Footer Placeholder 5">
            <a:extLst>
              <a:ext uri="{FF2B5EF4-FFF2-40B4-BE49-F238E27FC236}">
                <a16:creationId xmlns:a16="http://schemas.microsoft.com/office/drawing/2014/main" xmlns="" id="{172821D5-DBF8-BC4C-8C33-77384136F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15BFEE-44C8-B848-A721-A6D15F18C4F2}"/>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177390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9E2B9-CB9B-844A-94BC-AB7471ADD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84A7B89-3B7D-4F49-9705-3FC41CA69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0207258-5105-C940-9025-ED2DBC32E4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C40716-07B5-114F-A404-C76AF094AA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24464CA-F0F6-9942-8DB3-4E1847BD90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FADA966-49B3-FD48-AE0F-89F176433410}"/>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8" name="Footer Placeholder 7">
            <a:extLst>
              <a:ext uri="{FF2B5EF4-FFF2-40B4-BE49-F238E27FC236}">
                <a16:creationId xmlns:a16="http://schemas.microsoft.com/office/drawing/2014/main" xmlns="" id="{22C8CB79-18F5-AF43-BB13-6ABCED9FC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6B578D3-FBE6-0743-A876-DA0279D0ECE8}"/>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294776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1BBE14-36BF-E740-BDA9-285121AAC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19CEFD-CF2C-B540-A3D0-17C3E4CA1BE7}"/>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4" name="Footer Placeholder 3">
            <a:extLst>
              <a:ext uri="{FF2B5EF4-FFF2-40B4-BE49-F238E27FC236}">
                <a16:creationId xmlns:a16="http://schemas.microsoft.com/office/drawing/2014/main" xmlns="" id="{137AD671-6A81-1442-AAF8-0169DCAF9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50C36D6-9721-A84C-856B-091F88823FE7}"/>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352525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741737-5EBA-4F4C-B22B-37FCF92F7D9B}"/>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3" name="Footer Placeholder 2">
            <a:extLst>
              <a:ext uri="{FF2B5EF4-FFF2-40B4-BE49-F238E27FC236}">
                <a16:creationId xmlns:a16="http://schemas.microsoft.com/office/drawing/2014/main" xmlns="" id="{0539EE82-118F-2D48-9BDF-3E9794546E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BE5D878-993C-4E47-B2D5-BD74C05238E2}"/>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408284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00482-1034-584F-95E4-03E329389D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C6D9E2-A438-864C-9205-174883D2B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A9DCD8-BC33-B148-B1F6-CF9928DDF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11F830C-BAA3-CA40-95F7-1EC6D973BC4E}"/>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6" name="Footer Placeholder 5">
            <a:extLst>
              <a:ext uri="{FF2B5EF4-FFF2-40B4-BE49-F238E27FC236}">
                <a16:creationId xmlns:a16="http://schemas.microsoft.com/office/drawing/2014/main" xmlns="" id="{98782CF6-4AC8-4C48-87F5-5FCE21DDE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947FB9-1CEA-FC47-BF2D-38FC52009A16}"/>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166204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417B6-6643-C345-B168-CB8E751DB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C4C2437-2801-E341-B9A7-2B59099BA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89B4259-23F7-4246-9A5F-09C33BFA5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7BA1A28-45D9-BA40-A1A8-66C809167591}"/>
              </a:ext>
            </a:extLst>
          </p:cNvPr>
          <p:cNvSpPr>
            <a:spLocks noGrp="1"/>
          </p:cNvSpPr>
          <p:nvPr>
            <p:ph type="dt" sz="half" idx="10"/>
          </p:nvPr>
        </p:nvSpPr>
        <p:spPr/>
        <p:txBody>
          <a:bodyPr/>
          <a:lstStyle/>
          <a:p>
            <a:fld id="{8CDF0BDE-91AF-8B42-B032-3CDF471B44E0}" type="datetimeFigureOut">
              <a:rPr lang="en-US" smtClean="0"/>
              <a:t>11/7/18</a:t>
            </a:fld>
            <a:endParaRPr lang="en-US"/>
          </a:p>
        </p:txBody>
      </p:sp>
      <p:sp>
        <p:nvSpPr>
          <p:cNvPr id="6" name="Footer Placeholder 5">
            <a:extLst>
              <a:ext uri="{FF2B5EF4-FFF2-40B4-BE49-F238E27FC236}">
                <a16:creationId xmlns:a16="http://schemas.microsoft.com/office/drawing/2014/main" xmlns="" id="{ACDD9776-4BB5-1D43-A0B0-CAFD09980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1E4F56-115D-6B41-9A24-5007F117B973}"/>
              </a:ext>
            </a:extLst>
          </p:cNvPr>
          <p:cNvSpPr>
            <a:spLocks noGrp="1"/>
          </p:cNvSpPr>
          <p:nvPr>
            <p:ph type="sldNum" sz="quarter" idx="12"/>
          </p:nvPr>
        </p:nvSpPr>
        <p:spPr/>
        <p:txBody>
          <a:bodyPr/>
          <a:lstStyle/>
          <a:p>
            <a:fld id="{76ABF541-ECBF-E445-9C66-13A1AE5CEDC3}" type="slidenum">
              <a:rPr lang="en-US" smtClean="0"/>
              <a:t>‹#›</a:t>
            </a:fld>
            <a:endParaRPr lang="en-US"/>
          </a:p>
        </p:txBody>
      </p:sp>
    </p:spTree>
    <p:extLst>
      <p:ext uri="{BB962C8B-B14F-4D97-AF65-F5344CB8AC3E}">
        <p14:creationId xmlns:p14="http://schemas.microsoft.com/office/powerpoint/2010/main" val="32220901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B9CD2E-630F-2440-9366-04AFBC4CE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E77CCEF-4FB7-DA4C-8B15-C7CE1DFCA7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1C1852-83F6-254B-B075-82B182F6A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0BDE-91AF-8B42-B032-3CDF471B44E0}" type="datetimeFigureOut">
              <a:rPr lang="en-US" smtClean="0"/>
              <a:t>11/7/18</a:t>
            </a:fld>
            <a:endParaRPr lang="en-US"/>
          </a:p>
        </p:txBody>
      </p:sp>
      <p:sp>
        <p:nvSpPr>
          <p:cNvPr id="5" name="Footer Placeholder 4">
            <a:extLst>
              <a:ext uri="{FF2B5EF4-FFF2-40B4-BE49-F238E27FC236}">
                <a16:creationId xmlns:a16="http://schemas.microsoft.com/office/drawing/2014/main" xmlns="" id="{3685F62B-E046-4F44-9BB7-75599CAA0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DAA22C4-BFC5-1A43-8A85-1C9453F7B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BF541-ECBF-E445-9C66-13A1AE5CEDC3}" type="slidenum">
              <a:rPr lang="en-US" smtClean="0"/>
              <a:t>‹#›</a:t>
            </a:fld>
            <a:endParaRPr lang="en-US"/>
          </a:p>
        </p:txBody>
      </p:sp>
    </p:spTree>
    <p:extLst>
      <p:ext uri="{BB962C8B-B14F-4D97-AF65-F5344CB8AC3E}">
        <p14:creationId xmlns:p14="http://schemas.microsoft.com/office/powerpoint/2010/main" val="20856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B503884-FB05-294C-BBF2-B1F7C94DD2A9}" type="datetimeFigureOut">
              <a:rPr lang="en-US" smtClean="0">
                <a:solidFill>
                  <a:prstClr val="black">
                    <a:tint val="75000"/>
                  </a:prstClr>
                </a:solidFill>
              </a:rPr>
              <a:pPr defTabSz="457200"/>
              <a:t>11/7/18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300669-890C-9F42-B209-CFFEC5BF27B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28518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4017C-A82E-E447-8B14-462D2554406E}"/>
              </a:ext>
            </a:extLst>
          </p:cNvPr>
          <p:cNvSpPr>
            <a:spLocks noGrp="1"/>
          </p:cNvSpPr>
          <p:nvPr>
            <p:ph type="ctrTitle"/>
          </p:nvPr>
        </p:nvSpPr>
        <p:spPr/>
        <p:txBody>
          <a:bodyPr/>
          <a:lstStyle/>
          <a:p>
            <a:r>
              <a:rPr lang="en-US" b="1" dirty="0"/>
              <a:t>Common Renal Dilemmas on General Medicine Wards</a:t>
            </a:r>
          </a:p>
        </p:txBody>
      </p:sp>
      <p:sp>
        <p:nvSpPr>
          <p:cNvPr id="3" name="Subtitle 2">
            <a:extLst>
              <a:ext uri="{FF2B5EF4-FFF2-40B4-BE49-F238E27FC236}">
                <a16:creationId xmlns:a16="http://schemas.microsoft.com/office/drawing/2014/main" xmlns="" id="{202CDD66-14C2-BC48-BEE2-1E18751C2C81}"/>
              </a:ext>
            </a:extLst>
          </p:cNvPr>
          <p:cNvSpPr>
            <a:spLocks noGrp="1"/>
          </p:cNvSpPr>
          <p:nvPr>
            <p:ph type="subTitle" idx="1"/>
          </p:nvPr>
        </p:nvSpPr>
        <p:spPr>
          <a:xfrm>
            <a:off x="1524000" y="3999971"/>
            <a:ext cx="9144000" cy="1655762"/>
          </a:xfrm>
        </p:spPr>
        <p:txBody>
          <a:bodyPr>
            <a:normAutofit fontScale="92500" lnSpcReduction="10000"/>
          </a:bodyPr>
          <a:lstStyle/>
          <a:p>
            <a:endParaRPr lang="en-US" dirty="0"/>
          </a:p>
          <a:p>
            <a:r>
              <a:rPr lang="en-US" b="1" dirty="0"/>
              <a:t>Ernie L. Esquivel, MD, FACP, FHM</a:t>
            </a:r>
          </a:p>
          <a:p>
            <a:r>
              <a:rPr lang="en-US" b="1" dirty="0"/>
              <a:t>Section of Hospital Medicine</a:t>
            </a:r>
          </a:p>
          <a:p>
            <a:r>
              <a:rPr lang="en-US" b="1" dirty="0"/>
              <a:t>Department of Medicine</a:t>
            </a:r>
          </a:p>
          <a:p>
            <a:endParaRPr lang="en-US" dirty="0"/>
          </a:p>
        </p:txBody>
      </p:sp>
      <p:sp>
        <p:nvSpPr>
          <p:cNvPr id="4" name="object 9">
            <a:extLst>
              <a:ext uri="{FF2B5EF4-FFF2-40B4-BE49-F238E27FC236}">
                <a16:creationId xmlns:a16="http://schemas.microsoft.com/office/drawing/2014/main" xmlns="" id="{4A87D952-4224-C54F-886C-CFC1B5C7142B}"/>
              </a:ext>
            </a:extLst>
          </p:cNvPr>
          <p:cNvSpPr/>
          <p:nvPr/>
        </p:nvSpPr>
        <p:spPr>
          <a:xfrm>
            <a:off x="5403522" y="364597"/>
            <a:ext cx="6486131" cy="83767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20011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EEDBD-38AE-2A4A-B9FF-D61B8259BFE1}"/>
              </a:ext>
            </a:extLst>
          </p:cNvPr>
          <p:cNvSpPr>
            <a:spLocks noGrp="1"/>
          </p:cNvSpPr>
          <p:nvPr>
            <p:ph type="title"/>
          </p:nvPr>
        </p:nvSpPr>
        <p:spPr>
          <a:xfrm>
            <a:off x="838200" y="365125"/>
            <a:ext cx="10515600" cy="942975"/>
          </a:xfrm>
        </p:spPr>
        <p:txBody>
          <a:bodyPr/>
          <a:lstStyle/>
          <a:p>
            <a:r>
              <a:rPr lang="en-US" b="1" i="1" dirty="0"/>
              <a:t>Subgroup Analysis</a:t>
            </a:r>
          </a:p>
        </p:txBody>
      </p:sp>
      <p:pic>
        <p:nvPicPr>
          <p:cNvPr id="4" name="Content Placeholder 3">
            <a:extLst>
              <a:ext uri="{FF2B5EF4-FFF2-40B4-BE49-F238E27FC236}">
                <a16:creationId xmlns:a16="http://schemas.microsoft.com/office/drawing/2014/main" xmlns="" id="{818D57E5-27A1-404F-BBB9-B1317F6C030A}"/>
              </a:ext>
            </a:extLst>
          </p:cNvPr>
          <p:cNvPicPr>
            <a:picLocks noGrp="1" noChangeAspect="1"/>
          </p:cNvPicPr>
          <p:nvPr>
            <p:ph idx="1"/>
          </p:nvPr>
        </p:nvPicPr>
        <p:blipFill rotWithShape="1">
          <a:blip r:embed="rId3"/>
          <a:srcRect l="851" t="3262"/>
          <a:stretch/>
        </p:blipFill>
        <p:spPr>
          <a:xfrm>
            <a:off x="1866900" y="1335077"/>
            <a:ext cx="9067800" cy="5157798"/>
          </a:xfrm>
          <a:prstGeom prst="rect">
            <a:avLst/>
          </a:prstGeom>
        </p:spPr>
      </p:pic>
      <p:sp>
        <p:nvSpPr>
          <p:cNvPr id="3" name="TextBox 2">
            <a:extLst>
              <a:ext uri="{FF2B5EF4-FFF2-40B4-BE49-F238E27FC236}">
                <a16:creationId xmlns:a16="http://schemas.microsoft.com/office/drawing/2014/main" xmlns="" id="{74059BCC-EE7A-A741-8646-540403FBD9C8}"/>
              </a:ext>
            </a:extLst>
          </p:cNvPr>
          <p:cNvSpPr txBox="1"/>
          <p:nvPr/>
        </p:nvSpPr>
        <p:spPr>
          <a:xfrm>
            <a:off x="1371600" y="3302000"/>
            <a:ext cx="338554" cy="461665"/>
          </a:xfrm>
          <a:prstGeom prst="rect">
            <a:avLst/>
          </a:prstGeom>
          <a:noFill/>
        </p:spPr>
        <p:txBody>
          <a:bodyPr wrap="none" rtlCol="0">
            <a:spAutoFit/>
          </a:bodyPr>
          <a:lstStyle/>
          <a:p>
            <a:r>
              <a:rPr lang="en-US" sz="2400" dirty="0">
                <a:solidFill>
                  <a:srgbClr val="FF0000"/>
                </a:solidFill>
              </a:rPr>
              <a:t>*</a:t>
            </a:r>
          </a:p>
        </p:txBody>
      </p:sp>
      <p:sp>
        <p:nvSpPr>
          <p:cNvPr id="5" name="Rectangle 4">
            <a:extLst>
              <a:ext uri="{FF2B5EF4-FFF2-40B4-BE49-F238E27FC236}">
                <a16:creationId xmlns:a16="http://schemas.microsoft.com/office/drawing/2014/main" xmlns="" id="{3CA0F14C-BA38-EA44-B889-6423D2691EDF}"/>
              </a:ext>
            </a:extLst>
          </p:cNvPr>
          <p:cNvSpPr/>
          <p:nvPr/>
        </p:nvSpPr>
        <p:spPr>
          <a:xfrm>
            <a:off x="1778000" y="3039765"/>
            <a:ext cx="9156700" cy="723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36571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CCF04-2DA3-6A4F-A320-3CAE0643C51F}"/>
              </a:ext>
            </a:extLst>
          </p:cNvPr>
          <p:cNvSpPr>
            <a:spLocks noGrp="1"/>
          </p:cNvSpPr>
          <p:nvPr>
            <p:ph type="title"/>
          </p:nvPr>
        </p:nvSpPr>
        <p:spPr/>
        <p:txBody>
          <a:bodyPr>
            <a:normAutofit/>
          </a:bodyPr>
          <a:lstStyle/>
          <a:p>
            <a:r>
              <a:rPr lang="en-US" sz="4000" b="1" i="1" dirty="0"/>
              <a:t>Critique:</a:t>
            </a:r>
          </a:p>
        </p:txBody>
      </p:sp>
      <p:sp>
        <p:nvSpPr>
          <p:cNvPr id="4" name="Content Placeholder 3">
            <a:extLst>
              <a:ext uri="{FF2B5EF4-FFF2-40B4-BE49-F238E27FC236}">
                <a16:creationId xmlns:a16="http://schemas.microsoft.com/office/drawing/2014/main" xmlns="" id="{B0E4388C-5D12-A346-826D-1B20809B713B}"/>
              </a:ext>
            </a:extLst>
          </p:cNvPr>
          <p:cNvSpPr>
            <a:spLocks noGrp="1"/>
          </p:cNvSpPr>
          <p:nvPr>
            <p:ph sz="half" idx="1"/>
          </p:nvPr>
        </p:nvSpPr>
        <p:spPr>
          <a:xfrm>
            <a:off x="635000" y="1825625"/>
            <a:ext cx="5283200" cy="4351338"/>
          </a:xfrm>
        </p:spPr>
        <p:txBody>
          <a:bodyPr>
            <a:normAutofit/>
          </a:bodyPr>
          <a:lstStyle/>
          <a:p>
            <a:pPr marL="0" indent="0" algn="just">
              <a:buNone/>
            </a:pPr>
            <a:r>
              <a:rPr lang="en-US" dirty="0"/>
              <a:t>Strengths:</a:t>
            </a:r>
          </a:p>
          <a:p>
            <a:pPr algn="just">
              <a:buFontTx/>
              <a:buChar char="-"/>
            </a:pPr>
            <a:r>
              <a:rPr lang="en-US" dirty="0"/>
              <a:t>Large sample size</a:t>
            </a:r>
          </a:p>
          <a:p>
            <a:pPr algn="just">
              <a:buFontTx/>
              <a:buChar char="-"/>
            </a:pPr>
            <a:r>
              <a:rPr lang="en-US" dirty="0"/>
              <a:t>Pragmatic design </a:t>
            </a:r>
            <a:r>
              <a:rPr lang="en-US" dirty="0">
                <a:sym typeface="Wingdings" pitchFamily="2" charset="2"/>
              </a:rPr>
              <a:t> generalizable</a:t>
            </a:r>
            <a:endParaRPr lang="en-US" dirty="0"/>
          </a:p>
          <a:p>
            <a:pPr algn="just">
              <a:buFontTx/>
              <a:buChar char="-"/>
            </a:pPr>
            <a:r>
              <a:rPr lang="en-US" dirty="0"/>
              <a:t>Use of composite primary end point is rational</a:t>
            </a:r>
          </a:p>
          <a:p>
            <a:pPr algn="just">
              <a:buFontTx/>
              <a:buChar char="-"/>
            </a:pPr>
            <a:r>
              <a:rPr lang="en-US" dirty="0"/>
              <a:t>Findings confirmed in concomitant SALT-ED trial in noncritically ill patients</a:t>
            </a:r>
          </a:p>
        </p:txBody>
      </p:sp>
      <p:sp>
        <p:nvSpPr>
          <p:cNvPr id="5" name="Content Placeholder 4">
            <a:extLst>
              <a:ext uri="{FF2B5EF4-FFF2-40B4-BE49-F238E27FC236}">
                <a16:creationId xmlns:a16="http://schemas.microsoft.com/office/drawing/2014/main" xmlns="" id="{5F3A53DA-6C7F-CF44-8B5C-EEA04401CADB}"/>
              </a:ext>
            </a:extLst>
          </p:cNvPr>
          <p:cNvSpPr>
            <a:spLocks noGrp="1"/>
          </p:cNvSpPr>
          <p:nvPr>
            <p:ph sz="half" idx="2"/>
          </p:nvPr>
        </p:nvSpPr>
        <p:spPr/>
        <p:txBody>
          <a:bodyPr>
            <a:normAutofit/>
          </a:bodyPr>
          <a:lstStyle/>
          <a:p>
            <a:pPr marL="0" indent="0" algn="just">
              <a:buNone/>
            </a:pPr>
            <a:r>
              <a:rPr lang="en-US" dirty="0"/>
              <a:t>Limitations:</a:t>
            </a:r>
          </a:p>
          <a:p>
            <a:pPr algn="just">
              <a:buFontTx/>
              <a:buChar char="-"/>
            </a:pPr>
            <a:r>
              <a:rPr lang="en-US" dirty="0"/>
              <a:t>Open-label </a:t>
            </a:r>
            <a:r>
              <a:rPr lang="en-US" dirty="0">
                <a:sym typeface="Wingdings" pitchFamily="2" charset="2"/>
              </a:rPr>
              <a:t> risk of treatment bias particularly with RRT</a:t>
            </a:r>
          </a:p>
          <a:p>
            <a:pPr algn="just">
              <a:buFontTx/>
              <a:buChar char="-"/>
            </a:pPr>
            <a:r>
              <a:rPr lang="en-US" dirty="0">
                <a:sym typeface="Wingdings" pitchFamily="2" charset="2"/>
              </a:rPr>
              <a:t>Single academic center</a:t>
            </a:r>
          </a:p>
          <a:p>
            <a:pPr algn="just">
              <a:buFontTx/>
              <a:buChar char="-"/>
            </a:pPr>
            <a:r>
              <a:rPr lang="en-US" dirty="0">
                <a:sym typeface="Wingdings" pitchFamily="2" charset="2"/>
              </a:rPr>
              <a:t>Powered based on composite endpoint of MAKE</a:t>
            </a:r>
          </a:p>
          <a:p>
            <a:pPr algn="just">
              <a:buFontTx/>
              <a:buChar char="-"/>
            </a:pPr>
            <a:r>
              <a:rPr lang="en-US" dirty="0">
                <a:sym typeface="Wingdings" pitchFamily="2" charset="2"/>
              </a:rPr>
              <a:t>Heterogeneity in patient population</a:t>
            </a:r>
          </a:p>
          <a:p>
            <a:pPr algn="just">
              <a:buFontTx/>
              <a:buChar char="-"/>
            </a:pPr>
            <a:r>
              <a:rPr lang="en-US" dirty="0">
                <a:sym typeface="Wingdings" pitchFamily="2" charset="2"/>
              </a:rPr>
              <a:t>Combined </a:t>
            </a:r>
            <a:r>
              <a:rPr lang="en-US" dirty="0" err="1">
                <a:sym typeface="Wingdings" pitchFamily="2" charset="2"/>
              </a:rPr>
              <a:t>Plasmalyte</a:t>
            </a:r>
            <a:r>
              <a:rPr lang="en-US" dirty="0">
                <a:sym typeface="Wingdings" pitchFamily="2" charset="2"/>
              </a:rPr>
              <a:t>-A and LR</a:t>
            </a:r>
            <a:endParaRPr lang="en-US" dirty="0"/>
          </a:p>
        </p:txBody>
      </p:sp>
    </p:spTree>
    <p:extLst>
      <p:ext uri="{BB962C8B-B14F-4D97-AF65-F5344CB8AC3E}">
        <p14:creationId xmlns:p14="http://schemas.microsoft.com/office/powerpoint/2010/main" val="2393279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DA0CDB49-532F-2442-A651-7B0E08F4FB7A}"/>
              </a:ext>
            </a:extLst>
          </p:cNvPr>
          <p:cNvPicPr>
            <a:picLocks noGrp="1" noChangeAspect="1"/>
          </p:cNvPicPr>
          <p:nvPr>
            <p:ph idx="1"/>
          </p:nvPr>
        </p:nvPicPr>
        <p:blipFill rotWithShape="1">
          <a:blip r:embed="rId2"/>
          <a:srcRect t="14632"/>
          <a:stretch/>
        </p:blipFill>
        <p:spPr>
          <a:xfrm>
            <a:off x="1779887" y="1549452"/>
            <a:ext cx="8291214" cy="5308548"/>
          </a:xfrm>
          <a:prstGeom prst="rect">
            <a:avLst/>
          </a:prstGeom>
        </p:spPr>
      </p:pic>
      <p:sp>
        <p:nvSpPr>
          <p:cNvPr id="2" name="TextBox 1">
            <a:extLst>
              <a:ext uri="{FF2B5EF4-FFF2-40B4-BE49-F238E27FC236}">
                <a16:creationId xmlns:a16="http://schemas.microsoft.com/office/drawing/2014/main" xmlns="" id="{CE17B808-4D52-A841-B804-4FC9E91B894A}"/>
              </a:ext>
            </a:extLst>
          </p:cNvPr>
          <p:cNvSpPr txBox="1"/>
          <p:nvPr/>
        </p:nvSpPr>
        <p:spPr>
          <a:xfrm>
            <a:off x="609601" y="405368"/>
            <a:ext cx="9461500" cy="1323439"/>
          </a:xfrm>
          <a:prstGeom prst="rect">
            <a:avLst/>
          </a:prstGeom>
          <a:noFill/>
        </p:spPr>
        <p:txBody>
          <a:bodyPr wrap="square" rtlCol="0">
            <a:spAutoFit/>
          </a:bodyPr>
          <a:lstStyle/>
          <a:p>
            <a:r>
              <a:rPr lang="en-US" sz="4000" b="1" i="1" dirty="0"/>
              <a:t>Proposed pathophysiologic mechanism:  </a:t>
            </a:r>
            <a:r>
              <a:rPr lang="en-US" sz="4000" b="1" i="1" dirty="0" err="1"/>
              <a:t>tubuloglomerular</a:t>
            </a:r>
            <a:r>
              <a:rPr lang="en-US" sz="4000" b="1" i="1" dirty="0"/>
              <a:t> feedback</a:t>
            </a:r>
          </a:p>
        </p:txBody>
      </p:sp>
    </p:spTree>
    <p:extLst>
      <p:ext uri="{BB962C8B-B14F-4D97-AF65-F5344CB8AC3E}">
        <p14:creationId xmlns:p14="http://schemas.microsoft.com/office/powerpoint/2010/main" val="1396811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0F608F-F091-0B40-BBA7-B174BDC800A2}"/>
              </a:ext>
            </a:extLst>
          </p:cNvPr>
          <p:cNvSpPr>
            <a:spLocks noGrp="1"/>
          </p:cNvSpPr>
          <p:nvPr>
            <p:ph type="title"/>
          </p:nvPr>
        </p:nvSpPr>
        <p:spPr/>
        <p:txBody>
          <a:bodyPr>
            <a:normAutofit/>
          </a:bodyPr>
          <a:lstStyle/>
          <a:p>
            <a:r>
              <a:rPr lang="en-US" sz="4000" b="1" i="1" dirty="0"/>
              <a:t>Case Presentation (cont’d)</a:t>
            </a:r>
          </a:p>
        </p:txBody>
      </p:sp>
      <p:sp>
        <p:nvSpPr>
          <p:cNvPr id="3" name="Content Placeholder 2">
            <a:extLst>
              <a:ext uri="{FF2B5EF4-FFF2-40B4-BE49-F238E27FC236}">
                <a16:creationId xmlns:a16="http://schemas.microsoft.com/office/drawing/2014/main" xmlns="" id="{3ABDC227-1CB8-5842-BCCC-B56BC3F05132}"/>
              </a:ext>
            </a:extLst>
          </p:cNvPr>
          <p:cNvSpPr>
            <a:spLocks noGrp="1"/>
          </p:cNvSpPr>
          <p:nvPr>
            <p:ph idx="1"/>
          </p:nvPr>
        </p:nvSpPr>
        <p:spPr>
          <a:xfrm>
            <a:off x="838200" y="1536700"/>
            <a:ext cx="10515600" cy="4699000"/>
          </a:xfrm>
        </p:spPr>
        <p:txBody>
          <a:bodyPr>
            <a:normAutofit/>
          </a:bodyPr>
          <a:lstStyle/>
          <a:p>
            <a:r>
              <a:rPr lang="en-US" dirty="0"/>
              <a:t>Intravenous lactated Ringer’s was infused as a bolus and continuously with restoration of hemodynamic stability.</a:t>
            </a:r>
          </a:p>
          <a:p>
            <a:r>
              <a:rPr lang="en-US" dirty="0"/>
              <a:t>Serum creatinine rose each day:</a:t>
            </a:r>
          </a:p>
          <a:p>
            <a:pPr marL="0" indent="0">
              <a:buNone/>
            </a:pPr>
            <a:r>
              <a:rPr lang="en-US" dirty="0"/>
              <a:t>	Day 2 – 2.54 mg/dL</a:t>
            </a:r>
          </a:p>
          <a:p>
            <a:pPr marL="0" indent="0">
              <a:buNone/>
            </a:pPr>
            <a:r>
              <a:rPr lang="en-US" dirty="0"/>
              <a:t>	Day 3 – 3.4 mg/dL</a:t>
            </a:r>
          </a:p>
          <a:p>
            <a:pPr marL="0" indent="0">
              <a:buNone/>
            </a:pPr>
            <a:r>
              <a:rPr lang="en-US" dirty="0"/>
              <a:t>	Day 5 – 5.2 mg/dL</a:t>
            </a:r>
          </a:p>
          <a:p>
            <a:r>
              <a:rPr lang="en-US" dirty="0"/>
              <a:t>Blood cultures were negative, but urine Legionella antigen was positive.  Antibiotics were switched to azithromycin.</a:t>
            </a:r>
          </a:p>
        </p:txBody>
      </p:sp>
    </p:spTree>
    <p:extLst>
      <p:ext uri="{BB962C8B-B14F-4D97-AF65-F5344CB8AC3E}">
        <p14:creationId xmlns:p14="http://schemas.microsoft.com/office/powerpoint/2010/main" val="733333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84C3A-FCB7-8945-B4E1-53137047B854}"/>
              </a:ext>
            </a:extLst>
          </p:cNvPr>
          <p:cNvSpPr>
            <a:spLocks noGrp="1"/>
          </p:cNvSpPr>
          <p:nvPr>
            <p:ph type="title"/>
          </p:nvPr>
        </p:nvSpPr>
        <p:spPr>
          <a:xfrm>
            <a:off x="1003300" y="2549525"/>
            <a:ext cx="10515600" cy="1325563"/>
          </a:xfrm>
        </p:spPr>
        <p:txBody>
          <a:bodyPr/>
          <a:lstStyle/>
          <a:p>
            <a:r>
              <a:rPr lang="en-US" b="1" i="1" dirty="0"/>
              <a:t>What do you believe is the etiology of AKI?</a:t>
            </a:r>
          </a:p>
        </p:txBody>
      </p:sp>
    </p:spTree>
    <p:extLst>
      <p:ext uri="{BB962C8B-B14F-4D97-AF65-F5344CB8AC3E}">
        <p14:creationId xmlns:p14="http://schemas.microsoft.com/office/powerpoint/2010/main" val="1166823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8BD3C90-203C-3846-B484-67AFC5F20D83}"/>
              </a:ext>
            </a:extLst>
          </p:cNvPr>
          <p:cNvSpPr/>
          <p:nvPr/>
        </p:nvSpPr>
        <p:spPr>
          <a:xfrm>
            <a:off x="4832802" y="187614"/>
            <a:ext cx="2688404"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Kidney injury </a:t>
            </a:r>
          </a:p>
          <a:p>
            <a:pPr algn="ctr"/>
            <a:r>
              <a:rPr lang="en-US" sz="1400" dirty="0">
                <a:solidFill>
                  <a:schemeClr val="tx1"/>
                </a:solidFill>
              </a:rPr>
              <a:t>(increased creatinine, Cr)</a:t>
            </a:r>
          </a:p>
        </p:txBody>
      </p:sp>
      <p:sp>
        <p:nvSpPr>
          <p:cNvPr id="6" name="Rectangle 5">
            <a:extLst>
              <a:ext uri="{FF2B5EF4-FFF2-40B4-BE49-F238E27FC236}">
                <a16:creationId xmlns:a16="http://schemas.microsoft.com/office/drawing/2014/main" xmlns="" id="{09367CF1-6F5C-D148-B785-88B4E7867DF2}"/>
              </a:ext>
            </a:extLst>
          </p:cNvPr>
          <p:cNvSpPr/>
          <p:nvPr/>
        </p:nvSpPr>
        <p:spPr>
          <a:xfrm>
            <a:off x="5513998" y="3436853"/>
            <a:ext cx="141688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Consider glomerulonephritis</a:t>
            </a:r>
          </a:p>
        </p:txBody>
      </p:sp>
      <p:sp>
        <p:nvSpPr>
          <p:cNvPr id="7" name="Rectangle 6">
            <a:extLst>
              <a:ext uri="{FF2B5EF4-FFF2-40B4-BE49-F238E27FC236}">
                <a16:creationId xmlns:a16="http://schemas.microsoft.com/office/drawing/2014/main" xmlns="" id="{560E06AC-62B5-C946-9DCD-73A1838BC9FD}"/>
              </a:ext>
            </a:extLst>
          </p:cNvPr>
          <p:cNvSpPr/>
          <p:nvPr/>
        </p:nvSpPr>
        <p:spPr>
          <a:xfrm>
            <a:off x="9105436" y="1803368"/>
            <a:ext cx="235106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Obstruction risk factors/symptoms</a:t>
            </a:r>
          </a:p>
        </p:txBody>
      </p:sp>
      <p:sp>
        <p:nvSpPr>
          <p:cNvPr id="8" name="Rectangle 7">
            <a:extLst>
              <a:ext uri="{FF2B5EF4-FFF2-40B4-BE49-F238E27FC236}">
                <a16:creationId xmlns:a16="http://schemas.microsoft.com/office/drawing/2014/main" xmlns="" id="{CF0ECE73-44B0-DF46-9CFC-46DB17111346}"/>
              </a:ext>
            </a:extLst>
          </p:cNvPr>
          <p:cNvSpPr/>
          <p:nvPr/>
        </p:nvSpPr>
        <p:spPr>
          <a:xfrm>
            <a:off x="3161777" y="1763192"/>
            <a:ext cx="2007304"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Obtain urinalysis</a:t>
            </a:r>
          </a:p>
        </p:txBody>
      </p:sp>
      <p:sp>
        <p:nvSpPr>
          <p:cNvPr id="9" name="Rectangle 8">
            <a:extLst>
              <a:ext uri="{FF2B5EF4-FFF2-40B4-BE49-F238E27FC236}">
                <a16:creationId xmlns:a16="http://schemas.microsoft.com/office/drawing/2014/main" xmlns="" id="{8B23D023-6287-B049-9D4B-B3BAE443A4DF}"/>
              </a:ext>
            </a:extLst>
          </p:cNvPr>
          <p:cNvSpPr/>
          <p:nvPr/>
        </p:nvSpPr>
        <p:spPr>
          <a:xfrm>
            <a:off x="637297" y="1765478"/>
            <a:ext cx="219866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Evaluate for </a:t>
            </a:r>
            <a:r>
              <a:rPr lang="en-US" sz="1200" dirty="0" err="1">
                <a:solidFill>
                  <a:schemeClr val="tx1"/>
                </a:solidFill>
              </a:rPr>
              <a:t>hypoperfusion</a:t>
            </a:r>
            <a:endParaRPr lang="en-US" sz="1200" dirty="0">
              <a:solidFill>
                <a:schemeClr val="tx1"/>
              </a:solidFill>
            </a:endParaRPr>
          </a:p>
        </p:txBody>
      </p:sp>
      <p:sp>
        <p:nvSpPr>
          <p:cNvPr id="10" name="Rectangle 9">
            <a:extLst>
              <a:ext uri="{FF2B5EF4-FFF2-40B4-BE49-F238E27FC236}">
                <a16:creationId xmlns:a16="http://schemas.microsoft.com/office/drawing/2014/main" xmlns="" id="{A9143E68-A426-6445-8526-8DCB642EECAD}"/>
              </a:ext>
            </a:extLst>
          </p:cNvPr>
          <p:cNvSpPr/>
          <p:nvPr/>
        </p:nvSpPr>
        <p:spPr>
          <a:xfrm>
            <a:off x="5386325" y="4195384"/>
            <a:ext cx="1361913"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Consider nephrotic </a:t>
            </a:r>
          </a:p>
          <a:p>
            <a:pPr algn="ctr"/>
            <a:r>
              <a:rPr lang="en-US" sz="1200" dirty="0">
                <a:solidFill>
                  <a:schemeClr val="tx1"/>
                </a:solidFill>
              </a:rPr>
              <a:t>syndrome</a:t>
            </a:r>
          </a:p>
        </p:txBody>
      </p:sp>
      <p:sp>
        <p:nvSpPr>
          <p:cNvPr id="11" name="Rectangle 10">
            <a:extLst>
              <a:ext uri="{FF2B5EF4-FFF2-40B4-BE49-F238E27FC236}">
                <a16:creationId xmlns:a16="http://schemas.microsoft.com/office/drawing/2014/main" xmlns="" id="{3442AFF9-11E9-1948-BC54-4179B838752F}"/>
              </a:ext>
            </a:extLst>
          </p:cNvPr>
          <p:cNvSpPr/>
          <p:nvPr/>
        </p:nvSpPr>
        <p:spPr>
          <a:xfrm>
            <a:off x="5492420" y="2668227"/>
            <a:ext cx="145171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Consider interstitial </a:t>
            </a:r>
          </a:p>
          <a:p>
            <a:pPr algn="ctr"/>
            <a:r>
              <a:rPr lang="en-US" sz="1200" dirty="0">
                <a:solidFill>
                  <a:schemeClr val="tx1"/>
                </a:solidFill>
              </a:rPr>
              <a:t>nephritis</a:t>
            </a:r>
          </a:p>
        </p:txBody>
      </p:sp>
      <p:sp>
        <p:nvSpPr>
          <p:cNvPr id="12" name="Rectangle 11">
            <a:extLst>
              <a:ext uri="{FF2B5EF4-FFF2-40B4-BE49-F238E27FC236}">
                <a16:creationId xmlns:a16="http://schemas.microsoft.com/office/drawing/2014/main" xmlns="" id="{710F9650-0B62-4F41-ACE8-4677CC14B5FE}"/>
              </a:ext>
            </a:extLst>
          </p:cNvPr>
          <p:cNvSpPr/>
          <p:nvPr/>
        </p:nvSpPr>
        <p:spPr>
          <a:xfrm>
            <a:off x="9530796" y="2625322"/>
            <a:ext cx="1571443"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Catheterize patient</a:t>
            </a:r>
          </a:p>
          <a:p>
            <a:pPr algn="ctr"/>
            <a:r>
              <a:rPr lang="en-US" sz="1200" dirty="0">
                <a:solidFill>
                  <a:schemeClr val="tx1"/>
                </a:solidFill>
              </a:rPr>
              <a:t>Perform bladder scan</a:t>
            </a:r>
          </a:p>
        </p:txBody>
      </p:sp>
      <p:sp>
        <p:nvSpPr>
          <p:cNvPr id="13" name="Rectangle 12">
            <a:extLst>
              <a:ext uri="{FF2B5EF4-FFF2-40B4-BE49-F238E27FC236}">
                <a16:creationId xmlns:a16="http://schemas.microsoft.com/office/drawing/2014/main" xmlns="" id="{AB00D01B-2C2B-A74C-B01A-1A0951E6B057}"/>
              </a:ext>
            </a:extLst>
          </p:cNvPr>
          <p:cNvSpPr/>
          <p:nvPr/>
        </p:nvSpPr>
        <p:spPr>
          <a:xfrm>
            <a:off x="4832802" y="805540"/>
            <a:ext cx="2688404" cy="427569"/>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Review baseline Cr</a:t>
            </a:r>
          </a:p>
          <a:p>
            <a:pPr algn="ctr"/>
            <a:r>
              <a:rPr lang="en-US" sz="1400" dirty="0">
                <a:solidFill>
                  <a:schemeClr val="tx1"/>
                </a:solidFill>
              </a:rPr>
              <a:t>Stop nephrotoxic agents</a:t>
            </a:r>
          </a:p>
        </p:txBody>
      </p:sp>
      <p:sp>
        <p:nvSpPr>
          <p:cNvPr id="22" name="Rectangle 21">
            <a:extLst>
              <a:ext uri="{FF2B5EF4-FFF2-40B4-BE49-F238E27FC236}">
                <a16:creationId xmlns:a16="http://schemas.microsoft.com/office/drawing/2014/main" xmlns="" id="{35515891-D7B2-9447-A657-D9497BEB5704}"/>
              </a:ext>
            </a:extLst>
          </p:cNvPr>
          <p:cNvSpPr/>
          <p:nvPr/>
        </p:nvSpPr>
        <p:spPr>
          <a:xfrm>
            <a:off x="3444554" y="2668227"/>
            <a:ext cx="1664871"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WBC casts;</a:t>
            </a:r>
          </a:p>
          <a:p>
            <a:pPr algn="ctr"/>
            <a:r>
              <a:rPr lang="en-US" sz="1200" dirty="0">
                <a:solidFill>
                  <a:schemeClr val="tx1"/>
                </a:solidFill>
              </a:rPr>
              <a:t>Urine eosinophils</a:t>
            </a:r>
          </a:p>
        </p:txBody>
      </p:sp>
      <p:sp>
        <p:nvSpPr>
          <p:cNvPr id="23" name="Rectangle 22">
            <a:extLst>
              <a:ext uri="{FF2B5EF4-FFF2-40B4-BE49-F238E27FC236}">
                <a16:creationId xmlns:a16="http://schemas.microsoft.com/office/drawing/2014/main" xmlns="" id="{02BB7AA6-C737-8B4D-9DB2-7E11903A5C44}"/>
              </a:ext>
            </a:extLst>
          </p:cNvPr>
          <p:cNvSpPr/>
          <p:nvPr/>
        </p:nvSpPr>
        <p:spPr>
          <a:xfrm>
            <a:off x="3444554" y="3425685"/>
            <a:ext cx="1664871"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RBC casts; </a:t>
            </a:r>
          </a:p>
          <a:p>
            <a:pPr algn="ctr"/>
            <a:r>
              <a:rPr lang="en-US" sz="1200" dirty="0">
                <a:solidFill>
                  <a:schemeClr val="tx1"/>
                </a:solidFill>
              </a:rPr>
              <a:t>dysmorphic RBC</a:t>
            </a:r>
          </a:p>
        </p:txBody>
      </p:sp>
      <p:sp>
        <p:nvSpPr>
          <p:cNvPr id="24" name="Rectangle 23">
            <a:extLst>
              <a:ext uri="{FF2B5EF4-FFF2-40B4-BE49-F238E27FC236}">
                <a16:creationId xmlns:a16="http://schemas.microsoft.com/office/drawing/2014/main" xmlns="" id="{1CAFF881-6BE8-6C42-AA46-EC59AD9640AA}"/>
              </a:ext>
            </a:extLst>
          </p:cNvPr>
          <p:cNvSpPr/>
          <p:nvPr/>
        </p:nvSpPr>
        <p:spPr>
          <a:xfrm>
            <a:off x="3444554" y="4199555"/>
            <a:ext cx="1633115"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Protein/Cr &gt; 3;</a:t>
            </a:r>
          </a:p>
          <a:p>
            <a:pPr algn="ctr"/>
            <a:r>
              <a:rPr lang="en-US" sz="1200" dirty="0">
                <a:solidFill>
                  <a:schemeClr val="tx1"/>
                </a:solidFill>
              </a:rPr>
              <a:t>Low albumin</a:t>
            </a:r>
          </a:p>
        </p:txBody>
      </p:sp>
      <p:sp>
        <p:nvSpPr>
          <p:cNvPr id="25" name="Rectangle 24">
            <a:extLst>
              <a:ext uri="{FF2B5EF4-FFF2-40B4-BE49-F238E27FC236}">
                <a16:creationId xmlns:a16="http://schemas.microsoft.com/office/drawing/2014/main" xmlns="" id="{2D22BC5D-3983-A04F-A351-98849212A69B}"/>
              </a:ext>
            </a:extLst>
          </p:cNvPr>
          <p:cNvSpPr/>
          <p:nvPr/>
        </p:nvSpPr>
        <p:spPr>
          <a:xfrm>
            <a:off x="10611380" y="4199555"/>
            <a:ext cx="1270420"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Renal ultrasound</a:t>
            </a:r>
          </a:p>
        </p:txBody>
      </p:sp>
      <p:sp>
        <p:nvSpPr>
          <p:cNvPr id="26" name="Rectangle 25">
            <a:extLst>
              <a:ext uri="{FF2B5EF4-FFF2-40B4-BE49-F238E27FC236}">
                <a16:creationId xmlns:a16="http://schemas.microsoft.com/office/drawing/2014/main" xmlns="" id="{C34EE4AD-3986-F445-A643-713518C1A921}"/>
              </a:ext>
            </a:extLst>
          </p:cNvPr>
          <p:cNvSpPr/>
          <p:nvPr/>
        </p:nvSpPr>
        <p:spPr>
          <a:xfrm>
            <a:off x="9620900" y="3358229"/>
            <a:ext cx="1419806"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Postvoid</a:t>
            </a:r>
            <a:r>
              <a:rPr lang="en-US" sz="1200" dirty="0">
                <a:solidFill>
                  <a:schemeClr val="tx1"/>
                </a:solidFill>
              </a:rPr>
              <a:t> residual </a:t>
            </a:r>
          </a:p>
          <a:p>
            <a:pPr algn="ctr"/>
            <a:r>
              <a:rPr lang="en-US" sz="1200" dirty="0">
                <a:solidFill>
                  <a:schemeClr val="tx1"/>
                </a:solidFill>
              </a:rPr>
              <a:t>&gt; 100 mL</a:t>
            </a:r>
          </a:p>
        </p:txBody>
      </p:sp>
      <p:sp>
        <p:nvSpPr>
          <p:cNvPr id="27" name="Rectangle 26">
            <a:extLst>
              <a:ext uri="{FF2B5EF4-FFF2-40B4-BE49-F238E27FC236}">
                <a16:creationId xmlns:a16="http://schemas.microsoft.com/office/drawing/2014/main" xmlns="" id="{D96BCC73-7039-9642-874F-3EE7705DD0C6}"/>
              </a:ext>
            </a:extLst>
          </p:cNvPr>
          <p:cNvSpPr/>
          <p:nvPr/>
        </p:nvSpPr>
        <p:spPr>
          <a:xfrm>
            <a:off x="8848229" y="4199555"/>
            <a:ext cx="1554728"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Determine cause of</a:t>
            </a:r>
          </a:p>
          <a:p>
            <a:pPr algn="ctr"/>
            <a:r>
              <a:rPr lang="en-US" sz="1200" dirty="0">
                <a:solidFill>
                  <a:schemeClr val="tx1"/>
                </a:solidFill>
              </a:rPr>
              <a:t> urethral obstruction</a:t>
            </a:r>
          </a:p>
        </p:txBody>
      </p:sp>
      <p:sp>
        <p:nvSpPr>
          <p:cNvPr id="28" name="Rectangle 27">
            <a:extLst>
              <a:ext uri="{FF2B5EF4-FFF2-40B4-BE49-F238E27FC236}">
                <a16:creationId xmlns:a16="http://schemas.microsoft.com/office/drawing/2014/main" xmlns="" id="{156BDA99-88ED-6A4C-AC39-CEFEFCA5F967}"/>
              </a:ext>
            </a:extLst>
          </p:cNvPr>
          <p:cNvSpPr/>
          <p:nvPr/>
        </p:nvSpPr>
        <p:spPr>
          <a:xfrm>
            <a:off x="7210299" y="2668227"/>
            <a:ext cx="1125011"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DIC, TTP, HUS</a:t>
            </a:r>
          </a:p>
        </p:txBody>
      </p:sp>
      <p:sp>
        <p:nvSpPr>
          <p:cNvPr id="29" name="Rectangle 28">
            <a:extLst>
              <a:ext uri="{FF2B5EF4-FFF2-40B4-BE49-F238E27FC236}">
                <a16:creationId xmlns:a16="http://schemas.microsoft.com/office/drawing/2014/main" xmlns="" id="{3A9779B9-4BF4-6447-B92A-2A4CD021CC45}"/>
              </a:ext>
            </a:extLst>
          </p:cNvPr>
          <p:cNvSpPr/>
          <p:nvPr/>
        </p:nvSpPr>
        <p:spPr>
          <a:xfrm>
            <a:off x="7073690" y="1789618"/>
            <a:ext cx="1415881"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Vascular risk factors</a:t>
            </a:r>
          </a:p>
        </p:txBody>
      </p:sp>
      <p:sp>
        <p:nvSpPr>
          <p:cNvPr id="30" name="Rectangle 29">
            <a:extLst>
              <a:ext uri="{FF2B5EF4-FFF2-40B4-BE49-F238E27FC236}">
                <a16:creationId xmlns:a16="http://schemas.microsoft.com/office/drawing/2014/main" xmlns="" id="{E188CE2C-6BF5-AA4C-8C61-210F07D228E9}"/>
              </a:ext>
            </a:extLst>
          </p:cNvPr>
          <p:cNvSpPr/>
          <p:nvPr/>
        </p:nvSpPr>
        <p:spPr>
          <a:xfrm>
            <a:off x="5839268" y="4999384"/>
            <a:ext cx="2416137"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Order ANA, RF, ANCA, RPR, Hepatitis B/C, HIV, C3, C4, ASO titer</a:t>
            </a:r>
          </a:p>
        </p:txBody>
      </p:sp>
      <p:cxnSp>
        <p:nvCxnSpPr>
          <p:cNvPr id="32" name="Straight Arrow Connector 31">
            <a:extLst>
              <a:ext uri="{FF2B5EF4-FFF2-40B4-BE49-F238E27FC236}">
                <a16:creationId xmlns:a16="http://schemas.microsoft.com/office/drawing/2014/main" xmlns="" id="{59F83DBE-4C67-B64F-B37E-9DBC8E8C83E8}"/>
              </a:ext>
            </a:extLst>
          </p:cNvPr>
          <p:cNvCxnSpPr>
            <a:stCxn id="22" idx="3"/>
          </p:cNvCxnSpPr>
          <p:nvPr/>
        </p:nvCxnSpPr>
        <p:spPr>
          <a:xfrm>
            <a:off x="5109425" y="2858299"/>
            <a:ext cx="36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2A74FB62-C904-CB4F-8B1B-4736D1E908A9}"/>
              </a:ext>
            </a:extLst>
          </p:cNvPr>
          <p:cNvCxnSpPr/>
          <p:nvPr/>
        </p:nvCxnSpPr>
        <p:spPr>
          <a:xfrm>
            <a:off x="5144255" y="3642633"/>
            <a:ext cx="36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58911C99-D723-BE4A-882D-591F68A84A6E}"/>
              </a:ext>
            </a:extLst>
          </p:cNvPr>
          <p:cNvCxnSpPr>
            <a:cxnSpLocks/>
            <a:endCxn id="10" idx="1"/>
          </p:cNvCxnSpPr>
          <p:nvPr/>
        </p:nvCxnSpPr>
        <p:spPr>
          <a:xfrm>
            <a:off x="5077669" y="4385456"/>
            <a:ext cx="3086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EFE661F3-FA7C-C046-8552-2A1676C93296}"/>
              </a:ext>
            </a:extLst>
          </p:cNvPr>
          <p:cNvCxnSpPr>
            <a:cxnSpLocks/>
          </p:cNvCxnSpPr>
          <p:nvPr/>
        </p:nvCxnSpPr>
        <p:spPr>
          <a:xfrm>
            <a:off x="6930887" y="3714880"/>
            <a:ext cx="13252" cy="1271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A614087A-97CA-0B41-A83A-CEEC3A668CFC}"/>
              </a:ext>
            </a:extLst>
          </p:cNvPr>
          <p:cNvCxnSpPr>
            <a:cxnSpLocks/>
          </p:cNvCxnSpPr>
          <p:nvPr/>
        </p:nvCxnSpPr>
        <p:spPr>
          <a:xfrm>
            <a:off x="6006470" y="4575528"/>
            <a:ext cx="0" cy="433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7542A33-913D-1447-BA23-7BD9A93FFB90}"/>
              </a:ext>
            </a:extLst>
          </p:cNvPr>
          <p:cNvCxnSpPr>
            <a:cxnSpLocks/>
          </p:cNvCxnSpPr>
          <p:nvPr/>
        </p:nvCxnSpPr>
        <p:spPr>
          <a:xfrm>
            <a:off x="1736631" y="1417983"/>
            <a:ext cx="8606690" cy="24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0961FFA5-208E-AF48-BBB2-D296E8B1A2B5}"/>
              </a:ext>
            </a:extLst>
          </p:cNvPr>
          <p:cNvCxnSpPr>
            <a:endCxn id="9" idx="0"/>
          </p:cNvCxnSpPr>
          <p:nvPr/>
        </p:nvCxnSpPr>
        <p:spPr>
          <a:xfrm>
            <a:off x="1736631" y="1417983"/>
            <a:ext cx="1" cy="3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6ECE2D2A-6482-6D4C-A1FD-15E379DD23C3}"/>
              </a:ext>
            </a:extLst>
          </p:cNvPr>
          <p:cNvCxnSpPr/>
          <p:nvPr/>
        </p:nvCxnSpPr>
        <p:spPr>
          <a:xfrm>
            <a:off x="4261110" y="1412383"/>
            <a:ext cx="1" cy="3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7E321FD-2619-2F48-96A7-7EB03553BE9D}"/>
              </a:ext>
            </a:extLst>
          </p:cNvPr>
          <p:cNvCxnSpPr/>
          <p:nvPr/>
        </p:nvCxnSpPr>
        <p:spPr>
          <a:xfrm>
            <a:off x="10343321" y="1442123"/>
            <a:ext cx="1" cy="3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3760AFB5-4F08-384D-A61D-05807DFA6C6A}"/>
              </a:ext>
            </a:extLst>
          </p:cNvPr>
          <p:cNvCxnSpPr>
            <a:cxnSpLocks/>
            <a:stCxn id="4" idx="2"/>
            <a:endCxn id="13" idx="0"/>
          </p:cNvCxnSpPr>
          <p:nvPr/>
        </p:nvCxnSpPr>
        <p:spPr>
          <a:xfrm>
            <a:off x="6177004" y="567758"/>
            <a:ext cx="0" cy="23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7862776D-BA18-0E4B-9F7D-79BC4504ED7A}"/>
              </a:ext>
            </a:extLst>
          </p:cNvPr>
          <p:cNvCxnSpPr>
            <a:cxnSpLocks/>
          </p:cNvCxnSpPr>
          <p:nvPr/>
        </p:nvCxnSpPr>
        <p:spPr>
          <a:xfrm>
            <a:off x="7693559" y="1442123"/>
            <a:ext cx="0" cy="3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BD27BE0-567F-A346-9A2D-503EBA6563C4}"/>
              </a:ext>
            </a:extLst>
          </p:cNvPr>
          <p:cNvSpPr/>
          <p:nvPr/>
        </p:nvSpPr>
        <p:spPr>
          <a:xfrm>
            <a:off x="5515489" y="1771317"/>
            <a:ext cx="141688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 medications</a:t>
            </a:r>
          </a:p>
        </p:txBody>
      </p:sp>
      <p:sp>
        <p:nvSpPr>
          <p:cNvPr id="52" name="Rectangle 51">
            <a:extLst>
              <a:ext uri="{FF2B5EF4-FFF2-40B4-BE49-F238E27FC236}">
                <a16:creationId xmlns:a16="http://schemas.microsoft.com/office/drawing/2014/main" xmlns="" id="{D0ED784A-1E73-B244-8AFA-85391447A9C9}"/>
              </a:ext>
            </a:extLst>
          </p:cNvPr>
          <p:cNvSpPr/>
          <p:nvPr/>
        </p:nvSpPr>
        <p:spPr>
          <a:xfrm>
            <a:off x="3423132" y="4950247"/>
            <a:ext cx="1654538"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Granular casts;</a:t>
            </a:r>
          </a:p>
          <a:p>
            <a:pPr algn="ctr"/>
            <a:r>
              <a:rPr lang="en-US" sz="1200" dirty="0">
                <a:solidFill>
                  <a:schemeClr val="tx1"/>
                </a:solidFill>
              </a:rPr>
              <a:t>Renal epithelial cells</a:t>
            </a:r>
          </a:p>
        </p:txBody>
      </p:sp>
      <p:sp>
        <p:nvSpPr>
          <p:cNvPr id="53" name="Rectangle 52">
            <a:extLst>
              <a:ext uri="{FF2B5EF4-FFF2-40B4-BE49-F238E27FC236}">
                <a16:creationId xmlns:a16="http://schemas.microsoft.com/office/drawing/2014/main" xmlns="" id="{B48EDEE6-25F0-4243-8AE2-3D927B2DBFC2}"/>
              </a:ext>
            </a:extLst>
          </p:cNvPr>
          <p:cNvSpPr/>
          <p:nvPr/>
        </p:nvSpPr>
        <p:spPr>
          <a:xfrm>
            <a:off x="637296" y="2669860"/>
            <a:ext cx="2198669"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Treat cause (IV fluids, CHF, cirrhosis, BP normalization</a:t>
            </a:r>
          </a:p>
        </p:txBody>
      </p:sp>
      <p:sp>
        <p:nvSpPr>
          <p:cNvPr id="54" name="Rectangle 53">
            <a:extLst>
              <a:ext uri="{FF2B5EF4-FFF2-40B4-BE49-F238E27FC236}">
                <a16:creationId xmlns:a16="http://schemas.microsoft.com/office/drawing/2014/main" xmlns="" id="{682F8A5F-7B22-214D-A5EE-21A728A6CA85}"/>
              </a:ext>
            </a:extLst>
          </p:cNvPr>
          <p:cNvSpPr/>
          <p:nvPr/>
        </p:nvSpPr>
        <p:spPr>
          <a:xfrm>
            <a:off x="1208715" y="3453865"/>
            <a:ext cx="1053602"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Creatinine improves</a:t>
            </a:r>
          </a:p>
        </p:txBody>
      </p:sp>
      <p:sp>
        <p:nvSpPr>
          <p:cNvPr id="55" name="Rectangle 54">
            <a:extLst>
              <a:ext uri="{FF2B5EF4-FFF2-40B4-BE49-F238E27FC236}">
                <a16:creationId xmlns:a16="http://schemas.microsoft.com/office/drawing/2014/main" xmlns="" id="{93962E92-2B96-E045-AA82-53AC23D5FB65}"/>
              </a:ext>
            </a:extLst>
          </p:cNvPr>
          <p:cNvSpPr/>
          <p:nvPr/>
        </p:nvSpPr>
        <p:spPr>
          <a:xfrm>
            <a:off x="1811848" y="4228162"/>
            <a:ext cx="1203289" cy="487541"/>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Consider intrarenal cause</a:t>
            </a:r>
          </a:p>
        </p:txBody>
      </p:sp>
      <p:sp>
        <p:nvSpPr>
          <p:cNvPr id="56" name="Rectangle 55">
            <a:extLst>
              <a:ext uri="{FF2B5EF4-FFF2-40B4-BE49-F238E27FC236}">
                <a16:creationId xmlns:a16="http://schemas.microsoft.com/office/drawing/2014/main" xmlns="" id="{FD421CDD-0A7D-1F4F-84BF-DCE84F7E4D32}"/>
              </a:ext>
            </a:extLst>
          </p:cNvPr>
          <p:cNvSpPr/>
          <p:nvPr/>
        </p:nvSpPr>
        <p:spPr>
          <a:xfrm>
            <a:off x="3423132" y="5701239"/>
            <a:ext cx="1654538"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Consider acute </a:t>
            </a:r>
          </a:p>
          <a:p>
            <a:pPr algn="ctr"/>
            <a:r>
              <a:rPr lang="en-US" sz="1200" dirty="0">
                <a:solidFill>
                  <a:schemeClr val="tx1"/>
                </a:solidFill>
              </a:rPr>
              <a:t>tubular necrosis</a:t>
            </a:r>
          </a:p>
        </p:txBody>
      </p:sp>
      <p:cxnSp>
        <p:nvCxnSpPr>
          <p:cNvPr id="59" name="Straight Connector 58">
            <a:extLst>
              <a:ext uri="{FF2B5EF4-FFF2-40B4-BE49-F238E27FC236}">
                <a16:creationId xmlns:a16="http://schemas.microsoft.com/office/drawing/2014/main" xmlns="" id="{27BADFC8-DDCD-6349-B71A-40845EC1DC27}"/>
              </a:ext>
            </a:extLst>
          </p:cNvPr>
          <p:cNvCxnSpPr>
            <a:cxnSpLocks/>
          </p:cNvCxnSpPr>
          <p:nvPr/>
        </p:nvCxnSpPr>
        <p:spPr>
          <a:xfrm>
            <a:off x="3161776" y="2143336"/>
            <a:ext cx="0" cy="3011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42FAC8E0-81EC-3148-BD6E-F800B435C82E}"/>
              </a:ext>
            </a:extLst>
          </p:cNvPr>
          <p:cNvCxnSpPr/>
          <p:nvPr/>
        </p:nvCxnSpPr>
        <p:spPr>
          <a:xfrm>
            <a:off x="3161776" y="2858299"/>
            <a:ext cx="282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C4642CCA-6C22-6242-AE55-6F74C8C0D252}"/>
              </a:ext>
            </a:extLst>
          </p:cNvPr>
          <p:cNvCxnSpPr/>
          <p:nvPr/>
        </p:nvCxnSpPr>
        <p:spPr>
          <a:xfrm>
            <a:off x="3183798" y="3631836"/>
            <a:ext cx="282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3F9CC5AA-FAAA-1F42-9694-1182EAE08E21}"/>
              </a:ext>
            </a:extLst>
          </p:cNvPr>
          <p:cNvCxnSpPr/>
          <p:nvPr/>
        </p:nvCxnSpPr>
        <p:spPr>
          <a:xfrm>
            <a:off x="3161776" y="4385456"/>
            <a:ext cx="282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A264121A-C08B-AF48-80FA-3A991E6C11AC}"/>
              </a:ext>
            </a:extLst>
          </p:cNvPr>
          <p:cNvCxnSpPr>
            <a:stCxn id="13" idx="2"/>
          </p:cNvCxnSpPr>
          <p:nvPr/>
        </p:nvCxnSpPr>
        <p:spPr>
          <a:xfrm>
            <a:off x="6177004" y="1233109"/>
            <a:ext cx="0" cy="19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669C1D5F-BFB8-964F-B84D-741CF6250F2D}"/>
              </a:ext>
            </a:extLst>
          </p:cNvPr>
          <p:cNvCxnSpPr/>
          <p:nvPr/>
        </p:nvCxnSpPr>
        <p:spPr>
          <a:xfrm>
            <a:off x="6177004" y="1412383"/>
            <a:ext cx="0" cy="3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xmlns="" id="{258831EE-E91F-9143-9187-ABDA41367CBC}"/>
              </a:ext>
            </a:extLst>
          </p:cNvPr>
          <p:cNvCxnSpPr>
            <a:cxnSpLocks/>
            <a:stCxn id="51" idx="2"/>
            <a:endCxn id="11" idx="0"/>
          </p:cNvCxnSpPr>
          <p:nvPr/>
        </p:nvCxnSpPr>
        <p:spPr>
          <a:xfrm flipH="1">
            <a:off x="6218280" y="2151461"/>
            <a:ext cx="5654" cy="516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xmlns="" id="{F9F13C80-C804-7341-A849-498402A1E060}"/>
              </a:ext>
            </a:extLst>
          </p:cNvPr>
          <p:cNvCxnSpPr>
            <a:stCxn id="29" idx="2"/>
            <a:endCxn id="28" idx="0"/>
          </p:cNvCxnSpPr>
          <p:nvPr/>
        </p:nvCxnSpPr>
        <p:spPr>
          <a:xfrm flipH="1">
            <a:off x="7772805" y="2169762"/>
            <a:ext cx="8826" cy="498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4F3B958B-B1F6-E14D-81A6-F1202B1ACC90}"/>
              </a:ext>
            </a:extLst>
          </p:cNvPr>
          <p:cNvCxnSpPr>
            <a:cxnSpLocks/>
            <a:endCxn id="52" idx="1"/>
          </p:cNvCxnSpPr>
          <p:nvPr/>
        </p:nvCxnSpPr>
        <p:spPr>
          <a:xfrm>
            <a:off x="3183798" y="5140319"/>
            <a:ext cx="239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xmlns="" id="{3C0C1971-E4A0-B048-A190-F41E40CDF1B3}"/>
              </a:ext>
            </a:extLst>
          </p:cNvPr>
          <p:cNvCxnSpPr>
            <a:cxnSpLocks/>
            <a:stCxn id="52" idx="2"/>
            <a:endCxn id="56" idx="0"/>
          </p:cNvCxnSpPr>
          <p:nvPr/>
        </p:nvCxnSpPr>
        <p:spPr>
          <a:xfrm>
            <a:off x="4250401" y="5330391"/>
            <a:ext cx="0" cy="37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xmlns="" id="{A2BBC0E0-14CB-964A-99EF-CDFE872F60A8}"/>
              </a:ext>
            </a:extLst>
          </p:cNvPr>
          <p:cNvSpPr/>
          <p:nvPr/>
        </p:nvSpPr>
        <p:spPr>
          <a:xfrm>
            <a:off x="10611380" y="4972272"/>
            <a:ext cx="1273136"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Hydronephrosis</a:t>
            </a:r>
            <a:endParaRPr lang="en-US" sz="1200" dirty="0">
              <a:solidFill>
                <a:schemeClr val="tx1"/>
              </a:solidFill>
            </a:endParaRPr>
          </a:p>
        </p:txBody>
      </p:sp>
      <p:sp>
        <p:nvSpPr>
          <p:cNvPr id="109" name="Rectangle 108">
            <a:extLst>
              <a:ext uri="{FF2B5EF4-FFF2-40B4-BE49-F238E27FC236}">
                <a16:creationId xmlns:a16="http://schemas.microsoft.com/office/drawing/2014/main" xmlns="" id="{9D4BEE04-C8BB-B141-8428-02FE60C9DC61}"/>
              </a:ext>
            </a:extLst>
          </p:cNvPr>
          <p:cNvSpPr/>
          <p:nvPr/>
        </p:nvSpPr>
        <p:spPr>
          <a:xfrm>
            <a:off x="371879" y="4220874"/>
            <a:ext cx="1257300" cy="524238"/>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Correct/optimize underlying prerenal cause</a:t>
            </a:r>
          </a:p>
        </p:txBody>
      </p:sp>
      <p:cxnSp>
        <p:nvCxnSpPr>
          <p:cNvPr id="111" name="Straight Arrow Connector 110">
            <a:extLst>
              <a:ext uri="{FF2B5EF4-FFF2-40B4-BE49-F238E27FC236}">
                <a16:creationId xmlns:a16="http://schemas.microsoft.com/office/drawing/2014/main" xmlns="" id="{6BF751CE-5595-4845-930D-61AE57680E95}"/>
              </a:ext>
            </a:extLst>
          </p:cNvPr>
          <p:cNvCxnSpPr>
            <a:stCxn id="9" idx="2"/>
          </p:cNvCxnSpPr>
          <p:nvPr/>
        </p:nvCxnSpPr>
        <p:spPr>
          <a:xfrm flipH="1">
            <a:off x="1736631" y="2145622"/>
            <a:ext cx="1" cy="479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xmlns="" id="{5256F5F3-5DB3-4746-BA74-D051F6B5A0DE}"/>
              </a:ext>
            </a:extLst>
          </p:cNvPr>
          <p:cNvCxnSpPr>
            <a:stCxn id="53" idx="2"/>
            <a:endCxn id="54" idx="0"/>
          </p:cNvCxnSpPr>
          <p:nvPr/>
        </p:nvCxnSpPr>
        <p:spPr>
          <a:xfrm flipH="1">
            <a:off x="1735516" y="3050004"/>
            <a:ext cx="1115" cy="403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xmlns="" id="{57A3D48C-EBF2-AF4A-B503-4A43E06D80B7}"/>
              </a:ext>
            </a:extLst>
          </p:cNvPr>
          <p:cNvCxnSpPr>
            <a:cxnSpLocks/>
          </p:cNvCxnSpPr>
          <p:nvPr/>
        </p:nvCxnSpPr>
        <p:spPr>
          <a:xfrm>
            <a:off x="1763389" y="3858886"/>
            <a:ext cx="6962" cy="109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xmlns="" id="{DE355A53-AF62-DB46-8F28-9060683203EA}"/>
              </a:ext>
            </a:extLst>
          </p:cNvPr>
          <p:cNvCxnSpPr>
            <a:cxnSpLocks/>
            <a:stCxn id="54" idx="2"/>
            <a:endCxn id="109" idx="0"/>
          </p:cNvCxnSpPr>
          <p:nvPr/>
        </p:nvCxnSpPr>
        <p:spPr>
          <a:xfrm flipH="1">
            <a:off x="1000529" y="3834009"/>
            <a:ext cx="734987" cy="386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xmlns="" id="{AA894939-031E-4A4B-9C89-234F8A8E5A37}"/>
              </a:ext>
            </a:extLst>
          </p:cNvPr>
          <p:cNvCxnSpPr>
            <a:cxnSpLocks/>
            <a:stCxn id="7" idx="2"/>
          </p:cNvCxnSpPr>
          <p:nvPr/>
        </p:nvCxnSpPr>
        <p:spPr>
          <a:xfrm>
            <a:off x="10280971" y="2183512"/>
            <a:ext cx="22295" cy="441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xmlns="" id="{D987F893-BCF6-B841-8238-981876569EB7}"/>
              </a:ext>
            </a:extLst>
          </p:cNvPr>
          <p:cNvCxnSpPr>
            <a:cxnSpLocks/>
            <a:stCxn id="54" idx="2"/>
          </p:cNvCxnSpPr>
          <p:nvPr/>
        </p:nvCxnSpPr>
        <p:spPr>
          <a:xfrm>
            <a:off x="1735516" y="3834009"/>
            <a:ext cx="716357" cy="38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xmlns="" id="{738FE536-2104-8940-8CAA-09E9E88D777B}"/>
              </a:ext>
            </a:extLst>
          </p:cNvPr>
          <p:cNvCxnSpPr>
            <a:cxnSpLocks/>
            <a:stCxn id="55" idx="3"/>
          </p:cNvCxnSpPr>
          <p:nvPr/>
        </p:nvCxnSpPr>
        <p:spPr>
          <a:xfrm>
            <a:off x="3015137" y="4471933"/>
            <a:ext cx="1686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xmlns="" id="{233B741A-1630-E740-BFBA-31C8DA34E29D}"/>
              </a:ext>
            </a:extLst>
          </p:cNvPr>
          <p:cNvCxnSpPr>
            <a:stCxn id="26" idx="2"/>
            <a:endCxn id="27" idx="0"/>
          </p:cNvCxnSpPr>
          <p:nvPr/>
        </p:nvCxnSpPr>
        <p:spPr>
          <a:xfrm flipH="1">
            <a:off x="9625593" y="3738373"/>
            <a:ext cx="705210" cy="461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xmlns="" id="{0C2C6F84-2422-DF44-8D0C-F580E1EB1E97}"/>
              </a:ext>
            </a:extLst>
          </p:cNvPr>
          <p:cNvCxnSpPr>
            <a:stCxn id="26" idx="2"/>
            <a:endCxn id="25" idx="0"/>
          </p:cNvCxnSpPr>
          <p:nvPr/>
        </p:nvCxnSpPr>
        <p:spPr>
          <a:xfrm>
            <a:off x="10330803" y="3738373"/>
            <a:ext cx="915787" cy="461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xmlns="" id="{1C637E54-256F-9C4D-B0B6-57222A1A452C}"/>
              </a:ext>
            </a:extLst>
          </p:cNvPr>
          <p:cNvCxnSpPr>
            <a:stCxn id="12" idx="2"/>
            <a:endCxn id="26" idx="0"/>
          </p:cNvCxnSpPr>
          <p:nvPr/>
        </p:nvCxnSpPr>
        <p:spPr>
          <a:xfrm>
            <a:off x="10316518" y="3005466"/>
            <a:ext cx="14285" cy="352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xmlns="" id="{AD76C442-6D38-A740-BAB0-837FF3DD0B2E}"/>
              </a:ext>
            </a:extLst>
          </p:cNvPr>
          <p:cNvSpPr txBox="1"/>
          <p:nvPr/>
        </p:nvSpPr>
        <p:spPr>
          <a:xfrm>
            <a:off x="9515059" y="3816997"/>
            <a:ext cx="386837" cy="276999"/>
          </a:xfrm>
          <a:prstGeom prst="rect">
            <a:avLst/>
          </a:prstGeom>
          <a:noFill/>
        </p:spPr>
        <p:txBody>
          <a:bodyPr wrap="square" rtlCol="0">
            <a:spAutoFit/>
          </a:bodyPr>
          <a:lstStyle/>
          <a:p>
            <a:r>
              <a:rPr lang="en-US" sz="1200" dirty="0"/>
              <a:t>Yes</a:t>
            </a:r>
          </a:p>
        </p:txBody>
      </p:sp>
      <p:sp>
        <p:nvSpPr>
          <p:cNvPr id="134" name="TextBox 133">
            <a:extLst>
              <a:ext uri="{FF2B5EF4-FFF2-40B4-BE49-F238E27FC236}">
                <a16:creationId xmlns:a16="http://schemas.microsoft.com/office/drawing/2014/main" xmlns="" id="{AC352097-715A-9A4A-93AF-DF803CE4EBF8}"/>
              </a:ext>
            </a:extLst>
          </p:cNvPr>
          <p:cNvSpPr txBox="1"/>
          <p:nvPr/>
        </p:nvSpPr>
        <p:spPr>
          <a:xfrm flipH="1">
            <a:off x="10900081" y="3797555"/>
            <a:ext cx="556423" cy="276999"/>
          </a:xfrm>
          <a:prstGeom prst="rect">
            <a:avLst/>
          </a:prstGeom>
          <a:noFill/>
        </p:spPr>
        <p:txBody>
          <a:bodyPr wrap="square" rtlCol="0">
            <a:spAutoFit/>
          </a:bodyPr>
          <a:lstStyle/>
          <a:p>
            <a:r>
              <a:rPr lang="en-US" sz="1200" dirty="0"/>
              <a:t>No</a:t>
            </a:r>
          </a:p>
        </p:txBody>
      </p:sp>
      <p:sp>
        <p:nvSpPr>
          <p:cNvPr id="145" name="Rectangle 144">
            <a:extLst>
              <a:ext uri="{FF2B5EF4-FFF2-40B4-BE49-F238E27FC236}">
                <a16:creationId xmlns:a16="http://schemas.microsoft.com/office/drawing/2014/main" xmlns="" id="{31EAAB63-9D02-9440-B1A6-418AC00EE9FD}"/>
              </a:ext>
            </a:extLst>
          </p:cNvPr>
          <p:cNvSpPr/>
          <p:nvPr/>
        </p:nvSpPr>
        <p:spPr>
          <a:xfrm>
            <a:off x="1234635" y="4950247"/>
            <a:ext cx="1270420"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Renal ultrasound</a:t>
            </a:r>
          </a:p>
        </p:txBody>
      </p:sp>
      <p:sp>
        <p:nvSpPr>
          <p:cNvPr id="146" name="TextBox 145">
            <a:extLst>
              <a:ext uri="{FF2B5EF4-FFF2-40B4-BE49-F238E27FC236}">
                <a16:creationId xmlns:a16="http://schemas.microsoft.com/office/drawing/2014/main" xmlns="" id="{4DEB3E06-5850-DB4B-B984-552CF56095E9}"/>
              </a:ext>
            </a:extLst>
          </p:cNvPr>
          <p:cNvSpPr txBox="1"/>
          <p:nvPr/>
        </p:nvSpPr>
        <p:spPr>
          <a:xfrm>
            <a:off x="839806" y="3834167"/>
            <a:ext cx="386837" cy="276999"/>
          </a:xfrm>
          <a:prstGeom prst="rect">
            <a:avLst/>
          </a:prstGeom>
          <a:noFill/>
        </p:spPr>
        <p:txBody>
          <a:bodyPr wrap="square" rtlCol="0">
            <a:spAutoFit/>
          </a:bodyPr>
          <a:lstStyle/>
          <a:p>
            <a:r>
              <a:rPr lang="en-US" sz="1200" dirty="0"/>
              <a:t>Yes</a:t>
            </a:r>
          </a:p>
        </p:txBody>
      </p:sp>
      <p:sp>
        <p:nvSpPr>
          <p:cNvPr id="147" name="Rectangle 146">
            <a:extLst>
              <a:ext uri="{FF2B5EF4-FFF2-40B4-BE49-F238E27FC236}">
                <a16:creationId xmlns:a16="http://schemas.microsoft.com/office/drawing/2014/main" xmlns="" id="{A6F680A2-D679-F646-BC85-BF79AB5007A6}"/>
              </a:ext>
            </a:extLst>
          </p:cNvPr>
          <p:cNvSpPr/>
          <p:nvPr/>
        </p:nvSpPr>
        <p:spPr>
          <a:xfrm>
            <a:off x="10608664" y="5688597"/>
            <a:ext cx="1273136" cy="380144"/>
          </a:xfrm>
          <a:prstGeom prst="rect">
            <a:avLst/>
          </a:prstGeom>
          <a:solidFill>
            <a:srgbClr val="FFC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Relieve obstruction</a:t>
            </a:r>
          </a:p>
        </p:txBody>
      </p:sp>
      <p:sp>
        <p:nvSpPr>
          <p:cNvPr id="149" name="TextBox 148">
            <a:extLst>
              <a:ext uri="{FF2B5EF4-FFF2-40B4-BE49-F238E27FC236}">
                <a16:creationId xmlns:a16="http://schemas.microsoft.com/office/drawing/2014/main" xmlns="" id="{C6CE13C3-5D76-8A47-818A-C63BB6E37404}"/>
              </a:ext>
            </a:extLst>
          </p:cNvPr>
          <p:cNvSpPr txBox="1"/>
          <p:nvPr/>
        </p:nvSpPr>
        <p:spPr>
          <a:xfrm>
            <a:off x="1750035" y="3943347"/>
            <a:ext cx="365806" cy="276999"/>
          </a:xfrm>
          <a:prstGeom prst="rect">
            <a:avLst/>
          </a:prstGeom>
          <a:noFill/>
        </p:spPr>
        <p:txBody>
          <a:bodyPr wrap="none" rtlCol="0">
            <a:spAutoFit/>
          </a:bodyPr>
          <a:lstStyle/>
          <a:p>
            <a:r>
              <a:rPr lang="en-US" sz="1200" dirty="0"/>
              <a:t>No</a:t>
            </a:r>
          </a:p>
        </p:txBody>
      </p:sp>
      <p:cxnSp>
        <p:nvCxnSpPr>
          <p:cNvPr id="151" name="Straight Arrow Connector 150">
            <a:extLst>
              <a:ext uri="{FF2B5EF4-FFF2-40B4-BE49-F238E27FC236}">
                <a16:creationId xmlns:a16="http://schemas.microsoft.com/office/drawing/2014/main" xmlns="" id="{D99629F6-9740-3C4D-A30C-A8E1F78FBA7C}"/>
              </a:ext>
            </a:extLst>
          </p:cNvPr>
          <p:cNvCxnSpPr>
            <a:stCxn id="25" idx="2"/>
            <a:endCxn id="108" idx="0"/>
          </p:cNvCxnSpPr>
          <p:nvPr/>
        </p:nvCxnSpPr>
        <p:spPr>
          <a:xfrm>
            <a:off x="11246590" y="4579699"/>
            <a:ext cx="1358" cy="39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xmlns="" id="{4DDA652F-B938-B34E-A56B-46EFB8624084}"/>
              </a:ext>
            </a:extLst>
          </p:cNvPr>
          <p:cNvCxnSpPr>
            <a:stCxn id="108" idx="2"/>
            <a:endCxn id="147" idx="0"/>
          </p:cNvCxnSpPr>
          <p:nvPr/>
        </p:nvCxnSpPr>
        <p:spPr>
          <a:xfrm flipH="1">
            <a:off x="11245232" y="5352416"/>
            <a:ext cx="2716" cy="336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xmlns="" id="{A4E9FF84-74B1-6D4F-80CC-A0A228F9A6B1}"/>
              </a:ext>
            </a:extLst>
          </p:cNvPr>
          <p:cNvCxnSpPr>
            <a:stCxn id="147" idx="1"/>
            <a:endCxn id="56" idx="3"/>
          </p:cNvCxnSpPr>
          <p:nvPr/>
        </p:nvCxnSpPr>
        <p:spPr>
          <a:xfrm flipH="1">
            <a:off x="5077670" y="5878669"/>
            <a:ext cx="5530994" cy="12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xmlns="" id="{47F87A34-0C83-7240-BB19-C66E737E2E8F}"/>
              </a:ext>
            </a:extLst>
          </p:cNvPr>
          <p:cNvSpPr txBox="1"/>
          <p:nvPr/>
        </p:nvSpPr>
        <p:spPr>
          <a:xfrm>
            <a:off x="6785387" y="5629510"/>
            <a:ext cx="1704184" cy="276999"/>
          </a:xfrm>
          <a:prstGeom prst="rect">
            <a:avLst/>
          </a:prstGeom>
          <a:noFill/>
        </p:spPr>
        <p:txBody>
          <a:bodyPr wrap="none" rtlCol="0">
            <a:spAutoFit/>
          </a:bodyPr>
          <a:lstStyle/>
          <a:p>
            <a:r>
              <a:rPr lang="en-US" sz="1200" dirty="0"/>
              <a:t>Creatinine not improved</a:t>
            </a:r>
          </a:p>
        </p:txBody>
      </p:sp>
      <p:sp>
        <p:nvSpPr>
          <p:cNvPr id="158" name="TextBox 157">
            <a:extLst>
              <a:ext uri="{FF2B5EF4-FFF2-40B4-BE49-F238E27FC236}">
                <a16:creationId xmlns:a16="http://schemas.microsoft.com/office/drawing/2014/main" xmlns="" id="{DB354EDE-9A10-C74F-A8CC-9289BA3A9F4C}"/>
              </a:ext>
            </a:extLst>
          </p:cNvPr>
          <p:cNvSpPr txBox="1"/>
          <p:nvPr/>
        </p:nvSpPr>
        <p:spPr>
          <a:xfrm>
            <a:off x="1142315" y="6239904"/>
            <a:ext cx="973728" cy="369332"/>
          </a:xfrm>
          <a:prstGeom prst="rect">
            <a:avLst/>
          </a:prstGeom>
          <a:noFill/>
        </p:spPr>
        <p:txBody>
          <a:bodyPr wrap="none" rtlCol="0">
            <a:spAutoFit/>
          </a:bodyPr>
          <a:lstStyle/>
          <a:p>
            <a:r>
              <a:rPr lang="en-US" i="1" dirty="0"/>
              <a:t>Prerenal</a:t>
            </a:r>
          </a:p>
        </p:txBody>
      </p:sp>
      <p:sp>
        <p:nvSpPr>
          <p:cNvPr id="159" name="TextBox 158">
            <a:extLst>
              <a:ext uri="{FF2B5EF4-FFF2-40B4-BE49-F238E27FC236}">
                <a16:creationId xmlns:a16="http://schemas.microsoft.com/office/drawing/2014/main" xmlns="" id="{68F537BB-3791-6242-ADEC-CCAB9199E05D}"/>
              </a:ext>
            </a:extLst>
          </p:cNvPr>
          <p:cNvSpPr txBox="1"/>
          <p:nvPr/>
        </p:nvSpPr>
        <p:spPr>
          <a:xfrm>
            <a:off x="5827956" y="6277287"/>
            <a:ext cx="1102931" cy="369332"/>
          </a:xfrm>
          <a:prstGeom prst="rect">
            <a:avLst/>
          </a:prstGeom>
          <a:noFill/>
        </p:spPr>
        <p:txBody>
          <a:bodyPr wrap="none" rtlCol="0">
            <a:spAutoFit/>
          </a:bodyPr>
          <a:lstStyle/>
          <a:p>
            <a:r>
              <a:rPr lang="en-US" i="1" dirty="0"/>
              <a:t>Intrarenal</a:t>
            </a:r>
          </a:p>
        </p:txBody>
      </p:sp>
      <p:sp>
        <p:nvSpPr>
          <p:cNvPr id="160" name="TextBox 159">
            <a:extLst>
              <a:ext uri="{FF2B5EF4-FFF2-40B4-BE49-F238E27FC236}">
                <a16:creationId xmlns:a16="http://schemas.microsoft.com/office/drawing/2014/main" xmlns="" id="{C12459A5-9A6E-4E4B-B173-6FD8246ADCEC}"/>
              </a:ext>
            </a:extLst>
          </p:cNvPr>
          <p:cNvSpPr txBox="1"/>
          <p:nvPr/>
        </p:nvSpPr>
        <p:spPr>
          <a:xfrm>
            <a:off x="9837546" y="6286225"/>
            <a:ext cx="1062535" cy="369332"/>
          </a:xfrm>
          <a:prstGeom prst="rect">
            <a:avLst/>
          </a:prstGeom>
          <a:noFill/>
        </p:spPr>
        <p:txBody>
          <a:bodyPr wrap="none" rtlCol="0">
            <a:spAutoFit/>
          </a:bodyPr>
          <a:lstStyle/>
          <a:p>
            <a:r>
              <a:rPr lang="en-US" i="1" dirty="0" err="1"/>
              <a:t>Postrenal</a:t>
            </a:r>
            <a:endParaRPr lang="en-US" i="1" dirty="0"/>
          </a:p>
        </p:txBody>
      </p:sp>
    </p:spTree>
    <p:extLst>
      <p:ext uri="{BB962C8B-B14F-4D97-AF65-F5344CB8AC3E}">
        <p14:creationId xmlns:p14="http://schemas.microsoft.com/office/powerpoint/2010/main" val="3596080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0F608F-F091-0B40-BBA7-B174BDC800A2}"/>
              </a:ext>
            </a:extLst>
          </p:cNvPr>
          <p:cNvSpPr>
            <a:spLocks noGrp="1"/>
          </p:cNvSpPr>
          <p:nvPr>
            <p:ph type="title"/>
          </p:nvPr>
        </p:nvSpPr>
        <p:spPr/>
        <p:txBody>
          <a:bodyPr>
            <a:normAutofit/>
          </a:bodyPr>
          <a:lstStyle/>
          <a:p>
            <a:r>
              <a:rPr lang="en-US" sz="4000" b="1" i="1" dirty="0"/>
              <a:t>Case Presentation (cont’d)</a:t>
            </a:r>
          </a:p>
        </p:txBody>
      </p:sp>
      <p:sp>
        <p:nvSpPr>
          <p:cNvPr id="3" name="Content Placeholder 2">
            <a:extLst>
              <a:ext uri="{FF2B5EF4-FFF2-40B4-BE49-F238E27FC236}">
                <a16:creationId xmlns:a16="http://schemas.microsoft.com/office/drawing/2014/main" xmlns="" id="{3ABDC227-1CB8-5842-BCCC-B56BC3F05132}"/>
              </a:ext>
            </a:extLst>
          </p:cNvPr>
          <p:cNvSpPr>
            <a:spLocks noGrp="1"/>
          </p:cNvSpPr>
          <p:nvPr>
            <p:ph idx="1"/>
          </p:nvPr>
        </p:nvSpPr>
        <p:spPr>
          <a:xfrm>
            <a:off x="838200" y="1536700"/>
            <a:ext cx="10515600" cy="4699000"/>
          </a:xfrm>
        </p:spPr>
        <p:txBody>
          <a:bodyPr>
            <a:normAutofit fontScale="92500" lnSpcReduction="10000"/>
          </a:bodyPr>
          <a:lstStyle/>
          <a:p>
            <a:r>
              <a:rPr lang="en-US" dirty="0"/>
              <a:t>Intravenous lactated Ringer’s was infused as a bolus and continuously with restoration of hemodynamic stability.</a:t>
            </a:r>
          </a:p>
          <a:p>
            <a:r>
              <a:rPr lang="en-US" dirty="0"/>
              <a:t>Serum creatinine rose each day:</a:t>
            </a:r>
          </a:p>
          <a:p>
            <a:pPr marL="0" indent="0">
              <a:buNone/>
            </a:pPr>
            <a:r>
              <a:rPr lang="en-US" dirty="0"/>
              <a:t>	Day 2 – 2.54 mg/dL</a:t>
            </a:r>
          </a:p>
          <a:p>
            <a:pPr marL="0" indent="0">
              <a:buNone/>
            </a:pPr>
            <a:r>
              <a:rPr lang="en-US" dirty="0"/>
              <a:t>	Day 3 – 3.4 mg/dL</a:t>
            </a:r>
          </a:p>
          <a:p>
            <a:pPr marL="0" indent="0">
              <a:buNone/>
            </a:pPr>
            <a:r>
              <a:rPr lang="en-US" dirty="0"/>
              <a:t>	Day 5 – 5.2 mg/dL</a:t>
            </a:r>
          </a:p>
          <a:p>
            <a:r>
              <a:rPr lang="en-US" dirty="0"/>
              <a:t>Blood cultures were negative, but urine Legionella antigen was positive.  Antibiotics were switched to azithromycin.</a:t>
            </a:r>
          </a:p>
          <a:p>
            <a:r>
              <a:rPr lang="en-US" dirty="0"/>
              <a:t>Renal ultrasound showed no obstruction. </a:t>
            </a:r>
          </a:p>
          <a:p>
            <a:r>
              <a:rPr lang="en-US" dirty="0"/>
              <a:t>Urine protein 133.6 mg/dL; urine creatinine 50.6 mg/dL;  ratio 2.64 </a:t>
            </a:r>
          </a:p>
          <a:p>
            <a:r>
              <a:rPr lang="en-US" dirty="0"/>
              <a:t>Urine sediment shows WBC cast, urine eosinophils negative</a:t>
            </a:r>
          </a:p>
        </p:txBody>
      </p:sp>
    </p:spTree>
    <p:extLst>
      <p:ext uri="{BB962C8B-B14F-4D97-AF65-F5344CB8AC3E}">
        <p14:creationId xmlns:p14="http://schemas.microsoft.com/office/powerpoint/2010/main" val="388133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7AAECC-7CE5-4643-BF70-180DAAD74124}"/>
              </a:ext>
            </a:extLst>
          </p:cNvPr>
          <p:cNvSpPr>
            <a:spLocks noGrp="1"/>
          </p:cNvSpPr>
          <p:nvPr>
            <p:ph type="title"/>
          </p:nvPr>
        </p:nvSpPr>
        <p:spPr>
          <a:xfrm>
            <a:off x="431800" y="288925"/>
            <a:ext cx="10515600" cy="1325563"/>
          </a:xfrm>
        </p:spPr>
        <p:txBody>
          <a:bodyPr>
            <a:normAutofit/>
          </a:bodyPr>
          <a:lstStyle/>
          <a:p>
            <a:r>
              <a:rPr lang="en-US" sz="4000" b="1" i="1" dirty="0"/>
              <a:t>Mechanisms of septic acute kidney injury</a:t>
            </a:r>
          </a:p>
        </p:txBody>
      </p:sp>
      <p:pic>
        <p:nvPicPr>
          <p:cNvPr id="4" name="Content Placeholder 3">
            <a:extLst>
              <a:ext uri="{FF2B5EF4-FFF2-40B4-BE49-F238E27FC236}">
                <a16:creationId xmlns:a16="http://schemas.microsoft.com/office/drawing/2014/main" xmlns="" id="{C5B499D8-686C-864F-BDE7-DD4E277F5204}"/>
              </a:ext>
            </a:extLst>
          </p:cNvPr>
          <p:cNvPicPr>
            <a:picLocks noGrp="1" noChangeAspect="1"/>
          </p:cNvPicPr>
          <p:nvPr>
            <p:ph idx="1"/>
          </p:nvPr>
        </p:nvPicPr>
        <p:blipFill>
          <a:blip r:embed="rId2"/>
          <a:stretch>
            <a:fillRect/>
          </a:stretch>
        </p:blipFill>
        <p:spPr>
          <a:xfrm>
            <a:off x="3105706" y="1368424"/>
            <a:ext cx="6292293" cy="5097741"/>
          </a:xfrm>
          <a:prstGeom prst="rect">
            <a:avLst/>
          </a:prstGeom>
        </p:spPr>
      </p:pic>
      <p:sp>
        <p:nvSpPr>
          <p:cNvPr id="5" name="TextBox 4">
            <a:extLst>
              <a:ext uri="{FF2B5EF4-FFF2-40B4-BE49-F238E27FC236}">
                <a16:creationId xmlns:a16="http://schemas.microsoft.com/office/drawing/2014/main" xmlns="" id="{717A9BCD-1585-2D4A-8CE0-0B8188260740}"/>
              </a:ext>
            </a:extLst>
          </p:cNvPr>
          <p:cNvSpPr txBox="1"/>
          <p:nvPr/>
        </p:nvSpPr>
        <p:spPr>
          <a:xfrm>
            <a:off x="10058400" y="6096833"/>
            <a:ext cx="1163332" cy="369332"/>
          </a:xfrm>
          <a:prstGeom prst="rect">
            <a:avLst/>
          </a:prstGeom>
          <a:noFill/>
        </p:spPr>
        <p:txBody>
          <a:bodyPr wrap="none" rtlCol="0">
            <a:spAutoFit/>
          </a:bodyPr>
          <a:lstStyle/>
          <a:p>
            <a:r>
              <a:rPr lang="en-US" i="1" dirty="0"/>
              <a:t>JASN 2011</a:t>
            </a:r>
          </a:p>
        </p:txBody>
      </p:sp>
    </p:spTree>
    <p:extLst>
      <p:ext uri="{BB962C8B-B14F-4D97-AF65-F5344CB8AC3E}">
        <p14:creationId xmlns:p14="http://schemas.microsoft.com/office/powerpoint/2010/main" val="1675775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A9A60-D555-C341-B223-0497D86E1048}"/>
              </a:ext>
            </a:extLst>
          </p:cNvPr>
          <p:cNvSpPr>
            <a:spLocks noGrp="1"/>
          </p:cNvSpPr>
          <p:nvPr>
            <p:ph type="title"/>
          </p:nvPr>
        </p:nvSpPr>
        <p:spPr>
          <a:xfrm>
            <a:off x="838200" y="136525"/>
            <a:ext cx="10515600" cy="1325563"/>
          </a:xfrm>
        </p:spPr>
        <p:txBody>
          <a:bodyPr>
            <a:normAutofit/>
          </a:bodyPr>
          <a:lstStyle/>
          <a:p>
            <a:r>
              <a:rPr lang="en-US" sz="4000" b="1" i="1" dirty="0"/>
              <a:t>Approach to the management of septic AKI</a:t>
            </a:r>
          </a:p>
        </p:txBody>
      </p:sp>
      <p:pic>
        <p:nvPicPr>
          <p:cNvPr id="4" name="Content Placeholder 3">
            <a:extLst>
              <a:ext uri="{FF2B5EF4-FFF2-40B4-BE49-F238E27FC236}">
                <a16:creationId xmlns:a16="http://schemas.microsoft.com/office/drawing/2014/main" xmlns="" id="{36D756D1-F53B-104B-BA38-8076B88DA8ED}"/>
              </a:ext>
            </a:extLst>
          </p:cNvPr>
          <p:cNvPicPr>
            <a:picLocks noGrp="1" noChangeAspect="1"/>
          </p:cNvPicPr>
          <p:nvPr>
            <p:ph idx="1"/>
          </p:nvPr>
        </p:nvPicPr>
        <p:blipFill>
          <a:blip r:embed="rId2"/>
          <a:stretch>
            <a:fillRect/>
          </a:stretch>
        </p:blipFill>
        <p:spPr>
          <a:xfrm>
            <a:off x="3259930" y="1056997"/>
            <a:ext cx="5452269" cy="5452269"/>
          </a:xfrm>
          <a:prstGeom prst="rect">
            <a:avLst/>
          </a:prstGeom>
        </p:spPr>
      </p:pic>
      <p:sp>
        <p:nvSpPr>
          <p:cNvPr id="5" name="TextBox 4">
            <a:extLst>
              <a:ext uri="{FF2B5EF4-FFF2-40B4-BE49-F238E27FC236}">
                <a16:creationId xmlns:a16="http://schemas.microsoft.com/office/drawing/2014/main" xmlns="" id="{68B9124A-C12C-F14C-BF1F-EB324D48BFB1}"/>
              </a:ext>
            </a:extLst>
          </p:cNvPr>
          <p:cNvSpPr txBox="1"/>
          <p:nvPr/>
        </p:nvSpPr>
        <p:spPr>
          <a:xfrm>
            <a:off x="9398000" y="6324600"/>
            <a:ext cx="1680653" cy="369332"/>
          </a:xfrm>
          <a:prstGeom prst="rect">
            <a:avLst/>
          </a:prstGeom>
          <a:noFill/>
        </p:spPr>
        <p:txBody>
          <a:bodyPr wrap="none" rtlCol="0">
            <a:spAutoFit/>
          </a:bodyPr>
          <a:lstStyle/>
          <a:p>
            <a:r>
              <a:rPr lang="en-US" i="1" dirty="0"/>
              <a:t>CJASN Feb 2018</a:t>
            </a:r>
          </a:p>
        </p:txBody>
      </p:sp>
    </p:spTree>
    <p:extLst>
      <p:ext uri="{BB962C8B-B14F-4D97-AF65-F5344CB8AC3E}">
        <p14:creationId xmlns:p14="http://schemas.microsoft.com/office/powerpoint/2010/main" val="1842229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9C617-CBC5-BC4A-AEBC-9226653F4839}"/>
              </a:ext>
            </a:extLst>
          </p:cNvPr>
          <p:cNvSpPr>
            <a:spLocks noGrp="1"/>
          </p:cNvSpPr>
          <p:nvPr>
            <p:ph type="title"/>
          </p:nvPr>
        </p:nvSpPr>
        <p:spPr>
          <a:xfrm>
            <a:off x="1155700" y="2447925"/>
            <a:ext cx="10515600" cy="1325563"/>
          </a:xfrm>
        </p:spPr>
        <p:txBody>
          <a:bodyPr>
            <a:normAutofit/>
          </a:bodyPr>
          <a:lstStyle/>
          <a:p>
            <a:r>
              <a:rPr lang="en-US" sz="4000" b="1" i="1" dirty="0"/>
              <a:t>What is the role of a renal biopsy in this patient?</a:t>
            </a:r>
          </a:p>
        </p:txBody>
      </p:sp>
    </p:spTree>
    <p:extLst>
      <p:ext uri="{BB962C8B-B14F-4D97-AF65-F5344CB8AC3E}">
        <p14:creationId xmlns:p14="http://schemas.microsoft.com/office/powerpoint/2010/main" val="1285202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D4526"/>
                </a:solidFill>
                <a:latin typeface="1898 Sans"/>
                <a:cs typeface="1898 Sans"/>
              </a:rPr>
              <a:t>Disclosure Statement</a:t>
            </a:r>
            <a:endParaRPr lang="en-US" dirty="0">
              <a:latin typeface="1898 Sans"/>
              <a:cs typeface="1898 Sans"/>
            </a:endParaRPr>
          </a:p>
        </p:txBody>
      </p:sp>
      <p:pic>
        <p:nvPicPr>
          <p:cNvPr id="4" name="Picture 3" descr="WCM-Q_1Line_CoBrand_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6265252"/>
            <a:ext cx="4680236" cy="351448"/>
          </a:xfrm>
          <a:prstGeom prst="rect">
            <a:avLst/>
          </a:prstGeom>
        </p:spPr>
      </p:pic>
      <p:sp>
        <p:nvSpPr>
          <p:cNvPr id="5" name="Content Placeholder 2"/>
          <p:cNvSpPr txBox="1">
            <a:spLocks noGrp="1"/>
          </p:cNvSpPr>
          <p:nvPr>
            <p:ph idx="1"/>
          </p:nvPr>
        </p:nvSpPr>
        <p:spPr bwMode="auto">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None/>
              <a:defRPr sz="20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0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0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en-US" sz="2400" b="1" dirty="0">
                <a:latin typeface="1898 Sans"/>
                <a:cs typeface="1898 Sans"/>
              </a:rPr>
              <a:t>Speaker:</a:t>
            </a:r>
          </a:p>
          <a:p>
            <a:pPr algn="l"/>
            <a:endParaRPr lang="en-US" sz="1400" b="1" dirty="0">
              <a:latin typeface="1898 Sans"/>
              <a:cs typeface="1898 Sans"/>
            </a:endParaRPr>
          </a:p>
          <a:p>
            <a:pPr lvl="1" algn="l">
              <a:spcBef>
                <a:spcPts val="0"/>
              </a:spcBef>
            </a:pPr>
            <a:r>
              <a:rPr lang="en-US" sz="2400" b="1" dirty="0">
                <a:latin typeface="1898 Sans"/>
                <a:cs typeface="1898 Sans"/>
              </a:rPr>
              <a:t>Dr. Ernie Esquivel</a:t>
            </a:r>
          </a:p>
          <a:p>
            <a:pPr lvl="1" algn="l">
              <a:spcBef>
                <a:spcPts val="0"/>
              </a:spcBef>
            </a:pPr>
            <a:endParaRPr lang="en-US" b="1" dirty="0">
              <a:latin typeface="1898 Sans"/>
              <a:cs typeface="1898 Sans"/>
            </a:endParaRPr>
          </a:p>
          <a:p>
            <a:pPr marL="342900" indent="-342900" algn="l">
              <a:buFont typeface="Arial"/>
              <a:buChar char="•"/>
            </a:pPr>
            <a:r>
              <a:rPr lang="en-US" sz="2400" dirty="0">
                <a:latin typeface="1898 Sans"/>
                <a:cs typeface="1898 Sans"/>
              </a:rPr>
              <a:t>Has no relevant financial relationships to disclose</a:t>
            </a:r>
          </a:p>
          <a:p>
            <a:pPr marL="342900" indent="-342900" algn="l">
              <a:buFont typeface="Arial"/>
              <a:buChar char="•"/>
            </a:pPr>
            <a:r>
              <a:rPr lang="en-US" sz="2400" dirty="0">
                <a:latin typeface="1898 Sans"/>
                <a:cs typeface="1898 Sans"/>
              </a:rPr>
              <a:t>Will not be discussing unlabeled/unapproved use of drugs or products</a:t>
            </a:r>
          </a:p>
        </p:txBody>
      </p:sp>
    </p:spTree>
    <p:extLst>
      <p:ext uri="{BB962C8B-B14F-4D97-AF65-F5344CB8AC3E}">
        <p14:creationId xmlns:p14="http://schemas.microsoft.com/office/powerpoint/2010/main" val="1025086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FECF4-075B-B44E-86CF-A8071E5DAF99}"/>
              </a:ext>
            </a:extLst>
          </p:cNvPr>
          <p:cNvSpPr>
            <a:spLocks noGrp="1"/>
          </p:cNvSpPr>
          <p:nvPr>
            <p:ph type="title"/>
          </p:nvPr>
        </p:nvSpPr>
        <p:spPr/>
        <p:txBody>
          <a:bodyPr>
            <a:normAutofit/>
          </a:bodyPr>
          <a:lstStyle/>
          <a:p>
            <a:r>
              <a:rPr lang="en-US" sz="4000" b="1" i="1" dirty="0"/>
              <a:t>Kidney Biopsy-Related Complications in Hospitalized Patients with Acute Kidney Injury</a:t>
            </a:r>
          </a:p>
        </p:txBody>
      </p:sp>
      <p:sp>
        <p:nvSpPr>
          <p:cNvPr id="3" name="Content Placeholder 2">
            <a:extLst>
              <a:ext uri="{FF2B5EF4-FFF2-40B4-BE49-F238E27FC236}">
                <a16:creationId xmlns:a16="http://schemas.microsoft.com/office/drawing/2014/main" xmlns="" id="{51F691C1-5066-184F-A599-E6F60C385255}"/>
              </a:ext>
            </a:extLst>
          </p:cNvPr>
          <p:cNvSpPr>
            <a:spLocks noGrp="1"/>
          </p:cNvSpPr>
          <p:nvPr>
            <p:ph idx="1"/>
          </p:nvPr>
        </p:nvSpPr>
        <p:spPr/>
        <p:txBody>
          <a:bodyPr/>
          <a:lstStyle/>
          <a:p>
            <a:pPr algn="just"/>
            <a:r>
              <a:rPr lang="en-US" dirty="0" err="1"/>
              <a:t>Moledina</a:t>
            </a:r>
            <a:r>
              <a:rPr lang="en-US" dirty="0"/>
              <a:t> et al., </a:t>
            </a:r>
            <a:r>
              <a:rPr lang="en-US" i="1" dirty="0"/>
              <a:t>CJASN Oct 2018</a:t>
            </a:r>
          </a:p>
          <a:p>
            <a:pPr algn="just"/>
            <a:r>
              <a:rPr lang="en-US" dirty="0"/>
              <a:t>Rationale:  prior studies looking at the safety of renal biopsy involve stable patients in the ambulatory setting</a:t>
            </a:r>
          </a:p>
          <a:p>
            <a:pPr algn="just"/>
            <a:r>
              <a:rPr lang="en-US" dirty="0"/>
              <a:t>Retrospective study of 159 hospitalized patients at an academic medical center who underwent image-guided renal biopsy</a:t>
            </a:r>
          </a:p>
          <a:p>
            <a:pPr algn="just"/>
            <a:r>
              <a:rPr lang="en-US" dirty="0"/>
              <a:t>Outcomes: </a:t>
            </a:r>
          </a:p>
          <a:p>
            <a:pPr lvl="1" algn="just"/>
            <a:r>
              <a:rPr lang="en-US" dirty="0"/>
              <a:t>Biopsy-related bleeding requiring transfusion or angiographic intervention</a:t>
            </a:r>
          </a:p>
          <a:p>
            <a:pPr lvl="1" algn="just"/>
            <a:r>
              <a:rPr lang="en-US" dirty="0"/>
              <a:t>Hematoma on imaging</a:t>
            </a:r>
          </a:p>
          <a:p>
            <a:pPr lvl="1" algn="just"/>
            <a:r>
              <a:rPr lang="en-US" dirty="0"/>
              <a:t>Need for reimaging @ 7 days</a:t>
            </a:r>
          </a:p>
          <a:p>
            <a:pPr lvl="1" algn="just"/>
            <a:r>
              <a:rPr lang="en-US" dirty="0"/>
              <a:t>Death within 30 days</a:t>
            </a:r>
          </a:p>
          <a:p>
            <a:pPr algn="just"/>
            <a:endParaRPr lang="en-US" dirty="0"/>
          </a:p>
          <a:p>
            <a:pPr marL="0" indent="0">
              <a:buNone/>
            </a:pPr>
            <a:endParaRPr lang="en-US" dirty="0"/>
          </a:p>
        </p:txBody>
      </p:sp>
    </p:spTree>
    <p:extLst>
      <p:ext uri="{BB962C8B-B14F-4D97-AF65-F5344CB8AC3E}">
        <p14:creationId xmlns:p14="http://schemas.microsoft.com/office/powerpoint/2010/main" val="85123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F0854-4AE9-C347-AED8-FFC0A8CC828F}"/>
              </a:ext>
            </a:extLst>
          </p:cNvPr>
          <p:cNvSpPr>
            <a:spLocks noGrp="1"/>
          </p:cNvSpPr>
          <p:nvPr>
            <p:ph type="title"/>
          </p:nvPr>
        </p:nvSpPr>
        <p:spPr>
          <a:xfrm>
            <a:off x="795116" y="180128"/>
            <a:ext cx="10515600" cy="1325563"/>
          </a:xfrm>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58E3C110-04E0-4847-989F-A4C320A76420}"/>
              </a:ext>
            </a:extLst>
          </p:cNvPr>
          <p:cNvPicPr>
            <a:picLocks noGrp="1" noChangeAspect="1"/>
          </p:cNvPicPr>
          <p:nvPr>
            <p:ph idx="1"/>
          </p:nvPr>
        </p:nvPicPr>
        <p:blipFill rotWithShape="1">
          <a:blip r:embed="rId2"/>
          <a:srcRect l="1589" t="6676" r="3185" b="26669"/>
          <a:stretch/>
        </p:blipFill>
        <p:spPr>
          <a:xfrm>
            <a:off x="2400300" y="1407036"/>
            <a:ext cx="3302000" cy="5012822"/>
          </a:xfrm>
          <a:prstGeom prst="rect">
            <a:avLst/>
          </a:prstGeom>
        </p:spPr>
      </p:pic>
      <p:pic>
        <p:nvPicPr>
          <p:cNvPr id="5" name="Picture 4">
            <a:extLst>
              <a:ext uri="{FF2B5EF4-FFF2-40B4-BE49-F238E27FC236}">
                <a16:creationId xmlns:a16="http://schemas.microsoft.com/office/drawing/2014/main" xmlns="" id="{6CDAF0EC-1882-A149-A5BD-EDA85C24CB9D}"/>
              </a:ext>
            </a:extLst>
          </p:cNvPr>
          <p:cNvPicPr>
            <a:picLocks noChangeAspect="1"/>
          </p:cNvPicPr>
          <p:nvPr/>
        </p:nvPicPr>
        <p:blipFill rotWithShape="1">
          <a:blip r:embed="rId2"/>
          <a:srcRect l="3033" t="73353" r="2162" b="1298"/>
          <a:stretch/>
        </p:blipFill>
        <p:spPr>
          <a:xfrm>
            <a:off x="6896099" y="2431026"/>
            <a:ext cx="4414617" cy="2560074"/>
          </a:xfrm>
          <a:prstGeom prst="rect">
            <a:avLst/>
          </a:prstGeom>
        </p:spPr>
      </p:pic>
    </p:spTree>
    <p:extLst>
      <p:ext uri="{BB962C8B-B14F-4D97-AF65-F5344CB8AC3E}">
        <p14:creationId xmlns:p14="http://schemas.microsoft.com/office/powerpoint/2010/main" val="1556971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9D292-2196-1642-A035-F128F7C3327C}"/>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65DCA259-A2B3-454D-A8D6-02669375897C}"/>
              </a:ext>
            </a:extLst>
          </p:cNvPr>
          <p:cNvPicPr>
            <a:picLocks noGrp="1" noChangeAspect="1"/>
          </p:cNvPicPr>
          <p:nvPr>
            <p:ph idx="1"/>
          </p:nvPr>
        </p:nvPicPr>
        <p:blipFill rotWithShape="1">
          <a:blip r:embed="rId3"/>
          <a:srcRect l="1385" t="1778"/>
          <a:stretch/>
        </p:blipFill>
        <p:spPr>
          <a:xfrm>
            <a:off x="3086100" y="1473200"/>
            <a:ext cx="5880100" cy="4867862"/>
          </a:xfrm>
          <a:prstGeom prst="rect">
            <a:avLst/>
          </a:prstGeom>
        </p:spPr>
      </p:pic>
    </p:spTree>
    <p:extLst>
      <p:ext uri="{BB962C8B-B14F-4D97-AF65-F5344CB8AC3E}">
        <p14:creationId xmlns:p14="http://schemas.microsoft.com/office/powerpoint/2010/main" val="932535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98E785-8AAA-774E-9D7E-DCFFD4B8E3AC}"/>
              </a:ext>
            </a:extLst>
          </p:cNvPr>
          <p:cNvSpPr>
            <a:spLocks noGrp="1"/>
          </p:cNvSpPr>
          <p:nvPr>
            <p:ph type="title"/>
          </p:nvPr>
        </p:nvSpPr>
        <p:spPr>
          <a:xfrm>
            <a:off x="838200" y="365125"/>
            <a:ext cx="10515600" cy="1235075"/>
          </a:xfrm>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3F2D2D60-191B-EB44-9989-E87E43D0DDAB}"/>
              </a:ext>
            </a:extLst>
          </p:cNvPr>
          <p:cNvPicPr>
            <a:picLocks noGrp="1" noChangeAspect="1"/>
          </p:cNvPicPr>
          <p:nvPr>
            <p:ph idx="1"/>
          </p:nvPr>
        </p:nvPicPr>
        <p:blipFill rotWithShape="1">
          <a:blip r:embed="rId2"/>
          <a:srcRect t="6065" r="947"/>
          <a:stretch/>
        </p:blipFill>
        <p:spPr>
          <a:xfrm>
            <a:off x="838200" y="2095500"/>
            <a:ext cx="10672023" cy="1892300"/>
          </a:xfrm>
          <a:prstGeom prst="rect">
            <a:avLst/>
          </a:prstGeom>
        </p:spPr>
      </p:pic>
    </p:spTree>
    <p:extLst>
      <p:ext uri="{BB962C8B-B14F-4D97-AF65-F5344CB8AC3E}">
        <p14:creationId xmlns:p14="http://schemas.microsoft.com/office/powerpoint/2010/main" val="809535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38A07-D72A-4042-A821-E6817F0635C4}"/>
              </a:ext>
            </a:extLst>
          </p:cNvPr>
          <p:cNvSpPr>
            <a:spLocks noGrp="1"/>
          </p:cNvSpPr>
          <p:nvPr>
            <p:ph type="title"/>
          </p:nvPr>
        </p:nvSpPr>
        <p:spPr/>
        <p:txBody>
          <a:bodyPr>
            <a:normAutofit/>
          </a:bodyPr>
          <a:lstStyle/>
          <a:p>
            <a:r>
              <a:rPr lang="en-US" sz="4000" b="1" i="1" dirty="0"/>
              <a:t>Case Presentation cont’d</a:t>
            </a:r>
          </a:p>
        </p:txBody>
      </p:sp>
      <p:sp>
        <p:nvSpPr>
          <p:cNvPr id="3" name="Content Placeholder 2">
            <a:extLst>
              <a:ext uri="{FF2B5EF4-FFF2-40B4-BE49-F238E27FC236}">
                <a16:creationId xmlns:a16="http://schemas.microsoft.com/office/drawing/2014/main" xmlns="" id="{FD6CD418-409B-D444-9443-C719A4E704B3}"/>
              </a:ext>
            </a:extLst>
          </p:cNvPr>
          <p:cNvSpPr>
            <a:spLocks noGrp="1"/>
          </p:cNvSpPr>
          <p:nvPr>
            <p:ph idx="1"/>
          </p:nvPr>
        </p:nvSpPr>
        <p:spPr/>
        <p:txBody>
          <a:bodyPr/>
          <a:lstStyle/>
          <a:p>
            <a:pPr algn="just"/>
            <a:r>
              <a:rPr lang="en-US" dirty="0"/>
              <a:t>The patient’s serum Cr peaked at 7.4 mg/dL and she was oliguric.  </a:t>
            </a:r>
          </a:p>
          <a:p>
            <a:pPr algn="just"/>
            <a:endParaRPr lang="en-US" dirty="0"/>
          </a:p>
          <a:p>
            <a:pPr algn="just"/>
            <a:r>
              <a:rPr lang="en-US" dirty="0"/>
              <a:t>A renal biopsy was performed showing:  </a:t>
            </a:r>
          </a:p>
          <a:p>
            <a:pPr lvl="1" algn="just"/>
            <a:r>
              <a:rPr lang="en-US" dirty="0"/>
              <a:t>Global glomerulosclerosis</a:t>
            </a:r>
          </a:p>
          <a:p>
            <a:pPr lvl="1" algn="just"/>
            <a:r>
              <a:rPr lang="en-US" dirty="0"/>
              <a:t>Tubular necrosis and atrophy</a:t>
            </a:r>
          </a:p>
          <a:p>
            <a:pPr lvl="1" algn="just"/>
            <a:r>
              <a:rPr lang="en-US" dirty="0"/>
              <a:t>Mild interstitial infiltration with inflammatory cells</a:t>
            </a:r>
          </a:p>
          <a:p>
            <a:pPr algn="just"/>
            <a:endParaRPr lang="en-US" dirty="0"/>
          </a:p>
          <a:p>
            <a:pPr algn="just"/>
            <a:r>
              <a:rPr lang="en-US" dirty="0"/>
              <a:t>The patient was started on acute hemodialysis via tunneled dialysis catheter due to volume overload and altered mental status.</a:t>
            </a:r>
          </a:p>
        </p:txBody>
      </p:sp>
    </p:spTree>
    <p:extLst>
      <p:ext uri="{BB962C8B-B14F-4D97-AF65-F5344CB8AC3E}">
        <p14:creationId xmlns:p14="http://schemas.microsoft.com/office/powerpoint/2010/main" val="315442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EB3CC-A521-D943-83F0-C06D6111065E}"/>
              </a:ext>
            </a:extLst>
          </p:cNvPr>
          <p:cNvSpPr>
            <a:spLocks noGrp="1"/>
          </p:cNvSpPr>
          <p:nvPr>
            <p:ph type="title"/>
          </p:nvPr>
        </p:nvSpPr>
        <p:spPr>
          <a:xfrm>
            <a:off x="952500" y="2486025"/>
            <a:ext cx="10769600" cy="1325563"/>
          </a:xfrm>
        </p:spPr>
        <p:txBody>
          <a:bodyPr>
            <a:normAutofit/>
          </a:bodyPr>
          <a:lstStyle/>
          <a:p>
            <a:r>
              <a:rPr lang="en-US" sz="4000" b="1" i="1" dirty="0"/>
              <a:t>What is the role to treat acute interstitial nephritis?</a:t>
            </a:r>
          </a:p>
        </p:txBody>
      </p:sp>
    </p:spTree>
    <p:extLst>
      <p:ext uri="{BB962C8B-B14F-4D97-AF65-F5344CB8AC3E}">
        <p14:creationId xmlns:p14="http://schemas.microsoft.com/office/powerpoint/2010/main" val="1317279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76F18-C8A8-274B-B23A-354E8C90ECB2}"/>
              </a:ext>
            </a:extLst>
          </p:cNvPr>
          <p:cNvSpPr>
            <a:spLocks noGrp="1"/>
          </p:cNvSpPr>
          <p:nvPr>
            <p:ph type="title"/>
          </p:nvPr>
        </p:nvSpPr>
        <p:spPr/>
        <p:txBody>
          <a:bodyPr>
            <a:normAutofit/>
          </a:bodyPr>
          <a:lstStyle/>
          <a:p>
            <a:r>
              <a:rPr lang="en-US" sz="4000" b="1" i="1" dirty="0"/>
              <a:t>Duration of Treatment with Corticosteroids and Recovery of Kidney Function in AIN</a:t>
            </a:r>
          </a:p>
        </p:txBody>
      </p:sp>
      <p:sp>
        <p:nvSpPr>
          <p:cNvPr id="3" name="Content Placeholder 2">
            <a:extLst>
              <a:ext uri="{FF2B5EF4-FFF2-40B4-BE49-F238E27FC236}">
                <a16:creationId xmlns:a16="http://schemas.microsoft.com/office/drawing/2014/main" xmlns="" id="{356759E7-2BAD-FA43-98C0-9C9C53BAAB47}"/>
              </a:ext>
            </a:extLst>
          </p:cNvPr>
          <p:cNvSpPr>
            <a:spLocks noGrp="1"/>
          </p:cNvSpPr>
          <p:nvPr>
            <p:ph idx="1"/>
          </p:nvPr>
        </p:nvSpPr>
        <p:spPr>
          <a:xfrm>
            <a:off x="850900" y="1825625"/>
            <a:ext cx="10515600" cy="4351338"/>
          </a:xfrm>
        </p:spPr>
        <p:txBody>
          <a:bodyPr/>
          <a:lstStyle/>
          <a:p>
            <a:pPr algn="just"/>
            <a:r>
              <a:rPr lang="en-US" dirty="0"/>
              <a:t>Fernandez-Juarez et al.  </a:t>
            </a:r>
            <a:r>
              <a:rPr lang="en-US" i="1" dirty="0"/>
              <a:t>CJASN November 2018</a:t>
            </a:r>
          </a:p>
          <a:p>
            <a:pPr algn="just"/>
            <a:r>
              <a:rPr lang="en-US" dirty="0"/>
              <a:t>Rationale:  Acute interstitial nephritis is 3</a:t>
            </a:r>
            <a:r>
              <a:rPr lang="en-US" baseline="30000" dirty="0"/>
              <a:t>rd</a:t>
            </a:r>
            <a:r>
              <a:rPr lang="en-US" dirty="0"/>
              <a:t> most common cause of AKI.  Increasing prevalence in biopsies, likely due to medications.  No studies on the dose and duration of steroid treatment.</a:t>
            </a:r>
          </a:p>
          <a:p>
            <a:pPr algn="just"/>
            <a:r>
              <a:rPr lang="en-US" dirty="0"/>
              <a:t>Multicenter, retrospective study of biopsy-proven drug-induced AIN treated with steroids.  </a:t>
            </a:r>
          </a:p>
          <a:p>
            <a:pPr algn="just"/>
            <a:r>
              <a:rPr lang="en-US" dirty="0"/>
              <a:t>Outcome:  serum Cr at 6 months relative to baseline</a:t>
            </a:r>
          </a:p>
          <a:p>
            <a:pPr lvl="1" algn="just"/>
            <a:r>
              <a:rPr lang="en-US" dirty="0"/>
              <a:t>1</a:t>
            </a:r>
            <a:r>
              <a:rPr lang="en-US" baseline="30000" dirty="0"/>
              <a:t>st</a:t>
            </a:r>
            <a:r>
              <a:rPr lang="en-US" dirty="0"/>
              <a:t> </a:t>
            </a:r>
            <a:r>
              <a:rPr lang="en-US" dirty="0" err="1"/>
              <a:t>tertile</a:t>
            </a:r>
            <a:r>
              <a:rPr lang="en-US" dirty="0"/>
              <a:t>:  serum Cr exceeds baseline by &lt;25%</a:t>
            </a:r>
          </a:p>
          <a:p>
            <a:pPr lvl="1" algn="just"/>
            <a:r>
              <a:rPr lang="en-US" dirty="0"/>
              <a:t>2</a:t>
            </a:r>
            <a:r>
              <a:rPr lang="en-US" baseline="30000" dirty="0"/>
              <a:t>nd</a:t>
            </a:r>
            <a:r>
              <a:rPr lang="en-US" dirty="0"/>
              <a:t> </a:t>
            </a:r>
            <a:r>
              <a:rPr lang="en-US" dirty="0" err="1"/>
              <a:t>tertile</a:t>
            </a:r>
            <a:r>
              <a:rPr lang="en-US" dirty="0"/>
              <a:t>:  serum Cr exceeds baseline by 25 – 75%</a:t>
            </a:r>
          </a:p>
          <a:p>
            <a:pPr lvl="1" algn="just"/>
            <a:r>
              <a:rPr lang="en-US" dirty="0"/>
              <a:t>3</a:t>
            </a:r>
            <a:r>
              <a:rPr lang="en-US" baseline="30000" dirty="0"/>
              <a:t>rd</a:t>
            </a:r>
            <a:r>
              <a:rPr lang="en-US" dirty="0"/>
              <a:t> </a:t>
            </a:r>
            <a:r>
              <a:rPr lang="en-US" dirty="0" err="1"/>
              <a:t>tertile</a:t>
            </a:r>
            <a:r>
              <a:rPr lang="en-US" dirty="0"/>
              <a:t>:  serum Cr exceeds baseline by &gt; 75%</a:t>
            </a:r>
          </a:p>
          <a:p>
            <a:pPr lvl="1" algn="just"/>
            <a:endParaRPr lang="en-US" dirty="0"/>
          </a:p>
          <a:p>
            <a:pPr algn="just"/>
            <a:endParaRPr lang="en-US" dirty="0"/>
          </a:p>
        </p:txBody>
      </p:sp>
    </p:spTree>
    <p:extLst>
      <p:ext uri="{BB962C8B-B14F-4D97-AF65-F5344CB8AC3E}">
        <p14:creationId xmlns:p14="http://schemas.microsoft.com/office/powerpoint/2010/main" val="2567729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D6C9F7-AA76-E544-A02B-461EE43D7C63}"/>
              </a:ext>
            </a:extLst>
          </p:cNvPr>
          <p:cNvSpPr>
            <a:spLocks noGrp="1"/>
          </p:cNvSpPr>
          <p:nvPr>
            <p:ph type="title"/>
          </p:nvPr>
        </p:nvSpPr>
        <p:spPr/>
        <p:txBody>
          <a:bodyPr>
            <a:normAutofit/>
          </a:bodyPr>
          <a:lstStyle/>
          <a:p>
            <a:r>
              <a:rPr lang="en-US" sz="4000" b="1" i="1" dirty="0"/>
              <a:t>Results</a:t>
            </a:r>
          </a:p>
        </p:txBody>
      </p:sp>
      <p:pic>
        <p:nvPicPr>
          <p:cNvPr id="12" name="Picture 11">
            <a:extLst>
              <a:ext uri="{FF2B5EF4-FFF2-40B4-BE49-F238E27FC236}">
                <a16:creationId xmlns:a16="http://schemas.microsoft.com/office/drawing/2014/main" xmlns="" id="{D98FF88F-F0C4-EC4F-A13F-D3CAC547B9DA}"/>
              </a:ext>
            </a:extLst>
          </p:cNvPr>
          <p:cNvPicPr>
            <a:picLocks noChangeAspect="1"/>
          </p:cNvPicPr>
          <p:nvPr/>
        </p:nvPicPr>
        <p:blipFill>
          <a:blip r:embed="rId3"/>
          <a:stretch>
            <a:fillRect/>
          </a:stretch>
        </p:blipFill>
        <p:spPr>
          <a:xfrm>
            <a:off x="1206500" y="1517650"/>
            <a:ext cx="10147300" cy="4210050"/>
          </a:xfrm>
          <a:prstGeom prst="rect">
            <a:avLst/>
          </a:prstGeom>
        </p:spPr>
      </p:pic>
      <p:cxnSp>
        <p:nvCxnSpPr>
          <p:cNvPr id="15" name="Straight Connector 14">
            <a:extLst>
              <a:ext uri="{FF2B5EF4-FFF2-40B4-BE49-F238E27FC236}">
                <a16:creationId xmlns:a16="http://schemas.microsoft.com/office/drawing/2014/main" xmlns="" id="{BBE0F358-5F00-7146-88C3-BF3EF3CD4F95}"/>
              </a:ext>
            </a:extLst>
          </p:cNvPr>
          <p:cNvCxnSpPr/>
          <p:nvPr/>
        </p:nvCxnSpPr>
        <p:spPr>
          <a:xfrm>
            <a:off x="1384300" y="3759200"/>
            <a:ext cx="9969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E5717828-1319-F14E-9670-A0F91CCADA3F}"/>
              </a:ext>
            </a:extLst>
          </p:cNvPr>
          <p:cNvCxnSpPr/>
          <p:nvPr/>
        </p:nvCxnSpPr>
        <p:spPr>
          <a:xfrm>
            <a:off x="1384300" y="2590800"/>
            <a:ext cx="9969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89301255-E869-B84B-9447-E8EFE382FBBA}"/>
              </a:ext>
            </a:extLst>
          </p:cNvPr>
          <p:cNvCxnSpPr/>
          <p:nvPr/>
        </p:nvCxnSpPr>
        <p:spPr>
          <a:xfrm>
            <a:off x="1206500" y="5486400"/>
            <a:ext cx="99695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843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4D1472-4ECF-0745-98BE-F16767B07332}"/>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96C160A9-F0B0-184D-A6C2-0C4F81D16E02}"/>
              </a:ext>
            </a:extLst>
          </p:cNvPr>
          <p:cNvPicPr>
            <a:picLocks noGrp="1" noChangeAspect="1"/>
          </p:cNvPicPr>
          <p:nvPr>
            <p:ph idx="1"/>
          </p:nvPr>
        </p:nvPicPr>
        <p:blipFill>
          <a:blip r:embed="rId2"/>
          <a:stretch>
            <a:fillRect/>
          </a:stretch>
        </p:blipFill>
        <p:spPr>
          <a:xfrm>
            <a:off x="1581150" y="1778794"/>
            <a:ext cx="9825700" cy="2945606"/>
          </a:xfrm>
          <a:prstGeom prst="rect">
            <a:avLst/>
          </a:prstGeom>
        </p:spPr>
      </p:pic>
      <p:pic>
        <p:nvPicPr>
          <p:cNvPr id="5" name="Picture 4">
            <a:extLst>
              <a:ext uri="{FF2B5EF4-FFF2-40B4-BE49-F238E27FC236}">
                <a16:creationId xmlns:a16="http://schemas.microsoft.com/office/drawing/2014/main" xmlns="" id="{385B1D31-7EFD-5841-8113-3A9FE9226D76}"/>
              </a:ext>
            </a:extLst>
          </p:cNvPr>
          <p:cNvPicPr>
            <a:picLocks noChangeAspect="1"/>
          </p:cNvPicPr>
          <p:nvPr/>
        </p:nvPicPr>
        <p:blipFill>
          <a:blip r:embed="rId3"/>
          <a:stretch>
            <a:fillRect/>
          </a:stretch>
        </p:blipFill>
        <p:spPr>
          <a:xfrm>
            <a:off x="1581149" y="1423193"/>
            <a:ext cx="9888817" cy="589121"/>
          </a:xfrm>
          <a:prstGeom prst="rect">
            <a:avLst/>
          </a:prstGeom>
        </p:spPr>
      </p:pic>
    </p:spTree>
    <p:extLst>
      <p:ext uri="{BB962C8B-B14F-4D97-AF65-F5344CB8AC3E}">
        <p14:creationId xmlns:p14="http://schemas.microsoft.com/office/powerpoint/2010/main" val="2304803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58E786-56E9-DB41-A6AE-F353F1095200}"/>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C9AFBFC7-B9AB-2744-9765-1DDD563544DB}"/>
              </a:ext>
            </a:extLst>
          </p:cNvPr>
          <p:cNvPicPr>
            <a:picLocks noGrp="1" noChangeAspect="1"/>
          </p:cNvPicPr>
          <p:nvPr>
            <p:ph idx="1"/>
          </p:nvPr>
        </p:nvPicPr>
        <p:blipFill>
          <a:blip r:embed="rId2"/>
          <a:stretch>
            <a:fillRect/>
          </a:stretch>
        </p:blipFill>
        <p:spPr>
          <a:xfrm>
            <a:off x="2146300" y="1115547"/>
            <a:ext cx="8394700" cy="5377328"/>
          </a:xfrm>
          <a:prstGeom prst="rect">
            <a:avLst/>
          </a:prstGeom>
        </p:spPr>
      </p:pic>
    </p:spTree>
    <p:extLst>
      <p:ext uri="{BB962C8B-B14F-4D97-AF65-F5344CB8AC3E}">
        <p14:creationId xmlns:p14="http://schemas.microsoft.com/office/powerpoint/2010/main" val="2781068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B1A48D-447E-8347-B040-658C9DB57513}"/>
              </a:ext>
            </a:extLst>
          </p:cNvPr>
          <p:cNvSpPr>
            <a:spLocks noGrp="1"/>
          </p:cNvSpPr>
          <p:nvPr>
            <p:ph type="title"/>
          </p:nvPr>
        </p:nvSpPr>
        <p:spPr/>
        <p:txBody>
          <a:bodyPr/>
          <a:lstStyle/>
          <a:p>
            <a:r>
              <a:rPr lang="en-US" b="1" i="1" dirty="0"/>
              <a:t>Case Presentation</a:t>
            </a:r>
            <a:r>
              <a:rPr lang="en-US" b="1" dirty="0"/>
              <a:t> </a:t>
            </a:r>
          </a:p>
        </p:txBody>
      </p:sp>
      <p:sp>
        <p:nvSpPr>
          <p:cNvPr id="3" name="Content Placeholder 2">
            <a:extLst>
              <a:ext uri="{FF2B5EF4-FFF2-40B4-BE49-F238E27FC236}">
                <a16:creationId xmlns:a16="http://schemas.microsoft.com/office/drawing/2014/main" xmlns="" id="{5ACFCD77-9A65-7741-A276-556FF127AA48}"/>
              </a:ext>
            </a:extLst>
          </p:cNvPr>
          <p:cNvSpPr>
            <a:spLocks noGrp="1"/>
          </p:cNvSpPr>
          <p:nvPr>
            <p:ph idx="1"/>
          </p:nvPr>
        </p:nvSpPr>
        <p:spPr>
          <a:xfrm>
            <a:off x="838200" y="1451595"/>
            <a:ext cx="10515600" cy="4788430"/>
          </a:xfrm>
        </p:spPr>
        <p:txBody>
          <a:bodyPr/>
          <a:lstStyle/>
          <a:p>
            <a:pPr marL="0" indent="0" algn="just">
              <a:buNone/>
            </a:pPr>
            <a:r>
              <a:rPr lang="en-US" dirty="0"/>
              <a:t>A 70-year-old female with hypertension, diabetes mellitus and seronegative rheumatoid arthritis is admitted with generalized weakness and fever.  She complained of right hand swelling and pain.  She denied cough or dyspnea.  She was intermittently confused.  </a:t>
            </a:r>
          </a:p>
          <a:p>
            <a:pPr marL="0" indent="0" algn="just">
              <a:buNone/>
            </a:pPr>
            <a:r>
              <a:rPr lang="en-US" dirty="0"/>
              <a:t>On exam, temp 40.2, BP 80/50, pulse 110, </a:t>
            </a:r>
            <a:r>
              <a:rPr lang="en-US" dirty="0" err="1"/>
              <a:t>resp</a:t>
            </a:r>
            <a:r>
              <a:rPr lang="en-US" dirty="0"/>
              <a:t> 16, 94% O2 sat room air</a:t>
            </a:r>
          </a:p>
          <a:p>
            <a:pPr marL="0" indent="0" algn="just">
              <a:buNone/>
            </a:pPr>
            <a:r>
              <a:rPr lang="en-US" dirty="0"/>
              <a:t>Lungs were clear to auscultation</a:t>
            </a:r>
          </a:p>
          <a:p>
            <a:pPr marL="0" indent="0" algn="just">
              <a:buNone/>
            </a:pPr>
            <a:r>
              <a:rPr lang="en-US" dirty="0"/>
              <a:t>Her right wrist was warm and tender to palpation, with evidence of synovitis</a:t>
            </a:r>
          </a:p>
          <a:p>
            <a:pPr marL="0" indent="0" algn="just">
              <a:buNone/>
            </a:pPr>
            <a:r>
              <a:rPr lang="en-US" dirty="0"/>
              <a:t>Neurologic exam was </a:t>
            </a:r>
            <a:r>
              <a:rPr lang="en-US" dirty="0" err="1"/>
              <a:t>nonfocal</a:t>
            </a:r>
            <a:r>
              <a:rPr lang="en-US" dirty="0"/>
              <a:t>, she is alert and oriented to self.  </a:t>
            </a:r>
          </a:p>
        </p:txBody>
      </p:sp>
    </p:spTree>
    <p:extLst>
      <p:ext uri="{BB962C8B-B14F-4D97-AF65-F5344CB8AC3E}">
        <p14:creationId xmlns:p14="http://schemas.microsoft.com/office/powerpoint/2010/main" val="3090958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11368-554C-3549-820E-8EB7286D1779}"/>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92382054-63C6-BD46-A62B-3135E59BF081}"/>
              </a:ext>
            </a:extLst>
          </p:cNvPr>
          <p:cNvPicPr>
            <a:picLocks noGrp="1" noChangeAspect="1"/>
          </p:cNvPicPr>
          <p:nvPr>
            <p:ph idx="1"/>
          </p:nvPr>
        </p:nvPicPr>
        <p:blipFill>
          <a:blip r:embed="rId3"/>
          <a:stretch>
            <a:fillRect/>
          </a:stretch>
        </p:blipFill>
        <p:spPr>
          <a:xfrm>
            <a:off x="1187449" y="1867694"/>
            <a:ext cx="9871023" cy="3593306"/>
          </a:xfrm>
          <a:prstGeom prst="rect">
            <a:avLst/>
          </a:prstGeom>
        </p:spPr>
      </p:pic>
    </p:spTree>
    <p:extLst>
      <p:ext uri="{BB962C8B-B14F-4D97-AF65-F5344CB8AC3E}">
        <p14:creationId xmlns:p14="http://schemas.microsoft.com/office/powerpoint/2010/main" val="1355599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B674C-4740-174A-8557-34CF94342C67}"/>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AAB7C523-A6F3-E941-9D13-7AD6D52B39F4}"/>
              </a:ext>
            </a:extLst>
          </p:cNvPr>
          <p:cNvPicPr>
            <a:picLocks noGrp="1" noChangeAspect="1"/>
          </p:cNvPicPr>
          <p:nvPr>
            <p:ph idx="1"/>
          </p:nvPr>
        </p:nvPicPr>
        <p:blipFill>
          <a:blip r:embed="rId2"/>
          <a:stretch>
            <a:fillRect/>
          </a:stretch>
        </p:blipFill>
        <p:spPr>
          <a:xfrm>
            <a:off x="2911475" y="1109829"/>
            <a:ext cx="6369050" cy="5383046"/>
          </a:xfrm>
          <a:prstGeom prst="rect">
            <a:avLst/>
          </a:prstGeom>
        </p:spPr>
      </p:pic>
    </p:spTree>
    <p:extLst>
      <p:ext uri="{BB962C8B-B14F-4D97-AF65-F5344CB8AC3E}">
        <p14:creationId xmlns:p14="http://schemas.microsoft.com/office/powerpoint/2010/main" val="2061674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9F551-DDBB-A540-9AC0-139254FB7447}"/>
              </a:ext>
            </a:extLst>
          </p:cNvPr>
          <p:cNvSpPr>
            <a:spLocks noGrp="1"/>
          </p:cNvSpPr>
          <p:nvPr>
            <p:ph type="title"/>
          </p:nvPr>
        </p:nvSpPr>
        <p:spPr/>
        <p:txBody>
          <a:bodyPr>
            <a:normAutofit/>
          </a:bodyPr>
          <a:lstStyle/>
          <a:p>
            <a:r>
              <a:rPr lang="en-US" sz="4000" b="1" i="1" dirty="0"/>
              <a:t>Results</a:t>
            </a:r>
          </a:p>
        </p:txBody>
      </p:sp>
      <p:pic>
        <p:nvPicPr>
          <p:cNvPr id="4" name="Content Placeholder 3">
            <a:extLst>
              <a:ext uri="{FF2B5EF4-FFF2-40B4-BE49-F238E27FC236}">
                <a16:creationId xmlns:a16="http://schemas.microsoft.com/office/drawing/2014/main" xmlns="" id="{A0190111-C53B-544C-90FE-07D65152127D}"/>
              </a:ext>
            </a:extLst>
          </p:cNvPr>
          <p:cNvPicPr>
            <a:picLocks noGrp="1" noChangeAspect="1"/>
          </p:cNvPicPr>
          <p:nvPr>
            <p:ph idx="1"/>
          </p:nvPr>
        </p:nvPicPr>
        <p:blipFill>
          <a:blip r:embed="rId3"/>
          <a:stretch>
            <a:fillRect/>
          </a:stretch>
        </p:blipFill>
        <p:spPr>
          <a:xfrm>
            <a:off x="1003300" y="1486297"/>
            <a:ext cx="10517392" cy="3885406"/>
          </a:xfrm>
          <a:prstGeom prst="rect">
            <a:avLst/>
          </a:prstGeom>
        </p:spPr>
      </p:pic>
    </p:spTree>
    <p:extLst>
      <p:ext uri="{BB962C8B-B14F-4D97-AF65-F5344CB8AC3E}">
        <p14:creationId xmlns:p14="http://schemas.microsoft.com/office/powerpoint/2010/main" val="1555275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BDC33-C14F-C743-8691-9AAAF2E4444C}"/>
              </a:ext>
            </a:extLst>
          </p:cNvPr>
          <p:cNvSpPr>
            <a:spLocks noGrp="1"/>
          </p:cNvSpPr>
          <p:nvPr>
            <p:ph type="title"/>
          </p:nvPr>
        </p:nvSpPr>
        <p:spPr>
          <a:xfrm>
            <a:off x="838200" y="235234"/>
            <a:ext cx="10515600" cy="1325563"/>
          </a:xfrm>
        </p:spPr>
        <p:txBody>
          <a:bodyPr>
            <a:normAutofit/>
          </a:bodyPr>
          <a:lstStyle/>
          <a:p>
            <a:r>
              <a:rPr lang="en-US" sz="4000" b="1" i="1" dirty="0"/>
              <a:t>Legionnaire’s disease and interstitial nephritis</a:t>
            </a:r>
          </a:p>
        </p:txBody>
      </p:sp>
      <p:pic>
        <p:nvPicPr>
          <p:cNvPr id="4" name="Content Placeholder 3">
            <a:extLst>
              <a:ext uri="{FF2B5EF4-FFF2-40B4-BE49-F238E27FC236}">
                <a16:creationId xmlns:a16="http://schemas.microsoft.com/office/drawing/2014/main" xmlns="" id="{CDF2D959-1D5D-A04A-B3B3-90CEEB04C248}"/>
              </a:ext>
            </a:extLst>
          </p:cNvPr>
          <p:cNvPicPr>
            <a:picLocks noGrp="1" noChangeAspect="1"/>
          </p:cNvPicPr>
          <p:nvPr>
            <p:ph idx="1"/>
          </p:nvPr>
        </p:nvPicPr>
        <p:blipFill>
          <a:blip r:embed="rId3"/>
          <a:stretch>
            <a:fillRect/>
          </a:stretch>
        </p:blipFill>
        <p:spPr>
          <a:xfrm>
            <a:off x="838200" y="1394279"/>
            <a:ext cx="6426200" cy="3203121"/>
          </a:xfrm>
          <a:prstGeom prst="rect">
            <a:avLst/>
          </a:prstGeom>
        </p:spPr>
      </p:pic>
      <p:pic>
        <p:nvPicPr>
          <p:cNvPr id="5" name="Picture 4">
            <a:extLst>
              <a:ext uri="{FF2B5EF4-FFF2-40B4-BE49-F238E27FC236}">
                <a16:creationId xmlns:a16="http://schemas.microsoft.com/office/drawing/2014/main" xmlns="" id="{8206C168-38F8-B443-AF70-B525812876FD}"/>
              </a:ext>
            </a:extLst>
          </p:cNvPr>
          <p:cNvPicPr>
            <a:picLocks noChangeAspect="1"/>
          </p:cNvPicPr>
          <p:nvPr/>
        </p:nvPicPr>
        <p:blipFill>
          <a:blip r:embed="rId4"/>
          <a:stretch>
            <a:fillRect/>
          </a:stretch>
        </p:blipFill>
        <p:spPr>
          <a:xfrm>
            <a:off x="7378700" y="1397000"/>
            <a:ext cx="4140200" cy="1955800"/>
          </a:xfrm>
          <a:prstGeom prst="rect">
            <a:avLst/>
          </a:prstGeom>
        </p:spPr>
      </p:pic>
      <p:sp>
        <p:nvSpPr>
          <p:cNvPr id="6" name="TextBox 5">
            <a:extLst>
              <a:ext uri="{FF2B5EF4-FFF2-40B4-BE49-F238E27FC236}">
                <a16:creationId xmlns:a16="http://schemas.microsoft.com/office/drawing/2014/main" xmlns="" id="{7ADC84C6-936D-9144-B41A-E560EE9F291A}"/>
              </a:ext>
            </a:extLst>
          </p:cNvPr>
          <p:cNvSpPr txBox="1"/>
          <p:nvPr/>
        </p:nvSpPr>
        <p:spPr>
          <a:xfrm>
            <a:off x="838200" y="4980223"/>
            <a:ext cx="10820400"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Infections account for 4 – 10% of cases of acute interstitial nephritis</a:t>
            </a:r>
          </a:p>
          <a:p>
            <a:pPr marL="342900" indent="-342900" algn="just">
              <a:buFont typeface="Arial" panose="020B0604020202020204" pitchFamily="34" charset="0"/>
              <a:buChar char="•"/>
            </a:pPr>
            <a:r>
              <a:rPr lang="en-US" sz="2400" dirty="0"/>
              <a:t>Several case reports of AIN in patients diagnosed with Legionella pneumonia</a:t>
            </a:r>
          </a:p>
          <a:p>
            <a:pPr marL="342900" indent="-342900" algn="just">
              <a:buFont typeface="Arial" panose="020B0604020202020204" pitchFamily="34" charset="0"/>
              <a:buChar char="•"/>
            </a:pPr>
            <a:r>
              <a:rPr lang="en-US" sz="2400" dirty="0"/>
              <a:t>May present with severe acute kidney injury requiring short term RRT, responsive to steroid therapy</a:t>
            </a:r>
          </a:p>
        </p:txBody>
      </p:sp>
    </p:spTree>
    <p:extLst>
      <p:ext uri="{BB962C8B-B14F-4D97-AF65-F5344CB8AC3E}">
        <p14:creationId xmlns:p14="http://schemas.microsoft.com/office/powerpoint/2010/main" val="27343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D083E8-8661-E14B-B21B-A107D7C0A917}"/>
              </a:ext>
            </a:extLst>
          </p:cNvPr>
          <p:cNvSpPr>
            <a:spLocks noGrp="1"/>
          </p:cNvSpPr>
          <p:nvPr>
            <p:ph type="title"/>
          </p:nvPr>
        </p:nvSpPr>
        <p:spPr/>
        <p:txBody>
          <a:bodyPr>
            <a:normAutofit/>
          </a:bodyPr>
          <a:lstStyle/>
          <a:p>
            <a:r>
              <a:rPr lang="en-US" sz="4000" b="1" i="1" dirty="0"/>
              <a:t>Algorithm for management of drug-induced AIN</a:t>
            </a:r>
          </a:p>
        </p:txBody>
      </p:sp>
      <p:pic>
        <p:nvPicPr>
          <p:cNvPr id="4" name="Content Placeholder 3">
            <a:extLst>
              <a:ext uri="{FF2B5EF4-FFF2-40B4-BE49-F238E27FC236}">
                <a16:creationId xmlns:a16="http://schemas.microsoft.com/office/drawing/2014/main" xmlns="" id="{D6395A0F-7735-FA49-B67E-DD2A317D4187}"/>
              </a:ext>
            </a:extLst>
          </p:cNvPr>
          <p:cNvPicPr>
            <a:picLocks noGrp="1" noChangeAspect="1"/>
          </p:cNvPicPr>
          <p:nvPr>
            <p:ph idx="1"/>
          </p:nvPr>
        </p:nvPicPr>
        <p:blipFill>
          <a:blip r:embed="rId2"/>
          <a:stretch>
            <a:fillRect/>
          </a:stretch>
        </p:blipFill>
        <p:spPr>
          <a:xfrm>
            <a:off x="3515669" y="1253330"/>
            <a:ext cx="5835011" cy="4944269"/>
          </a:xfrm>
          <a:prstGeom prst="rect">
            <a:avLst/>
          </a:prstGeom>
        </p:spPr>
      </p:pic>
      <p:sp>
        <p:nvSpPr>
          <p:cNvPr id="5" name="TextBox 4">
            <a:extLst>
              <a:ext uri="{FF2B5EF4-FFF2-40B4-BE49-F238E27FC236}">
                <a16:creationId xmlns:a16="http://schemas.microsoft.com/office/drawing/2014/main" xmlns="" id="{1F61EBDE-5143-7A4A-8D8A-D15F042C4D90}"/>
              </a:ext>
            </a:extLst>
          </p:cNvPr>
          <p:cNvSpPr txBox="1"/>
          <p:nvPr/>
        </p:nvSpPr>
        <p:spPr>
          <a:xfrm>
            <a:off x="9363380" y="6308209"/>
            <a:ext cx="1696875" cy="369332"/>
          </a:xfrm>
          <a:prstGeom prst="rect">
            <a:avLst/>
          </a:prstGeom>
          <a:noFill/>
        </p:spPr>
        <p:txBody>
          <a:bodyPr wrap="none" rtlCol="0">
            <a:spAutoFit/>
          </a:bodyPr>
          <a:lstStyle/>
          <a:p>
            <a:r>
              <a:rPr lang="en-US" i="1" dirty="0"/>
              <a:t>CJASN Dec 2017</a:t>
            </a:r>
          </a:p>
        </p:txBody>
      </p:sp>
      <p:sp>
        <p:nvSpPr>
          <p:cNvPr id="6" name="TextBox 5">
            <a:extLst>
              <a:ext uri="{FF2B5EF4-FFF2-40B4-BE49-F238E27FC236}">
                <a16:creationId xmlns:a16="http://schemas.microsoft.com/office/drawing/2014/main" xmlns="" id="{0421C743-1BCD-9247-A61E-48C5BFFC969B}"/>
              </a:ext>
            </a:extLst>
          </p:cNvPr>
          <p:cNvSpPr txBox="1"/>
          <p:nvPr/>
        </p:nvSpPr>
        <p:spPr>
          <a:xfrm>
            <a:off x="8963912" y="5105400"/>
            <a:ext cx="399468" cy="369332"/>
          </a:xfrm>
          <a:prstGeom prst="rect">
            <a:avLst/>
          </a:prstGeom>
          <a:noFill/>
        </p:spPr>
        <p:txBody>
          <a:bodyPr wrap="none" rtlCol="0">
            <a:spAutoFit/>
          </a:bodyPr>
          <a:lstStyle/>
          <a:p>
            <a:r>
              <a:rPr lang="en-US" b="1" dirty="0">
                <a:solidFill>
                  <a:srgbClr val="FF0000"/>
                </a:solidFill>
              </a:rPr>
              <a:t>??</a:t>
            </a:r>
          </a:p>
        </p:txBody>
      </p:sp>
      <p:sp>
        <p:nvSpPr>
          <p:cNvPr id="7" name="Rectangle 6">
            <a:extLst>
              <a:ext uri="{FF2B5EF4-FFF2-40B4-BE49-F238E27FC236}">
                <a16:creationId xmlns:a16="http://schemas.microsoft.com/office/drawing/2014/main" xmlns="" id="{B736F022-1659-D948-8CA3-218E8206575E}"/>
              </a:ext>
            </a:extLst>
          </p:cNvPr>
          <p:cNvSpPr/>
          <p:nvPr/>
        </p:nvSpPr>
        <p:spPr>
          <a:xfrm>
            <a:off x="6318874" y="4635500"/>
            <a:ext cx="2240926" cy="156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657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8F31E-B508-D249-AAB3-E839B9D91F14}"/>
              </a:ext>
            </a:extLst>
          </p:cNvPr>
          <p:cNvSpPr>
            <a:spLocks noGrp="1"/>
          </p:cNvSpPr>
          <p:nvPr>
            <p:ph type="title"/>
          </p:nvPr>
        </p:nvSpPr>
        <p:spPr/>
        <p:txBody>
          <a:bodyPr>
            <a:normAutofit/>
          </a:bodyPr>
          <a:lstStyle/>
          <a:p>
            <a:r>
              <a:rPr lang="en-US" sz="4000" b="1" i="1" dirty="0"/>
              <a:t>Case Presentation (cont’d)</a:t>
            </a:r>
          </a:p>
        </p:txBody>
      </p:sp>
      <p:sp>
        <p:nvSpPr>
          <p:cNvPr id="3" name="Content Placeholder 2">
            <a:extLst>
              <a:ext uri="{FF2B5EF4-FFF2-40B4-BE49-F238E27FC236}">
                <a16:creationId xmlns:a16="http://schemas.microsoft.com/office/drawing/2014/main" xmlns="" id="{7EE4924E-195D-3C47-8A70-0E9B2A1BE163}"/>
              </a:ext>
            </a:extLst>
          </p:cNvPr>
          <p:cNvSpPr>
            <a:spLocks noGrp="1"/>
          </p:cNvSpPr>
          <p:nvPr>
            <p:ph idx="1"/>
          </p:nvPr>
        </p:nvSpPr>
        <p:spPr/>
        <p:txBody>
          <a:bodyPr/>
          <a:lstStyle/>
          <a:p>
            <a:pPr algn="just"/>
            <a:r>
              <a:rPr lang="en-US" dirty="0"/>
              <a:t>Prednisone 60 mg/day was started on hospital day 7.  </a:t>
            </a:r>
          </a:p>
          <a:p>
            <a:pPr algn="just"/>
            <a:r>
              <a:rPr lang="en-US" dirty="0"/>
              <a:t>Underwent 3 sessions of acute hemodialysis, with subsequent decrease in serum Cr and improvement in volume overload.</a:t>
            </a:r>
          </a:p>
          <a:p>
            <a:pPr algn="just"/>
            <a:r>
              <a:rPr lang="en-US" dirty="0"/>
              <a:t>On hospital day 12, hemodialysis postponed and serum Cr decreased to 4.1 mg/dL.  </a:t>
            </a:r>
          </a:p>
          <a:p>
            <a:pPr algn="just"/>
            <a:r>
              <a:rPr lang="en-US" dirty="0"/>
              <a:t>Over three days, patient noted to have decrease in serum Cr to 3.5 mg/dL.  Foley catheter placed and urine output noted to be 3.5 L/day.</a:t>
            </a:r>
          </a:p>
          <a:p>
            <a:pPr algn="just"/>
            <a:r>
              <a:rPr lang="en-US" dirty="0"/>
              <a:t>Serum creatinine rises to 4.1 mg/dL and 4.3 mg/dL over next 2 days.  </a:t>
            </a:r>
          </a:p>
        </p:txBody>
      </p:sp>
    </p:spTree>
    <p:extLst>
      <p:ext uri="{BB962C8B-B14F-4D97-AF65-F5344CB8AC3E}">
        <p14:creationId xmlns:p14="http://schemas.microsoft.com/office/powerpoint/2010/main" val="2634082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BAED76-47C3-7845-944E-37D75DC00A4E}"/>
              </a:ext>
            </a:extLst>
          </p:cNvPr>
          <p:cNvSpPr>
            <a:spLocks noGrp="1"/>
          </p:cNvSpPr>
          <p:nvPr>
            <p:ph type="title"/>
          </p:nvPr>
        </p:nvSpPr>
        <p:spPr>
          <a:xfrm>
            <a:off x="965200" y="2600325"/>
            <a:ext cx="10515600" cy="1325563"/>
          </a:xfrm>
        </p:spPr>
        <p:txBody>
          <a:bodyPr/>
          <a:lstStyle/>
          <a:p>
            <a:pPr algn="ctr"/>
            <a:r>
              <a:rPr lang="en-US" b="1" i="1" dirty="0"/>
              <a:t>What would you like to do at this time?</a:t>
            </a:r>
          </a:p>
        </p:txBody>
      </p:sp>
    </p:spTree>
    <p:extLst>
      <p:ext uri="{BB962C8B-B14F-4D97-AF65-F5344CB8AC3E}">
        <p14:creationId xmlns:p14="http://schemas.microsoft.com/office/powerpoint/2010/main" val="4128856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67E339-2455-CB4F-91FB-A56E1C064F7A}"/>
              </a:ext>
            </a:extLst>
          </p:cNvPr>
          <p:cNvSpPr>
            <a:spLocks noGrp="1"/>
          </p:cNvSpPr>
          <p:nvPr>
            <p:ph type="title"/>
          </p:nvPr>
        </p:nvSpPr>
        <p:spPr/>
        <p:txBody>
          <a:bodyPr>
            <a:normAutofit/>
          </a:bodyPr>
          <a:lstStyle/>
          <a:p>
            <a:r>
              <a:rPr lang="en-US" sz="4000" b="1" i="1" dirty="0"/>
              <a:t>Recognize diuretic phase of acute kidney injury</a:t>
            </a:r>
          </a:p>
        </p:txBody>
      </p:sp>
      <p:sp>
        <p:nvSpPr>
          <p:cNvPr id="3" name="Content Placeholder 2">
            <a:extLst>
              <a:ext uri="{FF2B5EF4-FFF2-40B4-BE49-F238E27FC236}">
                <a16:creationId xmlns:a16="http://schemas.microsoft.com/office/drawing/2014/main" xmlns="" id="{2CDBD456-877B-694C-B703-E33D07FA1A77}"/>
              </a:ext>
            </a:extLst>
          </p:cNvPr>
          <p:cNvSpPr>
            <a:spLocks noGrp="1"/>
          </p:cNvSpPr>
          <p:nvPr>
            <p:ph idx="1"/>
          </p:nvPr>
        </p:nvSpPr>
        <p:spPr>
          <a:xfrm>
            <a:off x="838200" y="1825625"/>
            <a:ext cx="10515600" cy="4667250"/>
          </a:xfrm>
        </p:spPr>
        <p:txBody>
          <a:bodyPr>
            <a:normAutofit fontScale="92500" lnSpcReduction="10000"/>
          </a:bodyPr>
          <a:lstStyle/>
          <a:p>
            <a:pPr marL="0" indent="0" algn="just">
              <a:buNone/>
            </a:pPr>
            <a:r>
              <a:rPr lang="en-US" dirty="0"/>
              <a:t>Mechanisms of diuretic phase:</a:t>
            </a:r>
          </a:p>
          <a:p>
            <a:pPr marL="514350" indent="-514350" algn="just">
              <a:buAutoNum type="arabicPeriod"/>
            </a:pPr>
            <a:r>
              <a:rPr lang="en-US" dirty="0"/>
              <a:t>Volume overload</a:t>
            </a:r>
          </a:p>
          <a:p>
            <a:pPr marL="514350" indent="-514350" algn="just">
              <a:buAutoNum type="arabicPeriod"/>
            </a:pPr>
            <a:r>
              <a:rPr lang="en-US" dirty="0"/>
              <a:t>Osmotic diuresis – due to elevated urea</a:t>
            </a:r>
          </a:p>
          <a:p>
            <a:pPr marL="514350" indent="-514350" algn="just">
              <a:buAutoNum type="arabicPeriod"/>
            </a:pPr>
            <a:r>
              <a:rPr lang="en-US" dirty="0"/>
              <a:t>Glomerular recovery prior to tubular recovery</a:t>
            </a:r>
          </a:p>
          <a:p>
            <a:pPr marL="514350" indent="-514350" algn="just">
              <a:buAutoNum type="arabicPeriod"/>
            </a:pPr>
            <a:r>
              <a:rPr lang="en-US" dirty="0"/>
              <a:t>Downregulation of aquaporin and Na transporters in injured kidney</a:t>
            </a:r>
          </a:p>
          <a:p>
            <a:pPr marL="514350" indent="-514350" algn="just">
              <a:buAutoNum type="arabicPeriod"/>
            </a:pPr>
            <a:endParaRPr lang="en-US" dirty="0"/>
          </a:p>
          <a:p>
            <a:pPr marL="0" indent="0" algn="just">
              <a:buNone/>
            </a:pPr>
            <a:r>
              <a:rPr lang="en-US" dirty="0"/>
              <a:t>Treatment of diuretic phase:</a:t>
            </a:r>
          </a:p>
          <a:p>
            <a:pPr marL="514350" indent="-514350" algn="just">
              <a:buAutoNum type="arabicPeriod"/>
            </a:pPr>
            <a:r>
              <a:rPr lang="en-US" dirty="0"/>
              <a:t>Aggressive volume repletion with normal saline or ½-normal saline 2:1 or 1:1 ratio</a:t>
            </a:r>
          </a:p>
          <a:p>
            <a:pPr marL="514350" indent="-514350" algn="just">
              <a:buAutoNum type="arabicPeriod"/>
            </a:pPr>
            <a:r>
              <a:rPr lang="en-US" dirty="0"/>
              <a:t>Watch for signs of hypovolemia if urine output is not matched with volume resuscitation</a:t>
            </a:r>
          </a:p>
        </p:txBody>
      </p:sp>
    </p:spTree>
    <p:extLst>
      <p:ext uri="{BB962C8B-B14F-4D97-AF65-F5344CB8AC3E}">
        <p14:creationId xmlns:p14="http://schemas.microsoft.com/office/powerpoint/2010/main" val="661825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311779-EFBB-524F-BA94-AC47642EBDAD}"/>
              </a:ext>
            </a:extLst>
          </p:cNvPr>
          <p:cNvSpPr>
            <a:spLocks noGrp="1"/>
          </p:cNvSpPr>
          <p:nvPr>
            <p:ph type="title"/>
          </p:nvPr>
        </p:nvSpPr>
        <p:spPr/>
        <p:txBody>
          <a:bodyPr>
            <a:normAutofit/>
          </a:bodyPr>
          <a:lstStyle/>
          <a:p>
            <a:r>
              <a:rPr lang="en-US" sz="4000" b="1" i="1" dirty="0"/>
              <a:t>Case Conclusion</a:t>
            </a:r>
          </a:p>
        </p:txBody>
      </p:sp>
      <p:sp>
        <p:nvSpPr>
          <p:cNvPr id="3" name="Content Placeholder 2">
            <a:extLst>
              <a:ext uri="{FF2B5EF4-FFF2-40B4-BE49-F238E27FC236}">
                <a16:creationId xmlns:a16="http://schemas.microsoft.com/office/drawing/2014/main" xmlns="" id="{88D27B99-FE17-E945-B13C-B27DACE6F44A}"/>
              </a:ext>
            </a:extLst>
          </p:cNvPr>
          <p:cNvSpPr>
            <a:spLocks noGrp="1"/>
          </p:cNvSpPr>
          <p:nvPr>
            <p:ph idx="1"/>
          </p:nvPr>
        </p:nvSpPr>
        <p:spPr/>
        <p:txBody>
          <a:bodyPr/>
          <a:lstStyle/>
          <a:p>
            <a:pPr algn="just"/>
            <a:r>
              <a:rPr lang="en-US" dirty="0"/>
              <a:t>Aggressive fluid resuscitation with normal saline was initiated, to match the patient’s urine output.  This was subsequently changed to ½-normal saline @ 1:1 repletion, then ½:1 repletion, etc.</a:t>
            </a:r>
          </a:p>
          <a:p>
            <a:pPr algn="just"/>
            <a:r>
              <a:rPr lang="en-US" dirty="0"/>
              <a:t>At the time of discharge to rehabilitation facility, serum Cr was 1.2 mg/dL.  Patient remained on steroid therapy and planned for 6 weeks duration.  </a:t>
            </a:r>
          </a:p>
        </p:txBody>
      </p:sp>
    </p:spTree>
    <p:extLst>
      <p:ext uri="{BB962C8B-B14F-4D97-AF65-F5344CB8AC3E}">
        <p14:creationId xmlns:p14="http://schemas.microsoft.com/office/powerpoint/2010/main" val="3770025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9C35C-5116-8342-90C5-C02E216D26DC}"/>
              </a:ext>
            </a:extLst>
          </p:cNvPr>
          <p:cNvSpPr>
            <a:spLocks noGrp="1"/>
          </p:cNvSpPr>
          <p:nvPr>
            <p:ph type="title"/>
          </p:nvPr>
        </p:nvSpPr>
        <p:spPr/>
        <p:txBody>
          <a:bodyPr>
            <a:normAutofit/>
          </a:bodyPr>
          <a:lstStyle/>
          <a:p>
            <a:r>
              <a:rPr lang="en-US" sz="4000" b="1" i="1" dirty="0"/>
              <a:t>Summary</a:t>
            </a:r>
          </a:p>
        </p:txBody>
      </p:sp>
      <p:sp>
        <p:nvSpPr>
          <p:cNvPr id="3" name="Content Placeholder 2">
            <a:extLst>
              <a:ext uri="{FF2B5EF4-FFF2-40B4-BE49-F238E27FC236}">
                <a16:creationId xmlns:a16="http://schemas.microsoft.com/office/drawing/2014/main" xmlns="" id="{48E6CE61-628B-7A41-A5D0-4118795AC90A}"/>
              </a:ext>
            </a:extLst>
          </p:cNvPr>
          <p:cNvSpPr>
            <a:spLocks noGrp="1"/>
          </p:cNvSpPr>
          <p:nvPr>
            <p:ph idx="1"/>
          </p:nvPr>
        </p:nvSpPr>
        <p:spPr>
          <a:xfrm>
            <a:off x="838200" y="1482725"/>
            <a:ext cx="10515600" cy="4351338"/>
          </a:xfrm>
        </p:spPr>
        <p:txBody>
          <a:bodyPr>
            <a:normAutofit fontScale="92500"/>
          </a:bodyPr>
          <a:lstStyle/>
          <a:p>
            <a:pPr algn="just"/>
            <a:r>
              <a:rPr lang="en-US" dirty="0"/>
              <a:t>A presentation of Legionella pneumonia accompanied by acute kidney injury </a:t>
            </a:r>
          </a:p>
          <a:p>
            <a:pPr algn="just"/>
            <a:r>
              <a:rPr lang="en-US" dirty="0"/>
              <a:t>Not all fluids are created equal.  In sepsis, evidence suggests lactated Ringer’s may lead to decreased risk of acute kidney injury</a:t>
            </a:r>
          </a:p>
          <a:p>
            <a:pPr algn="just"/>
            <a:r>
              <a:rPr lang="en-US" dirty="0"/>
              <a:t>Consider a broad differential diagnosis in patients with acute kidney injury.</a:t>
            </a:r>
          </a:p>
          <a:p>
            <a:pPr algn="just"/>
            <a:r>
              <a:rPr lang="en-US" dirty="0"/>
              <a:t>Weigh the risks and benefits of renal biopsy in the hospitalized patient with AKI</a:t>
            </a:r>
          </a:p>
          <a:p>
            <a:pPr algn="just"/>
            <a:r>
              <a:rPr lang="en-US" dirty="0"/>
              <a:t>If considering AIN, start steroids as soon as possible.  Likely no role beyond 3 weeks.</a:t>
            </a:r>
          </a:p>
          <a:p>
            <a:pPr algn="just"/>
            <a:r>
              <a:rPr lang="en-US" dirty="0"/>
              <a:t>Monitor for the diuretic phase of renal recovery.  </a:t>
            </a:r>
          </a:p>
        </p:txBody>
      </p:sp>
    </p:spTree>
    <p:extLst>
      <p:ext uri="{BB962C8B-B14F-4D97-AF65-F5344CB8AC3E}">
        <p14:creationId xmlns:p14="http://schemas.microsoft.com/office/powerpoint/2010/main" val="1279367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CE4128-B4F8-554E-9AFE-99D7327D5AFF}"/>
              </a:ext>
            </a:extLst>
          </p:cNvPr>
          <p:cNvSpPr>
            <a:spLocks noGrp="1"/>
          </p:cNvSpPr>
          <p:nvPr>
            <p:ph type="title"/>
          </p:nvPr>
        </p:nvSpPr>
        <p:spPr/>
        <p:txBody>
          <a:bodyPr/>
          <a:lstStyle/>
          <a:p>
            <a:r>
              <a:rPr lang="en-US" b="1" i="1" dirty="0"/>
              <a:t>Case Presentation (cont’d)</a:t>
            </a:r>
          </a:p>
        </p:txBody>
      </p:sp>
      <p:sp>
        <p:nvSpPr>
          <p:cNvPr id="3" name="Content Placeholder 2">
            <a:extLst>
              <a:ext uri="{FF2B5EF4-FFF2-40B4-BE49-F238E27FC236}">
                <a16:creationId xmlns:a16="http://schemas.microsoft.com/office/drawing/2014/main" xmlns="" id="{3B60E418-9223-E544-8828-187AEB9320D2}"/>
              </a:ext>
            </a:extLst>
          </p:cNvPr>
          <p:cNvSpPr>
            <a:spLocks noGrp="1"/>
          </p:cNvSpPr>
          <p:nvPr>
            <p:ph idx="1"/>
          </p:nvPr>
        </p:nvSpPr>
        <p:spPr>
          <a:xfrm>
            <a:off x="838200" y="1567543"/>
            <a:ext cx="10515600" cy="4609420"/>
          </a:xfrm>
        </p:spPr>
        <p:txBody>
          <a:bodyPr>
            <a:normAutofit fontScale="92500" lnSpcReduction="20000"/>
          </a:bodyPr>
          <a:lstStyle/>
          <a:p>
            <a:pPr marL="0" indent="0">
              <a:buNone/>
            </a:pPr>
            <a:r>
              <a:rPr lang="en-US" i="1" dirty="0"/>
              <a:t>Laboratory studies:</a:t>
            </a:r>
          </a:p>
          <a:p>
            <a:pPr marL="0" indent="0">
              <a:buNone/>
            </a:pPr>
            <a:endParaRPr lang="en-US" i="1" dirty="0"/>
          </a:p>
          <a:p>
            <a:pPr marL="457200" lvl="1" indent="0">
              <a:buNone/>
            </a:pPr>
            <a:r>
              <a:rPr lang="en-US" dirty="0"/>
              <a:t>136 | 104 | 37</a:t>
            </a:r>
          </a:p>
          <a:p>
            <a:pPr marL="457200" lvl="1" indent="0">
              <a:buNone/>
            </a:pPr>
            <a:r>
              <a:rPr lang="en-US" dirty="0"/>
              <a:t>--------------------&lt; 122   Ca: 8.7   Anion Gap: 10.0    </a:t>
            </a:r>
          </a:p>
          <a:p>
            <a:pPr marL="457200" lvl="1" indent="0">
              <a:buNone/>
            </a:pPr>
            <a:r>
              <a:rPr lang="en-US" dirty="0"/>
              <a:t>3.4 |  22.0 | 2.14 (prev. 1.1)</a:t>
            </a:r>
          </a:p>
          <a:p>
            <a:pPr marL="457200" lvl="1" indent="0">
              <a:buNone/>
            </a:pPr>
            <a:endParaRPr lang="en-US" dirty="0"/>
          </a:p>
          <a:p>
            <a:pPr marL="457200" lvl="1" indent="0">
              <a:buNone/>
            </a:pPr>
            <a:r>
              <a:rPr lang="en-US" dirty="0"/>
              <a:t>WBC: 8.7 / </a:t>
            </a:r>
            <a:r>
              <a:rPr lang="en-US" dirty="0" err="1"/>
              <a:t>Hb</a:t>
            </a:r>
            <a:r>
              <a:rPr lang="en-US" dirty="0"/>
              <a:t>: 9.3 (MCV: 94.3) / </a:t>
            </a:r>
            <a:r>
              <a:rPr lang="en-US" dirty="0" err="1"/>
              <a:t>Hct</a:t>
            </a:r>
            <a:r>
              <a:rPr lang="en-US" dirty="0"/>
              <a:t>: 29.1 / </a:t>
            </a:r>
            <a:r>
              <a:rPr lang="en-US" dirty="0" err="1"/>
              <a:t>Plt</a:t>
            </a:r>
            <a:r>
              <a:rPr lang="en-US" dirty="0"/>
              <a:t>: 142  </a:t>
            </a:r>
          </a:p>
          <a:p>
            <a:pPr marL="457200" lvl="1" indent="0">
              <a:buNone/>
            </a:pPr>
            <a:endParaRPr lang="en-US" dirty="0"/>
          </a:p>
          <a:p>
            <a:pPr marL="457200" lvl="1" indent="0">
              <a:buNone/>
            </a:pPr>
            <a:r>
              <a:rPr lang="en-US" dirty="0"/>
              <a:t>C-reactive protein 24.5</a:t>
            </a:r>
          </a:p>
          <a:p>
            <a:pPr marL="457200" lvl="1" indent="0">
              <a:buNone/>
            </a:pPr>
            <a:r>
              <a:rPr lang="en-US" dirty="0"/>
              <a:t>Lactic acid 1.2</a:t>
            </a:r>
          </a:p>
          <a:p>
            <a:pPr marL="0" indent="0">
              <a:buNone/>
            </a:pPr>
            <a:r>
              <a:rPr lang="en-US" dirty="0"/>
              <a:t> </a:t>
            </a:r>
          </a:p>
          <a:p>
            <a:pPr marL="457200" lvl="1" indent="0">
              <a:buNone/>
            </a:pPr>
            <a:r>
              <a:rPr lang="en-US" sz="2000" dirty="0"/>
              <a:t>Urinalysis:  + glucose, + protein, + WBC’s, no bacteria, </a:t>
            </a:r>
          </a:p>
          <a:p>
            <a:pPr marL="457200" lvl="1" indent="0">
              <a:buNone/>
            </a:pPr>
            <a:r>
              <a:rPr lang="en-US" sz="2000" dirty="0"/>
              <a:t>Urine Na 20, urine Cr 50.6;  </a:t>
            </a:r>
            <a:r>
              <a:rPr lang="en-US" sz="2000" dirty="0" err="1"/>
              <a:t>FENa</a:t>
            </a:r>
            <a:r>
              <a:rPr lang="en-US" sz="2000" dirty="0"/>
              <a:t> = 0.6%</a:t>
            </a:r>
          </a:p>
          <a:p>
            <a:pPr marL="457200" lvl="1" indent="0">
              <a:buNone/>
            </a:pPr>
            <a:r>
              <a:rPr lang="en-US" sz="2000" dirty="0"/>
              <a:t>Urine protein 133.6</a:t>
            </a:r>
          </a:p>
        </p:txBody>
      </p:sp>
    </p:spTree>
    <p:extLst>
      <p:ext uri="{BB962C8B-B14F-4D97-AF65-F5344CB8AC3E}">
        <p14:creationId xmlns:p14="http://schemas.microsoft.com/office/powerpoint/2010/main" val="3028390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F2125EF-418D-5D49-9D86-ADCC2A26F3B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963" b="5855"/>
          <a:stretch/>
        </p:blipFill>
        <p:spPr>
          <a:xfrm>
            <a:off x="1016000" y="1215334"/>
            <a:ext cx="10861882" cy="6858000"/>
          </a:xfrm>
          <a:solidFill>
            <a:schemeClr val="bg1">
              <a:alpha val="0"/>
            </a:schemeClr>
          </a:solidFill>
        </p:spPr>
      </p:pic>
      <p:sp>
        <p:nvSpPr>
          <p:cNvPr id="3" name="Content Placeholder 2">
            <a:extLst>
              <a:ext uri="{FF2B5EF4-FFF2-40B4-BE49-F238E27FC236}">
                <a16:creationId xmlns:a16="http://schemas.microsoft.com/office/drawing/2014/main" xmlns="" id="{20E85D92-AC5F-3C4B-87A0-2A755CCF4830}"/>
              </a:ext>
            </a:extLst>
          </p:cNvPr>
          <p:cNvSpPr>
            <a:spLocks noGrp="1"/>
          </p:cNvSpPr>
          <p:nvPr>
            <p:ph idx="1"/>
          </p:nvPr>
        </p:nvSpPr>
        <p:spPr>
          <a:xfrm>
            <a:off x="3895256" y="1793832"/>
            <a:ext cx="4884088" cy="552535"/>
          </a:xfrm>
          <a:solidFill>
            <a:schemeClr val="bg1">
              <a:alpha val="0"/>
            </a:schemeClr>
          </a:solidFill>
        </p:spPr>
        <p:txBody>
          <a:bodyPr/>
          <a:lstStyle/>
          <a:p>
            <a:pPr marL="0" indent="0">
              <a:buNone/>
            </a:pPr>
            <a:r>
              <a:rPr lang="en-US" i="1" dirty="0">
                <a:solidFill>
                  <a:srgbClr val="FFFF00"/>
                </a:solidFill>
              </a:rPr>
              <a:t>Thank you for your attention!</a:t>
            </a:r>
          </a:p>
        </p:txBody>
      </p:sp>
    </p:spTree>
    <p:extLst>
      <p:ext uri="{BB962C8B-B14F-4D97-AF65-F5344CB8AC3E}">
        <p14:creationId xmlns:p14="http://schemas.microsoft.com/office/powerpoint/2010/main" val="2728754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C0E325E-189A-BA46-9822-D5E42244188C}"/>
              </a:ext>
            </a:extLst>
          </p:cNvPr>
          <p:cNvPicPr>
            <a:picLocks noGrp="1" noChangeAspect="1"/>
          </p:cNvPicPr>
          <p:nvPr>
            <p:ph idx="1"/>
          </p:nvPr>
        </p:nvPicPr>
        <p:blipFill rotWithShape="1">
          <a:blip r:embed="rId2"/>
          <a:srcRect l="22055" t="24742" r="22906" b="13836"/>
          <a:stretch/>
        </p:blipFill>
        <p:spPr>
          <a:xfrm>
            <a:off x="358877" y="0"/>
            <a:ext cx="11474245" cy="6885283"/>
          </a:xfrm>
          <a:prstGeom prst="rect">
            <a:avLst/>
          </a:prstGeom>
        </p:spPr>
      </p:pic>
      <p:pic>
        <p:nvPicPr>
          <p:cNvPr id="5" name="Picture 4">
            <a:extLst>
              <a:ext uri="{FF2B5EF4-FFF2-40B4-BE49-F238E27FC236}">
                <a16:creationId xmlns:a16="http://schemas.microsoft.com/office/drawing/2014/main" xmlns="" id="{874FCFC1-CE1E-FA4B-A1BA-E4778ABD4297}"/>
              </a:ext>
            </a:extLst>
          </p:cNvPr>
          <p:cNvPicPr>
            <a:picLocks noChangeAspect="1"/>
          </p:cNvPicPr>
          <p:nvPr/>
        </p:nvPicPr>
        <p:blipFill rotWithShape="1">
          <a:blip r:embed="rId3"/>
          <a:srcRect l="28306" r="27419" b="17717"/>
          <a:stretch/>
        </p:blipFill>
        <p:spPr>
          <a:xfrm>
            <a:off x="0" y="-18455"/>
            <a:ext cx="3449798" cy="3447455"/>
          </a:xfrm>
          <a:prstGeom prst="rect">
            <a:avLst/>
          </a:prstGeom>
        </p:spPr>
      </p:pic>
    </p:spTree>
    <p:extLst>
      <p:ext uri="{BB962C8B-B14F-4D97-AF65-F5344CB8AC3E}">
        <p14:creationId xmlns:p14="http://schemas.microsoft.com/office/powerpoint/2010/main" val="3036218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8AAB2D-EB94-0D42-AC10-D471645DD4D0}"/>
              </a:ext>
            </a:extLst>
          </p:cNvPr>
          <p:cNvSpPr>
            <a:spLocks noGrp="1"/>
          </p:cNvSpPr>
          <p:nvPr>
            <p:ph type="title"/>
          </p:nvPr>
        </p:nvSpPr>
        <p:spPr>
          <a:xfrm>
            <a:off x="838200" y="500062"/>
            <a:ext cx="10896600" cy="1325563"/>
          </a:xfrm>
        </p:spPr>
        <p:txBody>
          <a:bodyPr>
            <a:normAutofit/>
          </a:bodyPr>
          <a:lstStyle/>
          <a:p>
            <a:r>
              <a:rPr lang="en-US" sz="4000" b="1" i="1" dirty="0"/>
              <a:t>Which fluid regimen would you use in resuscitation?</a:t>
            </a:r>
          </a:p>
        </p:txBody>
      </p:sp>
      <p:sp>
        <p:nvSpPr>
          <p:cNvPr id="3" name="Content Placeholder 2">
            <a:extLst>
              <a:ext uri="{FF2B5EF4-FFF2-40B4-BE49-F238E27FC236}">
                <a16:creationId xmlns:a16="http://schemas.microsoft.com/office/drawing/2014/main" xmlns="" id="{C48C3725-3250-1742-B9B6-5D6A0B39E2E4}"/>
              </a:ext>
            </a:extLst>
          </p:cNvPr>
          <p:cNvSpPr>
            <a:spLocks noGrp="1"/>
          </p:cNvSpPr>
          <p:nvPr>
            <p:ph idx="1"/>
          </p:nvPr>
        </p:nvSpPr>
        <p:spPr/>
        <p:txBody>
          <a:bodyPr/>
          <a:lstStyle/>
          <a:p>
            <a:pPr marL="0" indent="0" algn="just">
              <a:buNone/>
            </a:pPr>
            <a:r>
              <a:rPr lang="en-US" dirty="0"/>
              <a:t>SMART Trial,  Balanced Crystalloid versus Saline in Critically Ill Adults NEJM March 2018</a:t>
            </a:r>
          </a:p>
          <a:p>
            <a:pPr algn="just">
              <a:buFontTx/>
              <a:buChar char="-"/>
            </a:pPr>
            <a:r>
              <a:rPr lang="en-US" dirty="0"/>
              <a:t>Randomized, unblinded trial in an academic medical center</a:t>
            </a:r>
          </a:p>
          <a:p>
            <a:pPr algn="just">
              <a:buFontTx/>
              <a:buChar char="-"/>
            </a:pPr>
            <a:r>
              <a:rPr lang="en-US" dirty="0"/>
              <a:t>Patients were admitted to an ICU setting</a:t>
            </a:r>
          </a:p>
          <a:p>
            <a:pPr algn="just">
              <a:buFontTx/>
              <a:buChar char="-"/>
            </a:pPr>
            <a:r>
              <a:rPr lang="en-US" dirty="0"/>
              <a:t>Primary outcome:  major adverse kidney event within 30 days – death, new renal replacement therapy or persistent renal dysfunction.  </a:t>
            </a:r>
          </a:p>
          <a:p>
            <a:pPr algn="just">
              <a:buFontTx/>
              <a:buChar char="-"/>
            </a:pPr>
            <a:r>
              <a:rPr lang="en-US" dirty="0"/>
              <a:t>Prespecified secondary analyses:  type of ICU, source of admission, diagnosis of sepsis, mechanical ventilation, baseline renal function</a:t>
            </a:r>
          </a:p>
        </p:txBody>
      </p:sp>
    </p:spTree>
    <p:extLst>
      <p:ext uri="{BB962C8B-B14F-4D97-AF65-F5344CB8AC3E}">
        <p14:creationId xmlns:p14="http://schemas.microsoft.com/office/powerpoint/2010/main" val="232994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196EF-7708-664B-BECE-F913F0F8C217}"/>
              </a:ext>
            </a:extLst>
          </p:cNvPr>
          <p:cNvSpPr>
            <a:spLocks noGrp="1"/>
          </p:cNvSpPr>
          <p:nvPr>
            <p:ph type="title"/>
          </p:nvPr>
        </p:nvSpPr>
        <p:spPr/>
        <p:txBody>
          <a:bodyPr>
            <a:normAutofit/>
          </a:bodyPr>
          <a:lstStyle/>
          <a:p>
            <a:r>
              <a:rPr lang="en-US" sz="4000" b="1" i="1" dirty="0"/>
              <a:t>Results</a:t>
            </a:r>
          </a:p>
        </p:txBody>
      </p:sp>
      <p:graphicFrame>
        <p:nvGraphicFramePr>
          <p:cNvPr id="3" name="Table 2">
            <a:extLst>
              <a:ext uri="{FF2B5EF4-FFF2-40B4-BE49-F238E27FC236}">
                <a16:creationId xmlns:a16="http://schemas.microsoft.com/office/drawing/2014/main" xmlns="" id="{3B3BC6D0-24AC-AA42-BDA1-BB35A7C15ABC}"/>
              </a:ext>
            </a:extLst>
          </p:cNvPr>
          <p:cNvGraphicFramePr>
            <a:graphicFrameLocks noGrp="1"/>
          </p:cNvGraphicFramePr>
          <p:nvPr>
            <p:extLst>
              <p:ext uri="{D42A27DB-BD31-4B8C-83A1-F6EECF244321}">
                <p14:modId xmlns:p14="http://schemas.microsoft.com/office/powerpoint/2010/main" val="2774800600"/>
              </p:ext>
            </p:extLst>
          </p:nvPr>
        </p:nvGraphicFramePr>
        <p:xfrm>
          <a:off x="2463800" y="1461658"/>
          <a:ext cx="8127999" cy="4719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2859427081"/>
                    </a:ext>
                  </a:extLst>
                </a:gridCol>
                <a:gridCol w="2709333">
                  <a:extLst>
                    <a:ext uri="{9D8B030D-6E8A-4147-A177-3AD203B41FA5}">
                      <a16:colId xmlns:a16="http://schemas.microsoft.com/office/drawing/2014/main" xmlns="" val="1089002698"/>
                    </a:ext>
                  </a:extLst>
                </a:gridCol>
                <a:gridCol w="2709333">
                  <a:extLst>
                    <a:ext uri="{9D8B030D-6E8A-4147-A177-3AD203B41FA5}">
                      <a16:colId xmlns:a16="http://schemas.microsoft.com/office/drawing/2014/main" xmlns="" val="2137416971"/>
                    </a:ext>
                  </a:extLst>
                </a:gridCol>
              </a:tblGrid>
              <a:tr h="370840">
                <a:tc>
                  <a:txBody>
                    <a:bodyPr/>
                    <a:lstStyle/>
                    <a:p>
                      <a:r>
                        <a:rPr lang="en-US" dirty="0">
                          <a:solidFill>
                            <a:schemeClr val="tx1"/>
                          </a:solidFill>
                        </a:rPr>
                        <a:t>Characteristic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Balanced Crystalloids</a:t>
                      </a:r>
                    </a:p>
                    <a:p>
                      <a:pPr algn="ctr"/>
                      <a:r>
                        <a:rPr lang="en-US" dirty="0">
                          <a:solidFill>
                            <a:schemeClr val="tx1"/>
                          </a:solidFill>
                        </a:rPr>
                        <a:t>N = 7942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Saline</a:t>
                      </a:r>
                    </a:p>
                    <a:p>
                      <a:pPr algn="ctr"/>
                      <a:r>
                        <a:rPr lang="en-US" dirty="0">
                          <a:solidFill>
                            <a:schemeClr val="tx1"/>
                          </a:solidFill>
                        </a:rPr>
                        <a:t>N = 7860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54679494"/>
                  </a:ext>
                </a:extLst>
              </a:tr>
              <a:tr h="370840">
                <a:tc>
                  <a:txBody>
                    <a:bodyPr/>
                    <a:lstStyle/>
                    <a:p>
                      <a:r>
                        <a:rPr lang="en-US" dirty="0">
                          <a:solidFill>
                            <a:schemeClr val="tx1"/>
                          </a:solidFill>
                        </a:rPr>
                        <a:t>Median 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87408262"/>
                  </a:ext>
                </a:extLst>
              </a:tr>
              <a:tr h="370840">
                <a:tc>
                  <a:txBody>
                    <a:bodyPr/>
                    <a:lstStyle/>
                    <a:p>
                      <a:r>
                        <a:rPr lang="en-US" dirty="0">
                          <a:solidFill>
                            <a:schemeClr val="tx1"/>
                          </a:solidFill>
                        </a:rPr>
                        <a:t>Male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57807643"/>
                  </a:ext>
                </a:extLst>
              </a:tr>
              <a:tr h="370840">
                <a:tc>
                  <a:txBody>
                    <a:bodyPr/>
                    <a:lstStyle/>
                    <a:p>
                      <a:r>
                        <a:rPr lang="en-US" dirty="0">
                          <a:solidFill>
                            <a:schemeClr val="tx1"/>
                          </a:solidFill>
                        </a:rPr>
                        <a:t>CKD, Stage 3 or 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60970260"/>
                  </a:ext>
                </a:extLst>
              </a:tr>
              <a:tr h="370840">
                <a:tc>
                  <a:txBody>
                    <a:bodyPr/>
                    <a:lstStyle/>
                    <a:p>
                      <a:r>
                        <a:rPr lang="en-US" dirty="0">
                          <a:solidFill>
                            <a:schemeClr val="tx1"/>
                          </a:solidFill>
                        </a:rPr>
                        <a:t>Prior renal replacement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1846126"/>
                  </a:ext>
                </a:extLst>
              </a:tr>
              <a:tr h="370840">
                <a:tc>
                  <a:txBody>
                    <a:bodyPr/>
                    <a:lstStyle/>
                    <a:p>
                      <a:r>
                        <a:rPr lang="en-US" dirty="0">
                          <a:solidFill>
                            <a:schemeClr val="tx1"/>
                          </a:solidFill>
                        </a:rPr>
                        <a:t>Source of admission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63283868"/>
                  </a:ext>
                </a:extLst>
              </a:tr>
              <a:tr h="370840">
                <a:tc>
                  <a:txBody>
                    <a:bodyPr/>
                    <a:lstStyle/>
                    <a:p>
                      <a:pPr lvl="1"/>
                      <a:r>
                        <a:rPr lang="en-US" dirty="0">
                          <a:solidFill>
                            <a:schemeClr val="tx1"/>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85450345"/>
                  </a:ext>
                </a:extLst>
              </a:tr>
              <a:tr h="370840">
                <a:tc>
                  <a:txBody>
                    <a:bodyPr/>
                    <a:lstStyle/>
                    <a:p>
                      <a:pPr lvl="1"/>
                      <a:r>
                        <a:rPr lang="en-US" dirty="0">
                          <a:solidFill>
                            <a:schemeClr val="tx1"/>
                          </a:solidFill>
                        </a:rPr>
                        <a:t>Hospital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27328433"/>
                  </a:ext>
                </a:extLst>
              </a:tr>
              <a:tr h="370840">
                <a:tc>
                  <a:txBody>
                    <a:bodyPr/>
                    <a:lstStyle/>
                    <a:p>
                      <a:pPr lvl="1"/>
                      <a:r>
                        <a:rPr lang="en-US" dirty="0">
                          <a:solidFill>
                            <a:schemeClr val="tx1"/>
                          </a:solidFill>
                        </a:rPr>
                        <a:t>Inpatient 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5662021"/>
                  </a:ext>
                </a:extLst>
              </a:tr>
              <a:tr h="370840">
                <a:tc>
                  <a:txBody>
                    <a:bodyPr/>
                    <a:lstStyle/>
                    <a:p>
                      <a:r>
                        <a:rPr lang="en-US" dirty="0">
                          <a:solidFill>
                            <a:schemeClr val="tx1"/>
                          </a:solidFill>
                        </a:rPr>
                        <a:t>Sepsis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9923002"/>
                  </a:ext>
                </a:extLst>
              </a:tr>
              <a:tr h="370840">
                <a:tc>
                  <a:txBody>
                    <a:bodyPr/>
                    <a:lstStyle/>
                    <a:p>
                      <a:r>
                        <a:rPr lang="en-US" dirty="0">
                          <a:solidFill>
                            <a:schemeClr val="tx1"/>
                          </a:solidFill>
                        </a:rPr>
                        <a:t>Mechanical ventilation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56279707"/>
                  </a:ext>
                </a:extLst>
              </a:tr>
              <a:tr h="370840">
                <a:tc>
                  <a:txBody>
                    <a:bodyPr/>
                    <a:lstStyle/>
                    <a:p>
                      <a:r>
                        <a:rPr lang="en-US" dirty="0">
                          <a:solidFill>
                            <a:schemeClr val="tx1"/>
                          </a:solidFill>
                        </a:rPr>
                        <a:t>Vasopressors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55874593"/>
                  </a:ext>
                </a:extLst>
              </a:tr>
            </a:tbl>
          </a:graphicData>
        </a:graphic>
      </p:graphicFrame>
    </p:spTree>
    <p:extLst>
      <p:ext uri="{BB962C8B-B14F-4D97-AF65-F5344CB8AC3E}">
        <p14:creationId xmlns:p14="http://schemas.microsoft.com/office/powerpoint/2010/main" val="1444412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E80C6E0-C521-0845-8B97-FD17A5C67BB4}"/>
              </a:ext>
            </a:extLst>
          </p:cNvPr>
          <p:cNvSpPr>
            <a:spLocks noGrp="1"/>
          </p:cNvSpPr>
          <p:nvPr>
            <p:ph type="title"/>
          </p:nvPr>
        </p:nvSpPr>
        <p:spPr/>
        <p:txBody>
          <a:bodyPr>
            <a:normAutofit/>
          </a:bodyPr>
          <a:lstStyle/>
          <a:p>
            <a:r>
              <a:rPr lang="en-US" sz="4000" b="1" i="1" dirty="0"/>
              <a:t>Results</a:t>
            </a:r>
          </a:p>
        </p:txBody>
      </p:sp>
      <p:pic>
        <p:nvPicPr>
          <p:cNvPr id="7" name="Content Placeholder 6">
            <a:extLst>
              <a:ext uri="{FF2B5EF4-FFF2-40B4-BE49-F238E27FC236}">
                <a16:creationId xmlns:a16="http://schemas.microsoft.com/office/drawing/2014/main" xmlns="" id="{AD60065F-D17E-F648-ABE6-BCB457641C42}"/>
              </a:ext>
            </a:extLst>
          </p:cNvPr>
          <p:cNvPicPr>
            <a:picLocks noGrp="1" noChangeAspect="1"/>
          </p:cNvPicPr>
          <p:nvPr>
            <p:ph sz="half" idx="1"/>
          </p:nvPr>
        </p:nvPicPr>
        <p:blipFill>
          <a:blip r:embed="rId3"/>
          <a:stretch>
            <a:fillRect/>
          </a:stretch>
        </p:blipFill>
        <p:spPr>
          <a:xfrm>
            <a:off x="615950" y="2252720"/>
            <a:ext cx="5092700" cy="2743200"/>
          </a:xfrm>
          <a:prstGeom prst="rect">
            <a:avLst/>
          </a:prstGeom>
        </p:spPr>
      </p:pic>
      <p:pic>
        <p:nvPicPr>
          <p:cNvPr id="8" name="Content Placeholder 7">
            <a:extLst>
              <a:ext uri="{FF2B5EF4-FFF2-40B4-BE49-F238E27FC236}">
                <a16:creationId xmlns:a16="http://schemas.microsoft.com/office/drawing/2014/main" xmlns="" id="{67247737-4712-E34F-AC97-67BC98FD0306}"/>
              </a:ext>
            </a:extLst>
          </p:cNvPr>
          <p:cNvPicPr>
            <a:picLocks noGrp="1" noChangeAspect="1"/>
          </p:cNvPicPr>
          <p:nvPr>
            <p:ph sz="half" idx="2"/>
          </p:nvPr>
        </p:nvPicPr>
        <p:blipFill>
          <a:blip r:embed="rId4"/>
          <a:stretch>
            <a:fillRect/>
          </a:stretch>
        </p:blipFill>
        <p:spPr>
          <a:xfrm>
            <a:off x="6286500" y="2441207"/>
            <a:ext cx="5181600" cy="2366227"/>
          </a:xfrm>
          <a:prstGeom prst="rect">
            <a:avLst/>
          </a:prstGeom>
        </p:spPr>
      </p:pic>
    </p:spTree>
    <p:extLst>
      <p:ext uri="{BB962C8B-B14F-4D97-AF65-F5344CB8AC3E}">
        <p14:creationId xmlns:p14="http://schemas.microsoft.com/office/powerpoint/2010/main" val="3575928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1328A-1E36-A746-813F-8178DA5D7C2D}"/>
              </a:ext>
            </a:extLst>
          </p:cNvPr>
          <p:cNvSpPr>
            <a:spLocks noGrp="1"/>
          </p:cNvSpPr>
          <p:nvPr>
            <p:ph type="title"/>
          </p:nvPr>
        </p:nvSpPr>
        <p:spPr/>
        <p:txBody>
          <a:bodyPr>
            <a:normAutofit/>
          </a:bodyPr>
          <a:lstStyle/>
          <a:p>
            <a:r>
              <a:rPr lang="en-US" sz="4000" b="1" i="1" dirty="0"/>
              <a:t>Results</a:t>
            </a:r>
          </a:p>
        </p:txBody>
      </p:sp>
      <p:graphicFrame>
        <p:nvGraphicFramePr>
          <p:cNvPr id="3" name="Table 2">
            <a:extLst>
              <a:ext uri="{FF2B5EF4-FFF2-40B4-BE49-F238E27FC236}">
                <a16:creationId xmlns:a16="http://schemas.microsoft.com/office/drawing/2014/main" xmlns="" id="{403A803A-8272-B348-99D0-D014245B9540}"/>
              </a:ext>
            </a:extLst>
          </p:cNvPr>
          <p:cNvGraphicFramePr>
            <a:graphicFrameLocks noGrp="1"/>
          </p:cNvGraphicFramePr>
          <p:nvPr>
            <p:extLst>
              <p:ext uri="{D42A27DB-BD31-4B8C-83A1-F6EECF244321}">
                <p14:modId xmlns:p14="http://schemas.microsoft.com/office/powerpoint/2010/main" val="1415044764"/>
              </p:ext>
            </p:extLst>
          </p:nvPr>
        </p:nvGraphicFramePr>
        <p:xfrm>
          <a:off x="1507108" y="1577340"/>
          <a:ext cx="9177783" cy="3332480"/>
        </p:xfrm>
        <a:graphic>
          <a:graphicData uri="http://schemas.openxmlformats.org/drawingml/2006/table">
            <a:tbl>
              <a:tblPr firstRow="1" bandRow="1">
                <a:tableStyleId>{5C22544A-7EE6-4342-B048-85BDC9FD1C3A}</a:tableStyleId>
              </a:tblPr>
              <a:tblGrid>
                <a:gridCol w="2811399">
                  <a:extLst>
                    <a:ext uri="{9D8B030D-6E8A-4147-A177-3AD203B41FA5}">
                      <a16:colId xmlns:a16="http://schemas.microsoft.com/office/drawing/2014/main" xmlns="" val="3215093552"/>
                    </a:ext>
                  </a:extLst>
                </a:gridCol>
                <a:gridCol w="2239836">
                  <a:extLst>
                    <a:ext uri="{9D8B030D-6E8A-4147-A177-3AD203B41FA5}">
                      <a16:colId xmlns:a16="http://schemas.microsoft.com/office/drawing/2014/main" xmlns="" val="1870146263"/>
                    </a:ext>
                  </a:extLst>
                </a:gridCol>
                <a:gridCol w="1625600">
                  <a:extLst>
                    <a:ext uri="{9D8B030D-6E8A-4147-A177-3AD203B41FA5}">
                      <a16:colId xmlns:a16="http://schemas.microsoft.com/office/drawing/2014/main" xmlns="" val="1630438494"/>
                    </a:ext>
                  </a:extLst>
                </a:gridCol>
                <a:gridCol w="1860868">
                  <a:extLst>
                    <a:ext uri="{9D8B030D-6E8A-4147-A177-3AD203B41FA5}">
                      <a16:colId xmlns:a16="http://schemas.microsoft.com/office/drawing/2014/main" xmlns="" val="2586934463"/>
                    </a:ext>
                  </a:extLst>
                </a:gridCol>
                <a:gridCol w="640080">
                  <a:extLst>
                    <a:ext uri="{9D8B030D-6E8A-4147-A177-3AD203B41FA5}">
                      <a16:colId xmlns:a16="http://schemas.microsoft.com/office/drawing/2014/main" xmlns="" val="1398037994"/>
                    </a:ext>
                  </a:extLst>
                </a:gridCol>
              </a:tblGrid>
              <a:tr h="0">
                <a:tc>
                  <a:txBody>
                    <a:bodyPr/>
                    <a:lstStyle/>
                    <a:p>
                      <a:r>
                        <a:rPr lang="en-US" dirty="0">
                          <a:solidFill>
                            <a:schemeClr val="tx1"/>
                          </a:solidFill>
                        </a:rPr>
                        <a:t>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Balanced Crystalloids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Saline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Adjusted 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29608817"/>
                  </a:ext>
                </a:extLst>
              </a:tr>
              <a:tr h="370840">
                <a:tc>
                  <a:txBody>
                    <a:bodyPr/>
                    <a:lstStyle/>
                    <a:p>
                      <a:r>
                        <a:rPr lang="en-US" dirty="0">
                          <a:solidFill>
                            <a:schemeClr val="tx1"/>
                          </a:solidFill>
                        </a:rPr>
                        <a:t>Major adverse kidney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0.90 (0.82 – 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8768564"/>
                  </a:ext>
                </a:extLst>
              </a:tr>
              <a:tr h="370840">
                <a:tc>
                  <a:txBody>
                    <a:bodyPr/>
                    <a:lstStyle/>
                    <a:p>
                      <a:pPr lvl="1"/>
                      <a:r>
                        <a:rPr lang="en-US" dirty="0">
                          <a:solidFill>
                            <a:schemeClr val="tx1"/>
                          </a:solidFill>
                        </a:rPr>
                        <a:t>In-hospital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0.90 (0.8 – 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94951807"/>
                  </a:ext>
                </a:extLst>
              </a:tr>
              <a:tr h="370840">
                <a:tc>
                  <a:txBody>
                    <a:bodyPr/>
                    <a:lstStyle/>
                    <a:p>
                      <a:pPr lvl="1"/>
                      <a:r>
                        <a:rPr lang="en-US" dirty="0">
                          <a:solidFill>
                            <a:schemeClr val="tx1"/>
                          </a:solidFill>
                        </a:rPr>
                        <a:t>Renal replacement </a:t>
                      </a:r>
                      <a:r>
                        <a:rPr lang="en-US" dirty="0" err="1">
                          <a:solidFill>
                            <a:schemeClr val="tx1"/>
                          </a:solidFill>
                        </a:rPr>
                        <a:t>rx</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0.84 (0.68 – 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35014866"/>
                  </a:ext>
                </a:extLst>
              </a:tr>
              <a:tr h="370840">
                <a:tc>
                  <a:txBody>
                    <a:bodyPr/>
                    <a:lstStyle/>
                    <a:p>
                      <a:pPr lvl="1"/>
                      <a:r>
                        <a:rPr lang="en-US" dirty="0">
                          <a:solidFill>
                            <a:schemeClr val="tx1"/>
                          </a:solidFill>
                        </a:rPr>
                        <a:t>Cr &gt; 200% of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0.96 (0.84 – 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14844885"/>
                  </a:ext>
                </a:extLst>
              </a:tr>
              <a:tr h="370840">
                <a:tc>
                  <a:txBody>
                    <a:bodyPr/>
                    <a:lstStyle/>
                    <a:p>
                      <a:r>
                        <a:rPr lang="en-US" dirty="0">
                          <a:solidFill>
                            <a:schemeClr val="tx1"/>
                          </a:solidFill>
                        </a:rPr>
                        <a:t>60-day in-hospital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0.89 (0.78 – 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91378204"/>
                  </a:ext>
                </a:extLst>
              </a:tr>
              <a:tr h="370840">
                <a:tc>
                  <a:txBody>
                    <a:bodyPr/>
                    <a:lstStyle/>
                    <a:p>
                      <a:r>
                        <a:rPr lang="en-US" dirty="0">
                          <a:solidFill>
                            <a:schemeClr val="tx1"/>
                          </a:solidFill>
                        </a:rPr>
                        <a:t>Vasopressor-free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1.05 (0.97 – 1.140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95994376"/>
                  </a:ext>
                </a:extLst>
              </a:tr>
              <a:tr h="370840">
                <a:tc>
                  <a:txBody>
                    <a:bodyPr/>
                    <a:lstStyle/>
                    <a:p>
                      <a:r>
                        <a:rPr lang="en-US" dirty="0">
                          <a:solidFill>
                            <a:schemeClr val="tx1"/>
                          </a:solidFill>
                        </a:rPr>
                        <a:t>RRT-free days (median)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1.11 (1.02 –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25454750"/>
                  </a:ext>
                </a:extLst>
              </a:tr>
              <a:tr h="370840">
                <a:tc>
                  <a:txBody>
                    <a:bodyPr/>
                    <a:lstStyle/>
                    <a:p>
                      <a:r>
                        <a:rPr lang="en-US" dirty="0">
                          <a:solidFill>
                            <a:schemeClr val="tx1"/>
                          </a:solidFill>
                        </a:rPr>
                        <a:t>Ventilator-free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1.06 (0.97 – 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211866"/>
                  </a:ext>
                </a:extLst>
              </a:tr>
            </a:tbl>
          </a:graphicData>
        </a:graphic>
      </p:graphicFrame>
    </p:spTree>
    <p:extLst>
      <p:ext uri="{BB962C8B-B14F-4D97-AF65-F5344CB8AC3E}">
        <p14:creationId xmlns:p14="http://schemas.microsoft.com/office/powerpoint/2010/main" val="2073290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1952</Words>
  <Application>Microsoft Macintosh PowerPoint</Application>
  <PresentationFormat>Widescreen</PresentationFormat>
  <Paragraphs>317</Paragraphs>
  <Slides>40</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1898 Sans</vt:lpstr>
      <vt:lpstr>Calibri</vt:lpstr>
      <vt:lpstr>Calibri Light</vt:lpstr>
      <vt:lpstr>ＭＳ Ｐゴシック</vt:lpstr>
      <vt:lpstr>Wingdings</vt:lpstr>
      <vt:lpstr>Arial</vt:lpstr>
      <vt:lpstr>Office Theme</vt:lpstr>
      <vt:lpstr>1_Office Theme</vt:lpstr>
      <vt:lpstr>Common Renal Dilemmas on General Medicine Wards</vt:lpstr>
      <vt:lpstr>Disclosure Statement</vt:lpstr>
      <vt:lpstr>Case Presentation </vt:lpstr>
      <vt:lpstr>Case Presentation (cont’d)</vt:lpstr>
      <vt:lpstr>PowerPoint Presentation</vt:lpstr>
      <vt:lpstr>Which fluid regimen would you use in resuscitation?</vt:lpstr>
      <vt:lpstr>Results</vt:lpstr>
      <vt:lpstr>Results</vt:lpstr>
      <vt:lpstr>Results</vt:lpstr>
      <vt:lpstr>Subgroup Analysis</vt:lpstr>
      <vt:lpstr>Critique:</vt:lpstr>
      <vt:lpstr>PowerPoint Presentation</vt:lpstr>
      <vt:lpstr>Case Presentation (cont’d)</vt:lpstr>
      <vt:lpstr>What do you believe is the etiology of AKI?</vt:lpstr>
      <vt:lpstr>PowerPoint Presentation</vt:lpstr>
      <vt:lpstr>Case Presentation (cont’d)</vt:lpstr>
      <vt:lpstr>Mechanisms of septic acute kidney injury</vt:lpstr>
      <vt:lpstr>Approach to the management of septic AKI</vt:lpstr>
      <vt:lpstr>What is the role of a renal biopsy in this patient?</vt:lpstr>
      <vt:lpstr>Kidney Biopsy-Related Complications in Hospitalized Patients with Acute Kidney Injury</vt:lpstr>
      <vt:lpstr>Results</vt:lpstr>
      <vt:lpstr>Results</vt:lpstr>
      <vt:lpstr>Results</vt:lpstr>
      <vt:lpstr>Case Presentation cont’d</vt:lpstr>
      <vt:lpstr>What is the role to treat acute interstitial nephritis?</vt:lpstr>
      <vt:lpstr>Duration of Treatment with Corticosteroids and Recovery of Kidney Function in AIN</vt:lpstr>
      <vt:lpstr>Results</vt:lpstr>
      <vt:lpstr>Results</vt:lpstr>
      <vt:lpstr>Results</vt:lpstr>
      <vt:lpstr>Results</vt:lpstr>
      <vt:lpstr>Results</vt:lpstr>
      <vt:lpstr>Results</vt:lpstr>
      <vt:lpstr>Legionnaire’s disease and interstitial nephritis</vt:lpstr>
      <vt:lpstr>Algorithm for management of drug-induced AIN</vt:lpstr>
      <vt:lpstr>Case Presentation (cont’d)</vt:lpstr>
      <vt:lpstr>What would you like to do at this time?</vt:lpstr>
      <vt:lpstr>Recognize diuretic phase of acute kidney injury</vt:lpstr>
      <vt:lpstr>Case Conclusion</vt:lpstr>
      <vt:lpstr>Summary</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Nephrology for the Generalist Physician</dc:title>
  <dc:creator>Microsoft Office User</dc:creator>
  <cp:lastModifiedBy>Microsoft Office User</cp:lastModifiedBy>
  <cp:revision>15</cp:revision>
  <dcterms:created xsi:type="dcterms:W3CDTF">2018-11-04T18:58:41Z</dcterms:created>
  <dcterms:modified xsi:type="dcterms:W3CDTF">2018-11-07T12:15:00Z</dcterms:modified>
</cp:coreProperties>
</file>