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47" r:id="rId2"/>
    <p:sldId id="453" r:id="rId3"/>
    <p:sldId id="452" r:id="rId4"/>
    <p:sldId id="410" r:id="rId5"/>
    <p:sldId id="411" r:id="rId6"/>
    <p:sldId id="413" r:id="rId7"/>
    <p:sldId id="414" r:id="rId8"/>
    <p:sldId id="387" r:id="rId9"/>
    <p:sldId id="416" r:id="rId10"/>
    <p:sldId id="421" r:id="rId11"/>
    <p:sldId id="417" r:id="rId12"/>
    <p:sldId id="419" r:id="rId13"/>
    <p:sldId id="420" r:id="rId14"/>
    <p:sldId id="422" r:id="rId15"/>
    <p:sldId id="423" r:id="rId16"/>
    <p:sldId id="427" r:id="rId17"/>
    <p:sldId id="425" r:id="rId18"/>
    <p:sldId id="424" r:id="rId19"/>
    <p:sldId id="426" r:id="rId20"/>
    <p:sldId id="428" r:id="rId21"/>
    <p:sldId id="431" r:id="rId22"/>
    <p:sldId id="432" r:id="rId23"/>
    <p:sldId id="430" r:id="rId24"/>
    <p:sldId id="429" r:id="rId25"/>
    <p:sldId id="433" r:id="rId26"/>
    <p:sldId id="435" r:id="rId27"/>
    <p:sldId id="434" r:id="rId28"/>
    <p:sldId id="436" r:id="rId29"/>
    <p:sldId id="437" r:id="rId30"/>
    <p:sldId id="440" r:id="rId31"/>
    <p:sldId id="439" r:id="rId32"/>
    <p:sldId id="438" r:id="rId33"/>
    <p:sldId id="442" r:id="rId34"/>
    <p:sldId id="441" r:id="rId35"/>
    <p:sldId id="446" r:id="rId36"/>
    <p:sldId id="449" r:id="rId37"/>
    <p:sldId id="45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D6A5F"/>
    <a:srgbClr val="FFFFFF"/>
    <a:srgbClr val="E0E0E0"/>
    <a:srgbClr val="B94141"/>
    <a:srgbClr val="D5E3CF"/>
    <a:srgbClr val="7F847E"/>
    <a:srgbClr val="CCECFF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36" autoAdjust="0"/>
  </p:normalViewPr>
  <p:slideViewPr>
    <p:cSldViewPr snapToGrid="0">
      <p:cViewPr varScale="1">
        <p:scale>
          <a:sx n="86" d="100"/>
          <a:sy n="86" d="100"/>
        </p:scale>
        <p:origin x="83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E163F-AA19-4660-A5F9-CD9AC90473C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35D4EF5-09CF-4E18-956C-932E8C93A438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smtClean="0"/>
            <a:t>Diagnosis</a:t>
          </a:r>
          <a:endParaRPr lang="en-US" b="1" dirty="0"/>
        </a:p>
      </dgm:t>
    </dgm:pt>
    <dgm:pt modelId="{CEBABF5D-F7F0-4E34-9928-2487758532C3}" type="parTrans" cxnId="{477FFA18-7BD4-46ED-B4AC-1D3D5CAC588E}">
      <dgm:prSet/>
      <dgm:spPr/>
      <dgm:t>
        <a:bodyPr/>
        <a:lstStyle/>
        <a:p>
          <a:endParaRPr lang="en-US"/>
        </a:p>
      </dgm:t>
    </dgm:pt>
    <dgm:pt modelId="{196C5CAC-1E68-4A66-9B39-89549A60F8AB}" type="sibTrans" cxnId="{477FFA18-7BD4-46ED-B4AC-1D3D5CAC588E}">
      <dgm:prSet/>
      <dgm:spPr/>
      <dgm:t>
        <a:bodyPr/>
        <a:lstStyle/>
        <a:p>
          <a:endParaRPr lang="en-US"/>
        </a:p>
      </dgm:t>
    </dgm:pt>
    <dgm:pt modelId="{8303D574-1F2F-4B35-8B41-3B2FC80C4294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Monitoring &amp; Evaluation</a:t>
          </a:r>
          <a:endParaRPr lang="en-US" b="1" dirty="0"/>
        </a:p>
      </dgm:t>
    </dgm:pt>
    <dgm:pt modelId="{E395F37D-74F8-4A0C-8AE7-20C7C6833348}" type="parTrans" cxnId="{75E65F54-4AF5-4339-AE41-23A2C1EFDDB7}">
      <dgm:prSet/>
      <dgm:spPr/>
      <dgm:t>
        <a:bodyPr/>
        <a:lstStyle/>
        <a:p>
          <a:endParaRPr lang="en-US"/>
        </a:p>
      </dgm:t>
    </dgm:pt>
    <dgm:pt modelId="{3E0B2CAE-F03A-4CF4-98A9-46497975EB24}" type="sibTrans" cxnId="{75E65F54-4AF5-4339-AE41-23A2C1EFDDB7}">
      <dgm:prSet/>
      <dgm:spPr/>
      <dgm:t>
        <a:bodyPr/>
        <a:lstStyle/>
        <a:p>
          <a:endParaRPr lang="en-US"/>
        </a:p>
      </dgm:t>
    </dgm:pt>
    <dgm:pt modelId="{A3A8D064-ED29-4F74-8FBD-361BB16B2421}">
      <dgm:prSet phldrT="[Text]"/>
      <dgm:spPr/>
      <dgm:t>
        <a:bodyPr/>
        <a:lstStyle/>
        <a:p>
          <a:r>
            <a:rPr lang="en-US" b="1" dirty="0" smtClean="0"/>
            <a:t>Assessment</a:t>
          </a:r>
          <a:endParaRPr lang="en-US" b="1" dirty="0"/>
        </a:p>
      </dgm:t>
    </dgm:pt>
    <dgm:pt modelId="{3C0135B0-1AC9-4664-8EE2-914DF13DDDF9}" type="parTrans" cxnId="{040D3F1E-346A-4DC2-9421-87E2930EF983}">
      <dgm:prSet/>
      <dgm:spPr/>
      <dgm:t>
        <a:bodyPr/>
        <a:lstStyle/>
        <a:p>
          <a:endParaRPr lang="en-US"/>
        </a:p>
      </dgm:t>
    </dgm:pt>
    <dgm:pt modelId="{BF471626-CC87-4183-AA2E-FF8813363828}" type="sibTrans" cxnId="{040D3F1E-346A-4DC2-9421-87E2930EF983}">
      <dgm:prSet/>
      <dgm:spPr/>
      <dgm:t>
        <a:bodyPr/>
        <a:lstStyle/>
        <a:p>
          <a:endParaRPr lang="en-US"/>
        </a:p>
      </dgm:t>
    </dgm:pt>
    <dgm:pt modelId="{65A96436-3D3E-4DB8-831E-BE4FEC2216A3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Intervention</a:t>
          </a:r>
          <a:endParaRPr lang="en-US" b="1" dirty="0"/>
        </a:p>
      </dgm:t>
    </dgm:pt>
    <dgm:pt modelId="{52027901-ECAD-40A5-9019-8BF48D6561E8}" type="parTrans" cxnId="{4E9FA716-6E29-4169-B866-5847DD8C186C}">
      <dgm:prSet/>
      <dgm:spPr/>
      <dgm:t>
        <a:bodyPr/>
        <a:lstStyle/>
        <a:p>
          <a:endParaRPr lang="en-US"/>
        </a:p>
      </dgm:t>
    </dgm:pt>
    <dgm:pt modelId="{6614DFD5-4CAF-4A5F-A269-011FF4A2F7C8}" type="sibTrans" cxnId="{4E9FA716-6E29-4169-B866-5847DD8C186C}">
      <dgm:prSet/>
      <dgm:spPr/>
      <dgm:t>
        <a:bodyPr/>
        <a:lstStyle/>
        <a:p>
          <a:endParaRPr lang="en-US"/>
        </a:p>
      </dgm:t>
    </dgm:pt>
    <dgm:pt modelId="{395B1CF6-3352-4FC9-8B0D-52F685E71704}" type="pres">
      <dgm:prSet presAssocID="{9D4E163F-AA19-4660-A5F9-CD9AC90473C0}" presName="compositeShape" presStyleCnt="0">
        <dgm:presLayoutVars>
          <dgm:chMax val="7"/>
          <dgm:dir/>
          <dgm:resizeHandles val="exact"/>
        </dgm:presLayoutVars>
      </dgm:prSet>
      <dgm:spPr/>
    </dgm:pt>
    <dgm:pt modelId="{3BB5A94B-7DE9-4970-BC21-8FC756B7EEB1}" type="pres">
      <dgm:prSet presAssocID="{9D4E163F-AA19-4660-A5F9-CD9AC90473C0}" presName="wedge1" presStyleLbl="node1" presStyleIdx="0" presStyleCnt="4"/>
      <dgm:spPr/>
      <dgm:t>
        <a:bodyPr/>
        <a:lstStyle/>
        <a:p>
          <a:endParaRPr lang="en-US"/>
        </a:p>
      </dgm:t>
    </dgm:pt>
    <dgm:pt modelId="{672FC35F-22E9-45AE-9A2B-EE4472D99100}" type="pres">
      <dgm:prSet presAssocID="{9D4E163F-AA19-4660-A5F9-CD9AC90473C0}" presName="dummy1a" presStyleCnt="0"/>
      <dgm:spPr/>
    </dgm:pt>
    <dgm:pt modelId="{3D0BE3DD-EF5E-481D-9072-5BB88F62C5FC}" type="pres">
      <dgm:prSet presAssocID="{9D4E163F-AA19-4660-A5F9-CD9AC90473C0}" presName="dummy1b" presStyleCnt="0"/>
      <dgm:spPr/>
    </dgm:pt>
    <dgm:pt modelId="{385EC95E-A2E1-4D6B-B7C2-2193CD20EBFA}" type="pres">
      <dgm:prSet presAssocID="{9D4E163F-AA19-4660-A5F9-CD9AC90473C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ED9EE-9B7C-478A-99D0-3A13B479C372}" type="pres">
      <dgm:prSet presAssocID="{9D4E163F-AA19-4660-A5F9-CD9AC90473C0}" presName="wedge2" presStyleLbl="node1" presStyleIdx="1" presStyleCnt="4"/>
      <dgm:spPr/>
      <dgm:t>
        <a:bodyPr/>
        <a:lstStyle/>
        <a:p>
          <a:endParaRPr lang="en-US"/>
        </a:p>
      </dgm:t>
    </dgm:pt>
    <dgm:pt modelId="{117FE3C1-F54A-4675-ACAD-23026C1B0193}" type="pres">
      <dgm:prSet presAssocID="{9D4E163F-AA19-4660-A5F9-CD9AC90473C0}" presName="dummy2a" presStyleCnt="0"/>
      <dgm:spPr/>
    </dgm:pt>
    <dgm:pt modelId="{2CB52D91-ED79-4F13-BA7A-B0936CA79B9A}" type="pres">
      <dgm:prSet presAssocID="{9D4E163F-AA19-4660-A5F9-CD9AC90473C0}" presName="dummy2b" presStyleCnt="0"/>
      <dgm:spPr/>
    </dgm:pt>
    <dgm:pt modelId="{1185620C-4A99-464A-9A87-ED58EF7BB443}" type="pres">
      <dgm:prSet presAssocID="{9D4E163F-AA19-4660-A5F9-CD9AC90473C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56704-10B3-436A-9E9D-B648990292CE}" type="pres">
      <dgm:prSet presAssocID="{9D4E163F-AA19-4660-A5F9-CD9AC90473C0}" presName="wedge3" presStyleLbl="node1" presStyleIdx="2" presStyleCnt="4"/>
      <dgm:spPr/>
      <dgm:t>
        <a:bodyPr/>
        <a:lstStyle/>
        <a:p>
          <a:endParaRPr lang="en-US"/>
        </a:p>
      </dgm:t>
    </dgm:pt>
    <dgm:pt modelId="{76164A5E-C361-42F0-B9E5-F8294B1019FC}" type="pres">
      <dgm:prSet presAssocID="{9D4E163F-AA19-4660-A5F9-CD9AC90473C0}" presName="dummy3a" presStyleCnt="0"/>
      <dgm:spPr/>
    </dgm:pt>
    <dgm:pt modelId="{441C4763-F811-4BA9-95F0-70C2357C9766}" type="pres">
      <dgm:prSet presAssocID="{9D4E163F-AA19-4660-A5F9-CD9AC90473C0}" presName="dummy3b" presStyleCnt="0"/>
      <dgm:spPr/>
    </dgm:pt>
    <dgm:pt modelId="{4346F537-37F5-4EB7-B026-C97F16A3196D}" type="pres">
      <dgm:prSet presAssocID="{9D4E163F-AA19-4660-A5F9-CD9AC90473C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A0608-46B2-4AD3-A374-2552AC7AFFCD}" type="pres">
      <dgm:prSet presAssocID="{9D4E163F-AA19-4660-A5F9-CD9AC90473C0}" presName="wedge4" presStyleLbl="node1" presStyleIdx="3" presStyleCnt="4"/>
      <dgm:spPr/>
      <dgm:t>
        <a:bodyPr/>
        <a:lstStyle/>
        <a:p>
          <a:endParaRPr lang="en-US"/>
        </a:p>
      </dgm:t>
    </dgm:pt>
    <dgm:pt modelId="{843D2EF0-1BA0-4F79-915D-E9BCE1A4F620}" type="pres">
      <dgm:prSet presAssocID="{9D4E163F-AA19-4660-A5F9-CD9AC90473C0}" presName="dummy4a" presStyleCnt="0"/>
      <dgm:spPr/>
    </dgm:pt>
    <dgm:pt modelId="{7C5AFD99-9A73-4DCB-8A75-2EB060301B9B}" type="pres">
      <dgm:prSet presAssocID="{9D4E163F-AA19-4660-A5F9-CD9AC90473C0}" presName="dummy4b" presStyleCnt="0"/>
      <dgm:spPr/>
    </dgm:pt>
    <dgm:pt modelId="{302C6CB0-659B-41E7-B939-0C1CDD4064FB}" type="pres">
      <dgm:prSet presAssocID="{9D4E163F-AA19-4660-A5F9-CD9AC90473C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B64D8-D289-4506-AAA8-2C46F24B8D97}" type="pres">
      <dgm:prSet presAssocID="{196C5CAC-1E68-4A66-9B39-89549A60F8AB}" presName="arrowWedge1" presStyleLbl="fgSibTrans2D1" presStyleIdx="0" presStyleCnt="4"/>
      <dgm:spPr>
        <a:solidFill>
          <a:schemeClr val="accent6">
            <a:lumMod val="20000"/>
            <a:lumOff val="80000"/>
          </a:schemeClr>
        </a:solidFill>
      </dgm:spPr>
    </dgm:pt>
    <dgm:pt modelId="{E185074B-2D6F-42BE-95EE-95EB1C313B3B}" type="pres">
      <dgm:prSet presAssocID="{6614DFD5-4CAF-4A5F-A269-011FF4A2F7C8}" presName="arrowWedge2" presStyleLbl="fgSibTrans2D1" presStyleIdx="1" presStyleCnt="4"/>
      <dgm:spPr>
        <a:solidFill>
          <a:srgbClr val="FD6A5F"/>
        </a:solidFill>
      </dgm:spPr>
    </dgm:pt>
    <dgm:pt modelId="{125C98E8-63FE-453A-8341-C9C6BE083CFD}" type="pres">
      <dgm:prSet presAssocID="{3E0B2CAE-F03A-4CF4-98A9-46497975EB24}" presName="arrowWedge3" presStyleLbl="fgSibTrans2D1" presStyleIdx="2" presStyleCnt="4"/>
      <dgm:spPr>
        <a:solidFill>
          <a:schemeClr val="accent4">
            <a:lumMod val="20000"/>
            <a:lumOff val="80000"/>
          </a:schemeClr>
        </a:solidFill>
      </dgm:spPr>
    </dgm:pt>
    <dgm:pt modelId="{AAEDF1D2-D472-4223-83FB-72622D8924DE}" type="pres">
      <dgm:prSet presAssocID="{BF471626-CC87-4183-AA2E-FF8813363828}" presName="arrowWedge4" presStyleLbl="fgSibTrans2D1" presStyleIdx="3" presStyleCnt="4"/>
      <dgm:spPr/>
    </dgm:pt>
  </dgm:ptLst>
  <dgm:cxnLst>
    <dgm:cxn modelId="{A1A358FE-A8C8-4492-A846-6F0A68F92445}" type="presOf" srcId="{E35D4EF5-09CF-4E18-956C-932E8C93A438}" destId="{385EC95E-A2E1-4D6B-B7C2-2193CD20EBFA}" srcOrd="1" destOrd="0" presId="urn:microsoft.com/office/officeart/2005/8/layout/cycle8"/>
    <dgm:cxn modelId="{4E9FA716-6E29-4169-B866-5847DD8C186C}" srcId="{9D4E163F-AA19-4660-A5F9-CD9AC90473C0}" destId="{65A96436-3D3E-4DB8-831E-BE4FEC2216A3}" srcOrd="1" destOrd="0" parTransId="{52027901-ECAD-40A5-9019-8BF48D6561E8}" sibTransId="{6614DFD5-4CAF-4A5F-A269-011FF4A2F7C8}"/>
    <dgm:cxn modelId="{8517393B-E567-4F59-9B29-AA95DF216D9C}" type="presOf" srcId="{8303D574-1F2F-4B35-8B41-3B2FC80C4294}" destId="{3E756704-10B3-436A-9E9D-B648990292CE}" srcOrd="0" destOrd="0" presId="urn:microsoft.com/office/officeart/2005/8/layout/cycle8"/>
    <dgm:cxn modelId="{9330BCA2-59AF-46D1-95BA-9F972607753C}" type="presOf" srcId="{A3A8D064-ED29-4F74-8FBD-361BB16B2421}" destId="{A44A0608-46B2-4AD3-A374-2552AC7AFFCD}" srcOrd="0" destOrd="0" presId="urn:microsoft.com/office/officeart/2005/8/layout/cycle8"/>
    <dgm:cxn modelId="{75E65F54-4AF5-4339-AE41-23A2C1EFDDB7}" srcId="{9D4E163F-AA19-4660-A5F9-CD9AC90473C0}" destId="{8303D574-1F2F-4B35-8B41-3B2FC80C4294}" srcOrd="2" destOrd="0" parTransId="{E395F37D-74F8-4A0C-8AE7-20C7C6833348}" sibTransId="{3E0B2CAE-F03A-4CF4-98A9-46497975EB24}"/>
    <dgm:cxn modelId="{040D3F1E-346A-4DC2-9421-87E2930EF983}" srcId="{9D4E163F-AA19-4660-A5F9-CD9AC90473C0}" destId="{A3A8D064-ED29-4F74-8FBD-361BB16B2421}" srcOrd="3" destOrd="0" parTransId="{3C0135B0-1AC9-4664-8EE2-914DF13DDDF9}" sibTransId="{BF471626-CC87-4183-AA2E-FF8813363828}"/>
    <dgm:cxn modelId="{A922500B-A0DB-43BB-A189-34CE252ED8E2}" type="presOf" srcId="{A3A8D064-ED29-4F74-8FBD-361BB16B2421}" destId="{302C6CB0-659B-41E7-B939-0C1CDD4064FB}" srcOrd="1" destOrd="0" presId="urn:microsoft.com/office/officeart/2005/8/layout/cycle8"/>
    <dgm:cxn modelId="{477FFA18-7BD4-46ED-B4AC-1D3D5CAC588E}" srcId="{9D4E163F-AA19-4660-A5F9-CD9AC90473C0}" destId="{E35D4EF5-09CF-4E18-956C-932E8C93A438}" srcOrd="0" destOrd="0" parTransId="{CEBABF5D-F7F0-4E34-9928-2487758532C3}" sibTransId="{196C5CAC-1E68-4A66-9B39-89549A60F8AB}"/>
    <dgm:cxn modelId="{B41E2AE1-EF7B-41F6-A75C-A2E951251122}" type="presOf" srcId="{9D4E163F-AA19-4660-A5F9-CD9AC90473C0}" destId="{395B1CF6-3352-4FC9-8B0D-52F685E71704}" srcOrd="0" destOrd="0" presId="urn:microsoft.com/office/officeart/2005/8/layout/cycle8"/>
    <dgm:cxn modelId="{6EF16713-325E-43B5-99D8-D219461823D4}" type="presOf" srcId="{E35D4EF5-09CF-4E18-956C-932E8C93A438}" destId="{3BB5A94B-7DE9-4970-BC21-8FC756B7EEB1}" srcOrd="0" destOrd="0" presId="urn:microsoft.com/office/officeart/2005/8/layout/cycle8"/>
    <dgm:cxn modelId="{4C62B32A-B363-4F6B-9504-85233DD77E65}" type="presOf" srcId="{65A96436-3D3E-4DB8-831E-BE4FEC2216A3}" destId="{BD1ED9EE-9B7C-478A-99D0-3A13B479C372}" srcOrd="0" destOrd="0" presId="urn:microsoft.com/office/officeart/2005/8/layout/cycle8"/>
    <dgm:cxn modelId="{C4DD7AEB-924B-4E6A-8230-B9BEBFAC7581}" type="presOf" srcId="{65A96436-3D3E-4DB8-831E-BE4FEC2216A3}" destId="{1185620C-4A99-464A-9A87-ED58EF7BB443}" srcOrd="1" destOrd="0" presId="urn:microsoft.com/office/officeart/2005/8/layout/cycle8"/>
    <dgm:cxn modelId="{B263E266-B82E-443F-9184-2DB95D1B0FFD}" type="presOf" srcId="{8303D574-1F2F-4B35-8B41-3B2FC80C4294}" destId="{4346F537-37F5-4EB7-B026-C97F16A3196D}" srcOrd="1" destOrd="0" presId="urn:microsoft.com/office/officeart/2005/8/layout/cycle8"/>
    <dgm:cxn modelId="{BB55DD19-9F3F-437D-B87F-B2E758727208}" type="presParOf" srcId="{395B1CF6-3352-4FC9-8B0D-52F685E71704}" destId="{3BB5A94B-7DE9-4970-BC21-8FC756B7EEB1}" srcOrd="0" destOrd="0" presId="urn:microsoft.com/office/officeart/2005/8/layout/cycle8"/>
    <dgm:cxn modelId="{5AE77C1B-F911-4322-B6B8-1587E6DB4548}" type="presParOf" srcId="{395B1CF6-3352-4FC9-8B0D-52F685E71704}" destId="{672FC35F-22E9-45AE-9A2B-EE4472D99100}" srcOrd="1" destOrd="0" presId="urn:microsoft.com/office/officeart/2005/8/layout/cycle8"/>
    <dgm:cxn modelId="{D534BCE6-4596-4276-BE59-C98668823546}" type="presParOf" srcId="{395B1CF6-3352-4FC9-8B0D-52F685E71704}" destId="{3D0BE3DD-EF5E-481D-9072-5BB88F62C5FC}" srcOrd="2" destOrd="0" presId="urn:microsoft.com/office/officeart/2005/8/layout/cycle8"/>
    <dgm:cxn modelId="{4D14FD28-B88F-4ABD-BABC-6B663A9D7207}" type="presParOf" srcId="{395B1CF6-3352-4FC9-8B0D-52F685E71704}" destId="{385EC95E-A2E1-4D6B-B7C2-2193CD20EBFA}" srcOrd="3" destOrd="0" presId="urn:microsoft.com/office/officeart/2005/8/layout/cycle8"/>
    <dgm:cxn modelId="{0E4CF06F-B7BF-43CD-9BCC-111194B92440}" type="presParOf" srcId="{395B1CF6-3352-4FC9-8B0D-52F685E71704}" destId="{BD1ED9EE-9B7C-478A-99D0-3A13B479C372}" srcOrd="4" destOrd="0" presId="urn:microsoft.com/office/officeart/2005/8/layout/cycle8"/>
    <dgm:cxn modelId="{2ADF6C2A-C352-4220-AE59-B38B85AF29DB}" type="presParOf" srcId="{395B1CF6-3352-4FC9-8B0D-52F685E71704}" destId="{117FE3C1-F54A-4675-ACAD-23026C1B0193}" srcOrd="5" destOrd="0" presId="urn:microsoft.com/office/officeart/2005/8/layout/cycle8"/>
    <dgm:cxn modelId="{9A254B4E-C1C2-499D-9890-D7C067A0E23C}" type="presParOf" srcId="{395B1CF6-3352-4FC9-8B0D-52F685E71704}" destId="{2CB52D91-ED79-4F13-BA7A-B0936CA79B9A}" srcOrd="6" destOrd="0" presId="urn:microsoft.com/office/officeart/2005/8/layout/cycle8"/>
    <dgm:cxn modelId="{C45C92FB-4F60-4B3D-8306-59D4342935A3}" type="presParOf" srcId="{395B1CF6-3352-4FC9-8B0D-52F685E71704}" destId="{1185620C-4A99-464A-9A87-ED58EF7BB443}" srcOrd="7" destOrd="0" presId="urn:microsoft.com/office/officeart/2005/8/layout/cycle8"/>
    <dgm:cxn modelId="{EB3B4DD4-420D-4C88-972D-D24B71EAEDCF}" type="presParOf" srcId="{395B1CF6-3352-4FC9-8B0D-52F685E71704}" destId="{3E756704-10B3-436A-9E9D-B648990292CE}" srcOrd="8" destOrd="0" presId="urn:microsoft.com/office/officeart/2005/8/layout/cycle8"/>
    <dgm:cxn modelId="{C4AD66DC-4B67-4C0D-9B0C-593D6A6743A0}" type="presParOf" srcId="{395B1CF6-3352-4FC9-8B0D-52F685E71704}" destId="{76164A5E-C361-42F0-B9E5-F8294B1019FC}" srcOrd="9" destOrd="0" presId="urn:microsoft.com/office/officeart/2005/8/layout/cycle8"/>
    <dgm:cxn modelId="{B68CE619-84A0-4733-B03B-79B04EF659C2}" type="presParOf" srcId="{395B1CF6-3352-4FC9-8B0D-52F685E71704}" destId="{441C4763-F811-4BA9-95F0-70C2357C9766}" srcOrd="10" destOrd="0" presId="urn:microsoft.com/office/officeart/2005/8/layout/cycle8"/>
    <dgm:cxn modelId="{6F718ADB-CDD5-4A56-BCCA-43A2BC1C7E80}" type="presParOf" srcId="{395B1CF6-3352-4FC9-8B0D-52F685E71704}" destId="{4346F537-37F5-4EB7-B026-C97F16A3196D}" srcOrd="11" destOrd="0" presId="urn:microsoft.com/office/officeart/2005/8/layout/cycle8"/>
    <dgm:cxn modelId="{3AED2A07-50AE-4AAB-9303-164C6ECD07DE}" type="presParOf" srcId="{395B1CF6-3352-4FC9-8B0D-52F685E71704}" destId="{A44A0608-46B2-4AD3-A374-2552AC7AFFCD}" srcOrd="12" destOrd="0" presId="urn:microsoft.com/office/officeart/2005/8/layout/cycle8"/>
    <dgm:cxn modelId="{BEC89A55-182C-4725-98B0-837AC77BA182}" type="presParOf" srcId="{395B1CF6-3352-4FC9-8B0D-52F685E71704}" destId="{843D2EF0-1BA0-4F79-915D-E9BCE1A4F620}" srcOrd="13" destOrd="0" presId="urn:microsoft.com/office/officeart/2005/8/layout/cycle8"/>
    <dgm:cxn modelId="{70D1CF05-41B2-45A2-BAB0-746C0DE6AEF1}" type="presParOf" srcId="{395B1CF6-3352-4FC9-8B0D-52F685E71704}" destId="{7C5AFD99-9A73-4DCB-8A75-2EB060301B9B}" srcOrd="14" destOrd="0" presId="urn:microsoft.com/office/officeart/2005/8/layout/cycle8"/>
    <dgm:cxn modelId="{AB63A126-3F8B-408F-BF0E-7B12D775478F}" type="presParOf" srcId="{395B1CF6-3352-4FC9-8B0D-52F685E71704}" destId="{302C6CB0-659B-41E7-B939-0C1CDD4064FB}" srcOrd="15" destOrd="0" presId="urn:microsoft.com/office/officeart/2005/8/layout/cycle8"/>
    <dgm:cxn modelId="{BE194018-C405-4F51-8F31-534934EDB18F}" type="presParOf" srcId="{395B1CF6-3352-4FC9-8B0D-52F685E71704}" destId="{4F4B64D8-D289-4506-AAA8-2C46F24B8D97}" srcOrd="16" destOrd="0" presId="urn:microsoft.com/office/officeart/2005/8/layout/cycle8"/>
    <dgm:cxn modelId="{11A687D0-387C-4831-8A0A-10B05C8F3E98}" type="presParOf" srcId="{395B1CF6-3352-4FC9-8B0D-52F685E71704}" destId="{E185074B-2D6F-42BE-95EE-95EB1C313B3B}" srcOrd="17" destOrd="0" presId="urn:microsoft.com/office/officeart/2005/8/layout/cycle8"/>
    <dgm:cxn modelId="{AC06078A-6929-4185-A85A-5F6963266534}" type="presParOf" srcId="{395B1CF6-3352-4FC9-8B0D-52F685E71704}" destId="{125C98E8-63FE-453A-8341-C9C6BE083CFD}" srcOrd="18" destOrd="0" presId="urn:microsoft.com/office/officeart/2005/8/layout/cycle8"/>
    <dgm:cxn modelId="{DCD9C8DE-751C-435A-9546-F49B0244C7F9}" type="presParOf" srcId="{395B1CF6-3352-4FC9-8B0D-52F685E71704}" destId="{AAEDF1D2-D472-4223-83FB-72622D8924D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5A94B-7DE9-4970-BC21-8FC756B7EEB1}">
      <dsp:nvSpPr>
        <dsp:cNvPr id="0" name=""/>
        <dsp:cNvSpPr/>
      </dsp:nvSpPr>
      <dsp:spPr>
        <a:xfrm>
          <a:off x="1889821" y="247445"/>
          <a:ext cx="3383523" cy="3383523"/>
        </a:xfrm>
        <a:prstGeom prst="pie">
          <a:avLst>
            <a:gd name="adj1" fmla="val 16200000"/>
            <a:gd name="adj2" fmla="val 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Diagnosis</a:t>
          </a:r>
          <a:endParaRPr lang="en-US" sz="1800" b="1" kern="1200" dirty="0"/>
        </a:p>
      </dsp:txBody>
      <dsp:txXfrm>
        <a:off x="3685908" y="948720"/>
        <a:ext cx="1248681" cy="926440"/>
      </dsp:txXfrm>
    </dsp:sp>
    <dsp:sp modelId="{BD1ED9EE-9B7C-478A-99D0-3A13B479C372}">
      <dsp:nvSpPr>
        <dsp:cNvPr id="0" name=""/>
        <dsp:cNvSpPr/>
      </dsp:nvSpPr>
      <dsp:spPr>
        <a:xfrm>
          <a:off x="1889821" y="361035"/>
          <a:ext cx="3383523" cy="3383523"/>
        </a:xfrm>
        <a:prstGeom prst="pie">
          <a:avLst>
            <a:gd name="adj1" fmla="val 0"/>
            <a:gd name="adj2" fmla="val 54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Intervention</a:t>
          </a:r>
          <a:endParaRPr lang="en-US" sz="1800" b="1" kern="1200" dirty="0"/>
        </a:p>
      </dsp:txBody>
      <dsp:txXfrm>
        <a:off x="3685908" y="2116842"/>
        <a:ext cx="1248681" cy="926440"/>
      </dsp:txXfrm>
    </dsp:sp>
    <dsp:sp modelId="{3E756704-10B3-436A-9E9D-B648990292CE}">
      <dsp:nvSpPr>
        <dsp:cNvPr id="0" name=""/>
        <dsp:cNvSpPr/>
      </dsp:nvSpPr>
      <dsp:spPr>
        <a:xfrm>
          <a:off x="1776231" y="361035"/>
          <a:ext cx="3383523" cy="3383523"/>
        </a:xfrm>
        <a:prstGeom prst="pie">
          <a:avLst>
            <a:gd name="adj1" fmla="val 5400000"/>
            <a:gd name="adj2" fmla="val 1080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Monitoring &amp; Evaluation</a:t>
          </a:r>
          <a:endParaRPr lang="en-US" sz="1800" b="1" kern="1200" dirty="0"/>
        </a:p>
      </dsp:txBody>
      <dsp:txXfrm>
        <a:off x="2114987" y="2116842"/>
        <a:ext cx="1248681" cy="926440"/>
      </dsp:txXfrm>
    </dsp:sp>
    <dsp:sp modelId="{A44A0608-46B2-4AD3-A374-2552AC7AFFCD}">
      <dsp:nvSpPr>
        <dsp:cNvPr id="0" name=""/>
        <dsp:cNvSpPr/>
      </dsp:nvSpPr>
      <dsp:spPr>
        <a:xfrm>
          <a:off x="1776231" y="247445"/>
          <a:ext cx="3383523" cy="3383523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Assessment</a:t>
          </a:r>
          <a:endParaRPr lang="en-US" sz="1800" b="1" kern="1200" dirty="0"/>
        </a:p>
      </dsp:txBody>
      <dsp:txXfrm>
        <a:off x="2114987" y="948720"/>
        <a:ext cx="1248681" cy="926440"/>
      </dsp:txXfrm>
    </dsp:sp>
    <dsp:sp modelId="{4F4B64D8-D289-4506-AAA8-2C46F24B8D97}">
      <dsp:nvSpPr>
        <dsp:cNvPr id="0" name=""/>
        <dsp:cNvSpPr/>
      </dsp:nvSpPr>
      <dsp:spPr>
        <a:xfrm>
          <a:off x="1680365" y="37989"/>
          <a:ext cx="3802435" cy="380243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5074B-2D6F-42BE-95EE-95EB1C313B3B}">
      <dsp:nvSpPr>
        <dsp:cNvPr id="0" name=""/>
        <dsp:cNvSpPr/>
      </dsp:nvSpPr>
      <dsp:spPr>
        <a:xfrm>
          <a:off x="1680365" y="151578"/>
          <a:ext cx="3802435" cy="380243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FD6A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C98E8-63FE-453A-8341-C9C6BE083CFD}">
      <dsp:nvSpPr>
        <dsp:cNvPr id="0" name=""/>
        <dsp:cNvSpPr/>
      </dsp:nvSpPr>
      <dsp:spPr>
        <a:xfrm>
          <a:off x="1566775" y="151578"/>
          <a:ext cx="3802435" cy="380243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DF1D2-D472-4223-83FB-72622D8924DE}">
      <dsp:nvSpPr>
        <dsp:cNvPr id="0" name=""/>
        <dsp:cNvSpPr/>
      </dsp:nvSpPr>
      <dsp:spPr>
        <a:xfrm>
          <a:off x="1566775" y="37989"/>
          <a:ext cx="3802435" cy="380243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57CB2-4052-4EC6-A130-036EF3A18B1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9C053-C6DE-4312-BA23-B8CB04D2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3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declare that I have no conflict of interest in providing this presentation. I have no financial, personal, or professional relationships that could conflict the content of this presentation or be perceived as a potential conflict.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30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02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93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5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7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7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4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63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90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53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53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35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9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43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6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4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0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01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6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70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38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1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1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8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06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C053-C6DE-4312-BA23-B8CB04D242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3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4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7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8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8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520C-36DE-446D-B127-5159BB4B6DB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2BAC-6CFA-4A4B-A294-06FDF1BD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D86D303-A807-460F-9269-4AABB948C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5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1544" y="2784406"/>
            <a:ext cx="7901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Post-operative Nutritional Recommendations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E Dinar Two" panose="020A0503020102020204" pitchFamily="18" charset="-78"/>
              <a:ea typeface="GE Dinar Two" panose="020A0503020102020204" pitchFamily="18" charset="-78"/>
              <a:cs typeface="GE Dinar Two" panose="020A05030201020202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8898" y="3845263"/>
            <a:ext cx="50405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Joyce Moawad, MSc.</a:t>
            </a:r>
          </a:p>
          <a:p>
            <a:pPr algn="ctr"/>
            <a:r>
              <a:rPr lang="en-US" sz="2400" dirty="0"/>
              <a:t>Lecturer/ Clinical Coordinator</a:t>
            </a:r>
          </a:p>
          <a:p>
            <a:pPr algn="ctr"/>
            <a:r>
              <a:rPr lang="en-US" sz="2400" dirty="0"/>
              <a:t>Human Nutrition Department</a:t>
            </a:r>
          </a:p>
          <a:p>
            <a:pPr algn="ctr"/>
            <a:r>
              <a:rPr lang="en-US" sz="2400" dirty="0"/>
              <a:t>College of Health Sciences, QU HEALTH</a:t>
            </a:r>
          </a:p>
          <a:p>
            <a:pPr algn="ctr"/>
            <a:r>
              <a:rPr lang="en-US" sz="2400" dirty="0"/>
              <a:t>Qatar University </a:t>
            </a:r>
            <a:endParaRPr lang="en-US" sz="2400" dirty="0" smtClean="0"/>
          </a:p>
          <a:p>
            <a:pPr algn="ctr"/>
            <a:r>
              <a:rPr lang="en-US" sz="2000" dirty="0" smtClean="0"/>
              <a:t>Sep 2, 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66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77666"/>
              </p:ext>
            </p:extLst>
          </p:nvPr>
        </p:nvGraphicFramePr>
        <p:xfrm>
          <a:off x="400587" y="2014064"/>
          <a:ext cx="10757988" cy="358778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75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0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I: Clear Liquids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5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Recommendations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9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Sip &amp; do not gulp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Avoid using straws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Drink slowly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6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18108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53" y="6263300"/>
            <a:ext cx="102721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 smtClean="0"/>
              <a:t>1</a:t>
            </a:r>
            <a:r>
              <a:rPr lang="en-US" sz="900" dirty="0" smtClean="0"/>
              <a:t>Academy of Nutrition and Dietetics. (2020). Nutrition Care Manual: Bariatric Surgery (p. 102-145).</a:t>
            </a:r>
          </a:p>
          <a:p>
            <a:r>
              <a:rPr lang="en-US" sz="900" baseline="30000" dirty="0" smtClean="0"/>
              <a:t>4</a:t>
            </a:r>
            <a:r>
              <a:rPr lang="en-US" sz="900" dirty="0" smtClean="0"/>
              <a:t> </a:t>
            </a:r>
            <a:r>
              <a:rPr lang="en-US" sz="900" dirty="0"/>
              <a:t>Kushner, R., Cummings, S. and Herron, D., 2017. Bariatric surgery: postoperative nutritional management. </a:t>
            </a:r>
            <a:r>
              <a:rPr lang="en-US" sz="900" dirty="0" err="1"/>
              <a:t>UpToDate</a:t>
            </a:r>
            <a:r>
              <a:rPr lang="en-US" sz="900" dirty="0"/>
              <a:t>. Available online: https://www. </a:t>
            </a:r>
            <a:r>
              <a:rPr lang="en-US" sz="900" dirty="0" err="1"/>
              <a:t>uptodate</a:t>
            </a:r>
            <a:r>
              <a:rPr lang="en-US" sz="900" dirty="0"/>
              <a:t>. </a:t>
            </a:r>
            <a:r>
              <a:rPr lang="en-US" sz="900" dirty="0" smtClean="0"/>
              <a:t>com/contents/bariatric-surgery-postoperative-nutritional-management</a:t>
            </a:r>
          </a:p>
          <a:p>
            <a:r>
              <a:rPr lang="en-US" sz="900" baseline="30000" dirty="0" smtClean="0"/>
              <a:t>5</a:t>
            </a:r>
            <a:r>
              <a:rPr lang="en-US" sz="900" dirty="0" smtClean="0"/>
              <a:t> </a:t>
            </a:r>
            <a:r>
              <a:rPr lang="en-US" sz="900" dirty="0"/>
              <a:t>Bettini, S., </a:t>
            </a:r>
            <a:r>
              <a:rPr lang="en-US" sz="900" dirty="0" err="1"/>
              <a:t>Belligoli</a:t>
            </a:r>
            <a:r>
              <a:rPr lang="en-US" sz="900" dirty="0"/>
              <a:t>, A., </a:t>
            </a:r>
            <a:r>
              <a:rPr lang="en-US" sz="900" dirty="0" err="1"/>
              <a:t>Fabris</a:t>
            </a:r>
            <a:r>
              <a:rPr lang="en-US" sz="900" dirty="0"/>
              <a:t>, R. and </a:t>
            </a:r>
            <a:r>
              <a:rPr lang="en-US" sz="900" dirty="0" err="1"/>
              <a:t>Busetto</a:t>
            </a:r>
            <a:r>
              <a:rPr lang="en-US" sz="900" dirty="0"/>
              <a:t>, L., 2020. Diet approach before and after bariatric surgery. </a:t>
            </a:r>
            <a:r>
              <a:rPr lang="en-US" sz="900" i="1" dirty="0"/>
              <a:t>Reviews in Endocrine and Metabolic Disorders</a:t>
            </a:r>
            <a:r>
              <a:rPr lang="en-US" sz="900" dirty="0"/>
              <a:t>, </a:t>
            </a:r>
            <a:r>
              <a:rPr lang="en-US" sz="900" i="1" dirty="0"/>
              <a:t>21</a:t>
            </a:r>
            <a:r>
              <a:rPr lang="en-US" sz="900" dirty="0"/>
              <a:t>, pp.297-306</a:t>
            </a:r>
            <a:r>
              <a:rPr lang="en-US" sz="900" dirty="0" smtClean="0"/>
              <a:t>.</a:t>
            </a:r>
            <a:endParaRPr lang="en-US" sz="900" dirty="0"/>
          </a:p>
          <a:p>
            <a:endParaRPr lang="en-US" sz="9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56247"/>
              </p:ext>
            </p:extLst>
          </p:nvPr>
        </p:nvGraphicFramePr>
        <p:xfrm>
          <a:off x="286112" y="1837850"/>
          <a:ext cx="11062001" cy="251142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805106">
                  <a:extLst>
                    <a:ext uri="{9D8B030D-6E8A-4147-A177-3AD203B41FA5}">
                      <a16:colId xmlns:a16="http://schemas.microsoft.com/office/drawing/2014/main" val="628447964"/>
                    </a:ext>
                  </a:extLst>
                </a:gridCol>
                <a:gridCol w="4475385">
                  <a:extLst>
                    <a:ext uri="{9D8B030D-6E8A-4147-A177-3AD203B41FA5}">
                      <a16:colId xmlns:a16="http://schemas.microsoft.com/office/drawing/2014/main" val="1220369473"/>
                    </a:ext>
                  </a:extLst>
                </a:gridCol>
                <a:gridCol w="3781510">
                  <a:extLst>
                    <a:ext uri="{9D8B030D-6E8A-4147-A177-3AD203B41FA5}">
                      <a16:colId xmlns:a16="http://schemas.microsoft.com/office/drawing/2014/main" val="232984588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</a:rPr>
                        <a:t>Stage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</a:rPr>
                        <a:t>II: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</a:rPr>
                        <a:t>Full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liquids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81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Begin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</a:rPr>
                        <a:t>Fluid/foods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Guidelines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1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</a:rPr>
                        <a:t>Post-op day 3 &amp; continue until 10-14 days post-op</a:t>
                      </a:r>
                      <a:endParaRPr lang="en-US" sz="2200" b="0" baseline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baseline="0" dirty="0" smtClean="0">
                          <a:effectLst/>
                        </a:rPr>
                        <a:t>(discharge diet)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GBP Clear liquids + GBP </a:t>
                      </a:r>
                      <a:r>
                        <a:rPr lang="en-US" sz="2200" b="1" dirty="0" smtClean="0">
                          <a:effectLst/>
                        </a:rPr>
                        <a:t>full liquids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baseline="0" dirty="0" smtClean="0">
                          <a:effectLst/>
                        </a:rPr>
                        <a:t>Begin vitamin &amp; mineral supplementation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381048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26559" y="3002509"/>
            <a:ext cx="3985146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Sugar: &lt; 15g/serving</a:t>
            </a:r>
          </a:p>
          <a:p>
            <a:pPr defTabSz="1185863"/>
            <a:r>
              <a:rPr lang="en-US" dirty="0"/>
              <a:t>PTN: 25-30g/serving of added powders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6378" y="4574301"/>
            <a:ext cx="10921467" cy="11510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Goals: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Fluid intake: 1-2L </a:t>
            </a:r>
            <a:r>
              <a:rPr lang="en-US" dirty="0">
                <a:solidFill>
                  <a:srgbClr val="FF0000"/>
                </a:solidFill>
              </a:rPr>
              <a:t>of total fluids each </a:t>
            </a:r>
            <a:r>
              <a:rPr lang="en-US" dirty="0" smtClean="0">
                <a:solidFill>
                  <a:srgbClr val="FF0000"/>
                </a:solidFill>
              </a:rPr>
              <a:t>day</a:t>
            </a:r>
            <a:r>
              <a:rPr lang="en-US" baseline="30000" dirty="0" smtClean="0">
                <a:solidFill>
                  <a:srgbClr val="FF0000"/>
                </a:solidFill>
              </a:rPr>
              <a:t>1,4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Protein intake : </a:t>
            </a:r>
            <a:r>
              <a:rPr lang="en-US" dirty="0">
                <a:solidFill>
                  <a:srgbClr val="FF0000"/>
                </a:solidFill>
              </a:rPr>
              <a:t>A minimal </a:t>
            </a:r>
            <a:r>
              <a:rPr lang="en-US" dirty="0" smtClean="0">
                <a:solidFill>
                  <a:srgbClr val="FF0000"/>
                </a:solidFill>
              </a:rPr>
              <a:t>of 60g of PTN/d </a:t>
            </a:r>
            <a:r>
              <a:rPr lang="en-US" dirty="0">
                <a:solidFill>
                  <a:srgbClr val="FF0000"/>
                </a:solidFill>
              </a:rPr>
              <a:t>&amp; up to </a:t>
            </a:r>
            <a:r>
              <a:rPr lang="en-US" dirty="0" smtClean="0">
                <a:solidFill>
                  <a:srgbClr val="FF0000"/>
                </a:solidFill>
              </a:rPr>
              <a:t>1.5kg/IBW/d</a:t>
            </a:r>
            <a:r>
              <a:rPr lang="en-US" baseline="30000" dirty="0" smtClean="0">
                <a:solidFill>
                  <a:srgbClr val="FF0000"/>
                </a:solidFill>
              </a:rPr>
              <a:t>1,4,5</a:t>
            </a:r>
            <a:endParaRPr lang="en-US" dirty="0">
              <a:solidFill>
                <a:srgbClr val="FF0000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Types of Bariatric Surgery | types of weight loss surgery | GS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8" t="36829" r="4782" b="35359"/>
          <a:stretch/>
        </p:blipFill>
        <p:spPr bwMode="auto">
          <a:xfrm>
            <a:off x="11247415" y="5807178"/>
            <a:ext cx="851326" cy="1057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ypes of Bariatric Surgery | types of weight loss surgery | GS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37207" r="63109" b="35451"/>
          <a:stretch/>
        </p:blipFill>
        <p:spPr bwMode="auto">
          <a:xfrm>
            <a:off x="10191247" y="5876408"/>
            <a:ext cx="842010" cy="973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96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53230"/>
              </p:ext>
            </p:extLst>
          </p:nvPr>
        </p:nvGraphicFramePr>
        <p:xfrm>
          <a:off x="385408" y="1857115"/>
          <a:ext cx="7830543" cy="470849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83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76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II: Full Liquids - Sample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47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Foods</a:t>
                      </a:r>
                      <a:r>
                        <a:rPr lang="en-US" sz="2400" b="1" baseline="0" dirty="0" smtClean="0"/>
                        <a:t> Allowed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968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000" dirty="0" smtClean="0"/>
                        <a:t>All of clear liquids diet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effectLst/>
                        </a:rPr>
                        <a:t>Protein rich liquids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effectLst/>
                        </a:rPr>
                        <a:t>Low-fat</a:t>
                      </a:r>
                      <a:r>
                        <a:rPr lang="en-US" sz="2000" baseline="0" dirty="0" smtClean="0">
                          <a:effectLst/>
                        </a:rPr>
                        <a:t> or fat-free milk mixed with whey, whey isolate or soy PTN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aseline="0" dirty="0" smtClean="0">
                          <a:effectLst/>
                        </a:rPr>
                        <a:t>Lactose-free milk or soy milk mixed with soy protein powder</a:t>
                      </a:r>
                      <a:endParaRPr lang="en-US" sz="2000" dirty="0" smtClean="0">
                        <a:effectLst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Diluted fruit juice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Zero-fat or skimmed milk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Low-fat/light yogurt (plain or flavored without fruit chunks - preferred Greek yogurt)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Low fat or fat free cottage cheese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Sugar-free, low fat pudding (Custard, “</a:t>
                      </a:r>
                      <a:r>
                        <a:rPr lang="en-US" sz="2000" baseline="0" dirty="0" err="1" smtClean="0"/>
                        <a:t>mhalabiyi</a:t>
                      </a:r>
                      <a:r>
                        <a:rPr lang="en-US" sz="2000" baseline="0" dirty="0" smtClean="0"/>
                        <a:t>”)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Cream soup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" name="5904E518-C547-4C0B-A529-A4531690DB58" descr="IMG_2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52" y="1917510"/>
            <a:ext cx="3712332" cy="446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11607"/>
              </p:ext>
            </p:extLst>
          </p:nvPr>
        </p:nvGraphicFramePr>
        <p:xfrm>
          <a:off x="385409" y="1857115"/>
          <a:ext cx="10757988" cy="429131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75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0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II: Full Liquids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5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Recommendations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924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Encourage</a:t>
                      </a:r>
                      <a:r>
                        <a:rPr lang="en-US" sz="2000" baseline="0" dirty="0" smtClean="0">
                          <a:effectLst/>
                        </a:rPr>
                        <a:t> patients to have salty fluids &amp; solid liquids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Drink 1.5 -2L of fluids each day</a:t>
                      </a:r>
                    </a:p>
                    <a:p>
                      <a:pPr marL="6858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0.7-0.9L of clear liquids</a:t>
                      </a:r>
                    </a:p>
                    <a:p>
                      <a:pPr marL="6858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+ 0.7-0.9L of full liquids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Sip clear liquids often between meals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Consume no solid food at this time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Follow the “30-Minute Rule” to fluid intake: wait 30 minutes before and after your shake to drink other fluids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baseline="0" dirty="0" smtClean="0">
                        <a:effectLst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20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8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947674"/>
              </p:ext>
            </p:extLst>
          </p:nvPr>
        </p:nvGraphicFramePr>
        <p:xfrm>
          <a:off x="385409" y="1857115"/>
          <a:ext cx="10757988" cy="358778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75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0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II: Full Liquids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5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Notes</a:t>
                      </a:r>
                      <a:r>
                        <a:rPr lang="en-US" sz="2400" b="0" baseline="30000" dirty="0" smtClean="0"/>
                        <a:t>3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92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Within several days of the surgery, the patient should be tolerating at least 1800 mL of fluid daily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Typical daily calorie intake the 1</a:t>
                      </a:r>
                      <a:r>
                        <a:rPr lang="en-US" sz="2000" b="1" baseline="30000" dirty="0" smtClean="0"/>
                        <a:t>st</a:t>
                      </a:r>
                      <a:r>
                        <a:rPr lang="en-US" sz="2000" b="1" baseline="0" dirty="0" smtClean="0"/>
                        <a:t> week post-op is 400kcal/d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Advance to stage 3 once stage 2 is well tolerated (~2 weeks post-op) – to be assessed by clinical team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Total quantity tolerated: no more than ½ cup total</a:t>
                      </a:r>
                      <a:r>
                        <a:rPr lang="en-US" sz="2000" baseline="30000" dirty="0" smtClean="0"/>
                        <a:t>6</a:t>
                      </a:r>
                      <a:endParaRPr lang="en-US" sz="20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7573" y="6371189"/>
            <a:ext cx="109136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 smtClean="0"/>
              <a:t>3</a:t>
            </a:r>
            <a:r>
              <a:rPr lang="en-US" sz="900" dirty="0" smtClean="0"/>
              <a:t>Clinical </a:t>
            </a:r>
            <a:r>
              <a:rPr lang="en-US" sz="900" dirty="0"/>
              <a:t>practice guidelines for the perioperative nutrition, metabolic, and nonsurgical support of patients undergoing bariatric procedures - 2019 update: cosponsored by American Association of Clinical Endocrinologists/American College of Endocrinology, The Obesity Society, American Society for </a:t>
            </a:r>
            <a:r>
              <a:rPr lang="en-US" sz="900" dirty="0" smtClean="0"/>
              <a:t>Metabolic &amp; Bariatric </a:t>
            </a:r>
            <a:r>
              <a:rPr lang="en-US" sz="900" dirty="0"/>
              <a:t>Surgery, Obesity Medicine Association, and American Society of Anesthesiologists</a:t>
            </a:r>
            <a:r>
              <a:rPr lang="en-US" sz="900" dirty="0" smtClean="0"/>
              <a:t>.</a:t>
            </a:r>
          </a:p>
          <a:p>
            <a:r>
              <a:rPr lang="en-US" sz="900" baseline="30000" dirty="0" smtClean="0"/>
              <a:t>6</a:t>
            </a:r>
            <a:r>
              <a:rPr lang="en-US" sz="900" dirty="0" smtClean="0"/>
              <a:t> </a:t>
            </a:r>
            <a:r>
              <a:rPr lang="en-US" sz="800" dirty="0" err="1"/>
              <a:t>Soldavini</a:t>
            </a:r>
            <a:r>
              <a:rPr lang="en-US" sz="800" dirty="0"/>
              <a:t>, J., 2019. Krause's food &amp; the nutrition care process. </a:t>
            </a:r>
            <a:r>
              <a:rPr lang="en-US" sz="800" i="1" dirty="0"/>
              <a:t>Journal of Nutrition Education and Behavior</a:t>
            </a:r>
            <a:r>
              <a:rPr lang="en-US" sz="800" dirty="0"/>
              <a:t>, </a:t>
            </a:r>
            <a:r>
              <a:rPr lang="en-US" sz="800" i="1" dirty="0"/>
              <a:t>51</a:t>
            </a:r>
            <a:r>
              <a:rPr lang="en-US" sz="800" dirty="0"/>
              <a:t>(10), p.1225.</a:t>
            </a:r>
          </a:p>
        </p:txBody>
      </p:sp>
    </p:spTree>
    <p:extLst>
      <p:ext uri="{BB962C8B-B14F-4D97-AF65-F5344CB8AC3E}">
        <p14:creationId xmlns:p14="http://schemas.microsoft.com/office/powerpoint/2010/main" val="37069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18108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1" y="6350169"/>
            <a:ext cx="919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Academy of Nutrition and Dietetics. (2020). Nutrition Care Manual: Bariatric Surgery (p. 102-145).</a:t>
            </a:r>
            <a:endParaRPr lang="en-US" sz="900" baseline="30000" dirty="0"/>
          </a:p>
          <a:p>
            <a:pPr lvl="0"/>
            <a:r>
              <a:rPr lang="en-US" sz="900" baseline="30000" dirty="0" smtClean="0"/>
              <a:t>6</a:t>
            </a:r>
            <a:r>
              <a:rPr lang="en-US" sz="900" dirty="0" smtClean="0"/>
              <a:t>Barstad</a:t>
            </a:r>
            <a:r>
              <a:rPr lang="en-US" sz="900" dirty="0"/>
              <a:t>, </a:t>
            </a:r>
            <a:r>
              <a:rPr lang="en-US" sz="900" dirty="0" smtClean="0"/>
              <a:t>L.H et al. 2023</a:t>
            </a:r>
            <a:r>
              <a:rPr lang="en-US" sz="900" dirty="0"/>
              <a:t>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900" dirty="0" err="1"/>
              <a:t>Oseberg</a:t>
            </a:r>
            <a:r>
              <a:rPr lang="en-US" sz="900" dirty="0"/>
              <a:t> study—a randomized controlled trial. </a:t>
            </a:r>
            <a:r>
              <a:rPr lang="en-US" sz="900" i="1" dirty="0"/>
              <a:t>The American Journal of Clinical Nutrition</a:t>
            </a:r>
            <a:r>
              <a:rPr lang="en-US" sz="900" dirty="0"/>
              <a:t>, </a:t>
            </a:r>
            <a:r>
              <a:rPr lang="en-US" sz="900" i="1" dirty="0"/>
              <a:t>117</a:t>
            </a:r>
            <a:r>
              <a:rPr lang="en-US" sz="900" dirty="0"/>
              <a:t>(3), pp.586-598.</a:t>
            </a:r>
          </a:p>
          <a:p>
            <a:endParaRPr lang="en-US" sz="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551538"/>
              </p:ext>
            </p:extLst>
          </p:nvPr>
        </p:nvGraphicFramePr>
        <p:xfrm>
          <a:off x="352056" y="1997741"/>
          <a:ext cx="10727070" cy="24014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75690">
                  <a:extLst>
                    <a:ext uri="{9D8B030D-6E8A-4147-A177-3AD203B41FA5}">
                      <a16:colId xmlns:a16="http://schemas.microsoft.com/office/drawing/2014/main" val="1560487504"/>
                    </a:ext>
                  </a:extLst>
                </a:gridCol>
                <a:gridCol w="3575690">
                  <a:extLst>
                    <a:ext uri="{9D8B030D-6E8A-4147-A177-3AD203B41FA5}">
                      <a16:colId xmlns:a16="http://schemas.microsoft.com/office/drawing/2014/main" val="2301891093"/>
                    </a:ext>
                  </a:extLst>
                </a:gridCol>
                <a:gridCol w="3575690">
                  <a:extLst>
                    <a:ext uri="{9D8B030D-6E8A-4147-A177-3AD203B41FA5}">
                      <a16:colId xmlns:a16="http://schemas.microsoft.com/office/drawing/2014/main" val="276922440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Stage III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effectLst/>
                        </a:rPr>
                        <a:t>: Soft Solid Diet </a:t>
                      </a:r>
                      <a:r>
                        <a:rPr lang="en-US" sz="22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en-US" sz="2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49072"/>
                  </a:ext>
                </a:extLst>
              </a:tr>
              <a:tr h="495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</a:rPr>
                        <a:t>Post-op</a:t>
                      </a:r>
                      <a:r>
                        <a:rPr lang="en-US" sz="2200" b="1" baseline="0" dirty="0" smtClean="0">
                          <a:effectLst/>
                        </a:rPr>
                        <a:t> period*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</a:rPr>
                        <a:t>Type of diet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Guidelines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60173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2200" b="0" dirty="0" smtClean="0">
                          <a:effectLst/>
                        </a:rPr>
                        <a:t>Begin 10-14 days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</a:rPr>
                        <a:t>Soft Solid</a:t>
                      </a:r>
                      <a:r>
                        <a:rPr lang="en-US" sz="2200" b="1" baseline="0" dirty="0" smtClean="0">
                          <a:effectLst/>
                        </a:rPr>
                        <a:t> Diet</a:t>
                      </a: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 smtClean="0">
                          <a:effectLst/>
                        </a:rPr>
                        <a:t>Pureed food diet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Priority on hydration and protein intake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45501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Post-op 5</a:t>
                      </a:r>
                      <a:r>
                        <a:rPr lang="en-US" sz="2200" baseline="0" dirty="0" smtClean="0"/>
                        <a:t> – 8 weeks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Soft Diet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 smtClean="0"/>
                        <a:t>Advanced soft diet</a:t>
                      </a:r>
                      <a:endParaRPr lang="en-US" sz="2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87489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20174" y="4724522"/>
            <a:ext cx="10651863" cy="11510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*Stage 3 lasts for months as per patient’s tolerance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There is no standardization of diet stages.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Dietary advancement is based on nutritional needs &amp; increasing tolerance for dietary texture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 descr="Types of Bariatric Surgery | types of weight loss surgery | GS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8" t="36829" r="4782" b="35359"/>
          <a:stretch/>
        </p:blipFill>
        <p:spPr bwMode="auto">
          <a:xfrm>
            <a:off x="11247415" y="5807178"/>
            <a:ext cx="851326" cy="1057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ypes of Bariatric Surgery | types of weight loss surgery | GS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37207" r="63109" b="35451"/>
          <a:stretch/>
        </p:blipFill>
        <p:spPr bwMode="auto">
          <a:xfrm>
            <a:off x="10191247" y="5876408"/>
            <a:ext cx="842010" cy="973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6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18108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1" y="6350169"/>
            <a:ext cx="11915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aseline="30000" dirty="0" smtClean="0"/>
              <a:t>6</a:t>
            </a:r>
            <a:r>
              <a:rPr lang="en-US" sz="900" dirty="0" smtClean="0"/>
              <a:t>Barstad</a:t>
            </a:r>
            <a:r>
              <a:rPr lang="en-US" sz="900" dirty="0"/>
              <a:t>, </a:t>
            </a:r>
            <a:r>
              <a:rPr lang="en-US" sz="900" dirty="0" smtClean="0"/>
              <a:t>L.H et al. 2023</a:t>
            </a:r>
            <a:r>
              <a:rPr lang="en-US" sz="900" dirty="0"/>
              <a:t>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900" dirty="0" err="1"/>
              <a:t>Oseberg</a:t>
            </a:r>
            <a:r>
              <a:rPr lang="en-US" sz="900" dirty="0"/>
              <a:t> study—a randomized controlled trial. </a:t>
            </a:r>
            <a:r>
              <a:rPr lang="en-US" sz="900" i="1" dirty="0"/>
              <a:t>The American Journal of Clinical Nutrition</a:t>
            </a:r>
            <a:r>
              <a:rPr lang="en-US" sz="900" dirty="0"/>
              <a:t>, </a:t>
            </a:r>
            <a:r>
              <a:rPr lang="en-US" sz="900" i="1" dirty="0"/>
              <a:t>117</a:t>
            </a:r>
            <a:r>
              <a:rPr lang="en-US" sz="900" dirty="0"/>
              <a:t>(3), pp.586-598.</a:t>
            </a:r>
          </a:p>
          <a:p>
            <a:endParaRPr lang="en-US" sz="900" dirty="0"/>
          </a:p>
        </p:txBody>
      </p:sp>
      <p:sp>
        <p:nvSpPr>
          <p:cNvPr id="11" name="Rounded Rectangle 10"/>
          <p:cNvSpPr/>
          <p:nvPr/>
        </p:nvSpPr>
        <p:spPr>
          <a:xfrm>
            <a:off x="420174" y="4724522"/>
            <a:ext cx="10651863" cy="11510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Goals: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Fluid intake: 1.8-2L </a:t>
            </a:r>
            <a:r>
              <a:rPr lang="en-US" dirty="0">
                <a:solidFill>
                  <a:srgbClr val="FF0000"/>
                </a:solidFill>
              </a:rPr>
              <a:t>of total fluids each </a:t>
            </a:r>
            <a:r>
              <a:rPr lang="en-US" dirty="0" smtClean="0">
                <a:solidFill>
                  <a:srgbClr val="FF0000"/>
                </a:solidFill>
              </a:rPr>
              <a:t>day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Protein intake : 60-80g of PTN /day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28888"/>
              </p:ext>
            </p:extLst>
          </p:nvPr>
        </p:nvGraphicFramePr>
        <p:xfrm>
          <a:off x="286112" y="1923374"/>
          <a:ext cx="10986939" cy="241338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989333">
                  <a:extLst>
                    <a:ext uri="{9D8B030D-6E8A-4147-A177-3AD203B41FA5}">
                      <a16:colId xmlns:a16="http://schemas.microsoft.com/office/drawing/2014/main" val="628447964"/>
                    </a:ext>
                  </a:extLst>
                </a:gridCol>
                <a:gridCol w="4888035">
                  <a:extLst>
                    <a:ext uri="{9D8B030D-6E8A-4147-A177-3AD203B41FA5}">
                      <a16:colId xmlns:a16="http://schemas.microsoft.com/office/drawing/2014/main" val="1220369473"/>
                    </a:ext>
                  </a:extLst>
                </a:gridCol>
                <a:gridCol w="4109571">
                  <a:extLst>
                    <a:ext uri="{9D8B030D-6E8A-4147-A177-3AD203B41FA5}">
                      <a16:colId xmlns:a16="http://schemas.microsoft.com/office/drawing/2014/main" val="232984588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</a:rPr>
                        <a:t>Stage 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effectLst/>
                        </a:rPr>
                        <a:t>: Soft Solid Diet – Pureed Diet</a:t>
                      </a:r>
                      <a:r>
                        <a:rPr lang="en-US" sz="26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81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Begin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Fluids/foods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Guidelines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1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Post-op days 10‐14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Soft Solid</a:t>
                      </a:r>
                      <a:r>
                        <a:rPr lang="en-US" sz="2400" b="1" baseline="0" dirty="0" smtClean="0">
                          <a:effectLst/>
                        </a:rPr>
                        <a:t> Diet - </a:t>
                      </a:r>
                      <a:r>
                        <a:rPr lang="en-US" sz="2400" b="1" dirty="0" smtClean="0">
                          <a:effectLst/>
                        </a:rPr>
                        <a:t>Pureed food diet</a:t>
                      </a:r>
                    </a:p>
                    <a:p>
                      <a:pPr marL="1270" marR="0" indent="-6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Foods blended or mashed to liquid/baby food consistency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Priority on hydration and protein intake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381048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335" t="18288" r="23929" b="36615"/>
          <a:stretch/>
        </p:blipFill>
        <p:spPr>
          <a:xfrm>
            <a:off x="8978547" y="3527732"/>
            <a:ext cx="959351" cy="80713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8197" t="18842" r="-1" b="26344"/>
          <a:stretch/>
        </p:blipFill>
        <p:spPr>
          <a:xfrm>
            <a:off x="10114026" y="3527733"/>
            <a:ext cx="982896" cy="75919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54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1360082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02189"/>
              </p:ext>
            </p:extLst>
          </p:nvPr>
        </p:nvGraphicFramePr>
        <p:xfrm>
          <a:off x="385408" y="1857115"/>
          <a:ext cx="7830544" cy="494928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915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5272">
                  <a:extLst>
                    <a:ext uri="{9D8B030D-6E8A-4147-A177-3AD203B41FA5}">
                      <a16:colId xmlns:a16="http://schemas.microsoft.com/office/drawing/2014/main" val="924726731"/>
                    </a:ext>
                  </a:extLst>
                </a:gridCol>
              </a:tblGrid>
              <a:tr h="542766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Stage III: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Soft Solid Diet – Pureed Food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47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Foods</a:t>
                      </a:r>
                      <a:r>
                        <a:rPr lang="en-US" sz="2400" b="1" baseline="0" dirty="0" smtClean="0"/>
                        <a:t> Allowed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smtClean="0"/>
                        <a:t>Avoid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968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000" dirty="0" smtClean="0"/>
                        <a:t> All of clear &amp; full liquids diet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Blended lean meats, poultry, fish free of hard strains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Low-fat  soft cheeses, “</a:t>
                      </a:r>
                      <a:r>
                        <a:rPr lang="en-US" sz="2000" baseline="0" dirty="0" err="1" smtClean="0"/>
                        <a:t>labani</a:t>
                      </a:r>
                      <a:r>
                        <a:rPr lang="en-US" sz="2000" baseline="0" dirty="0" smtClean="0"/>
                        <a:t>”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Soft Tofu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Cooked &amp; blended /mashed vegetables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Cooked or canned fruits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Mashed white or sweet potatoes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Blended/mashed beans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Soups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Light mayonnaise to moisten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High fat and fried meals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Peanut butter &amp; other nut butters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Hard cheeses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Whole milk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Raw vegetables and fruits (seeds, skins or hulls)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Dried fruits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Pasta; noodles; rice; bread &amp; bread products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All soda or other carbonated drinks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baseline="0" dirty="0" smtClean="0"/>
                        <a:t>Chocolate milk, sweetened condensed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 descr="How to make homemade baby food purees - Family Food on the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49" y="1920949"/>
            <a:ext cx="3367345" cy="483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95807"/>
              </p:ext>
            </p:extLst>
          </p:nvPr>
        </p:nvGraphicFramePr>
        <p:xfrm>
          <a:off x="385409" y="1857115"/>
          <a:ext cx="10757988" cy="441075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75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09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Stage III: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Soft Solid Diet – Pureed Food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44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Recommendations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109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Increased intake of GBP clear liquids</a:t>
                      </a:r>
                    </a:p>
                    <a:p>
                      <a:pPr marL="34417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Have ~ 2L of total liquids daily. </a:t>
                      </a:r>
                    </a:p>
                    <a:p>
                      <a:pPr marL="34417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Consume</a:t>
                      </a:r>
                      <a:r>
                        <a:rPr lang="en-US" sz="2000" baseline="0" dirty="0" smtClean="0">
                          <a:effectLst/>
                        </a:rPr>
                        <a:t> 3-6 small meals of PTN food per day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34417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Try only one new food at a meal</a:t>
                      </a:r>
                    </a:p>
                    <a:p>
                      <a:pPr marL="34417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Patients may be able to tolerate only 2 </a:t>
                      </a:r>
                      <a:r>
                        <a:rPr lang="en-US" sz="2000" dirty="0" err="1" smtClean="0">
                          <a:effectLst/>
                        </a:rPr>
                        <a:t>Tbsps</a:t>
                      </a:r>
                      <a:r>
                        <a:rPr lang="en-US" sz="2000" dirty="0" smtClean="0">
                          <a:effectLst/>
                        </a:rPr>
                        <a:t> at each meal or snack</a:t>
                      </a:r>
                    </a:p>
                    <a:p>
                      <a:pPr marL="34417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Avoid foods that are spicy, very hot,</a:t>
                      </a:r>
                      <a:r>
                        <a:rPr lang="en-US" sz="2000" baseline="0" dirty="0" smtClean="0">
                          <a:effectLst/>
                        </a:rPr>
                        <a:t> and/or very cold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344805" marR="86995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Aim to have protein food choices at 3‐6 small meals daily; patient may only be able to tolerate a couple of tablespoons at each meal/snack </a:t>
                      </a:r>
                    </a:p>
                    <a:p>
                      <a:pPr marL="344805" marR="86995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Avoid fluids during meals; wait ~30 minutes after each meal before having beverages </a:t>
                      </a:r>
                    </a:p>
                    <a:p>
                      <a:pPr marL="344805" marR="86995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Take multivitamin-mineral supplements on a daily 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1" y="6350169"/>
            <a:ext cx="1191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Academy of Nutrition and Dietetics. (2020). Nutrition Care Manual: Bariatric Surgery (p. 102-145</a:t>
            </a:r>
            <a:r>
              <a:rPr lang="en-US" sz="900" dirty="0" smtClean="0"/>
              <a:t>).</a:t>
            </a:r>
            <a:endParaRPr lang="en-US" sz="900" baseline="30000" dirty="0" smtClean="0"/>
          </a:p>
          <a:p>
            <a:pPr lvl="0"/>
            <a:r>
              <a:rPr lang="en-US" sz="900" baseline="30000" dirty="0" smtClean="0"/>
              <a:t>7</a:t>
            </a:r>
            <a:r>
              <a:rPr lang="en-US" sz="900" dirty="0" smtClean="0"/>
              <a:t>Barstad</a:t>
            </a:r>
            <a:r>
              <a:rPr lang="en-US" sz="900" dirty="0"/>
              <a:t>, </a:t>
            </a:r>
            <a:r>
              <a:rPr lang="en-US" sz="900" dirty="0" smtClean="0"/>
              <a:t>L.H et al. 2023</a:t>
            </a:r>
            <a:r>
              <a:rPr lang="en-US" sz="900" dirty="0"/>
              <a:t>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900" dirty="0" err="1"/>
              <a:t>Oseberg</a:t>
            </a:r>
            <a:r>
              <a:rPr lang="en-US" sz="900" dirty="0"/>
              <a:t> study—a randomized controlled trial. </a:t>
            </a:r>
            <a:r>
              <a:rPr lang="en-US" sz="900" i="1" dirty="0"/>
              <a:t>The American Journal of Clinical Nutrition</a:t>
            </a:r>
            <a:r>
              <a:rPr lang="en-US" sz="900" dirty="0"/>
              <a:t>, </a:t>
            </a:r>
            <a:r>
              <a:rPr lang="en-US" sz="900" i="1" dirty="0"/>
              <a:t>117</a:t>
            </a:r>
            <a:r>
              <a:rPr lang="en-US" sz="900" dirty="0"/>
              <a:t>(3), pp.586-598.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441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74393"/>
              </p:ext>
            </p:extLst>
          </p:nvPr>
        </p:nvGraphicFramePr>
        <p:xfrm>
          <a:off x="385409" y="1857115"/>
          <a:ext cx="10757988" cy="360757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75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0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Stage III: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Soft Solid Diet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5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Notes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92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Typical daily energy intake progresses to 600-800 Kcal/d by week 3 &amp; 4 post-op</a:t>
                      </a:r>
                      <a:r>
                        <a:rPr lang="en-US" sz="2000" b="1" baseline="30000" dirty="0" smtClean="0"/>
                        <a:t>3</a:t>
                      </a:r>
                      <a:r>
                        <a:rPr lang="en-US" sz="2000" b="1" baseline="0" dirty="0" smtClean="0"/>
                        <a:t>.</a:t>
                      </a:r>
                      <a:endParaRPr lang="en-US" sz="2000" b="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Total quantity: gradually increase from ½ cup to no more than ¾ cup total</a:t>
                      </a:r>
                      <a:r>
                        <a:rPr lang="en-US" sz="2000" b="0" baseline="30000" dirty="0" smtClean="0"/>
                        <a:t>6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7573" y="6371189"/>
            <a:ext cx="10913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 smtClean="0"/>
              <a:t>3</a:t>
            </a:r>
            <a:r>
              <a:rPr lang="en-US" sz="900" dirty="0" smtClean="0"/>
              <a:t>Clinical </a:t>
            </a:r>
            <a:r>
              <a:rPr lang="en-US" sz="900" dirty="0"/>
              <a:t>practice guidelines for the perioperative nutrition, metabolic, and nonsurgical support of patients undergoing bariatric procedures - 2019 update: cosponsored by American Association of Clinical Endocrinologists/American College of Endocrinology, The Obesity Society, American Society for </a:t>
            </a:r>
            <a:r>
              <a:rPr lang="en-US" sz="900" dirty="0" smtClean="0"/>
              <a:t>Metabolic &amp; Bariatric </a:t>
            </a:r>
            <a:r>
              <a:rPr lang="en-US" sz="900" dirty="0"/>
              <a:t>Surgery, Obesity Medicine Association, and American Society of </a:t>
            </a:r>
            <a:r>
              <a:rPr lang="en-US" sz="900" dirty="0" smtClean="0"/>
              <a:t>Anesthesiologists</a:t>
            </a:r>
          </a:p>
          <a:p>
            <a:r>
              <a:rPr lang="en-US" sz="1000" baseline="30000" dirty="0" smtClean="0"/>
              <a:t>6</a:t>
            </a:r>
            <a:r>
              <a:rPr lang="en-US" sz="1000" dirty="0" smtClean="0"/>
              <a:t> </a:t>
            </a:r>
            <a:r>
              <a:rPr lang="en-US" sz="900" dirty="0" err="1"/>
              <a:t>Soldavini</a:t>
            </a:r>
            <a:r>
              <a:rPr lang="en-US" sz="900" dirty="0"/>
              <a:t>, J., 2019. Krause's food &amp; the nutrition care process. </a:t>
            </a:r>
            <a:r>
              <a:rPr lang="en-US" sz="900" i="1" dirty="0"/>
              <a:t>Journal of Nutrition Education and Behavior</a:t>
            </a:r>
            <a:r>
              <a:rPr lang="en-US" sz="900" dirty="0"/>
              <a:t>, </a:t>
            </a:r>
            <a:r>
              <a:rPr lang="en-US" sz="900" i="1" dirty="0"/>
              <a:t>51</a:t>
            </a:r>
            <a:r>
              <a:rPr lang="en-US" sz="900" dirty="0"/>
              <a:t>(10), p.1225</a:t>
            </a:r>
            <a:r>
              <a:rPr lang="en-US" sz="900" dirty="0" smtClean="0"/>
              <a:t>..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856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88FF562-7301-D3CF-9895-523E778E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504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8049" y="561588"/>
            <a:ext cx="6356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cs typeface="1898 Sans Regular"/>
              </a:rPr>
              <a:t>Disclosure Statement</a:t>
            </a:r>
            <a:endParaRPr lang="en-US" sz="4400" dirty="0">
              <a:cs typeface="1898 Sans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357" y="1892616"/>
            <a:ext cx="10017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1898 Sans Regular"/>
              </a:rPr>
              <a:t>Ms. Joyce Moawad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1898 Sans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1898 Sans Regular"/>
              </a:rPr>
              <a:t>Has</a:t>
            </a:r>
            <a:r>
              <a:rPr lang="en-US" sz="2400" b="1" dirty="0">
                <a:cs typeface="1898 Sans Regular"/>
              </a:rPr>
              <a:t> </a:t>
            </a:r>
            <a:r>
              <a:rPr lang="en-US" sz="2400" dirty="0">
                <a:cs typeface="1898 Sans Regular"/>
              </a:rPr>
              <a:t>no relevant financial relationships to disclose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1898 Sans Regular"/>
              </a:rPr>
              <a:t>Will not be discussing unlabeled/unapproved use of drugs or products</a:t>
            </a:r>
          </a:p>
        </p:txBody>
      </p:sp>
    </p:spTree>
    <p:extLst>
      <p:ext uri="{BB962C8B-B14F-4D97-AF65-F5344CB8AC3E}">
        <p14:creationId xmlns:p14="http://schemas.microsoft.com/office/powerpoint/2010/main" val="25917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18108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1" y="6350169"/>
            <a:ext cx="89561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aseline="30000" dirty="0" smtClean="0"/>
              <a:t>7</a:t>
            </a:r>
            <a:r>
              <a:rPr lang="en-US" sz="900" dirty="0" smtClean="0"/>
              <a:t>Barstad</a:t>
            </a:r>
            <a:r>
              <a:rPr lang="en-US" sz="900" dirty="0"/>
              <a:t>, </a:t>
            </a:r>
            <a:r>
              <a:rPr lang="en-US" sz="900" dirty="0" smtClean="0"/>
              <a:t>L.H et al. 2023</a:t>
            </a:r>
            <a:r>
              <a:rPr lang="en-US" sz="900" dirty="0"/>
              <a:t>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900" dirty="0" err="1"/>
              <a:t>Oseberg</a:t>
            </a:r>
            <a:r>
              <a:rPr lang="en-US" sz="900" dirty="0"/>
              <a:t> study—a randomized controlled trial. </a:t>
            </a:r>
            <a:r>
              <a:rPr lang="en-US" sz="900" i="1" dirty="0"/>
              <a:t>The American Journal of Clinical Nutrition</a:t>
            </a:r>
            <a:r>
              <a:rPr lang="en-US" sz="900" dirty="0"/>
              <a:t>, </a:t>
            </a:r>
            <a:r>
              <a:rPr lang="en-US" sz="900" i="1" dirty="0"/>
              <a:t>117</a:t>
            </a:r>
            <a:r>
              <a:rPr lang="en-US" sz="900" dirty="0"/>
              <a:t>(3), pp.586-598.</a:t>
            </a:r>
          </a:p>
          <a:p>
            <a:endParaRPr lang="en-US" sz="900" dirty="0"/>
          </a:p>
        </p:txBody>
      </p:sp>
      <p:sp>
        <p:nvSpPr>
          <p:cNvPr id="11" name="Rounded Rectangle 10"/>
          <p:cNvSpPr/>
          <p:nvPr/>
        </p:nvSpPr>
        <p:spPr>
          <a:xfrm>
            <a:off x="236493" y="5167423"/>
            <a:ext cx="10986939" cy="887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Goals: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Fluid intake: 1.8-2L </a:t>
            </a:r>
            <a:r>
              <a:rPr lang="en-US" dirty="0">
                <a:solidFill>
                  <a:srgbClr val="FF0000"/>
                </a:solidFill>
              </a:rPr>
              <a:t>of total fluids each </a:t>
            </a:r>
            <a:r>
              <a:rPr lang="en-US" dirty="0" smtClean="0">
                <a:solidFill>
                  <a:srgbClr val="FF0000"/>
                </a:solidFill>
              </a:rPr>
              <a:t>day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Protein intake : 60-80g of PTN /day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4892"/>
              </p:ext>
            </p:extLst>
          </p:nvPr>
        </p:nvGraphicFramePr>
        <p:xfrm>
          <a:off x="286112" y="1923374"/>
          <a:ext cx="10986939" cy="313080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989333">
                  <a:extLst>
                    <a:ext uri="{9D8B030D-6E8A-4147-A177-3AD203B41FA5}">
                      <a16:colId xmlns:a16="http://schemas.microsoft.com/office/drawing/2014/main" val="628447964"/>
                    </a:ext>
                  </a:extLst>
                </a:gridCol>
                <a:gridCol w="4888035">
                  <a:extLst>
                    <a:ext uri="{9D8B030D-6E8A-4147-A177-3AD203B41FA5}">
                      <a16:colId xmlns:a16="http://schemas.microsoft.com/office/drawing/2014/main" val="1220369473"/>
                    </a:ext>
                  </a:extLst>
                </a:gridCol>
                <a:gridCol w="4109571">
                  <a:extLst>
                    <a:ext uri="{9D8B030D-6E8A-4147-A177-3AD203B41FA5}">
                      <a16:colId xmlns:a16="http://schemas.microsoft.com/office/drawing/2014/main" val="232984588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Stage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III: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Soft Solid Diet - Advanced Soft Diet 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81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Begin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Fluids/foods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Guidelines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1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Post-op 5-8 weeks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Soft Solid</a:t>
                      </a:r>
                      <a:r>
                        <a:rPr lang="en-US" sz="2400" b="1" baseline="0" dirty="0" smtClean="0">
                          <a:effectLst/>
                        </a:rPr>
                        <a:t> Diet – Advanced soft diet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baseline="0" dirty="0" smtClean="0">
                          <a:effectLst/>
                        </a:rPr>
                        <a:t>Amount and texture as tolerate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baseline="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baseline="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Priority on hydration and protein intake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</a:rPr>
                        <a:t>Advance as tolerated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38104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187608" y="5507763"/>
            <a:ext cx="3671777" cy="371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Mindful eating is essential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5587" t="20038" r="29132" b="8592"/>
          <a:stretch/>
        </p:blipFill>
        <p:spPr>
          <a:xfrm>
            <a:off x="7386605" y="4140865"/>
            <a:ext cx="935141" cy="73104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player.slideplayer.com/89/14289866/slides/slide_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9" t="5172" r="540" b="65607"/>
          <a:stretch/>
        </p:blipFill>
        <p:spPr bwMode="auto">
          <a:xfrm>
            <a:off x="8539425" y="4140865"/>
            <a:ext cx="968142" cy="76098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ypes of Bariatric Surgery | types of weight loss surgery | GSH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8" t="36829" r="4782" b="35359"/>
          <a:stretch/>
        </p:blipFill>
        <p:spPr bwMode="auto">
          <a:xfrm>
            <a:off x="11247415" y="6061342"/>
            <a:ext cx="851326" cy="803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ypes of Bariatric Surgery | types of weight loss surgery | GSH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37207" r="63109" b="35451"/>
          <a:stretch/>
        </p:blipFill>
        <p:spPr bwMode="auto">
          <a:xfrm>
            <a:off x="10191247" y="6110177"/>
            <a:ext cx="842010" cy="739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01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4684"/>
              </p:ext>
            </p:extLst>
          </p:nvPr>
        </p:nvGraphicFramePr>
        <p:xfrm>
          <a:off x="385409" y="1857115"/>
          <a:ext cx="10757988" cy="435922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75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92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Stage III: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Soft Solid Diet – Advanced Soft Diet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9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Recommendations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 well‐cooked soft vegetables and soft and/or peeled fruit to meals/snacks </a:t>
                      </a:r>
                      <a:endParaRPr lang="en-US" sz="2000" baseline="0" dirty="0" smtClean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Plan 5 to 6 small meals/snacks &amp;</a:t>
                      </a:r>
                      <a:r>
                        <a:rPr lang="en-US" sz="2000" baseline="0" dirty="0" smtClean="0">
                          <a:effectLst/>
                        </a:rPr>
                        <a:t> adequate hydration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Eat PTN foods first, followed by vegetables, fruits then grains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All foods must be soft or cooked to a soft consistency. Chew all foods well.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Include salads as tolerated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Full liquids may be used for </a:t>
                      </a:r>
                      <a:r>
                        <a:rPr lang="en-US" sz="2000" baseline="0" dirty="0" err="1" smtClean="0">
                          <a:effectLst/>
                        </a:rPr>
                        <a:t>meak</a:t>
                      </a:r>
                      <a:r>
                        <a:rPr lang="en-US" sz="2000" baseline="0" dirty="0" smtClean="0">
                          <a:effectLst/>
                        </a:rPr>
                        <a:t> or snack replacement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aseline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1" y="6350169"/>
            <a:ext cx="1191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Academy of Nutrition and Dietetics. (2020). Nutrition Care Manual: Bariatric Surgery (p. 102-145</a:t>
            </a:r>
            <a:r>
              <a:rPr lang="en-US" sz="900" dirty="0" smtClean="0"/>
              <a:t>).</a:t>
            </a:r>
            <a:endParaRPr lang="en-US" sz="900" baseline="30000" dirty="0" smtClean="0"/>
          </a:p>
          <a:p>
            <a:pPr lvl="0"/>
            <a:r>
              <a:rPr lang="en-US" sz="900" baseline="30000" dirty="0" smtClean="0"/>
              <a:t>7</a:t>
            </a:r>
            <a:r>
              <a:rPr lang="en-US" sz="900" dirty="0" smtClean="0"/>
              <a:t>Barstad</a:t>
            </a:r>
            <a:r>
              <a:rPr lang="en-US" sz="900" dirty="0"/>
              <a:t>, </a:t>
            </a:r>
            <a:r>
              <a:rPr lang="en-US" sz="900" dirty="0" smtClean="0"/>
              <a:t>L.H et al. 2023</a:t>
            </a:r>
            <a:r>
              <a:rPr lang="en-US" sz="900" dirty="0"/>
              <a:t>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900" dirty="0" err="1"/>
              <a:t>Oseberg</a:t>
            </a:r>
            <a:r>
              <a:rPr lang="en-US" sz="900" dirty="0"/>
              <a:t> study—a randomized controlled trial. </a:t>
            </a:r>
            <a:r>
              <a:rPr lang="en-US" sz="900" i="1" dirty="0"/>
              <a:t>The American Journal of Clinical Nutrition</a:t>
            </a:r>
            <a:r>
              <a:rPr lang="en-US" sz="900" dirty="0"/>
              <a:t>, </a:t>
            </a:r>
            <a:r>
              <a:rPr lang="en-US" sz="900" i="1" dirty="0"/>
              <a:t>117</a:t>
            </a:r>
            <a:r>
              <a:rPr lang="en-US" sz="900" dirty="0"/>
              <a:t>(3), pp.586-598.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306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49790"/>
              </p:ext>
            </p:extLst>
          </p:nvPr>
        </p:nvGraphicFramePr>
        <p:xfrm>
          <a:off x="385409" y="1857115"/>
          <a:ext cx="10757988" cy="435922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75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92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Stage III: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Soft Solid Diet – Advanced Soft Diet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9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Recommendations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 tough, stringy foods that can block the stoma (ex. raw celery, asparagus stalks)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 rice,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bread, &amp; pasta until patient is comfortable consuming 60g of PTN/day &amp; 3-5 servings of fruits/vegetables per day (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post-op week 5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Starches should be limited to whole grain crackers with protein, potatoes, and/or dry low‐sugar cereals moistened with milk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aseline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1" y="6350169"/>
            <a:ext cx="1191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Academy of Nutrition and Dietetics. (2020). Nutrition Care Manual: Bariatric Surgery (p. 102-145</a:t>
            </a:r>
            <a:r>
              <a:rPr lang="en-US" sz="900" dirty="0" smtClean="0"/>
              <a:t>).</a:t>
            </a:r>
            <a:endParaRPr lang="en-US" sz="900" baseline="30000" dirty="0" smtClean="0"/>
          </a:p>
          <a:p>
            <a:pPr lvl="0"/>
            <a:r>
              <a:rPr lang="en-US" sz="900" baseline="30000" dirty="0" smtClean="0"/>
              <a:t>7</a:t>
            </a:r>
            <a:r>
              <a:rPr lang="en-US" sz="900" dirty="0" smtClean="0"/>
              <a:t>Barstad</a:t>
            </a:r>
            <a:r>
              <a:rPr lang="en-US" sz="900" dirty="0"/>
              <a:t>, </a:t>
            </a:r>
            <a:r>
              <a:rPr lang="en-US" sz="900" dirty="0" smtClean="0"/>
              <a:t>L.H et al. 2023</a:t>
            </a:r>
            <a:r>
              <a:rPr lang="en-US" sz="900" dirty="0"/>
              <a:t>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900" dirty="0" err="1"/>
              <a:t>Oseberg</a:t>
            </a:r>
            <a:r>
              <a:rPr lang="en-US" sz="900" dirty="0"/>
              <a:t> study—a randomized controlled trial. </a:t>
            </a:r>
            <a:r>
              <a:rPr lang="en-US" sz="900" i="1" dirty="0"/>
              <a:t>The American Journal of Clinical Nutrition</a:t>
            </a:r>
            <a:r>
              <a:rPr lang="en-US" sz="900" dirty="0"/>
              <a:t>, </a:t>
            </a:r>
            <a:r>
              <a:rPr lang="en-US" sz="900" i="1" dirty="0"/>
              <a:t>117</a:t>
            </a:r>
            <a:r>
              <a:rPr lang="en-US" sz="900" dirty="0"/>
              <a:t>(3), pp.586-598.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165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35282"/>
              </p:ext>
            </p:extLst>
          </p:nvPr>
        </p:nvGraphicFramePr>
        <p:xfrm>
          <a:off x="385409" y="1857115"/>
          <a:ext cx="10757988" cy="435922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75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92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Stage III: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Soft Solid Diet – Advanced Soft Diet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9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Recommendations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29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All foods must be soft or cooked to a soft consistency. Chew all foods well.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Try only 1 new food at a meal to identify food tolerance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Continue to advance diet as tolerated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Take multivitamin-mineral supplements on a daily basis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baseline="0" dirty="0" smtClean="0"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baseline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1" y="6350169"/>
            <a:ext cx="1191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Academy of Nutrition and Dietetics. (2020). Nutrition Care Manual: Bariatric Surgery (p. 102-145</a:t>
            </a:r>
            <a:r>
              <a:rPr lang="en-US" sz="900" dirty="0" smtClean="0"/>
              <a:t>).</a:t>
            </a:r>
            <a:endParaRPr lang="en-US" sz="900" baseline="30000" dirty="0" smtClean="0"/>
          </a:p>
          <a:p>
            <a:pPr lvl="0"/>
            <a:r>
              <a:rPr lang="en-US" sz="900" baseline="30000" dirty="0"/>
              <a:t>7</a:t>
            </a:r>
            <a:r>
              <a:rPr lang="en-US" sz="900" dirty="0" smtClean="0"/>
              <a:t>Barstad</a:t>
            </a:r>
            <a:r>
              <a:rPr lang="en-US" sz="900" dirty="0"/>
              <a:t>, </a:t>
            </a:r>
            <a:r>
              <a:rPr lang="en-US" sz="900" dirty="0" smtClean="0"/>
              <a:t>L.H et al. 2023</a:t>
            </a:r>
            <a:r>
              <a:rPr lang="en-US" sz="900" dirty="0"/>
              <a:t>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900" dirty="0" err="1"/>
              <a:t>Oseberg</a:t>
            </a:r>
            <a:r>
              <a:rPr lang="en-US" sz="900" dirty="0"/>
              <a:t> study—a randomized controlled trial. </a:t>
            </a:r>
            <a:r>
              <a:rPr lang="en-US" sz="900" i="1" dirty="0"/>
              <a:t>The American Journal of Clinical Nutrition</a:t>
            </a:r>
            <a:r>
              <a:rPr lang="en-US" sz="900" dirty="0"/>
              <a:t>, </a:t>
            </a:r>
            <a:r>
              <a:rPr lang="en-US" sz="900" i="1" dirty="0"/>
              <a:t>117</a:t>
            </a:r>
            <a:r>
              <a:rPr lang="en-US" sz="900" dirty="0"/>
              <a:t>(3), pp.586-598.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388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65128"/>
              </p:ext>
            </p:extLst>
          </p:nvPr>
        </p:nvGraphicFramePr>
        <p:xfrm>
          <a:off x="385409" y="1857115"/>
          <a:ext cx="10757988" cy="360757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75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0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Stage III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: Soft Solid Diet – Advanced Soft Diet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5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Notes</a:t>
                      </a:r>
                      <a:r>
                        <a:rPr lang="en-US" sz="2400" b="0" baseline="30000" dirty="0" smtClean="0"/>
                        <a:t>3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92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Frequent nutrition follow-up is imperative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Each patients should be encouraged to advance diet by texture and portion size at their pace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Patients should consume 1200-1500 kcal/d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Most patients consume ~ 1500-1800 kcal/d 6 months post-op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Total quantity: meals should be from 3L4 cup to no more than 1 cup total</a:t>
                      </a:r>
                      <a:r>
                        <a:rPr lang="en-US" sz="2000" b="0" baseline="30000" dirty="0" smtClean="0"/>
                        <a:t>6</a:t>
                      </a:r>
                      <a:endParaRPr lang="en-US" sz="2000" b="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="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7573" y="6371189"/>
            <a:ext cx="10913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 smtClean="0"/>
              <a:t>3</a:t>
            </a:r>
            <a:r>
              <a:rPr lang="en-US" sz="900" dirty="0" smtClean="0"/>
              <a:t>Clinical </a:t>
            </a:r>
            <a:r>
              <a:rPr lang="en-US" sz="900" dirty="0"/>
              <a:t>practice guidelines for the perioperative nutrition, metabolic, and nonsurgical support of patients undergoing bariatric procedures - 2019 update: cosponsored by American Association of Clinical Endocrinologists/American College of Endocrinology, The Obesity Society, American Society for </a:t>
            </a:r>
            <a:r>
              <a:rPr lang="en-US" sz="900" dirty="0" smtClean="0"/>
              <a:t>Metabolic &amp; Bariatric </a:t>
            </a:r>
            <a:r>
              <a:rPr lang="en-US" sz="900" dirty="0"/>
              <a:t>Surgery, Obesity Medicine Association, and American Society of Anesthesiologists</a:t>
            </a:r>
            <a:r>
              <a:rPr lang="en-US" sz="900" dirty="0" smtClean="0"/>
              <a:t>.</a:t>
            </a:r>
          </a:p>
          <a:p>
            <a:r>
              <a:rPr lang="en-US" sz="1000" baseline="30000" dirty="0"/>
              <a:t>6</a:t>
            </a:r>
            <a:r>
              <a:rPr lang="en-US" sz="1000" dirty="0"/>
              <a:t> </a:t>
            </a:r>
            <a:r>
              <a:rPr lang="en-US" sz="900" dirty="0" err="1"/>
              <a:t>Soldavini</a:t>
            </a:r>
            <a:r>
              <a:rPr lang="en-US" sz="900" dirty="0"/>
              <a:t>, J., 2019. Krause's food &amp; the nutrition care process. </a:t>
            </a:r>
            <a:r>
              <a:rPr lang="en-US" sz="900" i="1" dirty="0"/>
              <a:t>Journal of Nutrition Education and Behavior</a:t>
            </a:r>
            <a:r>
              <a:rPr lang="en-US" sz="900" dirty="0"/>
              <a:t>, </a:t>
            </a:r>
            <a:r>
              <a:rPr lang="en-US" sz="900" i="1" dirty="0"/>
              <a:t>51</a:t>
            </a:r>
            <a:r>
              <a:rPr lang="en-US" sz="900" dirty="0"/>
              <a:t>(10), p.1225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272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1" y="1306914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1" y="6350169"/>
            <a:ext cx="906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Academy of Nutrition and Dietetics. (2020). Nutrition Care Manual: Bariatric Surgery (p. 102-145).</a:t>
            </a:r>
            <a:endParaRPr lang="en-US" sz="900" baseline="30000" dirty="0"/>
          </a:p>
          <a:p>
            <a:pPr lvl="0"/>
            <a:r>
              <a:rPr lang="en-US" sz="900" baseline="30000" dirty="0" smtClean="0"/>
              <a:t>7</a:t>
            </a:r>
            <a:r>
              <a:rPr lang="en-US" sz="900" dirty="0" smtClean="0"/>
              <a:t>Barstad</a:t>
            </a:r>
            <a:r>
              <a:rPr lang="en-US" sz="900" dirty="0"/>
              <a:t>, </a:t>
            </a:r>
            <a:r>
              <a:rPr lang="en-US" sz="900" dirty="0" smtClean="0"/>
              <a:t>L.H et al. 2023</a:t>
            </a:r>
            <a:r>
              <a:rPr lang="en-US" sz="900" dirty="0"/>
              <a:t>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900" dirty="0" err="1"/>
              <a:t>Oseberg</a:t>
            </a:r>
            <a:r>
              <a:rPr lang="en-US" sz="900" dirty="0"/>
              <a:t> study—a randomized controlled trial. </a:t>
            </a:r>
            <a:r>
              <a:rPr lang="en-US" sz="900" i="1" dirty="0"/>
              <a:t>The American Journal of Clinical Nutrition</a:t>
            </a:r>
            <a:r>
              <a:rPr lang="en-US" sz="900" dirty="0"/>
              <a:t>, </a:t>
            </a:r>
            <a:r>
              <a:rPr lang="en-US" sz="900" i="1" dirty="0"/>
              <a:t>117</a:t>
            </a:r>
            <a:r>
              <a:rPr lang="en-US" sz="900" dirty="0"/>
              <a:t>(3), pp.586-598.</a:t>
            </a:r>
          </a:p>
          <a:p>
            <a:endParaRPr lang="en-US" sz="900" dirty="0"/>
          </a:p>
        </p:txBody>
      </p:sp>
      <p:sp>
        <p:nvSpPr>
          <p:cNvPr id="11" name="Rounded Rectangle 10"/>
          <p:cNvSpPr/>
          <p:nvPr/>
        </p:nvSpPr>
        <p:spPr>
          <a:xfrm>
            <a:off x="286112" y="5436781"/>
            <a:ext cx="10986939" cy="913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Goals: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Fluid intake: 1.8-2L </a:t>
            </a:r>
            <a:r>
              <a:rPr lang="en-US" dirty="0">
                <a:solidFill>
                  <a:srgbClr val="FF0000"/>
                </a:solidFill>
              </a:rPr>
              <a:t>of total fluids each </a:t>
            </a:r>
            <a:r>
              <a:rPr lang="en-US" dirty="0" smtClean="0">
                <a:solidFill>
                  <a:srgbClr val="FF0000"/>
                </a:solidFill>
              </a:rPr>
              <a:t>day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Protein intake : 60-80g of PTN /day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20236"/>
              </p:ext>
            </p:extLst>
          </p:nvPr>
        </p:nvGraphicFramePr>
        <p:xfrm>
          <a:off x="286111" y="2018968"/>
          <a:ext cx="10986939" cy="327341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223173">
                  <a:extLst>
                    <a:ext uri="{9D8B030D-6E8A-4147-A177-3AD203B41FA5}">
                      <a16:colId xmlns:a16="http://schemas.microsoft.com/office/drawing/2014/main" val="628447964"/>
                    </a:ext>
                  </a:extLst>
                </a:gridCol>
                <a:gridCol w="4654195">
                  <a:extLst>
                    <a:ext uri="{9D8B030D-6E8A-4147-A177-3AD203B41FA5}">
                      <a16:colId xmlns:a16="http://schemas.microsoft.com/office/drawing/2014/main" val="1220369473"/>
                    </a:ext>
                  </a:extLst>
                </a:gridCol>
                <a:gridCol w="4109571">
                  <a:extLst>
                    <a:ext uri="{9D8B030D-6E8A-4147-A177-3AD203B41FA5}">
                      <a16:colId xmlns:a16="http://schemas.microsoft.com/office/drawing/2014/main" val="2329845885"/>
                    </a:ext>
                  </a:extLst>
                </a:gridCol>
              </a:tblGrid>
              <a:tr h="34005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Stage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IV: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Regular Diet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81260"/>
                  </a:ext>
                </a:extLst>
              </a:tr>
              <a:tr h="3558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Begin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Fluids/foods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Guidelines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16072"/>
                  </a:ext>
                </a:extLst>
              </a:tr>
              <a:tr h="249070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Post-op week 9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Regular diet</a:t>
                      </a:r>
                      <a:endParaRPr lang="en-US" sz="2400" b="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normal consistency for solid foods</a:t>
                      </a:r>
                      <a:endParaRPr lang="en-US" sz="2400" b="0" baseline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Eat a healthy balanced diet consisting of adequate PTN, fruits, vegetables,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&amp; whole grains</a:t>
                      </a:r>
                      <a:endParaRPr lang="en-US" sz="2400" b="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381048"/>
                  </a:ext>
                </a:extLst>
              </a:tr>
            </a:tbl>
          </a:graphicData>
        </a:graphic>
      </p:graphicFrame>
      <p:pic>
        <p:nvPicPr>
          <p:cNvPr id="9" name="Picture 8" descr="Types of Bariatric Surgery | types of weight loss surgery | GS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8" t="36829" r="4782" b="35359"/>
          <a:stretch/>
        </p:blipFill>
        <p:spPr bwMode="auto">
          <a:xfrm>
            <a:off x="11247415" y="6322272"/>
            <a:ext cx="851326" cy="5428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ypes of Bariatric Surgery | types of weight loss surgery | GS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37207" r="63109" b="35451"/>
          <a:stretch/>
        </p:blipFill>
        <p:spPr bwMode="auto">
          <a:xfrm>
            <a:off x="10191247" y="6350169"/>
            <a:ext cx="842010" cy="499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85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616225"/>
              </p:ext>
            </p:extLst>
          </p:nvPr>
        </p:nvGraphicFramePr>
        <p:xfrm>
          <a:off x="385409" y="1857115"/>
          <a:ext cx="10757988" cy="438481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75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Stage IV: Regular Diet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9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Recommendations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29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Chew food thoroughly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Add more raw vegetables (lettuce, carrots)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Continue to avoid foods with tough skins &amp; large seeds such as cucumbers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Keep records of food tolerance and intake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Try to add more variety of foods upon tolerance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effectLst/>
                        </a:rPr>
                        <a:t>Take multivitamin-mineral supplements on a daily basis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baseline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1" y="6350169"/>
            <a:ext cx="11915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aseline="30000" dirty="0"/>
              <a:t>7</a:t>
            </a:r>
            <a:r>
              <a:rPr lang="en-US" sz="900" dirty="0" smtClean="0"/>
              <a:t>Barstad</a:t>
            </a:r>
            <a:r>
              <a:rPr lang="en-US" sz="900" dirty="0"/>
              <a:t>, </a:t>
            </a:r>
            <a:r>
              <a:rPr lang="en-US" sz="900" dirty="0" smtClean="0"/>
              <a:t>L.H et al. 2023</a:t>
            </a:r>
            <a:r>
              <a:rPr lang="en-US" sz="900" dirty="0"/>
              <a:t>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900" dirty="0" err="1"/>
              <a:t>Oseberg</a:t>
            </a:r>
            <a:r>
              <a:rPr lang="en-US" sz="900" dirty="0"/>
              <a:t> study—a randomized controlled trial. </a:t>
            </a:r>
            <a:r>
              <a:rPr lang="en-US" sz="900" i="1" dirty="0"/>
              <a:t>The American Journal of Clinical Nutrition</a:t>
            </a:r>
            <a:r>
              <a:rPr lang="en-US" sz="900" dirty="0"/>
              <a:t>, </a:t>
            </a:r>
            <a:r>
              <a:rPr lang="en-US" sz="900" i="1" dirty="0"/>
              <a:t>117</a:t>
            </a:r>
            <a:r>
              <a:rPr lang="en-US" sz="900" dirty="0"/>
              <a:t>(3), pp.586-598.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5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38797"/>
              </p:ext>
            </p:extLst>
          </p:nvPr>
        </p:nvGraphicFramePr>
        <p:xfrm>
          <a:off x="385409" y="1857115"/>
          <a:ext cx="10757988" cy="360757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75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0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Stage IV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: Regular Diet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5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Notes</a:t>
                      </a:r>
                      <a:r>
                        <a:rPr lang="en-US" sz="2400" b="0" baseline="30000" dirty="0" smtClean="0"/>
                        <a:t>3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924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Frequent nutrition follow-up is imperative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Each patients should be encouraged to advance diet by texture and portion size at their pace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The stomach may be sensitive for 3-6 months after surgery. Some types of food may be difficult to tolerate (problem foods).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Several months after surgery, patients should consume 1200-1500 kcal/d, with most patients consuming ~ 1500-1800 kcal/d 6 months post-op.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Energy needs are based on height, weight &amp; 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7573" y="6371189"/>
            <a:ext cx="10913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 smtClean="0"/>
              <a:t>3</a:t>
            </a:r>
            <a:r>
              <a:rPr lang="en-US" sz="900" dirty="0" smtClean="0"/>
              <a:t>Clinical </a:t>
            </a:r>
            <a:r>
              <a:rPr lang="en-US" sz="900" dirty="0"/>
              <a:t>practice guidelines for the perioperative nutrition, metabolic, and nonsurgical support of patients undergoing bariatric procedures - 2019 update: cosponsored by American Association of Clinical Endocrinologists/American College of Endocrinology, The Obesity Society, American Society for </a:t>
            </a:r>
            <a:r>
              <a:rPr lang="en-US" sz="900" dirty="0" smtClean="0"/>
              <a:t>Metabolic &amp; Bariatric </a:t>
            </a:r>
            <a:r>
              <a:rPr lang="en-US" sz="900" dirty="0"/>
              <a:t>Surgery, Obesity Medicine Association, and American Society of Anesthesiologists.</a:t>
            </a:r>
          </a:p>
        </p:txBody>
      </p:sp>
    </p:spTree>
    <p:extLst>
      <p:ext uri="{BB962C8B-B14F-4D97-AF65-F5344CB8AC3E}">
        <p14:creationId xmlns:p14="http://schemas.microsoft.com/office/powerpoint/2010/main" val="34095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183153" y="1110432"/>
            <a:ext cx="11654428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Laparoscopic Adjustable Gastric Band (LAGB)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1,4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53" y="6506605"/>
            <a:ext cx="10839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 smtClean="0"/>
              <a:t>1</a:t>
            </a:r>
            <a:r>
              <a:rPr lang="en-US" sz="800" dirty="0" smtClean="0"/>
              <a:t>Academy of Nutrition and Dietetics. (2020). Nutrition Care Manual: Bariatric Surgery (p. 102-145).</a:t>
            </a:r>
          </a:p>
          <a:p>
            <a:r>
              <a:rPr lang="en-US" sz="800" baseline="30000" dirty="0" smtClean="0"/>
              <a:t>4</a:t>
            </a:r>
            <a:r>
              <a:rPr lang="en-US" sz="800" dirty="0" smtClean="0"/>
              <a:t> </a:t>
            </a:r>
            <a:r>
              <a:rPr lang="en-US" sz="800" dirty="0"/>
              <a:t>Kushner, R., Cummings, S. and Herron, D., 2017. Bariatric surgery: postoperative nutritional management. </a:t>
            </a:r>
            <a:r>
              <a:rPr lang="en-US" sz="800" dirty="0" err="1"/>
              <a:t>UpToDate</a:t>
            </a:r>
            <a:r>
              <a:rPr lang="en-US" sz="800" dirty="0"/>
              <a:t>. Available online: https://www. </a:t>
            </a:r>
            <a:r>
              <a:rPr lang="en-US" sz="800" dirty="0" err="1"/>
              <a:t>uptodate</a:t>
            </a:r>
            <a:r>
              <a:rPr lang="en-US" sz="800" dirty="0"/>
              <a:t>. com/contents/bariatric-surgery-postoperative-nutritional-management</a:t>
            </a:r>
            <a:r>
              <a:rPr lang="en-US" sz="800" dirty="0" smtClean="0"/>
              <a:t>.</a:t>
            </a:r>
            <a:endParaRPr lang="en-US" sz="800" dirty="0"/>
          </a:p>
        </p:txBody>
      </p:sp>
      <p:pic>
        <p:nvPicPr>
          <p:cNvPr id="11" name="Picture 10" descr="Types of Bariatric Surgery | types of weight loss surgery | GS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37132" r="81535" b="34941"/>
          <a:stretch/>
        </p:blipFill>
        <p:spPr bwMode="auto">
          <a:xfrm>
            <a:off x="11213805" y="5811130"/>
            <a:ext cx="789279" cy="960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49449"/>
              </p:ext>
            </p:extLst>
          </p:nvPr>
        </p:nvGraphicFramePr>
        <p:xfrm>
          <a:off x="152401" y="1807572"/>
          <a:ext cx="11764296" cy="533009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113418">
                  <a:extLst>
                    <a:ext uri="{9D8B030D-6E8A-4147-A177-3AD203B41FA5}">
                      <a16:colId xmlns:a16="http://schemas.microsoft.com/office/drawing/2014/main" val="3241768408"/>
                    </a:ext>
                  </a:extLst>
                </a:gridCol>
                <a:gridCol w="5537460">
                  <a:extLst>
                    <a:ext uri="{9D8B030D-6E8A-4147-A177-3AD203B41FA5}">
                      <a16:colId xmlns:a16="http://schemas.microsoft.com/office/drawing/2014/main" val="3217242746"/>
                    </a:ext>
                  </a:extLst>
                </a:gridCol>
                <a:gridCol w="3113418">
                  <a:extLst>
                    <a:ext uri="{9D8B030D-6E8A-4147-A177-3AD203B41FA5}">
                      <a16:colId xmlns:a16="http://schemas.microsoft.com/office/drawing/2014/main" val="1543779327"/>
                    </a:ext>
                  </a:extLst>
                </a:gridCol>
              </a:tblGrid>
              <a:tr h="553260">
                <a:tc>
                  <a:txBody>
                    <a:bodyPr/>
                    <a:lstStyle/>
                    <a:p>
                      <a:pPr marL="0" marR="19685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Diet Stage/Timing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>
                  <a:txBody>
                    <a:bodyPr/>
                    <a:lstStyle/>
                    <a:p>
                      <a:pPr marL="0" marR="19685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Diet Stage</a:t>
                      </a:r>
                    </a:p>
                    <a:p>
                      <a:pPr marL="0" marR="19685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Fluids/Foods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Allowed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>
                  <a:txBody>
                    <a:bodyPr/>
                    <a:lstStyle/>
                    <a:p>
                      <a:pPr marL="0" marR="2032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Guidelines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292751331"/>
                  </a:ext>
                </a:extLst>
              </a:tr>
              <a:tr h="81814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dirty="0">
                          <a:effectLst/>
                        </a:rPr>
                        <a:t>Stage 1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Post-op days 1&amp;2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LAGB </a:t>
                      </a:r>
                      <a:r>
                        <a:rPr lang="en-US" sz="1800" b="1" dirty="0">
                          <a:effectLst/>
                        </a:rPr>
                        <a:t>clear </a:t>
                      </a:r>
                      <a:r>
                        <a:rPr lang="en-US" sz="1800" b="1" dirty="0" smtClean="0">
                          <a:effectLst/>
                        </a:rPr>
                        <a:t>liquids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Non-carbonated; no calories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On </a:t>
                      </a:r>
                      <a:r>
                        <a:rPr lang="en-US" sz="1800" dirty="0">
                          <a:effectLst/>
                        </a:rPr>
                        <a:t>the first day after surgery, </a:t>
                      </a:r>
                      <a:r>
                        <a:rPr lang="en-US" sz="1800" dirty="0" smtClean="0">
                          <a:effectLst/>
                        </a:rPr>
                        <a:t>give only sips </a:t>
                      </a:r>
                      <a:r>
                        <a:rPr lang="en-US" sz="1800" dirty="0">
                          <a:effectLst/>
                        </a:rPr>
                        <a:t>of water and ice chips.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3142760861"/>
                  </a:ext>
                </a:extLst>
              </a:tr>
              <a:tr h="1094485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dirty="0">
                          <a:effectLst/>
                        </a:rPr>
                        <a:t>Stage 2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Begin </a:t>
                      </a:r>
                      <a:r>
                        <a:rPr lang="en-US" sz="1800" b="0" dirty="0">
                          <a:effectLst/>
                        </a:rPr>
                        <a:t>on </a:t>
                      </a:r>
                      <a:r>
                        <a:rPr lang="en-US" sz="1800" b="0" dirty="0" smtClean="0">
                          <a:effectLst/>
                        </a:rPr>
                        <a:t>day </a:t>
                      </a:r>
                      <a:r>
                        <a:rPr lang="en-US" sz="1800" b="0" dirty="0">
                          <a:effectLst/>
                        </a:rPr>
                        <a:t>2 &amp; 3 after </a:t>
                      </a:r>
                      <a:r>
                        <a:rPr lang="en-US" sz="1800" b="0" dirty="0" smtClean="0">
                          <a:effectLst/>
                        </a:rPr>
                        <a:t>surgery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rowSpan="2"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LAGB Full liquids</a:t>
                      </a:r>
                    </a:p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LAGB </a:t>
                      </a:r>
                      <a:r>
                        <a:rPr lang="en-US" sz="1800" dirty="0">
                          <a:effectLst/>
                        </a:rPr>
                        <a:t>clear </a:t>
                      </a:r>
                      <a:r>
                        <a:rPr lang="en-US" sz="1800" dirty="0" smtClean="0">
                          <a:effectLst/>
                        </a:rPr>
                        <a:t>liquids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</a:rPr>
                        <a:t>+ </a:t>
                      </a:r>
                      <a:r>
                        <a:rPr lang="en-US" sz="1800" dirty="0" smtClean="0">
                          <a:effectLst/>
                        </a:rPr>
                        <a:t>LAGB </a:t>
                      </a:r>
                      <a:r>
                        <a:rPr lang="en-US" sz="1800" dirty="0">
                          <a:effectLst/>
                        </a:rPr>
                        <a:t>full </a:t>
                      </a:r>
                      <a:r>
                        <a:rPr lang="en-US" sz="1800" dirty="0" smtClean="0">
                          <a:effectLst/>
                        </a:rPr>
                        <a:t>liquids </a:t>
                      </a:r>
                    </a:p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endParaRPr lang="en-US" sz="1800" dirty="0" smtClean="0">
                        <a:effectLst/>
                      </a:endParaRPr>
                    </a:p>
                  </a:txBody>
                  <a:tcPr marL="68580" marR="48260" marT="26035" marB="0"/>
                </a:tc>
                <a:tc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Begin supplementation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>
                          <a:effectLst/>
                        </a:rPr>
                        <a:t>Drink 1.5 -2L of fluids each day</a:t>
                      </a:r>
                    </a:p>
                    <a:p>
                      <a:pPr marL="6858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</a:rPr>
                        <a:t>0.7-0.9L of clear liquids</a:t>
                      </a:r>
                    </a:p>
                    <a:p>
                      <a:pPr marL="6858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</a:rPr>
                        <a:t>+ 0.7-0.9L of full liquids</a:t>
                      </a: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2130079276"/>
                  </a:ext>
                </a:extLst>
              </a:tr>
              <a:tr h="134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>
                          <a:effectLst/>
                        </a:rPr>
                        <a:t>Increased hunger may be noted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>
                          <a:effectLst/>
                        </a:rPr>
                        <a:t>Add PTN at each meal</a:t>
                      </a: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2632303138"/>
                  </a:ext>
                </a:extLst>
              </a:tr>
              <a:tr h="683289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Stage 3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698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Week 1</a:t>
                      </a:r>
                    </a:p>
                    <a:p>
                      <a:pPr marL="1698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endParaRPr lang="en-US" sz="1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698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Week 2</a:t>
                      </a:r>
                    </a:p>
                    <a:p>
                      <a:pPr marL="1698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Week 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rowSpan="2"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Soft Solid Diet </a:t>
                      </a:r>
                    </a:p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Increase LAGB clear liquids + replace LAGB full liquids with soft,</a:t>
                      </a:r>
                      <a:r>
                        <a:rPr lang="en-US" sz="1800" b="0" baseline="0" dirty="0" smtClean="0">
                          <a:effectLst/>
                        </a:rPr>
                        <a:t> moist, diced, pureed foods</a:t>
                      </a:r>
                    </a:p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1800" b="0" baseline="0" dirty="0" smtClean="0">
                          <a:effectLst/>
                        </a:rPr>
                        <a:t>Advance diet as tolerated</a:t>
                      </a:r>
                    </a:p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1800" b="0" baseline="0" dirty="0" smtClean="0">
                          <a:effectLst/>
                        </a:rPr>
                        <a:t>Continue to consume PTN with some fruit or vegetable</a:t>
                      </a:r>
                      <a:endParaRPr lang="en-US" sz="1800" b="0" dirty="0" smtClean="0">
                        <a:effectLst/>
                      </a:endParaRPr>
                    </a:p>
                  </a:txBody>
                  <a:tcPr marL="68580" marR="48260" marT="2603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464730"/>
                  </a:ext>
                </a:extLst>
              </a:tr>
              <a:tr h="710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800" baseline="0" dirty="0" smtClean="0">
                        <a:effectLst/>
                      </a:endParaRPr>
                    </a:p>
                    <a:p>
                      <a:pPr marL="571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>
                          <a:effectLst/>
                        </a:rPr>
                        <a:t>Avoid high calorie soft foods </a:t>
                      </a: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3600693625"/>
                  </a:ext>
                </a:extLst>
              </a:tr>
              <a:tr h="388774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Stage 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rowSpan="2">
                  <a:txBody>
                    <a:bodyPr/>
                    <a:lstStyle/>
                    <a:p>
                      <a:pPr marL="63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Healthy solid food diet</a:t>
                      </a:r>
                    </a:p>
                  </a:txBody>
                  <a:tcPr marL="68580" marR="48260" marT="2603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880946"/>
                  </a:ext>
                </a:extLst>
              </a:tr>
              <a:tr h="229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800" baseline="0" dirty="0" smtClean="0">
                        <a:effectLst/>
                      </a:endParaRP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1777719462"/>
                  </a:ext>
                </a:extLst>
              </a:tr>
              <a:tr h="271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48260" marT="26035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48260" marT="2603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2766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417628" y="3968161"/>
            <a:ext cx="3985146" cy="547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185863"/>
            <a:r>
              <a:rPr lang="en-US" dirty="0" smtClean="0"/>
              <a:t>PTN</a:t>
            </a:r>
            <a:r>
              <a:rPr lang="en-US" dirty="0"/>
              <a:t>: </a:t>
            </a:r>
            <a:r>
              <a:rPr lang="en-US" dirty="0" smtClean="0"/>
              <a:t>20g/serving</a:t>
            </a:r>
            <a:endParaRPr lang="en-US" b="1" dirty="0">
              <a:solidFill>
                <a:srgbClr val="FF0000"/>
              </a:solidFill>
            </a:endParaRPr>
          </a:p>
          <a:p>
            <a:pPr defTabSz="1185863"/>
            <a:r>
              <a:rPr lang="en-US" dirty="0" smtClean="0">
                <a:solidFill>
                  <a:schemeClr val="tx1"/>
                </a:solidFill>
              </a:rPr>
              <a:t>Fat: 3g/serving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35480" y="3744877"/>
            <a:ext cx="1247553" cy="446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451805" y="4430266"/>
            <a:ext cx="1247553" cy="446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183153" y="1390224"/>
            <a:ext cx="11654428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Laparoscopic Adjustable Gastric Band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53" y="6506605"/>
            <a:ext cx="10839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 smtClean="0"/>
              <a:t>1</a:t>
            </a:r>
            <a:r>
              <a:rPr lang="en-US" sz="800" dirty="0" smtClean="0"/>
              <a:t>Academy of Nutrition and Dietetics. (2020). Nutrition Care Manual: Bariatric Surgery (p. 102-145).</a:t>
            </a:r>
          </a:p>
          <a:p>
            <a:r>
              <a:rPr lang="en-US" sz="800" baseline="30000" dirty="0" smtClean="0"/>
              <a:t>4</a:t>
            </a:r>
            <a:r>
              <a:rPr lang="en-US" sz="800" dirty="0" smtClean="0"/>
              <a:t> </a:t>
            </a:r>
            <a:r>
              <a:rPr lang="en-US" sz="800" dirty="0"/>
              <a:t>Kushner, R., Cummings, S. and Herron, D., 2017. Bariatric surgery: postoperative nutritional management. </a:t>
            </a:r>
            <a:r>
              <a:rPr lang="en-US" sz="800" dirty="0" err="1"/>
              <a:t>UpToDate</a:t>
            </a:r>
            <a:r>
              <a:rPr lang="en-US" sz="800" dirty="0"/>
              <a:t>. Available online: https://www. </a:t>
            </a:r>
            <a:r>
              <a:rPr lang="en-US" sz="800" dirty="0" err="1"/>
              <a:t>uptodate</a:t>
            </a:r>
            <a:r>
              <a:rPr lang="en-US" sz="800" dirty="0"/>
              <a:t>. com/contents/bariatric-surgery-postoperative-nutritional-management</a:t>
            </a:r>
            <a:r>
              <a:rPr lang="en-US" sz="800" dirty="0" smtClean="0"/>
              <a:t>.</a:t>
            </a:r>
            <a:endParaRPr lang="en-US" sz="800" dirty="0"/>
          </a:p>
        </p:txBody>
      </p:sp>
      <p:pic>
        <p:nvPicPr>
          <p:cNvPr id="11" name="Picture 10" descr="Types of Bariatric Surgery | types of weight loss surgery | GS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37132" r="81535" b="34941"/>
          <a:stretch/>
        </p:blipFill>
        <p:spPr bwMode="auto">
          <a:xfrm>
            <a:off x="10838121" y="5323368"/>
            <a:ext cx="1164963" cy="1447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41064"/>
              </p:ext>
            </p:extLst>
          </p:nvPr>
        </p:nvGraphicFramePr>
        <p:xfrm>
          <a:off x="367451" y="2381826"/>
          <a:ext cx="11470130" cy="211091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035567">
                  <a:extLst>
                    <a:ext uri="{9D8B030D-6E8A-4147-A177-3AD203B41FA5}">
                      <a16:colId xmlns:a16="http://schemas.microsoft.com/office/drawing/2014/main" val="2625258834"/>
                    </a:ext>
                  </a:extLst>
                </a:gridCol>
                <a:gridCol w="5398996">
                  <a:extLst>
                    <a:ext uri="{9D8B030D-6E8A-4147-A177-3AD203B41FA5}">
                      <a16:colId xmlns:a16="http://schemas.microsoft.com/office/drawing/2014/main" val="2324840326"/>
                    </a:ext>
                  </a:extLst>
                </a:gridCol>
                <a:gridCol w="3035567">
                  <a:extLst>
                    <a:ext uri="{9D8B030D-6E8A-4147-A177-3AD203B41FA5}">
                      <a16:colId xmlns:a16="http://schemas.microsoft.com/office/drawing/2014/main" val="3260065570"/>
                    </a:ext>
                  </a:extLst>
                </a:gridCol>
              </a:tblGrid>
              <a:tr h="553260">
                <a:tc gridSpan="3">
                  <a:txBody>
                    <a:bodyPr/>
                    <a:lstStyle/>
                    <a:p>
                      <a:pPr marL="0" marR="19685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Post-LAGB fill/adjustment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19685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2032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1088473847"/>
                  </a:ext>
                </a:extLst>
              </a:tr>
              <a:tr h="465963">
                <a:tc gridSpan="3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Diet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progression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Days post-fill : Full liquid diet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4-5 days post-fill: Stage III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3079631665"/>
                  </a:ext>
                </a:extLst>
              </a:tr>
              <a:tr h="465963">
                <a:tc gridSpan="3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recommendation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Chew food until liquid</a:t>
                      </a: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711512"/>
                  </a:ext>
                </a:extLst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 rotWithShape="1">
          <a:blip r:embed="rId4"/>
          <a:srcRect l="22326" t="30494" r="73831" b="8011"/>
          <a:stretch/>
        </p:blipFill>
        <p:spPr bwMode="auto">
          <a:xfrm>
            <a:off x="8661991" y="2508800"/>
            <a:ext cx="1701041" cy="35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67451" y="4866674"/>
            <a:ext cx="6589609" cy="913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Note: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Mindful eating is essential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88FF562-7301-D3CF-9895-523E778E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04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0357" y="561588"/>
            <a:ext cx="6356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cs typeface="1898 Sans Regular"/>
              </a:rPr>
              <a:t>Learning Outcomes</a:t>
            </a:r>
            <a:endParaRPr lang="en-US" sz="4400" dirty="0">
              <a:cs typeface="1898 Sans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357" y="1892616"/>
            <a:ext cx="10017717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end of this presentation, participants will be able to: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dietary strategies and food choices post-bariatric surgery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personalized meal planning and behavior modification strategies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 the impact of dietary habits and lifestyle factors on weight management and overall well-being post-bariatric surgery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the importance of ongoing post-operative follow-up and support</a:t>
            </a:r>
          </a:p>
        </p:txBody>
      </p:sp>
    </p:spTree>
    <p:extLst>
      <p:ext uri="{BB962C8B-B14F-4D97-AF65-F5344CB8AC3E}">
        <p14:creationId xmlns:p14="http://schemas.microsoft.com/office/powerpoint/2010/main" val="18274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183153" y="1390224"/>
            <a:ext cx="11654428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post bariatric surgery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53" y="6506605"/>
            <a:ext cx="10839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 smtClean="0"/>
              <a:t>5 </a:t>
            </a:r>
            <a:r>
              <a:rPr lang="en-US" sz="900" dirty="0"/>
              <a:t>Bettini, S., </a:t>
            </a:r>
            <a:r>
              <a:rPr lang="en-US" sz="900" dirty="0" err="1"/>
              <a:t>Belligoli</a:t>
            </a:r>
            <a:r>
              <a:rPr lang="en-US" sz="900" dirty="0"/>
              <a:t>, A., </a:t>
            </a:r>
            <a:r>
              <a:rPr lang="en-US" sz="900" dirty="0" err="1"/>
              <a:t>Fabris</a:t>
            </a:r>
            <a:r>
              <a:rPr lang="en-US" sz="900" dirty="0"/>
              <a:t>, R. and </a:t>
            </a:r>
            <a:r>
              <a:rPr lang="en-US" sz="900" dirty="0" err="1"/>
              <a:t>Busetto</a:t>
            </a:r>
            <a:r>
              <a:rPr lang="en-US" sz="900" dirty="0"/>
              <a:t>, L., 2020. Diet approach before and after bariatric surgery. </a:t>
            </a:r>
            <a:r>
              <a:rPr lang="en-US" sz="900" i="1" dirty="0"/>
              <a:t>Reviews in Endocrine and Metabolic Disorders</a:t>
            </a:r>
            <a:r>
              <a:rPr lang="en-US" sz="900" dirty="0"/>
              <a:t>, </a:t>
            </a:r>
            <a:r>
              <a:rPr lang="en-US" sz="900" i="1" dirty="0"/>
              <a:t>21</a:t>
            </a:r>
            <a:r>
              <a:rPr lang="en-US" sz="900" dirty="0"/>
              <a:t>, pp.297-306</a:t>
            </a:r>
            <a:r>
              <a:rPr lang="en-US" sz="900" dirty="0" smtClean="0"/>
              <a:t>.</a:t>
            </a:r>
            <a:endParaRPr lang="en-US" sz="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04554"/>
              </p:ext>
            </p:extLst>
          </p:nvPr>
        </p:nvGraphicFramePr>
        <p:xfrm>
          <a:off x="275302" y="2335988"/>
          <a:ext cx="10747117" cy="390987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844222">
                  <a:extLst>
                    <a:ext uri="{9D8B030D-6E8A-4147-A177-3AD203B41FA5}">
                      <a16:colId xmlns:a16="http://schemas.microsoft.com/office/drawing/2014/main" val="2255129629"/>
                    </a:ext>
                  </a:extLst>
                </a:gridCol>
                <a:gridCol w="5058673">
                  <a:extLst>
                    <a:ext uri="{9D8B030D-6E8A-4147-A177-3AD203B41FA5}">
                      <a16:colId xmlns:a16="http://schemas.microsoft.com/office/drawing/2014/main" val="573542469"/>
                    </a:ext>
                  </a:extLst>
                </a:gridCol>
                <a:gridCol w="2844222">
                  <a:extLst>
                    <a:ext uri="{9D8B030D-6E8A-4147-A177-3AD203B41FA5}">
                      <a16:colId xmlns:a16="http://schemas.microsoft.com/office/drawing/2014/main" val="738273384"/>
                    </a:ext>
                  </a:extLst>
                </a:gridCol>
              </a:tblGrid>
              <a:tr h="553260">
                <a:tc gridSpan="3">
                  <a:txBody>
                    <a:bodyPr/>
                    <a:lstStyle/>
                    <a:p>
                      <a:pPr marL="0" marR="19685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Micronutrient deficiencies</a:t>
                      </a:r>
                      <a:r>
                        <a:rPr lang="en-US" sz="2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19685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2032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2834692677"/>
                  </a:ext>
                </a:extLst>
              </a:tr>
              <a:tr h="465963">
                <a:tc gridSpan="3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2784281254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3"/>
          <a:srcRect l="17266" t="32678" r="60590" b="34281"/>
          <a:stretch/>
        </p:blipFill>
        <p:spPr bwMode="auto">
          <a:xfrm>
            <a:off x="343786" y="3008834"/>
            <a:ext cx="7283302" cy="3221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20515" t="28235" r="64895" b="8903"/>
          <a:stretch/>
        </p:blipFill>
        <p:spPr bwMode="auto">
          <a:xfrm>
            <a:off x="7449879" y="2258781"/>
            <a:ext cx="4494028" cy="404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48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183153" y="1390224"/>
            <a:ext cx="11654428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post bariatric surgery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53" y="6269294"/>
            <a:ext cx="10839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dirty="0"/>
              <a:t>Academy of Nutrition and Dietetics. (2020). Nutrition Care Manual: Bariatric Surgery (p. 102-145).</a:t>
            </a:r>
          </a:p>
          <a:p>
            <a:r>
              <a:rPr lang="en-US" sz="800" baseline="30000" dirty="0"/>
              <a:t>8</a:t>
            </a:r>
            <a:r>
              <a:rPr lang="en-US" sz="800" dirty="0" smtClean="0"/>
              <a:t>Quilliot</a:t>
            </a:r>
            <a:r>
              <a:rPr lang="en-US" sz="800" dirty="0"/>
              <a:t>, D., M. </a:t>
            </a:r>
            <a:r>
              <a:rPr lang="en-US" sz="800" dirty="0" err="1"/>
              <a:t>Coupaye</a:t>
            </a:r>
            <a:r>
              <a:rPr lang="en-US" sz="800" dirty="0"/>
              <a:t>, C. </a:t>
            </a:r>
            <a:r>
              <a:rPr lang="en-US" sz="800" dirty="0" err="1"/>
              <a:t>Ciangura</a:t>
            </a:r>
            <a:r>
              <a:rPr lang="en-US" sz="800" dirty="0"/>
              <a:t>, S. </a:t>
            </a:r>
            <a:r>
              <a:rPr lang="en-US" sz="800" dirty="0" err="1"/>
              <a:t>Czernichow</a:t>
            </a:r>
            <a:r>
              <a:rPr lang="en-US" sz="800" dirty="0"/>
              <a:t>, A. </a:t>
            </a:r>
            <a:r>
              <a:rPr lang="en-US" sz="800" dirty="0" err="1"/>
              <a:t>Sallé</a:t>
            </a:r>
            <a:r>
              <a:rPr lang="en-US" sz="800" dirty="0"/>
              <a:t>, B. </a:t>
            </a:r>
            <a:r>
              <a:rPr lang="en-US" sz="800" dirty="0" err="1"/>
              <a:t>Gaborit</a:t>
            </a:r>
            <a:r>
              <a:rPr lang="en-US" sz="800" dirty="0"/>
              <a:t>, M. </a:t>
            </a:r>
            <a:r>
              <a:rPr lang="en-US" sz="800" dirty="0" err="1"/>
              <a:t>Alligier</a:t>
            </a:r>
            <a:r>
              <a:rPr lang="en-US" sz="800" dirty="0"/>
              <a:t> et al. "Recommendations for nutritional care after bariatric surgery: Recommendations for best practice and SOFFCO-MM/AFERO/SFNCM/expert consensus." </a:t>
            </a:r>
            <a:r>
              <a:rPr lang="en-US" sz="800" i="1" dirty="0"/>
              <a:t>Journal of Visceral Surgery</a:t>
            </a:r>
            <a:r>
              <a:rPr lang="en-US" sz="800" dirty="0"/>
              <a:t> 158, no. 1 (2021): 51-61</a:t>
            </a:r>
            <a:r>
              <a:rPr lang="en-US" sz="800" dirty="0" smtClean="0"/>
              <a:t>.</a:t>
            </a:r>
          </a:p>
          <a:p>
            <a:endParaRPr lang="en-US" sz="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760224"/>
              </p:ext>
            </p:extLst>
          </p:nvPr>
        </p:nvGraphicFramePr>
        <p:xfrm>
          <a:off x="275302" y="2335988"/>
          <a:ext cx="7536085" cy="31542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994423">
                  <a:extLst>
                    <a:ext uri="{9D8B030D-6E8A-4147-A177-3AD203B41FA5}">
                      <a16:colId xmlns:a16="http://schemas.microsoft.com/office/drawing/2014/main" val="2255129629"/>
                    </a:ext>
                  </a:extLst>
                </a:gridCol>
                <a:gridCol w="3547239">
                  <a:extLst>
                    <a:ext uri="{9D8B030D-6E8A-4147-A177-3AD203B41FA5}">
                      <a16:colId xmlns:a16="http://schemas.microsoft.com/office/drawing/2014/main" val="573542469"/>
                    </a:ext>
                  </a:extLst>
                </a:gridCol>
                <a:gridCol w="1994423">
                  <a:extLst>
                    <a:ext uri="{9D8B030D-6E8A-4147-A177-3AD203B41FA5}">
                      <a16:colId xmlns:a16="http://schemas.microsoft.com/office/drawing/2014/main" val="738273384"/>
                    </a:ext>
                  </a:extLst>
                </a:gridCol>
              </a:tblGrid>
              <a:tr h="553260">
                <a:tc gridSpan="3">
                  <a:txBody>
                    <a:bodyPr/>
                    <a:lstStyle/>
                    <a:p>
                      <a:pPr marL="0" marR="19685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Micronutrient supplementation</a:t>
                      </a:r>
                      <a:r>
                        <a:rPr lang="en-US" sz="2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19685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2032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2834692677"/>
                  </a:ext>
                </a:extLst>
              </a:tr>
              <a:tr h="465963">
                <a:tc gridSpan="3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are</a:t>
                      </a:r>
                      <a:r>
                        <a:rPr lang="en-US" sz="22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required to adhere of life-long vitamin &amp; mineral supplementation and nutritional biochemical monitoring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tc hMerge="1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8260" marT="26035" marB="0"/>
                </a:tc>
                <a:extLst>
                  <a:ext uri="{0D108BD9-81ED-4DB2-BD59-A6C34878D82A}">
                    <a16:rowId xmlns:a16="http://schemas.microsoft.com/office/drawing/2014/main" val="2784281254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81717" y="3771013"/>
            <a:ext cx="3728484" cy="1063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Supplements:</a:t>
            </a:r>
          </a:p>
          <a:p>
            <a:r>
              <a:rPr lang="en-US" dirty="0" smtClean="0"/>
              <a:t>Vitamins B1, B9, B12, A, D, E, K</a:t>
            </a:r>
          </a:p>
          <a:p>
            <a:r>
              <a:rPr lang="en-US" dirty="0" smtClean="0"/>
              <a:t>Calcium, iron and zinc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19382" t="21756" r="63388" b="7452"/>
          <a:stretch/>
        </p:blipFill>
        <p:spPr bwMode="auto">
          <a:xfrm>
            <a:off x="7400261" y="1793358"/>
            <a:ext cx="4260111" cy="460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94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297055"/>
            <a:ext cx="11353800" cy="1325563"/>
          </a:xfrm>
        </p:spPr>
        <p:txBody>
          <a:bodyPr/>
          <a:lstStyle/>
          <a:p>
            <a:r>
              <a:rPr lang="en-US" b="1" dirty="0" smtClean="0"/>
              <a:t>Nutrition Intervention for Bariatric Surgery Patient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7719" y="1622618"/>
            <a:ext cx="8456421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Late post-operative nutrition intervention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153" y="6263300"/>
            <a:ext cx="11915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7</a:t>
            </a:r>
            <a:r>
              <a:rPr lang="en-US" sz="900" baseline="30000" dirty="0" smtClean="0"/>
              <a:t> </a:t>
            </a:r>
            <a:r>
              <a:rPr lang="en-US" sz="800" dirty="0" err="1"/>
              <a:t>Barstad</a:t>
            </a:r>
            <a:r>
              <a:rPr lang="en-US" sz="800" dirty="0"/>
              <a:t>, L.H., Johnson, L.K., </a:t>
            </a:r>
            <a:r>
              <a:rPr lang="en-US" sz="800" dirty="0" err="1"/>
              <a:t>Borgeraas</a:t>
            </a:r>
            <a:r>
              <a:rPr lang="en-US" sz="800" dirty="0"/>
              <a:t>, H., </a:t>
            </a:r>
            <a:r>
              <a:rPr lang="en-US" sz="800" dirty="0" err="1"/>
              <a:t>Hofsø</a:t>
            </a:r>
            <a:r>
              <a:rPr lang="en-US" sz="800" dirty="0"/>
              <a:t>, D., </a:t>
            </a:r>
            <a:r>
              <a:rPr lang="en-US" sz="800" dirty="0" err="1"/>
              <a:t>Svanevik</a:t>
            </a:r>
            <a:r>
              <a:rPr lang="en-US" sz="800" dirty="0"/>
              <a:t>, M., </a:t>
            </a:r>
            <a:r>
              <a:rPr lang="en-US" sz="800" dirty="0" err="1"/>
              <a:t>Småstuen</a:t>
            </a:r>
            <a:r>
              <a:rPr lang="en-US" sz="800" dirty="0"/>
              <a:t>, M.C., </a:t>
            </a:r>
            <a:r>
              <a:rPr lang="en-US" sz="800" dirty="0" err="1"/>
              <a:t>Hertel</a:t>
            </a:r>
            <a:r>
              <a:rPr lang="en-US" sz="800" dirty="0"/>
              <a:t>, J.K. and </a:t>
            </a:r>
            <a:r>
              <a:rPr lang="en-US" sz="800" dirty="0" err="1"/>
              <a:t>Hjelmesæth</a:t>
            </a:r>
            <a:r>
              <a:rPr lang="en-US" sz="800" dirty="0"/>
              <a:t>, J., 2023.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800" dirty="0" err="1"/>
              <a:t>Oseberg</a:t>
            </a:r>
            <a:r>
              <a:rPr lang="en-US" sz="800" dirty="0"/>
              <a:t> study—a randomized controlled trial. </a:t>
            </a:r>
            <a:r>
              <a:rPr lang="en-US" sz="800" i="1" dirty="0"/>
              <a:t>The American Journal of Clinical Nutrition</a:t>
            </a:r>
            <a:r>
              <a:rPr lang="en-US" sz="800" dirty="0"/>
              <a:t>, </a:t>
            </a:r>
            <a:r>
              <a:rPr lang="en-US" sz="800" i="1" dirty="0"/>
              <a:t>117</a:t>
            </a:r>
            <a:r>
              <a:rPr lang="en-US" sz="800" dirty="0"/>
              <a:t>(3), pp.586-598</a:t>
            </a:r>
            <a:r>
              <a:rPr lang="en-US" sz="800" dirty="0" smtClean="0"/>
              <a:t>.</a:t>
            </a:r>
            <a:endParaRPr lang="en-US" sz="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91778"/>
              </p:ext>
            </p:extLst>
          </p:nvPr>
        </p:nvGraphicFramePr>
        <p:xfrm>
          <a:off x="297719" y="2473842"/>
          <a:ext cx="10695553" cy="262244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695553">
                  <a:extLst>
                    <a:ext uri="{9D8B030D-6E8A-4147-A177-3AD203B41FA5}">
                      <a16:colId xmlns:a16="http://schemas.microsoft.com/office/drawing/2014/main" val="215250028"/>
                    </a:ext>
                  </a:extLst>
                </a:gridCol>
              </a:tblGrid>
              <a:tr h="396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Late </a:t>
                      </a:r>
                      <a:r>
                        <a:rPr lang="en-US" sz="1800" baseline="0" dirty="0" smtClean="0"/>
                        <a:t>p</a:t>
                      </a:r>
                      <a:r>
                        <a:rPr lang="en-US" sz="1800" dirty="0" smtClean="0"/>
                        <a:t>ost-operative period</a:t>
                      </a:r>
                      <a:r>
                        <a:rPr lang="en-US" sz="1800" baseline="0" dirty="0" smtClean="0"/>
                        <a:t> – long term diet and habit changes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148480"/>
                  </a:ext>
                </a:extLst>
              </a:tr>
              <a:tr h="2225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Nutrition recommendations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Work towards a balanced diet</a:t>
                      </a:r>
                    </a:p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Control portion sizes</a:t>
                      </a:r>
                    </a:p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Focus on mindful eating</a:t>
                      </a:r>
                    </a:p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Have scheduled &amp; structured eating times</a:t>
                      </a:r>
                    </a:p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Track your food intake</a:t>
                      </a:r>
                    </a:p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Take multivitamin/mineral supplements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052652"/>
                  </a:ext>
                </a:extLst>
              </a:tr>
            </a:tbl>
          </a:graphicData>
        </a:graphic>
      </p:graphicFrame>
      <p:pic>
        <p:nvPicPr>
          <p:cNvPr id="20482" name="Picture 2" descr="USDA MyPlate What Is MyPlat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77" y="2948181"/>
            <a:ext cx="2923330" cy="20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297055"/>
            <a:ext cx="11353800" cy="1325563"/>
          </a:xfrm>
        </p:spPr>
        <p:txBody>
          <a:bodyPr/>
          <a:lstStyle/>
          <a:p>
            <a:r>
              <a:rPr lang="en-US" b="1" dirty="0" smtClean="0"/>
              <a:t>Nutrition Intervention for Bariatric Surgery Patient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1079" y="1674030"/>
            <a:ext cx="8456421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to consider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153" y="6263300"/>
            <a:ext cx="11915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 smtClean="0"/>
              <a:t>67</a:t>
            </a:r>
            <a:r>
              <a:rPr lang="en-US" sz="800" dirty="0" smtClean="0"/>
              <a:t>Barstad</a:t>
            </a:r>
            <a:r>
              <a:rPr lang="en-US" sz="800" dirty="0"/>
              <a:t>, L.H., Johnson, L.K., </a:t>
            </a:r>
            <a:r>
              <a:rPr lang="en-US" sz="800" dirty="0" err="1"/>
              <a:t>Borgeraas</a:t>
            </a:r>
            <a:r>
              <a:rPr lang="en-US" sz="800" dirty="0"/>
              <a:t>, H., </a:t>
            </a:r>
            <a:r>
              <a:rPr lang="en-US" sz="800" dirty="0" err="1"/>
              <a:t>Hofsø</a:t>
            </a:r>
            <a:r>
              <a:rPr lang="en-US" sz="800" dirty="0"/>
              <a:t>, D., </a:t>
            </a:r>
            <a:r>
              <a:rPr lang="en-US" sz="800" dirty="0" err="1"/>
              <a:t>Svanevik</a:t>
            </a:r>
            <a:r>
              <a:rPr lang="en-US" sz="800" dirty="0"/>
              <a:t>, M., </a:t>
            </a:r>
            <a:r>
              <a:rPr lang="en-US" sz="800" dirty="0" err="1"/>
              <a:t>Småstuen</a:t>
            </a:r>
            <a:r>
              <a:rPr lang="en-US" sz="800" dirty="0"/>
              <a:t>, M.C., </a:t>
            </a:r>
            <a:r>
              <a:rPr lang="en-US" sz="800" dirty="0" err="1"/>
              <a:t>Hertel</a:t>
            </a:r>
            <a:r>
              <a:rPr lang="en-US" sz="800" dirty="0"/>
              <a:t>, J.K. and </a:t>
            </a:r>
            <a:r>
              <a:rPr lang="en-US" sz="800" dirty="0" err="1"/>
              <a:t>Hjelmesæth</a:t>
            </a:r>
            <a:r>
              <a:rPr lang="en-US" sz="800" dirty="0"/>
              <a:t>, J., 2023.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800" dirty="0" err="1"/>
              <a:t>Oseberg</a:t>
            </a:r>
            <a:r>
              <a:rPr lang="en-US" sz="800" dirty="0"/>
              <a:t> study—a randomized controlled trial. </a:t>
            </a:r>
            <a:r>
              <a:rPr lang="en-US" sz="800" i="1" dirty="0"/>
              <a:t>The American Journal of Clinical Nutrition</a:t>
            </a:r>
            <a:r>
              <a:rPr lang="en-US" sz="800" dirty="0"/>
              <a:t>, </a:t>
            </a:r>
            <a:r>
              <a:rPr lang="en-US" sz="800" i="1" dirty="0"/>
              <a:t>117</a:t>
            </a:r>
            <a:r>
              <a:rPr lang="en-US" sz="800" dirty="0"/>
              <a:t>(3), pp.586-598</a:t>
            </a:r>
            <a:r>
              <a:rPr lang="en-US" sz="800" dirty="0" smtClean="0"/>
              <a:t>.</a:t>
            </a:r>
            <a:endParaRPr lang="en-US" sz="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41329"/>
              </p:ext>
            </p:extLst>
          </p:nvPr>
        </p:nvGraphicFramePr>
        <p:xfrm>
          <a:off x="1765289" y="2394626"/>
          <a:ext cx="8128000" cy="3322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887765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62248780"/>
                    </a:ext>
                  </a:extLst>
                </a:gridCol>
              </a:tblGrid>
              <a:tr h="368464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Possible problems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Nutrition recommendation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632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Nausea &amp; vomiting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Take small bites &amp; chew food thoroughly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27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Diarrhea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Follow lactose-free diet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99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Dumping syndrome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/>
                        <a:t>Avoid </a:t>
                      </a:r>
                      <a:r>
                        <a:rPr lang="en-US" sz="2000" b="0" dirty="0" smtClean="0"/>
                        <a:t>high fat &amp; high sugar foods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4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Dehydration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Patients should strive</a:t>
                      </a:r>
                      <a:r>
                        <a:rPr lang="en-US" sz="2000" b="0" baseline="0" dirty="0" smtClean="0"/>
                        <a:t> 64 ounces (1.9L) of liquids per day</a:t>
                      </a:r>
                      <a:endParaRPr lang="en-US" sz="2000" b="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8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Constipation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Increase fluid intake and fibers,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when possible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2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297055"/>
            <a:ext cx="11353800" cy="1325563"/>
          </a:xfrm>
        </p:spPr>
        <p:txBody>
          <a:bodyPr/>
          <a:lstStyle/>
          <a:p>
            <a:r>
              <a:rPr lang="en-US" b="1" dirty="0" smtClean="0"/>
              <a:t>Nutrition Monitoring for Bariatric Surgery Patient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8504" y="1622618"/>
            <a:ext cx="8456421" cy="53224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monitoring and evaluation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801" y="6488668"/>
            <a:ext cx="119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 smtClean="0"/>
              <a:t>1</a:t>
            </a:r>
            <a:r>
              <a:rPr lang="en-US" sz="900" dirty="0" smtClean="0"/>
              <a:t>Academy of Nutrition and Dietetics. (2020). Nutrition Care Manual: Bariatric Surgery (p. 102-145).</a:t>
            </a:r>
          </a:p>
          <a:p>
            <a:endParaRPr lang="en-US" sz="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5072"/>
              </p:ext>
            </p:extLst>
          </p:nvPr>
        </p:nvGraphicFramePr>
        <p:xfrm>
          <a:off x="1778504" y="2948181"/>
          <a:ext cx="8456421" cy="31515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456421">
                  <a:extLst>
                    <a:ext uri="{9D8B030D-6E8A-4147-A177-3AD203B41FA5}">
                      <a16:colId xmlns:a16="http://schemas.microsoft.com/office/drawing/2014/main" val="1853290452"/>
                    </a:ext>
                  </a:extLst>
                </a:gridCol>
              </a:tblGrid>
              <a:tr h="43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Suggested timeline for post-bariatric MNT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visits</a:t>
                      </a:r>
                      <a:r>
                        <a:rPr lang="en-US" sz="22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380999"/>
                  </a:ext>
                </a:extLst>
              </a:tr>
              <a:tr h="43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2 weeks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682420"/>
                  </a:ext>
                </a:extLst>
              </a:tr>
              <a:tr h="43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6 &amp; 9 weeks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80696"/>
                  </a:ext>
                </a:extLst>
              </a:tr>
              <a:tr h="43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12 weeks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40693"/>
                  </a:ext>
                </a:extLst>
              </a:tr>
              <a:tr h="43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4 to 9 months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232706"/>
                  </a:ext>
                </a:extLst>
              </a:tr>
              <a:tr h="43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 year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044838"/>
                  </a:ext>
                </a:extLst>
              </a:tr>
              <a:tr h="43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Annually after 1 year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46343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778504" y="2221443"/>
            <a:ext cx="8456421" cy="53224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</a:rPr>
              <a:t>Monitor adherence to nutrition recommendations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297055"/>
            <a:ext cx="11353800" cy="1325563"/>
          </a:xfrm>
        </p:spPr>
        <p:txBody>
          <a:bodyPr/>
          <a:lstStyle/>
          <a:p>
            <a:pPr algn="ctr"/>
            <a:r>
              <a:rPr lang="en-US" b="1" dirty="0" smtClean="0"/>
              <a:t>Case Study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334" y="1608495"/>
            <a:ext cx="9781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Ms. AA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8334" y="4302642"/>
            <a:ext cx="5904615" cy="110799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REE</a:t>
            </a:r>
            <a:r>
              <a:rPr lang="en-US" sz="2200" dirty="0" smtClean="0"/>
              <a:t> = 1679 kcal/day (Mifflin-</a:t>
            </a:r>
            <a:r>
              <a:rPr lang="en-US" sz="2200" dirty="0" err="1" smtClean="0"/>
              <a:t>St.Jeor</a:t>
            </a:r>
            <a:r>
              <a:rPr lang="en-US" sz="2200" dirty="0" smtClean="0"/>
              <a:t> equation)</a:t>
            </a:r>
          </a:p>
          <a:p>
            <a:r>
              <a:rPr lang="en-US" sz="2200" b="1" dirty="0" smtClean="0"/>
              <a:t>PA</a:t>
            </a:r>
            <a:r>
              <a:rPr lang="en-US" sz="2200" dirty="0" smtClean="0"/>
              <a:t> = 1 (sedentary)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TEE = 1679 kcal/day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38873"/>
              </p:ext>
            </p:extLst>
          </p:nvPr>
        </p:nvGraphicFramePr>
        <p:xfrm>
          <a:off x="642383" y="2343184"/>
          <a:ext cx="5850566" cy="1703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231">
                  <a:extLst>
                    <a:ext uri="{9D8B030D-6E8A-4147-A177-3AD203B41FA5}">
                      <a16:colId xmlns:a16="http://schemas.microsoft.com/office/drawing/2014/main" val="576503720"/>
                    </a:ext>
                  </a:extLst>
                </a:gridCol>
                <a:gridCol w="1814623">
                  <a:extLst>
                    <a:ext uri="{9D8B030D-6E8A-4147-A177-3AD203B41FA5}">
                      <a16:colId xmlns:a16="http://schemas.microsoft.com/office/drawing/2014/main" val="4206756209"/>
                    </a:ext>
                  </a:extLst>
                </a:gridCol>
                <a:gridCol w="1821712">
                  <a:extLst>
                    <a:ext uri="{9D8B030D-6E8A-4147-A177-3AD203B41FA5}">
                      <a16:colId xmlns:a16="http://schemas.microsoft.com/office/drawing/2014/main" val="2999159607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+mn-lt"/>
                        </a:rPr>
                        <a:t>Age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904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+mn-lt"/>
                        </a:rPr>
                        <a:t>Weight (kg)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+mn-lt"/>
                        </a:rPr>
                        <a:t>BMI (kg/m</a:t>
                      </a:r>
                      <a:r>
                        <a:rPr lang="en-US" sz="2200" b="1" u="none" strike="noStrike" baseline="30000" dirty="0">
                          <a:effectLst/>
                          <a:latin typeface="+mn-lt"/>
                        </a:rPr>
                        <a:t>2)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9316269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+mn-lt"/>
                        </a:rPr>
                        <a:t>Pre-surgery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+mn-lt"/>
                        </a:rPr>
                        <a:t>99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+mn-lt"/>
                        </a:rPr>
                        <a:t>38.6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66933044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+mn-lt"/>
                        </a:rPr>
                        <a:t>At surgery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+mn-lt"/>
                        </a:rPr>
                        <a:t>105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41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87465185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+mn-lt"/>
                        </a:rPr>
                        <a:t>3 weeks post-op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+mn-lt"/>
                        </a:rPr>
                        <a:t>98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65043394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8334" y="5526494"/>
            <a:ext cx="5904615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Goals:</a:t>
            </a:r>
          </a:p>
          <a:p>
            <a:pPr marL="627063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Fluid : 1.5-2L/d</a:t>
            </a:r>
          </a:p>
          <a:p>
            <a:pPr marL="627063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PTN: 60g/d</a:t>
            </a:r>
          </a:p>
        </p:txBody>
      </p:sp>
      <p:sp>
        <p:nvSpPr>
          <p:cNvPr id="10" name="Oval 9"/>
          <p:cNvSpPr/>
          <p:nvPr/>
        </p:nvSpPr>
        <p:spPr>
          <a:xfrm>
            <a:off x="6745472" y="2905040"/>
            <a:ext cx="2164611" cy="2038132"/>
          </a:xfrm>
          <a:prstGeom prst="ellipse">
            <a:avLst/>
          </a:prstGeom>
          <a:solidFill>
            <a:srgbClr val="CCCC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95089" y="4244313"/>
            <a:ext cx="2093728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" name="TextBox 17"/>
          <p:cNvSpPr txBox="1"/>
          <p:nvPr/>
        </p:nvSpPr>
        <p:spPr>
          <a:xfrm>
            <a:off x="7374966" y="3470406"/>
            <a:ext cx="115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PTN foods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8562752" y="2841245"/>
            <a:ext cx="713267" cy="593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</a:t>
            </a:r>
            <a:endParaRPr lang="en-US" dirty="0"/>
          </a:p>
        </p:txBody>
      </p:sp>
      <p:pic>
        <p:nvPicPr>
          <p:cNvPr id="1028" name="Picture 4" descr="plot - Plotting half circles in R - Stack Overflo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t="49057" r="27914" b="24251"/>
          <a:stretch/>
        </p:blipFill>
        <p:spPr bwMode="auto">
          <a:xfrm rot="10800000">
            <a:off x="6795089" y="4271476"/>
            <a:ext cx="2093728" cy="7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245219" y="4354422"/>
            <a:ext cx="119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Non-PTN foods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9707967" y="3081478"/>
            <a:ext cx="2208913" cy="17778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21,017 Scrambled Eggs Top View Images, Stock Photos &amp; Vectors | Shutterstock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20904" r="70105" b="24178"/>
          <a:stretch/>
        </p:blipFill>
        <p:spPr bwMode="auto">
          <a:xfrm>
            <a:off x="10042702" y="3378986"/>
            <a:ext cx="1506660" cy="88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9814293" y="4284295"/>
            <a:ext cx="1963479" cy="210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Canned Pear Halves Canned Pears with Cheap Price - China Canned Snow Pears,  Pears | Made-in-China.co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4" b="14416"/>
          <a:stretch/>
        </p:blipFill>
        <p:spPr bwMode="auto">
          <a:xfrm>
            <a:off x="10438015" y="4379793"/>
            <a:ext cx="779721" cy="4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805850" y="5366862"/>
            <a:ext cx="229011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1 egg</a:t>
            </a:r>
          </a:p>
          <a:p>
            <a:r>
              <a:rPr lang="en-US" b="1" dirty="0" smtClean="0"/>
              <a:t>1 </a:t>
            </a:r>
            <a:r>
              <a:rPr lang="en-US" b="1" dirty="0" err="1" smtClean="0"/>
              <a:t>Tbsp</a:t>
            </a:r>
            <a:r>
              <a:rPr lang="en-US" b="1" dirty="0" smtClean="0"/>
              <a:t> of canned pear</a:t>
            </a:r>
          </a:p>
          <a:p>
            <a:r>
              <a:rPr lang="en-US" b="1" dirty="0" smtClean="0"/>
              <a:t>1 </a:t>
            </a:r>
            <a:r>
              <a:rPr lang="en-US" b="1" dirty="0" err="1" smtClean="0"/>
              <a:t>Tbsp</a:t>
            </a:r>
            <a:r>
              <a:rPr lang="en-US" b="1" dirty="0" smtClean="0"/>
              <a:t> avocado</a:t>
            </a:r>
            <a:endParaRPr lang="en-US" b="1" dirty="0"/>
          </a:p>
        </p:txBody>
      </p:sp>
      <p:pic>
        <p:nvPicPr>
          <p:cNvPr id="1032" name="Picture 8" descr="Avocado Puree - Healthy Little Food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366" y="2692075"/>
            <a:ext cx="766206" cy="935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18" grpId="0"/>
      <p:bldP spid="19" grpId="0" animBg="1"/>
      <p:bldP spid="20" grpId="0"/>
      <p:bldP spid="23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88FF562-7301-D3CF-9895-523E778E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49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104" y="2623999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Thank you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8241" y="479642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Joyce Moawad, MSc.</a:t>
            </a:r>
          </a:p>
          <a:p>
            <a:pPr algn="ctr"/>
            <a:r>
              <a:rPr lang="en-US" dirty="0"/>
              <a:t>Lecturer/ Clinical Coordinator</a:t>
            </a:r>
          </a:p>
          <a:p>
            <a:pPr algn="ctr"/>
            <a:r>
              <a:rPr lang="en-US" dirty="0"/>
              <a:t>Human Nutrition Department</a:t>
            </a:r>
          </a:p>
          <a:p>
            <a:pPr algn="ctr"/>
            <a:r>
              <a:rPr lang="en-US" dirty="0"/>
              <a:t>College of Health Sciences, QU HEALTH</a:t>
            </a:r>
          </a:p>
          <a:p>
            <a:pPr algn="ctr"/>
            <a:r>
              <a:rPr lang="en-US" dirty="0"/>
              <a:t>Qatar University </a:t>
            </a:r>
            <a:endParaRPr lang="en-US" dirty="0" smtClean="0"/>
          </a:p>
          <a:p>
            <a:pPr algn="ctr"/>
            <a:r>
              <a:rPr lang="en-US" dirty="0" smtClean="0"/>
              <a:t>Sep 2,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88FF562-7301-D3CF-9895-523E778E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49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" y="51395"/>
            <a:ext cx="11353800" cy="1325563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" y="1199913"/>
            <a:ext cx="11755468" cy="5658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Academy of Nutrition and Dietetics. (2020). Nutrition Care Manual: Bariatric Surgery (p. 102-145).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Gasmi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Bjørklund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Mujawdiya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P.K.,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Semenova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Peana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Piscopo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Gasmi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Benahmed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and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Costea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D.O., 2022. Micronutrients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deficiences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patients after bariatric surgery. </a:t>
            </a:r>
            <a:r>
              <a:rPr lang="en-US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journal of nutrition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61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pp.55-67.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practice guidelines for the perioperative nutrition, metabolic, and nonsurgical support of patients undergoing bariatric procedures - 2019 update: cosponsored by American Association of Clinical Endocrinologists/American College of Endocrinology, The Obesity Society, American Society for </a:t>
            </a:r>
            <a:r>
              <a:rPr lang="en-US" sz="1600" dirty="0" err="1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Metabolic&amp;Bariatric</a:t>
            </a:r>
            <a:r>
              <a:rPr lang="en-US" sz="1600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Surgery, Obesity Medicine Association, and American Society of Anesthesiologists.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Kushner, R., Cummings, S. and Herron, D., 2017. Bariatric surgery: postoperative nutritional management. 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UpToDate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Available online: https://www.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uptodate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com/contents/bariatric-surgery-postoperative-nutritional-management.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Bettini, S.,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Belligoli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Fabris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and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Busetto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2020. Diet approach before and after bariatric surgery. </a:t>
            </a:r>
            <a:r>
              <a:rPr lang="en-US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Reviews in Endocrine and Metabolic Disorders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pp.297-306</a:t>
            </a:r>
            <a:r>
              <a:rPr lang="en-US" sz="1600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dirty="0" err="1" smtClean="0"/>
              <a:t>Soldavini</a:t>
            </a:r>
            <a:r>
              <a:rPr lang="en-US" sz="1600" dirty="0"/>
              <a:t>, J., 2019. Krause's food &amp; the nutrition care process. </a:t>
            </a:r>
            <a:r>
              <a:rPr lang="en-US" sz="1600" i="1" dirty="0"/>
              <a:t>Journal of Nutrition Education and Behavior</a:t>
            </a:r>
            <a:r>
              <a:rPr lang="en-US" sz="1600" dirty="0"/>
              <a:t>, </a:t>
            </a:r>
            <a:r>
              <a:rPr lang="en-US" sz="1600" i="1" dirty="0"/>
              <a:t>51</a:t>
            </a:r>
            <a:r>
              <a:rPr lang="en-US" sz="1600" dirty="0"/>
              <a:t>(10), p.1225</a:t>
            </a:r>
            <a:r>
              <a:rPr lang="en-US" sz="1600" dirty="0" smtClean="0"/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Barstad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L.H., Johnson, L.K.,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Borgeraas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Hofsø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Svanevik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Småstuen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M.C.,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Hertel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J.K. and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Hjelmesæth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J., 2023. Changes in dietary intake, food tolerance, hedonic hunger, binge eating problems, and gastrointestinal symptoms after sleeve gastrectomy compared with after gastric bypass; 1-year results from the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Oseberg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study—a randomized controlled trial. </a:t>
            </a:r>
            <a:r>
              <a:rPr lang="en-US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American Journal of Clinical Nutrition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117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(3), pp.586-598.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Quilliot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M.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Coupaye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Ciangura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Czernichow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Sallé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Gaborit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Alligier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"Recommendations for nutritional care after bariatric surgery: Recommendations for best practice and SOFFCO-MM/AFERO/SFNCM/expert consensus." 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 of Visceral Surgery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158, no. 1 (2021): 51-61.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Boniecka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Czerwonogrodzka-Senczyna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Jeznach-Steinhagen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Paśnik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Szostak-Węgierek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and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Zeair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2023. Nutritional Status, Selected Nutrients Intake, and Metabolic Disorders in Bariatric Surgery Patients. 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Nutrients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(11), p.2479.</a:t>
            </a:r>
          </a:p>
        </p:txBody>
      </p:sp>
    </p:spTree>
    <p:extLst>
      <p:ext uri="{BB962C8B-B14F-4D97-AF65-F5344CB8AC3E}">
        <p14:creationId xmlns:p14="http://schemas.microsoft.com/office/powerpoint/2010/main" val="13855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205105"/>
            <a:ext cx="11720698" cy="1325563"/>
          </a:xfrm>
        </p:spPr>
        <p:txBody>
          <a:bodyPr/>
          <a:lstStyle/>
          <a:p>
            <a:r>
              <a:rPr lang="en-US" b="1" dirty="0" smtClean="0"/>
              <a:t>Nutrition Care Process for Bariatric Surgery Patient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8808400"/>
              </p:ext>
            </p:extLst>
          </p:nvPr>
        </p:nvGraphicFramePr>
        <p:xfrm>
          <a:off x="2656653" y="1544019"/>
          <a:ext cx="7085577" cy="402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210+ Gastric Bypass Surgery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8331" r="73571" b="-8331"/>
          <a:stretch/>
        </p:blipFill>
        <p:spPr bwMode="auto">
          <a:xfrm>
            <a:off x="61440" y="1275180"/>
            <a:ext cx="2885704" cy="46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10+ Gastric Bypass Surgery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17847" r="48955" b="29065"/>
          <a:stretch/>
        </p:blipFill>
        <p:spPr bwMode="auto">
          <a:xfrm>
            <a:off x="2803443" y="3039801"/>
            <a:ext cx="1251321" cy="14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10+ Gastric Bypass Surgery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0" t="11532" r="4582" b="668"/>
          <a:stretch/>
        </p:blipFill>
        <p:spPr bwMode="auto">
          <a:xfrm>
            <a:off x="10307782" y="1239554"/>
            <a:ext cx="2169655" cy="46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22514" y="5701404"/>
            <a:ext cx="11127180" cy="5937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0961" y="6295170"/>
            <a:ext cx="2518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Pre-bariatric surgery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353050" y="6295170"/>
            <a:ext cx="2108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Bariatric surgery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3454" y="6340818"/>
            <a:ext cx="26065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Post bariatric surgery</a:t>
            </a:r>
            <a:endParaRPr lang="en-US" sz="2200" dirty="0"/>
          </a:p>
        </p:txBody>
      </p:sp>
      <p:pic>
        <p:nvPicPr>
          <p:cNvPr id="16" name="Picture 15" descr="Types of Bariatric Surgery | types of weight loss surgery | GSH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37132" r="81535" b="34941"/>
          <a:stretch/>
        </p:blipFill>
        <p:spPr bwMode="auto">
          <a:xfrm>
            <a:off x="8365287" y="3010379"/>
            <a:ext cx="859155" cy="1063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ypes of Bariatric Surgery | types of weight loss surgery | GSH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37207" r="63109" b="35451"/>
          <a:stretch/>
        </p:blipFill>
        <p:spPr bwMode="auto">
          <a:xfrm>
            <a:off x="9475723" y="1969614"/>
            <a:ext cx="842010" cy="1040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ypes of Bariatric Surgery | types of weight loss surgery | GSH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5" t="37283" r="44828" b="34394"/>
          <a:stretch/>
        </p:blipFill>
        <p:spPr bwMode="auto">
          <a:xfrm>
            <a:off x="9452193" y="3083143"/>
            <a:ext cx="842010" cy="1078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ypes of Bariatric Surgery | types of weight loss surgery | GSH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1" t="36527" r="27302" b="35830"/>
          <a:stretch/>
        </p:blipFill>
        <p:spPr bwMode="auto">
          <a:xfrm>
            <a:off x="8383067" y="4232807"/>
            <a:ext cx="841375" cy="10899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ypes of Bariatric Surgery | types of weight loss surgery | GSH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8" t="36829" r="4782" b="35359"/>
          <a:stretch/>
        </p:blipFill>
        <p:spPr bwMode="auto">
          <a:xfrm>
            <a:off x="9452193" y="4280368"/>
            <a:ext cx="851326" cy="1057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63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4" y="46423"/>
            <a:ext cx="11756505" cy="1325563"/>
          </a:xfrm>
        </p:spPr>
        <p:txBody>
          <a:bodyPr/>
          <a:lstStyle/>
          <a:p>
            <a:r>
              <a:rPr lang="en-US" b="1" dirty="0" smtClean="0"/>
              <a:t>Nutrition Assessment for Bariatric Surgery Patient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0554" y="1897903"/>
            <a:ext cx="2926080" cy="914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Pre-operative </a:t>
            </a:r>
            <a:r>
              <a:rPr lang="en-US" sz="2000" b="1" dirty="0" smtClean="0">
                <a:solidFill>
                  <a:schemeClr val="tx1"/>
                </a:solidFill>
              </a:rPr>
              <a:t>nutrition assessment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1734" y="1371986"/>
            <a:ext cx="8713596" cy="18818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Diet experience</a:t>
            </a:r>
          </a:p>
          <a:p>
            <a:pPr marL="114300" indent="-114300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Diet attempts</a:t>
            </a:r>
          </a:p>
          <a:p>
            <a:pPr marL="114300" indent="-114300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Food &amp; nutrient intake</a:t>
            </a:r>
          </a:p>
          <a:p>
            <a:pPr marL="114300" indent="-114300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Eating environment</a:t>
            </a:r>
          </a:p>
          <a:p>
            <a:pPr marL="114300" indent="-114300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Use of supplements &amp;/or alternative medicine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0162" y="3493326"/>
            <a:ext cx="2926080" cy="8799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Post-operative nutrition assessment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1734" y="3523608"/>
            <a:ext cx="8713596" cy="6327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All items in pre-operative period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23959" y="143574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-114300" algn="just">
              <a:buFontTx/>
              <a:buChar char="-"/>
            </a:pPr>
            <a:r>
              <a:rPr lang="en-US" dirty="0"/>
              <a:t>Patient’s nutrition knowledge</a:t>
            </a:r>
          </a:p>
          <a:p>
            <a:pPr marL="114300" indent="-114300" algn="just">
              <a:buFontTx/>
              <a:buChar char="-"/>
            </a:pPr>
            <a:r>
              <a:rPr lang="en-US" dirty="0"/>
              <a:t>Patient’s beliefs &amp; attitudes</a:t>
            </a:r>
          </a:p>
          <a:p>
            <a:pPr marL="114300" indent="-114300" algn="just">
              <a:buFontTx/>
              <a:buChar char="-"/>
            </a:pPr>
            <a:r>
              <a:rPr lang="en-US" dirty="0"/>
              <a:t> Nutrient deficiency</a:t>
            </a:r>
          </a:p>
          <a:p>
            <a:pPr marL="114300" indent="-114300" algn="just">
              <a:buFontTx/>
              <a:buChar char="-"/>
            </a:pPr>
            <a:r>
              <a:rPr lang="en-US" dirty="0"/>
              <a:t>Anthropometrics</a:t>
            </a:r>
          </a:p>
          <a:p>
            <a:pPr marL="114300" indent="-114300" algn="just">
              <a:buFontTx/>
              <a:buChar char="-"/>
            </a:pPr>
            <a:r>
              <a:rPr lang="en-US" dirty="0"/>
              <a:t>Biochemical</a:t>
            </a:r>
          </a:p>
          <a:p>
            <a:pPr marL="114300" indent="-114300" algn="just">
              <a:buFontTx/>
              <a:buChar char="-"/>
            </a:pPr>
            <a:r>
              <a:rPr lang="en-US" dirty="0"/>
              <a:t>NFPE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6655" y="5029269"/>
            <a:ext cx="17167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Energy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143569" y="5010488"/>
            <a:ext cx="17350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Macronutrients &amp; micronutrients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028814" y="5030605"/>
            <a:ext cx="154631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Fluid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9697565" y="5036663"/>
            <a:ext cx="13815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Food intolerances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01583" y="5030605"/>
            <a:ext cx="67037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NFPE</a:t>
            </a:r>
          </a:p>
        </p:txBody>
      </p:sp>
      <p:cxnSp>
        <p:nvCxnSpPr>
          <p:cNvPr id="67" name="Elbow Connector 66"/>
          <p:cNvCxnSpPr/>
          <p:nvPr/>
        </p:nvCxnSpPr>
        <p:spPr>
          <a:xfrm>
            <a:off x="8158351" y="4334802"/>
            <a:ext cx="3378420" cy="532399"/>
          </a:xfrm>
          <a:prstGeom prst="bentConnector3">
            <a:avLst>
              <a:gd name="adj1" fmla="val 100145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rot="10800000" flipV="1">
            <a:off x="3589120" y="4340419"/>
            <a:ext cx="4569231" cy="511193"/>
          </a:xfrm>
          <a:prstGeom prst="bentConnector3">
            <a:avLst>
              <a:gd name="adj1" fmla="val 999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22" name="Straight Connector 4121"/>
          <p:cNvCxnSpPr/>
          <p:nvPr/>
        </p:nvCxnSpPr>
        <p:spPr>
          <a:xfrm>
            <a:off x="7386452" y="4142996"/>
            <a:ext cx="1" cy="19742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29" name="Straight Arrow Connector 4128"/>
          <p:cNvCxnSpPr/>
          <p:nvPr/>
        </p:nvCxnSpPr>
        <p:spPr>
          <a:xfrm>
            <a:off x="5093918" y="4328807"/>
            <a:ext cx="11876" cy="4608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384472" y="4342163"/>
            <a:ext cx="11876" cy="4608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8823959" y="4328808"/>
            <a:ext cx="11876" cy="4608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0273341" y="4319242"/>
            <a:ext cx="11876" cy="4608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0554" y="6488846"/>
            <a:ext cx="5774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Academy of Nutrition and Dietetics. (2020). Nutrition Care Manual: Bariatric Surgery (p. 102-145).</a:t>
            </a:r>
            <a:endParaRPr lang="en-US" sz="1100" dirty="0"/>
          </a:p>
        </p:txBody>
      </p:sp>
      <p:sp>
        <p:nvSpPr>
          <p:cNvPr id="23" name="Rectangle 22"/>
          <p:cNvSpPr/>
          <p:nvPr/>
        </p:nvSpPr>
        <p:spPr>
          <a:xfrm>
            <a:off x="2409741" y="5022526"/>
            <a:ext cx="171675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Weight loss rate &amp; BMI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2" grpId="0" animBg="1"/>
      <p:bldP spid="13" grpId="0" animBg="1"/>
      <p:bldP spid="10" grpId="0"/>
      <p:bldP spid="33" grpId="0" animBg="1"/>
      <p:bldP spid="49" grpId="0" animBg="1"/>
      <p:bldP spid="50" grpId="0" animBg="1"/>
      <p:bldP spid="51" grpId="0" animBg="1"/>
      <p:bldP spid="5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297055"/>
            <a:ext cx="11353800" cy="1325563"/>
          </a:xfrm>
        </p:spPr>
        <p:txBody>
          <a:bodyPr/>
          <a:lstStyle/>
          <a:p>
            <a:r>
              <a:rPr lang="en-US" b="1" dirty="0" smtClean="0"/>
              <a:t>Nutrition Assessment and Diagnosis for Bariatric Surgery Patient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2151" y="1676042"/>
            <a:ext cx="6420418" cy="5322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Post-operative nutrition assessment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945" y="4327748"/>
            <a:ext cx="30550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Macronutrients </a:t>
            </a:r>
            <a:r>
              <a:rPr lang="en-US" sz="2000" b="1" dirty="0" smtClean="0"/>
              <a:t>&amp; micronutrients needs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73416" y="5510173"/>
            <a:ext cx="17167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Fluid </a:t>
            </a:r>
            <a:r>
              <a:rPr lang="en-US" sz="2000" b="1" dirty="0" smtClean="0"/>
              <a:t>needs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22151" y="2438816"/>
            <a:ext cx="2749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/>
              <a:t>Weight loss rate &amp; BMI changes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826364" y="2405633"/>
            <a:ext cx="3799368" cy="12169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%weight loss = </a:t>
            </a:r>
            <a:r>
              <a:rPr lang="en-US" dirty="0" smtClean="0"/>
              <a:t>actual </a:t>
            </a:r>
            <a:r>
              <a:rPr lang="en-US" dirty="0"/>
              <a:t>weight at time of surgery – actual weight postoperatively / actual weight at time of surgery </a:t>
            </a:r>
            <a:r>
              <a:rPr lang="en-US" dirty="0" smtClean="0"/>
              <a:t>× 100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26364" y="3685090"/>
            <a:ext cx="3799367" cy="3935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Mifflin-St. Jeor Equation × AF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826364" y="4226451"/>
            <a:ext cx="3799367" cy="11128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PTN</a:t>
            </a:r>
            <a:r>
              <a:rPr lang="en-US" dirty="0"/>
              <a:t>: 60-80g, or 1.1 to 1.5g </a:t>
            </a:r>
            <a:r>
              <a:rPr lang="en-US" dirty="0" smtClean="0"/>
              <a:t>PTN/kg/IBW)</a:t>
            </a:r>
          </a:p>
          <a:p>
            <a:r>
              <a:rPr lang="en-US" dirty="0" smtClean="0"/>
              <a:t>DRI for micronutrients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39917" y="5553040"/>
            <a:ext cx="3785814" cy="3988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1.5-2 L/day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86" y="6481262"/>
            <a:ext cx="6585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30000" dirty="0" smtClean="0"/>
              <a:t>1</a:t>
            </a:r>
            <a:r>
              <a:rPr lang="en-US" sz="900" dirty="0" smtClean="0"/>
              <a:t>Academy of Nutrition and Dietetics. (2020). Nutrition Care Manual: Bariatric Surgery (p. 102-145).</a:t>
            </a:r>
          </a:p>
          <a:p>
            <a:r>
              <a:rPr lang="en-US" sz="900" baseline="30000" dirty="0" smtClean="0"/>
              <a:t>2</a:t>
            </a:r>
            <a:r>
              <a:rPr lang="en-US" sz="900" dirty="0" smtClean="0"/>
              <a:t> </a:t>
            </a:r>
            <a:r>
              <a:rPr lang="en-US" sz="900" dirty="0" err="1"/>
              <a:t>Gasmi</a:t>
            </a:r>
            <a:r>
              <a:rPr lang="en-US" sz="900" dirty="0"/>
              <a:t>, </a:t>
            </a:r>
            <a:r>
              <a:rPr lang="en-US" sz="900" dirty="0" smtClean="0"/>
              <a:t>A. et al., </a:t>
            </a:r>
            <a:r>
              <a:rPr lang="en-US" sz="900" dirty="0"/>
              <a:t>D.O., 2022. Micronutrients </a:t>
            </a:r>
            <a:r>
              <a:rPr lang="en-US" sz="900" dirty="0" err="1"/>
              <a:t>deficiences</a:t>
            </a:r>
            <a:r>
              <a:rPr lang="en-US" sz="900" dirty="0"/>
              <a:t> in patients after bariatric surgery. </a:t>
            </a:r>
            <a:r>
              <a:rPr lang="en-US" sz="900" i="1" dirty="0"/>
              <a:t>European journal of nutrition</a:t>
            </a:r>
            <a:r>
              <a:rPr lang="en-US" sz="900" dirty="0"/>
              <a:t>, </a:t>
            </a:r>
            <a:r>
              <a:rPr lang="en-US" sz="900" i="1" dirty="0"/>
              <a:t>61</a:t>
            </a:r>
            <a:r>
              <a:rPr lang="en-US" sz="900" dirty="0"/>
              <a:t>(1), pp.55-67.</a:t>
            </a:r>
          </a:p>
          <a:p>
            <a:endParaRPr lang="en-US" sz="900" baseline="30000" dirty="0"/>
          </a:p>
        </p:txBody>
      </p:sp>
      <p:sp>
        <p:nvSpPr>
          <p:cNvPr id="16" name="Rectangle 15"/>
          <p:cNvSpPr/>
          <p:nvPr/>
        </p:nvSpPr>
        <p:spPr>
          <a:xfrm>
            <a:off x="173416" y="3778676"/>
            <a:ext cx="186530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Energy </a:t>
            </a:r>
            <a:r>
              <a:rPr lang="en-US" sz="2000" b="1" dirty="0" smtClean="0"/>
              <a:t>needs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252781" y="1668670"/>
            <a:ext cx="4742918" cy="53224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Post-operative nutrition diagnosis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7338240" y="2510191"/>
            <a:ext cx="4572000" cy="1468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smtClean="0"/>
              <a:t>Inadequate </a:t>
            </a:r>
            <a:r>
              <a:rPr lang="en-US" dirty="0"/>
              <a:t>fluid, protein, vitamin or mineral </a:t>
            </a:r>
            <a:r>
              <a:rPr lang="en-US" dirty="0" smtClean="0"/>
              <a:t>intake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Undesirable </a:t>
            </a:r>
            <a:r>
              <a:rPr lang="en-US" dirty="0"/>
              <a:t>food </a:t>
            </a:r>
            <a:r>
              <a:rPr lang="en-US" dirty="0" smtClean="0"/>
              <a:t>choices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Swallowing difficulty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Altered </a:t>
            </a:r>
            <a:r>
              <a:rPr lang="en-US" dirty="0"/>
              <a:t>gastrointestinal function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736310" y="1622618"/>
            <a:ext cx="294102" cy="957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8230" y="1585138"/>
            <a:ext cx="4912019" cy="443661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3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297055"/>
            <a:ext cx="11353800" cy="1325563"/>
          </a:xfrm>
        </p:spPr>
        <p:txBody>
          <a:bodyPr/>
          <a:lstStyle/>
          <a:p>
            <a:r>
              <a:rPr lang="en-US" b="1" dirty="0" smtClean="0"/>
              <a:t>Nutrition Intervention for Bariatric Surgery Patient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7719" y="1622618"/>
            <a:ext cx="512408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Post-operative nutrition intervention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153" y="6263300"/>
            <a:ext cx="119155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 smtClean="0"/>
              <a:t>1</a:t>
            </a:r>
            <a:r>
              <a:rPr lang="en-US" sz="900" dirty="0" smtClean="0"/>
              <a:t>Academy of Nutrition and Dietetics. (2020). Nutrition Care Manual: Bariatric Surgery (p. 102-145).</a:t>
            </a:r>
          </a:p>
          <a:p>
            <a:r>
              <a:rPr lang="en-US" sz="900" baseline="30000" dirty="0" smtClean="0"/>
              <a:t>3</a:t>
            </a:r>
            <a:r>
              <a:rPr lang="en-US" sz="900" dirty="0" smtClean="0"/>
              <a:t> </a:t>
            </a:r>
            <a:r>
              <a:rPr lang="en-US" sz="900" dirty="0"/>
              <a:t>Clinical practice guidelines for the perioperative nutrition, metabolic, and nonsurgical support of patients undergoing bariatric procedures - 2019 update: cosponsored by American Association of Clinical Endocrinologists/American College of Endocrinology, The Obesity Society, American Society for </a:t>
            </a:r>
            <a:r>
              <a:rPr lang="en-US" sz="900" dirty="0" err="1"/>
              <a:t>Metabolic&amp;Bariatric</a:t>
            </a:r>
            <a:r>
              <a:rPr lang="en-US" sz="900" dirty="0"/>
              <a:t> Surgery, Obesity Medicine Association, and American Society of Anesthesiologists</a:t>
            </a:r>
            <a:r>
              <a:rPr lang="en-US" sz="900" dirty="0" smtClean="0"/>
              <a:t>.</a:t>
            </a:r>
          </a:p>
          <a:p>
            <a:r>
              <a:rPr lang="en-US" sz="900" baseline="30000" dirty="0" smtClean="0"/>
              <a:t>4</a:t>
            </a:r>
            <a:r>
              <a:rPr lang="en-US" sz="900" dirty="0" smtClean="0"/>
              <a:t> </a:t>
            </a:r>
            <a:r>
              <a:rPr lang="en-US" sz="900" dirty="0"/>
              <a:t>Kushner, R., Cummings, S. and Herron, D., 2017. Bariatric surgery: postoperative nutritional management. </a:t>
            </a:r>
            <a:r>
              <a:rPr lang="en-US" sz="900" dirty="0" err="1"/>
              <a:t>UpToDate</a:t>
            </a:r>
            <a:r>
              <a:rPr lang="en-US" sz="900" dirty="0"/>
              <a:t>. Available online: https://www. </a:t>
            </a:r>
            <a:r>
              <a:rPr lang="en-US" sz="900" dirty="0" err="1"/>
              <a:t>uptodate</a:t>
            </a:r>
            <a:r>
              <a:rPr lang="en-US" sz="900" dirty="0"/>
              <a:t>. com/contents/bariatric-surgery-postoperative-nutritional-management.</a:t>
            </a:r>
          </a:p>
          <a:p>
            <a:endParaRPr lang="en-US" sz="9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19444"/>
              </p:ext>
            </p:extLst>
          </p:nvPr>
        </p:nvGraphicFramePr>
        <p:xfrm>
          <a:off x="297719" y="2325754"/>
          <a:ext cx="10695553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695553">
                  <a:extLst>
                    <a:ext uri="{9D8B030D-6E8A-4147-A177-3AD203B41FA5}">
                      <a16:colId xmlns:a16="http://schemas.microsoft.com/office/drawing/2014/main" val="215250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Early post-operative period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14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Diet stages based on progression in texture and volume of food specific to surgical procedure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5265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80343"/>
              </p:ext>
            </p:extLst>
          </p:nvPr>
        </p:nvGraphicFramePr>
        <p:xfrm>
          <a:off x="297719" y="4977787"/>
          <a:ext cx="10695553" cy="1010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695553">
                  <a:extLst>
                    <a:ext uri="{9D8B030D-6E8A-4147-A177-3AD203B41FA5}">
                      <a16:colId xmlns:a16="http://schemas.microsoft.com/office/drawing/2014/main" val="215250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Late </a:t>
                      </a:r>
                      <a:r>
                        <a:rPr lang="en-US" sz="1800" baseline="0" dirty="0" smtClean="0"/>
                        <a:t>p</a:t>
                      </a:r>
                      <a:r>
                        <a:rPr lang="en-US" sz="1800" dirty="0" smtClean="0"/>
                        <a:t>ost-operative period</a:t>
                      </a:r>
                      <a:r>
                        <a:rPr lang="en-US" sz="1800" baseline="0" dirty="0" smtClean="0"/>
                        <a:t> – long term diet and habit changes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14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Dietary intake depends</a:t>
                      </a:r>
                      <a:r>
                        <a:rPr lang="en-US" sz="1800" baseline="0" dirty="0" smtClean="0"/>
                        <a:t> on the type of the bariatric procedure performed</a:t>
                      </a:r>
                      <a:r>
                        <a:rPr lang="en-US" sz="1800" baseline="30000" dirty="0" smtClean="0"/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Eating habits are influenced by patient’s motivation and willingness to adhere to a healthy dietary pattern.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052652"/>
                  </a:ext>
                </a:extLst>
              </a:tr>
            </a:tbl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532263" y="3073593"/>
            <a:ext cx="3998794" cy="358819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Stage 1 &amp; 2 diet: Hydration and liquids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32263" y="3538833"/>
            <a:ext cx="3998794" cy="358819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Stage 3 diet: Soft solid foods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32263" y="4026709"/>
            <a:ext cx="3998794" cy="358819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Stage 4 diet: Solid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4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32627"/>
              </p:ext>
            </p:extLst>
          </p:nvPr>
        </p:nvGraphicFramePr>
        <p:xfrm>
          <a:off x="286112" y="2420744"/>
          <a:ext cx="11052411" cy="234810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189384">
                  <a:extLst>
                    <a:ext uri="{9D8B030D-6E8A-4147-A177-3AD203B41FA5}">
                      <a16:colId xmlns:a16="http://schemas.microsoft.com/office/drawing/2014/main" val="628447964"/>
                    </a:ext>
                  </a:extLst>
                </a:gridCol>
                <a:gridCol w="3669107">
                  <a:extLst>
                    <a:ext uri="{9D8B030D-6E8A-4147-A177-3AD203B41FA5}">
                      <a16:colId xmlns:a16="http://schemas.microsoft.com/office/drawing/2014/main" val="1220369473"/>
                    </a:ext>
                  </a:extLst>
                </a:gridCol>
                <a:gridCol w="4193920">
                  <a:extLst>
                    <a:ext uri="{9D8B030D-6E8A-4147-A177-3AD203B41FA5}">
                      <a16:colId xmlns:a16="http://schemas.microsoft.com/office/drawing/2014/main" val="232984588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Stage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I: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Clear liquids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81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Begin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Fluids/foods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Guidelines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1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Post-op</a:t>
                      </a:r>
                      <a:r>
                        <a:rPr lang="en-US" sz="2400" b="0" baseline="0" dirty="0">
                          <a:effectLst/>
                        </a:rPr>
                        <a:t> </a:t>
                      </a:r>
                      <a:r>
                        <a:rPr lang="en-US" sz="2400" b="0" dirty="0" smtClean="0">
                          <a:effectLst/>
                        </a:rPr>
                        <a:t>days 1 &amp; 2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Clear liquids</a:t>
                      </a:r>
                      <a:endParaRPr lang="en-US" sz="24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Clear, non-carbonated without calories, sugar, or caffeine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Sips of clear liquid may be started following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swallow test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381048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86112" y="1501636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53" y="6263300"/>
            <a:ext cx="931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 smtClean="0"/>
              <a:t>1</a:t>
            </a:r>
            <a:r>
              <a:rPr lang="en-US" sz="900" dirty="0" smtClean="0"/>
              <a:t>Academy of Nutrition and Dietetics. (2020). Nutrition Care Manual: Bariatric Surgery (p. 102-145).</a:t>
            </a:r>
          </a:p>
          <a:p>
            <a:r>
              <a:rPr lang="en-US" sz="900" baseline="30000" dirty="0" smtClean="0"/>
              <a:t>4</a:t>
            </a:r>
            <a:r>
              <a:rPr lang="en-US" sz="900" dirty="0" smtClean="0"/>
              <a:t> </a:t>
            </a:r>
            <a:r>
              <a:rPr lang="en-US" sz="900" dirty="0"/>
              <a:t>Kushner, R., Cummings, S. and Herron, D., 2017. Bariatric surgery: postoperative nutritional management. </a:t>
            </a:r>
            <a:r>
              <a:rPr lang="en-US" sz="900" dirty="0" err="1"/>
              <a:t>UpToDate</a:t>
            </a:r>
            <a:r>
              <a:rPr lang="en-US" sz="900" dirty="0"/>
              <a:t>. Available online: https://www. </a:t>
            </a:r>
            <a:r>
              <a:rPr lang="en-US" sz="900" dirty="0" err="1"/>
              <a:t>uptodate</a:t>
            </a:r>
            <a:r>
              <a:rPr lang="en-US" sz="900" dirty="0"/>
              <a:t>. com/contents/bariatric-surgery-postoperative-nutritional-management.</a:t>
            </a:r>
          </a:p>
          <a:p>
            <a:endParaRPr lang="en-US" sz="900" dirty="0"/>
          </a:p>
        </p:txBody>
      </p:sp>
      <p:sp>
        <p:nvSpPr>
          <p:cNvPr id="9" name="Rounded Rectangle 8"/>
          <p:cNvSpPr/>
          <p:nvPr/>
        </p:nvSpPr>
        <p:spPr>
          <a:xfrm>
            <a:off x="351584" y="5008730"/>
            <a:ext cx="10921467" cy="6277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Goal: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Fluid goal before discharge from the hospital is 120-240mL over 2 hours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Types of Bariatric Surgery | types of weight loss surgery | GS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8" t="36829" r="4782" b="35359"/>
          <a:stretch/>
        </p:blipFill>
        <p:spPr bwMode="auto">
          <a:xfrm>
            <a:off x="11247415" y="5807178"/>
            <a:ext cx="851326" cy="1057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ypes of Bariatric Surgery | types of weight loss surgery | GS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37207" r="63109" b="35451"/>
          <a:stretch/>
        </p:blipFill>
        <p:spPr bwMode="auto">
          <a:xfrm>
            <a:off x="10191247" y="5876408"/>
            <a:ext cx="842010" cy="973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73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Nutrition Intervention for Bariatric Surgery Patient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86112" y="1255972"/>
            <a:ext cx="10986939" cy="532247"/>
          </a:xfrm>
          <a:prstGeom prst="roundRect">
            <a:avLst/>
          </a:prstGeom>
          <a:solidFill>
            <a:srgbClr val="FD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Nutrition intervention after Roux-</a:t>
            </a:r>
            <a:r>
              <a:rPr lang="en-US" sz="2400" b="1" dirty="0" err="1" smtClean="0">
                <a:solidFill>
                  <a:schemeClr val="tx1"/>
                </a:solidFill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</a:rPr>
              <a:t>-Y gastric bypass &amp; gastric sleeve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9244"/>
              </p:ext>
            </p:extLst>
          </p:nvPr>
        </p:nvGraphicFramePr>
        <p:xfrm>
          <a:off x="289875" y="2321139"/>
          <a:ext cx="7441582" cy="358778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44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0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I: Clear Liquids - Sample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5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Foods</a:t>
                      </a:r>
                      <a:r>
                        <a:rPr lang="en-US" sz="2400" b="1" baseline="0" dirty="0" smtClean="0"/>
                        <a:t> Allowed</a:t>
                      </a:r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924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sz="2200" baseline="0" dirty="0" smtClean="0"/>
                        <a:t> Clear favored broth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en-US" sz="2200" baseline="0" dirty="0" smtClean="0"/>
                        <a:t> Anise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en-US" sz="2200" baseline="0" dirty="0" smtClean="0"/>
                        <a:t> Algal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en-US" sz="2200" baseline="0" dirty="0" smtClean="0"/>
                        <a:t> Fresh fruit juice (purified well)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en-US" sz="2200" dirty="0" smtClean="0"/>
                        <a:t> Plain decaffeinated tea or tea (without milk or creamer)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en-US" sz="2200" baseline="0" dirty="0" smtClean="0"/>
                        <a:t> Sugar-free </a:t>
                      </a:r>
                      <a:r>
                        <a:rPr lang="en-US" sz="2200" baseline="0" dirty="0" err="1" smtClean="0"/>
                        <a:t>jello</a:t>
                      </a:r>
                      <a:endParaRPr lang="en-US" sz="2200" baseline="0" dirty="0" smtClean="0"/>
                    </a:p>
                    <a:p>
                      <a:pPr algn="l">
                        <a:buFontTx/>
                        <a:buNone/>
                      </a:pPr>
                      <a:r>
                        <a:rPr lang="en-US" sz="2200" baseline="0" dirty="0" smtClean="0"/>
                        <a:t> Sugar-free popsicles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https://360sleeve.com/wp-content/uploads/2021/09/360-sleeve-gastric-sleeve-surgery-day-1-2-post-op-stage-1-clear-liquid-di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30620" r="51551" b="2926"/>
          <a:stretch/>
        </p:blipFill>
        <p:spPr bwMode="auto">
          <a:xfrm>
            <a:off x="7786048" y="2321139"/>
            <a:ext cx="3439236" cy="364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6604</TotalTime>
  <Words>4706</Words>
  <Application>Microsoft Office PowerPoint</Application>
  <PresentationFormat>Widescreen</PresentationFormat>
  <Paragraphs>534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1898 Sans Regular</vt:lpstr>
      <vt:lpstr>Arial</vt:lpstr>
      <vt:lpstr>Calibri</vt:lpstr>
      <vt:lpstr>Calibri Light</vt:lpstr>
      <vt:lpstr>GE Dinar Two</vt:lpstr>
      <vt:lpstr>Symbol</vt:lpstr>
      <vt:lpstr>Office Theme</vt:lpstr>
      <vt:lpstr>PowerPoint Presentation</vt:lpstr>
      <vt:lpstr>PowerPoint Presentation</vt:lpstr>
      <vt:lpstr>PowerPoint Presentation</vt:lpstr>
      <vt:lpstr>Nutrition Care Process for Bariatric Surgery Patient</vt:lpstr>
      <vt:lpstr>Nutrition Assessment for Bariatric Surgery Patient</vt:lpstr>
      <vt:lpstr>Nutrition Assessment and Diagnosis for Bariatric Surgery Patient</vt:lpstr>
      <vt:lpstr>Nutrition Intervention for Bariatric Surgery 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Nutrition Intervention for Bariatric Surgery Patient</vt:lpstr>
      <vt:lpstr>Nutrition Intervention for Bariatric Surgery Patient</vt:lpstr>
      <vt:lpstr>Nutrition Monitoring for Bariatric Surgery Patient</vt:lpstr>
      <vt:lpstr>Case Study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B &amp; C NUTRITION DIAGNOSIS &amp; INTERVENTION</dc:title>
  <dc:creator>Joyce Alzalloua Moawad</dc:creator>
  <cp:lastModifiedBy>Joyce Alzalloua Moawad</cp:lastModifiedBy>
  <cp:revision>380</cp:revision>
  <dcterms:created xsi:type="dcterms:W3CDTF">2023-05-10T12:14:15Z</dcterms:created>
  <dcterms:modified xsi:type="dcterms:W3CDTF">2023-08-30T08:41:54Z</dcterms:modified>
</cp:coreProperties>
</file>