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sldIdLst>
    <p:sldId id="258" r:id="rId5"/>
    <p:sldId id="280" r:id="rId6"/>
    <p:sldId id="292" r:id="rId7"/>
    <p:sldId id="259" r:id="rId8"/>
    <p:sldId id="281" r:id="rId9"/>
    <p:sldId id="283" r:id="rId10"/>
    <p:sldId id="271" r:id="rId11"/>
    <p:sldId id="260" r:id="rId12"/>
    <p:sldId id="276" r:id="rId13"/>
    <p:sldId id="264" r:id="rId14"/>
    <p:sldId id="273" r:id="rId15"/>
    <p:sldId id="272" r:id="rId16"/>
    <p:sldId id="270" r:id="rId17"/>
    <p:sldId id="293" r:id="rId18"/>
    <p:sldId id="294" r:id="rId19"/>
    <p:sldId id="295" r:id="rId20"/>
    <p:sldId id="277" r:id="rId21"/>
    <p:sldId id="278" r:id="rId22"/>
    <p:sldId id="279" r:id="rId23"/>
    <p:sldId id="291" r:id="rId24"/>
    <p:sldId id="290" r:id="rId25"/>
    <p:sldId id="288" r:id="rId26"/>
    <p:sldId id="287" r:id="rId27"/>
    <p:sldId id="28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5870"/>
    <a:srgbClr val="B3D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087" autoAdjust="0"/>
  </p:normalViewPr>
  <p:slideViewPr>
    <p:cSldViewPr snapToGrid="0" snapToObjects="1">
      <p:cViewPr varScale="1">
        <p:scale>
          <a:sx n="70" d="100"/>
          <a:sy n="70" d="100"/>
        </p:scale>
        <p:origin x="118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9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AE0B1B-E189-4828-9C17-1E3A669657D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DCE13A-EB19-427A-B1C9-F5C7E877D5CA}">
      <dgm:prSet phldrT="[Text]" custT="1"/>
      <dgm:spPr/>
      <dgm:t>
        <a:bodyPr/>
        <a:lstStyle/>
        <a:p>
          <a:r>
            <a:rPr lang="en-US" sz="1400" dirty="0" smtClean="0"/>
            <a:t>Metabolism slow-down</a:t>
          </a:r>
          <a:endParaRPr lang="en-US" sz="1400" dirty="0"/>
        </a:p>
      </dgm:t>
    </dgm:pt>
    <dgm:pt modelId="{DDBBDCCA-AC66-4DCD-A9B8-B1F866F66F3B}" type="parTrans" cxnId="{6A86529F-0D21-41E8-A461-49135A9E4C80}">
      <dgm:prSet/>
      <dgm:spPr/>
      <dgm:t>
        <a:bodyPr/>
        <a:lstStyle/>
        <a:p>
          <a:endParaRPr lang="en-US"/>
        </a:p>
      </dgm:t>
    </dgm:pt>
    <dgm:pt modelId="{98DA30AF-8D3B-47AB-ADC6-05A07C48E8B5}" type="sibTrans" cxnId="{6A86529F-0D21-41E8-A461-49135A9E4C80}">
      <dgm:prSet/>
      <dgm:spPr/>
      <dgm:t>
        <a:bodyPr/>
        <a:lstStyle/>
        <a:p>
          <a:endParaRPr lang="en-US"/>
        </a:p>
      </dgm:t>
    </dgm:pt>
    <dgm:pt modelId="{94C3AB20-45E3-427F-90FA-968CE584F25F}">
      <dgm:prSet phldrT="[Text]"/>
      <dgm:spPr/>
      <dgm:t>
        <a:bodyPr/>
        <a:lstStyle/>
        <a:p>
          <a:r>
            <a:rPr lang="en-US" dirty="0" smtClean="0"/>
            <a:t>Normal eating</a:t>
          </a:r>
          <a:endParaRPr lang="en-US" dirty="0"/>
        </a:p>
      </dgm:t>
    </dgm:pt>
    <dgm:pt modelId="{3A2B8F91-018C-4DB4-9357-3EAE5BD5A704}" type="parTrans" cxnId="{5231FE85-A06F-48FA-A6D1-88D3EF610862}">
      <dgm:prSet/>
      <dgm:spPr/>
      <dgm:t>
        <a:bodyPr/>
        <a:lstStyle/>
        <a:p>
          <a:endParaRPr lang="en-US"/>
        </a:p>
      </dgm:t>
    </dgm:pt>
    <dgm:pt modelId="{E8480634-0808-4FCE-B749-49FEDB11C5FC}" type="sibTrans" cxnId="{5231FE85-A06F-48FA-A6D1-88D3EF610862}">
      <dgm:prSet/>
      <dgm:spPr/>
      <dgm:t>
        <a:bodyPr/>
        <a:lstStyle/>
        <a:p>
          <a:endParaRPr lang="en-US"/>
        </a:p>
      </dgm:t>
    </dgm:pt>
    <dgm:pt modelId="{60FA28E2-82AB-40A9-A6D3-503D23F60888}">
      <dgm:prSet phldrT="[Text]"/>
      <dgm:spPr/>
      <dgm:t>
        <a:bodyPr/>
        <a:lstStyle/>
        <a:p>
          <a:r>
            <a:rPr lang="en-US" dirty="0" smtClean="0"/>
            <a:t>Weight gain</a:t>
          </a:r>
          <a:endParaRPr lang="en-US" dirty="0"/>
        </a:p>
      </dgm:t>
    </dgm:pt>
    <dgm:pt modelId="{CF0F3192-D056-4F26-A7B7-B4A733A7D359}" type="parTrans" cxnId="{C0CE33C0-7C53-4C0B-9CE9-D17E55958CE8}">
      <dgm:prSet/>
      <dgm:spPr/>
      <dgm:t>
        <a:bodyPr/>
        <a:lstStyle/>
        <a:p>
          <a:endParaRPr lang="en-US"/>
        </a:p>
      </dgm:t>
    </dgm:pt>
    <dgm:pt modelId="{131FD306-B3F2-4CAF-840C-C8A2842BFB11}" type="sibTrans" cxnId="{C0CE33C0-7C53-4C0B-9CE9-D17E55958CE8}">
      <dgm:prSet/>
      <dgm:spPr/>
      <dgm:t>
        <a:bodyPr/>
        <a:lstStyle/>
        <a:p>
          <a:endParaRPr lang="en-US"/>
        </a:p>
      </dgm:t>
    </dgm:pt>
    <dgm:pt modelId="{F2826E65-143D-4F94-8909-9EB7F75D51F4}">
      <dgm:prSet phldrT="[Text]" custT="1"/>
      <dgm:spPr/>
      <dgm:t>
        <a:bodyPr/>
        <a:lstStyle/>
        <a:p>
          <a:r>
            <a:rPr lang="en-US" sz="2400" dirty="0" smtClean="0"/>
            <a:t>Diet</a:t>
          </a:r>
          <a:endParaRPr lang="en-US" sz="2400" dirty="0"/>
        </a:p>
      </dgm:t>
    </dgm:pt>
    <dgm:pt modelId="{99EB45F7-45A0-45D6-8A47-7980681CB738}" type="parTrans" cxnId="{6B61A9D2-4A8B-4A48-B291-14E3C7B83BCC}">
      <dgm:prSet/>
      <dgm:spPr/>
      <dgm:t>
        <a:bodyPr/>
        <a:lstStyle/>
        <a:p>
          <a:endParaRPr lang="en-US"/>
        </a:p>
      </dgm:t>
    </dgm:pt>
    <dgm:pt modelId="{34EB8116-EDDE-4660-814D-096BF8DB0691}" type="sibTrans" cxnId="{6B61A9D2-4A8B-4A48-B291-14E3C7B83BCC}">
      <dgm:prSet/>
      <dgm:spPr/>
      <dgm:t>
        <a:bodyPr/>
        <a:lstStyle/>
        <a:p>
          <a:endParaRPr lang="en-US"/>
        </a:p>
      </dgm:t>
    </dgm:pt>
    <dgm:pt modelId="{8D9F1F26-5835-4507-900D-B17C1E534029}">
      <dgm:prSet phldrT="[Text]"/>
      <dgm:spPr/>
      <dgm:t>
        <a:bodyPr/>
        <a:lstStyle/>
        <a:p>
          <a:r>
            <a:rPr lang="en-US" dirty="0" smtClean="0"/>
            <a:t>End of diet</a:t>
          </a:r>
          <a:endParaRPr lang="en-US" dirty="0"/>
        </a:p>
      </dgm:t>
    </dgm:pt>
    <dgm:pt modelId="{29A5CA13-6208-41FD-840A-88788C6B501E}" type="sibTrans" cxnId="{E555E3BC-7622-4DB2-BF51-324ADFCDD1EA}">
      <dgm:prSet/>
      <dgm:spPr/>
      <dgm:t>
        <a:bodyPr/>
        <a:lstStyle/>
        <a:p>
          <a:endParaRPr lang="en-US"/>
        </a:p>
      </dgm:t>
    </dgm:pt>
    <dgm:pt modelId="{F4B57E5C-4359-4DAE-B21C-20EE4F9BA3A9}" type="parTrans" cxnId="{E555E3BC-7622-4DB2-BF51-324ADFCDD1EA}">
      <dgm:prSet/>
      <dgm:spPr/>
      <dgm:t>
        <a:bodyPr/>
        <a:lstStyle/>
        <a:p>
          <a:endParaRPr lang="en-US"/>
        </a:p>
      </dgm:t>
    </dgm:pt>
    <dgm:pt modelId="{F619FAA4-6098-4815-ABA9-9B13102BDF42}" type="pres">
      <dgm:prSet presAssocID="{43AE0B1B-E189-4828-9C17-1E3A669657D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E3D80D-82B0-464D-9CAC-EE967C6C1901}" type="pres">
      <dgm:prSet presAssocID="{16DCE13A-EB19-427A-B1C9-F5C7E877D5CA}" presName="dummy" presStyleCnt="0"/>
      <dgm:spPr/>
    </dgm:pt>
    <dgm:pt modelId="{1B384622-890D-4D02-9720-5E5217C45049}" type="pres">
      <dgm:prSet presAssocID="{16DCE13A-EB19-427A-B1C9-F5C7E877D5CA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DBC56B-3AC1-4305-BD30-DD76A2A6555E}" type="pres">
      <dgm:prSet presAssocID="{98DA30AF-8D3B-47AB-ADC6-05A07C48E8B5}" presName="sibTrans" presStyleLbl="node1" presStyleIdx="0" presStyleCnt="5"/>
      <dgm:spPr/>
      <dgm:t>
        <a:bodyPr/>
        <a:lstStyle/>
        <a:p>
          <a:endParaRPr lang="en-US"/>
        </a:p>
      </dgm:t>
    </dgm:pt>
    <dgm:pt modelId="{474BE799-0547-404D-84D8-0266C53D9D9D}" type="pres">
      <dgm:prSet presAssocID="{8D9F1F26-5835-4507-900D-B17C1E534029}" presName="dummy" presStyleCnt="0"/>
      <dgm:spPr/>
    </dgm:pt>
    <dgm:pt modelId="{20F4C85B-A564-4EBD-A9DD-58041148402B}" type="pres">
      <dgm:prSet presAssocID="{8D9F1F26-5835-4507-900D-B17C1E534029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91D2EB-7D6E-4184-9CB3-5E29BD4D87A2}" type="pres">
      <dgm:prSet presAssocID="{29A5CA13-6208-41FD-840A-88788C6B501E}" presName="sibTrans" presStyleLbl="node1" presStyleIdx="1" presStyleCnt="5"/>
      <dgm:spPr/>
      <dgm:t>
        <a:bodyPr/>
        <a:lstStyle/>
        <a:p>
          <a:endParaRPr lang="en-US"/>
        </a:p>
      </dgm:t>
    </dgm:pt>
    <dgm:pt modelId="{C8CE8548-2377-4CAD-8C94-89E4A97102DE}" type="pres">
      <dgm:prSet presAssocID="{94C3AB20-45E3-427F-90FA-968CE584F25F}" presName="dummy" presStyleCnt="0"/>
      <dgm:spPr/>
    </dgm:pt>
    <dgm:pt modelId="{862EB9C0-9ECD-4CA4-B2BA-238999B099C8}" type="pres">
      <dgm:prSet presAssocID="{94C3AB20-45E3-427F-90FA-968CE584F25F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F96AAA-305F-4B9E-BF5E-7E0C966C639F}" type="pres">
      <dgm:prSet presAssocID="{E8480634-0808-4FCE-B749-49FEDB11C5FC}" presName="sibTrans" presStyleLbl="node1" presStyleIdx="2" presStyleCnt="5"/>
      <dgm:spPr/>
      <dgm:t>
        <a:bodyPr/>
        <a:lstStyle/>
        <a:p>
          <a:endParaRPr lang="en-US"/>
        </a:p>
      </dgm:t>
    </dgm:pt>
    <dgm:pt modelId="{49AFC9D4-9104-406B-B79A-EFB812BA4148}" type="pres">
      <dgm:prSet presAssocID="{60FA28E2-82AB-40A9-A6D3-503D23F60888}" presName="dummy" presStyleCnt="0"/>
      <dgm:spPr/>
    </dgm:pt>
    <dgm:pt modelId="{D80E7289-9564-426B-9443-9D5CDCECF908}" type="pres">
      <dgm:prSet presAssocID="{60FA28E2-82AB-40A9-A6D3-503D23F60888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510D6B-5FC0-4FED-A4B5-5FA14BC759A4}" type="pres">
      <dgm:prSet presAssocID="{131FD306-B3F2-4CAF-840C-C8A2842BFB11}" presName="sibTrans" presStyleLbl="node1" presStyleIdx="3" presStyleCnt="5"/>
      <dgm:spPr/>
      <dgm:t>
        <a:bodyPr/>
        <a:lstStyle/>
        <a:p>
          <a:endParaRPr lang="en-US"/>
        </a:p>
      </dgm:t>
    </dgm:pt>
    <dgm:pt modelId="{3D1F48DB-1BF4-4561-A2F0-9564A1497C62}" type="pres">
      <dgm:prSet presAssocID="{F2826E65-143D-4F94-8909-9EB7F75D51F4}" presName="dummy" presStyleCnt="0"/>
      <dgm:spPr/>
    </dgm:pt>
    <dgm:pt modelId="{B7EBDCC8-9A69-4DE2-BD4D-26846B4EA2ED}" type="pres">
      <dgm:prSet presAssocID="{F2826E65-143D-4F94-8909-9EB7F75D51F4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2BE40-4101-4EE0-A6C9-BFDF891EB4F6}" type="pres">
      <dgm:prSet presAssocID="{34EB8116-EDDE-4660-814D-096BF8DB0691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BBCC3B1A-AD17-4EE9-B465-3B9DDFFD59D1}" type="presOf" srcId="{43AE0B1B-E189-4828-9C17-1E3A669657D8}" destId="{F619FAA4-6098-4815-ABA9-9B13102BDF42}" srcOrd="0" destOrd="0" presId="urn:microsoft.com/office/officeart/2005/8/layout/cycle1"/>
    <dgm:cxn modelId="{76783C1E-1812-41FA-920A-E7AED5B9F2E0}" type="presOf" srcId="{29A5CA13-6208-41FD-840A-88788C6B501E}" destId="{1C91D2EB-7D6E-4184-9CB3-5E29BD4D87A2}" srcOrd="0" destOrd="0" presId="urn:microsoft.com/office/officeart/2005/8/layout/cycle1"/>
    <dgm:cxn modelId="{B03137FC-3297-4403-BA0F-5F66E1251CEE}" type="presOf" srcId="{8D9F1F26-5835-4507-900D-B17C1E534029}" destId="{20F4C85B-A564-4EBD-A9DD-58041148402B}" srcOrd="0" destOrd="0" presId="urn:microsoft.com/office/officeart/2005/8/layout/cycle1"/>
    <dgm:cxn modelId="{E555E3BC-7622-4DB2-BF51-324ADFCDD1EA}" srcId="{43AE0B1B-E189-4828-9C17-1E3A669657D8}" destId="{8D9F1F26-5835-4507-900D-B17C1E534029}" srcOrd="1" destOrd="0" parTransId="{F4B57E5C-4359-4DAE-B21C-20EE4F9BA3A9}" sibTransId="{29A5CA13-6208-41FD-840A-88788C6B501E}"/>
    <dgm:cxn modelId="{6B61A9D2-4A8B-4A48-B291-14E3C7B83BCC}" srcId="{43AE0B1B-E189-4828-9C17-1E3A669657D8}" destId="{F2826E65-143D-4F94-8909-9EB7F75D51F4}" srcOrd="4" destOrd="0" parTransId="{99EB45F7-45A0-45D6-8A47-7980681CB738}" sibTransId="{34EB8116-EDDE-4660-814D-096BF8DB0691}"/>
    <dgm:cxn modelId="{B09CFE8D-30B1-48C4-BDBF-D0B129E7C721}" type="presOf" srcId="{F2826E65-143D-4F94-8909-9EB7F75D51F4}" destId="{B7EBDCC8-9A69-4DE2-BD4D-26846B4EA2ED}" srcOrd="0" destOrd="0" presId="urn:microsoft.com/office/officeart/2005/8/layout/cycle1"/>
    <dgm:cxn modelId="{2F8C9279-A89B-48F9-97C2-1B9450F96415}" type="presOf" srcId="{60FA28E2-82AB-40A9-A6D3-503D23F60888}" destId="{D80E7289-9564-426B-9443-9D5CDCECF908}" srcOrd="0" destOrd="0" presId="urn:microsoft.com/office/officeart/2005/8/layout/cycle1"/>
    <dgm:cxn modelId="{65BFC46D-BD7E-4EAC-BEF2-B0FFD17258F7}" type="presOf" srcId="{E8480634-0808-4FCE-B749-49FEDB11C5FC}" destId="{1EF96AAA-305F-4B9E-BF5E-7E0C966C639F}" srcOrd="0" destOrd="0" presId="urn:microsoft.com/office/officeart/2005/8/layout/cycle1"/>
    <dgm:cxn modelId="{511B0C6E-2E25-45B2-8BF8-88E903F25D7B}" type="presOf" srcId="{98DA30AF-8D3B-47AB-ADC6-05A07C48E8B5}" destId="{89DBC56B-3AC1-4305-BD30-DD76A2A6555E}" srcOrd="0" destOrd="0" presId="urn:microsoft.com/office/officeart/2005/8/layout/cycle1"/>
    <dgm:cxn modelId="{C0CE33C0-7C53-4C0B-9CE9-D17E55958CE8}" srcId="{43AE0B1B-E189-4828-9C17-1E3A669657D8}" destId="{60FA28E2-82AB-40A9-A6D3-503D23F60888}" srcOrd="3" destOrd="0" parTransId="{CF0F3192-D056-4F26-A7B7-B4A733A7D359}" sibTransId="{131FD306-B3F2-4CAF-840C-C8A2842BFB11}"/>
    <dgm:cxn modelId="{5231FE85-A06F-48FA-A6D1-88D3EF610862}" srcId="{43AE0B1B-E189-4828-9C17-1E3A669657D8}" destId="{94C3AB20-45E3-427F-90FA-968CE584F25F}" srcOrd="2" destOrd="0" parTransId="{3A2B8F91-018C-4DB4-9357-3EAE5BD5A704}" sibTransId="{E8480634-0808-4FCE-B749-49FEDB11C5FC}"/>
    <dgm:cxn modelId="{1B742543-0D37-479B-A382-ACC9A5F6BF25}" type="presOf" srcId="{34EB8116-EDDE-4660-814D-096BF8DB0691}" destId="{CCE2BE40-4101-4EE0-A6C9-BFDF891EB4F6}" srcOrd="0" destOrd="0" presId="urn:microsoft.com/office/officeart/2005/8/layout/cycle1"/>
    <dgm:cxn modelId="{6A86529F-0D21-41E8-A461-49135A9E4C80}" srcId="{43AE0B1B-E189-4828-9C17-1E3A669657D8}" destId="{16DCE13A-EB19-427A-B1C9-F5C7E877D5CA}" srcOrd="0" destOrd="0" parTransId="{DDBBDCCA-AC66-4DCD-A9B8-B1F866F66F3B}" sibTransId="{98DA30AF-8D3B-47AB-ADC6-05A07C48E8B5}"/>
    <dgm:cxn modelId="{02142D8D-D21A-4D86-B656-733399AEA76D}" type="presOf" srcId="{94C3AB20-45E3-427F-90FA-968CE584F25F}" destId="{862EB9C0-9ECD-4CA4-B2BA-238999B099C8}" srcOrd="0" destOrd="0" presId="urn:microsoft.com/office/officeart/2005/8/layout/cycle1"/>
    <dgm:cxn modelId="{74836324-73C3-4197-BDC8-1BB5ABF33FD8}" type="presOf" srcId="{16DCE13A-EB19-427A-B1C9-F5C7E877D5CA}" destId="{1B384622-890D-4D02-9720-5E5217C45049}" srcOrd="0" destOrd="0" presId="urn:microsoft.com/office/officeart/2005/8/layout/cycle1"/>
    <dgm:cxn modelId="{2E7B07E6-D1AF-4947-ACE3-B667E5227BD5}" type="presOf" srcId="{131FD306-B3F2-4CAF-840C-C8A2842BFB11}" destId="{DE510D6B-5FC0-4FED-A4B5-5FA14BC759A4}" srcOrd="0" destOrd="0" presId="urn:microsoft.com/office/officeart/2005/8/layout/cycle1"/>
    <dgm:cxn modelId="{194D2F2E-D033-4F62-9133-BD55899D906A}" type="presParOf" srcId="{F619FAA4-6098-4815-ABA9-9B13102BDF42}" destId="{20E3D80D-82B0-464D-9CAC-EE967C6C1901}" srcOrd="0" destOrd="0" presId="urn:microsoft.com/office/officeart/2005/8/layout/cycle1"/>
    <dgm:cxn modelId="{552CAE8E-28C6-439F-A8F9-7FEA065A7399}" type="presParOf" srcId="{F619FAA4-6098-4815-ABA9-9B13102BDF42}" destId="{1B384622-890D-4D02-9720-5E5217C45049}" srcOrd="1" destOrd="0" presId="urn:microsoft.com/office/officeart/2005/8/layout/cycle1"/>
    <dgm:cxn modelId="{3946C602-04F9-49D6-A277-496D66D49F55}" type="presParOf" srcId="{F619FAA4-6098-4815-ABA9-9B13102BDF42}" destId="{89DBC56B-3AC1-4305-BD30-DD76A2A6555E}" srcOrd="2" destOrd="0" presId="urn:microsoft.com/office/officeart/2005/8/layout/cycle1"/>
    <dgm:cxn modelId="{4C604D06-8385-4982-99A8-C5DE078D3BE5}" type="presParOf" srcId="{F619FAA4-6098-4815-ABA9-9B13102BDF42}" destId="{474BE799-0547-404D-84D8-0266C53D9D9D}" srcOrd="3" destOrd="0" presId="urn:microsoft.com/office/officeart/2005/8/layout/cycle1"/>
    <dgm:cxn modelId="{15FAC2DD-5D81-44DC-95FC-DD89475527D0}" type="presParOf" srcId="{F619FAA4-6098-4815-ABA9-9B13102BDF42}" destId="{20F4C85B-A564-4EBD-A9DD-58041148402B}" srcOrd="4" destOrd="0" presId="urn:microsoft.com/office/officeart/2005/8/layout/cycle1"/>
    <dgm:cxn modelId="{ABE459A3-E677-4980-A798-32ED32A7D7EB}" type="presParOf" srcId="{F619FAA4-6098-4815-ABA9-9B13102BDF42}" destId="{1C91D2EB-7D6E-4184-9CB3-5E29BD4D87A2}" srcOrd="5" destOrd="0" presId="urn:microsoft.com/office/officeart/2005/8/layout/cycle1"/>
    <dgm:cxn modelId="{55C7B514-99CA-4255-85CA-2F7C4ADDF0C5}" type="presParOf" srcId="{F619FAA4-6098-4815-ABA9-9B13102BDF42}" destId="{C8CE8548-2377-4CAD-8C94-89E4A97102DE}" srcOrd="6" destOrd="0" presId="urn:microsoft.com/office/officeart/2005/8/layout/cycle1"/>
    <dgm:cxn modelId="{55E78EAC-CA4A-436E-8BF2-ED8AF6B86173}" type="presParOf" srcId="{F619FAA4-6098-4815-ABA9-9B13102BDF42}" destId="{862EB9C0-9ECD-4CA4-B2BA-238999B099C8}" srcOrd="7" destOrd="0" presId="urn:microsoft.com/office/officeart/2005/8/layout/cycle1"/>
    <dgm:cxn modelId="{D7DD4CA9-BAE4-4C24-91D8-E58DDB422A52}" type="presParOf" srcId="{F619FAA4-6098-4815-ABA9-9B13102BDF42}" destId="{1EF96AAA-305F-4B9E-BF5E-7E0C966C639F}" srcOrd="8" destOrd="0" presId="urn:microsoft.com/office/officeart/2005/8/layout/cycle1"/>
    <dgm:cxn modelId="{8B517FD4-9514-4767-9016-A32375811387}" type="presParOf" srcId="{F619FAA4-6098-4815-ABA9-9B13102BDF42}" destId="{49AFC9D4-9104-406B-B79A-EFB812BA4148}" srcOrd="9" destOrd="0" presId="urn:microsoft.com/office/officeart/2005/8/layout/cycle1"/>
    <dgm:cxn modelId="{8FED7968-CF20-45D3-816D-719A7AC284EA}" type="presParOf" srcId="{F619FAA4-6098-4815-ABA9-9B13102BDF42}" destId="{D80E7289-9564-426B-9443-9D5CDCECF908}" srcOrd="10" destOrd="0" presId="urn:microsoft.com/office/officeart/2005/8/layout/cycle1"/>
    <dgm:cxn modelId="{E2B18133-D4E6-4143-85EA-A0DA3E7043F9}" type="presParOf" srcId="{F619FAA4-6098-4815-ABA9-9B13102BDF42}" destId="{DE510D6B-5FC0-4FED-A4B5-5FA14BC759A4}" srcOrd="11" destOrd="0" presId="urn:microsoft.com/office/officeart/2005/8/layout/cycle1"/>
    <dgm:cxn modelId="{E8356A1B-306D-4654-8849-373C2FABD774}" type="presParOf" srcId="{F619FAA4-6098-4815-ABA9-9B13102BDF42}" destId="{3D1F48DB-1BF4-4561-A2F0-9564A1497C62}" srcOrd="12" destOrd="0" presId="urn:microsoft.com/office/officeart/2005/8/layout/cycle1"/>
    <dgm:cxn modelId="{014E4B7F-DD74-49BC-B0A1-D6ECC4CC247F}" type="presParOf" srcId="{F619FAA4-6098-4815-ABA9-9B13102BDF42}" destId="{B7EBDCC8-9A69-4DE2-BD4D-26846B4EA2ED}" srcOrd="13" destOrd="0" presId="urn:microsoft.com/office/officeart/2005/8/layout/cycle1"/>
    <dgm:cxn modelId="{5BDAA044-15CE-451E-95B5-7B15D47467EE}" type="presParOf" srcId="{F619FAA4-6098-4815-ABA9-9B13102BDF42}" destId="{CCE2BE40-4101-4EE0-A6C9-BFDF891EB4F6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84622-890D-4D02-9720-5E5217C45049}">
      <dsp:nvSpPr>
        <dsp:cNvPr id="0" name=""/>
        <dsp:cNvSpPr/>
      </dsp:nvSpPr>
      <dsp:spPr>
        <a:xfrm>
          <a:off x="3528499" y="29355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Metabolism slow-down</a:t>
          </a:r>
          <a:endParaRPr lang="en-US" sz="1400" kern="1200" dirty="0"/>
        </a:p>
      </dsp:txBody>
      <dsp:txXfrm>
        <a:off x="3528499" y="29355"/>
        <a:ext cx="1006078" cy="1006078"/>
      </dsp:txXfrm>
    </dsp:sp>
    <dsp:sp modelId="{89DBC56B-3AC1-4305-BD30-DD76A2A6555E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4C85B-A564-4EBD-A9DD-58041148402B}">
      <dsp:nvSpPr>
        <dsp:cNvPr id="0" name=""/>
        <dsp:cNvSpPr/>
      </dsp:nvSpPr>
      <dsp:spPr>
        <a:xfrm>
          <a:off x="4136359" y="1900156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End of diet</a:t>
          </a:r>
          <a:endParaRPr lang="en-US" sz="2400" kern="1200" dirty="0"/>
        </a:p>
      </dsp:txBody>
      <dsp:txXfrm>
        <a:off x="4136359" y="1900156"/>
        <a:ext cx="1006078" cy="1006078"/>
      </dsp:txXfrm>
    </dsp:sp>
    <dsp:sp modelId="{1C91D2EB-7D6E-4184-9CB3-5E29BD4D87A2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EB9C0-9ECD-4CA4-B2BA-238999B099C8}">
      <dsp:nvSpPr>
        <dsp:cNvPr id="0" name=""/>
        <dsp:cNvSpPr/>
      </dsp:nvSpPr>
      <dsp:spPr>
        <a:xfrm>
          <a:off x="2544960" y="3056374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Normal eating</a:t>
          </a:r>
          <a:endParaRPr lang="en-US" sz="2400" kern="1200" dirty="0"/>
        </a:p>
      </dsp:txBody>
      <dsp:txXfrm>
        <a:off x="2544960" y="3056374"/>
        <a:ext cx="1006078" cy="1006078"/>
      </dsp:txXfrm>
    </dsp:sp>
    <dsp:sp modelId="{1EF96AAA-305F-4B9E-BF5E-7E0C966C639F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E7289-9564-426B-9443-9D5CDCECF908}">
      <dsp:nvSpPr>
        <dsp:cNvPr id="0" name=""/>
        <dsp:cNvSpPr/>
      </dsp:nvSpPr>
      <dsp:spPr>
        <a:xfrm>
          <a:off x="953562" y="1900156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Weight gain</a:t>
          </a:r>
          <a:endParaRPr lang="en-US" sz="2400" kern="1200" dirty="0"/>
        </a:p>
      </dsp:txBody>
      <dsp:txXfrm>
        <a:off x="953562" y="1900156"/>
        <a:ext cx="1006078" cy="1006078"/>
      </dsp:txXfrm>
    </dsp:sp>
    <dsp:sp modelId="{DE510D6B-5FC0-4FED-A4B5-5FA14BC759A4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12297380"/>
            <a:gd name="adj4" fmla="val 10771160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BDCC8-9A69-4DE2-BD4D-26846B4EA2ED}">
      <dsp:nvSpPr>
        <dsp:cNvPr id="0" name=""/>
        <dsp:cNvSpPr/>
      </dsp:nvSpPr>
      <dsp:spPr>
        <a:xfrm>
          <a:off x="1561422" y="29355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Diet</a:t>
          </a:r>
          <a:endParaRPr lang="en-US" sz="2400" kern="1200" dirty="0"/>
        </a:p>
      </dsp:txBody>
      <dsp:txXfrm>
        <a:off x="1561422" y="29355"/>
        <a:ext cx="1006078" cy="1006078"/>
      </dsp:txXfrm>
    </dsp:sp>
    <dsp:sp modelId="{CCE2BE40-4101-4EE0-A6C9-BFDF891EB4F6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16865256"/>
            <a:gd name="adj4" fmla="val 151987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D12E1-AE59-8849-86E4-1029D346FD1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F72F0-C428-9845-B5C4-673092692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6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jamanetwork.com/journals/jama/fullarticle/181605#ref-joc80015-25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F72F0-C428-9845-B5C4-6730926929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99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self-directed comparison condition in which participants received minimal intervention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 personal-contact and interactive technology–based interventions reinforced the key theoretical constructs (motivation, support, problem solving, and relapse prevention)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interactive technology–based intervention included unlimited access to a Web site designed to support weight loss maintenance.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25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Interactive features allowed participants to set personal goals and action plans for the next week and to graph personal data over time. Modules addressed problem solving and motivation, 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monthly person-to-person guidance and support.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F72F0-C428-9845-B5C4-6730926929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57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9CCA-23FB-F64A-B55F-5BCDDB542837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0EAC-B57E-C34A-A2A4-BEBA5E54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2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9CCA-23FB-F64A-B55F-5BCDDB542837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0EAC-B57E-C34A-A2A4-BEBA5E54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3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9CCA-23FB-F64A-B55F-5BCDDB542837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0EAC-B57E-C34A-A2A4-BEBA5E54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1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9CCA-23FB-F64A-B55F-5BCDDB542837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0EAC-B57E-C34A-A2A4-BEBA5E54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6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9CCA-23FB-F64A-B55F-5BCDDB542837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0EAC-B57E-C34A-A2A4-BEBA5E54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52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9CCA-23FB-F64A-B55F-5BCDDB542837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0EAC-B57E-C34A-A2A4-BEBA5E54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4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9CCA-23FB-F64A-B55F-5BCDDB542837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0EAC-B57E-C34A-A2A4-BEBA5E54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9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9CCA-23FB-F64A-B55F-5BCDDB542837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0EAC-B57E-C34A-A2A4-BEBA5E54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91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9CCA-23FB-F64A-B55F-5BCDDB542837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0EAC-B57E-C34A-A2A4-BEBA5E54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3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9CCA-23FB-F64A-B55F-5BCDDB542837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0EAC-B57E-C34A-A2A4-BEBA5E54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0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9CCA-23FB-F64A-B55F-5BCDDB542837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90EAC-B57E-C34A-A2A4-BEBA5E54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5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89CCA-23FB-F64A-B55F-5BCDDB542837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90EAC-B57E-C34A-A2A4-BEBA5E542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6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D4526"/>
                </a:solidFill>
                <a:latin typeface="1898 Sans Regular"/>
                <a:cs typeface="1898 Sans Regular"/>
              </a:rPr>
              <a:t>Disclosure Statement</a:t>
            </a:r>
            <a:endParaRPr lang="en-US" dirty="0">
              <a:latin typeface="1898 Sans Regular"/>
              <a:cs typeface="1898 Sans Regular"/>
            </a:endParaRPr>
          </a:p>
        </p:txBody>
      </p:sp>
      <p:pic>
        <p:nvPicPr>
          <p:cNvPr id="4" name="Picture 3" descr="WCM-Q_1Line_CoBrand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265252"/>
            <a:ext cx="4680236" cy="35144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2400" b="1" dirty="0">
                <a:latin typeface="1898 Sans Regular"/>
                <a:cs typeface="1898 Sans Regular"/>
              </a:rPr>
              <a:t>Speaker:</a:t>
            </a:r>
          </a:p>
          <a:p>
            <a:pPr algn="l"/>
            <a:endParaRPr lang="en-US" sz="1400" b="1" dirty="0">
              <a:latin typeface="1898 Sans Regular"/>
              <a:cs typeface="1898 Sans Regular"/>
            </a:endParaRPr>
          </a:p>
          <a:p>
            <a:pPr lvl="1" algn="l">
              <a:spcBef>
                <a:spcPts val="0"/>
              </a:spcBef>
            </a:pPr>
            <a:r>
              <a:rPr lang="en-US" sz="2400" b="1" dirty="0" smtClean="0">
                <a:latin typeface="1898 Sans Regular"/>
                <a:cs typeface="1898 Sans Regular"/>
              </a:rPr>
              <a:t>Prof. Hiba Bawadi</a:t>
            </a:r>
            <a:endParaRPr lang="en-US" sz="2400" b="1" dirty="0">
              <a:latin typeface="1898 Sans Regular"/>
              <a:cs typeface="1898 Sans Regular"/>
            </a:endParaRPr>
          </a:p>
          <a:p>
            <a:pPr lvl="1" algn="l">
              <a:spcBef>
                <a:spcPts val="0"/>
              </a:spcBef>
            </a:pPr>
            <a:endParaRPr lang="en-US" sz="2400" b="1" dirty="0">
              <a:latin typeface="1898 Sans Regular"/>
              <a:cs typeface="1898 Sans Regular"/>
            </a:endParaRPr>
          </a:p>
          <a:p>
            <a:pPr lvl="1" algn="l">
              <a:spcBef>
                <a:spcPts val="0"/>
              </a:spcBef>
            </a:pPr>
            <a:endParaRPr lang="en-US" b="1" dirty="0">
              <a:latin typeface="1898 Sans Regular"/>
              <a:cs typeface="1898 Sans Regula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>
                <a:latin typeface="1898 Sans Regular"/>
                <a:cs typeface="1898 Sans Regular"/>
              </a:rPr>
              <a:t>Has no relevant financial relationships to disclose</a:t>
            </a:r>
          </a:p>
          <a:p>
            <a:pPr marL="342900" lvl="0" indent="-342900" algn="l">
              <a:buFont typeface="Arial"/>
              <a:buChar char="•"/>
            </a:pPr>
            <a:r>
              <a:rPr lang="en-US" sz="2400" dirty="0">
                <a:latin typeface="1898 Sans Regular"/>
                <a:cs typeface="1898 Sans Regular"/>
              </a:rPr>
              <a:t>Will not be discussing unlabeled/unapproved use of drugs or products</a:t>
            </a:r>
          </a:p>
        </p:txBody>
      </p:sp>
    </p:spTree>
    <p:extLst>
      <p:ext uri="{BB962C8B-B14F-4D97-AF65-F5344CB8AC3E}">
        <p14:creationId xmlns:p14="http://schemas.microsoft.com/office/powerpoint/2010/main" val="45118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D4526"/>
                </a:solidFill>
                <a:latin typeface="1898 Sans Regular"/>
                <a:cs typeface="1898 Sans Regular"/>
              </a:rPr>
              <a:t>Challenges </a:t>
            </a:r>
            <a:r>
              <a:rPr lang="en-US" b="1" dirty="0" smtClean="0">
                <a:solidFill>
                  <a:srgbClr val="CD4526"/>
                </a:solidFill>
                <a:latin typeface="1898 Sans Regular"/>
                <a:cs typeface="1898 Sans Regular"/>
              </a:rPr>
              <a:t>of weight loss maintenance </a:t>
            </a:r>
            <a:endParaRPr lang="en-US" b="1" dirty="0">
              <a:solidFill>
                <a:srgbClr val="CD4526"/>
              </a:solidFill>
              <a:latin typeface="1898 Sans Regular"/>
              <a:cs typeface="1898 Sans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Physiological </a:t>
            </a:r>
          </a:p>
          <a:p>
            <a:pPr marL="0" indent="0">
              <a:buNone/>
            </a:pPr>
            <a:r>
              <a:rPr lang="en-US" dirty="0" smtClean="0"/>
              <a:t>Metabolic Adaptation:   Very low BMR after prolonged, severe caloric restriction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Yo-yo dieting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Psychological 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Emotional </a:t>
            </a:r>
            <a:r>
              <a:rPr lang="en-US" dirty="0" smtClean="0"/>
              <a:t>triggers, stress </a:t>
            </a:r>
            <a:endParaRPr lang="en-US" dirty="0"/>
          </a:p>
        </p:txBody>
      </p:sp>
      <p:pic>
        <p:nvPicPr>
          <p:cNvPr id="4" name="Picture 3" descr="WCM-Q_1Line_CoBrand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265252"/>
            <a:ext cx="4680236" cy="3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9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341936-425C-45AC-80A7-66224D4A3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16" y="493372"/>
            <a:ext cx="7836726" cy="4466933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613CC-4CA1-4880-B486-DFD8EA5EF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293" y="5777654"/>
            <a:ext cx="4265507" cy="943822"/>
          </a:xfrm>
        </p:spPr>
        <p:txBody>
          <a:bodyPr/>
          <a:lstStyle/>
          <a:p>
            <a:r>
              <a:rPr lang="en-US" dirty="0"/>
              <a:t>Varkevisser, R. D. M., van Stralen, M. M., Kroeze, W., Ket, J. C. F., &amp; Steenhuis, I. H. M. (2019). Determinants of weight loss maintenance: a systematic review. Obesity reviews, 20(2), 171-211.</a:t>
            </a:r>
          </a:p>
        </p:txBody>
      </p:sp>
      <p:pic>
        <p:nvPicPr>
          <p:cNvPr id="10" name="Picture 9" descr="WCM-Q_1Line_CoBrand_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265252"/>
            <a:ext cx="4680236" cy="3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77560-35B4-47BE-AC1F-47CF4E1F4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460" y="2195219"/>
            <a:ext cx="3065480" cy="2166836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r>
              <a:rPr lang="en-US" sz="2850" dirty="0"/>
              <a:t>Let us learn from those who succeeded in maintaining their weight loss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4757E2-FB20-4AA2-AD2F-40373C492F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63" r="7473"/>
          <a:stretch/>
        </p:blipFill>
        <p:spPr>
          <a:xfrm>
            <a:off x="1" y="857257"/>
            <a:ext cx="5271371" cy="5143493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Picture 4" descr="WCM-Q_1Line_CoBrand_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265252"/>
            <a:ext cx="4680236" cy="3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9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5260" y="775678"/>
            <a:ext cx="881206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D4526"/>
                </a:solidFill>
                <a:latin typeface="1898 Sans Regular"/>
                <a:cs typeface="1898 Sans Regular"/>
              </a:rPr>
              <a:t>Individuals who were successful in weight loss maintenance were </a:t>
            </a:r>
            <a:br>
              <a:rPr lang="en-US" b="1" dirty="0">
                <a:solidFill>
                  <a:srgbClr val="CD4526"/>
                </a:solidFill>
                <a:latin typeface="1898 Sans Regular"/>
                <a:cs typeface="1898 Sans Regular"/>
              </a:rPr>
            </a:br>
            <a:endParaRPr lang="en-US" b="1" dirty="0">
              <a:solidFill>
                <a:srgbClr val="CD4526"/>
              </a:solidFill>
              <a:latin typeface="1898 Sans Regular"/>
              <a:cs typeface="1898 Sans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01901"/>
            <a:ext cx="8229600" cy="3467099"/>
          </a:xfrm>
        </p:spPr>
        <p:txBody>
          <a:bodyPr/>
          <a:lstStyle/>
          <a:p>
            <a:r>
              <a:rPr lang="en-US" dirty="0" smtClean="0"/>
              <a:t>Able to </a:t>
            </a:r>
            <a:r>
              <a:rPr lang="en-US" dirty="0"/>
              <a:t>correct weight regain </a:t>
            </a:r>
            <a:r>
              <a:rPr lang="en-US" dirty="0" smtClean="0"/>
              <a:t>quickly</a:t>
            </a:r>
          </a:p>
          <a:p>
            <a:r>
              <a:rPr lang="en-US" dirty="0" smtClean="0"/>
              <a:t>Self-sufficient &amp; Autonomous</a:t>
            </a:r>
          </a:p>
          <a:p>
            <a:r>
              <a:rPr lang="en-US" dirty="0" smtClean="0"/>
              <a:t>Suffered </a:t>
            </a:r>
            <a:r>
              <a:rPr lang="en-US" dirty="0"/>
              <a:t>less from </a:t>
            </a:r>
            <a:r>
              <a:rPr lang="en-US" dirty="0" smtClean="0"/>
              <a:t>psychological </a:t>
            </a:r>
            <a:r>
              <a:rPr lang="en-US" dirty="0"/>
              <a:t>and emotional </a:t>
            </a:r>
            <a:r>
              <a:rPr lang="en-US" dirty="0" smtClean="0"/>
              <a:t>instability</a:t>
            </a:r>
          </a:p>
          <a:p>
            <a:r>
              <a:rPr lang="en-US" dirty="0"/>
              <a:t>Suffered less from </a:t>
            </a:r>
            <a:r>
              <a:rPr lang="en-US" dirty="0" smtClean="0"/>
              <a:t>binge </a:t>
            </a:r>
            <a:r>
              <a:rPr lang="en-US" dirty="0"/>
              <a:t>eating and </a:t>
            </a:r>
            <a:r>
              <a:rPr lang="en-US" dirty="0" smtClean="0"/>
              <a:t>weight cycling. </a:t>
            </a:r>
            <a:endParaRPr lang="en-US" dirty="0"/>
          </a:p>
        </p:txBody>
      </p:sp>
      <p:pic>
        <p:nvPicPr>
          <p:cNvPr id="4" name="Picture 3" descr="WCM-Q_1Line_CoBrand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265252"/>
            <a:ext cx="4680236" cy="3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7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81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D4526"/>
                </a:solidFill>
                <a:latin typeface="1898 Sans Regular"/>
                <a:cs typeface="1898 Sans Regular"/>
              </a:rPr>
              <a:t>Strategies for successful weight loss maintenance</a:t>
            </a:r>
            <a:r>
              <a:rPr lang="en-US" b="1" dirty="0" smtClean="0">
                <a:solidFill>
                  <a:srgbClr val="CD4526"/>
                </a:solidFill>
                <a:latin typeface="1898 Sans Regular"/>
                <a:cs typeface="1898 Sans Regular"/>
              </a:rPr>
              <a:t> </a:t>
            </a:r>
            <a:endParaRPr lang="en-US" b="1" dirty="0">
              <a:solidFill>
                <a:srgbClr val="CD4526"/>
              </a:solidFill>
              <a:latin typeface="1898 Sans Regular"/>
              <a:cs typeface="1898 Sans Regula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902" y="1001720"/>
            <a:ext cx="5030196" cy="5699450"/>
          </a:xfrm>
          <a:prstGeom prst="rect">
            <a:avLst/>
          </a:prstGeom>
        </p:spPr>
      </p:pic>
      <p:pic>
        <p:nvPicPr>
          <p:cNvPr id="5" name="Picture 4" descr="WCM-Q_1Line_CoBrand_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265252"/>
            <a:ext cx="4680236" cy="3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2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797" y="595926"/>
            <a:ext cx="5686892" cy="5325495"/>
          </a:xfrm>
          <a:prstGeom prst="rect">
            <a:avLst/>
          </a:prstGeom>
        </p:spPr>
      </p:pic>
      <p:pic>
        <p:nvPicPr>
          <p:cNvPr id="5" name="Picture 4" descr="WCM-Q_1Line_CoBrand_CMY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265252"/>
            <a:ext cx="4680236" cy="3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7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239168"/>
            <a:ext cx="8477250" cy="6229350"/>
          </a:xfrm>
          <a:prstGeom prst="rect">
            <a:avLst/>
          </a:prstGeom>
        </p:spPr>
      </p:pic>
      <p:pic>
        <p:nvPicPr>
          <p:cNvPr id="5" name="Picture 4" descr="WCM-Q_1Line_CoBrand_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265252"/>
            <a:ext cx="4680236" cy="3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3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D4526"/>
                </a:solidFill>
                <a:latin typeface="1898 Sans Regular"/>
                <a:cs typeface="1898 Sans Regular"/>
              </a:rPr>
              <a:t>Strategies for </a:t>
            </a:r>
            <a:r>
              <a:rPr lang="en-US" b="1" dirty="0">
                <a:solidFill>
                  <a:srgbClr val="CD4526"/>
                </a:solidFill>
                <a:latin typeface="1898 Sans Regular"/>
                <a:cs typeface="1898 Sans Regular"/>
              </a:rPr>
              <a:t>successful weight loss </a:t>
            </a:r>
            <a:r>
              <a:rPr lang="en-US" b="1" dirty="0" smtClean="0">
                <a:solidFill>
                  <a:srgbClr val="CD4526"/>
                </a:solidFill>
                <a:latin typeface="1898 Sans Regular"/>
                <a:cs typeface="1898 Sans Regular"/>
              </a:rPr>
              <a:t>maintenance</a:t>
            </a:r>
            <a:endParaRPr lang="en-US" b="1" dirty="0">
              <a:solidFill>
                <a:srgbClr val="CD4526"/>
              </a:solidFill>
              <a:latin typeface="1898 Sans Regular"/>
              <a:cs typeface="1898 Sans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0164" y="1863246"/>
            <a:ext cx="669663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Before weight loss starts   </a:t>
            </a:r>
          </a:p>
          <a:p>
            <a:r>
              <a:rPr lang="en-US" dirty="0" smtClean="0"/>
              <a:t>Make your patient aware that weight loss is not the endpoint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135"/>
          <a:stretch/>
        </p:blipFill>
        <p:spPr>
          <a:xfrm>
            <a:off x="284269" y="1780561"/>
            <a:ext cx="1467691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D4526"/>
                </a:solidFill>
                <a:latin typeface="1898 Sans Regular"/>
                <a:cs typeface="1898 Sans Regular"/>
              </a:rPr>
              <a:t>Strategies for </a:t>
            </a:r>
            <a:r>
              <a:rPr lang="en-US" b="1" dirty="0">
                <a:solidFill>
                  <a:srgbClr val="CD4526"/>
                </a:solidFill>
                <a:latin typeface="1898 Sans Regular"/>
                <a:cs typeface="1898 Sans Regular"/>
              </a:rPr>
              <a:t>successful weight loss </a:t>
            </a:r>
            <a:r>
              <a:rPr lang="en-US" b="1" dirty="0" smtClean="0">
                <a:solidFill>
                  <a:srgbClr val="CD4526"/>
                </a:solidFill>
                <a:latin typeface="1898 Sans Regular"/>
                <a:cs typeface="1898 Sans Regular"/>
              </a:rPr>
              <a:t>maintenance</a:t>
            </a:r>
            <a:endParaRPr lang="en-US" b="1" dirty="0">
              <a:solidFill>
                <a:srgbClr val="CD4526"/>
              </a:solidFill>
              <a:latin typeface="1898 Sans Regular"/>
              <a:cs typeface="1898 Sans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640" y="1863246"/>
            <a:ext cx="67811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During weight loss journey </a:t>
            </a:r>
          </a:p>
          <a:p>
            <a:r>
              <a:rPr lang="en-US" dirty="0" smtClean="0"/>
              <a:t>Ensure gradual </a:t>
            </a:r>
            <a:r>
              <a:rPr lang="en-US" dirty="0"/>
              <a:t>changes </a:t>
            </a:r>
            <a:r>
              <a:rPr lang="en-US" dirty="0" smtClean="0"/>
              <a:t>for </a:t>
            </a:r>
            <a:r>
              <a:rPr lang="en-US" dirty="0"/>
              <a:t>sustainability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</a:blip>
          <a:srcRect l="36023" r="33659"/>
          <a:stretch/>
        </p:blipFill>
        <p:spPr>
          <a:xfrm>
            <a:off x="366910" y="1863246"/>
            <a:ext cx="1313971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D4526"/>
                </a:solidFill>
                <a:latin typeface="1898 Sans Regular"/>
                <a:cs typeface="1898 Sans Regular"/>
              </a:rPr>
              <a:t>Strategies for </a:t>
            </a:r>
            <a:r>
              <a:rPr lang="en-US" b="1" dirty="0">
                <a:solidFill>
                  <a:srgbClr val="CD4526"/>
                </a:solidFill>
                <a:latin typeface="1898 Sans Regular"/>
                <a:cs typeface="1898 Sans Regular"/>
              </a:rPr>
              <a:t>successful weight loss </a:t>
            </a:r>
            <a:r>
              <a:rPr lang="en-US" b="1" dirty="0" smtClean="0">
                <a:solidFill>
                  <a:srgbClr val="CD4526"/>
                </a:solidFill>
                <a:latin typeface="1898 Sans Regular"/>
                <a:cs typeface="1898 Sans Regular"/>
              </a:rPr>
              <a:t>maintenance</a:t>
            </a:r>
            <a:endParaRPr lang="en-US" b="1" dirty="0">
              <a:solidFill>
                <a:srgbClr val="CD4526"/>
              </a:solidFill>
              <a:latin typeface="1898 Sans Regular"/>
              <a:cs typeface="1898 Sans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0487" y="1863246"/>
            <a:ext cx="699631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After weight loss is achieved</a:t>
            </a:r>
          </a:p>
          <a:p>
            <a:r>
              <a:rPr lang="en-US" dirty="0" smtClean="0"/>
              <a:t> Continue </a:t>
            </a:r>
            <a:r>
              <a:rPr lang="en-US" dirty="0"/>
              <a:t>to monitor </a:t>
            </a:r>
            <a:r>
              <a:rPr lang="en-US" dirty="0" smtClean="0"/>
              <a:t> </a:t>
            </a:r>
            <a:r>
              <a:rPr lang="en-US" dirty="0"/>
              <a:t>weight </a:t>
            </a:r>
            <a:r>
              <a:rPr lang="en-US" dirty="0" smtClean="0"/>
              <a:t>– one visit every 4 months</a:t>
            </a:r>
            <a:endParaRPr lang="en-US" dirty="0"/>
          </a:p>
          <a:p>
            <a:r>
              <a:rPr lang="en-US" dirty="0" smtClean="0"/>
              <a:t>Work with your patients to develop </a:t>
            </a:r>
            <a:r>
              <a:rPr lang="en-US" dirty="0"/>
              <a:t>a strong support system that includes friends, family, or support groups.</a:t>
            </a:r>
          </a:p>
          <a:p>
            <a:r>
              <a:rPr lang="en-US" dirty="0" smtClean="0"/>
              <a:t>Develop </a:t>
            </a:r>
            <a:r>
              <a:rPr lang="en-US" dirty="0"/>
              <a:t>healthy coping mechanisms for stress and emotional triggers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094"/>
          <a:stretch/>
        </p:blipFill>
        <p:spPr>
          <a:xfrm>
            <a:off x="227920" y="1766167"/>
            <a:ext cx="129608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D4526"/>
                </a:solidFill>
                <a:latin typeface="1898 Sans Regular"/>
                <a:cs typeface="1898 Sans Regular"/>
              </a:rPr>
              <a:t>When you don’t listen to MOM</a:t>
            </a:r>
            <a:endParaRPr lang="en-US" b="1" dirty="0">
              <a:solidFill>
                <a:srgbClr val="CD4526"/>
              </a:solidFill>
              <a:latin typeface="1898 Sans Regular"/>
              <a:cs typeface="1898 Sans Regular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137" y="1449473"/>
            <a:ext cx="3610221" cy="48136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" r="8233"/>
          <a:stretch/>
        </p:blipFill>
        <p:spPr>
          <a:xfrm>
            <a:off x="783772" y="1434817"/>
            <a:ext cx="3208638" cy="48282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3199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ABA35-ACEC-4E08-8E70-130FC4522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08" y="1083315"/>
            <a:ext cx="3970720" cy="2217064"/>
          </a:xfrm>
        </p:spPr>
        <p:txBody>
          <a:bodyPr anchor="ctr">
            <a:noAutofit/>
          </a:bodyPr>
          <a:lstStyle/>
          <a:p>
            <a:r>
              <a:rPr lang="en-US" b="1" dirty="0">
                <a:solidFill>
                  <a:srgbClr val="CD4526"/>
                </a:solidFill>
                <a:latin typeface="1898 Sans Regular"/>
                <a:cs typeface="1898 Sans Regular"/>
              </a:rPr>
              <a:t>The intervention should be similarly complex!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2840F-919E-4332-8D38-F79F1DD7F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8876" y="491632"/>
            <a:ext cx="3717313" cy="3988356"/>
          </a:xfrm>
        </p:spPr>
        <p:txBody>
          <a:bodyPr anchor="ctr">
            <a:normAutofit/>
          </a:bodyPr>
          <a:lstStyle/>
          <a:p>
            <a:r>
              <a:rPr lang="en-US" sz="1500" dirty="0"/>
              <a:t>Assess the energy intake and nutrient content of the diet</a:t>
            </a:r>
            <a:r>
              <a:rPr lang="en-US" sz="1500" dirty="0" smtClean="0"/>
              <a:t>.</a:t>
            </a:r>
          </a:p>
          <a:p>
            <a:r>
              <a:rPr lang="en-US" sz="1500" dirty="0" smtClean="0"/>
              <a:t>Set </a:t>
            </a:r>
            <a:r>
              <a:rPr lang="en-US" sz="1500" dirty="0"/>
              <a:t>Realistic Goals: 5% to 10% within 6 months is recommended </a:t>
            </a:r>
            <a:r>
              <a:rPr lang="en-US" sz="1500" dirty="0">
                <a:latin typeface="+mj-lt"/>
              </a:rPr>
              <a:t>(3% to 5% that is maintained can produce clinically relevant health improvements).</a:t>
            </a:r>
          </a:p>
          <a:p>
            <a:pPr marL="0" indent="0">
              <a:buNone/>
              <a:tabLst>
                <a:tab pos="3564731" algn="r"/>
              </a:tabLst>
            </a:pPr>
            <a:r>
              <a:rPr lang="en-US" sz="1500" dirty="0"/>
              <a:t>	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Rating: 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Strong, Imperative</a:t>
            </a:r>
          </a:p>
          <a:p>
            <a:r>
              <a:rPr lang="en-US" sz="1500" dirty="0"/>
              <a:t>Assess motivation, readiness, and self-efficacy for weight management based on behavior change theories and models (such as cognitive behavioral therapy, </a:t>
            </a:r>
            <a:r>
              <a:rPr lang="en-US" sz="1500" dirty="0" err="1"/>
              <a:t>transtheoretical</a:t>
            </a:r>
            <a:r>
              <a:rPr lang="en-US" sz="1500" dirty="0"/>
              <a:t> model, and social cognitive theory/social learning theory).</a:t>
            </a:r>
            <a:br>
              <a:rPr lang="en-US" sz="1500" dirty="0"/>
            </a:br>
            <a:r>
              <a:rPr lang="en-US" sz="1500" dirty="0"/>
              <a:t>	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Rating: Fair, Imperative</a:t>
            </a:r>
          </a:p>
          <a:p>
            <a:endParaRPr lang="en-US" sz="1500" dirty="0" smtClean="0"/>
          </a:p>
        </p:txBody>
      </p:sp>
      <p:pic>
        <p:nvPicPr>
          <p:cNvPr id="15" name="Picture 14" descr="A picture containing monitor, photo, computer, player&#10;&#10;Description automatically generated">
            <a:extLst>
              <a:ext uri="{FF2B5EF4-FFF2-40B4-BE49-F238E27FC236}">
                <a16:creationId xmlns:a16="http://schemas.microsoft.com/office/drawing/2014/main" id="{4859CC48-1A5D-4F9D-B3CB-DA3A8F953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2" y="4273918"/>
            <a:ext cx="4253966" cy="1203623"/>
          </a:xfrm>
          <a:prstGeom prst="rect">
            <a:avLst/>
          </a:prstGeom>
        </p:spPr>
      </p:pic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5BC41244-DF22-44A1-BDB9-294E2200C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61" y="5624513"/>
            <a:ext cx="8489983" cy="273844"/>
          </a:xfrm>
        </p:spPr>
        <p:txBody>
          <a:bodyPr/>
          <a:lstStyle/>
          <a:p>
            <a:r>
              <a:rPr lang="en-US" dirty="0"/>
              <a:t>Raynor, H. A., &amp; Champagne, C. M. (2016). Position of the Academy of Nutrition and Dietetics: Interventions for the Treatment of Overweight and Obesity in Adults. Journal of the </a:t>
            </a:r>
            <a:r>
              <a:rPr lang="en-US" i="1" dirty="0"/>
              <a:t>Academy of Nutrition and Dietetics, 116</a:t>
            </a:r>
            <a:r>
              <a:rPr lang="en-US" dirty="0"/>
              <a:t>(1), 129–147. https://doi.org/10.1016/j.jand.2015.10.031</a:t>
            </a:r>
          </a:p>
        </p:txBody>
      </p:sp>
      <p:pic>
        <p:nvPicPr>
          <p:cNvPr id="12" name="Picture 11" descr="WCM-Q_1Line_CoBrand_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265252"/>
            <a:ext cx="4680236" cy="351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135"/>
          <a:stretch/>
        </p:blipFill>
        <p:spPr>
          <a:xfrm>
            <a:off x="4216912" y="596896"/>
            <a:ext cx="602380" cy="6059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135"/>
          <a:stretch/>
        </p:blipFill>
        <p:spPr>
          <a:xfrm>
            <a:off x="4216912" y="1202840"/>
            <a:ext cx="602380" cy="6059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135"/>
          <a:stretch/>
        </p:blipFill>
        <p:spPr>
          <a:xfrm>
            <a:off x="4216912" y="2063082"/>
            <a:ext cx="602380" cy="60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5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ABA35-ACEC-4E08-8E70-130FC4522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08" y="1083315"/>
            <a:ext cx="3970720" cy="2217064"/>
          </a:xfrm>
        </p:spPr>
        <p:txBody>
          <a:bodyPr anchor="ctr">
            <a:noAutofit/>
          </a:bodyPr>
          <a:lstStyle/>
          <a:p>
            <a:r>
              <a:rPr lang="en-US" b="1" dirty="0">
                <a:solidFill>
                  <a:srgbClr val="CD4526"/>
                </a:solidFill>
                <a:latin typeface="1898 Sans Regular"/>
                <a:cs typeface="1898 Sans Regular"/>
              </a:rPr>
              <a:t>The intervention should be similarly complex!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2840F-919E-4332-8D38-F79F1DD7F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6560" y="798992"/>
            <a:ext cx="3717313" cy="3988356"/>
          </a:xfrm>
        </p:spPr>
        <p:txBody>
          <a:bodyPr anchor="ctr">
            <a:normAutofit/>
          </a:bodyPr>
          <a:lstStyle/>
          <a:p>
            <a:r>
              <a:rPr lang="en-US" sz="1500" dirty="0"/>
              <a:t>An individualized diet </a:t>
            </a:r>
            <a:r>
              <a:rPr lang="en-US" sz="1500" dirty="0">
                <a:latin typeface="+mj-lt"/>
              </a:rPr>
              <a:t>(preferences and health status, nutrient adequacy, and reduce caloric intake</a:t>
            </a:r>
            <a:r>
              <a:rPr lang="en-US" sz="1500" dirty="0" smtClean="0">
                <a:latin typeface="+mj-lt"/>
              </a:rPr>
              <a:t>).</a:t>
            </a:r>
          </a:p>
          <a:p>
            <a:r>
              <a:rPr lang="en-US" sz="1500" dirty="0"/>
              <a:t>Select a diet that works for the person 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long-term </a:t>
            </a:r>
            <a:r>
              <a:rPr lang="en-US" sz="1500" dirty="0"/>
              <a:t>&amp; is 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Affordable</a:t>
            </a:r>
            <a:r>
              <a:rPr lang="en-US" sz="1500" dirty="0"/>
              <a:t>.</a:t>
            </a:r>
          </a:p>
          <a:p>
            <a:endParaRPr lang="en-US" sz="1500" dirty="0">
              <a:latin typeface="+mj-lt"/>
            </a:endParaRPr>
          </a:p>
          <a:p>
            <a:pPr>
              <a:tabLst>
                <a:tab pos="3559969" algn="r"/>
              </a:tabLst>
            </a:pPr>
            <a:r>
              <a:rPr lang="en-US" sz="1500" dirty="0" smtClean="0"/>
              <a:t>At </a:t>
            </a:r>
            <a:r>
              <a:rPr lang="en-US" sz="1500" dirty="0"/>
              <a:t>least 14 MNT encounters </a:t>
            </a:r>
            <a:r>
              <a:rPr lang="en-US" sz="1500" dirty="0">
                <a:latin typeface="+mj-lt"/>
              </a:rPr>
              <a:t>(either individual or group) </a:t>
            </a:r>
            <a:r>
              <a:rPr lang="en-US" sz="1500" dirty="0"/>
              <a:t>over a period of at least 6 months.	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Rating: 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Strong, Imperative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tabLst>
                <a:tab pos="3559969" algn="r"/>
              </a:tabLst>
            </a:pPr>
            <a:r>
              <a:rPr lang="en-US" sz="1500" dirty="0"/>
              <a:t>For weight maintenance at least monthly MNT encounters over a period of at least 1 year.	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Rating: 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Strong, Imperative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15" name="Picture 14" descr="A picture containing monitor, photo, computer, player&#10;&#10;Description automatically generated">
            <a:extLst>
              <a:ext uri="{FF2B5EF4-FFF2-40B4-BE49-F238E27FC236}">
                <a16:creationId xmlns:a16="http://schemas.microsoft.com/office/drawing/2014/main" id="{4859CC48-1A5D-4F9D-B3CB-DA3A8F953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2" y="4273918"/>
            <a:ext cx="4253966" cy="1203623"/>
          </a:xfrm>
          <a:prstGeom prst="rect">
            <a:avLst/>
          </a:prstGeom>
        </p:spPr>
      </p:pic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5BC41244-DF22-44A1-BDB9-294E2200C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61" y="5624513"/>
            <a:ext cx="8489983" cy="273844"/>
          </a:xfrm>
        </p:spPr>
        <p:txBody>
          <a:bodyPr/>
          <a:lstStyle/>
          <a:p>
            <a:r>
              <a:rPr lang="en-US" dirty="0"/>
              <a:t>Raynor, H. A., &amp; Champagne, C. M. (2016). Position of the Academy of Nutrition and Dietetics: Interventions for the Treatment of Overweight and Obesity in Adults. Journal of the </a:t>
            </a:r>
            <a:r>
              <a:rPr lang="en-US" i="1" dirty="0"/>
              <a:t>Academy of Nutrition and Dietetics, 116</a:t>
            </a:r>
            <a:r>
              <a:rPr lang="en-US" dirty="0"/>
              <a:t>(1), 129–147. https://doi.org/10.1016/j.jand.2015.10.031</a:t>
            </a:r>
          </a:p>
        </p:txBody>
      </p:sp>
      <p:pic>
        <p:nvPicPr>
          <p:cNvPr id="12" name="Picture 11" descr="WCM-Q_1Line_CoBrand_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265252"/>
            <a:ext cx="4680236" cy="351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</a:blip>
          <a:srcRect l="36023" r="33659"/>
          <a:stretch/>
        </p:blipFill>
        <p:spPr>
          <a:xfrm>
            <a:off x="4105816" y="1398344"/>
            <a:ext cx="578685" cy="6502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</a:blip>
          <a:srcRect l="36023" r="33659"/>
          <a:stretch/>
        </p:blipFill>
        <p:spPr>
          <a:xfrm>
            <a:off x="4141845" y="2048553"/>
            <a:ext cx="578685" cy="6502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</a:blip>
          <a:srcRect l="36023" r="33659"/>
          <a:stretch/>
        </p:blipFill>
        <p:spPr>
          <a:xfrm>
            <a:off x="4159860" y="2687277"/>
            <a:ext cx="578685" cy="6502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094"/>
          <a:stretch/>
        </p:blipFill>
        <p:spPr>
          <a:xfrm>
            <a:off x="4194605" y="3450343"/>
            <a:ext cx="561955" cy="64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4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D4526"/>
                </a:solidFill>
                <a:latin typeface="1898 Sans Regular"/>
                <a:cs typeface="1898 Sans Regular"/>
              </a:rPr>
              <a:t>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Weight loss that ensures behavioral change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Reaching the target weight is not the end of the story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Continuous weight maintenance follow up sessions are necessary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WCM-Q_1Line_CoBrand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265252"/>
            <a:ext cx="4680236" cy="3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3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D4526"/>
                </a:solidFill>
                <a:latin typeface="1898 Sans Regular"/>
                <a:cs typeface="1898 Sans Regular"/>
              </a:rPr>
              <a:t>CASE STUDY </a:t>
            </a:r>
          </a:p>
        </p:txBody>
      </p:sp>
      <p:pic>
        <p:nvPicPr>
          <p:cNvPr id="4" name="Picture 3" descr="WCM-Q_1Line_CoBrand_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265252"/>
            <a:ext cx="4680236" cy="351448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795192"/>
              </p:ext>
            </p:extLst>
          </p:nvPr>
        </p:nvGraphicFramePr>
        <p:xfrm>
          <a:off x="3184901" y="2343850"/>
          <a:ext cx="2719709" cy="2398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Document" showAsIcon="1" r:id="rId4" imgW="914400" imgH="806400" progId="Word.Document.12">
                  <p:embed/>
                </p:oleObj>
              </mc:Choice>
              <mc:Fallback>
                <p:oleObj name="Document" showAsIcon="1" r:id="rId4" imgW="914400" imgH="8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84901" y="2343850"/>
                        <a:ext cx="2719709" cy="2398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204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CM-Q_1Line_CoBrand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265252"/>
            <a:ext cx="4680236" cy="35144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250381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CD4526"/>
                </a:solidFill>
                <a:latin typeface="1898 Sans Regular"/>
                <a:cs typeface="1898 Sans Regular"/>
              </a:rPr>
              <a:t>THANKS </a:t>
            </a:r>
            <a:endParaRPr lang="en-US" sz="4000" b="1" dirty="0">
              <a:solidFill>
                <a:srgbClr val="CD4526"/>
              </a:solidFill>
              <a:latin typeface="1898 Sans Regular"/>
              <a:cs typeface="1898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6120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23" y="841146"/>
            <a:ext cx="8534153" cy="48004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9973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19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CD4526"/>
                </a:solidFill>
                <a:latin typeface="1898 Sans Regular"/>
                <a:cs typeface="1898 Sans Regular"/>
              </a:rPr>
              <a:t>Beyond Weight Loss: </a:t>
            </a:r>
            <a:r>
              <a:rPr lang="en-US" sz="4900" b="1" dirty="0" smtClean="0">
                <a:solidFill>
                  <a:srgbClr val="CD4526"/>
                </a:solidFill>
                <a:latin typeface="1898 Sans Regular"/>
                <a:cs typeface="1898 Sans Regular"/>
              </a:rPr>
              <a:t>Weight </a:t>
            </a:r>
            <a:r>
              <a:rPr lang="en-US" sz="4900" b="1" dirty="0">
                <a:solidFill>
                  <a:srgbClr val="CD4526"/>
                </a:solidFill>
                <a:latin typeface="1898 Sans Regular"/>
                <a:cs typeface="1898 Sans Regular"/>
              </a:rPr>
              <a:t>M</a:t>
            </a:r>
            <a:r>
              <a:rPr lang="en-US" sz="4900" b="1" dirty="0" smtClean="0">
                <a:solidFill>
                  <a:srgbClr val="CD4526"/>
                </a:solidFill>
                <a:latin typeface="1898 Sans Regular"/>
                <a:cs typeface="1898 Sans Regular"/>
              </a:rPr>
              <a:t>aintenance </a:t>
            </a:r>
            <a:r>
              <a:rPr lang="en-US" sz="4900" b="1" dirty="0">
                <a:solidFill>
                  <a:srgbClr val="CD4526"/>
                </a:solidFill>
                <a:latin typeface="1898 Sans Regular"/>
                <a:cs typeface="1898 Sans Regular"/>
              </a:rPr>
              <a:t>and Long-Term Success </a:t>
            </a:r>
            <a:r>
              <a:rPr lang="en-US" dirty="0"/>
              <a:t>	</a:t>
            </a:r>
          </a:p>
        </p:txBody>
      </p:sp>
      <p:pic>
        <p:nvPicPr>
          <p:cNvPr id="4" name="Picture 3" descr="WCM-Q_1Line_CoBrand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265252"/>
            <a:ext cx="4680236" cy="35144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1136822" y="3876171"/>
            <a:ext cx="7549978" cy="86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1" dirty="0">
                <a:latin typeface="1898 Sans Regular"/>
                <a:cs typeface="1898 Sans Regular"/>
              </a:rPr>
              <a:t>P</a:t>
            </a:r>
            <a:r>
              <a:rPr lang="en-US" sz="2400" b="1" dirty="0" smtClean="0">
                <a:latin typeface="1898 Sans Regular"/>
                <a:cs typeface="1898 Sans Regular"/>
              </a:rPr>
              <a:t>rof. Hiba Bawadi, PhD</a:t>
            </a:r>
          </a:p>
          <a:p>
            <a:r>
              <a:rPr lang="en-US" sz="2400" b="1" dirty="0" smtClean="0">
                <a:latin typeface="1898 Sans Regular"/>
                <a:cs typeface="1898 Sans Regular"/>
              </a:rPr>
              <a:t>Director of Clinical Education – Qatar University </a:t>
            </a:r>
            <a:endParaRPr lang="en-US" sz="2400" b="1" dirty="0">
              <a:latin typeface="1898 Sans Regular"/>
              <a:cs typeface="1898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8413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o-Yo Dieting Linked With Dying Early, Study Sugges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417638"/>
            <a:ext cx="68770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WCM-Q_1Line_CoBrand_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265252"/>
            <a:ext cx="4680236" cy="351448"/>
          </a:xfrm>
          <a:prstGeom prst="rect">
            <a:avLst/>
          </a:prstGeom>
        </p:spPr>
      </p:pic>
      <p:pic>
        <p:nvPicPr>
          <p:cNvPr id="7" name="Picture 2" descr="Yo-Yo Dieting Linked With Dying Early, Study Sugges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96"/>
          <a:stretch/>
        </p:blipFill>
        <p:spPr bwMode="auto">
          <a:xfrm>
            <a:off x="1285875" y="1477050"/>
            <a:ext cx="5192417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D4526"/>
                </a:solidFill>
                <a:latin typeface="1898 Sans Regular"/>
                <a:cs typeface="1898 Sans Regular"/>
              </a:rPr>
              <a:t>What is the hardest part about weight loss?</a:t>
            </a:r>
            <a:endParaRPr lang="en-US" b="1" dirty="0">
              <a:solidFill>
                <a:srgbClr val="CD4526"/>
              </a:solidFill>
              <a:latin typeface="1898 Sans Regular"/>
              <a:cs typeface="1898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6039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6942087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 descr="WCM-Q_1Line_CoBrand_CMYK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265252"/>
            <a:ext cx="4680236" cy="351448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D4526"/>
                </a:solidFill>
                <a:latin typeface="1898 Sans Regular"/>
                <a:cs typeface="1898 Sans Regular"/>
              </a:rPr>
              <a:t>The vicious cycle of weight loss </a:t>
            </a:r>
            <a:endParaRPr lang="en-US" dirty="0">
              <a:latin typeface="1898 Sans Regular"/>
              <a:cs typeface="1898 Sans Regula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71" y="5065486"/>
            <a:ext cx="3686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D05870"/>
                </a:solidFill>
              </a:rPr>
              <a:t>Why is it dangerous? </a:t>
            </a:r>
          </a:p>
        </p:txBody>
      </p:sp>
    </p:spTree>
    <p:extLst>
      <p:ext uri="{BB962C8B-B14F-4D97-AF65-F5344CB8AC3E}">
        <p14:creationId xmlns:p14="http://schemas.microsoft.com/office/powerpoint/2010/main" val="341862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4BA65A-4EE7-48B7-A3BC-19C62CDAD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3298"/>
          <a:stretch/>
        </p:blipFill>
        <p:spPr>
          <a:xfrm>
            <a:off x="2642616" y="857257"/>
            <a:ext cx="6501384" cy="5143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F05FC1-146B-4DAB-934F-2FAD89096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486" y="1699022"/>
            <a:ext cx="3017520" cy="2403101"/>
          </a:xfrm>
        </p:spPr>
        <p:txBody>
          <a:bodyPr anchor="b">
            <a:normAutofit/>
          </a:bodyPr>
          <a:lstStyle/>
          <a:p>
            <a:pPr algn="l"/>
            <a:r>
              <a:rPr lang="en-US" sz="3600" dirty="0"/>
              <a:t>A Lifetime Intervention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77BDE6-A720-4CEA-805C-66A4E838D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486" y="4511942"/>
            <a:ext cx="3017519" cy="906106"/>
          </a:xfrm>
        </p:spPr>
        <p:txBody>
          <a:bodyPr>
            <a:normAutofit/>
          </a:bodyPr>
          <a:lstStyle/>
          <a:p>
            <a:pPr algn="l"/>
            <a:r>
              <a:rPr lang="en-US" sz="1500" dirty="0" smtClean="0"/>
              <a:t>OBESITY IS </a:t>
            </a:r>
            <a:r>
              <a:rPr lang="en-US" sz="1500" dirty="0" smtClean="0">
                <a:solidFill>
                  <a:srgbClr val="FF0000"/>
                </a:solidFill>
              </a:rPr>
              <a:t>A CHRONIC </a:t>
            </a:r>
            <a:r>
              <a:rPr lang="en-US" sz="1500" dirty="0" smtClean="0"/>
              <a:t>DISEASE SO LET US TREAT IT AS SUCH</a:t>
            </a:r>
            <a:endParaRPr lang="en-US" sz="1500" dirty="0"/>
          </a:p>
        </p:txBody>
      </p:sp>
      <p:pic>
        <p:nvPicPr>
          <p:cNvPr id="9" name="Picture 8" descr="WCM-Q_1Line_CoBrand_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78" y="6225436"/>
            <a:ext cx="5725922" cy="42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0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D4526"/>
                </a:solidFill>
                <a:latin typeface="1898 Sans Regular"/>
                <a:cs typeface="1898 Sans Regular"/>
              </a:rPr>
              <a:t>Definition </a:t>
            </a:r>
            <a:endParaRPr lang="en-US" dirty="0">
              <a:latin typeface="1898 Sans Regular"/>
              <a:cs typeface="1898 Sans Regular"/>
            </a:endParaRPr>
          </a:p>
        </p:txBody>
      </p:sp>
      <p:pic>
        <p:nvPicPr>
          <p:cNvPr id="4" name="Picture 3" descr="WCM-Q_1Line_CoBrand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16" y="6225436"/>
            <a:ext cx="5675818" cy="42620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457200" y="2590801"/>
            <a:ext cx="82296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/>
            <a:r>
              <a:rPr lang="en-US" sz="3200" dirty="0">
                <a:ea typeface="+mn-ea"/>
                <a:cs typeface="+mn-cs"/>
              </a:rPr>
              <a:t>95% of those who try to lose weight , succeed </a:t>
            </a:r>
            <a:endParaRPr lang="en-US" sz="3200" dirty="0" smtClean="0">
              <a:ea typeface="+mn-ea"/>
              <a:cs typeface="+mn-cs"/>
            </a:endParaRPr>
          </a:p>
          <a:p>
            <a:pPr algn="l" eaLnBrk="1" hangingPunct="1"/>
            <a:endParaRPr lang="en-US" sz="3200" dirty="0">
              <a:ea typeface="+mn-ea"/>
              <a:cs typeface="+mn-cs"/>
            </a:endParaRPr>
          </a:p>
          <a:p>
            <a:pPr algn="l" eaLnBrk="1" hangingPunct="1"/>
            <a:r>
              <a:rPr lang="en-US" sz="3200" dirty="0">
                <a:ea typeface="+mn-ea"/>
                <a:cs typeface="+mn-cs"/>
              </a:rPr>
              <a:t>Only 5% of those are able to maintain the lost weight </a:t>
            </a:r>
            <a:r>
              <a:rPr lang="en-US" sz="3200" dirty="0" smtClean="0">
                <a:ea typeface="+mn-ea"/>
                <a:cs typeface="+mn-cs"/>
              </a:rPr>
              <a:t>after the first year</a:t>
            </a:r>
            <a:endParaRPr lang="en-US" sz="3200" dirty="0">
              <a:ea typeface="+mn-ea"/>
              <a:cs typeface="+mn-cs"/>
            </a:endParaRPr>
          </a:p>
          <a:p>
            <a:pPr marL="342900" indent="-342900" algn="l" eaLnBrk="1" hangingPunct="1">
              <a:buFont typeface="Arial"/>
              <a:buChar char="•"/>
            </a:pPr>
            <a:endParaRPr lang="en-US" sz="32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28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D4526"/>
                </a:solidFill>
                <a:latin typeface="1898 Sans Regular"/>
                <a:cs typeface="1898 Sans Regular"/>
              </a:rPr>
              <a:t>Definition </a:t>
            </a:r>
            <a:endParaRPr lang="en-US" dirty="0">
              <a:latin typeface="1898 Sans Regular"/>
              <a:cs typeface="1898 Sans Regular"/>
            </a:endParaRPr>
          </a:p>
        </p:txBody>
      </p:sp>
      <p:pic>
        <p:nvPicPr>
          <p:cNvPr id="4" name="Picture 3" descr="WCM-Q_1Line_CoBrand_CMY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265252"/>
            <a:ext cx="4680236" cy="35144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/>
            <a:endParaRPr lang="en-US" sz="3200" dirty="0">
              <a:ea typeface="+mn-ea"/>
              <a:cs typeface="+mn-cs"/>
            </a:endParaRPr>
          </a:p>
          <a:p>
            <a:pPr algn="l" eaLnBrk="1" hangingPunct="1"/>
            <a:r>
              <a:rPr lang="en-US" sz="3200" b="1" dirty="0" smtClean="0">
                <a:ea typeface="+mn-ea"/>
                <a:cs typeface="+mn-cs"/>
              </a:rPr>
              <a:t>Let us agree on a  definition</a:t>
            </a:r>
            <a:r>
              <a:rPr lang="en-US" sz="3200" dirty="0" smtClean="0">
                <a:ea typeface="+mn-ea"/>
                <a:cs typeface="+mn-cs"/>
              </a:rPr>
              <a:t> </a:t>
            </a:r>
          </a:p>
          <a:p>
            <a:pPr marL="342900" indent="-342900" algn="l" eaLnBrk="1" hangingPunct="1">
              <a:buFont typeface="Arial"/>
              <a:buChar char="•"/>
            </a:pPr>
            <a:r>
              <a:rPr lang="en-US" sz="3200" dirty="0" smtClean="0">
                <a:ea typeface="+mn-ea"/>
                <a:cs typeface="+mn-cs"/>
              </a:rPr>
              <a:t>losing at least 10% of initial body weight and keeping it off for at least 1 year. </a:t>
            </a:r>
          </a:p>
          <a:p>
            <a:pPr marL="342900" indent="-342900" algn="l" eaLnBrk="1" hangingPunct="1">
              <a:buFont typeface="Arial"/>
              <a:buChar char="•"/>
            </a:pPr>
            <a:endParaRPr lang="en-US" sz="3200" dirty="0" smtClean="0">
              <a:ea typeface="+mn-ea"/>
              <a:cs typeface="+mn-cs"/>
            </a:endParaRPr>
          </a:p>
          <a:p>
            <a:pPr marL="342900" indent="-342900" algn="l" eaLnBrk="1" hangingPunct="1">
              <a:buFont typeface="Arial"/>
              <a:buChar char="•"/>
            </a:pPr>
            <a:r>
              <a:rPr lang="en-US" sz="3200" dirty="0" smtClean="0">
                <a:ea typeface="+mn-ea"/>
                <a:cs typeface="+mn-cs"/>
              </a:rPr>
              <a:t>20% of overweight/obese persons able to achieve success.</a:t>
            </a:r>
            <a:endParaRPr lang="en-US" sz="32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83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4a7d9-5248-4daa-9f1a-a5801fdd435f">
      <UserInfo>
        <DisplayName>Ameena M. Abdul Rahim</DisplayName>
        <AccountId>120</AccountId>
        <AccountType/>
      </UserInfo>
    </SharedWithUsers>
    <_activity xmlns="d3a10c4e-058c-4ab3-8337-e6239b2eae9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4588DBEA381E47B9393A728C45CCF6" ma:contentTypeVersion="16" ma:contentTypeDescription="Create a new document." ma:contentTypeScope="" ma:versionID="fe184e985ecebeece64a989003e3e272">
  <xsd:schema xmlns:xsd="http://www.w3.org/2001/XMLSchema" xmlns:xs="http://www.w3.org/2001/XMLSchema" xmlns:p="http://schemas.microsoft.com/office/2006/metadata/properties" xmlns:ns3="d3a10c4e-058c-4ab3-8337-e6239b2eae91" xmlns:ns4="c294a7d9-5248-4daa-9f1a-a5801fdd435f" targetNamespace="http://schemas.microsoft.com/office/2006/metadata/properties" ma:root="true" ma:fieldsID="610e3df56731c8f463c7dde72ba40640" ns3:_="" ns4:_="">
    <xsd:import namespace="d3a10c4e-058c-4ab3-8337-e6239b2eae91"/>
    <xsd:import namespace="c294a7d9-5248-4daa-9f1a-a5801fdd435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a10c4e-058c-4ab3-8337-e6239b2eae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4a7d9-5248-4daa-9f1a-a5801fdd435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BF54DD-6766-4F4D-97A5-BC0303A00A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2BA39B-5BA9-4AAC-868C-E7BB7C1169C5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c294a7d9-5248-4daa-9f1a-a5801fdd435f"/>
    <ds:schemaRef ds:uri="d3a10c4e-058c-4ab3-8337-e6239b2eae9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E19F0BF-42A1-435E-A6C9-A359442AE1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a10c4e-058c-4ab3-8337-e6239b2eae91"/>
    <ds:schemaRef ds:uri="c294a7d9-5248-4daa-9f1a-a5801fdd43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797</Words>
  <Application>Microsoft Office PowerPoint</Application>
  <PresentationFormat>On-screen Show (4:3)</PresentationFormat>
  <Paragraphs>89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ＭＳ Ｐゴシック</vt:lpstr>
      <vt:lpstr>1898 Sans Regular</vt:lpstr>
      <vt:lpstr>Arial</vt:lpstr>
      <vt:lpstr>Calibri</vt:lpstr>
      <vt:lpstr>Office Theme</vt:lpstr>
      <vt:lpstr>Document</vt:lpstr>
      <vt:lpstr>Disclosure Statement</vt:lpstr>
      <vt:lpstr>When you don’t listen to MOM</vt:lpstr>
      <vt:lpstr>PowerPoint Presentation</vt:lpstr>
      <vt:lpstr>Beyond Weight Loss: Weight Maintenance and Long-Term Success  </vt:lpstr>
      <vt:lpstr>What is the hardest part about weight loss?</vt:lpstr>
      <vt:lpstr>The vicious cycle of weight loss </vt:lpstr>
      <vt:lpstr>A Lifetime Intervention</vt:lpstr>
      <vt:lpstr>Definition </vt:lpstr>
      <vt:lpstr>Definition </vt:lpstr>
      <vt:lpstr>Challenges of weight loss maintenance </vt:lpstr>
      <vt:lpstr>PowerPoint Presentation</vt:lpstr>
      <vt:lpstr>Let us learn from those who succeeded in maintaining their weight loss</vt:lpstr>
      <vt:lpstr>Individuals who were successful in weight loss maintenance were  </vt:lpstr>
      <vt:lpstr>Strategies for successful weight loss maintenance </vt:lpstr>
      <vt:lpstr>PowerPoint Presentation</vt:lpstr>
      <vt:lpstr>PowerPoint Presentation</vt:lpstr>
      <vt:lpstr>Strategies for successful weight loss maintenance</vt:lpstr>
      <vt:lpstr>Strategies for successful weight loss maintenance</vt:lpstr>
      <vt:lpstr>Strategies for successful weight loss maintenance</vt:lpstr>
      <vt:lpstr>The intervention should be similarly complex!</vt:lpstr>
      <vt:lpstr>The intervention should be similarly complex!</vt:lpstr>
      <vt:lpstr>SUMMARY </vt:lpstr>
      <vt:lpstr>CASE STUDY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Yvonne Brown</dc:creator>
  <cp:lastModifiedBy>Hiba Ahmad Abed Bawadi</cp:lastModifiedBy>
  <cp:revision>36</cp:revision>
  <dcterms:created xsi:type="dcterms:W3CDTF">2017-10-29T12:14:08Z</dcterms:created>
  <dcterms:modified xsi:type="dcterms:W3CDTF">2023-09-02T10:08:23Z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0x010100C14588DBEA381E47B9393A728C45CCF6</vt:lpwstr>
  </property>
</Properties>
</file>